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98" r:id="rId4"/>
  </p:sldMasterIdLst>
  <p:notesMasterIdLst>
    <p:notesMasterId r:id="rId125"/>
  </p:notesMasterIdLst>
  <p:sldIdLst>
    <p:sldId id="257" r:id="rId5"/>
    <p:sldId id="846" r:id="rId6"/>
    <p:sldId id="270" r:id="rId7"/>
    <p:sldId id="803" r:id="rId8"/>
    <p:sldId id="271" r:id="rId9"/>
    <p:sldId id="272" r:id="rId10"/>
    <p:sldId id="838" r:id="rId11"/>
    <p:sldId id="383" r:id="rId12"/>
    <p:sldId id="382" r:id="rId13"/>
    <p:sldId id="273" r:id="rId14"/>
    <p:sldId id="804" r:id="rId15"/>
    <p:sldId id="806" r:id="rId16"/>
    <p:sldId id="847" r:id="rId17"/>
    <p:sldId id="807" r:id="rId18"/>
    <p:sldId id="839" r:id="rId19"/>
    <p:sldId id="833" r:id="rId20"/>
    <p:sldId id="810" r:id="rId21"/>
    <p:sldId id="809" r:id="rId22"/>
    <p:sldId id="811" r:id="rId23"/>
    <p:sldId id="441" r:id="rId24"/>
    <p:sldId id="389" r:id="rId25"/>
    <p:sldId id="840" r:id="rId26"/>
    <p:sldId id="279" r:id="rId27"/>
    <p:sldId id="758" r:id="rId28"/>
    <p:sldId id="759" r:id="rId29"/>
    <p:sldId id="461" r:id="rId30"/>
    <p:sldId id="464" r:id="rId31"/>
    <p:sldId id="489" r:id="rId32"/>
    <p:sldId id="465" r:id="rId33"/>
    <p:sldId id="490" r:id="rId34"/>
    <p:sldId id="405" r:id="rId35"/>
    <p:sldId id="462" r:id="rId36"/>
    <p:sldId id="812" r:id="rId37"/>
    <p:sldId id="818" r:id="rId38"/>
    <p:sldId id="819" r:id="rId39"/>
    <p:sldId id="820" r:id="rId40"/>
    <p:sldId id="821" r:id="rId41"/>
    <p:sldId id="822" r:id="rId42"/>
    <p:sldId id="823" r:id="rId43"/>
    <p:sldId id="824" r:id="rId44"/>
    <p:sldId id="825" r:id="rId45"/>
    <p:sldId id="826" r:id="rId46"/>
    <p:sldId id="1030" r:id="rId47"/>
    <p:sldId id="1031" r:id="rId48"/>
    <p:sldId id="829" r:id="rId49"/>
    <p:sldId id="444" r:id="rId50"/>
    <p:sldId id="294" r:id="rId51"/>
    <p:sldId id="385" r:id="rId52"/>
    <p:sldId id="390" r:id="rId53"/>
    <p:sldId id="842" r:id="rId54"/>
    <p:sldId id="843" r:id="rId55"/>
    <p:sldId id="289" r:id="rId56"/>
    <p:sldId id="453" r:id="rId57"/>
    <p:sldId id="844" r:id="rId58"/>
    <p:sldId id="290" r:id="rId59"/>
    <p:sldId id="466" r:id="rId60"/>
    <p:sldId id="832" r:id="rId61"/>
    <p:sldId id="849" r:id="rId62"/>
    <p:sldId id="443" r:id="rId63"/>
    <p:sldId id="474" r:id="rId64"/>
    <p:sldId id="485" r:id="rId65"/>
    <p:sldId id="277" r:id="rId66"/>
    <p:sldId id="486" r:id="rId67"/>
    <p:sldId id="837" r:id="rId68"/>
    <p:sldId id="455" r:id="rId69"/>
    <p:sldId id="288" r:id="rId70"/>
    <p:sldId id="281" r:id="rId71"/>
    <p:sldId id="476" r:id="rId72"/>
    <p:sldId id="477" r:id="rId73"/>
    <p:sldId id="282" r:id="rId74"/>
    <p:sldId id="479" r:id="rId75"/>
    <p:sldId id="478" r:id="rId76"/>
    <p:sldId id="292" r:id="rId77"/>
    <p:sldId id="309" r:id="rId78"/>
    <p:sldId id="483" r:id="rId79"/>
    <p:sldId id="311" r:id="rId80"/>
    <p:sldId id="848" r:id="rId81"/>
    <p:sldId id="484" r:id="rId82"/>
    <p:sldId id="323" r:id="rId83"/>
    <p:sldId id="322" r:id="rId84"/>
    <p:sldId id="324" r:id="rId85"/>
    <p:sldId id="333" r:id="rId86"/>
    <p:sldId id="488" r:id="rId87"/>
    <p:sldId id="335" r:id="rId88"/>
    <p:sldId id="336" r:id="rId89"/>
    <p:sldId id="334" r:id="rId90"/>
    <p:sldId id="326" r:id="rId91"/>
    <p:sldId id="796" r:id="rId92"/>
    <p:sldId id="797" r:id="rId93"/>
    <p:sldId id="850" r:id="rId94"/>
    <p:sldId id="454" r:id="rId95"/>
    <p:sldId id="286" r:id="rId96"/>
    <p:sldId id="487" r:id="rId97"/>
    <p:sldId id="339" r:id="rId98"/>
    <p:sldId id="340" r:id="rId99"/>
    <p:sldId id="788" r:id="rId100"/>
    <p:sldId id="789" r:id="rId101"/>
    <p:sldId id="366" r:id="rId102"/>
    <p:sldId id="790" r:id="rId103"/>
    <p:sldId id="791" r:id="rId104"/>
    <p:sldId id="792" r:id="rId105"/>
    <p:sldId id="793" r:id="rId106"/>
    <p:sldId id="446" r:id="rId107"/>
    <p:sldId id="367" r:id="rId108"/>
    <p:sldId id="352" r:id="rId109"/>
    <p:sldId id="387" r:id="rId110"/>
    <p:sldId id="388" r:id="rId111"/>
    <p:sldId id="392" r:id="rId112"/>
    <p:sldId id="354" r:id="rId113"/>
    <p:sldId id="356" r:id="rId114"/>
    <p:sldId id="798" r:id="rId115"/>
    <p:sldId id="371" r:id="rId116"/>
    <p:sldId id="456" r:id="rId117"/>
    <p:sldId id="830" r:id="rId118"/>
    <p:sldId id="447" r:id="rId119"/>
    <p:sldId id="831" r:id="rId120"/>
    <p:sldId id="1028" r:id="rId121"/>
    <p:sldId id="1029" r:id="rId122"/>
    <p:sldId id="459" r:id="rId123"/>
    <p:sldId id="460" r:id="rId1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F2EED7-48CB-551B-406A-50E974582508}" name="Johnson, Sarah C - DHS" initials="SJ" userId="S::sarahc.johnson@dhs.wisconsin.gov::11c27e54-34ec-49f8-aee7-e3d820cac9c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585858"/>
    <a:srgbClr val="253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508" autoAdjust="0"/>
  </p:normalViewPr>
  <p:slideViewPr>
    <p:cSldViewPr snapToGrid="0">
      <p:cViewPr varScale="1">
        <p:scale>
          <a:sx n="56" d="100"/>
          <a:sy n="56" d="100"/>
        </p:scale>
        <p:origin x="1637" y="5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1"/>
          <c:showCatName val="0"/>
          <c:showSerName val="0"/>
          <c:showPercent val="0"/>
          <c:showBubbleSize val="0"/>
        </c:dLbls>
        <c:gapWidth val="75"/>
        <c:axId val="685559384"/>
        <c:axId val="685566584"/>
      </c:barChart>
      <c:catAx>
        <c:axId val="68555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crossAx val="685566584"/>
        <c:crosses val="autoZero"/>
        <c:auto val="1"/>
        <c:lblAlgn val="ctr"/>
        <c:lblOffset val="100"/>
        <c:noMultiLvlLbl val="0"/>
      </c:catAx>
      <c:valAx>
        <c:axId val="685566584"/>
        <c:scaling>
          <c:orientation val="minMax"/>
        </c:scaling>
        <c:delete val="1"/>
        <c:axPos val="l"/>
        <c:numFmt formatCode="General" sourceLinked="1"/>
        <c:majorTickMark val="none"/>
        <c:minorTickMark val="none"/>
        <c:tickLblPos val="nextTo"/>
        <c:crossAx val="685559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Drug Overdose Deaths in Wisconsin</c:v>
                </c:pt>
              </c:strCache>
            </c:strRef>
          </c:tx>
          <c:spPr>
            <a:solidFill>
              <a:schemeClr val="accent1"/>
            </a:solidFill>
            <a:ln>
              <a:noFill/>
            </a:ln>
            <a:effectLst/>
          </c:spPr>
          <c:invertIfNegative val="0"/>
          <c:dLbls>
            <c:dLbl>
              <c:idx val="3"/>
              <c:tx>
                <c:rich>
                  <a:bodyPr/>
                  <a:lstStyle/>
                  <a:p>
                    <a:fld id="{3B1EB107-18D9-4159-B70D-7D7E231D28F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56B-463B-A8F5-20DCFD3BB32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Sheet1!$B$2:$B$12</c:f>
              <c:numCache>
                <c:formatCode>General</c:formatCode>
                <c:ptCount val="11"/>
                <c:pt idx="0">
                  <c:v>851</c:v>
                </c:pt>
                <c:pt idx="1">
                  <c:v>871</c:v>
                </c:pt>
                <c:pt idx="2" formatCode="#,##0">
                  <c:v>1061</c:v>
                </c:pt>
                <c:pt idx="3" formatCode="#,##0">
                  <c:v>1185</c:v>
                </c:pt>
                <c:pt idx="4" formatCode="#,##0">
                  <c:v>1076</c:v>
                </c:pt>
                <c:pt idx="5" formatCode="#,##0">
                  <c:v>1188</c:v>
                </c:pt>
                <c:pt idx="6" formatCode="#,##0">
                  <c:v>1515</c:v>
                </c:pt>
                <c:pt idx="7" formatCode="#,##0">
                  <c:v>1765</c:v>
                </c:pt>
                <c:pt idx="8" formatCode="#,##0">
                  <c:v>1828</c:v>
                </c:pt>
                <c:pt idx="9" formatCode="#,##0">
                  <c:v>1772</c:v>
                </c:pt>
                <c:pt idx="10" formatCode="#,##0">
                  <c:v>1172</c:v>
                </c:pt>
              </c:numCache>
            </c:numRef>
          </c:val>
          <c:extLst>
            <c:ext xmlns:c16="http://schemas.microsoft.com/office/drawing/2014/chart" uri="{C3380CC4-5D6E-409C-BE32-E72D297353CC}">
              <c16:uniqueId val="{00000001-956B-463B-A8F5-20DCFD3BB321}"/>
            </c:ext>
          </c:extLst>
        </c:ser>
        <c:dLbls>
          <c:showLegendKey val="0"/>
          <c:showVal val="1"/>
          <c:showCatName val="0"/>
          <c:showSerName val="0"/>
          <c:showPercent val="0"/>
          <c:showBubbleSize val="0"/>
        </c:dLbls>
        <c:gapWidth val="75"/>
        <c:axId val="685559384"/>
        <c:axId val="685566584"/>
      </c:barChart>
      <c:catAx>
        <c:axId val="68555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3200" b="0" i="0" u="none" strike="noStrike" kern="1200" baseline="0">
                <a:solidFill>
                  <a:schemeClr val="tx1"/>
                </a:solidFill>
                <a:latin typeface="+mn-lt"/>
                <a:ea typeface="Tahoma" panose="020B0604030504040204" pitchFamily="34" charset="0"/>
                <a:cs typeface="Tahoma" panose="020B0604030504040204" pitchFamily="34" charset="0"/>
              </a:defRPr>
            </a:pPr>
            <a:endParaRPr lang="en-US"/>
          </a:p>
        </c:txPr>
        <c:crossAx val="685566584"/>
        <c:crosses val="autoZero"/>
        <c:auto val="1"/>
        <c:lblAlgn val="ctr"/>
        <c:lblOffset val="100"/>
        <c:noMultiLvlLbl val="0"/>
      </c:catAx>
      <c:valAx>
        <c:axId val="685566584"/>
        <c:scaling>
          <c:orientation val="minMax"/>
        </c:scaling>
        <c:delete val="1"/>
        <c:axPos val="l"/>
        <c:numFmt formatCode="General" sourceLinked="1"/>
        <c:majorTickMark val="none"/>
        <c:minorTickMark val="none"/>
        <c:tickLblPos val="nextTo"/>
        <c:crossAx val="685559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2014</c:v>
                </c:pt>
              </c:strCache>
            </c:strRef>
          </c:tx>
          <c:spPr>
            <a:solidFill>
              <a:schemeClr val="accent1">
                <a:shade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Sheet1!$B$2</c:f>
              <c:numCache>
                <c:formatCode>General</c:formatCode>
                <c:ptCount val="1"/>
                <c:pt idx="0">
                  <c:v>144</c:v>
                </c:pt>
              </c:numCache>
            </c:numRef>
          </c:val>
          <c:extLst>
            <c:ext xmlns:c16="http://schemas.microsoft.com/office/drawing/2014/chart" uri="{C3380CC4-5D6E-409C-BE32-E72D297353CC}">
              <c16:uniqueId val="{00000000-6CB6-4365-A610-B2A33037E955}"/>
            </c:ext>
          </c:extLst>
        </c:ser>
        <c:ser>
          <c:idx val="1"/>
          <c:order val="1"/>
          <c:tx>
            <c:strRef>
              <c:f>Sheet1!$C$1</c:f>
              <c:strCache>
                <c:ptCount val="1"/>
                <c:pt idx="0">
                  <c:v>2015</c:v>
                </c:pt>
              </c:strCache>
            </c:strRef>
          </c:tx>
          <c:spPr>
            <a:solidFill>
              <a:schemeClr val="accent1">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Sheet1!$C$2</c:f>
              <c:numCache>
                <c:formatCode>General</c:formatCode>
                <c:ptCount val="1"/>
                <c:pt idx="0">
                  <c:v>150</c:v>
                </c:pt>
              </c:numCache>
            </c:numRef>
          </c:val>
          <c:extLst>
            <c:ext xmlns:c16="http://schemas.microsoft.com/office/drawing/2014/chart" uri="{C3380CC4-5D6E-409C-BE32-E72D297353CC}">
              <c16:uniqueId val="{00000001-6CB6-4365-A610-B2A33037E955}"/>
            </c:ext>
          </c:extLst>
        </c:ser>
        <c:ser>
          <c:idx val="2"/>
          <c:order val="2"/>
          <c:tx>
            <c:strRef>
              <c:f>Sheet1!$D$1</c:f>
              <c:strCache>
                <c:ptCount val="1"/>
                <c:pt idx="0">
                  <c:v>2016</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Sheet1!$D$2</c:f>
              <c:numCache>
                <c:formatCode>General</c:formatCode>
                <c:ptCount val="1"/>
                <c:pt idx="0">
                  <c:v>220</c:v>
                </c:pt>
              </c:numCache>
            </c:numRef>
          </c:val>
          <c:extLst>
            <c:ext xmlns:c16="http://schemas.microsoft.com/office/drawing/2014/chart" uri="{C3380CC4-5D6E-409C-BE32-E72D297353CC}">
              <c16:uniqueId val="{00000002-6CB6-4365-A610-B2A33037E955}"/>
            </c:ext>
          </c:extLst>
        </c:ser>
        <c:ser>
          <c:idx val="3"/>
          <c:order val="3"/>
          <c:tx>
            <c:strRef>
              <c:f>Sheet1!$E$1</c:f>
              <c:strCache>
                <c:ptCount val="1"/>
                <c:pt idx="0">
                  <c:v>2017</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Sheet1!$E$2</c:f>
              <c:numCache>
                <c:formatCode>General</c:formatCode>
                <c:ptCount val="1"/>
                <c:pt idx="0">
                  <c:v>385</c:v>
                </c:pt>
              </c:numCache>
            </c:numRef>
          </c:val>
          <c:extLst>
            <c:ext xmlns:c16="http://schemas.microsoft.com/office/drawing/2014/chart" uri="{C3380CC4-5D6E-409C-BE32-E72D297353CC}">
              <c16:uniqueId val="{00000003-6CB6-4365-A610-B2A33037E955}"/>
            </c:ext>
          </c:extLst>
        </c:ser>
        <c:ser>
          <c:idx val="4"/>
          <c:order val="4"/>
          <c:tx>
            <c:strRef>
              <c:f>Sheet1!$F$1</c:f>
              <c:strCache>
                <c:ptCount val="1"/>
                <c:pt idx="0">
                  <c:v>2018</c:v>
                </c:pt>
              </c:strCache>
            </c:strRef>
          </c:tx>
          <c:spPr>
            <a:solidFill>
              <a:schemeClr val="accent1">
                <a:shade val="8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Sheet1!$F$2</c:f>
              <c:numCache>
                <c:formatCode>General</c:formatCode>
                <c:ptCount val="1"/>
                <c:pt idx="0">
                  <c:v>391</c:v>
                </c:pt>
              </c:numCache>
            </c:numRef>
          </c:val>
          <c:extLst>
            <c:ext xmlns:c16="http://schemas.microsoft.com/office/drawing/2014/chart" uri="{C3380CC4-5D6E-409C-BE32-E72D297353CC}">
              <c16:uniqueId val="{00000004-6CB6-4365-A610-B2A33037E955}"/>
            </c:ext>
          </c:extLst>
        </c:ser>
        <c:ser>
          <c:idx val="5"/>
          <c:order val="5"/>
          <c:tx>
            <c:strRef>
              <c:f>Sheet1!$G$1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Sheet1!$G$2</c:f>
              <c:numCache>
                <c:formatCode>General</c:formatCode>
                <c:ptCount val="1"/>
                <c:pt idx="0">
                  <c:v>464</c:v>
                </c:pt>
              </c:numCache>
            </c:numRef>
          </c:val>
          <c:extLst>
            <c:ext xmlns:c16="http://schemas.microsoft.com/office/drawing/2014/chart" uri="{C3380CC4-5D6E-409C-BE32-E72D297353CC}">
              <c16:uniqueId val="{00000005-6CB6-4365-A610-B2A33037E955}"/>
            </c:ext>
          </c:extLst>
        </c:ser>
        <c:ser>
          <c:idx val="6"/>
          <c:order val="6"/>
          <c:tx>
            <c:strRef>
              <c:f>Sheet1!$H$1</c:f>
              <c:strCache>
                <c:ptCount val="1"/>
                <c:pt idx="0">
                  <c:v>2020</c:v>
                </c:pt>
              </c:strCache>
            </c:strRef>
          </c:tx>
          <c:spPr>
            <a:solidFill>
              <a:schemeClr val="accent1">
                <a:tint val="8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Sheet1!$H$2</c:f>
              <c:numCache>
                <c:formatCode>General</c:formatCode>
                <c:ptCount val="1"/>
                <c:pt idx="0">
                  <c:v>664</c:v>
                </c:pt>
              </c:numCache>
            </c:numRef>
          </c:val>
          <c:extLst>
            <c:ext xmlns:c16="http://schemas.microsoft.com/office/drawing/2014/chart" uri="{C3380CC4-5D6E-409C-BE32-E72D297353CC}">
              <c16:uniqueId val="{00000006-6CB6-4365-A610-B2A33037E955}"/>
            </c:ext>
          </c:extLst>
        </c:ser>
        <c:ser>
          <c:idx val="7"/>
          <c:order val="7"/>
          <c:tx>
            <c:strRef>
              <c:f>Sheet1!$I$1</c:f>
              <c:strCache>
                <c:ptCount val="1"/>
                <c:pt idx="0">
                  <c:v>2021</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Sheet1!$I$2</c:f>
              <c:numCache>
                <c:formatCode>General</c:formatCode>
                <c:ptCount val="1"/>
                <c:pt idx="0">
                  <c:v>920</c:v>
                </c:pt>
              </c:numCache>
            </c:numRef>
          </c:val>
          <c:extLst>
            <c:ext xmlns:c16="http://schemas.microsoft.com/office/drawing/2014/chart" uri="{C3380CC4-5D6E-409C-BE32-E72D297353CC}">
              <c16:uniqueId val="{00000007-6CB6-4365-A610-B2A33037E955}"/>
            </c:ext>
          </c:extLst>
        </c:ser>
        <c:ser>
          <c:idx val="8"/>
          <c:order val="8"/>
          <c:tx>
            <c:strRef>
              <c:f>Sheet1!$J$1</c:f>
              <c:strCache>
                <c:ptCount val="1"/>
                <c:pt idx="0">
                  <c:v>2022</c:v>
                </c:pt>
              </c:strCache>
            </c:strRef>
          </c:tx>
          <c:spPr>
            <a:solidFill>
              <a:schemeClr val="accent1">
                <a:tint val="6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6CB6-4365-A610-B2A33037E95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Sheet1!$J$2</c:f>
              <c:numCache>
                <c:formatCode>#,##0</c:formatCode>
                <c:ptCount val="1"/>
                <c:pt idx="0">
                  <c:v>1077</c:v>
                </c:pt>
              </c:numCache>
            </c:numRef>
          </c:val>
          <c:extLst>
            <c:ext xmlns:c16="http://schemas.microsoft.com/office/drawing/2014/chart" uri="{C3380CC4-5D6E-409C-BE32-E72D297353CC}">
              <c16:uniqueId val="{00000008-6CB6-4365-A610-B2A33037E955}"/>
            </c:ext>
          </c:extLst>
        </c:ser>
        <c:ser>
          <c:idx val="9"/>
          <c:order val="9"/>
          <c:tx>
            <c:strRef>
              <c:f>Sheet1!$K$1</c:f>
              <c:strCache>
                <c:ptCount val="1"/>
                <c:pt idx="0">
                  <c:v>2023</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F497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Sheet1!$K$2</c:f>
              <c:numCache>
                <c:formatCode>#,##0</c:formatCode>
                <c:ptCount val="1"/>
                <c:pt idx="0">
                  <c:v>1143</c:v>
                </c:pt>
              </c:numCache>
            </c:numRef>
          </c:val>
          <c:extLst>
            <c:ext xmlns:c16="http://schemas.microsoft.com/office/drawing/2014/chart" uri="{C3380CC4-5D6E-409C-BE32-E72D297353CC}">
              <c16:uniqueId val="{00000009-6CB6-4365-A610-B2A33037E955}"/>
            </c:ext>
          </c:extLst>
        </c:ser>
        <c:ser>
          <c:idx val="10"/>
          <c:order val="10"/>
          <c:tx>
            <c:strRef>
              <c:f>Sheet1!$L$1</c:f>
              <c:strCache>
                <c:ptCount val="1"/>
                <c:pt idx="0">
                  <c:v>2024</c:v>
                </c:pt>
              </c:strCache>
            </c:strRef>
          </c:tx>
          <c:spPr>
            <a:solidFill>
              <a:schemeClr val="accent1">
                <a:tint val="4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deaths</c:v>
                </c:pt>
              </c:strCache>
            </c:strRef>
          </c:cat>
          <c:val>
            <c:numRef>
              <c:f>Sheet1!$L$2</c:f>
              <c:numCache>
                <c:formatCode>General</c:formatCode>
                <c:ptCount val="1"/>
                <c:pt idx="0">
                  <c:v>777</c:v>
                </c:pt>
              </c:numCache>
            </c:numRef>
          </c:val>
          <c:extLst>
            <c:ext xmlns:c16="http://schemas.microsoft.com/office/drawing/2014/chart" uri="{C3380CC4-5D6E-409C-BE32-E72D297353CC}">
              <c16:uniqueId val="{00000000-AC8C-4C7F-B59E-DB7FEBD2B683}"/>
            </c:ext>
          </c:extLst>
        </c:ser>
        <c:dLbls>
          <c:showLegendKey val="0"/>
          <c:showVal val="1"/>
          <c:showCatName val="0"/>
          <c:showSerName val="0"/>
          <c:showPercent val="0"/>
          <c:showBubbleSize val="0"/>
        </c:dLbls>
        <c:gapWidth val="150"/>
        <c:overlap val="-25"/>
        <c:axId val="637713944"/>
        <c:axId val="637711064"/>
      </c:barChart>
      <c:catAx>
        <c:axId val="637713944"/>
        <c:scaling>
          <c:orientation val="minMax"/>
        </c:scaling>
        <c:delete val="1"/>
        <c:axPos val="b"/>
        <c:numFmt formatCode="General" sourceLinked="1"/>
        <c:majorTickMark val="none"/>
        <c:minorTickMark val="none"/>
        <c:tickLblPos val="nextTo"/>
        <c:crossAx val="637711064"/>
        <c:crosses val="autoZero"/>
        <c:auto val="1"/>
        <c:lblAlgn val="ctr"/>
        <c:lblOffset val="100"/>
        <c:noMultiLvlLbl val="0"/>
      </c:catAx>
      <c:valAx>
        <c:axId val="637711064"/>
        <c:scaling>
          <c:orientation val="minMax"/>
        </c:scaling>
        <c:delete val="1"/>
        <c:axPos val="l"/>
        <c:numFmt formatCode="General" sourceLinked="1"/>
        <c:majorTickMark val="none"/>
        <c:minorTickMark val="none"/>
        <c:tickLblPos val="nextTo"/>
        <c:crossAx val="6377139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70C6DF-282E-4956-AB7B-926EC545A0A4}" type="datetimeFigureOut">
              <a:rPr lang="en-US" smtClean="0"/>
              <a:t>11/7/2025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71D7397-6FE4-4CE6-9E5F-338329892BE7}" type="slidenum">
              <a:rPr lang="en-US" smtClean="0"/>
              <a:t>‹#›</a:t>
            </a:fld>
            <a:endParaRPr lang="en-US"/>
          </a:p>
        </p:txBody>
      </p:sp>
    </p:spTree>
    <p:extLst>
      <p:ext uri="{BB962C8B-B14F-4D97-AF65-F5344CB8AC3E}">
        <p14:creationId xmlns:p14="http://schemas.microsoft.com/office/powerpoint/2010/main" val="252215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urvey.alchemer.com/s3/8099260/Naloxone-Direct-Training-Survey"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s.com/illicit/xylazine.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hs.wisconsin.gov/opioids/deaths-county.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dhs.wisconsin.gov/opioids/deaths-county.htm"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dhs.wisconsin.gov/opioids/narcan-direct.htm"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dhs.wisconsin.gov/opioids/narcan-direct.htm"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dhs.wisconsin.gov/opioids/narcan-direct.htm"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a:t>
            </a:fld>
            <a:endParaRPr lang="en-US" dirty="0"/>
          </a:p>
        </p:txBody>
      </p:sp>
    </p:spTree>
    <p:extLst>
      <p:ext uri="{BB962C8B-B14F-4D97-AF65-F5344CB8AC3E}">
        <p14:creationId xmlns:p14="http://schemas.microsoft.com/office/powerpoint/2010/main" val="2031440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10</a:t>
            </a:fld>
            <a:endParaRPr lang="en-US" dirty="0">
              <a:solidFill>
                <a:prstClr val="black"/>
              </a:solidFill>
              <a:latin typeface="Calibri"/>
            </a:endParaRPr>
          </a:p>
        </p:txBody>
      </p:sp>
    </p:spTree>
    <p:extLst>
      <p:ext uri="{BB962C8B-B14F-4D97-AF65-F5344CB8AC3E}">
        <p14:creationId xmlns:p14="http://schemas.microsoft.com/office/powerpoint/2010/main" val="9729038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BCAC8B-0117-427A-8A85-5726A74CA633}" type="slidenum">
              <a:rPr lang="en-US" smtClean="0"/>
              <a:t>110</a:t>
            </a:fld>
            <a:endParaRPr lang="en-US" dirty="0"/>
          </a:p>
        </p:txBody>
      </p:sp>
    </p:spTree>
    <p:extLst>
      <p:ext uri="{BB962C8B-B14F-4D97-AF65-F5344CB8AC3E}">
        <p14:creationId xmlns:p14="http://schemas.microsoft.com/office/powerpoint/2010/main" val="6533002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111</a:t>
            </a:fld>
            <a:endParaRPr lang="en-US" dirty="0">
              <a:solidFill>
                <a:prstClr val="black"/>
              </a:solidFill>
              <a:latin typeface="Calibri"/>
            </a:endParaRPr>
          </a:p>
        </p:txBody>
      </p:sp>
    </p:spTree>
    <p:extLst>
      <p:ext uri="{BB962C8B-B14F-4D97-AF65-F5344CB8AC3E}">
        <p14:creationId xmlns:p14="http://schemas.microsoft.com/office/powerpoint/2010/main" val="184592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some one overdoses, they may be more willing to seek help. They can provide information on referrals, treatment, and recovery options. Know what resources are available locally.</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112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271221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recently updated their number. The old number still works, but they would like everyone to start transitioning to the new number.</a:t>
            </a:r>
          </a:p>
        </p:txBody>
      </p:sp>
      <p:sp>
        <p:nvSpPr>
          <p:cNvPr id="4" name="Slide Number Placeholder 3"/>
          <p:cNvSpPr>
            <a:spLocks noGrp="1"/>
          </p:cNvSpPr>
          <p:nvPr>
            <p:ph type="sldNum" sz="quarter" idx="5"/>
          </p:nvPr>
        </p:nvSpPr>
        <p:spPr/>
        <p:txBody>
          <a:bodyPr/>
          <a:lstStyle/>
          <a:p>
            <a:fld id="{571D7397-6FE4-4CE6-9E5F-338329892BE7}" type="slidenum">
              <a:rPr lang="en-US" smtClean="0"/>
              <a:t>113</a:t>
            </a:fld>
            <a:endParaRPr lang="en-US"/>
          </a:p>
        </p:txBody>
      </p:sp>
    </p:spTree>
    <p:extLst>
      <p:ext uri="{BB962C8B-B14F-4D97-AF65-F5344CB8AC3E}">
        <p14:creationId xmlns:p14="http://schemas.microsoft.com/office/powerpoint/2010/main" val="42019554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114</a:t>
            </a:fld>
            <a:endParaRPr lang="en-US"/>
          </a:p>
        </p:txBody>
      </p:sp>
    </p:spTree>
    <p:extLst>
      <p:ext uri="{BB962C8B-B14F-4D97-AF65-F5344CB8AC3E}">
        <p14:creationId xmlns:p14="http://schemas.microsoft.com/office/powerpoint/2010/main" val="18743913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115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552184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 for evaluation of this presentation. We want to hear your feedback so please take a few minutes! </a:t>
            </a:r>
          </a:p>
          <a:p>
            <a:endParaRPr lang="en-US" dirty="0"/>
          </a:p>
          <a:p>
            <a:endParaRPr lang="en-US" dirty="0"/>
          </a:p>
          <a:p>
            <a:r>
              <a:rPr lang="en-US" dirty="0"/>
              <a:t>Drop the survey link in the chat for folks:</a:t>
            </a:r>
          </a:p>
          <a:p>
            <a:r>
              <a:rPr lang="en-US" sz="1800" u="sng" dirty="0">
                <a:solidFill>
                  <a:srgbClr val="000000"/>
                </a:solidFill>
                <a:effectLst/>
                <a:latin typeface="Calibri" panose="020F0502020204030204" pitchFamily="34" charset="0"/>
                <a:ea typeface="Calibri" panose="020F0502020204030204" pitchFamily="34" charset="0"/>
                <a:hlinkClick r:id="rId3"/>
              </a:rPr>
              <a:t>https://survey.alchemer.com/s3/8099260/Naloxone-Direct-Training-Survey</a:t>
            </a:r>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119</a:t>
            </a:fld>
            <a:endParaRPr lang="en-US"/>
          </a:p>
        </p:txBody>
      </p:sp>
    </p:spTree>
    <p:extLst>
      <p:ext uri="{BB962C8B-B14F-4D97-AF65-F5344CB8AC3E}">
        <p14:creationId xmlns:p14="http://schemas.microsoft.com/office/powerpoint/2010/main" val="1257832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1D7397-6FE4-4CE6-9E5F-338329892BE7}" type="slidenum">
              <a:rPr lang="en-US" smtClean="0"/>
              <a:t>120</a:t>
            </a:fld>
            <a:endParaRPr lang="en-US"/>
          </a:p>
        </p:txBody>
      </p:sp>
    </p:spTree>
    <p:extLst>
      <p:ext uri="{BB962C8B-B14F-4D97-AF65-F5344CB8AC3E}">
        <p14:creationId xmlns:p14="http://schemas.microsoft.com/office/powerpoint/2010/main" val="46245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t>
            </a:r>
            <a:r>
              <a:rPr lang="en-US" dirty="0"/>
              <a:t>Fentanyl must be introduced into the bloodstream or mucus membrane. Dermal fentanyl patches for pain management are a different formulation than what is used to “cut illicit substances. </a:t>
            </a:r>
            <a:r>
              <a:rPr lang="en-US" b="1" dirty="0"/>
              <a:t>2. </a:t>
            </a:r>
            <a:r>
              <a:rPr lang="en-US" dirty="0"/>
              <a:t>Licit and illicit drug use is a part of our world and people will continue using drugs, FTS is a supportive manner to empower people at risk of a fentanyl ingestion and does not enable drug use. </a:t>
            </a:r>
            <a:r>
              <a:rPr lang="en-US" b="1" dirty="0"/>
              <a:t>3. </a:t>
            </a:r>
            <a:r>
              <a:rPr lang="en-US" b="0" dirty="0"/>
              <a:t>Fentanyl in the drug supply is no longer limited to opioids only. </a:t>
            </a:r>
            <a:r>
              <a:rPr lang="en-US" b="1" dirty="0"/>
              <a:t>4. </a:t>
            </a:r>
            <a:r>
              <a:rPr lang="en-US" b="0" dirty="0"/>
              <a:t>In an overdose situation Narcan and naloxone will work on fentanyl. </a:t>
            </a:r>
          </a:p>
        </p:txBody>
      </p:sp>
      <p:sp>
        <p:nvSpPr>
          <p:cNvPr id="4" name="Slide Number Placeholder 3"/>
          <p:cNvSpPr>
            <a:spLocks noGrp="1"/>
          </p:cNvSpPr>
          <p:nvPr>
            <p:ph type="sldNum" sz="quarter" idx="5"/>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774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t>
            </a:r>
            <a:r>
              <a:rPr lang="en-US" dirty="0"/>
              <a:t>Fentanyl must be introduced into the bloodstream or mucus membrane to experience effects. Dermal fentanyl patches for pain management are a different formulation than what is used to “cut illicit substances. </a:t>
            </a:r>
            <a:r>
              <a:rPr lang="en-US" b="1" dirty="0"/>
              <a:t>2. </a:t>
            </a:r>
            <a:r>
              <a:rPr lang="en-US" dirty="0"/>
              <a:t>Licit and illicit drug use is a part of our world and people will continue using drugs, FTS is a supportive manner to empower people at risk of a fentanyl ingestion and does not enable drug use. </a:t>
            </a:r>
            <a:r>
              <a:rPr lang="en-US" b="1" dirty="0"/>
              <a:t>3. </a:t>
            </a:r>
            <a:r>
              <a:rPr lang="en-US" b="0" dirty="0"/>
              <a:t>Fentanyl in the drug supply is no longer limited to opioids only. </a:t>
            </a:r>
            <a:r>
              <a:rPr lang="en-US" b="1" dirty="0"/>
              <a:t>4. </a:t>
            </a:r>
            <a:r>
              <a:rPr lang="en-US" b="0" dirty="0"/>
              <a:t>In an overdose situation Narcan and naloxone will work on fentanyl. </a:t>
            </a:r>
          </a:p>
        </p:txBody>
      </p:sp>
      <p:sp>
        <p:nvSpPr>
          <p:cNvPr id="4" name="Slide Number Placeholder 3"/>
          <p:cNvSpPr>
            <a:spLocks noGrp="1"/>
          </p:cNvSpPr>
          <p:nvPr>
            <p:ph type="sldNum" sz="quarter" idx="5"/>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1872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D00F2CE9-134A-4AAE-82E4-0135B6EA6AC7}" type="slidenum">
              <a:rPr lang="en-US">
                <a:solidFill>
                  <a:prstClr val="black"/>
                </a:solidFill>
                <a:latin typeface="Calibri" panose="020F0502020204030204"/>
              </a:rPr>
              <a:pPr defTabSz="93177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6200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1.)Along with sedative effects, Xylazine also has pain relieving and muscle relaxant properties.</a:t>
            </a:r>
          </a:p>
          <a:p>
            <a:pPr defTabSz="931774">
              <a:defRPr/>
            </a:pPr>
            <a:r>
              <a:rPr lang="en-US" dirty="0"/>
              <a:t>2.)</a:t>
            </a:r>
            <a:r>
              <a:rPr lang="en-US" b="0" i="0" dirty="0">
                <a:solidFill>
                  <a:srgbClr val="202227"/>
                </a:solidFill>
                <a:effectLst/>
                <a:latin typeface="-apple-system"/>
              </a:rPr>
              <a:t>Xylazine was first synthesized by Bayer in the 60’s and then approved as an animal medicine by the FDA in 1972.</a:t>
            </a:r>
            <a:r>
              <a:rPr lang="en-US" dirty="0"/>
              <a:t> Studies in humans </a:t>
            </a:r>
            <a:r>
              <a:rPr lang="en-US" b="0" i="0" dirty="0">
                <a:solidFill>
                  <a:srgbClr val="202227"/>
                </a:solidFill>
                <a:effectLst/>
                <a:latin typeface="-apple-system"/>
              </a:rPr>
              <a:t>found to have serious side effects like the occurrence of very low blood pressure (severe hypotension) and severe central nervous system depressants effects. </a:t>
            </a:r>
            <a:r>
              <a:rPr lang="en-US" dirty="0">
                <a:hlinkClick r:id="rId3"/>
              </a:rPr>
              <a:t>Xylazine (</a:t>
            </a:r>
            <a:r>
              <a:rPr lang="en-US" dirty="0" err="1">
                <a:hlinkClick r:id="rId3"/>
              </a:rPr>
              <a:t>Tranq</a:t>
            </a:r>
            <a:r>
              <a:rPr lang="en-US" dirty="0">
                <a:hlinkClick r:id="rId3"/>
              </a:rPr>
              <a:t> Dope): Effects, Addiction &amp; Treatment - Drugs.com</a:t>
            </a:r>
            <a:endParaRPr lang="en-US" dirty="0"/>
          </a:p>
          <a:p>
            <a:pPr defTabSz="931774">
              <a:defRPr/>
            </a:pPr>
            <a:r>
              <a:rPr lang="en-US" dirty="0"/>
              <a:t>3.)Phenothiazines fall into the group of first generation antipsychotic medications.</a:t>
            </a:r>
          </a:p>
          <a:p>
            <a:r>
              <a:rPr lang="en-US" dirty="0"/>
              <a:t>5.)Xylazine is not an opioid and is almost never seen by itself. Xylazine is commonly added to drugs containing fentanyl. Narcan and rescue breaths are important responses to suspected Xylazine overdoses!</a:t>
            </a:r>
          </a:p>
          <a:p>
            <a:endParaRPr lang="en-US" dirty="0"/>
          </a:p>
        </p:txBody>
      </p:sp>
      <p:sp>
        <p:nvSpPr>
          <p:cNvPr id="4" name="Slide Number Placeholder 3"/>
          <p:cNvSpPr>
            <a:spLocks noGrp="1"/>
          </p:cNvSpPr>
          <p:nvPr>
            <p:ph type="sldNum" sz="quarter" idx="5"/>
          </p:nvPr>
        </p:nvSpPr>
        <p:spPr/>
        <p:txBody>
          <a:bodyPr/>
          <a:lstStyle/>
          <a:p>
            <a:pPr defTabSz="931774">
              <a:defRPr/>
            </a:pPr>
            <a:fld id="{D00F2CE9-134A-4AAE-82E4-0135B6EA6AC7}"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7688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Signs of Xylazine effects/overdose:</a:t>
            </a:r>
          </a:p>
          <a:p>
            <a:pPr marL="232943" indent="-232943">
              <a:buFont typeface="+mj-lt"/>
              <a:buAutoNum type="arabicPeriod"/>
            </a:pPr>
            <a:r>
              <a:rPr lang="en-US" dirty="0"/>
              <a:t>Extreme sedation/drowsiness, inability to respond, low blood pressure, slow heart rate, decreased or very slow breathing, dry mouth. </a:t>
            </a:r>
          </a:p>
          <a:p>
            <a:pPr marL="232943" indent="-232943">
              <a:buFont typeface="+mj-lt"/>
              <a:buAutoNum type="arabicPeriod"/>
            </a:pPr>
            <a:r>
              <a:rPr lang="en-US" dirty="0"/>
              <a:t>Wounds can develop for individuals who don’t inject and can form outside of injection site for those who do inject. Missed shots can increase the severity of wounds.</a:t>
            </a:r>
          </a:p>
          <a:p>
            <a:pPr marL="232943" indent="-232943">
              <a:buFont typeface="+mj-lt"/>
              <a:buAutoNum type="arabicPeriod"/>
            </a:pPr>
            <a:r>
              <a:rPr lang="en-US" dirty="0"/>
              <a:t>Identifying suspected xylazine wounds is an important proactive in reducing the changes of necrosis and further complications to infections. </a:t>
            </a:r>
          </a:p>
          <a:p>
            <a:pPr marL="232943" indent="-232943">
              <a:buFont typeface="+mj-lt"/>
              <a:buAutoNum type="arabicPeriod"/>
            </a:pPr>
            <a:r>
              <a:rPr lang="en-US" dirty="0"/>
              <a:t>Susceptible to violence due to the inability to move from sedation.</a:t>
            </a:r>
          </a:p>
          <a:p>
            <a:pPr marL="232943" indent="-232943">
              <a:buFont typeface="+mj-lt"/>
              <a:buAutoNum type="arabicPeriod"/>
            </a:pPr>
            <a:r>
              <a:rPr lang="en-US" dirty="0"/>
              <a:t>Some may experience intensified withdrawal symptoms of other drugs.</a:t>
            </a:r>
          </a:p>
        </p:txBody>
      </p:sp>
      <p:sp>
        <p:nvSpPr>
          <p:cNvPr id="4" name="Slide Number Placeholder 3"/>
          <p:cNvSpPr>
            <a:spLocks noGrp="1"/>
          </p:cNvSpPr>
          <p:nvPr>
            <p:ph type="sldNum" sz="quarter" idx="5"/>
          </p:nvPr>
        </p:nvSpPr>
        <p:spPr/>
        <p:txBody>
          <a:bodyPr/>
          <a:lstStyle/>
          <a:p>
            <a:pPr defTabSz="931774">
              <a:defRPr/>
            </a:pPr>
            <a:fld id="{D00F2CE9-134A-4AAE-82E4-0135B6EA6AC7}" type="slidenum">
              <a:rPr lang="en-US">
                <a:solidFill>
                  <a:prstClr val="black"/>
                </a:solidFill>
                <a:latin typeface="Calibri" panose="020F0502020204030204"/>
              </a:rPr>
              <a:pPr defTabSz="931774">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44963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Stimulant modes of administration: Oral, Snort, Smoke, and Inject.</a:t>
            </a:r>
          </a:p>
        </p:txBody>
      </p:sp>
      <p:sp>
        <p:nvSpPr>
          <p:cNvPr id="4" name="Slide Number Placeholder 3"/>
          <p:cNvSpPr>
            <a:spLocks noGrp="1"/>
          </p:cNvSpPr>
          <p:nvPr>
            <p:ph type="sldNum" sz="quarter" idx="5"/>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78890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19</a:t>
            </a:fld>
            <a:endParaRPr lang="en-US"/>
          </a:p>
        </p:txBody>
      </p:sp>
    </p:spTree>
    <p:extLst>
      <p:ext uri="{BB962C8B-B14F-4D97-AF65-F5344CB8AC3E}">
        <p14:creationId xmlns:p14="http://schemas.microsoft.com/office/powerpoint/2010/main" val="192728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20</a:t>
            </a:fld>
            <a:endParaRPr lang="en-US" dirty="0">
              <a:solidFill>
                <a:prstClr val="black"/>
              </a:solidFill>
              <a:latin typeface="Calibri"/>
            </a:endParaRPr>
          </a:p>
        </p:txBody>
      </p:sp>
    </p:spTree>
    <p:extLst>
      <p:ext uri="{BB962C8B-B14F-4D97-AF65-F5344CB8AC3E}">
        <p14:creationId xmlns:p14="http://schemas.microsoft.com/office/powerpoint/2010/main" val="374265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800" dirty="0">
                <a:latin typeface="Calibri" panose="020F0502020204030204" pitchFamily="34" charset="0"/>
              </a:rPr>
              <a:t>Too many substances in the body. Overwhelming the receptors and they cannot work properly </a:t>
            </a:r>
          </a:p>
          <a:p>
            <a:endParaRPr lang="en-US" dirty="0"/>
          </a:p>
          <a:p>
            <a:r>
              <a:rPr lang="en-US" dirty="0"/>
              <a:t>Can also happen when you mix substances together. You never know how they will react in the body</a:t>
            </a:r>
          </a:p>
        </p:txBody>
      </p:sp>
      <p:sp>
        <p:nvSpPr>
          <p:cNvPr id="4" name="Slide Number Placeholder 3"/>
          <p:cNvSpPr>
            <a:spLocks noGrp="1"/>
          </p:cNvSpPr>
          <p:nvPr>
            <p:ph type="sldNum" sz="quarter" idx="10"/>
          </p:nvPr>
        </p:nvSpPr>
        <p:spPr/>
        <p:txBody>
          <a:bodyPr/>
          <a:lstStyle/>
          <a:p>
            <a:fld id="{9BBCAC8B-0117-427A-8A85-5726A74CA633}" type="slidenum">
              <a:rPr lang="en-US" smtClean="0"/>
              <a:t>21</a:t>
            </a:fld>
            <a:endParaRPr lang="en-US" dirty="0"/>
          </a:p>
        </p:txBody>
      </p:sp>
    </p:spTree>
    <p:extLst>
      <p:ext uri="{BB962C8B-B14F-4D97-AF65-F5344CB8AC3E}">
        <p14:creationId xmlns:p14="http://schemas.microsoft.com/office/powerpoint/2010/main" val="30517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2</a:t>
            </a:fld>
            <a:endParaRPr lang="en-US" dirty="0">
              <a:solidFill>
                <a:prstClr val="black"/>
              </a:solidFill>
              <a:latin typeface="Calibri"/>
            </a:endParaRPr>
          </a:p>
        </p:txBody>
      </p:sp>
    </p:spTree>
    <p:extLst>
      <p:ext uri="{BB962C8B-B14F-4D97-AF65-F5344CB8AC3E}">
        <p14:creationId xmlns:p14="http://schemas.microsoft.com/office/powerpoint/2010/main" val="393468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800" dirty="0">
                <a:latin typeface="Calibri" panose="020F0502020204030204" pitchFamily="34" charset="0"/>
              </a:rPr>
              <a:t>Too many substances in the body. Overwhelming the receptors and they cannot work properly </a:t>
            </a:r>
          </a:p>
          <a:p>
            <a:endParaRPr lang="en-US" dirty="0"/>
          </a:p>
          <a:p>
            <a:r>
              <a:rPr lang="en-US" dirty="0"/>
              <a:t>Can also happen when you mix substances together. You never know how they will react in the body</a:t>
            </a:r>
          </a:p>
        </p:txBody>
      </p:sp>
      <p:sp>
        <p:nvSpPr>
          <p:cNvPr id="4" name="Slide Number Placeholder 3"/>
          <p:cNvSpPr>
            <a:spLocks noGrp="1"/>
          </p:cNvSpPr>
          <p:nvPr>
            <p:ph type="sldNum" sz="quarter" idx="10"/>
          </p:nvPr>
        </p:nvSpPr>
        <p:spPr/>
        <p:txBody>
          <a:bodyPr/>
          <a:lstStyle/>
          <a:p>
            <a:fld id="{9BBCAC8B-0117-427A-8A85-5726A74CA633}" type="slidenum">
              <a:rPr lang="en-US" smtClean="0"/>
              <a:t>22</a:t>
            </a:fld>
            <a:endParaRPr lang="en-US" dirty="0"/>
          </a:p>
        </p:txBody>
      </p:sp>
    </p:spTree>
    <p:extLst>
      <p:ext uri="{BB962C8B-B14F-4D97-AF65-F5344CB8AC3E}">
        <p14:creationId xmlns:p14="http://schemas.microsoft.com/office/powerpoint/2010/main" val="1873837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23</a:t>
            </a:fld>
            <a:endParaRPr lang="en-US" dirty="0">
              <a:solidFill>
                <a:prstClr val="black"/>
              </a:solidFill>
              <a:latin typeface="Calibri"/>
            </a:endParaRPr>
          </a:p>
        </p:txBody>
      </p:sp>
    </p:spTree>
    <p:extLst>
      <p:ext uri="{BB962C8B-B14F-4D97-AF65-F5344CB8AC3E}">
        <p14:creationId xmlns:p14="http://schemas.microsoft.com/office/powerpoint/2010/main" val="374265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overdose deaths (not just opioids)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F2CE9-134A-4AAE-82E4-0135B6EA6A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0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Dose of Reality: Opioid Deaths by County Dashboard | Wisconsin Department of Health Services</a:t>
            </a:r>
            <a:r>
              <a:rPr lang="en-US" dirty="0"/>
              <a:t> </a:t>
            </a:r>
          </a:p>
          <a:p>
            <a:endParaRPr lang="en-US" dirty="0"/>
          </a:p>
          <a:p>
            <a:r>
              <a:rPr lang="en-US" b="1" dirty="0">
                <a:solidFill>
                  <a:srgbClr val="000000"/>
                </a:solidFill>
                <a:latin typeface="Calibri" panose="020F0502020204030204" pitchFamily="34" charset="0"/>
              </a:rPr>
              <a:t>MILWAUKEE</a:t>
            </a:r>
            <a:r>
              <a:rPr lang="en-US" dirty="0"/>
              <a:t> </a:t>
            </a:r>
            <a:r>
              <a:rPr lang="en-US" b="1">
                <a:solidFill>
                  <a:srgbClr val="000000"/>
                </a:solidFill>
                <a:latin typeface="Calibri" panose="020F0502020204030204" pitchFamily="34" charset="0"/>
              </a:rPr>
              <a:t>DANE</a:t>
            </a:r>
            <a:r>
              <a:rPr lang="en-US"/>
              <a:t> </a:t>
            </a:r>
            <a:r>
              <a:rPr lang="en-US" b="1">
                <a:solidFill>
                  <a:srgbClr val="000000"/>
                </a:solidFill>
                <a:latin typeface="Calibri" panose="020F0502020204030204" pitchFamily="34" charset="0"/>
              </a:rPr>
              <a:t>ROCK</a:t>
            </a:r>
            <a:r>
              <a:rPr lang="en-US"/>
              <a:t> </a:t>
            </a:r>
            <a:r>
              <a:rPr lang="en-US" b="1" dirty="0">
                <a:solidFill>
                  <a:srgbClr val="000000"/>
                </a:solidFill>
                <a:latin typeface="Calibri" panose="020F0502020204030204" pitchFamily="34" charset="0"/>
              </a:rPr>
              <a:t>BROWN</a:t>
            </a:r>
            <a:r>
              <a:rPr lang="en-US" dirty="0"/>
              <a:t> </a:t>
            </a:r>
            <a:r>
              <a:rPr lang="en-US" b="1" dirty="0">
                <a:solidFill>
                  <a:srgbClr val="000000"/>
                </a:solidFill>
                <a:latin typeface="Calibri" panose="020F0502020204030204" pitchFamily="34" charset="0"/>
              </a:rPr>
              <a:t>KENOSHA</a:t>
            </a:r>
            <a:r>
              <a:rPr lang="en-US" dirty="0"/>
              <a:t> </a:t>
            </a:r>
            <a:r>
              <a:rPr lang="en-US" b="1" dirty="0">
                <a:solidFill>
                  <a:srgbClr val="000000"/>
                </a:solidFill>
                <a:latin typeface="Calibri" panose="020F0502020204030204" pitchFamily="34" charset="0"/>
              </a:rPr>
              <a:t>RACINE</a:t>
            </a:r>
            <a:r>
              <a:rPr lang="en-US" dirty="0"/>
              <a:t> </a:t>
            </a:r>
            <a:r>
              <a:rPr lang="en-US" b="1" dirty="0">
                <a:solidFill>
                  <a:srgbClr val="000000"/>
                </a:solidFill>
                <a:latin typeface="Calibri" panose="020F0502020204030204" pitchFamily="34" charset="0"/>
              </a:rPr>
              <a:t>WASHINGTON</a:t>
            </a:r>
            <a:r>
              <a:rPr lang="en-US" dirty="0"/>
              <a:t> </a:t>
            </a:r>
            <a:r>
              <a:rPr lang="en-US" b="1" dirty="0">
                <a:solidFill>
                  <a:srgbClr val="000000"/>
                </a:solidFill>
                <a:latin typeface="Calibri" panose="020F0502020204030204" pitchFamily="34" charset="0"/>
              </a:rPr>
              <a:t>WINNEBAGO</a:t>
            </a:r>
            <a:r>
              <a:rPr lang="en-US" dirty="0"/>
              <a:t> </a:t>
            </a:r>
            <a:r>
              <a:rPr lang="en-US" b="1" dirty="0">
                <a:solidFill>
                  <a:srgbClr val="000000"/>
                </a:solidFill>
                <a:latin typeface="Calibri" panose="020F0502020204030204" pitchFamily="34" charset="0"/>
              </a:rPr>
              <a:t>OUTAGAMIE</a:t>
            </a:r>
            <a:r>
              <a:rPr lang="en-US" dirty="0"/>
              <a:t> </a:t>
            </a:r>
            <a:r>
              <a:rPr lang="en-US" b="1" dirty="0">
                <a:solidFill>
                  <a:srgbClr val="000000"/>
                </a:solidFill>
                <a:latin typeface="Calibri" panose="020F0502020204030204" pitchFamily="34" charset="0"/>
              </a:rPr>
              <a:t>SHEBOYGAN</a:t>
            </a:r>
            <a:r>
              <a:rPr lang="en-US" dirty="0"/>
              <a:t> </a:t>
            </a:r>
          </a:p>
        </p:txBody>
      </p:sp>
      <p:sp>
        <p:nvSpPr>
          <p:cNvPr id="4" name="Slide Number Placeholder 3"/>
          <p:cNvSpPr>
            <a:spLocks noGrp="1"/>
          </p:cNvSpPr>
          <p:nvPr>
            <p:ph type="sldNum" sz="quarter" idx="5"/>
          </p:nvPr>
        </p:nvSpPr>
        <p:spPr/>
        <p:txBody>
          <a:bodyPr/>
          <a:lstStyle/>
          <a:p>
            <a:fld id="{D00F2CE9-134A-4AAE-82E4-0135B6EA6AC7}" type="slidenum">
              <a:rPr lang="en-US" smtClean="0"/>
              <a:t>25</a:t>
            </a:fld>
            <a:endParaRPr lang="en-US" dirty="0"/>
          </a:p>
        </p:txBody>
      </p:sp>
    </p:spTree>
    <p:extLst>
      <p:ext uri="{BB962C8B-B14F-4D97-AF65-F5344CB8AC3E}">
        <p14:creationId xmlns:p14="http://schemas.microsoft.com/office/powerpoint/2010/main" val="172013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p>
          <a:p>
            <a:r>
              <a:rPr lang="en-US" dirty="0"/>
              <a:t>Pharmaceutical companies played a significant role in the overprescribing of opioids during the first opioid overdose wave. Marketing efforts that launched campaigns to use OxyContin beyond cancer pain, bonuses that to incentivize reps, and messaging to prescribers that by increasing the dose, pain relief and quality of life will significantly improve. Oxycontin will solve the “pain epidemic”.  </a:t>
            </a:r>
          </a:p>
          <a:p>
            <a:endParaRPr lang="en-US" dirty="0"/>
          </a:p>
          <a:p>
            <a:r>
              <a:rPr lang="en-US" b="0" i="0" dirty="0">
                <a:solidFill>
                  <a:srgbClr val="111111"/>
                </a:solidFill>
                <a:effectLst/>
                <a:latin typeface="Roboto" panose="02000000000000000000" pitchFamily="2" charset="0"/>
              </a:rPr>
              <a:t>81 million opioid painkillers were delivered to Cabell County in West Virginia, which has fewer than 100,000 residents.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27</a:t>
            </a:fld>
            <a:endParaRPr lang="en-US"/>
          </a:p>
        </p:txBody>
      </p:sp>
    </p:spTree>
    <p:extLst>
      <p:ext uri="{BB962C8B-B14F-4D97-AF65-F5344CB8AC3E}">
        <p14:creationId xmlns:p14="http://schemas.microsoft.com/office/powerpoint/2010/main" val="301401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t>
            </a:r>
          </a:p>
          <a:p>
            <a:r>
              <a:rPr lang="en-US" dirty="0"/>
              <a:t>*Overprescribing fear spread and the new restrictions on prescribing opioids resulted in </a:t>
            </a:r>
            <a:r>
              <a:rPr lang="en-US" b="0" i="0" dirty="0">
                <a:solidFill>
                  <a:srgbClr val="303436"/>
                </a:solidFill>
                <a:effectLst/>
                <a:latin typeface="Poppins" panose="00000500000000000000" pitchFamily="2" charset="0"/>
              </a:rPr>
              <a:t>people who were dependent on prescription opioids transitioning to using diverted or illicit opioids. </a:t>
            </a:r>
          </a:p>
          <a:p>
            <a:endParaRPr lang="en-US" b="0" i="0" dirty="0">
              <a:solidFill>
                <a:srgbClr val="303436"/>
              </a:solidFill>
              <a:effectLst/>
              <a:latin typeface="Poppins" panose="00000500000000000000" pitchFamily="2" charset="0"/>
            </a:endParaRPr>
          </a:p>
          <a:p>
            <a:r>
              <a:rPr lang="en-US" b="0" i="0" dirty="0">
                <a:solidFill>
                  <a:srgbClr val="303436"/>
                </a:solidFill>
                <a:effectLst/>
                <a:latin typeface="Poppins" panose="00000500000000000000" pitchFamily="2" charset="0"/>
              </a:rPr>
              <a:t>*There is </a:t>
            </a:r>
            <a:r>
              <a:rPr lang="en-US" b="0" i="0" dirty="0">
                <a:solidFill>
                  <a:srgbClr val="212121"/>
                </a:solidFill>
                <a:effectLst/>
                <a:latin typeface="BlinkMacSystemFont"/>
              </a:rPr>
              <a:t>there is no denial that prescription opioids can be misused and diverted</a:t>
            </a:r>
            <a:r>
              <a:rPr lang="en-US" b="0" i="0" dirty="0">
                <a:solidFill>
                  <a:srgbClr val="303436"/>
                </a:solidFill>
                <a:effectLst/>
                <a:latin typeface="Poppins" panose="00000500000000000000" pitchFamily="2" charset="0"/>
              </a:rPr>
              <a:t>. However, this knee jerk reaction to limit and cut people off from their prescriptions has a direct correlation to the sharp increase in opioid overdose deaths. Without the potency and quality assurance being regulated by a manufacturer, people who were using opioids loss their safety net to make informed decisions on their use of opioids. </a:t>
            </a:r>
          </a:p>
          <a:p>
            <a:endParaRPr lang="en-US" b="0" i="0" dirty="0">
              <a:solidFill>
                <a:srgbClr val="303436"/>
              </a:solidFill>
              <a:effectLst/>
              <a:latin typeface="Poppins" panose="00000500000000000000" pitchFamily="2" charset="0"/>
            </a:endParaRPr>
          </a:p>
          <a:p>
            <a:pPr defTabSz="931774">
              <a:defRPr/>
            </a:pPr>
            <a:r>
              <a:rPr lang="en-US" b="0" i="0" dirty="0">
                <a:solidFill>
                  <a:srgbClr val="303436"/>
                </a:solidFill>
                <a:effectLst/>
                <a:latin typeface="Poppins" panose="00000500000000000000" pitchFamily="2" charset="0"/>
              </a:rPr>
              <a:t>*The shift to diverted and illicit drugs like heroin led to additional drug user health problems. Heroin is commonly injected, which puts people who use drugs at risk for injection-related diseases like HIV/AIDS, hepatitis B and C, skin infections, bloodstream infections, and infections of the heart.</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28</a:t>
            </a:fld>
            <a:endParaRPr lang="en-US"/>
          </a:p>
        </p:txBody>
      </p:sp>
    </p:spTree>
    <p:extLst>
      <p:ext uri="{BB962C8B-B14F-4D97-AF65-F5344CB8AC3E}">
        <p14:creationId xmlns:p14="http://schemas.microsoft.com/office/powerpoint/2010/main" val="1593835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Third: Saw an increase in overdose deaths in African Americans</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29</a:t>
            </a:fld>
            <a:endParaRPr lang="en-US"/>
          </a:p>
        </p:txBody>
      </p:sp>
    </p:spTree>
    <p:extLst>
      <p:ext uri="{BB962C8B-B14F-4D97-AF65-F5344CB8AC3E}">
        <p14:creationId xmlns:p14="http://schemas.microsoft.com/office/powerpoint/2010/main" val="1784123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Fourth: Covid-19 resulted in a ripple effect that limited access to treatment, basic healthcare, overdose prevention services, and housing stability. Communities of color that have long-standing systemic health inequities have felt the greatest impact from the barriers that resulted from the Covid-19 restrictions. After restrictions started to lift, staffing shortages, vicarious trauma, and burnout resulted in a reduction in services and safety nets. </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30</a:t>
            </a:fld>
            <a:endParaRPr lang="en-US"/>
          </a:p>
        </p:txBody>
      </p:sp>
    </p:spTree>
    <p:extLst>
      <p:ext uri="{BB962C8B-B14F-4D97-AF65-F5344CB8AC3E}">
        <p14:creationId xmlns:p14="http://schemas.microsoft.com/office/powerpoint/2010/main" val="1842246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Adulterated drug supply.</a:t>
            </a:r>
          </a:p>
          <a:p>
            <a:endParaRPr lang="en-US" dirty="0"/>
          </a:p>
        </p:txBody>
      </p:sp>
      <p:sp>
        <p:nvSpPr>
          <p:cNvPr id="4" name="Slide Number Placeholder 3"/>
          <p:cNvSpPr>
            <a:spLocks noGrp="1"/>
          </p:cNvSpPr>
          <p:nvPr>
            <p:ph type="sldNum" sz="quarter" idx="5"/>
          </p:nvPr>
        </p:nvSpPr>
        <p:spPr/>
        <p:txBody>
          <a:bodyPr/>
          <a:lstStyle/>
          <a:p>
            <a:pPr defTabSz="931774">
              <a:defRPr/>
            </a:pPr>
            <a:fld id="{D00F2CE9-134A-4AAE-82E4-0135B6EA6AC7}" type="slidenum">
              <a:rPr lang="en-US">
                <a:solidFill>
                  <a:prstClr val="black"/>
                </a:solidFill>
                <a:latin typeface="Calibri" panose="020F0502020204030204"/>
              </a:rPr>
              <a:pPr defTabSz="931774">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0740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rPr>
              <a:t>ALL STIMULANTS- no current reversal agent/antidote on the market (can still use Naloxone if there is fentanyl in the supply)</a:t>
            </a:r>
          </a:p>
          <a:p>
            <a:endParaRPr lang="en-US" sz="1800" dirty="0">
              <a:latin typeface="Calibri" panose="020F0502020204030204" pitchFamily="34" charset="0"/>
            </a:endParaRPr>
          </a:p>
          <a:p>
            <a:pPr>
              <a:spcAft>
                <a:spcPts val="611"/>
              </a:spcAft>
            </a:pPr>
            <a:r>
              <a:rPr lang="en-US" b="0" i="0" dirty="0">
                <a:effectLst/>
              </a:rPr>
              <a:t>Psychoactive drugs that induce temporary improvement in either mental or physical functions or both. Effects include alertness, wakefulness, and locomotion.</a:t>
            </a:r>
          </a:p>
          <a:p>
            <a:pPr>
              <a:spcAft>
                <a:spcPts val="611"/>
              </a:spcAft>
            </a:pPr>
            <a:r>
              <a:rPr lang="en-US" b="0" i="0" dirty="0">
                <a:effectLst/>
              </a:rPr>
              <a:t>Examples of prescribed </a:t>
            </a:r>
            <a:r>
              <a:rPr lang="en-US" dirty="0"/>
              <a:t>s</a:t>
            </a:r>
            <a:r>
              <a:rPr lang="en-US" b="0" i="0" dirty="0">
                <a:effectLst/>
              </a:rPr>
              <a:t>timulants: amphetamines, ephedrine, caffeine, nicotine.</a:t>
            </a:r>
          </a:p>
          <a:p>
            <a:pPr>
              <a:spcAft>
                <a:spcPts val="611"/>
              </a:spcAft>
            </a:pPr>
            <a:r>
              <a:rPr lang="en-US" dirty="0"/>
              <a:t>Examples of illicit stimulants: cocaine, crack cocaine, methamphetamine.</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32</a:t>
            </a:fld>
            <a:endParaRPr lang="en-US"/>
          </a:p>
        </p:txBody>
      </p:sp>
    </p:spTree>
    <p:extLst>
      <p:ext uri="{BB962C8B-B14F-4D97-AF65-F5344CB8AC3E}">
        <p14:creationId xmlns:p14="http://schemas.microsoft.com/office/powerpoint/2010/main" val="334893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3</a:t>
            </a:fld>
            <a:endParaRPr lang="en-US" dirty="0">
              <a:solidFill>
                <a:prstClr val="black"/>
              </a:solidFill>
              <a:latin typeface="Calibri"/>
            </a:endParaRPr>
          </a:p>
        </p:txBody>
      </p:sp>
    </p:spTree>
    <p:extLst>
      <p:ext uri="{BB962C8B-B14F-4D97-AF65-F5344CB8AC3E}">
        <p14:creationId xmlns:p14="http://schemas.microsoft.com/office/powerpoint/2010/main" val="3342314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33</a:t>
            </a:fld>
            <a:endParaRPr lang="en-US" dirty="0">
              <a:solidFill>
                <a:prstClr val="black"/>
              </a:solidFill>
              <a:latin typeface="Calibri"/>
            </a:endParaRPr>
          </a:p>
        </p:txBody>
      </p:sp>
    </p:spTree>
    <p:extLst>
      <p:ext uri="{BB962C8B-B14F-4D97-AF65-F5344CB8AC3E}">
        <p14:creationId xmlns:p14="http://schemas.microsoft.com/office/powerpoint/2010/main" val="3904697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stories about stigma and overdose*</a:t>
            </a:r>
          </a:p>
          <a:p>
            <a:endParaRPr lang="en-US" dirty="0"/>
          </a:p>
          <a:p>
            <a:r>
              <a:rPr lang="en-US" dirty="0"/>
              <a:t>Parents giving kids Narcan to carry in their backpack at school</a:t>
            </a:r>
          </a:p>
        </p:txBody>
      </p:sp>
      <p:sp>
        <p:nvSpPr>
          <p:cNvPr id="4" name="Slide Number Placeholder 3"/>
          <p:cNvSpPr>
            <a:spLocks noGrp="1"/>
          </p:cNvSpPr>
          <p:nvPr>
            <p:ph type="sldNum" sz="quarter" idx="5"/>
          </p:nvPr>
        </p:nvSpPr>
        <p:spPr/>
        <p:txBody>
          <a:bodyPr/>
          <a:lstStyle/>
          <a:p>
            <a:fld id="{571D7397-6FE4-4CE6-9E5F-338329892BE7}" type="slidenum">
              <a:rPr lang="en-US" smtClean="0"/>
              <a:t>34</a:t>
            </a:fld>
            <a:endParaRPr lang="en-US"/>
          </a:p>
        </p:txBody>
      </p:sp>
    </p:spTree>
    <p:extLst>
      <p:ext uri="{BB962C8B-B14F-4D97-AF65-F5344CB8AC3E}">
        <p14:creationId xmlns:p14="http://schemas.microsoft.com/office/powerpoint/2010/main" val="2177048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655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use language, images, and often stereotypes to quickly add meaning to situations. This is an ingrained human behavior which allows us to quickly process information and make decisions. If we were in a jungle looking through the bushes and saw a yellow field with black spots, we would likely think “cheetah” and have a fight or flight response rather than thinking “person in a polka-dot shirt” resulting in a different action.</a:t>
            </a:r>
          </a:p>
          <a:p>
            <a:endParaRPr lang="en-US" sz="1400" dirty="0"/>
          </a:p>
          <a:p>
            <a:r>
              <a:rPr lang="en-US" sz="1400" dirty="0"/>
              <a:t>To underline this point, have your audience think of a “Bachelor”.  Ask them if the image they have in their head of a bachelor includes the Pope. While the Pope is a man who is not and has never been married – a bachelor - he is not likely fitting into the image most people have in their heads when they think of this word. Language elicits images and stereotypes in people’s brain in order to quickly process information.</a:t>
            </a:r>
          </a:p>
          <a:p>
            <a:endParaRPr lang="en-US" sz="1400" dirty="0"/>
          </a:p>
          <a:p>
            <a:r>
              <a:rPr lang="en-US" sz="1400" dirty="0"/>
              <a:t>This is true for the language we use when referring to people with substance use disorders. The language we use as trainers should be person-centered and non-stigmatizing whenever possible. Just because some one in recovery refers to themselves as an “addict” or a “junkie” does not mean you should. As a trainer it is your job to model appropriate language in order to reduce stigma and change the dialogue around people with substance use disorders.  </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5539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9727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person- ask what language we should be using*</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14224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40</a:t>
            </a:fld>
            <a:endParaRPr lang="en-US" dirty="0">
              <a:solidFill>
                <a:prstClr val="black"/>
              </a:solidFill>
              <a:latin typeface="Calibri"/>
            </a:endParaRPr>
          </a:p>
        </p:txBody>
      </p:sp>
    </p:spTree>
    <p:extLst>
      <p:ext uri="{BB962C8B-B14F-4D97-AF65-F5344CB8AC3E}">
        <p14:creationId xmlns:p14="http://schemas.microsoft.com/office/powerpoint/2010/main" val="4275517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41</a:t>
            </a:fld>
            <a:endParaRPr lang="en-US"/>
          </a:p>
        </p:txBody>
      </p:sp>
    </p:spTree>
    <p:extLst>
      <p:ext uri="{BB962C8B-B14F-4D97-AF65-F5344CB8AC3E}">
        <p14:creationId xmlns:p14="http://schemas.microsoft.com/office/powerpoint/2010/main" val="334371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42</a:t>
            </a:fld>
            <a:endParaRPr lang="en-US" dirty="0"/>
          </a:p>
        </p:txBody>
      </p:sp>
    </p:spTree>
    <p:extLst>
      <p:ext uri="{BB962C8B-B14F-4D97-AF65-F5344CB8AC3E}">
        <p14:creationId xmlns:p14="http://schemas.microsoft.com/office/powerpoint/2010/main" val="1185721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D7397-6FE4-4CE6-9E5F-338329892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2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a:t>
            </a:fld>
            <a:endParaRPr lang="en-US" dirty="0">
              <a:solidFill>
                <a:prstClr val="black"/>
              </a:solidFill>
              <a:latin typeface="Calibri"/>
            </a:endParaRPr>
          </a:p>
        </p:txBody>
      </p:sp>
    </p:spTree>
    <p:extLst>
      <p:ext uri="{BB962C8B-B14F-4D97-AF65-F5344CB8AC3E}">
        <p14:creationId xmlns:p14="http://schemas.microsoft.com/office/powerpoint/2010/main" val="1781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D7397-6FE4-4CE6-9E5F-338329892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984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mention safe consumption sites (bars). How many people participate in that?</a:t>
            </a:r>
          </a:p>
        </p:txBody>
      </p:sp>
      <p:sp>
        <p:nvSpPr>
          <p:cNvPr id="4" name="Slide Number Placeholder 3"/>
          <p:cNvSpPr>
            <a:spLocks noGrp="1"/>
          </p:cNvSpPr>
          <p:nvPr>
            <p:ph type="sldNum" sz="quarter" idx="5"/>
          </p:nvPr>
        </p:nvSpPr>
        <p:spPr/>
        <p:txBody>
          <a:bodyPr/>
          <a:lstStyle/>
          <a:p>
            <a:fld id="{571D7397-6FE4-4CE6-9E5F-338329892BE7}" type="slidenum">
              <a:rPr lang="en-US" smtClean="0"/>
              <a:t>45</a:t>
            </a:fld>
            <a:endParaRPr lang="en-US"/>
          </a:p>
        </p:txBody>
      </p:sp>
    </p:spTree>
    <p:extLst>
      <p:ext uri="{BB962C8B-B14F-4D97-AF65-F5344CB8AC3E}">
        <p14:creationId xmlns:p14="http://schemas.microsoft.com/office/powerpoint/2010/main" val="5066732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46</a:t>
            </a:fld>
            <a:endParaRPr lang="en-US" dirty="0">
              <a:solidFill>
                <a:prstClr val="black"/>
              </a:solidFill>
              <a:latin typeface="Calibri"/>
            </a:endParaRPr>
          </a:p>
        </p:txBody>
      </p:sp>
    </p:spTree>
    <p:extLst>
      <p:ext uri="{BB962C8B-B14F-4D97-AF65-F5344CB8AC3E}">
        <p14:creationId xmlns:p14="http://schemas.microsoft.com/office/powerpoint/2010/main" val="3742653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**NARCAN is not the only brand of nasal overdose reversal medication, however, for the naloxone direct program, this is a picture of the supply we hand out**</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47</a:t>
            </a:fld>
            <a:endParaRPr lang="en-US" dirty="0">
              <a:solidFill>
                <a:prstClr val="black"/>
              </a:solidFill>
              <a:latin typeface="Calibri"/>
            </a:endParaRPr>
          </a:p>
        </p:txBody>
      </p:sp>
    </p:spTree>
    <p:extLst>
      <p:ext uri="{BB962C8B-B14F-4D97-AF65-F5344CB8AC3E}">
        <p14:creationId xmlns:p14="http://schemas.microsoft.com/office/powerpoint/2010/main" val="3994094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48</a:t>
            </a:fld>
            <a:endParaRPr lang="en-US" dirty="0">
              <a:solidFill>
                <a:prstClr val="black"/>
              </a:solidFill>
              <a:latin typeface="Calibri"/>
            </a:endParaRPr>
          </a:p>
        </p:txBody>
      </p:sp>
    </p:spTree>
    <p:extLst>
      <p:ext uri="{BB962C8B-B14F-4D97-AF65-F5344CB8AC3E}">
        <p14:creationId xmlns:p14="http://schemas.microsoft.com/office/powerpoint/2010/main" val="3977035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49</a:t>
            </a:fld>
            <a:endParaRPr lang="en-US" dirty="0">
              <a:solidFill>
                <a:prstClr val="black"/>
              </a:solidFill>
              <a:latin typeface="Calibri"/>
            </a:endParaRPr>
          </a:p>
        </p:txBody>
      </p:sp>
    </p:spTree>
    <p:extLst>
      <p:ext uri="{BB962C8B-B14F-4D97-AF65-F5344CB8AC3E}">
        <p14:creationId xmlns:p14="http://schemas.microsoft.com/office/powerpoint/2010/main" val="3994094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50</a:t>
            </a:fld>
            <a:endParaRPr lang="en-US" dirty="0">
              <a:solidFill>
                <a:prstClr val="black"/>
              </a:solidFill>
              <a:latin typeface="Calibri"/>
            </a:endParaRPr>
          </a:p>
        </p:txBody>
      </p:sp>
    </p:spTree>
    <p:extLst>
      <p:ext uri="{BB962C8B-B14F-4D97-AF65-F5344CB8AC3E}">
        <p14:creationId xmlns:p14="http://schemas.microsoft.com/office/powerpoint/2010/main" val="1901555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51</a:t>
            </a:fld>
            <a:endParaRPr lang="en-US" dirty="0">
              <a:solidFill>
                <a:prstClr val="black"/>
              </a:solidFill>
              <a:latin typeface="Calibri"/>
            </a:endParaRPr>
          </a:p>
        </p:txBody>
      </p:sp>
    </p:spTree>
    <p:extLst>
      <p:ext uri="{BB962C8B-B14F-4D97-AF65-F5344CB8AC3E}">
        <p14:creationId xmlns:p14="http://schemas.microsoft.com/office/powerpoint/2010/main" val="60890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sz="1400" dirty="0"/>
              <a:t>Do not allow naloxone to freeze or attempt to use if it does freeze. If the naloxone is cloudy, it may be an indication that it is no longer usable. </a:t>
            </a:r>
          </a:p>
          <a:p>
            <a:pPr defTabSz="949478">
              <a:defRPr/>
            </a:pPr>
            <a:endParaRPr lang="en-US" dirty="0"/>
          </a:p>
          <a:p>
            <a:pPr defTabSz="949478">
              <a:defRPr/>
            </a:pPr>
            <a:r>
              <a:rPr lang="en-US" dirty="0"/>
              <a:t>Keep naloxone in a safe place away from children and pets, but easy to access in case of emergency.</a:t>
            </a:r>
          </a:p>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52</a:t>
            </a:fld>
            <a:endParaRPr lang="en-US" dirty="0">
              <a:solidFill>
                <a:prstClr val="black"/>
              </a:solidFill>
              <a:latin typeface="Calibri"/>
            </a:endParaRPr>
          </a:p>
        </p:txBody>
      </p:sp>
    </p:spTree>
    <p:extLst>
      <p:ext uri="{BB962C8B-B14F-4D97-AF65-F5344CB8AC3E}">
        <p14:creationId xmlns:p14="http://schemas.microsoft.com/office/powerpoint/2010/main" val="2473260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years from manufacturing date- depends on when you receive the Narcan. Always refer to the date on the top of the box</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53</a:t>
            </a:fld>
            <a:endParaRPr lang="en-US"/>
          </a:p>
        </p:txBody>
      </p:sp>
    </p:spTree>
    <p:extLst>
      <p:ext uri="{BB962C8B-B14F-4D97-AF65-F5344CB8AC3E}">
        <p14:creationId xmlns:p14="http://schemas.microsoft.com/office/powerpoint/2010/main" val="237981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a:t>
            </a:fld>
            <a:endParaRPr lang="en-US" dirty="0">
              <a:solidFill>
                <a:prstClr val="black"/>
              </a:solidFill>
              <a:latin typeface="Calibri"/>
            </a:endParaRPr>
          </a:p>
        </p:txBody>
      </p:sp>
    </p:spTree>
    <p:extLst>
      <p:ext uri="{BB962C8B-B14F-4D97-AF65-F5344CB8AC3E}">
        <p14:creationId xmlns:p14="http://schemas.microsoft.com/office/powerpoint/2010/main" val="1624924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years from manufacturing date- depends on when you receive the Narcan. Always refer to the date on the top of the box</a:t>
            </a:r>
          </a:p>
          <a:p>
            <a:endParaRPr lang="en-US" dirty="0"/>
          </a:p>
          <a:p>
            <a:r>
              <a:rPr lang="en-US" dirty="0"/>
              <a:t>P.U.L.S.E: Promoting, Understanding, Lifting, Stigma, and Empowerment</a:t>
            </a:r>
          </a:p>
          <a:p>
            <a:r>
              <a:rPr lang="en-US" b="0" i="0" dirty="0">
                <a:solidFill>
                  <a:srgbClr val="FFFFFF"/>
                </a:solidFill>
                <a:effectLst/>
                <a:latin typeface="Patrick Hand" panose="020F0502020204030204" pitchFamily="2" charset="0"/>
              </a:rPr>
              <a:t>P.U.L.S.E. represents a dynamic alliance of individuals who have experience using drugs. Additionally, P.U.L.S.E includes advocates and supporters for drug-using communities.</a:t>
            </a:r>
            <a:endParaRPr lang="en-US" dirty="0"/>
          </a:p>
          <a:p>
            <a:endParaRPr lang="en-US" dirty="0"/>
          </a:p>
          <a:p>
            <a:r>
              <a:rPr lang="en-US" dirty="0"/>
              <a:t>https://www.people4pulse.org/; </a:t>
            </a:r>
            <a:r>
              <a:rPr lang="en-US" b="1" dirty="0"/>
              <a:t>people4pulse@gmail.com</a:t>
            </a:r>
            <a:endParaRPr lang="en-US" dirty="0"/>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54</a:t>
            </a:fld>
            <a:endParaRPr lang="en-US"/>
          </a:p>
        </p:txBody>
      </p:sp>
    </p:spTree>
    <p:extLst>
      <p:ext uri="{BB962C8B-B14F-4D97-AF65-F5344CB8AC3E}">
        <p14:creationId xmlns:p14="http://schemas.microsoft.com/office/powerpoint/2010/main" val="1660307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55</a:t>
            </a:fld>
            <a:endParaRPr lang="en-US" dirty="0">
              <a:solidFill>
                <a:prstClr val="black"/>
              </a:solidFill>
              <a:latin typeface="Calibri"/>
            </a:endParaRPr>
          </a:p>
        </p:txBody>
      </p:sp>
    </p:spTree>
    <p:extLst>
      <p:ext uri="{BB962C8B-B14F-4D97-AF65-F5344CB8AC3E}">
        <p14:creationId xmlns:p14="http://schemas.microsoft.com/office/powerpoint/2010/main" val="2700592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 prescription only medication. </a:t>
            </a:r>
            <a:r>
              <a:rPr lang="en-US" dirty="0" err="1"/>
              <a:t>Opvee</a:t>
            </a:r>
            <a:r>
              <a:rPr lang="en-US" dirty="0"/>
              <a:t> stays in the body longer</a:t>
            </a:r>
          </a:p>
          <a:p>
            <a:r>
              <a:rPr lang="en-US" dirty="0" err="1"/>
              <a:t>Nalmefene</a:t>
            </a:r>
            <a:r>
              <a:rPr lang="en-US" dirty="0"/>
              <a:t> was FDA approved for IM in 1995. It was removed from the market in 2008 for commercial reasons. Because it was already approved for use via injection, the nasal product did not require new clinical data. </a:t>
            </a:r>
          </a:p>
          <a:p>
            <a:endParaRPr lang="en-US" dirty="0"/>
          </a:p>
          <a:p>
            <a:r>
              <a:rPr lang="en-US" dirty="0"/>
              <a:t>**Lower dose, sometimes people use to much…</a:t>
            </a:r>
            <a:r>
              <a:rPr lang="en-US" dirty="0" err="1"/>
              <a:t>etc</a:t>
            </a:r>
            <a:r>
              <a:rPr lang="en-US" dirty="0"/>
              <a:t>, compassionate overdose webinar-Europe***</a:t>
            </a:r>
          </a:p>
          <a:p>
            <a:endParaRPr lang="en-US" dirty="0"/>
          </a:p>
          <a:p>
            <a:pPr algn="l"/>
            <a:r>
              <a:rPr lang="en-US" b="0" i="0" dirty="0">
                <a:solidFill>
                  <a:srgbClr val="0A0A0A"/>
                </a:solidFill>
                <a:effectLst/>
                <a:latin typeface="Nunito" panose="020F0502020204030204" pitchFamily="2" charset="0"/>
              </a:rPr>
              <a:t>Why people do not support </a:t>
            </a:r>
            <a:r>
              <a:rPr lang="en-US" b="0" i="0" dirty="0" err="1">
                <a:solidFill>
                  <a:srgbClr val="0A0A0A"/>
                </a:solidFill>
                <a:effectLst/>
                <a:latin typeface="Nunito" panose="020F0502020204030204" pitchFamily="2" charset="0"/>
              </a:rPr>
              <a:t>Nalmefene</a:t>
            </a:r>
            <a:r>
              <a:rPr lang="en-US" b="0" i="0" dirty="0">
                <a:solidFill>
                  <a:srgbClr val="0A0A0A"/>
                </a:solidFill>
                <a:effectLst/>
                <a:latin typeface="Nunito" panose="020F0502020204030204" pitchFamily="2" charset="0"/>
              </a:rPr>
              <a:t>? UNC article (source below)</a:t>
            </a:r>
          </a:p>
          <a:p>
            <a:pPr algn="l"/>
            <a:r>
              <a:rPr lang="en-US" b="1" i="0" dirty="0">
                <a:solidFill>
                  <a:srgbClr val="0A0A0A"/>
                </a:solidFill>
                <a:effectLst/>
                <a:latin typeface="Nunito" panose="020F0502020204030204" pitchFamily="2" charset="0"/>
              </a:rPr>
              <a:t>The marketing of high-dose naloxone is a historical and global anomaly. </a:t>
            </a:r>
            <a:r>
              <a:rPr lang="en-US" b="0" i="0" dirty="0">
                <a:solidFill>
                  <a:srgbClr val="0A0A0A"/>
                </a:solidFill>
                <a:effectLst/>
                <a:latin typeface="Nunito" panose="020F0502020204030204" pitchFamily="2" charset="0"/>
              </a:rPr>
              <a:t>The average dose of naloxone per reversal did not change during the fentanyl era.</a:t>
            </a:r>
          </a:p>
          <a:p>
            <a:pPr algn="l"/>
            <a:r>
              <a:rPr lang="en-US" b="1" i="0" dirty="0">
                <a:solidFill>
                  <a:srgbClr val="0A0A0A"/>
                </a:solidFill>
                <a:effectLst/>
                <a:latin typeface="Nunito" panose="020F0502020204030204" pitchFamily="2" charset="0"/>
              </a:rPr>
              <a:t>Severe Withdrawal Increases Risk for Repeated Overdose. </a:t>
            </a:r>
            <a:r>
              <a:rPr lang="en-US" b="0" i="0" dirty="0">
                <a:solidFill>
                  <a:srgbClr val="0A0A0A"/>
                </a:solidFill>
                <a:effectLst/>
                <a:latin typeface="Nunito" panose="020F0502020204030204" pitchFamily="2" charset="0"/>
              </a:rPr>
              <a:t>Legit question: If saving a life is what's important, can't they just put up with withdrawal? We just learned about this. Severe withdrawal can lead to immediate and repeated re-dosing with dope. In the weeks that follow, negative withdrawal experiences may lead to using drugs alone. Both of these outcomes increase the chance of a subsequent overdose! </a:t>
            </a:r>
          </a:p>
          <a:p>
            <a:pPr algn="l"/>
            <a:r>
              <a:rPr lang="en-US" b="1" i="0" dirty="0" err="1">
                <a:solidFill>
                  <a:srgbClr val="0A0A0A"/>
                </a:solidFill>
                <a:effectLst/>
                <a:latin typeface="Nunito" panose="020F0502020204030204" pitchFamily="2" charset="0"/>
              </a:rPr>
              <a:t>Nalmefene</a:t>
            </a:r>
            <a:r>
              <a:rPr lang="en-US" b="1" i="0" dirty="0">
                <a:solidFill>
                  <a:srgbClr val="0A0A0A"/>
                </a:solidFill>
                <a:effectLst/>
                <a:latin typeface="Nunito" panose="020F0502020204030204" pitchFamily="2" charset="0"/>
              </a:rPr>
              <a:t> nasal spray has never been tested in the real-world. </a:t>
            </a:r>
            <a:r>
              <a:rPr lang="en-US" b="0" i="0" dirty="0">
                <a:solidFill>
                  <a:srgbClr val="0A0A0A"/>
                </a:solidFill>
                <a:effectLst/>
                <a:latin typeface="Nunito" panose="020F0502020204030204" pitchFamily="2" charset="0"/>
              </a:rPr>
              <a:t>How can you trust an overdose reversal drug that wasn't even tested with people who use drugs!? </a:t>
            </a:r>
          </a:p>
          <a:p>
            <a:pPr algn="l"/>
            <a:r>
              <a:rPr lang="en-US" b="1" i="0" dirty="0">
                <a:solidFill>
                  <a:srgbClr val="0A0A0A"/>
                </a:solidFill>
                <a:effectLst/>
                <a:latin typeface="Nunito" panose="020F0502020204030204" pitchFamily="2" charset="0"/>
              </a:rPr>
              <a:t>Stick with what is proven: There is no urgency to switch to untested medications.</a:t>
            </a:r>
          </a:p>
          <a:p>
            <a:pPr algn="l"/>
            <a:endParaRPr lang="en-US" b="1" i="0" dirty="0">
              <a:solidFill>
                <a:srgbClr val="0A0A0A"/>
              </a:solidFill>
              <a:effectLst/>
              <a:latin typeface="Nunito" panose="020F0502020204030204" pitchFamily="2" charset="0"/>
            </a:endParaRPr>
          </a:p>
          <a:p>
            <a:pPr algn="l"/>
            <a:r>
              <a:rPr lang="en-US" b="0" i="0" dirty="0">
                <a:solidFill>
                  <a:srgbClr val="0A0A0A"/>
                </a:solidFill>
                <a:effectLst/>
                <a:latin typeface="Nunito" panose="020F0502020204030204" pitchFamily="2" charset="0"/>
              </a:rPr>
              <a:t>https://opioiddatalab.ghost.io/october-2024-newsletter/?ref=unc-street-drug-analysis-lab-newsletter</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56</a:t>
            </a:fld>
            <a:endParaRPr lang="en-US"/>
          </a:p>
        </p:txBody>
      </p:sp>
    </p:spTree>
    <p:extLst>
      <p:ext uri="{BB962C8B-B14F-4D97-AF65-F5344CB8AC3E}">
        <p14:creationId xmlns:p14="http://schemas.microsoft.com/office/powerpoint/2010/main" val="1375090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Cardiomyopathy- disease that affects the heart muscle, making it difficult to pump blood and can lead to heart failure</a:t>
            </a:r>
          </a:p>
          <a:p>
            <a:endParaRPr lang="en-US" dirty="0"/>
          </a:p>
          <a:p>
            <a:r>
              <a:rPr lang="en-US" dirty="0">
                <a:solidFill>
                  <a:srgbClr val="1E53A3"/>
                </a:solidFill>
                <a:effectLst/>
              </a:rPr>
              <a:t>All opioid reversal medications cause precipitated withdrawal symptoms. Precipitated withdrawal symptoms range in severity from mild dysphoria or gastrointestinal upset to life-threatening conditions.</a:t>
            </a:r>
            <a:endParaRPr lang="en-US" dirty="0"/>
          </a:p>
          <a:p>
            <a:r>
              <a:rPr lang="en-US" dirty="0" err="1">
                <a:solidFill>
                  <a:srgbClr val="1E53A3"/>
                </a:solidFill>
                <a:effectLst/>
              </a:rPr>
              <a:t>Nalmefene</a:t>
            </a:r>
            <a:r>
              <a:rPr lang="en-US" dirty="0">
                <a:solidFill>
                  <a:srgbClr val="1E53A3"/>
                </a:solidFill>
                <a:effectLst/>
              </a:rPr>
              <a:t> is a long-acting overdose reversal medication. </a:t>
            </a:r>
            <a:r>
              <a:rPr lang="en-US" dirty="0" err="1">
                <a:solidFill>
                  <a:srgbClr val="1E53A3"/>
                </a:solidFill>
                <a:effectLst/>
              </a:rPr>
              <a:t>Kloxxado</a:t>
            </a:r>
            <a:r>
              <a:rPr lang="en-US" dirty="0">
                <a:solidFill>
                  <a:srgbClr val="1E53A3"/>
                </a:solidFill>
                <a:effectLst/>
              </a:rPr>
              <a:t> and </a:t>
            </a:r>
            <a:r>
              <a:rPr lang="en-US" dirty="0" err="1">
                <a:solidFill>
                  <a:srgbClr val="1E53A3"/>
                </a:solidFill>
                <a:effectLst/>
              </a:rPr>
              <a:t>Zimhi</a:t>
            </a:r>
            <a:r>
              <a:rPr lang="en-US" dirty="0">
                <a:solidFill>
                  <a:srgbClr val="1E53A3"/>
                </a:solidFill>
                <a:effectLst/>
              </a:rPr>
              <a:t> are examples of high dose naloxone. Evidence shows more risks with </a:t>
            </a:r>
            <a:r>
              <a:rPr lang="en-US" dirty="0" err="1">
                <a:solidFill>
                  <a:srgbClr val="1E53A3"/>
                </a:solidFill>
                <a:effectLst/>
              </a:rPr>
              <a:t>nalmefene</a:t>
            </a:r>
            <a:r>
              <a:rPr lang="en-US" dirty="0">
                <a:solidFill>
                  <a:srgbClr val="1E53A3"/>
                </a:solidFill>
                <a:effectLst/>
              </a:rPr>
              <a:t> and high-dose naloxone than standard dose naloxone, as there is higher likelihood of severity of symptomology and elongated duration of the precipitated withdrawal.</a:t>
            </a:r>
            <a:endParaRPr lang="en-US" dirty="0"/>
          </a:p>
          <a:p>
            <a:endParaRPr lang="en-US" dirty="0">
              <a:solidFill>
                <a:srgbClr val="1E53A3"/>
              </a:solidFill>
              <a:effectLst/>
            </a:endParaRPr>
          </a:p>
          <a:p>
            <a:r>
              <a:rPr lang="en-US" dirty="0">
                <a:solidFill>
                  <a:srgbClr val="1E53A3"/>
                </a:solidFill>
                <a:effectLst/>
              </a:rPr>
              <a:t>Currently, there is no evidence to demonstrate </a:t>
            </a:r>
            <a:r>
              <a:rPr lang="en-US" dirty="0" err="1">
                <a:solidFill>
                  <a:srgbClr val="1E53A3"/>
                </a:solidFill>
                <a:effectLst/>
              </a:rPr>
              <a:t>nalmefene</a:t>
            </a:r>
            <a:r>
              <a:rPr lang="en-US" dirty="0">
                <a:solidFill>
                  <a:srgbClr val="1E53A3"/>
                </a:solidFill>
                <a:effectLst/>
              </a:rPr>
              <a:t> (non-naloxone) or high-dose naloxone is more effective than 4mg naloxone.</a:t>
            </a:r>
            <a:endParaRPr lang="en-US" dirty="0"/>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57</a:t>
            </a:fld>
            <a:endParaRPr lang="en-US"/>
          </a:p>
        </p:txBody>
      </p:sp>
    </p:spTree>
    <p:extLst>
      <p:ext uri="{BB962C8B-B14F-4D97-AF65-F5344CB8AC3E}">
        <p14:creationId xmlns:p14="http://schemas.microsoft.com/office/powerpoint/2010/main" val="963353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59</a:t>
            </a:fld>
            <a:endParaRPr lang="en-US" dirty="0">
              <a:solidFill>
                <a:prstClr val="black"/>
              </a:solidFill>
              <a:latin typeface="Calibri"/>
            </a:endParaRPr>
          </a:p>
        </p:txBody>
      </p:sp>
    </p:spTree>
    <p:extLst>
      <p:ext uri="{BB962C8B-B14F-4D97-AF65-F5344CB8AC3E}">
        <p14:creationId xmlns:p14="http://schemas.microsoft.com/office/powerpoint/2010/main" val="3742653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really difficult to tell when someone is overdosing or just really high. These signs and symptoms are for someone who is very high</a:t>
            </a:r>
          </a:p>
        </p:txBody>
      </p:sp>
      <p:sp>
        <p:nvSpPr>
          <p:cNvPr id="4" name="Slide Number Placeholder 3"/>
          <p:cNvSpPr>
            <a:spLocks noGrp="1"/>
          </p:cNvSpPr>
          <p:nvPr>
            <p:ph type="sldNum" sz="quarter" idx="5"/>
          </p:nvPr>
        </p:nvSpPr>
        <p:spPr/>
        <p:txBody>
          <a:bodyPr/>
          <a:lstStyle/>
          <a:p>
            <a:fld id="{571D7397-6FE4-4CE6-9E5F-338329892BE7}" type="slidenum">
              <a:rPr lang="en-US" smtClean="0"/>
              <a:t>60</a:t>
            </a:fld>
            <a:endParaRPr lang="en-US"/>
          </a:p>
        </p:txBody>
      </p:sp>
    </p:spTree>
    <p:extLst>
      <p:ext uri="{BB962C8B-B14F-4D97-AF65-F5344CB8AC3E}">
        <p14:creationId xmlns:p14="http://schemas.microsoft.com/office/powerpoint/2010/main" val="4054355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want someone to overdose, so make sure you do not leave that person alone in case they do overdose. Also have naloxone ready </a:t>
            </a:r>
          </a:p>
        </p:txBody>
      </p:sp>
      <p:sp>
        <p:nvSpPr>
          <p:cNvPr id="4" name="Slide Number Placeholder 3"/>
          <p:cNvSpPr>
            <a:spLocks noGrp="1"/>
          </p:cNvSpPr>
          <p:nvPr>
            <p:ph type="sldNum" sz="quarter" idx="5"/>
          </p:nvPr>
        </p:nvSpPr>
        <p:spPr/>
        <p:txBody>
          <a:bodyPr/>
          <a:lstStyle/>
          <a:p>
            <a:fld id="{571D7397-6FE4-4CE6-9E5F-338329892BE7}" type="slidenum">
              <a:rPr lang="en-US" smtClean="0"/>
              <a:t>61</a:t>
            </a:fld>
            <a:endParaRPr lang="en-US"/>
          </a:p>
        </p:txBody>
      </p:sp>
    </p:spTree>
    <p:extLst>
      <p:ext uri="{BB962C8B-B14F-4D97-AF65-F5344CB8AC3E}">
        <p14:creationId xmlns:p14="http://schemas.microsoft.com/office/powerpoint/2010/main" val="37427561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BBCAC8B-0117-427A-8A85-5726A74CA633}" type="slidenum">
              <a:rPr lang="en-US" smtClean="0"/>
              <a:t>62</a:t>
            </a:fld>
            <a:endParaRPr lang="en-US" dirty="0"/>
          </a:p>
        </p:txBody>
      </p:sp>
    </p:spTree>
    <p:extLst>
      <p:ext uri="{BB962C8B-B14F-4D97-AF65-F5344CB8AC3E}">
        <p14:creationId xmlns:p14="http://schemas.microsoft.com/office/powerpoint/2010/main" val="1436698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63</a:t>
            </a:fld>
            <a:endParaRPr lang="en-US"/>
          </a:p>
        </p:txBody>
      </p:sp>
    </p:spTree>
    <p:extLst>
      <p:ext uri="{BB962C8B-B14F-4D97-AF65-F5344CB8AC3E}">
        <p14:creationId xmlns:p14="http://schemas.microsoft.com/office/powerpoint/2010/main" val="23394141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64</a:t>
            </a:fld>
            <a:endParaRPr lang="en-US"/>
          </a:p>
        </p:txBody>
      </p:sp>
    </p:spTree>
    <p:extLst>
      <p:ext uri="{BB962C8B-B14F-4D97-AF65-F5344CB8AC3E}">
        <p14:creationId xmlns:p14="http://schemas.microsoft.com/office/powerpoint/2010/main" val="358468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6</a:t>
            </a:fld>
            <a:endParaRPr lang="en-US" dirty="0">
              <a:solidFill>
                <a:prstClr val="black"/>
              </a:solidFill>
              <a:latin typeface="Calibri"/>
            </a:endParaRPr>
          </a:p>
        </p:txBody>
      </p:sp>
    </p:spTree>
    <p:extLst>
      <p:ext uri="{BB962C8B-B14F-4D97-AF65-F5344CB8AC3E}">
        <p14:creationId xmlns:p14="http://schemas.microsoft.com/office/powerpoint/2010/main" val="3608732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65</a:t>
            </a:fld>
            <a:endParaRPr lang="en-US" dirty="0">
              <a:solidFill>
                <a:prstClr val="black"/>
              </a:solidFill>
              <a:latin typeface="Calibri"/>
            </a:endParaRPr>
          </a:p>
        </p:txBody>
      </p:sp>
    </p:spTree>
    <p:extLst>
      <p:ext uri="{BB962C8B-B14F-4D97-AF65-F5344CB8AC3E}">
        <p14:creationId xmlns:p14="http://schemas.microsoft.com/office/powerpoint/2010/main" val="1597625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are not steps. They can be done in different orders</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66</a:t>
            </a:fld>
            <a:endParaRPr lang="en-US" dirty="0">
              <a:solidFill>
                <a:prstClr val="black"/>
              </a:solidFill>
              <a:latin typeface="Calibri"/>
            </a:endParaRPr>
          </a:p>
        </p:txBody>
      </p:sp>
    </p:spTree>
    <p:extLst>
      <p:ext uri="{BB962C8B-B14F-4D97-AF65-F5344CB8AC3E}">
        <p14:creationId xmlns:p14="http://schemas.microsoft.com/office/powerpoint/2010/main" val="1327216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67</a:t>
            </a:fld>
            <a:endParaRPr lang="en-US" dirty="0">
              <a:solidFill>
                <a:prstClr val="black"/>
              </a:solidFill>
              <a:latin typeface="Calibri"/>
            </a:endParaRPr>
          </a:p>
        </p:txBody>
      </p:sp>
    </p:spTree>
    <p:extLst>
      <p:ext uri="{BB962C8B-B14F-4D97-AF65-F5344CB8AC3E}">
        <p14:creationId xmlns:p14="http://schemas.microsoft.com/office/powerpoint/2010/main" val="3090946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68</a:t>
            </a:fld>
            <a:endParaRPr lang="en-US"/>
          </a:p>
        </p:txBody>
      </p:sp>
    </p:spTree>
    <p:extLst>
      <p:ext uri="{BB962C8B-B14F-4D97-AF65-F5344CB8AC3E}">
        <p14:creationId xmlns:p14="http://schemas.microsoft.com/office/powerpoint/2010/main" val="265908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At a minimum, if you suspect someone is overdosing, call 911.  </a:t>
            </a:r>
          </a:p>
          <a:p>
            <a:r>
              <a:rPr lang="en-US" sz="1400" dirty="0"/>
              <a:t>A </a:t>
            </a:r>
            <a:r>
              <a:rPr lang="en-US" sz="1400" b="1" dirty="0"/>
              <a:t>Good </a:t>
            </a:r>
            <a:r>
              <a:rPr lang="en-US" sz="1400" dirty="0"/>
              <a:t>response to an overdose is to call 911 to ensure proper medical attention is provided </a:t>
            </a:r>
            <a:r>
              <a:rPr lang="en-US" sz="1400" b="1" dirty="0"/>
              <a:t>and</a:t>
            </a:r>
            <a:r>
              <a:rPr lang="en-US" sz="1400" dirty="0"/>
              <a:t> administer naloxone.</a:t>
            </a:r>
          </a:p>
          <a:p>
            <a:r>
              <a:rPr lang="en-US" sz="1400" dirty="0"/>
              <a:t>A </a:t>
            </a:r>
            <a:r>
              <a:rPr lang="en-US" sz="1400" b="1" dirty="0"/>
              <a:t>Better</a:t>
            </a:r>
            <a:r>
              <a:rPr lang="en-US" sz="1400" dirty="0"/>
              <a:t> response to an overdose is to call 911, administer naloxone, </a:t>
            </a:r>
            <a:r>
              <a:rPr lang="en-US" sz="1400" b="1" dirty="0"/>
              <a:t>and</a:t>
            </a:r>
            <a:r>
              <a:rPr lang="en-US" sz="1400" dirty="0"/>
              <a:t> provide chest compressions.  </a:t>
            </a:r>
          </a:p>
          <a:p>
            <a:r>
              <a:rPr lang="en-US" sz="1400" dirty="0"/>
              <a:t>The </a:t>
            </a:r>
            <a:r>
              <a:rPr lang="en-US" sz="1400" b="1" dirty="0"/>
              <a:t>Best</a:t>
            </a:r>
            <a:r>
              <a:rPr lang="en-US" sz="1400" dirty="0"/>
              <a:t> response to an overdose is to call 911, administer naloxone, </a:t>
            </a:r>
            <a:r>
              <a:rPr lang="en-US" sz="1400" b="1" dirty="0"/>
              <a:t>and</a:t>
            </a:r>
            <a:r>
              <a:rPr lang="en-US" sz="1400" dirty="0"/>
              <a:t> administer rescue breathing and/or CPR.  </a:t>
            </a:r>
          </a:p>
          <a:p>
            <a:endParaRPr lang="en-US" sz="1400" dirty="0"/>
          </a:p>
          <a:p>
            <a:pPr marL="174708" indent="-174708">
              <a:buFont typeface="Arial" panose="020B0604020202020204" pitchFamily="34" charset="0"/>
              <a:buChar char="•"/>
            </a:pPr>
            <a:r>
              <a:rPr lang="en-US" sz="1400" dirty="0"/>
              <a:t>Calling 911 is especially important with the rise in fentanyl. As was mentioned, it is extremely potent and as a result, it may take several doses of naloxone in order to reverse the overdose effects.</a:t>
            </a:r>
          </a:p>
          <a:p>
            <a:pPr marL="174708" indent="-174708">
              <a:buFont typeface="Arial" panose="020B0604020202020204" pitchFamily="34" charset="0"/>
              <a:buChar char="•"/>
            </a:pPr>
            <a:r>
              <a:rPr lang="en-US" sz="1400" dirty="0"/>
              <a:t>Naloxone is only temporary; it is like pushing the pause button on a remote control. It will eventually wear off, and if there are still large amounts of opioids in the system, the person can fall back into an overdose. </a:t>
            </a:r>
          </a:p>
          <a:p>
            <a:pPr marL="174708" indent="-174708">
              <a:buFont typeface="Arial" panose="020B0604020202020204" pitchFamily="34" charset="0"/>
              <a:buChar char="•"/>
            </a:pPr>
            <a:r>
              <a:rPr lang="en-US" sz="1400" dirty="0"/>
              <a:t>The 911 dispatcher can also talk you through caring for the patient including providing rescue breaths and administering naloxone (if available) until EMS arrives.  </a:t>
            </a:r>
          </a:p>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70</a:t>
            </a:fld>
            <a:endParaRPr lang="en-US" dirty="0">
              <a:solidFill>
                <a:prstClr val="black"/>
              </a:solidFill>
              <a:latin typeface="Calibri"/>
            </a:endParaRPr>
          </a:p>
        </p:txBody>
      </p:sp>
    </p:spTree>
    <p:extLst>
      <p:ext uri="{BB962C8B-B14F-4D97-AF65-F5344CB8AC3E}">
        <p14:creationId xmlns:p14="http://schemas.microsoft.com/office/powerpoint/2010/main" val="2923169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(vial and syringe)</a:t>
            </a:r>
          </a:p>
          <a:p>
            <a:r>
              <a:rPr lang="en-US" dirty="0" err="1"/>
              <a:t>RiVive</a:t>
            </a:r>
            <a:r>
              <a:rPr lang="en-US" dirty="0"/>
              <a:t> (3 mg naloxone) (generic version of NARCAN)</a:t>
            </a:r>
          </a:p>
          <a:p>
            <a:r>
              <a:rPr lang="en-US" dirty="0"/>
              <a:t>NARCAN (4 mg naloxone) </a:t>
            </a:r>
          </a:p>
        </p:txBody>
      </p:sp>
      <p:sp>
        <p:nvSpPr>
          <p:cNvPr id="4" name="Slide Number Placeholder 3"/>
          <p:cNvSpPr>
            <a:spLocks noGrp="1"/>
          </p:cNvSpPr>
          <p:nvPr>
            <p:ph type="sldNum" sz="quarter" idx="5"/>
          </p:nvPr>
        </p:nvSpPr>
        <p:spPr/>
        <p:txBody>
          <a:bodyPr/>
          <a:lstStyle/>
          <a:p>
            <a:fld id="{571D7397-6FE4-4CE6-9E5F-338329892BE7}" type="slidenum">
              <a:rPr lang="en-US" smtClean="0"/>
              <a:t>72</a:t>
            </a:fld>
            <a:endParaRPr lang="en-US"/>
          </a:p>
        </p:txBody>
      </p:sp>
    </p:spTree>
    <p:extLst>
      <p:ext uri="{BB962C8B-B14F-4D97-AF65-F5344CB8AC3E}">
        <p14:creationId xmlns:p14="http://schemas.microsoft.com/office/powerpoint/2010/main" val="3938348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box of nasal spray includes instructions. There are also instructions in each individual dose of nasal spray.</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73</a:t>
            </a:fld>
            <a:endParaRPr lang="en-US" dirty="0">
              <a:solidFill>
                <a:prstClr val="black"/>
              </a:solidFill>
              <a:latin typeface="Calibri"/>
            </a:endParaRPr>
          </a:p>
        </p:txBody>
      </p:sp>
    </p:spTree>
    <p:extLst>
      <p:ext uri="{BB962C8B-B14F-4D97-AF65-F5344CB8AC3E}">
        <p14:creationId xmlns:p14="http://schemas.microsoft.com/office/powerpoint/2010/main" val="7127576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It is not uncommon for some of the naloxone or mucus to run out of the nose when administering it.</a:t>
            </a:r>
          </a:p>
          <a:p>
            <a:endParaRPr lang="en-US" sz="1400" dirty="0"/>
          </a:p>
          <a:p>
            <a:r>
              <a:rPr lang="en-US" sz="1400" dirty="0"/>
              <a:t>With some other forms of naloxone it was necessary to “prime the injection” before administering it. This is </a:t>
            </a:r>
            <a:r>
              <a:rPr lang="en-US" sz="1400" b="1" dirty="0"/>
              <a:t>NOT</a:t>
            </a:r>
            <a:r>
              <a:rPr lang="en-US" sz="1400" dirty="0"/>
              <a:t> the case with nasal </a:t>
            </a:r>
            <a:r>
              <a:rPr lang="en-US" sz="1400" dirty="0" err="1"/>
              <a:t>Narcan</a:t>
            </a:r>
            <a:r>
              <a:rPr lang="en-US" sz="1400" dirty="0"/>
              <a:t>®. Once you push the plunger naloxone will be administered – just like an atomizer nasal spray that you might use for allergies.   </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74</a:t>
            </a:fld>
            <a:endParaRPr lang="en-US" dirty="0">
              <a:solidFill>
                <a:prstClr val="black"/>
              </a:solidFill>
              <a:latin typeface="Calibri"/>
            </a:endParaRPr>
          </a:p>
        </p:txBody>
      </p:sp>
    </p:spTree>
    <p:extLst>
      <p:ext uri="{BB962C8B-B14F-4D97-AF65-F5344CB8AC3E}">
        <p14:creationId xmlns:p14="http://schemas.microsoft.com/office/powerpoint/2010/main" val="3465476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BBCAC8B-0117-427A-8A85-5726A74CA633}" type="slidenum">
              <a:rPr lang="en-US" smtClean="0"/>
              <a:t>75</a:t>
            </a:fld>
            <a:endParaRPr lang="en-US" dirty="0"/>
          </a:p>
        </p:txBody>
      </p:sp>
    </p:spTree>
    <p:extLst>
      <p:ext uri="{BB962C8B-B14F-4D97-AF65-F5344CB8AC3E}">
        <p14:creationId xmlns:p14="http://schemas.microsoft.com/office/powerpoint/2010/main" val="28841854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inject into the upper arm, place the needle about three fingers down from the top of the shoulder.  </a:t>
            </a:r>
          </a:p>
        </p:txBody>
      </p:sp>
      <p:sp>
        <p:nvSpPr>
          <p:cNvPr id="4" name="Slide Number Placeholder 3"/>
          <p:cNvSpPr>
            <a:spLocks noGrp="1"/>
          </p:cNvSpPr>
          <p:nvPr>
            <p:ph type="sldNum" sz="quarter" idx="10"/>
          </p:nvPr>
        </p:nvSpPr>
        <p:spPr/>
        <p:txBody>
          <a:bodyPr/>
          <a:lstStyle/>
          <a:p>
            <a:fld id="{9BBCAC8B-0117-427A-8A85-5726A74CA633}" type="slidenum">
              <a:rPr lang="en-US" smtClean="0"/>
              <a:t>76</a:t>
            </a:fld>
            <a:endParaRPr lang="en-US" dirty="0"/>
          </a:p>
        </p:txBody>
      </p:sp>
    </p:spTree>
    <p:extLst>
      <p:ext uri="{BB962C8B-B14F-4D97-AF65-F5344CB8AC3E}">
        <p14:creationId xmlns:p14="http://schemas.microsoft.com/office/powerpoint/2010/main" val="1467046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bodies produce substances that are very similar to opioids; these are known as endogenous opioids or endorphins. Exogenous opioids, such as heroin and methadone, bind to the same receptors as endogenous opioids, which explains their powerful effect on human beings. </a:t>
            </a:r>
          </a:p>
          <a:p>
            <a:endParaRPr lang="en-US" sz="1400" dirty="0"/>
          </a:p>
          <a:p>
            <a:r>
              <a:rPr lang="en-US" sz="1400" dirty="0"/>
              <a:t>Opioids release an excess of dopamine into the body. Dopamine is a neurotransmitter (brain chemical) involved with learning, motivation, pleasure, and reward. Opioids change the amount and sensitivity of dopamine receptors and can make people feel euphoric; in addition, opioids can suppress pain and reduce anxiety. Eventually, users require an opioid to continuously occupy the opioid receptor in the brain, or they develop withdrawal symptoms.</a:t>
            </a:r>
          </a:p>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7</a:t>
            </a:fld>
            <a:endParaRPr lang="en-US" dirty="0">
              <a:solidFill>
                <a:prstClr val="black"/>
              </a:solidFill>
              <a:latin typeface="Calibri"/>
            </a:endParaRPr>
          </a:p>
        </p:txBody>
      </p:sp>
    </p:spTree>
    <p:extLst>
      <p:ext uri="{BB962C8B-B14F-4D97-AF65-F5344CB8AC3E}">
        <p14:creationId xmlns:p14="http://schemas.microsoft.com/office/powerpoint/2010/main" val="584732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a:t>
            </a:r>
          </a:p>
          <a:p>
            <a:endParaRPr lang="en-US" dirty="0"/>
          </a:p>
          <a:p>
            <a:pPr marL="232943" indent="-232943">
              <a:buAutoNum type="arabicPeriod"/>
            </a:pPr>
            <a:r>
              <a:rPr lang="en-US" dirty="0"/>
              <a:t>No. The amount of time it takes to administer is roughly the same as Nasal. The only difference is you are using a needle and inserting that into a muscle vs using a nasal device. </a:t>
            </a:r>
          </a:p>
          <a:p>
            <a:endParaRPr lang="en-US" dirty="0"/>
          </a:p>
          <a:p>
            <a:r>
              <a:rPr lang="en-US" dirty="0"/>
              <a:t>2.  Practice using the needle. Work on changing your mind set- needles can be scary, but you are potentially saving someone’s life. </a:t>
            </a:r>
          </a:p>
          <a:p>
            <a:endParaRPr lang="en-US" dirty="0"/>
          </a:p>
          <a:p>
            <a:r>
              <a:rPr lang="en-US" dirty="0"/>
              <a:t>3.  Naloxone is never going to hurt someone. Instructions reference how and where to administer Naloxone. </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77</a:t>
            </a:fld>
            <a:endParaRPr lang="en-US"/>
          </a:p>
        </p:txBody>
      </p:sp>
    </p:spTree>
    <p:extLst>
      <p:ext uri="{BB962C8B-B14F-4D97-AF65-F5344CB8AC3E}">
        <p14:creationId xmlns:p14="http://schemas.microsoft.com/office/powerpoint/2010/main" val="2154394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Calibri" panose="020F0502020204030204" pitchFamily="34" charset="0"/>
              </a:rPr>
              <a:t>People always want to know how many doses is "normal." There is no normal amount. An individual has given someone 1 dose and they are up and someone else gave 4 doses before they are up. Depends on the person, their body, what they took, etc.</a:t>
            </a:r>
          </a:p>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78</a:t>
            </a:fld>
            <a:endParaRPr lang="en-US"/>
          </a:p>
        </p:txBody>
      </p:sp>
    </p:spTree>
    <p:extLst>
      <p:ext uri="{BB962C8B-B14F-4D97-AF65-F5344CB8AC3E}">
        <p14:creationId xmlns:p14="http://schemas.microsoft.com/office/powerpoint/2010/main" val="874794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100" dirty="0">
                <a:latin typeface="Calibri" panose="020F0502020204030204" pitchFamily="34" charset="0"/>
              </a:rPr>
              <a:t>You may have heard that recent CPR guidelines recommend “hands-only CPR,” or only chest compressions instead of rescue breathing and chest compressions. These guidelines are for layperson response to </a:t>
            </a:r>
            <a:r>
              <a:rPr lang="en-US" sz="1100" i="1" dirty="0">
                <a:latin typeface="Calibri" panose="020F0502020204030204" pitchFamily="34" charset="0"/>
              </a:rPr>
              <a:t>cardiac arrest</a:t>
            </a:r>
            <a:r>
              <a:rPr lang="en-US" sz="1100" dirty="0">
                <a:latin typeface="Calibri" panose="020F0502020204030204" pitchFamily="34" charset="0"/>
              </a:rPr>
              <a:t>, and NOT overdose. It is still recommended that you perform rescue breathing for an overdose, where the primary issue is respiratory depression, and not cardiac arrest.</a:t>
            </a:r>
          </a:p>
          <a:p>
            <a:pPr marL="757066" lvl="1" indent="-291179" fontAlgn="ctr">
              <a:buFont typeface="+mj-lt"/>
              <a:buAutoNum type="alphaLcPeriod"/>
            </a:pPr>
            <a:r>
              <a:rPr lang="en-US" sz="1100" dirty="0">
                <a:latin typeface="Calibri" panose="020F0502020204030204" pitchFamily="34" charset="0"/>
              </a:rPr>
              <a:t>With an overdose your heart rate slows gradually over time, meaning you have less oxygen in your system by the time you are unconscious. Meaning you need to get oxygen flowing as fast as possible because permanent brain damage can occur as a result of lack of oxygen in as little as 4 minutes (rescue breathing).  In a heart attack, you heart stops at that moment meaning you still have a lot of oxygen in your system, so getting the heart pumping again is most important (chest compression)</a:t>
            </a:r>
          </a:p>
          <a:p>
            <a:endParaRPr lang="en-US" dirty="0"/>
          </a:p>
          <a:p>
            <a:r>
              <a:rPr lang="en-US" b="1" dirty="0"/>
              <a:t>**This is why Rescue breathing is so important** We need to get the oxygen flowing again. </a:t>
            </a:r>
          </a:p>
          <a:p>
            <a:r>
              <a:rPr lang="en-US" b="1" dirty="0"/>
              <a:t>We have always suggested that people can use whatever they have available to create a make-shift breathing shield, like using a t-shirt (as long as it’s thin enough to breathe through). I’ve even heard of people grabbing a piece of paper and poking a whole through it to breathe through.</a:t>
            </a:r>
          </a:p>
          <a:p>
            <a:endParaRPr lang="en-US" b="1"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79</a:t>
            </a:fld>
            <a:endParaRPr lang="en-US" dirty="0">
              <a:solidFill>
                <a:prstClr val="black"/>
              </a:solidFill>
              <a:latin typeface="Calibri"/>
            </a:endParaRPr>
          </a:p>
        </p:txBody>
      </p:sp>
    </p:spTree>
    <p:extLst>
      <p:ext uri="{BB962C8B-B14F-4D97-AF65-F5344CB8AC3E}">
        <p14:creationId xmlns:p14="http://schemas.microsoft.com/office/powerpoint/2010/main" val="31126218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a:t>Slow breathing for an adult is approximately less than one breath every five seconds. Time is very important when an unconscious person is not breathing. </a:t>
            </a:r>
            <a:r>
              <a:rPr lang="en-US" sz="1400" b="1" dirty="0"/>
              <a:t>Permanent brain damage</a:t>
            </a:r>
            <a:r>
              <a:rPr lang="en-US" sz="1400" dirty="0"/>
              <a:t> begins after only</a:t>
            </a:r>
            <a:r>
              <a:rPr lang="en-US" sz="1400" b="1" dirty="0"/>
              <a:t> 4</a:t>
            </a:r>
            <a:r>
              <a:rPr lang="en-US" sz="1400" dirty="0"/>
              <a:t> </a:t>
            </a:r>
            <a:r>
              <a:rPr lang="en-US" sz="1400" b="1" dirty="0"/>
              <a:t>minutes without oxygen</a:t>
            </a:r>
            <a:r>
              <a:rPr lang="en-US" sz="1400" dirty="0"/>
              <a:t>, and death </a:t>
            </a:r>
            <a:r>
              <a:rPr lang="en-US" sz="1400" b="1" dirty="0"/>
              <a:t>can occur</a:t>
            </a:r>
            <a:r>
              <a:rPr lang="en-US" sz="1400" dirty="0"/>
              <a:t> as soon as </a:t>
            </a:r>
            <a:r>
              <a:rPr lang="en-US" sz="1400" b="1" dirty="0"/>
              <a:t>4 to 6</a:t>
            </a:r>
            <a:r>
              <a:rPr lang="en-US" sz="1400" dirty="0"/>
              <a:t> </a:t>
            </a:r>
            <a:r>
              <a:rPr lang="en-US" sz="1400" b="1" dirty="0"/>
              <a:t>minutes</a:t>
            </a:r>
            <a:r>
              <a:rPr lang="en-US" sz="1400" dirty="0"/>
              <a:t> later. </a:t>
            </a:r>
          </a:p>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80</a:t>
            </a:fld>
            <a:endParaRPr lang="en-US" dirty="0">
              <a:solidFill>
                <a:prstClr val="black"/>
              </a:solidFill>
              <a:latin typeface="Calibri"/>
            </a:endParaRPr>
          </a:p>
        </p:txBody>
      </p:sp>
    </p:spTree>
    <p:extLst>
      <p:ext uri="{BB962C8B-B14F-4D97-AF65-F5344CB8AC3E}">
        <p14:creationId xmlns:p14="http://schemas.microsoft.com/office/powerpoint/2010/main" val="38923492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most common item found in an overdose patient’s mouth is the cap from the needle they used to inject themselves. </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81</a:t>
            </a:fld>
            <a:endParaRPr lang="en-US" dirty="0">
              <a:solidFill>
                <a:prstClr val="black"/>
              </a:solidFill>
              <a:latin typeface="Calibri"/>
            </a:endParaRPr>
          </a:p>
        </p:txBody>
      </p:sp>
    </p:spTree>
    <p:extLst>
      <p:ext uri="{BB962C8B-B14F-4D97-AF65-F5344CB8AC3E}">
        <p14:creationId xmlns:p14="http://schemas.microsoft.com/office/powerpoint/2010/main" val="3163966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82</a:t>
            </a:fld>
            <a:endParaRPr lang="en-US" dirty="0">
              <a:solidFill>
                <a:prstClr val="black"/>
              </a:solidFill>
              <a:latin typeface="Calibri"/>
            </a:endParaRPr>
          </a:p>
        </p:txBody>
      </p:sp>
    </p:spTree>
    <p:extLst>
      <p:ext uri="{BB962C8B-B14F-4D97-AF65-F5344CB8AC3E}">
        <p14:creationId xmlns:p14="http://schemas.microsoft.com/office/powerpoint/2010/main" val="9101051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84</a:t>
            </a:fld>
            <a:endParaRPr lang="en-US" dirty="0">
              <a:solidFill>
                <a:prstClr val="black"/>
              </a:solidFill>
              <a:latin typeface="Calibri"/>
            </a:endParaRPr>
          </a:p>
        </p:txBody>
      </p:sp>
    </p:spTree>
    <p:extLst>
      <p:ext uri="{BB962C8B-B14F-4D97-AF65-F5344CB8AC3E}">
        <p14:creationId xmlns:p14="http://schemas.microsoft.com/office/powerpoint/2010/main" val="31391411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85</a:t>
            </a:fld>
            <a:endParaRPr lang="en-US" dirty="0">
              <a:solidFill>
                <a:prstClr val="black"/>
              </a:solidFill>
              <a:latin typeface="Calibri"/>
            </a:endParaRPr>
          </a:p>
        </p:txBody>
      </p:sp>
    </p:spTree>
    <p:extLst>
      <p:ext uri="{BB962C8B-B14F-4D97-AF65-F5344CB8AC3E}">
        <p14:creationId xmlns:p14="http://schemas.microsoft.com/office/powerpoint/2010/main" val="34124614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buFont typeface="+mj-lt"/>
              <a:buAutoNum type="arabicPeriod"/>
            </a:pPr>
            <a:r>
              <a:rPr lang="en-US" sz="1100" dirty="0">
                <a:latin typeface="Calibri" panose="020F0502020204030204" pitchFamily="34" charset="0"/>
              </a:rPr>
              <a:t>Feel withdrawal symptoms- not life threatening</a:t>
            </a:r>
          </a:p>
          <a:p>
            <a:pPr marL="757066" lvl="1" indent="-291179" fontAlgn="ctr">
              <a:buFont typeface="+mj-lt"/>
              <a:buAutoNum type="alphaLcPeriod"/>
            </a:pPr>
            <a:r>
              <a:rPr lang="en-US" sz="1100" dirty="0">
                <a:latin typeface="Calibri" panose="020F0502020204030204" pitchFamily="34" charset="0"/>
              </a:rPr>
              <a:t>They may want to use drugs again. It's very important that they do not use drugs until the Naloxone wears off (30-90 minutes) so that an overdose does not reoccur</a:t>
            </a:r>
          </a:p>
          <a:p>
            <a:endParaRPr lang="en-US" sz="1400" dirty="0"/>
          </a:p>
          <a:p>
            <a:r>
              <a:rPr lang="en-US" sz="1400" dirty="0"/>
              <a:t>A person who has overdosed should be monitored for </a:t>
            </a:r>
            <a:r>
              <a:rPr lang="en-US" sz="1400" b="1" dirty="0"/>
              <a:t>at least 2 hours</a:t>
            </a:r>
            <a:r>
              <a:rPr lang="en-US" sz="1400" dirty="0"/>
              <a:t>, or more to ensure overdose symptoms do not return. </a:t>
            </a:r>
          </a:p>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86</a:t>
            </a:fld>
            <a:endParaRPr lang="en-US" dirty="0">
              <a:solidFill>
                <a:prstClr val="black"/>
              </a:solidFill>
              <a:latin typeface="Calibri"/>
            </a:endParaRPr>
          </a:p>
        </p:txBody>
      </p:sp>
    </p:spTree>
    <p:extLst>
      <p:ext uri="{BB962C8B-B14F-4D97-AF65-F5344CB8AC3E}">
        <p14:creationId xmlns:p14="http://schemas.microsoft.com/office/powerpoint/2010/main" val="165293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 naloxone wears off, the opioid high can return, this includes the chance of the overdose</a:t>
            </a:r>
          </a:p>
          <a:p>
            <a:endParaRPr lang="en-US" sz="1400" dirty="0"/>
          </a:p>
          <a:p>
            <a:pPr fontAlgn="ctr"/>
            <a:r>
              <a:rPr lang="en-US" sz="1800" dirty="0">
                <a:latin typeface="Calibri" panose="020F0502020204030204" pitchFamily="34" charset="0"/>
              </a:rPr>
              <a:t>If the person cannot walk and/or talk well after waking up, then it is very important that they are taken to the hospital. (loss of oxygen/brain damage)</a:t>
            </a:r>
          </a:p>
          <a:p>
            <a:pPr fontAlgn="ctr"/>
            <a:endParaRPr lang="en-US" sz="1800" dirty="0">
              <a:latin typeface="Calibri" panose="020F0502020204030204" pitchFamily="34" charset="0"/>
            </a:endParaRPr>
          </a:p>
          <a:p>
            <a:pPr fontAlgn="ctr"/>
            <a:r>
              <a:rPr lang="en-US" sz="1800" dirty="0">
                <a:latin typeface="Calibri" panose="020F0502020204030204" pitchFamily="34" charset="0"/>
              </a:rPr>
              <a:t>If 911 is not called (we do not recommend), stay with the person for at least 2 hours in case they go back into an overdose (if they do, administer Narcan immediately)</a:t>
            </a:r>
          </a:p>
          <a:p>
            <a:r>
              <a:rPr lang="en-US" sz="1400" dirty="0"/>
              <a:t>e returning. </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87</a:t>
            </a:fld>
            <a:endParaRPr lang="en-US" dirty="0">
              <a:solidFill>
                <a:prstClr val="black"/>
              </a:solidFill>
              <a:latin typeface="Calibri"/>
            </a:endParaRPr>
          </a:p>
        </p:txBody>
      </p:sp>
    </p:spTree>
    <p:extLst>
      <p:ext uri="{BB962C8B-B14F-4D97-AF65-F5344CB8AC3E}">
        <p14:creationId xmlns:p14="http://schemas.microsoft.com/office/powerpoint/2010/main" val="325602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a:t>
            </a:fld>
            <a:endParaRPr lang="en-US" dirty="0">
              <a:solidFill>
                <a:prstClr val="black"/>
              </a:solidFill>
              <a:latin typeface="Calibri"/>
            </a:endParaRPr>
          </a:p>
        </p:txBody>
      </p:sp>
    </p:spTree>
    <p:extLst>
      <p:ext uri="{BB962C8B-B14F-4D97-AF65-F5344CB8AC3E}">
        <p14:creationId xmlns:p14="http://schemas.microsoft.com/office/powerpoint/2010/main" val="3977035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88</a:t>
            </a:fld>
            <a:endParaRPr lang="en-US" dirty="0">
              <a:solidFill>
                <a:prstClr val="black"/>
              </a:solidFill>
              <a:latin typeface="Calibri"/>
            </a:endParaRPr>
          </a:p>
        </p:txBody>
      </p:sp>
    </p:spTree>
    <p:extLst>
      <p:ext uri="{BB962C8B-B14F-4D97-AF65-F5344CB8AC3E}">
        <p14:creationId xmlns:p14="http://schemas.microsoft.com/office/powerpoint/2010/main" val="35533175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90</a:t>
            </a:fld>
            <a:endParaRPr lang="en-US"/>
          </a:p>
        </p:txBody>
      </p:sp>
    </p:spTree>
    <p:extLst>
      <p:ext uri="{BB962C8B-B14F-4D97-AF65-F5344CB8AC3E}">
        <p14:creationId xmlns:p14="http://schemas.microsoft.com/office/powerpoint/2010/main" val="23885787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91</a:t>
            </a:fld>
            <a:endParaRPr lang="en-US" dirty="0">
              <a:solidFill>
                <a:prstClr val="black"/>
              </a:solidFill>
              <a:latin typeface="Calibri"/>
            </a:endParaRPr>
          </a:p>
        </p:txBody>
      </p:sp>
    </p:spTree>
    <p:extLst>
      <p:ext uri="{BB962C8B-B14F-4D97-AF65-F5344CB8AC3E}">
        <p14:creationId xmlns:p14="http://schemas.microsoft.com/office/powerpoint/2010/main" val="41305457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400" dirty="0"/>
              <a:t>State law allows you to carry naloxone and administer it. Similar to how you cannot be held liable for cracking someone’s ribs when administering CPR, you cannot be held liable for a good faith attempt to help someone by administering naloxone.</a:t>
            </a:r>
          </a:p>
          <a:p>
            <a:pPr marL="174708" indent="-174708">
              <a:buFont typeface="Arial" panose="020B0604020202020204" pitchFamily="34" charset="0"/>
              <a:buChar char="•"/>
            </a:pPr>
            <a:r>
              <a:rPr lang="en-US" sz="1400" dirty="0"/>
              <a:t>State Statute 450.11 Prescription drugs &amp; Devices:</a:t>
            </a:r>
          </a:p>
          <a:p>
            <a:r>
              <a:rPr lang="en-US" sz="1400" dirty="0"/>
              <a:t>(1i) Opioid antagonists</a:t>
            </a:r>
          </a:p>
          <a:p>
            <a:r>
              <a:rPr lang="en-US" sz="1400" dirty="0"/>
              <a:t>	(b) Possession, dispensing, and delivery</a:t>
            </a:r>
          </a:p>
          <a:p>
            <a:r>
              <a:rPr lang="en-US" sz="1400" dirty="0"/>
              <a:t>	450.11(1i)(b)1.1 Any person may possess an opioid antagonist</a:t>
            </a:r>
          </a:p>
          <a:p>
            <a:r>
              <a:rPr lang="en-US" sz="1400" dirty="0"/>
              <a:t>	450.11(1i)(b)2.a.a. Subject to subd. 2.b-d: any person may deliver or dispense an opioid antagonist. </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37032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Distro: Vital Strategies </a:t>
            </a:r>
            <a:r>
              <a:rPr lang="en-US" b="0" i="0" dirty="0">
                <a:solidFill>
                  <a:srgbClr val="231F20"/>
                </a:solidFill>
                <a:effectLst/>
                <a:latin typeface="Literata"/>
              </a:rPr>
              <a:t>partnered with Bad River to expand the tribe’s overdose prevention program, as well as offer the mail-order service. The tribe is receiving around $340,000 each year for their efforts. That has helped finance staff to support people using drugs, as well as provide supplies and safe spaces. Indigenous people are dying at </a:t>
            </a:r>
            <a:r>
              <a:rPr lang="en-US" i="0" u="sng" dirty="0">
                <a:effectLst/>
                <a:latin typeface="Literata"/>
                <a:hlinkClick r:id="rId3"/>
              </a:rPr>
              <a:t>more than twice the rate</a:t>
            </a:r>
            <a:r>
              <a:rPr lang="en-US" b="0" i="0" dirty="0">
                <a:solidFill>
                  <a:srgbClr val="231F20"/>
                </a:solidFill>
                <a:effectLst/>
                <a:latin typeface="Literata"/>
              </a:rPr>
              <a:t> in the state</a:t>
            </a:r>
          </a:p>
          <a:p>
            <a:r>
              <a:rPr lang="en-US" b="0" i="0" dirty="0">
                <a:solidFill>
                  <a:srgbClr val="231F20"/>
                </a:solidFill>
                <a:effectLst/>
                <a:latin typeface="Literata"/>
              </a:rPr>
              <a:t>Article about it: https://www.wpr.org/health/new-program-bad-river-tribe-free-opioid-reversal-drugs-through-mail-naloxone-gwayakobimaadiziwin</a:t>
            </a:r>
            <a:endParaRPr lang="en-US" dirty="0"/>
          </a:p>
        </p:txBody>
      </p:sp>
      <p:sp>
        <p:nvSpPr>
          <p:cNvPr id="4" name="Slide Number Placeholder 3"/>
          <p:cNvSpPr>
            <a:spLocks noGrp="1"/>
          </p:cNvSpPr>
          <p:nvPr>
            <p:ph type="sldNum" sz="quarter" idx="5"/>
          </p:nvPr>
        </p:nvSpPr>
        <p:spPr/>
        <p:txBody>
          <a:bodyPr/>
          <a:lstStyle/>
          <a:p>
            <a:fld id="{571D7397-6FE4-4CE6-9E5F-338329892BE7}" type="slidenum">
              <a:rPr lang="en-US" smtClean="0"/>
              <a:t>93</a:t>
            </a:fld>
            <a:endParaRPr lang="en-US"/>
          </a:p>
        </p:txBody>
      </p:sp>
    </p:spTree>
    <p:extLst>
      <p:ext uri="{BB962C8B-B14F-4D97-AF65-F5344CB8AC3E}">
        <p14:creationId xmlns:p14="http://schemas.microsoft.com/office/powerpoint/2010/main" val="1504740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Just because the law is written with the intent to create limited immunity in certain situations, people may still be sued and therefore incur fees and expenses. </a:t>
            </a:r>
          </a:p>
          <a:p>
            <a:pPr lvl="0"/>
            <a:r>
              <a:rPr lang="en-US" dirty="0"/>
              <a:t>Please make sure to consult your own legal counsel for a more complete understanding of the law and how it may be applied to individual circumstances.</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94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525604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buFont typeface="+mj-lt"/>
              <a:buAutoNum type="arabicPeriod"/>
            </a:pPr>
            <a:r>
              <a:rPr lang="en-US" sz="1800" dirty="0">
                <a:latin typeface="Calibri" panose="020F0502020204030204" pitchFamily="34" charset="0"/>
              </a:rPr>
              <a:t>If you call 911, you, the caller are immune from criminal prosecution. </a:t>
            </a:r>
          </a:p>
          <a:p>
            <a:pPr fontAlgn="ctr">
              <a:buFont typeface="+mj-lt"/>
              <a:buAutoNum type="arabicPeriod"/>
            </a:pPr>
            <a:endParaRPr lang="en-US" sz="1800" dirty="0">
              <a:latin typeface="Calibri" panose="020F0502020204030204" pitchFamily="34" charset="0"/>
            </a:endParaRPr>
          </a:p>
          <a:p>
            <a:pPr fontAlgn="ctr">
              <a:buFont typeface="+mj-lt"/>
              <a:buAutoNum type="arabicPeriod"/>
            </a:pPr>
            <a:r>
              <a:rPr lang="en-US" sz="1800" dirty="0">
                <a:latin typeface="Calibri" panose="020F0502020204030204" pitchFamily="34" charset="0"/>
              </a:rPr>
              <a:t>You are not protected by the Good Samaritan Law if you have a warrant out for your arrest or you are on probation or parole. </a:t>
            </a:r>
          </a:p>
          <a:p>
            <a:pPr fontAlgn="ctr">
              <a:buFont typeface="+mj-lt"/>
              <a:buAutoNum type="arabicPeriod"/>
            </a:pPr>
            <a:endParaRPr lang="en-US" sz="1800" dirty="0">
              <a:latin typeface="Calibri" panose="020F0502020204030204" pitchFamily="34" charset="0"/>
            </a:endParaRPr>
          </a:p>
          <a:p>
            <a:pPr fontAlgn="ctr">
              <a:buFont typeface="+mj-lt"/>
              <a:buAutoNum type="arabicPeriod"/>
            </a:pPr>
            <a:r>
              <a:rPr lang="en-US" sz="1800" dirty="0">
                <a:latin typeface="Calibri" panose="020F0502020204030204" pitchFamily="34" charset="0"/>
              </a:rPr>
              <a:t>This protection is not provided to the person who overdosed.</a:t>
            </a:r>
          </a:p>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panose="020F0502020204030204"/>
              </a:rPr>
              <a:pPr defTabSz="931774">
                <a:defRPr/>
              </a:pPr>
              <a:t>95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54217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person they can write down prevention tips and share with large group*</a:t>
            </a:r>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96</a:t>
            </a:fld>
            <a:endParaRPr lang="en-US" dirty="0">
              <a:solidFill>
                <a:prstClr val="black"/>
              </a:solidFill>
              <a:latin typeface="Calibri"/>
            </a:endParaRPr>
          </a:p>
        </p:txBody>
      </p:sp>
    </p:spTree>
    <p:extLst>
      <p:ext uri="{BB962C8B-B14F-4D97-AF65-F5344CB8AC3E}">
        <p14:creationId xmlns:p14="http://schemas.microsoft.com/office/powerpoint/2010/main" val="27416514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You never know how its going to react in our body. </a:t>
            </a:r>
          </a:p>
        </p:txBody>
      </p:sp>
      <p:sp>
        <p:nvSpPr>
          <p:cNvPr id="4" name="Slide Number Placeholder 3"/>
          <p:cNvSpPr>
            <a:spLocks noGrp="1"/>
          </p:cNvSpPr>
          <p:nvPr>
            <p:ph type="sldNum" sz="quarter" idx="10"/>
          </p:nvPr>
        </p:nvSpPr>
        <p:spPr/>
        <p:txBody>
          <a:bodyPr/>
          <a:lstStyle/>
          <a:p>
            <a:fld id="{9BBCAC8B-0117-427A-8A85-5726A74CA633}" type="slidenum">
              <a:rPr lang="en-US" smtClean="0"/>
              <a:t>98</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Because no one is there to administer Naloxone if needed</a:t>
            </a:r>
          </a:p>
        </p:txBody>
      </p:sp>
      <p:sp>
        <p:nvSpPr>
          <p:cNvPr id="4" name="Slide Number Placeholder 3"/>
          <p:cNvSpPr>
            <a:spLocks noGrp="1"/>
          </p:cNvSpPr>
          <p:nvPr>
            <p:ph type="sldNum" sz="quarter" idx="10"/>
          </p:nvPr>
        </p:nvSpPr>
        <p:spPr/>
        <p:txBody>
          <a:bodyPr/>
          <a:lstStyle/>
          <a:p>
            <a:fld id="{9BBCAC8B-0117-427A-8A85-5726A74CA633}" type="slidenum">
              <a:rPr lang="en-US" smtClean="0"/>
              <a:t>99</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bodies produce substances that are very similar to opioids; these are known as endogenous opioids or endorphins. Exogenous opioids, such as heroin and methadone, bind to the same receptors as endogenous opioids, which explains their powerful effect on human beings. </a:t>
            </a:r>
          </a:p>
          <a:p>
            <a:endParaRPr lang="en-US" sz="1400" dirty="0"/>
          </a:p>
          <a:p>
            <a:r>
              <a:rPr lang="en-US" sz="1400" dirty="0"/>
              <a:t>Opioids release an excess of dopamine into the body. Dopamine is a neurotransmitter (brain chemical) involved with learning, motivation, pleasure, and reward. Opioids change the amount and sensitivity of dopamine receptors and can make people feel euphoric; in addition, opioids can suppress pain and reduce anxiety. Eventually, users require an opioid to continuously occupy the opioid receptor in the brain, or they develop withdrawal symptoms.</a:t>
            </a:r>
          </a:p>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9</a:t>
            </a:fld>
            <a:endParaRPr lang="en-US" dirty="0">
              <a:solidFill>
                <a:prstClr val="black"/>
              </a:solidFill>
              <a:latin typeface="Calibri"/>
            </a:endParaRPr>
          </a:p>
        </p:txBody>
      </p:sp>
    </p:spTree>
    <p:extLst>
      <p:ext uri="{BB962C8B-B14F-4D97-AF65-F5344CB8AC3E}">
        <p14:creationId xmlns:p14="http://schemas.microsoft.com/office/powerpoint/2010/main" val="1624924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100</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101</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102</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BBCAC8B-0117-427A-8A85-5726A74CA633}" type="slidenum">
              <a:rPr lang="en-US">
                <a:solidFill>
                  <a:prstClr val="black"/>
                </a:solidFill>
                <a:latin typeface="Calibri"/>
              </a:rPr>
              <a:pPr defTabSz="931774">
                <a:defRPr/>
              </a:pPr>
              <a:t>103</a:t>
            </a:fld>
            <a:endParaRPr lang="en-US" dirty="0">
              <a:solidFill>
                <a:prstClr val="black"/>
              </a:solidFill>
              <a:latin typeface="Calibri"/>
            </a:endParaRPr>
          </a:p>
        </p:txBody>
      </p:sp>
    </p:spTree>
    <p:extLst>
      <p:ext uri="{BB962C8B-B14F-4D97-AF65-F5344CB8AC3E}">
        <p14:creationId xmlns:p14="http://schemas.microsoft.com/office/powerpoint/2010/main" val="37426532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audience know that the core curriculum is section E-H, but they can take out whatever</a:t>
            </a:r>
          </a:p>
          <a:p>
            <a:endParaRPr lang="en-US" dirty="0"/>
          </a:p>
          <a:p>
            <a:r>
              <a:rPr lang="en-US" dirty="0"/>
              <a:t>While some information included in the core curriculum should be included in every group training, there is some information that you can remove depending on your audience, the type of training you are providing, or the length of time you have to offer the training. For example, the complete slide deck includes educating the audience on how to administer four forms of naloxone. If you know your audience will only have access to nasal Narcan®, then you can remove the slides on the other formulations.  </a:t>
            </a:r>
          </a:p>
          <a:p>
            <a:endParaRPr lang="en-US" dirty="0"/>
          </a:p>
          <a:p>
            <a:r>
              <a:rPr lang="en-US" dirty="0"/>
              <a:t>Prior to offering a training, you should download the most recent version of the Naloxone Administration Training slide deck at: </a:t>
            </a:r>
            <a:r>
              <a:rPr lang="en-US" dirty="0">
                <a:hlinkClick r:id="rId3"/>
              </a:rPr>
              <a:t>https://www.dhs.wisconsin.gov/opioids/narcan-direct.htm</a:t>
            </a:r>
            <a:r>
              <a:rPr lang="en-US" dirty="0"/>
              <a:t>. The DHS may make updates to the curriculum as new information becomes available.     </a:t>
            </a:r>
          </a:p>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104</a:t>
            </a:fld>
            <a:endParaRPr lang="en-US" dirty="0"/>
          </a:p>
        </p:txBody>
      </p:sp>
    </p:spTree>
    <p:extLst>
      <p:ext uri="{BB962C8B-B14F-4D97-AF65-F5344CB8AC3E}">
        <p14:creationId xmlns:p14="http://schemas.microsoft.com/office/powerpoint/2010/main" val="3989581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sz="1400" dirty="0">
                <a:solidFill>
                  <a:srgbClr val="585858"/>
                </a:solidFill>
              </a:rPr>
              <a:t>Start with what people know: ask questions and add or correct info as needed (e.g., “What are some signs of an opioid overdose?”)</a:t>
            </a:r>
          </a:p>
          <a:p>
            <a:pPr marL="0" lvl="1" defTabSz="931774">
              <a:defRPr/>
            </a:pPr>
            <a:endParaRPr lang="en-US" sz="1400" dirty="0">
              <a:solidFill>
                <a:srgbClr val="585858"/>
              </a:solidFill>
            </a:endParaRPr>
          </a:p>
          <a:p>
            <a:pPr marL="0" lvl="1" defTabSz="931774">
              <a:defRPr/>
            </a:pPr>
            <a:r>
              <a:rPr lang="en-US" sz="1400" dirty="0">
                <a:solidFill>
                  <a:srgbClr val="585858"/>
                </a:solidFill>
              </a:rPr>
              <a:t>Naloxone handouts are available from the Wisconsin Department of Health Services. They can be accessed at: </a:t>
            </a:r>
            <a:r>
              <a:rPr lang="en-US" sz="1400" dirty="0">
                <a:hlinkClick r:id="rId3"/>
              </a:rPr>
              <a:t>https://www.dhs.wisconsin.gov/opioids/narcan-direct.htm</a:t>
            </a:r>
            <a:endParaRPr lang="en-US" sz="1400" dirty="0"/>
          </a:p>
          <a:p>
            <a:endParaRPr lang="en-US" dirty="0"/>
          </a:p>
          <a:p>
            <a:r>
              <a:rPr lang="en-US" dirty="0"/>
              <a:t>Consider conducting pre/post</a:t>
            </a:r>
            <a:r>
              <a:rPr lang="en-US" baseline="0" dirty="0"/>
              <a:t>-tests when conducting trainings to gauge an understanding of how effective the training is and whether participants are showing an increase in the required knowledge.  </a:t>
            </a:r>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105</a:t>
            </a:fld>
            <a:endParaRPr lang="en-US" dirty="0"/>
          </a:p>
        </p:txBody>
      </p:sp>
    </p:spTree>
    <p:extLst>
      <p:ext uri="{BB962C8B-B14F-4D97-AF65-F5344CB8AC3E}">
        <p14:creationId xmlns:p14="http://schemas.microsoft.com/office/powerpoint/2010/main" val="36341568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sz="1400" dirty="0">
                <a:solidFill>
                  <a:srgbClr val="585858"/>
                </a:solidFill>
              </a:rPr>
              <a:t>Start with what people know: ask questions and add or correct info as needed (e.g., “What are some signs of an opioid overdose?”)</a:t>
            </a:r>
          </a:p>
          <a:p>
            <a:pPr marL="0" lvl="1" defTabSz="931774">
              <a:defRPr/>
            </a:pPr>
            <a:endParaRPr lang="en-US" sz="1400" dirty="0">
              <a:solidFill>
                <a:srgbClr val="585858"/>
              </a:solidFill>
            </a:endParaRPr>
          </a:p>
          <a:p>
            <a:pPr marL="0" lvl="1" defTabSz="931774">
              <a:defRPr/>
            </a:pPr>
            <a:r>
              <a:rPr lang="en-US" sz="1400" dirty="0">
                <a:solidFill>
                  <a:srgbClr val="585858"/>
                </a:solidFill>
              </a:rPr>
              <a:t>Naloxone handouts are available from the Wisconsin Department of Health Services. They can be accessed at: </a:t>
            </a:r>
            <a:r>
              <a:rPr lang="en-US" sz="1400" dirty="0">
                <a:hlinkClick r:id="rId3"/>
              </a:rPr>
              <a:t>https://www.dhs.wisconsin.gov/opioids/narcan-direct.htm</a:t>
            </a:r>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106</a:t>
            </a:fld>
            <a:endParaRPr lang="en-US" dirty="0"/>
          </a:p>
        </p:txBody>
      </p:sp>
    </p:spTree>
    <p:extLst>
      <p:ext uri="{BB962C8B-B14F-4D97-AF65-F5344CB8AC3E}">
        <p14:creationId xmlns:p14="http://schemas.microsoft.com/office/powerpoint/2010/main" val="36341568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holding classroom-style trainings be mindful of the number of people you train in one session. Some people may learn better in smaller groups (6-12 people).  If holding a training for a larger group, plan to have another trainer present to help with demonstrations and to answer questions. </a:t>
            </a:r>
          </a:p>
        </p:txBody>
      </p:sp>
      <p:sp>
        <p:nvSpPr>
          <p:cNvPr id="4" name="Slide Number Placeholder 3"/>
          <p:cNvSpPr>
            <a:spLocks noGrp="1"/>
          </p:cNvSpPr>
          <p:nvPr>
            <p:ph type="sldNum" sz="quarter" idx="10"/>
          </p:nvPr>
        </p:nvSpPr>
        <p:spPr/>
        <p:txBody>
          <a:bodyPr/>
          <a:lstStyle/>
          <a:p>
            <a:fld id="{9BBCAC8B-0117-427A-8A85-5726A74CA633}" type="slidenum">
              <a:rPr lang="en-US" smtClean="0"/>
              <a:t>107</a:t>
            </a:fld>
            <a:endParaRPr lang="en-US" dirty="0"/>
          </a:p>
        </p:txBody>
      </p:sp>
    </p:spTree>
    <p:extLst>
      <p:ext uri="{BB962C8B-B14F-4D97-AF65-F5344CB8AC3E}">
        <p14:creationId xmlns:p14="http://schemas.microsoft.com/office/powerpoint/2010/main" val="10605656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holding virtual trainings consider how you will distribute naloxone and other resources such as education materials or wallet cards to those you have trained. Can they pick it up at your agency, will you mail it to them, will you deliver it to their home? </a:t>
            </a:r>
          </a:p>
          <a:p>
            <a:r>
              <a:rPr lang="en-US" sz="1400" dirty="0"/>
              <a:t>Consider using a video on how to administer naloxone like DHS naloxone training video:  https://www.youtube.com/watch?v=XH2mkQC3-fc&amp;feature=youtu.be  </a:t>
            </a:r>
          </a:p>
          <a:p>
            <a:endParaRPr lang="en-US" sz="1400" dirty="0"/>
          </a:p>
          <a:p>
            <a:endParaRPr lang="en-US" sz="1400" i="1" dirty="0"/>
          </a:p>
        </p:txBody>
      </p:sp>
      <p:sp>
        <p:nvSpPr>
          <p:cNvPr id="4" name="Slide Number Placeholder 3"/>
          <p:cNvSpPr>
            <a:spLocks noGrp="1"/>
          </p:cNvSpPr>
          <p:nvPr>
            <p:ph type="sldNum" sz="quarter" idx="10"/>
          </p:nvPr>
        </p:nvSpPr>
        <p:spPr/>
        <p:txBody>
          <a:bodyPr/>
          <a:lstStyle/>
          <a:p>
            <a:fld id="{9BBCAC8B-0117-427A-8A85-5726A74CA633}" type="slidenum">
              <a:rPr lang="en-US" smtClean="0"/>
              <a:t>108</a:t>
            </a:fld>
            <a:endParaRPr lang="en-US" dirty="0"/>
          </a:p>
        </p:txBody>
      </p:sp>
    </p:spTree>
    <p:extLst>
      <p:ext uri="{BB962C8B-B14F-4D97-AF65-F5344CB8AC3E}">
        <p14:creationId xmlns:p14="http://schemas.microsoft.com/office/powerpoint/2010/main" val="8354399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Consider other partners who may be helpful to have at your training. For example, if you are training a group of law enforcement officers, it might be helpful to have a law enforcement partner who you have worked with before at the training to address concerns or questions that are specific to the field.    </a:t>
            </a:r>
          </a:p>
        </p:txBody>
      </p:sp>
      <p:sp>
        <p:nvSpPr>
          <p:cNvPr id="4" name="Slide Number Placeholder 3"/>
          <p:cNvSpPr>
            <a:spLocks noGrp="1"/>
          </p:cNvSpPr>
          <p:nvPr>
            <p:ph type="sldNum" sz="quarter" idx="10"/>
          </p:nvPr>
        </p:nvSpPr>
        <p:spPr/>
        <p:txBody>
          <a:bodyPr/>
          <a:lstStyle/>
          <a:p>
            <a:fld id="{9BBCAC8B-0117-427A-8A85-5726A74CA633}" type="slidenum">
              <a:rPr lang="en-US" smtClean="0"/>
              <a:t>109</a:t>
            </a:fld>
            <a:endParaRPr lang="en-US" dirty="0"/>
          </a:p>
        </p:txBody>
      </p:sp>
    </p:spTree>
    <p:extLst>
      <p:ext uri="{BB962C8B-B14F-4D97-AF65-F5344CB8AC3E}">
        <p14:creationId xmlns:p14="http://schemas.microsoft.com/office/powerpoint/2010/main" val="1162453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2019-8B4C-9E12-7F0A-B16FD64AE9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570962-3429-F325-0FBE-3A31DB42E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96BEE-5604-087F-6D10-50A67F96A4B9}"/>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1386CA3E-509A-F602-E969-ED95B9A2C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84D97-EF72-ABCA-5576-B9D72D0C6699}"/>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2073017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E9BC-B4D7-DC1A-BE76-3DBC28ADE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C5898F-404E-45D4-121B-BC3B7CF9F5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2CD8D-5257-5E91-823A-B2D182F177E0}"/>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F7D5278B-6EB8-9FAA-11AC-96B3AB1BD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5E961-7677-6454-EC47-47655B4AB79D}"/>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75798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75BB6-7050-2EAF-4B13-4BA7ADD816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3B6A1-013C-4660-0F96-79C2A7338A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5E5AD-5896-0FAF-F3B2-C07DEAFE1D25}"/>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7953A413-4777-3E31-97F5-7A0F10D3C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593BA-D936-12D6-45B0-E8571E60072D}"/>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3356973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535680"/>
            <a:ext cx="10241280" cy="1752600"/>
          </a:xfrm>
        </p:spPr>
        <p:txBody>
          <a:bodyPr>
            <a:normAutofit/>
          </a:bodyPr>
          <a:lstStyle>
            <a:lvl1pPr marL="0" indent="0" algn="l">
              <a:spcBef>
                <a:spcPts val="0"/>
              </a:spcBef>
              <a:buNone/>
              <a:defRPr sz="2667" baseline="0">
                <a:solidFill>
                  <a:srgbClr val="585858"/>
                </a:solidFill>
                <a:latin typeface="+mn-lt"/>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Presenter’s Name</a:t>
            </a:r>
            <a:br>
              <a:rPr lang="en-US" dirty="0"/>
            </a:br>
            <a:r>
              <a:rPr lang="en-US" dirty="0"/>
              <a:t>Job Title</a:t>
            </a:r>
            <a:br>
              <a:rPr lang="en-US" dirty="0"/>
            </a:br>
            <a:r>
              <a:rPr lang="en-US" dirty="0"/>
              <a:t>Date of Presentation</a:t>
            </a:r>
          </a:p>
        </p:txBody>
      </p:sp>
      <p:sp>
        <p:nvSpPr>
          <p:cNvPr id="7" name="Rectangle 6"/>
          <p:cNvSpPr/>
          <p:nvPr userDrawn="1"/>
        </p:nvSpPr>
        <p:spPr>
          <a:xfrm>
            <a:off x="0" y="482600"/>
            <a:ext cx="1727200" cy="3048000"/>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8" name="Rectangle 7"/>
          <p:cNvSpPr/>
          <p:nvPr userDrawn="1"/>
        </p:nvSpPr>
        <p:spPr>
          <a:xfrm>
            <a:off x="1828800" y="482600"/>
            <a:ext cx="10363200" cy="30480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24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828800" y="487680"/>
            <a:ext cx="10241280" cy="3048000"/>
          </a:xfrm>
        </p:spPr>
        <p:txBody>
          <a:bodyPr anchor="b">
            <a:normAutofit/>
          </a:bodyPr>
          <a:lstStyle>
            <a:lvl1pPr>
              <a:defRPr sz="5333">
                <a:solidFill>
                  <a:schemeClr val="bg1"/>
                </a:solidFill>
                <a:latin typeface="+mj-lt"/>
                <a:cs typeface="Arial" panose="020B0604020202020204" pitchFamily="34" charset="0"/>
              </a:defRPr>
            </a:lvl1pPr>
          </a:lstStyle>
          <a:p>
            <a:r>
              <a:rPr lang="en-US" dirty="0"/>
              <a:t>Presentation 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1" y="6038248"/>
            <a:ext cx="2506265" cy="487680"/>
          </a:xfrm>
          <a:prstGeom prst="rect">
            <a:avLst/>
          </a:prstGeom>
        </p:spPr>
      </p:pic>
      <p:sp>
        <p:nvSpPr>
          <p:cNvPr id="5" name="Text Placeholder 4"/>
          <p:cNvSpPr>
            <a:spLocks noGrp="1"/>
          </p:cNvSpPr>
          <p:nvPr>
            <p:ph type="body" sz="quarter" idx="10" hasCustomPrompt="1"/>
          </p:nvPr>
        </p:nvSpPr>
        <p:spPr>
          <a:xfrm>
            <a:off x="7732294" y="6038248"/>
            <a:ext cx="4459705" cy="487680"/>
          </a:xfrm>
        </p:spPr>
        <p:txBody>
          <a:bodyPr anchor="ctr">
            <a:normAutofit/>
          </a:bodyPr>
          <a:lstStyle>
            <a:lvl1pPr marL="0" indent="0" algn="l">
              <a:buNone/>
              <a:defRPr sz="1600" baseline="0"/>
            </a:lvl1pPr>
          </a:lstStyle>
          <a:p>
            <a:pPr lvl="0"/>
            <a:r>
              <a:rPr lang="en-US" dirty="0"/>
              <a:t>Division of Care and Treatment Services </a:t>
            </a:r>
          </a:p>
        </p:txBody>
      </p:sp>
    </p:spTree>
    <p:extLst>
      <p:ext uri="{BB962C8B-B14F-4D97-AF65-F5344CB8AC3E}">
        <p14:creationId xmlns:p14="http://schemas.microsoft.com/office/powerpoint/2010/main" val="353741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535680"/>
            <a:ext cx="10241280" cy="1752600"/>
          </a:xfrm>
        </p:spPr>
        <p:txBody>
          <a:bodyPr>
            <a:normAutofit/>
          </a:bodyPr>
          <a:lstStyle>
            <a:lvl1pPr marL="0" indent="0" algn="l">
              <a:spcBef>
                <a:spcPts val="0"/>
              </a:spcBef>
              <a:buNone/>
              <a:defRPr sz="2667" baseline="0">
                <a:solidFill>
                  <a:srgbClr val="585858"/>
                </a:solidFill>
                <a:latin typeface="+mn-lt"/>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Presenter’s Name</a:t>
            </a:r>
            <a:br>
              <a:rPr lang="en-US" dirty="0"/>
            </a:br>
            <a:r>
              <a:rPr lang="en-US" dirty="0"/>
              <a:t>Job Title</a:t>
            </a:r>
            <a:br>
              <a:rPr lang="en-US" dirty="0"/>
            </a:br>
            <a:r>
              <a:rPr lang="en-US" dirty="0"/>
              <a:t>Date of Presentation</a:t>
            </a:r>
          </a:p>
        </p:txBody>
      </p:sp>
      <p:sp>
        <p:nvSpPr>
          <p:cNvPr id="7" name="Rectangle 6"/>
          <p:cNvSpPr/>
          <p:nvPr userDrawn="1"/>
        </p:nvSpPr>
        <p:spPr>
          <a:xfrm>
            <a:off x="0" y="482600"/>
            <a:ext cx="1727200" cy="3048000"/>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8" name="Rectangle 7"/>
          <p:cNvSpPr/>
          <p:nvPr userDrawn="1"/>
        </p:nvSpPr>
        <p:spPr>
          <a:xfrm>
            <a:off x="1828800" y="482600"/>
            <a:ext cx="10363200" cy="30480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24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828800" y="487680"/>
            <a:ext cx="10241280" cy="3048000"/>
          </a:xfrm>
        </p:spPr>
        <p:txBody>
          <a:bodyPr anchor="b">
            <a:normAutofit/>
          </a:bodyPr>
          <a:lstStyle>
            <a:lvl1pPr>
              <a:defRPr sz="5333">
                <a:solidFill>
                  <a:schemeClr val="bg1"/>
                </a:solidFill>
                <a:latin typeface="+mj-lt"/>
                <a:cs typeface="Arial" panose="020B0604020202020204" pitchFamily="34" charset="0"/>
              </a:defRPr>
            </a:lvl1pPr>
          </a:lstStyle>
          <a:p>
            <a:r>
              <a:rPr lang="en-US" dirty="0"/>
              <a:t>Presentation 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1" y="6038248"/>
            <a:ext cx="2506265" cy="487680"/>
          </a:xfrm>
          <a:prstGeom prst="rect">
            <a:avLst/>
          </a:prstGeom>
        </p:spPr>
      </p:pic>
      <p:sp>
        <p:nvSpPr>
          <p:cNvPr id="5" name="Text Placeholder 4"/>
          <p:cNvSpPr>
            <a:spLocks noGrp="1"/>
          </p:cNvSpPr>
          <p:nvPr>
            <p:ph type="body" sz="quarter" idx="10" hasCustomPrompt="1"/>
          </p:nvPr>
        </p:nvSpPr>
        <p:spPr>
          <a:xfrm>
            <a:off x="7732294" y="6038248"/>
            <a:ext cx="4459705" cy="487680"/>
          </a:xfrm>
        </p:spPr>
        <p:txBody>
          <a:bodyPr anchor="ctr">
            <a:normAutofit/>
          </a:bodyPr>
          <a:lstStyle>
            <a:lvl1pPr marL="0" indent="0" algn="l">
              <a:buNone/>
              <a:defRPr sz="1600" baseline="0"/>
            </a:lvl1pPr>
          </a:lstStyle>
          <a:p>
            <a:pPr lvl="0"/>
            <a:r>
              <a:rPr lang="en-US" dirty="0"/>
              <a:t>Division of Care and Treatment Services </a:t>
            </a:r>
          </a:p>
        </p:txBody>
      </p:sp>
    </p:spTree>
    <p:extLst>
      <p:ext uri="{BB962C8B-B14F-4D97-AF65-F5344CB8AC3E}">
        <p14:creationId xmlns:p14="http://schemas.microsoft.com/office/powerpoint/2010/main" val="357507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a:t>
            </a:r>
          </a:p>
        </p:txBody>
      </p:sp>
      <p:sp>
        <p:nvSpPr>
          <p:cNvPr id="3" name="Content Placeholder 2"/>
          <p:cNvSpPr>
            <a:spLocks noGrp="1"/>
          </p:cNvSpPr>
          <p:nvPr>
            <p:ph idx="1" hasCustomPrompt="1"/>
          </p:nvPr>
        </p:nvSpPr>
        <p:spPr/>
        <p:txBody>
          <a:bodyPr>
            <a:noAutofit/>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171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5536" y="4035552"/>
            <a:ext cx="8936736" cy="1828800"/>
          </a:xfrm>
        </p:spPr>
        <p:txBody>
          <a:bodyPr anchor="b"/>
          <a:lstStyle>
            <a:lvl1pPr algn="l">
              <a:defRPr sz="5333" b="0" cap="none" baseline="0">
                <a:solidFill>
                  <a:schemeClr val="bg1"/>
                </a:solidFill>
              </a:defRPr>
            </a:lvl1pPr>
          </a:lstStyle>
          <a:p>
            <a:r>
              <a:rPr lang="en-US" dirty="0"/>
              <a:t>Section Title</a:t>
            </a:r>
          </a:p>
        </p:txBody>
      </p:sp>
      <p:sp>
        <p:nvSpPr>
          <p:cNvPr id="9" name="Rectangle 8"/>
          <p:cNvSpPr/>
          <p:nvPr userDrawn="1"/>
        </p:nvSpPr>
        <p:spPr>
          <a:xfrm>
            <a:off x="0" y="5969000"/>
            <a:ext cx="121920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userDrawn="1"/>
        </p:nvSpPr>
        <p:spPr>
          <a:xfrm>
            <a:off x="-12192" y="6053328"/>
            <a:ext cx="2999232" cy="713232"/>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3" name="Text Placeholder 2"/>
          <p:cNvSpPr>
            <a:spLocks noGrp="1"/>
          </p:cNvSpPr>
          <p:nvPr>
            <p:ph type="body" idx="1" hasCustomPrompt="1"/>
          </p:nvPr>
        </p:nvSpPr>
        <p:spPr>
          <a:xfrm>
            <a:off x="3145536" y="6068568"/>
            <a:ext cx="9046464" cy="682752"/>
          </a:xfrm>
          <a:solidFill>
            <a:srgbClr val="006073"/>
          </a:solidFill>
        </p:spPr>
        <p:txBody>
          <a:bodyPr anchor="ctr">
            <a:normAutofit/>
          </a:bodyPr>
          <a:lstStyle>
            <a:lvl1pPr marL="0" indent="0">
              <a:buNone/>
              <a:defRPr sz="3200">
                <a:solidFill>
                  <a:schemeClr val="bg1"/>
                </a:solidFill>
                <a:latin typeface="Arial" panose="020B0604020202020204" pitchFamily="34" charset="0"/>
                <a:cs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335364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536448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6" name="Content Placeholder 3"/>
          <p:cNvSpPr>
            <a:spLocks noGrp="1"/>
          </p:cNvSpPr>
          <p:nvPr>
            <p:ph sz="half" idx="2" hasCustomPrompt="1"/>
          </p:nvPr>
        </p:nvSpPr>
        <p:spPr>
          <a:xfrm>
            <a:off x="6217920" y="1719072"/>
            <a:ext cx="536448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1825143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365760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or type with bullets</a:t>
            </a:r>
          </a:p>
          <a:p>
            <a:pPr lvl="1"/>
            <a:r>
              <a:rPr lang="en-US" dirty="0"/>
              <a:t>Second level</a:t>
            </a:r>
          </a:p>
        </p:txBody>
      </p:sp>
      <p:sp>
        <p:nvSpPr>
          <p:cNvPr id="6" name="Content Placeholder 3"/>
          <p:cNvSpPr>
            <a:spLocks noGrp="1"/>
          </p:cNvSpPr>
          <p:nvPr>
            <p:ph sz="half" idx="2" hasCustomPrompt="1"/>
          </p:nvPr>
        </p:nvSpPr>
        <p:spPr>
          <a:xfrm>
            <a:off x="4267200" y="1719072"/>
            <a:ext cx="7315200" cy="4572000"/>
          </a:xfrm>
        </p:spPr>
        <p:txBody>
          <a:bodyPr/>
          <a:lstStyle>
            <a:lvl1pPr marL="0" marR="0" indent="0" algn="l" defTabSz="121917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sz="3200"/>
            </a:lvl1pPr>
            <a:lvl2pPr marL="309026" indent="0">
              <a:buNone/>
              <a:defRPr sz="2933"/>
            </a:lvl2pPr>
            <a:lvl3pPr>
              <a:defRPr sz="2667"/>
            </a:lvl3pPr>
            <a:lvl4pPr>
              <a:defRPr sz="2400"/>
            </a:lvl4pPr>
            <a:lvl5pPr>
              <a:defRPr sz="2400"/>
            </a:lvl5pPr>
            <a:lvl6pPr>
              <a:defRPr sz="2400"/>
            </a:lvl6pPr>
            <a:lvl7pPr>
              <a:defRPr sz="2400"/>
            </a:lvl7pPr>
            <a:lvl8pPr>
              <a:defRPr sz="2400"/>
            </a:lvl8pPr>
            <a:lvl9pPr>
              <a:defRPr sz="2400"/>
            </a:lvl9pPr>
          </a:lstStyle>
          <a:p>
            <a:pPr marL="0" marR="0" lvl="0" indent="0" algn="l" defTabSz="121917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Tree>
    <p:extLst>
      <p:ext uri="{BB962C8B-B14F-4D97-AF65-F5344CB8AC3E}">
        <p14:creationId xmlns:p14="http://schemas.microsoft.com/office/powerpoint/2010/main" val="2621974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7315200" cy="4572000"/>
          </a:xfrm>
        </p:spPr>
        <p:txBody>
          <a:bodyPr/>
          <a:lstStyle>
            <a:lvl1pPr marL="0" marR="0" indent="0" algn="l" defTabSz="121917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sz="3200"/>
            </a:lvl1pPr>
            <a:lvl2pPr marL="309026" indent="0">
              <a:buNone/>
              <a:defRPr sz="2933"/>
            </a:lvl2pPr>
            <a:lvl3pPr>
              <a:defRPr sz="2667"/>
            </a:lvl3pPr>
            <a:lvl4pPr>
              <a:defRPr sz="2400"/>
            </a:lvl4pPr>
            <a:lvl5pPr>
              <a:defRPr sz="2400"/>
            </a:lvl5pPr>
            <a:lvl6pPr>
              <a:defRPr sz="2400"/>
            </a:lvl6pPr>
            <a:lvl7pPr>
              <a:defRPr sz="2400"/>
            </a:lvl7pPr>
            <a:lvl8pPr>
              <a:defRPr sz="2400"/>
            </a:lvl8pPr>
            <a:lvl9pPr>
              <a:defRPr sz="2400"/>
            </a:lvl9pPr>
          </a:lstStyle>
          <a:p>
            <a:pPr marL="0" marR="0" lvl="0" indent="0" algn="l" defTabSz="121917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
        <p:nvSpPr>
          <p:cNvPr id="7" name="Content Placeholder 2"/>
          <p:cNvSpPr>
            <a:spLocks noGrp="1"/>
          </p:cNvSpPr>
          <p:nvPr>
            <p:ph sz="half" idx="10" hasCustomPrompt="1"/>
          </p:nvPr>
        </p:nvSpPr>
        <p:spPr>
          <a:xfrm>
            <a:off x="7924800" y="1719072"/>
            <a:ext cx="365760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2949822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706880"/>
            <a:ext cx="5364480" cy="975360"/>
          </a:xfrm>
        </p:spPr>
        <p:txBody>
          <a:bodyPr anchor="ctr">
            <a:noAutofit/>
          </a:bodyPr>
          <a:lstStyle>
            <a:lvl1pPr marL="0" indent="0" algn="l">
              <a:buNone/>
              <a:defRPr sz="3200" b="0">
                <a:solidFill>
                  <a:srgbClr val="006073"/>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p>
        </p:txBody>
      </p:sp>
      <p:sp>
        <p:nvSpPr>
          <p:cNvPr id="5" name="Text Placeholder 4"/>
          <p:cNvSpPr>
            <a:spLocks noGrp="1"/>
          </p:cNvSpPr>
          <p:nvPr>
            <p:ph type="body" sz="quarter" idx="3" hasCustomPrompt="1"/>
          </p:nvPr>
        </p:nvSpPr>
        <p:spPr>
          <a:xfrm>
            <a:off x="6217920" y="1706880"/>
            <a:ext cx="5364480" cy="975360"/>
          </a:xfrm>
        </p:spPr>
        <p:txBody>
          <a:bodyPr anchor="ctr">
            <a:noAutofit/>
          </a:bodyPr>
          <a:lstStyle>
            <a:lvl1pPr marL="0" indent="0" algn="l">
              <a:buNone/>
              <a:defRPr sz="3200" b="0">
                <a:solidFill>
                  <a:srgbClr val="006073"/>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p>
        </p:txBody>
      </p:sp>
      <p:sp>
        <p:nvSpPr>
          <p:cNvPr id="15"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60960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621792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377225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354A-530F-416E-4AA7-72CB7D611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157FE-7BD8-EEDA-B65D-845A2ACB3A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4907F-1706-23A2-DAA2-BAA5B9BE4C2A}"/>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FEB27979-7734-1ED3-DC73-173E7F49C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C2B2E-1BA0-F682-C671-13B8D3D47C8A}"/>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202684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706880"/>
            <a:ext cx="10972800" cy="975360"/>
          </a:xfrm>
        </p:spPr>
        <p:txBody>
          <a:bodyPr anchor="ctr">
            <a:noAutofit/>
          </a:bodyPr>
          <a:lstStyle>
            <a:lvl1pPr marL="0" indent="0" algn="l">
              <a:buNone/>
              <a:defRPr sz="3200" b="0">
                <a:solidFill>
                  <a:srgbClr val="006073"/>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text</a:t>
            </a:r>
          </a:p>
        </p:txBody>
      </p:sp>
      <p:sp>
        <p:nvSpPr>
          <p:cNvPr id="15"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60960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621792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3520165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3" y="182881"/>
            <a:ext cx="4011084" cy="1549401"/>
          </a:xfrm>
        </p:spPr>
        <p:txBody>
          <a:bodyPr anchor="b"/>
          <a:lstStyle>
            <a:lvl1pPr algn="l">
              <a:defRPr sz="3200" b="1"/>
            </a:lvl1pPr>
          </a:lstStyle>
          <a:p>
            <a:r>
              <a:rPr lang="en-US" dirty="0"/>
              <a:t>Click to Add Slide Title</a:t>
            </a:r>
          </a:p>
        </p:txBody>
      </p:sp>
      <p:sp>
        <p:nvSpPr>
          <p:cNvPr id="6" name="Content Placeholder 2"/>
          <p:cNvSpPr>
            <a:spLocks noGrp="1"/>
          </p:cNvSpPr>
          <p:nvPr>
            <p:ph idx="1" hasCustomPrompt="1"/>
          </p:nvPr>
        </p:nvSpPr>
        <p:spPr>
          <a:xfrm>
            <a:off x="4618181" y="182880"/>
            <a:ext cx="6964219" cy="6090920"/>
          </a:xfrm>
        </p:spPr>
        <p:txBody>
          <a:bodyPr/>
          <a:lstStyle>
            <a:lvl1pPr marL="0" indent="0">
              <a:buNone/>
              <a:defRPr sz="3467"/>
            </a:lvl1pPr>
            <a:lvl2pPr marL="311142" indent="0">
              <a:buNone/>
              <a:defRPr sz="3200"/>
            </a:lvl2pPr>
            <a:lvl3pPr marL="609585" indent="0">
              <a:buNone/>
              <a:defRPr sz="2667"/>
            </a:lvl3pPr>
            <a:lvl4pPr marL="918610" indent="0">
              <a:buNone/>
              <a:defRPr sz="2400"/>
            </a:lvl4pPr>
            <a:lvl5pPr marL="1219170" indent="0">
              <a:buNone/>
              <a:defRPr sz="2400"/>
            </a:lvl5pPr>
            <a:lvl6pPr>
              <a:defRPr sz="2667"/>
            </a:lvl6pPr>
            <a:lvl7pPr>
              <a:defRPr sz="2667"/>
            </a:lvl7pPr>
            <a:lvl8pPr>
              <a:defRPr sz="2667"/>
            </a:lvl8pPr>
            <a:lvl9pPr>
              <a:defRPr sz="2667"/>
            </a:lvl9pPr>
          </a:lstStyle>
          <a:p>
            <a:pPr lvl="0"/>
            <a:r>
              <a:rPr lang="en-US" dirty="0"/>
              <a:t>Click an icon to insert table, chart, SmartArt graphic, picture, or media clip</a:t>
            </a:r>
          </a:p>
        </p:txBody>
      </p:sp>
      <p:sp>
        <p:nvSpPr>
          <p:cNvPr id="7" name="Text Placeholder 3"/>
          <p:cNvSpPr>
            <a:spLocks noGrp="1"/>
          </p:cNvSpPr>
          <p:nvPr>
            <p:ph type="body" sz="half" idx="2" hasCustomPrompt="1"/>
          </p:nvPr>
        </p:nvSpPr>
        <p:spPr>
          <a:xfrm>
            <a:off x="609603" y="1746251"/>
            <a:ext cx="4011084" cy="4527551"/>
          </a:xfrm>
        </p:spPr>
        <p:txBody>
          <a:bodyPr>
            <a:normAutofit/>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p>
        </p:txBody>
      </p:sp>
    </p:spTree>
    <p:extLst>
      <p:ext uri="{BB962C8B-B14F-4D97-AF65-F5344CB8AC3E}">
        <p14:creationId xmlns:p14="http://schemas.microsoft.com/office/powerpoint/2010/main" val="1680663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09600" y="182880"/>
            <a:ext cx="10972800" cy="4267200"/>
          </a:xfrm>
        </p:spPr>
        <p:txBody>
          <a:bodyPr/>
          <a:lstStyle>
            <a:lvl1pPr marL="0" indent="0">
              <a:buNone/>
              <a:defRPr/>
            </a:lvl1pPr>
            <a:lvl2pPr marL="311142" indent="0">
              <a:buNone/>
              <a:defRPr/>
            </a:lvl2pPr>
            <a:lvl3pPr marL="609585" indent="0">
              <a:buNone/>
              <a:defRPr/>
            </a:lvl3pPr>
            <a:lvl4pPr marL="918610" indent="0">
              <a:buNone/>
              <a:defRPr/>
            </a:lvl4pPr>
            <a:lvl5pPr marL="1219170" indent="0">
              <a:buNone/>
              <a:defRPr/>
            </a:lvl5pPr>
          </a:lstStyle>
          <a:p>
            <a:pPr lvl="0"/>
            <a:r>
              <a:rPr lang="en-US" dirty="0"/>
              <a:t>Click an icon to insert table, chart, SmartArt graphic, picture, or media clip</a:t>
            </a:r>
          </a:p>
        </p:txBody>
      </p:sp>
      <p:sp>
        <p:nvSpPr>
          <p:cNvPr id="7" name="Title 1"/>
          <p:cNvSpPr>
            <a:spLocks noGrp="1"/>
          </p:cNvSpPr>
          <p:nvPr>
            <p:ph type="title" hasCustomPrompt="1"/>
          </p:nvPr>
        </p:nvSpPr>
        <p:spPr>
          <a:xfrm>
            <a:off x="609600" y="4705349"/>
            <a:ext cx="10972800" cy="755652"/>
          </a:xfrm>
        </p:spPr>
        <p:txBody>
          <a:bodyPr anchor="b">
            <a:noAutofit/>
          </a:bodyPr>
          <a:lstStyle>
            <a:lvl1pPr algn="l">
              <a:defRPr sz="2933" b="1"/>
            </a:lvl1pPr>
          </a:lstStyle>
          <a:p>
            <a:r>
              <a:rPr lang="en-US" dirty="0"/>
              <a:t>Click to Add Caption</a:t>
            </a:r>
          </a:p>
        </p:txBody>
      </p:sp>
      <p:sp>
        <p:nvSpPr>
          <p:cNvPr id="8" name="Text Placeholder 3"/>
          <p:cNvSpPr>
            <a:spLocks noGrp="1"/>
          </p:cNvSpPr>
          <p:nvPr>
            <p:ph type="body" sz="half" idx="11" hasCustomPrompt="1"/>
          </p:nvPr>
        </p:nvSpPr>
        <p:spPr>
          <a:xfrm>
            <a:off x="609600" y="5461000"/>
            <a:ext cx="10972800" cy="812800"/>
          </a:xfrm>
        </p:spPr>
        <p:txBody>
          <a:bodyPr>
            <a:normAutofit/>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description</a:t>
            </a:r>
          </a:p>
        </p:txBody>
      </p:sp>
    </p:spTree>
    <p:extLst>
      <p:ext uri="{BB962C8B-B14F-4D97-AF65-F5344CB8AC3E}">
        <p14:creationId xmlns:p14="http://schemas.microsoft.com/office/powerpoint/2010/main" val="4011664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609600" y="182880"/>
            <a:ext cx="10972800" cy="6096000"/>
          </a:xfrm>
        </p:spPr>
        <p:txBody>
          <a:bodyPr/>
          <a:lstStyle>
            <a:lvl1pPr marL="0" indent="0">
              <a:buNone/>
              <a:defRPr/>
            </a:lvl1pPr>
            <a:lvl2pPr marL="311142" indent="0">
              <a:buNone/>
              <a:defRPr/>
            </a:lvl2pPr>
            <a:lvl3pPr marL="609585" indent="0">
              <a:buNone/>
              <a:defRPr/>
            </a:lvl3pPr>
            <a:lvl4pPr marL="918610" indent="0">
              <a:buNone/>
              <a:defRPr/>
            </a:lvl4pPr>
            <a:lvl5pPr marL="1219170" indent="0">
              <a:buNone/>
              <a:defRPr/>
            </a:lvl5pPr>
          </a:lstStyle>
          <a:p>
            <a:pPr lvl="0"/>
            <a:r>
              <a:rPr lang="en-US" dirty="0"/>
              <a:t>Click an icon to insert a table, chart, SmartArt graphic, picture, or media clip</a:t>
            </a:r>
          </a:p>
        </p:txBody>
      </p:sp>
    </p:spTree>
    <p:extLst>
      <p:ext uri="{BB962C8B-B14F-4D97-AF65-F5344CB8AC3E}">
        <p14:creationId xmlns:p14="http://schemas.microsoft.com/office/powerpoint/2010/main" val="233307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Content Placeholder 8"/>
          <p:cNvSpPr>
            <a:spLocks noGrp="1"/>
          </p:cNvSpPr>
          <p:nvPr>
            <p:ph sz="quarter" idx="13"/>
          </p:nvPr>
        </p:nvSpPr>
        <p:spPr>
          <a:xfrm>
            <a:off x="609600" y="1719072"/>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799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294640" y="-104795"/>
            <a:ext cx="12395200" cy="3495896"/>
          </a:xfrm>
          <a:prstGeom prst="rect">
            <a:avLst/>
          </a:prstGeom>
          <a:solidFill>
            <a:srgbClr val="1F497D"/>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sp>
        <p:nvSpPr>
          <p:cNvPr id="9" name="Rectangle 8"/>
          <p:cNvSpPr/>
          <p:nvPr userDrawn="1"/>
        </p:nvSpPr>
        <p:spPr>
          <a:xfrm>
            <a:off x="-101600" y="3488638"/>
            <a:ext cx="12395200" cy="3597961"/>
          </a:xfrm>
          <a:prstGeom prst="rect">
            <a:avLst/>
          </a:prstGeom>
          <a:solidFill>
            <a:srgbClr val="4F81BD">
              <a:lumMod val="40000"/>
              <a:lumOff val="6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sp>
        <p:nvSpPr>
          <p:cNvPr id="10" name="Oval 9"/>
          <p:cNvSpPr>
            <a:spLocks noChangeAspect="1"/>
          </p:cNvSpPr>
          <p:nvPr userDrawn="1"/>
        </p:nvSpPr>
        <p:spPr>
          <a:xfrm>
            <a:off x="5364480" y="2703785"/>
            <a:ext cx="1463040" cy="1463040"/>
          </a:xfrm>
          <a:prstGeom prst="ellipse">
            <a:avLst/>
          </a:prstGeom>
          <a:solidFill>
            <a:sysClr val="window" lastClr="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5486400" y="2825705"/>
            <a:ext cx="1219200" cy="1219200"/>
          </a:xfrm>
          <a:prstGeom prst="rect">
            <a:avLst/>
          </a:prstGeom>
        </p:spPr>
      </p:pic>
      <p:sp>
        <p:nvSpPr>
          <p:cNvPr id="14" name="Pentagon 13"/>
          <p:cNvSpPr/>
          <p:nvPr userDrawn="1"/>
        </p:nvSpPr>
        <p:spPr>
          <a:xfrm>
            <a:off x="-101600" y="6402589"/>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sp>
        <p:nvSpPr>
          <p:cNvPr id="15" name="Rectangle 14"/>
          <p:cNvSpPr/>
          <p:nvPr userDrawn="1"/>
        </p:nvSpPr>
        <p:spPr>
          <a:xfrm>
            <a:off x="-101600" y="6375400"/>
            <a:ext cx="12009120" cy="379656"/>
          </a:xfrm>
          <a:prstGeom prst="rect">
            <a:avLst/>
          </a:prstGeom>
        </p:spPr>
        <p:txBody>
          <a:bodyPr wrap="square">
            <a:spAutoFit/>
          </a:bodyPr>
          <a:lstStyle/>
          <a:p>
            <a:pPr algn="ctr"/>
            <a:r>
              <a:rPr lang="en-US" sz="1867" dirty="0">
                <a:solidFill>
                  <a:prstClr val="white"/>
                </a:solidFill>
                <a:latin typeface="Century" panose="02040604050505020304" pitchFamily="18" charset="0"/>
              </a:rPr>
              <a:t>Wisconsin Department of Health Services</a:t>
            </a:r>
          </a:p>
        </p:txBody>
      </p:sp>
      <p:sp>
        <p:nvSpPr>
          <p:cNvPr id="5" name="Text Placeholder 4"/>
          <p:cNvSpPr>
            <a:spLocks noGrp="1"/>
          </p:cNvSpPr>
          <p:nvPr>
            <p:ph type="body" sz="quarter" idx="10" hasCustomPrompt="1"/>
          </p:nvPr>
        </p:nvSpPr>
        <p:spPr>
          <a:xfrm>
            <a:off x="505968" y="4241800"/>
            <a:ext cx="11180064" cy="2036064"/>
          </a:xfrm>
        </p:spPr>
        <p:txBody>
          <a:bodyPr anchor="ctr"/>
          <a:lstStyle>
            <a:lvl1pPr marL="0" marR="0" indent="0" algn="ctr" defTabSz="1219170" rtl="0" eaLnBrk="1" fontAlgn="auto" latinLnBrk="0" hangingPunct="1">
              <a:lnSpc>
                <a:spcPct val="90000"/>
              </a:lnSpc>
              <a:spcBef>
                <a:spcPts val="0"/>
              </a:spcBef>
              <a:spcAft>
                <a:spcPts val="0"/>
              </a:spcAft>
              <a:buClrTx/>
              <a:buSzTx/>
              <a:buFont typeface="Wingdings" panose="05000000000000000000" pitchFamily="2" charset="2"/>
              <a:buNone/>
              <a:tabLst/>
              <a:defRPr sz="3733">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121917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rPr>
              <a:t>Presenter Name</a:t>
            </a:r>
            <a:br>
              <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rPr>
            </a:br>
            <a:r>
              <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rPr>
              <a:t>Job Title</a:t>
            </a:r>
            <a:br>
              <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rPr>
            </a:br>
            <a:r>
              <a:rPr kumimoji="0" lang="en-US" sz="32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rPr>
              <a:t>Date of Presentation</a:t>
            </a:r>
          </a:p>
        </p:txBody>
      </p:sp>
      <p:sp>
        <p:nvSpPr>
          <p:cNvPr id="6" name="Title 5"/>
          <p:cNvSpPr>
            <a:spLocks noGrp="1"/>
          </p:cNvSpPr>
          <p:nvPr>
            <p:ph type="title" hasCustomPrompt="1"/>
          </p:nvPr>
        </p:nvSpPr>
        <p:spPr>
          <a:xfrm>
            <a:off x="505968" y="182880"/>
            <a:ext cx="11180064" cy="2438400"/>
          </a:xfrm>
        </p:spPr>
        <p:txBody>
          <a:bodyPr/>
          <a:lstStyle>
            <a:lvl1pPr marL="0" marR="0" indent="0" defTabSz="1219170" rtl="0" eaLnBrk="1" fontAlgn="auto" latinLnBrk="0" hangingPunct="1">
              <a:lnSpc>
                <a:spcPct val="100000"/>
              </a:lnSpc>
              <a:spcBef>
                <a:spcPct val="0"/>
              </a:spcBef>
              <a:spcAft>
                <a:spcPts val="0"/>
              </a:spcAft>
              <a:tabLst/>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defTabSz="1219170" rtl="0" eaLnBrk="1" fontAlgn="auto" latinLnBrk="0" hangingPunct="1">
              <a:lnSpc>
                <a:spcPct val="100000"/>
              </a:lnSpc>
              <a:spcBef>
                <a:spcPct val="0"/>
              </a:spcBef>
              <a:spcAft>
                <a:spcPts val="0"/>
              </a:spcAft>
              <a:tabLst/>
              <a:defRPr/>
            </a:pPr>
            <a:r>
              <a:rPr kumimoji="0" lang="en-US" sz="5333" b="1" i="0" u="none" strike="noStrike" kern="1200" cap="none" spc="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Presentation Title</a:t>
            </a:r>
          </a:p>
        </p:txBody>
      </p:sp>
    </p:spTree>
    <p:extLst>
      <p:ext uri="{BB962C8B-B14F-4D97-AF65-F5344CB8AC3E}">
        <p14:creationId xmlns:p14="http://schemas.microsoft.com/office/powerpoint/2010/main" val="956150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Content Placeholder 8"/>
          <p:cNvSpPr>
            <a:spLocks noGrp="1"/>
          </p:cNvSpPr>
          <p:nvPr>
            <p:ph sz="quarter" idx="13"/>
          </p:nvPr>
        </p:nvSpPr>
        <p:spPr>
          <a:xfrm>
            <a:off x="609600" y="1719072"/>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24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1F497D"/>
        </a:solidFill>
        <a:effectLst/>
      </p:bgPr>
    </p:bg>
    <p:spTree>
      <p:nvGrpSpPr>
        <p:cNvPr id="1" name=""/>
        <p:cNvGrpSpPr/>
        <p:nvPr/>
      </p:nvGrpSpPr>
      <p:grpSpPr>
        <a:xfrm>
          <a:off x="0" y="0"/>
          <a:ext cx="0" cy="0"/>
          <a:chOff x="0" y="0"/>
          <a:chExt cx="0" cy="0"/>
        </a:xfrm>
      </p:grpSpPr>
      <p:sp>
        <p:nvSpPr>
          <p:cNvPr id="7" name="Rectangle 9"/>
          <p:cNvSpPr/>
          <p:nvPr userDrawn="1"/>
        </p:nvSpPr>
        <p:spPr>
          <a:xfrm>
            <a:off x="-101600" y="4964956"/>
            <a:ext cx="11887200" cy="1463040"/>
          </a:xfrm>
          <a:prstGeom prst="homePlate">
            <a:avLst/>
          </a:prstGeom>
          <a:solidFill>
            <a:srgbClr val="4F81BD">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sp>
        <p:nvSpPr>
          <p:cNvPr id="2" name="Title 1"/>
          <p:cNvSpPr>
            <a:spLocks noGrp="1"/>
          </p:cNvSpPr>
          <p:nvPr>
            <p:ph type="title" hasCustomPrompt="1"/>
          </p:nvPr>
        </p:nvSpPr>
        <p:spPr>
          <a:xfrm>
            <a:off x="304800" y="1295400"/>
            <a:ext cx="10972800" cy="1524000"/>
          </a:xfrm>
        </p:spPr>
        <p:txBody>
          <a:bodyPr>
            <a:normAutofit/>
          </a:bodyPr>
          <a:lstStyle>
            <a:lvl1pPr algn="l">
              <a:defRPr sz="4800">
                <a:solidFill>
                  <a:schemeClr val="bg1"/>
                </a:solidFill>
              </a:defRPr>
            </a:lvl1pPr>
          </a:lstStyle>
          <a:p>
            <a:r>
              <a:rPr lang="en-US" dirty="0"/>
              <a:t>Section Title</a:t>
            </a:r>
          </a:p>
        </p:txBody>
      </p:sp>
      <p:sp>
        <p:nvSpPr>
          <p:cNvPr id="5" name="Text Placeholder 2"/>
          <p:cNvSpPr>
            <a:spLocks noGrp="1"/>
          </p:cNvSpPr>
          <p:nvPr>
            <p:ph type="body" sz="quarter" idx="10" hasCustomPrompt="1"/>
          </p:nvPr>
        </p:nvSpPr>
        <p:spPr>
          <a:xfrm>
            <a:off x="304800" y="4939556"/>
            <a:ext cx="10801349" cy="1524000"/>
          </a:xfrm>
        </p:spPr>
        <p:txBody>
          <a:bodyPr anchor="ctr">
            <a:normAutofit/>
          </a:bodyPr>
          <a:lstStyle>
            <a:lvl1pPr marL="0" indent="0">
              <a:buNone/>
              <a:defRPr sz="2667" b="1"/>
            </a:lvl1pPr>
          </a:lstStyle>
          <a:p>
            <a:pPr lvl="0"/>
            <a:r>
              <a:rPr lang="en-US" dirty="0"/>
              <a:t>Subtitle</a:t>
            </a:r>
          </a:p>
        </p:txBody>
      </p:sp>
    </p:spTree>
    <p:extLst>
      <p:ext uri="{BB962C8B-B14F-4D97-AF65-F5344CB8AC3E}">
        <p14:creationId xmlns:p14="http://schemas.microsoft.com/office/powerpoint/2010/main" val="418709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11" name="Content Placeholder 10"/>
          <p:cNvSpPr>
            <a:spLocks noGrp="1"/>
          </p:cNvSpPr>
          <p:nvPr>
            <p:ph sz="quarter" idx="10"/>
          </p:nvPr>
        </p:nvSpPr>
        <p:spPr>
          <a:xfrm>
            <a:off x="609600" y="1719072"/>
            <a:ext cx="5364480" cy="4572000"/>
          </a:xfrm>
        </p:spPr>
        <p:txBody>
          <a:bodyPr/>
          <a:lstStyle>
            <a:lvl1pPr>
              <a:defRPr sz="3200"/>
            </a:lvl1pPr>
            <a:lvl2pPr>
              <a:defRPr sz="2933"/>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0"/>
          <p:cNvSpPr>
            <a:spLocks noGrp="1"/>
          </p:cNvSpPr>
          <p:nvPr>
            <p:ph sz="quarter" idx="11"/>
          </p:nvPr>
        </p:nvSpPr>
        <p:spPr>
          <a:xfrm>
            <a:off x="6217920" y="1719072"/>
            <a:ext cx="5364480" cy="4572000"/>
          </a:xfrm>
        </p:spPr>
        <p:txBody>
          <a:bodyPr/>
          <a:lstStyle>
            <a:lvl1pPr>
              <a:defRPr sz="3200"/>
            </a:lvl1pPr>
            <a:lvl2pPr>
              <a:defRPr sz="2933"/>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1156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9600" y="182880"/>
            <a:ext cx="10972800" cy="1524000"/>
          </a:xfrm>
        </p:spPr>
        <p:txBody>
          <a:bodyPr/>
          <a:lstStyle>
            <a:lvl1pPr>
              <a:defRPr/>
            </a:lvl1pPr>
          </a:lstStyle>
          <a:p>
            <a:r>
              <a:rPr lang="en-US" dirty="0"/>
              <a:t>Click to Add Title Slide</a:t>
            </a:r>
          </a:p>
        </p:txBody>
      </p:sp>
      <p:sp>
        <p:nvSpPr>
          <p:cNvPr id="12" name="Text Placeholder 2"/>
          <p:cNvSpPr>
            <a:spLocks noGrp="1"/>
          </p:cNvSpPr>
          <p:nvPr>
            <p:ph type="body" idx="1" hasCustomPrompt="1"/>
          </p:nvPr>
        </p:nvSpPr>
        <p:spPr>
          <a:xfrm>
            <a:off x="609600" y="1706880"/>
            <a:ext cx="5364480" cy="975360"/>
          </a:xfrm>
          <a:solidFill>
            <a:srgbClr val="B9CDE5"/>
          </a:solidFill>
        </p:spPr>
        <p:txBody>
          <a:bodyPr anchor="ctr">
            <a:noAutofit/>
          </a:bodyPr>
          <a:lstStyle>
            <a:lvl1pPr marL="0" indent="0" algn="l">
              <a:spcBef>
                <a:spcPts val="0"/>
              </a:spcBef>
              <a:buNone/>
              <a:defRPr sz="3200" b="1">
                <a:solidFill>
                  <a:srgbClr val="003D78"/>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Subtitle</a:t>
            </a:r>
          </a:p>
        </p:txBody>
      </p:sp>
      <p:sp>
        <p:nvSpPr>
          <p:cNvPr id="13" name="Text Placeholder 2"/>
          <p:cNvSpPr>
            <a:spLocks noGrp="1"/>
          </p:cNvSpPr>
          <p:nvPr>
            <p:ph type="body" idx="14" hasCustomPrompt="1"/>
          </p:nvPr>
        </p:nvSpPr>
        <p:spPr>
          <a:xfrm>
            <a:off x="6217920" y="1706880"/>
            <a:ext cx="5364480" cy="975360"/>
          </a:xfrm>
          <a:solidFill>
            <a:srgbClr val="B9CDE5"/>
          </a:solidFill>
        </p:spPr>
        <p:txBody>
          <a:bodyPr anchor="ctr">
            <a:noAutofit/>
          </a:bodyPr>
          <a:lstStyle>
            <a:lvl1pPr marL="0" indent="0" algn="l">
              <a:spcBef>
                <a:spcPts val="0"/>
              </a:spcBef>
              <a:buNone/>
              <a:defRPr sz="3200" b="1">
                <a:solidFill>
                  <a:srgbClr val="003D78"/>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Subtitle</a:t>
            </a:r>
          </a:p>
        </p:txBody>
      </p:sp>
      <p:sp>
        <p:nvSpPr>
          <p:cNvPr id="7" name="Content Placeholder 3"/>
          <p:cNvSpPr>
            <a:spLocks noGrp="1"/>
          </p:cNvSpPr>
          <p:nvPr>
            <p:ph sz="half" idx="2" hasCustomPrompt="1"/>
          </p:nvPr>
        </p:nvSpPr>
        <p:spPr>
          <a:xfrm>
            <a:off x="609600" y="2692400"/>
            <a:ext cx="5364480" cy="3598672"/>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0" hasCustomPrompt="1"/>
          </p:nvPr>
        </p:nvSpPr>
        <p:spPr>
          <a:xfrm>
            <a:off x="6217920" y="2692400"/>
            <a:ext cx="5364480" cy="3598672"/>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654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AE84-8AFC-DC39-86C5-407AB5E4D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E3D9F-2AB0-8A24-3E46-2EE7154B01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4E30F-9A1A-C9FA-FE27-B1092F323662}"/>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53F4FDDB-F4FE-1EF7-09B3-94FBF5B86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47D72-4973-805A-B9D0-2E7B47FECC90}"/>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1178461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609603" y="182881"/>
            <a:ext cx="4011084" cy="1549401"/>
          </a:xfrm>
        </p:spPr>
        <p:txBody>
          <a:bodyPr anchor="b"/>
          <a:lstStyle>
            <a:lvl1pPr algn="l">
              <a:defRPr sz="3200" b="1"/>
            </a:lvl1pPr>
          </a:lstStyle>
          <a:p>
            <a:r>
              <a:rPr lang="en-US"/>
              <a:t>Click to edit Master title style</a:t>
            </a:r>
            <a:endParaRPr lang="en-US" dirty="0"/>
          </a:p>
        </p:txBody>
      </p:sp>
      <p:sp>
        <p:nvSpPr>
          <p:cNvPr id="6" name="Content Placeholder 2"/>
          <p:cNvSpPr>
            <a:spLocks noGrp="1"/>
          </p:cNvSpPr>
          <p:nvPr>
            <p:ph idx="1" hasCustomPrompt="1"/>
          </p:nvPr>
        </p:nvSpPr>
        <p:spPr>
          <a:xfrm>
            <a:off x="4618181" y="182880"/>
            <a:ext cx="6964219" cy="6090920"/>
          </a:xfrm>
        </p:spPr>
        <p:txBody>
          <a:bodyPr/>
          <a:lstStyle>
            <a:lvl1pPr marL="0" indent="0">
              <a:buNone/>
              <a:defRPr sz="3467"/>
            </a:lvl1pPr>
            <a:lvl2pPr marL="311142" indent="0">
              <a:buNone/>
              <a:defRPr sz="3200"/>
            </a:lvl2pPr>
            <a:lvl3pPr marL="609585" indent="0">
              <a:buNone/>
              <a:defRPr sz="2667"/>
            </a:lvl3pPr>
            <a:lvl4pPr marL="918610" indent="0">
              <a:buNone/>
              <a:defRPr sz="2400"/>
            </a:lvl4pPr>
            <a:lvl5pPr marL="1219170" indent="0">
              <a:buNone/>
              <a:defRPr sz="2400"/>
            </a:lvl5pPr>
            <a:lvl6pPr>
              <a:defRPr sz="2667"/>
            </a:lvl6pPr>
            <a:lvl7pPr>
              <a:defRPr sz="2667"/>
            </a:lvl7pPr>
            <a:lvl8pPr>
              <a:defRPr sz="2667"/>
            </a:lvl8pPr>
            <a:lvl9pPr>
              <a:defRPr sz="2667"/>
            </a:lvl9pPr>
          </a:lstStyle>
          <a:p>
            <a:pPr lvl="0"/>
            <a:r>
              <a:rPr lang="en-US" dirty="0"/>
              <a:t>Click to insert media</a:t>
            </a:r>
          </a:p>
        </p:txBody>
      </p:sp>
      <p:sp>
        <p:nvSpPr>
          <p:cNvPr id="7" name="Text Placeholder 3"/>
          <p:cNvSpPr>
            <a:spLocks noGrp="1"/>
          </p:cNvSpPr>
          <p:nvPr>
            <p:ph type="body" sz="half" idx="2"/>
          </p:nvPr>
        </p:nvSpPr>
        <p:spPr>
          <a:xfrm>
            <a:off x="609603" y="1746251"/>
            <a:ext cx="4011084" cy="4527551"/>
          </a:xfrm>
        </p:spPr>
        <p:txBody>
          <a:bodyPr>
            <a:normAutofit/>
          </a:bodyPr>
          <a:lstStyle>
            <a:lvl1pPr marL="0" indent="0">
              <a:buNone/>
              <a:defRPr sz="26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05343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09600" y="182880"/>
            <a:ext cx="10972800" cy="4267200"/>
          </a:xfrm>
        </p:spPr>
        <p:txBody>
          <a:bodyPr/>
          <a:lstStyle>
            <a:lvl1pPr marL="0" indent="0">
              <a:buNone/>
              <a:defRPr/>
            </a:lvl1pPr>
            <a:lvl2pPr marL="311142" indent="0">
              <a:buNone/>
              <a:defRPr/>
            </a:lvl2pPr>
            <a:lvl3pPr marL="609585" indent="0">
              <a:buNone/>
              <a:defRPr/>
            </a:lvl3pPr>
            <a:lvl4pPr marL="918610" indent="0">
              <a:buNone/>
              <a:defRPr/>
            </a:lvl4pPr>
            <a:lvl5pPr marL="1219170" indent="0">
              <a:buNone/>
              <a:defRPr/>
            </a:lvl5pPr>
          </a:lstStyle>
          <a:p>
            <a:pPr lvl="0"/>
            <a:r>
              <a:rPr lang="en-US" dirty="0"/>
              <a:t>Click to insert media</a:t>
            </a:r>
          </a:p>
        </p:txBody>
      </p:sp>
      <p:sp>
        <p:nvSpPr>
          <p:cNvPr id="5" name="Title 1"/>
          <p:cNvSpPr>
            <a:spLocks noGrp="1"/>
          </p:cNvSpPr>
          <p:nvPr>
            <p:ph type="title" hasCustomPrompt="1"/>
          </p:nvPr>
        </p:nvSpPr>
        <p:spPr>
          <a:xfrm>
            <a:off x="609600" y="4705349"/>
            <a:ext cx="10972800" cy="755652"/>
          </a:xfrm>
        </p:spPr>
        <p:txBody>
          <a:bodyPr anchor="b">
            <a:noAutofit/>
          </a:bodyPr>
          <a:lstStyle>
            <a:lvl1pPr algn="l">
              <a:defRPr sz="2933" b="1"/>
            </a:lvl1pPr>
          </a:lstStyle>
          <a:p>
            <a:r>
              <a:rPr lang="en-US" dirty="0"/>
              <a:t>Click to Add Caption</a:t>
            </a:r>
          </a:p>
        </p:txBody>
      </p:sp>
      <p:sp>
        <p:nvSpPr>
          <p:cNvPr id="6" name="Text Placeholder 3"/>
          <p:cNvSpPr>
            <a:spLocks noGrp="1"/>
          </p:cNvSpPr>
          <p:nvPr>
            <p:ph type="body" sz="half" idx="11" hasCustomPrompt="1"/>
          </p:nvPr>
        </p:nvSpPr>
        <p:spPr>
          <a:xfrm>
            <a:off x="609600" y="5461000"/>
            <a:ext cx="10972800" cy="812800"/>
          </a:xfrm>
        </p:spPr>
        <p:txBody>
          <a:bodyPr>
            <a:normAutofit/>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description</a:t>
            </a:r>
          </a:p>
        </p:txBody>
      </p:sp>
    </p:spTree>
    <p:extLst>
      <p:ext uri="{BB962C8B-B14F-4D97-AF65-F5344CB8AC3E}">
        <p14:creationId xmlns:p14="http://schemas.microsoft.com/office/powerpoint/2010/main" val="1590032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609600" y="182880"/>
            <a:ext cx="10972800" cy="6096000"/>
          </a:xfrm>
        </p:spPr>
        <p:txBody>
          <a:bodyPr/>
          <a:lstStyle>
            <a:lvl1pPr marL="0" indent="0">
              <a:buNone/>
              <a:defRPr/>
            </a:lvl1pPr>
            <a:lvl2pPr marL="311142" indent="0">
              <a:buNone/>
              <a:defRPr/>
            </a:lvl2pPr>
            <a:lvl3pPr marL="609585" indent="0">
              <a:buNone/>
              <a:defRPr/>
            </a:lvl3pPr>
            <a:lvl4pPr marL="918610" indent="0">
              <a:buNone/>
              <a:defRPr/>
            </a:lvl4pPr>
            <a:lvl5pPr marL="1219170" indent="0">
              <a:buNone/>
              <a:defRPr/>
            </a:lvl5pPr>
          </a:lstStyle>
          <a:p>
            <a:pPr lvl="0"/>
            <a:r>
              <a:rPr lang="en-US" dirty="0"/>
              <a:t>Click to insert media</a:t>
            </a:r>
          </a:p>
        </p:txBody>
      </p:sp>
    </p:spTree>
    <p:extLst>
      <p:ext uri="{BB962C8B-B14F-4D97-AF65-F5344CB8AC3E}">
        <p14:creationId xmlns:p14="http://schemas.microsoft.com/office/powerpoint/2010/main" val="1887288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a:t>
            </a:r>
          </a:p>
        </p:txBody>
      </p:sp>
      <p:sp>
        <p:nvSpPr>
          <p:cNvPr id="3" name="Content Placeholder 2"/>
          <p:cNvSpPr>
            <a:spLocks noGrp="1"/>
          </p:cNvSpPr>
          <p:nvPr>
            <p:ph idx="1" hasCustomPrompt="1"/>
          </p:nvPr>
        </p:nvSpPr>
        <p:spPr/>
        <p:txBody>
          <a:bodyPr>
            <a:noAutofit/>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9013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auto">
          <a:xfrm>
            <a:off x="609600" y="177800"/>
            <a:ext cx="10972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lvl1pPr>
          </a:lstStyle>
          <a:p>
            <a:pPr lvl="0"/>
            <a:r>
              <a:rPr lang="en-US" dirty="0"/>
              <a:t>Click to Add Slide Title</a:t>
            </a:r>
          </a:p>
        </p:txBody>
      </p:sp>
      <p:sp>
        <p:nvSpPr>
          <p:cNvPr id="7" name="Content Placeholder 6"/>
          <p:cNvSpPr>
            <a:spLocks noGrp="1"/>
          </p:cNvSpPr>
          <p:nvPr>
            <p:ph sz="quarter" idx="10" hasCustomPrompt="1"/>
          </p:nvPr>
        </p:nvSpPr>
        <p:spPr>
          <a:xfrm>
            <a:off x="609600" y="1719072"/>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6945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535680"/>
            <a:ext cx="10241280" cy="1752600"/>
          </a:xfrm>
        </p:spPr>
        <p:txBody>
          <a:bodyPr>
            <a:normAutofit/>
          </a:bodyPr>
          <a:lstStyle>
            <a:lvl1pPr marL="0" indent="0" algn="l">
              <a:spcBef>
                <a:spcPts val="0"/>
              </a:spcBef>
              <a:buNone/>
              <a:defRPr sz="2667" baseline="0">
                <a:solidFill>
                  <a:srgbClr val="585858"/>
                </a:solidFill>
                <a:latin typeface="+mn-lt"/>
                <a:cs typeface="Arial" panose="020B060402020202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Presenter’s Name</a:t>
            </a:r>
            <a:br>
              <a:rPr lang="en-US" dirty="0"/>
            </a:br>
            <a:r>
              <a:rPr lang="en-US" dirty="0"/>
              <a:t>Job Title</a:t>
            </a:r>
            <a:br>
              <a:rPr lang="en-US" dirty="0"/>
            </a:br>
            <a:r>
              <a:rPr lang="en-US" dirty="0"/>
              <a:t>Date of Presentation</a:t>
            </a:r>
          </a:p>
        </p:txBody>
      </p:sp>
      <p:sp>
        <p:nvSpPr>
          <p:cNvPr id="7" name="Rectangle 6"/>
          <p:cNvSpPr/>
          <p:nvPr userDrawn="1"/>
        </p:nvSpPr>
        <p:spPr>
          <a:xfrm>
            <a:off x="0" y="482600"/>
            <a:ext cx="1727200" cy="3048000"/>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8" name="Rectangle 7"/>
          <p:cNvSpPr/>
          <p:nvPr userDrawn="1"/>
        </p:nvSpPr>
        <p:spPr>
          <a:xfrm>
            <a:off x="1828800" y="482600"/>
            <a:ext cx="10363200" cy="30480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sz="24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1828800" y="487680"/>
            <a:ext cx="10241280" cy="3048000"/>
          </a:xfrm>
        </p:spPr>
        <p:txBody>
          <a:bodyPr anchor="b">
            <a:normAutofit/>
          </a:bodyPr>
          <a:lstStyle>
            <a:lvl1pPr>
              <a:defRPr sz="5333">
                <a:solidFill>
                  <a:schemeClr val="bg1"/>
                </a:solidFill>
                <a:latin typeface="+mj-lt"/>
                <a:cs typeface="Arial" panose="020B0604020202020204" pitchFamily="34" charset="0"/>
              </a:defRPr>
            </a:lvl1pPr>
          </a:lstStyle>
          <a:p>
            <a:r>
              <a:rPr lang="en-US" dirty="0"/>
              <a:t>Presentation 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2" y="6038248"/>
            <a:ext cx="2506265" cy="487680"/>
          </a:xfrm>
          <a:prstGeom prst="rect">
            <a:avLst/>
          </a:prstGeom>
        </p:spPr>
      </p:pic>
      <p:sp>
        <p:nvSpPr>
          <p:cNvPr id="5" name="Text Placeholder 4"/>
          <p:cNvSpPr>
            <a:spLocks noGrp="1"/>
          </p:cNvSpPr>
          <p:nvPr>
            <p:ph type="body" sz="quarter" idx="10" hasCustomPrompt="1"/>
          </p:nvPr>
        </p:nvSpPr>
        <p:spPr>
          <a:xfrm>
            <a:off x="7732296" y="6038248"/>
            <a:ext cx="4459705" cy="487680"/>
          </a:xfrm>
        </p:spPr>
        <p:txBody>
          <a:bodyPr anchor="ctr">
            <a:normAutofit/>
          </a:bodyPr>
          <a:lstStyle>
            <a:lvl1pPr marL="0" indent="0" algn="l">
              <a:buNone/>
              <a:defRPr sz="1600" baseline="0"/>
            </a:lvl1pPr>
          </a:lstStyle>
          <a:p>
            <a:pPr lvl="0"/>
            <a:r>
              <a:rPr lang="en-US" dirty="0"/>
              <a:t>Division of Care and Treatment Services </a:t>
            </a:r>
          </a:p>
        </p:txBody>
      </p:sp>
    </p:spTree>
    <p:extLst>
      <p:ext uri="{BB962C8B-B14F-4D97-AF65-F5344CB8AC3E}">
        <p14:creationId xmlns:p14="http://schemas.microsoft.com/office/powerpoint/2010/main" val="884423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Slide Title</a:t>
            </a:r>
          </a:p>
        </p:txBody>
      </p:sp>
      <p:sp>
        <p:nvSpPr>
          <p:cNvPr id="3" name="Content Placeholder 2"/>
          <p:cNvSpPr>
            <a:spLocks noGrp="1"/>
          </p:cNvSpPr>
          <p:nvPr>
            <p:ph idx="1" hasCustomPrompt="1"/>
          </p:nvPr>
        </p:nvSpPr>
        <p:spPr/>
        <p:txBody>
          <a:bodyPr>
            <a:noAutofit/>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811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5536" y="4035552"/>
            <a:ext cx="8936736" cy="1828800"/>
          </a:xfrm>
        </p:spPr>
        <p:txBody>
          <a:bodyPr anchor="b"/>
          <a:lstStyle>
            <a:lvl1pPr algn="l">
              <a:defRPr sz="5333" b="0" cap="none" baseline="0">
                <a:solidFill>
                  <a:schemeClr val="bg1"/>
                </a:solidFill>
              </a:defRPr>
            </a:lvl1pPr>
          </a:lstStyle>
          <a:p>
            <a:r>
              <a:rPr lang="en-US" dirty="0"/>
              <a:t>Section Title</a:t>
            </a:r>
          </a:p>
        </p:txBody>
      </p:sp>
      <p:sp>
        <p:nvSpPr>
          <p:cNvPr id="9" name="Rectangle 8"/>
          <p:cNvSpPr/>
          <p:nvPr userDrawn="1"/>
        </p:nvSpPr>
        <p:spPr>
          <a:xfrm>
            <a:off x="0" y="5969000"/>
            <a:ext cx="121920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userDrawn="1"/>
        </p:nvSpPr>
        <p:spPr>
          <a:xfrm>
            <a:off x="-12192" y="6053328"/>
            <a:ext cx="2999232" cy="713232"/>
          </a:xfrm>
          <a:prstGeom prst="rect">
            <a:avLst/>
          </a:prstGeom>
          <a:solidFill>
            <a:srgbClr val="58585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3" name="Text Placeholder 2"/>
          <p:cNvSpPr>
            <a:spLocks noGrp="1"/>
          </p:cNvSpPr>
          <p:nvPr>
            <p:ph type="body" idx="1" hasCustomPrompt="1"/>
          </p:nvPr>
        </p:nvSpPr>
        <p:spPr>
          <a:xfrm>
            <a:off x="3145536" y="6068568"/>
            <a:ext cx="9046464" cy="682752"/>
          </a:xfrm>
          <a:solidFill>
            <a:srgbClr val="006073"/>
          </a:solidFill>
        </p:spPr>
        <p:txBody>
          <a:bodyPr anchor="ctr">
            <a:normAutofit/>
          </a:bodyPr>
          <a:lstStyle>
            <a:lvl1pPr marL="0" indent="0">
              <a:buNone/>
              <a:defRPr sz="3200">
                <a:solidFill>
                  <a:schemeClr val="bg1"/>
                </a:solidFill>
                <a:latin typeface="Arial" panose="020B0604020202020204" pitchFamily="34" charset="0"/>
                <a:cs typeface="Arial" panose="020B060402020202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3996490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536448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6" name="Content Placeholder 3"/>
          <p:cNvSpPr>
            <a:spLocks noGrp="1"/>
          </p:cNvSpPr>
          <p:nvPr>
            <p:ph sz="half" idx="2" hasCustomPrompt="1"/>
          </p:nvPr>
        </p:nvSpPr>
        <p:spPr>
          <a:xfrm>
            <a:off x="6217920" y="1719072"/>
            <a:ext cx="536448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2180517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365760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or type with bullets</a:t>
            </a:r>
          </a:p>
          <a:p>
            <a:pPr lvl="1"/>
            <a:r>
              <a:rPr lang="en-US" dirty="0"/>
              <a:t>Second level</a:t>
            </a:r>
          </a:p>
        </p:txBody>
      </p:sp>
      <p:sp>
        <p:nvSpPr>
          <p:cNvPr id="6" name="Content Placeholder 3"/>
          <p:cNvSpPr>
            <a:spLocks noGrp="1"/>
          </p:cNvSpPr>
          <p:nvPr>
            <p:ph sz="half" idx="2" hasCustomPrompt="1"/>
          </p:nvPr>
        </p:nvSpPr>
        <p:spPr>
          <a:xfrm>
            <a:off x="4267200" y="1719072"/>
            <a:ext cx="7315200" cy="4572000"/>
          </a:xfrm>
        </p:spPr>
        <p:txBody>
          <a:bodyPr/>
          <a:lstStyle>
            <a:lvl1pPr marL="0" marR="0" indent="0" algn="l" defTabSz="121914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sz="3200"/>
            </a:lvl1pPr>
            <a:lvl2pPr marL="309019" indent="0">
              <a:buNone/>
              <a:defRPr sz="2933"/>
            </a:lvl2pPr>
            <a:lvl3pPr>
              <a:defRPr sz="2667"/>
            </a:lvl3pPr>
            <a:lvl4pPr>
              <a:defRPr sz="2400"/>
            </a:lvl4pPr>
            <a:lvl5pPr>
              <a:defRPr sz="2400"/>
            </a:lvl5pPr>
            <a:lvl6pPr>
              <a:defRPr sz="2400"/>
            </a:lvl6pPr>
            <a:lvl7pPr>
              <a:defRPr sz="2400"/>
            </a:lvl7pPr>
            <a:lvl8pPr>
              <a:defRPr sz="2400"/>
            </a:lvl8pPr>
            <a:lvl9pPr>
              <a:defRPr sz="2400"/>
            </a:lvl9pPr>
          </a:lstStyle>
          <a:p>
            <a:pPr marL="0" marR="0" lvl="0" indent="0" algn="l" defTabSz="121914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Tree>
    <p:extLst>
      <p:ext uri="{BB962C8B-B14F-4D97-AF65-F5344CB8AC3E}">
        <p14:creationId xmlns:p14="http://schemas.microsoft.com/office/powerpoint/2010/main" val="385488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2823-CF30-47AC-F309-24F77D4A8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DC4495-AEE6-DDB4-D8B6-B4E1F8B16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DAC27-CB97-CF91-315E-E2A6F8AC7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E1325B-C327-B1E7-4879-EF66E7F11284}"/>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6" name="Footer Placeholder 5">
            <a:extLst>
              <a:ext uri="{FF2B5EF4-FFF2-40B4-BE49-F238E27FC236}">
                <a16:creationId xmlns:a16="http://schemas.microsoft.com/office/drawing/2014/main" id="{59B1AC6D-C30A-35F9-E741-FC9116D6A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59807-E63E-A649-3BC3-DB331C2EAD07}"/>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1463422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Content Placeholder 2"/>
          <p:cNvSpPr>
            <a:spLocks noGrp="1"/>
          </p:cNvSpPr>
          <p:nvPr>
            <p:ph sz="half" idx="1" hasCustomPrompt="1"/>
          </p:nvPr>
        </p:nvSpPr>
        <p:spPr>
          <a:xfrm>
            <a:off x="609600" y="1719072"/>
            <a:ext cx="7315200" cy="4572000"/>
          </a:xfrm>
        </p:spPr>
        <p:txBody>
          <a:bodyPr/>
          <a:lstStyle>
            <a:lvl1pPr marL="0" marR="0" indent="0" algn="l" defTabSz="121914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sz="3200"/>
            </a:lvl1pPr>
            <a:lvl2pPr marL="309019" indent="0">
              <a:buNone/>
              <a:defRPr sz="2933"/>
            </a:lvl2pPr>
            <a:lvl3pPr>
              <a:defRPr sz="2667"/>
            </a:lvl3pPr>
            <a:lvl4pPr>
              <a:defRPr sz="2400"/>
            </a:lvl4pPr>
            <a:lvl5pPr>
              <a:defRPr sz="2400"/>
            </a:lvl5pPr>
            <a:lvl6pPr>
              <a:defRPr sz="2400"/>
            </a:lvl6pPr>
            <a:lvl7pPr>
              <a:defRPr sz="2400"/>
            </a:lvl7pPr>
            <a:lvl8pPr>
              <a:defRPr sz="2400"/>
            </a:lvl8pPr>
            <a:lvl9pPr>
              <a:defRPr sz="2400"/>
            </a:lvl9pPr>
          </a:lstStyle>
          <a:p>
            <a:pPr marL="0" marR="0" lvl="0" indent="0" algn="l" defTabSz="1219140" rtl="0" eaLnBrk="1" fontAlgn="auto" latinLnBrk="0" hangingPunct="1">
              <a:lnSpc>
                <a:spcPct val="100000"/>
              </a:lnSpc>
              <a:spcBef>
                <a:spcPts val="400"/>
              </a:spcBef>
              <a:spcAft>
                <a:spcPts val="0"/>
              </a:spcAft>
              <a:buClr>
                <a:srgbClr val="006073"/>
              </a:buClr>
              <a:buSzPct val="85000"/>
              <a:buFont typeface="Wingdings" panose="05000000000000000000" pitchFamily="2" charset="2"/>
              <a:buNone/>
              <a:tabLst/>
              <a:defRPr/>
            </a:pPr>
            <a:r>
              <a:rPr lang="en-US" dirty="0"/>
              <a:t>Click an icon to insert table, chart, SmartArt graphic, picture, or media clip</a:t>
            </a:r>
          </a:p>
        </p:txBody>
      </p:sp>
      <p:sp>
        <p:nvSpPr>
          <p:cNvPr id="7" name="Content Placeholder 2"/>
          <p:cNvSpPr>
            <a:spLocks noGrp="1"/>
          </p:cNvSpPr>
          <p:nvPr>
            <p:ph sz="half" idx="10" hasCustomPrompt="1"/>
          </p:nvPr>
        </p:nvSpPr>
        <p:spPr>
          <a:xfrm>
            <a:off x="7924800" y="1719072"/>
            <a:ext cx="3657600" cy="4572000"/>
          </a:xfrm>
        </p:spPr>
        <p:txBody>
          <a:bodyPr/>
          <a:lstStyle>
            <a:lvl1pPr>
              <a:defRPr sz="3200"/>
            </a:lvl1pPr>
            <a:lvl2pPr>
              <a:defRPr sz="2933"/>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Options: Type without bullets (turn off bullets in Paragraph section of Home tab) or type with bullets</a:t>
            </a:r>
          </a:p>
          <a:p>
            <a:pPr lvl="1"/>
            <a:r>
              <a:rPr lang="en-US" dirty="0"/>
              <a:t>Second level</a:t>
            </a:r>
          </a:p>
        </p:txBody>
      </p:sp>
    </p:spTree>
    <p:extLst>
      <p:ext uri="{BB962C8B-B14F-4D97-AF65-F5344CB8AC3E}">
        <p14:creationId xmlns:p14="http://schemas.microsoft.com/office/powerpoint/2010/main" val="1995999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706880"/>
            <a:ext cx="5364480" cy="975360"/>
          </a:xfrm>
        </p:spPr>
        <p:txBody>
          <a:bodyPr anchor="ctr">
            <a:noAutofit/>
          </a:bodyPr>
          <a:lstStyle>
            <a:lvl1pPr marL="0" indent="0" algn="l">
              <a:buNone/>
              <a:defRPr sz="3200" b="0">
                <a:solidFill>
                  <a:srgbClr val="006073"/>
                </a:solidFill>
                <a:latin typeface="+mn-lt"/>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add text</a:t>
            </a:r>
          </a:p>
        </p:txBody>
      </p:sp>
      <p:sp>
        <p:nvSpPr>
          <p:cNvPr id="5" name="Text Placeholder 4"/>
          <p:cNvSpPr>
            <a:spLocks noGrp="1"/>
          </p:cNvSpPr>
          <p:nvPr>
            <p:ph type="body" sz="quarter" idx="3" hasCustomPrompt="1"/>
          </p:nvPr>
        </p:nvSpPr>
        <p:spPr>
          <a:xfrm>
            <a:off x="6217920" y="1706880"/>
            <a:ext cx="5364480" cy="975360"/>
          </a:xfrm>
        </p:spPr>
        <p:txBody>
          <a:bodyPr anchor="ctr">
            <a:noAutofit/>
          </a:bodyPr>
          <a:lstStyle>
            <a:lvl1pPr marL="0" indent="0" algn="l">
              <a:buNone/>
              <a:defRPr sz="3200" b="0">
                <a:solidFill>
                  <a:srgbClr val="006073"/>
                </a:solidFill>
                <a:latin typeface="+mn-lt"/>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add text</a:t>
            </a:r>
          </a:p>
        </p:txBody>
      </p:sp>
      <p:sp>
        <p:nvSpPr>
          <p:cNvPr id="15"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60960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621792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3988324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706880"/>
            <a:ext cx="10972800" cy="975360"/>
          </a:xfrm>
        </p:spPr>
        <p:txBody>
          <a:bodyPr anchor="ctr">
            <a:noAutofit/>
          </a:bodyPr>
          <a:lstStyle>
            <a:lvl1pPr marL="0" indent="0" algn="l">
              <a:buNone/>
              <a:defRPr sz="3200" b="0">
                <a:solidFill>
                  <a:srgbClr val="006073"/>
                </a:solidFill>
                <a:latin typeface="+mn-lt"/>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add text</a:t>
            </a:r>
          </a:p>
        </p:txBody>
      </p:sp>
      <p:sp>
        <p:nvSpPr>
          <p:cNvPr id="15"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Content Placeholder 3"/>
          <p:cNvSpPr>
            <a:spLocks noGrp="1"/>
          </p:cNvSpPr>
          <p:nvPr>
            <p:ph sz="half" idx="2" hasCustomPrompt="1"/>
          </p:nvPr>
        </p:nvSpPr>
        <p:spPr>
          <a:xfrm>
            <a:off x="60960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
        <p:nvSpPr>
          <p:cNvPr id="8" name="Content Placeholder 5"/>
          <p:cNvSpPr>
            <a:spLocks noGrp="1"/>
          </p:cNvSpPr>
          <p:nvPr>
            <p:ph sz="quarter" idx="4" hasCustomPrompt="1"/>
          </p:nvPr>
        </p:nvSpPr>
        <p:spPr>
          <a:xfrm>
            <a:off x="6217920" y="2692400"/>
            <a:ext cx="5364480" cy="3565144"/>
          </a:xfrm>
        </p:spPr>
        <p:txBody>
          <a:bodyPr/>
          <a:lstStyle>
            <a:lvl1pPr>
              <a:defRPr sz="2933"/>
            </a:lvl1pPr>
            <a:lvl2pPr>
              <a:defRPr sz="2667"/>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p:txBody>
      </p:sp>
    </p:spTree>
    <p:extLst>
      <p:ext uri="{BB962C8B-B14F-4D97-AF65-F5344CB8AC3E}">
        <p14:creationId xmlns:p14="http://schemas.microsoft.com/office/powerpoint/2010/main" val="1942275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3" y="182882"/>
            <a:ext cx="4011084" cy="1549401"/>
          </a:xfrm>
        </p:spPr>
        <p:txBody>
          <a:bodyPr anchor="b"/>
          <a:lstStyle>
            <a:lvl1pPr algn="l">
              <a:defRPr sz="3200" b="1"/>
            </a:lvl1pPr>
          </a:lstStyle>
          <a:p>
            <a:r>
              <a:rPr lang="en-US" dirty="0"/>
              <a:t>Click to Add Slide Title</a:t>
            </a:r>
          </a:p>
        </p:txBody>
      </p:sp>
      <p:sp>
        <p:nvSpPr>
          <p:cNvPr id="6" name="Content Placeholder 2"/>
          <p:cNvSpPr>
            <a:spLocks noGrp="1"/>
          </p:cNvSpPr>
          <p:nvPr>
            <p:ph idx="1" hasCustomPrompt="1"/>
          </p:nvPr>
        </p:nvSpPr>
        <p:spPr>
          <a:xfrm>
            <a:off x="4618181" y="182880"/>
            <a:ext cx="6964219" cy="6090920"/>
          </a:xfrm>
        </p:spPr>
        <p:txBody>
          <a:bodyPr/>
          <a:lstStyle>
            <a:lvl1pPr marL="0" indent="0">
              <a:buNone/>
              <a:defRPr sz="3467"/>
            </a:lvl1pPr>
            <a:lvl2pPr marL="311135" indent="0">
              <a:buNone/>
              <a:defRPr sz="3200"/>
            </a:lvl2pPr>
            <a:lvl3pPr marL="609570" indent="0">
              <a:buNone/>
              <a:defRPr sz="2667"/>
            </a:lvl3pPr>
            <a:lvl4pPr marL="918588" indent="0">
              <a:buNone/>
              <a:defRPr sz="2400"/>
            </a:lvl4pPr>
            <a:lvl5pPr marL="1219140" indent="0">
              <a:buNone/>
              <a:defRPr sz="2400"/>
            </a:lvl5pPr>
            <a:lvl6pPr>
              <a:defRPr sz="2667"/>
            </a:lvl6pPr>
            <a:lvl7pPr>
              <a:defRPr sz="2667"/>
            </a:lvl7pPr>
            <a:lvl8pPr>
              <a:defRPr sz="2667"/>
            </a:lvl8pPr>
            <a:lvl9pPr>
              <a:defRPr sz="2667"/>
            </a:lvl9pPr>
          </a:lstStyle>
          <a:p>
            <a:pPr lvl="0"/>
            <a:r>
              <a:rPr lang="en-US" dirty="0"/>
              <a:t>Click an icon to insert table, chart, SmartArt graphic, picture, or media clip</a:t>
            </a:r>
          </a:p>
        </p:txBody>
      </p:sp>
      <p:sp>
        <p:nvSpPr>
          <p:cNvPr id="7" name="Text Placeholder 3"/>
          <p:cNvSpPr>
            <a:spLocks noGrp="1"/>
          </p:cNvSpPr>
          <p:nvPr>
            <p:ph type="body" sz="half" idx="2" hasCustomPrompt="1"/>
          </p:nvPr>
        </p:nvSpPr>
        <p:spPr>
          <a:xfrm>
            <a:off x="609603" y="1746253"/>
            <a:ext cx="4011084" cy="4527551"/>
          </a:xfrm>
        </p:spPr>
        <p:txBody>
          <a:bodyPr>
            <a:normAutofit/>
          </a:bodyPr>
          <a:lstStyle>
            <a:lvl1pPr marL="0" indent="0">
              <a:buNone/>
              <a:defRPr sz="26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add text</a:t>
            </a:r>
          </a:p>
        </p:txBody>
      </p:sp>
    </p:spTree>
    <p:extLst>
      <p:ext uri="{BB962C8B-B14F-4D97-AF65-F5344CB8AC3E}">
        <p14:creationId xmlns:p14="http://schemas.microsoft.com/office/powerpoint/2010/main" val="274744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609600" y="182880"/>
            <a:ext cx="10972800" cy="4267200"/>
          </a:xfrm>
        </p:spPr>
        <p:txBody>
          <a:bodyPr/>
          <a:lstStyle>
            <a:lvl1pPr marL="0" indent="0">
              <a:buNone/>
              <a:defRPr/>
            </a:lvl1pPr>
            <a:lvl2pPr marL="311135" indent="0">
              <a:buNone/>
              <a:defRPr/>
            </a:lvl2pPr>
            <a:lvl3pPr marL="609570" indent="0">
              <a:buNone/>
              <a:defRPr/>
            </a:lvl3pPr>
            <a:lvl4pPr marL="918588" indent="0">
              <a:buNone/>
              <a:defRPr/>
            </a:lvl4pPr>
            <a:lvl5pPr marL="1219140" indent="0">
              <a:buNone/>
              <a:defRPr/>
            </a:lvl5pPr>
          </a:lstStyle>
          <a:p>
            <a:pPr lvl="0"/>
            <a:r>
              <a:rPr lang="en-US" dirty="0"/>
              <a:t>Click an icon to insert table, chart, SmartArt graphic, picture, or media clip</a:t>
            </a:r>
          </a:p>
        </p:txBody>
      </p:sp>
      <p:sp>
        <p:nvSpPr>
          <p:cNvPr id="7" name="Title 1"/>
          <p:cNvSpPr>
            <a:spLocks noGrp="1"/>
          </p:cNvSpPr>
          <p:nvPr>
            <p:ph type="title" hasCustomPrompt="1"/>
          </p:nvPr>
        </p:nvSpPr>
        <p:spPr>
          <a:xfrm>
            <a:off x="609600" y="4705350"/>
            <a:ext cx="10972800" cy="755652"/>
          </a:xfrm>
        </p:spPr>
        <p:txBody>
          <a:bodyPr anchor="b">
            <a:noAutofit/>
          </a:bodyPr>
          <a:lstStyle>
            <a:lvl1pPr algn="l">
              <a:defRPr sz="2933" b="1"/>
            </a:lvl1pPr>
          </a:lstStyle>
          <a:p>
            <a:r>
              <a:rPr lang="en-US" dirty="0"/>
              <a:t>Click to Add Caption</a:t>
            </a:r>
          </a:p>
        </p:txBody>
      </p:sp>
      <p:sp>
        <p:nvSpPr>
          <p:cNvPr id="8" name="Text Placeholder 3"/>
          <p:cNvSpPr>
            <a:spLocks noGrp="1"/>
          </p:cNvSpPr>
          <p:nvPr>
            <p:ph type="body" sz="half" idx="11" hasCustomPrompt="1"/>
          </p:nvPr>
        </p:nvSpPr>
        <p:spPr>
          <a:xfrm>
            <a:off x="609600" y="5461000"/>
            <a:ext cx="10972800" cy="812800"/>
          </a:xfrm>
        </p:spPr>
        <p:txBody>
          <a:bodyPr>
            <a:normAutofit/>
          </a:bodyPr>
          <a:lstStyle>
            <a:lvl1pPr marL="0" indent="0">
              <a:buNone/>
              <a:defRPr sz="24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add description</a:t>
            </a:r>
          </a:p>
        </p:txBody>
      </p:sp>
    </p:spTree>
    <p:extLst>
      <p:ext uri="{BB962C8B-B14F-4D97-AF65-F5344CB8AC3E}">
        <p14:creationId xmlns:p14="http://schemas.microsoft.com/office/powerpoint/2010/main" val="1364566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dia No Title">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609600" y="182880"/>
            <a:ext cx="10972800" cy="6096000"/>
          </a:xfrm>
        </p:spPr>
        <p:txBody>
          <a:bodyPr/>
          <a:lstStyle>
            <a:lvl1pPr marL="0" indent="0">
              <a:buNone/>
              <a:defRPr/>
            </a:lvl1pPr>
            <a:lvl2pPr marL="311135" indent="0">
              <a:buNone/>
              <a:defRPr/>
            </a:lvl2pPr>
            <a:lvl3pPr marL="609570" indent="0">
              <a:buNone/>
              <a:defRPr/>
            </a:lvl3pPr>
            <a:lvl4pPr marL="918588" indent="0">
              <a:buNone/>
              <a:defRPr/>
            </a:lvl4pPr>
            <a:lvl5pPr marL="1219140" indent="0">
              <a:buNone/>
              <a:defRPr/>
            </a:lvl5pPr>
          </a:lstStyle>
          <a:p>
            <a:pPr lvl="0"/>
            <a:r>
              <a:rPr lang="en-US" dirty="0"/>
              <a:t>Click an icon to insert a table, chart, SmartArt graphic, picture, or media clip</a:t>
            </a:r>
          </a:p>
        </p:txBody>
      </p:sp>
    </p:spTree>
    <p:extLst>
      <p:ext uri="{BB962C8B-B14F-4D97-AF65-F5344CB8AC3E}">
        <p14:creationId xmlns:p14="http://schemas.microsoft.com/office/powerpoint/2010/main" val="3685711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Content Placeholder 8"/>
          <p:cNvSpPr>
            <a:spLocks noGrp="1"/>
          </p:cNvSpPr>
          <p:nvPr>
            <p:ph sz="quarter" idx="13"/>
          </p:nvPr>
        </p:nvSpPr>
        <p:spPr>
          <a:xfrm>
            <a:off x="609600" y="1719072"/>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4603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Content Placeholder 8"/>
          <p:cNvSpPr>
            <a:spLocks noGrp="1"/>
          </p:cNvSpPr>
          <p:nvPr>
            <p:ph sz="quarter" idx="13"/>
          </p:nvPr>
        </p:nvSpPr>
        <p:spPr>
          <a:xfrm>
            <a:off x="609600" y="1719072"/>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358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85CF-7339-6918-CECE-5BABD8279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D684C-BC86-2454-55B6-79C640D9D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415A8-E8B4-DBDA-C488-CB6475D079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D8673-D435-2F9F-CF42-24532FC53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49019-CC0F-C63B-D946-6AF275488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273CE2-0EBA-1260-083E-1AD15D6467D5}"/>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8" name="Footer Placeholder 7">
            <a:extLst>
              <a:ext uri="{FF2B5EF4-FFF2-40B4-BE49-F238E27FC236}">
                <a16:creationId xmlns:a16="http://schemas.microsoft.com/office/drawing/2014/main" id="{9C94E557-4CD4-8EB4-3E0A-E793ED0ED1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233F1-379C-E523-7F54-CEBD7BA2063C}"/>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51075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78B9-E0FA-1047-EC01-55B5474519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26DB35-125B-CEC8-E3AE-E6F1A5748D7E}"/>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4" name="Footer Placeholder 3">
            <a:extLst>
              <a:ext uri="{FF2B5EF4-FFF2-40B4-BE49-F238E27FC236}">
                <a16:creationId xmlns:a16="http://schemas.microsoft.com/office/drawing/2014/main" id="{D1E8EB30-93BB-3550-E74F-B711107477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376B07-2E1A-9975-C19B-FFAB0EDF1C3E}"/>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423012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9C8F1-8985-086B-77E0-DEADA838AEB1}"/>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3" name="Footer Placeholder 2">
            <a:extLst>
              <a:ext uri="{FF2B5EF4-FFF2-40B4-BE49-F238E27FC236}">
                <a16:creationId xmlns:a16="http://schemas.microsoft.com/office/drawing/2014/main" id="{ECD08EA4-4DD5-996C-C6A5-AC8CEC348E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4F7FD6-E172-08ED-32EB-F14188706CF9}"/>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101179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62AD-3037-0D94-FEA2-8C0CA62B8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C307A-2A65-8B9B-5DFA-859FECA29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B800B-C207-280A-9DB0-012A17575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17641-89D9-EAED-3D54-25BEAF9D2224}"/>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6" name="Footer Placeholder 5">
            <a:extLst>
              <a:ext uri="{FF2B5EF4-FFF2-40B4-BE49-F238E27FC236}">
                <a16:creationId xmlns:a16="http://schemas.microsoft.com/office/drawing/2014/main" id="{DB13E2F0-8B05-776E-716C-7B044BF4B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A6478-E1BF-CB0C-35A5-6C0BB71DF590}"/>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412428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29CC-7E48-C8EB-527E-E03B05099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56324-60BA-435B-F4C1-937A0F6C5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9702B-775A-13FB-C5BE-F8C1A3228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F7A92-2A28-40D5-4343-EF968EC955D0}"/>
              </a:ext>
            </a:extLst>
          </p:cNvPr>
          <p:cNvSpPr>
            <a:spLocks noGrp="1"/>
          </p:cNvSpPr>
          <p:nvPr>
            <p:ph type="dt" sz="half" idx="10"/>
          </p:nvPr>
        </p:nvSpPr>
        <p:spPr/>
        <p:txBody>
          <a:bodyPr/>
          <a:lstStyle/>
          <a:p>
            <a:fld id="{3DA05983-4105-48D2-9C50-4C80CAAF7D4A}" type="datetimeFigureOut">
              <a:rPr lang="en-US" smtClean="0"/>
              <a:t>11/7/2025</a:t>
            </a:fld>
            <a:endParaRPr lang="en-US"/>
          </a:p>
        </p:txBody>
      </p:sp>
      <p:sp>
        <p:nvSpPr>
          <p:cNvPr id="6" name="Footer Placeholder 5">
            <a:extLst>
              <a:ext uri="{FF2B5EF4-FFF2-40B4-BE49-F238E27FC236}">
                <a16:creationId xmlns:a16="http://schemas.microsoft.com/office/drawing/2014/main" id="{6F268ADE-3194-CF83-7936-C0DAA0FCA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2438E-09F1-73A0-653A-776240C3373A}"/>
              </a:ext>
            </a:extLst>
          </p:cNvPr>
          <p:cNvSpPr>
            <a:spLocks noGrp="1"/>
          </p:cNvSpPr>
          <p:nvPr>
            <p:ph type="sldNum" sz="quarter" idx="12"/>
          </p:nvPr>
        </p:nvSpPr>
        <p:spPr/>
        <p:txBody>
          <a:bodyPr/>
          <a:lstStyle/>
          <a:p>
            <a:fld id="{C8ED9770-0A00-49FE-B01E-5AFE896E19E4}" type="slidenum">
              <a:rPr lang="en-US" smtClean="0"/>
              <a:t>‹#›</a:t>
            </a:fld>
            <a:endParaRPr lang="en-US"/>
          </a:p>
        </p:txBody>
      </p:sp>
    </p:spTree>
    <p:extLst>
      <p:ext uri="{BB962C8B-B14F-4D97-AF65-F5344CB8AC3E}">
        <p14:creationId xmlns:p14="http://schemas.microsoft.com/office/powerpoint/2010/main" val="96166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383EF-AD79-EC96-465B-C91A964942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B1E325-5CCD-A175-556D-C763A1DF4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7D951-BC54-BFB4-604C-ED32C0A3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05983-4105-48D2-9C50-4C80CAAF7D4A}" type="datetimeFigureOut">
              <a:rPr lang="en-US" smtClean="0"/>
              <a:t>11/7/2025</a:t>
            </a:fld>
            <a:endParaRPr lang="en-US"/>
          </a:p>
        </p:txBody>
      </p:sp>
      <p:sp>
        <p:nvSpPr>
          <p:cNvPr id="5" name="Footer Placeholder 4">
            <a:extLst>
              <a:ext uri="{FF2B5EF4-FFF2-40B4-BE49-F238E27FC236}">
                <a16:creationId xmlns:a16="http://schemas.microsoft.com/office/drawing/2014/main" id="{FE0B7D2A-C14D-3171-2FB0-AEBDB4151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5506AB-2538-8FA7-5A08-D7D400766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D9770-0A00-49FE-B01E-5AFE896E19E4}" type="slidenum">
              <a:rPr lang="en-US" smtClean="0"/>
              <a:t>‹#›</a:t>
            </a:fld>
            <a:endParaRPr lang="en-US"/>
          </a:p>
        </p:txBody>
      </p:sp>
    </p:spTree>
    <p:extLst>
      <p:ext uri="{BB962C8B-B14F-4D97-AF65-F5344CB8AC3E}">
        <p14:creationId xmlns:p14="http://schemas.microsoft.com/office/powerpoint/2010/main" val="89415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dirty="0"/>
              <a:t>Click to Add Slide Title</a:t>
            </a:r>
          </a:p>
        </p:txBody>
      </p:sp>
      <p:sp>
        <p:nvSpPr>
          <p:cNvPr id="3" name="Text Placeholder 2"/>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545263"/>
            <a:ext cx="548640" cy="228600"/>
          </a:xfrm>
          <a:prstGeom prst="rect">
            <a:avLst/>
          </a:prstGeom>
          <a:solidFill>
            <a:srgbClr val="00607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solidFill>
                <a:schemeClr val="accent2"/>
              </a:solidFill>
            </a:endParaRPr>
          </a:p>
        </p:txBody>
      </p:sp>
      <p:sp>
        <p:nvSpPr>
          <p:cNvPr id="8" name="Rectangle 7"/>
          <p:cNvSpPr/>
          <p:nvPr/>
        </p:nvSpPr>
        <p:spPr>
          <a:xfrm>
            <a:off x="609600" y="6545263"/>
            <a:ext cx="11582400" cy="2286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10" name="Slide Number Placeholder 5"/>
          <p:cNvSpPr txBox="1">
            <a:spLocks/>
          </p:cNvSpPr>
          <p:nvPr/>
        </p:nvSpPr>
        <p:spPr>
          <a:xfrm>
            <a:off x="8737600" y="6477000"/>
            <a:ext cx="2844800"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04857C57-6D7C-4D28-99BB-4F87CEC48CD0}" type="slidenum">
              <a:rPr lang="en-US" sz="1600" smtClean="0"/>
              <a:pPr/>
              <a:t>‹#›</a:t>
            </a:fld>
            <a:endParaRPr lang="en-US" sz="1600" dirty="0"/>
          </a:p>
        </p:txBody>
      </p:sp>
    </p:spTree>
    <p:extLst>
      <p:ext uri="{BB962C8B-B14F-4D97-AF65-F5344CB8AC3E}">
        <p14:creationId xmlns:p14="http://schemas.microsoft.com/office/powerpoint/2010/main" val="33570822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97" r:id="rId12"/>
  </p:sldLayoutIdLst>
  <p:hf hdr="0" ftr="0" dt="0"/>
  <p:txStyles>
    <p:titleStyle>
      <a:lvl1pPr algn="l" defTabSz="1219170" rtl="0" eaLnBrk="1" latinLnBrk="0" hangingPunct="1">
        <a:spcBef>
          <a:spcPct val="0"/>
        </a:spcBef>
        <a:buNone/>
        <a:defRPr sz="5333" b="0" kern="1200">
          <a:solidFill>
            <a:srgbClr val="585858"/>
          </a:solidFill>
          <a:latin typeface="+mj-lt"/>
          <a:ea typeface="+mj-ea"/>
          <a:cs typeface="Arial" panose="020B0604020202020204" pitchFamily="34" charset="0"/>
        </a:defRPr>
      </a:lvl1pPr>
    </p:titleStyle>
    <p:bodyStyle>
      <a:lvl1pPr marL="309026" indent="-309026" algn="l" defTabSz="1219170" rtl="0" eaLnBrk="1" latinLnBrk="0" hangingPunct="1">
        <a:spcBef>
          <a:spcPts val="400"/>
        </a:spcBef>
        <a:buClr>
          <a:srgbClr val="006073"/>
        </a:buClr>
        <a:buSzPct val="85000"/>
        <a:buFont typeface="Wingdings" panose="05000000000000000000" pitchFamily="2" charset="2"/>
        <a:buChar char="§"/>
        <a:defRPr sz="3467" kern="1200">
          <a:solidFill>
            <a:srgbClr val="003D78"/>
          </a:solidFill>
          <a:latin typeface="+mn-lt"/>
          <a:ea typeface="+mn-ea"/>
          <a:cs typeface="+mn-cs"/>
        </a:defRPr>
      </a:lvl1pPr>
      <a:lvl2pPr marL="609585" indent="-300559" algn="l" defTabSz="1219170" rtl="0" eaLnBrk="1" latinLnBrk="0" hangingPunct="1">
        <a:spcBef>
          <a:spcPts val="400"/>
        </a:spcBef>
        <a:buClr>
          <a:srgbClr val="006073"/>
        </a:buClr>
        <a:buSzPct val="85000"/>
        <a:buFont typeface="Arial" panose="020B0604020202020204" pitchFamily="34" charset="0"/>
        <a:buChar char="♦"/>
        <a:defRPr sz="3200" kern="1200">
          <a:solidFill>
            <a:srgbClr val="003D78"/>
          </a:solidFill>
          <a:latin typeface="+mn-lt"/>
          <a:ea typeface="+mn-ea"/>
          <a:cs typeface="+mn-cs"/>
        </a:defRPr>
      </a:lvl2pPr>
      <a:lvl3pPr marL="918610" indent="-309026" algn="l" defTabSz="1219170" rtl="0" eaLnBrk="1" latinLnBrk="0" hangingPunct="1">
        <a:spcBef>
          <a:spcPts val="400"/>
        </a:spcBef>
        <a:buClr>
          <a:srgbClr val="006073"/>
        </a:buClr>
        <a:buSzPct val="85000"/>
        <a:buFont typeface="Arial" panose="020B0604020202020204" pitchFamily="34" charset="0"/>
        <a:buChar char="•"/>
        <a:defRPr sz="2667" kern="1200">
          <a:solidFill>
            <a:srgbClr val="003D78"/>
          </a:solidFill>
          <a:latin typeface="+mn-lt"/>
          <a:ea typeface="+mn-ea"/>
          <a:cs typeface="+mn-cs"/>
        </a:defRPr>
      </a:lvl3pPr>
      <a:lvl4pPr marL="1214936" indent="-304792" algn="l" defTabSz="1219170" rtl="0" eaLnBrk="1" latinLnBrk="0" hangingPunct="1">
        <a:spcBef>
          <a:spcPts val="400"/>
        </a:spcBef>
        <a:buClr>
          <a:srgbClr val="006073"/>
        </a:buClr>
        <a:buSzPct val="85000"/>
        <a:buFont typeface="Arial" panose="020B0604020202020204" pitchFamily="34" charset="0"/>
        <a:buChar char="–"/>
        <a:defRPr sz="2400" kern="1200">
          <a:solidFill>
            <a:srgbClr val="003D78"/>
          </a:solidFill>
          <a:latin typeface="+mn-lt"/>
          <a:ea typeface="+mn-ea"/>
          <a:cs typeface="+mn-cs"/>
        </a:defRPr>
      </a:lvl4pPr>
      <a:lvl5pPr marL="1532428" indent="-304792" algn="l" defTabSz="1219170" rtl="0" eaLnBrk="1" latinLnBrk="0" hangingPunct="1">
        <a:spcBef>
          <a:spcPts val="400"/>
        </a:spcBef>
        <a:buClr>
          <a:srgbClr val="006073"/>
        </a:buClr>
        <a:buSzPct val="85000"/>
        <a:buFont typeface="Wingdings" panose="05000000000000000000" pitchFamily="2" charset="2"/>
        <a:buChar char="§"/>
        <a:defRPr sz="2400" kern="1200">
          <a:solidFill>
            <a:srgbClr val="003D78"/>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entagon 6"/>
          <p:cNvSpPr/>
          <p:nvPr/>
        </p:nvSpPr>
        <p:spPr>
          <a:xfrm>
            <a:off x="-101600" y="6402589"/>
            <a:ext cx="11887200" cy="365760"/>
          </a:xfrm>
          <a:prstGeom prst="homePlate">
            <a:avLst/>
          </a:prstGeom>
          <a:solidFill>
            <a:srgbClr val="1F497D"/>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entury"/>
              <a:ea typeface="+mn-ea"/>
              <a:cs typeface="+mn-cs"/>
            </a:endParaRPr>
          </a:p>
        </p:txBody>
      </p:sp>
      <p:sp>
        <p:nvSpPr>
          <p:cNvPr id="11" name="Slide Number Placeholder 3"/>
          <p:cNvSpPr txBox="1">
            <a:spLocks/>
          </p:cNvSpPr>
          <p:nvPr/>
        </p:nvSpPr>
        <p:spPr>
          <a:xfrm>
            <a:off x="8737600" y="6400805"/>
            <a:ext cx="28448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C4117-9789-4344-93C0-7CBAAFE65C70}" type="slidenum">
              <a:rPr lang="en-US" sz="1600" smtClean="0">
                <a:solidFill>
                  <a:prstClr val="white"/>
                </a:solidFill>
                <a:latin typeface="Century"/>
              </a:rPr>
              <a:pPr/>
              <a:t>‹#›</a:t>
            </a:fld>
            <a:endParaRPr lang="en-US" sz="1600" dirty="0">
              <a:solidFill>
                <a:prstClr val="white"/>
              </a:solidFill>
              <a:latin typeface="Century"/>
            </a:endParaRPr>
          </a:p>
        </p:txBody>
      </p:sp>
      <p:sp>
        <p:nvSpPr>
          <p:cNvPr id="12" name="Title Placeholder 1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dirty="0"/>
              <a:t>Click to Add Slide Title</a:t>
            </a:r>
          </a:p>
        </p:txBody>
      </p:sp>
      <p:sp>
        <p:nvSpPr>
          <p:cNvPr id="14" name="Text Placeholder 13"/>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3029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defTabSz="1219170" rtl="0" eaLnBrk="1" latinLnBrk="0" hangingPunct="1">
        <a:spcBef>
          <a:spcPct val="0"/>
        </a:spcBef>
        <a:buNone/>
        <a:defRPr sz="5333" b="1" kern="1200">
          <a:solidFill>
            <a:srgbClr val="1F497D"/>
          </a:solidFill>
          <a:latin typeface="Verdana" panose="020B0604030504040204" pitchFamily="34" charset="0"/>
          <a:ea typeface="Verdana" panose="020B0604030504040204" pitchFamily="34" charset="0"/>
          <a:cs typeface="Verdana" panose="020B0604030504040204" pitchFamily="34" charset="0"/>
        </a:defRPr>
      </a:lvl1pPr>
    </p:titleStyle>
    <p:bodyStyle>
      <a:lvl1pPr marL="311143" indent="-311143" algn="l" defTabSz="1219170" rtl="0" eaLnBrk="1" latinLnBrk="0" hangingPunct="1">
        <a:spcBef>
          <a:spcPts val="0"/>
        </a:spcBef>
        <a:buFont typeface="Wingdings" panose="05000000000000000000" pitchFamily="2" charset="2"/>
        <a:buChar char="§"/>
        <a:defRPr sz="3467" kern="1200">
          <a:solidFill>
            <a:srgbClr val="1F497D"/>
          </a:solidFill>
          <a:latin typeface="Tahoma" panose="020B0604030504040204" pitchFamily="34" charset="0"/>
          <a:ea typeface="Tahoma" panose="020B0604030504040204" pitchFamily="34" charset="0"/>
          <a:cs typeface="Tahoma" panose="020B0604030504040204" pitchFamily="34" charset="0"/>
        </a:defRPr>
      </a:lvl1pPr>
      <a:lvl2pPr marL="609585" indent="-311143" algn="l" defTabSz="1219170" rtl="0" eaLnBrk="1" latinLnBrk="0" hangingPunct="1">
        <a:spcBef>
          <a:spcPts val="0"/>
        </a:spcBef>
        <a:buSzPct val="85000"/>
        <a:buFont typeface="Courier New" panose="02070309020205020404" pitchFamily="49" charset="0"/>
        <a:buChar char="o"/>
        <a:defRPr sz="3200" kern="1200">
          <a:solidFill>
            <a:srgbClr val="1F497D"/>
          </a:solidFill>
          <a:latin typeface="Tahoma" panose="020B0604030504040204" pitchFamily="34" charset="0"/>
          <a:ea typeface="Tahoma" panose="020B0604030504040204" pitchFamily="34" charset="0"/>
          <a:cs typeface="Tahoma" panose="020B0604030504040204" pitchFamily="34" charset="0"/>
        </a:defRPr>
      </a:lvl2pPr>
      <a:lvl3pPr marL="914377" indent="-304792" algn="l" defTabSz="1219170" rtl="0" eaLnBrk="1" latinLnBrk="0" hangingPunct="1">
        <a:spcBef>
          <a:spcPts val="0"/>
        </a:spcBef>
        <a:buFont typeface="Arial" panose="020B0604020202020204" pitchFamily="34" charset="0"/>
        <a:buChar char="♦"/>
        <a:defRPr sz="2667" kern="1200">
          <a:solidFill>
            <a:srgbClr val="1F497D"/>
          </a:solidFill>
          <a:latin typeface="Tahoma" panose="020B0604030504040204" pitchFamily="34" charset="0"/>
          <a:ea typeface="Tahoma" panose="020B0604030504040204" pitchFamily="34" charset="0"/>
          <a:cs typeface="Tahoma" panose="020B0604030504040204" pitchFamily="34" charset="0"/>
        </a:defRPr>
      </a:lvl3pPr>
      <a:lvl4pPr marL="1223403" indent="-304792" algn="l" defTabSz="1219170" rtl="0" eaLnBrk="1" latinLnBrk="0" hangingPunct="1">
        <a:spcBef>
          <a:spcPts val="0"/>
        </a:spcBef>
        <a:buFont typeface="Arial" panose="020B0604020202020204" pitchFamily="34" charset="0"/>
        <a:buChar char="•"/>
        <a:defRPr sz="2400" kern="1200">
          <a:solidFill>
            <a:srgbClr val="1F497D"/>
          </a:solidFill>
          <a:latin typeface="Tahoma" panose="020B0604030504040204" pitchFamily="34" charset="0"/>
          <a:ea typeface="Tahoma" panose="020B0604030504040204" pitchFamily="34" charset="0"/>
          <a:cs typeface="Tahoma" panose="020B0604030504040204" pitchFamily="34" charset="0"/>
        </a:defRPr>
      </a:lvl4pPr>
      <a:lvl5pPr marL="1534546" indent="-304792" algn="l" defTabSz="1219170" rtl="0" eaLnBrk="1" latinLnBrk="0" hangingPunct="1">
        <a:spcBef>
          <a:spcPts val="0"/>
        </a:spcBef>
        <a:buFont typeface="Wingdings" panose="05000000000000000000" pitchFamily="2" charset="2"/>
        <a:buChar char="§"/>
        <a:defRPr sz="2400" kern="1200">
          <a:solidFill>
            <a:srgbClr val="1F497D"/>
          </a:solidFill>
          <a:latin typeface="Tahoma" panose="020B0604030504040204" pitchFamily="34" charset="0"/>
          <a:ea typeface="Tahoma" panose="020B0604030504040204" pitchFamily="34" charset="0"/>
          <a:cs typeface="Tahoma" panose="020B060403050404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82880"/>
            <a:ext cx="10972800" cy="1524000"/>
          </a:xfrm>
          <a:prstGeom prst="rect">
            <a:avLst/>
          </a:prstGeom>
        </p:spPr>
        <p:txBody>
          <a:bodyPr vert="horz" lIns="91440" tIns="45720" rIns="91440" bIns="45720" rtlCol="0" anchor="ctr">
            <a:normAutofit/>
          </a:bodyPr>
          <a:lstStyle/>
          <a:p>
            <a:r>
              <a:rPr lang="en-US" dirty="0"/>
              <a:t>Click to Add Slide Title</a:t>
            </a:r>
          </a:p>
        </p:txBody>
      </p:sp>
      <p:sp>
        <p:nvSpPr>
          <p:cNvPr id="3" name="Text Placeholder 2"/>
          <p:cNvSpPr>
            <a:spLocks noGrp="1"/>
          </p:cNvSpPr>
          <p:nvPr>
            <p:ph type="body" idx="1"/>
          </p:nvPr>
        </p:nvSpPr>
        <p:spPr>
          <a:xfrm>
            <a:off x="609600" y="1719072"/>
            <a:ext cx="109728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545263"/>
            <a:ext cx="548640" cy="228600"/>
          </a:xfrm>
          <a:prstGeom prst="rect">
            <a:avLst/>
          </a:prstGeom>
          <a:solidFill>
            <a:srgbClr val="00607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solidFill>
                <a:schemeClr val="accent2"/>
              </a:solidFill>
            </a:endParaRPr>
          </a:p>
        </p:txBody>
      </p:sp>
      <p:sp>
        <p:nvSpPr>
          <p:cNvPr id="8" name="Rectangle 7"/>
          <p:cNvSpPr/>
          <p:nvPr/>
        </p:nvSpPr>
        <p:spPr>
          <a:xfrm>
            <a:off x="609600" y="6545263"/>
            <a:ext cx="11582400" cy="228600"/>
          </a:xfrm>
          <a:prstGeom prst="rect">
            <a:avLst/>
          </a:prstGeom>
          <a:solidFill>
            <a:srgbClr val="003D7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dirty="0"/>
          </a:p>
        </p:txBody>
      </p:sp>
      <p:sp>
        <p:nvSpPr>
          <p:cNvPr id="10" name="Slide Number Placeholder 5"/>
          <p:cNvSpPr txBox="1">
            <a:spLocks/>
          </p:cNvSpPr>
          <p:nvPr/>
        </p:nvSpPr>
        <p:spPr>
          <a:xfrm>
            <a:off x="8737600" y="6477000"/>
            <a:ext cx="2844800" cy="365125"/>
          </a:xfrm>
          <a:prstGeom prst="rect">
            <a:avLst/>
          </a:prstGeom>
        </p:spPr>
        <p:txBody>
          <a:bodyPr vert="horz" lIns="121920" tIns="60960" rIns="121920" bIns="60960" rtlCol="0" anchor="ctr"/>
          <a:lstStyle>
            <a:defPPr>
              <a:defRPr lang="en-US"/>
            </a:defPPr>
            <a:lvl1pPr algn="r" rtl="0" fontAlgn="base">
              <a:spcBef>
                <a:spcPct val="0"/>
              </a:spcBef>
              <a:spcAft>
                <a:spcPct val="0"/>
              </a:spcAft>
              <a:defRPr sz="1200" b="1" kern="1200">
                <a:solidFill>
                  <a:schemeClr val="bg1"/>
                </a:solidFill>
                <a:latin typeface="Century" panose="02040604050505020304" pitchFamily="18"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fld id="{04857C57-6D7C-4D28-99BB-4F87CEC48CD0}" type="slidenum">
              <a:rPr lang="en-US" sz="1600" smtClean="0"/>
              <a:pPr/>
              <a:t>‹#›</a:t>
            </a:fld>
            <a:endParaRPr lang="en-US" sz="1600" dirty="0"/>
          </a:p>
        </p:txBody>
      </p:sp>
    </p:spTree>
    <p:extLst>
      <p:ext uri="{BB962C8B-B14F-4D97-AF65-F5344CB8AC3E}">
        <p14:creationId xmlns:p14="http://schemas.microsoft.com/office/powerpoint/2010/main" val="30114018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l" defTabSz="1219140" rtl="0" eaLnBrk="1" latinLnBrk="0" hangingPunct="1">
        <a:spcBef>
          <a:spcPct val="0"/>
        </a:spcBef>
        <a:buNone/>
        <a:defRPr sz="5333" b="0" kern="1200">
          <a:solidFill>
            <a:srgbClr val="585858"/>
          </a:solidFill>
          <a:latin typeface="+mj-lt"/>
          <a:ea typeface="+mj-ea"/>
          <a:cs typeface="Arial" panose="020B0604020202020204" pitchFamily="34" charset="0"/>
        </a:defRPr>
      </a:lvl1pPr>
    </p:titleStyle>
    <p:bodyStyle>
      <a:lvl1pPr marL="309019" indent="-309019" algn="l" defTabSz="1219140" rtl="0" eaLnBrk="1" latinLnBrk="0" hangingPunct="1">
        <a:spcBef>
          <a:spcPts val="400"/>
        </a:spcBef>
        <a:buClr>
          <a:srgbClr val="006073"/>
        </a:buClr>
        <a:buSzPct val="85000"/>
        <a:buFont typeface="Wingdings" panose="05000000000000000000" pitchFamily="2" charset="2"/>
        <a:buChar char="§"/>
        <a:defRPr sz="3467" kern="1200">
          <a:solidFill>
            <a:srgbClr val="003D78"/>
          </a:solidFill>
          <a:latin typeface="+mn-lt"/>
          <a:ea typeface="+mn-ea"/>
          <a:cs typeface="+mn-cs"/>
        </a:defRPr>
      </a:lvl1pPr>
      <a:lvl2pPr marL="609570" indent="-300551" algn="l" defTabSz="1219140" rtl="0" eaLnBrk="1" latinLnBrk="0" hangingPunct="1">
        <a:spcBef>
          <a:spcPts val="400"/>
        </a:spcBef>
        <a:buClr>
          <a:srgbClr val="006073"/>
        </a:buClr>
        <a:buSzPct val="85000"/>
        <a:buFont typeface="Arial" panose="020B0604020202020204" pitchFamily="34" charset="0"/>
        <a:buChar char="♦"/>
        <a:defRPr sz="3200" kern="1200">
          <a:solidFill>
            <a:srgbClr val="003D78"/>
          </a:solidFill>
          <a:latin typeface="+mn-lt"/>
          <a:ea typeface="+mn-ea"/>
          <a:cs typeface="+mn-cs"/>
        </a:defRPr>
      </a:lvl2pPr>
      <a:lvl3pPr marL="918588" indent="-309019" algn="l" defTabSz="1219140" rtl="0" eaLnBrk="1" latinLnBrk="0" hangingPunct="1">
        <a:spcBef>
          <a:spcPts val="400"/>
        </a:spcBef>
        <a:buClr>
          <a:srgbClr val="006073"/>
        </a:buClr>
        <a:buSzPct val="85000"/>
        <a:buFont typeface="Arial" panose="020B0604020202020204" pitchFamily="34" charset="0"/>
        <a:buChar char="•"/>
        <a:defRPr sz="2667" kern="1200">
          <a:solidFill>
            <a:srgbClr val="003D78"/>
          </a:solidFill>
          <a:latin typeface="+mn-lt"/>
          <a:ea typeface="+mn-ea"/>
          <a:cs typeface="+mn-cs"/>
        </a:defRPr>
      </a:lvl3pPr>
      <a:lvl4pPr marL="1214906" indent="-304784" algn="l" defTabSz="1219140" rtl="0" eaLnBrk="1" latinLnBrk="0" hangingPunct="1">
        <a:spcBef>
          <a:spcPts val="400"/>
        </a:spcBef>
        <a:buClr>
          <a:srgbClr val="006073"/>
        </a:buClr>
        <a:buSzPct val="85000"/>
        <a:buFont typeface="Arial" panose="020B0604020202020204" pitchFamily="34" charset="0"/>
        <a:buChar char="–"/>
        <a:defRPr sz="2400" kern="1200">
          <a:solidFill>
            <a:srgbClr val="003D78"/>
          </a:solidFill>
          <a:latin typeface="+mn-lt"/>
          <a:ea typeface="+mn-ea"/>
          <a:cs typeface="+mn-cs"/>
        </a:defRPr>
      </a:lvl4pPr>
      <a:lvl5pPr marL="1532390" indent="-304784" algn="l" defTabSz="1219140" rtl="0" eaLnBrk="1" latinLnBrk="0" hangingPunct="1">
        <a:spcBef>
          <a:spcPts val="400"/>
        </a:spcBef>
        <a:buClr>
          <a:srgbClr val="006073"/>
        </a:buClr>
        <a:buSzPct val="85000"/>
        <a:buFont typeface="Wingdings" panose="05000000000000000000" pitchFamily="2" charset="2"/>
        <a:buChar char="§"/>
        <a:defRPr sz="2400" kern="1200">
          <a:solidFill>
            <a:srgbClr val="003D78"/>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hyperlink" Target="https://211wisconsin.communityos.org/addiction-helpline" TargetMode="External"/><Relationship Id="rId2" Type="http://schemas.openxmlformats.org/officeDocument/2006/relationships/notesSlide" Target="../notesSlides/notesSlide102.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13.xml.rels><?xml version="1.0" encoding="UTF-8" standalone="yes"?>
<Relationships xmlns="http://schemas.openxmlformats.org/package/2006/relationships"><Relationship Id="rId3" Type="http://schemas.openxmlformats.org/officeDocument/2006/relationships/hyperlink" Target="https://neverusealone.com/" TargetMode="External"/><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14.xml.rels><?xml version="1.0" encoding="UTF-8" standalone="yes"?>
<Relationships xmlns="http://schemas.openxmlformats.org/package/2006/relationships"><Relationship Id="rId3" Type="http://schemas.openxmlformats.org/officeDocument/2006/relationships/hyperlink" Target="https://safe-spot.me/" TargetMode="External"/><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15.xml.rels><?xml version="1.0" encoding="UTF-8" standalone="yes"?>
<Relationships xmlns="http://schemas.openxmlformats.org/package/2006/relationships"><Relationship Id="rId3" Type="http://schemas.openxmlformats.org/officeDocument/2006/relationships/hyperlink" Target="https://www.dhs.wisconsin.gov/opioids/index.htm" TargetMode="External"/><Relationship Id="rId2" Type="http://schemas.openxmlformats.org/officeDocument/2006/relationships/notesSlide" Target="../notesSlides/notesSlide105.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hyperlink" Target="https://www.dhs.wisconsin.gov/real-talks/index.htm" TargetMode="External"/><Relationship Id="rId4" Type="http://schemas.openxmlformats.org/officeDocument/2006/relationships/image" Target="../media/image34.png"/></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hs.wisconsin.gov/opioids/partner-resources.htm#naloxone-promotion" TargetMode="Externa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hyperlink" Target="mailto:tiffaneym.nielson@dhs.wisconsin.gov" TargetMode="External"/><Relationship Id="rId2" Type="http://schemas.openxmlformats.org/officeDocument/2006/relationships/notesSlide" Target="../notesSlides/notesSlide107.xml"/><Relationship Id="rId1" Type="http://schemas.openxmlformats.org/officeDocument/2006/relationships/slideLayout" Target="../slideLayouts/slideLayout14.xml"/><Relationship Id="rId4" Type="http://schemas.openxmlformats.org/officeDocument/2006/relationships/hyperlink" Target="mailto:ashley.borlick@dhs.wisconsin.gov"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hs.wisconsin.gov/opioids/deaths-county.htm"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c.gov/overdose-prevention/about/index.html"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https://www.people4pulse.org/"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8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hyperlink" Target="https://www.dhs.wisconsin.gov/opioids/safer-use.htm" TargetMode="External"/><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dhs.wisconsin.gov/aoda/naloxone.htm"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828800" y="3657600"/>
            <a:ext cx="10241280" cy="1630680"/>
          </a:xfrm>
        </p:spPr>
        <p:txBody>
          <a:bodyPr/>
          <a:lstStyle/>
          <a:p>
            <a:r>
              <a:rPr lang="en-US" dirty="0">
                <a:latin typeface="Arial" panose="020B0604020202020204" pitchFamily="34" charset="0"/>
              </a:rPr>
              <a:t>Tiffaney Nielson and Ashley Borlick</a:t>
            </a:r>
          </a:p>
          <a:p>
            <a:r>
              <a:rPr lang="en-US" dirty="0">
                <a:latin typeface="Arial" panose="020B0604020202020204" pitchFamily="34" charset="0"/>
              </a:rPr>
              <a:t>Human Services Program Coordinators</a:t>
            </a:r>
          </a:p>
        </p:txBody>
      </p:sp>
      <p:sp>
        <p:nvSpPr>
          <p:cNvPr id="7" name="Title 6"/>
          <p:cNvSpPr>
            <a:spLocks noGrp="1"/>
          </p:cNvSpPr>
          <p:nvPr>
            <p:ph type="ctrTitle"/>
          </p:nvPr>
        </p:nvSpPr>
        <p:spPr/>
        <p:txBody>
          <a:bodyPr>
            <a:normAutofit/>
          </a:bodyPr>
          <a:lstStyle/>
          <a:p>
            <a:br>
              <a:rPr lang="en-US" sz="4900" dirty="0">
                <a:latin typeface="Verdana" panose="020B0604030504040204" pitchFamily="34" charset="0"/>
                <a:ea typeface="Verdana" panose="020B0604030504040204" pitchFamily="34" charset="0"/>
              </a:rPr>
            </a:br>
            <a:r>
              <a:rPr lang="en-US" sz="4900" dirty="0">
                <a:latin typeface="Verdana" panose="020B0604030504040204" pitchFamily="34" charset="0"/>
                <a:ea typeface="Verdana" panose="020B0604030504040204" pitchFamily="34" charset="0"/>
              </a:rPr>
              <a:t>Overdose Prevention and Response</a:t>
            </a:r>
          </a:p>
        </p:txBody>
      </p:sp>
      <p:sp>
        <p:nvSpPr>
          <p:cNvPr id="9" name="Text Placeholder 8"/>
          <p:cNvSpPr>
            <a:spLocks noGrp="1"/>
          </p:cNvSpPr>
          <p:nvPr>
            <p:ph type="body" sz="quarter" idx="10"/>
          </p:nvPr>
        </p:nvSpPr>
        <p:spPr>
          <a:xfrm>
            <a:off x="8219976" y="6081561"/>
            <a:ext cx="3972025" cy="383407"/>
          </a:xfrm>
        </p:spPr>
        <p:txBody>
          <a:bodyPr/>
          <a:lstStyle/>
          <a:p>
            <a:r>
              <a:rPr lang="en-US" dirty="0"/>
              <a:t>Division of Care and Treatment Services</a:t>
            </a:r>
          </a:p>
        </p:txBody>
      </p:sp>
    </p:spTree>
    <p:extLst>
      <p:ext uri="{BB962C8B-B14F-4D97-AF65-F5344CB8AC3E}">
        <p14:creationId xmlns:p14="http://schemas.microsoft.com/office/powerpoint/2010/main" val="331483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1425473" cy="820420"/>
          </a:xfrm>
        </p:spPr>
        <p:txBody>
          <a:bodyPr>
            <a:noAutofit/>
          </a:bodyPr>
          <a:lstStyle/>
          <a:p>
            <a:r>
              <a:rPr lang="en-US" dirty="0"/>
              <a:t>Examples of Prescription Opioids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0671094"/>
              </p:ext>
            </p:extLst>
          </p:nvPr>
        </p:nvGraphicFramePr>
        <p:xfrm>
          <a:off x="203200" y="1206500"/>
          <a:ext cx="11796036" cy="5259710"/>
        </p:xfrm>
        <a:graphic>
          <a:graphicData uri="http://schemas.openxmlformats.org/drawingml/2006/table">
            <a:tbl>
              <a:tblPr firstRow="1" bandRow="1">
                <a:tableStyleId>{5C22544A-7EE6-4342-B048-85BDC9FD1C3A}</a:tableStyleId>
              </a:tblPr>
              <a:tblGrid>
                <a:gridCol w="4502259">
                  <a:extLst>
                    <a:ext uri="{9D8B030D-6E8A-4147-A177-3AD203B41FA5}">
                      <a16:colId xmlns:a16="http://schemas.microsoft.com/office/drawing/2014/main" val="20000"/>
                    </a:ext>
                  </a:extLst>
                </a:gridCol>
                <a:gridCol w="7293777">
                  <a:extLst>
                    <a:ext uri="{9D8B030D-6E8A-4147-A177-3AD203B41FA5}">
                      <a16:colId xmlns:a16="http://schemas.microsoft.com/office/drawing/2014/main" val="20001"/>
                    </a:ext>
                  </a:extLst>
                </a:gridCol>
              </a:tblGrid>
              <a:tr h="609600">
                <a:tc>
                  <a:txBody>
                    <a:bodyPr/>
                    <a:lstStyle/>
                    <a:p>
                      <a:pPr algn="l"/>
                      <a:r>
                        <a:rPr lang="en-US" sz="2900" dirty="0"/>
                        <a:t>Generic Name</a:t>
                      </a:r>
                    </a:p>
                  </a:txBody>
                  <a:tcPr marL="121920" marR="121920" marT="60960" marB="60960"/>
                </a:tc>
                <a:tc>
                  <a:txBody>
                    <a:bodyPr/>
                    <a:lstStyle/>
                    <a:p>
                      <a:pPr algn="l"/>
                      <a:r>
                        <a:rPr lang="en-US" sz="2900" dirty="0"/>
                        <a:t>Brand Name</a:t>
                      </a:r>
                    </a:p>
                  </a:txBody>
                  <a:tcPr marL="121920" marR="121920" marT="60960" marB="60960"/>
                </a:tc>
                <a:extLst>
                  <a:ext uri="{0D108BD9-81ED-4DB2-BD59-A6C34878D82A}">
                    <a16:rowId xmlns:a16="http://schemas.microsoft.com/office/drawing/2014/main" val="10000"/>
                  </a:ext>
                </a:extLst>
              </a:tr>
              <a:tr h="403013">
                <a:tc>
                  <a:txBody>
                    <a:bodyPr/>
                    <a:lstStyle/>
                    <a:p>
                      <a:pPr marL="42545" marR="0" algn="l">
                        <a:lnSpc>
                          <a:spcPct val="115000"/>
                        </a:lnSpc>
                        <a:spcBef>
                          <a:spcPts val="80"/>
                        </a:spcBef>
                        <a:spcAft>
                          <a:spcPts val="0"/>
                        </a:spcAft>
                      </a:pPr>
                      <a:r>
                        <a:rPr lang="en-US" sz="2900" spc="-10" dirty="0">
                          <a:effectLst/>
                          <a:latin typeface="+mn-lt"/>
                          <a:ea typeface="Calibri"/>
                          <a:cs typeface="Calibri"/>
                        </a:rPr>
                        <a:t>O</a:t>
                      </a:r>
                      <a:r>
                        <a:rPr lang="en-US" sz="2900" dirty="0">
                          <a:effectLst/>
                          <a:latin typeface="+mn-lt"/>
                          <a:ea typeface="Calibri"/>
                          <a:cs typeface="Calibri"/>
                        </a:rPr>
                        <a:t>x</a:t>
                      </a:r>
                      <a:r>
                        <a:rPr lang="en-US" sz="2900" spc="-10" dirty="0">
                          <a:effectLst/>
                          <a:latin typeface="+mn-lt"/>
                          <a:ea typeface="Calibri"/>
                          <a:cs typeface="Calibri"/>
                        </a:rPr>
                        <a:t>yc</a:t>
                      </a:r>
                      <a:r>
                        <a:rPr lang="en-US" sz="2900" dirty="0">
                          <a:effectLst/>
                          <a:latin typeface="+mn-lt"/>
                          <a:ea typeface="Calibri"/>
                          <a:cs typeface="Calibri"/>
                        </a:rPr>
                        <a:t>odone</a:t>
                      </a:r>
                      <a:endParaRPr lang="en-US" sz="2900" dirty="0">
                        <a:effectLst/>
                        <a:latin typeface="+mn-lt"/>
                        <a:ea typeface="Calibri"/>
                        <a:cs typeface="Times New Roman"/>
                      </a:endParaRPr>
                    </a:p>
                  </a:txBody>
                  <a:tcPr marL="0" marR="0" marT="0" marB="0"/>
                </a:tc>
                <a:tc>
                  <a:txBody>
                    <a:bodyPr/>
                    <a:lstStyle/>
                    <a:p>
                      <a:pPr marL="41910" marR="0" algn="l">
                        <a:lnSpc>
                          <a:spcPct val="115000"/>
                        </a:lnSpc>
                        <a:spcBef>
                          <a:spcPts val="80"/>
                        </a:spcBef>
                        <a:spcAft>
                          <a:spcPts val="0"/>
                        </a:spcAft>
                      </a:pPr>
                      <a:r>
                        <a:rPr lang="en-US" sz="2900" spc="-10" dirty="0" err="1">
                          <a:effectLst/>
                          <a:latin typeface="+mn-lt"/>
                          <a:ea typeface="Calibri"/>
                          <a:cs typeface="Calibri"/>
                        </a:rPr>
                        <a:t>O</a:t>
                      </a:r>
                      <a:r>
                        <a:rPr lang="en-US" sz="2900" dirty="0" err="1">
                          <a:effectLst/>
                          <a:latin typeface="+mn-lt"/>
                          <a:ea typeface="Calibri"/>
                          <a:cs typeface="Calibri"/>
                        </a:rPr>
                        <a:t>x</a:t>
                      </a:r>
                      <a:r>
                        <a:rPr lang="en-US" sz="2900" spc="-10" dirty="0" err="1">
                          <a:effectLst/>
                          <a:latin typeface="+mn-lt"/>
                          <a:ea typeface="Calibri"/>
                          <a:cs typeface="Calibri"/>
                        </a:rPr>
                        <a:t>yc</a:t>
                      </a:r>
                      <a:r>
                        <a:rPr lang="en-US" sz="2900" dirty="0" err="1">
                          <a:effectLst/>
                          <a:latin typeface="+mn-lt"/>
                          <a:ea typeface="Calibri"/>
                          <a:cs typeface="Calibri"/>
                        </a:rPr>
                        <a:t>ontin</a:t>
                      </a:r>
                      <a:r>
                        <a:rPr lang="en-US" sz="2900" dirty="0">
                          <a:effectLst/>
                          <a:latin typeface="+mn-lt"/>
                          <a:ea typeface="Calibri"/>
                          <a:cs typeface="Calibri"/>
                        </a:rPr>
                        <a:t>®,</a:t>
                      </a:r>
                      <a:r>
                        <a:rPr lang="en-US" sz="2900" spc="5" dirty="0">
                          <a:effectLst/>
                          <a:latin typeface="+mn-lt"/>
                          <a:ea typeface="Calibri"/>
                          <a:cs typeface="Calibri"/>
                        </a:rPr>
                        <a:t> </a:t>
                      </a:r>
                      <a:r>
                        <a:rPr lang="en-US" sz="2900" spc="-20" dirty="0">
                          <a:effectLst/>
                          <a:latin typeface="+mn-lt"/>
                          <a:ea typeface="Calibri"/>
                          <a:cs typeface="Calibri"/>
                        </a:rPr>
                        <a:t>P</a:t>
                      </a:r>
                      <a:r>
                        <a:rPr lang="en-US" sz="2900" dirty="0">
                          <a:effectLst/>
                          <a:latin typeface="+mn-lt"/>
                          <a:ea typeface="Calibri"/>
                          <a:cs typeface="Calibri"/>
                        </a:rPr>
                        <a:t>e</a:t>
                      </a:r>
                      <a:r>
                        <a:rPr lang="en-US" sz="2900" spc="-15" dirty="0">
                          <a:effectLst/>
                          <a:latin typeface="+mn-lt"/>
                          <a:ea typeface="Calibri"/>
                          <a:cs typeface="Calibri"/>
                        </a:rPr>
                        <a:t>r</a:t>
                      </a:r>
                      <a:r>
                        <a:rPr lang="en-US" sz="2900" spc="-10" dirty="0">
                          <a:effectLst/>
                          <a:latin typeface="+mn-lt"/>
                          <a:ea typeface="Calibri"/>
                          <a:cs typeface="Calibri"/>
                        </a:rPr>
                        <a:t>c</a:t>
                      </a:r>
                      <a:r>
                        <a:rPr lang="en-US" sz="2900" dirty="0">
                          <a:effectLst/>
                          <a:latin typeface="+mn-lt"/>
                          <a:ea typeface="Calibri"/>
                          <a:cs typeface="Calibri"/>
                        </a:rPr>
                        <a:t>ocet®,</a:t>
                      </a:r>
                      <a:r>
                        <a:rPr lang="en-US" sz="2900" spc="10" dirty="0">
                          <a:effectLst/>
                          <a:latin typeface="+mn-lt"/>
                          <a:ea typeface="Calibri"/>
                          <a:cs typeface="Calibri"/>
                        </a:rPr>
                        <a:t> </a:t>
                      </a:r>
                      <a:r>
                        <a:rPr lang="en-US" sz="2900" spc="-20" dirty="0">
                          <a:effectLst/>
                          <a:latin typeface="+mn-lt"/>
                          <a:ea typeface="Calibri"/>
                          <a:cs typeface="Calibri"/>
                        </a:rPr>
                        <a:t>Ro</a:t>
                      </a:r>
                      <a:r>
                        <a:rPr lang="en-US" sz="2900" dirty="0">
                          <a:effectLst/>
                          <a:latin typeface="+mn-lt"/>
                          <a:ea typeface="Calibri"/>
                          <a:cs typeface="Calibri"/>
                        </a:rPr>
                        <a:t>xi</a:t>
                      </a:r>
                      <a:r>
                        <a:rPr lang="en-US" sz="2900" spc="-10" dirty="0">
                          <a:effectLst/>
                          <a:latin typeface="+mn-lt"/>
                          <a:ea typeface="Calibri"/>
                          <a:cs typeface="Calibri"/>
                        </a:rPr>
                        <a:t>c</a:t>
                      </a:r>
                      <a:r>
                        <a:rPr lang="en-US" sz="2900" dirty="0">
                          <a:effectLst/>
                          <a:latin typeface="+mn-lt"/>
                          <a:ea typeface="Calibri"/>
                          <a:cs typeface="Calibri"/>
                        </a:rPr>
                        <a:t>odone®</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1"/>
                  </a:ext>
                </a:extLst>
              </a:tr>
              <a:tr h="423333">
                <a:tc>
                  <a:txBody>
                    <a:bodyPr/>
                    <a:lstStyle/>
                    <a:p>
                      <a:pPr marL="42545" marR="0" algn="l">
                        <a:lnSpc>
                          <a:spcPct val="115000"/>
                        </a:lnSpc>
                        <a:spcBef>
                          <a:spcPts val="135"/>
                        </a:spcBef>
                        <a:spcAft>
                          <a:spcPts val="0"/>
                        </a:spcAft>
                      </a:pPr>
                      <a:r>
                        <a:rPr lang="en-US" sz="2900" spc="-10" dirty="0" err="1">
                          <a:effectLst/>
                          <a:latin typeface="+mn-lt"/>
                          <a:ea typeface="Calibri"/>
                          <a:cs typeface="Calibri"/>
                        </a:rPr>
                        <a:t>O</a:t>
                      </a:r>
                      <a:r>
                        <a:rPr lang="en-US" sz="2900" dirty="0" err="1">
                          <a:effectLst/>
                          <a:latin typeface="+mn-lt"/>
                          <a:ea typeface="Calibri"/>
                          <a:cs typeface="Calibri"/>
                        </a:rPr>
                        <a:t>xymorphone</a:t>
                      </a:r>
                      <a:endParaRPr lang="en-US" sz="2900" dirty="0">
                        <a:effectLst/>
                        <a:latin typeface="+mn-lt"/>
                        <a:ea typeface="Calibri"/>
                        <a:cs typeface="Times New Roman"/>
                      </a:endParaRPr>
                    </a:p>
                  </a:txBody>
                  <a:tcPr marL="0" marR="0" marT="0" marB="0"/>
                </a:tc>
                <a:tc>
                  <a:txBody>
                    <a:bodyPr/>
                    <a:lstStyle/>
                    <a:p>
                      <a:pPr marL="42545" marR="0" algn="l">
                        <a:lnSpc>
                          <a:spcPct val="115000"/>
                        </a:lnSpc>
                        <a:spcBef>
                          <a:spcPts val="135"/>
                        </a:spcBef>
                        <a:spcAft>
                          <a:spcPts val="0"/>
                        </a:spcAft>
                      </a:pPr>
                      <a:r>
                        <a:rPr lang="en-US" sz="2900" dirty="0" err="1">
                          <a:effectLst/>
                          <a:latin typeface="+mn-lt"/>
                          <a:ea typeface="Calibri"/>
                          <a:cs typeface="Calibri"/>
                        </a:rPr>
                        <a:t>Opana</a:t>
                      </a:r>
                      <a:r>
                        <a:rPr lang="en-US" sz="2900" dirty="0">
                          <a:effectLst/>
                          <a:latin typeface="+mn-lt"/>
                          <a:ea typeface="Calibri"/>
                          <a:cs typeface="Calibri"/>
                        </a:rPr>
                        <a:t>®</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2"/>
                  </a:ext>
                </a:extLst>
              </a:tr>
              <a:tr h="436880">
                <a:tc>
                  <a:txBody>
                    <a:bodyPr/>
                    <a:lstStyle/>
                    <a:p>
                      <a:pPr marL="42545" marR="0" algn="l">
                        <a:lnSpc>
                          <a:spcPct val="115000"/>
                        </a:lnSpc>
                        <a:spcBef>
                          <a:spcPts val="135"/>
                        </a:spcBef>
                        <a:spcAft>
                          <a:spcPts val="0"/>
                        </a:spcAft>
                      </a:pPr>
                      <a:r>
                        <a:rPr lang="en-US" sz="2900" dirty="0">
                          <a:effectLst/>
                          <a:latin typeface="+mn-lt"/>
                          <a:ea typeface="Calibri"/>
                          <a:cs typeface="Calibri"/>
                        </a:rPr>
                        <a:t>H</a:t>
                      </a:r>
                      <a:r>
                        <a:rPr lang="en-US" sz="2900" spc="-10" dirty="0">
                          <a:effectLst/>
                          <a:latin typeface="+mn-lt"/>
                          <a:ea typeface="Calibri"/>
                          <a:cs typeface="Calibri"/>
                        </a:rPr>
                        <a:t>y</a:t>
                      </a:r>
                      <a:r>
                        <a:rPr lang="en-US" sz="2900" dirty="0">
                          <a:effectLst/>
                          <a:latin typeface="+mn-lt"/>
                          <a:ea typeface="Calibri"/>
                          <a:cs typeface="Calibri"/>
                        </a:rPr>
                        <a:t>d</a:t>
                      </a:r>
                      <a:r>
                        <a:rPr lang="en-US" sz="2900" spc="-15" dirty="0">
                          <a:effectLst/>
                          <a:latin typeface="+mn-lt"/>
                          <a:ea typeface="Calibri"/>
                          <a:cs typeface="Calibri"/>
                        </a:rPr>
                        <a:t>r</a:t>
                      </a:r>
                      <a:r>
                        <a:rPr lang="en-US" sz="2900" dirty="0">
                          <a:effectLst/>
                          <a:latin typeface="+mn-lt"/>
                          <a:ea typeface="Calibri"/>
                          <a:cs typeface="Calibri"/>
                        </a:rPr>
                        <a:t>o</a:t>
                      </a:r>
                      <a:r>
                        <a:rPr lang="en-US" sz="2900" spc="-10" dirty="0">
                          <a:effectLst/>
                          <a:latin typeface="+mn-lt"/>
                          <a:ea typeface="Calibri"/>
                          <a:cs typeface="Calibri"/>
                        </a:rPr>
                        <a:t>c</a:t>
                      </a:r>
                      <a:r>
                        <a:rPr lang="en-US" sz="2900" dirty="0">
                          <a:effectLst/>
                          <a:latin typeface="+mn-lt"/>
                          <a:ea typeface="Calibri"/>
                          <a:cs typeface="Calibri"/>
                        </a:rPr>
                        <a:t>odone</a:t>
                      </a:r>
                      <a:endParaRPr lang="en-US" sz="2900" dirty="0">
                        <a:effectLst/>
                        <a:latin typeface="+mn-lt"/>
                        <a:ea typeface="Calibri"/>
                        <a:cs typeface="Times New Roman"/>
                      </a:endParaRPr>
                    </a:p>
                  </a:txBody>
                  <a:tcPr marL="0" marR="0" marT="0" marB="0"/>
                </a:tc>
                <a:tc>
                  <a:txBody>
                    <a:bodyPr/>
                    <a:lstStyle/>
                    <a:p>
                      <a:pPr marL="41910" marR="0" algn="l">
                        <a:lnSpc>
                          <a:spcPct val="115000"/>
                        </a:lnSpc>
                        <a:spcBef>
                          <a:spcPts val="135"/>
                        </a:spcBef>
                        <a:spcAft>
                          <a:spcPts val="0"/>
                        </a:spcAft>
                      </a:pPr>
                      <a:r>
                        <a:rPr lang="en-US" sz="2900" dirty="0">
                          <a:effectLst/>
                          <a:latin typeface="+mn-lt"/>
                          <a:ea typeface="Calibri"/>
                          <a:cs typeface="Calibri"/>
                        </a:rPr>
                        <a:t>Vi</a:t>
                      </a:r>
                      <a:r>
                        <a:rPr lang="en-US" sz="2900" spc="-10" dirty="0">
                          <a:effectLst/>
                          <a:latin typeface="+mn-lt"/>
                          <a:ea typeface="Calibri"/>
                          <a:cs typeface="Calibri"/>
                        </a:rPr>
                        <a:t>c</a:t>
                      </a:r>
                      <a:r>
                        <a:rPr lang="en-US" sz="2900" dirty="0">
                          <a:effectLst/>
                          <a:latin typeface="+mn-lt"/>
                          <a:ea typeface="Calibri"/>
                          <a:cs typeface="Calibri"/>
                        </a:rPr>
                        <a:t>odin®,</a:t>
                      </a:r>
                      <a:r>
                        <a:rPr lang="en-US" sz="2900" spc="15" dirty="0">
                          <a:effectLst/>
                          <a:latin typeface="+mn-lt"/>
                          <a:ea typeface="Calibri"/>
                          <a:cs typeface="Calibri"/>
                        </a:rPr>
                        <a:t> </a:t>
                      </a:r>
                      <a:r>
                        <a:rPr lang="en-US" sz="2900" dirty="0" err="1">
                          <a:effectLst/>
                          <a:latin typeface="+mn-lt"/>
                          <a:ea typeface="Calibri"/>
                          <a:cs typeface="Calibri"/>
                        </a:rPr>
                        <a:t>Lo</a:t>
                      </a:r>
                      <a:r>
                        <a:rPr lang="en-US" sz="2900" spc="-15" dirty="0" err="1">
                          <a:effectLst/>
                          <a:latin typeface="+mn-lt"/>
                          <a:ea typeface="Calibri"/>
                          <a:cs typeface="Calibri"/>
                        </a:rPr>
                        <a:t>r</a:t>
                      </a:r>
                      <a:r>
                        <a:rPr lang="en-US" sz="2900" dirty="0" err="1">
                          <a:effectLst/>
                          <a:latin typeface="+mn-lt"/>
                          <a:ea typeface="Calibri"/>
                          <a:cs typeface="Calibri"/>
                        </a:rPr>
                        <a:t>cet</a:t>
                      </a:r>
                      <a:r>
                        <a:rPr lang="en-US" sz="2900" dirty="0">
                          <a:effectLst/>
                          <a:latin typeface="+mn-lt"/>
                          <a:ea typeface="Calibri"/>
                          <a:cs typeface="Calibri"/>
                        </a:rPr>
                        <a:t>®,</a:t>
                      </a:r>
                      <a:r>
                        <a:rPr lang="en-US" sz="2900" spc="10" dirty="0">
                          <a:effectLst/>
                          <a:latin typeface="+mn-lt"/>
                          <a:ea typeface="Calibri"/>
                          <a:cs typeface="Calibri"/>
                        </a:rPr>
                        <a:t> </a:t>
                      </a:r>
                      <a:r>
                        <a:rPr lang="en-US" sz="2900" spc="-15" dirty="0" err="1">
                          <a:effectLst/>
                          <a:latin typeface="+mn-lt"/>
                          <a:ea typeface="Calibri"/>
                          <a:cs typeface="Calibri"/>
                        </a:rPr>
                        <a:t>Z</a:t>
                      </a:r>
                      <a:r>
                        <a:rPr lang="en-US" sz="2900" dirty="0" err="1">
                          <a:effectLst/>
                          <a:latin typeface="+mn-lt"/>
                          <a:ea typeface="Calibri"/>
                          <a:cs typeface="Calibri"/>
                        </a:rPr>
                        <a:t>o</a:t>
                      </a:r>
                      <a:r>
                        <a:rPr lang="en-US" sz="2900" spc="-15" dirty="0" err="1">
                          <a:effectLst/>
                          <a:latin typeface="+mn-lt"/>
                          <a:ea typeface="Calibri"/>
                          <a:cs typeface="Calibri"/>
                        </a:rPr>
                        <a:t>h</a:t>
                      </a:r>
                      <a:r>
                        <a:rPr lang="en-US" sz="2900" spc="-10" dirty="0" err="1">
                          <a:effectLst/>
                          <a:latin typeface="+mn-lt"/>
                          <a:ea typeface="Calibri"/>
                          <a:cs typeface="Calibri"/>
                        </a:rPr>
                        <a:t>y</a:t>
                      </a:r>
                      <a:r>
                        <a:rPr lang="en-US" sz="2900" dirty="0" err="1">
                          <a:effectLst/>
                          <a:latin typeface="+mn-lt"/>
                          <a:ea typeface="Calibri"/>
                          <a:cs typeface="Calibri"/>
                        </a:rPr>
                        <a:t>d</a:t>
                      </a:r>
                      <a:r>
                        <a:rPr lang="en-US" sz="2900" spc="-15" dirty="0" err="1">
                          <a:effectLst/>
                          <a:latin typeface="+mn-lt"/>
                          <a:ea typeface="Calibri"/>
                          <a:cs typeface="Calibri"/>
                        </a:rPr>
                        <a:t>r</a:t>
                      </a:r>
                      <a:r>
                        <a:rPr lang="en-US" sz="2900" spc="-20" dirty="0" err="1">
                          <a:effectLst/>
                          <a:latin typeface="+mn-lt"/>
                          <a:ea typeface="Calibri"/>
                          <a:cs typeface="Calibri"/>
                        </a:rPr>
                        <a:t>o</a:t>
                      </a:r>
                      <a:r>
                        <a:rPr lang="en-US" sz="2900" spc="-20" dirty="0">
                          <a:effectLst/>
                          <a:latin typeface="+mn-lt"/>
                          <a:ea typeface="Calibri"/>
                          <a:cs typeface="Calibri"/>
                        </a:rPr>
                        <a:t>®</a:t>
                      </a:r>
                      <a:r>
                        <a:rPr lang="en-US" sz="2900" dirty="0">
                          <a:effectLst/>
                          <a:latin typeface="+mn-lt"/>
                          <a:ea typeface="Calibri"/>
                          <a:cs typeface="Calibri"/>
                        </a:rPr>
                        <a:t>,</a:t>
                      </a:r>
                      <a:r>
                        <a:rPr lang="en-US" sz="2900" spc="5" dirty="0">
                          <a:effectLst/>
                          <a:latin typeface="+mn-lt"/>
                          <a:ea typeface="Calibri"/>
                          <a:cs typeface="Calibri"/>
                        </a:rPr>
                        <a:t> </a:t>
                      </a:r>
                      <a:r>
                        <a:rPr lang="en-US" sz="2900" spc="-15" dirty="0" err="1">
                          <a:effectLst/>
                          <a:latin typeface="+mn-lt"/>
                          <a:ea typeface="Calibri"/>
                          <a:cs typeface="Calibri"/>
                        </a:rPr>
                        <a:t>Z</a:t>
                      </a:r>
                      <a:r>
                        <a:rPr lang="en-US" sz="2900" dirty="0" err="1">
                          <a:effectLst/>
                          <a:latin typeface="+mn-lt"/>
                          <a:ea typeface="Calibri"/>
                          <a:cs typeface="Calibri"/>
                        </a:rPr>
                        <a:t>or</a:t>
                      </a:r>
                      <a:r>
                        <a:rPr lang="en-US" sz="2900" spc="-15" dirty="0" err="1">
                          <a:effectLst/>
                          <a:latin typeface="+mn-lt"/>
                          <a:ea typeface="Calibri"/>
                          <a:cs typeface="Calibri"/>
                        </a:rPr>
                        <a:t>t</a:t>
                      </a:r>
                      <a:r>
                        <a:rPr lang="en-US" sz="2900" dirty="0" err="1">
                          <a:effectLst/>
                          <a:latin typeface="+mn-lt"/>
                          <a:ea typeface="Calibri"/>
                          <a:cs typeface="Calibri"/>
                        </a:rPr>
                        <a:t>ab</a:t>
                      </a:r>
                      <a:r>
                        <a:rPr lang="en-US" sz="2900" dirty="0">
                          <a:effectLst/>
                          <a:latin typeface="+mn-lt"/>
                          <a:ea typeface="Calibri"/>
                          <a:cs typeface="Calibri"/>
                        </a:rPr>
                        <a:t>®</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3"/>
                  </a:ext>
                </a:extLst>
              </a:tr>
              <a:tr h="395901">
                <a:tc>
                  <a:txBody>
                    <a:bodyPr/>
                    <a:lstStyle/>
                    <a:p>
                      <a:pPr marL="42545" marR="0" algn="l">
                        <a:lnSpc>
                          <a:spcPct val="115000"/>
                        </a:lnSpc>
                        <a:spcBef>
                          <a:spcPts val="130"/>
                        </a:spcBef>
                        <a:spcAft>
                          <a:spcPts val="0"/>
                        </a:spcAft>
                      </a:pPr>
                      <a:r>
                        <a:rPr lang="en-US" sz="2900" dirty="0">
                          <a:effectLst/>
                          <a:latin typeface="+mn-lt"/>
                          <a:ea typeface="Calibri"/>
                          <a:cs typeface="Calibri"/>
                        </a:rPr>
                        <a:t>H</a:t>
                      </a:r>
                      <a:r>
                        <a:rPr lang="en-US" sz="2900" spc="-10" dirty="0">
                          <a:effectLst/>
                          <a:latin typeface="+mn-lt"/>
                          <a:ea typeface="Calibri"/>
                          <a:cs typeface="Calibri"/>
                        </a:rPr>
                        <a:t>y</a:t>
                      </a:r>
                      <a:r>
                        <a:rPr lang="en-US" sz="2900" dirty="0">
                          <a:effectLst/>
                          <a:latin typeface="+mn-lt"/>
                          <a:ea typeface="Calibri"/>
                          <a:cs typeface="Calibri"/>
                        </a:rPr>
                        <a:t>d</a:t>
                      </a:r>
                      <a:r>
                        <a:rPr lang="en-US" sz="2900" spc="-15" dirty="0">
                          <a:effectLst/>
                          <a:latin typeface="+mn-lt"/>
                          <a:ea typeface="Calibri"/>
                          <a:cs typeface="Calibri"/>
                        </a:rPr>
                        <a:t>r</a:t>
                      </a:r>
                      <a:r>
                        <a:rPr lang="en-US" sz="2900" dirty="0">
                          <a:effectLst/>
                          <a:latin typeface="+mn-lt"/>
                          <a:ea typeface="Calibri"/>
                          <a:cs typeface="Calibri"/>
                        </a:rPr>
                        <a:t>omorphone</a:t>
                      </a:r>
                      <a:endParaRPr lang="en-US" sz="2900" dirty="0">
                        <a:effectLst/>
                        <a:latin typeface="+mn-lt"/>
                        <a:ea typeface="Calibri"/>
                        <a:cs typeface="Times New Roman"/>
                      </a:endParaRPr>
                    </a:p>
                  </a:txBody>
                  <a:tcPr marL="0" marR="0" marT="0" marB="0"/>
                </a:tc>
                <a:tc>
                  <a:txBody>
                    <a:bodyPr/>
                    <a:lstStyle/>
                    <a:p>
                      <a:pPr marL="41910" marR="0" algn="l">
                        <a:lnSpc>
                          <a:spcPct val="115000"/>
                        </a:lnSpc>
                        <a:spcBef>
                          <a:spcPts val="130"/>
                        </a:spcBef>
                        <a:spcAft>
                          <a:spcPts val="0"/>
                        </a:spcAft>
                      </a:pPr>
                      <a:r>
                        <a:rPr lang="en-US" sz="2900" dirty="0" err="1">
                          <a:effectLst/>
                          <a:latin typeface="+mn-lt"/>
                          <a:ea typeface="Calibri"/>
                          <a:cs typeface="Calibri"/>
                        </a:rPr>
                        <a:t>Dilaudid</a:t>
                      </a:r>
                      <a:r>
                        <a:rPr lang="en-US" sz="2900" dirty="0">
                          <a:effectLst/>
                          <a:latin typeface="+mn-lt"/>
                          <a:ea typeface="Calibri"/>
                          <a:cs typeface="Calibri"/>
                        </a:rPr>
                        <a:t>®</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4"/>
                  </a:ext>
                </a:extLst>
              </a:tr>
              <a:tr h="406400">
                <a:tc>
                  <a:txBody>
                    <a:bodyPr/>
                    <a:lstStyle/>
                    <a:p>
                      <a:pPr marL="42545" marR="0" algn="l">
                        <a:lnSpc>
                          <a:spcPct val="115000"/>
                        </a:lnSpc>
                        <a:spcBef>
                          <a:spcPts val="135"/>
                        </a:spcBef>
                        <a:spcAft>
                          <a:spcPts val="0"/>
                        </a:spcAft>
                      </a:pPr>
                      <a:r>
                        <a:rPr lang="en-US" sz="2900">
                          <a:effectLst/>
                          <a:latin typeface="+mn-lt"/>
                          <a:ea typeface="Calibri"/>
                          <a:cs typeface="Calibri"/>
                        </a:rPr>
                        <a:t>Morphine</a:t>
                      </a:r>
                      <a:endParaRPr lang="en-US" sz="2900">
                        <a:effectLst/>
                        <a:latin typeface="+mn-lt"/>
                        <a:ea typeface="Calibri"/>
                        <a:cs typeface="Times New Roman"/>
                      </a:endParaRPr>
                    </a:p>
                  </a:txBody>
                  <a:tcPr marL="0" marR="0" marT="0" marB="0"/>
                </a:tc>
                <a:tc>
                  <a:txBody>
                    <a:bodyPr/>
                    <a:lstStyle/>
                    <a:p>
                      <a:pPr marL="0" marR="0" algn="l">
                        <a:lnSpc>
                          <a:spcPct val="115000"/>
                        </a:lnSpc>
                        <a:spcBef>
                          <a:spcPts val="0"/>
                        </a:spcBef>
                        <a:spcAft>
                          <a:spcPts val="1000"/>
                        </a:spcAft>
                      </a:pPr>
                      <a:r>
                        <a:rPr lang="en-US" sz="2900" dirty="0">
                          <a:effectLst/>
                          <a:latin typeface="+mn-lt"/>
                          <a:ea typeface="Calibri"/>
                          <a:cs typeface="Times New Roman"/>
                        </a:rPr>
                        <a:t> </a:t>
                      </a:r>
                    </a:p>
                  </a:txBody>
                  <a:tcPr marL="0" marR="0" marT="0" marB="0"/>
                </a:tc>
                <a:extLst>
                  <a:ext uri="{0D108BD9-81ED-4DB2-BD59-A6C34878D82A}">
                    <a16:rowId xmlns:a16="http://schemas.microsoft.com/office/drawing/2014/main" val="10005"/>
                  </a:ext>
                </a:extLst>
              </a:tr>
              <a:tr h="395901">
                <a:tc>
                  <a:txBody>
                    <a:bodyPr/>
                    <a:lstStyle/>
                    <a:p>
                      <a:pPr marL="42545" marR="0" algn="l">
                        <a:lnSpc>
                          <a:spcPct val="115000"/>
                        </a:lnSpc>
                        <a:spcBef>
                          <a:spcPts val="135"/>
                        </a:spcBef>
                        <a:spcAft>
                          <a:spcPts val="0"/>
                        </a:spcAft>
                      </a:pPr>
                      <a:r>
                        <a:rPr lang="en-US" sz="2900">
                          <a:effectLst/>
                          <a:latin typeface="+mn-lt"/>
                          <a:ea typeface="Calibri"/>
                          <a:cs typeface="Calibri"/>
                        </a:rPr>
                        <a:t>Meperidene</a:t>
                      </a:r>
                      <a:endParaRPr lang="en-US" sz="2900">
                        <a:effectLst/>
                        <a:latin typeface="+mn-lt"/>
                        <a:ea typeface="Calibri"/>
                        <a:cs typeface="Times New Roman"/>
                      </a:endParaRPr>
                    </a:p>
                  </a:txBody>
                  <a:tcPr marL="0" marR="0" marT="0" marB="0"/>
                </a:tc>
                <a:tc>
                  <a:txBody>
                    <a:bodyPr/>
                    <a:lstStyle/>
                    <a:p>
                      <a:pPr marL="42545" marR="0" algn="l">
                        <a:lnSpc>
                          <a:spcPct val="115000"/>
                        </a:lnSpc>
                        <a:spcBef>
                          <a:spcPts val="135"/>
                        </a:spcBef>
                        <a:spcAft>
                          <a:spcPts val="0"/>
                        </a:spcAft>
                      </a:pPr>
                      <a:r>
                        <a:rPr lang="en-US" sz="2900" dirty="0">
                          <a:effectLst/>
                          <a:latin typeface="+mn-lt"/>
                          <a:ea typeface="Calibri"/>
                          <a:cs typeface="Calibri"/>
                        </a:rPr>
                        <a:t>Deme</a:t>
                      </a:r>
                      <a:r>
                        <a:rPr lang="en-US" sz="2900" spc="-15" dirty="0">
                          <a:effectLst/>
                          <a:latin typeface="+mn-lt"/>
                          <a:ea typeface="Calibri"/>
                          <a:cs typeface="Calibri"/>
                        </a:rPr>
                        <a:t>r</a:t>
                      </a:r>
                      <a:r>
                        <a:rPr lang="en-US" sz="2900" dirty="0">
                          <a:effectLst/>
                          <a:latin typeface="+mn-lt"/>
                          <a:ea typeface="Calibri"/>
                          <a:cs typeface="Calibri"/>
                        </a:rPr>
                        <a:t>ol®</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6"/>
                  </a:ext>
                </a:extLst>
              </a:tr>
              <a:tr h="406400">
                <a:tc>
                  <a:txBody>
                    <a:bodyPr/>
                    <a:lstStyle/>
                    <a:p>
                      <a:pPr marL="42545" marR="0" algn="l">
                        <a:lnSpc>
                          <a:spcPct val="115000"/>
                        </a:lnSpc>
                        <a:spcBef>
                          <a:spcPts val="130"/>
                        </a:spcBef>
                        <a:spcAft>
                          <a:spcPts val="0"/>
                        </a:spcAft>
                      </a:pPr>
                      <a:r>
                        <a:rPr lang="en-US" sz="2900" dirty="0">
                          <a:effectLst/>
                          <a:latin typeface="+mn-lt"/>
                          <a:ea typeface="Calibri"/>
                          <a:cs typeface="Calibri"/>
                        </a:rPr>
                        <a:t>Code</a:t>
                      </a:r>
                      <a:r>
                        <a:rPr lang="en-US" sz="2900" spc="-5" dirty="0">
                          <a:effectLst/>
                          <a:latin typeface="+mn-lt"/>
                          <a:ea typeface="Calibri"/>
                          <a:cs typeface="Calibri"/>
                        </a:rPr>
                        <a:t>i</a:t>
                      </a:r>
                      <a:r>
                        <a:rPr lang="en-US" sz="2900" dirty="0">
                          <a:effectLst/>
                          <a:latin typeface="+mn-lt"/>
                          <a:ea typeface="Calibri"/>
                          <a:cs typeface="Calibri"/>
                        </a:rPr>
                        <a:t>ne</a:t>
                      </a:r>
                      <a:endParaRPr lang="en-US" sz="2900" dirty="0">
                        <a:effectLst/>
                        <a:latin typeface="+mn-lt"/>
                        <a:ea typeface="Calibri"/>
                        <a:cs typeface="Times New Roman"/>
                      </a:endParaRPr>
                    </a:p>
                  </a:txBody>
                  <a:tcPr marL="0" marR="0" marT="0" marB="0"/>
                </a:tc>
                <a:tc>
                  <a:txBody>
                    <a:bodyPr/>
                    <a:lstStyle/>
                    <a:p>
                      <a:pPr marL="42545" marR="0" algn="l">
                        <a:lnSpc>
                          <a:spcPct val="115000"/>
                        </a:lnSpc>
                        <a:spcBef>
                          <a:spcPts val="130"/>
                        </a:spcBef>
                        <a:spcAft>
                          <a:spcPts val="0"/>
                        </a:spcAft>
                      </a:pPr>
                      <a:r>
                        <a:rPr lang="en-US" sz="2900" spc="-45" dirty="0">
                          <a:effectLst/>
                          <a:latin typeface="+mn-lt"/>
                          <a:ea typeface="Calibri"/>
                          <a:cs typeface="Calibri"/>
                        </a:rPr>
                        <a:t>T</a:t>
                      </a:r>
                      <a:r>
                        <a:rPr lang="en-US" sz="2900" dirty="0">
                          <a:effectLst/>
                          <a:latin typeface="+mn-lt"/>
                          <a:ea typeface="Calibri"/>
                          <a:cs typeface="Calibri"/>
                        </a:rPr>
                        <a:t>y</a:t>
                      </a:r>
                      <a:r>
                        <a:rPr lang="en-US" sz="2900" spc="-5" dirty="0">
                          <a:effectLst/>
                          <a:latin typeface="+mn-lt"/>
                          <a:ea typeface="Calibri"/>
                          <a:cs typeface="Calibri"/>
                        </a:rPr>
                        <a:t>l</a:t>
                      </a:r>
                      <a:r>
                        <a:rPr lang="en-US" sz="2900" spc="5" dirty="0">
                          <a:effectLst/>
                          <a:latin typeface="+mn-lt"/>
                          <a:ea typeface="Calibri"/>
                          <a:cs typeface="Calibri"/>
                        </a:rPr>
                        <a:t>e</a:t>
                      </a:r>
                      <a:r>
                        <a:rPr lang="en-US" sz="2900" dirty="0">
                          <a:effectLst/>
                          <a:latin typeface="+mn-lt"/>
                          <a:ea typeface="Calibri"/>
                          <a:cs typeface="Calibri"/>
                        </a:rPr>
                        <a:t>nol®</a:t>
                      </a:r>
                      <a:r>
                        <a:rPr lang="en-US" sz="2900" spc="5" dirty="0">
                          <a:effectLst/>
                          <a:latin typeface="+mn-lt"/>
                          <a:ea typeface="Calibri"/>
                          <a:cs typeface="Calibri"/>
                        </a:rPr>
                        <a:t> </a:t>
                      </a:r>
                      <a:r>
                        <a:rPr lang="en-US" sz="2900" dirty="0">
                          <a:effectLst/>
                          <a:latin typeface="+mn-lt"/>
                          <a:ea typeface="Calibri"/>
                          <a:cs typeface="Calibri"/>
                        </a:rPr>
                        <a:t>3</a:t>
                      </a:r>
                      <a:r>
                        <a:rPr lang="en-US" sz="2900" spc="5" dirty="0">
                          <a:effectLst/>
                          <a:latin typeface="+mn-lt"/>
                          <a:ea typeface="Calibri"/>
                          <a:cs typeface="Calibri"/>
                        </a:rPr>
                        <a:t> </a:t>
                      </a:r>
                      <a:r>
                        <a:rPr lang="en-US" sz="2900" dirty="0">
                          <a:effectLst/>
                          <a:latin typeface="+mn-lt"/>
                          <a:ea typeface="Calibri"/>
                          <a:cs typeface="Calibri"/>
                        </a:rPr>
                        <a:t>&amp; 4</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7"/>
                  </a:ext>
                </a:extLst>
              </a:tr>
              <a:tr h="406400">
                <a:tc>
                  <a:txBody>
                    <a:bodyPr/>
                    <a:lstStyle/>
                    <a:p>
                      <a:pPr marL="42545" marR="0" algn="l">
                        <a:lnSpc>
                          <a:spcPct val="115000"/>
                        </a:lnSpc>
                        <a:spcBef>
                          <a:spcPts val="135"/>
                        </a:spcBef>
                        <a:spcAft>
                          <a:spcPts val="0"/>
                        </a:spcAft>
                      </a:pPr>
                      <a:r>
                        <a:rPr lang="en-US" sz="2900">
                          <a:effectLst/>
                          <a:latin typeface="+mn-lt"/>
                          <a:ea typeface="Calibri"/>
                          <a:cs typeface="Calibri"/>
                        </a:rPr>
                        <a:t>Bup</a:t>
                      </a:r>
                      <a:r>
                        <a:rPr lang="en-US" sz="2900" spc="-15">
                          <a:effectLst/>
                          <a:latin typeface="+mn-lt"/>
                          <a:ea typeface="Calibri"/>
                          <a:cs typeface="Calibri"/>
                        </a:rPr>
                        <a:t>r</a:t>
                      </a:r>
                      <a:r>
                        <a:rPr lang="en-US" sz="2900">
                          <a:effectLst/>
                          <a:latin typeface="+mn-lt"/>
                          <a:ea typeface="Calibri"/>
                          <a:cs typeface="Calibri"/>
                        </a:rPr>
                        <a:t>enorphine</a:t>
                      </a:r>
                      <a:endParaRPr lang="en-US" sz="2900">
                        <a:effectLst/>
                        <a:latin typeface="+mn-lt"/>
                        <a:ea typeface="Calibri"/>
                        <a:cs typeface="Times New Roman"/>
                      </a:endParaRPr>
                    </a:p>
                  </a:txBody>
                  <a:tcPr marL="0" marR="0" marT="0" marB="0"/>
                </a:tc>
                <a:tc>
                  <a:txBody>
                    <a:bodyPr/>
                    <a:lstStyle/>
                    <a:p>
                      <a:pPr marL="41910" marR="0" algn="l">
                        <a:lnSpc>
                          <a:spcPct val="115000"/>
                        </a:lnSpc>
                        <a:spcBef>
                          <a:spcPts val="135"/>
                        </a:spcBef>
                        <a:spcAft>
                          <a:spcPts val="0"/>
                        </a:spcAft>
                      </a:pPr>
                      <a:r>
                        <a:rPr lang="en-US" sz="2900" dirty="0" err="1">
                          <a:effectLst/>
                          <a:latin typeface="+mn-lt"/>
                          <a:ea typeface="Calibri"/>
                          <a:cs typeface="Calibri"/>
                        </a:rPr>
                        <a:t>Sub</a:t>
                      </a:r>
                      <a:r>
                        <a:rPr lang="en-US" sz="2900" spc="-20" dirty="0" err="1">
                          <a:effectLst/>
                          <a:latin typeface="+mn-lt"/>
                          <a:ea typeface="Calibri"/>
                          <a:cs typeface="Calibri"/>
                        </a:rPr>
                        <a:t>o</a:t>
                      </a:r>
                      <a:r>
                        <a:rPr lang="en-US" sz="2900" spc="-25" dirty="0" err="1">
                          <a:effectLst/>
                          <a:latin typeface="+mn-lt"/>
                          <a:ea typeface="Calibri"/>
                          <a:cs typeface="Calibri"/>
                        </a:rPr>
                        <a:t>x</a:t>
                      </a:r>
                      <a:r>
                        <a:rPr lang="en-US" sz="2900" dirty="0" err="1">
                          <a:effectLst/>
                          <a:latin typeface="+mn-lt"/>
                          <a:ea typeface="Calibri"/>
                          <a:cs typeface="Calibri"/>
                        </a:rPr>
                        <a:t>one</a:t>
                      </a:r>
                      <a:r>
                        <a:rPr lang="en-US" sz="2900" dirty="0">
                          <a:effectLst/>
                          <a:latin typeface="+mn-lt"/>
                          <a:ea typeface="Calibri"/>
                          <a:cs typeface="Calibri"/>
                        </a:rPr>
                        <a:t>®,</a:t>
                      </a:r>
                      <a:r>
                        <a:rPr lang="en-US" sz="2900" spc="5" dirty="0">
                          <a:effectLst/>
                          <a:latin typeface="+mn-lt"/>
                          <a:ea typeface="Calibri"/>
                          <a:cs typeface="Calibri"/>
                        </a:rPr>
                        <a:t> </a:t>
                      </a:r>
                      <a:r>
                        <a:rPr lang="en-US" sz="2900" dirty="0" err="1">
                          <a:effectLst/>
                          <a:latin typeface="+mn-lt"/>
                          <a:ea typeface="Calibri"/>
                          <a:cs typeface="Calibri"/>
                        </a:rPr>
                        <a:t>Subu</a:t>
                      </a:r>
                      <a:r>
                        <a:rPr lang="en-US" sz="2900" spc="-15" dirty="0" err="1">
                          <a:effectLst/>
                          <a:latin typeface="+mn-lt"/>
                          <a:ea typeface="Calibri"/>
                          <a:cs typeface="Calibri"/>
                        </a:rPr>
                        <a:t>t</a:t>
                      </a:r>
                      <a:r>
                        <a:rPr lang="en-US" sz="2900" spc="-10" dirty="0" err="1">
                          <a:effectLst/>
                          <a:latin typeface="+mn-lt"/>
                          <a:ea typeface="Calibri"/>
                          <a:cs typeface="Calibri"/>
                        </a:rPr>
                        <a:t>e</a:t>
                      </a:r>
                      <a:r>
                        <a:rPr lang="en-US" sz="2900" dirty="0" err="1">
                          <a:effectLst/>
                          <a:latin typeface="+mn-lt"/>
                          <a:ea typeface="Calibri"/>
                          <a:cs typeface="Calibri"/>
                        </a:rPr>
                        <a:t>x</a:t>
                      </a:r>
                      <a:r>
                        <a:rPr lang="en-US" sz="2900" dirty="0">
                          <a:effectLst/>
                          <a:latin typeface="+mn-lt"/>
                          <a:ea typeface="Calibri"/>
                          <a:cs typeface="Calibri"/>
                        </a:rPr>
                        <a:t>®,</a:t>
                      </a:r>
                      <a:r>
                        <a:rPr lang="en-US" sz="2900" spc="5" dirty="0">
                          <a:effectLst/>
                          <a:latin typeface="+mn-lt"/>
                          <a:ea typeface="Calibri"/>
                          <a:cs typeface="Calibri"/>
                        </a:rPr>
                        <a:t> </a:t>
                      </a:r>
                      <a:r>
                        <a:rPr lang="en-US" sz="2900" dirty="0" err="1">
                          <a:effectLst/>
                          <a:latin typeface="+mn-lt"/>
                          <a:ea typeface="Calibri"/>
                          <a:cs typeface="Calibri"/>
                        </a:rPr>
                        <a:t>Zu</a:t>
                      </a:r>
                      <a:r>
                        <a:rPr lang="en-US" sz="2900" spc="-5" dirty="0" err="1">
                          <a:effectLst/>
                          <a:latin typeface="+mn-lt"/>
                          <a:ea typeface="Calibri"/>
                          <a:cs typeface="Calibri"/>
                        </a:rPr>
                        <a:t>b</a:t>
                      </a:r>
                      <a:r>
                        <a:rPr lang="en-US" sz="2900" dirty="0" err="1">
                          <a:effectLst/>
                          <a:latin typeface="+mn-lt"/>
                          <a:ea typeface="Calibri"/>
                          <a:cs typeface="Calibri"/>
                        </a:rPr>
                        <a:t>solv</a:t>
                      </a:r>
                      <a:r>
                        <a:rPr lang="en-US" sz="2900" dirty="0">
                          <a:effectLst/>
                          <a:latin typeface="+mn-lt"/>
                          <a:ea typeface="Calibri"/>
                          <a:cs typeface="Calibri"/>
                        </a:rPr>
                        <a:t>®</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08"/>
                  </a:ext>
                </a:extLst>
              </a:tr>
              <a:tr h="406400">
                <a:tc>
                  <a:txBody>
                    <a:bodyPr/>
                    <a:lstStyle/>
                    <a:p>
                      <a:pPr marL="42545" marR="0" algn="l">
                        <a:lnSpc>
                          <a:spcPct val="115000"/>
                        </a:lnSpc>
                        <a:spcBef>
                          <a:spcPts val="135"/>
                        </a:spcBef>
                        <a:spcAft>
                          <a:spcPts val="0"/>
                        </a:spcAft>
                      </a:pPr>
                      <a:r>
                        <a:rPr lang="en-US" sz="2900">
                          <a:effectLst/>
                          <a:latin typeface="+mn-lt"/>
                          <a:ea typeface="Calibri"/>
                          <a:cs typeface="Calibri"/>
                        </a:rPr>
                        <a:t>Methadone</a:t>
                      </a:r>
                      <a:endParaRPr lang="en-US" sz="2900">
                        <a:effectLst/>
                        <a:latin typeface="+mn-lt"/>
                        <a:ea typeface="Calibri"/>
                        <a:cs typeface="Times New Roman"/>
                      </a:endParaRPr>
                    </a:p>
                  </a:txBody>
                  <a:tcPr marL="0" marR="0" marT="0" marB="0"/>
                </a:tc>
                <a:tc>
                  <a:txBody>
                    <a:bodyPr/>
                    <a:lstStyle/>
                    <a:p>
                      <a:pPr marL="0" marR="0" algn="l">
                        <a:lnSpc>
                          <a:spcPct val="115000"/>
                        </a:lnSpc>
                        <a:spcBef>
                          <a:spcPts val="0"/>
                        </a:spcBef>
                        <a:spcAft>
                          <a:spcPts val="1000"/>
                        </a:spcAft>
                      </a:pPr>
                      <a:r>
                        <a:rPr lang="en-US" sz="2900" dirty="0">
                          <a:effectLst/>
                          <a:latin typeface="+mn-lt"/>
                          <a:ea typeface="Calibri"/>
                          <a:cs typeface="Times New Roman"/>
                        </a:rPr>
                        <a:t> </a:t>
                      </a:r>
                    </a:p>
                  </a:txBody>
                  <a:tcPr marL="0" marR="0" marT="0" marB="0"/>
                </a:tc>
                <a:extLst>
                  <a:ext uri="{0D108BD9-81ED-4DB2-BD59-A6C34878D82A}">
                    <a16:rowId xmlns:a16="http://schemas.microsoft.com/office/drawing/2014/main" val="10009"/>
                  </a:ext>
                </a:extLst>
              </a:tr>
              <a:tr h="395901">
                <a:tc>
                  <a:txBody>
                    <a:bodyPr/>
                    <a:lstStyle/>
                    <a:p>
                      <a:pPr marL="42545" marR="0" algn="l">
                        <a:lnSpc>
                          <a:spcPct val="115000"/>
                        </a:lnSpc>
                        <a:spcBef>
                          <a:spcPts val="130"/>
                        </a:spcBef>
                        <a:spcAft>
                          <a:spcPts val="0"/>
                        </a:spcAft>
                      </a:pPr>
                      <a:r>
                        <a:rPr lang="en-US" sz="2900" spc="-10" dirty="0">
                          <a:effectLst/>
                          <a:latin typeface="+mn-lt"/>
                          <a:ea typeface="Calibri"/>
                          <a:cs typeface="Calibri"/>
                        </a:rPr>
                        <a:t>F</a:t>
                      </a:r>
                      <a:r>
                        <a:rPr lang="en-US" sz="2900" dirty="0">
                          <a:effectLst/>
                          <a:latin typeface="+mn-lt"/>
                          <a:ea typeface="Calibri"/>
                          <a:cs typeface="Calibri"/>
                        </a:rPr>
                        <a:t>e</a:t>
                      </a:r>
                      <a:r>
                        <a:rPr lang="en-US" sz="2900" spc="-5" dirty="0">
                          <a:effectLst/>
                          <a:latin typeface="+mn-lt"/>
                          <a:ea typeface="Calibri"/>
                          <a:cs typeface="Calibri"/>
                        </a:rPr>
                        <a:t>n</a:t>
                      </a:r>
                      <a:r>
                        <a:rPr lang="en-US" sz="2900" spc="-15" dirty="0">
                          <a:effectLst/>
                          <a:latin typeface="+mn-lt"/>
                          <a:ea typeface="Calibri"/>
                          <a:cs typeface="Calibri"/>
                        </a:rPr>
                        <a:t>t</a:t>
                      </a:r>
                      <a:r>
                        <a:rPr lang="en-US" sz="2900" dirty="0">
                          <a:effectLst/>
                          <a:latin typeface="+mn-lt"/>
                          <a:ea typeface="Calibri"/>
                          <a:cs typeface="Calibri"/>
                        </a:rPr>
                        <a:t>a</a:t>
                      </a:r>
                      <a:r>
                        <a:rPr lang="en-US" sz="2900" spc="-15" dirty="0">
                          <a:effectLst/>
                          <a:latin typeface="+mn-lt"/>
                          <a:ea typeface="Calibri"/>
                          <a:cs typeface="Calibri"/>
                        </a:rPr>
                        <a:t>n</a:t>
                      </a:r>
                      <a:r>
                        <a:rPr lang="en-US" sz="2900" dirty="0">
                          <a:effectLst/>
                          <a:latin typeface="+mn-lt"/>
                          <a:ea typeface="Calibri"/>
                          <a:cs typeface="Calibri"/>
                        </a:rPr>
                        <a:t>yl</a:t>
                      </a:r>
                      <a:endParaRPr lang="en-US" sz="2900" dirty="0">
                        <a:effectLst/>
                        <a:latin typeface="+mn-lt"/>
                        <a:ea typeface="Calibri"/>
                        <a:cs typeface="Times New Roman"/>
                      </a:endParaRPr>
                    </a:p>
                  </a:txBody>
                  <a:tcPr marL="0" marR="0" marT="0" marB="0"/>
                </a:tc>
                <a:tc>
                  <a:txBody>
                    <a:bodyPr/>
                    <a:lstStyle/>
                    <a:p>
                      <a:pPr marL="42545" marR="0" algn="l">
                        <a:lnSpc>
                          <a:spcPct val="115000"/>
                        </a:lnSpc>
                        <a:spcBef>
                          <a:spcPts val="130"/>
                        </a:spcBef>
                        <a:spcAft>
                          <a:spcPts val="0"/>
                        </a:spcAft>
                      </a:pPr>
                      <a:r>
                        <a:rPr lang="en-US" sz="2900" dirty="0" err="1">
                          <a:effectLst/>
                          <a:latin typeface="+mn-lt"/>
                          <a:ea typeface="Calibri"/>
                          <a:cs typeface="Calibri"/>
                        </a:rPr>
                        <a:t>Du</a:t>
                      </a:r>
                      <a:r>
                        <a:rPr lang="en-US" sz="2900" spc="-20" dirty="0" err="1">
                          <a:effectLst/>
                          <a:latin typeface="+mn-lt"/>
                          <a:ea typeface="Calibri"/>
                          <a:cs typeface="Calibri"/>
                        </a:rPr>
                        <a:t>r</a:t>
                      </a:r>
                      <a:r>
                        <a:rPr lang="en-US" sz="2900" dirty="0" err="1">
                          <a:effectLst/>
                          <a:latin typeface="+mn-lt"/>
                          <a:ea typeface="Calibri"/>
                          <a:cs typeface="Calibri"/>
                        </a:rPr>
                        <a:t>a</a:t>
                      </a:r>
                      <a:r>
                        <a:rPr lang="en-US" sz="2900" spc="-5" dirty="0" err="1">
                          <a:effectLst/>
                          <a:latin typeface="+mn-lt"/>
                          <a:ea typeface="Calibri"/>
                          <a:cs typeface="Calibri"/>
                        </a:rPr>
                        <a:t>g</a:t>
                      </a:r>
                      <a:r>
                        <a:rPr lang="en-US" sz="2900" dirty="0" err="1">
                          <a:effectLst/>
                          <a:latin typeface="+mn-lt"/>
                          <a:ea typeface="Calibri"/>
                          <a:cs typeface="Calibri"/>
                        </a:rPr>
                        <a:t>es</a:t>
                      </a:r>
                      <a:r>
                        <a:rPr lang="en-US" sz="2900" spc="-5" dirty="0" err="1">
                          <a:effectLst/>
                          <a:latin typeface="+mn-lt"/>
                          <a:ea typeface="Calibri"/>
                          <a:cs typeface="Calibri"/>
                        </a:rPr>
                        <a:t>i</a:t>
                      </a:r>
                      <a:r>
                        <a:rPr lang="en-US" sz="2900" dirty="0" err="1">
                          <a:effectLst/>
                          <a:latin typeface="+mn-lt"/>
                          <a:ea typeface="Calibri"/>
                          <a:cs typeface="Calibri"/>
                        </a:rPr>
                        <a:t>c</a:t>
                      </a:r>
                      <a:r>
                        <a:rPr lang="en-US" sz="2900" dirty="0">
                          <a:effectLst/>
                          <a:latin typeface="+mn-lt"/>
                          <a:ea typeface="Calibri"/>
                          <a:cs typeface="Calibri"/>
                        </a:rPr>
                        <a:t>®</a:t>
                      </a:r>
                      <a:endParaRPr lang="en-US" sz="2900" dirty="0">
                        <a:effectLst/>
                        <a:latin typeface="+mn-lt"/>
                        <a:ea typeface="Calibri"/>
                        <a:cs typeface="Times New Roman"/>
                      </a:endParaRPr>
                    </a:p>
                  </a:txBody>
                  <a:tcPr marL="0" marR="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87778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Tip #3</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dirty="0"/>
              <a:t>If you have not used opioids in a few days, your tolerance will be lower and your risk for overdose greater. Use fewer opioids than you normally would.</a:t>
            </a:r>
          </a:p>
        </p:txBody>
      </p:sp>
    </p:spTree>
    <p:extLst>
      <p:ext uri="{BB962C8B-B14F-4D97-AF65-F5344CB8AC3E}">
        <p14:creationId xmlns:p14="http://schemas.microsoft.com/office/powerpoint/2010/main" val="21894611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Tip #4</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dirty="0"/>
              <a:t>Start slow, know your dose.</a:t>
            </a:r>
          </a:p>
        </p:txBody>
      </p:sp>
    </p:spTree>
    <p:extLst>
      <p:ext uri="{BB962C8B-B14F-4D97-AF65-F5344CB8AC3E}">
        <p14:creationId xmlns:p14="http://schemas.microsoft.com/office/powerpoint/2010/main" val="2487179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Tip #5</a:t>
            </a:r>
          </a:p>
        </p:txBody>
      </p:sp>
      <p:sp>
        <p:nvSpPr>
          <p:cNvPr id="7" name="Content Placeholder 2">
            <a:extLst>
              <a:ext uri="{FF2B5EF4-FFF2-40B4-BE49-F238E27FC236}">
                <a16:creationId xmlns:a16="http://schemas.microsoft.com/office/drawing/2014/main" id="{70A34479-BB0E-FC76-A277-E0A8564D45D9}"/>
              </a:ext>
            </a:extLst>
          </p:cNvPr>
          <p:cNvSpPr>
            <a:spLocks noGrp="1"/>
          </p:cNvSpPr>
          <p:nvPr>
            <p:ph idx="1"/>
          </p:nvPr>
        </p:nvSpPr>
        <p:spPr>
          <a:xfrm>
            <a:off x="609600" y="1719072"/>
            <a:ext cx="10972800" cy="4572000"/>
          </a:xfrm>
        </p:spPr>
        <p:txBody>
          <a:bodyPr>
            <a:noAutofit/>
          </a:bodyPr>
          <a:lstStyle/>
          <a:p>
            <a:pPr marL="0" indent="0">
              <a:buNone/>
            </a:pPr>
            <a:r>
              <a:rPr lang="en-US" sz="3200" dirty="0"/>
              <a:t>Always keep naloxone on hand. Tell others where it is.</a:t>
            </a:r>
          </a:p>
        </p:txBody>
      </p:sp>
    </p:spTree>
    <p:extLst>
      <p:ext uri="{BB962C8B-B14F-4D97-AF65-F5344CB8AC3E}">
        <p14:creationId xmlns:p14="http://schemas.microsoft.com/office/powerpoint/2010/main" val="9518879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r>
              <a:rPr lang="en-US" sz="2933" dirty="0"/>
              <a:t>Section K</a:t>
            </a:r>
            <a:br>
              <a:rPr lang="en-US" sz="7200" dirty="0"/>
            </a:br>
            <a:r>
              <a:rPr lang="en-US" sz="8000" dirty="0"/>
              <a:t>Tailoring the Training</a:t>
            </a:r>
          </a:p>
        </p:txBody>
      </p:sp>
    </p:spTree>
    <p:extLst>
      <p:ext uri="{BB962C8B-B14F-4D97-AF65-F5344CB8AC3E}">
        <p14:creationId xmlns:p14="http://schemas.microsoft.com/office/powerpoint/2010/main" val="2324353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Important Content</a:t>
            </a:r>
          </a:p>
        </p:txBody>
      </p:sp>
      <p:sp>
        <p:nvSpPr>
          <p:cNvPr id="3" name="Content Placeholder 2"/>
          <p:cNvSpPr>
            <a:spLocks noGrp="1"/>
          </p:cNvSpPr>
          <p:nvPr>
            <p:ph idx="1"/>
          </p:nvPr>
        </p:nvSpPr>
        <p:spPr>
          <a:xfrm>
            <a:off x="609600" y="1719072"/>
            <a:ext cx="10972800" cy="4572000"/>
          </a:xfrm>
        </p:spPr>
        <p:txBody>
          <a:bodyPr>
            <a:noAutofit/>
          </a:bodyPr>
          <a:lstStyle/>
          <a:p>
            <a:r>
              <a:rPr lang="en-US" sz="3200" dirty="0"/>
              <a:t>Signs and symptoms of opioid overdose</a:t>
            </a:r>
          </a:p>
          <a:p>
            <a:r>
              <a:rPr lang="en-US" sz="3200" dirty="0"/>
              <a:t>How to respond to an overdose, including:</a:t>
            </a:r>
          </a:p>
          <a:p>
            <a:pPr lvl="1">
              <a:buFont typeface="Arial" panose="020B0604020202020204" pitchFamily="34" charset="0"/>
              <a:buChar char="•"/>
            </a:pPr>
            <a:r>
              <a:rPr lang="en-US" sz="2800" dirty="0"/>
              <a:t>Calling 911.</a:t>
            </a:r>
          </a:p>
          <a:p>
            <a:pPr lvl="1">
              <a:buFont typeface="Arial" panose="020B0604020202020204" pitchFamily="34" charset="0"/>
              <a:buChar char="•"/>
            </a:pPr>
            <a:r>
              <a:rPr lang="en-US" sz="2800" dirty="0"/>
              <a:t>Giving naloxone.</a:t>
            </a:r>
          </a:p>
          <a:p>
            <a:pPr lvl="1">
              <a:buFont typeface="Arial" panose="020B0604020202020204" pitchFamily="34" charset="0"/>
              <a:buChar char="•"/>
            </a:pPr>
            <a:r>
              <a:rPr lang="en-US" sz="2800" dirty="0"/>
              <a:t>Providing rescue breathing. </a:t>
            </a:r>
          </a:p>
          <a:p>
            <a:pPr lvl="1">
              <a:buFont typeface="Arial" panose="020B0604020202020204" pitchFamily="34" charset="0"/>
              <a:buChar char="•"/>
            </a:pPr>
            <a:r>
              <a:rPr lang="en-US" sz="2800" dirty="0"/>
              <a:t>Caring for someone after giving naloxone.</a:t>
            </a:r>
          </a:p>
          <a:p>
            <a:pPr lvl="1"/>
            <a:endParaRPr lang="en-US" dirty="0"/>
          </a:p>
          <a:p>
            <a:pPr lvl="1"/>
            <a:endParaRPr lang="en-US" dirty="0"/>
          </a:p>
        </p:txBody>
      </p:sp>
    </p:spTree>
    <p:extLst>
      <p:ext uri="{BB962C8B-B14F-4D97-AF65-F5344CB8AC3E}">
        <p14:creationId xmlns:p14="http://schemas.microsoft.com/office/powerpoint/2010/main" val="64278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Types of Trainings</a:t>
            </a:r>
          </a:p>
        </p:txBody>
      </p:sp>
      <p:sp>
        <p:nvSpPr>
          <p:cNvPr id="3" name="Content Placeholder 2"/>
          <p:cNvSpPr>
            <a:spLocks noGrp="1"/>
          </p:cNvSpPr>
          <p:nvPr>
            <p:ph idx="1"/>
          </p:nvPr>
        </p:nvSpPr>
        <p:spPr>
          <a:xfrm>
            <a:off x="609600" y="1719072"/>
            <a:ext cx="10972800" cy="4572000"/>
          </a:xfrm>
        </p:spPr>
        <p:txBody>
          <a:bodyPr>
            <a:noAutofit/>
          </a:bodyPr>
          <a:lstStyle/>
          <a:p>
            <a:r>
              <a:rPr lang="en-US" sz="3200" b="1" dirty="0"/>
              <a:t>One-on-one/“quick”: </a:t>
            </a:r>
            <a:r>
              <a:rPr lang="en-US" sz="3200" dirty="0"/>
              <a:t>A session of up to 10-minutes for one or two people. </a:t>
            </a:r>
          </a:p>
          <a:p>
            <a:r>
              <a:rPr lang="en-US" sz="3200" b="1" dirty="0"/>
              <a:t>Classroom: </a:t>
            </a:r>
            <a:r>
              <a:rPr lang="en-US" sz="3200" dirty="0"/>
              <a:t>A session that runs about an hour for a large group. </a:t>
            </a:r>
          </a:p>
          <a:p>
            <a:r>
              <a:rPr lang="en-US" sz="3200" b="1" dirty="0"/>
              <a:t>Virtual: </a:t>
            </a:r>
            <a:r>
              <a:rPr lang="en-US" sz="3200" dirty="0"/>
              <a:t>A session of 10 to 30 minutes online for one or multiple people. </a:t>
            </a:r>
            <a:br>
              <a:rPr lang="en-US" dirty="0"/>
            </a:br>
            <a:endParaRPr lang="en-US" dirty="0"/>
          </a:p>
          <a:p>
            <a:pPr lvl="1"/>
            <a:endParaRPr lang="en-US" dirty="0"/>
          </a:p>
          <a:p>
            <a:endParaRPr lang="en-US" dirty="0"/>
          </a:p>
        </p:txBody>
      </p:sp>
    </p:spTree>
    <p:extLst>
      <p:ext uri="{BB962C8B-B14F-4D97-AF65-F5344CB8AC3E}">
        <p14:creationId xmlns:p14="http://schemas.microsoft.com/office/powerpoint/2010/main" val="4067452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3320"/>
          </a:xfrm>
        </p:spPr>
        <p:txBody>
          <a:bodyPr>
            <a:noAutofit/>
          </a:bodyPr>
          <a:lstStyle/>
          <a:p>
            <a:pPr algn="ctr"/>
            <a:r>
              <a:rPr lang="en-US" dirty="0"/>
              <a:t>One-on-One In-Person Trainings</a:t>
            </a:r>
          </a:p>
        </p:txBody>
      </p:sp>
      <p:sp>
        <p:nvSpPr>
          <p:cNvPr id="3" name="Content Placeholder 2"/>
          <p:cNvSpPr>
            <a:spLocks noGrp="1"/>
          </p:cNvSpPr>
          <p:nvPr>
            <p:ph idx="1"/>
          </p:nvPr>
        </p:nvSpPr>
        <p:spPr>
          <a:xfrm>
            <a:off x="575733" y="1163320"/>
            <a:ext cx="11130846" cy="4572000"/>
          </a:xfrm>
        </p:spPr>
        <p:txBody>
          <a:bodyPr>
            <a:noAutofit/>
          </a:bodyPr>
          <a:lstStyle/>
          <a:p>
            <a:pPr marL="0" indent="0">
              <a:buNone/>
            </a:pPr>
            <a:r>
              <a:rPr lang="en-US" sz="3200" b="1" dirty="0"/>
              <a:t>Considerations</a:t>
            </a:r>
          </a:p>
          <a:p>
            <a:r>
              <a:rPr lang="en-US" sz="3200" dirty="0"/>
              <a:t>Is the space for the training appropriate? </a:t>
            </a:r>
          </a:p>
          <a:p>
            <a:r>
              <a:rPr lang="en-US" sz="3200" dirty="0"/>
              <a:t>How will you provide interpreters?</a:t>
            </a:r>
          </a:p>
          <a:p>
            <a:pPr marL="0" indent="0">
              <a:buNone/>
            </a:pPr>
            <a:endParaRPr lang="en-US" sz="3200" b="1" dirty="0"/>
          </a:p>
          <a:p>
            <a:pPr marL="0" indent="0">
              <a:buNone/>
            </a:pPr>
            <a:r>
              <a:rPr lang="en-US" sz="3200" b="1" dirty="0"/>
              <a:t>Teaching tips</a:t>
            </a:r>
          </a:p>
          <a:p>
            <a:r>
              <a:rPr lang="en-US" sz="3200" dirty="0"/>
              <a:t>Ask participants what they know</a:t>
            </a:r>
          </a:p>
          <a:p>
            <a:r>
              <a:rPr lang="en-US" sz="3200" dirty="0"/>
              <a:t>Provide a handout with key information and resources</a:t>
            </a:r>
          </a:p>
          <a:p>
            <a:r>
              <a:rPr lang="en-US" sz="3200" dirty="0"/>
              <a:t>Track the number of people trained</a:t>
            </a:r>
          </a:p>
          <a:p>
            <a:endParaRPr lang="en-US" sz="3200" dirty="0"/>
          </a:p>
          <a:p>
            <a:pPr lvl="1"/>
            <a:endParaRPr lang="en-US" dirty="0"/>
          </a:p>
          <a:p>
            <a:endParaRPr lang="en-US" dirty="0"/>
          </a:p>
        </p:txBody>
      </p:sp>
    </p:spTree>
    <p:extLst>
      <p:ext uri="{BB962C8B-B14F-4D97-AF65-F5344CB8AC3E}">
        <p14:creationId xmlns:p14="http://schemas.microsoft.com/office/powerpoint/2010/main" val="28786636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62049"/>
            <a:ext cx="11061700" cy="1099820"/>
          </a:xfrm>
        </p:spPr>
        <p:txBody>
          <a:bodyPr>
            <a:normAutofit/>
          </a:bodyPr>
          <a:lstStyle/>
          <a:p>
            <a:pPr algn="ctr"/>
            <a:r>
              <a:rPr lang="en-US" dirty="0"/>
              <a:t>Classroom-Style Trainings</a:t>
            </a:r>
          </a:p>
        </p:txBody>
      </p:sp>
      <p:sp>
        <p:nvSpPr>
          <p:cNvPr id="3" name="Content Placeholder 2"/>
          <p:cNvSpPr>
            <a:spLocks noGrp="1"/>
          </p:cNvSpPr>
          <p:nvPr>
            <p:ph idx="1"/>
          </p:nvPr>
        </p:nvSpPr>
        <p:spPr>
          <a:xfrm>
            <a:off x="520700" y="835742"/>
            <a:ext cx="11671300" cy="5188884"/>
          </a:xfrm>
        </p:spPr>
        <p:txBody>
          <a:bodyPr>
            <a:noAutofit/>
          </a:bodyPr>
          <a:lstStyle/>
          <a:p>
            <a:pPr marL="0" indent="0">
              <a:buNone/>
            </a:pPr>
            <a:r>
              <a:rPr lang="en-US" sz="3200" b="1" dirty="0"/>
              <a:t>Considerations</a:t>
            </a:r>
          </a:p>
          <a:p>
            <a:r>
              <a:rPr lang="en-US" sz="3200" dirty="0"/>
              <a:t>Is the location and time convenient for people?</a:t>
            </a:r>
          </a:p>
          <a:p>
            <a:r>
              <a:rPr lang="en-US" sz="3200" dirty="0"/>
              <a:t>Is the space large enough for the audience and activities?</a:t>
            </a:r>
          </a:p>
          <a:p>
            <a:r>
              <a:rPr lang="en-US" sz="3200" dirty="0"/>
              <a:t>How will you provide interpreters?</a:t>
            </a:r>
          </a:p>
          <a:p>
            <a:pPr marL="0" indent="0">
              <a:buNone/>
            </a:pPr>
            <a:endParaRPr lang="en-US" sz="2000" dirty="0"/>
          </a:p>
          <a:p>
            <a:pPr marL="0" indent="0">
              <a:buNone/>
            </a:pPr>
            <a:r>
              <a:rPr lang="en-US" sz="3200" b="1" dirty="0"/>
              <a:t>Teaching tips</a:t>
            </a:r>
          </a:p>
          <a:p>
            <a:r>
              <a:rPr lang="en-US" sz="3200" dirty="0"/>
              <a:t>Use a handout with key information and resources</a:t>
            </a:r>
          </a:p>
          <a:p>
            <a:r>
              <a:rPr lang="en-US" sz="3200" dirty="0"/>
              <a:t>Use a mannequin to demonstrate rescue breathing</a:t>
            </a:r>
          </a:p>
          <a:p>
            <a:r>
              <a:rPr lang="en-US" sz="3200" dirty="0"/>
              <a:t>Use naloxone test/practice kits</a:t>
            </a:r>
          </a:p>
          <a:p>
            <a:r>
              <a:rPr lang="en-US" sz="3200" dirty="0"/>
              <a:t>Engage participants (ask questions, have them answer)</a:t>
            </a:r>
          </a:p>
          <a:p>
            <a:r>
              <a:rPr lang="en-US" sz="3200" dirty="0"/>
              <a:t>Track the number of people in attendance</a:t>
            </a:r>
          </a:p>
        </p:txBody>
      </p:sp>
    </p:spTree>
    <p:extLst>
      <p:ext uri="{BB962C8B-B14F-4D97-AF65-F5344CB8AC3E}">
        <p14:creationId xmlns:p14="http://schemas.microsoft.com/office/powerpoint/2010/main" val="3103936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381000"/>
            <a:ext cx="11099800" cy="1524000"/>
          </a:xfrm>
        </p:spPr>
        <p:txBody>
          <a:bodyPr>
            <a:normAutofit/>
          </a:bodyPr>
          <a:lstStyle/>
          <a:p>
            <a:pPr algn="ctr"/>
            <a:r>
              <a:rPr lang="en-US" dirty="0"/>
              <a:t>Virtual Trainings</a:t>
            </a:r>
          </a:p>
        </p:txBody>
      </p:sp>
      <p:sp>
        <p:nvSpPr>
          <p:cNvPr id="3" name="Content Placeholder 2"/>
          <p:cNvSpPr>
            <a:spLocks noGrp="1"/>
          </p:cNvSpPr>
          <p:nvPr>
            <p:ph idx="1"/>
          </p:nvPr>
        </p:nvSpPr>
        <p:spPr>
          <a:xfrm>
            <a:off x="482600" y="928511"/>
            <a:ext cx="11620500" cy="4572000"/>
          </a:xfrm>
        </p:spPr>
        <p:txBody>
          <a:bodyPr>
            <a:noAutofit/>
          </a:bodyPr>
          <a:lstStyle/>
          <a:p>
            <a:pPr marL="0" indent="0">
              <a:buNone/>
            </a:pPr>
            <a:r>
              <a:rPr lang="en-US" sz="3200" b="1" dirty="0"/>
              <a:t>Considerations:</a:t>
            </a:r>
          </a:p>
          <a:p>
            <a:r>
              <a:rPr lang="en-US" sz="3200" dirty="0"/>
              <a:t>How will you distribute naloxone and related resources to those you train?</a:t>
            </a:r>
          </a:p>
          <a:p>
            <a:r>
              <a:rPr lang="en-US" sz="3200" dirty="0"/>
              <a:t>How will you provide interpreters?</a:t>
            </a:r>
          </a:p>
          <a:p>
            <a:pPr marL="0" indent="0">
              <a:buNone/>
            </a:pPr>
            <a:endParaRPr lang="en-US" dirty="0"/>
          </a:p>
          <a:p>
            <a:pPr marL="0" indent="0">
              <a:buNone/>
            </a:pPr>
            <a:r>
              <a:rPr lang="en-US" sz="3200" b="1" dirty="0"/>
              <a:t>Teaching tips:</a:t>
            </a:r>
          </a:p>
          <a:p>
            <a:pPr marL="465667" indent="-457200"/>
            <a:r>
              <a:rPr lang="en-US" sz="3200" dirty="0"/>
              <a:t>Incorporate a video on how to administer naloxone</a:t>
            </a:r>
          </a:p>
          <a:p>
            <a:pPr marL="465667" indent="-457200"/>
            <a:r>
              <a:rPr lang="en-US" sz="3200" dirty="0"/>
              <a:t>Engage participants (ask questions, have them respond)</a:t>
            </a:r>
          </a:p>
          <a:p>
            <a:pPr marL="465667" indent="-457200"/>
            <a:r>
              <a:rPr lang="en-US" sz="3200" dirty="0"/>
              <a:t>Use breakout rooms</a:t>
            </a:r>
          </a:p>
          <a:p>
            <a:pPr marL="465667" indent="-457200"/>
            <a:r>
              <a:rPr lang="en-US" sz="3200" dirty="0"/>
              <a:t>Track the number of people in attendance</a:t>
            </a:r>
          </a:p>
          <a:p>
            <a:pPr marL="465667" indent="-457200"/>
            <a:endParaRPr lang="en-US" sz="3200" dirty="0"/>
          </a:p>
        </p:txBody>
      </p:sp>
    </p:spTree>
    <p:extLst>
      <p:ext uri="{BB962C8B-B14F-4D97-AF65-F5344CB8AC3E}">
        <p14:creationId xmlns:p14="http://schemas.microsoft.com/office/powerpoint/2010/main" val="5693580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Tailoring to the Audience</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b="1" dirty="0"/>
              <a:t>When planning your training:</a:t>
            </a:r>
          </a:p>
          <a:p>
            <a:r>
              <a:rPr lang="en-US" sz="3200" dirty="0"/>
              <a:t>Consider what the audience may already know.</a:t>
            </a:r>
          </a:p>
          <a:p>
            <a:r>
              <a:rPr lang="en-US" sz="3200" dirty="0"/>
              <a:t>Consider what will likely be new to them.</a:t>
            </a:r>
          </a:p>
          <a:p>
            <a:r>
              <a:rPr lang="en-US" sz="3200" dirty="0"/>
              <a:t>Consider asking the audience what concerns they have before the session begins.</a:t>
            </a:r>
          </a:p>
          <a:p>
            <a:endParaRPr lang="en-US" dirty="0"/>
          </a:p>
        </p:txBody>
      </p:sp>
    </p:spTree>
    <p:extLst>
      <p:ext uri="{BB962C8B-B14F-4D97-AF65-F5344CB8AC3E}">
        <p14:creationId xmlns:p14="http://schemas.microsoft.com/office/powerpoint/2010/main" val="1441768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5F53-D8D8-4351-8F8E-A02115F3C763}"/>
              </a:ext>
            </a:extLst>
          </p:cNvPr>
          <p:cNvSpPr>
            <a:spLocks noGrp="1"/>
          </p:cNvSpPr>
          <p:nvPr>
            <p:ph type="title"/>
          </p:nvPr>
        </p:nvSpPr>
        <p:spPr>
          <a:xfrm>
            <a:off x="609600" y="182880"/>
            <a:ext cx="10972800" cy="1524000"/>
          </a:xfrm>
        </p:spPr>
        <p:txBody>
          <a:bodyPr>
            <a:noAutofit/>
          </a:bodyPr>
          <a:lstStyle/>
          <a:p>
            <a:pPr algn="ctr"/>
            <a:r>
              <a:rPr lang="en-US" dirty="0"/>
              <a:t>Opioids: Fentanyl</a:t>
            </a:r>
          </a:p>
        </p:txBody>
      </p:sp>
      <p:sp>
        <p:nvSpPr>
          <p:cNvPr id="3" name="Content Placeholder 2">
            <a:extLst>
              <a:ext uri="{FF2B5EF4-FFF2-40B4-BE49-F238E27FC236}">
                <a16:creationId xmlns:a16="http://schemas.microsoft.com/office/drawing/2014/main" id="{8B76ADBE-CCF1-4B9B-AF2D-EB2A0924C7C2}"/>
              </a:ext>
            </a:extLst>
          </p:cNvPr>
          <p:cNvSpPr>
            <a:spLocks noGrp="1"/>
          </p:cNvSpPr>
          <p:nvPr>
            <p:ph idx="1"/>
          </p:nvPr>
        </p:nvSpPr>
        <p:spPr>
          <a:xfrm>
            <a:off x="609600" y="1719072"/>
            <a:ext cx="10972800" cy="4300728"/>
          </a:xfrm>
        </p:spPr>
        <p:txBody>
          <a:bodyPr>
            <a:noAutofit/>
          </a:bodyPr>
          <a:lstStyle/>
          <a:p>
            <a:pPr marL="0" indent="0">
              <a:buNone/>
            </a:pPr>
            <a:r>
              <a:rPr lang="en-US" sz="3200" dirty="0"/>
              <a:t>Fentanyl is a synthetic opioid 50x stronger than heroin and 80-100x stronger than morphine.</a:t>
            </a:r>
          </a:p>
          <a:p>
            <a:r>
              <a:rPr lang="en-US" sz="3200" dirty="0"/>
              <a:t>Pharmaceutical fentanyl has been used in clinical settings since 1968 during surgery and for pain management.</a:t>
            </a:r>
          </a:p>
          <a:p>
            <a:r>
              <a:rPr lang="en-US" sz="3200" dirty="0"/>
              <a:t>Illegally produced fentanyl comes in a powder that can be injected, smoked, or snorted. </a:t>
            </a:r>
          </a:p>
          <a:p>
            <a:r>
              <a:rPr lang="en-US" sz="3200" dirty="0"/>
              <a:t>Illegally produced fentanyl has been mixed into heroin, meth, cocaine, and pills.</a:t>
            </a:r>
          </a:p>
        </p:txBody>
      </p:sp>
    </p:spTree>
    <p:extLst>
      <p:ext uri="{BB962C8B-B14F-4D97-AF65-F5344CB8AC3E}">
        <p14:creationId xmlns:p14="http://schemas.microsoft.com/office/powerpoint/2010/main" val="32250997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All Audiences</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b="1" dirty="0"/>
              <a:t>Naloxone training and information on the drug overdose epidemic may bring up painful memories or difficult emotions. </a:t>
            </a:r>
          </a:p>
          <a:p>
            <a:r>
              <a:rPr lang="en-US" sz="3200" dirty="0"/>
              <a:t>Ensure the training is a safe space.</a:t>
            </a:r>
          </a:p>
          <a:p>
            <a:r>
              <a:rPr lang="en-US" sz="3200" dirty="0"/>
              <a:t>Be sensitive and respectful of participants.</a:t>
            </a:r>
          </a:p>
          <a:p>
            <a:r>
              <a:rPr lang="en-US" sz="3200" dirty="0"/>
              <a:t>Model respectful language.</a:t>
            </a:r>
          </a:p>
          <a:p>
            <a:r>
              <a:rPr lang="en-US" sz="3200" dirty="0"/>
              <a:t>Prepare based on educated guesses, but don’t make assumptions about individuals.</a:t>
            </a:r>
          </a:p>
          <a:p>
            <a:endParaRPr lang="en-US" dirty="0"/>
          </a:p>
          <a:p>
            <a:endParaRPr lang="en-US" dirty="0"/>
          </a:p>
        </p:txBody>
      </p:sp>
    </p:spTree>
    <p:extLst>
      <p:ext uri="{BB962C8B-B14F-4D97-AF65-F5344CB8AC3E}">
        <p14:creationId xmlns:p14="http://schemas.microsoft.com/office/powerpoint/2010/main" val="29860096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r>
              <a:rPr lang="en-US" sz="2933" dirty="0"/>
              <a:t>Section L</a:t>
            </a:r>
            <a:br>
              <a:rPr lang="en-US" sz="7200" dirty="0"/>
            </a:br>
            <a:r>
              <a:rPr lang="en-US" sz="8000" dirty="0"/>
              <a:t>Resources</a:t>
            </a:r>
          </a:p>
        </p:txBody>
      </p:sp>
    </p:spTree>
    <p:extLst>
      <p:ext uri="{BB962C8B-B14F-4D97-AF65-F5344CB8AC3E}">
        <p14:creationId xmlns:p14="http://schemas.microsoft.com/office/powerpoint/2010/main" val="1796138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82880"/>
            <a:ext cx="11988800" cy="1524000"/>
          </a:xfrm>
        </p:spPr>
        <p:txBody>
          <a:bodyPr>
            <a:noAutofit/>
          </a:bodyPr>
          <a:lstStyle/>
          <a:p>
            <a:pPr algn="ctr"/>
            <a:r>
              <a:rPr lang="en-US" dirty="0"/>
              <a:t>Wisconsin Addiction </a:t>
            </a:r>
            <a:br>
              <a:rPr lang="en-US" dirty="0"/>
            </a:br>
            <a:r>
              <a:rPr lang="en-US" dirty="0"/>
              <a:t>Recovery Helpline</a:t>
            </a:r>
            <a:endParaRPr lang="en-US" dirty="0">
              <a:highlight>
                <a:srgbClr val="00FF00"/>
              </a:highlight>
            </a:endParaRPr>
          </a:p>
        </p:txBody>
      </p:sp>
      <p:sp>
        <p:nvSpPr>
          <p:cNvPr id="12" name="Content Placeholder 2">
            <a:extLst>
              <a:ext uri="{FF2B5EF4-FFF2-40B4-BE49-F238E27FC236}">
                <a16:creationId xmlns:a16="http://schemas.microsoft.com/office/drawing/2014/main" id="{56932D91-970C-46FB-B1C4-DED07F202068}"/>
              </a:ext>
            </a:extLst>
          </p:cNvPr>
          <p:cNvSpPr>
            <a:spLocks noGrp="1"/>
          </p:cNvSpPr>
          <p:nvPr>
            <p:ph idx="1"/>
          </p:nvPr>
        </p:nvSpPr>
        <p:spPr>
          <a:xfrm>
            <a:off x="609600" y="5689600"/>
            <a:ext cx="10972800" cy="601472"/>
          </a:xfrm>
        </p:spPr>
        <p:txBody>
          <a:bodyPr/>
          <a:lstStyle/>
          <a:p>
            <a:pPr marL="0" indent="0" algn="ctr">
              <a:buNone/>
            </a:pPr>
            <a:r>
              <a:rPr lang="en-US" sz="3200" dirty="0"/>
              <a:t>addictionhelpwi.org</a:t>
            </a:r>
          </a:p>
        </p:txBody>
      </p:sp>
      <p:sp>
        <p:nvSpPr>
          <p:cNvPr id="5" name="Rectangle 4"/>
          <p:cNvSpPr/>
          <p:nvPr/>
        </p:nvSpPr>
        <p:spPr>
          <a:xfrm>
            <a:off x="9690101" y="5524500"/>
            <a:ext cx="18923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pic>
        <p:nvPicPr>
          <p:cNvPr id="1026" name="Picture 2" descr="211 Wisconsin">
            <a:hlinkClick r:id="rId3"/>
            <a:extLst>
              <a:ext uri="{FF2B5EF4-FFF2-40B4-BE49-F238E27FC236}">
                <a16:creationId xmlns:a16="http://schemas.microsoft.com/office/drawing/2014/main" id="{83A3D407-344E-4BF7-9FFC-D5B28C30C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2327126"/>
            <a:ext cx="7708900" cy="294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0941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55D-2EE4-5818-E989-F547FECC33E2}"/>
              </a:ext>
            </a:extLst>
          </p:cNvPr>
          <p:cNvSpPr>
            <a:spLocks noGrp="1"/>
          </p:cNvSpPr>
          <p:nvPr>
            <p:ph type="title"/>
          </p:nvPr>
        </p:nvSpPr>
        <p:spPr>
          <a:xfrm>
            <a:off x="225778" y="182880"/>
            <a:ext cx="5486400" cy="1524000"/>
          </a:xfrm>
        </p:spPr>
        <p:txBody>
          <a:bodyPr>
            <a:noAutofit/>
          </a:bodyPr>
          <a:lstStyle/>
          <a:p>
            <a:pPr algn="ctr"/>
            <a:r>
              <a:rPr lang="en-US" dirty="0"/>
              <a:t>Never Use Alone</a:t>
            </a:r>
          </a:p>
        </p:txBody>
      </p:sp>
      <p:sp>
        <p:nvSpPr>
          <p:cNvPr id="3" name="Content Placeholder 2">
            <a:extLst>
              <a:ext uri="{FF2B5EF4-FFF2-40B4-BE49-F238E27FC236}">
                <a16:creationId xmlns:a16="http://schemas.microsoft.com/office/drawing/2014/main" id="{E866DC31-7620-7681-B985-F8EA21B47E0A}"/>
              </a:ext>
            </a:extLst>
          </p:cNvPr>
          <p:cNvSpPr>
            <a:spLocks noGrp="1"/>
          </p:cNvSpPr>
          <p:nvPr>
            <p:ph idx="1"/>
          </p:nvPr>
        </p:nvSpPr>
        <p:spPr>
          <a:xfrm>
            <a:off x="383822" y="1905000"/>
            <a:ext cx="5407378" cy="3424237"/>
          </a:xfrm>
        </p:spPr>
        <p:txBody>
          <a:bodyPr/>
          <a:lstStyle/>
          <a:p>
            <a:pPr marL="0" indent="0">
              <a:buNone/>
            </a:pPr>
            <a:r>
              <a:rPr lang="en-US" sz="3200" dirty="0"/>
              <a:t>People who are using drugs are connected to a trained operator who can call for help in case of overdose.</a:t>
            </a:r>
          </a:p>
          <a:p>
            <a:r>
              <a:rPr lang="en-US" sz="3200" dirty="0">
                <a:hlinkClick r:id="rId3"/>
              </a:rPr>
              <a:t>https://neverusealone.com/</a:t>
            </a:r>
            <a:endParaRPr lang="en-US" sz="3200" dirty="0"/>
          </a:p>
          <a:p>
            <a:r>
              <a:rPr lang="en-US" sz="3200" dirty="0"/>
              <a:t>877-696-1996</a:t>
            </a:r>
          </a:p>
        </p:txBody>
      </p:sp>
      <p:sp>
        <p:nvSpPr>
          <p:cNvPr id="6" name="Rectangle 5">
            <a:extLst>
              <a:ext uri="{FF2B5EF4-FFF2-40B4-BE49-F238E27FC236}">
                <a16:creationId xmlns:a16="http://schemas.microsoft.com/office/drawing/2014/main" id="{235BC919-E7FA-96A9-A1F1-D8685FC82F58}"/>
              </a:ext>
            </a:extLst>
          </p:cNvPr>
          <p:cNvSpPr/>
          <p:nvPr/>
        </p:nvSpPr>
        <p:spPr>
          <a:xfrm>
            <a:off x="6096000" y="-11289"/>
            <a:ext cx="6096000" cy="654755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nner Image">
            <a:extLst>
              <a:ext uri="{FF2B5EF4-FFF2-40B4-BE49-F238E27FC236}">
                <a16:creationId xmlns:a16="http://schemas.microsoft.com/office/drawing/2014/main" id="{798E312A-3550-2A87-624E-88E58FF3F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49" b="18751"/>
          <a:stretch/>
        </p:blipFill>
        <p:spPr bwMode="auto">
          <a:xfrm>
            <a:off x="6705600" y="1905000"/>
            <a:ext cx="48768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266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042D-8D45-F807-9913-E41CE19C09EA}"/>
              </a:ext>
            </a:extLst>
          </p:cNvPr>
          <p:cNvSpPr>
            <a:spLocks noGrp="1"/>
          </p:cNvSpPr>
          <p:nvPr>
            <p:ph type="title"/>
          </p:nvPr>
        </p:nvSpPr>
        <p:spPr>
          <a:xfrm>
            <a:off x="0" y="182563"/>
            <a:ext cx="6096000" cy="1524000"/>
          </a:xfrm>
        </p:spPr>
        <p:txBody>
          <a:bodyPr/>
          <a:lstStyle/>
          <a:p>
            <a:pPr algn="ctr"/>
            <a:r>
              <a:rPr lang="en-US" dirty="0" err="1"/>
              <a:t>SafeSpot</a:t>
            </a:r>
            <a:endParaRPr lang="en-US" dirty="0"/>
          </a:p>
        </p:txBody>
      </p:sp>
      <p:sp>
        <p:nvSpPr>
          <p:cNvPr id="3" name="Content Placeholder 2">
            <a:extLst>
              <a:ext uri="{FF2B5EF4-FFF2-40B4-BE49-F238E27FC236}">
                <a16:creationId xmlns:a16="http://schemas.microsoft.com/office/drawing/2014/main" id="{60180C30-BB71-9414-F4A3-46F226DFA5FE}"/>
              </a:ext>
            </a:extLst>
          </p:cNvPr>
          <p:cNvSpPr>
            <a:spLocks noGrp="1"/>
          </p:cNvSpPr>
          <p:nvPr>
            <p:ph idx="1"/>
          </p:nvPr>
        </p:nvSpPr>
        <p:spPr>
          <a:xfrm>
            <a:off x="609600" y="1719263"/>
            <a:ext cx="5092700" cy="4572000"/>
          </a:xfrm>
        </p:spPr>
        <p:txBody>
          <a:bodyPr/>
          <a:lstStyle/>
          <a:p>
            <a:pPr marL="0" indent="0">
              <a:buNone/>
            </a:pPr>
            <a:r>
              <a:rPr lang="en-US" sz="3200" dirty="0"/>
              <a:t>People who are using drugs are connected o a trained operator who can call for help in case of overdose. </a:t>
            </a:r>
          </a:p>
          <a:p>
            <a:r>
              <a:rPr lang="en-US" sz="3200" dirty="0">
                <a:hlinkClick r:id="rId3"/>
              </a:rPr>
              <a:t>https://safe-spot.me/</a:t>
            </a:r>
            <a:endParaRPr lang="en-US" sz="3200" dirty="0"/>
          </a:p>
          <a:p>
            <a:r>
              <a:rPr lang="en-US" sz="3200" dirty="0"/>
              <a:t>800-972-0590</a:t>
            </a:r>
          </a:p>
        </p:txBody>
      </p:sp>
      <p:sp>
        <p:nvSpPr>
          <p:cNvPr id="7" name="Rectangle 6">
            <a:extLst>
              <a:ext uri="{FF2B5EF4-FFF2-40B4-BE49-F238E27FC236}">
                <a16:creationId xmlns:a16="http://schemas.microsoft.com/office/drawing/2014/main" id="{18FCE397-BE92-8D56-139F-AAB0921E3584}"/>
              </a:ext>
            </a:extLst>
          </p:cNvPr>
          <p:cNvSpPr/>
          <p:nvPr/>
        </p:nvSpPr>
        <p:spPr>
          <a:xfrm>
            <a:off x="6096000" y="0"/>
            <a:ext cx="6096000" cy="653807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476F227-20A7-7953-C62F-2C1D607DBDF2}"/>
              </a:ext>
            </a:extLst>
          </p:cNvPr>
          <p:cNvPicPr>
            <a:picLocks noChangeAspect="1"/>
          </p:cNvPicPr>
          <p:nvPr/>
        </p:nvPicPr>
        <p:blipFill>
          <a:blip r:embed="rId4"/>
          <a:stretch>
            <a:fillRect/>
          </a:stretch>
        </p:blipFill>
        <p:spPr>
          <a:xfrm>
            <a:off x="6762750" y="1600200"/>
            <a:ext cx="4762500" cy="3657600"/>
          </a:xfrm>
          <a:prstGeom prst="rect">
            <a:avLst/>
          </a:prstGeom>
        </p:spPr>
      </p:pic>
    </p:spTree>
    <p:extLst>
      <p:ext uri="{BB962C8B-B14F-4D97-AF65-F5344CB8AC3E}">
        <p14:creationId xmlns:p14="http://schemas.microsoft.com/office/powerpoint/2010/main" val="31291385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normAutofit/>
          </a:bodyPr>
          <a:lstStyle/>
          <a:p>
            <a:pPr algn="ctr"/>
            <a:r>
              <a:rPr lang="en-US" dirty="0"/>
              <a:t>Wisconsin Initiatives</a:t>
            </a:r>
          </a:p>
        </p:txBody>
      </p:sp>
      <p:pic>
        <p:nvPicPr>
          <p:cNvPr id="1026" name="Picture 2" descr="Dose of Reality: Opioids in Wisconsin | Wisconsin Department of Health  Services">
            <a:hlinkClick r:id="rId3"/>
            <a:extLst>
              <a:ext uri="{FF2B5EF4-FFF2-40B4-BE49-F238E27FC236}">
                <a16:creationId xmlns:a16="http://schemas.microsoft.com/office/drawing/2014/main" id="{074F5DF2-2BDB-697B-9C0A-717BA8EAC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17" y="1676400"/>
            <a:ext cx="4673600" cy="35052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BA6BC0D0-EB51-8BCE-4B80-6C13D4AB1DCF}"/>
              </a:ext>
            </a:extLst>
          </p:cNvPr>
          <p:cNvCxnSpPr>
            <a:cxnSpLocks/>
          </p:cNvCxnSpPr>
          <p:nvPr/>
        </p:nvCxnSpPr>
        <p:spPr>
          <a:xfrm>
            <a:off x="6121400" y="1706880"/>
            <a:ext cx="0" cy="436372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medium confidence">
            <a:hlinkClick r:id="rId5"/>
            <a:extLst>
              <a:ext uri="{FF2B5EF4-FFF2-40B4-BE49-F238E27FC236}">
                <a16:creationId xmlns:a16="http://schemas.microsoft.com/office/drawing/2014/main" id="{1AB86EFB-FC97-65B1-AE10-6DA6C67F24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345" y="1803400"/>
            <a:ext cx="4793385" cy="2463800"/>
          </a:xfrm>
          <a:prstGeom prst="rect">
            <a:avLst/>
          </a:prstGeom>
        </p:spPr>
      </p:pic>
      <p:sp>
        <p:nvSpPr>
          <p:cNvPr id="3" name="TextBox 2">
            <a:extLst>
              <a:ext uri="{FF2B5EF4-FFF2-40B4-BE49-F238E27FC236}">
                <a16:creationId xmlns:a16="http://schemas.microsoft.com/office/drawing/2014/main" id="{C491F615-524F-A053-D0FB-13272A948687}"/>
              </a:ext>
            </a:extLst>
          </p:cNvPr>
          <p:cNvSpPr txBox="1"/>
          <p:nvPr/>
        </p:nvSpPr>
        <p:spPr>
          <a:xfrm>
            <a:off x="508001" y="5562600"/>
            <a:ext cx="5079999" cy="508000"/>
          </a:xfrm>
          <a:prstGeom prst="rect">
            <a:avLst/>
          </a:prstGeom>
        </p:spPr>
        <p:txBody>
          <a:bodyPr vert="horz" wrap="square" lIns="121920" tIns="60960" rIns="121920" bIns="60960" rtlCol="0" anchor="ctr">
            <a:normAutofit fontScale="92500" lnSpcReduction="10000"/>
          </a:bodyPr>
          <a:lstStyle/>
          <a:p>
            <a:pPr algn="ctr" defTabSz="1219170">
              <a:lnSpc>
                <a:spcPct val="90000"/>
              </a:lnSpc>
            </a:pPr>
            <a:endParaRPr lang="en-US" sz="3200" dirty="0">
              <a:solidFill>
                <a:srgbClr val="1F497D"/>
              </a:solidFill>
              <a:latin typeface="Century" panose="02040604050505020304" pitchFamily="18" charset="0"/>
            </a:endParaRPr>
          </a:p>
        </p:txBody>
      </p:sp>
      <p:sp>
        <p:nvSpPr>
          <p:cNvPr id="4" name="TextBox 3">
            <a:extLst>
              <a:ext uri="{FF2B5EF4-FFF2-40B4-BE49-F238E27FC236}">
                <a16:creationId xmlns:a16="http://schemas.microsoft.com/office/drawing/2014/main" id="{B95F5A52-6865-D44D-0659-DD85D0977B5B}"/>
              </a:ext>
            </a:extLst>
          </p:cNvPr>
          <p:cNvSpPr txBox="1"/>
          <p:nvPr/>
        </p:nvSpPr>
        <p:spPr>
          <a:xfrm>
            <a:off x="508000" y="5461000"/>
            <a:ext cx="5079997" cy="609600"/>
          </a:xfrm>
          <a:prstGeom prst="rect">
            <a:avLst/>
          </a:prstGeom>
        </p:spPr>
        <p:txBody>
          <a:bodyPr vert="horz" wrap="square" lIns="121920" tIns="60960" rIns="121920" bIns="60960" rtlCol="0" anchor="ctr">
            <a:normAutofit/>
          </a:bodyPr>
          <a:lstStyle/>
          <a:p>
            <a:pPr algn="ctr" defTabSz="1219170">
              <a:lnSpc>
                <a:spcPct val="90000"/>
              </a:lnSpc>
            </a:pPr>
            <a:r>
              <a:rPr lang="en-US" sz="3200" dirty="0">
                <a:solidFill>
                  <a:srgbClr val="1F497D"/>
                </a:solidFill>
                <a:ea typeface="Tahoma" panose="020B0604030504040204" pitchFamily="34" charset="0"/>
                <a:cs typeface="Tahoma" panose="020B0604030504040204" pitchFamily="34" charset="0"/>
              </a:rPr>
              <a:t>doseofrealitywi.gov</a:t>
            </a:r>
          </a:p>
        </p:txBody>
      </p:sp>
      <p:sp>
        <p:nvSpPr>
          <p:cNvPr id="5" name="TextBox 4">
            <a:extLst>
              <a:ext uri="{FF2B5EF4-FFF2-40B4-BE49-F238E27FC236}">
                <a16:creationId xmlns:a16="http://schemas.microsoft.com/office/drawing/2014/main" id="{ADED5EEC-EFF9-3A57-FAFF-EEA05E579733}"/>
              </a:ext>
            </a:extLst>
          </p:cNvPr>
          <p:cNvSpPr txBox="1"/>
          <p:nvPr/>
        </p:nvSpPr>
        <p:spPr>
          <a:xfrm>
            <a:off x="6705344" y="5461000"/>
            <a:ext cx="5079997" cy="609600"/>
          </a:xfrm>
          <a:prstGeom prst="rect">
            <a:avLst/>
          </a:prstGeom>
        </p:spPr>
        <p:txBody>
          <a:bodyPr vert="horz" wrap="square" lIns="121920" tIns="60960" rIns="121920" bIns="60960" rtlCol="0" anchor="ctr">
            <a:normAutofit/>
          </a:bodyPr>
          <a:lstStyle/>
          <a:p>
            <a:pPr algn="ctr" defTabSz="1219170">
              <a:lnSpc>
                <a:spcPct val="90000"/>
              </a:lnSpc>
            </a:pPr>
            <a:r>
              <a:rPr lang="en-US" sz="3200" dirty="0">
                <a:solidFill>
                  <a:srgbClr val="1F497D"/>
                </a:solidFill>
                <a:ea typeface="Tahoma" panose="020B0604030504040204" pitchFamily="34" charset="0"/>
                <a:cs typeface="Tahoma" panose="020B0604030504040204" pitchFamily="34" charset="0"/>
              </a:rPr>
              <a:t>realtalkswi.org</a:t>
            </a:r>
          </a:p>
        </p:txBody>
      </p:sp>
    </p:spTree>
    <p:extLst>
      <p:ext uri="{BB962C8B-B14F-4D97-AF65-F5344CB8AC3E}">
        <p14:creationId xmlns:p14="http://schemas.microsoft.com/office/powerpoint/2010/main" val="29759247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2D6B-7B0A-68E4-A870-DB1FFD0B75DB}"/>
              </a:ext>
            </a:extLst>
          </p:cNvPr>
          <p:cNvSpPr>
            <a:spLocks noGrp="1"/>
          </p:cNvSpPr>
          <p:nvPr>
            <p:ph type="title"/>
          </p:nvPr>
        </p:nvSpPr>
        <p:spPr>
          <a:xfrm>
            <a:off x="0" y="182880"/>
            <a:ext cx="12192000" cy="1524000"/>
          </a:xfrm>
        </p:spPr>
        <p:txBody>
          <a:bodyPr>
            <a:normAutofit/>
          </a:bodyPr>
          <a:lstStyle/>
          <a:p>
            <a:pPr algn="ctr"/>
            <a:r>
              <a:rPr lang="en-US" dirty="0"/>
              <a:t>“I Carry Hope, I Carry Naloxone”</a:t>
            </a:r>
          </a:p>
        </p:txBody>
      </p:sp>
      <p:pic>
        <p:nvPicPr>
          <p:cNvPr id="6" name="Picture 5">
            <a:hlinkClick r:id="rId2"/>
            <a:extLst>
              <a:ext uri="{FF2B5EF4-FFF2-40B4-BE49-F238E27FC236}">
                <a16:creationId xmlns:a16="http://schemas.microsoft.com/office/drawing/2014/main" id="{F0A965F4-52BF-C32A-E5A1-7A2F1E954BF5}"/>
              </a:ext>
            </a:extLst>
          </p:cNvPr>
          <p:cNvPicPr>
            <a:picLocks noChangeAspect="1"/>
          </p:cNvPicPr>
          <p:nvPr/>
        </p:nvPicPr>
        <p:blipFill rotWithShape="1">
          <a:blip r:embed="rId3"/>
          <a:srcRect b="50000"/>
          <a:stretch/>
        </p:blipFill>
        <p:spPr>
          <a:xfrm>
            <a:off x="2033181" y="1071371"/>
            <a:ext cx="8125637" cy="4062819"/>
          </a:xfrm>
          <a:prstGeom prst="rect">
            <a:avLst/>
          </a:prstGeom>
        </p:spPr>
      </p:pic>
      <p:sp>
        <p:nvSpPr>
          <p:cNvPr id="8" name="TextBox 7">
            <a:extLst>
              <a:ext uri="{FF2B5EF4-FFF2-40B4-BE49-F238E27FC236}">
                <a16:creationId xmlns:a16="http://schemas.microsoft.com/office/drawing/2014/main" id="{49BDD7CF-5879-9C23-7806-A7262C4B017F}"/>
              </a:ext>
            </a:extLst>
          </p:cNvPr>
          <p:cNvSpPr txBox="1"/>
          <p:nvPr/>
        </p:nvSpPr>
        <p:spPr>
          <a:xfrm>
            <a:off x="12089219" y="5603358"/>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pPr>
            <a:endParaRPr kumimoji="0" lang="en-US" sz="2400" b="0" i="0" u="none" strike="noStrike" kern="1200" cap="none" spc="0" normalizeH="0" baseline="0" noProof="0" dirty="0">
              <a:ln>
                <a:noFill/>
              </a:ln>
              <a:solidFill>
                <a:srgbClr val="1F497D"/>
              </a:solidFill>
              <a:effectLst/>
              <a:uLnTx/>
              <a:uFillTx/>
              <a:latin typeface="Century" panose="02040604050505020304" pitchFamily="18" charset="0"/>
              <a:ea typeface="+mn-ea"/>
              <a:cs typeface="+mn-cs"/>
            </a:endParaRPr>
          </a:p>
        </p:txBody>
      </p:sp>
      <p:sp>
        <p:nvSpPr>
          <p:cNvPr id="9" name="Content Placeholder 2">
            <a:extLst>
              <a:ext uri="{FF2B5EF4-FFF2-40B4-BE49-F238E27FC236}">
                <a16:creationId xmlns:a16="http://schemas.microsoft.com/office/drawing/2014/main" id="{2E237F2C-C4F7-71F2-BF1E-2301A522D94A}"/>
              </a:ext>
            </a:extLst>
          </p:cNvPr>
          <p:cNvSpPr>
            <a:spLocks noGrp="1"/>
          </p:cNvSpPr>
          <p:nvPr>
            <p:ph idx="1"/>
          </p:nvPr>
        </p:nvSpPr>
        <p:spPr>
          <a:xfrm>
            <a:off x="229781" y="4640580"/>
            <a:ext cx="11962219" cy="1722120"/>
          </a:xfrm>
        </p:spPr>
        <p:txBody>
          <a:bodyPr/>
          <a:lstStyle/>
          <a:p>
            <a:endParaRPr lang="en-US" i="0" dirty="0">
              <a:solidFill>
                <a:srgbClr val="000000"/>
              </a:solidFill>
              <a:effectLst/>
              <a:latin typeface="Arial" panose="020B0604020202020204" pitchFamily="34" charset="0"/>
              <a:cs typeface="Arial" panose="020B0604020202020204" pitchFamily="34" charset="0"/>
            </a:endParaRPr>
          </a:p>
          <a:p>
            <a:pPr marL="0" indent="0" algn="ctr">
              <a:buNone/>
            </a:pPr>
            <a:r>
              <a:rPr lang="en-US" sz="3200" dirty="0">
                <a:latin typeface="Arial" panose="020B0604020202020204" pitchFamily="34" charset="0"/>
                <a:cs typeface="Arial" panose="020B0604020202020204" pitchFamily="34" charset="0"/>
              </a:rPr>
              <a:t>Promote naloxone use with materials on the DHS website</a:t>
            </a:r>
          </a:p>
          <a:p>
            <a:pPr marL="0" indent="0" algn="ctr">
              <a:buNone/>
            </a:pPr>
            <a:r>
              <a:rPr lang="en-US" sz="2400" dirty="0">
                <a:latin typeface="Arial" panose="020B0604020202020204" pitchFamily="34" charset="0"/>
                <a:cs typeface="Arial" panose="020B0604020202020204" pitchFamily="34" charset="0"/>
                <a:hlinkClick r:id="rId2"/>
              </a:rPr>
              <a:t>https://www.dhs.wisconsin.gov/opioids/partner-resources.htm#naloxone-promotion</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988517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CCEFA8-F37E-2915-D3A7-D3A59219EDED}"/>
              </a:ext>
            </a:extLst>
          </p:cNvPr>
          <p:cNvSpPr>
            <a:spLocks noGrp="1"/>
          </p:cNvSpPr>
          <p:nvPr>
            <p:ph type="title"/>
          </p:nvPr>
        </p:nvSpPr>
        <p:spPr>
          <a:xfrm>
            <a:off x="851133" y="124026"/>
            <a:ext cx="10341287" cy="1784113"/>
          </a:xfrm>
        </p:spPr>
        <p:txBody>
          <a:bodyPr>
            <a:noAutofit/>
          </a:bodyPr>
          <a:lstStyle/>
          <a:p>
            <a:r>
              <a:rPr lang="en-US" sz="4300" dirty="0"/>
              <a:t>DHS Drug Checking Technologies Training-of-Trainers Trainings</a:t>
            </a:r>
          </a:p>
        </p:txBody>
      </p:sp>
      <p:sp>
        <p:nvSpPr>
          <p:cNvPr id="5" name="Content Placeholder 2">
            <a:extLst>
              <a:ext uri="{FF2B5EF4-FFF2-40B4-BE49-F238E27FC236}">
                <a16:creationId xmlns:a16="http://schemas.microsoft.com/office/drawing/2014/main" id="{F25CC4EB-6F77-EDB1-88DA-540CAD1F2A99}"/>
              </a:ext>
            </a:extLst>
          </p:cNvPr>
          <p:cNvSpPr txBox="1">
            <a:spLocks/>
          </p:cNvSpPr>
          <p:nvPr/>
        </p:nvSpPr>
        <p:spPr>
          <a:xfrm>
            <a:off x="851133" y="1908139"/>
            <a:ext cx="7672123" cy="4386877"/>
          </a:xfrm>
          <a:prstGeom prst="rect">
            <a:avLst/>
          </a:prstGeom>
        </p:spPr>
        <p:txBody>
          <a:bodyPr>
            <a:noAutofit/>
          </a:bodyPr>
          <a:lstStyle>
            <a:lvl1pPr marL="309026" indent="-309026" algn="l" defTabSz="1219170" rtl="0" eaLnBrk="1" latinLnBrk="0" hangingPunct="1">
              <a:spcBef>
                <a:spcPts val="400"/>
              </a:spcBef>
              <a:buClr>
                <a:srgbClr val="006073"/>
              </a:buClr>
              <a:buSzPct val="85000"/>
              <a:buFont typeface="Wingdings" panose="05000000000000000000" pitchFamily="2" charset="2"/>
              <a:buChar char="§"/>
              <a:defRPr sz="3467" kern="1200">
                <a:solidFill>
                  <a:srgbClr val="003D78"/>
                </a:solidFill>
                <a:latin typeface="+mn-lt"/>
                <a:ea typeface="+mn-ea"/>
                <a:cs typeface="+mn-cs"/>
              </a:defRPr>
            </a:lvl1pPr>
            <a:lvl2pPr marL="609585" indent="-300559" algn="l" defTabSz="1219170" rtl="0" eaLnBrk="1" latinLnBrk="0" hangingPunct="1">
              <a:spcBef>
                <a:spcPts val="400"/>
              </a:spcBef>
              <a:buClr>
                <a:srgbClr val="006073"/>
              </a:buClr>
              <a:buSzPct val="85000"/>
              <a:buFont typeface="Arial" panose="020B0604020202020204" pitchFamily="34" charset="0"/>
              <a:buChar char="♦"/>
              <a:defRPr sz="3200" kern="1200">
                <a:solidFill>
                  <a:srgbClr val="003D78"/>
                </a:solidFill>
                <a:latin typeface="+mn-lt"/>
                <a:ea typeface="+mn-ea"/>
                <a:cs typeface="+mn-cs"/>
              </a:defRPr>
            </a:lvl2pPr>
            <a:lvl3pPr marL="918610" indent="-309026" algn="l" defTabSz="1219170" rtl="0" eaLnBrk="1" latinLnBrk="0" hangingPunct="1">
              <a:spcBef>
                <a:spcPts val="400"/>
              </a:spcBef>
              <a:buClr>
                <a:srgbClr val="006073"/>
              </a:buClr>
              <a:buSzPct val="85000"/>
              <a:buFont typeface="Arial" panose="020B0604020202020204" pitchFamily="34" charset="0"/>
              <a:buChar char="•"/>
              <a:defRPr sz="2667" kern="1200">
                <a:solidFill>
                  <a:srgbClr val="003D78"/>
                </a:solidFill>
                <a:latin typeface="+mn-lt"/>
                <a:ea typeface="+mn-ea"/>
                <a:cs typeface="+mn-cs"/>
              </a:defRPr>
            </a:lvl3pPr>
            <a:lvl4pPr marL="1214936" indent="-304792" algn="l" defTabSz="1219170" rtl="0" eaLnBrk="1" latinLnBrk="0" hangingPunct="1">
              <a:spcBef>
                <a:spcPts val="400"/>
              </a:spcBef>
              <a:buClr>
                <a:srgbClr val="006073"/>
              </a:buClr>
              <a:buSzPct val="85000"/>
              <a:buFont typeface="Arial" panose="020B0604020202020204" pitchFamily="34" charset="0"/>
              <a:buChar char="–"/>
              <a:defRPr sz="2400" kern="1200">
                <a:solidFill>
                  <a:srgbClr val="003D78"/>
                </a:solidFill>
                <a:latin typeface="+mn-lt"/>
                <a:ea typeface="+mn-ea"/>
                <a:cs typeface="+mn-cs"/>
              </a:defRPr>
            </a:lvl4pPr>
            <a:lvl5pPr marL="1532428" indent="-304792" algn="l" defTabSz="1219170" rtl="0" eaLnBrk="1" latinLnBrk="0" hangingPunct="1">
              <a:spcBef>
                <a:spcPts val="400"/>
              </a:spcBef>
              <a:buClr>
                <a:srgbClr val="006073"/>
              </a:buClr>
              <a:buSzPct val="85000"/>
              <a:buFont typeface="Wingdings" panose="05000000000000000000" pitchFamily="2" charset="2"/>
              <a:buChar char="§"/>
              <a:defRPr sz="2400" kern="1200">
                <a:solidFill>
                  <a:srgbClr val="003D78"/>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Presented virtually. </a:t>
            </a:r>
          </a:p>
          <a:p>
            <a:r>
              <a:rPr lang="en-US" dirty="0"/>
              <a:t>Occurs monthly from 10 a.m. to 12 p.m.</a:t>
            </a:r>
          </a:p>
          <a:p>
            <a:pPr lvl="1">
              <a:buFont typeface="Wingdings" panose="05000000000000000000" pitchFamily="2" charset="2"/>
              <a:buChar char="§"/>
            </a:pPr>
            <a:r>
              <a:rPr lang="en-US" sz="2667" dirty="0"/>
              <a:t>December 16, 2025</a:t>
            </a:r>
          </a:p>
          <a:p>
            <a:r>
              <a:rPr lang="en-US" dirty="0"/>
              <a:t>Scan QR code to sign up for a session.</a:t>
            </a:r>
          </a:p>
        </p:txBody>
      </p:sp>
      <p:pic>
        <p:nvPicPr>
          <p:cNvPr id="6" name="Picture 5" descr="Qr code&#10;&#10;AI-generated content may be incorrect.">
            <a:extLst>
              <a:ext uri="{FF2B5EF4-FFF2-40B4-BE49-F238E27FC236}">
                <a16:creationId xmlns:a16="http://schemas.microsoft.com/office/drawing/2014/main" id="{C4A85304-5824-0C00-3384-77AF7074B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775" y="2527672"/>
            <a:ext cx="3147812" cy="3147812"/>
          </a:xfrm>
          <a:prstGeom prst="rect">
            <a:avLst/>
          </a:prstGeom>
        </p:spPr>
      </p:pic>
    </p:spTree>
    <p:extLst>
      <p:ext uri="{BB962C8B-B14F-4D97-AF65-F5344CB8AC3E}">
        <p14:creationId xmlns:p14="http://schemas.microsoft.com/office/powerpoint/2010/main" val="26627765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484E-3B20-9CE4-FB54-004C0C68F2F9}"/>
              </a:ext>
            </a:extLst>
          </p:cNvPr>
          <p:cNvSpPr>
            <a:spLocks noGrp="1"/>
          </p:cNvSpPr>
          <p:nvPr>
            <p:ph type="title"/>
          </p:nvPr>
        </p:nvSpPr>
        <p:spPr/>
        <p:txBody>
          <a:bodyPr/>
          <a:lstStyle/>
          <a:p>
            <a:r>
              <a:rPr lang="en-US" dirty="0"/>
              <a:t>Test Strip Availability</a:t>
            </a:r>
          </a:p>
        </p:txBody>
      </p:sp>
      <p:sp>
        <p:nvSpPr>
          <p:cNvPr id="4" name="TextBox 3">
            <a:extLst>
              <a:ext uri="{FF2B5EF4-FFF2-40B4-BE49-F238E27FC236}">
                <a16:creationId xmlns:a16="http://schemas.microsoft.com/office/drawing/2014/main" id="{EF58711B-92A8-B743-740D-35FB329D969E}"/>
              </a:ext>
            </a:extLst>
          </p:cNvPr>
          <p:cNvSpPr txBox="1"/>
          <p:nvPr/>
        </p:nvSpPr>
        <p:spPr>
          <a:xfrm>
            <a:off x="1207247" y="1605522"/>
            <a:ext cx="3696420" cy="461665"/>
          </a:xfrm>
          <a:prstGeom prst="rect">
            <a:avLst/>
          </a:prstGeom>
          <a:noFill/>
        </p:spPr>
        <p:txBody>
          <a:bodyPr wrap="square" rtlCol="0">
            <a:spAutoFit/>
          </a:bodyPr>
          <a:lstStyle/>
          <a:p>
            <a:pPr defTabSz="1219170"/>
            <a:r>
              <a:rPr lang="en-US" sz="2400" dirty="0">
                <a:solidFill>
                  <a:srgbClr val="003D78"/>
                </a:solidFill>
                <a:latin typeface="Franklin Gothic Book"/>
              </a:rPr>
              <a:t>Fentanyl Test Strips</a:t>
            </a:r>
          </a:p>
        </p:txBody>
      </p:sp>
      <p:sp>
        <p:nvSpPr>
          <p:cNvPr id="5" name="TextBox 4">
            <a:extLst>
              <a:ext uri="{FF2B5EF4-FFF2-40B4-BE49-F238E27FC236}">
                <a16:creationId xmlns:a16="http://schemas.microsoft.com/office/drawing/2014/main" id="{CE4EBEEC-F84E-6DBD-47B7-BE822D240946}"/>
              </a:ext>
            </a:extLst>
          </p:cNvPr>
          <p:cNvSpPr txBox="1"/>
          <p:nvPr/>
        </p:nvSpPr>
        <p:spPr>
          <a:xfrm>
            <a:off x="5755763" y="1605523"/>
            <a:ext cx="3696420" cy="461665"/>
          </a:xfrm>
          <a:prstGeom prst="rect">
            <a:avLst/>
          </a:prstGeom>
          <a:noFill/>
        </p:spPr>
        <p:txBody>
          <a:bodyPr wrap="square" rtlCol="0">
            <a:spAutoFit/>
          </a:bodyPr>
          <a:lstStyle/>
          <a:p>
            <a:pPr defTabSz="1219170"/>
            <a:r>
              <a:rPr lang="en-US" sz="2400" dirty="0">
                <a:solidFill>
                  <a:srgbClr val="003D78"/>
                </a:solidFill>
                <a:latin typeface="Franklin Gothic Book"/>
              </a:rPr>
              <a:t>Xylazine Test Strips</a:t>
            </a:r>
          </a:p>
        </p:txBody>
      </p:sp>
      <p:pic>
        <p:nvPicPr>
          <p:cNvPr id="6" name="Picture 5">
            <a:extLst>
              <a:ext uri="{FF2B5EF4-FFF2-40B4-BE49-F238E27FC236}">
                <a16:creationId xmlns:a16="http://schemas.microsoft.com/office/drawing/2014/main" id="{CBF06794-ADE0-58DA-7C60-FD602EC6E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647" y="191247"/>
            <a:ext cx="2426447" cy="2426447"/>
          </a:xfrm>
          <a:prstGeom prst="rect">
            <a:avLst/>
          </a:prstGeom>
        </p:spPr>
      </p:pic>
      <p:pic>
        <p:nvPicPr>
          <p:cNvPr id="7" name="Picture 6">
            <a:extLst>
              <a:ext uri="{FF2B5EF4-FFF2-40B4-BE49-F238E27FC236}">
                <a16:creationId xmlns:a16="http://schemas.microsoft.com/office/drawing/2014/main" id="{49A51455-E139-7F2E-3B8B-E50BB8C6FEB5}"/>
              </a:ext>
            </a:extLst>
          </p:cNvPr>
          <p:cNvPicPr>
            <a:picLocks noChangeAspect="1"/>
          </p:cNvPicPr>
          <p:nvPr/>
        </p:nvPicPr>
        <p:blipFill>
          <a:blip r:embed="rId3"/>
          <a:stretch>
            <a:fillRect/>
          </a:stretch>
        </p:blipFill>
        <p:spPr>
          <a:xfrm>
            <a:off x="633507" y="2241692"/>
            <a:ext cx="4270160" cy="4166349"/>
          </a:xfrm>
          <a:prstGeom prst="rect">
            <a:avLst/>
          </a:prstGeom>
        </p:spPr>
      </p:pic>
      <p:pic>
        <p:nvPicPr>
          <p:cNvPr id="8" name="Picture 7">
            <a:extLst>
              <a:ext uri="{FF2B5EF4-FFF2-40B4-BE49-F238E27FC236}">
                <a16:creationId xmlns:a16="http://schemas.microsoft.com/office/drawing/2014/main" id="{1B61C38F-BEC5-C1FC-42CD-038F239F44A7}"/>
              </a:ext>
            </a:extLst>
          </p:cNvPr>
          <p:cNvPicPr>
            <a:picLocks noChangeAspect="1"/>
          </p:cNvPicPr>
          <p:nvPr/>
        </p:nvPicPr>
        <p:blipFill>
          <a:blip r:embed="rId4"/>
          <a:stretch>
            <a:fillRect/>
          </a:stretch>
        </p:blipFill>
        <p:spPr>
          <a:xfrm>
            <a:off x="5507067" y="2327582"/>
            <a:ext cx="3828180" cy="4177417"/>
          </a:xfrm>
          <a:prstGeom prst="rect">
            <a:avLst/>
          </a:prstGeom>
        </p:spPr>
      </p:pic>
    </p:spTree>
    <p:extLst>
      <p:ext uri="{BB962C8B-B14F-4D97-AF65-F5344CB8AC3E}">
        <p14:creationId xmlns:p14="http://schemas.microsoft.com/office/powerpoint/2010/main" val="807248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A920-F295-5795-262C-EEEB2EE8A5E9}"/>
              </a:ext>
            </a:extLst>
          </p:cNvPr>
          <p:cNvSpPr>
            <a:spLocks noGrp="1"/>
          </p:cNvSpPr>
          <p:nvPr>
            <p:ph type="title"/>
          </p:nvPr>
        </p:nvSpPr>
        <p:spPr>
          <a:xfrm>
            <a:off x="634482" y="-236998"/>
            <a:ext cx="10972800" cy="1524000"/>
          </a:xfrm>
        </p:spPr>
        <p:txBody>
          <a:bodyPr/>
          <a:lstStyle/>
          <a:p>
            <a:pPr algn="ctr"/>
            <a:r>
              <a:rPr lang="en-US" dirty="0"/>
              <a:t>Thank you!</a:t>
            </a:r>
          </a:p>
        </p:txBody>
      </p:sp>
      <p:pic>
        <p:nvPicPr>
          <p:cNvPr id="5" name="Picture 4" descr="Qr code&#10;&#10;Description automatically generated">
            <a:extLst>
              <a:ext uri="{FF2B5EF4-FFF2-40B4-BE49-F238E27FC236}">
                <a16:creationId xmlns:a16="http://schemas.microsoft.com/office/drawing/2014/main" id="{104712F7-5FBA-AB4C-5B80-F3FF0FA85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05" y="1004212"/>
            <a:ext cx="4121790" cy="4121790"/>
          </a:xfrm>
          <a:prstGeom prst="rect">
            <a:avLst/>
          </a:prstGeom>
        </p:spPr>
      </p:pic>
      <p:sp>
        <p:nvSpPr>
          <p:cNvPr id="7" name="TextBox 6">
            <a:extLst>
              <a:ext uri="{FF2B5EF4-FFF2-40B4-BE49-F238E27FC236}">
                <a16:creationId xmlns:a16="http://schemas.microsoft.com/office/drawing/2014/main" id="{FDE07E8F-7F1B-E974-6411-91594ABD3192}"/>
              </a:ext>
            </a:extLst>
          </p:cNvPr>
          <p:cNvSpPr txBox="1"/>
          <p:nvPr/>
        </p:nvSpPr>
        <p:spPr>
          <a:xfrm>
            <a:off x="223935" y="5031353"/>
            <a:ext cx="11793894" cy="1569660"/>
          </a:xfrm>
          <a:prstGeom prst="rect">
            <a:avLst/>
          </a:prstGeom>
          <a:noFill/>
        </p:spPr>
        <p:txBody>
          <a:bodyPr wrap="square">
            <a:spAutoFit/>
          </a:bodyPr>
          <a:lstStyle/>
          <a:p>
            <a:pPr algn="ctr"/>
            <a:r>
              <a:rPr lang="en-US" sz="3200" dirty="0"/>
              <a:t>Share your feedback on this course! </a:t>
            </a:r>
            <a:br>
              <a:rPr lang="en-US" sz="3200" dirty="0"/>
            </a:br>
            <a:r>
              <a:rPr lang="en-US" sz="3200" dirty="0"/>
              <a:t>Scan the QR code or follow the link in the chat </a:t>
            </a:r>
          </a:p>
          <a:p>
            <a:pPr algn="ctr"/>
            <a:r>
              <a:rPr lang="en-US" sz="3200" dirty="0"/>
              <a:t>and complete the short survey. </a:t>
            </a:r>
          </a:p>
        </p:txBody>
      </p:sp>
    </p:spTree>
    <p:extLst>
      <p:ext uri="{BB962C8B-B14F-4D97-AF65-F5344CB8AC3E}">
        <p14:creationId xmlns:p14="http://schemas.microsoft.com/office/powerpoint/2010/main" val="272037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7CEB-3F1A-42FA-C294-79D3CBDF19E5}"/>
              </a:ext>
            </a:extLst>
          </p:cNvPr>
          <p:cNvSpPr>
            <a:spLocks noGrp="1"/>
          </p:cNvSpPr>
          <p:nvPr>
            <p:ph type="title"/>
          </p:nvPr>
        </p:nvSpPr>
        <p:spPr/>
        <p:txBody>
          <a:bodyPr>
            <a:normAutofit/>
          </a:bodyPr>
          <a:lstStyle/>
          <a:p>
            <a:pPr algn="ctr"/>
            <a:r>
              <a:rPr lang="en-US" dirty="0"/>
              <a:t>Opioids: Fentanyl</a:t>
            </a:r>
          </a:p>
        </p:txBody>
      </p:sp>
      <p:sp>
        <p:nvSpPr>
          <p:cNvPr id="3" name="Content Placeholder 2">
            <a:extLst>
              <a:ext uri="{FF2B5EF4-FFF2-40B4-BE49-F238E27FC236}">
                <a16:creationId xmlns:a16="http://schemas.microsoft.com/office/drawing/2014/main" id="{C4021296-1E00-E0B3-CAA4-67885C64DD50}"/>
              </a:ext>
            </a:extLst>
          </p:cNvPr>
          <p:cNvSpPr>
            <a:spLocks noGrp="1"/>
          </p:cNvSpPr>
          <p:nvPr>
            <p:ph idx="1"/>
          </p:nvPr>
        </p:nvSpPr>
        <p:spPr/>
        <p:txBody>
          <a:bodyPr/>
          <a:lstStyle/>
          <a:p>
            <a:r>
              <a:rPr lang="en-US" sz="3200" dirty="0"/>
              <a:t>You cannot smell, taste, or see fentanyl.</a:t>
            </a:r>
          </a:p>
          <a:p>
            <a:r>
              <a:rPr lang="en-US" sz="3200" dirty="0"/>
              <a:t>Fentanyl can be detected by using a fentanyl test strip.</a:t>
            </a:r>
          </a:p>
          <a:p>
            <a:r>
              <a:rPr lang="en-US" sz="3200" dirty="0"/>
              <a:t>You cannot overdose by simply touching fentanyl.</a:t>
            </a:r>
            <a:endParaRPr lang="en-US" dirty="0"/>
          </a:p>
          <a:p>
            <a:endParaRPr lang="en-US" dirty="0"/>
          </a:p>
        </p:txBody>
      </p:sp>
    </p:spTree>
    <p:extLst>
      <p:ext uri="{BB962C8B-B14F-4D97-AF65-F5344CB8AC3E}">
        <p14:creationId xmlns:p14="http://schemas.microsoft.com/office/powerpoint/2010/main" val="2051950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C181-149B-02B3-DF49-486EC9D6A88B}"/>
              </a:ext>
            </a:extLst>
          </p:cNvPr>
          <p:cNvSpPr>
            <a:spLocks noGrp="1"/>
          </p:cNvSpPr>
          <p:nvPr>
            <p:ph type="title"/>
          </p:nvPr>
        </p:nvSpPr>
        <p:spPr/>
        <p:txBody>
          <a:bodyPr/>
          <a:lstStyle/>
          <a:p>
            <a:pPr algn="ctr"/>
            <a:r>
              <a:rPr lang="en-US" dirty="0"/>
              <a:t>Contact Information</a:t>
            </a:r>
          </a:p>
        </p:txBody>
      </p:sp>
      <p:sp>
        <p:nvSpPr>
          <p:cNvPr id="3" name="Content Placeholder 2">
            <a:extLst>
              <a:ext uri="{FF2B5EF4-FFF2-40B4-BE49-F238E27FC236}">
                <a16:creationId xmlns:a16="http://schemas.microsoft.com/office/drawing/2014/main" id="{AB3ADEBB-6E3B-85EB-5E78-D9A169B67BDB}"/>
              </a:ext>
            </a:extLst>
          </p:cNvPr>
          <p:cNvSpPr>
            <a:spLocks noGrp="1"/>
          </p:cNvSpPr>
          <p:nvPr>
            <p:ph idx="1"/>
          </p:nvPr>
        </p:nvSpPr>
        <p:spPr/>
        <p:txBody>
          <a:bodyPr/>
          <a:lstStyle/>
          <a:p>
            <a:pPr marL="0" indent="0">
              <a:buNone/>
            </a:pPr>
            <a:r>
              <a:rPr lang="en-US" sz="3200" b="1" dirty="0">
                <a:latin typeface="Arial" panose="020B0604020202020204" pitchFamily="34" charset="0"/>
                <a:cs typeface="Arial" panose="020B0604020202020204" pitchFamily="34" charset="0"/>
              </a:rPr>
              <a:t>Tiffaney Nielson</a:t>
            </a:r>
          </a:p>
          <a:p>
            <a:pPr marL="0" indent="0">
              <a:buNone/>
            </a:pPr>
            <a:r>
              <a:rPr lang="en-US" sz="3200" dirty="0">
                <a:latin typeface="Arial" panose="020B0604020202020204" pitchFamily="34" charset="0"/>
                <a:cs typeface="Arial" panose="020B0604020202020204" pitchFamily="34" charset="0"/>
              </a:rPr>
              <a:t>Human Services Program Coordinator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hlinkClick r:id="rId3"/>
              </a:rPr>
              <a:t>tiffaneym.nielson@dhs.wisconsin.gov</a:t>
            </a:r>
            <a:r>
              <a:rPr lang="en-US" sz="3200" dirty="0">
                <a:latin typeface="Arial" panose="020B0604020202020204" pitchFamily="34" charset="0"/>
                <a:cs typeface="Arial" panose="020B0604020202020204" pitchFamily="34" charset="0"/>
              </a:rPr>
              <a:t> </a:t>
            </a:r>
          </a:p>
          <a:p>
            <a:pPr marL="223837" lvl="1" indent="0">
              <a:buNone/>
            </a:pPr>
            <a:endParaRPr lang="en-US" dirty="0">
              <a:latin typeface="Arial" panose="020B060402020202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Ashley Borlick</a:t>
            </a:r>
          </a:p>
          <a:p>
            <a:pPr marL="0" indent="0">
              <a:buNone/>
            </a:pPr>
            <a:r>
              <a:rPr lang="en-US" sz="3200" dirty="0">
                <a:latin typeface="Arial" panose="020B0604020202020204" pitchFamily="34" charset="0"/>
                <a:cs typeface="Arial" panose="020B0604020202020204" pitchFamily="34" charset="0"/>
              </a:rPr>
              <a:t>Human Services Program Coordinator</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hlinkClick r:id="rId4"/>
              </a:rPr>
              <a:t>ashley.borlick@dhs.wisconsin.gov</a:t>
            </a:r>
            <a:r>
              <a:rPr lang="en-US"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1483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57CEB-3F1A-42FA-C294-79D3CBDF19E5}"/>
              </a:ext>
            </a:extLst>
          </p:cNvPr>
          <p:cNvSpPr>
            <a:spLocks noGrp="1"/>
          </p:cNvSpPr>
          <p:nvPr>
            <p:ph type="title"/>
          </p:nvPr>
        </p:nvSpPr>
        <p:spPr/>
        <p:txBody>
          <a:bodyPr>
            <a:normAutofit/>
          </a:bodyPr>
          <a:lstStyle/>
          <a:p>
            <a:pPr algn="ctr"/>
            <a:r>
              <a:rPr lang="en-US" dirty="0"/>
              <a:t>Opioids Side Effects</a:t>
            </a:r>
          </a:p>
        </p:txBody>
      </p:sp>
      <p:sp>
        <p:nvSpPr>
          <p:cNvPr id="3" name="Content Placeholder 2">
            <a:extLst>
              <a:ext uri="{FF2B5EF4-FFF2-40B4-BE49-F238E27FC236}">
                <a16:creationId xmlns:a16="http://schemas.microsoft.com/office/drawing/2014/main" id="{C4021296-1E00-E0B3-CAA4-67885C64DD50}"/>
              </a:ext>
            </a:extLst>
          </p:cNvPr>
          <p:cNvSpPr>
            <a:spLocks noGrp="1"/>
          </p:cNvSpPr>
          <p:nvPr>
            <p:ph idx="1"/>
          </p:nvPr>
        </p:nvSpPr>
        <p:spPr/>
        <p:txBody>
          <a:bodyPr/>
          <a:lstStyle/>
          <a:p>
            <a:r>
              <a:rPr lang="en-US" sz="3200" dirty="0"/>
              <a:t>Slowed physical activity</a:t>
            </a:r>
          </a:p>
          <a:p>
            <a:r>
              <a:rPr lang="en-US" sz="3200" dirty="0"/>
              <a:t>Constriction of pupils</a:t>
            </a:r>
          </a:p>
          <a:p>
            <a:r>
              <a:rPr lang="en-US" sz="3200" dirty="0"/>
              <a:t>Flushing of the face and neck</a:t>
            </a:r>
          </a:p>
          <a:p>
            <a:r>
              <a:rPr lang="en-US" sz="3200" dirty="0"/>
              <a:t>Nausea</a:t>
            </a:r>
          </a:p>
          <a:p>
            <a:r>
              <a:rPr lang="en-US" sz="3200" dirty="0"/>
              <a:t>Slowed breathing</a:t>
            </a:r>
            <a:endParaRPr lang="en-US" dirty="0"/>
          </a:p>
          <a:p>
            <a:endParaRPr lang="en-US" dirty="0"/>
          </a:p>
        </p:txBody>
      </p:sp>
    </p:spTree>
    <p:extLst>
      <p:ext uri="{BB962C8B-B14F-4D97-AF65-F5344CB8AC3E}">
        <p14:creationId xmlns:p14="http://schemas.microsoft.com/office/powerpoint/2010/main" val="174766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57E4-F8C2-E628-8ED7-732BD83EB18E}"/>
              </a:ext>
            </a:extLst>
          </p:cNvPr>
          <p:cNvSpPr>
            <a:spLocks noGrp="1"/>
          </p:cNvSpPr>
          <p:nvPr>
            <p:ph type="title"/>
          </p:nvPr>
        </p:nvSpPr>
        <p:spPr>
          <a:xfrm>
            <a:off x="609600" y="182880"/>
            <a:ext cx="10972800" cy="1099820"/>
          </a:xfrm>
        </p:spPr>
        <p:txBody>
          <a:bodyPr>
            <a:normAutofit/>
          </a:bodyPr>
          <a:lstStyle/>
          <a:p>
            <a:pPr algn="ctr"/>
            <a:r>
              <a:rPr lang="en-US" sz="5330" dirty="0"/>
              <a:t>Xylazine</a:t>
            </a:r>
          </a:p>
        </p:txBody>
      </p:sp>
      <p:sp>
        <p:nvSpPr>
          <p:cNvPr id="3" name="Content Placeholder 2">
            <a:extLst>
              <a:ext uri="{FF2B5EF4-FFF2-40B4-BE49-F238E27FC236}">
                <a16:creationId xmlns:a16="http://schemas.microsoft.com/office/drawing/2014/main" id="{A2F3465A-1B96-8228-CDFC-D42A2FA36031}"/>
              </a:ext>
            </a:extLst>
          </p:cNvPr>
          <p:cNvSpPr>
            <a:spLocks noGrp="1"/>
          </p:cNvSpPr>
          <p:nvPr>
            <p:ph sz="half" idx="1"/>
          </p:nvPr>
        </p:nvSpPr>
        <p:spPr>
          <a:xfrm>
            <a:off x="609600" y="1731772"/>
            <a:ext cx="10972800" cy="4572000"/>
          </a:xfrm>
        </p:spPr>
        <p:txBody>
          <a:bodyPr>
            <a:normAutofit/>
          </a:bodyPr>
          <a:lstStyle/>
          <a:p>
            <a:pPr marL="0" indent="0">
              <a:buNone/>
            </a:pPr>
            <a:r>
              <a:rPr lang="en-US" dirty="0">
                <a:solidFill>
                  <a:srgbClr val="1F497D"/>
                </a:solidFill>
                <a:latin typeface="Arial" panose="020B0604020202020204" pitchFamily="34" charset="0"/>
                <a:cs typeface="Arial" panose="020B0604020202020204" pitchFamily="34" charset="0"/>
              </a:rPr>
              <a:t>Xylazine is a veterinary tranquilizer not approved for human use.</a:t>
            </a:r>
          </a:p>
          <a:p>
            <a:pPr marL="0" indent="0">
              <a:buNone/>
            </a:pPr>
            <a:endParaRPr lang="en-US"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559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57E4-F8C2-E628-8ED7-732BD83EB18E}"/>
              </a:ext>
            </a:extLst>
          </p:cNvPr>
          <p:cNvSpPr>
            <a:spLocks noGrp="1"/>
          </p:cNvSpPr>
          <p:nvPr>
            <p:ph type="title"/>
          </p:nvPr>
        </p:nvSpPr>
        <p:spPr>
          <a:xfrm>
            <a:off x="609600" y="182880"/>
            <a:ext cx="10972800" cy="1099820"/>
          </a:xfrm>
        </p:spPr>
        <p:txBody>
          <a:bodyPr>
            <a:normAutofit/>
          </a:bodyPr>
          <a:lstStyle/>
          <a:p>
            <a:pPr algn="ctr"/>
            <a:r>
              <a:rPr lang="en-US" sz="5330" dirty="0"/>
              <a:t>Xylazine</a:t>
            </a:r>
          </a:p>
        </p:txBody>
      </p:sp>
      <p:sp>
        <p:nvSpPr>
          <p:cNvPr id="3" name="Content Placeholder 2">
            <a:extLst>
              <a:ext uri="{FF2B5EF4-FFF2-40B4-BE49-F238E27FC236}">
                <a16:creationId xmlns:a16="http://schemas.microsoft.com/office/drawing/2014/main" id="{A2F3465A-1B96-8228-CDFC-D42A2FA36031}"/>
              </a:ext>
            </a:extLst>
          </p:cNvPr>
          <p:cNvSpPr>
            <a:spLocks noGrp="1"/>
          </p:cNvSpPr>
          <p:nvPr>
            <p:ph sz="half" idx="1"/>
          </p:nvPr>
        </p:nvSpPr>
        <p:spPr>
          <a:xfrm>
            <a:off x="609600" y="1731772"/>
            <a:ext cx="10972800" cy="4572000"/>
          </a:xfrm>
        </p:spPr>
        <p:txBody>
          <a:bodyPr>
            <a:normAutofit/>
          </a:bodyPr>
          <a:lstStyle/>
          <a:p>
            <a:r>
              <a:rPr lang="en-US" dirty="0">
                <a:solidFill>
                  <a:srgbClr val="1F497D"/>
                </a:solidFill>
                <a:latin typeface="Arial" panose="020B0604020202020204" pitchFamily="34" charset="0"/>
                <a:cs typeface="Arial" panose="020B0604020202020204" pitchFamily="34" charset="0"/>
              </a:rPr>
              <a:t>Xylazine is not an opioid.</a:t>
            </a:r>
          </a:p>
          <a:p>
            <a:r>
              <a:rPr lang="en-US" dirty="0">
                <a:solidFill>
                  <a:srgbClr val="1F497D"/>
                </a:solidFill>
                <a:latin typeface="Arial" panose="020B0604020202020204" pitchFamily="34" charset="0"/>
                <a:cs typeface="Arial" panose="020B0604020202020204" pitchFamily="34" charset="0"/>
              </a:rPr>
              <a:t>Xylazine is not detectable by taste or smell.</a:t>
            </a:r>
            <a:r>
              <a:rPr lang="en-US" sz="320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Xylazine can be detected with a xylazine test strip.</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Xylazine is primarily being mixed with other drugs during the final stages of the drug trafficking process.</a:t>
            </a:r>
          </a:p>
          <a:p>
            <a:r>
              <a:rPr lang="en-US" dirty="0">
                <a:latin typeface="Arial" panose="020B0604020202020204" pitchFamily="34" charset="0"/>
                <a:cs typeface="Arial" panose="020B0604020202020204" pitchFamily="34" charset="0"/>
              </a:rPr>
              <a:t>Xylazine is often found in combination with fentanyl because it may extend the effects of fentanyl. </a:t>
            </a: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456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57E4-F8C2-E628-8ED7-732BD83EB18E}"/>
              </a:ext>
            </a:extLst>
          </p:cNvPr>
          <p:cNvSpPr>
            <a:spLocks noGrp="1"/>
          </p:cNvSpPr>
          <p:nvPr>
            <p:ph type="title"/>
          </p:nvPr>
        </p:nvSpPr>
        <p:spPr>
          <a:xfrm>
            <a:off x="609600" y="182880"/>
            <a:ext cx="10972800" cy="1099820"/>
          </a:xfrm>
        </p:spPr>
        <p:txBody>
          <a:bodyPr>
            <a:normAutofit/>
          </a:bodyPr>
          <a:lstStyle/>
          <a:p>
            <a:pPr algn="ctr"/>
            <a:r>
              <a:rPr lang="en-US" sz="5330" dirty="0"/>
              <a:t>Xylazine Side Effects</a:t>
            </a:r>
          </a:p>
        </p:txBody>
      </p:sp>
      <p:sp>
        <p:nvSpPr>
          <p:cNvPr id="4" name="Content Placeholder 3">
            <a:extLst>
              <a:ext uri="{FF2B5EF4-FFF2-40B4-BE49-F238E27FC236}">
                <a16:creationId xmlns:a16="http://schemas.microsoft.com/office/drawing/2014/main" id="{AC572AFF-EEA9-765C-345E-4508D65C7CD4}"/>
              </a:ext>
            </a:extLst>
          </p:cNvPr>
          <p:cNvSpPr>
            <a:spLocks noGrp="1"/>
          </p:cNvSpPr>
          <p:nvPr>
            <p:ph sz="half" idx="2"/>
          </p:nvPr>
        </p:nvSpPr>
        <p:spPr>
          <a:xfrm>
            <a:off x="609600" y="1719072"/>
            <a:ext cx="11442700" cy="4572000"/>
          </a:xfrm>
        </p:spPr>
        <p:txBody>
          <a:bodyPr>
            <a:noAutofit/>
          </a:bodyPr>
          <a:lstStyle/>
          <a:p>
            <a:r>
              <a:rPr lang="en-US" dirty="0">
                <a:solidFill>
                  <a:srgbClr val="1F497D"/>
                </a:solidFill>
                <a:latin typeface="Arial" panose="020B0604020202020204" pitchFamily="34" charset="0"/>
                <a:cs typeface="Arial" panose="020B0604020202020204" pitchFamily="34" charset="0"/>
              </a:rPr>
              <a:t>Sedation</a:t>
            </a:r>
          </a:p>
          <a:p>
            <a:r>
              <a:rPr lang="en-US" dirty="0">
                <a:solidFill>
                  <a:srgbClr val="1F497D"/>
                </a:solidFill>
                <a:latin typeface="Arial" panose="020B0604020202020204" pitchFamily="34" charset="0"/>
                <a:cs typeface="Arial" panose="020B0604020202020204" pitchFamily="34" charset="0"/>
              </a:rPr>
              <a:t>Difficulty breathing</a:t>
            </a:r>
          </a:p>
          <a:p>
            <a:r>
              <a:rPr lang="en-US" dirty="0">
                <a:solidFill>
                  <a:srgbClr val="1F497D"/>
                </a:solidFill>
                <a:latin typeface="Arial" panose="020B0604020202020204" pitchFamily="34" charset="0"/>
                <a:cs typeface="Arial" panose="020B0604020202020204" pitchFamily="34" charset="0"/>
              </a:rPr>
              <a:t>Dangerously low blood pressure</a:t>
            </a:r>
          </a:p>
          <a:p>
            <a:r>
              <a:rPr lang="en-US" dirty="0">
                <a:solidFill>
                  <a:srgbClr val="1F497D"/>
                </a:solidFill>
                <a:latin typeface="Arial" panose="020B0604020202020204" pitchFamily="34" charset="0"/>
                <a:cs typeface="Arial" panose="020B0604020202020204" pitchFamily="34" charset="0"/>
              </a:rPr>
              <a:t>Slowed heart rate</a:t>
            </a:r>
          </a:p>
          <a:p>
            <a:r>
              <a:rPr lang="en-US" dirty="0">
                <a:solidFill>
                  <a:srgbClr val="1F497D"/>
                </a:solidFill>
                <a:latin typeface="Arial" panose="020B0604020202020204" pitchFamily="34" charset="0"/>
                <a:cs typeface="Arial" panose="020B0604020202020204" pitchFamily="34" charset="0"/>
              </a:rPr>
              <a:t>Wounds that easily become infected</a:t>
            </a:r>
          </a:p>
          <a:p>
            <a:r>
              <a:rPr lang="en-US" dirty="0">
                <a:solidFill>
                  <a:srgbClr val="1F497D"/>
                </a:solidFill>
                <a:latin typeface="Arial" panose="020B0604020202020204" pitchFamily="34" charset="0"/>
                <a:cs typeface="Arial" panose="020B0604020202020204" pitchFamily="34" charset="0"/>
              </a:rPr>
              <a:t>Severe withdrawal symptoms</a:t>
            </a:r>
          </a:p>
          <a:p>
            <a:r>
              <a:rPr lang="en-US" dirty="0">
                <a:solidFill>
                  <a:srgbClr val="1F497D"/>
                </a:solidFill>
                <a:latin typeface="Arial" panose="020B0604020202020204" pitchFamily="34" charset="0"/>
                <a:cs typeface="Arial" panose="020B0604020202020204" pitchFamily="34" charset="0"/>
              </a:rPr>
              <a:t>Death</a:t>
            </a:r>
          </a:p>
        </p:txBody>
      </p:sp>
    </p:spTree>
    <p:extLst>
      <p:ext uri="{BB962C8B-B14F-4D97-AF65-F5344CB8AC3E}">
        <p14:creationId xmlns:p14="http://schemas.microsoft.com/office/powerpoint/2010/main" val="195980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5F53-D8D8-4351-8F8E-A02115F3C763}"/>
              </a:ext>
            </a:extLst>
          </p:cNvPr>
          <p:cNvSpPr>
            <a:spLocks noGrp="1"/>
          </p:cNvSpPr>
          <p:nvPr>
            <p:ph type="title"/>
          </p:nvPr>
        </p:nvSpPr>
        <p:spPr/>
        <p:txBody>
          <a:bodyPr>
            <a:normAutofit/>
          </a:bodyPr>
          <a:lstStyle/>
          <a:p>
            <a:pPr algn="ctr"/>
            <a:r>
              <a:rPr lang="en-US" sz="5330" dirty="0"/>
              <a:t>Stimulants</a:t>
            </a:r>
          </a:p>
        </p:txBody>
      </p:sp>
      <p:sp>
        <p:nvSpPr>
          <p:cNvPr id="3" name="Content Placeholder 2">
            <a:extLst>
              <a:ext uri="{FF2B5EF4-FFF2-40B4-BE49-F238E27FC236}">
                <a16:creationId xmlns:a16="http://schemas.microsoft.com/office/drawing/2014/main" id="{8B76ADBE-CCF1-4B9B-AF2D-EB2A0924C7C2}"/>
              </a:ext>
            </a:extLst>
          </p:cNvPr>
          <p:cNvSpPr>
            <a:spLocks noGrp="1"/>
          </p:cNvSpPr>
          <p:nvPr>
            <p:ph idx="1"/>
          </p:nvPr>
        </p:nvSpPr>
        <p:spPr/>
        <p:txBody>
          <a:bodyPr>
            <a:normAutofit/>
          </a:bodyPr>
          <a:lstStyle/>
          <a:p>
            <a:pPr marL="0" indent="0">
              <a:spcBef>
                <a:spcPts val="0"/>
              </a:spcBef>
              <a:spcAft>
                <a:spcPts val="800"/>
              </a:spcAft>
              <a:buNone/>
            </a:pPr>
            <a:r>
              <a:rPr lang="en-US" sz="3200" b="0" i="0" dirty="0">
                <a:effectLst/>
                <a:latin typeface="Arial" panose="020B0604020202020204" pitchFamily="34" charset="0"/>
                <a:cs typeface="Arial" panose="020B0604020202020204" pitchFamily="34" charset="0"/>
              </a:rPr>
              <a:t>Stimulants are drugs that induce temporary improvement in either mental or physical functions or both. </a:t>
            </a:r>
          </a:p>
          <a:p>
            <a:pPr>
              <a:spcBef>
                <a:spcPts val="0"/>
              </a:spcBef>
              <a:spcAft>
                <a:spcPts val="800"/>
              </a:spcAft>
            </a:pPr>
            <a:r>
              <a:rPr lang="en-US" sz="3200" b="0" i="0" dirty="0">
                <a:effectLst/>
                <a:latin typeface="Arial" panose="020B0604020202020204" pitchFamily="34" charset="0"/>
                <a:cs typeface="Arial" panose="020B0604020202020204" pitchFamily="34" charset="0"/>
              </a:rPr>
              <a:t>Examples of prescribed </a:t>
            </a:r>
            <a:r>
              <a:rPr lang="en-US" sz="3200" dirty="0">
                <a:latin typeface="Arial" panose="020B0604020202020204" pitchFamily="34" charset="0"/>
                <a:cs typeface="Arial" panose="020B0604020202020204" pitchFamily="34" charset="0"/>
              </a:rPr>
              <a:t>s</a:t>
            </a:r>
            <a:r>
              <a:rPr lang="en-US" sz="3200" b="0" i="0" dirty="0">
                <a:effectLst/>
                <a:latin typeface="Arial" panose="020B0604020202020204" pitchFamily="34" charset="0"/>
                <a:cs typeface="Arial" panose="020B0604020202020204" pitchFamily="34" charset="0"/>
              </a:rPr>
              <a:t>timulants: amphetamines, ephedrine, caffeine, nicotine.</a:t>
            </a:r>
          </a:p>
          <a:p>
            <a:pPr>
              <a:spcBef>
                <a:spcPts val="0"/>
              </a:spcBef>
              <a:spcAft>
                <a:spcPts val="800"/>
              </a:spcAft>
            </a:pPr>
            <a:r>
              <a:rPr lang="en-US" sz="3200" dirty="0">
                <a:latin typeface="Arial" panose="020B0604020202020204" pitchFamily="34" charset="0"/>
                <a:cs typeface="Arial" panose="020B0604020202020204" pitchFamily="34" charset="0"/>
              </a:rPr>
              <a:t>Examples of illicit stimulants: cocaine, crack cocaine, methamphetamine.</a:t>
            </a:r>
            <a:endParaRPr lang="en-US" sz="32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10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5F53-D8D8-4351-8F8E-A02115F3C763}"/>
              </a:ext>
            </a:extLst>
          </p:cNvPr>
          <p:cNvSpPr>
            <a:spLocks noGrp="1"/>
          </p:cNvSpPr>
          <p:nvPr>
            <p:ph type="title"/>
          </p:nvPr>
        </p:nvSpPr>
        <p:spPr/>
        <p:txBody>
          <a:bodyPr>
            <a:normAutofit/>
          </a:bodyPr>
          <a:lstStyle/>
          <a:p>
            <a:pPr algn="ctr"/>
            <a:r>
              <a:rPr lang="en-US" dirty="0"/>
              <a:t>Stimulants</a:t>
            </a:r>
          </a:p>
        </p:txBody>
      </p:sp>
      <p:sp>
        <p:nvSpPr>
          <p:cNvPr id="3" name="Content Placeholder 2">
            <a:extLst>
              <a:ext uri="{FF2B5EF4-FFF2-40B4-BE49-F238E27FC236}">
                <a16:creationId xmlns:a16="http://schemas.microsoft.com/office/drawing/2014/main" id="{8B76ADBE-CCF1-4B9B-AF2D-EB2A0924C7C2}"/>
              </a:ext>
            </a:extLst>
          </p:cNvPr>
          <p:cNvSpPr>
            <a:spLocks noGrp="1"/>
          </p:cNvSpPr>
          <p:nvPr>
            <p:ph idx="1"/>
          </p:nvPr>
        </p:nvSpPr>
        <p:spPr/>
        <p:txBody>
          <a:bodyPr>
            <a:normAutofit/>
          </a:bodyPr>
          <a:lstStyle/>
          <a:p>
            <a:pPr marL="0" indent="0">
              <a:buNone/>
            </a:pPr>
            <a:r>
              <a:rPr lang="en-US" sz="3200" dirty="0"/>
              <a:t>Stimulants cause a state of euphoria, optimism, and general felling of well-being.</a:t>
            </a:r>
          </a:p>
        </p:txBody>
      </p:sp>
    </p:spTree>
    <p:extLst>
      <p:ext uri="{BB962C8B-B14F-4D97-AF65-F5344CB8AC3E}">
        <p14:creationId xmlns:p14="http://schemas.microsoft.com/office/powerpoint/2010/main" val="1114988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5F53-D8D8-4351-8F8E-A02115F3C763}"/>
              </a:ext>
            </a:extLst>
          </p:cNvPr>
          <p:cNvSpPr>
            <a:spLocks noGrp="1"/>
          </p:cNvSpPr>
          <p:nvPr>
            <p:ph type="title"/>
          </p:nvPr>
        </p:nvSpPr>
        <p:spPr>
          <a:xfrm>
            <a:off x="0" y="0"/>
            <a:ext cx="12192000" cy="1524000"/>
          </a:xfrm>
        </p:spPr>
        <p:txBody>
          <a:bodyPr>
            <a:noAutofit/>
          </a:bodyPr>
          <a:lstStyle/>
          <a:p>
            <a:pPr algn="ctr"/>
            <a:r>
              <a:rPr lang="en-US" sz="5330" dirty="0"/>
              <a:t>Stimulants Side Effects</a:t>
            </a:r>
          </a:p>
        </p:txBody>
      </p:sp>
      <p:sp>
        <p:nvSpPr>
          <p:cNvPr id="3" name="Content Placeholder 2">
            <a:extLst>
              <a:ext uri="{FF2B5EF4-FFF2-40B4-BE49-F238E27FC236}">
                <a16:creationId xmlns:a16="http://schemas.microsoft.com/office/drawing/2014/main" id="{8B76ADBE-CCF1-4B9B-AF2D-EB2A0924C7C2}"/>
              </a:ext>
            </a:extLst>
          </p:cNvPr>
          <p:cNvSpPr>
            <a:spLocks noGrp="1"/>
          </p:cNvSpPr>
          <p:nvPr>
            <p:ph idx="1"/>
          </p:nvPr>
        </p:nvSpPr>
        <p:spPr>
          <a:xfrm>
            <a:off x="609600" y="1930400"/>
            <a:ext cx="10972800" cy="4360672"/>
          </a:xfrm>
        </p:spPr>
        <p:txBody>
          <a:bodyPr numCol="2">
            <a:normAutofit lnSpcReduction="10000"/>
          </a:bodyPr>
          <a:lstStyle/>
          <a:p>
            <a:pPr>
              <a:spcAft>
                <a:spcPts val="800"/>
              </a:spcAft>
            </a:pPr>
            <a:r>
              <a:rPr lang="en-US" sz="3200" dirty="0">
                <a:latin typeface="Arial" panose="020B0604020202020204" pitchFamily="34" charset="0"/>
                <a:cs typeface="Arial" panose="020B0604020202020204" pitchFamily="34" charset="0"/>
              </a:rPr>
              <a:t>Arousal</a:t>
            </a:r>
          </a:p>
          <a:p>
            <a:pPr>
              <a:spcAft>
                <a:spcPts val="800"/>
              </a:spcAft>
            </a:pPr>
            <a:r>
              <a:rPr lang="en-US" sz="3200" dirty="0">
                <a:latin typeface="Arial" panose="020B0604020202020204" pitchFamily="34" charset="0"/>
                <a:cs typeface="Arial" panose="020B0604020202020204" pitchFamily="34" charset="0"/>
              </a:rPr>
              <a:t>Dizziness</a:t>
            </a:r>
          </a:p>
          <a:p>
            <a:pPr>
              <a:spcAft>
                <a:spcPts val="800"/>
              </a:spcAft>
            </a:pPr>
            <a:r>
              <a:rPr lang="en-US" sz="3200" dirty="0">
                <a:latin typeface="Arial" panose="020B0604020202020204" pitchFamily="34" charset="0"/>
                <a:cs typeface="Arial" panose="020B0604020202020204" pitchFamily="34" charset="0"/>
              </a:rPr>
              <a:t>Headache</a:t>
            </a:r>
          </a:p>
          <a:p>
            <a:pPr>
              <a:spcAft>
                <a:spcPts val="800"/>
              </a:spcAft>
            </a:pPr>
            <a:r>
              <a:rPr lang="en-US" sz="3200" dirty="0">
                <a:latin typeface="Arial" panose="020B0604020202020204" pitchFamily="34" charset="0"/>
                <a:cs typeface="Arial" panose="020B0604020202020204" pitchFamily="34" charset="0"/>
              </a:rPr>
              <a:t>Heart failure</a:t>
            </a:r>
          </a:p>
          <a:p>
            <a:pPr>
              <a:spcAft>
                <a:spcPts val="800"/>
              </a:spcAft>
            </a:pPr>
            <a:r>
              <a:rPr lang="en-US" sz="3200" dirty="0">
                <a:latin typeface="Arial" panose="020B0604020202020204" pitchFamily="34" charset="0"/>
                <a:cs typeface="Arial" panose="020B0604020202020204" pitchFamily="34" charset="0"/>
              </a:rPr>
              <a:t>Hyperactive reflex</a:t>
            </a:r>
          </a:p>
          <a:p>
            <a:pPr>
              <a:spcAft>
                <a:spcPts val="800"/>
              </a:spcAft>
            </a:pPr>
            <a:r>
              <a:rPr lang="en-US" sz="3200" dirty="0">
                <a:latin typeface="Arial" panose="020B0604020202020204" pitchFamily="34" charset="0"/>
                <a:cs typeface="Arial" panose="020B0604020202020204" pitchFamily="34" charset="0"/>
              </a:rPr>
              <a:t>Increased blood pressure</a:t>
            </a:r>
          </a:p>
          <a:p>
            <a:pPr>
              <a:spcAft>
                <a:spcPts val="800"/>
              </a:spcAft>
            </a:pPr>
            <a:r>
              <a:rPr lang="en-US" sz="3200" dirty="0">
                <a:latin typeface="Arial" panose="020B0604020202020204" pitchFamily="34" charset="0"/>
                <a:cs typeface="Arial" panose="020B0604020202020204" pitchFamily="34" charset="0"/>
              </a:rPr>
              <a:t>Increased heart rate</a:t>
            </a:r>
          </a:p>
          <a:p>
            <a:pPr>
              <a:spcAft>
                <a:spcPts val="800"/>
              </a:spcAft>
            </a:pPr>
            <a:r>
              <a:rPr lang="en-US" sz="3200" b="0" i="0" dirty="0">
                <a:effectLst/>
                <a:latin typeface="Arial" panose="020B0604020202020204" pitchFamily="34" charset="0"/>
                <a:cs typeface="Arial" panose="020B0604020202020204" pitchFamily="34" charset="0"/>
              </a:rPr>
              <a:t>Insomnia</a:t>
            </a:r>
          </a:p>
          <a:p>
            <a:pPr>
              <a:spcAft>
                <a:spcPts val="800"/>
              </a:spcAft>
            </a:pPr>
            <a:r>
              <a:rPr lang="en-US" sz="3200" b="0" i="0" dirty="0">
                <a:effectLst/>
                <a:latin typeface="Arial" panose="020B0604020202020204" pitchFamily="34" charset="0"/>
                <a:cs typeface="Arial" panose="020B0604020202020204" pitchFamily="34" charset="0"/>
              </a:rPr>
              <a:t>Irritability</a:t>
            </a:r>
          </a:p>
          <a:p>
            <a:pPr>
              <a:spcAft>
                <a:spcPts val="800"/>
              </a:spcAft>
            </a:pPr>
            <a:r>
              <a:rPr lang="en-US" sz="3200" b="0" i="0" dirty="0">
                <a:effectLst/>
                <a:latin typeface="Arial" panose="020B0604020202020204" pitchFamily="34" charset="0"/>
                <a:cs typeface="Arial" panose="020B0604020202020204" pitchFamily="34" charset="0"/>
              </a:rPr>
              <a:t>Tremor</a:t>
            </a:r>
          </a:p>
          <a:p>
            <a:pPr>
              <a:spcAft>
                <a:spcPts val="800"/>
              </a:spcAft>
            </a:pPr>
            <a:r>
              <a:rPr lang="en-US" sz="3200" dirty="0">
                <a:latin typeface="Arial" panose="020B0604020202020204" pitchFamily="34" charset="0"/>
                <a:cs typeface="Arial" panose="020B0604020202020204" pitchFamily="34" charset="0"/>
              </a:rPr>
              <a:t>Upset stomach</a:t>
            </a:r>
          </a:p>
          <a:p>
            <a:pPr>
              <a:spcAft>
                <a:spcPts val="800"/>
              </a:spcAft>
            </a:pPr>
            <a:r>
              <a:rPr lang="en-US" sz="3200" dirty="0">
                <a:latin typeface="Arial" panose="020B0604020202020204" pitchFamily="34" charset="0"/>
                <a:cs typeface="Arial" panose="020B0604020202020204" pitchFamily="34" charset="0"/>
              </a:rPr>
              <a:t>Weakness</a:t>
            </a:r>
          </a:p>
          <a:p>
            <a:pPr marL="0" indent="0">
              <a:spcAft>
                <a:spcPts val="800"/>
              </a:spcAft>
              <a:buNone/>
            </a:pPr>
            <a:endParaRPr lang="en-US" sz="32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47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sz="half" idx="1"/>
          </p:nvPr>
        </p:nvSpPr>
        <p:spPr>
          <a:xfrm>
            <a:off x="609600" y="1719072"/>
            <a:ext cx="10972800" cy="4572000"/>
          </a:xfrm>
        </p:spPr>
        <p:txBody>
          <a:bodyPr>
            <a:normAutofit/>
          </a:bodyPr>
          <a:lstStyle/>
          <a:p>
            <a:pPr marL="0" indent="0">
              <a:buNone/>
            </a:pPr>
            <a:r>
              <a:rPr lang="en-US" dirty="0"/>
              <a:t>This course is designed for people interested in learning about the unpredictable drug supply, as well as overdose prevention strategies to support health care for injection drug use, including how to use naloxone and how to teach others to use naloxone.</a:t>
            </a:r>
          </a:p>
        </p:txBody>
      </p:sp>
    </p:spTree>
    <p:extLst>
      <p:ext uri="{BB962C8B-B14F-4D97-AF65-F5344CB8AC3E}">
        <p14:creationId xmlns:p14="http://schemas.microsoft.com/office/powerpoint/2010/main" val="26367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833133"/>
            <a:ext cx="11288358" cy="3191734"/>
          </a:xfrm>
        </p:spPr>
        <p:txBody>
          <a:bodyPr>
            <a:normAutofit/>
          </a:bodyPr>
          <a:lstStyle/>
          <a:p>
            <a:r>
              <a:rPr lang="en-US" sz="2933" dirty="0"/>
              <a:t>Section B</a:t>
            </a:r>
            <a:br>
              <a:rPr lang="en-US" sz="7200" dirty="0"/>
            </a:br>
            <a:r>
              <a:rPr lang="en-US" sz="7300" dirty="0"/>
              <a:t>Overdose</a:t>
            </a:r>
            <a:endParaRPr lang="en-US" sz="8000" dirty="0"/>
          </a:p>
        </p:txBody>
      </p:sp>
    </p:spTree>
    <p:extLst>
      <p:ext uri="{BB962C8B-B14F-4D97-AF65-F5344CB8AC3E}">
        <p14:creationId xmlns:p14="http://schemas.microsoft.com/office/powerpoint/2010/main" val="398324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noAutofit/>
          </a:bodyPr>
          <a:lstStyle/>
          <a:p>
            <a:pPr algn="ctr"/>
            <a:r>
              <a:rPr lang="en-US" dirty="0"/>
              <a:t>Drug Overdose</a:t>
            </a:r>
          </a:p>
        </p:txBody>
      </p:sp>
      <p:sp>
        <p:nvSpPr>
          <p:cNvPr id="3" name="Content Placeholder 2"/>
          <p:cNvSpPr>
            <a:spLocks noGrp="1"/>
          </p:cNvSpPr>
          <p:nvPr>
            <p:ph idx="1"/>
          </p:nvPr>
        </p:nvSpPr>
        <p:spPr/>
        <p:txBody>
          <a:bodyPr>
            <a:noAutofit/>
          </a:bodyPr>
          <a:lstStyle/>
          <a:p>
            <a:pPr marL="0" indent="0">
              <a:buNone/>
            </a:pPr>
            <a:r>
              <a:rPr lang="en-US" sz="3200" i="0" dirty="0">
                <a:solidFill>
                  <a:srgbClr val="1F497D"/>
                </a:solidFill>
                <a:effectLst/>
              </a:rPr>
              <a:t>Overdose happens when a toxic amount of a drug, or combination of drugs overwhelms the body.</a:t>
            </a:r>
          </a:p>
          <a:p>
            <a:pPr marL="0" indent="0">
              <a:buNone/>
            </a:pPr>
            <a:endParaRPr lang="en-US" sz="3200" dirty="0"/>
          </a:p>
          <a:p>
            <a:pPr marL="0" indent="0">
              <a:buNone/>
            </a:pPr>
            <a:endParaRPr lang="en-US" sz="3200" dirty="0"/>
          </a:p>
          <a:p>
            <a:pPr marL="0" indent="0">
              <a:buNone/>
            </a:pPr>
            <a:r>
              <a:rPr lang="en-US" sz="3200" dirty="0"/>
              <a:t>Mixing drugs increases the risk of an overdose.</a:t>
            </a:r>
          </a:p>
        </p:txBody>
      </p:sp>
    </p:spTree>
    <p:extLst>
      <p:ext uri="{BB962C8B-B14F-4D97-AF65-F5344CB8AC3E}">
        <p14:creationId xmlns:p14="http://schemas.microsoft.com/office/powerpoint/2010/main" val="70490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noAutofit/>
          </a:bodyPr>
          <a:lstStyle/>
          <a:p>
            <a:pPr algn="ctr"/>
            <a:r>
              <a:rPr lang="en-US" dirty="0"/>
              <a:t>Opioid Overdose</a:t>
            </a:r>
          </a:p>
        </p:txBody>
      </p:sp>
      <p:sp>
        <p:nvSpPr>
          <p:cNvPr id="3" name="Content Placeholder 2"/>
          <p:cNvSpPr>
            <a:spLocks noGrp="1"/>
          </p:cNvSpPr>
          <p:nvPr>
            <p:ph idx="1"/>
          </p:nvPr>
        </p:nvSpPr>
        <p:spPr/>
        <p:txBody>
          <a:bodyPr>
            <a:noAutofit/>
          </a:bodyPr>
          <a:lstStyle/>
          <a:p>
            <a:pPr marL="0" indent="0">
              <a:buNone/>
            </a:pPr>
            <a:r>
              <a:rPr lang="en-US" sz="3200" dirty="0"/>
              <a:t>The brain has many receptors for opioids. An overdose occurs when too much of an opioid fits in too many receptors slowing and then stopping a person’s ability to breathe.</a:t>
            </a:r>
            <a:r>
              <a:rPr lang="en-US" sz="3200" b="1" i="0" dirty="0">
                <a:solidFill>
                  <a:srgbClr val="000000"/>
                </a:solidFill>
                <a:effectLst/>
                <a:latin typeface="Rubik"/>
              </a:rPr>
              <a:t> </a:t>
            </a:r>
            <a:endParaRPr lang="en-US" sz="3200" dirty="0"/>
          </a:p>
        </p:txBody>
      </p:sp>
    </p:spTree>
    <p:extLst>
      <p:ext uri="{BB962C8B-B14F-4D97-AF65-F5344CB8AC3E}">
        <p14:creationId xmlns:p14="http://schemas.microsoft.com/office/powerpoint/2010/main" val="248498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r>
              <a:rPr lang="en-US" sz="2933" dirty="0"/>
              <a:t>Section C</a:t>
            </a:r>
            <a:br>
              <a:rPr lang="en-US" sz="7200" dirty="0"/>
            </a:br>
            <a:r>
              <a:rPr lang="en-US" sz="8000" dirty="0"/>
              <a:t>Overdose Epidemic</a:t>
            </a:r>
          </a:p>
        </p:txBody>
      </p:sp>
    </p:spTree>
    <p:extLst>
      <p:ext uri="{BB962C8B-B14F-4D97-AF65-F5344CB8AC3E}">
        <p14:creationId xmlns:p14="http://schemas.microsoft.com/office/powerpoint/2010/main" val="320577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5CA-5BE2-E6AF-BA8A-1560DCEA88D3}"/>
              </a:ext>
            </a:extLst>
          </p:cNvPr>
          <p:cNvSpPr>
            <a:spLocks noGrp="1"/>
          </p:cNvSpPr>
          <p:nvPr>
            <p:ph type="title"/>
          </p:nvPr>
        </p:nvSpPr>
        <p:spPr>
          <a:xfrm>
            <a:off x="313764" y="169864"/>
            <a:ext cx="11878237" cy="1112837"/>
          </a:xfrm>
        </p:spPr>
        <p:txBody>
          <a:bodyPr>
            <a:noAutofit/>
          </a:bodyPr>
          <a:lstStyle/>
          <a:p>
            <a:r>
              <a:rPr lang="en-US" dirty="0"/>
              <a:t>Wisconsin Drug Overdose Deaths</a:t>
            </a:r>
          </a:p>
        </p:txBody>
      </p:sp>
      <p:graphicFrame>
        <p:nvGraphicFramePr>
          <p:cNvPr id="5" name="Chart 4">
            <a:extLst>
              <a:ext uri="{FF2B5EF4-FFF2-40B4-BE49-F238E27FC236}">
                <a16:creationId xmlns:a16="http://schemas.microsoft.com/office/drawing/2014/main" id="{4DD299F9-E8FB-D8FF-BB89-D32FC905983A}"/>
              </a:ext>
            </a:extLst>
          </p:cNvPr>
          <p:cNvGraphicFramePr/>
          <p:nvPr>
            <p:extLst>
              <p:ext uri="{D42A27DB-BD31-4B8C-83A1-F6EECF244321}">
                <p14:modId xmlns:p14="http://schemas.microsoft.com/office/powerpoint/2010/main" val="3889895277"/>
              </p:ext>
            </p:extLst>
          </p:nvPr>
        </p:nvGraphicFramePr>
        <p:xfrm>
          <a:off x="812800" y="1295400"/>
          <a:ext cx="10566400" cy="4978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F8EDF40F-97A1-8A82-B571-068B0778B558}"/>
              </a:ext>
            </a:extLst>
          </p:cNvPr>
          <p:cNvGraphicFramePr/>
          <p:nvPr>
            <p:extLst>
              <p:ext uri="{D42A27DB-BD31-4B8C-83A1-F6EECF244321}">
                <p14:modId xmlns:p14="http://schemas.microsoft.com/office/powerpoint/2010/main" val="1901447872"/>
              </p:ext>
            </p:extLst>
          </p:nvPr>
        </p:nvGraphicFramePr>
        <p:xfrm>
          <a:off x="313764" y="1282701"/>
          <a:ext cx="11705638" cy="51511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683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B5CA-5BE2-E6AF-BA8A-1560DCEA88D3}"/>
              </a:ext>
            </a:extLst>
          </p:cNvPr>
          <p:cNvSpPr>
            <a:spLocks noGrp="1"/>
          </p:cNvSpPr>
          <p:nvPr>
            <p:ph type="title"/>
          </p:nvPr>
        </p:nvSpPr>
        <p:spPr>
          <a:xfrm>
            <a:off x="489782" y="-242468"/>
            <a:ext cx="10972800" cy="1524000"/>
          </a:xfrm>
        </p:spPr>
        <p:txBody>
          <a:bodyPr>
            <a:noAutofit/>
          </a:bodyPr>
          <a:lstStyle/>
          <a:p>
            <a:r>
              <a:rPr lang="en-US" dirty="0"/>
              <a:t>2023 Opioid Deaths by County</a:t>
            </a:r>
          </a:p>
        </p:txBody>
      </p:sp>
      <p:sp>
        <p:nvSpPr>
          <p:cNvPr id="5" name="Rectangle 4">
            <a:extLst>
              <a:ext uri="{FF2B5EF4-FFF2-40B4-BE49-F238E27FC236}">
                <a16:creationId xmlns:a16="http://schemas.microsoft.com/office/drawing/2014/main" id="{3923BC57-931F-1058-F720-52A812896507}"/>
              </a:ext>
            </a:extLst>
          </p:cNvPr>
          <p:cNvSpPr/>
          <p:nvPr/>
        </p:nvSpPr>
        <p:spPr>
          <a:xfrm>
            <a:off x="9235546" y="3978946"/>
            <a:ext cx="324908" cy="321809"/>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D8896DE-1CD6-80FD-015B-5AE72BD64974}"/>
              </a:ext>
            </a:extLst>
          </p:cNvPr>
          <p:cNvSpPr/>
          <p:nvPr/>
        </p:nvSpPr>
        <p:spPr>
          <a:xfrm>
            <a:off x="9235546" y="4342607"/>
            <a:ext cx="324908" cy="32180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3" name="Group 22">
            <a:extLst>
              <a:ext uri="{FF2B5EF4-FFF2-40B4-BE49-F238E27FC236}">
                <a16:creationId xmlns:a16="http://schemas.microsoft.com/office/drawing/2014/main" id="{96930628-9A20-6FF7-B556-D796FEAAF703}"/>
              </a:ext>
            </a:extLst>
          </p:cNvPr>
          <p:cNvGrpSpPr/>
          <p:nvPr/>
        </p:nvGrpSpPr>
        <p:grpSpPr>
          <a:xfrm>
            <a:off x="9105901" y="2717800"/>
            <a:ext cx="3363303" cy="2342822"/>
            <a:chOff x="8229601" y="3632201"/>
            <a:chExt cx="3363303" cy="2342822"/>
          </a:xfrm>
        </p:grpSpPr>
        <p:sp>
          <p:nvSpPr>
            <p:cNvPr id="3" name="Rectangle 2">
              <a:extLst>
                <a:ext uri="{FF2B5EF4-FFF2-40B4-BE49-F238E27FC236}">
                  <a16:creationId xmlns:a16="http://schemas.microsoft.com/office/drawing/2014/main" id="{B1C5632D-168E-0B80-95A3-307746681946}"/>
                </a:ext>
              </a:extLst>
            </p:cNvPr>
            <p:cNvSpPr/>
            <p:nvPr/>
          </p:nvSpPr>
          <p:spPr>
            <a:xfrm>
              <a:off x="8359247" y="4124913"/>
              <a:ext cx="324908" cy="3218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id="{2C362983-5CC1-745D-8708-788567778AEB}"/>
                </a:ext>
              </a:extLst>
            </p:cNvPr>
            <p:cNvSpPr/>
            <p:nvPr/>
          </p:nvSpPr>
          <p:spPr>
            <a:xfrm>
              <a:off x="8359246" y="4490917"/>
              <a:ext cx="324908" cy="321809"/>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22A651AD-A71B-AA61-0DA6-359C9F62E58A}"/>
                </a:ext>
              </a:extLst>
            </p:cNvPr>
            <p:cNvSpPr txBox="1"/>
            <p:nvPr/>
          </p:nvSpPr>
          <p:spPr>
            <a:xfrm>
              <a:off x="8737601" y="4140202"/>
              <a:ext cx="2356681"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1 to 18</a:t>
              </a:r>
            </a:p>
          </p:txBody>
        </p:sp>
        <p:sp>
          <p:nvSpPr>
            <p:cNvPr id="8" name="TextBox 7">
              <a:extLst>
                <a:ext uri="{FF2B5EF4-FFF2-40B4-BE49-F238E27FC236}">
                  <a16:creationId xmlns:a16="http://schemas.microsoft.com/office/drawing/2014/main" id="{5D8CDA71-7A75-EB41-176C-89BB89E37514}"/>
                </a:ext>
              </a:extLst>
            </p:cNvPr>
            <p:cNvSpPr txBox="1"/>
            <p:nvPr/>
          </p:nvSpPr>
          <p:spPr>
            <a:xfrm>
              <a:off x="8740648" y="4525468"/>
              <a:ext cx="1957688"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19 to 36</a:t>
              </a:r>
            </a:p>
          </p:txBody>
        </p:sp>
        <p:sp>
          <p:nvSpPr>
            <p:cNvPr id="9" name="TextBox 8">
              <a:extLst>
                <a:ext uri="{FF2B5EF4-FFF2-40B4-BE49-F238E27FC236}">
                  <a16:creationId xmlns:a16="http://schemas.microsoft.com/office/drawing/2014/main" id="{34BE82FA-B96A-8D3B-6A9F-E623533A89F7}"/>
                </a:ext>
              </a:extLst>
            </p:cNvPr>
            <p:cNvSpPr txBox="1"/>
            <p:nvPr/>
          </p:nvSpPr>
          <p:spPr>
            <a:xfrm>
              <a:off x="8731783" y="4884975"/>
              <a:ext cx="2846915"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37 to 54</a:t>
              </a:r>
            </a:p>
          </p:txBody>
        </p:sp>
        <p:sp>
          <p:nvSpPr>
            <p:cNvPr id="10" name="TextBox 9">
              <a:extLst>
                <a:ext uri="{FF2B5EF4-FFF2-40B4-BE49-F238E27FC236}">
                  <a16:creationId xmlns:a16="http://schemas.microsoft.com/office/drawing/2014/main" id="{6FC8BF03-9C3C-0910-F4F6-05CD09F60914}"/>
                </a:ext>
              </a:extLst>
            </p:cNvPr>
            <p:cNvSpPr txBox="1"/>
            <p:nvPr/>
          </p:nvSpPr>
          <p:spPr>
            <a:xfrm>
              <a:off x="8745989" y="5268462"/>
              <a:ext cx="2846915"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55 to 72</a:t>
              </a:r>
            </a:p>
          </p:txBody>
        </p:sp>
        <p:sp>
          <p:nvSpPr>
            <p:cNvPr id="11" name="Rectangle 10">
              <a:extLst>
                <a:ext uri="{FF2B5EF4-FFF2-40B4-BE49-F238E27FC236}">
                  <a16:creationId xmlns:a16="http://schemas.microsoft.com/office/drawing/2014/main" id="{47926266-FBB5-348A-F4CC-2FFFAED12E5A}"/>
                </a:ext>
              </a:extLst>
            </p:cNvPr>
            <p:cNvSpPr/>
            <p:nvPr/>
          </p:nvSpPr>
          <p:spPr>
            <a:xfrm>
              <a:off x="8362295" y="5653214"/>
              <a:ext cx="324908" cy="321809"/>
            </a:xfrm>
            <a:prstGeom prst="rect">
              <a:avLst/>
            </a:prstGeom>
            <a:solidFill>
              <a:srgbClr val="ADA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450BB950-7572-CE6D-ADAC-AB24E5153316}"/>
                </a:ext>
              </a:extLst>
            </p:cNvPr>
            <p:cNvSpPr txBox="1"/>
            <p:nvPr/>
          </p:nvSpPr>
          <p:spPr>
            <a:xfrm>
              <a:off x="8740648" y="5593230"/>
              <a:ext cx="2356681"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No rank available</a:t>
              </a:r>
            </a:p>
          </p:txBody>
        </p:sp>
        <p:sp>
          <p:nvSpPr>
            <p:cNvPr id="13" name="TextBox 12">
              <a:extLst>
                <a:ext uri="{FF2B5EF4-FFF2-40B4-BE49-F238E27FC236}">
                  <a16:creationId xmlns:a16="http://schemas.microsoft.com/office/drawing/2014/main" id="{66E97C5A-ACAB-1639-AFB5-FC655A75BB21}"/>
                </a:ext>
              </a:extLst>
            </p:cNvPr>
            <p:cNvSpPr txBox="1"/>
            <p:nvPr/>
          </p:nvSpPr>
          <p:spPr>
            <a:xfrm>
              <a:off x="8229601" y="3632201"/>
              <a:ext cx="2356681" cy="338554"/>
            </a:xfrm>
            <a:prstGeom prst="rect">
              <a:avLst/>
            </a:prstGeom>
            <a:noFill/>
          </p:spPr>
          <p:txBody>
            <a:bodyPr wrap="square" rtlCol="0">
              <a:spAutoFit/>
            </a:bodyPr>
            <a:lstStyle/>
            <a:p>
              <a:r>
                <a:rPr lang="en-US" sz="1600" dirty="0">
                  <a:ea typeface="Tahoma" panose="020B0604030504040204" pitchFamily="34" charset="0"/>
                  <a:cs typeface="Tahoma" panose="020B0604030504040204" pitchFamily="34" charset="0"/>
                </a:rPr>
                <a:t>County rank fewest</a:t>
              </a:r>
            </a:p>
          </p:txBody>
        </p:sp>
      </p:grpSp>
      <p:sp>
        <p:nvSpPr>
          <p:cNvPr id="15" name="Content Placeholder 2">
            <a:extLst>
              <a:ext uri="{FF2B5EF4-FFF2-40B4-BE49-F238E27FC236}">
                <a16:creationId xmlns:a16="http://schemas.microsoft.com/office/drawing/2014/main" id="{FC7B83D6-22BF-F0DF-0CC9-C4C7A415FCEF}"/>
              </a:ext>
            </a:extLst>
          </p:cNvPr>
          <p:cNvSpPr txBox="1">
            <a:spLocks/>
          </p:cNvSpPr>
          <p:nvPr/>
        </p:nvSpPr>
        <p:spPr>
          <a:xfrm>
            <a:off x="737534" y="2937529"/>
            <a:ext cx="2742266" cy="4572000"/>
          </a:xfrm>
          <a:prstGeom prst="rect">
            <a:avLst/>
          </a:prstGeom>
        </p:spPr>
        <p:txBody>
          <a:bodyPr/>
          <a:lstStyle>
            <a:lvl1pPr marL="233363" indent="-233363" algn="l" defTabSz="914400" rtl="0" eaLnBrk="1" latinLnBrk="0" hangingPunct="1">
              <a:spcBef>
                <a:spcPts val="0"/>
              </a:spcBef>
              <a:buFont typeface="Wingdings" panose="05000000000000000000" pitchFamily="2" charset="2"/>
              <a:buChar char="§"/>
              <a:defRPr sz="2600" kern="1200">
                <a:solidFill>
                  <a:srgbClr val="1F497D"/>
                </a:solidFill>
                <a:latin typeface="Tahoma" panose="020B0604030504040204" pitchFamily="34" charset="0"/>
                <a:ea typeface="Tahoma" panose="020B0604030504040204" pitchFamily="34" charset="0"/>
                <a:cs typeface="Tahoma" panose="020B0604030504040204" pitchFamily="34" charset="0"/>
              </a:defRPr>
            </a:lvl1pPr>
            <a:lvl2pPr marL="457200" indent="-233363" algn="l" defTabSz="914400" rtl="0" eaLnBrk="1" latinLnBrk="0" hangingPunct="1">
              <a:spcBef>
                <a:spcPts val="0"/>
              </a:spcBef>
              <a:buSzPct val="85000"/>
              <a:buFont typeface="Courier New" panose="02070309020205020404" pitchFamily="49" charset="0"/>
              <a:buChar char="o"/>
              <a:defRPr sz="2400" kern="1200">
                <a:solidFill>
                  <a:srgbClr val="1F497D"/>
                </a:solidFill>
                <a:latin typeface="Tahoma" panose="020B0604030504040204" pitchFamily="34" charset="0"/>
                <a:ea typeface="Tahoma" panose="020B0604030504040204" pitchFamily="34" charset="0"/>
                <a:cs typeface="Tahoma" panose="020B0604030504040204" pitchFamily="34" charset="0"/>
              </a:defRPr>
            </a:lvl2pPr>
            <a:lvl3pPr marL="685800" indent="-228600" algn="l" defTabSz="914400" rtl="0" eaLnBrk="1" latinLnBrk="0" hangingPunct="1">
              <a:spcBef>
                <a:spcPts val="0"/>
              </a:spcBef>
              <a:buFont typeface="Arial" panose="020B0604020202020204" pitchFamily="34" charset="0"/>
              <a:buChar char="♦"/>
              <a:defRPr sz="2000" kern="1200">
                <a:solidFill>
                  <a:srgbClr val="1F497D"/>
                </a:solidFill>
                <a:latin typeface="Tahoma" panose="020B0604030504040204" pitchFamily="34" charset="0"/>
                <a:ea typeface="Tahoma" panose="020B0604030504040204" pitchFamily="34" charset="0"/>
                <a:cs typeface="Tahoma" panose="020B0604030504040204" pitchFamily="34" charset="0"/>
              </a:defRPr>
            </a:lvl3pPr>
            <a:lvl4pPr marL="917575" indent="-228600" algn="l" defTabSz="914400" rtl="0" eaLnBrk="1" latinLnBrk="0" hangingPunct="1">
              <a:spcBef>
                <a:spcPts val="0"/>
              </a:spcBef>
              <a:buFont typeface="Arial" panose="020B0604020202020204" pitchFamily="34" charset="0"/>
              <a:buChar char="•"/>
              <a:defRPr sz="1800" kern="1200">
                <a:solidFill>
                  <a:srgbClr val="1F497D"/>
                </a:solidFill>
                <a:latin typeface="Tahoma" panose="020B0604030504040204" pitchFamily="34" charset="0"/>
                <a:ea typeface="Tahoma" panose="020B0604030504040204" pitchFamily="34" charset="0"/>
                <a:cs typeface="Tahoma" panose="020B0604030504040204" pitchFamily="34" charset="0"/>
              </a:defRPr>
            </a:lvl4pPr>
            <a:lvl5pPr marL="1150938" indent="-228600" algn="l" defTabSz="914400" rtl="0" eaLnBrk="1" latinLnBrk="0" hangingPunct="1">
              <a:spcBef>
                <a:spcPts val="0"/>
              </a:spcBef>
              <a:buFont typeface="Wingdings" panose="05000000000000000000" pitchFamily="2" charset="2"/>
              <a:buChar char="§"/>
              <a:defRPr sz="1800" kern="1200">
                <a:solidFill>
                  <a:srgbClr val="1F497D"/>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200" dirty="0">
                <a:latin typeface="+mn-lt"/>
              </a:rPr>
              <a:t>24.0</a:t>
            </a:r>
            <a:br>
              <a:rPr lang="en-US" sz="3200" dirty="0">
                <a:latin typeface="+mn-lt"/>
              </a:rPr>
            </a:br>
            <a:r>
              <a:rPr lang="en-US" sz="3200" dirty="0">
                <a:latin typeface="+mn-lt"/>
              </a:rPr>
              <a:t>statewide rate per 100,000 of all opioid deaths</a:t>
            </a:r>
          </a:p>
        </p:txBody>
      </p:sp>
      <p:sp>
        <p:nvSpPr>
          <p:cNvPr id="16" name="Rectangle 15">
            <a:extLst>
              <a:ext uri="{FF2B5EF4-FFF2-40B4-BE49-F238E27FC236}">
                <a16:creationId xmlns:a16="http://schemas.microsoft.com/office/drawing/2014/main" id="{CFCD2F27-0B24-E1AF-CEDF-C614B60A392A}"/>
              </a:ext>
            </a:extLst>
          </p:cNvPr>
          <p:cNvSpPr/>
          <p:nvPr/>
        </p:nvSpPr>
        <p:spPr>
          <a:xfrm>
            <a:off x="7785100" y="4342607"/>
            <a:ext cx="516149" cy="1727993"/>
          </a:xfrm>
          <a:prstGeom prst="rect">
            <a:avLst/>
          </a:prstGeom>
          <a:solidFill>
            <a:srgbClr val="FD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rgbClr val="FCFBF2"/>
                </a:solidFill>
              </a:ln>
            </a:endParaRPr>
          </a:p>
        </p:txBody>
      </p:sp>
      <p:sp>
        <p:nvSpPr>
          <p:cNvPr id="18" name="Rectangle 17">
            <a:extLst>
              <a:ext uri="{FF2B5EF4-FFF2-40B4-BE49-F238E27FC236}">
                <a16:creationId xmlns:a16="http://schemas.microsoft.com/office/drawing/2014/main" id="{D5253785-686D-5920-9380-DB097075EABC}"/>
              </a:ext>
            </a:extLst>
          </p:cNvPr>
          <p:cNvSpPr/>
          <p:nvPr/>
        </p:nvSpPr>
        <p:spPr>
          <a:xfrm>
            <a:off x="3708574" y="1675231"/>
            <a:ext cx="406227" cy="914400"/>
          </a:xfrm>
          <a:prstGeom prst="rect">
            <a:avLst/>
          </a:prstGeom>
          <a:solidFill>
            <a:srgbClr val="FD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rgbClr val="FCFBF2"/>
                </a:solidFill>
              </a:ln>
            </a:endParaRPr>
          </a:p>
        </p:txBody>
      </p:sp>
      <p:sp>
        <p:nvSpPr>
          <p:cNvPr id="19" name="Rectangle 18">
            <a:extLst>
              <a:ext uri="{FF2B5EF4-FFF2-40B4-BE49-F238E27FC236}">
                <a16:creationId xmlns:a16="http://schemas.microsoft.com/office/drawing/2014/main" id="{52D83AC3-21A6-0827-2972-ED82E5EE9D41}"/>
              </a:ext>
            </a:extLst>
          </p:cNvPr>
          <p:cNvSpPr/>
          <p:nvPr/>
        </p:nvSpPr>
        <p:spPr>
          <a:xfrm>
            <a:off x="4156894" y="1877993"/>
            <a:ext cx="243370" cy="355488"/>
          </a:xfrm>
          <a:prstGeom prst="rect">
            <a:avLst/>
          </a:prstGeom>
          <a:solidFill>
            <a:srgbClr val="FD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rgbClr val="FCFBF2"/>
                </a:solidFill>
              </a:ln>
            </a:endParaRPr>
          </a:p>
        </p:txBody>
      </p:sp>
      <p:sp>
        <p:nvSpPr>
          <p:cNvPr id="20" name="TextBox 19">
            <a:extLst>
              <a:ext uri="{FF2B5EF4-FFF2-40B4-BE49-F238E27FC236}">
                <a16:creationId xmlns:a16="http://schemas.microsoft.com/office/drawing/2014/main" id="{E5927C45-2E2A-7235-C8F9-BB1F3409432A}"/>
              </a:ext>
            </a:extLst>
          </p:cNvPr>
          <p:cNvSpPr txBox="1"/>
          <p:nvPr/>
        </p:nvSpPr>
        <p:spPr>
          <a:xfrm>
            <a:off x="622105" y="6229768"/>
            <a:ext cx="8712589" cy="553998"/>
          </a:xfrm>
          <a:prstGeom prst="rect">
            <a:avLst/>
          </a:prstGeom>
          <a:noFill/>
        </p:spPr>
        <p:txBody>
          <a:bodyPr wrap="square" rtlCol="0">
            <a:spAutoFit/>
          </a:bodyPr>
          <a:lstStyle/>
          <a:p>
            <a:r>
              <a:rPr lang="en-US" sz="1200" dirty="0"/>
              <a:t>Source: </a:t>
            </a:r>
            <a:r>
              <a:rPr lang="en-US" sz="1200" dirty="0">
                <a:hlinkClick r:id="rId3"/>
              </a:rPr>
              <a:t>Dose of Reality: Opioid Deaths by County Dashboard | Wisconsin Department of Health Services</a:t>
            </a:r>
            <a:r>
              <a:rPr lang="en-US" sz="1200" dirty="0"/>
              <a:t> </a:t>
            </a:r>
          </a:p>
          <a:p>
            <a:endParaRPr lang="en-US" dirty="0"/>
          </a:p>
        </p:txBody>
      </p:sp>
      <p:pic>
        <p:nvPicPr>
          <p:cNvPr id="14" name="Picture 13">
            <a:extLst>
              <a:ext uri="{FF2B5EF4-FFF2-40B4-BE49-F238E27FC236}">
                <a16:creationId xmlns:a16="http://schemas.microsoft.com/office/drawing/2014/main" id="{60E7742E-6745-4580-842D-8D4965CAE2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64" b="95556" l="4736" r="97086">
                        <a14:foregroundMark x1="36248" y1="38462" x2="43352" y2="45128"/>
                        <a14:foregroundMark x1="43352" y1="45128" x2="37523" y2="37778"/>
                        <a14:foregroundMark x1="37523" y1="37778" x2="36794" y2="37778"/>
                        <a14:foregroundMark x1="82332" y1="90085" x2="75592" y2="96239"/>
                        <a14:foregroundMark x1="75592" y1="96239" x2="43898" y2="96410"/>
                        <a14:foregroundMark x1="43898" y1="96410" x2="35155" y2="92479"/>
                        <a14:foregroundMark x1="35155" y1="92479" x2="29690" y2="84103"/>
                        <a14:foregroundMark x1="29690" y1="84103" x2="28415" y2="73504"/>
                        <a14:foregroundMark x1="28415" y1="73504" x2="21858" y2="64444"/>
                        <a14:foregroundMark x1="21858" y1="64444" x2="5282" y2="51795"/>
                        <a14:foregroundMark x1="5282" y1="51795" x2="5282" y2="30598"/>
                        <a14:foregroundMark x1="5282" y1="30598" x2="13115" y2="23932"/>
                        <a14:foregroundMark x1="13115" y1="23932" x2="13297" y2="22906"/>
                        <a14:foregroundMark x1="22222" y1="9573" x2="32058" y2="5983"/>
                        <a14:foregroundMark x1="32058" y1="5983" x2="35519" y2="11624"/>
                        <a14:foregroundMark x1="32605" y1="5641" x2="35519" y2="5641"/>
                        <a14:foregroundMark x1="42623" y1="3248" x2="42623" y2="4103"/>
                        <a14:foregroundMark x1="37705" y1="93504" x2="48087" y2="95897"/>
                        <a14:foregroundMark x1="48087" y1="95897" x2="61020" y2="95726"/>
                        <a14:foregroundMark x1="61020" y1="95726" x2="75592" y2="95726"/>
                        <a14:foregroundMark x1="75592" y1="95726" x2="83242" y2="90769"/>
                        <a14:foregroundMark x1="83242" y1="90769" x2="83242" y2="90256"/>
                        <a14:foregroundMark x1="82878" y1="94530" x2="59927" y2="98120"/>
                        <a14:foregroundMark x1="59927" y1="98120" x2="38616" y2="95897"/>
                        <a14:foregroundMark x1="38616" y1="95897" x2="37705" y2="94701"/>
                        <a14:foregroundMark x1="89253" y1="47350" x2="96539" y2="40171"/>
                        <a14:foregroundMark x1="96539" y1="40171" x2="88889" y2="45641"/>
                        <a14:foregroundMark x1="88889" y1="45641" x2="88160" y2="47350"/>
                        <a14:foregroundMark x1="97086" y1="37265" x2="93078" y2="41026"/>
                        <a14:foregroundMark x1="39709" y1="5299" x2="42805" y2="2564"/>
                        <a14:foregroundMark x1="39891" y1="7179" x2="37158" y2="7179"/>
                      </a14:backgroundRemoval>
                    </a14:imgEffect>
                  </a14:imgLayer>
                </a14:imgProps>
              </a:ext>
            </a:extLst>
          </a:blip>
          <a:stretch>
            <a:fillRect/>
          </a:stretch>
        </p:blipFill>
        <p:spPr>
          <a:xfrm>
            <a:off x="3482977" y="684084"/>
            <a:ext cx="5229225" cy="5572125"/>
          </a:xfrm>
          <a:prstGeom prst="rect">
            <a:avLst/>
          </a:prstGeom>
          <a:noFill/>
        </p:spPr>
      </p:pic>
    </p:spTree>
    <p:extLst>
      <p:ext uri="{BB962C8B-B14F-4D97-AF65-F5344CB8AC3E}">
        <p14:creationId xmlns:p14="http://schemas.microsoft.com/office/powerpoint/2010/main" val="1295961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AE8C-A98F-14D7-5B6B-F2C90EB56BA7}"/>
              </a:ext>
            </a:extLst>
          </p:cNvPr>
          <p:cNvSpPr>
            <a:spLocks noGrp="1"/>
          </p:cNvSpPr>
          <p:nvPr>
            <p:ph type="title"/>
          </p:nvPr>
        </p:nvSpPr>
        <p:spPr>
          <a:xfrm>
            <a:off x="609600" y="182880"/>
            <a:ext cx="10972800" cy="1524000"/>
          </a:xfrm>
        </p:spPr>
        <p:txBody>
          <a:bodyPr/>
          <a:lstStyle/>
          <a:p>
            <a:pPr algn="ctr"/>
            <a:r>
              <a:rPr lang="en-US" dirty="0"/>
              <a:t>Fueled by Fentanyl</a:t>
            </a:r>
          </a:p>
        </p:txBody>
      </p:sp>
      <p:sp>
        <p:nvSpPr>
          <p:cNvPr id="3" name="Content Placeholder 2">
            <a:extLst>
              <a:ext uri="{FF2B5EF4-FFF2-40B4-BE49-F238E27FC236}">
                <a16:creationId xmlns:a16="http://schemas.microsoft.com/office/drawing/2014/main" id="{18337A99-026C-57A9-CF27-7EAE853AAFA3}"/>
              </a:ext>
            </a:extLst>
          </p:cNvPr>
          <p:cNvSpPr>
            <a:spLocks noGrp="1"/>
          </p:cNvSpPr>
          <p:nvPr>
            <p:ph idx="1"/>
          </p:nvPr>
        </p:nvSpPr>
        <p:spPr>
          <a:xfrm>
            <a:off x="609600" y="1719072"/>
            <a:ext cx="10972800" cy="4572000"/>
          </a:xfrm>
        </p:spPr>
        <p:txBody>
          <a:bodyPr/>
          <a:lstStyle/>
          <a:p>
            <a:pPr lvl="0"/>
            <a:r>
              <a:rPr lang="en-US" sz="3200" dirty="0"/>
              <a:t>In 2023, synthetic opioids, primarily fentanyl, were identified in 92 percent of opioid overdose deaths and 74 percent of all drug overdose deaths. </a:t>
            </a:r>
          </a:p>
          <a:p>
            <a:pPr lvl="0"/>
            <a:r>
              <a:rPr lang="en-US" sz="3200" dirty="0"/>
              <a:t>Provisional data shows the number of fentanyl overdose deaths in Wisconsin grew by 101 percent from 2019 (651) to 2023 (1,307)</a:t>
            </a:r>
          </a:p>
        </p:txBody>
      </p:sp>
    </p:spTree>
    <p:extLst>
      <p:ext uri="{BB962C8B-B14F-4D97-AF65-F5344CB8AC3E}">
        <p14:creationId xmlns:p14="http://schemas.microsoft.com/office/powerpoint/2010/main" val="49086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07F20-0A89-4E3E-8333-1063DFBFFEDF}"/>
              </a:ext>
            </a:extLst>
          </p:cNvPr>
          <p:cNvSpPr>
            <a:spLocks noGrp="1"/>
          </p:cNvSpPr>
          <p:nvPr>
            <p:ph type="title"/>
          </p:nvPr>
        </p:nvSpPr>
        <p:spPr/>
        <p:txBody>
          <a:bodyPr>
            <a:normAutofit/>
          </a:bodyPr>
          <a:lstStyle/>
          <a:p>
            <a:pPr algn="ctr"/>
            <a:r>
              <a:rPr lang="en-US" dirty="0"/>
              <a:t>Waves of Overdose Epidemic</a:t>
            </a:r>
          </a:p>
        </p:txBody>
      </p:sp>
      <p:sp>
        <p:nvSpPr>
          <p:cNvPr id="3" name="Content Placeholder 2">
            <a:extLst>
              <a:ext uri="{FF2B5EF4-FFF2-40B4-BE49-F238E27FC236}">
                <a16:creationId xmlns:a16="http://schemas.microsoft.com/office/drawing/2014/main" id="{EA7FA245-614F-407F-90D4-5815194DDDE0}"/>
              </a:ext>
            </a:extLst>
          </p:cNvPr>
          <p:cNvSpPr>
            <a:spLocks noGrp="1"/>
          </p:cNvSpPr>
          <p:nvPr>
            <p:ph idx="1"/>
          </p:nvPr>
        </p:nvSpPr>
        <p:spPr/>
        <p:txBody>
          <a:bodyPr>
            <a:normAutofit/>
          </a:bodyPr>
          <a:lstStyle/>
          <a:p>
            <a:pPr marL="0" indent="0">
              <a:buNone/>
            </a:pPr>
            <a:r>
              <a:rPr lang="en-US" sz="3200" b="1" dirty="0"/>
              <a:t>First wave </a:t>
            </a:r>
            <a:r>
              <a:rPr lang="en-US" sz="3200" dirty="0"/>
              <a:t>(started in the mid to late 1990s)</a:t>
            </a:r>
          </a:p>
          <a:p>
            <a:r>
              <a:rPr lang="en-US" sz="3200" dirty="0"/>
              <a:t>Medical societies and pharmaceutical companies made claims that the risk of opioid use disorder related to prescription opioids was very low. </a:t>
            </a:r>
          </a:p>
          <a:p>
            <a:r>
              <a:rPr lang="en-US" sz="3200" dirty="0"/>
              <a:t>Communities where opioids were readily available and prescribed liberally were the first places to experience increased opioid use disorder and diversion. </a:t>
            </a:r>
          </a:p>
          <a:p>
            <a:endParaRPr lang="en-US" dirty="0"/>
          </a:p>
        </p:txBody>
      </p:sp>
    </p:spTree>
    <p:extLst>
      <p:ext uri="{BB962C8B-B14F-4D97-AF65-F5344CB8AC3E}">
        <p14:creationId xmlns:p14="http://schemas.microsoft.com/office/powerpoint/2010/main" val="322344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C2CD-7A0B-87CA-CDFD-9193836BEE5A}"/>
              </a:ext>
            </a:extLst>
          </p:cNvPr>
          <p:cNvSpPr>
            <a:spLocks noGrp="1"/>
          </p:cNvSpPr>
          <p:nvPr>
            <p:ph type="title"/>
          </p:nvPr>
        </p:nvSpPr>
        <p:spPr/>
        <p:txBody>
          <a:bodyPr>
            <a:normAutofit/>
          </a:bodyPr>
          <a:lstStyle/>
          <a:p>
            <a:pPr algn="ctr"/>
            <a:r>
              <a:rPr lang="en-US" dirty="0"/>
              <a:t>Waves of Overdose Epidemic</a:t>
            </a:r>
          </a:p>
        </p:txBody>
      </p:sp>
      <p:sp>
        <p:nvSpPr>
          <p:cNvPr id="8" name="Content Placeholder 3">
            <a:extLst>
              <a:ext uri="{FF2B5EF4-FFF2-40B4-BE49-F238E27FC236}">
                <a16:creationId xmlns:a16="http://schemas.microsoft.com/office/drawing/2014/main" id="{79B54E9F-1EF5-6B93-CF04-3FD0EF4C747F}"/>
              </a:ext>
            </a:extLst>
          </p:cNvPr>
          <p:cNvSpPr>
            <a:spLocks noGrp="1"/>
          </p:cNvSpPr>
          <p:nvPr>
            <p:ph idx="1"/>
          </p:nvPr>
        </p:nvSpPr>
        <p:spPr/>
        <p:txBody>
          <a:bodyPr>
            <a:normAutofit/>
          </a:bodyPr>
          <a:lstStyle/>
          <a:p>
            <a:pPr marL="0" indent="0">
              <a:buNone/>
            </a:pPr>
            <a:r>
              <a:rPr lang="en-US" sz="3200" b="1" dirty="0"/>
              <a:t>Second wave </a:t>
            </a:r>
            <a:r>
              <a:rPr lang="en-US" sz="3200" dirty="0"/>
              <a:t>(started around 2010)</a:t>
            </a:r>
          </a:p>
          <a:p>
            <a:r>
              <a:rPr lang="en-US" sz="3200" dirty="0"/>
              <a:t>Consciousness around the overprescribing of opioids led to the limiting of opioid prescriptions.</a:t>
            </a:r>
          </a:p>
          <a:p>
            <a:r>
              <a:rPr lang="en-US" sz="3200" dirty="0"/>
              <a:t>Heroin became the top alternative to prescription opioids.</a:t>
            </a:r>
            <a:endParaRPr lang="en-US" dirty="0"/>
          </a:p>
        </p:txBody>
      </p:sp>
    </p:spTree>
    <p:extLst>
      <p:ext uri="{BB962C8B-B14F-4D97-AF65-F5344CB8AC3E}">
        <p14:creationId xmlns:p14="http://schemas.microsoft.com/office/powerpoint/2010/main" val="2843740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07F20-0A89-4E3E-8333-1063DFBFFEDF}"/>
              </a:ext>
            </a:extLst>
          </p:cNvPr>
          <p:cNvSpPr>
            <a:spLocks noGrp="1"/>
          </p:cNvSpPr>
          <p:nvPr>
            <p:ph type="title"/>
          </p:nvPr>
        </p:nvSpPr>
        <p:spPr/>
        <p:txBody>
          <a:bodyPr>
            <a:normAutofit/>
          </a:bodyPr>
          <a:lstStyle/>
          <a:p>
            <a:pPr algn="ctr"/>
            <a:r>
              <a:rPr lang="en-US" b="0" dirty="0">
                <a:solidFill>
                  <a:srgbClr val="585858"/>
                </a:solidFill>
              </a:rPr>
              <a:t>Waves of Overdose Epidemic</a:t>
            </a:r>
          </a:p>
        </p:txBody>
      </p:sp>
      <p:sp>
        <p:nvSpPr>
          <p:cNvPr id="3" name="Content Placeholder 2">
            <a:extLst>
              <a:ext uri="{FF2B5EF4-FFF2-40B4-BE49-F238E27FC236}">
                <a16:creationId xmlns:a16="http://schemas.microsoft.com/office/drawing/2014/main" id="{EA7FA245-614F-407F-90D4-5815194DDDE0}"/>
              </a:ext>
            </a:extLst>
          </p:cNvPr>
          <p:cNvSpPr>
            <a:spLocks noGrp="1"/>
          </p:cNvSpPr>
          <p:nvPr>
            <p:ph idx="1"/>
          </p:nvPr>
        </p:nvSpPr>
        <p:spPr/>
        <p:txBody>
          <a:bodyPr>
            <a:normAutofit/>
          </a:bodyPr>
          <a:lstStyle/>
          <a:p>
            <a:pPr marL="0" indent="0">
              <a:buNone/>
            </a:pPr>
            <a:r>
              <a:rPr lang="en-US" sz="3200" b="1" dirty="0">
                <a:latin typeface="Arial" panose="020B0604020202020204" pitchFamily="34" charset="0"/>
                <a:cs typeface="Arial" panose="020B0604020202020204" pitchFamily="34" charset="0"/>
              </a:rPr>
              <a:t>Third wave</a:t>
            </a:r>
            <a:r>
              <a:rPr lang="en-US" sz="3200" dirty="0">
                <a:latin typeface="Arial" panose="020B0604020202020204" pitchFamily="34" charset="0"/>
                <a:cs typeface="Arial" panose="020B0604020202020204" pitchFamily="34" charset="0"/>
              </a:rPr>
              <a:t> (s</a:t>
            </a:r>
            <a:r>
              <a:rPr lang="en-US" sz="3200" b="0" i="0" dirty="0">
                <a:effectLst/>
                <a:latin typeface="Arial" panose="020B0604020202020204" pitchFamily="34" charset="0"/>
                <a:cs typeface="Arial" panose="020B0604020202020204" pitchFamily="34" charset="0"/>
              </a:rPr>
              <a:t>tarted around 2013) </a:t>
            </a:r>
          </a:p>
          <a:p>
            <a:r>
              <a:rPr lang="en-US" sz="3200" b="0" i="0" dirty="0">
                <a:effectLst/>
                <a:latin typeface="Arial" panose="020B0604020202020204" pitchFamily="34" charset="0"/>
                <a:cs typeface="Arial" panose="020B0604020202020204" pitchFamily="34" charset="0"/>
              </a:rPr>
              <a:t>Overdose deaths </a:t>
            </a:r>
            <a:r>
              <a:rPr lang="en-US" sz="3200" dirty="0">
                <a:latin typeface="Arial" panose="020B0604020202020204" pitchFamily="34" charset="0"/>
                <a:cs typeface="Arial" panose="020B0604020202020204" pitchFamily="34" charset="0"/>
              </a:rPr>
              <a:t>during this time mostly resulted from the use of synthetic opioids, like illegally made fentanyl. </a:t>
            </a:r>
            <a:endParaRPr lang="en-US" sz="3200" b="0" i="0" dirty="0">
              <a:effectLst/>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From 2011 to 2016, African</a:t>
            </a:r>
            <a:r>
              <a:rPr lang="en-US" sz="3200" b="0" i="0" dirty="0">
                <a:effectLst/>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Americans had the highest increase in synthetic opioid overdose death rates. </a:t>
            </a:r>
            <a:endParaRPr lang="en-US" sz="3200" b="0" i="0" dirty="0">
              <a:effectLst/>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54704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pPr marL="514350" indent="-514350">
              <a:buFont typeface="+mj-lt"/>
              <a:buAutoNum type="alphaUcPeriod"/>
            </a:pPr>
            <a:r>
              <a:rPr lang="en-US" dirty="0"/>
              <a:t>Drug overview</a:t>
            </a:r>
          </a:p>
          <a:p>
            <a:pPr marL="514350" indent="-514350">
              <a:buFont typeface="+mj-lt"/>
              <a:buAutoNum type="alphaUcPeriod"/>
            </a:pPr>
            <a:r>
              <a:rPr lang="en-US" dirty="0"/>
              <a:t>Overdose</a:t>
            </a:r>
          </a:p>
          <a:p>
            <a:pPr marL="514350" indent="-514350">
              <a:buFont typeface="+mj-lt"/>
              <a:buAutoNum type="alphaUcPeriod"/>
            </a:pPr>
            <a:r>
              <a:rPr lang="en-US" dirty="0"/>
              <a:t>Overdose epidemic</a:t>
            </a:r>
          </a:p>
          <a:p>
            <a:pPr marL="514350" indent="-514350">
              <a:buFont typeface="+mj-lt"/>
              <a:buAutoNum type="alphaUcPeriod"/>
            </a:pPr>
            <a:r>
              <a:rPr lang="en-US" dirty="0"/>
              <a:t>Health care for injection drug use</a:t>
            </a:r>
          </a:p>
          <a:p>
            <a:pPr marL="514350" indent="-514350">
              <a:buFont typeface="+mj-lt"/>
              <a:buAutoNum type="alphaUcPeriod"/>
            </a:pPr>
            <a:r>
              <a:rPr lang="en-US" dirty="0"/>
              <a:t>Overdose prevention</a:t>
            </a:r>
          </a:p>
          <a:p>
            <a:pPr marL="514350" indent="-514350">
              <a:buFont typeface="+mj-lt"/>
              <a:buAutoNum type="alphaUcPeriod"/>
            </a:pPr>
            <a:r>
              <a:rPr lang="en-US" dirty="0"/>
              <a:t>Opioid overdose reversal medications</a:t>
            </a:r>
          </a:p>
          <a:p>
            <a:pPr marL="514350" indent="-514350">
              <a:buFont typeface="+mj-lt"/>
              <a:buAutoNum type="alphaUcPeriod"/>
            </a:pPr>
            <a:endParaRPr lang="en-US" dirty="0"/>
          </a:p>
        </p:txBody>
      </p:sp>
      <p:sp>
        <p:nvSpPr>
          <p:cNvPr id="6" name="Content Placeholder 5">
            <a:extLst>
              <a:ext uri="{FF2B5EF4-FFF2-40B4-BE49-F238E27FC236}">
                <a16:creationId xmlns:a16="http://schemas.microsoft.com/office/drawing/2014/main" id="{B51F44D4-7B40-49DA-16F9-78E61012751E}"/>
              </a:ext>
            </a:extLst>
          </p:cNvPr>
          <p:cNvSpPr>
            <a:spLocks noGrp="1"/>
          </p:cNvSpPr>
          <p:nvPr>
            <p:ph sz="half" idx="2"/>
          </p:nvPr>
        </p:nvSpPr>
        <p:spPr/>
        <p:txBody>
          <a:bodyPr/>
          <a:lstStyle/>
          <a:p>
            <a:pPr marL="514350" indent="-514350">
              <a:buFont typeface="+mj-lt"/>
              <a:buAutoNum type="alphaUcPeriod" startAt="7"/>
            </a:pPr>
            <a:r>
              <a:rPr lang="en-US" dirty="0"/>
              <a:t>Overdose signs</a:t>
            </a:r>
          </a:p>
          <a:p>
            <a:pPr marL="514350" indent="-514350">
              <a:buFont typeface="+mj-lt"/>
              <a:buAutoNum type="alphaUcPeriod" startAt="7"/>
            </a:pPr>
            <a:r>
              <a:rPr lang="en-US" dirty="0"/>
              <a:t>Overdose response</a:t>
            </a:r>
          </a:p>
          <a:p>
            <a:pPr marL="514350" indent="-514350">
              <a:buFont typeface="+mj-lt"/>
              <a:buAutoNum type="alphaUcPeriod" startAt="7"/>
            </a:pPr>
            <a:r>
              <a:rPr lang="en-US" dirty="0"/>
              <a:t>Laws and procedures</a:t>
            </a:r>
          </a:p>
          <a:p>
            <a:pPr marL="514350" indent="-514350">
              <a:buFont typeface="+mj-lt"/>
              <a:buAutoNum type="alphaUcPeriod" startAt="7"/>
            </a:pPr>
            <a:r>
              <a:rPr lang="en-US" dirty="0"/>
              <a:t>Overdose prevention tips</a:t>
            </a:r>
          </a:p>
          <a:p>
            <a:pPr marL="514350" indent="-514350">
              <a:buFont typeface="+mj-lt"/>
              <a:buAutoNum type="alphaUcPeriod" startAt="7"/>
            </a:pPr>
            <a:r>
              <a:rPr lang="en-US" dirty="0"/>
              <a:t>Tailoring the training</a:t>
            </a:r>
          </a:p>
          <a:p>
            <a:pPr marL="514350" indent="-514350">
              <a:buFont typeface="+mj-lt"/>
              <a:buAutoNum type="alphaUcPeriod" startAt="7"/>
            </a:pPr>
            <a:r>
              <a:rPr lang="en-US" dirty="0"/>
              <a:t>Resources</a:t>
            </a:r>
          </a:p>
          <a:p>
            <a:pPr marL="0" indent="0">
              <a:buNone/>
            </a:pPr>
            <a:endParaRPr lang="en-US" dirty="0"/>
          </a:p>
        </p:txBody>
      </p:sp>
    </p:spTree>
    <p:extLst>
      <p:ext uri="{BB962C8B-B14F-4D97-AF65-F5344CB8AC3E}">
        <p14:creationId xmlns:p14="http://schemas.microsoft.com/office/powerpoint/2010/main" val="3733743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E70E-2E22-B678-7BB4-198786674671}"/>
              </a:ext>
            </a:extLst>
          </p:cNvPr>
          <p:cNvSpPr>
            <a:spLocks noGrp="1"/>
          </p:cNvSpPr>
          <p:nvPr>
            <p:ph type="title"/>
          </p:nvPr>
        </p:nvSpPr>
        <p:spPr/>
        <p:txBody>
          <a:bodyPr/>
          <a:lstStyle/>
          <a:p>
            <a:pPr algn="ctr"/>
            <a:r>
              <a:rPr lang="en-US" b="0" dirty="0">
                <a:solidFill>
                  <a:srgbClr val="585858"/>
                </a:solidFill>
              </a:rPr>
              <a:t>Waves of Overdose Epidemic</a:t>
            </a:r>
            <a:endParaRPr lang="en-US" dirty="0"/>
          </a:p>
        </p:txBody>
      </p:sp>
      <p:sp>
        <p:nvSpPr>
          <p:cNvPr id="5" name="Content Placeholder 3">
            <a:extLst>
              <a:ext uri="{FF2B5EF4-FFF2-40B4-BE49-F238E27FC236}">
                <a16:creationId xmlns:a16="http://schemas.microsoft.com/office/drawing/2014/main" id="{742BEE9C-7DA4-65F6-7EBD-4637E1924A53}"/>
              </a:ext>
            </a:extLst>
          </p:cNvPr>
          <p:cNvSpPr>
            <a:spLocks noGrp="1"/>
          </p:cNvSpPr>
          <p:nvPr>
            <p:ph idx="1"/>
          </p:nvPr>
        </p:nvSpPr>
        <p:spPr>
          <a:xfrm>
            <a:off x="241300" y="1719072"/>
            <a:ext cx="11734800" cy="4572000"/>
          </a:xfrm>
        </p:spPr>
        <p:txBody>
          <a:bodyPr>
            <a:noAutofit/>
          </a:bodyPr>
          <a:lstStyle/>
          <a:p>
            <a:pPr marL="0" indent="0">
              <a:buNone/>
            </a:pPr>
            <a:r>
              <a:rPr lang="en-US" sz="3200" b="1" dirty="0">
                <a:latin typeface="Arial" panose="020B0604020202020204" pitchFamily="34" charset="0"/>
                <a:cs typeface="Arial" panose="020B0604020202020204" pitchFamily="34" charset="0"/>
              </a:rPr>
              <a:t>Fourth wave </a:t>
            </a:r>
            <a:r>
              <a:rPr lang="en-US" sz="3200" dirty="0">
                <a:latin typeface="Arial" panose="020B0604020202020204" pitchFamily="34" charset="0"/>
                <a:cs typeface="Arial" panose="020B0604020202020204" pitchFamily="34" charset="0"/>
              </a:rPr>
              <a:t>(started around 2020)</a:t>
            </a:r>
          </a:p>
          <a:p>
            <a:r>
              <a:rPr lang="en-US" sz="3200" dirty="0">
                <a:latin typeface="Arial" panose="020B0604020202020204" pitchFamily="34" charset="0"/>
                <a:cs typeface="Arial" panose="020B0604020202020204" pitchFamily="34" charset="0"/>
              </a:rPr>
              <a:t>An unpredictable drug supply and the use of multiple substances at one time, including cocaine and methamphetamine, as well as lingering challenges from the COVID-19 pandemic related to accessing treatment and recovery supports due to agency staffing shortages are among the factors identified in overdoses. </a:t>
            </a:r>
          </a:p>
          <a:p>
            <a:r>
              <a:rPr lang="en-US" sz="3200" dirty="0">
                <a:latin typeface="Arial" panose="020B0604020202020204" pitchFamily="34" charset="0"/>
                <a:cs typeface="Arial" panose="020B0604020202020204" pitchFamily="34" charset="0"/>
              </a:rPr>
              <a:t>There were an estimated 1</a:t>
            </a:r>
            <a:r>
              <a:rPr lang="en-US" sz="3200" b="0" i="0" dirty="0">
                <a:effectLst/>
                <a:latin typeface="Arial" panose="020B0604020202020204" pitchFamily="34" charset="0"/>
                <a:cs typeface="Arial" panose="020B0604020202020204" pitchFamily="34" charset="0"/>
              </a:rPr>
              <a:t>00,306 drug overdose deaths in the United States during 12-month period ending in April 2021.</a:t>
            </a:r>
          </a:p>
          <a:p>
            <a:endParaRPr lang="en-US" dirty="0"/>
          </a:p>
        </p:txBody>
      </p:sp>
    </p:spTree>
    <p:extLst>
      <p:ext uri="{BB962C8B-B14F-4D97-AF65-F5344CB8AC3E}">
        <p14:creationId xmlns:p14="http://schemas.microsoft.com/office/powerpoint/2010/main" val="3252750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E497-5F33-4637-955C-3D52B461F1B7}"/>
              </a:ext>
            </a:extLst>
          </p:cNvPr>
          <p:cNvSpPr>
            <a:spLocks noGrp="1"/>
          </p:cNvSpPr>
          <p:nvPr>
            <p:ph type="title"/>
          </p:nvPr>
        </p:nvSpPr>
        <p:spPr/>
        <p:txBody>
          <a:bodyPr/>
          <a:lstStyle/>
          <a:p>
            <a:pPr algn="ctr"/>
            <a:r>
              <a:rPr lang="en-US" dirty="0"/>
              <a:t>Unpredictable Drug Supply</a:t>
            </a:r>
          </a:p>
        </p:txBody>
      </p:sp>
      <p:sp>
        <p:nvSpPr>
          <p:cNvPr id="3" name="Content Placeholder 2">
            <a:extLst>
              <a:ext uri="{FF2B5EF4-FFF2-40B4-BE49-F238E27FC236}">
                <a16:creationId xmlns:a16="http://schemas.microsoft.com/office/drawing/2014/main" id="{DA6560D6-640A-4023-9907-11DBE7ECFB1F}"/>
              </a:ext>
            </a:extLst>
          </p:cNvPr>
          <p:cNvSpPr>
            <a:spLocks noGrp="1"/>
          </p:cNvSpPr>
          <p:nvPr>
            <p:ph idx="1"/>
          </p:nvPr>
        </p:nvSpPr>
        <p:spPr/>
        <p:txBody>
          <a:bodyPr/>
          <a:lstStyle/>
          <a:p>
            <a:r>
              <a:rPr lang="en-US" sz="3200" dirty="0"/>
              <a:t>Fentanyl is mixed into non-opioid substances.</a:t>
            </a:r>
          </a:p>
          <a:p>
            <a:r>
              <a:rPr lang="en-US" sz="3200" dirty="0"/>
              <a:t>Other substances mixed with opioids including xylazine and benzodiazepines can complicate overdose reversal.</a:t>
            </a:r>
          </a:p>
          <a:p>
            <a:r>
              <a:rPr lang="en-US" sz="3200" dirty="0"/>
              <a:t>People using stimulants (examples: methamphetamines, cocaine/crack cocaine) impacted more than other populations because of a lack of effective overdose prevention strategies for stimulants and no overdose reversal medications for stimulants.</a:t>
            </a:r>
            <a:endParaRPr lang="en-US" sz="2800" dirty="0"/>
          </a:p>
        </p:txBody>
      </p:sp>
    </p:spTree>
    <p:extLst>
      <p:ext uri="{BB962C8B-B14F-4D97-AF65-F5344CB8AC3E}">
        <p14:creationId xmlns:p14="http://schemas.microsoft.com/office/powerpoint/2010/main" val="359896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D006-2CD4-C673-5E98-84249A58CAE6}"/>
              </a:ext>
            </a:extLst>
          </p:cNvPr>
          <p:cNvSpPr>
            <a:spLocks noGrp="1"/>
          </p:cNvSpPr>
          <p:nvPr>
            <p:ph type="title"/>
          </p:nvPr>
        </p:nvSpPr>
        <p:spPr>
          <a:xfrm>
            <a:off x="0" y="0"/>
            <a:ext cx="12192000" cy="1524000"/>
          </a:xfrm>
        </p:spPr>
        <p:txBody>
          <a:bodyPr>
            <a:noAutofit/>
          </a:bodyPr>
          <a:lstStyle/>
          <a:p>
            <a:pPr algn="ctr"/>
            <a:r>
              <a:rPr lang="en-US" dirty="0"/>
              <a:t>Wisconsin </a:t>
            </a:r>
            <a:br>
              <a:rPr lang="en-US" dirty="0"/>
            </a:br>
            <a:r>
              <a:rPr lang="en-US" dirty="0"/>
              <a:t>Stimulant-Involved Deaths</a:t>
            </a:r>
          </a:p>
        </p:txBody>
      </p:sp>
      <p:graphicFrame>
        <p:nvGraphicFramePr>
          <p:cNvPr id="11" name="Chart 10">
            <a:extLst>
              <a:ext uri="{FF2B5EF4-FFF2-40B4-BE49-F238E27FC236}">
                <a16:creationId xmlns:a16="http://schemas.microsoft.com/office/drawing/2014/main" id="{88E56D8C-477C-4900-5FBA-5844BE3DBFDE}"/>
              </a:ext>
            </a:extLst>
          </p:cNvPr>
          <p:cNvGraphicFramePr/>
          <p:nvPr>
            <p:extLst>
              <p:ext uri="{D42A27DB-BD31-4B8C-83A1-F6EECF244321}">
                <p14:modId xmlns:p14="http://schemas.microsoft.com/office/powerpoint/2010/main" val="1966090521"/>
              </p:ext>
            </p:extLst>
          </p:nvPr>
        </p:nvGraphicFramePr>
        <p:xfrm>
          <a:off x="487679" y="1899139"/>
          <a:ext cx="11411243" cy="423627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1FE1936-8632-DB48-F7C5-15F651592CD2}"/>
              </a:ext>
            </a:extLst>
          </p:cNvPr>
          <p:cNvSpPr txBox="1"/>
          <p:nvPr/>
        </p:nvSpPr>
        <p:spPr>
          <a:xfrm>
            <a:off x="1162832" y="6085306"/>
            <a:ext cx="776613" cy="369332"/>
          </a:xfrm>
          <a:prstGeom prst="rect">
            <a:avLst/>
          </a:prstGeom>
          <a:noFill/>
        </p:spPr>
        <p:txBody>
          <a:bodyPr wrap="square" rtlCol="0">
            <a:spAutoFit/>
          </a:bodyPr>
          <a:lstStyle/>
          <a:p>
            <a:pPr algn="ctr"/>
            <a:r>
              <a:rPr lang="en-US" dirty="0">
                <a:solidFill>
                  <a:srgbClr val="1F497D"/>
                </a:solidFill>
              </a:rPr>
              <a:t>2014</a:t>
            </a:r>
          </a:p>
        </p:txBody>
      </p:sp>
      <p:sp>
        <p:nvSpPr>
          <p:cNvPr id="13" name="TextBox 12">
            <a:extLst>
              <a:ext uri="{FF2B5EF4-FFF2-40B4-BE49-F238E27FC236}">
                <a16:creationId xmlns:a16="http://schemas.microsoft.com/office/drawing/2014/main" id="{36627895-8745-3425-797B-23DC0E6CD38D}"/>
              </a:ext>
            </a:extLst>
          </p:cNvPr>
          <p:cNvSpPr txBox="1"/>
          <p:nvPr/>
        </p:nvSpPr>
        <p:spPr>
          <a:xfrm>
            <a:off x="2119717" y="6085306"/>
            <a:ext cx="776613" cy="369332"/>
          </a:xfrm>
          <a:prstGeom prst="rect">
            <a:avLst/>
          </a:prstGeom>
          <a:noFill/>
        </p:spPr>
        <p:txBody>
          <a:bodyPr wrap="square" rtlCol="0">
            <a:spAutoFit/>
          </a:bodyPr>
          <a:lstStyle/>
          <a:p>
            <a:pPr algn="ctr"/>
            <a:r>
              <a:rPr lang="en-US" dirty="0">
                <a:solidFill>
                  <a:srgbClr val="1F497D"/>
                </a:solidFill>
              </a:rPr>
              <a:t>2015</a:t>
            </a:r>
          </a:p>
        </p:txBody>
      </p:sp>
      <p:sp>
        <p:nvSpPr>
          <p:cNvPr id="14" name="TextBox 13">
            <a:extLst>
              <a:ext uri="{FF2B5EF4-FFF2-40B4-BE49-F238E27FC236}">
                <a16:creationId xmlns:a16="http://schemas.microsoft.com/office/drawing/2014/main" id="{FB6C6B9B-FBE1-120C-CADC-52966A6D549D}"/>
              </a:ext>
            </a:extLst>
          </p:cNvPr>
          <p:cNvSpPr txBox="1"/>
          <p:nvPr/>
        </p:nvSpPr>
        <p:spPr>
          <a:xfrm>
            <a:off x="3050558" y="6098233"/>
            <a:ext cx="776613" cy="369332"/>
          </a:xfrm>
          <a:prstGeom prst="rect">
            <a:avLst/>
          </a:prstGeom>
          <a:noFill/>
        </p:spPr>
        <p:txBody>
          <a:bodyPr wrap="square" rtlCol="0">
            <a:spAutoFit/>
          </a:bodyPr>
          <a:lstStyle/>
          <a:p>
            <a:pPr algn="ctr"/>
            <a:r>
              <a:rPr lang="en-US" dirty="0">
                <a:solidFill>
                  <a:srgbClr val="1F497D"/>
                </a:solidFill>
              </a:rPr>
              <a:t>2016</a:t>
            </a:r>
          </a:p>
        </p:txBody>
      </p:sp>
      <p:sp>
        <p:nvSpPr>
          <p:cNvPr id="15" name="TextBox 14">
            <a:extLst>
              <a:ext uri="{FF2B5EF4-FFF2-40B4-BE49-F238E27FC236}">
                <a16:creationId xmlns:a16="http://schemas.microsoft.com/office/drawing/2014/main" id="{582FA3FD-136A-0612-A535-D41A39A6C5AD}"/>
              </a:ext>
            </a:extLst>
          </p:cNvPr>
          <p:cNvSpPr txBox="1"/>
          <p:nvPr/>
        </p:nvSpPr>
        <p:spPr>
          <a:xfrm>
            <a:off x="3963915" y="6079919"/>
            <a:ext cx="776613" cy="369332"/>
          </a:xfrm>
          <a:prstGeom prst="rect">
            <a:avLst/>
          </a:prstGeom>
          <a:noFill/>
        </p:spPr>
        <p:txBody>
          <a:bodyPr wrap="square" rtlCol="0">
            <a:spAutoFit/>
          </a:bodyPr>
          <a:lstStyle/>
          <a:p>
            <a:pPr algn="ctr"/>
            <a:r>
              <a:rPr lang="en-US" dirty="0">
                <a:solidFill>
                  <a:srgbClr val="1F497D"/>
                </a:solidFill>
              </a:rPr>
              <a:t>2017</a:t>
            </a:r>
          </a:p>
        </p:txBody>
      </p:sp>
      <p:sp>
        <p:nvSpPr>
          <p:cNvPr id="16" name="TextBox 15">
            <a:extLst>
              <a:ext uri="{FF2B5EF4-FFF2-40B4-BE49-F238E27FC236}">
                <a16:creationId xmlns:a16="http://schemas.microsoft.com/office/drawing/2014/main" id="{E7D1FC91-913A-BDEA-7D71-0314BA8ED9BA}"/>
              </a:ext>
            </a:extLst>
          </p:cNvPr>
          <p:cNvSpPr txBox="1"/>
          <p:nvPr/>
        </p:nvSpPr>
        <p:spPr>
          <a:xfrm>
            <a:off x="4905715" y="6085962"/>
            <a:ext cx="776613" cy="369332"/>
          </a:xfrm>
          <a:prstGeom prst="rect">
            <a:avLst/>
          </a:prstGeom>
          <a:noFill/>
        </p:spPr>
        <p:txBody>
          <a:bodyPr wrap="square" rtlCol="0">
            <a:spAutoFit/>
          </a:bodyPr>
          <a:lstStyle/>
          <a:p>
            <a:pPr algn="ctr"/>
            <a:r>
              <a:rPr lang="en-US" dirty="0">
                <a:solidFill>
                  <a:srgbClr val="1F497D"/>
                </a:solidFill>
              </a:rPr>
              <a:t>2018</a:t>
            </a:r>
          </a:p>
        </p:txBody>
      </p:sp>
      <p:sp>
        <p:nvSpPr>
          <p:cNvPr id="17" name="TextBox 16">
            <a:extLst>
              <a:ext uri="{FF2B5EF4-FFF2-40B4-BE49-F238E27FC236}">
                <a16:creationId xmlns:a16="http://schemas.microsoft.com/office/drawing/2014/main" id="{FCE7BDCA-E615-F6E7-BC89-0592F320C086}"/>
              </a:ext>
            </a:extLst>
          </p:cNvPr>
          <p:cNvSpPr txBox="1"/>
          <p:nvPr/>
        </p:nvSpPr>
        <p:spPr>
          <a:xfrm>
            <a:off x="5828362" y="6070436"/>
            <a:ext cx="776613" cy="369332"/>
          </a:xfrm>
          <a:prstGeom prst="rect">
            <a:avLst/>
          </a:prstGeom>
          <a:noFill/>
        </p:spPr>
        <p:txBody>
          <a:bodyPr wrap="square" rtlCol="0">
            <a:spAutoFit/>
          </a:bodyPr>
          <a:lstStyle/>
          <a:p>
            <a:pPr algn="ctr"/>
            <a:r>
              <a:rPr lang="en-US" dirty="0">
                <a:solidFill>
                  <a:srgbClr val="1F497D"/>
                </a:solidFill>
              </a:rPr>
              <a:t>2019</a:t>
            </a:r>
          </a:p>
        </p:txBody>
      </p:sp>
      <p:sp>
        <p:nvSpPr>
          <p:cNvPr id="18" name="TextBox 17">
            <a:extLst>
              <a:ext uri="{FF2B5EF4-FFF2-40B4-BE49-F238E27FC236}">
                <a16:creationId xmlns:a16="http://schemas.microsoft.com/office/drawing/2014/main" id="{86DD1470-5383-9BC0-5A18-EEA1A881119C}"/>
              </a:ext>
            </a:extLst>
          </p:cNvPr>
          <p:cNvSpPr txBox="1"/>
          <p:nvPr/>
        </p:nvSpPr>
        <p:spPr>
          <a:xfrm>
            <a:off x="6748192" y="6070436"/>
            <a:ext cx="776613" cy="369332"/>
          </a:xfrm>
          <a:prstGeom prst="rect">
            <a:avLst/>
          </a:prstGeom>
          <a:noFill/>
        </p:spPr>
        <p:txBody>
          <a:bodyPr wrap="square" rtlCol="0">
            <a:spAutoFit/>
          </a:bodyPr>
          <a:lstStyle/>
          <a:p>
            <a:pPr algn="ctr"/>
            <a:r>
              <a:rPr lang="en-US" dirty="0">
                <a:solidFill>
                  <a:srgbClr val="1F497D"/>
                </a:solidFill>
              </a:rPr>
              <a:t>2020</a:t>
            </a:r>
          </a:p>
        </p:txBody>
      </p:sp>
      <p:sp>
        <p:nvSpPr>
          <p:cNvPr id="19" name="TextBox 18">
            <a:extLst>
              <a:ext uri="{FF2B5EF4-FFF2-40B4-BE49-F238E27FC236}">
                <a16:creationId xmlns:a16="http://schemas.microsoft.com/office/drawing/2014/main" id="{43ECA167-C679-5889-DAFC-3BDD41B3E3DA}"/>
              </a:ext>
            </a:extLst>
          </p:cNvPr>
          <p:cNvSpPr txBox="1"/>
          <p:nvPr/>
        </p:nvSpPr>
        <p:spPr>
          <a:xfrm>
            <a:off x="7716088" y="6070436"/>
            <a:ext cx="776613" cy="369332"/>
          </a:xfrm>
          <a:prstGeom prst="rect">
            <a:avLst/>
          </a:prstGeom>
          <a:noFill/>
        </p:spPr>
        <p:txBody>
          <a:bodyPr wrap="square" rtlCol="0">
            <a:spAutoFit/>
          </a:bodyPr>
          <a:lstStyle/>
          <a:p>
            <a:pPr algn="ctr"/>
            <a:r>
              <a:rPr lang="en-US" dirty="0">
                <a:solidFill>
                  <a:srgbClr val="1F497D"/>
                </a:solidFill>
              </a:rPr>
              <a:t>2021</a:t>
            </a:r>
          </a:p>
        </p:txBody>
      </p:sp>
      <p:sp>
        <p:nvSpPr>
          <p:cNvPr id="20" name="TextBox 19">
            <a:extLst>
              <a:ext uri="{FF2B5EF4-FFF2-40B4-BE49-F238E27FC236}">
                <a16:creationId xmlns:a16="http://schemas.microsoft.com/office/drawing/2014/main" id="{66CBF8F7-8A8A-F72B-6CA9-B614B6278783}"/>
              </a:ext>
            </a:extLst>
          </p:cNvPr>
          <p:cNvSpPr txBox="1"/>
          <p:nvPr/>
        </p:nvSpPr>
        <p:spPr>
          <a:xfrm>
            <a:off x="8683984" y="6070436"/>
            <a:ext cx="776613" cy="369332"/>
          </a:xfrm>
          <a:prstGeom prst="rect">
            <a:avLst/>
          </a:prstGeom>
          <a:noFill/>
        </p:spPr>
        <p:txBody>
          <a:bodyPr wrap="square" rtlCol="0">
            <a:spAutoFit/>
          </a:bodyPr>
          <a:lstStyle/>
          <a:p>
            <a:pPr algn="ctr"/>
            <a:r>
              <a:rPr lang="en-US" dirty="0">
                <a:solidFill>
                  <a:srgbClr val="1F497D"/>
                </a:solidFill>
              </a:rPr>
              <a:t>2022</a:t>
            </a:r>
          </a:p>
        </p:txBody>
      </p:sp>
      <p:sp>
        <p:nvSpPr>
          <p:cNvPr id="21" name="TextBox 20">
            <a:extLst>
              <a:ext uri="{FF2B5EF4-FFF2-40B4-BE49-F238E27FC236}">
                <a16:creationId xmlns:a16="http://schemas.microsoft.com/office/drawing/2014/main" id="{94F4C155-7845-40E0-4120-4F513005726E}"/>
              </a:ext>
            </a:extLst>
          </p:cNvPr>
          <p:cNvSpPr txBox="1"/>
          <p:nvPr/>
        </p:nvSpPr>
        <p:spPr>
          <a:xfrm>
            <a:off x="9571245" y="6098233"/>
            <a:ext cx="776613" cy="369332"/>
          </a:xfrm>
          <a:prstGeom prst="rect">
            <a:avLst/>
          </a:prstGeom>
          <a:noFill/>
        </p:spPr>
        <p:txBody>
          <a:bodyPr wrap="square" rtlCol="0">
            <a:spAutoFit/>
          </a:bodyPr>
          <a:lstStyle/>
          <a:p>
            <a:pPr algn="ctr"/>
            <a:r>
              <a:rPr lang="en-US" dirty="0">
                <a:solidFill>
                  <a:srgbClr val="1F497D"/>
                </a:solidFill>
              </a:rPr>
              <a:t>2023</a:t>
            </a:r>
          </a:p>
        </p:txBody>
      </p:sp>
      <p:sp>
        <p:nvSpPr>
          <p:cNvPr id="3" name="TextBox 2">
            <a:extLst>
              <a:ext uri="{FF2B5EF4-FFF2-40B4-BE49-F238E27FC236}">
                <a16:creationId xmlns:a16="http://schemas.microsoft.com/office/drawing/2014/main" id="{3AEF0041-017C-0B04-0A3D-39C8CF04FC21}"/>
              </a:ext>
            </a:extLst>
          </p:cNvPr>
          <p:cNvSpPr txBox="1"/>
          <p:nvPr/>
        </p:nvSpPr>
        <p:spPr>
          <a:xfrm>
            <a:off x="10442590" y="6079919"/>
            <a:ext cx="776613" cy="369332"/>
          </a:xfrm>
          <a:prstGeom prst="rect">
            <a:avLst/>
          </a:prstGeom>
          <a:noFill/>
        </p:spPr>
        <p:txBody>
          <a:bodyPr wrap="square" rtlCol="0">
            <a:spAutoFit/>
          </a:bodyPr>
          <a:lstStyle/>
          <a:p>
            <a:pPr algn="ctr"/>
            <a:r>
              <a:rPr lang="en-US" dirty="0">
                <a:solidFill>
                  <a:srgbClr val="1F497D"/>
                </a:solidFill>
              </a:rPr>
              <a:t>2024</a:t>
            </a:r>
          </a:p>
        </p:txBody>
      </p:sp>
    </p:spTree>
    <p:extLst>
      <p:ext uri="{BB962C8B-B14F-4D97-AF65-F5344CB8AC3E}">
        <p14:creationId xmlns:p14="http://schemas.microsoft.com/office/powerpoint/2010/main" val="2029650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599" y="2412999"/>
            <a:ext cx="11260975" cy="2294467"/>
          </a:xfrm>
        </p:spPr>
        <p:txBody>
          <a:bodyPr>
            <a:normAutofit fontScale="90000"/>
          </a:bodyPr>
          <a:lstStyle/>
          <a:p>
            <a:pPr algn="l"/>
            <a:r>
              <a:rPr lang="en-US" sz="2933" b="0" dirty="0">
                <a:solidFill>
                  <a:srgbClr val="585858"/>
                </a:solidFill>
              </a:rPr>
              <a:t>Section D</a:t>
            </a:r>
            <a:br>
              <a:rPr lang="en-US" sz="7200" b="0" dirty="0">
                <a:solidFill>
                  <a:srgbClr val="585858"/>
                </a:solidFill>
              </a:rPr>
            </a:br>
            <a:r>
              <a:rPr lang="en-US" sz="8000" b="0" dirty="0">
                <a:solidFill>
                  <a:srgbClr val="585858"/>
                </a:solidFill>
              </a:rPr>
              <a:t>Health Care for Injection Drug Use</a:t>
            </a:r>
          </a:p>
        </p:txBody>
      </p:sp>
    </p:spTree>
    <p:extLst>
      <p:ext uri="{BB962C8B-B14F-4D97-AF65-F5344CB8AC3E}">
        <p14:creationId xmlns:p14="http://schemas.microsoft.com/office/powerpoint/2010/main" val="3679821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575DB-57E0-4C14-950E-35DEE9D2B378}"/>
              </a:ext>
            </a:extLst>
          </p:cNvPr>
          <p:cNvSpPr>
            <a:spLocks noGrp="1"/>
          </p:cNvSpPr>
          <p:nvPr>
            <p:ph type="title"/>
          </p:nvPr>
        </p:nvSpPr>
        <p:spPr/>
        <p:txBody>
          <a:bodyPr/>
          <a:lstStyle/>
          <a:p>
            <a:pPr algn="ctr"/>
            <a:r>
              <a:rPr lang="en-US" dirty="0"/>
              <a:t>What is stigma?</a:t>
            </a:r>
          </a:p>
        </p:txBody>
      </p:sp>
      <p:sp>
        <p:nvSpPr>
          <p:cNvPr id="3" name="Content Placeholder 2">
            <a:extLst>
              <a:ext uri="{FF2B5EF4-FFF2-40B4-BE49-F238E27FC236}">
                <a16:creationId xmlns:a16="http://schemas.microsoft.com/office/drawing/2014/main" id="{056C6D56-D91D-4610-A636-26B6E94F29DF}"/>
              </a:ext>
            </a:extLst>
          </p:cNvPr>
          <p:cNvSpPr>
            <a:spLocks noGrp="1"/>
          </p:cNvSpPr>
          <p:nvPr>
            <p:ph idx="1"/>
          </p:nvPr>
        </p:nvSpPr>
        <p:spPr>
          <a:xfrm>
            <a:off x="609600" y="1719072"/>
            <a:ext cx="10972800" cy="4719828"/>
          </a:xfrm>
        </p:spPr>
        <p:txBody>
          <a:bodyPr/>
          <a:lstStyle/>
          <a:p>
            <a:pPr marL="0" indent="0">
              <a:spcBef>
                <a:spcPts val="2560"/>
              </a:spcBef>
              <a:buNone/>
            </a:pPr>
            <a:r>
              <a:rPr lang="en-US" sz="3200" dirty="0">
                <a:latin typeface="Arial" panose="020B0604020202020204" pitchFamily="34" charset="0"/>
                <a:cs typeface="Arial" panose="020B0604020202020204" pitchFamily="34" charset="0"/>
              </a:rPr>
              <a:t>Stigma is a social process linked to power and control, which leads to creating stereotypes and assigning labels to those that are considered to deviate from the norm or to behave badly.</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1200" dirty="0">
              <a:solidFill>
                <a:schemeClr val="tx1"/>
              </a:solidFill>
              <a:latin typeface="Arial" panose="020B0604020202020204" pitchFamily="34" charset="0"/>
              <a:cs typeface="Arial" panose="020B0604020202020204" pitchFamily="34" charset="0"/>
            </a:endParaRPr>
          </a:p>
          <a:p>
            <a:pPr marL="0" indent="0">
              <a:buNone/>
            </a:pPr>
            <a:endParaRPr lang="en-US" sz="12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73473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C4DC-A3EB-42F3-A40E-A21C292955D2}"/>
              </a:ext>
            </a:extLst>
          </p:cNvPr>
          <p:cNvSpPr>
            <a:spLocks noGrp="1"/>
          </p:cNvSpPr>
          <p:nvPr>
            <p:ph type="title"/>
          </p:nvPr>
        </p:nvSpPr>
        <p:spPr/>
        <p:txBody>
          <a:bodyPr/>
          <a:lstStyle/>
          <a:p>
            <a:pPr algn="ctr"/>
            <a:r>
              <a:rPr lang="en-US" dirty="0"/>
              <a:t>What is stigma?</a:t>
            </a:r>
          </a:p>
        </p:txBody>
      </p:sp>
      <p:sp>
        <p:nvSpPr>
          <p:cNvPr id="3" name="Content Placeholder 2">
            <a:extLst>
              <a:ext uri="{FF2B5EF4-FFF2-40B4-BE49-F238E27FC236}">
                <a16:creationId xmlns:a16="http://schemas.microsoft.com/office/drawing/2014/main" id="{6533FCDE-038C-46EE-9946-D529BC016FC6}"/>
              </a:ext>
            </a:extLst>
          </p:cNvPr>
          <p:cNvSpPr>
            <a:spLocks noGrp="1"/>
          </p:cNvSpPr>
          <p:nvPr>
            <p:ph idx="1"/>
          </p:nvPr>
        </p:nvSpPr>
        <p:spPr/>
        <p:txBody>
          <a:bodyPr/>
          <a:lstStyle/>
          <a:p>
            <a:pPr marL="0" indent="0">
              <a:spcBef>
                <a:spcPts val="2560"/>
              </a:spcBef>
              <a:buNone/>
            </a:pPr>
            <a:r>
              <a:rPr lang="en-US" sz="3200" dirty="0">
                <a:latin typeface="Arial" panose="020B0604020202020204" pitchFamily="34" charset="0"/>
                <a:cs typeface="Arial" panose="020B0604020202020204" pitchFamily="34" charset="0"/>
              </a:rPr>
              <a:t>Stigma creates the social conditions that make people who use drugs believe they are not deserving of being treated with dignity and respect, perpetuating feelings of fear and isolation.</a:t>
            </a:r>
          </a:p>
          <a:p>
            <a:pPr marL="0" indent="0">
              <a:spcBef>
                <a:spcPts val="2560"/>
              </a:spcBef>
              <a:buNone/>
            </a:pPr>
            <a:r>
              <a:rPr lang="en-US" sz="1867" dirty="0">
                <a:solidFill>
                  <a:schemeClr val="tx1"/>
                </a:solidFill>
                <a:latin typeface="Arial" panose="020B0604020202020204" pitchFamily="34" charset="0"/>
                <a:cs typeface="Arial" panose="020B0604020202020204" pitchFamily="34" charset="0"/>
              </a:rPr>
              <a:t>				</a:t>
            </a:r>
          </a:p>
          <a:p>
            <a:pPr marL="0" indent="0">
              <a:spcBef>
                <a:spcPts val="2560"/>
              </a:spcBef>
              <a:buNone/>
            </a:pPr>
            <a:endParaRPr lang="en-US" sz="1867" dirty="0">
              <a:solidFill>
                <a:schemeClr val="tx1"/>
              </a:solidFill>
              <a:latin typeface="Arial" panose="020B0604020202020204" pitchFamily="34" charset="0"/>
              <a:cs typeface="Arial" panose="020B0604020202020204" pitchFamily="34" charset="0"/>
            </a:endParaRPr>
          </a:p>
          <a:p>
            <a:pPr marL="0" indent="0">
              <a:spcBef>
                <a:spcPts val="2560"/>
              </a:spcBef>
              <a:buNone/>
            </a:pP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73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2DA2-F454-4523-90D8-7CE21B90A76A}"/>
              </a:ext>
            </a:extLst>
          </p:cNvPr>
          <p:cNvSpPr>
            <a:spLocks noGrp="1"/>
          </p:cNvSpPr>
          <p:nvPr>
            <p:ph type="title"/>
          </p:nvPr>
        </p:nvSpPr>
        <p:spPr/>
        <p:txBody>
          <a:bodyPr/>
          <a:lstStyle/>
          <a:p>
            <a:pPr algn="ctr"/>
            <a:r>
              <a:rPr lang="en-US" dirty="0"/>
              <a:t>What does stigma look like?</a:t>
            </a:r>
          </a:p>
        </p:txBody>
      </p:sp>
      <p:sp>
        <p:nvSpPr>
          <p:cNvPr id="3" name="Content Placeholder 2">
            <a:extLst>
              <a:ext uri="{FF2B5EF4-FFF2-40B4-BE49-F238E27FC236}">
                <a16:creationId xmlns:a16="http://schemas.microsoft.com/office/drawing/2014/main" id="{59523351-FCBE-49B7-999A-C3DDA129C5A8}"/>
              </a:ext>
            </a:extLst>
          </p:cNvPr>
          <p:cNvSpPr>
            <a:spLocks noGrp="1"/>
          </p:cNvSpPr>
          <p:nvPr>
            <p:ph idx="1"/>
          </p:nvPr>
        </p:nvSpPr>
        <p:spPr/>
        <p:txBody>
          <a:bodyPr/>
          <a:lstStyle/>
          <a:p>
            <a:r>
              <a:rPr lang="en-US" sz="3200" dirty="0">
                <a:latin typeface="Arial" panose="020B0604020202020204" pitchFamily="34" charset="0"/>
                <a:cs typeface="Arial" panose="020B0604020202020204" pitchFamily="34" charset="0"/>
              </a:rPr>
              <a:t>Stigma limits a person’s ability to access services they need because they feel unworthy.</a:t>
            </a:r>
          </a:p>
          <a:p>
            <a:r>
              <a:rPr lang="en-US" sz="3200" dirty="0">
                <a:latin typeface="Arial" panose="020B0604020202020204" pitchFamily="34" charset="0"/>
                <a:cs typeface="Arial" panose="020B0604020202020204" pitchFamily="34" charset="0"/>
              </a:rPr>
              <a:t>Stigma creates barriers while receiving services because people feel unwelcome or judged by program staff.</a:t>
            </a:r>
          </a:p>
          <a:p>
            <a:pPr marL="0" indent="0">
              <a:spcBef>
                <a:spcPts val="2560"/>
              </a:spcBef>
              <a:buNone/>
            </a:pPr>
            <a:r>
              <a:rPr lang="en-US" sz="1867" dirty="0">
                <a:solidFill>
                  <a:schemeClr val="tx1"/>
                </a:solidFill>
                <a:latin typeface="Arial" panose="020B0604020202020204" pitchFamily="34" charset="0"/>
                <a:cs typeface="Arial" panose="020B0604020202020204" pitchFamily="34" charset="0"/>
              </a:rPr>
              <a:t>				</a:t>
            </a:r>
          </a:p>
          <a:p>
            <a:pPr marL="0" indent="0">
              <a:spcBef>
                <a:spcPts val="2560"/>
              </a:spcBef>
              <a:buNone/>
            </a:pPr>
            <a:endParaRPr lang="en-US" sz="1867" dirty="0">
              <a:solidFill>
                <a:schemeClr val="tx1"/>
              </a:solidFill>
              <a:latin typeface="Arial" panose="020B0604020202020204" pitchFamily="34" charset="0"/>
              <a:cs typeface="Arial" panose="020B0604020202020204" pitchFamily="34" charset="0"/>
            </a:endParaRPr>
          </a:p>
          <a:p>
            <a:pPr marL="0" indent="0">
              <a:spcBef>
                <a:spcPts val="2560"/>
              </a:spcBef>
              <a:buNone/>
            </a:pP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602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Use People First Language</a:t>
            </a:r>
          </a:p>
        </p:txBody>
      </p:sp>
      <p:sp>
        <p:nvSpPr>
          <p:cNvPr id="3" name="Content Placeholder 2"/>
          <p:cNvSpPr>
            <a:spLocks noGrp="1"/>
          </p:cNvSpPr>
          <p:nvPr>
            <p:ph idx="1"/>
          </p:nvPr>
        </p:nvSpPr>
        <p:spPr/>
        <p:txBody>
          <a:bodyPr>
            <a:noAutofit/>
          </a:bodyPr>
          <a:lstStyle/>
          <a:p>
            <a:pPr marL="0" indent="0">
              <a:spcBef>
                <a:spcPts val="2560"/>
              </a:spcBef>
              <a:buNone/>
            </a:pPr>
            <a:r>
              <a:rPr lang="en-US" sz="3200" dirty="0">
                <a:latin typeface="Arial" panose="020B0604020202020204" pitchFamily="34" charset="0"/>
                <a:cs typeface="Arial" panose="020B0604020202020204" pitchFamily="34" charset="0"/>
              </a:rPr>
              <a:t>A person is a person first, and a behavior is something that can change – terms like “drug addict” or “user” imply someone is “something” instead of someone.</a:t>
            </a:r>
            <a:endParaRPr lang="en-US" sz="3733"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296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Use People First Language</a:t>
            </a:r>
          </a:p>
        </p:txBody>
      </p:sp>
      <p:sp>
        <p:nvSpPr>
          <p:cNvPr id="3" name="Content Placeholder 2"/>
          <p:cNvSpPr>
            <a:spLocks noGrp="1"/>
          </p:cNvSpPr>
          <p:nvPr>
            <p:ph idx="1"/>
          </p:nvPr>
        </p:nvSpPr>
        <p:spPr/>
        <p:txBody>
          <a:bodyPr>
            <a:noAutofit/>
          </a:bodyPr>
          <a:lstStyle/>
          <a:p>
            <a:r>
              <a:rPr lang="en-US" sz="3200" dirty="0">
                <a:latin typeface="Arial" panose="020B0604020202020204" pitchFamily="34" charset="0"/>
                <a:cs typeface="Arial" panose="020B0604020202020204" pitchFamily="34" charset="0"/>
              </a:rPr>
              <a:t>Stigma is a barrier to care, and people want to feel comfortable when accessing services or talking to providers.</a:t>
            </a:r>
          </a:p>
          <a:p>
            <a:r>
              <a:rPr lang="en-US" sz="3200" dirty="0">
                <a:latin typeface="Arial" panose="020B0604020202020204" pitchFamily="34" charset="0"/>
                <a:cs typeface="Arial" panose="020B0604020202020204" pitchFamily="34" charset="0"/>
              </a:rPr>
              <a:t>People are more than their drug use.</a:t>
            </a:r>
            <a:br>
              <a:rPr lang="en-US" sz="3733" dirty="0">
                <a:solidFill>
                  <a:schemeClr val="tx1"/>
                </a:solidFill>
                <a:latin typeface="Arial" panose="020B0604020202020204" pitchFamily="34" charset="0"/>
                <a:cs typeface="Arial" panose="020B0604020202020204" pitchFamily="34" charset="0"/>
              </a:rPr>
            </a:br>
            <a:endParaRPr lang="en-US" sz="3733" dirty="0">
              <a:solidFill>
                <a:schemeClr val="tx1"/>
              </a:solidFill>
              <a:latin typeface="Arial" panose="020B0604020202020204" pitchFamily="34" charset="0"/>
              <a:cs typeface="Arial" panose="020B0604020202020204" pitchFamily="34" charset="0"/>
            </a:endParaRPr>
          </a:p>
          <a:p>
            <a:pPr marL="0" indent="0">
              <a:buNone/>
            </a:pPr>
            <a:r>
              <a:rPr lang="en-US" sz="1867"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36825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25220"/>
          </a:xfrm>
        </p:spPr>
        <p:txBody>
          <a:bodyPr/>
          <a:lstStyle/>
          <a:p>
            <a:pPr algn="ctr"/>
            <a:r>
              <a:rPr lang="en-US" dirty="0"/>
              <a:t>Model Respectful Language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4211815"/>
              </p:ext>
            </p:extLst>
          </p:nvPr>
        </p:nvGraphicFramePr>
        <p:xfrm>
          <a:off x="165100" y="1125220"/>
          <a:ext cx="11874500" cy="4998720"/>
        </p:xfrm>
        <a:graphic>
          <a:graphicData uri="http://schemas.openxmlformats.org/drawingml/2006/table">
            <a:tbl>
              <a:tblPr firstRow="1" bandRow="1">
                <a:tableStyleId>{5C22544A-7EE6-4342-B048-85BDC9FD1C3A}</a:tableStyleId>
              </a:tblPr>
              <a:tblGrid>
                <a:gridCol w="51689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486361">
                <a:tc>
                  <a:txBody>
                    <a:bodyPr/>
                    <a:lstStyle/>
                    <a:p>
                      <a:r>
                        <a:rPr lang="en-US" sz="3200" dirty="0">
                          <a:latin typeface="+mn-lt"/>
                          <a:ea typeface="Tahoma" panose="020B0604030504040204" pitchFamily="34" charset="0"/>
                          <a:cs typeface="Tahoma" panose="020B0604030504040204" pitchFamily="34" charset="0"/>
                        </a:rPr>
                        <a:t>Avoid</a:t>
                      </a:r>
                    </a:p>
                  </a:txBody>
                  <a:tcPr marL="121920" marR="121920" marT="60960" marB="60960"/>
                </a:tc>
                <a:tc>
                  <a:txBody>
                    <a:bodyPr/>
                    <a:lstStyle/>
                    <a:p>
                      <a:r>
                        <a:rPr lang="en-US" sz="3200" dirty="0">
                          <a:latin typeface="+mn-lt"/>
                          <a:ea typeface="Tahoma" panose="020B0604030504040204" pitchFamily="34" charset="0"/>
                          <a:cs typeface="Tahoma" panose="020B0604030504040204" pitchFamily="34" charset="0"/>
                        </a:rPr>
                        <a:t>Use Instead</a:t>
                      </a:r>
                    </a:p>
                  </a:txBody>
                  <a:tcPr marL="121920" marR="121920" marT="60960" marB="60960"/>
                </a:tc>
                <a:extLst>
                  <a:ext uri="{0D108BD9-81ED-4DB2-BD59-A6C34878D82A}">
                    <a16:rowId xmlns:a16="http://schemas.microsoft.com/office/drawing/2014/main" val="10000"/>
                  </a:ext>
                </a:extLst>
              </a:tr>
              <a:tr h="1264539">
                <a:tc>
                  <a:txBody>
                    <a:bodyPr/>
                    <a:lstStyle/>
                    <a:p>
                      <a:r>
                        <a:rPr lang="en-US" sz="3200" dirty="0">
                          <a:solidFill>
                            <a:srgbClr val="1F497D"/>
                          </a:solidFill>
                          <a:latin typeface="+mn-lt"/>
                          <a:ea typeface="Tahoma" panose="020B0604030504040204" pitchFamily="34" charset="0"/>
                          <a:cs typeface="Tahoma" panose="020B0604030504040204" pitchFamily="34" charset="0"/>
                        </a:rPr>
                        <a:t>Substance abuser</a:t>
                      </a:r>
                    </a:p>
                    <a:p>
                      <a:r>
                        <a:rPr lang="en-US" sz="3200" dirty="0">
                          <a:solidFill>
                            <a:srgbClr val="1F497D"/>
                          </a:solidFill>
                          <a:latin typeface="+mn-lt"/>
                          <a:ea typeface="Tahoma" panose="020B0604030504040204" pitchFamily="34" charset="0"/>
                          <a:cs typeface="Tahoma" panose="020B0604030504040204" pitchFamily="34" charset="0"/>
                        </a:rPr>
                        <a:t>Addict</a:t>
                      </a:r>
                    </a:p>
                    <a:p>
                      <a:r>
                        <a:rPr lang="en-US" sz="3200" dirty="0">
                          <a:solidFill>
                            <a:srgbClr val="1F497D"/>
                          </a:solidFill>
                          <a:latin typeface="+mn-lt"/>
                          <a:ea typeface="Tahoma" panose="020B0604030504040204" pitchFamily="34" charset="0"/>
                          <a:cs typeface="Tahoma" panose="020B0604030504040204" pitchFamily="34" charset="0"/>
                        </a:rPr>
                        <a:t>Junkie</a:t>
                      </a:r>
                    </a:p>
                  </a:txBody>
                  <a:tcPr marL="121920" marR="121920" marT="60960" marB="60960"/>
                </a:tc>
                <a:tc>
                  <a:txBody>
                    <a:bodyPr/>
                    <a:lstStyle/>
                    <a:p>
                      <a:r>
                        <a:rPr lang="en-US" sz="3200" dirty="0">
                          <a:solidFill>
                            <a:srgbClr val="1F497D"/>
                          </a:solidFill>
                          <a:latin typeface="+mn-lt"/>
                          <a:ea typeface="Tahoma" panose="020B0604030504040204" pitchFamily="34" charset="0"/>
                          <a:cs typeface="Tahoma" panose="020B0604030504040204" pitchFamily="34" charset="0"/>
                        </a:rPr>
                        <a:t>Person with a substance use disorder, person who uses drugs</a:t>
                      </a:r>
                    </a:p>
                  </a:txBody>
                  <a:tcPr marL="121920" marR="121920" marT="60960" marB="60960"/>
                </a:tc>
                <a:extLst>
                  <a:ext uri="{0D108BD9-81ED-4DB2-BD59-A6C34878D82A}">
                    <a16:rowId xmlns:a16="http://schemas.microsoft.com/office/drawing/2014/main" val="10001"/>
                  </a:ext>
                </a:extLst>
              </a:tr>
              <a:tr h="583631">
                <a:tc>
                  <a:txBody>
                    <a:bodyPr/>
                    <a:lstStyle/>
                    <a:p>
                      <a:r>
                        <a:rPr lang="en-US" sz="3200" dirty="0">
                          <a:solidFill>
                            <a:srgbClr val="1F497D"/>
                          </a:solidFill>
                          <a:latin typeface="+mn-lt"/>
                          <a:ea typeface="Tahoma" panose="020B0604030504040204" pitchFamily="34" charset="0"/>
                          <a:cs typeface="Tahoma" panose="020B0604030504040204" pitchFamily="34" charset="0"/>
                        </a:rPr>
                        <a:t>“Dirty” (person/syringe)</a:t>
                      </a:r>
                    </a:p>
                  </a:txBody>
                  <a:tcPr marL="121920" marR="121920" marT="60960" marB="60960"/>
                </a:tc>
                <a:tc>
                  <a:txBody>
                    <a:bodyPr/>
                    <a:lstStyle/>
                    <a:p>
                      <a:r>
                        <a:rPr lang="en-US" sz="3200" dirty="0">
                          <a:solidFill>
                            <a:srgbClr val="1F497D"/>
                          </a:solidFill>
                          <a:latin typeface="+mn-lt"/>
                          <a:ea typeface="Tahoma" panose="020B0604030504040204" pitchFamily="34" charset="0"/>
                          <a:cs typeface="Tahoma" panose="020B0604030504040204" pitchFamily="34" charset="0"/>
                        </a:rPr>
                        <a:t>Positive urinalysis, used syringe</a:t>
                      </a:r>
                    </a:p>
                  </a:txBody>
                  <a:tcPr marL="121920" marR="121920" marT="60960" marB="60960"/>
                </a:tc>
                <a:extLst>
                  <a:ext uri="{0D108BD9-81ED-4DB2-BD59-A6C34878D82A}">
                    <a16:rowId xmlns:a16="http://schemas.microsoft.com/office/drawing/2014/main" val="10002"/>
                  </a:ext>
                </a:extLst>
              </a:tr>
              <a:tr h="793537">
                <a:tc>
                  <a:txBody>
                    <a:bodyPr/>
                    <a:lstStyle/>
                    <a:p>
                      <a:r>
                        <a:rPr lang="en-US" sz="3200" dirty="0">
                          <a:solidFill>
                            <a:srgbClr val="1F497D"/>
                          </a:solidFill>
                          <a:latin typeface="+mn-lt"/>
                          <a:ea typeface="Tahoma" panose="020B0604030504040204" pitchFamily="34" charset="0"/>
                          <a:cs typeface="Tahoma" panose="020B0604030504040204" pitchFamily="34" charset="0"/>
                        </a:rPr>
                        <a:t>“Clean” (person/syringe)</a:t>
                      </a:r>
                    </a:p>
                  </a:txBody>
                  <a:tcPr marL="121920" marR="121920" marT="60960" marB="60960"/>
                </a:tc>
                <a:tc>
                  <a:txBody>
                    <a:bodyPr/>
                    <a:lstStyle/>
                    <a:p>
                      <a:r>
                        <a:rPr lang="en-US" sz="3200" dirty="0">
                          <a:solidFill>
                            <a:srgbClr val="1F497D"/>
                          </a:solidFill>
                          <a:latin typeface="+mn-lt"/>
                          <a:ea typeface="Tahoma" panose="020B0604030504040204" pitchFamily="34" charset="0"/>
                          <a:cs typeface="Tahoma" panose="020B0604030504040204" pitchFamily="34" charset="0"/>
                        </a:rPr>
                        <a:t>Negative urinalysis, unused</a:t>
                      </a:r>
                      <a:r>
                        <a:rPr lang="en-US" sz="3200" baseline="0" dirty="0">
                          <a:solidFill>
                            <a:srgbClr val="1F497D"/>
                          </a:solidFill>
                          <a:latin typeface="+mn-lt"/>
                          <a:ea typeface="Tahoma" panose="020B0604030504040204" pitchFamily="34" charset="0"/>
                          <a:cs typeface="Tahoma" panose="020B0604030504040204" pitchFamily="34" charset="0"/>
                        </a:rPr>
                        <a:t> syringe, </a:t>
                      </a:r>
                      <a:r>
                        <a:rPr lang="en-US" sz="3200" dirty="0">
                          <a:solidFill>
                            <a:srgbClr val="1F497D"/>
                          </a:solidFill>
                          <a:latin typeface="+mn-lt"/>
                          <a:ea typeface="Tahoma" panose="020B0604030504040204" pitchFamily="34" charset="0"/>
                          <a:cs typeface="Tahoma" panose="020B0604030504040204" pitchFamily="34" charset="0"/>
                        </a:rPr>
                        <a:t>substance free</a:t>
                      </a:r>
                    </a:p>
                  </a:txBody>
                  <a:tcPr marL="121920" marR="121920" marT="60960" marB="60960"/>
                </a:tc>
                <a:extLst>
                  <a:ext uri="{0D108BD9-81ED-4DB2-BD59-A6C34878D82A}">
                    <a16:rowId xmlns:a16="http://schemas.microsoft.com/office/drawing/2014/main" val="10003"/>
                  </a:ext>
                </a:extLst>
              </a:tr>
              <a:tr h="969270">
                <a:tc>
                  <a:txBody>
                    <a:bodyPr/>
                    <a:lstStyle/>
                    <a:p>
                      <a:r>
                        <a:rPr lang="en-US" sz="3200" dirty="0">
                          <a:solidFill>
                            <a:srgbClr val="1F497D"/>
                          </a:solidFill>
                          <a:latin typeface="+mn-lt"/>
                          <a:ea typeface="Tahoma" panose="020B0604030504040204" pitchFamily="34" charset="0"/>
                          <a:cs typeface="Tahoma" panose="020B0604030504040204" pitchFamily="34" charset="0"/>
                        </a:rPr>
                        <a:t>Substance abuse</a:t>
                      </a:r>
                    </a:p>
                  </a:txBody>
                  <a:tcPr marL="121920" marR="121920" marT="60960" marB="60960"/>
                </a:tc>
                <a:tc>
                  <a:txBody>
                    <a:bodyPr/>
                    <a:lstStyle/>
                    <a:p>
                      <a:r>
                        <a:rPr lang="en-US" sz="3200" dirty="0">
                          <a:solidFill>
                            <a:srgbClr val="1F497D"/>
                          </a:solidFill>
                          <a:latin typeface="+mn-lt"/>
                          <a:ea typeface="Tahoma" panose="020B0604030504040204" pitchFamily="34" charset="0"/>
                          <a:cs typeface="Tahoma" panose="020B0604030504040204" pitchFamily="34" charset="0"/>
                        </a:rPr>
                        <a:t>Substance use, substance misuse, non-medical use, risky use</a:t>
                      </a:r>
                    </a:p>
                  </a:txBody>
                  <a:tcPr marL="121920" marR="121920" marT="60960" marB="609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724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pPr algn="l"/>
            <a:r>
              <a:rPr lang="en-US" sz="2933" b="0" dirty="0">
                <a:solidFill>
                  <a:srgbClr val="585858"/>
                </a:solidFill>
              </a:rPr>
              <a:t>Section A</a:t>
            </a:r>
            <a:br>
              <a:rPr lang="en-US" sz="7200" b="0" dirty="0">
                <a:solidFill>
                  <a:srgbClr val="585858"/>
                </a:solidFill>
              </a:rPr>
            </a:br>
            <a:r>
              <a:rPr lang="en-US" sz="8000" b="0" dirty="0">
                <a:solidFill>
                  <a:srgbClr val="585858"/>
                </a:solidFill>
              </a:rPr>
              <a:t>Drug Overview</a:t>
            </a:r>
          </a:p>
        </p:txBody>
      </p:sp>
    </p:spTree>
    <p:extLst>
      <p:ext uri="{BB962C8B-B14F-4D97-AF65-F5344CB8AC3E}">
        <p14:creationId xmlns:p14="http://schemas.microsoft.com/office/powerpoint/2010/main" val="2721964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pPr algn="l"/>
            <a:r>
              <a:rPr lang="en-US" sz="2933" b="0" dirty="0">
                <a:solidFill>
                  <a:srgbClr val="585858"/>
                </a:solidFill>
              </a:rPr>
              <a:t>Section E</a:t>
            </a:r>
            <a:br>
              <a:rPr lang="en-US" sz="7200" b="0" dirty="0">
                <a:solidFill>
                  <a:srgbClr val="585858"/>
                </a:solidFill>
              </a:rPr>
            </a:br>
            <a:r>
              <a:rPr lang="en-US" sz="8000" b="0" dirty="0">
                <a:solidFill>
                  <a:srgbClr val="585858"/>
                </a:solidFill>
              </a:rPr>
              <a:t>Overdose Prevention</a:t>
            </a:r>
          </a:p>
        </p:txBody>
      </p:sp>
    </p:spTree>
    <p:extLst>
      <p:ext uri="{BB962C8B-B14F-4D97-AF65-F5344CB8AC3E}">
        <p14:creationId xmlns:p14="http://schemas.microsoft.com/office/powerpoint/2010/main" val="1976689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AB3-7FF8-696B-3B72-C39CEB8427FA}"/>
              </a:ext>
            </a:extLst>
          </p:cNvPr>
          <p:cNvSpPr>
            <a:spLocks noGrp="1"/>
          </p:cNvSpPr>
          <p:nvPr>
            <p:ph type="title"/>
          </p:nvPr>
        </p:nvSpPr>
        <p:spPr/>
        <p:txBody>
          <a:bodyPr/>
          <a:lstStyle/>
          <a:p>
            <a:pPr algn="ctr"/>
            <a:r>
              <a:rPr lang="en-US" dirty="0"/>
              <a:t>Overdose Prevention</a:t>
            </a:r>
          </a:p>
        </p:txBody>
      </p:sp>
      <p:sp>
        <p:nvSpPr>
          <p:cNvPr id="3" name="Content Placeholder 2">
            <a:extLst>
              <a:ext uri="{FF2B5EF4-FFF2-40B4-BE49-F238E27FC236}">
                <a16:creationId xmlns:a16="http://schemas.microsoft.com/office/drawing/2014/main" id="{0FE5AA42-58FC-9299-2CA4-85E2B8161F8A}"/>
              </a:ext>
            </a:extLst>
          </p:cNvPr>
          <p:cNvSpPr>
            <a:spLocks noGrp="1"/>
          </p:cNvSpPr>
          <p:nvPr>
            <p:ph idx="1"/>
          </p:nvPr>
        </p:nvSpPr>
        <p:spPr>
          <a:xfrm>
            <a:off x="609600" y="1719072"/>
            <a:ext cx="10972800" cy="2020590"/>
          </a:xfrm>
        </p:spPr>
        <p:txBody>
          <a:bodyPr/>
          <a:lstStyle/>
          <a:p>
            <a:pPr marL="0" indent="0">
              <a:buNone/>
            </a:pPr>
            <a:r>
              <a:rPr lang="en-US" dirty="0"/>
              <a:t>Overdose prevention is an evidence-based approach at reducing overdose deaths. </a:t>
            </a:r>
          </a:p>
        </p:txBody>
      </p:sp>
      <p:sp>
        <p:nvSpPr>
          <p:cNvPr id="4" name="TextBox 3">
            <a:extLst>
              <a:ext uri="{FF2B5EF4-FFF2-40B4-BE49-F238E27FC236}">
                <a16:creationId xmlns:a16="http://schemas.microsoft.com/office/drawing/2014/main" id="{C2878DD2-7E42-DD9C-F5B2-45AA88DB1973}"/>
              </a:ext>
            </a:extLst>
          </p:cNvPr>
          <p:cNvSpPr txBox="1"/>
          <p:nvPr/>
        </p:nvSpPr>
        <p:spPr>
          <a:xfrm>
            <a:off x="7252222" y="5936728"/>
            <a:ext cx="4224670" cy="276999"/>
          </a:xfrm>
          <a:prstGeom prst="rect">
            <a:avLst/>
          </a:prstGeom>
          <a:noFill/>
        </p:spPr>
        <p:txBody>
          <a:bodyPr wrap="square" rtlCol="0">
            <a:spAutoFit/>
          </a:bodyPr>
          <a:lstStyle/>
          <a:p>
            <a:r>
              <a:rPr lang="en-US" sz="1200" dirty="0"/>
              <a:t>Source: </a:t>
            </a:r>
            <a:r>
              <a:rPr lang="en-US" sz="1200" dirty="0">
                <a:hlinkClick r:id="rId3"/>
              </a:rPr>
              <a:t>Center for Disease Control and Prevention</a:t>
            </a:r>
            <a:r>
              <a:rPr lang="en-US" sz="1200" dirty="0"/>
              <a:t>, 2025</a:t>
            </a:r>
          </a:p>
        </p:txBody>
      </p:sp>
    </p:spTree>
    <p:extLst>
      <p:ext uri="{BB962C8B-B14F-4D97-AF65-F5344CB8AC3E}">
        <p14:creationId xmlns:p14="http://schemas.microsoft.com/office/powerpoint/2010/main" val="135703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Overdose Prevention Goals</a:t>
            </a:r>
          </a:p>
        </p:txBody>
      </p:sp>
      <p:sp>
        <p:nvSpPr>
          <p:cNvPr id="3" name="Content Placeholder 2"/>
          <p:cNvSpPr>
            <a:spLocks noGrp="1"/>
          </p:cNvSpPr>
          <p:nvPr>
            <p:ph idx="1"/>
          </p:nvPr>
        </p:nvSpPr>
        <p:spPr>
          <a:xfrm>
            <a:off x="609600" y="2016368"/>
            <a:ext cx="11406554" cy="4274703"/>
          </a:xfrm>
        </p:spPr>
        <p:txBody>
          <a:bodyPr>
            <a:normAutofit/>
          </a:bodyPr>
          <a:lstStyle/>
          <a:p>
            <a:r>
              <a:rPr lang="en-US" sz="3200" dirty="0"/>
              <a:t>Aim to attain any positive change. Minimize the negative effects of drug use for people who use drugs, their families, and the community. </a:t>
            </a:r>
          </a:p>
          <a:p>
            <a:r>
              <a:rPr lang="en-US" sz="3200" dirty="0"/>
              <a:t>Empower people who use drugs to keep themselves as safe as possible. </a:t>
            </a:r>
          </a:p>
        </p:txBody>
      </p:sp>
    </p:spTree>
    <p:extLst>
      <p:ext uri="{BB962C8B-B14F-4D97-AF65-F5344CB8AC3E}">
        <p14:creationId xmlns:p14="http://schemas.microsoft.com/office/powerpoint/2010/main" val="565570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7E7E-A65E-9304-5BBB-0BB490A53357}"/>
              </a:ext>
            </a:extLst>
          </p:cNvPr>
          <p:cNvSpPr>
            <a:spLocks noGrp="1"/>
          </p:cNvSpPr>
          <p:nvPr>
            <p:ph type="title"/>
          </p:nvPr>
        </p:nvSpPr>
        <p:spPr/>
        <p:txBody>
          <a:bodyPr>
            <a:normAutofit fontScale="90000"/>
          </a:bodyPr>
          <a:lstStyle/>
          <a:p>
            <a:pPr algn="ctr"/>
            <a:r>
              <a:rPr lang="en-US" dirty="0"/>
              <a:t>Principles of Overdose Prevention</a:t>
            </a:r>
          </a:p>
        </p:txBody>
      </p:sp>
      <p:sp>
        <p:nvSpPr>
          <p:cNvPr id="3" name="TextBox 2">
            <a:extLst>
              <a:ext uri="{FF2B5EF4-FFF2-40B4-BE49-F238E27FC236}">
                <a16:creationId xmlns:a16="http://schemas.microsoft.com/office/drawing/2014/main" id="{0193B85A-1EDE-DB20-43B5-BD9A9826A83B}"/>
              </a:ext>
            </a:extLst>
          </p:cNvPr>
          <p:cNvSpPr txBox="1"/>
          <p:nvPr/>
        </p:nvSpPr>
        <p:spPr>
          <a:xfrm>
            <a:off x="546201" y="1614831"/>
            <a:ext cx="11099597" cy="452431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Accepts that legal and illegal drug use is part of our environment.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003D78"/>
                </a:solidFill>
                <a:latin typeface="Arial"/>
              </a:rPr>
              <a:t>Understands that drug use is on a spectrum and some methods of using drugs are safer than others.</a:t>
            </a:r>
          </a:p>
          <a:p>
            <a:pPr marL="514350" indent="-514350">
              <a:buFont typeface="+mj-lt"/>
              <a:buAutoNum type="arabicPeriod"/>
              <a:defRPr/>
            </a:pPr>
            <a:r>
              <a:rPr lang="en-US" sz="3200" dirty="0">
                <a:solidFill>
                  <a:srgbClr val="003D78"/>
                </a:solidFill>
              </a:rPr>
              <a:t>Establishes well-being and quality of life as the standard for successful interventions.</a:t>
            </a:r>
          </a:p>
          <a:p>
            <a:pPr marL="514350" indent="-514350">
              <a:buFont typeface="+mj-lt"/>
              <a:buAutoNum type="arabicPeriod"/>
              <a:defRPr/>
            </a:pPr>
            <a:r>
              <a:rPr lang="en-US" sz="3200" dirty="0">
                <a:solidFill>
                  <a:srgbClr val="003D78"/>
                </a:solidFill>
              </a:rPr>
              <a:t>People who use(d) drugs are involved when programs and policies are being created.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003D78"/>
              </a:solidFill>
              <a:effectLst/>
              <a:uLnTx/>
              <a:uFillTx/>
              <a:latin typeface="Arial"/>
              <a:ea typeface="+mn-ea"/>
              <a:cs typeface="+mn-cs"/>
            </a:endParaRPr>
          </a:p>
        </p:txBody>
      </p:sp>
    </p:spTree>
    <p:extLst>
      <p:ext uri="{BB962C8B-B14F-4D97-AF65-F5344CB8AC3E}">
        <p14:creationId xmlns:p14="http://schemas.microsoft.com/office/powerpoint/2010/main" val="3367458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7E7E-A65E-9304-5BBB-0BB490A53357}"/>
              </a:ext>
            </a:extLst>
          </p:cNvPr>
          <p:cNvSpPr>
            <a:spLocks noGrp="1"/>
          </p:cNvSpPr>
          <p:nvPr>
            <p:ph type="title"/>
          </p:nvPr>
        </p:nvSpPr>
        <p:spPr/>
        <p:txBody>
          <a:bodyPr>
            <a:normAutofit fontScale="90000"/>
          </a:bodyPr>
          <a:lstStyle/>
          <a:p>
            <a:pPr algn="ctr"/>
            <a:r>
              <a:rPr lang="en-US" dirty="0"/>
              <a:t>Principles of Overdose Prevention</a:t>
            </a:r>
          </a:p>
        </p:txBody>
      </p:sp>
      <p:sp>
        <p:nvSpPr>
          <p:cNvPr id="3" name="TextBox 2">
            <a:extLst>
              <a:ext uri="{FF2B5EF4-FFF2-40B4-BE49-F238E27FC236}">
                <a16:creationId xmlns:a16="http://schemas.microsoft.com/office/drawing/2014/main" id="{0193B85A-1EDE-DB20-43B5-BD9A9826A83B}"/>
              </a:ext>
            </a:extLst>
          </p:cNvPr>
          <p:cNvSpPr txBox="1"/>
          <p:nvPr/>
        </p:nvSpPr>
        <p:spPr>
          <a:xfrm>
            <a:off x="609600" y="1600200"/>
            <a:ext cx="10972800" cy="5509200"/>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People who use drugs are the primary agents and experts at reducing the risks associated with their drug use.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3200" dirty="0">
                <a:solidFill>
                  <a:srgbClr val="003D78"/>
                </a:solidFill>
                <a:latin typeface="Arial"/>
              </a:rPr>
              <a:t>Services must be noncoercive and non-judgmental.</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Drug-related risks are impacted by the realities of poverty, class, racism, social isolation, trauma, discrimination, and other social inequalities.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3200" dirty="0">
                <a:solidFill>
                  <a:srgbClr val="003D78"/>
                </a:solidFill>
                <a:latin typeface="Arial"/>
              </a:rPr>
              <a:t>Reducing the risks of drug use does not ignore the reality and tragedy associated with substance use. </a:t>
            </a:r>
            <a:endParaRPr kumimoji="0" lang="en-US" sz="3200" b="0" i="0" u="none" strike="noStrike" kern="1200" cap="none" spc="0" normalizeH="0" baseline="0" noProof="0" dirty="0">
              <a:ln>
                <a:noFill/>
              </a:ln>
              <a:solidFill>
                <a:srgbClr val="003D78"/>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en-US" sz="3200" b="0" i="0" u="none" strike="noStrike" kern="1200" cap="none" spc="0" normalizeH="0" baseline="0" noProof="0" dirty="0">
              <a:ln>
                <a:noFill/>
              </a:ln>
              <a:solidFill>
                <a:srgbClr val="003D78"/>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en-US" sz="3200" b="0" i="0" u="none" strike="noStrike" kern="1200" cap="none" spc="0" normalizeH="0" baseline="0" noProof="0" dirty="0">
              <a:ln>
                <a:noFill/>
              </a:ln>
              <a:solidFill>
                <a:srgbClr val="003D78"/>
              </a:solidFill>
              <a:effectLst/>
              <a:uLnTx/>
              <a:uFillTx/>
              <a:latin typeface="Arial"/>
              <a:ea typeface="+mn-ea"/>
              <a:cs typeface="+mn-cs"/>
            </a:endParaRPr>
          </a:p>
        </p:txBody>
      </p:sp>
    </p:spTree>
    <p:extLst>
      <p:ext uri="{BB962C8B-B14F-4D97-AF65-F5344CB8AC3E}">
        <p14:creationId xmlns:p14="http://schemas.microsoft.com/office/powerpoint/2010/main" val="1030233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8F94-16E4-5608-5358-0682582DDDA8}"/>
              </a:ext>
            </a:extLst>
          </p:cNvPr>
          <p:cNvSpPr>
            <a:spLocks noGrp="1"/>
          </p:cNvSpPr>
          <p:nvPr>
            <p:ph type="title"/>
          </p:nvPr>
        </p:nvSpPr>
        <p:spPr/>
        <p:txBody>
          <a:bodyPr>
            <a:noAutofit/>
          </a:bodyPr>
          <a:lstStyle/>
          <a:p>
            <a:pPr algn="ctr"/>
            <a:r>
              <a:rPr lang="en-US" dirty="0"/>
              <a:t>Examples of Other Prevention Strategies</a:t>
            </a:r>
          </a:p>
        </p:txBody>
      </p:sp>
      <p:sp>
        <p:nvSpPr>
          <p:cNvPr id="4" name="TextBox 3">
            <a:extLst>
              <a:ext uri="{FF2B5EF4-FFF2-40B4-BE49-F238E27FC236}">
                <a16:creationId xmlns:a16="http://schemas.microsoft.com/office/drawing/2014/main" id="{387BAC10-3AD7-EAD8-3D12-019005B2B83F}"/>
              </a:ext>
            </a:extLst>
          </p:cNvPr>
          <p:cNvSpPr txBox="1"/>
          <p:nvPr/>
        </p:nvSpPr>
        <p:spPr>
          <a:xfrm>
            <a:off x="584200" y="4889500"/>
            <a:ext cx="1981200" cy="1077218"/>
          </a:xfrm>
          <a:prstGeom prst="rect">
            <a:avLst/>
          </a:prstGeom>
          <a:noFill/>
        </p:spPr>
        <p:txBody>
          <a:bodyPr wrap="square" rtlCol="0">
            <a:spAutoFit/>
          </a:bodyPr>
          <a:lstStyle/>
          <a:p>
            <a:pPr algn="ctr"/>
            <a:r>
              <a:rPr lang="en-US" sz="3200" dirty="0"/>
              <a:t>Sun</a:t>
            </a:r>
          </a:p>
          <a:p>
            <a:pPr algn="ctr"/>
            <a:r>
              <a:rPr lang="en-US" sz="3200" dirty="0"/>
              <a:t>screen</a:t>
            </a:r>
          </a:p>
        </p:txBody>
      </p:sp>
      <p:sp>
        <p:nvSpPr>
          <p:cNvPr id="5" name="TextBox 4">
            <a:extLst>
              <a:ext uri="{FF2B5EF4-FFF2-40B4-BE49-F238E27FC236}">
                <a16:creationId xmlns:a16="http://schemas.microsoft.com/office/drawing/2014/main" id="{BAC90B9F-9524-CEC8-8F22-CED9B356498C}"/>
              </a:ext>
            </a:extLst>
          </p:cNvPr>
          <p:cNvSpPr txBox="1"/>
          <p:nvPr/>
        </p:nvSpPr>
        <p:spPr>
          <a:xfrm>
            <a:off x="2711245" y="4864100"/>
            <a:ext cx="1981200" cy="1077218"/>
          </a:xfrm>
          <a:prstGeom prst="rect">
            <a:avLst/>
          </a:prstGeom>
          <a:noFill/>
        </p:spPr>
        <p:txBody>
          <a:bodyPr wrap="square" rtlCol="0">
            <a:spAutoFit/>
          </a:bodyPr>
          <a:lstStyle/>
          <a:p>
            <a:pPr algn="ctr"/>
            <a:r>
              <a:rPr lang="en-US" sz="3200" dirty="0"/>
              <a:t>Seat</a:t>
            </a:r>
            <a:br>
              <a:rPr lang="en-US" sz="3200" dirty="0"/>
            </a:br>
            <a:r>
              <a:rPr lang="en-US" sz="3200" dirty="0"/>
              <a:t>belts</a:t>
            </a:r>
          </a:p>
        </p:txBody>
      </p:sp>
      <p:sp>
        <p:nvSpPr>
          <p:cNvPr id="7" name="TextBox 6">
            <a:extLst>
              <a:ext uri="{FF2B5EF4-FFF2-40B4-BE49-F238E27FC236}">
                <a16:creationId xmlns:a16="http://schemas.microsoft.com/office/drawing/2014/main" id="{90E633C5-BA35-B3CC-1FF7-879CE9DF593D}"/>
              </a:ext>
            </a:extLst>
          </p:cNvPr>
          <p:cNvSpPr txBox="1"/>
          <p:nvPr/>
        </p:nvSpPr>
        <p:spPr>
          <a:xfrm>
            <a:off x="5105400" y="4864100"/>
            <a:ext cx="1981200" cy="1077218"/>
          </a:xfrm>
          <a:prstGeom prst="rect">
            <a:avLst/>
          </a:prstGeom>
          <a:noFill/>
        </p:spPr>
        <p:txBody>
          <a:bodyPr wrap="square" rtlCol="0">
            <a:spAutoFit/>
          </a:bodyPr>
          <a:lstStyle/>
          <a:p>
            <a:pPr algn="ctr"/>
            <a:r>
              <a:rPr lang="en-US" sz="3200" dirty="0"/>
              <a:t>Speed</a:t>
            </a:r>
            <a:br>
              <a:rPr lang="en-US" sz="3200" dirty="0"/>
            </a:br>
            <a:r>
              <a:rPr lang="en-US" sz="3200" dirty="0"/>
              <a:t>limits</a:t>
            </a:r>
          </a:p>
        </p:txBody>
      </p:sp>
      <p:sp>
        <p:nvSpPr>
          <p:cNvPr id="8" name="TextBox 7">
            <a:extLst>
              <a:ext uri="{FF2B5EF4-FFF2-40B4-BE49-F238E27FC236}">
                <a16:creationId xmlns:a16="http://schemas.microsoft.com/office/drawing/2014/main" id="{E8A0E128-5517-F6AF-ECE2-3CFD6F31CB01}"/>
              </a:ext>
            </a:extLst>
          </p:cNvPr>
          <p:cNvSpPr txBox="1"/>
          <p:nvPr/>
        </p:nvSpPr>
        <p:spPr>
          <a:xfrm>
            <a:off x="7499555" y="5097621"/>
            <a:ext cx="1981200" cy="584775"/>
          </a:xfrm>
          <a:prstGeom prst="rect">
            <a:avLst/>
          </a:prstGeom>
          <a:noFill/>
        </p:spPr>
        <p:txBody>
          <a:bodyPr wrap="square" rtlCol="0">
            <a:spAutoFit/>
          </a:bodyPr>
          <a:lstStyle/>
          <a:p>
            <a:pPr algn="ctr"/>
            <a:r>
              <a:rPr lang="en-US" sz="3200" dirty="0"/>
              <a:t>Recycling</a:t>
            </a:r>
          </a:p>
        </p:txBody>
      </p:sp>
      <p:sp>
        <p:nvSpPr>
          <p:cNvPr id="9" name="TextBox 8">
            <a:extLst>
              <a:ext uri="{FF2B5EF4-FFF2-40B4-BE49-F238E27FC236}">
                <a16:creationId xmlns:a16="http://schemas.microsoft.com/office/drawing/2014/main" id="{F1D90656-05E6-C62B-8C13-A0CD152341BE}"/>
              </a:ext>
            </a:extLst>
          </p:cNvPr>
          <p:cNvSpPr txBox="1"/>
          <p:nvPr/>
        </p:nvSpPr>
        <p:spPr>
          <a:xfrm>
            <a:off x="9601200" y="4851400"/>
            <a:ext cx="1981200" cy="1077218"/>
          </a:xfrm>
          <a:prstGeom prst="rect">
            <a:avLst/>
          </a:prstGeom>
          <a:noFill/>
        </p:spPr>
        <p:txBody>
          <a:bodyPr wrap="square" rtlCol="0">
            <a:spAutoFit/>
          </a:bodyPr>
          <a:lstStyle/>
          <a:p>
            <a:pPr algn="ctr"/>
            <a:r>
              <a:rPr lang="en-US" sz="3200" dirty="0"/>
              <a:t>Cigarette</a:t>
            </a:r>
          </a:p>
          <a:p>
            <a:pPr algn="ctr"/>
            <a:r>
              <a:rPr lang="en-US" sz="3200" dirty="0"/>
              <a:t>filters</a:t>
            </a:r>
          </a:p>
        </p:txBody>
      </p:sp>
      <p:pic>
        <p:nvPicPr>
          <p:cNvPr id="10" name="Graphic 9" descr="Seat Belt with solid fill">
            <a:extLst>
              <a:ext uri="{FF2B5EF4-FFF2-40B4-BE49-F238E27FC236}">
                <a16:creationId xmlns:a16="http://schemas.microsoft.com/office/drawing/2014/main" id="{18BF4543-F232-0440-CEBA-304762DEAE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977" y="3095752"/>
            <a:ext cx="1697736" cy="1697736"/>
          </a:xfrm>
          <a:prstGeom prst="rect">
            <a:avLst/>
          </a:prstGeom>
        </p:spPr>
      </p:pic>
      <p:pic>
        <p:nvPicPr>
          <p:cNvPr id="12" name="Graphic 11" descr="Speedometer Middle with solid fill">
            <a:extLst>
              <a:ext uri="{FF2B5EF4-FFF2-40B4-BE49-F238E27FC236}">
                <a16:creationId xmlns:a16="http://schemas.microsoft.com/office/drawing/2014/main" id="{AD206F59-06D8-F7CC-FDB5-8160F79F5D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8864" y="3221736"/>
            <a:ext cx="1447800" cy="1447800"/>
          </a:xfrm>
          <a:prstGeom prst="rect">
            <a:avLst/>
          </a:prstGeom>
        </p:spPr>
      </p:pic>
      <p:pic>
        <p:nvPicPr>
          <p:cNvPr id="14" name="Graphic 13" descr="Smoking with solid fill">
            <a:extLst>
              <a:ext uri="{FF2B5EF4-FFF2-40B4-BE49-F238E27FC236}">
                <a16:creationId xmlns:a16="http://schemas.microsoft.com/office/drawing/2014/main" id="{D200DE1F-723C-8467-2540-3BD7959802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322033">
            <a:off x="9681601" y="2867402"/>
            <a:ext cx="1697736" cy="1697736"/>
          </a:xfrm>
          <a:prstGeom prst="rect">
            <a:avLst/>
          </a:prstGeom>
        </p:spPr>
      </p:pic>
      <p:pic>
        <p:nvPicPr>
          <p:cNvPr id="20" name="Picture 19">
            <a:extLst>
              <a:ext uri="{FF2B5EF4-FFF2-40B4-BE49-F238E27FC236}">
                <a16:creationId xmlns:a16="http://schemas.microsoft.com/office/drawing/2014/main" id="{C5C6A64A-63BB-B264-07BC-D35C54210BD8}"/>
              </a:ext>
            </a:extLst>
          </p:cNvPr>
          <p:cNvPicPr>
            <a:picLocks noChangeAspect="1"/>
          </p:cNvPicPr>
          <p:nvPr/>
        </p:nvPicPr>
        <p:blipFill>
          <a:blip r:embed="rId9"/>
          <a:stretch>
            <a:fillRect/>
          </a:stretch>
        </p:blipFill>
        <p:spPr>
          <a:xfrm>
            <a:off x="897742" y="2943500"/>
            <a:ext cx="1354116" cy="2002240"/>
          </a:xfrm>
          <a:prstGeom prst="rect">
            <a:avLst/>
          </a:prstGeom>
        </p:spPr>
      </p:pic>
      <p:pic>
        <p:nvPicPr>
          <p:cNvPr id="22" name="Graphic 21" descr="Recycle with solid fill">
            <a:extLst>
              <a:ext uri="{FF2B5EF4-FFF2-40B4-BE49-F238E27FC236}">
                <a16:creationId xmlns:a16="http://schemas.microsoft.com/office/drawing/2014/main" id="{C2EA999A-8905-F0C2-D64A-A27FAD603E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66255" y="3240091"/>
            <a:ext cx="1447800" cy="1447800"/>
          </a:xfrm>
          <a:prstGeom prst="rect">
            <a:avLst/>
          </a:prstGeom>
        </p:spPr>
      </p:pic>
    </p:spTree>
    <p:extLst>
      <p:ext uri="{BB962C8B-B14F-4D97-AF65-F5344CB8AC3E}">
        <p14:creationId xmlns:p14="http://schemas.microsoft.com/office/powerpoint/2010/main" val="3626536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5500" y="2400300"/>
            <a:ext cx="10972800" cy="1524000"/>
          </a:xfrm>
        </p:spPr>
        <p:txBody>
          <a:bodyPr>
            <a:normAutofit fontScale="90000"/>
          </a:bodyPr>
          <a:lstStyle/>
          <a:p>
            <a:r>
              <a:rPr lang="en-US" sz="2933" dirty="0"/>
              <a:t>Section F</a:t>
            </a:r>
            <a:br>
              <a:rPr lang="en-US" sz="7200" dirty="0"/>
            </a:br>
            <a:r>
              <a:rPr lang="en-US" sz="8000" dirty="0"/>
              <a:t>Opioid Overdose Reversal Medications</a:t>
            </a:r>
          </a:p>
        </p:txBody>
      </p:sp>
    </p:spTree>
    <p:extLst>
      <p:ext uri="{BB962C8B-B14F-4D97-AF65-F5344CB8AC3E}">
        <p14:creationId xmlns:p14="http://schemas.microsoft.com/office/powerpoint/2010/main" val="3508986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Naloxone</a:t>
            </a:r>
          </a:p>
        </p:txBody>
      </p:sp>
      <p:sp>
        <p:nvSpPr>
          <p:cNvPr id="3" name="Content Placeholder 2"/>
          <p:cNvSpPr>
            <a:spLocks noGrp="1"/>
          </p:cNvSpPr>
          <p:nvPr>
            <p:ph idx="1"/>
          </p:nvPr>
        </p:nvSpPr>
        <p:spPr>
          <a:xfrm>
            <a:off x="609600" y="1719072"/>
            <a:ext cx="11265408" cy="4572000"/>
          </a:xfrm>
        </p:spPr>
        <p:txBody>
          <a:bodyPr>
            <a:noAutofit/>
          </a:bodyPr>
          <a:lstStyle/>
          <a:p>
            <a:pPr marL="0" indent="0">
              <a:buNone/>
            </a:pPr>
            <a:r>
              <a:rPr lang="en-US" sz="3200" dirty="0"/>
              <a:t>Naloxone is a medicine that reverses an opioid overdose by </a:t>
            </a:r>
            <a:br>
              <a:rPr lang="en-US" sz="3200" dirty="0"/>
            </a:br>
            <a:r>
              <a:rPr lang="en-US" sz="3200" dirty="0"/>
              <a:t>blocking the effects of opioids on the brain.</a:t>
            </a:r>
          </a:p>
        </p:txBody>
      </p:sp>
    </p:spTree>
    <p:extLst>
      <p:ext uri="{BB962C8B-B14F-4D97-AF65-F5344CB8AC3E}">
        <p14:creationId xmlns:p14="http://schemas.microsoft.com/office/powerpoint/2010/main" val="359568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0D8003-1076-3337-3DD8-B61BB1865C07}"/>
              </a:ext>
            </a:extLst>
          </p:cNvPr>
          <p:cNvGrpSpPr/>
          <p:nvPr/>
        </p:nvGrpSpPr>
        <p:grpSpPr>
          <a:xfrm>
            <a:off x="680920" y="1367167"/>
            <a:ext cx="10830160" cy="4926365"/>
            <a:chOff x="122285" y="9923"/>
            <a:chExt cx="11680942" cy="6042730"/>
          </a:xfrm>
        </p:grpSpPr>
        <p:sp>
          <p:nvSpPr>
            <p:cNvPr id="6" name="Oval 5"/>
            <p:cNvSpPr/>
            <p:nvPr/>
          </p:nvSpPr>
          <p:spPr>
            <a:xfrm>
              <a:off x="6705600" y="432266"/>
              <a:ext cx="1709917" cy="1507207"/>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sp>
          <p:nvSpPr>
            <p:cNvPr id="4" name="TextBox 3"/>
            <p:cNvSpPr txBox="1"/>
            <p:nvPr/>
          </p:nvSpPr>
          <p:spPr>
            <a:xfrm>
              <a:off x="1215541" y="1957905"/>
              <a:ext cx="1347535" cy="461665"/>
            </a:xfrm>
            <a:prstGeom prst="rect">
              <a:avLst/>
            </a:prstGeom>
            <a:noFill/>
          </p:spPr>
          <p:txBody>
            <a:bodyPr wrap="square" rtlCol="0">
              <a:spAutoFit/>
            </a:bodyPr>
            <a:lstStyle/>
            <a:p>
              <a:pPr defTabSz="1219170"/>
              <a:r>
                <a:rPr lang="en-US" sz="2400" b="1" dirty="0">
                  <a:solidFill>
                    <a:srgbClr val="003D78"/>
                  </a:solidFill>
                  <a:latin typeface="Arial"/>
                </a:rPr>
                <a:t>Opioid</a:t>
              </a:r>
            </a:p>
          </p:txBody>
        </p:sp>
        <p:sp>
          <p:nvSpPr>
            <p:cNvPr id="8" name="TextBox 7"/>
            <p:cNvSpPr txBox="1"/>
            <p:nvPr/>
          </p:nvSpPr>
          <p:spPr>
            <a:xfrm>
              <a:off x="10086590" y="2377785"/>
              <a:ext cx="1716637" cy="461665"/>
            </a:xfrm>
            <a:prstGeom prst="rect">
              <a:avLst/>
            </a:prstGeom>
            <a:noFill/>
          </p:spPr>
          <p:txBody>
            <a:bodyPr wrap="square" rtlCol="0">
              <a:spAutoFit/>
            </a:bodyPr>
            <a:lstStyle/>
            <a:p>
              <a:pPr defTabSz="1219170"/>
              <a:r>
                <a:rPr lang="en-US" sz="2400" b="1" dirty="0">
                  <a:solidFill>
                    <a:srgbClr val="003D78"/>
                  </a:solidFill>
                  <a:latin typeface="Arial"/>
                </a:rPr>
                <a:t>Naloxone</a:t>
              </a:r>
            </a:p>
          </p:txBody>
        </p:sp>
        <p:sp>
          <p:nvSpPr>
            <p:cNvPr id="9" name="TextBox 8"/>
            <p:cNvSpPr txBox="1"/>
            <p:nvPr/>
          </p:nvSpPr>
          <p:spPr>
            <a:xfrm>
              <a:off x="122285" y="3932146"/>
              <a:ext cx="2721811" cy="830997"/>
            </a:xfrm>
            <a:prstGeom prst="rect">
              <a:avLst/>
            </a:prstGeom>
            <a:noFill/>
          </p:spPr>
          <p:txBody>
            <a:bodyPr wrap="square" rtlCol="0">
              <a:spAutoFit/>
            </a:bodyPr>
            <a:lstStyle/>
            <a:p>
              <a:pPr defTabSz="1219170"/>
              <a:r>
                <a:rPr lang="en-US" sz="2400" b="1" dirty="0">
                  <a:solidFill>
                    <a:srgbClr val="003D78"/>
                  </a:solidFill>
                  <a:latin typeface="Arial"/>
                </a:rPr>
                <a:t>Opioid receptor in brain</a:t>
              </a:r>
            </a:p>
          </p:txBody>
        </p:sp>
        <p:grpSp>
          <p:nvGrpSpPr>
            <p:cNvPr id="22" name="Group 21"/>
            <p:cNvGrpSpPr/>
            <p:nvPr/>
          </p:nvGrpSpPr>
          <p:grpSpPr>
            <a:xfrm>
              <a:off x="2695736" y="2846038"/>
              <a:ext cx="1952469" cy="3163705"/>
              <a:chOff x="-2349295" y="2070053"/>
              <a:chExt cx="980576" cy="2019619"/>
            </a:xfrm>
            <a:solidFill>
              <a:srgbClr val="006073"/>
            </a:solidFill>
            <a:effectLst/>
          </p:grpSpPr>
          <p:sp>
            <p:nvSpPr>
              <p:cNvPr id="23" name="Diamond 22"/>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4" name="Diamond 23"/>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5" name="Diamond 24"/>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6" name="Moon 25"/>
              <p:cNvSpPr/>
              <p:nvPr/>
            </p:nvSpPr>
            <p:spPr>
              <a:xfrm rot="16200000">
                <a:off x="-2173207" y="1995487"/>
                <a:ext cx="666132" cy="815263"/>
              </a:xfrm>
              <a:prstGeom prst="moon">
                <a:avLst>
                  <a:gd name="adj" fmla="val 58653"/>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grpSp>
        <p:cxnSp>
          <p:nvCxnSpPr>
            <p:cNvPr id="37" name="Straight Connector 36"/>
            <p:cNvCxnSpPr/>
            <p:nvPr/>
          </p:nvCxnSpPr>
          <p:spPr>
            <a:xfrm>
              <a:off x="1483192" y="4568986"/>
              <a:ext cx="1352633" cy="2981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44096" y="1797625"/>
              <a:ext cx="1709917" cy="1507207"/>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cxnSp>
          <p:nvCxnSpPr>
            <p:cNvPr id="43" name="Straight Connector 42"/>
            <p:cNvCxnSpPr/>
            <p:nvPr/>
          </p:nvCxnSpPr>
          <p:spPr>
            <a:xfrm>
              <a:off x="2377968" y="2297752"/>
              <a:ext cx="635537" cy="2534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607095" y="9923"/>
              <a:ext cx="1709917" cy="1507207"/>
            </a:xfrm>
            <a:prstGeom prst="ellipse">
              <a:avLst/>
            </a:prstGeom>
            <a:pattFill prst="lgConfetti">
              <a:fgClr>
                <a:srgbClr val="66FF33"/>
              </a:fgClr>
              <a:bgClr>
                <a:schemeClr val="bg1">
                  <a:lumMod val="85000"/>
                </a:schemeClr>
              </a:bgClr>
            </a:patt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sp>
          <p:nvSpPr>
            <p:cNvPr id="29" name="TextBox 28"/>
            <p:cNvSpPr txBox="1"/>
            <p:nvPr/>
          </p:nvSpPr>
          <p:spPr>
            <a:xfrm>
              <a:off x="1543698" y="342877"/>
              <a:ext cx="1716637" cy="461665"/>
            </a:xfrm>
            <a:prstGeom prst="rect">
              <a:avLst/>
            </a:prstGeom>
            <a:noFill/>
          </p:spPr>
          <p:txBody>
            <a:bodyPr wrap="square" rtlCol="0">
              <a:spAutoFit/>
            </a:bodyPr>
            <a:lstStyle/>
            <a:p>
              <a:pPr defTabSz="1219170"/>
              <a:r>
                <a:rPr lang="en-US" sz="2400" b="1" dirty="0">
                  <a:solidFill>
                    <a:srgbClr val="003D78"/>
                  </a:solidFill>
                  <a:latin typeface="Arial"/>
                </a:rPr>
                <a:t>Naloxone</a:t>
              </a:r>
            </a:p>
          </p:txBody>
        </p:sp>
        <p:grpSp>
          <p:nvGrpSpPr>
            <p:cNvPr id="38" name="Group 37"/>
            <p:cNvGrpSpPr/>
            <p:nvPr/>
          </p:nvGrpSpPr>
          <p:grpSpPr>
            <a:xfrm>
              <a:off x="7783087" y="2888948"/>
              <a:ext cx="1952469" cy="3163705"/>
              <a:chOff x="-2349295" y="2070053"/>
              <a:chExt cx="980576" cy="2019619"/>
            </a:xfrm>
            <a:solidFill>
              <a:srgbClr val="006073"/>
            </a:solidFill>
            <a:effectLst/>
          </p:grpSpPr>
          <p:sp>
            <p:nvSpPr>
              <p:cNvPr id="39" name="Diamond 38"/>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40" name="Diamond 39"/>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44" name="Diamond 43"/>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45" name="Moon 44"/>
              <p:cNvSpPr/>
              <p:nvPr/>
            </p:nvSpPr>
            <p:spPr>
              <a:xfrm rot="16200000">
                <a:off x="-2173207" y="1995487"/>
                <a:ext cx="666132" cy="815263"/>
              </a:xfrm>
              <a:prstGeom prst="moon">
                <a:avLst>
                  <a:gd name="adj" fmla="val 58653"/>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grpSp>
        <p:sp>
          <p:nvSpPr>
            <p:cNvPr id="13" name="Curved Left Arrow 12"/>
            <p:cNvSpPr/>
            <p:nvPr/>
          </p:nvSpPr>
          <p:spPr>
            <a:xfrm rot="1163655">
              <a:off x="4842402" y="1379045"/>
              <a:ext cx="683425" cy="1650160"/>
            </a:xfrm>
            <a:prstGeom prst="curvedLeftArrow">
              <a:avLst>
                <a:gd name="adj1" fmla="val 18589"/>
                <a:gd name="adj2" fmla="val 50196"/>
                <a:gd name="adj3" fmla="val 45513"/>
              </a:avLst>
            </a:prstGeom>
            <a:solidFill>
              <a:srgbClr val="FFC000"/>
            </a:solidFill>
            <a:ln>
              <a:solidFill>
                <a:srgbClr val="FFC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003D78"/>
                </a:solidFill>
                <a:latin typeface="Arial"/>
              </a:endParaRPr>
            </a:p>
          </p:txBody>
        </p:sp>
        <p:sp>
          <p:nvSpPr>
            <p:cNvPr id="49" name="Oval 48"/>
            <p:cNvSpPr/>
            <p:nvPr/>
          </p:nvSpPr>
          <p:spPr>
            <a:xfrm>
              <a:off x="7937559" y="1807086"/>
              <a:ext cx="1709917" cy="1507207"/>
            </a:xfrm>
            <a:prstGeom prst="ellipse">
              <a:avLst/>
            </a:prstGeom>
            <a:pattFill prst="lgConfetti">
              <a:fgClr>
                <a:srgbClr val="66FF33"/>
              </a:fgClr>
              <a:bgClr>
                <a:schemeClr val="bg1">
                  <a:lumMod val="85000"/>
                </a:schemeClr>
              </a:bgClr>
            </a:patt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cxnSp>
          <p:nvCxnSpPr>
            <p:cNvPr id="47" name="Straight Connector 46"/>
            <p:cNvCxnSpPr>
              <a:stCxn id="8" idx="1"/>
            </p:cNvCxnSpPr>
            <p:nvPr/>
          </p:nvCxnSpPr>
          <p:spPr>
            <a:xfrm flipH="1" flipV="1">
              <a:off x="9225128" y="2560690"/>
              <a:ext cx="861462" cy="479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Curved Left Arrow 49"/>
            <p:cNvSpPr/>
            <p:nvPr/>
          </p:nvSpPr>
          <p:spPr>
            <a:xfrm rot="8157801">
              <a:off x="6865416" y="1820334"/>
              <a:ext cx="639921" cy="1316044"/>
            </a:xfrm>
            <a:prstGeom prst="curvedLeftArrow">
              <a:avLst>
                <a:gd name="adj1" fmla="val 18589"/>
                <a:gd name="adj2" fmla="val 50196"/>
                <a:gd name="adj3" fmla="val 45513"/>
              </a:avLst>
            </a:prstGeom>
            <a:solidFill>
              <a:srgbClr val="FFC000"/>
            </a:solidFill>
            <a:ln>
              <a:solidFill>
                <a:srgbClr val="FFC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003D78"/>
                </a:solidFill>
                <a:latin typeface="Arial"/>
              </a:endParaRPr>
            </a:p>
          </p:txBody>
        </p:sp>
      </p:grpSp>
      <p:cxnSp>
        <p:nvCxnSpPr>
          <p:cNvPr id="48" name="Straight Connector 47"/>
          <p:cNvCxnSpPr/>
          <p:nvPr/>
        </p:nvCxnSpPr>
        <p:spPr>
          <a:xfrm>
            <a:off x="3547331" y="1894073"/>
            <a:ext cx="773241" cy="1568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D0805A8-AA09-AFFB-2143-BD60FCFAA833}"/>
              </a:ext>
            </a:extLst>
          </p:cNvPr>
          <p:cNvSpPr>
            <a:spLocks noGrp="1"/>
          </p:cNvSpPr>
          <p:nvPr>
            <p:ph type="title"/>
          </p:nvPr>
        </p:nvSpPr>
        <p:spPr>
          <a:xfrm>
            <a:off x="609600" y="-24824"/>
            <a:ext cx="10972800" cy="1524000"/>
          </a:xfrm>
        </p:spPr>
        <p:txBody>
          <a:bodyPr/>
          <a:lstStyle/>
          <a:p>
            <a:pPr algn="ctr"/>
            <a:r>
              <a:rPr lang="en-US" dirty="0"/>
              <a:t>Naloxone and the Brain</a:t>
            </a:r>
          </a:p>
        </p:txBody>
      </p:sp>
    </p:spTree>
    <p:extLst>
      <p:ext uri="{BB962C8B-B14F-4D97-AF65-F5344CB8AC3E}">
        <p14:creationId xmlns:p14="http://schemas.microsoft.com/office/powerpoint/2010/main" val="3572816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Naloxone</a:t>
            </a:r>
          </a:p>
        </p:txBody>
      </p:sp>
      <p:sp>
        <p:nvSpPr>
          <p:cNvPr id="3" name="Content Placeholder 2"/>
          <p:cNvSpPr>
            <a:spLocks noGrp="1"/>
          </p:cNvSpPr>
          <p:nvPr>
            <p:ph idx="1"/>
          </p:nvPr>
        </p:nvSpPr>
        <p:spPr>
          <a:xfrm>
            <a:off x="512064" y="4742688"/>
            <a:ext cx="11521440" cy="694944"/>
          </a:xfrm>
        </p:spPr>
        <p:txBody>
          <a:bodyPr>
            <a:noAutofit/>
          </a:bodyPr>
          <a:lstStyle/>
          <a:p>
            <a:pPr marL="0" indent="0">
              <a:buNone/>
            </a:pPr>
            <a:r>
              <a:rPr lang="en-US" sz="3200" dirty="0"/>
              <a:t>          Intramuscular/IM			    Intranasal/nasal</a:t>
            </a:r>
          </a:p>
        </p:txBody>
      </p:sp>
      <p:pic>
        <p:nvPicPr>
          <p:cNvPr id="5" name="Picture 4" descr="A close-up of a syringe&#10;&#10;Description automatically generated">
            <a:extLst>
              <a:ext uri="{FF2B5EF4-FFF2-40B4-BE49-F238E27FC236}">
                <a16:creationId xmlns:a16="http://schemas.microsoft.com/office/drawing/2014/main" id="{1E876CC6-7FE2-182E-06B1-12D732953B4B}"/>
              </a:ext>
            </a:extLst>
          </p:cNvPr>
          <p:cNvPicPr>
            <a:picLocks noChangeAspect="1"/>
          </p:cNvPicPr>
          <p:nvPr/>
        </p:nvPicPr>
        <p:blipFill rotWithShape="1">
          <a:blip r:embed="rId3">
            <a:extLst>
              <a:ext uri="{28A0092B-C50C-407E-A947-70E740481C1C}">
                <a14:useLocalDpi xmlns:a14="http://schemas.microsoft.com/office/drawing/2010/main" val="0"/>
              </a:ext>
            </a:extLst>
          </a:blip>
          <a:srcRect l="19002" t="33333" r="19300" b="30844"/>
          <a:stretch/>
        </p:blipFill>
        <p:spPr>
          <a:xfrm>
            <a:off x="707136" y="1996440"/>
            <a:ext cx="5047488" cy="2456688"/>
          </a:xfrm>
          <a:prstGeom prst="rect">
            <a:avLst/>
          </a:prstGeom>
        </p:spPr>
      </p:pic>
      <p:pic>
        <p:nvPicPr>
          <p:cNvPr id="2050" name="Picture 2" descr="Intranasal Naloxone - Boone County, Indiana">
            <a:extLst>
              <a:ext uri="{FF2B5EF4-FFF2-40B4-BE49-F238E27FC236}">
                <a16:creationId xmlns:a16="http://schemas.microsoft.com/office/drawing/2014/main" id="{69AC3148-FC73-8842-EF5C-098FAC96E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8246" y="1706880"/>
            <a:ext cx="3648266" cy="288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94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Opioids</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An opioid is any drug that contains opium (or its derivative).</a:t>
            </a:r>
          </a:p>
          <a:p>
            <a:endParaRPr lang="en-US" sz="3200" dirty="0"/>
          </a:p>
          <a:p>
            <a:pPr marL="0" indent="0">
              <a:buNone/>
            </a:pPr>
            <a:r>
              <a:rPr lang="en-US" sz="3200" dirty="0"/>
              <a:t>Opioids can be:</a:t>
            </a:r>
          </a:p>
          <a:p>
            <a:r>
              <a:rPr lang="en-US" sz="3200" dirty="0"/>
              <a:t>Natural or synthetic.</a:t>
            </a:r>
          </a:p>
          <a:p>
            <a:r>
              <a:rPr lang="en-US" sz="3200" dirty="0"/>
              <a:t>Prescription medications or illegal drugs.</a:t>
            </a:r>
          </a:p>
          <a:p>
            <a:r>
              <a:rPr lang="en-US" sz="3200" dirty="0"/>
              <a:t>Pills, capsules, powder, dermal patches, or liquid.</a:t>
            </a:r>
          </a:p>
          <a:p>
            <a:r>
              <a:rPr lang="en-US" sz="3200" dirty="0"/>
              <a:t>Swallowed, smoked, snorted, or injected.</a:t>
            </a:r>
          </a:p>
        </p:txBody>
      </p:sp>
    </p:spTree>
    <p:extLst>
      <p:ext uri="{BB962C8B-B14F-4D97-AF65-F5344CB8AC3E}">
        <p14:creationId xmlns:p14="http://schemas.microsoft.com/office/powerpoint/2010/main" val="987387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Naloxone</a:t>
            </a:r>
          </a:p>
        </p:txBody>
      </p:sp>
      <p:sp>
        <p:nvSpPr>
          <p:cNvPr id="3" name="Content Placeholder 2"/>
          <p:cNvSpPr>
            <a:spLocks noGrp="1"/>
          </p:cNvSpPr>
          <p:nvPr>
            <p:ph idx="1"/>
          </p:nvPr>
        </p:nvSpPr>
        <p:spPr>
          <a:xfrm>
            <a:off x="609600" y="1950720"/>
            <a:ext cx="11521440" cy="4572000"/>
          </a:xfrm>
        </p:spPr>
        <p:txBody>
          <a:bodyPr>
            <a:noAutofit/>
          </a:bodyPr>
          <a:lstStyle/>
          <a:p>
            <a:r>
              <a:rPr lang="en-US" sz="3200" dirty="0"/>
              <a:t>Only effective in reversing opioid overdoses</a:t>
            </a:r>
          </a:p>
          <a:p>
            <a:r>
              <a:rPr lang="en-US" sz="3200" dirty="0"/>
              <a:t>No effect on someone who hasn’t taken opioids</a:t>
            </a:r>
          </a:p>
          <a:p>
            <a:r>
              <a:rPr lang="en-US" sz="3200" dirty="0"/>
              <a:t>No significant side effects </a:t>
            </a:r>
          </a:p>
          <a:p>
            <a:r>
              <a:rPr lang="en-US" sz="3200" dirty="0"/>
              <a:t>No potential for misuse or getting high</a:t>
            </a:r>
          </a:p>
        </p:txBody>
      </p:sp>
    </p:spTree>
    <p:extLst>
      <p:ext uri="{BB962C8B-B14F-4D97-AF65-F5344CB8AC3E}">
        <p14:creationId xmlns:p14="http://schemas.microsoft.com/office/powerpoint/2010/main" val="101767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Naloxone</a:t>
            </a:r>
          </a:p>
        </p:txBody>
      </p:sp>
      <p:sp>
        <p:nvSpPr>
          <p:cNvPr id="3" name="Content Placeholder 2"/>
          <p:cNvSpPr>
            <a:spLocks noGrp="1"/>
          </p:cNvSpPr>
          <p:nvPr>
            <p:ph idx="1"/>
          </p:nvPr>
        </p:nvSpPr>
        <p:spPr>
          <a:xfrm>
            <a:off x="609600" y="1950720"/>
            <a:ext cx="11521440" cy="4572000"/>
          </a:xfrm>
        </p:spPr>
        <p:txBody>
          <a:bodyPr>
            <a:noAutofit/>
          </a:bodyPr>
          <a:lstStyle/>
          <a:p>
            <a:r>
              <a:rPr lang="en-US" sz="3200" dirty="0"/>
              <a:t>Wears off in 30‐90 minutes</a:t>
            </a:r>
          </a:p>
          <a:p>
            <a:r>
              <a:rPr lang="en-US" sz="3200" dirty="0"/>
              <a:t>Safe for children, pregnant women, and pets</a:t>
            </a:r>
          </a:p>
          <a:p>
            <a:endParaRPr lang="en-US" dirty="0"/>
          </a:p>
        </p:txBody>
      </p:sp>
    </p:spTree>
    <p:extLst>
      <p:ext uri="{BB962C8B-B14F-4D97-AF65-F5344CB8AC3E}">
        <p14:creationId xmlns:p14="http://schemas.microsoft.com/office/powerpoint/2010/main" val="111162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rmAutofit/>
          </a:bodyPr>
          <a:lstStyle/>
          <a:p>
            <a:pPr algn="ctr"/>
            <a:r>
              <a:rPr lang="en-US" dirty="0"/>
              <a:t>Naloxone Storage (All Forms) </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Store in original package at room temperature (60°- 80°) away from light sources, like sunlight.</a:t>
            </a:r>
          </a:p>
        </p:txBody>
      </p:sp>
    </p:spTree>
    <p:extLst>
      <p:ext uri="{BB962C8B-B14F-4D97-AF65-F5344CB8AC3E}">
        <p14:creationId xmlns:p14="http://schemas.microsoft.com/office/powerpoint/2010/main" val="3282721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50FC-1CA5-1D8D-3F8F-AF4DBFE94318}"/>
              </a:ext>
            </a:extLst>
          </p:cNvPr>
          <p:cNvSpPr>
            <a:spLocks noGrp="1"/>
          </p:cNvSpPr>
          <p:nvPr>
            <p:ph type="title"/>
          </p:nvPr>
        </p:nvSpPr>
        <p:spPr>
          <a:xfrm>
            <a:off x="609600" y="0"/>
            <a:ext cx="10972800" cy="1524000"/>
          </a:xfrm>
        </p:spPr>
        <p:txBody>
          <a:bodyPr/>
          <a:lstStyle/>
          <a:p>
            <a:pPr algn="ctr"/>
            <a:r>
              <a:rPr lang="en-US" dirty="0"/>
              <a:t>Naloxone Shelf-Life</a:t>
            </a:r>
          </a:p>
        </p:txBody>
      </p:sp>
      <p:sp>
        <p:nvSpPr>
          <p:cNvPr id="3" name="Content Placeholder 2">
            <a:extLst>
              <a:ext uri="{FF2B5EF4-FFF2-40B4-BE49-F238E27FC236}">
                <a16:creationId xmlns:a16="http://schemas.microsoft.com/office/drawing/2014/main" id="{A545264C-FDA5-C2D7-9310-4B3DC7322D26}"/>
              </a:ext>
            </a:extLst>
          </p:cNvPr>
          <p:cNvSpPr>
            <a:spLocks noGrp="1"/>
          </p:cNvSpPr>
          <p:nvPr>
            <p:ph idx="1"/>
          </p:nvPr>
        </p:nvSpPr>
        <p:spPr>
          <a:xfrm>
            <a:off x="609600" y="1719072"/>
            <a:ext cx="10972800" cy="4572000"/>
          </a:xfrm>
        </p:spPr>
        <p:txBody>
          <a:bodyPr/>
          <a:lstStyle/>
          <a:p>
            <a:pPr marL="0" indent="0">
              <a:buNone/>
            </a:pPr>
            <a:r>
              <a:rPr lang="en-US" sz="3200" dirty="0"/>
              <a:t>Find the expiration date for NARCAN® on top of the box</a:t>
            </a:r>
          </a:p>
        </p:txBody>
      </p:sp>
      <p:pic>
        <p:nvPicPr>
          <p:cNvPr id="4" name="Picture 3">
            <a:extLst>
              <a:ext uri="{FF2B5EF4-FFF2-40B4-BE49-F238E27FC236}">
                <a16:creationId xmlns:a16="http://schemas.microsoft.com/office/drawing/2014/main" id="{0D5337CB-7902-3333-F4E1-AA23F1B6CC98}"/>
              </a:ext>
            </a:extLst>
          </p:cNvPr>
          <p:cNvPicPr>
            <a:picLocks noChangeAspect="1"/>
          </p:cNvPicPr>
          <p:nvPr/>
        </p:nvPicPr>
        <p:blipFill>
          <a:blip r:embed="rId3"/>
          <a:stretch>
            <a:fillRect/>
          </a:stretch>
        </p:blipFill>
        <p:spPr>
          <a:xfrm>
            <a:off x="3801997" y="2477157"/>
            <a:ext cx="4588005" cy="3813915"/>
          </a:xfrm>
          <a:prstGeom prst="rect">
            <a:avLst/>
          </a:prstGeom>
        </p:spPr>
      </p:pic>
    </p:spTree>
    <p:extLst>
      <p:ext uri="{BB962C8B-B14F-4D97-AF65-F5344CB8AC3E}">
        <p14:creationId xmlns:p14="http://schemas.microsoft.com/office/powerpoint/2010/main" val="1184836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50FC-1CA5-1D8D-3F8F-AF4DBFE94318}"/>
              </a:ext>
            </a:extLst>
          </p:cNvPr>
          <p:cNvSpPr>
            <a:spLocks noGrp="1"/>
          </p:cNvSpPr>
          <p:nvPr>
            <p:ph type="title"/>
          </p:nvPr>
        </p:nvSpPr>
        <p:spPr>
          <a:xfrm>
            <a:off x="609600" y="0"/>
            <a:ext cx="10972800" cy="1524000"/>
          </a:xfrm>
        </p:spPr>
        <p:txBody>
          <a:bodyPr/>
          <a:lstStyle/>
          <a:p>
            <a:pPr algn="ctr"/>
            <a:r>
              <a:rPr lang="en-US" dirty="0"/>
              <a:t>Naloxone Shelf-Life</a:t>
            </a:r>
          </a:p>
        </p:txBody>
      </p:sp>
      <p:sp>
        <p:nvSpPr>
          <p:cNvPr id="3" name="Content Placeholder 2">
            <a:extLst>
              <a:ext uri="{FF2B5EF4-FFF2-40B4-BE49-F238E27FC236}">
                <a16:creationId xmlns:a16="http://schemas.microsoft.com/office/drawing/2014/main" id="{A545264C-FDA5-C2D7-9310-4B3DC7322D26}"/>
              </a:ext>
            </a:extLst>
          </p:cNvPr>
          <p:cNvSpPr>
            <a:spLocks noGrp="1"/>
          </p:cNvSpPr>
          <p:nvPr>
            <p:ph idx="1"/>
          </p:nvPr>
        </p:nvSpPr>
        <p:spPr>
          <a:xfrm>
            <a:off x="609600" y="1719072"/>
            <a:ext cx="10972800" cy="4572000"/>
          </a:xfrm>
        </p:spPr>
        <p:txBody>
          <a:bodyPr/>
          <a:lstStyle/>
          <a:p>
            <a:pPr marL="0" indent="0">
              <a:buNone/>
            </a:pPr>
            <a:r>
              <a:rPr lang="en-US" sz="3200" dirty="0"/>
              <a:t>Consider donating naloxone near its expiration date that may go unused to </a:t>
            </a:r>
            <a:r>
              <a:rPr lang="en-US" sz="3200" dirty="0">
                <a:hlinkClick r:id="rId3"/>
              </a:rPr>
              <a:t>P.U.L.S.E</a:t>
            </a:r>
            <a:r>
              <a:rPr lang="en-US" sz="3200" dirty="0"/>
              <a:t>, Wisconsin’s alliance of people who experience using drugs.</a:t>
            </a:r>
          </a:p>
        </p:txBody>
      </p:sp>
    </p:spTree>
    <p:extLst>
      <p:ext uri="{BB962C8B-B14F-4D97-AF65-F5344CB8AC3E}">
        <p14:creationId xmlns:p14="http://schemas.microsoft.com/office/powerpoint/2010/main" val="3844343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Naloxone Disposal</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b="1" dirty="0"/>
              <a:t>Intramuscular naloxone</a:t>
            </a:r>
          </a:p>
          <a:p>
            <a:pPr marL="0" indent="0">
              <a:buNone/>
            </a:pPr>
            <a:r>
              <a:rPr lang="en-US" sz="3200" dirty="0"/>
              <a:t>Dispose needle as medical sharps in a rigid container</a:t>
            </a:r>
          </a:p>
          <a:p>
            <a:pPr marL="0" indent="0">
              <a:buNone/>
            </a:pPr>
            <a:endParaRPr lang="en-US" sz="3200" dirty="0"/>
          </a:p>
          <a:p>
            <a:pPr marL="0" indent="0">
              <a:buNone/>
            </a:pPr>
            <a:r>
              <a:rPr lang="en-US" sz="3200" b="1" dirty="0"/>
              <a:t>Nasal naloxone</a:t>
            </a:r>
          </a:p>
          <a:p>
            <a:pPr marL="0" indent="0">
              <a:buNone/>
            </a:pPr>
            <a:r>
              <a:rPr lang="en-US" sz="3200" dirty="0"/>
              <a:t>Dispose device in any trash container</a:t>
            </a:r>
          </a:p>
          <a:p>
            <a:endParaRPr lang="en-US" dirty="0"/>
          </a:p>
        </p:txBody>
      </p:sp>
    </p:spTree>
    <p:extLst>
      <p:ext uri="{BB962C8B-B14F-4D97-AF65-F5344CB8AC3E}">
        <p14:creationId xmlns:p14="http://schemas.microsoft.com/office/powerpoint/2010/main" val="3596786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F8F8-1C64-B62B-2A77-405B0EBE9745}"/>
              </a:ext>
            </a:extLst>
          </p:cNvPr>
          <p:cNvSpPr>
            <a:spLocks noGrp="1"/>
          </p:cNvSpPr>
          <p:nvPr>
            <p:ph type="title"/>
          </p:nvPr>
        </p:nvSpPr>
        <p:spPr>
          <a:xfrm>
            <a:off x="609600" y="182880"/>
            <a:ext cx="10972800" cy="1524000"/>
          </a:xfrm>
        </p:spPr>
        <p:txBody>
          <a:bodyPr/>
          <a:lstStyle/>
          <a:p>
            <a:pPr algn="ctr"/>
            <a:r>
              <a:rPr lang="en-US" dirty="0" err="1"/>
              <a:t>Nalmefene</a:t>
            </a:r>
            <a:endParaRPr lang="en-US" dirty="0"/>
          </a:p>
        </p:txBody>
      </p:sp>
      <p:sp>
        <p:nvSpPr>
          <p:cNvPr id="3" name="Content Placeholder 2">
            <a:extLst>
              <a:ext uri="{FF2B5EF4-FFF2-40B4-BE49-F238E27FC236}">
                <a16:creationId xmlns:a16="http://schemas.microsoft.com/office/drawing/2014/main" id="{24644F34-A246-039F-2D7A-FA923224157E}"/>
              </a:ext>
            </a:extLst>
          </p:cNvPr>
          <p:cNvSpPr>
            <a:spLocks noGrp="1"/>
          </p:cNvSpPr>
          <p:nvPr>
            <p:ph idx="1"/>
          </p:nvPr>
        </p:nvSpPr>
        <p:spPr>
          <a:xfrm>
            <a:off x="390144" y="1801368"/>
            <a:ext cx="7278624" cy="2587752"/>
          </a:xfrm>
        </p:spPr>
        <p:txBody>
          <a:bodyPr/>
          <a:lstStyle/>
          <a:p>
            <a:pPr marL="0" indent="0">
              <a:buNone/>
            </a:pPr>
            <a:r>
              <a:rPr lang="en-US" sz="3200" dirty="0" err="1"/>
              <a:t>Nalmefene</a:t>
            </a:r>
            <a:r>
              <a:rPr lang="en-US" sz="3200" dirty="0"/>
              <a:t> is a medicine that reverses an opioid overdose by blocking the effects of opioids on the brain like naloxone, but it stays in the body longer. </a:t>
            </a:r>
            <a:endParaRPr lang="en-US" dirty="0"/>
          </a:p>
        </p:txBody>
      </p:sp>
      <p:pic>
        <p:nvPicPr>
          <p:cNvPr id="1026" name="Picture 2" descr="Medical Countermeasures | BARDA Announces New FDA Approval for Medical  Countermeasures Supported by BARDA Under Novel-Public Private Partnerships">
            <a:extLst>
              <a:ext uri="{FF2B5EF4-FFF2-40B4-BE49-F238E27FC236}">
                <a16:creationId xmlns:a16="http://schemas.microsoft.com/office/drawing/2014/main" id="{4C542892-207C-CDC8-1C9B-43D6B2BF1B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96" t="4624" r="27301" b="7312"/>
          <a:stretch/>
        </p:blipFill>
        <p:spPr bwMode="auto">
          <a:xfrm>
            <a:off x="8424671" y="1706880"/>
            <a:ext cx="3157729" cy="419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84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7C72-915F-3BE4-24AB-9E835006BFB3}"/>
              </a:ext>
            </a:extLst>
          </p:cNvPr>
          <p:cNvSpPr>
            <a:spLocks noGrp="1"/>
          </p:cNvSpPr>
          <p:nvPr>
            <p:ph type="title"/>
          </p:nvPr>
        </p:nvSpPr>
        <p:spPr>
          <a:xfrm>
            <a:off x="-107950" y="106363"/>
            <a:ext cx="12407900" cy="1524000"/>
          </a:xfrm>
        </p:spPr>
        <p:txBody>
          <a:bodyPr>
            <a:noAutofit/>
          </a:bodyPr>
          <a:lstStyle/>
          <a:p>
            <a:pPr algn="ctr"/>
            <a:r>
              <a:rPr lang="en-US" sz="5200" dirty="0" err="1"/>
              <a:t>Nalmefene</a:t>
            </a:r>
            <a:r>
              <a:rPr lang="en-US" sz="5200" dirty="0"/>
              <a:t> and High-Dose Naloxone</a:t>
            </a:r>
          </a:p>
        </p:txBody>
      </p:sp>
      <p:sp>
        <p:nvSpPr>
          <p:cNvPr id="3" name="Content Placeholder 2">
            <a:extLst>
              <a:ext uri="{FF2B5EF4-FFF2-40B4-BE49-F238E27FC236}">
                <a16:creationId xmlns:a16="http://schemas.microsoft.com/office/drawing/2014/main" id="{47BFCB55-2260-F3F8-AF5C-C207FBA26A38}"/>
              </a:ext>
            </a:extLst>
          </p:cNvPr>
          <p:cNvSpPr>
            <a:spLocks noGrp="1"/>
          </p:cNvSpPr>
          <p:nvPr>
            <p:ph idx="1"/>
          </p:nvPr>
        </p:nvSpPr>
        <p:spPr>
          <a:xfrm>
            <a:off x="609600" y="1719072"/>
            <a:ext cx="10972800" cy="4572000"/>
          </a:xfrm>
        </p:spPr>
        <p:txBody>
          <a:bodyPr/>
          <a:lstStyle/>
          <a:p>
            <a:pPr marL="0" indent="0">
              <a:buNone/>
            </a:pPr>
            <a:r>
              <a:rPr lang="en-US" sz="3200" dirty="0"/>
              <a:t>These options may cause severe precipitated withdrawal symptoms, including acute respiratory distress syndrome, severe agitation, irregular heartbeat, and stress cardiomyopathy.</a:t>
            </a:r>
          </a:p>
        </p:txBody>
      </p:sp>
    </p:spTree>
    <p:extLst>
      <p:ext uri="{BB962C8B-B14F-4D97-AF65-F5344CB8AC3E}">
        <p14:creationId xmlns:p14="http://schemas.microsoft.com/office/powerpoint/2010/main" val="698488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1337A-B39C-BCB0-42FA-71C548E573FF}"/>
              </a:ext>
            </a:extLst>
          </p:cNvPr>
          <p:cNvSpPr>
            <a:spLocks noGrp="1"/>
          </p:cNvSpPr>
          <p:nvPr>
            <p:ph type="title"/>
          </p:nvPr>
        </p:nvSpPr>
        <p:spPr>
          <a:xfrm>
            <a:off x="508000" y="2138680"/>
            <a:ext cx="10972800" cy="1524000"/>
          </a:xfrm>
        </p:spPr>
        <p:txBody>
          <a:bodyPr>
            <a:normAutofit/>
          </a:bodyPr>
          <a:lstStyle/>
          <a:p>
            <a:r>
              <a:rPr lang="en-US" dirty="0"/>
              <a:t>Break: 10 minutes</a:t>
            </a:r>
          </a:p>
        </p:txBody>
      </p:sp>
    </p:spTree>
    <p:extLst>
      <p:ext uri="{BB962C8B-B14F-4D97-AF65-F5344CB8AC3E}">
        <p14:creationId xmlns:p14="http://schemas.microsoft.com/office/powerpoint/2010/main" val="2713414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413000"/>
            <a:ext cx="10972800" cy="1524000"/>
          </a:xfrm>
        </p:spPr>
        <p:txBody>
          <a:bodyPr>
            <a:normAutofit fontScale="90000"/>
          </a:bodyPr>
          <a:lstStyle/>
          <a:p>
            <a:r>
              <a:rPr lang="en-US" sz="2933" dirty="0"/>
              <a:t>Section G</a:t>
            </a:r>
            <a:br>
              <a:rPr lang="en-US" sz="7200" dirty="0"/>
            </a:br>
            <a:r>
              <a:rPr lang="en-US" sz="8000" dirty="0"/>
              <a:t>Overdose Signs</a:t>
            </a:r>
          </a:p>
        </p:txBody>
      </p:sp>
    </p:spTree>
    <p:extLst>
      <p:ext uri="{BB962C8B-B14F-4D97-AF65-F5344CB8AC3E}">
        <p14:creationId xmlns:p14="http://schemas.microsoft.com/office/powerpoint/2010/main" val="312809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Opioids</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dirty="0"/>
              <a:t>Opioids:</a:t>
            </a:r>
          </a:p>
          <a:p>
            <a:r>
              <a:rPr lang="en-US" sz="3200" dirty="0"/>
              <a:t>Manage pain, suppress coughs, and treat opioid use disorder.</a:t>
            </a:r>
          </a:p>
          <a:p>
            <a:r>
              <a:rPr lang="en-US" sz="3200" dirty="0"/>
              <a:t>Cause feelings of euphoria, contentment, and/or detachment.</a:t>
            </a:r>
          </a:p>
          <a:p>
            <a:r>
              <a:rPr lang="en-US" sz="3200" dirty="0"/>
              <a:t>Have effects lasting from 3 to 24 hours.</a:t>
            </a:r>
          </a:p>
          <a:p>
            <a:r>
              <a:rPr lang="en-US" sz="3200" dirty="0"/>
              <a:t>Can suppress a person’s ability to breathe when taken in large amounts.</a:t>
            </a:r>
            <a:endParaRPr lang="en-US" dirty="0"/>
          </a:p>
        </p:txBody>
      </p:sp>
    </p:spTree>
    <p:extLst>
      <p:ext uri="{BB962C8B-B14F-4D97-AF65-F5344CB8AC3E}">
        <p14:creationId xmlns:p14="http://schemas.microsoft.com/office/powerpoint/2010/main" val="56026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D38F-4714-62FA-FAF0-63771FDB2509}"/>
              </a:ext>
            </a:extLst>
          </p:cNvPr>
          <p:cNvSpPr>
            <a:spLocks noGrp="1"/>
          </p:cNvSpPr>
          <p:nvPr>
            <p:ph type="title"/>
          </p:nvPr>
        </p:nvSpPr>
        <p:spPr>
          <a:xfrm>
            <a:off x="0" y="-101601"/>
            <a:ext cx="12192000" cy="1083733"/>
          </a:xfrm>
        </p:spPr>
        <p:txBody>
          <a:bodyPr>
            <a:noAutofit/>
          </a:bodyPr>
          <a:lstStyle/>
          <a:p>
            <a:pPr algn="ctr"/>
            <a:r>
              <a:rPr lang="en-US" dirty="0"/>
              <a:t>Being “High” vs. Overdosing</a:t>
            </a:r>
          </a:p>
        </p:txBody>
      </p:sp>
      <p:sp>
        <p:nvSpPr>
          <p:cNvPr id="3" name="Content Placeholder 2">
            <a:extLst>
              <a:ext uri="{FF2B5EF4-FFF2-40B4-BE49-F238E27FC236}">
                <a16:creationId xmlns:a16="http://schemas.microsoft.com/office/drawing/2014/main" id="{C1F5A378-1717-FAC3-5BD7-35B8A5A7FDCE}"/>
              </a:ext>
            </a:extLst>
          </p:cNvPr>
          <p:cNvSpPr>
            <a:spLocks noGrp="1"/>
          </p:cNvSpPr>
          <p:nvPr>
            <p:ph idx="1"/>
          </p:nvPr>
        </p:nvSpPr>
        <p:spPr>
          <a:xfrm>
            <a:off x="135467" y="1015999"/>
            <a:ext cx="11943644" cy="4572000"/>
          </a:xfrm>
        </p:spPr>
        <p:txBody>
          <a:bodyPr/>
          <a:lstStyle/>
          <a:p>
            <a:pPr marL="0" indent="0">
              <a:buNone/>
            </a:pPr>
            <a:r>
              <a:rPr lang="en-US" dirty="0"/>
              <a:t>It can be hard to tell if someone is very “high” or overdosing.</a:t>
            </a:r>
          </a:p>
          <a:p>
            <a:pPr marL="0" indent="0">
              <a:buNone/>
            </a:pPr>
            <a:endParaRPr lang="en-US" dirty="0"/>
          </a:p>
          <a:p>
            <a:pPr marL="0" indent="0">
              <a:buNone/>
            </a:pPr>
            <a:r>
              <a:rPr lang="en-US" dirty="0"/>
              <a:t>If they are very “high,” you may notice:</a:t>
            </a:r>
          </a:p>
          <a:p>
            <a:r>
              <a:rPr lang="en-US" sz="3200" dirty="0"/>
              <a:t>Their pupils contracting and appearing small.</a:t>
            </a:r>
          </a:p>
          <a:p>
            <a:r>
              <a:rPr lang="en-US" sz="3200" dirty="0"/>
              <a:t>Their muscles are slacking and droopy.</a:t>
            </a:r>
          </a:p>
          <a:p>
            <a:r>
              <a:rPr lang="en-US" sz="3200" dirty="0"/>
              <a:t>Them “nodding out.”</a:t>
            </a:r>
          </a:p>
          <a:p>
            <a:r>
              <a:rPr lang="en-US" sz="3200" dirty="0"/>
              <a:t>They may scratch their skin a lot. </a:t>
            </a:r>
          </a:p>
          <a:p>
            <a:r>
              <a:rPr lang="en-US" sz="3200" dirty="0"/>
              <a:t>Their speech may be slurred.</a:t>
            </a:r>
          </a:p>
          <a:p>
            <a:r>
              <a:rPr lang="en-US" sz="3200" dirty="0"/>
              <a:t>They will respond to outside stimuli like loud noise or a light shake.</a:t>
            </a:r>
          </a:p>
        </p:txBody>
      </p:sp>
    </p:spTree>
    <p:extLst>
      <p:ext uri="{BB962C8B-B14F-4D97-AF65-F5344CB8AC3E}">
        <p14:creationId xmlns:p14="http://schemas.microsoft.com/office/powerpoint/2010/main" val="1362317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03F63F-C212-25F2-6EBD-06759BAABABA}"/>
              </a:ext>
            </a:extLst>
          </p:cNvPr>
          <p:cNvSpPr>
            <a:spLocks noGrp="1"/>
          </p:cNvSpPr>
          <p:nvPr>
            <p:ph idx="1"/>
          </p:nvPr>
        </p:nvSpPr>
        <p:spPr>
          <a:xfrm>
            <a:off x="609600" y="1719072"/>
            <a:ext cx="10972800" cy="3046566"/>
          </a:xfrm>
        </p:spPr>
        <p:txBody>
          <a:bodyPr/>
          <a:lstStyle/>
          <a:p>
            <a:pPr marL="0" indent="0">
              <a:buNone/>
            </a:pPr>
            <a:r>
              <a:rPr lang="en-US" sz="3200" i="0" dirty="0">
                <a:effectLst/>
              </a:rPr>
              <a:t>If the person is still conscious, help them walk them around, keep them awake, and monitor their breathing.</a:t>
            </a:r>
          </a:p>
          <a:p>
            <a:pPr marL="0" indent="0">
              <a:buNone/>
            </a:pPr>
            <a:endParaRPr lang="en-US" dirty="0"/>
          </a:p>
        </p:txBody>
      </p:sp>
      <p:sp>
        <p:nvSpPr>
          <p:cNvPr id="2" name="Title 1">
            <a:extLst>
              <a:ext uri="{FF2B5EF4-FFF2-40B4-BE49-F238E27FC236}">
                <a16:creationId xmlns:a16="http://schemas.microsoft.com/office/drawing/2014/main" id="{165BE5B4-29E2-66D1-D5BE-04EC6FCE3143}"/>
              </a:ext>
            </a:extLst>
          </p:cNvPr>
          <p:cNvSpPr>
            <a:spLocks noGrp="1"/>
          </p:cNvSpPr>
          <p:nvPr>
            <p:ph type="title"/>
          </p:nvPr>
        </p:nvSpPr>
        <p:spPr>
          <a:xfrm>
            <a:off x="609600" y="182880"/>
            <a:ext cx="10972800" cy="1524000"/>
          </a:xfrm>
        </p:spPr>
        <p:txBody>
          <a:bodyPr>
            <a:noAutofit/>
          </a:bodyPr>
          <a:lstStyle/>
          <a:p>
            <a:pPr algn="ctr"/>
            <a:r>
              <a:rPr lang="en-US" dirty="0"/>
              <a:t>Helping a “High” Person</a:t>
            </a:r>
          </a:p>
        </p:txBody>
      </p:sp>
    </p:spTree>
    <p:extLst>
      <p:ext uri="{BB962C8B-B14F-4D97-AF65-F5344CB8AC3E}">
        <p14:creationId xmlns:p14="http://schemas.microsoft.com/office/powerpoint/2010/main" val="3351962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Signs of an Opioid Overdose</a:t>
            </a:r>
          </a:p>
        </p:txBody>
      </p:sp>
      <p:sp>
        <p:nvSpPr>
          <p:cNvPr id="3" name="Content Placeholder 2"/>
          <p:cNvSpPr>
            <a:spLocks noGrp="1"/>
          </p:cNvSpPr>
          <p:nvPr>
            <p:ph idx="1"/>
          </p:nvPr>
        </p:nvSpPr>
        <p:spPr>
          <a:xfrm>
            <a:off x="609600" y="1719072"/>
            <a:ext cx="11423904" cy="4572000"/>
          </a:xfrm>
        </p:spPr>
        <p:txBody>
          <a:bodyPr>
            <a:noAutofit/>
          </a:bodyPr>
          <a:lstStyle/>
          <a:p>
            <a:r>
              <a:rPr lang="en-US" sz="3200" dirty="0"/>
              <a:t>Unresponsiveness or unconsciousness</a:t>
            </a:r>
          </a:p>
          <a:p>
            <a:r>
              <a:rPr lang="en-US" sz="3200" dirty="0"/>
              <a:t>Slowed or stopped breathing</a:t>
            </a:r>
          </a:p>
          <a:p>
            <a:r>
              <a:rPr lang="en-US" sz="3200" dirty="0"/>
              <a:t>Snoring or rattling sounds</a:t>
            </a:r>
          </a:p>
          <a:p>
            <a:r>
              <a:rPr lang="en-US" sz="3200" dirty="0"/>
              <a:t>Cold or clammy skin</a:t>
            </a:r>
          </a:p>
          <a:p>
            <a:r>
              <a:rPr lang="en-US" sz="3200" dirty="0"/>
              <a:t>Discolored lips or fingernails</a:t>
            </a:r>
          </a:p>
        </p:txBody>
      </p:sp>
    </p:spTree>
    <p:extLst>
      <p:ext uri="{BB962C8B-B14F-4D97-AF65-F5344CB8AC3E}">
        <p14:creationId xmlns:p14="http://schemas.microsoft.com/office/powerpoint/2010/main" val="2813619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53A809-903E-01D9-99AD-EED79F2D8D3F}"/>
              </a:ext>
            </a:extLst>
          </p:cNvPr>
          <p:cNvSpPr txBox="1"/>
          <p:nvPr/>
        </p:nvSpPr>
        <p:spPr>
          <a:xfrm>
            <a:off x="609601" y="1524000"/>
            <a:ext cx="11119555" cy="1569660"/>
          </a:xfrm>
          <a:prstGeom prst="rect">
            <a:avLst/>
          </a:prstGeom>
          <a:noFill/>
        </p:spPr>
        <p:txBody>
          <a:bodyPr wrap="square" rtlCol="0">
            <a:spAutoFit/>
          </a:bodyPr>
          <a:lstStyle/>
          <a:p>
            <a:r>
              <a:rPr lang="en-US" sz="3200" b="0" i="0" dirty="0">
                <a:effectLst/>
              </a:rPr>
              <a:t>If someone is making unfamiliar sounds while “sleeping,” it is worth trying to wake them up. Many people think a person is snoring, when in fact the person is overdosing. </a:t>
            </a:r>
            <a:endParaRPr lang="en-US" dirty="0"/>
          </a:p>
        </p:txBody>
      </p:sp>
      <p:sp>
        <p:nvSpPr>
          <p:cNvPr id="2" name="Title 1">
            <a:extLst>
              <a:ext uri="{FF2B5EF4-FFF2-40B4-BE49-F238E27FC236}">
                <a16:creationId xmlns:a16="http://schemas.microsoft.com/office/drawing/2014/main" id="{E37240DE-58AD-EFC7-10EE-7D26FE439B8E}"/>
              </a:ext>
            </a:extLst>
          </p:cNvPr>
          <p:cNvSpPr>
            <a:spLocks noGrp="1"/>
          </p:cNvSpPr>
          <p:nvPr>
            <p:ph type="title"/>
          </p:nvPr>
        </p:nvSpPr>
        <p:spPr>
          <a:xfrm>
            <a:off x="609600" y="0"/>
            <a:ext cx="10972800" cy="1524000"/>
          </a:xfrm>
        </p:spPr>
        <p:txBody>
          <a:bodyPr>
            <a:noAutofit/>
          </a:bodyPr>
          <a:lstStyle/>
          <a:p>
            <a:pPr algn="ctr"/>
            <a:r>
              <a:rPr lang="en-US" dirty="0"/>
              <a:t>Signs of an Opioid Overdose</a:t>
            </a:r>
          </a:p>
        </p:txBody>
      </p:sp>
    </p:spTree>
    <p:extLst>
      <p:ext uri="{BB962C8B-B14F-4D97-AF65-F5344CB8AC3E}">
        <p14:creationId xmlns:p14="http://schemas.microsoft.com/office/powerpoint/2010/main" val="1393413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95BD92-90FB-54B4-8652-3EA0D4755B05}"/>
              </a:ext>
            </a:extLst>
          </p:cNvPr>
          <p:cNvSpPr txBox="1"/>
          <p:nvPr/>
        </p:nvSpPr>
        <p:spPr>
          <a:xfrm>
            <a:off x="609600" y="1524000"/>
            <a:ext cx="10697511" cy="1569660"/>
          </a:xfrm>
          <a:prstGeom prst="rect">
            <a:avLst/>
          </a:prstGeom>
          <a:noFill/>
        </p:spPr>
        <p:txBody>
          <a:bodyPr wrap="square" rtlCol="0">
            <a:spAutoFit/>
          </a:bodyPr>
          <a:lstStyle/>
          <a:p>
            <a:r>
              <a:rPr lang="en-US" sz="3200" dirty="0">
                <a:effectLst/>
              </a:rPr>
              <a:t>It is rare for someone to die immediately from an overdose. People survive because someone was there to respond.</a:t>
            </a:r>
            <a:endParaRPr lang="en-US" sz="3200" dirty="0"/>
          </a:p>
        </p:txBody>
      </p:sp>
      <p:sp>
        <p:nvSpPr>
          <p:cNvPr id="2" name="Title 1">
            <a:extLst>
              <a:ext uri="{FF2B5EF4-FFF2-40B4-BE49-F238E27FC236}">
                <a16:creationId xmlns:a16="http://schemas.microsoft.com/office/drawing/2014/main" id="{E37240DE-58AD-EFC7-10EE-7D26FE439B8E}"/>
              </a:ext>
            </a:extLst>
          </p:cNvPr>
          <p:cNvSpPr>
            <a:spLocks noGrp="1"/>
          </p:cNvSpPr>
          <p:nvPr>
            <p:ph type="title"/>
          </p:nvPr>
        </p:nvSpPr>
        <p:spPr>
          <a:xfrm>
            <a:off x="609600" y="0"/>
            <a:ext cx="10972800" cy="1524000"/>
          </a:xfrm>
        </p:spPr>
        <p:txBody>
          <a:bodyPr>
            <a:noAutofit/>
          </a:bodyPr>
          <a:lstStyle/>
          <a:p>
            <a:pPr algn="ctr"/>
            <a:r>
              <a:rPr lang="en-US" dirty="0"/>
              <a:t>Take Action</a:t>
            </a:r>
          </a:p>
        </p:txBody>
      </p:sp>
    </p:spTree>
    <p:extLst>
      <p:ext uri="{BB962C8B-B14F-4D97-AF65-F5344CB8AC3E}">
        <p14:creationId xmlns:p14="http://schemas.microsoft.com/office/powerpoint/2010/main" val="311207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D7699EC-6224-C551-EE56-06379AF7DC82}"/>
              </a:ext>
            </a:extLst>
          </p:cNvPr>
          <p:cNvSpPr>
            <a:spLocks noGrp="1"/>
          </p:cNvSpPr>
          <p:nvPr>
            <p:ph type="title"/>
          </p:nvPr>
        </p:nvSpPr>
        <p:spPr>
          <a:xfrm>
            <a:off x="609600" y="2413000"/>
            <a:ext cx="10972800" cy="1524000"/>
          </a:xfrm>
        </p:spPr>
        <p:txBody>
          <a:bodyPr>
            <a:normAutofit fontScale="90000"/>
          </a:bodyPr>
          <a:lstStyle/>
          <a:p>
            <a:r>
              <a:rPr lang="en-US" sz="2933" dirty="0"/>
              <a:t>Section H</a:t>
            </a:r>
            <a:br>
              <a:rPr lang="en-US" sz="7200" dirty="0"/>
            </a:br>
            <a:r>
              <a:rPr lang="en-US" sz="8000" dirty="0"/>
              <a:t>Overdose Response</a:t>
            </a:r>
          </a:p>
        </p:txBody>
      </p:sp>
    </p:spTree>
    <p:extLst>
      <p:ext uri="{BB962C8B-B14F-4D97-AF65-F5344CB8AC3E}">
        <p14:creationId xmlns:p14="http://schemas.microsoft.com/office/powerpoint/2010/main" val="1916089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noAutofit/>
          </a:bodyPr>
          <a:lstStyle/>
          <a:p>
            <a:pPr algn="ctr"/>
            <a:r>
              <a:rPr lang="en-US" dirty="0"/>
              <a:t>Responding to an Opioid Overdose</a:t>
            </a:r>
          </a:p>
        </p:txBody>
      </p:sp>
      <p:sp>
        <p:nvSpPr>
          <p:cNvPr id="7" name="Content Placeholder 2">
            <a:extLst>
              <a:ext uri="{FF2B5EF4-FFF2-40B4-BE49-F238E27FC236}">
                <a16:creationId xmlns:a16="http://schemas.microsoft.com/office/drawing/2014/main" id="{C50C9A64-6582-CCAD-1CC1-058070B13093}"/>
              </a:ext>
            </a:extLst>
          </p:cNvPr>
          <p:cNvSpPr>
            <a:spLocks noGrp="1"/>
          </p:cNvSpPr>
          <p:nvPr>
            <p:ph idx="1"/>
          </p:nvPr>
        </p:nvSpPr>
        <p:spPr>
          <a:xfrm>
            <a:off x="609600" y="1719072"/>
            <a:ext cx="11423904" cy="4572000"/>
          </a:xfrm>
        </p:spPr>
        <p:txBody>
          <a:bodyPr>
            <a:noAutofit/>
          </a:bodyPr>
          <a:lstStyle/>
          <a:p>
            <a:r>
              <a:rPr lang="en-US" sz="3200" dirty="0"/>
              <a:t>Assess</a:t>
            </a:r>
          </a:p>
          <a:p>
            <a:r>
              <a:rPr lang="en-US" sz="3200" dirty="0"/>
              <a:t>Stimulate</a:t>
            </a:r>
          </a:p>
          <a:p>
            <a:r>
              <a:rPr lang="en-US" sz="3200" dirty="0"/>
              <a:t>Call 911</a:t>
            </a:r>
          </a:p>
          <a:p>
            <a:r>
              <a:rPr lang="en-US" sz="3200" dirty="0"/>
              <a:t>Give naloxone</a:t>
            </a:r>
          </a:p>
          <a:p>
            <a:r>
              <a:rPr lang="en-US" sz="3200" dirty="0"/>
              <a:t>Start rescue breathing</a:t>
            </a:r>
          </a:p>
          <a:p>
            <a:r>
              <a:rPr lang="en-US" sz="3200" dirty="0"/>
              <a:t>Put person in recovery position</a:t>
            </a:r>
          </a:p>
          <a:p>
            <a:r>
              <a:rPr lang="en-US" sz="3200" dirty="0"/>
              <a:t>Stay with the person until emergency medical services arrives</a:t>
            </a:r>
          </a:p>
        </p:txBody>
      </p:sp>
    </p:spTree>
    <p:extLst>
      <p:ext uri="{BB962C8B-B14F-4D97-AF65-F5344CB8AC3E}">
        <p14:creationId xmlns:p14="http://schemas.microsoft.com/office/powerpoint/2010/main" val="3122998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lstStyle/>
          <a:p>
            <a:pPr algn="ctr"/>
            <a:r>
              <a:rPr lang="en-US" dirty="0"/>
              <a:t>Assess</a:t>
            </a:r>
          </a:p>
        </p:txBody>
      </p:sp>
      <p:sp>
        <p:nvSpPr>
          <p:cNvPr id="3" name="Content Placeholder 2"/>
          <p:cNvSpPr>
            <a:spLocks noGrp="1"/>
          </p:cNvSpPr>
          <p:nvPr>
            <p:ph idx="1"/>
          </p:nvPr>
        </p:nvSpPr>
        <p:spPr>
          <a:xfrm>
            <a:off x="592957" y="1498494"/>
            <a:ext cx="10835343" cy="1776845"/>
          </a:xfrm>
        </p:spPr>
        <p:txBody>
          <a:bodyPr>
            <a:noAutofit/>
          </a:bodyPr>
          <a:lstStyle/>
          <a:p>
            <a:pPr marL="0" indent="0">
              <a:spcBef>
                <a:spcPts val="0"/>
              </a:spcBef>
              <a:buNone/>
            </a:pPr>
            <a:r>
              <a:rPr lang="en-US" sz="3200" dirty="0">
                <a:effectLst/>
              </a:rPr>
              <a:t>Check to see if the person is displaying any signs of an opioid overdose:</a:t>
            </a:r>
          </a:p>
          <a:p>
            <a:pPr>
              <a:spcBef>
                <a:spcPts val="0"/>
              </a:spcBef>
            </a:pPr>
            <a:r>
              <a:rPr lang="en-US" sz="3200" dirty="0"/>
              <a:t>Unresponsiveness or unconsciousness</a:t>
            </a:r>
          </a:p>
          <a:p>
            <a:pPr>
              <a:spcBef>
                <a:spcPts val="0"/>
              </a:spcBef>
            </a:pPr>
            <a:r>
              <a:rPr lang="en-US" sz="3200" dirty="0"/>
              <a:t>Slowed or stopped breathing</a:t>
            </a:r>
          </a:p>
          <a:p>
            <a:pPr>
              <a:spcBef>
                <a:spcPts val="0"/>
              </a:spcBef>
            </a:pPr>
            <a:r>
              <a:rPr lang="en-US" sz="3200" dirty="0"/>
              <a:t>Snoring or rattling sounds</a:t>
            </a:r>
          </a:p>
          <a:p>
            <a:pPr>
              <a:spcBef>
                <a:spcPts val="0"/>
              </a:spcBef>
            </a:pPr>
            <a:r>
              <a:rPr lang="en-US" sz="3200" dirty="0"/>
              <a:t>Cold or clammy skin</a:t>
            </a:r>
          </a:p>
          <a:p>
            <a:pPr>
              <a:spcBef>
                <a:spcPts val="0"/>
              </a:spcBef>
            </a:pPr>
            <a:r>
              <a:rPr lang="en-US" sz="3200" dirty="0"/>
              <a:t>Discolored lips or fingernails</a:t>
            </a:r>
          </a:p>
          <a:p>
            <a:pPr marL="0" indent="0">
              <a:spcAft>
                <a:spcPts val="800"/>
              </a:spcAft>
              <a:buNone/>
            </a:pPr>
            <a:endParaRPr lang="en-US" sz="3200" dirty="0">
              <a:effectLst/>
            </a:endParaRPr>
          </a:p>
          <a:p>
            <a:pPr marL="0" indent="0">
              <a:spcAft>
                <a:spcPts val="800"/>
              </a:spcAft>
              <a:buNone/>
            </a:pPr>
            <a:endParaRPr lang="en-US" sz="3200" dirty="0">
              <a:solidFill>
                <a:srgbClr val="585858"/>
              </a:solidFill>
            </a:endParaRPr>
          </a:p>
        </p:txBody>
      </p:sp>
    </p:spTree>
    <p:extLst>
      <p:ext uri="{BB962C8B-B14F-4D97-AF65-F5344CB8AC3E}">
        <p14:creationId xmlns:p14="http://schemas.microsoft.com/office/powerpoint/2010/main" val="3196023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E0C5-FED7-F42B-8645-C8318B8D7805}"/>
              </a:ext>
            </a:extLst>
          </p:cNvPr>
          <p:cNvSpPr>
            <a:spLocks noGrp="1"/>
          </p:cNvSpPr>
          <p:nvPr>
            <p:ph type="title"/>
          </p:nvPr>
        </p:nvSpPr>
        <p:spPr>
          <a:xfrm>
            <a:off x="0" y="182880"/>
            <a:ext cx="12192000" cy="1524000"/>
          </a:xfrm>
        </p:spPr>
        <p:txBody>
          <a:bodyPr/>
          <a:lstStyle/>
          <a:p>
            <a:pPr algn="ctr"/>
            <a:r>
              <a:rPr lang="en-US" dirty="0"/>
              <a:t>Stimulate</a:t>
            </a:r>
          </a:p>
        </p:txBody>
      </p:sp>
      <p:sp>
        <p:nvSpPr>
          <p:cNvPr id="3" name="Content Placeholder 2">
            <a:extLst>
              <a:ext uri="{FF2B5EF4-FFF2-40B4-BE49-F238E27FC236}">
                <a16:creationId xmlns:a16="http://schemas.microsoft.com/office/drawing/2014/main" id="{A0ABA662-DA19-15D4-3401-025BBDAEF514}"/>
              </a:ext>
            </a:extLst>
          </p:cNvPr>
          <p:cNvSpPr>
            <a:spLocks noGrp="1"/>
          </p:cNvSpPr>
          <p:nvPr>
            <p:ph sz="half" idx="1"/>
          </p:nvPr>
        </p:nvSpPr>
        <p:spPr>
          <a:xfrm>
            <a:off x="481421" y="2137410"/>
            <a:ext cx="5187859" cy="4090057"/>
          </a:xfrm>
        </p:spPr>
        <p:txBody>
          <a:bodyPr/>
          <a:lstStyle/>
          <a:p>
            <a:pPr marL="0" indent="0">
              <a:buNone/>
            </a:pPr>
            <a:r>
              <a:rPr lang="en-US" b="1" dirty="0"/>
              <a:t>Verbal</a:t>
            </a:r>
            <a:endParaRPr lang="en-US" sz="2500" b="0" i="0" dirty="0">
              <a:effectLst/>
            </a:endParaRPr>
          </a:p>
          <a:p>
            <a:pPr marL="0" indent="0" fontAlgn="ctr">
              <a:spcBef>
                <a:spcPts val="0"/>
              </a:spcBef>
              <a:buNone/>
            </a:pPr>
            <a:r>
              <a:rPr lang="en-US" b="0" i="0" dirty="0">
                <a:effectLst/>
              </a:rPr>
              <a:t>Try to get them up by saying:</a:t>
            </a:r>
          </a:p>
          <a:p>
            <a:pPr fontAlgn="ctr">
              <a:spcBef>
                <a:spcPts val="0"/>
              </a:spcBef>
            </a:pPr>
            <a:r>
              <a:rPr lang="en-US" b="0" i="0" dirty="0">
                <a:effectLst/>
              </a:rPr>
              <a:t>Their name.</a:t>
            </a:r>
          </a:p>
          <a:p>
            <a:pPr fontAlgn="ctr">
              <a:spcBef>
                <a:spcPts val="0"/>
              </a:spcBef>
            </a:pPr>
            <a:r>
              <a:rPr lang="en-US" b="0" i="0" dirty="0">
                <a:effectLst/>
              </a:rPr>
              <a:t>something they don’t like. "I'm going to call 911.”</a:t>
            </a:r>
            <a:endParaRPr lang="en-US" dirty="0"/>
          </a:p>
          <a:p>
            <a:pPr fontAlgn="ctr">
              <a:spcBef>
                <a:spcPts val="0"/>
              </a:spcBef>
            </a:pPr>
            <a:r>
              <a:rPr lang="en-US" b="0" i="0" dirty="0">
                <a:effectLst/>
              </a:rPr>
              <a:t>"I'm going to give you naloxone."</a:t>
            </a:r>
          </a:p>
          <a:p>
            <a:endParaRPr lang="en-US" dirty="0"/>
          </a:p>
        </p:txBody>
      </p:sp>
      <p:sp>
        <p:nvSpPr>
          <p:cNvPr id="4" name="Content Placeholder 3">
            <a:extLst>
              <a:ext uri="{FF2B5EF4-FFF2-40B4-BE49-F238E27FC236}">
                <a16:creationId xmlns:a16="http://schemas.microsoft.com/office/drawing/2014/main" id="{B412224F-6CB6-B70C-2857-6EB8C630C455}"/>
              </a:ext>
            </a:extLst>
          </p:cNvPr>
          <p:cNvSpPr>
            <a:spLocks noGrp="1"/>
          </p:cNvSpPr>
          <p:nvPr>
            <p:ph sz="half" idx="2"/>
          </p:nvPr>
        </p:nvSpPr>
        <p:spPr>
          <a:xfrm>
            <a:off x="6522722" y="2137410"/>
            <a:ext cx="5364480" cy="3950208"/>
          </a:xfrm>
        </p:spPr>
        <p:txBody>
          <a:bodyPr/>
          <a:lstStyle/>
          <a:p>
            <a:pPr marL="0" indent="0">
              <a:buNone/>
            </a:pPr>
            <a:r>
              <a:rPr lang="en-US" b="1" dirty="0"/>
              <a:t>Physical</a:t>
            </a:r>
          </a:p>
          <a:p>
            <a:pPr fontAlgn="ctr">
              <a:spcBef>
                <a:spcPts val="0"/>
              </a:spcBef>
            </a:pPr>
            <a:r>
              <a:rPr lang="en-US" b="0" i="0" dirty="0">
                <a:effectLst/>
                <a:cs typeface="Calibri" panose="020F0502020204030204" pitchFamily="34" charset="0"/>
              </a:rPr>
              <a:t>Make a fist and rub your knuckles firmly up and down their sternum.</a:t>
            </a:r>
          </a:p>
          <a:p>
            <a:pPr fontAlgn="ctr">
              <a:spcBef>
                <a:spcPts val="0"/>
              </a:spcBef>
            </a:pPr>
            <a:r>
              <a:rPr lang="en-US" b="0" i="0" dirty="0">
                <a:effectLst/>
                <a:cs typeface="Calibri" panose="020F0502020204030204" pitchFamily="34" charset="0"/>
              </a:rPr>
              <a:t>Pinch the back of their arm.</a:t>
            </a:r>
          </a:p>
          <a:p>
            <a:pPr marL="0" indent="0">
              <a:buNone/>
            </a:pPr>
            <a:endParaRPr lang="en-US" b="1" dirty="0"/>
          </a:p>
        </p:txBody>
      </p:sp>
    </p:spTree>
    <p:extLst>
      <p:ext uri="{BB962C8B-B14F-4D97-AF65-F5344CB8AC3E}">
        <p14:creationId xmlns:p14="http://schemas.microsoft.com/office/powerpoint/2010/main" val="2890383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19F3-B35D-2BF8-CB3B-73148AAA0A39}"/>
              </a:ext>
            </a:extLst>
          </p:cNvPr>
          <p:cNvSpPr>
            <a:spLocks noGrp="1"/>
          </p:cNvSpPr>
          <p:nvPr>
            <p:ph type="title"/>
          </p:nvPr>
        </p:nvSpPr>
        <p:spPr>
          <a:xfrm>
            <a:off x="0" y="182880"/>
            <a:ext cx="12192000" cy="1524000"/>
          </a:xfrm>
        </p:spPr>
        <p:txBody>
          <a:bodyPr/>
          <a:lstStyle/>
          <a:p>
            <a:pPr algn="ctr"/>
            <a:r>
              <a:rPr lang="en-US" dirty="0"/>
              <a:t>Call 911</a:t>
            </a:r>
          </a:p>
        </p:txBody>
      </p:sp>
      <p:sp>
        <p:nvSpPr>
          <p:cNvPr id="3" name="Content Placeholder 2">
            <a:extLst>
              <a:ext uri="{FF2B5EF4-FFF2-40B4-BE49-F238E27FC236}">
                <a16:creationId xmlns:a16="http://schemas.microsoft.com/office/drawing/2014/main" id="{4099317B-8651-3479-1B1B-C8E6EFA7FFDF}"/>
              </a:ext>
            </a:extLst>
          </p:cNvPr>
          <p:cNvSpPr>
            <a:spLocks noGrp="1"/>
          </p:cNvSpPr>
          <p:nvPr>
            <p:ph idx="1"/>
          </p:nvPr>
        </p:nvSpPr>
        <p:spPr/>
        <p:txBody>
          <a:bodyPr/>
          <a:lstStyle/>
          <a:p>
            <a:r>
              <a:rPr lang="en-US" sz="3200" dirty="0"/>
              <a:t>Share your exact location (street address, location in building, etc.).</a:t>
            </a:r>
          </a:p>
          <a:p>
            <a:r>
              <a:rPr lang="en-US" sz="3200" dirty="0"/>
              <a:t>Share if the person is unresponsive.</a:t>
            </a:r>
          </a:p>
          <a:p>
            <a:r>
              <a:rPr lang="en-US" sz="3200" dirty="0"/>
              <a:t>Share if the person has slowed or stopped breathing.</a:t>
            </a:r>
          </a:p>
          <a:p>
            <a:endParaRPr lang="en-US" sz="3200" dirty="0"/>
          </a:p>
          <a:p>
            <a:endParaRPr lang="en-US" sz="3200" dirty="0"/>
          </a:p>
          <a:p>
            <a:pPr marL="0" indent="0">
              <a:buNone/>
            </a:pPr>
            <a:r>
              <a:rPr lang="en-US" sz="3200" dirty="0"/>
              <a:t>Follow the directions of the 911 operator.</a:t>
            </a:r>
          </a:p>
          <a:p>
            <a:pPr marL="0" indent="0">
              <a:buNone/>
            </a:pPr>
            <a:endParaRPr lang="en-US" sz="3200" dirty="0"/>
          </a:p>
        </p:txBody>
      </p:sp>
    </p:spTree>
    <p:extLst>
      <p:ext uri="{BB962C8B-B14F-4D97-AF65-F5344CB8AC3E}">
        <p14:creationId xmlns:p14="http://schemas.microsoft.com/office/powerpoint/2010/main" val="3966578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Opioids in the Brain</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Opioids bind to and activate receptors in the brain, triggering the release of dopamine—a neurotransmitter linked to learning, pleasure, and reward.</a:t>
            </a:r>
          </a:p>
        </p:txBody>
      </p:sp>
    </p:spTree>
    <p:extLst>
      <p:ext uri="{BB962C8B-B14F-4D97-AF65-F5344CB8AC3E}">
        <p14:creationId xmlns:p14="http://schemas.microsoft.com/office/powerpoint/2010/main" val="1243072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Call 911</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Emergency medical help is needed because:</a:t>
            </a:r>
          </a:p>
          <a:p>
            <a:r>
              <a:rPr lang="en-US" sz="3200" dirty="0"/>
              <a:t>The situation may not be an opioid overdose.</a:t>
            </a:r>
          </a:p>
          <a:p>
            <a:r>
              <a:rPr lang="en-US" sz="3200" dirty="0"/>
              <a:t>Naloxone is only temporary.</a:t>
            </a:r>
          </a:p>
        </p:txBody>
      </p:sp>
    </p:spTree>
    <p:extLst>
      <p:ext uri="{BB962C8B-B14F-4D97-AF65-F5344CB8AC3E}">
        <p14:creationId xmlns:p14="http://schemas.microsoft.com/office/powerpoint/2010/main" val="1583642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5F69-8C8B-509F-3939-B5B0EA7C259D}"/>
              </a:ext>
            </a:extLst>
          </p:cNvPr>
          <p:cNvSpPr>
            <a:spLocks noGrp="1"/>
          </p:cNvSpPr>
          <p:nvPr>
            <p:ph type="title"/>
          </p:nvPr>
        </p:nvSpPr>
        <p:spPr>
          <a:xfrm>
            <a:off x="0" y="182880"/>
            <a:ext cx="12192000" cy="1524000"/>
          </a:xfrm>
        </p:spPr>
        <p:txBody>
          <a:bodyPr>
            <a:normAutofit/>
          </a:bodyPr>
          <a:lstStyle/>
          <a:p>
            <a:pPr algn="ctr"/>
            <a:r>
              <a:rPr lang="en-US" dirty="0"/>
              <a:t>Call 911</a:t>
            </a:r>
          </a:p>
        </p:txBody>
      </p:sp>
      <p:sp>
        <p:nvSpPr>
          <p:cNvPr id="3" name="Content Placeholder 2">
            <a:extLst>
              <a:ext uri="{FF2B5EF4-FFF2-40B4-BE49-F238E27FC236}">
                <a16:creationId xmlns:a16="http://schemas.microsoft.com/office/drawing/2014/main" id="{6B1533E8-7E4A-694A-8035-E4785FEE12C1}"/>
              </a:ext>
            </a:extLst>
          </p:cNvPr>
          <p:cNvSpPr>
            <a:spLocks noGrp="1"/>
          </p:cNvSpPr>
          <p:nvPr>
            <p:ph idx="1"/>
          </p:nvPr>
        </p:nvSpPr>
        <p:spPr>
          <a:xfrm>
            <a:off x="609600" y="1904803"/>
            <a:ext cx="10972800" cy="4047602"/>
          </a:xfrm>
        </p:spPr>
        <p:txBody>
          <a:bodyPr/>
          <a:lstStyle/>
          <a:p>
            <a:pPr marL="0" indent="0" rtl="0" fontAlgn="ctr">
              <a:spcBef>
                <a:spcPts val="0"/>
              </a:spcBef>
              <a:spcAft>
                <a:spcPts val="0"/>
              </a:spcAft>
              <a:buNone/>
            </a:pPr>
            <a:r>
              <a:rPr lang="en-US" sz="3200" b="0" i="0" dirty="0">
                <a:effectLst/>
              </a:rPr>
              <a:t>When emergency medical help arrives, tell them:</a:t>
            </a:r>
          </a:p>
          <a:p>
            <a:pPr fontAlgn="ctr">
              <a:spcBef>
                <a:spcPts val="0"/>
              </a:spcBef>
            </a:pPr>
            <a:r>
              <a:rPr lang="en-US" sz="3200" b="0" i="0" dirty="0">
                <a:effectLst/>
              </a:rPr>
              <a:t>What you know about what drugs the person may have been taking.</a:t>
            </a:r>
          </a:p>
          <a:p>
            <a:pPr fontAlgn="ctr">
              <a:spcBef>
                <a:spcPts val="0"/>
              </a:spcBef>
            </a:pPr>
            <a:r>
              <a:rPr lang="en-US" sz="3200" b="0" i="0" dirty="0">
                <a:effectLst/>
              </a:rPr>
              <a:t>If/when naloxone was administered and how much was given.</a:t>
            </a:r>
          </a:p>
        </p:txBody>
      </p:sp>
    </p:spTree>
    <p:extLst>
      <p:ext uri="{BB962C8B-B14F-4D97-AF65-F5344CB8AC3E}">
        <p14:creationId xmlns:p14="http://schemas.microsoft.com/office/powerpoint/2010/main" val="1841846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88F7-1D45-6102-A0ED-52E7B1C2983A}"/>
              </a:ext>
            </a:extLst>
          </p:cNvPr>
          <p:cNvSpPr>
            <a:spLocks noGrp="1"/>
          </p:cNvSpPr>
          <p:nvPr>
            <p:ph type="title"/>
          </p:nvPr>
        </p:nvSpPr>
        <p:spPr>
          <a:xfrm>
            <a:off x="609600" y="474624"/>
            <a:ext cx="10972800" cy="1524000"/>
          </a:xfrm>
        </p:spPr>
        <p:txBody>
          <a:bodyPr>
            <a:normAutofit/>
          </a:bodyPr>
          <a:lstStyle/>
          <a:p>
            <a:pPr algn="ctr"/>
            <a:r>
              <a:rPr lang="en-US" sz="5330" dirty="0"/>
              <a:t>Give Naloxone</a:t>
            </a:r>
          </a:p>
        </p:txBody>
      </p:sp>
      <p:pic>
        <p:nvPicPr>
          <p:cNvPr id="3" name="Picture 2">
            <a:extLst>
              <a:ext uri="{FF2B5EF4-FFF2-40B4-BE49-F238E27FC236}">
                <a16:creationId xmlns:a16="http://schemas.microsoft.com/office/drawing/2014/main" id="{BB55D7ED-E974-2757-5EE3-3329ED86ED9B}"/>
              </a:ext>
            </a:extLst>
          </p:cNvPr>
          <p:cNvPicPr>
            <a:picLocks noChangeAspect="1"/>
          </p:cNvPicPr>
          <p:nvPr/>
        </p:nvPicPr>
        <p:blipFill rotWithShape="1">
          <a:blip r:embed="rId3"/>
          <a:srcRect r="33937"/>
          <a:stretch/>
        </p:blipFill>
        <p:spPr>
          <a:xfrm>
            <a:off x="8731388" y="2571078"/>
            <a:ext cx="3256077" cy="3593054"/>
          </a:xfrm>
          <a:prstGeom prst="rect">
            <a:avLst/>
          </a:prstGeom>
        </p:spPr>
      </p:pic>
      <p:pic>
        <p:nvPicPr>
          <p:cNvPr id="6" name="Picture 5">
            <a:extLst>
              <a:ext uri="{FF2B5EF4-FFF2-40B4-BE49-F238E27FC236}">
                <a16:creationId xmlns:a16="http://schemas.microsoft.com/office/drawing/2014/main" id="{48C1E3BC-8D8C-5D7F-3621-B70B0B0F8011}"/>
              </a:ext>
            </a:extLst>
          </p:cNvPr>
          <p:cNvPicPr>
            <a:picLocks noChangeAspect="1"/>
          </p:cNvPicPr>
          <p:nvPr/>
        </p:nvPicPr>
        <p:blipFill>
          <a:blip r:embed="rId4"/>
          <a:stretch>
            <a:fillRect/>
          </a:stretch>
        </p:blipFill>
        <p:spPr>
          <a:xfrm>
            <a:off x="530268" y="2434310"/>
            <a:ext cx="3256076" cy="3866590"/>
          </a:xfrm>
          <a:prstGeom prst="rect">
            <a:avLst/>
          </a:prstGeom>
        </p:spPr>
      </p:pic>
      <p:pic>
        <p:nvPicPr>
          <p:cNvPr id="4" name="Picture 3">
            <a:extLst>
              <a:ext uri="{FF2B5EF4-FFF2-40B4-BE49-F238E27FC236}">
                <a16:creationId xmlns:a16="http://schemas.microsoft.com/office/drawing/2014/main" id="{789CB286-09A7-E846-EE98-A86A5CAFC45D}"/>
              </a:ext>
            </a:extLst>
          </p:cNvPr>
          <p:cNvPicPr>
            <a:picLocks noChangeAspect="1"/>
          </p:cNvPicPr>
          <p:nvPr/>
        </p:nvPicPr>
        <p:blipFill>
          <a:blip r:embed="rId5"/>
          <a:stretch>
            <a:fillRect/>
          </a:stretch>
        </p:blipFill>
        <p:spPr>
          <a:xfrm>
            <a:off x="4477578" y="2699767"/>
            <a:ext cx="3624431" cy="3099843"/>
          </a:xfrm>
          <a:prstGeom prst="rect">
            <a:avLst/>
          </a:prstGeom>
        </p:spPr>
      </p:pic>
    </p:spTree>
    <p:extLst>
      <p:ext uri="{BB962C8B-B14F-4D97-AF65-F5344CB8AC3E}">
        <p14:creationId xmlns:p14="http://schemas.microsoft.com/office/powerpoint/2010/main" val="4183951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524000"/>
          </a:xfrm>
        </p:spPr>
        <p:txBody>
          <a:bodyPr>
            <a:normAutofit/>
          </a:bodyPr>
          <a:lstStyle/>
          <a:p>
            <a:pPr algn="ctr"/>
            <a:r>
              <a:rPr lang="en-US" dirty="0"/>
              <a:t>Naloxone Nasal Spray</a:t>
            </a:r>
          </a:p>
        </p:txBody>
      </p:sp>
      <p:sp>
        <p:nvSpPr>
          <p:cNvPr id="3" name="Content Placeholder 2"/>
          <p:cNvSpPr>
            <a:spLocks noGrp="1"/>
          </p:cNvSpPr>
          <p:nvPr>
            <p:ph idx="1"/>
          </p:nvPr>
        </p:nvSpPr>
        <p:spPr>
          <a:xfrm>
            <a:off x="618978" y="1624419"/>
            <a:ext cx="11144043" cy="4237423"/>
          </a:xfrm>
        </p:spPr>
        <p:txBody>
          <a:bodyPr>
            <a:normAutofit/>
          </a:bodyPr>
          <a:lstStyle/>
          <a:p>
            <a:pPr marL="685783" indent="-685783">
              <a:spcAft>
                <a:spcPts val="800"/>
              </a:spcAft>
              <a:buFont typeface="+mj-lt"/>
              <a:buAutoNum type="arabicPeriod"/>
            </a:pPr>
            <a:r>
              <a:rPr lang="en-US" sz="3200" dirty="0"/>
              <a:t>Do rescue breathing for a few quick breaths if the person is not breathing.</a:t>
            </a:r>
          </a:p>
          <a:p>
            <a:pPr marL="685783" indent="-685783">
              <a:spcAft>
                <a:spcPts val="800"/>
              </a:spcAft>
              <a:buFont typeface="+mj-lt"/>
              <a:buAutoNum type="arabicPeriod"/>
            </a:pPr>
            <a:r>
              <a:rPr lang="en-US" sz="3200" dirty="0"/>
              <a:t>Remove nasal spray from box. Peel back tab with circle to open.</a:t>
            </a:r>
          </a:p>
          <a:p>
            <a:pPr marL="685783" indent="-685783">
              <a:spcAft>
                <a:spcPts val="800"/>
              </a:spcAft>
              <a:buFont typeface="+mj-lt"/>
              <a:buAutoNum type="arabicPeriod"/>
            </a:pPr>
            <a:r>
              <a:rPr lang="en-US" sz="3200" dirty="0"/>
              <a:t>Hold nasal spray with your thumb on the bottom of the plunger and your first and middle fingers on either side of the nozzle.</a:t>
            </a:r>
          </a:p>
          <a:p>
            <a:endParaRPr lang="en-US" dirty="0"/>
          </a:p>
        </p:txBody>
      </p:sp>
    </p:spTree>
    <p:extLst>
      <p:ext uri="{BB962C8B-B14F-4D97-AF65-F5344CB8AC3E}">
        <p14:creationId xmlns:p14="http://schemas.microsoft.com/office/powerpoint/2010/main" val="3315043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1" cy="1524000"/>
          </a:xfrm>
        </p:spPr>
        <p:txBody>
          <a:bodyPr>
            <a:normAutofit/>
          </a:bodyPr>
          <a:lstStyle/>
          <a:p>
            <a:pPr algn="ctr"/>
            <a:r>
              <a:rPr lang="en-US" dirty="0"/>
              <a:t>Naloxone Nasal Spray</a:t>
            </a:r>
          </a:p>
        </p:txBody>
      </p:sp>
      <p:sp>
        <p:nvSpPr>
          <p:cNvPr id="3" name="Content Placeholder 2"/>
          <p:cNvSpPr>
            <a:spLocks noGrp="1"/>
          </p:cNvSpPr>
          <p:nvPr>
            <p:ph idx="1"/>
          </p:nvPr>
        </p:nvSpPr>
        <p:spPr>
          <a:xfrm>
            <a:off x="609600" y="1991048"/>
            <a:ext cx="11277600" cy="4355043"/>
          </a:xfrm>
        </p:spPr>
        <p:txBody>
          <a:bodyPr>
            <a:normAutofit/>
          </a:bodyPr>
          <a:lstStyle/>
          <a:p>
            <a:pPr marL="685783" indent="-685783">
              <a:spcAft>
                <a:spcPts val="800"/>
              </a:spcAft>
              <a:buFont typeface="+mj-lt"/>
              <a:buAutoNum type="arabicPeriod" startAt="3"/>
            </a:pPr>
            <a:r>
              <a:rPr lang="en-US" sz="3200" dirty="0"/>
              <a:t>Tilt person’s head back and support their neck. Make sure there is nothing in their airway.</a:t>
            </a:r>
          </a:p>
          <a:p>
            <a:pPr marL="685783" indent="-685783">
              <a:spcAft>
                <a:spcPts val="800"/>
              </a:spcAft>
              <a:buFont typeface="+mj-lt"/>
              <a:buAutoNum type="arabicPeriod" startAt="3"/>
            </a:pPr>
            <a:r>
              <a:rPr lang="en-US" sz="3200" dirty="0"/>
              <a:t>Gently insert tip of nozzle into a nostril until your fingers touch the nose.</a:t>
            </a:r>
          </a:p>
          <a:p>
            <a:pPr marL="685783" indent="-685783">
              <a:spcAft>
                <a:spcPts val="800"/>
              </a:spcAft>
              <a:buFont typeface="+mj-lt"/>
              <a:buAutoNum type="arabicPeriod" startAt="3"/>
            </a:pPr>
            <a:r>
              <a:rPr lang="en-US" sz="3200" dirty="0"/>
              <a:t>Press the plunger firmly to release the dose of naloxone.</a:t>
            </a:r>
          </a:p>
          <a:p>
            <a:endParaRPr lang="en-US" dirty="0"/>
          </a:p>
        </p:txBody>
      </p:sp>
    </p:spTree>
    <p:extLst>
      <p:ext uri="{BB962C8B-B14F-4D97-AF65-F5344CB8AC3E}">
        <p14:creationId xmlns:p14="http://schemas.microsoft.com/office/powerpoint/2010/main" val="2778459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1" cy="1524000"/>
          </a:xfrm>
        </p:spPr>
        <p:txBody>
          <a:bodyPr>
            <a:normAutofit/>
          </a:bodyPr>
          <a:lstStyle/>
          <a:p>
            <a:pPr algn="ctr"/>
            <a:r>
              <a:rPr lang="en-US" dirty="0"/>
              <a:t>IM Naloxone (Injectable)</a:t>
            </a:r>
          </a:p>
        </p:txBody>
      </p:sp>
      <p:sp>
        <p:nvSpPr>
          <p:cNvPr id="3" name="Content Placeholder 2"/>
          <p:cNvSpPr>
            <a:spLocks noGrp="1"/>
          </p:cNvSpPr>
          <p:nvPr>
            <p:ph idx="1"/>
          </p:nvPr>
        </p:nvSpPr>
        <p:spPr>
          <a:xfrm>
            <a:off x="609600" y="1719072"/>
            <a:ext cx="11322756" cy="4605528"/>
          </a:xfrm>
        </p:spPr>
        <p:txBody>
          <a:bodyPr>
            <a:normAutofit/>
          </a:bodyPr>
          <a:lstStyle/>
          <a:p>
            <a:pPr marL="380990" indent="-380990">
              <a:spcAft>
                <a:spcPts val="800"/>
              </a:spcAft>
              <a:buFont typeface="+mj-lt"/>
              <a:buAutoNum type="arabicPeriod"/>
            </a:pPr>
            <a:r>
              <a:rPr lang="en-US" sz="3200" dirty="0">
                <a:effectLst/>
                <a:cs typeface="Calibri" panose="020F0502020204030204" pitchFamily="34" charset="0"/>
              </a:rPr>
              <a:t>Do rescue breathing for a few quick breaths if the person is not breathing.</a:t>
            </a:r>
            <a:endParaRPr lang="en-US" sz="3200" dirty="0">
              <a:cs typeface="Calibri" panose="020F0502020204030204" pitchFamily="34" charset="0"/>
            </a:endParaRPr>
          </a:p>
          <a:p>
            <a:pPr marL="380990" indent="-380990">
              <a:spcAft>
                <a:spcPts val="800"/>
              </a:spcAft>
              <a:buFont typeface="+mj-lt"/>
              <a:buAutoNum type="arabicPeriod"/>
            </a:pPr>
            <a:r>
              <a:rPr lang="en-US" sz="3200" dirty="0">
                <a:cs typeface="Calibri" panose="020F0502020204030204" pitchFamily="34" charset="0"/>
              </a:rPr>
              <a:t>Pop off the flip‐top of the naloxone vial.</a:t>
            </a:r>
          </a:p>
          <a:p>
            <a:pPr marL="380990" indent="-380990">
              <a:spcAft>
                <a:spcPts val="800"/>
              </a:spcAft>
              <a:buFont typeface="+mj-lt"/>
              <a:buAutoNum type="arabicPeriod"/>
            </a:pPr>
            <a:r>
              <a:rPr lang="en-US" sz="3200" dirty="0">
                <a:cs typeface="Calibri" panose="020F0502020204030204" pitchFamily="34" charset="0"/>
              </a:rPr>
              <a:t>Insert the needle into the vial and draw up 1cc of naloxone into the syringe (whole vial).</a:t>
            </a:r>
          </a:p>
          <a:p>
            <a:pPr marL="380990" indent="-380990">
              <a:spcAft>
                <a:spcPts val="800"/>
              </a:spcAft>
              <a:buFont typeface="+mj-lt"/>
              <a:buAutoNum type="arabicPeriod"/>
            </a:pPr>
            <a:r>
              <a:rPr lang="en-US" sz="3200" dirty="0">
                <a:cs typeface="Calibri" panose="020F0502020204030204" pitchFamily="34" charset="0"/>
              </a:rPr>
              <a:t>Inject needle straight into muscle (through clothes, if necessary), then push in plunger.</a:t>
            </a:r>
          </a:p>
          <a:p>
            <a:pPr marL="0" indent="0">
              <a:spcAft>
                <a:spcPts val="800"/>
              </a:spcAft>
              <a:buNone/>
            </a:pPr>
            <a:endParaRPr lang="en-US" sz="1467" i="1" dirty="0"/>
          </a:p>
        </p:txBody>
      </p:sp>
    </p:spTree>
    <p:extLst>
      <p:ext uri="{BB962C8B-B14F-4D97-AF65-F5344CB8AC3E}">
        <p14:creationId xmlns:p14="http://schemas.microsoft.com/office/powerpoint/2010/main" val="34185480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3486"/>
            <a:ext cx="12191999" cy="1524000"/>
          </a:xfrm>
        </p:spPr>
        <p:txBody>
          <a:bodyPr>
            <a:normAutofit/>
          </a:bodyPr>
          <a:lstStyle/>
          <a:p>
            <a:pPr algn="ctr"/>
            <a:r>
              <a:rPr lang="en-US" dirty="0"/>
              <a:t>IM Naloxone (Injectable)</a:t>
            </a:r>
          </a:p>
        </p:txBody>
      </p:sp>
      <p:sp>
        <p:nvSpPr>
          <p:cNvPr id="3" name="Content Placeholder 2"/>
          <p:cNvSpPr>
            <a:spLocks noGrp="1"/>
          </p:cNvSpPr>
          <p:nvPr>
            <p:ph idx="1"/>
          </p:nvPr>
        </p:nvSpPr>
        <p:spPr>
          <a:xfrm>
            <a:off x="614699" y="1640030"/>
            <a:ext cx="11492803" cy="4728975"/>
          </a:xfrm>
        </p:spPr>
        <p:txBody>
          <a:bodyPr/>
          <a:lstStyle/>
          <a:p>
            <a:pPr marL="0" indent="0">
              <a:buNone/>
            </a:pPr>
            <a:r>
              <a:rPr lang="en-US" sz="3200" dirty="0"/>
              <a:t>  Where to inject naloxone:</a:t>
            </a:r>
          </a:p>
        </p:txBody>
      </p:sp>
      <p:pic>
        <p:nvPicPr>
          <p:cNvPr id="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2400" y="2413001"/>
            <a:ext cx="2037011" cy="2159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2756" y="4794046"/>
            <a:ext cx="1860179" cy="584775"/>
          </a:xfrm>
          <a:prstGeom prst="rect">
            <a:avLst/>
          </a:prstGeom>
          <a:noFill/>
        </p:spPr>
        <p:txBody>
          <a:bodyPr wrap="square" rtlCol="0">
            <a:spAutoFit/>
          </a:bodyPr>
          <a:lstStyle/>
          <a:p>
            <a:pPr algn="ctr"/>
            <a:r>
              <a:rPr lang="en-US" sz="3200" dirty="0"/>
              <a:t>Shoulder</a:t>
            </a:r>
          </a:p>
        </p:txBody>
      </p:sp>
      <p:sp>
        <p:nvSpPr>
          <p:cNvPr id="19" name="TextBox 18"/>
          <p:cNvSpPr txBox="1"/>
          <p:nvPr/>
        </p:nvSpPr>
        <p:spPr>
          <a:xfrm>
            <a:off x="7905050" y="4634505"/>
            <a:ext cx="4311709" cy="1077218"/>
          </a:xfrm>
          <a:prstGeom prst="rect">
            <a:avLst/>
          </a:prstGeom>
          <a:noFill/>
        </p:spPr>
        <p:txBody>
          <a:bodyPr wrap="square" rtlCol="0">
            <a:spAutoFit/>
          </a:bodyPr>
          <a:lstStyle/>
          <a:p>
            <a:pPr algn="ctr"/>
            <a:r>
              <a:rPr lang="en-US" sz="3200" dirty="0">
                <a:solidFill>
                  <a:srgbClr val="1F497D"/>
                </a:solidFill>
              </a:rPr>
              <a:t>Buttocks</a:t>
            </a:r>
          </a:p>
          <a:p>
            <a:pPr algn="ctr"/>
            <a:r>
              <a:rPr lang="en-US" sz="3200" dirty="0">
                <a:solidFill>
                  <a:srgbClr val="1F497D"/>
                </a:solidFill>
              </a:rPr>
              <a:t>(upper outer quadrant)</a:t>
            </a:r>
          </a:p>
        </p:txBody>
      </p:sp>
      <p:sp>
        <p:nvSpPr>
          <p:cNvPr id="20" name="TextBox 19"/>
          <p:cNvSpPr txBox="1"/>
          <p:nvPr/>
        </p:nvSpPr>
        <p:spPr>
          <a:xfrm>
            <a:off x="5204423" y="4757748"/>
            <a:ext cx="1709957" cy="584775"/>
          </a:xfrm>
          <a:prstGeom prst="rect">
            <a:avLst/>
          </a:prstGeom>
          <a:noFill/>
        </p:spPr>
        <p:txBody>
          <a:bodyPr wrap="square" rtlCol="0">
            <a:spAutoFit/>
          </a:bodyPr>
          <a:lstStyle/>
          <a:p>
            <a:pPr algn="ctr"/>
            <a:r>
              <a:rPr lang="en-US" sz="3200" dirty="0"/>
              <a:t>Thigh</a:t>
            </a:r>
          </a:p>
        </p:txBody>
      </p:sp>
      <p:pic>
        <p:nvPicPr>
          <p:cNvPr id="9218" name="Picture 2" descr="L:\Bmhsas\Grants\State Opioid Response Grant\Prevention\Naloxone TOT\Pictures\injection ar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199" y="2413000"/>
            <a:ext cx="2405516" cy="2159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19" name="Picture 3" descr="L:\Bmhsas\Grants\State Opioid Response Grant\Prevention\Naloxone TOT\Pictures\injection l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7626" y="2412264"/>
            <a:ext cx="2468916" cy="21597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4498" y="5820483"/>
            <a:ext cx="12329160" cy="584775"/>
          </a:xfrm>
          <a:prstGeom prst="rect">
            <a:avLst/>
          </a:prstGeom>
          <a:noFill/>
        </p:spPr>
        <p:txBody>
          <a:bodyPr wrap="square" rtlCol="0">
            <a:spAutoFit/>
          </a:bodyPr>
          <a:lstStyle/>
          <a:p>
            <a:pPr>
              <a:spcAft>
                <a:spcPts val="800"/>
              </a:spcAft>
            </a:pPr>
            <a:r>
              <a:rPr lang="en-US" sz="3200" b="1" i="1" dirty="0"/>
              <a:t>Do not inject naloxone into the person’s heart, chest, or back</a:t>
            </a:r>
            <a:r>
              <a:rPr lang="en-US" sz="2667" i="1" dirty="0"/>
              <a:t>.</a:t>
            </a:r>
            <a:endParaRPr lang="en-US" sz="2667" dirty="0"/>
          </a:p>
        </p:txBody>
      </p:sp>
    </p:spTree>
    <p:extLst>
      <p:ext uri="{BB962C8B-B14F-4D97-AF65-F5344CB8AC3E}">
        <p14:creationId xmlns:p14="http://schemas.microsoft.com/office/powerpoint/2010/main" val="4081961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7896-27BF-9B67-1665-A8D1967FE6AF}"/>
              </a:ext>
            </a:extLst>
          </p:cNvPr>
          <p:cNvSpPr>
            <a:spLocks noGrp="1"/>
          </p:cNvSpPr>
          <p:nvPr>
            <p:ph type="title"/>
          </p:nvPr>
        </p:nvSpPr>
        <p:spPr>
          <a:xfrm>
            <a:off x="0" y="0"/>
            <a:ext cx="12192000" cy="1524000"/>
          </a:xfrm>
        </p:spPr>
        <p:txBody>
          <a:bodyPr>
            <a:normAutofit/>
          </a:bodyPr>
          <a:lstStyle/>
          <a:p>
            <a:pPr algn="ctr"/>
            <a:r>
              <a:rPr lang="en-US" dirty="0"/>
              <a:t>IM Naloxone Common Questions</a:t>
            </a:r>
          </a:p>
        </p:txBody>
      </p:sp>
      <p:sp>
        <p:nvSpPr>
          <p:cNvPr id="3" name="Content Placeholder 2">
            <a:extLst>
              <a:ext uri="{FF2B5EF4-FFF2-40B4-BE49-F238E27FC236}">
                <a16:creationId xmlns:a16="http://schemas.microsoft.com/office/drawing/2014/main" id="{13EFD657-4DFF-DF2C-EEAD-6368BDA4E285}"/>
              </a:ext>
            </a:extLst>
          </p:cNvPr>
          <p:cNvSpPr>
            <a:spLocks noGrp="1"/>
          </p:cNvSpPr>
          <p:nvPr>
            <p:ph idx="1"/>
          </p:nvPr>
        </p:nvSpPr>
        <p:spPr>
          <a:xfrm>
            <a:off x="521110" y="1646903"/>
            <a:ext cx="10972800" cy="3714750"/>
          </a:xfrm>
        </p:spPr>
        <p:txBody>
          <a:bodyPr/>
          <a:lstStyle/>
          <a:p>
            <a:pPr defTabSz="914400">
              <a:spcBef>
                <a:spcPts val="0"/>
              </a:spcBef>
              <a:buClrTx/>
              <a:buSzTx/>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Will it take longer to administer IM naloxone?</a:t>
            </a:r>
          </a:p>
          <a:p>
            <a:pPr defTabSz="914400">
              <a:spcBef>
                <a:spcPts val="0"/>
              </a:spcBef>
              <a:buClrTx/>
              <a:buSzTx/>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What if it makes me uncomfortable to use needles?</a:t>
            </a:r>
          </a:p>
          <a:p>
            <a:pPr defTabSz="914400">
              <a:spcBef>
                <a:spcPts val="0"/>
              </a:spcBef>
              <a:buClrTx/>
              <a:buSzTx/>
              <a:defRPr/>
            </a:pPr>
            <a:r>
              <a:rPr kumimoji="0" lang="en-US" sz="3200" b="0" i="0" u="none" strike="noStrike" kern="1200" cap="none" spc="0" normalizeH="0" baseline="0" noProof="0" dirty="0">
                <a:ln>
                  <a:noFill/>
                </a:ln>
                <a:solidFill>
                  <a:srgbClr val="003D78"/>
                </a:solidFill>
                <a:effectLst/>
                <a:uLnTx/>
                <a:uFillTx/>
                <a:latin typeface="Arial"/>
                <a:ea typeface="+mn-ea"/>
                <a:cs typeface="+mn-cs"/>
              </a:rPr>
              <a:t>What if I do it wrong?</a:t>
            </a:r>
          </a:p>
          <a:p>
            <a:pPr marL="0" indent="0" rtl="0" fontAlgn="ctr">
              <a:spcBef>
                <a:spcPts val="0"/>
              </a:spcBef>
              <a:spcAft>
                <a:spcPts val="0"/>
              </a:spcAft>
              <a:buNone/>
            </a:pPr>
            <a:endParaRPr lang="en-US" sz="1800" b="0" i="0" dirty="0">
              <a:effectLst/>
            </a:endParaRPr>
          </a:p>
        </p:txBody>
      </p:sp>
    </p:spTree>
    <p:extLst>
      <p:ext uri="{BB962C8B-B14F-4D97-AF65-F5344CB8AC3E}">
        <p14:creationId xmlns:p14="http://schemas.microsoft.com/office/powerpoint/2010/main" val="10832637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7896-27BF-9B67-1665-A8D1967FE6AF}"/>
              </a:ext>
            </a:extLst>
          </p:cNvPr>
          <p:cNvSpPr>
            <a:spLocks noGrp="1"/>
          </p:cNvSpPr>
          <p:nvPr>
            <p:ph type="title"/>
          </p:nvPr>
        </p:nvSpPr>
        <p:spPr>
          <a:xfrm>
            <a:off x="0" y="0"/>
            <a:ext cx="12192000" cy="1524000"/>
          </a:xfrm>
        </p:spPr>
        <p:txBody>
          <a:bodyPr>
            <a:normAutofit/>
          </a:bodyPr>
          <a:lstStyle/>
          <a:p>
            <a:pPr algn="ctr"/>
            <a:r>
              <a:rPr lang="en-US" dirty="0"/>
              <a:t>Multiple Naloxone Doses</a:t>
            </a:r>
          </a:p>
        </p:txBody>
      </p:sp>
      <p:sp>
        <p:nvSpPr>
          <p:cNvPr id="3" name="Content Placeholder 2">
            <a:extLst>
              <a:ext uri="{FF2B5EF4-FFF2-40B4-BE49-F238E27FC236}">
                <a16:creationId xmlns:a16="http://schemas.microsoft.com/office/drawing/2014/main" id="{13EFD657-4DFF-DF2C-EEAD-6368BDA4E285}"/>
              </a:ext>
            </a:extLst>
          </p:cNvPr>
          <p:cNvSpPr>
            <a:spLocks noGrp="1"/>
          </p:cNvSpPr>
          <p:nvPr>
            <p:ph idx="1"/>
          </p:nvPr>
        </p:nvSpPr>
        <p:spPr>
          <a:xfrm>
            <a:off x="609600" y="2286000"/>
            <a:ext cx="10972800" cy="3714750"/>
          </a:xfrm>
        </p:spPr>
        <p:txBody>
          <a:bodyPr/>
          <a:lstStyle/>
          <a:p>
            <a:pPr marL="0" indent="0" rtl="0" fontAlgn="ctr">
              <a:spcBef>
                <a:spcPts val="0"/>
              </a:spcBef>
              <a:spcAft>
                <a:spcPts val="0"/>
              </a:spcAft>
              <a:buNone/>
            </a:pPr>
            <a:r>
              <a:rPr lang="en-US" sz="3200" b="0" i="0" dirty="0">
                <a:effectLst/>
              </a:rPr>
              <a:t>Multiple naloxone doses may be needed. If there is no response after 2-3 minutes, give a second dose. Provide rescue breathing between doses or until the person’s breathing is restored. </a:t>
            </a:r>
            <a:endParaRPr lang="en-US" sz="1800" dirty="0"/>
          </a:p>
          <a:p>
            <a:pPr marL="0" indent="0" rtl="0" fontAlgn="ctr">
              <a:spcBef>
                <a:spcPts val="0"/>
              </a:spcBef>
              <a:spcAft>
                <a:spcPts val="0"/>
              </a:spcAft>
              <a:buNone/>
            </a:pPr>
            <a:endParaRPr lang="en-US" sz="1800" b="0" i="0" dirty="0">
              <a:effectLst/>
            </a:endParaRPr>
          </a:p>
        </p:txBody>
      </p:sp>
    </p:spTree>
    <p:extLst>
      <p:ext uri="{BB962C8B-B14F-4D97-AF65-F5344CB8AC3E}">
        <p14:creationId xmlns:p14="http://schemas.microsoft.com/office/powerpoint/2010/main" val="2655148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1999" cy="1524000"/>
          </a:xfrm>
        </p:spPr>
        <p:txBody>
          <a:bodyPr>
            <a:normAutofit/>
          </a:bodyPr>
          <a:lstStyle/>
          <a:p>
            <a:pPr algn="ctr"/>
            <a:r>
              <a:rPr lang="en-US" dirty="0"/>
              <a:t>Rescue Breathing</a:t>
            </a:r>
            <a:endParaRPr lang="en-US" sz="5867" dirty="0"/>
          </a:p>
        </p:txBody>
      </p:sp>
      <p:sp>
        <p:nvSpPr>
          <p:cNvPr id="3" name="Content Placeholder 2"/>
          <p:cNvSpPr>
            <a:spLocks noGrp="1"/>
          </p:cNvSpPr>
          <p:nvPr>
            <p:ph idx="1"/>
          </p:nvPr>
        </p:nvSpPr>
        <p:spPr>
          <a:xfrm>
            <a:off x="609599" y="1917699"/>
            <a:ext cx="11112500" cy="4373372"/>
          </a:xfrm>
        </p:spPr>
        <p:txBody>
          <a:bodyPr>
            <a:noAutofit/>
          </a:bodyPr>
          <a:lstStyle/>
          <a:p>
            <a:pPr fontAlgn="ctr">
              <a:spcBef>
                <a:spcPts val="0"/>
              </a:spcBef>
            </a:pPr>
            <a:r>
              <a:rPr lang="en-US" sz="3200" dirty="0"/>
              <a:t>Rescue breathing is the quickest way to get oxygen into a person’s body.</a:t>
            </a:r>
          </a:p>
          <a:p>
            <a:pPr fontAlgn="ctr">
              <a:spcBef>
                <a:spcPts val="0"/>
              </a:spcBef>
            </a:pPr>
            <a:r>
              <a:rPr lang="en-US" sz="3200" dirty="0"/>
              <a:t>“Hand-only” CPR guidelines work for cardiac arrest, not overdoses.</a:t>
            </a:r>
          </a:p>
          <a:p>
            <a:pPr marL="0" indent="0" rtl="0" fontAlgn="ctr">
              <a:spcBef>
                <a:spcPts val="0"/>
              </a:spcBef>
              <a:spcAft>
                <a:spcPts val="0"/>
              </a:spcAft>
              <a:buNone/>
            </a:pPr>
            <a:endParaRPr lang="en-US" sz="2000" b="0" i="0" dirty="0">
              <a:effectLst/>
              <a:latin typeface="Calibri" panose="020F0502020204030204" pitchFamily="34" charset="0"/>
            </a:endParaRPr>
          </a:p>
        </p:txBody>
      </p:sp>
    </p:spTree>
    <p:extLst>
      <p:ext uri="{BB962C8B-B14F-4D97-AF65-F5344CB8AC3E}">
        <p14:creationId xmlns:p14="http://schemas.microsoft.com/office/powerpoint/2010/main" val="382734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a:off x="1701800" y="3885490"/>
            <a:ext cx="1060816" cy="283933"/>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3F1F496-3CCF-C1EE-A3D2-BBD4CC5278C6}"/>
              </a:ext>
            </a:extLst>
          </p:cNvPr>
          <p:cNvGrpSpPr/>
          <p:nvPr/>
        </p:nvGrpSpPr>
        <p:grpSpPr>
          <a:xfrm>
            <a:off x="439858" y="914597"/>
            <a:ext cx="11312284" cy="5432968"/>
            <a:chOff x="116325" y="372730"/>
            <a:chExt cx="11312284" cy="5432968"/>
          </a:xfrm>
        </p:grpSpPr>
        <p:sp>
          <p:nvSpPr>
            <p:cNvPr id="6" name="Oval 5"/>
            <p:cNvSpPr/>
            <p:nvPr/>
          </p:nvSpPr>
          <p:spPr>
            <a:xfrm>
              <a:off x="9478756" y="1466638"/>
              <a:ext cx="1709917" cy="1507207"/>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sp>
          <p:nvSpPr>
            <p:cNvPr id="4" name="TextBox 3"/>
            <p:cNvSpPr txBox="1"/>
            <p:nvPr/>
          </p:nvSpPr>
          <p:spPr>
            <a:xfrm>
              <a:off x="168479" y="372730"/>
              <a:ext cx="1347535" cy="461665"/>
            </a:xfrm>
            <a:prstGeom prst="rect">
              <a:avLst/>
            </a:prstGeom>
            <a:noFill/>
          </p:spPr>
          <p:txBody>
            <a:bodyPr wrap="square" rtlCol="0">
              <a:spAutoFit/>
            </a:bodyPr>
            <a:lstStyle/>
            <a:p>
              <a:pPr defTabSz="1219170"/>
              <a:r>
                <a:rPr lang="en-US" sz="2400" b="1" dirty="0">
                  <a:solidFill>
                    <a:srgbClr val="003D78"/>
                  </a:solidFill>
                  <a:latin typeface="Arial"/>
                </a:rPr>
                <a:t>Opioid</a:t>
              </a:r>
            </a:p>
          </p:txBody>
        </p:sp>
        <p:sp>
          <p:nvSpPr>
            <p:cNvPr id="8" name="TextBox 7"/>
            <p:cNvSpPr txBox="1"/>
            <p:nvPr/>
          </p:nvSpPr>
          <p:spPr>
            <a:xfrm>
              <a:off x="6615977" y="421695"/>
              <a:ext cx="4812632" cy="461665"/>
            </a:xfrm>
            <a:prstGeom prst="rect">
              <a:avLst/>
            </a:prstGeom>
            <a:noFill/>
          </p:spPr>
          <p:txBody>
            <a:bodyPr wrap="square" rtlCol="0">
              <a:spAutoFit/>
            </a:bodyPr>
            <a:lstStyle/>
            <a:p>
              <a:pPr defTabSz="1219170"/>
              <a:r>
                <a:rPr lang="en-US" sz="2400" b="1" dirty="0">
                  <a:solidFill>
                    <a:srgbClr val="003D78"/>
                  </a:solidFill>
                  <a:latin typeface="Arial"/>
                </a:rPr>
                <a:t>Opioid fits exactly on receptor</a:t>
              </a:r>
            </a:p>
          </p:txBody>
        </p:sp>
        <p:sp>
          <p:nvSpPr>
            <p:cNvPr id="9" name="TextBox 8"/>
            <p:cNvSpPr txBox="1"/>
            <p:nvPr/>
          </p:nvSpPr>
          <p:spPr>
            <a:xfrm>
              <a:off x="116325" y="2721126"/>
              <a:ext cx="2721811" cy="830997"/>
            </a:xfrm>
            <a:prstGeom prst="rect">
              <a:avLst/>
            </a:prstGeom>
            <a:noFill/>
          </p:spPr>
          <p:txBody>
            <a:bodyPr wrap="square" rtlCol="0">
              <a:spAutoFit/>
            </a:bodyPr>
            <a:lstStyle/>
            <a:p>
              <a:pPr defTabSz="1219170"/>
              <a:r>
                <a:rPr lang="en-US" sz="2400" b="1" dirty="0">
                  <a:solidFill>
                    <a:srgbClr val="003D78"/>
                  </a:solidFill>
                  <a:latin typeface="Arial"/>
                </a:rPr>
                <a:t>Opioid receptor in brain</a:t>
              </a:r>
            </a:p>
          </p:txBody>
        </p:sp>
        <p:grpSp>
          <p:nvGrpSpPr>
            <p:cNvPr id="22" name="Group 21"/>
            <p:cNvGrpSpPr/>
            <p:nvPr/>
          </p:nvGrpSpPr>
          <p:grpSpPr>
            <a:xfrm>
              <a:off x="2695736" y="2638177"/>
              <a:ext cx="1952469" cy="3167521"/>
              <a:chOff x="-2349295" y="2067617"/>
              <a:chExt cx="980576" cy="2022055"/>
            </a:xfrm>
            <a:solidFill>
              <a:srgbClr val="006073"/>
            </a:solidFill>
            <a:effectLst/>
          </p:grpSpPr>
          <p:sp>
            <p:nvSpPr>
              <p:cNvPr id="23" name="Diamond 22"/>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4" name="Diamond 23"/>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5" name="Diamond 24"/>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26" name="Moon 25"/>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grpSp>
        <p:sp>
          <p:nvSpPr>
            <p:cNvPr id="41" name="Oval 40"/>
            <p:cNvSpPr/>
            <p:nvPr/>
          </p:nvSpPr>
          <p:spPr>
            <a:xfrm>
              <a:off x="6615978" y="1466639"/>
              <a:ext cx="1709917" cy="1507207"/>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sp>
          <p:nvSpPr>
            <p:cNvPr id="42" name="Oval 41"/>
            <p:cNvSpPr/>
            <p:nvPr/>
          </p:nvSpPr>
          <p:spPr>
            <a:xfrm>
              <a:off x="2042923" y="505941"/>
              <a:ext cx="1709917" cy="1507207"/>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srgbClr val="FFFFFF"/>
                </a:solidFill>
                <a:latin typeface="Arial"/>
              </a:endParaRPr>
            </a:p>
          </p:txBody>
        </p:sp>
        <p:cxnSp>
          <p:nvCxnSpPr>
            <p:cNvPr id="43" name="Straight Connector 42"/>
            <p:cNvCxnSpPr/>
            <p:nvPr/>
          </p:nvCxnSpPr>
          <p:spPr>
            <a:xfrm>
              <a:off x="1384032" y="660661"/>
              <a:ext cx="635537" cy="253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513259" y="822205"/>
              <a:ext cx="281173" cy="4373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823084" y="865173"/>
              <a:ext cx="275411" cy="39437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6494702" y="2575228"/>
              <a:ext cx="1952469" cy="3167521"/>
              <a:chOff x="-2349295" y="2067617"/>
              <a:chExt cx="980576" cy="2022055"/>
            </a:xfrm>
            <a:solidFill>
              <a:srgbClr val="006073"/>
            </a:solidFill>
            <a:effectLst/>
          </p:grpSpPr>
          <p:sp>
            <p:nvSpPr>
              <p:cNvPr id="64" name="Diamond 63"/>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65" name="Diamond 64"/>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66" name="Diamond 65"/>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67" name="Moon 66"/>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grpSp>
        <p:grpSp>
          <p:nvGrpSpPr>
            <p:cNvPr id="68" name="Group 67"/>
            <p:cNvGrpSpPr/>
            <p:nvPr/>
          </p:nvGrpSpPr>
          <p:grpSpPr>
            <a:xfrm>
              <a:off x="9357480" y="2575228"/>
              <a:ext cx="1952469" cy="3167521"/>
              <a:chOff x="-2349295" y="2067617"/>
              <a:chExt cx="980576" cy="2022055"/>
            </a:xfrm>
            <a:solidFill>
              <a:srgbClr val="006073"/>
            </a:solidFill>
            <a:effectLst/>
          </p:grpSpPr>
          <p:sp>
            <p:nvSpPr>
              <p:cNvPr id="69" name="Diamond 68"/>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70" name="Diamond 69"/>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71" name="Diamond 70"/>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sp>
            <p:nvSpPr>
              <p:cNvPr id="72" name="Moon 71"/>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FFFFFF"/>
                  </a:solidFill>
                  <a:latin typeface="Arial"/>
                </a:endParaRPr>
              </a:p>
            </p:txBody>
          </p:sp>
        </p:grpSp>
      </p:grpSp>
      <p:sp>
        <p:nvSpPr>
          <p:cNvPr id="5" name="Title 1">
            <a:extLst>
              <a:ext uri="{FF2B5EF4-FFF2-40B4-BE49-F238E27FC236}">
                <a16:creationId xmlns:a16="http://schemas.microsoft.com/office/drawing/2014/main" id="{9FD04E30-346B-CBDB-F7D3-C7C8561F7C23}"/>
              </a:ext>
            </a:extLst>
          </p:cNvPr>
          <p:cNvSpPr>
            <a:spLocks noGrp="1"/>
          </p:cNvSpPr>
          <p:nvPr>
            <p:ph type="title"/>
          </p:nvPr>
        </p:nvSpPr>
        <p:spPr>
          <a:xfrm>
            <a:off x="0" y="-334444"/>
            <a:ext cx="12192000" cy="1524000"/>
          </a:xfrm>
        </p:spPr>
        <p:txBody>
          <a:bodyPr/>
          <a:lstStyle/>
          <a:p>
            <a:pPr algn="ctr"/>
            <a:r>
              <a:rPr lang="en-US" dirty="0"/>
              <a:t>Opioids in the Brain</a:t>
            </a:r>
          </a:p>
        </p:txBody>
      </p:sp>
    </p:spTree>
    <p:extLst>
      <p:ext uri="{BB962C8B-B14F-4D97-AF65-F5344CB8AC3E}">
        <p14:creationId xmlns:p14="http://schemas.microsoft.com/office/powerpoint/2010/main" val="1457895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lstStyle/>
          <a:p>
            <a:pPr algn="ctr"/>
            <a:r>
              <a:rPr lang="en-US" dirty="0"/>
              <a:t>Rescue Breathing</a:t>
            </a:r>
          </a:p>
        </p:txBody>
      </p:sp>
      <p:sp>
        <p:nvSpPr>
          <p:cNvPr id="3" name="Content Placeholder 2"/>
          <p:cNvSpPr>
            <a:spLocks noGrp="1"/>
          </p:cNvSpPr>
          <p:nvPr>
            <p:ph idx="1"/>
          </p:nvPr>
        </p:nvSpPr>
        <p:spPr>
          <a:xfrm>
            <a:off x="802106" y="3132378"/>
            <a:ext cx="5903494" cy="1397000"/>
          </a:xfrm>
        </p:spPr>
        <p:txBody>
          <a:bodyPr>
            <a:noAutofit/>
          </a:bodyPr>
          <a:lstStyle/>
          <a:p>
            <a:pPr marL="0" indent="0">
              <a:buNone/>
            </a:pPr>
            <a:r>
              <a:rPr lang="en-US" sz="3200" dirty="0"/>
              <a:t>Start rescue breathing right away, if breaths are shallow or short, or the person is not breathing.</a:t>
            </a:r>
          </a:p>
        </p:txBody>
      </p:sp>
      <p:sp>
        <p:nvSpPr>
          <p:cNvPr id="6" name="Content Placeholder 2"/>
          <p:cNvSpPr txBox="1">
            <a:spLocks/>
          </p:cNvSpPr>
          <p:nvPr/>
        </p:nvSpPr>
        <p:spPr>
          <a:xfrm>
            <a:off x="802106" y="1815592"/>
            <a:ext cx="5903494" cy="744728"/>
          </a:xfrm>
          <a:prstGeom prst="rect">
            <a:avLst/>
          </a:prstGeom>
        </p:spPr>
        <p:txBody>
          <a:bodyPr vert="horz" lIns="121920" tIns="60960" rIns="121920" bIns="60960" rtlCol="0">
            <a:noAutofit/>
          </a:bodyPr>
          <a:lstStyle>
            <a:lvl1pPr marL="231775" indent="-231775" algn="l" defTabSz="914400" rtl="0" eaLnBrk="1" latinLnBrk="0" hangingPunct="1">
              <a:spcBef>
                <a:spcPts val="300"/>
              </a:spcBef>
              <a:buClr>
                <a:srgbClr val="006073"/>
              </a:buClr>
              <a:buSzPct val="85000"/>
              <a:buFont typeface="Wingdings" panose="05000000000000000000" pitchFamily="2" charset="2"/>
              <a:buChar char="§"/>
              <a:defRPr sz="2600" kern="1200">
                <a:solidFill>
                  <a:srgbClr val="003D78"/>
                </a:solidFill>
                <a:latin typeface="+mn-lt"/>
                <a:ea typeface="+mn-ea"/>
                <a:cs typeface="+mn-cs"/>
              </a:defRPr>
            </a:lvl1pPr>
            <a:lvl2pPr marL="457200" indent="-225425" algn="l" defTabSz="914400" rtl="0" eaLnBrk="1" latinLnBrk="0" hangingPunct="1">
              <a:spcBef>
                <a:spcPts val="300"/>
              </a:spcBef>
              <a:buClr>
                <a:srgbClr val="006073"/>
              </a:buClr>
              <a:buSzPct val="85000"/>
              <a:buFont typeface="Arial" panose="020B0604020202020204" pitchFamily="34" charset="0"/>
              <a:buChar char="♦"/>
              <a:defRPr sz="2400" kern="1200">
                <a:solidFill>
                  <a:srgbClr val="003D78"/>
                </a:solidFill>
                <a:latin typeface="+mn-lt"/>
                <a:ea typeface="+mn-ea"/>
                <a:cs typeface="+mn-cs"/>
              </a:defRPr>
            </a:lvl2pPr>
            <a:lvl3pPr marL="688975" indent="-231775" algn="l" defTabSz="914400" rtl="0" eaLnBrk="1" latinLnBrk="0" hangingPunct="1">
              <a:spcBef>
                <a:spcPts val="300"/>
              </a:spcBef>
              <a:buClr>
                <a:srgbClr val="006073"/>
              </a:buClr>
              <a:buSzPct val="85000"/>
              <a:buFont typeface="Arial" panose="020B0604020202020204" pitchFamily="34" charset="0"/>
              <a:buChar char="•"/>
              <a:defRPr sz="2000" kern="1200">
                <a:solidFill>
                  <a:srgbClr val="003D78"/>
                </a:solidFill>
                <a:latin typeface="+mn-lt"/>
                <a:ea typeface="+mn-ea"/>
                <a:cs typeface="+mn-cs"/>
              </a:defRPr>
            </a:lvl3pPr>
            <a:lvl4pPr marL="911225" indent="-228600" algn="l" defTabSz="914400" rtl="0" eaLnBrk="1" latinLnBrk="0" hangingPunct="1">
              <a:spcBef>
                <a:spcPts val="300"/>
              </a:spcBef>
              <a:buClr>
                <a:srgbClr val="006073"/>
              </a:buClr>
              <a:buSzPct val="85000"/>
              <a:buFont typeface="Arial" panose="020B0604020202020204" pitchFamily="34" charset="0"/>
              <a:buChar char="–"/>
              <a:defRPr sz="1800" kern="1200">
                <a:solidFill>
                  <a:srgbClr val="003D78"/>
                </a:solidFill>
                <a:latin typeface="+mn-lt"/>
                <a:ea typeface="+mn-ea"/>
                <a:cs typeface="+mn-cs"/>
              </a:defRPr>
            </a:lvl4pPr>
            <a:lvl5pPr marL="1149350" indent="-228600" algn="l" defTabSz="914400" rtl="0" eaLnBrk="1" latinLnBrk="0" hangingPunct="1">
              <a:spcBef>
                <a:spcPts val="300"/>
              </a:spcBef>
              <a:buClr>
                <a:srgbClr val="006073"/>
              </a:buClr>
              <a:buSzPct val="85000"/>
              <a:buFont typeface="Wingdings" panose="05000000000000000000" pitchFamily="2" charset="2"/>
              <a:buChar char="§"/>
              <a:defRPr sz="1800" kern="1200">
                <a:solidFill>
                  <a:srgbClr val="003D7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spcBef>
                <a:spcPts val="400"/>
              </a:spcBef>
              <a:buNone/>
            </a:pPr>
            <a:r>
              <a:rPr lang="en-US" sz="3200" dirty="0">
                <a:latin typeface="Arial"/>
              </a:rPr>
              <a:t>Look, listen, and feel for breathing.</a:t>
            </a:r>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134" y="2328622"/>
            <a:ext cx="4463688" cy="220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281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66"/>
          <a:stretch/>
        </p:blipFill>
        <p:spPr bwMode="auto">
          <a:xfrm>
            <a:off x="7854505" y="1483163"/>
            <a:ext cx="4210040" cy="45638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524000"/>
          </a:xfrm>
        </p:spPr>
        <p:txBody>
          <a:bodyPr>
            <a:normAutofit/>
          </a:bodyPr>
          <a:lstStyle/>
          <a:p>
            <a:pPr algn="ctr"/>
            <a:r>
              <a:rPr lang="en-US" sz="5330" dirty="0"/>
              <a:t>Rescue Breathing Instructions</a:t>
            </a:r>
          </a:p>
        </p:txBody>
      </p:sp>
      <p:sp>
        <p:nvSpPr>
          <p:cNvPr id="3" name="Content Placeholder 2"/>
          <p:cNvSpPr>
            <a:spLocks noGrp="1"/>
          </p:cNvSpPr>
          <p:nvPr>
            <p:ph idx="1"/>
          </p:nvPr>
        </p:nvSpPr>
        <p:spPr>
          <a:xfrm>
            <a:off x="632178" y="1820672"/>
            <a:ext cx="6953955" cy="4336288"/>
          </a:xfrm>
        </p:spPr>
        <p:txBody>
          <a:bodyPr>
            <a:normAutofit/>
          </a:bodyPr>
          <a:lstStyle/>
          <a:p>
            <a:pPr marL="685783" indent="-685783">
              <a:spcAft>
                <a:spcPts val="800"/>
              </a:spcAft>
              <a:buFont typeface="+mj-lt"/>
              <a:buAutoNum type="arabicPeriod"/>
            </a:pPr>
            <a:r>
              <a:rPr lang="en-US" sz="3200" dirty="0"/>
              <a:t>Place the person on their back.</a:t>
            </a:r>
          </a:p>
          <a:p>
            <a:pPr marL="685783" indent="-685783">
              <a:spcAft>
                <a:spcPts val="800"/>
              </a:spcAft>
              <a:buFont typeface="+mj-lt"/>
              <a:buAutoNum type="arabicPeriod"/>
            </a:pPr>
            <a:r>
              <a:rPr lang="en-US" sz="3200" dirty="0"/>
              <a:t>Tilt the chin to open the airway.</a:t>
            </a:r>
          </a:p>
          <a:p>
            <a:pPr marL="685783" indent="-685783">
              <a:spcAft>
                <a:spcPts val="800"/>
              </a:spcAft>
              <a:buFont typeface="+mj-lt"/>
              <a:buAutoNum type="arabicPeriod"/>
            </a:pPr>
            <a:r>
              <a:rPr lang="en-US" sz="3200" dirty="0"/>
              <a:t>Check to see if there is anything in their mouth blocking their airway (gum, syringe cap, etc.) and remove anything you find.</a:t>
            </a:r>
          </a:p>
          <a:p>
            <a:pPr marL="685783" indent="-685783">
              <a:spcAft>
                <a:spcPts val="800"/>
              </a:spcAft>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6717443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161" y="1711963"/>
            <a:ext cx="3291839" cy="4409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5400"/>
            <a:ext cx="12192000" cy="1524000"/>
          </a:xfrm>
        </p:spPr>
        <p:txBody>
          <a:bodyPr>
            <a:normAutofit/>
          </a:bodyPr>
          <a:lstStyle/>
          <a:p>
            <a:pPr algn="ctr"/>
            <a:r>
              <a:rPr lang="en-US" dirty="0"/>
              <a:t>Rescue Breathing Instructions</a:t>
            </a:r>
          </a:p>
        </p:txBody>
      </p:sp>
      <p:sp>
        <p:nvSpPr>
          <p:cNvPr id="3" name="Content Placeholder 2"/>
          <p:cNvSpPr>
            <a:spLocks noGrp="1"/>
          </p:cNvSpPr>
          <p:nvPr>
            <p:ph idx="1"/>
          </p:nvPr>
        </p:nvSpPr>
        <p:spPr>
          <a:xfrm>
            <a:off x="602012" y="1691533"/>
            <a:ext cx="7446965" cy="4429867"/>
          </a:xfrm>
        </p:spPr>
        <p:txBody>
          <a:bodyPr>
            <a:noAutofit/>
          </a:bodyPr>
          <a:lstStyle/>
          <a:p>
            <a:pPr marL="685783" indent="-685783">
              <a:spcAft>
                <a:spcPts val="800"/>
              </a:spcAft>
              <a:buFont typeface="+mj-lt"/>
              <a:buAutoNum type="arabicPeriod" startAt="4"/>
            </a:pPr>
            <a:r>
              <a:rPr lang="en-US" sz="3200" dirty="0"/>
              <a:t>Pinch the person’s nose closed.</a:t>
            </a:r>
          </a:p>
          <a:p>
            <a:pPr marL="685783" indent="-685783">
              <a:spcAft>
                <a:spcPts val="800"/>
              </a:spcAft>
              <a:buFont typeface="+mj-lt"/>
              <a:buAutoNum type="arabicPeriod" startAt="4"/>
            </a:pPr>
            <a:r>
              <a:rPr lang="en-US" sz="3200" dirty="0"/>
              <a:t>Cover the person’s mouth with your mouth. Blow 2 regular breaths (about 1 second each). </a:t>
            </a:r>
            <a:br>
              <a:rPr lang="en-US" sz="3200" dirty="0"/>
            </a:br>
            <a:r>
              <a:rPr lang="en-US" sz="1800" i="1" dirty="0"/>
              <a:t>Make sure you see their chest rise. If their chest is not rising, tilt their head more and make sure their nose is plugged.</a:t>
            </a:r>
          </a:p>
          <a:p>
            <a:pPr marL="685783" indent="-685783">
              <a:spcAft>
                <a:spcPts val="800"/>
              </a:spcAft>
              <a:buFont typeface="+mj-lt"/>
              <a:buAutoNum type="arabicPeriod" startAt="4"/>
            </a:pPr>
            <a:r>
              <a:rPr lang="en-US" sz="3200" dirty="0"/>
              <a:t>Continue breathing: Give 1 breath every 5 seconds.</a:t>
            </a:r>
          </a:p>
        </p:txBody>
      </p:sp>
    </p:spTree>
    <p:extLst>
      <p:ext uri="{BB962C8B-B14F-4D97-AF65-F5344CB8AC3E}">
        <p14:creationId xmlns:p14="http://schemas.microsoft.com/office/powerpoint/2010/main" val="3273115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A6A93-B56D-2690-BCA6-1DC4D6580AC1}"/>
              </a:ext>
            </a:extLst>
          </p:cNvPr>
          <p:cNvSpPr>
            <a:spLocks noGrp="1"/>
          </p:cNvSpPr>
          <p:nvPr>
            <p:ph idx="1"/>
          </p:nvPr>
        </p:nvSpPr>
        <p:spPr>
          <a:xfrm>
            <a:off x="469750" y="966036"/>
            <a:ext cx="10972800" cy="4572000"/>
          </a:xfrm>
        </p:spPr>
        <p:txBody>
          <a:bodyPr/>
          <a:lstStyle/>
          <a:p>
            <a:pPr marL="0" indent="0">
              <a:buNone/>
            </a:pPr>
            <a:endParaRPr lang="en-US" sz="4400" dirty="0">
              <a:effectLst/>
              <a:latin typeface="Calibri" panose="020F0502020204030204" pitchFamily="34" charset="0"/>
            </a:endParaRPr>
          </a:p>
          <a:p>
            <a:pPr marL="0" indent="0">
              <a:buNone/>
            </a:pPr>
            <a:r>
              <a:rPr lang="en-US" sz="3200" dirty="0">
                <a:effectLst/>
              </a:rPr>
              <a:t>If you don’t have naloxone, continue rescue breathing until emergency medical help arrives. If there’s more than one person present, take turns rescue breathing – it can be exhausting.</a:t>
            </a:r>
            <a:endParaRPr lang="en-US" sz="3200" dirty="0"/>
          </a:p>
        </p:txBody>
      </p:sp>
      <p:sp>
        <p:nvSpPr>
          <p:cNvPr id="2" name="Title 1">
            <a:extLst>
              <a:ext uri="{FF2B5EF4-FFF2-40B4-BE49-F238E27FC236}">
                <a16:creationId xmlns:a16="http://schemas.microsoft.com/office/drawing/2014/main" id="{7CDBBB44-F18A-B955-1F53-AF3E899EEF99}"/>
              </a:ext>
            </a:extLst>
          </p:cNvPr>
          <p:cNvSpPr>
            <a:spLocks noGrp="1"/>
          </p:cNvSpPr>
          <p:nvPr>
            <p:ph type="title"/>
          </p:nvPr>
        </p:nvSpPr>
        <p:spPr>
          <a:xfrm>
            <a:off x="0" y="182880"/>
            <a:ext cx="12282311" cy="1524000"/>
          </a:xfrm>
        </p:spPr>
        <p:txBody>
          <a:bodyPr>
            <a:normAutofit/>
          </a:bodyPr>
          <a:lstStyle/>
          <a:p>
            <a:pPr algn="ctr"/>
            <a:r>
              <a:rPr lang="en-US" dirty="0"/>
              <a:t>Rescue Breathing</a:t>
            </a:r>
            <a:endParaRPr lang="en-US" sz="5867" dirty="0"/>
          </a:p>
        </p:txBody>
      </p:sp>
    </p:spTree>
    <p:extLst>
      <p:ext uri="{BB962C8B-B14F-4D97-AF65-F5344CB8AC3E}">
        <p14:creationId xmlns:p14="http://schemas.microsoft.com/office/powerpoint/2010/main" val="3513355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mhsas\Grants\State Opioid Response Grant\Prevention\Naloxone TOT\Pictures\patient-recovery-side-graphic-240555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060" y="1549240"/>
            <a:ext cx="5460145" cy="37595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53839"/>
            <a:ext cx="12192000" cy="925689"/>
          </a:xfrm>
        </p:spPr>
        <p:txBody>
          <a:bodyPr/>
          <a:lstStyle/>
          <a:p>
            <a:pPr algn="ctr"/>
            <a:r>
              <a:rPr lang="en-US" dirty="0"/>
              <a:t>Recovery Position</a:t>
            </a:r>
          </a:p>
        </p:txBody>
      </p:sp>
      <p:sp>
        <p:nvSpPr>
          <p:cNvPr id="3" name="Content Placeholder 2"/>
          <p:cNvSpPr>
            <a:spLocks noGrp="1"/>
          </p:cNvSpPr>
          <p:nvPr>
            <p:ph idx="1"/>
          </p:nvPr>
        </p:nvSpPr>
        <p:spPr>
          <a:xfrm>
            <a:off x="731810" y="1310211"/>
            <a:ext cx="5460145" cy="1749078"/>
          </a:xfrm>
        </p:spPr>
        <p:txBody>
          <a:bodyPr>
            <a:normAutofit/>
          </a:bodyPr>
          <a:lstStyle/>
          <a:p>
            <a:pPr marL="0" indent="0">
              <a:buNone/>
            </a:pPr>
            <a:r>
              <a:rPr lang="en-US" sz="3200" dirty="0"/>
              <a:t>Put person in recovery position if you must leave them, even briefly.</a:t>
            </a:r>
          </a:p>
        </p:txBody>
      </p:sp>
      <p:sp>
        <p:nvSpPr>
          <p:cNvPr id="8" name="Content Placeholder 2"/>
          <p:cNvSpPr txBox="1">
            <a:spLocks/>
          </p:cNvSpPr>
          <p:nvPr/>
        </p:nvSpPr>
        <p:spPr>
          <a:xfrm>
            <a:off x="731810" y="3798712"/>
            <a:ext cx="5460145" cy="2053972"/>
          </a:xfrm>
          <a:prstGeom prst="rect">
            <a:avLst/>
          </a:prstGeom>
        </p:spPr>
        <p:txBody>
          <a:bodyPr vert="horz" lIns="121920" tIns="60960" rIns="121920" bIns="60960" rtlCol="0">
            <a:normAutofit/>
          </a:bodyPr>
          <a:lstStyle>
            <a:lvl1pPr marL="231775" indent="-231775" algn="l" defTabSz="914400" rtl="0" eaLnBrk="1" latinLnBrk="0" hangingPunct="1">
              <a:spcBef>
                <a:spcPts val="300"/>
              </a:spcBef>
              <a:buClr>
                <a:srgbClr val="006073"/>
              </a:buClr>
              <a:buSzPct val="85000"/>
              <a:buFont typeface="Wingdings" panose="05000000000000000000" pitchFamily="2" charset="2"/>
              <a:buChar char="§"/>
              <a:defRPr sz="2600" kern="1200">
                <a:solidFill>
                  <a:srgbClr val="003D78"/>
                </a:solidFill>
                <a:latin typeface="+mn-lt"/>
                <a:ea typeface="+mn-ea"/>
                <a:cs typeface="+mn-cs"/>
              </a:defRPr>
            </a:lvl1pPr>
            <a:lvl2pPr marL="457200" indent="-225425" algn="l" defTabSz="914400" rtl="0" eaLnBrk="1" latinLnBrk="0" hangingPunct="1">
              <a:spcBef>
                <a:spcPts val="300"/>
              </a:spcBef>
              <a:buClr>
                <a:srgbClr val="006073"/>
              </a:buClr>
              <a:buSzPct val="85000"/>
              <a:buFont typeface="Arial" panose="020B0604020202020204" pitchFamily="34" charset="0"/>
              <a:buChar char="♦"/>
              <a:defRPr sz="2400" kern="1200">
                <a:solidFill>
                  <a:srgbClr val="003D78"/>
                </a:solidFill>
                <a:latin typeface="+mn-lt"/>
                <a:ea typeface="+mn-ea"/>
                <a:cs typeface="+mn-cs"/>
              </a:defRPr>
            </a:lvl2pPr>
            <a:lvl3pPr marL="688975" indent="-231775" algn="l" defTabSz="914400" rtl="0" eaLnBrk="1" latinLnBrk="0" hangingPunct="1">
              <a:spcBef>
                <a:spcPts val="300"/>
              </a:spcBef>
              <a:buClr>
                <a:srgbClr val="006073"/>
              </a:buClr>
              <a:buSzPct val="85000"/>
              <a:buFont typeface="Arial" panose="020B0604020202020204" pitchFamily="34" charset="0"/>
              <a:buChar char="•"/>
              <a:defRPr sz="2000" kern="1200">
                <a:solidFill>
                  <a:srgbClr val="003D78"/>
                </a:solidFill>
                <a:latin typeface="+mn-lt"/>
                <a:ea typeface="+mn-ea"/>
                <a:cs typeface="+mn-cs"/>
              </a:defRPr>
            </a:lvl3pPr>
            <a:lvl4pPr marL="911225" indent="-228600" algn="l" defTabSz="914400" rtl="0" eaLnBrk="1" latinLnBrk="0" hangingPunct="1">
              <a:spcBef>
                <a:spcPts val="300"/>
              </a:spcBef>
              <a:buClr>
                <a:srgbClr val="006073"/>
              </a:buClr>
              <a:buSzPct val="85000"/>
              <a:buFont typeface="Arial" panose="020B0604020202020204" pitchFamily="34" charset="0"/>
              <a:buChar char="–"/>
              <a:defRPr sz="1800" kern="1200">
                <a:solidFill>
                  <a:srgbClr val="003D78"/>
                </a:solidFill>
                <a:latin typeface="+mn-lt"/>
                <a:ea typeface="+mn-ea"/>
                <a:cs typeface="+mn-cs"/>
              </a:defRPr>
            </a:lvl4pPr>
            <a:lvl5pPr marL="1149350" indent="-228600" algn="l" defTabSz="914400" rtl="0" eaLnBrk="1" latinLnBrk="0" hangingPunct="1">
              <a:spcBef>
                <a:spcPts val="300"/>
              </a:spcBef>
              <a:buClr>
                <a:srgbClr val="006073"/>
              </a:buClr>
              <a:buSzPct val="85000"/>
              <a:buFont typeface="Wingdings" panose="05000000000000000000" pitchFamily="2" charset="2"/>
              <a:buChar char="§"/>
              <a:defRPr sz="1800" kern="1200">
                <a:solidFill>
                  <a:srgbClr val="003D7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spcBef>
                <a:spcPts val="400"/>
              </a:spcBef>
              <a:buNone/>
            </a:pPr>
            <a:r>
              <a:rPr lang="en-US" sz="3200" dirty="0">
                <a:latin typeface="Arial"/>
              </a:rPr>
              <a:t>This keeps the airway clear and prevents choking or aspiration if vomiting occurs.</a:t>
            </a:r>
          </a:p>
          <a:p>
            <a:pPr marL="0" indent="0" defTabSz="1219170">
              <a:spcBef>
                <a:spcPts val="400"/>
              </a:spcBef>
              <a:buNone/>
            </a:pPr>
            <a:endParaRPr lang="en-US" sz="3467" dirty="0">
              <a:latin typeface="Arial"/>
            </a:endParaRPr>
          </a:p>
        </p:txBody>
      </p:sp>
    </p:spTree>
    <p:extLst>
      <p:ext uri="{BB962C8B-B14F-4D97-AF65-F5344CB8AC3E}">
        <p14:creationId xmlns:p14="http://schemas.microsoft.com/office/powerpoint/2010/main" val="3735449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4013"/>
          </a:xfrm>
        </p:spPr>
        <p:txBody>
          <a:bodyPr/>
          <a:lstStyle/>
          <a:p>
            <a:pPr algn="ctr"/>
            <a:r>
              <a:rPr lang="en-US" dirty="0"/>
              <a:t>Recovery Position</a:t>
            </a:r>
          </a:p>
        </p:txBody>
      </p:sp>
      <p:sp>
        <p:nvSpPr>
          <p:cNvPr id="3" name="Content Placeholder 2"/>
          <p:cNvSpPr>
            <a:spLocks noGrp="1"/>
          </p:cNvSpPr>
          <p:nvPr>
            <p:ph idx="1"/>
          </p:nvPr>
        </p:nvSpPr>
        <p:spPr>
          <a:xfrm>
            <a:off x="578838" y="2122311"/>
            <a:ext cx="4783383" cy="4139987"/>
          </a:xfrm>
        </p:spPr>
        <p:txBody>
          <a:bodyPr>
            <a:normAutofit/>
          </a:bodyPr>
          <a:lstStyle/>
          <a:p>
            <a:pPr>
              <a:spcAft>
                <a:spcPts val="800"/>
              </a:spcAft>
            </a:pPr>
            <a:r>
              <a:rPr lang="en-US" sz="3200" dirty="0"/>
              <a:t>Face and body turned to the left side</a:t>
            </a:r>
          </a:p>
          <a:p>
            <a:pPr>
              <a:spcAft>
                <a:spcPts val="800"/>
              </a:spcAft>
            </a:pPr>
            <a:r>
              <a:rPr lang="en-US" sz="3200" dirty="0"/>
              <a:t>Hand supports head</a:t>
            </a:r>
          </a:p>
          <a:p>
            <a:pPr>
              <a:spcAft>
                <a:spcPts val="800"/>
              </a:spcAft>
            </a:pPr>
            <a:r>
              <a:rPr lang="en-US" sz="3200" dirty="0"/>
              <a:t>Bent knee supports body</a:t>
            </a:r>
          </a:p>
        </p:txBody>
      </p:sp>
      <p:pic>
        <p:nvPicPr>
          <p:cNvPr id="2050" name="Picture 2" descr="L:\Bmhsas\Grants\State Opioid Response Grant\Prevention\Naloxone TOT\Pictures\first-aid-graphic-recov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841" y="1460499"/>
            <a:ext cx="6437329" cy="4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888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lstStyle/>
          <a:p>
            <a:pPr algn="ctr"/>
            <a:r>
              <a:rPr lang="en-US" dirty="0"/>
              <a:t>Care for the Person</a:t>
            </a:r>
          </a:p>
        </p:txBody>
      </p:sp>
      <p:sp>
        <p:nvSpPr>
          <p:cNvPr id="3" name="Content Placeholder 2"/>
          <p:cNvSpPr>
            <a:spLocks noGrp="1"/>
          </p:cNvSpPr>
          <p:nvPr>
            <p:ph idx="1"/>
          </p:nvPr>
        </p:nvSpPr>
        <p:spPr>
          <a:xfrm>
            <a:off x="282221" y="1854539"/>
            <a:ext cx="11830756" cy="4572000"/>
          </a:xfrm>
        </p:spPr>
        <p:txBody>
          <a:bodyPr>
            <a:normAutofit/>
          </a:bodyPr>
          <a:lstStyle/>
          <a:p>
            <a:pPr marL="0" indent="0">
              <a:buNone/>
            </a:pPr>
            <a:r>
              <a:rPr lang="en-US" sz="3200" dirty="0"/>
              <a:t>After receiving naloxone, a person may:</a:t>
            </a:r>
          </a:p>
          <a:p>
            <a:r>
              <a:rPr lang="en-US" sz="3200" dirty="0"/>
              <a:t>Feel physically ill </a:t>
            </a:r>
          </a:p>
          <a:p>
            <a:r>
              <a:rPr lang="en-US" sz="3200" dirty="0"/>
              <a:t>Feel withdrawal symptoms (unpleasant but not life‐threatening)</a:t>
            </a:r>
          </a:p>
          <a:p>
            <a:r>
              <a:rPr lang="en-US" sz="3200" dirty="0"/>
              <a:t>Become agitated and upset</a:t>
            </a:r>
          </a:p>
          <a:p>
            <a:r>
              <a:rPr lang="en-US" sz="3200" dirty="0"/>
              <a:t>Overdose again</a:t>
            </a:r>
            <a:r>
              <a:rPr lang="en-US" dirty="0"/>
              <a:t>		</a:t>
            </a:r>
          </a:p>
        </p:txBody>
      </p:sp>
    </p:spTree>
    <p:extLst>
      <p:ext uri="{BB962C8B-B14F-4D97-AF65-F5344CB8AC3E}">
        <p14:creationId xmlns:p14="http://schemas.microsoft.com/office/powerpoint/2010/main" val="2440090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277344" cy="1524000"/>
          </a:xfrm>
        </p:spPr>
        <p:txBody>
          <a:bodyPr/>
          <a:lstStyle/>
          <a:p>
            <a:pPr algn="ctr"/>
            <a:r>
              <a:rPr lang="en-US" dirty="0"/>
              <a:t>Care for the Person</a:t>
            </a:r>
          </a:p>
        </p:txBody>
      </p:sp>
      <p:sp>
        <p:nvSpPr>
          <p:cNvPr id="3" name="Content Placeholder 2"/>
          <p:cNvSpPr>
            <a:spLocks noGrp="1"/>
          </p:cNvSpPr>
          <p:nvPr>
            <p:ph idx="1"/>
          </p:nvPr>
        </p:nvSpPr>
        <p:spPr>
          <a:xfrm>
            <a:off x="609600" y="1719072"/>
            <a:ext cx="10972800" cy="4572000"/>
          </a:xfrm>
        </p:spPr>
        <p:txBody>
          <a:bodyPr>
            <a:noAutofit/>
          </a:bodyPr>
          <a:lstStyle/>
          <a:p>
            <a:r>
              <a:rPr lang="en-US" sz="3200" dirty="0"/>
              <a:t>Place the person in the recovery position if they start breathing.</a:t>
            </a:r>
          </a:p>
          <a:p>
            <a:r>
              <a:rPr lang="en-US" sz="3200" dirty="0"/>
              <a:t>Get the person to a hospital if they can’t walk and/or talk after waking up. </a:t>
            </a:r>
          </a:p>
        </p:txBody>
      </p:sp>
    </p:spTree>
    <p:extLst>
      <p:ext uri="{BB962C8B-B14F-4D97-AF65-F5344CB8AC3E}">
        <p14:creationId xmlns:p14="http://schemas.microsoft.com/office/powerpoint/2010/main" val="2667654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8889"/>
          </a:xfrm>
        </p:spPr>
        <p:txBody>
          <a:bodyPr/>
          <a:lstStyle/>
          <a:p>
            <a:pPr algn="ctr"/>
            <a:r>
              <a:rPr lang="en-US" dirty="0"/>
              <a:t>Compassionate Response</a:t>
            </a:r>
          </a:p>
        </p:txBody>
      </p:sp>
      <p:sp>
        <p:nvSpPr>
          <p:cNvPr id="3" name="Content Placeholder 2"/>
          <p:cNvSpPr>
            <a:spLocks noGrp="1"/>
          </p:cNvSpPr>
          <p:nvPr>
            <p:ph idx="1"/>
          </p:nvPr>
        </p:nvSpPr>
        <p:spPr>
          <a:xfrm>
            <a:off x="598310" y="1357489"/>
            <a:ext cx="10995379" cy="4572000"/>
          </a:xfrm>
        </p:spPr>
        <p:txBody>
          <a:bodyPr>
            <a:noAutofit/>
          </a:bodyPr>
          <a:lstStyle/>
          <a:p>
            <a:r>
              <a:rPr lang="en-US" sz="3200" dirty="0"/>
              <a:t>Treat the person with dignity and respect</a:t>
            </a:r>
          </a:p>
          <a:p>
            <a:r>
              <a:rPr lang="en-US" sz="3200" dirty="0"/>
              <a:t>Explain in a calm, clear voice that you believe the person overdosed and you gave naloxone</a:t>
            </a:r>
          </a:p>
          <a:p>
            <a:pPr lvl="1">
              <a:buFont typeface="Arial" panose="020B0604020202020204" pitchFamily="34" charset="0"/>
              <a:buChar char="•"/>
            </a:pPr>
            <a:r>
              <a:rPr lang="en-US" sz="2800" dirty="0"/>
              <a:t>“You are safe.”</a:t>
            </a:r>
          </a:p>
          <a:p>
            <a:pPr lvl="1">
              <a:buFont typeface="Arial" panose="020B0604020202020204" pitchFamily="34" charset="0"/>
              <a:buChar char="•"/>
            </a:pPr>
            <a:r>
              <a:rPr lang="en-US" sz="2800" dirty="0"/>
              <a:t>“I’m here to help you.”</a:t>
            </a:r>
          </a:p>
          <a:p>
            <a:pPr lvl="1">
              <a:buFont typeface="Arial" panose="020B0604020202020204" pitchFamily="34" charset="0"/>
              <a:buChar char="•"/>
            </a:pPr>
            <a:r>
              <a:rPr lang="en-US" sz="2800" dirty="0"/>
              <a:t>“EMS is on their way.”</a:t>
            </a:r>
          </a:p>
          <a:p>
            <a:r>
              <a:rPr lang="en-US" sz="3200" dirty="0"/>
              <a:t>Ask them if they have someone they would like you to contact (family, peer support, “sponsors,” etc.)</a:t>
            </a:r>
          </a:p>
          <a:p>
            <a:r>
              <a:rPr lang="en-US" sz="3200" dirty="0"/>
              <a:t>Leave naloxone with them, if possible.</a:t>
            </a:r>
          </a:p>
        </p:txBody>
      </p:sp>
    </p:spTree>
    <p:extLst>
      <p:ext uri="{BB962C8B-B14F-4D97-AF65-F5344CB8AC3E}">
        <p14:creationId xmlns:p14="http://schemas.microsoft.com/office/powerpoint/2010/main" val="11575278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84055-ABF1-7EE4-1C71-6F209EC4889E}"/>
              </a:ext>
            </a:extLst>
          </p:cNvPr>
          <p:cNvSpPr>
            <a:spLocks noGrp="1"/>
          </p:cNvSpPr>
          <p:nvPr>
            <p:ph idx="1"/>
          </p:nvPr>
        </p:nvSpPr>
        <p:spPr>
          <a:xfrm>
            <a:off x="585215" y="1667256"/>
            <a:ext cx="11201019" cy="4572000"/>
          </a:xfrm>
        </p:spPr>
        <p:txBody>
          <a:bodyPr/>
          <a:lstStyle/>
          <a:p>
            <a:pPr marL="0" indent="0">
              <a:buNone/>
            </a:pPr>
            <a:r>
              <a:rPr lang="en-US" sz="3200" dirty="0">
                <a:solidFill>
                  <a:srgbClr val="25357D"/>
                </a:solidFill>
                <a:effectLst/>
                <a:latin typeface="Arial" panose="020B0604020202020204" pitchFamily="34" charset="0"/>
              </a:rPr>
              <a:t>“A compassionate overdose response is looking at the entire person. It’s not that moment of reviving them. It’s </a:t>
            </a:r>
            <a:r>
              <a:rPr lang="en-US" sz="3200" dirty="0">
                <a:solidFill>
                  <a:srgbClr val="25357D"/>
                </a:solidFill>
                <a:latin typeface="Arial" panose="020B0604020202020204" pitchFamily="34" charset="0"/>
              </a:rPr>
              <a:t>also </a:t>
            </a:r>
            <a:r>
              <a:rPr lang="en-US" sz="3200" dirty="0">
                <a:solidFill>
                  <a:srgbClr val="25357D"/>
                </a:solidFill>
                <a:effectLst/>
                <a:latin typeface="Arial" panose="020B0604020202020204" pitchFamily="34" charset="0"/>
              </a:rPr>
              <a:t>what happens afterward.”</a:t>
            </a:r>
          </a:p>
          <a:p>
            <a:pPr marL="0" indent="0">
              <a:buNone/>
            </a:pPr>
            <a:endParaRPr lang="en-US" sz="2000" b="1" i="1" dirty="0">
              <a:solidFill>
                <a:srgbClr val="25357D"/>
              </a:solidFill>
              <a:latin typeface="Arial" panose="020B0604020202020204" pitchFamily="34" charset="0"/>
            </a:endParaRPr>
          </a:p>
          <a:p>
            <a:pPr marL="0" indent="0">
              <a:buNone/>
            </a:pPr>
            <a:r>
              <a:rPr lang="en-US" sz="3200" dirty="0">
                <a:solidFill>
                  <a:srgbClr val="25357D"/>
                </a:solidFill>
                <a:latin typeface="Arial" panose="020B0604020202020204" pitchFamily="34" charset="0"/>
              </a:rPr>
              <a:t>- Panel member from the Compassionate Overdose Summit</a:t>
            </a:r>
            <a:endParaRPr lang="en-US" sz="3200" dirty="0">
              <a:solidFill>
                <a:srgbClr val="25357D"/>
              </a:solidFill>
            </a:endParaRPr>
          </a:p>
        </p:txBody>
      </p:sp>
      <p:sp>
        <p:nvSpPr>
          <p:cNvPr id="2" name="Title 1">
            <a:extLst>
              <a:ext uri="{FF2B5EF4-FFF2-40B4-BE49-F238E27FC236}">
                <a16:creationId xmlns:a16="http://schemas.microsoft.com/office/drawing/2014/main" id="{09EAE95D-4338-5515-9341-38D0A6EE18CA}"/>
              </a:ext>
            </a:extLst>
          </p:cNvPr>
          <p:cNvSpPr>
            <a:spLocks noGrp="1"/>
          </p:cNvSpPr>
          <p:nvPr>
            <p:ph type="title"/>
          </p:nvPr>
        </p:nvSpPr>
        <p:spPr>
          <a:xfrm>
            <a:off x="0" y="0"/>
            <a:ext cx="12192000" cy="1524000"/>
          </a:xfrm>
        </p:spPr>
        <p:txBody>
          <a:bodyPr/>
          <a:lstStyle/>
          <a:p>
            <a:pPr algn="ctr"/>
            <a:r>
              <a:rPr lang="en-US" dirty="0"/>
              <a:t>Compassionate Response</a:t>
            </a:r>
          </a:p>
        </p:txBody>
      </p:sp>
    </p:spTree>
    <p:extLst>
      <p:ext uri="{BB962C8B-B14F-4D97-AF65-F5344CB8AC3E}">
        <p14:creationId xmlns:p14="http://schemas.microsoft.com/office/powerpoint/2010/main" val="2370712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lstStyle/>
          <a:p>
            <a:pPr algn="ctr"/>
            <a:r>
              <a:rPr lang="en-US" dirty="0"/>
              <a:t>Opioids: Tolerance</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Over time opioid use changes both the amount and sensitivity of dopamine receptors causing users to need a continuous supply of opioids to feel “normal.” </a:t>
            </a:r>
          </a:p>
        </p:txBody>
      </p:sp>
    </p:spTree>
    <p:extLst>
      <p:ext uri="{BB962C8B-B14F-4D97-AF65-F5344CB8AC3E}">
        <p14:creationId xmlns:p14="http://schemas.microsoft.com/office/powerpoint/2010/main" val="530746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ULSE video with captions">
            <a:hlinkClick r:id="" action="ppaction://media"/>
            <a:extLst>
              <a:ext uri="{FF2B5EF4-FFF2-40B4-BE49-F238E27FC236}">
                <a16:creationId xmlns:a16="http://schemas.microsoft.com/office/drawing/2014/main" id="{8F92909B-C035-ABA6-D544-A541EF9AC1EC}"/>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130531" y="1157224"/>
            <a:ext cx="10451869" cy="5309547"/>
          </a:xfrm>
          <a:noFill/>
        </p:spPr>
      </p:pic>
      <p:sp>
        <p:nvSpPr>
          <p:cNvPr id="2" name="Title 1">
            <a:extLst>
              <a:ext uri="{FF2B5EF4-FFF2-40B4-BE49-F238E27FC236}">
                <a16:creationId xmlns:a16="http://schemas.microsoft.com/office/drawing/2014/main" id="{6B81E5C2-91DA-3947-6FEF-1F5E068007A4}"/>
              </a:ext>
            </a:extLst>
          </p:cNvPr>
          <p:cNvSpPr>
            <a:spLocks noGrp="1"/>
          </p:cNvSpPr>
          <p:nvPr>
            <p:ph type="title"/>
          </p:nvPr>
        </p:nvSpPr>
        <p:spPr>
          <a:xfrm>
            <a:off x="609600" y="275461"/>
            <a:ext cx="10972800" cy="755652"/>
          </a:xfrm>
        </p:spPr>
        <p:txBody>
          <a:bodyPr anchor="b">
            <a:noAutofit/>
          </a:bodyPr>
          <a:lstStyle/>
          <a:p>
            <a:pPr algn="ctr"/>
            <a:r>
              <a:rPr lang="en-US" sz="5330" b="0" dirty="0"/>
              <a:t>P.U.L.S.E Testimonial </a:t>
            </a:r>
          </a:p>
        </p:txBody>
      </p:sp>
    </p:spTree>
    <p:extLst>
      <p:ext uri="{BB962C8B-B14F-4D97-AF65-F5344CB8AC3E}">
        <p14:creationId xmlns:p14="http://schemas.microsoft.com/office/powerpoint/2010/main" val="400083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6184D3C-CB5E-AD6D-9325-416EF224A953}"/>
              </a:ext>
            </a:extLst>
          </p:cNvPr>
          <p:cNvSpPr>
            <a:spLocks noGrp="1"/>
          </p:cNvSpPr>
          <p:nvPr>
            <p:ph type="title"/>
          </p:nvPr>
        </p:nvSpPr>
        <p:spPr>
          <a:xfrm>
            <a:off x="609600" y="2413000"/>
            <a:ext cx="10972800" cy="1524000"/>
          </a:xfrm>
        </p:spPr>
        <p:txBody>
          <a:bodyPr>
            <a:normAutofit fontScale="90000"/>
          </a:bodyPr>
          <a:lstStyle/>
          <a:p>
            <a:r>
              <a:rPr lang="en-US" sz="2933" dirty="0"/>
              <a:t>Section I</a:t>
            </a:r>
            <a:br>
              <a:rPr lang="en-US" sz="7200" dirty="0"/>
            </a:br>
            <a:r>
              <a:rPr lang="en-US" sz="8000" dirty="0"/>
              <a:t>Laws and Procedures</a:t>
            </a:r>
          </a:p>
        </p:txBody>
      </p:sp>
    </p:spTree>
    <p:extLst>
      <p:ext uri="{BB962C8B-B14F-4D97-AF65-F5344CB8AC3E}">
        <p14:creationId xmlns:p14="http://schemas.microsoft.com/office/powerpoint/2010/main" val="3246463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Carrying Naloxone</a:t>
            </a:r>
          </a:p>
        </p:txBody>
      </p:sp>
      <p:sp>
        <p:nvSpPr>
          <p:cNvPr id="3" name="Content Placeholder 2"/>
          <p:cNvSpPr>
            <a:spLocks noGrp="1"/>
          </p:cNvSpPr>
          <p:nvPr>
            <p:ph idx="1"/>
          </p:nvPr>
        </p:nvSpPr>
        <p:spPr>
          <a:xfrm>
            <a:off x="609600" y="1719072"/>
            <a:ext cx="10972800" cy="4572000"/>
          </a:xfrm>
        </p:spPr>
        <p:txBody>
          <a:bodyPr>
            <a:normAutofit/>
          </a:bodyPr>
          <a:lstStyle/>
          <a:p>
            <a:pPr marL="0" indent="0">
              <a:buNone/>
            </a:pPr>
            <a:r>
              <a:rPr lang="en-US" sz="3200" dirty="0"/>
              <a:t>State law allows anyone to give naloxone.</a:t>
            </a:r>
          </a:p>
          <a:p>
            <a:r>
              <a:rPr lang="en-US" sz="3200" dirty="0"/>
              <a:t>Administer naloxone in accordance with training procedures.</a:t>
            </a:r>
          </a:p>
          <a:p>
            <a:r>
              <a:rPr lang="en-US" sz="3200" dirty="0"/>
              <a:t>Make a good faith effort to get emergency medical help for a person experiencing an opioid overdose.</a:t>
            </a:r>
          </a:p>
          <a:p>
            <a:endParaRPr lang="en-US" dirty="0"/>
          </a:p>
        </p:txBody>
      </p:sp>
    </p:spTree>
    <p:extLst>
      <p:ext uri="{BB962C8B-B14F-4D97-AF65-F5344CB8AC3E}">
        <p14:creationId xmlns:p14="http://schemas.microsoft.com/office/powerpoint/2010/main" val="34612012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F951-2523-46FA-ECD4-C7AAE98F055C}"/>
              </a:ext>
            </a:extLst>
          </p:cNvPr>
          <p:cNvSpPr>
            <a:spLocks noGrp="1"/>
          </p:cNvSpPr>
          <p:nvPr>
            <p:ph type="title"/>
          </p:nvPr>
        </p:nvSpPr>
        <p:spPr>
          <a:xfrm>
            <a:off x="0" y="0"/>
            <a:ext cx="12192000" cy="1524000"/>
          </a:xfrm>
        </p:spPr>
        <p:txBody>
          <a:bodyPr/>
          <a:lstStyle/>
          <a:p>
            <a:pPr algn="ctr"/>
            <a:r>
              <a:rPr lang="en-US" dirty="0"/>
              <a:t>Naloxone Availability</a:t>
            </a:r>
          </a:p>
        </p:txBody>
      </p:sp>
      <p:sp>
        <p:nvSpPr>
          <p:cNvPr id="3" name="Content Placeholder 2">
            <a:extLst>
              <a:ext uri="{FF2B5EF4-FFF2-40B4-BE49-F238E27FC236}">
                <a16:creationId xmlns:a16="http://schemas.microsoft.com/office/drawing/2014/main" id="{5CD775FE-AA46-E620-6B6B-F29E74B05F05}"/>
              </a:ext>
            </a:extLst>
          </p:cNvPr>
          <p:cNvSpPr>
            <a:spLocks noGrp="1"/>
          </p:cNvSpPr>
          <p:nvPr>
            <p:ph idx="1"/>
          </p:nvPr>
        </p:nvSpPr>
        <p:spPr>
          <a:xfrm>
            <a:off x="349957" y="1650562"/>
            <a:ext cx="4929938" cy="4572000"/>
          </a:xfrm>
        </p:spPr>
        <p:txBody>
          <a:bodyPr/>
          <a:lstStyle/>
          <a:p>
            <a:pPr marL="0" indent="0">
              <a:buNone/>
            </a:pPr>
            <a:r>
              <a:rPr lang="en-US" sz="3200" dirty="0"/>
              <a:t>Naloxone is available for free or for purchase at hundreds of locations in Wisconsin. </a:t>
            </a:r>
          </a:p>
          <a:p>
            <a:pPr marL="0" indent="0">
              <a:buNone/>
            </a:pPr>
            <a:endParaRPr lang="en-US" sz="3200" dirty="0">
              <a:hlinkClick r:id="rId3"/>
            </a:endParaRPr>
          </a:p>
          <a:p>
            <a:pPr marL="0" indent="0">
              <a:buNone/>
            </a:pPr>
            <a:r>
              <a:rPr lang="en-US" sz="3200" dirty="0"/>
              <a:t>Map of locations on the DHS website:</a:t>
            </a:r>
            <a:endParaRPr lang="en-US" sz="3200" dirty="0">
              <a:hlinkClick r:id="rId3"/>
            </a:endParaRPr>
          </a:p>
          <a:p>
            <a:pPr marL="0" indent="0">
              <a:buNone/>
            </a:pPr>
            <a:r>
              <a:rPr lang="en-US" sz="1600" dirty="0">
                <a:hlinkClick r:id="rId4"/>
              </a:rPr>
              <a:t>https://www.dhs.wisconsin.gov/aoda/naloxone.htm</a:t>
            </a:r>
            <a:r>
              <a:rPr lang="en-US" sz="1600" dirty="0"/>
              <a:t> </a:t>
            </a:r>
          </a:p>
          <a:p>
            <a:pPr marL="0" indent="0">
              <a:buNone/>
            </a:pPr>
            <a:endParaRPr lang="en-US" dirty="0"/>
          </a:p>
        </p:txBody>
      </p:sp>
      <p:pic>
        <p:nvPicPr>
          <p:cNvPr id="4" name="Picture 3">
            <a:extLst>
              <a:ext uri="{FF2B5EF4-FFF2-40B4-BE49-F238E27FC236}">
                <a16:creationId xmlns:a16="http://schemas.microsoft.com/office/drawing/2014/main" id="{0FD05548-8C42-E667-ADEB-25DF7E6AE4BA}"/>
              </a:ext>
            </a:extLst>
          </p:cNvPr>
          <p:cNvPicPr>
            <a:picLocks noChangeAspect="1"/>
          </p:cNvPicPr>
          <p:nvPr/>
        </p:nvPicPr>
        <p:blipFill>
          <a:blip r:embed="rId5"/>
          <a:stretch>
            <a:fillRect/>
          </a:stretch>
        </p:blipFill>
        <p:spPr>
          <a:xfrm>
            <a:off x="5279895" y="2610643"/>
            <a:ext cx="2918425" cy="3096689"/>
          </a:xfrm>
          <a:prstGeom prst="rect">
            <a:avLst/>
          </a:prstGeom>
        </p:spPr>
      </p:pic>
      <p:pic>
        <p:nvPicPr>
          <p:cNvPr id="6" name="Picture 5">
            <a:extLst>
              <a:ext uri="{FF2B5EF4-FFF2-40B4-BE49-F238E27FC236}">
                <a16:creationId xmlns:a16="http://schemas.microsoft.com/office/drawing/2014/main" id="{AC194864-B840-09BA-FDDF-5FE2D0D22514}"/>
              </a:ext>
            </a:extLst>
          </p:cNvPr>
          <p:cNvPicPr>
            <a:picLocks noChangeAspect="1"/>
          </p:cNvPicPr>
          <p:nvPr/>
        </p:nvPicPr>
        <p:blipFill>
          <a:blip r:embed="rId6"/>
          <a:stretch>
            <a:fillRect/>
          </a:stretch>
        </p:blipFill>
        <p:spPr>
          <a:xfrm>
            <a:off x="8712039" y="2583838"/>
            <a:ext cx="3130004" cy="3150297"/>
          </a:xfrm>
          <a:prstGeom prst="rect">
            <a:avLst/>
          </a:prstGeom>
        </p:spPr>
      </p:pic>
      <p:sp>
        <p:nvSpPr>
          <p:cNvPr id="7" name="Content Placeholder 2">
            <a:extLst>
              <a:ext uri="{FF2B5EF4-FFF2-40B4-BE49-F238E27FC236}">
                <a16:creationId xmlns:a16="http://schemas.microsoft.com/office/drawing/2014/main" id="{617C2E63-EABA-0424-7DC5-428976348184}"/>
              </a:ext>
            </a:extLst>
          </p:cNvPr>
          <p:cNvSpPr txBox="1">
            <a:spLocks/>
          </p:cNvSpPr>
          <p:nvPr/>
        </p:nvSpPr>
        <p:spPr>
          <a:xfrm>
            <a:off x="5622298" y="1985595"/>
            <a:ext cx="2438407" cy="478744"/>
          </a:xfrm>
          <a:prstGeom prst="rect">
            <a:avLst/>
          </a:prstGeom>
        </p:spPr>
        <p:txBody>
          <a:bodyPr>
            <a:noAutofit/>
          </a:bodyPr>
          <a:lstStyle>
            <a:lvl1pPr marL="309026" indent="-309026" algn="l" defTabSz="1219170" rtl="0" eaLnBrk="1" latinLnBrk="0" hangingPunct="1">
              <a:spcBef>
                <a:spcPts val="400"/>
              </a:spcBef>
              <a:buClr>
                <a:srgbClr val="006073"/>
              </a:buClr>
              <a:buSzPct val="85000"/>
              <a:buFont typeface="Wingdings" panose="05000000000000000000" pitchFamily="2" charset="2"/>
              <a:buChar char="§"/>
              <a:defRPr sz="3467" kern="1200">
                <a:solidFill>
                  <a:srgbClr val="003D78"/>
                </a:solidFill>
                <a:latin typeface="+mn-lt"/>
                <a:ea typeface="+mn-ea"/>
                <a:cs typeface="+mn-cs"/>
              </a:defRPr>
            </a:lvl1pPr>
            <a:lvl2pPr marL="609585" indent="-300559" algn="l" defTabSz="1219170" rtl="0" eaLnBrk="1" latinLnBrk="0" hangingPunct="1">
              <a:spcBef>
                <a:spcPts val="400"/>
              </a:spcBef>
              <a:buClr>
                <a:srgbClr val="006073"/>
              </a:buClr>
              <a:buSzPct val="85000"/>
              <a:buFont typeface="Arial" panose="020B0604020202020204" pitchFamily="34" charset="0"/>
              <a:buChar char="♦"/>
              <a:defRPr sz="3200" kern="1200">
                <a:solidFill>
                  <a:srgbClr val="003D78"/>
                </a:solidFill>
                <a:latin typeface="+mn-lt"/>
                <a:ea typeface="+mn-ea"/>
                <a:cs typeface="+mn-cs"/>
              </a:defRPr>
            </a:lvl2pPr>
            <a:lvl3pPr marL="918610" indent="-309026" algn="l" defTabSz="1219170" rtl="0" eaLnBrk="1" latinLnBrk="0" hangingPunct="1">
              <a:spcBef>
                <a:spcPts val="400"/>
              </a:spcBef>
              <a:buClr>
                <a:srgbClr val="006073"/>
              </a:buClr>
              <a:buSzPct val="85000"/>
              <a:buFont typeface="Arial" panose="020B0604020202020204" pitchFamily="34" charset="0"/>
              <a:buChar char="•"/>
              <a:defRPr sz="2667" kern="1200">
                <a:solidFill>
                  <a:srgbClr val="003D78"/>
                </a:solidFill>
                <a:latin typeface="+mn-lt"/>
                <a:ea typeface="+mn-ea"/>
                <a:cs typeface="+mn-cs"/>
              </a:defRPr>
            </a:lvl3pPr>
            <a:lvl4pPr marL="1214936" indent="-304792" algn="l" defTabSz="1219170" rtl="0" eaLnBrk="1" latinLnBrk="0" hangingPunct="1">
              <a:spcBef>
                <a:spcPts val="400"/>
              </a:spcBef>
              <a:buClr>
                <a:srgbClr val="006073"/>
              </a:buClr>
              <a:buSzPct val="85000"/>
              <a:buFont typeface="Arial" panose="020B0604020202020204" pitchFamily="34" charset="0"/>
              <a:buChar char="–"/>
              <a:defRPr sz="2400" kern="1200">
                <a:solidFill>
                  <a:srgbClr val="003D78"/>
                </a:solidFill>
                <a:latin typeface="+mn-lt"/>
                <a:ea typeface="+mn-ea"/>
                <a:cs typeface="+mn-cs"/>
              </a:defRPr>
            </a:lvl4pPr>
            <a:lvl5pPr marL="1532428" indent="-304792" algn="l" defTabSz="1219170" rtl="0" eaLnBrk="1" latinLnBrk="0" hangingPunct="1">
              <a:spcBef>
                <a:spcPts val="400"/>
              </a:spcBef>
              <a:buClr>
                <a:srgbClr val="006073"/>
              </a:buClr>
              <a:buSzPct val="85000"/>
              <a:buFont typeface="Wingdings" panose="05000000000000000000" pitchFamily="2" charset="2"/>
              <a:buChar char="§"/>
              <a:defRPr sz="2400" kern="1200">
                <a:solidFill>
                  <a:srgbClr val="003D78"/>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Wingdings" panose="05000000000000000000" pitchFamily="2" charset="2"/>
              <a:buNone/>
            </a:pPr>
            <a:r>
              <a:rPr lang="en-US" sz="2400"/>
              <a:t>Free naloxone</a:t>
            </a:r>
            <a:endParaRPr lang="en-US" sz="2400">
              <a:hlinkClick r:id="rId3"/>
            </a:endParaRPr>
          </a:p>
          <a:p>
            <a:pPr marL="0" indent="0">
              <a:buFont typeface="Wingdings" panose="05000000000000000000" pitchFamily="2" charset="2"/>
              <a:buNone/>
            </a:pPr>
            <a:endParaRPr lang="en-US" sz="2400" dirty="0"/>
          </a:p>
        </p:txBody>
      </p:sp>
      <p:sp>
        <p:nvSpPr>
          <p:cNvPr id="8" name="Content Placeholder 2">
            <a:extLst>
              <a:ext uri="{FF2B5EF4-FFF2-40B4-BE49-F238E27FC236}">
                <a16:creationId xmlns:a16="http://schemas.microsoft.com/office/drawing/2014/main" id="{4F5C856A-9841-180C-C239-F721C796225C}"/>
              </a:ext>
            </a:extLst>
          </p:cNvPr>
          <p:cNvSpPr txBox="1">
            <a:spLocks/>
          </p:cNvSpPr>
          <p:nvPr/>
        </p:nvSpPr>
        <p:spPr>
          <a:xfrm>
            <a:off x="8712039" y="1335803"/>
            <a:ext cx="3290064" cy="478744"/>
          </a:xfrm>
          <a:prstGeom prst="rect">
            <a:avLst/>
          </a:prstGeom>
        </p:spPr>
        <p:txBody>
          <a:bodyPr vert="horz" lIns="91440" tIns="45720" rIns="91440" bIns="45720" rtlCol="0">
            <a:noAutofit/>
          </a:bodyPr>
          <a:lstStyle>
            <a:lvl1pPr marL="228600" indent="-228600" algn="l" defTabSz="685800" rtl="0" eaLnBrk="1" latinLnBrk="0" hangingPunct="1">
              <a:lnSpc>
                <a:spcPct val="100000"/>
              </a:lnSpc>
              <a:spcBef>
                <a:spcPts val="600"/>
              </a:spcBef>
              <a:spcAft>
                <a:spcPts val="600"/>
              </a:spcAft>
              <a:buClr>
                <a:schemeClr val="bg2"/>
              </a:buClr>
              <a:buFont typeface="Wingdings 2" panose="05020102010507070707" pitchFamily="18" charset="2"/>
              <a:buChar char=""/>
              <a:defRPr sz="2400" b="0" i="0" kern="1200">
                <a:solidFill>
                  <a:schemeClr val="bg1"/>
                </a:solidFill>
                <a:latin typeface="+mn-lt"/>
                <a:ea typeface="+mn-ea"/>
                <a:cs typeface="+mn-cs"/>
              </a:defRPr>
            </a:lvl1pPr>
            <a:lvl2pPr marL="457200" indent="-228600" algn="l" defTabSz="685800" rtl="0" eaLnBrk="1" latinLnBrk="0" hangingPunct="1">
              <a:lnSpc>
                <a:spcPct val="100000"/>
              </a:lnSpc>
              <a:spcBef>
                <a:spcPts val="0"/>
              </a:spcBef>
              <a:spcAft>
                <a:spcPts val="600"/>
              </a:spcAft>
              <a:buClr>
                <a:schemeClr val="bg2"/>
              </a:buClr>
              <a:buFont typeface="Arial" panose="020B0604020202020204" pitchFamily="34" charset="0"/>
              <a:buChar char="•"/>
              <a:defRPr sz="2200" b="0" i="0" kern="1200">
                <a:solidFill>
                  <a:schemeClr val="bg1"/>
                </a:solidFill>
                <a:latin typeface="+mn-lt"/>
                <a:ea typeface="+mn-ea"/>
                <a:cs typeface="+mn-cs"/>
              </a:defRPr>
            </a:lvl2pPr>
            <a:lvl3pPr marL="685800" indent="-228600" algn="l" defTabSz="685800" rtl="0" eaLnBrk="1" latinLnBrk="0" hangingPunct="1">
              <a:lnSpc>
                <a:spcPct val="100000"/>
              </a:lnSpc>
              <a:spcBef>
                <a:spcPts val="0"/>
              </a:spcBef>
              <a:spcAft>
                <a:spcPts val="600"/>
              </a:spcAft>
              <a:buClr>
                <a:schemeClr val="bg2"/>
              </a:buClr>
              <a:buFont typeface="Wingdings 2" panose="05020102010507070707" pitchFamily="18" charset="2"/>
              <a:buChar char="­"/>
              <a:defRPr sz="2000" b="0" i="0" kern="1200">
                <a:solidFill>
                  <a:schemeClr val="bg1"/>
                </a:solidFill>
                <a:latin typeface="+mn-lt"/>
                <a:ea typeface="+mn-ea"/>
                <a:cs typeface="+mn-cs"/>
              </a:defRPr>
            </a:lvl3pPr>
            <a:lvl4pPr marL="914400" indent="-228600" algn="l" defTabSz="685800" rtl="0" eaLnBrk="1" latinLnBrk="0" hangingPunct="1">
              <a:lnSpc>
                <a:spcPct val="100000"/>
              </a:lnSpc>
              <a:spcBef>
                <a:spcPts val="0"/>
              </a:spcBef>
              <a:spcAft>
                <a:spcPts val="600"/>
              </a:spcAft>
              <a:buClr>
                <a:schemeClr val="bg2"/>
              </a:buClr>
              <a:buFont typeface="Roboto" panose="02000000000000000000" pitchFamily="2" charset="0"/>
              <a:buChar char="‑"/>
              <a:defRPr sz="1800" b="0" i="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800" b="0" i="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2" panose="05020102010507070707" pitchFamily="18" charset="2"/>
              <a:buNone/>
            </a:pPr>
            <a:r>
              <a:rPr lang="en-US" dirty="0">
                <a:solidFill>
                  <a:schemeClr val="tx1"/>
                </a:solidFill>
              </a:rPr>
              <a:t>Pharmacies offering naloxone for purchase under a standing order</a:t>
            </a:r>
            <a:endParaRPr lang="en-US" dirty="0">
              <a:solidFill>
                <a:schemeClr val="tx1"/>
              </a:solidFill>
              <a:hlinkClick r:id="rId3">
                <a:extLst>
                  <a:ext uri="{A12FA001-AC4F-418D-AE19-62706E023703}">
                    <ahyp:hlinkClr xmlns:ahyp="http://schemas.microsoft.com/office/drawing/2018/hyperlinkcolor" val="tx"/>
                  </a:ext>
                </a:extLst>
              </a:hlinkClick>
            </a:endParaRPr>
          </a:p>
          <a:p>
            <a:pPr marL="0" indent="0">
              <a:buFont typeface="Wingdings 2" panose="05020102010507070707" pitchFamily="18" charset="2"/>
              <a:buNone/>
            </a:pPr>
            <a:endParaRPr lang="en-US" dirty="0"/>
          </a:p>
        </p:txBody>
      </p:sp>
    </p:spTree>
    <p:extLst>
      <p:ext uri="{BB962C8B-B14F-4D97-AF65-F5344CB8AC3E}">
        <p14:creationId xmlns:p14="http://schemas.microsoft.com/office/powerpoint/2010/main" val="32371869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Good Samaritan Laws</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dirty="0"/>
              <a:t>Good samaritan laws are meant to encourage people to:</a:t>
            </a:r>
          </a:p>
          <a:p>
            <a:r>
              <a:rPr lang="en-US" sz="3200" dirty="0"/>
              <a:t>Call 911 for help when someone overdoses.</a:t>
            </a:r>
          </a:p>
          <a:p>
            <a:r>
              <a:rPr lang="en-US" sz="3200" dirty="0"/>
              <a:t>Give naloxone as soon as possible.</a:t>
            </a:r>
          </a:p>
        </p:txBody>
      </p:sp>
    </p:spTree>
    <p:extLst>
      <p:ext uri="{BB962C8B-B14F-4D97-AF65-F5344CB8AC3E}">
        <p14:creationId xmlns:p14="http://schemas.microsoft.com/office/powerpoint/2010/main" val="3794449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
            <a:ext cx="12192000" cy="1524000"/>
          </a:xfrm>
        </p:spPr>
        <p:txBody>
          <a:bodyPr>
            <a:normAutofit/>
          </a:bodyPr>
          <a:lstStyle/>
          <a:p>
            <a:pPr algn="ctr"/>
            <a:r>
              <a:rPr lang="en-US" dirty="0"/>
              <a:t>Good Samaritan Laws</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b="1" dirty="0"/>
              <a:t>2013 Wisconsin Acts 194 and 200 </a:t>
            </a:r>
          </a:p>
          <a:p>
            <a:pPr marL="0" indent="0">
              <a:buNone/>
            </a:pPr>
            <a:r>
              <a:rPr lang="en-US" sz="3200" dirty="0"/>
              <a:t>A person who helps someone who is overdosing is immune from criminal prosecution unless they are on probation or parole for:</a:t>
            </a:r>
          </a:p>
          <a:p>
            <a:r>
              <a:rPr lang="en-US" sz="3200" dirty="0"/>
              <a:t>Possession of a controlled substance.</a:t>
            </a:r>
          </a:p>
          <a:p>
            <a:r>
              <a:rPr lang="en-US" sz="3200" dirty="0"/>
              <a:t>Possession or use of drug paraphernalia.</a:t>
            </a:r>
          </a:p>
        </p:txBody>
      </p:sp>
      <p:sp>
        <p:nvSpPr>
          <p:cNvPr id="4" name="TextBox 3"/>
          <p:cNvSpPr txBox="1"/>
          <p:nvPr/>
        </p:nvSpPr>
        <p:spPr>
          <a:xfrm>
            <a:off x="609600" y="6106406"/>
            <a:ext cx="11531600" cy="369332"/>
          </a:xfrm>
          <a:prstGeom prst="rect">
            <a:avLst/>
          </a:prstGeom>
          <a:noFill/>
        </p:spPr>
        <p:txBody>
          <a:bodyPr wrap="square" rtlCol="0">
            <a:spAutoFit/>
          </a:bodyPr>
          <a:lstStyle/>
          <a:p>
            <a:pPr defTabSz="1219170"/>
            <a:r>
              <a:rPr lang="en-US" dirty="0">
                <a:solidFill>
                  <a:prstClr val="black"/>
                </a:solidFill>
                <a:latin typeface="Calibri"/>
              </a:rPr>
              <a:t> </a:t>
            </a:r>
            <a:r>
              <a:rPr lang="en-US" sz="1200" dirty="0"/>
              <a:t>Wis. Stat. § 961.573, Wis. Stat. § 961.41(3g), Wis. Stat. § 441.18(3), and Wis. Stat. § 448.037(3)</a:t>
            </a:r>
          </a:p>
        </p:txBody>
      </p:sp>
    </p:spTree>
    <p:extLst>
      <p:ext uri="{BB962C8B-B14F-4D97-AF65-F5344CB8AC3E}">
        <p14:creationId xmlns:p14="http://schemas.microsoft.com/office/powerpoint/2010/main" val="9991161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E63A853-A9E2-63EF-B980-9453D9199591}"/>
              </a:ext>
            </a:extLst>
          </p:cNvPr>
          <p:cNvSpPr txBox="1">
            <a:spLocks/>
          </p:cNvSpPr>
          <p:nvPr/>
        </p:nvSpPr>
        <p:spPr>
          <a:xfrm>
            <a:off x="609599" y="2413000"/>
            <a:ext cx="11367911" cy="2599267"/>
          </a:xfrm>
          <a:prstGeom prst="rect">
            <a:avLst/>
          </a:prstGeom>
        </p:spPr>
        <p:txBody>
          <a:bodyPr vert="horz" lIns="91440" tIns="45720" rIns="91440" bIns="45720" rtlCol="0" anchor="ctr">
            <a:normAutofit fontScale="90000" lnSpcReduction="10000"/>
          </a:bodyPr>
          <a:lstStyle>
            <a:lvl1pPr algn="l" defTabSz="1219170" rtl="0" eaLnBrk="1" latinLnBrk="0" hangingPunct="1">
              <a:spcBef>
                <a:spcPct val="0"/>
              </a:spcBef>
              <a:buNone/>
              <a:defRPr sz="5333" b="0" kern="1200" baseline="0">
                <a:solidFill>
                  <a:srgbClr val="585858"/>
                </a:solidFill>
                <a:latin typeface="+mj-lt"/>
                <a:ea typeface="+mj-ea"/>
                <a:cs typeface="Arial" panose="020B0604020202020204" pitchFamily="34" charset="0"/>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933" b="0" i="0" u="none" strike="noStrike" kern="1200" cap="none" spc="0" normalizeH="0" baseline="0" noProof="0" dirty="0">
                <a:ln>
                  <a:noFill/>
                </a:ln>
                <a:solidFill>
                  <a:srgbClr val="585858"/>
                </a:solidFill>
                <a:effectLst/>
                <a:uLnTx/>
                <a:uFillTx/>
                <a:latin typeface="Verdana"/>
                <a:ea typeface="+mj-ea"/>
                <a:cs typeface="Arial" panose="020B0604020202020204" pitchFamily="34" charset="0"/>
              </a:rPr>
              <a:t>Section J</a:t>
            </a:r>
            <a:br>
              <a:rPr kumimoji="0" lang="en-US" sz="7200" b="0" i="0" u="none" strike="noStrike" kern="1200" cap="none" spc="0" normalizeH="0" baseline="0" noProof="0" dirty="0">
                <a:ln>
                  <a:noFill/>
                </a:ln>
                <a:solidFill>
                  <a:srgbClr val="585858"/>
                </a:solidFill>
                <a:effectLst/>
                <a:uLnTx/>
                <a:uFillTx/>
                <a:latin typeface="Verdana"/>
                <a:ea typeface="+mj-ea"/>
                <a:cs typeface="Arial" panose="020B0604020202020204" pitchFamily="34" charset="0"/>
              </a:rPr>
            </a:br>
            <a:r>
              <a:rPr kumimoji="0" lang="en-US" sz="8000" b="0" i="0" u="none" strike="noStrike" kern="1200" cap="none" spc="0" normalizeH="0" baseline="0" noProof="0" dirty="0">
                <a:ln>
                  <a:noFill/>
                </a:ln>
                <a:solidFill>
                  <a:srgbClr val="585858"/>
                </a:solidFill>
                <a:effectLst/>
                <a:uLnTx/>
                <a:uFillTx/>
                <a:latin typeface="Verdana"/>
                <a:ea typeface="+mj-ea"/>
                <a:cs typeface="Arial" panose="020B0604020202020204" pitchFamily="34" charset="0"/>
              </a:rPr>
              <a:t>Overdose Prevention Tips</a:t>
            </a:r>
          </a:p>
        </p:txBody>
      </p:sp>
    </p:spTree>
    <p:extLst>
      <p:ext uri="{BB962C8B-B14F-4D97-AF65-F5344CB8AC3E}">
        <p14:creationId xmlns:p14="http://schemas.microsoft.com/office/powerpoint/2010/main" val="36662092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0D70-40C0-EA68-A957-492B280544D8}"/>
              </a:ext>
            </a:extLst>
          </p:cNvPr>
          <p:cNvSpPr>
            <a:spLocks noGrp="1"/>
          </p:cNvSpPr>
          <p:nvPr>
            <p:ph type="title"/>
          </p:nvPr>
        </p:nvSpPr>
        <p:spPr>
          <a:xfrm>
            <a:off x="609600" y="182880"/>
            <a:ext cx="10972800" cy="1524000"/>
          </a:xfrm>
        </p:spPr>
        <p:txBody>
          <a:bodyPr/>
          <a:lstStyle/>
          <a:p>
            <a:pPr algn="ctr"/>
            <a:r>
              <a:rPr lang="en-US" dirty="0"/>
              <a:t>Activity</a:t>
            </a:r>
          </a:p>
        </p:txBody>
      </p:sp>
      <p:sp>
        <p:nvSpPr>
          <p:cNvPr id="3" name="Content Placeholder 2">
            <a:extLst>
              <a:ext uri="{FF2B5EF4-FFF2-40B4-BE49-F238E27FC236}">
                <a16:creationId xmlns:a16="http://schemas.microsoft.com/office/drawing/2014/main" id="{AE2F5998-F460-FCC7-34C2-FB9836253197}"/>
              </a:ext>
            </a:extLst>
          </p:cNvPr>
          <p:cNvSpPr>
            <a:spLocks noGrp="1"/>
          </p:cNvSpPr>
          <p:nvPr>
            <p:ph idx="1"/>
          </p:nvPr>
        </p:nvSpPr>
        <p:spPr>
          <a:xfrm>
            <a:off x="609600" y="1719072"/>
            <a:ext cx="10972800" cy="4572000"/>
          </a:xfrm>
        </p:spPr>
        <p:txBody>
          <a:bodyPr/>
          <a:lstStyle/>
          <a:p>
            <a:pPr marL="0" indent="0">
              <a:buNone/>
            </a:pPr>
            <a:r>
              <a:rPr lang="en-US" sz="3200" dirty="0"/>
              <a:t>Write down five prevention tips and share with large group</a:t>
            </a:r>
          </a:p>
          <a:p>
            <a:endParaRPr lang="en-US" dirty="0"/>
          </a:p>
        </p:txBody>
      </p:sp>
    </p:spTree>
    <p:extLst>
      <p:ext uri="{BB962C8B-B14F-4D97-AF65-F5344CB8AC3E}">
        <p14:creationId xmlns:p14="http://schemas.microsoft.com/office/powerpoint/2010/main" val="39072272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2880"/>
            <a:ext cx="10972800" cy="1524000"/>
          </a:xfrm>
        </p:spPr>
        <p:txBody>
          <a:bodyPr>
            <a:noAutofit/>
          </a:bodyPr>
          <a:lstStyle/>
          <a:p>
            <a:pPr algn="ctr"/>
            <a:r>
              <a:rPr lang="en-US" dirty="0"/>
              <a:t>Tip #1</a:t>
            </a:r>
          </a:p>
        </p:txBody>
      </p:sp>
      <p:sp>
        <p:nvSpPr>
          <p:cNvPr id="3" name="Content Placeholder 2"/>
          <p:cNvSpPr>
            <a:spLocks noGrp="1"/>
          </p:cNvSpPr>
          <p:nvPr>
            <p:ph idx="1"/>
          </p:nvPr>
        </p:nvSpPr>
        <p:spPr>
          <a:xfrm>
            <a:off x="609600" y="1719072"/>
            <a:ext cx="10972800" cy="4572000"/>
          </a:xfrm>
        </p:spPr>
        <p:txBody>
          <a:bodyPr>
            <a:noAutofit/>
          </a:bodyPr>
          <a:lstStyle/>
          <a:p>
            <a:pPr marL="0" indent="0">
              <a:buNone/>
            </a:pPr>
            <a:r>
              <a:rPr lang="en-US" sz="3200" dirty="0"/>
              <a:t>Do not share prescription drugs with others.</a:t>
            </a:r>
          </a:p>
        </p:txBody>
      </p:sp>
    </p:spTree>
    <p:extLst>
      <p:ext uri="{BB962C8B-B14F-4D97-AF65-F5344CB8AC3E}">
        <p14:creationId xmlns:p14="http://schemas.microsoft.com/office/powerpoint/2010/main" val="40253055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Tip #2</a:t>
            </a:r>
          </a:p>
        </p:txBody>
      </p:sp>
      <p:sp>
        <p:nvSpPr>
          <p:cNvPr id="3" name="Content Placeholder 2"/>
          <p:cNvSpPr>
            <a:spLocks noGrp="1"/>
          </p:cNvSpPr>
          <p:nvPr>
            <p:ph idx="1"/>
          </p:nvPr>
        </p:nvSpPr>
        <p:spPr/>
        <p:txBody>
          <a:bodyPr>
            <a:noAutofit/>
          </a:bodyPr>
          <a:lstStyle/>
          <a:p>
            <a:pPr marL="0" indent="0">
              <a:spcAft>
                <a:spcPts val="800"/>
              </a:spcAft>
              <a:buNone/>
            </a:pPr>
            <a:r>
              <a:rPr lang="en-US" sz="3200" dirty="0">
                <a:latin typeface="Arial" panose="020B0604020202020204" pitchFamily="34" charset="0"/>
                <a:cs typeface="Arial" panose="020B0604020202020204" pitchFamily="34" charset="0"/>
              </a:rPr>
              <a:t>Do not use opioids alone.</a:t>
            </a:r>
          </a:p>
          <a:p>
            <a:pPr marL="0" indent="0">
              <a:spcAft>
                <a:spcPts val="800"/>
              </a:spcAft>
              <a:buNone/>
            </a:pPr>
            <a:endParaRPr lang="en-US" dirty="0"/>
          </a:p>
        </p:txBody>
      </p:sp>
    </p:spTree>
    <p:extLst>
      <p:ext uri="{BB962C8B-B14F-4D97-AF65-F5344CB8AC3E}">
        <p14:creationId xmlns:p14="http://schemas.microsoft.com/office/powerpoint/2010/main" val="3156299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template3">
  <a:themeElements>
    <a:clrScheme name="DHS PPT">
      <a:dk1>
        <a:srgbClr val="003D78"/>
      </a:dk1>
      <a:lt1>
        <a:srgbClr val="FFFFFF"/>
      </a:lt1>
      <a:dk2>
        <a:srgbClr val="19767C"/>
      </a:dk2>
      <a:lt2>
        <a:srgbClr val="E0EEF0"/>
      </a:lt2>
      <a:accent1>
        <a:srgbClr val="003D78"/>
      </a:accent1>
      <a:accent2>
        <a:srgbClr val="19767C"/>
      </a:accent2>
      <a:accent3>
        <a:srgbClr val="A9CED3"/>
      </a:accent3>
      <a:accent4>
        <a:srgbClr val="001932"/>
      </a:accent4>
      <a:accent5>
        <a:srgbClr val="37656B"/>
      </a:accent5>
      <a:accent6>
        <a:srgbClr val="E0EEF0"/>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template5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90000"/>
          </a:lnSpc>
          <a:spcBef>
            <a:spcPts val="0"/>
          </a:spcBef>
          <a:spcAft>
            <a:spcPts val="0"/>
          </a:spcAft>
          <a:buClrTx/>
          <a:buSzTx/>
          <a:buFont typeface="Wingdings" panose="05000000000000000000" pitchFamily="2" charset="2"/>
          <a:buNone/>
          <a:tabLst/>
          <a:defRPr kumimoji="0" sz="2400" b="0" i="0" u="none" strike="noStrike" kern="1200" cap="none" spc="0" normalizeH="0" baseline="0" noProof="0" dirty="0" smtClean="0">
            <a:ln>
              <a:noFill/>
            </a:ln>
            <a:solidFill>
              <a:srgbClr val="1F497D"/>
            </a:solidFill>
            <a:effectLst/>
            <a:uLnTx/>
            <a:uFillTx/>
            <a:latin typeface="Century" panose="02040604050505020304" pitchFamily="18" charset="0"/>
            <a:ea typeface="+mn-ea"/>
            <a:cs typeface="+mn-cs"/>
          </a:defRPr>
        </a:defPPr>
      </a:lstStyle>
    </a:txDef>
  </a:objectDefaults>
  <a:extraClrSchemeLst/>
  <a:extLst>
    <a:ext uri="{05A4C25C-085E-4340-85A3-A5531E510DB2}">
      <thm15:themeFamily xmlns:thm15="http://schemas.microsoft.com/office/thememl/2012/main" name="Presentation1" id="{F57B168A-A7E2-40C4-BECD-D9FD58CFFFC4}" vid="{63C74955-3A1F-4EFF-AA93-90B9F0C31BF0}"/>
    </a:ext>
  </a:extLst>
</a:theme>
</file>

<file path=ppt/theme/theme4.xml><?xml version="1.0" encoding="utf-8"?>
<a:theme xmlns:a="http://schemas.openxmlformats.org/drawingml/2006/main" name="1_ppttemplate3">
  <a:themeElements>
    <a:clrScheme name="DHS PPT">
      <a:dk1>
        <a:srgbClr val="003D78"/>
      </a:dk1>
      <a:lt1>
        <a:srgbClr val="FFFFFF"/>
      </a:lt1>
      <a:dk2>
        <a:srgbClr val="19767C"/>
      </a:dk2>
      <a:lt2>
        <a:srgbClr val="E0EEF0"/>
      </a:lt2>
      <a:accent1>
        <a:srgbClr val="003D78"/>
      </a:accent1>
      <a:accent2>
        <a:srgbClr val="19767C"/>
      </a:accent2>
      <a:accent3>
        <a:srgbClr val="A9CED3"/>
      </a:accent3>
      <a:accent4>
        <a:srgbClr val="001932"/>
      </a:accent4>
      <a:accent5>
        <a:srgbClr val="37656B"/>
      </a:accent5>
      <a:accent6>
        <a:srgbClr val="E0EEF0"/>
      </a:accent6>
      <a:hlink>
        <a:srgbClr val="0000FF"/>
      </a:hlink>
      <a:folHlink>
        <a:srgbClr val="800080"/>
      </a:folHlink>
    </a:clrScheme>
    <a:fontScheme name="DHS PPT">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14242</TotalTime>
  <Words>7979</Words>
  <Application>Microsoft Office PowerPoint</Application>
  <PresentationFormat>Widescreen</PresentationFormat>
  <Paragraphs>805</Paragraphs>
  <Slides>120</Slides>
  <Notes>107</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120</vt:i4>
      </vt:variant>
    </vt:vector>
  </HeadingPairs>
  <TitlesOfParts>
    <vt:vector size="142" baseType="lpstr">
      <vt:lpstr>-apple-system</vt:lpstr>
      <vt:lpstr>Arial</vt:lpstr>
      <vt:lpstr>BlinkMacSystemFont</vt:lpstr>
      <vt:lpstr>Calibri</vt:lpstr>
      <vt:lpstr>Calibri Light</vt:lpstr>
      <vt:lpstr>Century</vt:lpstr>
      <vt:lpstr>Courier New</vt:lpstr>
      <vt:lpstr>Franklin Gothic Book</vt:lpstr>
      <vt:lpstr>Literata</vt:lpstr>
      <vt:lpstr>Nunito</vt:lpstr>
      <vt:lpstr>Patrick Hand</vt:lpstr>
      <vt:lpstr>Poppins</vt:lpstr>
      <vt:lpstr>Roboto</vt:lpstr>
      <vt:lpstr>Rubik</vt:lpstr>
      <vt:lpstr>Tahoma</vt:lpstr>
      <vt:lpstr>Verdana</vt:lpstr>
      <vt:lpstr>Wingdings</vt:lpstr>
      <vt:lpstr>Wingdings 2</vt:lpstr>
      <vt:lpstr>Office Theme</vt:lpstr>
      <vt:lpstr>ppttemplate3</vt:lpstr>
      <vt:lpstr>ppttemplate5 (1)</vt:lpstr>
      <vt:lpstr>1_ppttemplate3</vt:lpstr>
      <vt:lpstr> Overdose Prevention and Response</vt:lpstr>
      <vt:lpstr>Purpose</vt:lpstr>
      <vt:lpstr>Agenda</vt:lpstr>
      <vt:lpstr>Section A Drug Overview</vt:lpstr>
      <vt:lpstr>Opioids</vt:lpstr>
      <vt:lpstr>Opioids</vt:lpstr>
      <vt:lpstr>Opioids in the Brain</vt:lpstr>
      <vt:lpstr>Opioids in the Brain</vt:lpstr>
      <vt:lpstr>Opioids: Tolerance</vt:lpstr>
      <vt:lpstr>Examples of Prescription Opioids</vt:lpstr>
      <vt:lpstr>Opioids: Fentanyl</vt:lpstr>
      <vt:lpstr>Opioids: Fentanyl</vt:lpstr>
      <vt:lpstr>Opioids Side Effects</vt:lpstr>
      <vt:lpstr>Xylazine</vt:lpstr>
      <vt:lpstr>Xylazine</vt:lpstr>
      <vt:lpstr>Xylazine Side Effects</vt:lpstr>
      <vt:lpstr>Stimulants</vt:lpstr>
      <vt:lpstr>Stimulants</vt:lpstr>
      <vt:lpstr>Stimulants Side Effects</vt:lpstr>
      <vt:lpstr>Section B Overdose</vt:lpstr>
      <vt:lpstr>Drug Overdose</vt:lpstr>
      <vt:lpstr>Opioid Overdose</vt:lpstr>
      <vt:lpstr>Section C Overdose Epidemic</vt:lpstr>
      <vt:lpstr>Wisconsin Drug Overdose Deaths</vt:lpstr>
      <vt:lpstr>2023 Opioid Deaths by County</vt:lpstr>
      <vt:lpstr>Fueled by Fentanyl</vt:lpstr>
      <vt:lpstr>Waves of Overdose Epidemic</vt:lpstr>
      <vt:lpstr>Waves of Overdose Epidemic</vt:lpstr>
      <vt:lpstr>Waves of Overdose Epidemic</vt:lpstr>
      <vt:lpstr>Waves of Overdose Epidemic</vt:lpstr>
      <vt:lpstr>Unpredictable Drug Supply</vt:lpstr>
      <vt:lpstr>Wisconsin  Stimulant-Involved Deaths</vt:lpstr>
      <vt:lpstr>Section D Health Care for Injection Drug Use</vt:lpstr>
      <vt:lpstr>What is stigma?</vt:lpstr>
      <vt:lpstr>What is stigma?</vt:lpstr>
      <vt:lpstr>What does stigma look like?</vt:lpstr>
      <vt:lpstr>Use People First Language</vt:lpstr>
      <vt:lpstr>Use People First Language</vt:lpstr>
      <vt:lpstr>Model Respectful Language</vt:lpstr>
      <vt:lpstr>Section E Overdose Prevention</vt:lpstr>
      <vt:lpstr>Overdose Prevention</vt:lpstr>
      <vt:lpstr>Overdose Prevention Goals</vt:lpstr>
      <vt:lpstr>Principles of Overdose Prevention</vt:lpstr>
      <vt:lpstr>Principles of Overdose Prevention</vt:lpstr>
      <vt:lpstr>Examples of Other Prevention Strategies</vt:lpstr>
      <vt:lpstr>Section F Opioid Overdose Reversal Medications</vt:lpstr>
      <vt:lpstr>Naloxone</vt:lpstr>
      <vt:lpstr>Naloxone and the Brain</vt:lpstr>
      <vt:lpstr>Naloxone</vt:lpstr>
      <vt:lpstr>Naloxone</vt:lpstr>
      <vt:lpstr>Naloxone</vt:lpstr>
      <vt:lpstr>Naloxone Storage (All Forms) </vt:lpstr>
      <vt:lpstr>Naloxone Shelf-Life</vt:lpstr>
      <vt:lpstr>Naloxone Shelf-Life</vt:lpstr>
      <vt:lpstr>Naloxone Disposal</vt:lpstr>
      <vt:lpstr>Nalmefene</vt:lpstr>
      <vt:lpstr>Nalmefene and High-Dose Naloxone</vt:lpstr>
      <vt:lpstr>Break: 10 minutes</vt:lpstr>
      <vt:lpstr>Section G Overdose Signs</vt:lpstr>
      <vt:lpstr>Being “High” vs. Overdosing</vt:lpstr>
      <vt:lpstr>Helping a “High” Person</vt:lpstr>
      <vt:lpstr>Signs of an Opioid Overdose</vt:lpstr>
      <vt:lpstr>Signs of an Opioid Overdose</vt:lpstr>
      <vt:lpstr>Take Action</vt:lpstr>
      <vt:lpstr>Section H Overdose Response</vt:lpstr>
      <vt:lpstr>Responding to an Opioid Overdose</vt:lpstr>
      <vt:lpstr>Assess</vt:lpstr>
      <vt:lpstr>Stimulate</vt:lpstr>
      <vt:lpstr>Call 911</vt:lpstr>
      <vt:lpstr>Call 911</vt:lpstr>
      <vt:lpstr>Call 911</vt:lpstr>
      <vt:lpstr>Give Naloxone</vt:lpstr>
      <vt:lpstr>Naloxone Nasal Spray</vt:lpstr>
      <vt:lpstr>Naloxone Nasal Spray</vt:lpstr>
      <vt:lpstr>IM Naloxone (Injectable)</vt:lpstr>
      <vt:lpstr>IM Naloxone (Injectable)</vt:lpstr>
      <vt:lpstr>IM Naloxone Common Questions</vt:lpstr>
      <vt:lpstr>Multiple Naloxone Doses</vt:lpstr>
      <vt:lpstr>Rescue Breathing</vt:lpstr>
      <vt:lpstr>Rescue Breathing</vt:lpstr>
      <vt:lpstr>Rescue Breathing Instructions</vt:lpstr>
      <vt:lpstr>Rescue Breathing Instructions</vt:lpstr>
      <vt:lpstr>Rescue Breathing</vt:lpstr>
      <vt:lpstr>Recovery Position</vt:lpstr>
      <vt:lpstr>Recovery Position</vt:lpstr>
      <vt:lpstr>Care for the Person</vt:lpstr>
      <vt:lpstr>Care for the Person</vt:lpstr>
      <vt:lpstr>Compassionate Response</vt:lpstr>
      <vt:lpstr>Compassionate Response</vt:lpstr>
      <vt:lpstr>P.U.L.S.E Testimonial </vt:lpstr>
      <vt:lpstr>Section I Laws and Procedures</vt:lpstr>
      <vt:lpstr>Carrying Naloxone</vt:lpstr>
      <vt:lpstr>Naloxone Availability</vt:lpstr>
      <vt:lpstr>Good Samaritan Laws</vt:lpstr>
      <vt:lpstr>Good Samaritan Laws</vt:lpstr>
      <vt:lpstr>PowerPoint Presentation</vt:lpstr>
      <vt:lpstr>Activity</vt:lpstr>
      <vt:lpstr>Tip #1</vt:lpstr>
      <vt:lpstr>Tip #2</vt:lpstr>
      <vt:lpstr>Tip #3</vt:lpstr>
      <vt:lpstr>Tip #4</vt:lpstr>
      <vt:lpstr>Tip #5</vt:lpstr>
      <vt:lpstr>Section K Tailoring the Training</vt:lpstr>
      <vt:lpstr>Important Content</vt:lpstr>
      <vt:lpstr>Types of Trainings</vt:lpstr>
      <vt:lpstr>One-on-One In-Person Trainings</vt:lpstr>
      <vt:lpstr>Classroom-Style Trainings</vt:lpstr>
      <vt:lpstr>Virtual Trainings</vt:lpstr>
      <vt:lpstr>Tailoring to the Audience</vt:lpstr>
      <vt:lpstr>All Audiences</vt:lpstr>
      <vt:lpstr>Section L Resources</vt:lpstr>
      <vt:lpstr>Wisconsin Addiction  Recovery Helpline</vt:lpstr>
      <vt:lpstr>Never Use Alone</vt:lpstr>
      <vt:lpstr>SafeSpot</vt:lpstr>
      <vt:lpstr>Wisconsin Initiatives</vt:lpstr>
      <vt:lpstr>“I Carry Hope, I Carry Naloxone”</vt:lpstr>
      <vt:lpstr>DHS Drug Checking Technologies Training-of-Trainers Trainings</vt:lpstr>
      <vt:lpstr>Test Strip Availability</vt:lpstr>
      <vt:lpstr>Thank you!</vt:lpstr>
      <vt:lpstr>Contact Information</vt:lpstr>
    </vt:vector>
  </TitlesOfParts>
  <Company>Wisconsin Department of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Naloxone Training</dc:title>
  <dc:creator>Borlick, Ashley L</dc:creator>
  <cp:lastModifiedBy>Fischer, Jason V - DHS</cp:lastModifiedBy>
  <cp:revision>104</cp:revision>
  <cp:lastPrinted>2024-11-27T17:43:10Z</cp:lastPrinted>
  <dcterms:created xsi:type="dcterms:W3CDTF">2024-07-16T14:52:07Z</dcterms:created>
  <dcterms:modified xsi:type="dcterms:W3CDTF">2025-11-08T00:05:57Z</dcterms:modified>
</cp:coreProperties>
</file>