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8"/>
  </p:notesMasterIdLst>
  <p:sldIdLst>
    <p:sldId id="256" r:id="rId2"/>
    <p:sldId id="301" r:id="rId3"/>
    <p:sldId id="303" r:id="rId4"/>
    <p:sldId id="304" r:id="rId5"/>
    <p:sldId id="305" r:id="rId6"/>
    <p:sldId id="307" r:id="rId7"/>
    <p:sldId id="310" r:id="rId8"/>
    <p:sldId id="311" r:id="rId9"/>
    <p:sldId id="312" r:id="rId10"/>
    <p:sldId id="314" r:id="rId11"/>
    <p:sldId id="322" r:id="rId12"/>
    <p:sldId id="317" r:id="rId13"/>
    <p:sldId id="324" r:id="rId14"/>
    <p:sldId id="325" r:id="rId15"/>
    <p:sldId id="319" r:id="rId16"/>
    <p:sldId id="321" r:id="rId17"/>
    <p:sldId id="323" r:id="rId18"/>
    <p:sldId id="320" r:id="rId19"/>
    <p:sldId id="326" r:id="rId20"/>
    <p:sldId id="327" r:id="rId21"/>
    <p:sldId id="328" r:id="rId22"/>
    <p:sldId id="340" r:id="rId23"/>
    <p:sldId id="339" r:id="rId24"/>
    <p:sldId id="338" r:id="rId25"/>
    <p:sldId id="330" r:id="rId26"/>
    <p:sldId id="331" r:id="rId27"/>
    <p:sldId id="332" r:id="rId28"/>
    <p:sldId id="333" r:id="rId29"/>
    <p:sldId id="341" r:id="rId30"/>
    <p:sldId id="334" r:id="rId31"/>
    <p:sldId id="336" r:id="rId32"/>
    <p:sldId id="335" r:id="rId33"/>
    <p:sldId id="342" r:id="rId34"/>
    <p:sldId id="300" r:id="rId35"/>
    <p:sldId id="329" r:id="rId36"/>
    <p:sldId id="33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1C"/>
    <a:srgbClr val="5E8298"/>
    <a:srgbClr val="FFFFCC"/>
    <a:srgbClr val="ACC4DE"/>
    <a:srgbClr val="D5F7F7"/>
    <a:srgbClr val="00CC99"/>
    <a:srgbClr val="8DC531"/>
    <a:srgbClr val="95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1338" autoAdjust="0"/>
  </p:normalViewPr>
  <p:slideViewPr>
    <p:cSldViewPr snapToGrid="0">
      <p:cViewPr>
        <p:scale>
          <a:sx n="58" d="100"/>
          <a:sy n="58" d="100"/>
        </p:scale>
        <p:origin x="-31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7D553E-826C-4C0A-A328-F6A5CBF002C7}" type="datetimeFigureOut">
              <a:rPr lang="en-US" smtClean="0"/>
              <a:t>12/10/2019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C097BD-1B9B-4DAC-9D62-E804BD2C988A}" type="slidenum">
              <a:rPr lang="en-US" smtClean="0"/>
              <a:t>‹#›</a:t>
            </a:fld>
            <a:endParaRPr lang="en-US"/>
          </a:p>
        </p:txBody>
      </p:sp>
    </p:spTree>
    <p:extLst>
      <p:ext uri="{BB962C8B-B14F-4D97-AF65-F5344CB8AC3E}">
        <p14:creationId xmlns:p14="http://schemas.microsoft.com/office/powerpoint/2010/main" val="154323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a:t>
            </a:fld>
            <a:endParaRPr lang="en-US"/>
          </a:p>
        </p:txBody>
      </p:sp>
    </p:spTree>
    <p:extLst>
      <p:ext uri="{BB962C8B-B14F-4D97-AF65-F5344CB8AC3E}">
        <p14:creationId xmlns:p14="http://schemas.microsoft.com/office/powerpoint/2010/main" val="362619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10</a:t>
            </a:fld>
            <a:endParaRPr lang="en-US"/>
          </a:p>
        </p:txBody>
      </p:sp>
    </p:spTree>
    <p:extLst>
      <p:ext uri="{BB962C8B-B14F-4D97-AF65-F5344CB8AC3E}">
        <p14:creationId xmlns:p14="http://schemas.microsoft.com/office/powerpoint/2010/main" val="217473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11</a:t>
            </a:fld>
            <a:endParaRPr lang="en-US"/>
          </a:p>
        </p:txBody>
      </p:sp>
    </p:spTree>
    <p:extLst>
      <p:ext uri="{BB962C8B-B14F-4D97-AF65-F5344CB8AC3E}">
        <p14:creationId xmlns:p14="http://schemas.microsoft.com/office/powerpoint/2010/main" val="398699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12</a:t>
            </a:fld>
            <a:endParaRPr lang="en-US"/>
          </a:p>
        </p:txBody>
      </p:sp>
    </p:spTree>
    <p:extLst>
      <p:ext uri="{BB962C8B-B14F-4D97-AF65-F5344CB8AC3E}">
        <p14:creationId xmlns:p14="http://schemas.microsoft.com/office/powerpoint/2010/main" val="424065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13</a:t>
            </a:fld>
            <a:endParaRPr lang="en-US"/>
          </a:p>
        </p:txBody>
      </p:sp>
    </p:spTree>
    <p:extLst>
      <p:ext uri="{BB962C8B-B14F-4D97-AF65-F5344CB8AC3E}">
        <p14:creationId xmlns:p14="http://schemas.microsoft.com/office/powerpoint/2010/main" val="394314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14</a:t>
            </a:fld>
            <a:endParaRPr lang="en-US"/>
          </a:p>
        </p:txBody>
      </p:sp>
    </p:spTree>
    <p:extLst>
      <p:ext uri="{BB962C8B-B14F-4D97-AF65-F5344CB8AC3E}">
        <p14:creationId xmlns:p14="http://schemas.microsoft.com/office/powerpoint/2010/main" val="425079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changes to placement must be aligned with the current court order. </a:t>
            </a:r>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15</a:t>
            </a:fld>
            <a:endParaRPr lang="en-US"/>
          </a:p>
        </p:txBody>
      </p:sp>
    </p:spTree>
    <p:extLst>
      <p:ext uri="{BB962C8B-B14F-4D97-AF65-F5344CB8AC3E}">
        <p14:creationId xmlns:p14="http://schemas.microsoft.com/office/powerpoint/2010/main" val="99505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changes to placement must be aligned with the current </a:t>
            </a:r>
            <a:r>
              <a:rPr lang="en-US" baseline="0" smtClean="0"/>
              <a:t>court order. </a:t>
            </a:r>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16</a:t>
            </a:fld>
            <a:endParaRPr lang="en-US"/>
          </a:p>
        </p:txBody>
      </p:sp>
    </p:spTree>
    <p:extLst>
      <p:ext uri="{BB962C8B-B14F-4D97-AF65-F5344CB8AC3E}">
        <p14:creationId xmlns:p14="http://schemas.microsoft.com/office/powerpoint/2010/main" val="299728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changes to placement must be aligned with the current </a:t>
            </a:r>
            <a:r>
              <a:rPr lang="en-US" baseline="0" smtClean="0"/>
              <a:t>court order. </a:t>
            </a:r>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17</a:t>
            </a:fld>
            <a:endParaRPr lang="en-US"/>
          </a:p>
        </p:txBody>
      </p:sp>
    </p:spTree>
    <p:extLst>
      <p:ext uri="{BB962C8B-B14F-4D97-AF65-F5344CB8AC3E}">
        <p14:creationId xmlns:p14="http://schemas.microsoft.com/office/powerpoint/2010/main" val="222800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97BD-1B9B-4DAC-9D62-E804BD2C988A}" type="slidenum">
              <a:rPr lang="en-US" smtClean="0"/>
              <a:t>18</a:t>
            </a:fld>
            <a:endParaRPr lang="en-US"/>
          </a:p>
        </p:txBody>
      </p:sp>
    </p:spTree>
    <p:extLst>
      <p:ext uri="{BB962C8B-B14F-4D97-AF65-F5344CB8AC3E}">
        <p14:creationId xmlns:p14="http://schemas.microsoft.com/office/powerpoint/2010/main" val="306338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19</a:t>
            </a:fld>
            <a:endParaRPr lang="en-US"/>
          </a:p>
        </p:txBody>
      </p:sp>
    </p:spTree>
    <p:extLst>
      <p:ext uri="{BB962C8B-B14F-4D97-AF65-F5344CB8AC3E}">
        <p14:creationId xmlns:p14="http://schemas.microsoft.com/office/powerpoint/2010/main" val="228648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a:t>
            </a:fld>
            <a:endParaRPr lang="en-US"/>
          </a:p>
        </p:txBody>
      </p:sp>
    </p:spTree>
    <p:extLst>
      <p:ext uri="{BB962C8B-B14F-4D97-AF65-F5344CB8AC3E}">
        <p14:creationId xmlns:p14="http://schemas.microsoft.com/office/powerpoint/2010/main" val="156782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20</a:t>
            </a:fld>
            <a:endParaRPr lang="en-US"/>
          </a:p>
        </p:txBody>
      </p:sp>
    </p:spTree>
    <p:extLst>
      <p:ext uri="{BB962C8B-B14F-4D97-AF65-F5344CB8AC3E}">
        <p14:creationId xmlns:p14="http://schemas.microsoft.com/office/powerpoint/2010/main" val="256390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21</a:t>
            </a:fld>
            <a:endParaRPr lang="en-US"/>
          </a:p>
        </p:txBody>
      </p:sp>
    </p:spTree>
    <p:extLst>
      <p:ext uri="{BB962C8B-B14F-4D97-AF65-F5344CB8AC3E}">
        <p14:creationId xmlns:p14="http://schemas.microsoft.com/office/powerpoint/2010/main" val="292929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23</a:t>
            </a:fld>
            <a:endParaRPr lang="en-US"/>
          </a:p>
        </p:txBody>
      </p:sp>
    </p:spTree>
    <p:extLst>
      <p:ext uri="{BB962C8B-B14F-4D97-AF65-F5344CB8AC3E}">
        <p14:creationId xmlns:p14="http://schemas.microsoft.com/office/powerpoint/2010/main" val="341083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24</a:t>
            </a:fld>
            <a:endParaRPr lang="en-US"/>
          </a:p>
        </p:txBody>
      </p:sp>
    </p:spTree>
    <p:extLst>
      <p:ext uri="{BB962C8B-B14F-4D97-AF65-F5344CB8AC3E}">
        <p14:creationId xmlns:p14="http://schemas.microsoft.com/office/powerpoint/2010/main" val="254808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25</a:t>
            </a:fld>
            <a:endParaRPr lang="en-US"/>
          </a:p>
        </p:txBody>
      </p:sp>
    </p:spTree>
    <p:extLst>
      <p:ext uri="{BB962C8B-B14F-4D97-AF65-F5344CB8AC3E}">
        <p14:creationId xmlns:p14="http://schemas.microsoft.com/office/powerpoint/2010/main" val="3296295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26</a:t>
            </a:fld>
            <a:endParaRPr lang="en-US"/>
          </a:p>
        </p:txBody>
      </p:sp>
    </p:spTree>
    <p:extLst>
      <p:ext uri="{BB962C8B-B14F-4D97-AF65-F5344CB8AC3E}">
        <p14:creationId xmlns:p14="http://schemas.microsoft.com/office/powerpoint/2010/main" val="156317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27</a:t>
            </a:fld>
            <a:endParaRPr lang="en-US"/>
          </a:p>
        </p:txBody>
      </p:sp>
    </p:spTree>
    <p:extLst>
      <p:ext uri="{BB962C8B-B14F-4D97-AF65-F5344CB8AC3E}">
        <p14:creationId xmlns:p14="http://schemas.microsoft.com/office/powerpoint/2010/main" val="538643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28</a:t>
            </a:fld>
            <a:endParaRPr lang="en-US"/>
          </a:p>
        </p:txBody>
      </p:sp>
    </p:spTree>
    <p:extLst>
      <p:ext uri="{BB962C8B-B14F-4D97-AF65-F5344CB8AC3E}">
        <p14:creationId xmlns:p14="http://schemas.microsoft.com/office/powerpoint/2010/main" val="2715096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30</a:t>
            </a:fld>
            <a:endParaRPr lang="en-US"/>
          </a:p>
        </p:txBody>
      </p:sp>
    </p:spTree>
    <p:extLst>
      <p:ext uri="{BB962C8B-B14F-4D97-AF65-F5344CB8AC3E}">
        <p14:creationId xmlns:p14="http://schemas.microsoft.com/office/powerpoint/2010/main" val="283808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31</a:t>
            </a:fld>
            <a:endParaRPr lang="en-US"/>
          </a:p>
        </p:txBody>
      </p:sp>
    </p:spTree>
    <p:extLst>
      <p:ext uri="{BB962C8B-B14F-4D97-AF65-F5344CB8AC3E}">
        <p14:creationId xmlns:p14="http://schemas.microsoft.com/office/powerpoint/2010/main" val="416024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a:t>
            </a:fld>
            <a:endParaRPr lang="en-US"/>
          </a:p>
        </p:txBody>
      </p:sp>
    </p:spTree>
    <p:extLst>
      <p:ext uri="{BB962C8B-B14F-4D97-AF65-F5344CB8AC3E}">
        <p14:creationId xmlns:p14="http://schemas.microsoft.com/office/powerpoint/2010/main" val="180085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32</a:t>
            </a:fld>
            <a:endParaRPr lang="en-US"/>
          </a:p>
        </p:txBody>
      </p:sp>
    </p:spTree>
    <p:extLst>
      <p:ext uri="{BB962C8B-B14F-4D97-AF65-F5344CB8AC3E}">
        <p14:creationId xmlns:p14="http://schemas.microsoft.com/office/powerpoint/2010/main" val="412621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59125-1142-4B55-8912-2B50418C19E2}" type="slidenum">
              <a:rPr lang="en-US" smtClean="0"/>
              <a:pPr/>
              <a:t>34</a:t>
            </a:fld>
            <a:endParaRPr lang="en-US"/>
          </a:p>
        </p:txBody>
      </p:sp>
    </p:spTree>
    <p:extLst>
      <p:ext uri="{BB962C8B-B14F-4D97-AF65-F5344CB8AC3E}">
        <p14:creationId xmlns:p14="http://schemas.microsoft.com/office/powerpoint/2010/main" val="1283746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35</a:t>
            </a:fld>
            <a:endParaRPr lang="en-US"/>
          </a:p>
        </p:txBody>
      </p:sp>
    </p:spTree>
    <p:extLst>
      <p:ext uri="{BB962C8B-B14F-4D97-AF65-F5344CB8AC3E}">
        <p14:creationId xmlns:p14="http://schemas.microsoft.com/office/powerpoint/2010/main" val="265416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36</a:t>
            </a:fld>
            <a:endParaRPr lang="en-US"/>
          </a:p>
        </p:txBody>
      </p:sp>
    </p:spTree>
    <p:extLst>
      <p:ext uri="{BB962C8B-B14F-4D97-AF65-F5344CB8AC3E}">
        <p14:creationId xmlns:p14="http://schemas.microsoft.com/office/powerpoint/2010/main" val="141718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4</a:t>
            </a:fld>
            <a:endParaRPr lang="en-US"/>
          </a:p>
        </p:txBody>
      </p:sp>
    </p:spTree>
    <p:extLst>
      <p:ext uri="{BB962C8B-B14F-4D97-AF65-F5344CB8AC3E}">
        <p14:creationId xmlns:p14="http://schemas.microsoft.com/office/powerpoint/2010/main" val="27157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5</a:t>
            </a:fld>
            <a:endParaRPr lang="en-US"/>
          </a:p>
        </p:txBody>
      </p:sp>
    </p:spTree>
    <p:extLst>
      <p:ext uri="{BB962C8B-B14F-4D97-AF65-F5344CB8AC3E}">
        <p14:creationId xmlns:p14="http://schemas.microsoft.com/office/powerpoint/2010/main" val="307598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6</a:t>
            </a:fld>
            <a:endParaRPr lang="en-US"/>
          </a:p>
        </p:txBody>
      </p:sp>
    </p:spTree>
    <p:extLst>
      <p:ext uri="{BB962C8B-B14F-4D97-AF65-F5344CB8AC3E}">
        <p14:creationId xmlns:p14="http://schemas.microsoft.com/office/powerpoint/2010/main" val="107538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7</a:t>
            </a:fld>
            <a:endParaRPr lang="en-US"/>
          </a:p>
        </p:txBody>
      </p:sp>
    </p:spTree>
    <p:extLst>
      <p:ext uri="{BB962C8B-B14F-4D97-AF65-F5344CB8AC3E}">
        <p14:creationId xmlns:p14="http://schemas.microsoft.com/office/powerpoint/2010/main" val="129908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8</a:t>
            </a:fld>
            <a:endParaRPr lang="en-US"/>
          </a:p>
        </p:txBody>
      </p:sp>
    </p:spTree>
    <p:extLst>
      <p:ext uri="{BB962C8B-B14F-4D97-AF65-F5344CB8AC3E}">
        <p14:creationId xmlns:p14="http://schemas.microsoft.com/office/powerpoint/2010/main" val="167502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97BD-1B9B-4DAC-9D62-E804BD2C988A}" type="slidenum">
              <a:rPr lang="en-US" smtClean="0"/>
              <a:t>9</a:t>
            </a:fld>
            <a:endParaRPr lang="en-US"/>
          </a:p>
        </p:txBody>
      </p:sp>
    </p:spTree>
    <p:extLst>
      <p:ext uri="{BB962C8B-B14F-4D97-AF65-F5344CB8AC3E}">
        <p14:creationId xmlns:p14="http://schemas.microsoft.com/office/powerpoint/2010/main" val="339454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stretch>
            <a:fillRect/>
          </a:stretch>
        </p:blipFill>
        <p:spPr>
          <a:xfrm>
            <a:off x="8107636" y="0"/>
            <a:ext cx="873277" cy="886120"/>
          </a:xfrm>
          <a:prstGeom prst="rect">
            <a:avLst/>
          </a:prstGeom>
        </p:spPr>
      </p:pic>
    </p:spTree>
    <p:extLst>
      <p:ext uri="{BB962C8B-B14F-4D97-AF65-F5344CB8AC3E}">
        <p14:creationId xmlns:p14="http://schemas.microsoft.com/office/powerpoint/2010/main" val="2832313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2" name="Picture 1"/>
          <p:cNvPicPr>
            <a:picLocks noChangeAspect="1"/>
          </p:cNvPicPr>
          <p:nvPr userDrawn="1"/>
        </p:nvPicPr>
        <p:blipFill>
          <a:blip r:embed="rId3"/>
          <a:stretch>
            <a:fillRect/>
          </a:stretch>
        </p:blipFill>
        <p:spPr>
          <a:xfrm>
            <a:off x="5305" y="4915076"/>
            <a:ext cx="9138696" cy="1942924"/>
          </a:xfrm>
          <a:prstGeom prst="rect">
            <a:avLst/>
          </a:prstGeom>
        </p:spPr>
      </p:pic>
      <p:pic>
        <p:nvPicPr>
          <p:cNvPr id="4" name="Picture 3"/>
          <p:cNvPicPr>
            <a:picLocks noChangeAspect="1"/>
          </p:cNvPicPr>
          <p:nvPr userDrawn="1"/>
        </p:nvPicPr>
        <p:blipFill>
          <a:blip r:embed="rId4"/>
          <a:stretch>
            <a:fillRect/>
          </a:stretch>
        </p:blipFill>
        <p:spPr>
          <a:xfrm>
            <a:off x="5667163" y="5722976"/>
            <a:ext cx="3164098" cy="823031"/>
          </a:xfrm>
          <a:prstGeom prst="rect">
            <a:avLst/>
          </a:prstGeom>
        </p:spPr>
      </p:pic>
      <p:pic>
        <p:nvPicPr>
          <p:cNvPr id="5" name="Picture 4"/>
          <p:cNvPicPr>
            <a:picLocks noChangeAspect="1"/>
          </p:cNvPicPr>
          <p:nvPr userDrawn="1"/>
        </p:nvPicPr>
        <p:blipFill>
          <a:blip r:embed="rId5"/>
          <a:stretch>
            <a:fillRect/>
          </a:stretch>
        </p:blipFill>
        <p:spPr>
          <a:xfrm>
            <a:off x="228432" y="5722976"/>
            <a:ext cx="957155" cy="932769"/>
          </a:xfrm>
          <a:prstGeom prst="rect">
            <a:avLst/>
          </a:prstGeom>
        </p:spPr>
      </p:pic>
      <p:sp>
        <p:nvSpPr>
          <p:cNvPr id="6" name="Rectangle 5"/>
          <p:cNvSpPr/>
          <p:nvPr userDrawn="1"/>
        </p:nvSpPr>
        <p:spPr>
          <a:xfrm>
            <a:off x="1190031" y="5989631"/>
            <a:ext cx="2236343" cy="646331"/>
          </a:xfrm>
          <a:prstGeom prst="rect">
            <a:avLst/>
          </a:prstGeom>
        </p:spPr>
        <p:txBody>
          <a:bodyPr wrap="square">
            <a:spAutoFit/>
          </a:bodyPr>
          <a:lstStyle/>
          <a:p>
            <a:r>
              <a:rPr lang="en-US" dirty="0" smtClean="0"/>
              <a:t>Milwaukee County Department on Aging </a:t>
            </a:r>
            <a:endParaRPr lang="en-US" dirty="0"/>
          </a:p>
        </p:txBody>
      </p:sp>
    </p:spTree>
    <p:extLst>
      <p:ext uri="{BB962C8B-B14F-4D97-AF65-F5344CB8AC3E}">
        <p14:creationId xmlns:p14="http://schemas.microsoft.com/office/powerpoint/2010/main" val="405184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659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105BB30-0649-4FD5-A1A0-FF05F9641D15}" type="datetimeFigureOut">
              <a:rPr lang="en-US" smtClean="0"/>
              <a:t>12/10/2019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52E20C8-686B-4D45-A28C-E76CECD5305E}" type="slidenum">
              <a:rPr lang="en-US" smtClean="0"/>
              <a:t>‹#›</a:t>
            </a:fld>
            <a:endParaRPr lang="en-US"/>
          </a:p>
        </p:txBody>
      </p:sp>
    </p:spTree>
    <p:extLst>
      <p:ext uri="{BB962C8B-B14F-4D97-AF65-F5344CB8AC3E}">
        <p14:creationId xmlns:p14="http://schemas.microsoft.com/office/powerpoint/2010/main" val="1695647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36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88799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105BB30-0649-4FD5-A1A0-FF05F9641D15}" type="datetimeFigureOut">
              <a:rPr lang="en-US" smtClean="0"/>
              <a:t>12/10/2019</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52E20C8-686B-4D45-A28C-E76CECD5305E}" type="slidenum">
              <a:rPr lang="en-US" smtClean="0"/>
              <a:t>‹#›</a:t>
            </a:fld>
            <a:endParaRPr lang="en-US"/>
          </a:p>
        </p:txBody>
      </p:sp>
    </p:spTree>
    <p:extLst>
      <p:ext uri="{BB962C8B-B14F-4D97-AF65-F5344CB8AC3E}">
        <p14:creationId xmlns:p14="http://schemas.microsoft.com/office/powerpoint/2010/main" val="23004912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45893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7383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019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2"/>
          <a:stretch>
            <a:fillRect/>
          </a:stretch>
        </p:blipFill>
        <p:spPr>
          <a:xfrm>
            <a:off x="0" y="5750351"/>
            <a:ext cx="9138696" cy="1107649"/>
          </a:xfrm>
          <a:prstGeom prst="rect">
            <a:avLst/>
          </a:prstGeom>
        </p:spPr>
      </p:pic>
      <p:pic>
        <p:nvPicPr>
          <p:cNvPr id="8" name="Picture 7"/>
          <p:cNvPicPr>
            <a:picLocks noChangeAspect="1"/>
          </p:cNvPicPr>
          <p:nvPr userDrawn="1"/>
        </p:nvPicPr>
        <p:blipFill>
          <a:blip r:embed="rId13"/>
          <a:stretch>
            <a:fillRect/>
          </a:stretch>
        </p:blipFill>
        <p:spPr>
          <a:xfrm>
            <a:off x="0" y="0"/>
            <a:ext cx="9138696" cy="518474"/>
          </a:xfrm>
          <a:prstGeom prst="rect">
            <a:avLst/>
          </a:prstGeom>
        </p:spPr>
      </p:pic>
      <p:pic>
        <p:nvPicPr>
          <p:cNvPr id="9" name="Picture 8"/>
          <p:cNvPicPr>
            <a:picLocks noChangeAspect="1"/>
          </p:cNvPicPr>
          <p:nvPr userDrawn="1"/>
        </p:nvPicPr>
        <p:blipFill>
          <a:blip r:embed="rId14"/>
          <a:stretch>
            <a:fillRect/>
          </a:stretch>
        </p:blipFill>
        <p:spPr>
          <a:xfrm>
            <a:off x="5742578" y="5892659"/>
            <a:ext cx="3164098" cy="823031"/>
          </a:xfrm>
          <a:prstGeom prst="rect">
            <a:avLst/>
          </a:prstGeom>
        </p:spPr>
      </p:pic>
      <p:pic>
        <p:nvPicPr>
          <p:cNvPr id="10" name="Picture 9"/>
          <p:cNvPicPr>
            <a:picLocks noChangeAspect="1"/>
          </p:cNvPicPr>
          <p:nvPr userDrawn="1"/>
        </p:nvPicPr>
        <p:blipFill>
          <a:blip r:embed="rId15"/>
          <a:stretch>
            <a:fillRect/>
          </a:stretch>
        </p:blipFill>
        <p:spPr>
          <a:xfrm>
            <a:off x="77603" y="5845515"/>
            <a:ext cx="957155" cy="932769"/>
          </a:xfrm>
          <a:prstGeom prst="rect">
            <a:avLst/>
          </a:prstGeom>
        </p:spPr>
      </p:pic>
      <p:sp>
        <p:nvSpPr>
          <p:cNvPr id="12" name="Rectangle 11"/>
          <p:cNvSpPr/>
          <p:nvPr userDrawn="1"/>
        </p:nvSpPr>
        <p:spPr>
          <a:xfrm>
            <a:off x="1112361" y="6176963"/>
            <a:ext cx="2113079" cy="523220"/>
          </a:xfrm>
          <a:prstGeom prst="rect">
            <a:avLst/>
          </a:prstGeom>
        </p:spPr>
        <p:txBody>
          <a:bodyPr wrap="none">
            <a:spAutoFit/>
          </a:bodyPr>
          <a:lstStyle/>
          <a:p>
            <a:r>
              <a:rPr lang="en-US" sz="1400" dirty="0" smtClean="0">
                <a:solidFill>
                  <a:schemeClr val="accent5">
                    <a:lumMod val="75000"/>
                  </a:schemeClr>
                </a:solidFill>
                <a:latin typeface="Bookman Old Style" panose="02050604050505020204" pitchFamily="18" charset="0"/>
              </a:rPr>
              <a:t>Milwaukee County </a:t>
            </a:r>
          </a:p>
          <a:p>
            <a:r>
              <a:rPr lang="en-US" sz="1400" dirty="0" smtClean="0">
                <a:solidFill>
                  <a:schemeClr val="accent5">
                    <a:lumMod val="75000"/>
                  </a:schemeClr>
                </a:solidFill>
                <a:latin typeface="Bookman Old Style" panose="02050604050505020204" pitchFamily="18" charset="0"/>
              </a:rPr>
              <a:t>Department on Aging </a:t>
            </a:r>
            <a:endParaRPr lang="en-US" sz="1400" dirty="0">
              <a:solidFill>
                <a:schemeClr val="accent5">
                  <a:lumMod val="75000"/>
                </a:schemeClr>
              </a:solidFill>
              <a:latin typeface="Bookman Old Style" panose="02050604050505020204" pitchFamily="18" charset="0"/>
            </a:endParaRPr>
          </a:p>
        </p:txBody>
      </p:sp>
      <p:pic>
        <p:nvPicPr>
          <p:cNvPr id="13" name="Picture 12"/>
          <p:cNvPicPr>
            <a:picLocks noChangeAspect="1"/>
          </p:cNvPicPr>
          <p:nvPr userDrawn="1"/>
        </p:nvPicPr>
        <p:blipFill>
          <a:blip r:embed="rId16"/>
          <a:stretch>
            <a:fillRect/>
          </a:stretch>
        </p:blipFill>
        <p:spPr>
          <a:xfrm>
            <a:off x="8361574" y="19920"/>
            <a:ext cx="666473" cy="676274"/>
          </a:xfrm>
          <a:prstGeom prst="rect">
            <a:avLst/>
          </a:prstGeom>
        </p:spPr>
      </p:pic>
    </p:spTree>
    <p:extLst>
      <p:ext uri="{BB962C8B-B14F-4D97-AF65-F5344CB8AC3E}">
        <p14:creationId xmlns:p14="http://schemas.microsoft.com/office/powerpoint/2010/main" val="35317229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6" r:id="rId4"/>
    <p:sldLayoutId id="2147483717" r:id="rId5"/>
    <p:sldLayoutId id="2147483718" r:id="rId6"/>
    <p:sldLayoutId id="2147483719" r:id="rId7"/>
    <p:sldLayoutId id="2147483710" r:id="rId8"/>
    <p:sldLayoutId id="2147483709" r:id="rId9"/>
    <p:sldLayoutId id="214748370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Annual%20Review%20of%20Protective%20Placement.doc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nnual%20Review%20of%20Protective%20Placement.doc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legis.wisconsin.gov/document/statutes/55.0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legis.wisconsin.gov/document/statutes/55.18(1)(a)1.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59" y="758952"/>
            <a:ext cx="7751197" cy="3488568"/>
          </a:xfrm>
        </p:spPr>
        <p:txBody>
          <a:bodyPr anchor="ctr">
            <a:normAutofit fontScale="90000"/>
          </a:bodyPr>
          <a:lstStyle/>
          <a:p>
            <a:pPr algn="ctr"/>
            <a:r>
              <a:rPr lang="en-US" sz="7300" dirty="0" smtClean="0"/>
              <a:t/>
            </a:r>
            <a:br>
              <a:rPr lang="en-US" sz="7300" dirty="0" smtClean="0"/>
            </a:br>
            <a:r>
              <a:rPr lang="en-US" sz="6600" dirty="0" smtClean="0"/>
              <a:t>WATTS</a:t>
            </a:r>
            <a:r>
              <a:rPr lang="en-US" sz="6700" dirty="0" smtClean="0"/>
              <a:t/>
            </a:r>
            <a:br>
              <a:rPr lang="en-US" sz="6700" dirty="0" smtClean="0"/>
            </a:br>
            <a:r>
              <a:rPr lang="en-US" sz="6700" dirty="0" smtClean="0"/>
              <a:t/>
            </a:r>
            <a:br>
              <a:rPr lang="en-US" sz="6700" dirty="0" smtClean="0"/>
            </a:br>
            <a:endParaRPr lang="en-US" sz="6700" dirty="0"/>
          </a:p>
        </p:txBody>
      </p:sp>
      <p:sp>
        <p:nvSpPr>
          <p:cNvPr id="5" name="Text Placeholder 4"/>
          <p:cNvSpPr>
            <a:spLocks noGrp="1"/>
          </p:cNvSpPr>
          <p:nvPr>
            <p:ph type="body" idx="1"/>
          </p:nvPr>
        </p:nvSpPr>
        <p:spPr>
          <a:xfrm>
            <a:off x="623888" y="4247521"/>
            <a:ext cx="7886700" cy="1842130"/>
          </a:xfrm>
        </p:spPr>
        <p:txBody>
          <a:bodyPr>
            <a:normAutofit/>
          </a:bodyPr>
          <a:lstStyle/>
          <a:p>
            <a:r>
              <a:rPr lang="en-US" sz="5400" dirty="0"/>
              <a:t>Protective Placement</a:t>
            </a:r>
          </a:p>
          <a:p>
            <a:endParaRPr lang="en-US" sz="5400" dirty="0">
              <a:latin typeface="Bookman Old Style" panose="02050604050505020204" pitchFamily="18" charset="0"/>
              <a:ea typeface="BatangChe" panose="02030609000101010101" pitchFamily="49" charset="-127"/>
            </a:endParaRPr>
          </a:p>
        </p:txBody>
      </p:sp>
      <p:pic>
        <p:nvPicPr>
          <p:cNvPr id="2" name="Picture 1"/>
          <p:cNvPicPr>
            <a:picLocks noChangeAspect="1"/>
          </p:cNvPicPr>
          <p:nvPr/>
        </p:nvPicPr>
        <p:blipFill>
          <a:blip r:embed="rId3"/>
          <a:stretch>
            <a:fillRect/>
          </a:stretch>
        </p:blipFill>
        <p:spPr>
          <a:xfrm>
            <a:off x="6480853" y="2551801"/>
            <a:ext cx="1642729" cy="1695720"/>
          </a:xfrm>
          <a:prstGeom prst="rect">
            <a:avLst/>
          </a:prstGeom>
        </p:spPr>
      </p:pic>
      <p:pic>
        <p:nvPicPr>
          <p:cNvPr id="6" name="Picture 5"/>
          <p:cNvPicPr>
            <a:picLocks noChangeAspect="1"/>
          </p:cNvPicPr>
          <p:nvPr/>
        </p:nvPicPr>
        <p:blipFill>
          <a:blip r:embed="rId4"/>
          <a:stretch>
            <a:fillRect/>
          </a:stretch>
        </p:blipFill>
        <p:spPr>
          <a:xfrm>
            <a:off x="822959" y="2772785"/>
            <a:ext cx="2182310" cy="1474735"/>
          </a:xfrm>
          <a:prstGeom prst="rect">
            <a:avLst/>
          </a:prstGeom>
        </p:spPr>
      </p:pic>
    </p:spTree>
    <p:extLst>
      <p:ext uri="{BB962C8B-B14F-4D97-AF65-F5344CB8AC3E}">
        <p14:creationId xmlns:p14="http://schemas.microsoft.com/office/powerpoint/2010/main" val="307529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Annual Watts Review-Process</a:t>
            </a:r>
            <a:br>
              <a:rPr lang="en-US" dirty="0" smtClean="0"/>
            </a:br>
            <a:endParaRPr lang="en-US" dirty="0"/>
          </a:p>
        </p:txBody>
      </p:sp>
      <p:sp>
        <p:nvSpPr>
          <p:cNvPr id="3" name="Content Placeholder 2"/>
          <p:cNvSpPr>
            <a:spLocks noGrp="1"/>
          </p:cNvSpPr>
          <p:nvPr>
            <p:ph idx="1"/>
          </p:nvPr>
        </p:nvSpPr>
        <p:spPr>
          <a:xfrm>
            <a:off x="628650" y="1319188"/>
            <a:ext cx="7886700" cy="4351338"/>
          </a:xfrm>
        </p:spPr>
        <p:txBody>
          <a:bodyPr>
            <a:normAutofit fontScale="92500"/>
          </a:bodyPr>
          <a:lstStyle/>
          <a:p>
            <a:endParaRPr lang="en-US" dirty="0" smtClean="0">
              <a:hlinkClick r:id="rId3" action="ppaction://hlinkfile"/>
            </a:endParaRPr>
          </a:p>
          <a:p>
            <a:r>
              <a:rPr lang="en-US" dirty="0" smtClean="0"/>
              <a:t>The DSD and Aging utilize contracted service providers to complete Watts reviews: </a:t>
            </a:r>
          </a:p>
          <a:p>
            <a:endParaRPr lang="en-US" dirty="0" smtClean="0"/>
          </a:p>
          <a:p>
            <a:pPr lvl="1"/>
            <a:r>
              <a:rPr lang="en-US" dirty="0" smtClean="0"/>
              <a:t>DSD: ANS Guardianship Services and </a:t>
            </a:r>
            <a:r>
              <a:rPr lang="en-US" dirty="0" err="1" smtClean="0"/>
              <a:t>LaCausa</a:t>
            </a:r>
            <a:endParaRPr lang="en-US" dirty="0" smtClean="0"/>
          </a:p>
          <a:p>
            <a:pPr marL="457200" lvl="1" indent="0">
              <a:buNone/>
            </a:pPr>
            <a:endParaRPr lang="en-US" dirty="0" smtClean="0"/>
          </a:p>
          <a:p>
            <a:pPr lvl="1"/>
            <a:r>
              <a:rPr lang="en-US" dirty="0" smtClean="0"/>
              <a:t>Aging: Anew Health Care Services and </a:t>
            </a:r>
            <a:r>
              <a:rPr lang="en-US" dirty="0" err="1" smtClean="0"/>
              <a:t>Carefinders</a:t>
            </a:r>
            <a:endParaRPr lang="en-US" dirty="0" smtClean="0"/>
          </a:p>
          <a:p>
            <a:pPr lvl="1"/>
            <a:endParaRPr lang="en-US" dirty="0"/>
          </a:p>
          <a:p>
            <a:pPr marL="457200" lvl="1" indent="0">
              <a:buNone/>
            </a:pPr>
            <a:r>
              <a:rPr lang="en-US" dirty="0" smtClean="0"/>
              <a:t>These agencies will contact the Case Manager when a review is in process.</a:t>
            </a:r>
          </a:p>
        </p:txBody>
      </p:sp>
    </p:spTree>
    <p:extLst>
      <p:ext uri="{BB962C8B-B14F-4D97-AF65-F5344CB8AC3E}">
        <p14:creationId xmlns:p14="http://schemas.microsoft.com/office/powerpoint/2010/main" val="15689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Annual Watts Review-Process</a:t>
            </a:r>
          </a:p>
        </p:txBody>
      </p:sp>
      <p:sp>
        <p:nvSpPr>
          <p:cNvPr id="3" name="Content Placeholder 2"/>
          <p:cNvSpPr>
            <a:spLocks noGrp="1"/>
          </p:cNvSpPr>
          <p:nvPr>
            <p:ph idx="1"/>
          </p:nvPr>
        </p:nvSpPr>
        <p:spPr>
          <a:xfrm>
            <a:off x="628650" y="1417662"/>
            <a:ext cx="7886700" cy="4351338"/>
          </a:xfrm>
        </p:spPr>
        <p:txBody>
          <a:bodyPr>
            <a:normAutofit/>
          </a:bodyPr>
          <a:lstStyle/>
          <a:p>
            <a:pPr marL="0" indent="0">
              <a:buNone/>
            </a:pPr>
            <a:r>
              <a:rPr lang="en-US" dirty="0" smtClean="0"/>
              <a:t>How </a:t>
            </a:r>
            <a:r>
              <a:rPr lang="en-US" dirty="0"/>
              <a:t>Case Managers can assist</a:t>
            </a:r>
            <a:r>
              <a:rPr lang="en-US" dirty="0" smtClean="0"/>
              <a:t>:</a:t>
            </a:r>
          </a:p>
          <a:p>
            <a:pPr marL="0" indent="0">
              <a:buNone/>
            </a:pPr>
            <a:endParaRPr lang="en-US" dirty="0"/>
          </a:p>
          <a:p>
            <a:pPr marL="457200" lvl="1" indent="0">
              <a:buNone/>
            </a:pPr>
            <a:r>
              <a:rPr lang="en-US" dirty="0" smtClean="0"/>
              <a:t>Case Managers play a major role in the Watts review process. Case Managers are knowledgeable about the wards past, current services, future needs, their stability, safety, health and well being. They are in regular contact with the ward and other members of the service team. They are one of the reviewers best option for obtaining up to date and accurate information for the court report. </a:t>
            </a:r>
            <a:endParaRPr lang="en-US" dirty="0"/>
          </a:p>
        </p:txBody>
      </p:sp>
    </p:spTree>
    <p:extLst>
      <p:ext uri="{BB962C8B-B14F-4D97-AF65-F5344CB8AC3E}">
        <p14:creationId xmlns:p14="http://schemas.microsoft.com/office/powerpoint/2010/main" val="277843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Annual Watts Review-Process</a:t>
            </a:r>
          </a:p>
        </p:txBody>
      </p:sp>
      <p:sp>
        <p:nvSpPr>
          <p:cNvPr id="3" name="Content Placeholder 2"/>
          <p:cNvSpPr>
            <a:spLocks noGrp="1"/>
          </p:cNvSpPr>
          <p:nvPr>
            <p:ph idx="1"/>
          </p:nvPr>
        </p:nvSpPr>
        <p:spPr>
          <a:xfrm>
            <a:off x="628650" y="1417662"/>
            <a:ext cx="7886700" cy="4351338"/>
          </a:xfrm>
        </p:spPr>
        <p:txBody>
          <a:bodyPr>
            <a:normAutofit fontScale="92500" lnSpcReduction="10000"/>
          </a:bodyPr>
          <a:lstStyle/>
          <a:p>
            <a:pPr marL="0" indent="0">
              <a:buNone/>
            </a:pPr>
            <a:r>
              <a:rPr lang="en-US" dirty="0" smtClean="0"/>
              <a:t>How </a:t>
            </a:r>
            <a:r>
              <a:rPr lang="en-US" dirty="0"/>
              <a:t>Case Managers can assist</a:t>
            </a:r>
            <a:r>
              <a:rPr lang="en-US" dirty="0" smtClean="0"/>
              <a:t>:</a:t>
            </a:r>
          </a:p>
          <a:p>
            <a:pPr marL="0" indent="0">
              <a:buNone/>
            </a:pPr>
            <a:endParaRPr lang="en-US" dirty="0"/>
          </a:p>
          <a:p>
            <a:pPr lvl="1"/>
            <a:r>
              <a:rPr lang="en-US" dirty="0" smtClean="0"/>
              <a:t>Be </a:t>
            </a:r>
            <a:r>
              <a:rPr lang="en-US" dirty="0"/>
              <a:t>prepared to provide information regarding any changes within the past </a:t>
            </a:r>
            <a:r>
              <a:rPr lang="en-US" dirty="0" smtClean="0"/>
              <a:t>year in the following area:</a:t>
            </a:r>
            <a:endParaRPr lang="en-US" dirty="0"/>
          </a:p>
          <a:p>
            <a:pPr lvl="2"/>
            <a:r>
              <a:rPr lang="en-US" dirty="0" smtClean="0"/>
              <a:t>Level of Supervision</a:t>
            </a:r>
          </a:p>
          <a:p>
            <a:pPr lvl="2"/>
            <a:r>
              <a:rPr lang="en-US" dirty="0" smtClean="0"/>
              <a:t>Safety concerns or measures in place </a:t>
            </a:r>
          </a:p>
          <a:p>
            <a:pPr lvl="2"/>
            <a:r>
              <a:rPr lang="en-US" dirty="0" smtClean="0"/>
              <a:t>Guardian involvement</a:t>
            </a:r>
          </a:p>
          <a:p>
            <a:pPr lvl="2"/>
            <a:r>
              <a:rPr lang="en-US" dirty="0" smtClean="0"/>
              <a:t>Health-Changes to functional, physical or mental capabilities as well as medication changes</a:t>
            </a:r>
          </a:p>
          <a:p>
            <a:pPr lvl="2"/>
            <a:r>
              <a:rPr lang="en-US" dirty="0" smtClean="0"/>
              <a:t>Any out of home placement ( i.e. elopement, hospitalization, incarceration or mental health facility)</a:t>
            </a:r>
          </a:p>
          <a:p>
            <a:pPr lvl="2"/>
            <a:r>
              <a:rPr lang="en-US" dirty="0" smtClean="0"/>
              <a:t>Formal and Informal supports</a:t>
            </a:r>
          </a:p>
          <a:p>
            <a:pPr lvl="2"/>
            <a:r>
              <a:rPr lang="en-US" dirty="0" smtClean="0"/>
              <a:t>Income/rep payee information (Trusts, etc.)</a:t>
            </a:r>
          </a:p>
          <a:p>
            <a:pPr lvl="2"/>
            <a:r>
              <a:rPr lang="en-US" dirty="0" smtClean="0"/>
              <a:t>Other</a:t>
            </a:r>
            <a:endParaRPr lang="en-US" dirty="0"/>
          </a:p>
        </p:txBody>
      </p:sp>
    </p:spTree>
    <p:extLst>
      <p:ext uri="{BB962C8B-B14F-4D97-AF65-F5344CB8AC3E}">
        <p14:creationId xmlns:p14="http://schemas.microsoft.com/office/powerpoint/2010/main" val="392029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Watts - Is there a Protective Placement:</a:t>
            </a:r>
            <a:br>
              <a:rPr lang="en-US" dirty="0" smtClean="0"/>
            </a:br>
            <a:endParaRPr lang="en-US" dirty="0"/>
          </a:p>
        </p:txBody>
      </p:sp>
      <p:sp>
        <p:nvSpPr>
          <p:cNvPr id="3" name="Content Placeholder 2"/>
          <p:cNvSpPr>
            <a:spLocks noGrp="1"/>
          </p:cNvSpPr>
          <p:nvPr>
            <p:ph idx="1"/>
          </p:nvPr>
        </p:nvSpPr>
        <p:spPr>
          <a:xfrm>
            <a:off x="628650" y="1319188"/>
            <a:ext cx="7886700" cy="4351338"/>
          </a:xfrm>
        </p:spPr>
        <p:txBody>
          <a:bodyPr>
            <a:normAutofit/>
          </a:bodyPr>
          <a:lstStyle/>
          <a:p>
            <a:endParaRPr lang="en-US" dirty="0" smtClean="0">
              <a:hlinkClick r:id="rId3" action="ppaction://hlinkfile"/>
            </a:endParaRPr>
          </a:p>
          <a:p>
            <a:pPr marL="457200" lvl="1" indent="0">
              <a:buNone/>
            </a:pPr>
            <a:r>
              <a:rPr lang="en-US" dirty="0" smtClean="0"/>
              <a:t>Q. Is my client a Protectively Placed Ward? </a:t>
            </a:r>
          </a:p>
          <a:p>
            <a:pPr marL="457200" lvl="1" indent="0">
              <a:buNone/>
            </a:pPr>
            <a:endParaRPr lang="en-US" dirty="0" smtClean="0"/>
          </a:p>
          <a:p>
            <a:pPr marL="914400" lvl="1" indent="-457200">
              <a:buAutoNum type="alphaUcPeriod"/>
            </a:pPr>
            <a:r>
              <a:rPr lang="en-US" dirty="0" smtClean="0"/>
              <a:t>Indicators that your client may have a protective placement order are: </a:t>
            </a:r>
          </a:p>
          <a:p>
            <a:pPr lvl="3"/>
            <a:r>
              <a:rPr lang="en-US" dirty="0" smtClean="0"/>
              <a:t>They have a court ordered guardian</a:t>
            </a:r>
          </a:p>
          <a:p>
            <a:pPr lvl="3"/>
            <a:r>
              <a:rPr lang="en-US" dirty="0" smtClean="0"/>
              <a:t>They reside out of home in a CBRF, AFH, Nursing Home or supported placement in the community </a:t>
            </a:r>
          </a:p>
          <a:p>
            <a:pPr lvl="3"/>
            <a:r>
              <a:rPr lang="en-US" dirty="0" smtClean="0"/>
              <a:t>If they reside in a facility with more than 16 beds </a:t>
            </a:r>
          </a:p>
          <a:p>
            <a:pPr lvl="3"/>
            <a:r>
              <a:rPr lang="en-US" dirty="0" smtClean="0"/>
              <a:t>If they receive total care for the majority of their ADL’s or IADL’s </a:t>
            </a:r>
          </a:p>
          <a:p>
            <a:endParaRPr lang="en-US" dirty="0" smtClean="0"/>
          </a:p>
        </p:txBody>
      </p:sp>
    </p:spTree>
    <p:extLst>
      <p:ext uri="{BB962C8B-B14F-4D97-AF65-F5344CB8AC3E}">
        <p14:creationId xmlns:p14="http://schemas.microsoft.com/office/powerpoint/2010/main" val="185578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Watts - </a:t>
            </a:r>
            <a:r>
              <a:rPr lang="en-US" dirty="0"/>
              <a:t>Is there a Protective </a:t>
            </a:r>
            <a:r>
              <a:rPr lang="en-US" dirty="0" smtClean="0"/>
              <a:t>Placement:</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628650" y="1192579"/>
            <a:ext cx="7886700" cy="4351338"/>
          </a:xfrm>
        </p:spPr>
        <p:txBody>
          <a:bodyPr>
            <a:normAutofit/>
          </a:bodyPr>
          <a:lstStyle/>
          <a:p>
            <a:pPr marL="0" indent="0">
              <a:buNone/>
            </a:pPr>
            <a:r>
              <a:rPr lang="en-US" dirty="0" smtClean="0"/>
              <a:t>Q. My client has one of the indicators, what should I do?</a:t>
            </a:r>
          </a:p>
          <a:p>
            <a:pPr marL="0" indent="0">
              <a:buNone/>
            </a:pPr>
            <a:r>
              <a:rPr lang="en-US" dirty="0" smtClean="0"/>
              <a:t>A. Case Managers should:</a:t>
            </a:r>
            <a:endParaRPr lang="en-US" dirty="0"/>
          </a:p>
          <a:p>
            <a:r>
              <a:rPr lang="en-US" sz="2600" dirty="0" smtClean="0"/>
              <a:t>Review the CMU file for an order of protective placement or a previous Watts report  </a:t>
            </a:r>
          </a:p>
          <a:p>
            <a:r>
              <a:rPr lang="en-US" sz="2600" dirty="0" smtClean="0"/>
              <a:t>Contact the guardian and ask if the ward has a order of protective placement </a:t>
            </a:r>
          </a:p>
          <a:p>
            <a:r>
              <a:rPr lang="en-US" sz="2600" dirty="0" smtClean="0"/>
              <a:t>Contact the appropriate Milwaukee County ADRC Watts/Guardianship Coordinator </a:t>
            </a:r>
          </a:p>
          <a:p>
            <a:pPr marL="0" indent="0">
              <a:buNone/>
            </a:pPr>
            <a:endParaRPr lang="en-US" dirty="0"/>
          </a:p>
          <a:p>
            <a:endParaRPr lang="en-US" dirty="0" smtClean="0"/>
          </a:p>
        </p:txBody>
      </p:sp>
    </p:spTree>
    <p:extLst>
      <p:ext uri="{BB962C8B-B14F-4D97-AF65-F5344CB8AC3E}">
        <p14:creationId xmlns:p14="http://schemas.microsoft.com/office/powerpoint/2010/main" val="353694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Watts –Transfer of Protective Placement:</a:t>
            </a:r>
            <a:endParaRPr lang="en-US" sz="4000" dirty="0"/>
          </a:p>
        </p:txBody>
      </p:sp>
      <p:sp>
        <p:nvSpPr>
          <p:cNvPr id="3" name="Content Placeholder 2"/>
          <p:cNvSpPr>
            <a:spLocks noGrp="1"/>
          </p:cNvSpPr>
          <p:nvPr>
            <p:ph idx="1"/>
          </p:nvPr>
        </p:nvSpPr>
        <p:spPr>
          <a:xfrm>
            <a:off x="628650" y="1516136"/>
            <a:ext cx="7886700" cy="4195347"/>
          </a:xfrm>
        </p:spPr>
        <p:txBody>
          <a:bodyPr>
            <a:normAutofit fontScale="77500" lnSpcReduction="20000"/>
          </a:bodyPr>
          <a:lstStyle/>
          <a:p>
            <a:pPr marL="0" indent="0">
              <a:buNone/>
            </a:pPr>
            <a:r>
              <a:rPr lang="en-US" dirty="0" smtClean="0"/>
              <a:t>Case Manager/ CMUs responsibility:</a:t>
            </a:r>
          </a:p>
          <a:p>
            <a:pPr marL="0" indent="0">
              <a:buNone/>
            </a:pPr>
            <a:endParaRPr lang="en-US" dirty="0"/>
          </a:p>
          <a:p>
            <a:pPr lvl="1"/>
            <a:r>
              <a:rPr lang="en-US" dirty="0" smtClean="0"/>
              <a:t>Contact the DSD or Aging prior to changing placement of an individual under a protective placement order to discuss the appropriateness of the change.</a:t>
            </a:r>
          </a:p>
          <a:p>
            <a:pPr marL="457200" lvl="1" indent="0">
              <a:buNone/>
            </a:pPr>
            <a:endParaRPr lang="en-US" dirty="0" smtClean="0"/>
          </a:p>
          <a:p>
            <a:pPr lvl="1"/>
            <a:r>
              <a:rPr lang="en-US" dirty="0" smtClean="0"/>
              <a:t>When considering a change in level of restriction this needs to be well thought out and supported by information that can demonstrate the need for change and the ability for the ward to remain stable, safe and supervised. </a:t>
            </a:r>
          </a:p>
          <a:p>
            <a:pPr lvl="2"/>
            <a:r>
              <a:rPr lang="en-US" b="1" dirty="0" smtClean="0"/>
              <a:t>If the move is being planned to a lower or higher level of restriction a court hearing may occur. </a:t>
            </a:r>
          </a:p>
          <a:p>
            <a:pPr marL="914400" lvl="2" indent="0">
              <a:buNone/>
            </a:pPr>
            <a:endParaRPr lang="en-US" b="1" dirty="0" smtClean="0"/>
          </a:p>
          <a:p>
            <a:pPr lvl="1"/>
            <a:r>
              <a:rPr lang="en-US" dirty="0" smtClean="0"/>
              <a:t>Inform </a:t>
            </a:r>
            <a:r>
              <a:rPr lang="en-US" dirty="0"/>
              <a:t>the Department of the death of an individual and provide any available proof of death (i.e. obituary, death certificate or coroner’s report</a:t>
            </a:r>
            <a:r>
              <a:rPr lang="en-US" dirty="0" smtClean="0"/>
              <a:t>).</a:t>
            </a:r>
            <a:endParaRPr lang="en-US" dirty="0"/>
          </a:p>
        </p:txBody>
      </p:sp>
    </p:spTree>
    <p:extLst>
      <p:ext uri="{BB962C8B-B14F-4D97-AF65-F5344CB8AC3E}">
        <p14:creationId xmlns:p14="http://schemas.microsoft.com/office/powerpoint/2010/main" val="3403938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Watts - Transfer of placement Process:</a:t>
            </a:r>
            <a:endParaRPr lang="en-US" sz="4000" dirty="0"/>
          </a:p>
        </p:txBody>
      </p:sp>
      <p:sp>
        <p:nvSpPr>
          <p:cNvPr id="3" name="Content Placeholder 2"/>
          <p:cNvSpPr>
            <a:spLocks noGrp="1"/>
          </p:cNvSpPr>
          <p:nvPr>
            <p:ph idx="1"/>
          </p:nvPr>
        </p:nvSpPr>
        <p:spPr>
          <a:xfrm>
            <a:off x="628650" y="1389527"/>
            <a:ext cx="7886700" cy="4351338"/>
          </a:xfrm>
        </p:spPr>
        <p:txBody>
          <a:bodyPr>
            <a:normAutofit fontScale="92500" lnSpcReduction="10000"/>
          </a:bodyPr>
          <a:lstStyle/>
          <a:p>
            <a:pPr marL="0" indent="0">
              <a:buNone/>
            </a:pPr>
            <a:r>
              <a:rPr lang="en-US" dirty="0" smtClean="0"/>
              <a:t>Case Manager/ CMUs responsibility:</a:t>
            </a:r>
          </a:p>
          <a:p>
            <a:pPr marL="342900" lvl="1" indent="0">
              <a:buNone/>
            </a:pPr>
            <a:endParaRPr lang="en-US" dirty="0" smtClean="0"/>
          </a:p>
          <a:p>
            <a:pPr lvl="1"/>
            <a:r>
              <a:rPr lang="en-US" dirty="0" smtClean="0"/>
              <a:t>Submit a notice of </a:t>
            </a:r>
            <a:r>
              <a:rPr lang="en-US" dirty="0"/>
              <a:t>T</a:t>
            </a:r>
            <a:r>
              <a:rPr lang="en-US" dirty="0" smtClean="0"/>
              <a:t>ransfer of placement, to probate court and DSD (18 yrs. to 59 yrs.) or Aging (60 yrs. and older), at least 10 days prior to a change in location for an individual under protective placement. </a:t>
            </a:r>
          </a:p>
          <a:p>
            <a:pPr lvl="1"/>
            <a:r>
              <a:rPr lang="en-US" dirty="0" smtClean="0"/>
              <a:t>If there is an objection to the change of placement, placement </a:t>
            </a:r>
            <a:r>
              <a:rPr lang="en-US" b="1" i="1" u="sng" dirty="0" smtClean="0"/>
              <a:t>should not be made</a:t>
            </a:r>
            <a:r>
              <a:rPr lang="en-US" dirty="0" smtClean="0"/>
              <a:t>. A hearing will be scheduled for parties to discuss the transfer and the probate court will make a decision regarding the transfer of placement. </a:t>
            </a:r>
          </a:p>
          <a:p>
            <a:pPr marL="457200" lvl="1" indent="0">
              <a:buNone/>
            </a:pPr>
            <a:r>
              <a:rPr lang="en-US" sz="1600" b="1" dirty="0" smtClean="0"/>
              <a:t>Form GN4340 Transfer of Protective Placement can be located on the </a:t>
            </a:r>
            <a:r>
              <a:rPr lang="en-US" sz="1600" b="1" dirty="0"/>
              <a:t>following website: https://www.wicourts.gov/forms1/circuit/index.htm</a:t>
            </a:r>
            <a:endParaRPr lang="en-US" sz="1600" b="1" dirty="0" smtClean="0"/>
          </a:p>
          <a:p>
            <a:pPr lvl="1"/>
            <a:endParaRPr lang="en-US" dirty="0"/>
          </a:p>
          <a:p>
            <a:pPr lvl="1"/>
            <a:endParaRPr lang="en-US" dirty="0"/>
          </a:p>
          <a:p>
            <a:pPr lvl="2"/>
            <a:endParaRPr lang="en-US" dirty="0" smtClean="0"/>
          </a:p>
        </p:txBody>
      </p:sp>
    </p:spTree>
    <p:extLst>
      <p:ext uri="{BB962C8B-B14F-4D97-AF65-F5344CB8AC3E}">
        <p14:creationId xmlns:p14="http://schemas.microsoft.com/office/powerpoint/2010/main" val="221093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Watts - Transfer of placement </a:t>
            </a:r>
            <a:r>
              <a:rPr lang="en-US" sz="4000" dirty="0" smtClean="0"/>
              <a:t>Process:</a:t>
            </a:r>
            <a:endParaRPr lang="en-US" sz="4000" dirty="0"/>
          </a:p>
        </p:txBody>
      </p:sp>
      <p:sp>
        <p:nvSpPr>
          <p:cNvPr id="3" name="Content Placeholder 2"/>
          <p:cNvSpPr>
            <a:spLocks noGrp="1"/>
          </p:cNvSpPr>
          <p:nvPr>
            <p:ph idx="1"/>
          </p:nvPr>
        </p:nvSpPr>
        <p:spPr>
          <a:xfrm>
            <a:off x="628650" y="1389527"/>
            <a:ext cx="7886700" cy="4351338"/>
          </a:xfrm>
        </p:spPr>
        <p:txBody>
          <a:bodyPr>
            <a:normAutofit/>
          </a:bodyPr>
          <a:lstStyle/>
          <a:p>
            <a:pPr marL="0" indent="0">
              <a:buNone/>
            </a:pPr>
            <a:r>
              <a:rPr lang="en-US" dirty="0" smtClean="0"/>
              <a:t>Case Manager/ CMUs responsibility:</a:t>
            </a:r>
          </a:p>
          <a:p>
            <a:pPr marL="342900" lvl="1" indent="0">
              <a:buNone/>
            </a:pPr>
            <a:endParaRPr lang="en-US" dirty="0" smtClean="0"/>
          </a:p>
          <a:p>
            <a:pPr lvl="1"/>
            <a:r>
              <a:rPr lang="en-US" dirty="0"/>
              <a:t>In the event that an emergency change of placement must occur to ensure safety and well being of the ward please be sure to call and/or email DSD and Aging to discuss prior to the ward being placed in the new facility or within 24 hours if the need for placement is immediate due to the safety of the ward. </a:t>
            </a:r>
            <a:endParaRPr lang="en-US" dirty="0" smtClean="0"/>
          </a:p>
          <a:p>
            <a:pPr marL="914400" lvl="2" indent="0">
              <a:buNone/>
            </a:pPr>
            <a:endParaRPr lang="en-US" b="1" dirty="0" smtClean="0"/>
          </a:p>
          <a:p>
            <a:pPr marL="914400" lvl="2" indent="0">
              <a:buNone/>
            </a:pPr>
            <a:r>
              <a:rPr lang="en-US" sz="1600" b="1" dirty="0" smtClean="0"/>
              <a:t>Note: The Transfer of Placement form is still required even in an emergency placement.</a:t>
            </a:r>
            <a:endParaRPr lang="en-US" sz="1600" b="1" dirty="0"/>
          </a:p>
          <a:p>
            <a:pPr lvl="1"/>
            <a:endParaRPr lang="en-US" dirty="0"/>
          </a:p>
          <a:p>
            <a:pPr lvl="2"/>
            <a:endParaRPr lang="en-US" dirty="0" smtClean="0"/>
          </a:p>
        </p:txBody>
      </p:sp>
    </p:spTree>
    <p:extLst>
      <p:ext uri="{BB962C8B-B14F-4D97-AF65-F5344CB8AC3E}">
        <p14:creationId xmlns:p14="http://schemas.microsoft.com/office/powerpoint/2010/main" val="2007303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 – With Long term Care Services:</a:t>
            </a:r>
            <a:endParaRPr lang="en-US" sz="4000" dirty="0"/>
          </a:p>
        </p:txBody>
      </p:sp>
      <p:sp>
        <p:nvSpPr>
          <p:cNvPr id="3" name="Content Placeholder 2"/>
          <p:cNvSpPr>
            <a:spLocks noGrp="1"/>
          </p:cNvSpPr>
          <p:nvPr>
            <p:ph idx="1"/>
          </p:nvPr>
        </p:nvSpPr>
        <p:spPr>
          <a:xfrm>
            <a:off x="628650" y="1491176"/>
            <a:ext cx="7886700" cy="4351338"/>
          </a:xfrm>
        </p:spPr>
        <p:txBody>
          <a:bodyPr>
            <a:normAutofit fontScale="92500" lnSpcReduction="10000"/>
          </a:bodyPr>
          <a:lstStyle/>
          <a:p>
            <a:pPr marL="0" indent="0">
              <a:buNone/>
            </a:pPr>
            <a:r>
              <a:rPr lang="en-US" dirty="0" smtClean="0"/>
              <a:t>Case Manager/ CMUs responsibility:</a:t>
            </a:r>
          </a:p>
          <a:p>
            <a:pPr marL="0" indent="0">
              <a:buNone/>
            </a:pPr>
            <a:endParaRPr lang="en-US" dirty="0"/>
          </a:p>
          <a:p>
            <a:pPr lvl="1"/>
            <a:r>
              <a:rPr lang="en-US" dirty="0" smtClean="0"/>
              <a:t>If dis-enrolling a case or case termination contact the appropriate Department. Provide the following information:</a:t>
            </a:r>
          </a:p>
          <a:p>
            <a:pPr lvl="2"/>
            <a:r>
              <a:rPr lang="en-US" dirty="0" smtClean="0"/>
              <a:t>Reason for disenrollment/termination.</a:t>
            </a:r>
          </a:p>
          <a:p>
            <a:pPr lvl="2"/>
            <a:r>
              <a:rPr lang="en-US" dirty="0" smtClean="0"/>
              <a:t>Last day of services</a:t>
            </a:r>
          </a:p>
          <a:p>
            <a:pPr lvl="2"/>
            <a:r>
              <a:rPr lang="en-US" dirty="0" smtClean="0"/>
              <a:t>Condition of the individual</a:t>
            </a:r>
          </a:p>
          <a:p>
            <a:pPr lvl="2"/>
            <a:r>
              <a:rPr lang="en-US" dirty="0" smtClean="0"/>
              <a:t>Current address and telephone number for the individual</a:t>
            </a:r>
          </a:p>
          <a:p>
            <a:pPr lvl="2"/>
            <a:r>
              <a:rPr lang="en-US" dirty="0" smtClean="0"/>
              <a:t>Current address and telephone number for the guardian</a:t>
            </a:r>
          </a:p>
          <a:p>
            <a:pPr lvl="2"/>
            <a:r>
              <a:rPr lang="en-US" dirty="0" smtClean="0"/>
              <a:t>Contact information for any family members or team members</a:t>
            </a:r>
            <a:endParaRPr lang="en-US" dirty="0"/>
          </a:p>
        </p:txBody>
      </p:sp>
    </p:spTree>
    <p:extLst>
      <p:ext uri="{BB962C8B-B14F-4D97-AF65-F5344CB8AC3E}">
        <p14:creationId xmlns:p14="http://schemas.microsoft.com/office/powerpoint/2010/main" val="138910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 – Terminating Protective Placement:</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lgn="ctr">
              <a:buNone/>
            </a:pPr>
            <a:r>
              <a:rPr lang="en-US" dirty="0" smtClean="0"/>
              <a:t>When does a termination take place:</a:t>
            </a:r>
          </a:p>
          <a:p>
            <a:r>
              <a:rPr lang="en-US" dirty="0" smtClean="0"/>
              <a:t>Death</a:t>
            </a:r>
          </a:p>
          <a:p>
            <a:r>
              <a:rPr lang="en-US" dirty="0" smtClean="0"/>
              <a:t>The ward makes significant improvements and a new psych evaluation deems them to have regained competency</a:t>
            </a:r>
          </a:p>
          <a:p>
            <a:r>
              <a:rPr lang="en-US" dirty="0" smtClean="0"/>
              <a:t>The ward moves out of State and there is information on the location and/or services being provided  </a:t>
            </a:r>
          </a:p>
          <a:p>
            <a:pPr marL="0" indent="0">
              <a:buNone/>
            </a:pPr>
            <a:endParaRPr lang="en-US" dirty="0" smtClean="0"/>
          </a:p>
          <a:p>
            <a:endParaRPr lang="en-US" dirty="0"/>
          </a:p>
        </p:txBody>
      </p:sp>
    </p:spTree>
    <p:extLst>
      <p:ext uri="{BB962C8B-B14F-4D97-AF65-F5344CB8AC3E}">
        <p14:creationId xmlns:p14="http://schemas.microsoft.com/office/powerpoint/2010/main" val="2444285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36990"/>
            <a:ext cx="7886700" cy="1325563"/>
          </a:xfrm>
        </p:spPr>
        <p:txBody>
          <a:bodyPr anchor="ctr">
            <a:normAutofit fontScale="90000"/>
          </a:bodyPr>
          <a:lstStyle/>
          <a:p>
            <a:pPr algn="ctr"/>
            <a:r>
              <a:rPr lang="en-US" sz="6600" dirty="0"/>
              <a:t>Protective P</a:t>
            </a:r>
            <a:r>
              <a:rPr lang="en-US" sz="6600" dirty="0" smtClean="0"/>
              <a:t>lacement</a:t>
            </a:r>
            <a:endParaRPr lang="en-US" sz="6700" dirty="0"/>
          </a:p>
        </p:txBody>
      </p:sp>
      <p:sp>
        <p:nvSpPr>
          <p:cNvPr id="3" name="Content Placeholder 2"/>
          <p:cNvSpPr>
            <a:spLocks noGrp="1"/>
          </p:cNvSpPr>
          <p:nvPr>
            <p:ph idx="1"/>
          </p:nvPr>
        </p:nvSpPr>
        <p:spPr>
          <a:xfrm>
            <a:off x="741191" y="1431729"/>
            <a:ext cx="7886700" cy="4351338"/>
          </a:xfrm>
        </p:spPr>
        <p:txBody>
          <a:bodyPr>
            <a:normAutofit lnSpcReduction="10000"/>
          </a:bodyPr>
          <a:lstStyle/>
          <a:p>
            <a:r>
              <a:rPr lang="en-US" dirty="0"/>
              <a:t> </a:t>
            </a:r>
            <a:r>
              <a:rPr lang="en-US" i="1" dirty="0"/>
              <a:t>“Protective placement” - </a:t>
            </a:r>
            <a:r>
              <a:rPr lang="en-US" dirty="0"/>
              <a:t>a placement that is made to provide for the care and custody of an individual.” Wis. Stat. § 55.01 (6) </a:t>
            </a:r>
          </a:p>
          <a:p>
            <a:endParaRPr lang="en-US" dirty="0"/>
          </a:p>
          <a:p>
            <a:r>
              <a:rPr lang="en-US" i="1" dirty="0"/>
              <a:t>“Protective placement facility” </a:t>
            </a:r>
            <a:r>
              <a:rPr lang="en-US" dirty="0"/>
              <a:t>- “a facility to which a court may under s. 55.12 order an individual to be provided protective placement for the primary purpose of residential care and custody.” Wis. Stat. § 55.01 (6m) </a:t>
            </a:r>
          </a:p>
          <a:p>
            <a:endParaRPr lang="en-US" dirty="0"/>
          </a:p>
        </p:txBody>
      </p:sp>
    </p:spTree>
    <p:extLst>
      <p:ext uri="{BB962C8B-B14F-4D97-AF65-F5344CB8AC3E}">
        <p14:creationId xmlns:p14="http://schemas.microsoft.com/office/powerpoint/2010/main" val="2388617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 – Terminating Protective Placement (Continued):</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lgn="ctr">
              <a:buNone/>
            </a:pPr>
            <a:endParaRPr lang="en-US" dirty="0" smtClean="0"/>
          </a:p>
          <a:p>
            <a:r>
              <a:rPr lang="en-US" dirty="0" smtClean="0"/>
              <a:t> </a:t>
            </a:r>
            <a:r>
              <a:rPr lang="en-US" dirty="0"/>
              <a:t>Ward moves to a least restrictive setting and has maintained safety and </a:t>
            </a:r>
            <a:r>
              <a:rPr lang="en-US" dirty="0" smtClean="0"/>
              <a:t>stability</a:t>
            </a:r>
          </a:p>
          <a:p>
            <a:pPr marL="0" indent="0">
              <a:buNone/>
            </a:pPr>
            <a:endParaRPr lang="en-US" dirty="0" smtClean="0"/>
          </a:p>
          <a:p>
            <a:r>
              <a:rPr lang="en-US" dirty="0" smtClean="0"/>
              <a:t>A guardianship is terminated </a:t>
            </a:r>
          </a:p>
          <a:p>
            <a:endParaRPr lang="en-US" dirty="0"/>
          </a:p>
          <a:p>
            <a:pPr marL="0" indent="0">
              <a:buNone/>
            </a:pPr>
            <a:endParaRPr lang="en-US" dirty="0"/>
          </a:p>
        </p:txBody>
      </p:sp>
    </p:spTree>
    <p:extLst>
      <p:ext uri="{BB962C8B-B14F-4D97-AF65-F5344CB8AC3E}">
        <p14:creationId xmlns:p14="http://schemas.microsoft.com/office/powerpoint/2010/main" val="20636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Watts-Terminating Protective Placement: How?</a:t>
            </a:r>
            <a:endParaRPr lang="en-US" sz="4000" dirty="0"/>
          </a:p>
        </p:txBody>
      </p:sp>
      <p:sp>
        <p:nvSpPr>
          <p:cNvPr id="3" name="Content Placeholder 2"/>
          <p:cNvSpPr>
            <a:spLocks noGrp="1"/>
          </p:cNvSpPr>
          <p:nvPr>
            <p:ph idx="1"/>
          </p:nvPr>
        </p:nvSpPr>
        <p:spPr>
          <a:xfrm>
            <a:off x="628650" y="1491176"/>
            <a:ext cx="7886700" cy="4351338"/>
          </a:xfrm>
        </p:spPr>
        <p:txBody>
          <a:bodyPr>
            <a:normAutofit lnSpcReduction="10000"/>
          </a:bodyPr>
          <a:lstStyle/>
          <a:p>
            <a:pPr marL="0" indent="0">
              <a:buNone/>
            </a:pPr>
            <a:r>
              <a:rPr lang="en-US" dirty="0"/>
              <a:t>When a termination indicator </a:t>
            </a:r>
            <a:r>
              <a:rPr lang="en-US" dirty="0" smtClean="0"/>
              <a:t>exists:</a:t>
            </a:r>
          </a:p>
          <a:p>
            <a:r>
              <a:rPr lang="en-US" dirty="0" smtClean="0"/>
              <a:t> </a:t>
            </a:r>
            <a:r>
              <a:rPr lang="en-US" dirty="0"/>
              <a:t>T</a:t>
            </a:r>
            <a:r>
              <a:rPr lang="en-US" dirty="0" smtClean="0"/>
              <a:t>he </a:t>
            </a:r>
            <a:r>
              <a:rPr lang="en-US" dirty="0"/>
              <a:t>ADRC </a:t>
            </a:r>
            <a:r>
              <a:rPr lang="en-US" dirty="0" smtClean="0"/>
              <a:t>petitions </a:t>
            </a:r>
            <a:r>
              <a:rPr lang="en-US" dirty="0"/>
              <a:t>for termination </a:t>
            </a:r>
            <a:endParaRPr lang="en-US" dirty="0" smtClean="0"/>
          </a:p>
          <a:p>
            <a:r>
              <a:rPr lang="en-US" dirty="0" smtClean="0"/>
              <a:t>The </a:t>
            </a:r>
            <a:r>
              <a:rPr lang="en-US" dirty="0"/>
              <a:t>court </a:t>
            </a:r>
            <a:r>
              <a:rPr lang="en-US" dirty="0" smtClean="0"/>
              <a:t>makes </a:t>
            </a:r>
            <a:r>
              <a:rPr lang="en-US" dirty="0"/>
              <a:t>a determination on whether or not the order will be terminated.</a:t>
            </a:r>
          </a:p>
          <a:p>
            <a:pPr marL="0" indent="0">
              <a:buNone/>
            </a:pPr>
            <a:endParaRPr lang="en-US" dirty="0" smtClean="0"/>
          </a:p>
          <a:p>
            <a:pPr marL="0" indent="0">
              <a:buNone/>
            </a:pPr>
            <a:r>
              <a:rPr lang="en-US" dirty="0" smtClean="0"/>
              <a:t>Note</a:t>
            </a:r>
            <a:r>
              <a:rPr lang="en-US" dirty="0"/>
              <a:t>: Termination of the Protective Placement order does not automatically result in a termination of the Guardianship order.</a:t>
            </a:r>
          </a:p>
          <a:p>
            <a:endParaRPr lang="en-US" dirty="0"/>
          </a:p>
          <a:p>
            <a:pPr marL="0" indent="0">
              <a:buNone/>
            </a:pPr>
            <a:endParaRPr lang="en-US" dirty="0"/>
          </a:p>
        </p:txBody>
      </p:sp>
    </p:spTree>
    <p:extLst>
      <p:ext uri="{BB962C8B-B14F-4D97-AF65-F5344CB8AC3E}">
        <p14:creationId xmlns:p14="http://schemas.microsoft.com/office/powerpoint/2010/main" val="409030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Watts-Guardianship:</a:t>
            </a:r>
            <a:endParaRPr lang="en-US" dirty="0"/>
          </a:p>
        </p:txBody>
      </p:sp>
      <p:sp>
        <p:nvSpPr>
          <p:cNvPr id="3" name="Content Placeholder 2"/>
          <p:cNvSpPr>
            <a:spLocks noGrp="1"/>
          </p:cNvSpPr>
          <p:nvPr>
            <p:ph idx="1"/>
          </p:nvPr>
        </p:nvSpPr>
        <p:spPr/>
        <p:txBody>
          <a:bodyPr/>
          <a:lstStyle/>
          <a:p>
            <a:r>
              <a:rPr lang="en-US" dirty="0" smtClean="0"/>
              <a:t>A guardianship may be needed if:</a:t>
            </a:r>
          </a:p>
          <a:p>
            <a:endParaRPr lang="en-US" dirty="0"/>
          </a:p>
          <a:p>
            <a:pPr lvl="1"/>
            <a:r>
              <a:rPr lang="en-US" dirty="0" smtClean="0"/>
              <a:t>No POA</a:t>
            </a:r>
          </a:p>
          <a:p>
            <a:pPr lvl="1"/>
            <a:r>
              <a:rPr lang="en-US" dirty="0" smtClean="0"/>
              <a:t>The POA agent is unable or unwilling to act</a:t>
            </a:r>
          </a:p>
          <a:p>
            <a:pPr lvl="1"/>
            <a:r>
              <a:rPr lang="en-US" dirty="0" smtClean="0"/>
              <a:t>Additional authority is needed</a:t>
            </a:r>
          </a:p>
          <a:p>
            <a:pPr marL="0" indent="0">
              <a:buNone/>
            </a:pPr>
            <a:r>
              <a:rPr lang="en-US" dirty="0"/>
              <a:t>	</a:t>
            </a:r>
          </a:p>
        </p:txBody>
      </p:sp>
    </p:spTree>
    <p:extLst>
      <p:ext uri="{BB962C8B-B14F-4D97-AF65-F5344CB8AC3E}">
        <p14:creationId xmlns:p14="http://schemas.microsoft.com/office/powerpoint/2010/main" val="3771062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buNone/>
            </a:pPr>
            <a:r>
              <a:rPr lang="en-US" b="1" dirty="0" smtClean="0"/>
              <a:t>What is a guardian:</a:t>
            </a:r>
          </a:p>
          <a:p>
            <a:pPr marL="0" indent="0">
              <a:buNone/>
            </a:pPr>
            <a:endParaRPr lang="en-US" b="1" dirty="0" smtClean="0"/>
          </a:p>
          <a:p>
            <a:r>
              <a:rPr lang="en-US" dirty="0"/>
              <a:t>No person in Wisconsin is a guardian for an </a:t>
            </a:r>
            <a:r>
              <a:rPr lang="en-US" dirty="0" smtClean="0"/>
              <a:t>individual unless appointed by a court, and no guardian has any powers (authority) over an individual except those given by statutes and the court order.</a:t>
            </a:r>
            <a:endParaRPr lang="en-US" dirty="0"/>
          </a:p>
          <a:p>
            <a:pPr marL="0" indent="0">
              <a:buNone/>
            </a:pPr>
            <a:endParaRPr lang="en-US" dirty="0"/>
          </a:p>
        </p:txBody>
      </p:sp>
    </p:spTree>
    <p:extLst>
      <p:ext uri="{BB962C8B-B14F-4D97-AF65-F5344CB8AC3E}">
        <p14:creationId xmlns:p14="http://schemas.microsoft.com/office/powerpoint/2010/main" val="127158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a:t>
            </a:r>
            <a:endParaRPr lang="en-US" sz="4000" dirty="0"/>
          </a:p>
        </p:txBody>
      </p:sp>
      <p:sp>
        <p:nvSpPr>
          <p:cNvPr id="3" name="Content Placeholder 2"/>
          <p:cNvSpPr>
            <a:spLocks noGrp="1"/>
          </p:cNvSpPr>
          <p:nvPr>
            <p:ph idx="1"/>
          </p:nvPr>
        </p:nvSpPr>
        <p:spPr>
          <a:xfrm>
            <a:off x="628650" y="1491176"/>
            <a:ext cx="7886700" cy="4351338"/>
          </a:xfrm>
        </p:spPr>
        <p:txBody>
          <a:bodyPr>
            <a:normAutofit lnSpcReduction="10000"/>
          </a:bodyPr>
          <a:lstStyle/>
          <a:p>
            <a:pPr marL="0" indent="0">
              <a:buNone/>
            </a:pPr>
            <a:r>
              <a:rPr lang="en-US" b="1" dirty="0" smtClean="0"/>
              <a:t>Terms:</a:t>
            </a:r>
          </a:p>
          <a:p>
            <a:pPr marL="0" indent="0">
              <a:buNone/>
            </a:pPr>
            <a:endParaRPr lang="en-US" b="1" dirty="0" smtClean="0"/>
          </a:p>
          <a:p>
            <a:r>
              <a:rPr lang="en-US" dirty="0" smtClean="0"/>
              <a:t>Guardian:  a person or agency appointed by a court to act on behalf of a ward</a:t>
            </a:r>
          </a:p>
          <a:p>
            <a:endParaRPr lang="en-US" dirty="0"/>
          </a:p>
          <a:p>
            <a:r>
              <a:rPr lang="en-US" dirty="0" smtClean="0"/>
              <a:t>Ward:  person who has been found to have a functional impairment in decision making or communication that meets the legal standard for impairment, a finding of incompetence.</a:t>
            </a:r>
            <a:endParaRPr lang="en-US" dirty="0"/>
          </a:p>
          <a:p>
            <a:pPr marL="0" indent="0">
              <a:buNone/>
            </a:pPr>
            <a:endParaRPr lang="en-US" dirty="0"/>
          </a:p>
        </p:txBody>
      </p:sp>
    </p:spTree>
    <p:extLst>
      <p:ext uri="{BB962C8B-B14F-4D97-AF65-F5344CB8AC3E}">
        <p14:creationId xmlns:p14="http://schemas.microsoft.com/office/powerpoint/2010/main" val="2666511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buNone/>
            </a:pPr>
            <a:r>
              <a:rPr lang="en-US" b="1" dirty="0" smtClean="0"/>
              <a:t>An Interested party may file for guardianship of an individual:</a:t>
            </a:r>
          </a:p>
          <a:p>
            <a:endParaRPr lang="en-US" dirty="0"/>
          </a:p>
          <a:p>
            <a:r>
              <a:rPr lang="en-US" dirty="0" smtClean="0"/>
              <a:t>The </a:t>
            </a:r>
            <a:r>
              <a:rPr lang="en-US" dirty="0"/>
              <a:t>county department </a:t>
            </a:r>
            <a:endParaRPr lang="en-US" dirty="0" smtClean="0"/>
          </a:p>
          <a:p>
            <a:r>
              <a:rPr lang="en-US" dirty="0" smtClean="0"/>
              <a:t>An </a:t>
            </a:r>
            <a:r>
              <a:rPr lang="en-US" dirty="0"/>
              <a:t>agency with which the county department </a:t>
            </a:r>
            <a:r>
              <a:rPr lang="en-US" dirty="0" smtClean="0"/>
              <a:t>contracts </a:t>
            </a:r>
            <a:endParaRPr lang="en-US" dirty="0"/>
          </a:p>
          <a:p>
            <a:r>
              <a:rPr lang="en-US" dirty="0" smtClean="0"/>
              <a:t>A </a:t>
            </a:r>
            <a:r>
              <a:rPr lang="en-US" dirty="0"/>
              <a:t>guardian, </a:t>
            </a:r>
          </a:p>
          <a:p>
            <a:r>
              <a:rPr lang="en-US" dirty="0" smtClean="0"/>
              <a:t>Or other </a:t>
            </a:r>
            <a:r>
              <a:rPr lang="en-US" dirty="0"/>
              <a:t>interested </a:t>
            </a:r>
            <a:r>
              <a:rPr lang="en-US" dirty="0" smtClean="0"/>
              <a:t>person</a:t>
            </a:r>
            <a:endParaRPr lang="en-US" dirty="0"/>
          </a:p>
        </p:txBody>
      </p:sp>
    </p:spTree>
    <p:extLst>
      <p:ext uri="{BB962C8B-B14F-4D97-AF65-F5344CB8AC3E}">
        <p14:creationId xmlns:p14="http://schemas.microsoft.com/office/powerpoint/2010/main" val="3276454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Watts-Guardianship:</a:t>
            </a:r>
            <a:br>
              <a:rPr lang="en-US" sz="4000" dirty="0" smtClean="0"/>
            </a:br>
            <a:r>
              <a:rPr lang="en-US" sz="4000" dirty="0" smtClean="0"/>
              <a:t>How to file:</a:t>
            </a:r>
            <a:br>
              <a:rPr lang="en-US" sz="4000" dirty="0" smtClean="0"/>
            </a:b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r>
              <a:rPr lang="en-US" dirty="0" smtClean="0"/>
              <a:t>Pro se – with out an Attorney</a:t>
            </a:r>
          </a:p>
          <a:p>
            <a:r>
              <a:rPr lang="en-US" dirty="0" smtClean="0"/>
              <a:t>Attorney</a:t>
            </a:r>
          </a:p>
          <a:p>
            <a:pPr marL="0" indent="0">
              <a:buNone/>
            </a:pPr>
            <a:r>
              <a:rPr lang="en-US" b="1" dirty="0" smtClean="0"/>
              <a:t>Filing Pro se:</a:t>
            </a:r>
            <a:endParaRPr lang="en-US" b="1" dirty="0"/>
          </a:p>
          <a:p>
            <a:r>
              <a:rPr lang="en-US" b="1" dirty="0" smtClean="0"/>
              <a:t>Contact </a:t>
            </a:r>
            <a:r>
              <a:rPr lang="en-US" dirty="0"/>
              <a:t>The Register in </a:t>
            </a:r>
            <a:r>
              <a:rPr lang="en-US" dirty="0" smtClean="0"/>
              <a:t>Probate for step by step instructions at 901 N </a:t>
            </a:r>
            <a:r>
              <a:rPr lang="en-US" dirty="0"/>
              <a:t>901 N 9th St., Room </a:t>
            </a:r>
            <a:r>
              <a:rPr lang="en-US" dirty="0" smtClean="0"/>
              <a:t>207, Milwaukee</a:t>
            </a:r>
            <a:r>
              <a:rPr lang="en-US" dirty="0"/>
              <a:t>, WI </a:t>
            </a:r>
            <a:r>
              <a:rPr lang="en-US" dirty="0" smtClean="0"/>
              <a:t>53233. 414-278-4444</a:t>
            </a:r>
            <a:endParaRPr lang="en-US" dirty="0"/>
          </a:p>
          <a:p>
            <a:r>
              <a:rPr lang="en-US" dirty="0"/>
              <a:t> </a:t>
            </a:r>
            <a:r>
              <a:rPr lang="en-US" dirty="0" smtClean="0"/>
              <a:t>Marquette Volunteer Legal Clinics. Call 414-288-2912 for additional information.</a:t>
            </a:r>
            <a:endParaRPr lang="en-US" b="1" dirty="0" smtClean="0"/>
          </a:p>
          <a:p>
            <a:pPr marL="0" indent="0">
              <a:buNone/>
            </a:pPr>
            <a:endParaRPr lang="en-US" b="1" dirty="0" smtClean="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559657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buNone/>
            </a:pPr>
            <a:endParaRPr lang="en-US" dirty="0"/>
          </a:p>
          <a:p>
            <a:r>
              <a:rPr lang="en-US" dirty="0" smtClean="0"/>
              <a:t>When a petition for Guardianship is filed the Department on Aging or DSD may or may not receive notice. The Departments may not to be involved in Guardianship Only cases. </a:t>
            </a:r>
          </a:p>
          <a:p>
            <a:r>
              <a:rPr lang="en-US" dirty="0" smtClean="0"/>
              <a:t>The Departments are involved in Guardianship cases where Protective Placement is requested. </a:t>
            </a:r>
          </a:p>
          <a:p>
            <a:pPr marL="0" indent="0">
              <a:buNone/>
            </a:pPr>
            <a:endParaRPr lang="en-US" b="1" dirty="0" smtClean="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524525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 Types</a:t>
            </a:r>
            <a:endParaRPr lang="en-US" sz="4000" dirty="0"/>
          </a:p>
        </p:txBody>
      </p:sp>
      <p:sp>
        <p:nvSpPr>
          <p:cNvPr id="3" name="Content Placeholder 2"/>
          <p:cNvSpPr>
            <a:spLocks noGrp="1"/>
          </p:cNvSpPr>
          <p:nvPr>
            <p:ph idx="1"/>
          </p:nvPr>
        </p:nvSpPr>
        <p:spPr>
          <a:xfrm>
            <a:off x="628650" y="1491176"/>
            <a:ext cx="7886700" cy="4351338"/>
          </a:xfrm>
        </p:spPr>
        <p:txBody>
          <a:bodyPr>
            <a:normAutofit lnSpcReduction="10000"/>
          </a:bodyPr>
          <a:lstStyle/>
          <a:p>
            <a:pPr marL="0" indent="0">
              <a:buNone/>
            </a:pPr>
            <a:endParaRPr lang="en-US" dirty="0" smtClean="0"/>
          </a:p>
          <a:p>
            <a:pPr marL="0" indent="0">
              <a:buNone/>
            </a:pPr>
            <a:r>
              <a:rPr lang="en-US" dirty="0" smtClean="0"/>
              <a:t>Guardian of the Estate (assets over $50,000)</a:t>
            </a:r>
          </a:p>
          <a:p>
            <a:pPr marL="0" indent="0">
              <a:buNone/>
            </a:pPr>
            <a:r>
              <a:rPr lang="en-US" dirty="0" smtClean="0"/>
              <a:t>Guardian of the Person</a:t>
            </a:r>
          </a:p>
          <a:p>
            <a:pPr marL="0" indent="0">
              <a:buNone/>
            </a:pPr>
            <a:endParaRPr lang="en-US" dirty="0" smtClean="0"/>
          </a:p>
          <a:p>
            <a:pPr marL="0" indent="0">
              <a:buNone/>
            </a:pPr>
            <a:r>
              <a:rPr lang="en-US" dirty="0" smtClean="0"/>
              <a:t>	</a:t>
            </a:r>
            <a:r>
              <a:rPr lang="en-US" u="sng" dirty="0" smtClean="0"/>
              <a:t>Temporary:</a:t>
            </a:r>
          </a:p>
          <a:p>
            <a:pPr marL="0" indent="0">
              <a:buNone/>
            </a:pPr>
            <a:r>
              <a:rPr lang="en-US" dirty="0" smtClean="0"/>
              <a:t>	in place for 60 days (can be extended)</a:t>
            </a:r>
          </a:p>
          <a:p>
            <a:pPr marL="0" indent="0">
              <a:buNone/>
            </a:pPr>
            <a:r>
              <a:rPr lang="en-US" dirty="0" smtClean="0"/>
              <a:t>	</a:t>
            </a:r>
            <a:r>
              <a:rPr lang="en-US" u="sng" dirty="0" smtClean="0"/>
              <a:t>Permanent</a:t>
            </a:r>
            <a:r>
              <a:rPr lang="en-US" dirty="0" smtClean="0"/>
              <a:t> (full or limited authority):</a:t>
            </a:r>
          </a:p>
          <a:p>
            <a:pPr marL="0" indent="0">
              <a:buNone/>
            </a:pPr>
            <a:r>
              <a:rPr lang="en-US" dirty="0" smtClean="0"/>
              <a:t>	in place indefinitely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82420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Watts-Guardianship: Who can be a Guardian</a:t>
            </a:r>
            <a:endParaRPr lang="en-US" dirty="0"/>
          </a:p>
        </p:txBody>
      </p:sp>
      <p:sp>
        <p:nvSpPr>
          <p:cNvPr id="3" name="Content Placeholder 2"/>
          <p:cNvSpPr>
            <a:spLocks noGrp="1"/>
          </p:cNvSpPr>
          <p:nvPr>
            <p:ph idx="1"/>
          </p:nvPr>
        </p:nvSpPr>
        <p:spPr/>
        <p:txBody>
          <a:bodyPr/>
          <a:lstStyle/>
          <a:p>
            <a:r>
              <a:rPr lang="en-US" dirty="0" smtClean="0"/>
              <a:t>Family member or friend</a:t>
            </a:r>
          </a:p>
          <a:p>
            <a:r>
              <a:rPr lang="en-US" dirty="0" smtClean="0"/>
              <a:t>Corporate Guardian</a:t>
            </a:r>
          </a:p>
          <a:p>
            <a:r>
              <a:rPr lang="en-US" dirty="0" smtClean="0"/>
              <a:t>Volunteer Guardian (GAIN Project)</a:t>
            </a:r>
            <a:endParaRPr lang="en-US" dirty="0"/>
          </a:p>
        </p:txBody>
      </p:sp>
    </p:spTree>
    <p:extLst>
      <p:ext uri="{BB962C8B-B14F-4D97-AF65-F5344CB8AC3E}">
        <p14:creationId xmlns:p14="http://schemas.microsoft.com/office/powerpoint/2010/main" val="60202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Standards </a:t>
            </a:r>
            <a:r>
              <a:rPr lang="en-US" b="1" dirty="0"/>
              <a:t>For Protective Services - </a:t>
            </a:r>
            <a:r>
              <a:rPr lang="en-US" dirty="0"/>
              <a:t>§ </a:t>
            </a:r>
            <a:r>
              <a:rPr lang="en-US" b="1" dirty="0"/>
              <a:t>55.08 (2) </a:t>
            </a:r>
            <a:r>
              <a:rPr lang="en-US" dirty="0"/>
              <a:t/>
            </a:r>
            <a:br>
              <a:rPr lang="en-US" dirty="0"/>
            </a:br>
            <a:endParaRPr lang="en-US" dirty="0"/>
          </a:p>
        </p:txBody>
      </p:sp>
      <p:sp>
        <p:nvSpPr>
          <p:cNvPr id="3" name="Content Placeholder 2"/>
          <p:cNvSpPr>
            <a:spLocks noGrp="1"/>
          </p:cNvSpPr>
          <p:nvPr>
            <p:ph idx="1"/>
          </p:nvPr>
        </p:nvSpPr>
        <p:spPr>
          <a:xfrm>
            <a:off x="628650" y="1690688"/>
            <a:ext cx="7886700" cy="4351338"/>
          </a:xfrm>
        </p:spPr>
        <p:txBody>
          <a:bodyPr>
            <a:normAutofit lnSpcReduction="10000"/>
          </a:bodyPr>
          <a:lstStyle/>
          <a:p>
            <a:endParaRPr lang="en-US" dirty="0"/>
          </a:p>
          <a:p>
            <a:r>
              <a:rPr lang="en-US" dirty="0" smtClean="0"/>
              <a:t>The </a:t>
            </a:r>
            <a:r>
              <a:rPr lang="en-US" dirty="0"/>
              <a:t>individual has been determined to be incompetent by a circuit </a:t>
            </a:r>
            <a:r>
              <a:rPr lang="en-US" dirty="0" smtClean="0"/>
              <a:t>court due to:</a:t>
            </a:r>
          </a:p>
          <a:p>
            <a:pPr lvl="1"/>
            <a:r>
              <a:rPr lang="en-US" dirty="0" smtClean="0"/>
              <a:t>developmental disabilities</a:t>
            </a:r>
          </a:p>
          <a:p>
            <a:pPr lvl="1"/>
            <a:r>
              <a:rPr lang="en-US" dirty="0"/>
              <a:t>degenerative brain </a:t>
            </a:r>
            <a:r>
              <a:rPr lang="en-US" dirty="0" smtClean="0"/>
              <a:t>disorder</a:t>
            </a:r>
          </a:p>
          <a:p>
            <a:pPr lvl="1"/>
            <a:r>
              <a:rPr lang="en-US" dirty="0"/>
              <a:t>serious and persistent mental </a:t>
            </a:r>
            <a:r>
              <a:rPr lang="en-US" dirty="0" smtClean="0"/>
              <a:t>illness</a:t>
            </a:r>
          </a:p>
          <a:p>
            <a:pPr lvl="1"/>
            <a:r>
              <a:rPr lang="en-US" dirty="0"/>
              <a:t>or other like incapacities</a:t>
            </a:r>
            <a:endParaRPr lang="en-US" dirty="0" smtClean="0"/>
          </a:p>
          <a:p>
            <a:r>
              <a:rPr lang="en-US" dirty="0" smtClean="0"/>
              <a:t>A minor </a:t>
            </a:r>
            <a:r>
              <a:rPr lang="en-US" dirty="0"/>
              <a:t>who is alleged to be developmentally disabled and on whose behalf a petition for a guardianship has been submitted.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91353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a:bodyPr>
          <a:lstStyle/>
          <a:p>
            <a:r>
              <a:rPr lang="en-US" sz="4000" dirty="0" smtClean="0"/>
              <a:t>Watts-Guardianship:</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buNone/>
            </a:pPr>
            <a:endParaRPr lang="en-US" dirty="0" smtClean="0"/>
          </a:p>
          <a:p>
            <a:pPr marL="0" indent="0">
              <a:buNone/>
            </a:pPr>
            <a:r>
              <a:rPr lang="en-US" dirty="0" smtClean="0"/>
              <a:t>Who are wards:</a:t>
            </a:r>
          </a:p>
          <a:p>
            <a:pPr lvl="1"/>
            <a:r>
              <a:rPr lang="en-US" dirty="0" smtClean="0"/>
              <a:t>Minors</a:t>
            </a:r>
          </a:p>
          <a:p>
            <a:pPr lvl="1"/>
            <a:r>
              <a:rPr lang="en-US" dirty="0" smtClean="0"/>
              <a:t>Spend thrifts</a:t>
            </a:r>
          </a:p>
          <a:p>
            <a:pPr lvl="1"/>
            <a:r>
              <a:rPr lang="en-US" dirty="0" smtClean="0"/>
              <a:t>Adults who are incompetent due to:</a:t>
            </a:r>
          </a:p>
          <a:p>
            <a:pPr lvl="2"/>
            <a:r>
              <a:rPr lang="en-US" dirty="0"/>
              <a:t>developmental disabilities</a:t>
            </a:r>
          </a:p>
          <a:p>
            <a:pPr lvl="2"/>
            <a:r>
              <a:rPr lang="en-US" dirty="0"/>
              <a:t>degenerative brain disorder</a:t>
            </a:r>
          </a:p>
          <a:p>
            <a:pPr lvl="2"/>
            <a:r>
              <a:rPr lang="en-US" dirty="0"/>
              <a:t>serious and persistent mental illness</a:t>
            </a:r>
          </a:p>
          <a:p>
            <a:pPr lvl="2"/>
            <a:r>
              <a:rPr lang="en-US" dirty="0"/>
              <a:t>or other like incapacities</a:t>
            </a:r>
          </a:p>
          <a:p>
            <a:endParaRPr lang="en-US" dirty="0" smtClean="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73850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Watts-Guardianship: Court hearing</a:t>
            </a:r>
            <a:endParaRPr lang="en-US" sz="4000" dirty="0"/>
          </a:p>
        </p:txBody>
      </p:sp>
      <p:sp>
        <p:nvSpPr>
          <p:cNvPr id="3" name="Content Placeholder 2"/>
          <p:cNvSpPr>
            <a:spLocks noGrp="1"/>
          </p:cNvSpPr>
          <p:nvPr>
            <p:ph idx="1"/>
          </p:nvPr>
        </p:nvSpPr>
        <p:spPr>
          <a:xfrm>
            <a:off x="628650" y="1491176"/>
            <a:ext cx="7886700" cy="4351338"/>
          </a:xfrm>
        </p:spPr>
        <p:txBody>
          <a:bodyPr>
            <a:normAutofit/>
          </a:bodyPr>
          <a:lstStyle/>
          <a:p>
            <a:pPr marL="0" indent="0">
              <a:buNone/>
            </a:pPr>
            <a:endParaRPr lang="en-US" dirty="0" smtClean="0"/>
          </a:p>
          <a:p>
            <a:pPr marL="0" indent="0">
              <a:buNone/>
            </a:pPr>
            <a:r>
              <a:rPr lang="en-US" dirty="0" smtClean="0"/>
              <a:t>Court Commissioner or Judge decides cases:</a:t>
            </a:r>
          </a:p>
          <a:p>
            <a:pPr marL="0" indent="0">
              <a:buNone/>
            </a:pPr>
            <a:r>
              <a:rPr lang="en-US" dirty="0"/>
              <a:t>	</a:t>
            </a:r>
            <a:r>
              <a:rPr lang="en-US" dirty="0" smtClean="0"/>
              <a:t>GAL - provides recommendations</a:t>
            </a:r>
          </a:p>
          <a:p>
            <a:pPr marL="0" indent="0">
              <a:buNone/>
            </a:pPr>
            <a:r>
              <a:rPr lang="en-US" dirty="0"/>
              <a:t>	</a:t>
            </a:r>
            <a:r>
              <a:rPr lang="en-US" dirty="0" smtClean="0"/>
              <a:t>Doctor – provides report and/or 	testimony</a:t>
            </a:r>
          </a:p>
          <a:p>
            <a:pPr marL="0" indent="0">
              <a:buNone/>
            </a:pPr>
            <a:r>
              <a:rPr lang="en-US" dirty="0"/>
              <a:t>	</a:t>
            </a:r>
            <a:r>
              <a:rPr lang="en-US" dirty="0" smtClean="0"/>
              <a:t>Social Worker- provides report and/or 	testimony</a:t>
            </a:r>
          </a:p>
          <a:p>
            <a:endParaRPr lang="en-US" dirty="0" smtClean="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807467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6050"/>
          </a:xfrm>
        </p:spPr>
        <p:txBody>
          <a:bodyPr>
            <a:normAutofit fontScale="90000"/>
          </a:bodyPr>
          <a:lstStyle/>
          <a:p>
            <a:r>
              <a:rPr lang="en-US" sz="4000" dirty="0" smtClean="0"/>
              <a:t>Watts-Guardianship: Ward Rights</a:t>
            </a:r>
            <a:endParaRPr lang="en-US" sz="4000" dirty="0"/>
          </a:p>
        </p:txBody>
      </p:sp>
      <p:sp>
        <p:nvSpPr>
          <p:cNvPr id="3" name="Content Placeholder 2"/>
          <p:cNvSpPr>
            <a:spLocks noGrp="1"/>
          </p:cNvSpPr>
          <p:nvPr>
            <p:ph idx="1"/>
          </p:nvPr>
        </p:nvSpPr>
        <p:spPr>
          <a:xfrm>
            <a:off x="628650" y="1491176"/>
            <a:ext cx="7886700" cy="4351338"/>
          </a:xfrm>
        </p:spPr>
        <p:txBody>
          <a:bodyPr>
            <a:normAutofit fontScale="92500" lnSpcReduction="10000"/>
          </a:bodyPr>
          <a:lstStyle/>
          <a:p>
            <a:pPr marL="0" indent="0">
              <a:buNone/>
            </a:pPr>
            <a:endParaRPr lang="en-US" dirty="0" smtClean="0"/>
          </a:p>
          <a:p>
            <a:pPr marL="0" indent="0">
              <a:buNone/>
            </a:pPr>
            <a:r>
              <a:rPr lang="en-US" dirty="0" smtClean="0"/>
              <a:t>The ward has the following rights:</a:t>
            </a:r>
          </a:p>
          <a:p>
            <a:pPr marL="0" indent="0">
              <a:buNone/>
            </a:pPr>
            <a:r>
              <a:rPr lang="en-US" dirty="0"/>
              <a:t>	</a:t>
            </a:r>
            <a:r>
              <a:rPr lang="en-US" dirty="0" smtClean="0"/>
              <a:t>Contest the guardianship</a:t>
            </a:r>
          </a:p>
          <a:p>
            <a:pPr marL="0" indent="0">
              <a:buNone/>
            </a:pPr>
            <a:r>
              <a:rPr lang="en-US" dirty="0"/>
              <a:t>	</a:t>
            </a:r>
            <a:r>
              <a:rPr lang="en-US" dirty="0" smtClean="0"/>
              <a:t>Request a trial by jury</a:t>
            </a:r>
          </a:p>
          <a:p>
            <a:pPr marL="0" indent="0">
              <a:buNone/>
            </a:pPr>
            <a:r>
              <a:rPr lang="en-US" dirty="0"/>
              <a:t>	</a:t>
            </a:r>
            <a:r>
              <a:rPr lang="en-US" dirty="0" smtClean="0"/>
              <a:t>Have a closed court hearing</a:t>
            </a:r>
          </a:p>
          <a:p>
            <a:pPr marL="0" indent="0">
              <a:buNone/>
            </a:pPr>
            <a:r>
              <a:rPr lang="en-US" dirty="0"/>
              <a:t>	</a:t>
            </a:r>
            <a:r>
              <a:rPr lang="en-US" dirty="0" smtClean="0"/>
              <a:t>Be at the court hearing</a:t>
            </a:r>
          </a:p>
          <a:p>
            <a:pPr marL="0" indent="0">
              <a:buNone/>
            </a:pPr>
            <a:r>
              <a:rPr lang="en-US" dirty="0"/>
              <a:t>	</a:t>
            </a:r>
            <a:r>
              <a:rPr lang="en-US" dirty="0" smtClean="0"/>
              <a:t>Be appointed a GAL</a:t>
            </a:r>
          </a:p>
          <a:p>
            <a:pPr marL="0" indent="0">
              <a:buNone/>
            </a:pPr>
            <a:r>
              <a:rPr lang="en-US" dirty="0"/>
              <a:t>	</a:t>
            </a:r>
            <a:r>
              <a:rPr lang="en-US" dirty="0" smtClean="0"/>
              <a:t>Be appointed Advocacy Counsel (when 	appropriate)</a:t>
            </a:r>
          </a:p>
          <a:p>
            <a:pPr marL="0" indent="0">
              <a:buNone/>
            </a:pPr>
            <a:r>
              <a:rPr lang="en-US" dirty="0"/>
              <a:t>	</a:t>
            </a:r>
            <a:r>
              <a:rPr lang="en-US" dirty="0" smtClean="0"/>
              <a:t>Cross examine witnesses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58317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Watts-Guardianship: Alternatives</a:t>
            </a:r>
            <a:endParaRPr lang="en-US" dirty="0"/>
          </a:p>
        </p:txBody>
      </p:sp>
      <p:sp>
        <p:nvSpPr>
          <p:cNvPr id="3" name="Content Placeholder 2"/>
          <p:cNvSpPr>
            <a:spLocks noGrp="1"/>
          </p:cNvSpPr>
          <p:nvPr>
            <p:ph idx="1"/>
          </p:nvPr>
        </p:nvSpPr>
        <p:spPr/>
        <p:txBody>
          <a:bodyPr/>
          <a:lstStyle/>
          <a:p>
            <a:r>
              <a:rPr lang="en-US" dirty="0" smtClean="0"/>
              <a:t>Power of Attorney of Health Care</a:t>
            </a:r>
          </a:p>
          <a:p>
            <a:r>
              <a:rPr lang="en-US" dirty="0" smtClean="0"/>
              <a:t>Power of Attorney of Finances</a:t>
            </a:r>
          </a:p>
          <a:p>
            <a:r>
              <a:rPr lang="en-US" dirty="0" smtClean="0"/>
              <a:t>Living Will</a:t>
            </a:r>
            <a:endParaRPr lang="en-US" dirty="0"/>
          </a:p>
        </p:txBody>
      </p:sp>
    </p:spTree>
    <p:extLst>
      <p:ext uri="{BB962C8B-B14F-4D97-AF65-F5344CB8AC3E}">
        <p14:creationId xmlns:p14="http://schemas.microsoft.com/office/powerpoint/2010/main" val="2375537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88" y="347542"/>
            <a:ext cx="7886700" cy="1325563"/>
          </a:xfrm>
        </p:spPr>
        <p:txBody>
          <a:bodyPr/>
          <a:lstStyle/>
          <a:p>
            <a:r>
              <a:rPr lang="en-US" dirty="0" smtClean="0"/>
              <a:t>Watts/Protective Placement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297" y="2204243"/>
            <a:ext cx="2857500" cy="2847975"/>
          </a:xfrm>
          <a:prstGeom prst="rect">
            <a:avLst/>
          </a:prstGeom>
        </p:spPr>
      </p:pic>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161668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Contact/References</a:t>
            </a:r>
            <a:endParaRPr lang="en-US" dirty="0"/>
          </a:p>
        </p:txBody>
      </p:sp>
      <p:sp>
        <p:nvSpPr>
          <p:cNvPr id="3" name="Content Placeholder 2"/>
          <p:cNvSpPr>
            <a:spLocks noGrp="1"/>
          </p:cNvSpPr>
          <p:nvPr>
            <p:ph idx="1"/>
          </p:nvPr>
        </p:nvSpPr>
        <p:spPr>
          <a:xfrm>
            <a:off x="628650" y="1319188"/>
            <a:ext cx="7886700" cy="4351338"/>
          </a:xfrm>
        </p:spPr>
        <p:txBody>
          <a:bodyPr>
            <a:normAutofit fontScale="77500" lnSpcReduction="20000"/>
          </a:bodyPr>
          <a:lstStyle/>
          <a:p>
            <a:pPr marL="0" indent="0">
              <a:buNone/>
            </a:pPr>
            <a:r>
              <a:rPr lang="en-US" dirty="0" smtClean="0"/>
              <a:t>ADRC Contacts:</a:t>
            </a:r>
          </a:p>
          <a:p>
            <a:pPr marL="0" indent="0">
              <a:buNone/>
            </a:pPr>
            <a:endParaRPr lang="en-US" sz="1800" dirty="0"/>
          </a:p>
          <a:p>
            <a:r>
              <a:rPr lang="en-US" sz="2100" b="1" u="sng" dirty="0" smtClean="0"/>
              <a:t>Disability </a:t>
            </a:r>
            <a:r>
              <a:rPr lang="en-US" sz="2100" b="1" u="sng" dirty="0"/>
              <a:t>Resource Center –Serving people Ages 18-59</a:t>
            </a:r>
            <a:endParaRPr lang="en-US" sz="2100" dirty="0"/>
          </a:p>
          <a:p>
            <a:pPr marL="0" indent="0">
              <a:buNone/>
            </a:pPr>
            <a:r>
              <a:rPr lang="en-US" sz="1900" b="1" dirty="0"/>
              <a:t>Main Number:  414-289-6660  </a:t>
            </a:r>
            <a:r>
              <a:rPr lang="en-US" sz="1900" b="1" dirty="0" smtClean="0"/>
              <a:t>                                   </a:t>
            </a:r>
          </a:p>
          <a:p>
            <a:pPr marL="0" indent="0">
              <a:buNone/>
            </a:pPr>
            <a:r>
              <a:rPr lang="en-US" sz="1900" b="1" dirty="0" smtClean="0"/>
              <a:t>Toll </a:t>
            </a:r>
            <a:r>
              <a:rPr lang="en-US" sz="1900" b="1" dirty="0"/>
              <a:t>Free Number:  1-844-304-6660</a:t>
            </a:r>
            <a:endParaRPr lang="en-US" sz="1900" dirty="0"/>
          </a:p>
          <a:p>
            <a:pPr marL="0" indent="0">
              <a:buNone/>
            </a:pPr>
            <a:r>
              <a:rPr lang="en-US" sz="1900" b="1" dirty="0"/>
              <a:t>Marietta Luster, Court Related Services Program Manager     			414-289-6758</a:t>
            </a:r>
            <a:endParaRPr lang="en-US" sz="1900" dirty="0"/>
          </a:p>
          <a:p>
            <a:pPr marL="0" indent="0">
              <a:buNone/>
            </a:pPr>
            <a:r>
              <a:rPr lang="en-US" sz="1900" b="1" dirty="0"/>
              <a:t>Cleopatra Echols, Disabilities Services Coordinator</a:t>
            </a:r>
            <a:r>
              <a:rPr lang="en-US" sz="1900" dirty="0"/>
              <a:t>				</a:t>
            </a:r>
            <a:r>
              <a:rPr lang="en-US" sz="1900" b="1" dirty="0" smtClean="0"/>
              <a:t>414-289-6420</a:t>
            </a:r>
            <a:endParaRPr lang="en-US" sz="1900" dirty="0"/>
          </a:p>
          <a:p>
            <a:r>
              <a:rPr lang="en-US" sz="1900" b="1" u="sng" dirty="0"/>
              <a:t>Department on Aging -Serving people 60 and up</a:t>
            </a:r>
            <a:endParaRPr lang="en-US" sz="1900" dirty="0"/>
          </a:p>
          <a:p>
            <a:pPr marL="0" indent="0">
              <a:buNone/>
            </a:pPr>
            <a:r>
              <a:rPr lang="en-US" sz="1900" b="1" dirty="0"/>
              <a:t>Main Number:  414-289-6874    			</a:t>
            </a:r>
            <a:endParaRPr lang="en-US" sz="1900" b="1" dirty="0" smtClean="0"/>
          </a:p>
          <a:p>
            <a:pPr marL="0" indent="0">
              <a:buNone/>
            </a:pPr>
            <a:r>
              <a:rPr lang="en-US" sz="1900" b="1" dirty="0" smtClean="0"/>
              <a:t>Toll </a:t>
            </a:r>
            <a:r>
              <a:rPr lang="en-US" sz="1900" b="1" dirty="0"/>
              <a:t>Free Number:  1-866-229-9695</a:t>
            </a:r>
            <a:r>
              <a:rPr lang="en-US" sz="1900" dirty="0"/>
              <a:t>   </a:t>
            </a:r>
            <a:endParaRPr lang="en-US" sz="1900" dirty="0" smtClean="0"/>
          </a:p>
          <a:p>
            <a:pPr marL="0" indent="0">
              <a:buNone/>
            </a:pPr>
            <a:r>
              <a:rPr lang="en-US" sz="1900" b="1" dirty="0" smtClean="0"/>
              <a:t>Donna </a:t>
            </a:r>
            <a:r>
              <a:rPr lang="en-US" sz="1900" b="1" dirty="0"/>
              <a:t>James, </a:t>
            </a:r>
            <a:r>
              <a:rPr lang="en-US" sz="1900" b="1" dirty="0" smtClean="0"/>
              <a:t>Guardianship</a:t>
            </a:r>
            <a:r>
              <a:rPr lang="en-US" sz="1900" b="1" dirty="0"/>
              <a:t>	</a:t>
            </a:r>
          </a:p>
          <a:p>
            <a:pPr marL="0" indent="0">
              <a:buNone/>
            </a:pPr>
            <a:r>
              <a:rPr lang="en-US" sz="1900" b="1" dirty="0" smtClean="0"/>
              <a:t>	414-289-6921</a:t>
            </a:r>
          </a:p>
          <a:p>
            <a:pPr marL="0" indent="0">
              <a:buNone/>
            </a:pPr>
            <a:r>
              <a:rPr lang="en-US" sz="1900" b="1" dirty="0" smtClean="0"/>
              <a:t>Elizabeth Oettiker, </a:t>
            </a:r>
            <a:r>
              <a:rPr lang="en-US" sz="1900" b="1" dirty="0"/>
              <a:t>Elder Abuse APS					</a:t>
            </a:r>
            <a:r>
              <a:rPr lang="en-US" sz="1900" b="1" dirty="0" smtClean="0"/>
              <a:t>414-289-5841</a:t>
            </a:r>
            <a:endParaRPr lang="en-US" sz="1900" dirty="0"/>
          </a:p>
          <a:p>
            <a:pPr marL="0" indent="0">
              <a:buNone/>
            </a:pPr>
            <a:endParaRPr lang="en-US" sz="1900" dirty="0"/>
          </a:p>
        </p:txBody>
      </p:sp>
    </p:spTree>
    <p:extLst>
      <p:ext uri="{BB962C8B-B14F-4D97-AF65-F5344CB8AC3E}">
        <p14:creationId xmlns:p14="http://schemas.microsoft.com/office/powerpoint/2010/main" val="998448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Contact/References</a:t>
            </a:r>
            <a:endParaRPr lang="en-US" dirty="0"/>
          </a:p>
        </p:txBody>
      </p:sp>
      <p:sp>
        <p:nvSpPr>
          <p:cNvPr id="3" name="Content Placeholder 2"/>
          <p:cNvSpPr>
            <a:spLocks noGrp="1"/>
          </p:cNvSpPr>
          <p:nvPr>
            <p:ph idx="1"/>
          </p:nvPr>
        </p:nvSpPr>
        <p:spPr>
          <a:xfrm>
            <a:off x="628650" y="1319188"/>
            <a:ext cx="7886700" cy="4351338"/>
          </a:xfrm>
        </p:spPr>
        <p:txBody>
          <a:bodyPr>
            <a:normAutofit fontScale="77500" lnSpcReduction="20000"/>
          </a:bodyPr>
          <a:lstStyle/>
          <a:p>
            <a:pPr marL="0" indent="0">
              <a:buNone/>
            </a:pPr>
            <a:r>
              <a:rPr lang="en-US" dirty="0" smtClean="0"/>
              <a:t>ADRC Contacts:</a:t>
            </a:r>
          </a:p>
          <a:p>
            <a:pPr marL="0" indent="0">
              <a:buNone/>
            </a:pPr>
            <a:endParaRPr lang="en-US" sz="1800" dirty="0"/>
          </a:p>
          <a:p>
            <a:r>
              <a:rPr lang="en-US" sz="2100" b="1" u="sng" dirty="0" smtClean="0"/>
              <a:t>Disability </a:t>
            </a:r>
            <a:r>
              <a:rPr lang="en-US" sz="2100" b="1" u="sng" dirty="0"/>
              <a:t>Resource Center –Serving people Ages 18-59</a:t>
            </a:r>
            <a:endParaRPr lang="en-US" sz="2100" dirty="0"/>
          </a:p>
          <a:p>
            <a:pPr marL="0" indent="0">
              <a:buNone/>
            </a:pPr>
            <a:r>
              <a:rPr lang="en-US" sz="1900" b="1" dirty="0"/>
              <a:t>Main Number:  414-289-6660  </a:t>
            </a:r>
            <a:r>
              <a:rPr lang="en-US" sz="1900" b="1" dirty="0" smtClean="0"/>
              <a:t>                                   </a:t>
            </a:r>
          </a:p>
          <a:p>
            <a:pPr marL="0" indent="0">
              <a:buNone/>
            </a:pPr>
            <a:r>
              <a:rPr lang="en-US" sz="1900" b="1" dirty="0" smtClean="0"/>
              <a:t>Toll </a:t>
            </a:r>
            <a:r>
              <a:rPr lang="en-US" sz="1900" b="1" dirty="0"/>
              <a:t>Free Number:  1-844-304-6660</a:t>
            </a:r>
            <a:endParaRPr lang="en-US" sz="1900" dirty="0"/>
          </a:p>
          <a:p>
            <a:pPr marL="0" indent="0">
              <a:buNone/>
            </a:pPr>
            <a:r>
              <a:rPr lang="en-US" sz="1900" b="1" dirty="0"/>
              <a:t>Marietta Luster, Court Related Services Program Manager     			414-289-6758</a:t>
            </a:r>
            <a:endParaRPr lang="en-US" sz="1900" dirty="0"/>
          </a:p>
          <a:p>
            <a:pPr marL="0" indent="0">
              <a:buNone/>
            </a:pPr>
            <a:r>
              <a:rPr lang="en-US" sz="1900" b="1" dirty="0"/>
              <a:t>Cleopatra Echols, Disabilities Services Coordinator</a:t>
            </a:r>
            <a:r>
              <a:rPr lang="en-US" sz="1900" dirty="0"/>
              <a:t>				</a:t>
            </a:r>
            <a:r>
              <a:rPr lang="en-US" sz="1900" b="1" dirty="0" smtClean="0"/>
              <a:t>414-289-6420</a:t>
            </a:r>
            <a:endParaRPr lang="en-US" sz="1900" dirty="0"/>
          </a:p>
          <a:p>
            <a:r>
              <a:rPr lang="en-US" sz="1900" b="1" u="sng" dirty="0"/>
              <a:t>Department on Aging -Serving people 60 and up</a:t>
            </a:r>
            <a:endParaRPr lang="en-US" sz="1900" dirty="0"/>
          </a:p>
          <a:p>
            <a:pPr marL="0" indent="0">
              <a:buNone/>
            </a:pPr>
            <a:r>
              <a:rPr lang="en-US" sz="1900" b="1" dirty="0"/>
              <a:t>Main Number:  414-289-6874    			</a:t>
            </a:r>
            <a:endParaRPr lang="en-US" sz="1900" b="1" dirty="0" smtClean="0"/>
          </a:p>
          <a:p>
            <a:pPr marL="0" indent="0">
              <a:buNone/>
            </a:pPr>
            <a:r>
              <a:rPr lang="en-US" sz="1900" b="1" dirty="0" smtClean="0"/>
              <a:t>Toll </a:t>
            </a:r>
            <a:r>
              <a:rPr lang="en-US" sz="1900" b="1" dirty="0"/>
              <a:t>Free Number:  1-866-229-9695</a:t>
            </a:r>
            <a:r>
              <a:rPr lang="en-US" sz="1900" dirty="0"/>
              <a:t>   </a:t>
            </a:r>
            <a:endParaRPr lang="en-US" sz="1900" dirty="0" smtClean="0"/>
          </a:p>
          <a:p>
            <a:pPr marL="0" indent="0">
              <a:buNone/>
            </a:pPr>
            <a:r>
              <a:rPr lang="en-US" sz="1900" b="1" dirty="0" smtClean="0"/>
              <a:t>Donna </a:t>
            </a:r>
            <a:r>
              <a:rPr lang="en-US" sz="1900" b="1" dirty="0"/>
              <a:t>James, </a:t>
            </a:r>
            <a:r>
              <a:rPr lang="en-US" sz="1900" b="1" dirty="0" smtClean="0"/>
              <a:t>Guardianship</a:t>
            </a:r>
            <a:r>
              <a:rPr lang="en-US" sz="1900" b="1" dirty="0"/>
              <a:t>	</a:t>
            </a:r>
          </a:p>
          <a:p>
            <a:pPr marL="0" indent="0">
              <a:buNone/>
            </a:pPr>
            <a:r>
              <a:rPr lang="en-US" sz="1900" b="1" dirty="0" smtClean="0"/>
              <a:t>	414-289-6921</a:t>
            </a:r>
          </a:p>
          <a:p>
            <a:pPr marL="0" indent="0">
              <a:buNone/>
            </a:pPr>
            <a:r>
              <a:rPr lang="en-US" sz="1900" b="1" smtClean="0"/>
              <a:t>Elizabeth Oettiker, </a:t>
            </a:r>
            <a:r>
              <a:rPr lang="en-US" sz="1900" b="1" dirty="0"/>
              <a:t>Elder Abuse APS					</a:t>
            </a:r>
            <a:r>
              <a:rPr lang="en-US" sz="1900" b="1" dirty="0" smtClean="0"/>
              <a:t>414-289-5866</a:t>
            </a:r>
            <a:endParaRPr lang="en-US" sz="1900" dirty="0"/>
          </a:p>
          <a:p>
            <a:pPr marL="0" indent="0">
              <a:buNone/>
            </a:pPr>
            <a:endParaRPr lang="en-US" sz="1900" dirty="0"/>
          </a:p>
        </p:txBody>
      </p:sp>
    </p:spTree>
    <p:extLst>
      <p:ext uri="{BB962C8B-B14F-4D97-AF65-F5344CB8AC3E}">
        <p14:creationId xmlns:p14="http://schemas.microsoft.com/office/powerpoint/2010/main" val="383293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Placement</a:t>
            </a:r>
            <a:endParaRPr lang="en-US" dirty="0"/>
          </a:p>
        </p:txBody>
      </p:sp>
      <p:sp>
        <p:nvSpPr>
          <p:cNvPr id="3" name="Content Placeholder 2"/>
          <p:cNvSpPr>
            <a:spLocks noGrp="1"/>
          </p:cNvSpPr>
          <p:nvPr>
            <p:ph idx="1"/>
          </p:nvPr>
        </p:nvSpPr>
        <p:spPr>
          <a:xfrm>
            <a:off x="628650" y="1572407"/>
            <a:ext cx="7886700" cy="4351338"/>
          </a:xfrm>
        </p:spPr>
        <p:txBody>
          <a:bodyPr>
            <a:normAutofit/>
          </a:bodyPr>
          <a:lstStyle/>
          <a:p>
            <a:r>
              <a:rPr lang="en-US" dirty="0"/>
              <a:t>The guardian of an individual </a:t>
            </a:r>
            <a:r>
              <a:rPr lang="en-US" dirty="0" smtClean="0"/>
              <a:t>may </a:t>
            </a:r>
            <a:r>
              <a:rPr lang="en-US" dirty="0"/>
              <a:t>consent to the individual's admission to a foster home, group home, or community-based residential facility, </a:t>
            </a:r>
            <a:r>
              <a:rPr lang="en-US" dirty="0" smtClean="0"/>
              <a:t>without </a:t>
            </a:r>
            <a:r>
              <a:rPr lang="en-US" dirty="0"/>
              <a:t>a protective placement </a:t>
            </a:r>
            <a:r>
              <a:rPr lang="en-US" dirty="0" smtClean="0"/>
              <a:t>order, if </a:t>
            </a:r>
            <a:r>
              <a:rPr lang="en-US" dirty="0"/>
              <a:t>the home or facility is licensed for fewer than 16 beds. </a:t>
            </a:r>
          </a:p>
        </p:txBody>
      </p:sp>
    </p:spTree>
    <p:extLst>
      <p:ext uri="{BB962C8B-B14F-4D97-AF65-F5344CB8AC3E}">
        <p14:creationId xmlns:p14="http://schemas.microsoft.com/office/powerpoint/2010/main" val="394537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Placement</a:t>
            </a:r>
            <a:endParaRPr lang="en-US" dirty="0"/>
          </a:p>
        </p:txBody>
      </p:sp>
      <p:sp>
        <p:nvSpPr>
          <p:cNvPr id="3" name="Content Placeholder 2"/>
          <p:cNvSpPr>
            <a:spLocks noGrp="1"/>
          </p:cNvSpPr>
          <p:nvPr>
            <p:ph idx="1"/>
          </p:nvPr>
        </p:nvSpPr>
        <p:spPr/>
        <p:txBody>
          <a:bodyPr>
            <a:normAutofit/>
          </a:bodyPr>
          <a:lstStyle/>
          <a:p>
            <a:r>
              <a:rPr lang="en-US" dirty="0"/>
              <a:t>The guardian </a:t>
            </a:r>
            <a:r>
              <a:rPr lang="en-US" dirty="0" smtClean="0"/>
              <a:t>may </a:t>
            </a:r>
            <a:r>
              <a:rPr lang="en-US" dirty="0"/>
              <a:t>consent to </a:t>
            </a:r>
            <a:r>
              <a:rPr lang="en-US" dirty="0" smtClean="0"/>
              <a:t>admission </a:t>
            </a:r>
            <a:r>
              <a:rPr lang="en-US" dirty="0"/>
              <a:t>to a nursing home or other facility </a:t>
            </a:r>
            <a:r>
              <a:rPr lang="en-US" dirty="0" smtClean="0"/>
              <a:t>for </a:t>
            </a:r>
            <a:r>
              <a:rPr lang="en-US" dirty="0"/>
              <a:t>a period not to exceed 60 days. </a:t>
            </a:r>
          </a:p>
        </p:txBody>
      </p:sp>
    </p:spTree>
    <p:extLst>
      <p:ext uri="{BB962C8B-B14F-4D97-AF65-F5344CB8AC3E}">
        <p14:creationId xmlns:p14="http://schemas.microsoft.com/office/powerpoint/2010/main" val="362982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Placement</a:t>
            </a:r>
            <a:endParaRPr lang="en-US" dirty="0"/>
          </a:p>
        </p:txBody>
      </p:sp>
      <p:sp>
        <p:nvSpPr>
          <p:cNvPr id="3" name="Content Placeholder 2"/>
          <p:cNvSpPr>
            <a:spLocks noGrp="1"/>
          </p:cNvSpPr>
          <p:nvPr>
            <p:ph idx="1"/>
          </p:nvPr>
        </p:nvSpPr>
        <p:spPr>
          <a:xfrm>
            <a:off x="628650" y="1594779"/>
            <a:ext cx="7886700" cy="4351338"/>
          </a:xfrm>
        </p:spPr>
        <p:txBody>
          <a:bodyPr>
            <a:normAutofit/>
          </a:bodyPr>
          <a:lstStyle/>
          <a:p>
            <a:pPr marL="0" indent="0">
              <a:buNone/>
            </a:pPr>
            <a:r>
              <a:rPr lang="en-US" cap="small" dirty="0"/>
              <a:t>Who may </a:t>
            </a:r>
            <a:r>
              <a:rPr lang="en-US" cap="small" dirty="0" smtClean="0"/>
              <a:t>petition</a:t>
            </a:r>
            <a:r>
              <a:rPr lang="en-US" cap="small" dirty="0"/>
              <a:t>:</a:t>
            </a:r>
            <a:endParaRPr lang="en-US" dirty="0" smtClean="0"/>
          </a:p>
          <a:p>
            <a:r>
              <a:rPr lang="en-US" dirty="0" smtClean="0"/>
              <a:t>The </a:t>
            </a:r>
            <a:r>
              <a:rPr lang="en-US" dirty="0"/>
              <a:t>department, the county department or an agency with which the county department contracts under s. </a:t>
            </a:r>
            <a:r>
              <a:rPr lang="en-US" dirty="0">
                <a:hlinkClick r:id="rId3" tooltip="Statutes 55.02(2)"/>
              </a:rPr>
              <a:t>55.02 (2)</a:t>
            </a:r>
            <a:r>
              <a:rPr lang="en-US" dirty="0"/>
              <a:t>, </a:t>
            </a:r>
            <a:endParaRPr lang="en-US" dirty="0" smtClean="0"/>
          </a:p>
          <a:p>
            <a:r>
              <a:rPr lang="en-US" dirty="0" smtClean="0"/>
              <a:t>a </a:t>
            </a:r>
            <a:r>
              <a:rPr lang="en-US" dirty="0"/>
              <a:t>guardian, </a:t>
            </a:r>
            <a:endParaRPr lang="en-US" dirty="0" smtClean="0"/>
          </a:p>
          <a:p>
            <a:r>
              <a:rPr lang="en-US" dirty="0" smtClean="0"/>
              <a:t>or </a:t>
            </a:r>
            <a:r>
              <a:rPr lang="en-US" dirty="0"/>
              <a:t>an interested person may file a petition for appointment of a guardian and for protective services or protective placement for an individual. </a:t>
            </a:r>
            <a:endParaRPr lang="en-US" dirty="0" smtClean="0"/>
          </a:p>
        </p:txBody>
      </p:sp>
    </p:spTree>
    <p:extLst>
      <p:ext uri="{BB962C8B-B14F-4D97-AF65-F5344CB8AC3E}">
        <p14:creationId xmlns:p14="http://schemas.microsoft.com/office/powerpoint/2010/main" val="419906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Watts Review</a:t>
            </a:r>
            <a:endParaRPr lang="en-US" dirty="0"/>
          </a:p>
        </p:txBody>
      </p:sp>
      <p:sp>
        <p:nvSpPr>
          <p:cNvPr id="3" name="Content Placeholder 2"/>
          <p:cNvSpPr>
            <a:spLocks noGrp="1"/>
          </p:cNvSpPr>
          <p:nvPr>
            <p:ph idx="1"/>
          </p:nvPr>
        </p:nvSpPr>
        <p:spPr>
          <a:xfrm>
            <a:off x="628650" y="1690688"/>
            <a:ext cx="7886700" cy="4351338"/>
          </a:xfrm>
        </p:spPr>
        <p:txBody>
          <a:bodyPr>
            <a:normAutofit/>
          </a:bodyPr>
          <a:lstStyle/>
          <a:p>
            <a:r>
              <a:rPr lang="en-US" dirty="0" smtClean="0"/>
              <a:t>For cases under protective placement an annual court review, WATTs, must be completed.</a:t>
            </a:r>
            <a:endParaRPr lang="en-US" dirty="0"/>
          </a:p>
          <a:p>
            <a:r>
              <a:rPr lang="en-US" dirty="0"/>
              <a:t>What is a WATTS Review:</a:t>
            </a:r>
          </a:p>
          <a:p>
            <a:pPr lvl="1"/>
            <a:r>
              <a:rPr lang="en-US" dirty="0" smtClean="0"/>
              <a:t>Court review of the Protective Placement</a:t>
            </a:r>
          </a:p>
          <a:p>
            <a:pPr lvl="2"/>
            <a:r>
              <a:rPr lang="en-US" dirty="0" smtClean="0"/>
              <a:t>least </a:t>
            </a:r>
            <a:r>
              <a:rPr lang="en-US" dirty="0"/>
              <a:t>restrictive environment consistent with his or her needs and abilities. </a:t>
            </a:r>
            <a:r>
              <a:rPr lang="en-US" dirty="0" smtClean="0"/>
              <a:t> </a:t>
            </a:r>
          </a:p>
          <a:p>
            <a:pPr lvl="2"/>
            <a:r>
              <a:rPr lang="en-US" dirty="0" smtClean="0"/>
              <a:t>Guardian </a:t>
            </a:r>
            <a:r>
              <a:rPr lang="en-US" dirty="0"/>
              <a:t>ad Litem (GAL</a:t>
            </a:r>
            <a:r>
              <a:rPr lang="en-US" dirty="0" smtClean="0"/>
              <a:t>)</a:t>
            </a:r>
            <a:endParaRPr lang="en-US" dirty="0"/>
          </a:p>
        </p:txBody>
      </p:sp>
    </p:spTree>
    <p:extLst>
      <p:ext uri="{BB962C8B-B14F-4D97-AF65-F5344CB8AC3E}">
        <p14:creationId xmlns:p14="http://schemas.microsoft.com/office/powerpoint/2010/main" val="2901684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Watts </a:t>
            </a:r>
            <a:r>
              <a:rPr lang="en-US" dirty="0"/>
              <a:t>R</a:t>
            </a:r>
            <a:r>
              <a:rPr lang="en-US" dirty="0" smtClean="0"/>
              <a:t>eview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r>
              <a:rPr lang="en-US" dirty="0"/>
              <a:t>The report shall include information on all of the following: </a:t>
            </a:r>
          </a:p>
          <a:p>
            <a:r>
              <a:rPr lang="en-US" dirty="0"/>
              <a:t> </a:t>
            </a:r>
            <a:r>
              <a:rPr lang="en-US" dirty="0" smtClean="0"/>
              <a:t>The </a:t>
            </a:r>
            <a:r>
              <a:rPr lang="en-US" dirty="0"/>
              <a:t>functional abilities and disabilities of the individual </a:t>
            </a:r>
            <a:r>
              <a:rPr lang="en-US" dirty="0" smtClean="0"/>
              <a:t>including </a:t>
            </a:r>
            <a:r>
              <a:rPr lang="en-US" dirty="0"/>
              <a:t>the needs of the individual for health, social, or rehabilitation services, and the level of supervision needed. </a:t>
            </a:r>
          </a:p>
          <a:p>
            <a:r>
              <a:rPr lang="en-US" dirty="0" smtClean="0"/>
              <a:t>The </a:t>
            </a:r>
            <a:r>
              <a:rPr lang="en-US" dirty="0"/>
              <a:t>ability of community services to provide adequate support for the individual's needs. </a:t>
            </a:r>
            <a:endParaRPr lang="en-US" dirty="0" smtClean="0"/>
          </a:p>
          <a:p>
            <a:r>
              <a:rPr lang="en-US" dirty="0" smtClean="0"/>
              <a:t>Whether </a:t>
            </a:r>
            <a:r>
              <a:rPr lang="en-US" dirty="0"/>
              <a:t>sufficient services are available to support the individual and meet the individual's needs in the community and if so, an estimate of the cost of the services, including the use of county funds. </a:t>
            </a:r>
            <a:endParaRPr lang="en-US" dirty="0" smtClean="0"/>
          </a:p>
          <a:p>
            <a:r>
              <a:rPr lang="en-US" dirty="0"/>
              <a:t>The ability of the individual to live in a less restrictive setting. </a:t>
            </a:r>
          </a:p>
          <a:p>
            <a:pPr marL="0" indent="0">
              <a:buNone/>
            </a:pPr>
            <a:r>
              <a:rPr lang="en-US" dirty="0" smtClean="0">
                <a:hlinkClick r:id="rId3"/>
              </a:rPr>
              <a:t>.</a:t>
            </a:r>
            <a:r>
              <a:rPr lang="en-US" b="1" dirty="0" smtClean="0"/>
              <a:t> </a:t>
            </a:r>
            <a:endParaRPr lang="en-US" dirty="0"/>
          </a:p>
        </p:txBody>
      </p:sp>
    </p:spTree>
    <p:extLst>
      <p:ext uri="{BB962C8B-B14F-4D97-AF65-F5344CB8AC3E}">
        <p14:creationId xmlns:p14="http://schemas.microsoft.com/office/powerpoint/2010/main" val="135157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2921"/>
            <a:ext cx="7886700" cy="1325563"/>
          </a:xfrm>
        </p:spPr>
        <p:txBody>
          <a:bodyPr/>
          <a:lstStyle/>
          <a:p>
            <a:r>
              <a:rPr lang="en-US" dirty="0" smtClean="0"/>
              <a:t>Annual Watts Review</a:t>
            </a:r>
            <a:endParaRPr lang="en-US" dirty="0"/>
          </a:p>
        </p:txBody>
      </p:sp>
      <p:sp>
        <p:nvSpPr>
          <p:cNvPr id="3" name="Content Placeholder 2"/>
          <p:cNvSpPr>
            <a:spLocks noGrp="1"/>
          </p:cNvSpPr>
          <p:nvPr>
            <p:ph idx="1"/>
          </p:nvPr>
        </p:nvSpPr>
        <p:spPr>
          <a:xfrm>
            <a:off x="628650" y="1648484"/>
            <a:ext cx="7886700" cy="4351338"/>
          </a:xfrm>
        </p:spPr>
        <p:txBody>
          <a:bodyPr>
            <a:normAutofit fontScale="92500" lnSpcReduction="20000"/>
          </a:bodyPr>
          <a:lstStyle/>
          <a:p>
            <a:r>
              <a:rPr lang="en-US" dirty="0" smtClean="0"/>
              <a:t>Whether </a:t>
            </a:r>
            <a:r>
              <a:rPr lang="en-US" dirty="0"/>
              <a:t>the protective placement order should be terminated </a:t>
            </a:r>
            <a:r>
              <a:rPr lang="en-US" dirty="0" smtClean="0"/>
              <a:t>or continue for the year.</a:t>
            </a:r>
          </a:p>
          <a:p>
            <a:r>
              <a:rPr lang="en-US" dirty="0" smtClean="0"/>
              <a:t>Whether </a:t>
            </a:r>
            <a:r>
              <a:rPr lang="en-US" dirty="0"/>
              <a:t>the individual should be placed in another facility with adequate support services </a:t>
            </a:r>
            <a:endParaRPr lang="en-US" dirty="0" smtClean="0"/>
          </a:p>
          <a:p>
            <a:r>
              <a:rPr lang="en-US" dirty="0" smtClean="0"/>
              <a:t> Other recommendations by </a:t>
            </a:r>
            <a:r>
              <a:rPr lang="en-US" dirty="0"/>
              <a:t>the county </a:t>
            </a:r>
            <a:r>
              <a:rPr lang="en-US" dirty="0" smtClean="0"/>
              <a:t>department.</a:t>
            </a:r>
          </a:p>
          <a:p>
            <a:r>
              <a:rPr lang="en-US" dirty="0"/>
              <a:t>C</a:t>
            </a:r>
            <a:r>
              <a:rPr lang="en-US" dirty="0" smtClean="0"/>
              <a:t>omments </a:t>
            </a:r>
            <a:r>
              <a:rPr lang="en-US" dirty="0"/>
              <a:t>of the individual and the individual's guardian </a:t>
            </a:r>
            <a:r>
              <a:rPr lang="en-US" dirty="0" smtClean="0"/>
              <a:t>and </a:t>
            </a:r>
            <a:r>
              <a:rPr lang="en-US" dirty="0"/>
              <a:t>the response of the county department to the comments. </a:t>
            </a:r>
          </a:p>
          <a:p>
            <a:r>
              <a:rPr lang="en-US" dirty="0" smtClean="0"/>
              <a:t>Relevant comments </a:t>
            </a:r>
            <a:r>
              <a:rPr lang="en-US" dirty="0"/>
              <a:t>of a staff member at the facility in which the individual is </a:t>
            </a:r>
            <a:r>
              <a:rPr lang="en-US" dirty="0" smtClean="0"/>
              <a:t>placed. </a:t>
            </a:r>
            <a:endParaRPr lang="en-US" dirty="0"/>
          </a:p>
        </p:txBody>
      </p:sp>
    </p:spTree>
    <p:extLst>
      <p:ext uri="{BB962C8B-B14F-4D97-AF65-F5344CB8AC3E}">
        <p14:creationId xmlns:p14="http://schemas.microsoft.com/office/powerpoint/2010/main" val="1188832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EACC6653B734E9588C10CE9389FFC" ma:contentTypeVersion="3" ma:contentTypeDescription="Create a new document." ma:contentTypeScope="" ma:versionID="6e48e242195a26d91a196382f13bf4c9">
  <xsd:schema xmlns:xsd="http://www.w3.org/2001/XMLSchema" xmlns:xs="http://www.w3.org/2001/XMLSchema" xmlns:p="http://schemas.microsoft.com/office/2006/metadata/properties" xmlns:ns2="7c3c72ac-d401-41bd-b017-3017dda5aa3c" xmlns:ns3="f9acad6e-7d72-47df-b8bb-1f5e059a8c4a" targetNamespace="http://schemas.microsoft.com/office/2006/metadata/properties" ma:root="true" ma:fieldsID="8b59ad859a2a138a82d12ffe5e1d7deb" ns2:_="" ns3:_="">
    <xsd:import namespace="7c3c72ac-d401-41bd-b017-3017dda5aa3c"/>
    <xsd:import namespace="f9acad6e-7d72-47df-b8bb-1f5e059a8c4a"/>
    <xsd:element name="properties">
      <xsd:complexType>
        <xsd:sequence>
          <xsd:element name="documentManagement">
            <xsd:complexType>
              <xsd:all>
                <xsd:element ref="ns2:Contributo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c72ac-d401-41bd-b017-3017dda5aa3c" elementFormDefault="qualified">
    <xsd:import namespace="http://schemas.microsoft.com/office/2006/documentManagement/types"/>
    <xsd:import namespace="http://schemas.microsoft.com/office/infopath/2007/PartnerControls"/>
    <xsd:element name="Contributor" ma:index="8" nillable="true" ma:displayName="Contributor" ma:list="UserInfo" ma:SharePointGroup="1820" ma:internalName="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acad6e-7d72-47df-b8bb-1f5e059a8c4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ributor xmlns="7c3c72ac-d401-41bd-b017-3017dda5aa3c">
      <UserInfo>
        <DisplayName/>
        <AccountId xsi:nil="true"/>
        <AccountType/>
      </UserInfo>
    </Contributor>
  </documentManagement>
</p:properties>
</file>

<file path=customXml/itemProps1.xml><?xml version="1.0" encoding="utf-8"?>
<ds:datastoreItem xmlns:ds="http://schemas.openxmlformats.org/officeDocument/2006/customXml" ds:itemID="{BDC195E1-5CFF-46BC-87E0-6CD40457BCB1}"/>
</file>

<file path=customXml/itemProps2.xml><?xml version="1.0" encoding="utf-8"?>
<ds:datastoreItem xmlns:ds="http://schemas.openxmlformats.org/officeDocument/2006/customXml" ds:itemID="{E2460BFB-7D62-43CF-83B1-4FB5079BACC5}"/>
</file>

<file path=customXml/itemProps3.xml><?xml version="1.0" encoding="utf-8"?>
<ds:datastoreItem xmlns:ds="http://schemas.openxmlformats.org/officeDocument/2006/customXml" ds:itemID="{BBABFD97-AA81-4FED-B639-10077973DF81}"/>
</file>

<file path=docProps/app.xml><?xml version="1.0" encoding="utf-8"?>
<Properties xmlns="http://schemas.openxmlformats.org/officeDocument/2006/extended-properties" xmlns:vt="http://schemas.openxmlformats.org/officeDocument/2006/docPropsVTypes">
  <Template/>
  <TotalTime>1350</TotalTime>
  <Words>1846</Words>
  <Application>Microsoft Office PowerPoint</Application>
  <PresentationFormat>On-screen Show (4:3)</PresentationFormat>
  <Paragraphs>283</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 WATTS  </vt:lpstr>
      <vt:lpstr>Protective Placement</vt:lpstr>
      <vt:lpstr> Standards For Protective Services - § 55.08 (2)  </vt:lpstr>
      <vt:lpstr>Protective Placement</vt:lpstr>
      <vt:lpstr>Protective Placement</vt:lpstr>
      <vt:lpstr>Protective Placement</vt:lpstr>
      <vt:lpstr>Annual Watts Review</vt:lpstr>
      <vt:lpstr>Annual Watts Review</vt:lpstr>
      <vt:lpstr>Annual Watts Review</vt:lpstr>
      <vt:lpstr>Annual Watts Review-Process </vt:lpstr>
      <vt:lpstr>Annual Watts Review-Process</vt:lpstr>
      <vt:lpstr>Annual Watts Review-Process</vt:lpstr>
      <vt:lpstr>Watts - Is there a Protective Placement: </vt:lpstr>
      <vt:lpstr>Watts - Is there a Protective Placement:  </vt:lpstr>
      <vt:lpstr>Watts –Transfer of Protective Placement:</vt:lpstr>
      <vt:lpstr>Watts - Transfer of placement Process:</vt:lpstr>
      <vt:lpstr>Watts - Transfer of placement Process:</vt:lpstr>
      <vt:lpstr>Watts – With Long term Care Services:</vt:lpstr>
      <vt:lpstr>Watts – Terminating Protective Placement:</vt:lpstr>
      <vt:lpstr>Watts – Terminating Protective Placement (Continued):</vt:lpstr>
      <vt:lpstr>Watts-Terminating Protective Placement: How?</vt:lpstr>
      <vt:lpstr>Watts-Guardianship:</vt:lpstr>
      <vt:lpstr>Watts-Guardianship:</vt:lpstr>
      <vt:lpstr>Watts-Guardianship:</vt:lpstr>
      <vt:lpstr>Watts-Guardianship:</vt:lpstr>
      <vt:lpstr>Watts-Guardianship: How to file: </vt:lpstr>
      <vt:lpstr>Watts-Guardianship:</vt:lpstr>
      <vt:lpstr>Watts-Guardianship: Types</vt:lpstr>
      <vt:lpstr>Watts-Guardianship: Who can be a Guardian</vt:lpstr>
      <vt:lpstr>Watts-Guardianship:</vt:lpstr>
      <vt:lpstr>Watts-Guardianship: Court hearing</vt:lpstr>
      <vt:lpstr>Watts-Guardianship: Ward Rights</vt:lpstr>
      <vt:lpstr>Watts-Guardianship: Alternatives</vt:lpstr>
      <vt:lpstr>Watts/Protective Placement</vt:lpstr>
      <vt:lpstr>Contact/References</vt:lpstr>
      <vt:lpstr>Contact/References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LaCaze, Dinah</dc:creator>
  <cp:lastModifiedBy>Moran, Angela M</cp:lastModifiedBy>
  <cp:revision>113</cp:revision>
  <cp:lastPrinted>2017-12-22T15:31:18Z</cp:lastPrinted>
  <dcterms:created xsi:type="dcterms:W3CDTF">2017-07-18T13:55:37Z</dcterms:created>
  <dcterms:modified xsi:type="dcterms:W3CDTF">2019-12-10T14:14:57Z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0x010100E53EACC6653B734E9588C10CE9389FFC</vt:lpwstr>
  </property>
</Properties>
</file>