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7" r:id="rId9"/>
    <p:sldId id="274" r:id="rId10"/>
    <p:sldId id="264" r:id="rId11"/>
    <p:sldId id="269" r:id="rId12"/>
    <p:sldId id="271" r:id="rId13"/>
    <p:sldId id="272" r:id="rId14"/>
    <p:sldId id="273" r:id="rId15"/>
    <p:sldId id="275" r:id="rId16"/>
    <p:sldId id="276" r:id="rId17"/>
    <p:sldId id="277" r:id="rId18"/>
    <p:sldId id="270" r:id="rId19"/>
    <p:sldId id="266" r:id="rId20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858"/>
    <a:srgbClr val="003D78"/>
    <a:srgbClr val="797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144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FEC72-AE09-4BA1-BA84-257DE712CC5A}" type="datetimeFigureOut">
              <a:rPr lang="en-US" smtClean="0"/>
              <a:t>05/17/2020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BE21A-A0A0-48C9-96FA-F104BF0B2E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70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F9E40-16DB-4AD9-A86A-B41992762713}" type="datetimeFigureOut">
              <a:rPr lang="en-US" smtClean="0"/>
              <a:t>05/17/2020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2FDF0-BE34-40E6-A70E-CBBA5B697A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28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381000" y="990600"/>
            <a:ext cx="8412480" cy="2971801"/>
          </a:xfrm>
        </p:spPr>
        <p:txBody>
          <a:bodyPr/>
          <a:lstStyle>
            <a:lvl1pPr>
              <a:defRPr b="0">
                <a:latin typeface="+mj-lt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3987800"/>
            <a:ext cx="8412480" cy="2072640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rgbClr val="585858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Presenter Name</a:t>
            </a:r>
            <a:br>
              <a:rPr lang="en-US" dirty="0" smtClean="0"/>
            </a:br>
            <a:r>
              <a:rPr lang="en-US" dirty="0" smtClean="0"/>
              <a:t>Job Title</a:t>
            </a:r>
            <a:br>
              <a:rPr lang="en-US" dirty="0" smtClean="0"/>
            </a:br>
            <a:r>
              <a:rPr lang="en-US" dirty="0" smtClean="0"/>
              <a:t>Date of Presentation</a:t>
            </a:r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-304800" y="6473952"/>
            <a:ext cx="7916091" cy="300265"/>
          </a:xfrm>
          <a:prstGeom prst="rect">
            <a:avLst/>
          </a:prstGeom>
          <a:solidFill>
            <a:srgbClr val="003D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2" y="182880"/>
            <a:ext cx="3759396" cy="731520"/>
          </a:xfrm>
          <a:prstGeom prst="rect">
            <a:avLst/>
          </a:prstGeom>
        </p:spPr>
      </p:pic>
      <p:grpSp>
        <p:nvGrpSpPr>
          <p:cNvPr id="10" name="Group 9"/>
          <p:cNvGrpSpPr/>
          <p:nvPr userDrawn="1"/>
        </p:nvGrpSpPr>
        <p:grpSpPr>
          <a:xfrm>
            <a:off x="-304800" y="6472995"/>
            <a:ext cx="9235440" cy="304800"/>
            <a:chOff x="0" y="1866156"/>
            <a:chExt cx="5334000" cy="1410444"/>
          </a:xfrm>
          <a:solidFill>
            <a:srgbClr val="003D7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Chevron 10"/>
            <p:cNvSpPr/>
            <p:nvPr/>
          </p:nvSpPr>
          <p:spPr>
            <a:xfrm rot="10800000">
              <a:off x="3810000" y="1866156"/>
              <a:ext cx="1524000" cy="141044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866156"/>
              <a:ext cx="4572000" cy="14104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1" name="Rectangle 20"/>
          <p:cNvSpPr/>
          <p:nvPr userDrawn="1"/>
        </p:nvSpPr>
        <p:spPr>
          <a:xfrm>
            <a:off x="76200" y="6471507"/>
            <a:ext cx="8930640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+mn-lt"/>
              </a:rPr>
              <a:t>To protect and promote the health and safety of the people of Wisconsin.</a:t>
            </a:r>
          </a:p>
        </p:txBody>
      </p:sp>
    </p:spTree>
    <p:extLst>
      <p:ext uri="{BB962C8B-B14F-4D97-AF65-F5344CB8AC3E}">
        <p14:creationId xmlns:p14="http://schemas.microsoft.com/office/powerpoint/2010/main" val="126437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752975"/>
            <a:ext cx="8229600" cy="566739"/>
          </a:xfrm>
        </p:spPr>
        <p:txBody>
          <a:bodyPr anchor="b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5321302"/>
            <a:ext cx="8229600" cy="804863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add description</a:t>
            </a:r>
          </a:p>
        </p:txBody>
      </p:sp>
      <p:sp>
        <p:nvSpPr>
          <p:cNvPr id="8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457200" y="533400"/>
            <a:ext cx="82296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an icon to insert table, chart, SmartArt graphic, picture, or media clip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340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457200" y="274319"/>
            <a:ext cx="8229600" cy="5943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to insert 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25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57200" y="177800"/>
            <a:ext cx="8229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Add Slide Title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457200" y="1709928"/>
            <a:ext cx="8229600" cy="4572000"/>
          </a:xfrm>
        </p:spPr>
        <p:txBody>
          <a:bodyPr/>
          <a:lstStyle/>
          <a:p>
            <a:pPr lvl="0"/>
            <a:r>
              <a:rPr lang="en-US" dirty="0" smtClean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809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1092200"/>
            <a:ext cx="7772400" cy="3556000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62000" y="4648200"/>
            <a:ext cx="7772400" cy="1093787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585858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21955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09928"/>
            <a:ext cx="402336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63440" y="1709928"/>
            <a:ext cx="402336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57200" y="177800"/>
            <a:ext cx="8229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 smtClean="0"/>
              <a:t>Click to Add Slide Title</a:t>
            </a:r>
          </a:p>
        </p:txBody>
      </p:sp>
    </p:spTree>
    <p:extLst>
      <p:ext uri="{BB962C8B-B14F-4D97-AF65-F5344CB8AC3E}">
        <p14:creationId xmlns:p14="http://schemas.microsoft.com/office/powerpoint/2010/main" val="346118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09928"/>
            <a:ext cx="2743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Options: Type without bullets (turn off bullets in Paragraph section of Home tab) or type with bullets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200400" y="1709928"/>
            <a:ext cx="5486400" cy="4572000"/>
          </a:xfrm>
        </p:spPr>
        <p:txBody>
          <a:bodyPr/>
          <a:lstStyle>
            <a:lvl1pPr marL="0" indent="0">
              <a:buNone/>
              <a:defRPr sz="2800"/>
            </a:lvl1pPr>
            <a:lvl2pPr marL="233362" indent="0"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an icon to insert table, chart, SmartArt graphic, picture, or media clip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57200" y="177800"/>
            <a:ext cx="8229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 smtClean="0"/>
              <a:t>Click to Add Slide Title</a:t>
            </a:r>
          </a:p>
        </p:txBody>
      </p:sp>
    </p:spTree>
    <p:extLst>
      <p:ext uri="{BB962C8B-B14F-4D97-AF65-F5344CB8AC3E}">
        <p14:creationId xmlns:p14="http://schemas.microsoft.com/office/powerpoint/2010/main" val="176570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09928"/>
            <a:ext cx="5486400" cy="4572000"/>
          </a:xfrm>
        </p:spPr>
        <p:txBody>
          <a:bodyPr/>
          <a:lstStyle>
            <a:lvl1pPr marL="0" indent="0">
              <a:buNone/>
              <a:defRPr sz="2800"/>
            </a:lvl1pPr>
            <a:lvl2pPr marL="233362" indent="0"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an icon to insert table, chart, SmartArt graphic, picture, or media clip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57200" y="177800"/>
            <a:ext cx="8229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 smtClean="0"/>
              <a:t>Click to Add Slide Title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5943600" y="1709928"/>
            <a:ext cx="2743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Options: Type without bullets (turn off bullets in Paragraph section of Home tab) or type with bullets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4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701800"/>
            <a:ext cx="4023360" cy="914400"/>
          </a:xfrm>
        </p:spPr>
        <p:txBody>
          <a:bodyPr anchor="ctr"/>
          <a:lstStyle>
            <a:lvl1pPr marL="0" indent="0" algn="l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633472"/>
            <a:ext cx="4023360" cy="36576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63440" y="1701800"/>
            <a:ext cx="4023360" cy="914400"/>
          </a:xfrm>
        </p:spPr>
        <p:txBody>
          <a:bodyPr anchor="ctr"/>
          <a:lstStyle>
            <a:lvl1pPr marL="0" indent="0" algn="l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63440" y="2633472"/>
            <a:ext cx="4023360" cy="36576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57200" y="177800"/>
            <a:ext cx="8229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Slide Title</a:t>
            </a:r>
          </a:p>
        </p:txBody>
      </p:sp>
    </p:spTree>
    <p:extLst>
      <p:ext uri="{BB962C8B-B14F-4D97-AF65-F5344CB8AC3E}">
        <p14:creationId xmlns:p14="http://schemas.microsoft.com/office/powerpoint/2010/main" val="84209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701800"/>
            <a:ext cx="8229600" cy="914400"/>
          </a:xfrm>
        </p:spPr>
        <p:txBody>
          <a:bodyPr anchor="ctr"/>
          <a:lstStyle>
            <a:lvl1pPr marL="0" indent="0" algn="l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633472"/>
            <a:ext cx="4023360" cy="36576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63440" y="2633472"/>
            <a:ext cx="4023360" cy="36576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Options: Type without bullets (turn off bullets in Paragraph section of Home tab), type with bullets, or click an icon to insert table, chart, SmartArt graphic, picture, or media clip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457200" y="177800"/>
            <a:ext cx="8229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Add Slide Title</a:t>
            </a:r>
          </a:p>
        </p:txBody>
      </p:sp>
    </p:spTree>
    <p:extLst>
      <p:ext uri="{BB962C8B-B14F-4D97-AF65-F5344CB8AC3E}">
        <p14:creationId xmlns:p14="http://schemas.microsoft.com/office/powerpoint/2010/main" val="212303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2" y="182880"/>
            <a:ext cx="3008313" cy="1162051"/>
          </a:xfrm>
        </p:spPr>
        <p:txBody>
          <a:bodyPr anchor="b">
            <a:normAutofit/>
          </a:bodyPr>
          <a:lstStyle>
            <a:lvl1pPr algn="l">
              <a:defRPr sz="2400" b="1" baseline="0"/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3474720" y="182880"/>
            <a:ext cx="5212080" cy="6094095"/>
          </a:xfrm>
        </p:spPr>
        <p:txBody>
          <a:bodyPr/>
          <a:lstStyle>
            <a:lvl1pPr marL="0" indent="0">
              <a:buNone/>
              <a:defRPr sz="2800"/>
            </a:lvl1pPr>
            <a:lvl2pPr marL="230187" indent="0">
              <a:buNone/>
              <a:defRPr sz="2400"/>
            </a:lvl2pPr>
            <a:lvl3pPr marL="457200" indent="0">
              <a:buNone/>
              <a:defRPr sz="2000"/>
            </a:lvl3pPr>
            <a:lvl4pPr marL="690563" indent="0">
              <a:buNone/>
              <a:defRPr sz="1800"/>
            </a:lvl4pPr>
            <a:lvl5pPr marL="914400" indent="0">
              <a:buNone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an icon to insert table, chart, SmartArt graphic, picture, or media clip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2" y="1356359"/>
            <a:ext cx="3008313" cy="492061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84440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77800"/>
            <a:ext cx="8229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Add Slide Title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09928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-304800" y="6469062"/>
            <a:ext cx="9235440" cy="304800"/>
            <a:chOff x="0" y="1866156"/>
            <a:chExt cx="5334000" cy="1410444"/>
          </a:xfrm>
          <a:solidFill>
            <a:srgbClr val="003D78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8" name="Chevron 17"/>
            <p:cNvSpPr/>
            <p:nvPr/>
          </p:nvSpPr>
          <p:spPr>
            <a:xfrm rot="10800000">
              <a:off x="3810000" y="1866156"/>
              <a:ext cx="1524000" cy="141044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1866156"/>
              <a:ext cx="4572000" cy="141044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Rectangle 19"/>
          <p:cNvSpPr/>
          <p:nvPr userDrawn="1"/>
        </p:nvSpPr>
        <p:spPr>
          <a:xfrm>
            <a:off x="0" y="6467574"/>
            <a:ext cx="89306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Century" panose="02040604050505020304" pitchFamily="18" charset="0"/>
              </a:rPr>
              <a:t>Wisconsin Department of Health Services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6477000" y="6438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bg1"/>
                </a:solidFill>
                <a:latin typeface="Century" panose="02040604050505020304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fld id="{04857C57-6D7C-4D28-99BB-4F87CEC48CD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9" r:id="rId5"/>
    <p:sldLayoutId id="2147483670" r:id="rId6"/>
    <p:sldLayoutId id="2147483665" r:id="rId7"/>
    <p:sldLayoutId id="2147483671" r:id="rId8"/>
    <p:sldLayoutId id="2147483666" r:id="rId9"/>
    <p:sldLayoutId id="2147483667" r:id="rId10"/>
    <p:sldLayoutId id="214748366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0" i="0" u="none" kern="1200">
          <a:solidFill>
            <a:srgbClr val="003D78"/>
          </a:solidFill>
          <a:latin typeface="+mj-lt"/>
          <a:ea typeface="+mj-ea"/>
          <a:cs typeface="Arial" panose="020B060402020202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Tunga" pitchFamily="34" charset="0"/>
          <a:cs typeface="Tunga" pitchFamily="34" charset="0"/>
        </a:defRPr>
      </a:lvl9pPr>
    </p:titleStyle>
    <p:bodyStyle>
      <a:lvl1pPr marL="231775" indent="-231775" algn="l" rtl="0" eaLnBrk="1" fontAlgn="base" hangingPunct="1">
        <a:spcBef>
          <a:spcPts val="0"/>
        </a:spcBef>
        <a:spcAft>
          <a:spcPct val="0"/>
        </a:spcAft>
        <a:buClr>
          <a:srgbClr val="003D78"/>
        </a:buClr>
        <a:buFont typeface="Arial" charset="0"/>
        <a:buChar char="•"/>
        <a:defRPr sz="30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1pPr>
      <a:lvl2pPr marL="457200" indent="-223838" algn="l" rtl="0" eaLnBrk="1" fontAlgn="base" hangingPunct="1">
        <a:spcBef>
          <a:spcPts val="300"/>
        </a:spcBef>
        <a:spcAft>
          <a:spcPct val="0"/>
        </a:spcAft>
        <a:buClr>
          <a:srgbClr val="003D78"/>
        </a:buClr>
        <a:buSzPct val="85000"/>
        <a:buFont typeface="Courier New" pitchFamily="49" charset="0"/>
        <a:buChar char="o"/>
        <a:defRPr sz="2800" b="0" i="0" u="none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2pPr>
      <a:lvl3pPr marL="688975" indent="-231775" algn="l" rtl="0" eaLnBrk="1" fontAlgn="base" hangingPunct="1">
        <a:spcBef>
          <a:spcPts val="300"/>
        </a:spcBef>
        <a:spcAft>
          <a:spcPct val="0"/>
        </a:spcAft>
        <a:buClr>
          <a:srgbClr val="003D78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3pPr>
      <a:lvl4pPr marL="914400" indent="-225425" algn="l" rtl="0" eaLnBrk="1" fontAlgn="base" hangingPunct="1">
        <a:spcBef>
          <a:spcPts val="300"/>
        </a:spcBef>
        <a:spcAft>
          <a:spcPct val="0"/>
        </a:spcAft>
        <a:buClr>
          <a:srgbClr val="003D78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4pPr>
      <a:lvl5pPr marL="1146175" indent="-231775" algn="l" rtl="0" eaLnBrk="1" fontAlgn="base" hangingPunct="1">
        <a:spcBef>
          <a:spcPts val="300"/>
        </a:spcBef>
        <a:spcAft>
          <a:spcPct val="0"/>
        </a:spcAft>
        <a:buClr>
          <a:srgbClr val="003D78"/>
        </a:buClr>
        <a:buFont typeface="Arial" charset="0"/>
        <a:buChar char="»"/>
        <a:defRPr sz="1800" kern="1200">
          <a:solidFill>
            <a:schemeClr val="tx1"/>
          </a:solidFill>
          <a:latin typeface="+mn-lt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eavrwi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hs.wisconsin.gov/covid-19/ltc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EXASCovidTes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hs.wisconsin.gov/covid-19/ppe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81000" y="1433579"/>
            <a:ext cx="8412480" cy="2503421"/>
          </a:xfrm>
        </p:spPr>
        <p:txBody>
          <a:bodyPr/>
          <a:lstStyle/>
          <a:p>
            <a:r>
              <a:rPr lang="en-US" b="1" dirty="0" smtClean="0"/>
              <a:t>Skilled Nursing Facilities </a:t>
            </a:r>
            <a:br>
              <a:rPr lang="en-US" b="1" dirty="0" smtClean="0"/>
            </a:br>
            <a:r>
              <a:rPr lang="en-US" b="1" dirty="0" smtClean="0"/>
              <a:t>Testing Initiative</a:t>
            </a:r>
            <a:endParaRPr lang="en-US" b="1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381000" y="3987800"/>
            <a:ext cx="8412480" cy="2072640"/>
          </a:xfrm>
        </p:spPr>
        <p:txBody>
          <a:bodyPr/>
          <a:lstStyle/>
          <a:p>
            <a:r>
              <a:rPr lang="en-US" dirty="0" smtClean="0"/>
              <a:t>14 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09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Results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Receiving test results</a:t>
            </a:r>
          </a:p>
          <a:p>
            <a:r>
              <a:rPr lang="en-US" dirty="0" smtClean="0"/>
              <a:t>Communicating test results</a:t>
            </a:r>
          </a:p>
          <a:p>
            <a:r>
              <a:rPr lang="en-US" dirty="0" smtClean="0"/>
              <a:t>Guidance </a:t>
            </a:r>
            <a:r>
              <a:rPr lang="en-US" dirty="0"/>
              <a:t>for </a:t>
            </a:r>
            <a:r>
              <a:rPr lang="en-US" dirty="0" smtClean="0"/>
              <a:t>Outbreaks</a:t>
            </a:r>
            <a:endParaRPr lang="en-US" dirty="0"/>
          </a:p>
          <a:p>
            <a:r>
              <a:rPr lang="en-US" dirty="0"/>
              <a:t>Guidance for positive workers (asymptomatic and symptomatic)</a:t>
            </a:r>
          </a:p>
          <a:p>
            <a:r>
              <a:rPr lang="en-US" dirty="0"/>
              <a:t>Retesting Approach from </a:t>
            </a:r>
            <a:r>
              <a:rPr lang="en-US" dirty="0" smtClean="0"/>
              <a:t>CDC/BCD</a:t>
            </a:r>
          </a:p>
          <a:p>
            <a:r>
              <a:rPr lang="en-US" dirty="0" smtClean="0"/>
              <a:t>Individuals who refuse testing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17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Staffing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Facilities are encouraged revise emergency staffing plans to include:</a:t>
            </a:r>
          </a:p>
          <a:p>
            <a:pPr lvl="1"/>
            <a:r>
              <a:rPr lang="en-US" dirty="0" smtClean="0"/>
              <a:t>If your facility is part of a corporation temporally assign staff to work in the impacted facility</a:t>
            </a:r>
          </a:p>
          <a:p>
            <a:pPr lvl="1"/>
            <a:r>
              <a:rPr lang="en-US" dirty="0" smtClean="0"/>
              <a:t>Increase shifts from 8 to 12 </a:t>
            </a:r>
            <a:r>
              <a:rPr lang="en-US" dirty="0" smtClean="0"/>
              <a:t>hours</a:t>
            </a:r>
            <a:endParaRPr lang="en-US" dirty="0" smtClean="0"/>
          </a:p>
          <a:p>
            <a:pPr lvl="1"/>
            <a:r>
              <a:rPr lang="en-US" dirty="0" smtClean="0"/>
              <a:t>Contact your local emergency manager to submit a </a:t>
            </a:r>
            <a:r>
              <a:rPr lang="en-US" dirty="0" smtClean="0">
                <a:hlinkClick r:id="rId2"/>
              </a:rPr>
              <a:t>WEAVR</a:t>
            </a:r>
            <a:r>
              <a:rPr lang="en-US" dirty="0" smtClean="0"/>
              <a:t> </a:t>
            </a:r>
            <a:r>
              <a:rPr lang="en-US" dirty="0" smtClean="0"/>
              <a:t>request </a:t>
            </a:r>
            <a:endParaRPr lang="en-US" dirty="0" smtClean="0"/>
          </a:p>
          <a:p>
            <a:pPr lvl="1"/>
            <a:r>
              <a:rPr lang="en-US" dirty="0" smtClean="0"/>
              <a:t>Contract </a:t>
            </a:r>
            <a:r>
              <a:rPr lang="en-US" dirty="0" smtClean="0"/>
              <a:t>with staffing agencies and/or area hospitals and clinics for caregiving and professional services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88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Health Care </a:t>
            </a:r>
            <a:r>
              <a:rPr lang="en-US" b="1" dirty="0" smtClean="0"/>
              <a:t>Worker (H</a:t>
            </a:r>
            <a:r>
              <a:rPr lang="en-US" b="1" dirty="0" smtClean="0"/>
              <a:t>CW) </a:t>
            </a:r>
            <a:r>
              <a:rPr lang="en-US" b="1" dirty="0" smtClean="0"/>
              <a:t>Return to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752600"/>
            <a:ext cx="8229600" cy="4757928"/>
          </a:xfrm>
        </p:spPr>
        <p:txBody>
          <a:bodyPr/>
          <a:lstStyle/>
          <a:p>
            <a:r>
              <a:rPr lang="en-US" i="1" dirty="0"/>
              <a:t>Symptom-based </a:t>
            </a:r>
            <a:r>
              <a:rPr lang="en-US" i="1" dirty="0" smtClean="0"/>
              <a:t>strategy</a:t>
            </a:r>
            <a:r>
              <a:rPr lang="en-US" dirty="0" smtClean="0"/>
              <a:t>: exclude </a:t>
            </a:r>
            <a:r>
              <a:rPr lang="en-US" dirty="0"/>
              <a:t>from work until:</a:t>
            </a:r>
          </a:p>
          <a:p>
            <a:pPr lvl="1"/>
            <a:r>
              <a:rPr lang="en-US" dirty="0"/>
              <a:t>At least 3 days (72 hours) have passed </a:t>
            </a:r>
            <a:r>
              <a:rPr lang="en-US" i="1" dirty="0"/>
              <a:t>since recovery</a:t>
            </a:r>
            <a:r>
              <a:rPr lang="en-US" dirty="0"/>
              <a:t> defined as resolution of fever without the use of fever-reducing medications </a:t>
            </a:r>
            <a:r>
              <a:rPr lang="en-US" b="1" dirty="0"/>
              <a:t>and</a:t>
            </a:r>
            <a:r>
              <a:rPr lang="en-US" dirty="0"/>
              <a:t> improvement in respiratory symptoms (e.g., cough, shortness of breath); </a:t>
            </a:r>
            <a:r>
              <a:rPr lang="en-US" b="1" dirty="0"/>
              <a:t>and</a:t>
            </a:r>
            <a:r>
              <a:rPr lang="en-US" dirty="0"/>
              <a:t>,</a:t>
            </a:r>
          </a:p>
          <a:p>
            <a:pPr lvl="1"/>
            <a:r>
              <a:rPr lang="en-US" dirty="0"/>
              <a:t>At least 10 days have passed </a:t>
            </a:r>
            <a:r>
              <a:rPr lang="en-US" i="1" dirty="0"/>
              <a:t>since symptoms first appeared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857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7800"/>
            <a:ext cx="8229600" cy="1117600"/>
          </a:xfrm>
        </p:spPr>
        <p:txBody>
          <a:bodyPr/>
          <a:lstStyle/>
          <a:p>
            <a:r>
              <a:rPr lang="en-US" b="1" dirty="0" smtClean="0"/>
              <a:t>HCW Return to Work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3400" y="1295400"/>
            <a:ext cx="8153400" cy="4986528"/>
          </a:xfrm>
        </p:spPr>
        <p:txBody>
          <a:bodyPr/>
          <a:lstStyle/>
          <a:p>
            <a:r>
              <a:rPr lang="en-US" i="1" dirty="0"/>
              <a:t>Test-based </a:t>
            </a:r>
            <a:r>
              <a:rPr lang="en-US" i="1" dirty="0" smtClean="0"/>
              <a:t>strategy:  </a:t>
            </a:r>
            <a:r>
              <a:rPr lang="en-US" dirty="0"/>
              <a:t>e</a:t>
            </a:r>
            <a:r>
              <a:rPr lang="en-US" dirty="0" smtClean="0"/>
              <a:t>xclude </a:t>
            </a:r>
            <a:r>
              <a:rPr lang="en-US" dirty="0"/>
              <a:t>from work until:</a:t>
            </a:r>
          </a:p>
          <a:p>
            <a:pPr lvl="1"/>
            <a:r>
              <a:rPr lang="en-US" dirty="0"/>
              <a:t>Resolution of fever without the use of fever-reducing medications </a:t>
            </a:r>
            <a:r>
              <a:rPr lang="en-US" b="1" dirty="0"/>
              <a:t>and</a:t>
            </a:r>
            <a:endParaRPr lang="en-US" dirty="0"/>
          </a:p>
          <a:p>
            <a:pPr lvl="1"/>
            <a:r>
              <a:rPr lang="en-US" dirty="0"/>
              <a:t>Improvement in respiratory symptoms (e.g., cough, shortness of breath), </a:t>
            </a:r>
            <a:r>
              <a:rPr lang="en-US" b="1" dirty="0"/>
              <a:t>and</a:t>
            </a:r>
            <a:endParaRPr lang="en-US" dirty="0"/>
          </a:p>
          <a:p>
            <a:pPr lvl="1"/>
            <a:r>
              <a:rPr lang="en-US" dirty="0"/>
              <a:t>Negative results of an FDA Emergency Use Authorized COVID-19 molecular assay for detection of SARS-CoV-2 RNA from at least two consecutive respiratory specimens collected ≥24 hours apart (total of two negative specimens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594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HCW Return to Work-Asymptomatic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800" i="1" dirty="0"/>
              <a:t>Time-based </a:t>
            </a:r>
            <a:r>
              <a:rPr lang="en-US" sz="2800" i="1" dirty="0" smtClean="0"/>
              <a:t>strategy:</a:t>
            </a:r>
            <a:r>
              <a:rPr lang="en-US" sz="2800" dirty="0" smtClean="0"/>
              <a:t> </a:t>
            </a:r>
            <a:r>
              <a:rPr lang="en-US" sz="2800" dirty="0"/>
              <a:t>Exclude from work until: </a:t>
            </a:r>
          </a:p>
          <a:p>
            <a:pPr lvl="1"/>
            <a:r>
              <a:rPr lang="en-US" dirty="0"/>
              <a:t>10 days have passed since the date of their first positive COVID-19 diagnostic test assuming they have not subsequently developed symptoms since their positive </a:t>
            </a:r>
            <a:r>
              <a:rPr lang="en-US" dirty="0" smtClean="0"/>
              <a:t>test 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they develop symptoms, then the </a:t>
            </a:r>
            <a:r>
              <a:rPr lang="en-US" i="1" dirty="0"/>
              <a:t>symptom-based</a:t>
            </a:r>
            <a:r>
              <a:rPr lang="en-US" dirty="0"/>
              <a:t> or </a:t>
            </a:r>
            <a:r>
              <a:rPr lang="en-US" i="1" dirty="0"/>
              <a:t>test-based strategy</a:t>
            </a:r>
            <a:r>
              <a:rPr lang="en-US" dirty="0"/>
              <a:t> should be </a:t>
            </a:r>
            <a:r>
              <a:rPr lang="en-US" dirty="0" smtClean="0"/>
              <a:t>used</a:t>
            </a:r>
            <a:r>
              <a:rPr lang="en-US" dirty="0"/>
              <a:t>  </a:t>
            </a:r>
            <a:endParaRPr lang="en-US" dirty="0" smtClean="0"/>
          </a:p>
          <a:p>
            <a:r>
              <a:rPr lang="en-US" sz="2800" i="1" dirty="0" smtClean="0"/>
              <a:t>Test-based strategy </a:t>
            </a:r>
            <a:r>
              <a:rPr lang="en-US" sz="2800" dirty="0" smtClean="0"/>
              <a:t>may also be used for asymptomatic workers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149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Retesting of NH Residents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400" dirty="0"/>
              <a:t>Retest any resident who develops symptoms consistent with </a:t>
            </a:r>
            <a:r>
              <a:rPr lang="en-US" sz="2400" dirty="0" smtClean="0"/>
              <a:t>COVID-19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Retest all residents who previously tested </a:t>
            </a:r>
            <a:r>
              <a:rPr lang="en-US" sz="2400" b="1" dirty="0"/>
              <a:t>negative</a:t>
            </a:r>
            <a:r>
              <a:rPr lang="en-US" sz="2400" dirty="0"/>
              <a:t> at some frequency shortly (e.g., 3 days), and then weekly to detect those with newly developed infection; consider continuing retesting until PPSs do not identify new </a:t>
            </a:r>
            <a:r>
              <a:rPr lang="en-US" sz="2400" dirty="0" smtClean="0"/>
              <a:t>cases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If retesting capacity is limited, retest residents who frequently leave the facility for dialysis or other services and those with known exposure to infected residents (such as roommates) or </a:t>
            </a:r>
            <a:r>
              <a:rPr lang="en-US" sz="2400" dirty="0" smtClean="0"/>
              <a:t>HCP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845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Retesting of NH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400" dirty="0"/>
              <a:t>Retest any HCP who develop symptoms consistent with </a:t>
            </a:r>
            <a:r>
              <a:rPr lang="en-US" sz="2400" dirty="0" smtClean="0"/>
              <a:t>COVID-19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Consider retesting HCP at some frequency based on community prevalence of infections (e.g., once a week</a:t>
            </a:r>
            <a:r>
              <a:rPr lang="en-US" sz="2400" dirty="0" smtClean="0"/>
              <a:t>)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If retesting capacity is limited, consider retesting HCP who are known to work at other healthcare facilities with cases of </a:t>
            </a:r>
            <a:r>
              <a:rPr lang="en-US" sz="2400" dirty="0" smtClean="0"/>
              <a:t>COVID-19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606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Retesting of Positive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Staff </a:t>
            </a:r>
            <a:r>
              <a:rPr lang="en-US" b="1" dirty="0"/>
              <a:t>and Residents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400" dirty="0"/>
              <a:t>Only if the facility has chosen a test-based strategy over the symptom-based or time-based strategy to inform release from isolation or return to work are retests of positives </a:t>
            </a:r>
            <a:r>
              <a:rPr lang="en-US" sz="2400" dirty="0" smtClean="0"/>
              <a:t>needed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Both the test-based and symptom-based strategies are considered equal by </a:t>
            </a:r>
            <a:r>
              <a:rPr lang="en-US" sz="2400" dirty="0" smtClean="0"/>
              <a:t>CDC it this </a:t>
            </a:r>
            <a:r>
              <a:rPr lang="en-US" sz="2400" dirty="0" smtClean="0"/>
              <a:t>time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There have been reports of prolonged detection of RNA without direct correlation to viral </a:t>
            </a:r>
            <a:r>
              <a:rPr lang="en-US" sz="2400" dirty="0" smtClean="0"/>
              <a:t>culture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635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Requesting Help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371600"/>
            <a:ext cx="8229600" cy="4572000"/>
          </a:xfrm>
        </p:spPr>
        <p:txBody>
          <a:bodyPr/>
          <a:lstStyle/>
          <a:p>
            <a:r>
              <a:rPr lang="en-US" sz="2400" dirty="0" smtClean="0"/>
              <a:t>We realize that most facilities want to do this testing on their </a:t>
            </a:r>
            <a:r>
              <a:rPr lang="en-US" sz="2400" dirty="0" smtClean="0"/>
              <a:t>own</a:t>
            </a:r>
          </a:p>
          <a:p>
            <a:r>
              <a:rPr lang="en-US" sz="2400" dirty="0"/>
              <a:t>Facilities are encouraged to explore local resources that may be available: </a:t>
            </a:r>
          </a:p>
          <a:p>
            <a:pPr lvl="1"/>
            <a:r>
              <a:rPr lang="en-US" sz="2000" dirty="0"/>
              <a:t>Local Health Department (LHD) </a:t>
            </a:r>
          </a:p>
          <a:p>
            <a:pPr lvl="1"/>
            <a:r>
              <a:rPr lang="en-US" sz="2000" dirty="0"/>
              <a:t>Other health care providers including local hospitals and clinics </a:t>
            </a:r>
          </a:p>
          <a:p>
            <a:pPr lvl="1"/>
            <a:r>
              <a:rPr lang="en-US" sz="2000" dirty="0"/>
              <a:t>Community paramedics, local EMS or fire department staff </a:t>
            </a:r>
          </a:p>
          <a:p>
            <a:pPr lvl="1"/>
            <a:r>
              <a:rPr lang="en-US" sz="2000" dirty="0"/>
              <a:t>Corporate-owned facilities may be able to implement a joint testing program with their sister facilities </a:t>
            </a:r>
          </a:p>
          <a:p>
            <a:r>
              <a:rPr lang="en-US" sz="2400" dirty="0" smtClean="0"/>
              <a:t>If </a:t>
            </a:r>
            <a:r>
              <a:rPr lang="en-US" sz="2400" dirty="0"/>
              <a:t>other local resources are unable to assist, </a:t>
            </a:r>
            <a:r>
              <a:rPr lang="en-US" sz="2400" dirty="0" smtClean="0"/>
              <a:t>facilities can </a:t>
            </a:r>
            <a:r>
              <a:rPr lang="en-US" sz="2400" dirty="0"/>
              <a:t>receive support from the </a:t>
            </a:r>
            <a:r>
              <a:rPr lang="en-US" sz="2400" dirty="0" smtClean="0"/>
              <a:t>WI National </a:t>
            </a:r>
            <a:r>
              <a:rPr lang="en-US" sz="2400" dirty="0"/>
              <a:t>Guard (</a:t>
            </a:r>
            <a:r>
              <a:rPr lang="en-US" sz="2400" dirty="0" smtClean="0"/>
              <a:t>WING)</a:t>
            </a:r>
          </a:p>
          <a:p>
            <a:pPr lvl="1"/>
            <a:r>
              <a:rPr lang="en-US" sz="2200" dirty="0"/>
              <a:t>Localities should work with their county emergency manager to submit a request for WING </a:t>
            </a:r>
            <a:r>
              <a:rPr lang="en-US" sz="2200" dirty="0" smtClean="0"/>
              <a:t>assistance  </a:t>
            </a:r>
            <a:endParaRPr lang="en-US" sz="2200" dirty="0"/>
          </a:p>
          <a:p>
            <a:endParaRPr lang="en-US" sz="2400" dirty="0"/>
          </a:p>
          <a:p>
            <a:pPr marL="457200" lvl="2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56943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Reminder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Guidance for </a:t>
            </a:r>
            <a:r>
              <a:rPr lang="en-US" dirty="0"/>
              <a:t>all long-term care facilities, assisted living facilities, and facilities serving people with developmental disabilities in Wisconsin caring for patients who are elderly and/or have chronic medical conditions that place them at higher risk of developing severe complications from COVID-19 can be found </a:t>
            </a:r>
            <a:r>
              <a:rPr lang="en-US" dirty="0" smtClean="0"/>
              <a:t>at</a:t>
            </a:r>
          </a:p>
          <a:p>
            <a:pPr marL="0" indent="0" algn="ctr">
              <a:buNone/>
            </a:pPr>
            <a:r>
              <a:rPr lang="en-US" dirty="0" smtClean="0"/>
              <a:t> </a:t>
            </a:r>
          </a:p>
          <a:p>
            <a:pPr marL="0" indent="0" algn="ctr">
              <a:buNone/>
            </a:pPr>
            <a:r>
              <a:rPr lang="en-US" sz="2800" u="sng" dirty="0" smtClean="0">
                <a:hlinkClick r:id="rId2"/>
              </a:rPr>
              <a:t>https</a:t>
            </a:r>
            <a:r>
              <a:rPr lang="en-US" sz="2800" u="sng" dirty="0">
                <a:hlinkClick r:id="rId2"/>
              </a:rPr>
              <a:t>://</a:t>
            </a:r>
            <a:r>
              <a:rPr lang="en-US" sz="2800" u="sng" dirty="0" smtClean="0">
                <a:hlinkClick r:id="rId2"/>
              </a:rPr>
              <a:t>www.dhs.wisconsin.gov/covid-19/ltc.htm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67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Purpose and Goals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Nursing home and ICF/IID  residents </a:t>
            </a:r>
            <a:r>
              <a:rPr lang="en-US" dirty="0" smtClean="0"/>
              <a:t>are at </a:t>
            </a:r>
            <a:r>
              <a:rPr lang="en-US" dirty="0"/>
              <a:t>higher risk of dying from Covid-19 than the general </a:t>
            </a:r>
            <a:r>
              <a:rPr lang="en-US" dirty="0" smtClean="0"/>
              <a:t>population</a:t>
            </a:r>
            <a:endParaRPr lang="en-US" dirty="0"/>
          </a:p>
          <a:p>
            <a:r>
              <a:rPr lang="en-US" dirty="0"/>
              <a:t>Keep residents and workers </a:t>
            </a:r>
            <a:r>
              <a:rPr lang="en-US" dirty="0" smtClean="0"/>
              <a:t>safe</a:t>
            </a:r>
            <a:endParaRPr lang="en-US" dirty="0"/>
          </a:p>
          <a:p>
            <a:r>
              <a:rPr lang="en-US" dirty="0" smtClean="0"/>
              <a:t>Voluntary, </a:t>
            </a:r>
            <a:r>
              <a:rPr lang="en-US" dirty="0"/>
              <a:t>with </a:t>
            </a:r>
            <a:r>
              <a:rPr lang="en-US" dirty="0" smtClean="0"/>
              <a:t>consent, </a:t>
            </a:r>
            <a:r>
              <a:rPr lang="en-US" dirty="0"/>
              <a:t>by the staff person or the resident (or the resident’s representative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Asymptomatic testing is voluntary and the decision to be tested is solely at the discretion of the individual staff member, resident or the resident’s </a:t>
            </a:r>
            <a:r>
              <a:rPr lang="en-US" dirty="0" smtClean="0"/>
              <a:t>representative </a:t>
            </a:r>
            <a:r>
              <a:rPr lang="en-US" b="1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488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Priorities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ICAR and </a:t>
            </a:r>
            <a:r>
              <a:rPr lang="en-US" dirty="0" smtClean="0"/>
              <a:t>CMS </a:t>
            </a:r>
            <a:r>
              <a:rPr lang="en-US" dirty="0"/>
              <a:t>Assessment status</a:t>
            </a:r>
          </a:p>
          <a:p>
            <a:r>
              <a:rPr lang="en-US" dirty="0" smtClean="0"/>
              <a:t>Facility readiness and capacity</a:t>
            </a:r>
            <a:endParaRPr lang="en-US" dirty="0"/>
          </a:p>
          <a:p>
            <a:r>
              <a:rPr lang="en-US" dirty="0"/>
              <a:t>Outreach to local health departments and </a:t>
            </a:r>
            <a:r>
              <a:rPr lang="en-US" dirty="0" smtClean="0"/>
              <a:t>facilities</a:t>
            </a:r>
          </a:p>
          <a:p>
            <a:r>
              <a:rPr lang="en-US" dirty="0" smtClean="0"/>
              <a:t>Staggering facilities within the same jurisdiction</a:t>
            </a:r>
          </a:p>
          <a:p>
            <a:r>
              <a:rPr lang="en-US" dirty="0" smtClean="0"/>
              <a:t>Includes CCRC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52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38912" y="1447800"/>
            <a:ext cx="8229600" cy="4572000"/>
          </a:xfrm>
        </p:spPr>
        <p:txBody>
          <a:bodyPr/>
          <a:lstStyle/>
          <a:p>
            <a:r>
              <a:rPr lang="en-US" dirty="0" smtClean="0"/>
              <a:t>Phone contact to discuss </a:t>
            </a:r>
            <a:r>
              <a:rPr lang="en-US" dirty="0" smtClean="0"/>
              <a:t>facility-specific </a:t>
            </a:r>
            <a:r>
              <a:rPr lang="en-US" dirty="0" smtClean="0"/>
              <a:t>questions</a:t>
            </a:r>
            <a:endParaRPr lang="en-US" dirty="0"/>
          </a:p>
          <a:p>
            <a:r>
              <a:rPr lang="en-US" dirty="0" smtClean="0"/>
              <a:t>Notify staff</a:t>
            </a:r>
            <a:r>
              <a:rPr lang="en-US" dirty="0"/>
              <a:t>, </a:t>
            </a:r>
            <a:r>
              <a:rPr lang="en-US" dirty="0" smtClean="0"/>
              <a:t>residents, families </a:t>
            </a:r>
            <a:r>
              <a:rPr lang="en-US" dirty="0"/>
              <a:t>and/or guardians </a:t>
            </a:r>
            <a:r>
              <a:rPr lang="en-US" dirty="0" smtClean="0"/>
              <a:t>about availability </a:t>
            </a:r>
            <a:r>
              <a:rPr lang="en-US" dirty="0"/>
              <a:t>of testing through this </a:t>
            </a:r>
            <a:r>
              <a:rPr lang="en-US" dirty="0" smtClean="0"/>
              <a:t>initiative, get </a:t>
            </a:r>
            <a:r>
              <a:rPr lang="en-US" dirty="0"/>
              <a:t>information and </a:t>
            </a:r>
            <a:r>
              <a:rPr lang="en-US" dirty="0" smtClean="0"/>
              <a:t>opportunity </a:t>
            </a:r>
            <a:r>
              <a:rPr lang="en-US" dirty="0"/>
              <a:t>to ask </a:t>
            </a:r>
            <a:r>
              <a:rPr lang="en-US" dirty="0" smtClean="0"/>
              <a:t>questions</a:t>
            </a:r>
          </a:p>
          <a:p>
            <a:r>
              <a:rPr lang="en-US" dirty="0" smtClean="0"/>
              <a:t>Those </a:t>
            </a:r>
            <a:r>
              <a:rPr lang="en-US" dirty="0"/>
              <a:t>who are interested in participating must consent to be </a:t>
            </a:r>
            <a:r>
              <a:rPr lang="en-US" dirty="0" smtClean="0"/>
              <a:t>tested</a:t>
            </a:r>
            <a:endParaRPr lang="en-US" dirty="0" smtClean="0"/>
          </a:p>
          <a:p>
            <a:r>
              <a:rPr lang="en-US" dirty="0" smtClean="0"/>
              <a:t>Order free testing </a:t>
            </a:r>
            <a:r>
              <a:rPr lang="en-US" dirty="0" smtClean="0"/>
              <a:t>supplies; allow </a:t>
            </a:r>
            <a:r>
              <a:rPr lang="en-US" dirty="0" smtClean="0"/>
              <a:t>4 business </a:t>
            </a:r>
            <a:r>
              <a:rPr lang="en-US" dirty="0" smtClean="0"/>
              <a:t>days; let </a:t>
            </a:r>
            <a:r>
              <a:rPr lang="en-US" dirty="0" smtClean="0"/>
              <a:t>us know about urgent </a:t>
            </a:r>
            <a:r>
              <a:rPr lang="en-US" dirty="0" smtClean="0"/>
              <a:t>requests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83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Process: Ordering Supplies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1059399" y="1295400"/>
            <a:ext cx="7025201" cy="499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67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Process: Testing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838200" y="1295400"/>
            <a:ext cx="7848600" cy="494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76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Process: Exact Sciences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Nasal swab</a:t>
            </a:r>
          </a:p>
          <a:p>
            <a:r>
              <a:rPr lang="en-US" dirty="0" smtClean="0"/>
              <a:t>Training </a:t>
            </a:r>
            <a:r>
              <a:rPr lang="en-US" dirty="0"/>
              <a:t>video </a:t>
            </a:r>
            <a:r>
              <a:rPr lang="en-US" u="sng" dirty="0" smtClean="0">
                <a:hlinkClick r:id="rId2"/>
              </a:rPr>
              <a:t>https</a:t>
            </a:r>
            <a:r>
              <a:rPr lang="en-US" u="sng" dirty="0">
                <a:hlinkClick r:id="rId2"/>
              </a:rPr>
              <a:t>://</a:t>
            </a:r>
            <a:r>
              <a:rPr lang="en-US" u="sng" dirty="0" smtClean="0">
                <a:hlinkClick r:id="rId2"/>
              </a:rPr>
              <a:t>bit.ly/EXASCovidTest</a:t>
            </a:r>
            <a:endParaRPr lang="en-US" dirty="0" smtClean="0"/>
          </a:p>
          <a:p>
            <a:pPr lvl="1"/>
            <a:r>
              <a:rPr lang="en-US" sz="2600" dirty="0" smtClean="0"/>
              <a:t>Includes: Completing </a:t>
            </a:r>
            <a:r>
              <a:rPr lang="en-US" sz="2600" dirty="0"/>
              <a:t>the necessary paperwork to collecting the specimen and delivering the specimen to Exact </a:t>
            </a:r>
            <a:r>
              <a:rPr lang="en-US" sz="2600" dirty="0" smtClean="0"/>
              <a:t>Sciences</a:t>
            </a:r>
            <a:endParaRPr lang="en-US" sz="2600" dirty="0" smtClean="0"/>
          </a:p>
          <a:p>
            <a:r>
              <a:rPr lang="en-US" dirty="0" smtClean="0"/>
              <a:t>Transport specimen: Ship or Courier to Exact Sciences</a:t>
            </a:r>
          </a:p>
          <a:p>
            <a:pPr lvl="1"/>
            <a:r>
              <a:rPr lang="en-US" sz="2600" dirty="0" smtClean="0"/>
              <a:t>Ship: 650 </a:t>
            </a:r>
            <a:r>
              <a:rPr lang="en-US" sz="2600" dirty="0"/>
              <a:t>Forward Drive, Dock </a:t>
            </a:r>
            <a:r>
              <a:rPr lang="en-US" sz="2600" dirty="0" smtClean="0"/>
              <a:t>14, Madison</a:t>
            </a:r>
            <a:r>
              <a:rPr lang="en-US" sz="2600" dirty="0"/>
              <a:t>, WI 53711</a:t>
            </a:r>
            <a:endParaRPr lang="en-US" sz="2600" dirty="0" smtClean="0"/>
          </a:p>
          <a:p>
            <a:pPr lvl="1"/>
            <a:r>
              <a:rPr lang="en-US" sz="2600" dirty="0" smtClean="0"/>
              <a:t>Gold Cross Couriers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07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Process: Gold Cross Courier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0"/>
            <a:r>
              <a:rPr lang="en-US" sz="2400" dirty="0" smtClean="0"/>
              <a:t>Notify </a:t>
            </a:r>
            <a:r>
              <a:rPr lang="en-US" sz="2400" dirty="0"/>
              <a:t>Gold Cross Dispatch 715-839-9989 </a:t>
            </a:r>
            <a:r>
              <a:rPr lang="en-US" sz="2400" b="1" u="sng" dirty="0" smtClean="0"/>
              <a:t>by noon</a:t>
            </a:r>
            <a:r>
              <a:rPr lang="en-US" sz="2400" dirty="0" smtClean="0"/>
              <a:t>.</a:t>
            </a:r>
          </a:p>
          <a:p>
            <a:pPr lvl="1"/>
            <a:r>
              <a:rPr lang="en-US" sz="2200" dirty="0" smtClean="0"/>
              <a:t>for </a:t>
            </a:r>
            <a:r>
              <a:rPr lang="en-US" sz="2200" dirty="0"/>
              <a:t>same day pickup. </a:t>
            </a:r>
            <a:endParaRPr lang="en-US" sz="2200" dirty="0" smtClean="0"/>
          </a:p>
          <a:p>
            <a:pPr lvl="1"/>
            <a:r>
              <a:rPr lang="en-US" sz="2200" dirty="0" smtClean="0"/>
              <a:t>Samples </a:t>
            </a:r>
            <a:r>
              <a:rPr lang="en-US" sz="2200" dirty="0"/>
              <a:t>must be ready for pickup when the courier </a:t>
            </a:r>
            <a:r>
              <a:rPr lang="en-US" sz="2200" dirty="0" smtClean="0"/>
              <a:t>arrives.</a:t>
            </a:r>
          </a:p>
          <a:p>
            <a:pPr lvl="1"/>
            <a:r>
              <a:rPr lang="en-US" sz="2200" dirty="0" smtClean="0"/>
              <a:t>Close </a:t>
            </a:r>
            <a:r>
              <a:rPr lang="en-US" sz="2200" dirty="0"/>
              <a:t>time, contact name, phone number, and destination lab (Exact </a:t>
            </a:r>
            <a:r>
              <a:rPr lang="en-US" sz="2200" dirty="0" smtClean="0"/>
              <a:t>Sciences).</a:t>
            </a:r>
          </a:p>
          <a:p>
            <a:pPr lvl="0"/>
            <a:r>
              <a:rPr lang="en-US" sz="2400" dirty="0" smtClean="0"/>
              <a:t>Delivered next day: 7 days/week @ 6am and 8am</a:t>
            </a:r>
            <a:r>
              <a:rPr lang="en-US" sz="2400" dirty="0"/>
              <a:t>.</a:t>
            </a:r>
          </a:p>
          <a:p>
            <a:r>
              <a:rPr lang="en-US" sz="2400" dirty="0" smtClean="0"/>
              <a:t>Package samples according </a:t>
            </a:r>
            <a:r>
              <a:rPr lang="en-US" sz="2400" dirty="0"/>
              <a:t>to Exact Sciences guidelines. All packaging must be </a:t>
            </a:r>
            <a:r>
              <a:rPr lang="en-US" sz="2400" dirty="0" smtClean="0"/>
              <a:t>labeled. </a:t>
            </a:r>
            <a:r>
              <a:rPr lang="en-US" sz="2400" dirty="0"/>
              <a:t>Courier will not accept samples that are not packaged and labeled correctly.</a:t>
            </a:r>
          </a:p>
          <a:p>
            <a:pPr marL="225425" lvl="1" indent="0">
              <a:buNone/>
            </a:pPr>
            <a:r>
              <a:rPr lang="en-US" sz="2200" b="1" dirty="0" smtClean="0"/>
              <a:t>From</a:t>
            </a:r>
            <a:r>
              <a:rPr lang="en-US" sz="2200" b="1" dirty="0"/>
              <a:t>: [Your Facility Name]</a:t>
            </a:r>
            <a:r>
              <a:rPr lang="en-US" sz="2200" dirty="0"/>
              <a:t> </a:t>
            </a:r>
            <a:endParaRPr lang="en-US" sz="2200" dirty="0" smtClean="0"/>
          </a:p>
          <a:p>
            <a:pPr marL="225425" lvl="1" indent="0">
              <a:buNone/>
            </a:pPr>
            <a:r>
              <a:rPr lang="en-US" sz="2200" b="1" dirty="0" smtClean="0"/>
              <a:t>To</a:t>
            </a:r>
            <a:r>
              <a:rPr lang="en-US" sz="2200" b="1" dirty="0"/>
              <a:t>: Exact </a:t>
            </a:r>
            <a:r>
              <a:rPr lang="en-US" sz="2200" b="1" dirty="0" smtClean="0"/>
              <a:t>Sciences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3476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PPE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2800" dirty="0" smtClean="0"/>
              <a:t>For </a:t>
            </a:r>
            <a:r>
              <a:rPr lang="en-US" sz="2800" dirty="0"/>
              <a:t>specimen collection</a:t>
            </a:r>
          </a:p>
          <a:p>
            <a:r>
              <a:rPr lang="en-US" sz="2800" dirty="0"/>
              <a:t>Guidance to protect health care workers and patients at facilities that provide care to patients with COVID-19 </a:t>
            </a:r>
            <a:r>
              <a:rPr lang="en-US" sz="2800" dirty="0" smtClean="0"/>
              <a:t>found </a:t>
            </a:r>
            <a:r>
              <a:rPr lang="en-US" sz="2800" dirty="0"/>
              <a:t>at </a:t>
            </a:r>
            <a:r>
              <a:rPr lang="en-US" sz="2800" u="sng" dirty="0">
                <a:hlinkClick r:id="rId2"/>
              </a:rPr>
              <a:t>https://www.dhs.wisconsin.gov/covid-19/ppe.htm</a:t>
            </a:r>
            <a:endParaRPr lang="en-US" sz="2800" dirty="0"/>
          </a:p>
          <a:p>
            <a:r>
              <a:rPr lang="en-US" sz="2800" dirty="0"/>
              <a:t>Requesting </a:t>
            </a:r>
            <a:r>
              <a:rPr lang="en-US" sz="2800" dirty="0" smtClean="0"/>
              <a:t>PPE: Work with current vendors </a:t>
            </a:r>
            <a:r>
              <a:rPr lang="en-US" sz="2800" dirty="0"/>
              <a:t>to procure PPE to facilitate </a:t>
            </a:r>
            <a:r>
              <a:rPr lang="en-US" sz="2800" dirty="0" smtClean="0"/>
              <a:t>testing </a:t>
            </a:r>
            <a:endParaRPr lang="en-US" sz="2800" dirty="0" smtClean="0"/>
          </a:p>
          <a:p>
            <a:pPr lvl="1"/>
            <a:r>
              <a:rPr lang="en-US" sz="2600" dirty="0" smtClean="0"/>
              <a:t>If you need </a:t>
            </a:r>
            <a:r>
              <a:rPr lang="en-US" sz="2600" dirty="0"/>
              <a:t>assistance procuring </a:t>
            </a:r>
            <a:r>
              <a:rPr lang="en-US" sz="2600" dirty="0" smtClean="0"/>
              <a:t>PPE, </a:t>
            </a:r>
            <a:r>
              <a:rPr lang="en-US" sz="2600" dirty="0" smtClean="0"/>
              <a:t>work </a:t>
            </a:r>
            <a:r>
              <a:rPr lang="en-US" sz="2600" dirty="0"/>
              <a:t>with </a:t>
            </a:r>
            <a:r>
              <a:rPr lang="en-US" sz="2600" dirty="0" smtClean="0"/>
              <a:t>your </a:t>
            </a:r>
            <a:r>
              <a:rPr lang="en-US" sz="2600" dirty="0"/>
              <a:t>county emergency manager to submit a request for </a:t>
            </a:r>
            <a:r>
              <a:rPr lang="en-US" sz="2600" dirty="0" smtClean="0"/>
              <a:t>assistance</a:t>
            </a:r>
            <a:endParaRPr lang="en-US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360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9.0&quot;&gt;&lt;object type=&quot;1&quot; unique_id=&quot;10001&quot;&gt;&lt;object type=&quot;2&quot; unique_id=&quot;81051&quot;&gt;&lt;object type=&quot;3&quot; unique_id=&quot;81052&quot;&gt;&lt;property id=&quot;20148&quot; value=&quot;5&quot;/&gt;&lt;property id=&quot;20300&quot; value=&quot;Slide 1&quot;/&gt;&lt;property id=&quot;20307&quot; value=&quot;256&quot;/&gt;&lt;/object&gt;&lt;/object&gt;&lt;object type=&quot;8&quot; unique_id=&quot;81055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hsppt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HS PPT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4 May 2020 Presentation to Skilled Nursing Facilities w DQA (003) [Read-Only]" id="{E99F064C-2ACF-4D8D-AE39-916FAD2B960D}" vid="{0C9F7A59-E101-4754-B8A6-8D7AAF6DA97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14 May 2020 Presentation to Skilled Nursing Facilities w DQA (002)</Template>
  <TotalTime>34</TotalTime>
  <Words>1014</Words>
  <Application>Microsoft Office PowerPoint</Application>
  <PresentationFormat>On-screen Show (4:3)</PresentationFormat>
  <Paragraphs>99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Century</vt:lpstr>
      <vt:lpstr>Courier New</vt:lpstr>
      <vt:lpstr>Tunga</vt:lpstr>
      <vt:lpstr>Verdana</vt:lpstr>
      <vt:lpstr>Wingdings</vt:lpstr>
      <vt:lpstr>dhsppt2</vt:lpstr>
      <vt:lpstr>Skilled Nursing Facilities  Testing Initiative</vt:lpstr>
      <vt:lpstr>Purpose and Goals</vt:lpstr>
      <vt:lpstr>Priorities</vt:lpstr>
      <vt:lpstr>Process</vt:lpstr>
      <vt:lpstr>Process: Ordering Supplies</vt:lpstr>
      <vt:lpstr>Process: Testing</vt:lpstr>
      <vt:lpstr>Process: Exact Sciences</vt:lpstr>
      <vt:lpstr>Process: Gold Cross Courier</vt:lpstr>
      <vt:lpstr>PPE</vt:lpstr>
      <vt:lpstr>Results</vt:lpstr>
      <vt:lpstr>Staffing</vt:lpstr>
      <vt:lpstr>Health Care Worker (HCW) Return to Work</vt:lpstr>
      <vt:lpstr>HCW Return to Work</vt:lpstr>
      <vt:lpstr>HCW Return to Work-Asymptomatic</vt:lpstr>
      <vt:lpstr>Retesting of NH Residents</vt:lpstr>
      <vt:lpstr>Retesting of NH Staff</vt:lpstr>
      <vt:lpstr>Retesting of Positive  Staff and Residents</vt:lpstr>
      <vt:lpstr>Requesting Help</vt:lpstr>
      <vt:lpstr>Reminder</vt:lpstr>
    </vt:vector>
  </TitlesOfParts>
  <Company>DHS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Skilled Nursing Facilities  Testing Initiative</dc:title>
  <dc:creator>Klessig, Shari</dc:creator>
  <cp:lastModifiedBy>Klessig, Shari</cp:lastModifiedBy>
  <cp:revision>12</cp:revision>
  <dcterms:created xsi:type="dcterms:W3CDTF">2020-05-14T15:03:13Z</dcterms:created>
  <dcterms:modified xsi:type="dcterms:W3CDTF">2020-05-17T18:17:27Z</dcterms:modified>
</cp:coreProperties>
</file>