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4"/>
  </p:notesMasterIdLst>
  <p:sldIdLst>
    <p:sldId id="283" r:id="rId5"/>
    <p:sldId id="321" r:id="rId6"/>
    <p:sldId id="322" r:id="rId7"/>
    <p:sldId id="256" r:id="rId8"/>
    <p:sldId id="258" r:id="rId9"/>
    <p:sldId id="257" r:id="rId10"/>
    <p:sldId id="259" r:id="rId11"/>
    <p:sldId id="260" r:id="rId12"/>
    <p:sldId id="261" r:id="rId13"/>
    <p:sldId id="262" r:id="rId14"/>
    <p:sldId id="277" r:id="rId15"/>
    <p:sldId id="266" r:id="rId16"/>
    <p:sldId id="273" r:id="rId17"/>
    <p:sldId id="274" r:id="rId18"/>
    <p:sldId id="267" r:id="rId19"/>
    <p:sldId id="275" r:id="rId20"/>
    <p:sldId id="268" r:id="rId21"/>
    <p:sldId id="282" r:id="rId22"/>
    <p:sldId id="281" r:id="rId23"/>
    <p:sldId id="270" r:id="rId24"/>
    <p:sldId id="263" r:id="rId25"/>
    <p:sldId id="272" r:id="rId26"/>
    <p:sldId id="264" r:id="rId27"/>
    <p:sldId id="278" r:id="rId28"/>
    <p:sldId id="271" r:id="rId29"/>
    <p:sldId id="297" r:id="rId30"/>
    <p:sldId id="330" r:id="rId31"/>
    <p:sldId id="286" r:id="rId32"/>
    <p:sldId id="287" r:id="rId33"/>
    <p:sldId id="288" r:id="rId34"/>
    <p:sldId id="289" r:id="rId35"/>
    <p:sldId id="299" r:id="rId36"/>
    <p:sldId id="290" r:id="rId37"/>
    <p:sldId id="291" r:id="rId38"/>
    <p:sldId id="300" r:id="rId39"/>
    <p:sldId id="292" r:id="rId40"/>
    <p:sldId id="327" r:id="rId41"/>
    <p:sldId id="293" r:id="rId42"/>
    <p:sldId id="309" r:id="rId43"/>
    <p:sldId id="311" r:id="rId44"/>
    <p:sldId id="312" r:id="rId45"/>
    <p:sldId id="313" r:id="rId46"/>
    <p:sldId id="316" r:id="rId47"/>
    <p:sldId id="317" r:id="rId48"/>
    <p:sldId id="318" r:id="rId49"/>
    <p:sldId id="325" r:id="rId50"/>
    <p:sldId id="319" r:id="rId51"/>
    <p:sldId id="320" r:id="rId52"/>
    <p:sldId id="279" r:id="rId53"/>
  </p:sldIdLst>
  <p:sldSz cx="9144000" cy="5143500" type="screen16x9"/>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nder, Lena C - DHS" initials="SLCD" lastIdx="10" clrIdx="0">
    <p:extLst>
      <p:ext uri="{19B8F6BF-5375-455C-9EA6-DF929625EA0E}">
        <p15:presenceInfo xmlns:p15="http://schemas.microsoft.com/office/powerpoint/2012/main" userId="S::Lena.Swander@dhs.wisconsin.gov::4a8b462d-a42b-4f1a-a665-3eee6fd52747" providerId="AD"/>
      </p:ext>
    </p:extLst>
  </p:cmAuthor>
  <p:cmAuthor id="2" name="Pam Geis (WI DHS)" initials="PMG" lastIdx="1" clrIdx="1">
    <p:extLst>
      <p:ext uri="{19B8F6BF-5375-455C-9EA6-DF929625EA0E}">
        <p15:presenceInfo xmlns:p15="http://schemas.microsoft.com/office/powerpoint/2012/main" userId="Pam Geis (WI DHS)" providerId="None"/>
      </p:ext>
    </p:extLst>
  </p:cmAuthor>
  <p:cmAuthor id="3" name="Pesik, Mary J - DHS" initials="PMJD" lastIdx="8" clrIdx="2">
    <p:extLst>
      <p:ext uri="{19B8F6BF-5375-455C-9EA6-DF929625EA0E}">
        <p15:presenceInfo xmlns:p15="http://schemas.microsoft.com/office/powerpoint/2012/main" userId="S::Mary.Pesik@dhs.wisconsin.gov::78d85906-0ddd-4163-bca4-eafbebc964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8"/>
    <a:srgbClr val="006073"/>
    <a:srgbClr val="1A237E"/>
    <a:srgbClr val="797676"/>
    <a:srgbClr val="85084A"/>
    <a:srgbClr val="4F7E87"/>
    <a:srgbClr val="585858"/>
    <a:srgbClr val="000000"/>
    <a:srgbClr val="7DB6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78026" autoAdjust="0"/>
  </p:normalViewPr>
  <p:slideViewPr>
    <p:cSldViewPr>
      <p:cViewPr varScale="1">
        <p:scale>
          <a:sx n="88" d="100"/>
          <a:sy n="88" d="100"/>
        </p:scale>
        <p:origin x="1267"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dhs.wistate.us\1ww\home\DphHme\VadjuSL\Turn%20the%20Curve_Prediaebtes%20&amp;%20Diabete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file:///\\dhs.wistate.us\1ww\home\DphHme\VadjuSL\Turn%20the%20Curve_Prediaebtes%20&amp;%20Diabete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471104306406142E-2"/>
          <c:y val="3.7370078740157485E-2"/>
          <c:w val="0.9390577913871877"/>
          <c:h val="0.78908602210080858"/>
        </c:manualLayout>
      </c:layout>
      <c:lineChart>
        <c:grouping val="standard"/>
        <c:varyColors val="0"/>
        <c:ser>
          <c:idx val="0"/>
          <c:order val="0"/>
          <c:tx>
            <c:strRef>
              <c:f>NDPP!$E$1</c:f>
              <c:strCache>
                <c:ptCount val="1"/>
                <c:pt idx="0">
                  <c:v>Number of
currently
recognized
organizations</c:v>
                </c:pt>
              </c:strCache>
            </c:strRef>
          </c:tx>
          <c:spPr>
            <a:ln w="38100" cap="rnd">
              <a:solidFill>
                <a:srgbClr val="003D78"/>
              </a:solidFill>
              <a:round/>
            </a:ln>
            <a:effectLst/>
          </c:spPr>
          <c:marker>
            <c:symbol val="none"/>
          </c:marker>
          <c:dPt>
            <c:idx val="26"/>
            <c:marker>
              <c:symbol val="none"/>
            </c:marker>
            <c:bubble3D val="0"/>
            <c:spPr>
              <a:ln w="38100" cap="rnd">
                <a:solidFill>
                  <a:srgbClr val="003D78"/>
                </a:solidFill>
                <a:round/>
                <a:tailEnd type="triangle"/>
              </a:ln>
              <a:effectLst/>
            </c:spPr>
            <c:extLst>
              <c:ext xmlns:c16="http://schemas.microsoft.com/office/drawing/2014/chart" uri="{C3380CC4-5D6E-409C-BE32-E72D297353CC}">
                <c16:uniqueId val="{00000001-06CA-4F68-9D08-204673C3B061}"/>
              </c:ext>
            </c:extLst>
          </c:dPt>
          <c:dLbls>
            <c:dLbl>
              <c:idx val="1"/>
              <c:delete val="1"/>
              <c:extLst>
                <c:ext xmlns:c15="http://schemas.microsoft.com/office/drawing/2012/chart" uri="{CE6537A1-D6FC-4f65-9D91-7224C49458BB}"/>
                <c:ext xmlns:c16="http://schemas.microsoft.com/office/drawing/2014/chart" uri="{C3380CC4-5D6E-409C-BE32-E72D297353CC}">
                  <c16:uniqueId val="{00000002-06CA-4F68-9D08-204673C3B061}"/>
                </c:ext>
              </c:extLst>
            </c:dLbl>
            <c:dLbl>
              <c:idx val="2"/>
              <c:delete val="1"/>
              <c:extLst>
                <c:ext xmlns:c15="http://schemas.microsoft.com/office/drawing/2012/chart" uri="{CE6537A1-D6FC-4f65-9D91-7224C49458BB}"/>
                <c:ext xmlns:c16="http://schemas.microsoft.com/office/drawing/2014/chart" uri="{C3380CC4-5D6E-409C-BE32-E72D297353CC}">
                  <c16:uniqueId val="{00000003-06CA-4F68-9D08-204673C3B061}"/>
                </c:ext>
              </c:extLst>
            </c:dLbl>
            <c:dLbl>
              <c:idx val="4"/>
              <c:delete val="1"/>
              <c:extLst>
                <c:ext xmlns:c15="http://schemas.microsoft.com/office/drawing/2012/chart" uri="{CE6537A1-D6FC-4f65-9D91-7224C49458BB}"/>
                <c:ext xmlns:c16="http://schemas.microsoft.com/office/drawing/2014/chart" uri="{C3380CC4-5D6E-409C-BE32-E72D297353CC}">
                  <c16:uniqueId val="{00000004-06CA-4F68-9D08-204673C3B061}"/>
                </c:ext>
              </c:extLst>
            </c:dLbl>
            <c:dLbl>
              <c:idx val="5"/>
              <c:delete val="1"/>
              <c:extLst>
                <c:ext xmlns:c15="http://schemas.microsoft.com/office/drawing/2012/chart" uri="{CE6537A1-D6FC-4f65-9D91-7224C49458BB}"/>
                <c:ext xmlns:c16="http://schemas.microsoft.com/office/drawing/2014/chart" uri="{C3380CC4-5D6E-409C-BE32-E72D297353CC}">
                  <c16:uniqueId val="{00000005-06CA-4F68-9D08-204673C3B061}"/>
                </c:ext>
              </c:extLst>
            </c:dLbl>
            <c:dLbl>
              <c:idx val="7"/>
              <c:delete val="1"/>
              <c:extLst>
                <c:ext xmlns:c15="http://schemas.microsoft.com/office/drawing/2012/chart" uri="{CE6537A1-D6FC-4f65-9D91-7224C49458BB}"/>
                <c:ext xmlns:c16="http://schemas.microsoft.com/office/drawing/2014/chart" uri="{C3380CC4-5D6E-409C-BE32-E72D297353CC}">
                  <c16:uniqueId val="{00000006-06CA-4F68-9D08-204673C3B061}"/>
                </c:ext>
              </c:extLst>
            </c:dLbl>
            <c:dLbl>
              <c:idx val="8"/>
              <c:delete val="1"/>
              <c:extLst>
                <c:ext xmlns:c15="http://schemas.microsoft.com/office/drawing/2012/chart" uri="{CE6537A1-D6FC-4f65-9D91-7224C49458BB}"/>
                <c:ext xmlns:c16="http://schemas.microsoft.com/office/drawing/2014/chart" uri="{C3380CC4-5D6E-409C-BE32-E72D297353CC}">
                  <c16:uniqueId val="{00000007-06CA-4F68-9D08-204673C3B061}"/>
                </c:ext>
              </c:extLst>
            </c:dLbl>
            <c:dLbl>
              <c:idx val="9"/>
              <c:delete val="1"/>
              <c:extLst>
                <c:ext xmlns:c15="http://schemas.microsoft.com/office/drawing/2012/chart" uri="{CE6537A1-D6FC-4f65-9D91-7224C49458BB}"/>
                <c:ext xmlns:c16="http://schemas.microsoft.com/office/drawing/2014/chart" uri="{C3380CC4-5D6E-409C-BE32-E72D297353CC}">
                  <c16:uniqueId val="{00000008-06CA-4F68-9D08-204673C3B061}"/>
                </c:ext>
              </c:extLst>
            </c:dLbl>
            <c:dLbl>
              <c:idx val="11"/>
              <c:delete val="1"/>
              <c:extLst>
                <c:ext xmlns:c15="http://schemas.microsoft.com/office/drawing/2012/chart" uri="{CE6537A1-D6FC-4f65-9D91-7224C49458BB}"/>
                <c:ext xmlns:c16="http://schemas.microsoft.com/office/drawing/2014/chart" uri="{C3380CC4-5D6E-409C-BE32-E72D297353CC}">
                  <c16:uniqueId val="{00000009-06CA-4F68-9D08-204673C3B061}"/>
                </c:ext>
              </c:extLst>
            </c:dLbl>
            <c:dLbl>
              <c:idx val="12"/>
              <c:delete val="1"/>
              <c:extLst>
                <c:ext xmlns:c15="http://schemas.microsoft.com/office/drawing/2012/chart" uri="{CE6537A1-D6FC-4f65-9D91-7224C49458BB}"/>
                <c:ext xmlns:c16="http://schemas.microsoft.com/office/drawing/2014/chart" uri="{C3380CC4-5D6E-409C-BE32-E72D297353CC}">
                  <c16:uniqueId val="{0000000A-06CA-4F68-9D08-204673C3B061}"/>
                </c:ext>
              </c:extLst>
            </c:dLbl>
            <c:dLbl>
              <c:idx val="14"/>
              <c:delete val="1"/>
              <c:extLst>
                <c:ext xmlns:c15="http://schemas.microsoft.com/office/drawing/2012/chart" uri="{CE6537A1-D6FC-4f65-9D91-7224C49458BB}"/>
                <c:ext xmlns:c16="http://schemas.microsoft.com/office/drawing/2014/chart" uri="{C3380CC4-5D6E-409C-BE32-E72D297353CC}">
                  <c16:uniqueId val="{0000000B-06CA-4F68-9D08-204673C3B061}"/>
                </c:ext>
              </c:extLst>
            </c:dLbl>
            <c:dLbl>
              <c:idx val="15"/>
              <c:delete val="1"/>
              <c:extLst>
                <c:ext xmlns:c15="http://schemas.microsoft.com/office/drawing/2012/chart" uri="{CE6537A1-D6FC-4f65-9D91-7224C49458BB}"/>
                <c:ext xmlns:c16="http://schemas.microsoft.com/office/drawing/2014/chart" uri="{C3380CC4-5D6E-409C-BE32-E72D297353CC}">
                  <c16:uniqueId val="{0000000C-06CA-4F68-9D08-204673C3B061}"/>
                </c:ext>
              </c:extLst>
            </c:dLbl>
            <c:dLbl>
              <c:idx val="17"/>
              <c:delete val="1"/>
              <c:extLst>
                <c:ext xmlns:c15="http://schemas.microsoft.com/office/drawing/2012/chart" uri="{CE6537A1-D6FC-4f65-9D91-7224C49458BB}"/>
                <c:ext xmlns:c16="http://schemas.microsoft.com/office/drawing/2014/chart" uri="{C3380CC4-5D6E-409C-BE32-E72D297353CC}">
                  <c16:uniqueId val="{0000000D-06CA-4F68-9D08-204673C3B061}"/>
                </c:ext>
              </c:extLst>
            </c:dLbl>
            <c:dLbl>
              <c:idx val="18"/>
              <c:delete val="1"/>
              <c:extLst>
                <c:ext xmlns:c15="http://schemas.microsoft.com/office/drawing/2012/chart" uri="{CE6537A1-D6FC-4f65-9D91-7224C49458BB}"/>
                <c:ext xmlns:c16="http://schemas.microsoft.com/office/drawing/2014/chart" uri="{C3380CC4-5D6E-409C-BE32-E72D297353CC}">
                  <c16:uniqueId val="{0000000E-06CA-4F68-9D08-204673C3B061}"/>
                </c:ext>
              </c:extLst>
            </c:dLbl>
            <c:dLbl>
              <c:idx val="20"/>
              <c:delete val="1"/>
              <c:extLst>
                <c:ext xmlns:c15="http://schemas.microsoft.com/office/drawing/2012/chart" uri="{CE6537A1-D6FC-4f65-9D91-7224C49458BB}"/>
                <c:ext xmlns:c16="http://schemas.microsoft.com/office/drawing/2014/chart" uri="{C3380CC4-5D6E-409C-BE32-E72D297353CC}">
                  <c16:uniqueId val="{0000000F-06CA-4F68-9D08-204673C3B061}"/>
                </c:ext>
              </c:extLst>
            </c:dLbl>
            <c:dLbl>
              <c:idx val="21"/>
              <c:delete val="1"/>
              <c:extLst>
                <c:ext xmlns:c15="http://schemas.microsoft.com/office/drawing/2012/chart" uri="{CE6537A1-D6FC-4f65-9D91-7224C49458BB}"/>
                <c:ext xmlns:c16="http://schemas.microsoft.com/office/drawing/2014/chart" uri="{C3380CC4-5D6E-409C-BE32-E72D297353CC}">
                  <c16:uniqueId val="{00000010-06CA-4F68-9D08-204673C3B061}"/>
                </c:ext>
              </c:extLst>
            </c:dLbl>
            <c:dLbl>
              <c:idx val="23"/>
              <c:delete val="1"/>
              <c:extLst>
                <c:ext xmlns:c15="http://schemas.microsoft.com/office/drawing/2012/chart" uri="{CE6537A1-D6FC-4f65-9D91-7224C49458BB}"/>
                <c:ext xmlns:c16="http://schemas.microsoft.com/office/drawing/2014/chart" uri="{C3380CC4-5D6E-409C-BE32-E72D297353CC}">
                  <c16:uniqueId val="{00000011-06CA-4F68-9D08-204673C3B061}"/>
                </c:ext>
              </c:extLst>
            </c:dLbl>
            <c:dLbl>
              <c:idx val="24"/>
              <c:delete val="1"/>
              <c:extLst>
                <c:ext xmlns:c15="http://schemas.microsoft.com/office/drawing/2012/chart" uri="{CE6537A1-D6FC-4f65-9D91-7224C49458BB}"/>
                <c:ext xmlns:c16="http://schemas.microsoft.com/office/drawing/2014/chart" uri="{C3380CC4-5D6E-409C-BE32-E72D297353CC}">
                  <c16:uniqueId val="{00000012-06CA-4F68-9D08-204673C3B061}"/>
                </c:ext>
              </c:extLst>
            </c:dLbl>
            <c:dLbl>
              <c:idx val="25"/>
              <c:delete val="1"/>
              <c:extLst>
                <c:ext xmlns:c15="http://schemas.microsoft.com/office/drawing/2012/chart" uri="{CE6537A1-D6FC-4f65-9D91-7224C49458BB}"/>
                <c:ext xmlns:c16="http://schemas.microsoft.com/office/drawing/2014/chart" uri="{C3380CC4-5D6E-409C-BE32-E72D297353CC}">
                  <c16:uniqueId val="{00000013-06CA-4F68-9D08-204673C3B061}"/>
                </c:ext>
              </c:extLst>
            </c:dLbl>
            <c:dLbl>
              <c:idx val="26"/>
              <c:tx>
                <c:rich>
                  <a:bodyPr/>
                  <a:lstStyle/>
                  <a:p>
                    <a:r>
                      <a:rPr lang="en-US" dirty="0"/>
                      <a:t>46</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6CA-4F68-9D08-204673C3B06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3D78"/>
                    </a:solidFill>
                    <a:latin typeface="+mn-lt"/>
                    <a:ea typeface="Verdana" panose="020B0604030504040204"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NDPP!$D$2:$D$28</c:f>
              <c:strCache>
                <c:ptCount val="27"/>
                <c:pt idx="0">
                  <c:v>2014</c:v>
                </c:pt>
                <c:pt idx="1">
                  <c:v>2014</c:v>
                </c:pt>
                <c:pt idx="2">
                  <c:v>2015</c:v>
                </c:pt>
                <c:pt idx="3">
                  <c:v>2015</c:v>
                </c:pt>
                <c:pt idx="4">
                  <c:v>2015</c:v>
                </c:pt>
                <c:pt idx="5">
                  <c:v>2015</c:v>
                </c:pt>
                <c:pt idx="6">
                  <c:v>2016</c:v>
                </c:pt>
                <c:pt idx="7">
                  <c:v>2016</c:v>
                </c:pt>
                <c:pt idx="8">
                  <c:v>2016</c:v>
                </c:pt>
                <c:pt idx="9">
                  <c:v>2017</c:v>
                </c:pt>
                <c:pt idx="10">
                  <c:v>2017</c:v>
                </c:pt>
                <c:pt idx="11">
                  <c:v>2017</c:v>
                </c:pt>
                <c:pt idx="12">
                  <c:v>2017</c:v>
                </c:pt>
                <c:pt idx="13">
                  <c:v>2018</c:v>
                </c:pt>
                <c:pt idx="14">
                  <c:v>2019</c:v>
                </c:pt>
                <c:pt idx="15">
                  <c:v>2019</c:v>
                </c:pt>
                <c:pt idx="16">
                  <c:v>2019</c:v>
                </c:pt>
                <c:pt idx="17">
                  <c:v>2019</c:v>
                </c:pt>
                <c:pt idx="18">
                  <c:v>2020</c:v>
                </c:pt>
                <c:pt idx="19">
                  <c:v>2020</c:v>
                </c:pt>
                <c:pt idx="20">
                  <c:v>2020</c:v>
                </c:pt>
                <c:pt idx="21">
                  <c:v>2020</c:v>
                </c:pt>
                <c:pt idx="22">
                  <c:v>2021</c:v>
                </c:pt>
                <c:pt idx="23">
                  <c:v>2021</c:v>
                </c:pt>
                <c:pt idx="24">
                  <c:v>2021</c:v>
                </c:pt>
                <c:pt idx="25">
                  <c:v>2022</c:v>
                </c:pt>
                <c:pt idx="26">
                  <c:v>2022</c:v>
                </c:pt>
              </c:strCache>
            </c:strRef>
          </c:cat>
          <c:val>
            <c:numRef>
              <c:f>NDPP!$E$2:$E$28</c:f>
              <c:numCache>
                <c:formatCode>_(* #,##0_);_(* \(#,##0\);_(* "-"??_);_(@_)</c:formatCode>
                <c:ptCount val="27"/>
                <c:pt idx="0">
                  <c:v>15</c:v>
                </c:pt>
                <c:pt idx="1">
                  <c:v>15</c:v>
                </c:pt>
                <c:pt idx="2">
                  <c:v>21</c:v>
                </c:pt>
                <c:pt idx="3">
                  <c:v>22</c:v>
                </c:pt>
                <c:pt idx="4">
                  <c:v>20</c:v>
                </c:pt>
                <c:pt idx="5">
                  <c:v>18</c:v>
                </c:pt>
                <c:pt idx="6">
                  <c:v>18</c:v>
                </c:pt>
                <c:pt idx="7">
                  <c:v>19</c:v>
                </c:pt>
                <c:pt idx="8">
                  <c:v>20</c:v>
                </c:pt>
                <c:pt idx="9">
                  <c:v>29</c:v>
                </c:pt>
                <c:pt idx="10">
                  <c:v>34</c:v>
                </c:pt>
                <c:pt idx="11">
                  <c:v>33</c:v>
                </c:pt>
                <c:pt idx="12">
                  <c:v>38</c:v>
                </c:pt>
                <c:pt idx="13">
                  <c:v>42</c:v>
                </c:pt>
                <c:pt idx="14">
                  <c:v>38</c:v>
                </c:pt>
                <c:pt idx="15">
                  <c:v>36</c:v>
                </c:pt>
                <c:pt idx="16">
                  <c:v>35</c:v>
                </c:pt>
                <c:pt idx="17">
                  <c:v>34</c:v>
                </c:pt>
                <c:pt idx="18">
                  <c:v>34</c:v>
                </c:pt>
                <c:pt idx="19">
                  <c:v>32</c:v>
                </c:pt>
                <c:pt idx="20">
                  <c:v>32</c:v>
                </c:pt>
                <c:pt idx="21">
                  <c:v>36</c:v>
                </c:pt>
                <c:pt idx="22">
                  <c:v>39</c:v>
                </c:pt>
                <c:pt idx="23">
                  <c:v>39</c:v>
                </c:pt>
                <c:pt idx="24">
                  <c:v>43</c:v>
                </c:pt>
                <c:pt idx="25">
                  <c:v>43</c:v>
                </c:pt>
                <c:pt idx="26">
                  <c:v>46</c:v>
                </c:pt>
              </c:numCache>
            </c:numRef>
          </c:val>
          <c:smooth val="1"/>
          <c:extLst>
            <c:ext xmlns:c16="http://schemas.microsoft.com/office/drawing/2014/chart" uri="{C3380CC4-5D6E-409C-BE32-E72D297353CC}">
              <c16:uniqueId val="{00000014-06CA-4F68-9D08-204673C3B061}"/>
            </c:ext>
          </c:extLst>
        </c:ser>
        <c:ser>
          <c:idx val="1"/>
          <c:order val="1"/>
          <c:tx>
            <c:strRef>
              <c:f>NDPP!$F$1</c:f>
              <c:strCache>
                <c:ptCount val="1"/>
                <c:pt idx="0">
                  <c:v>Number of
MDPP provider
organizations (1)</c:v>
                </c:pt>
              </c:strCache>
            </c:strRef>
          </c:tx>
          <c:spPr>
            <a:ln w="38100" cap="rnd">
              <a:solidFill>
                <a:srgbClr val="E0EEF0">
                  <a:lumMod val="50000"/>
                </a:srgbClr>
              </a:solidFill>
              <a:round/>
            </a:ln>
            <a:effectLst/>
          </c:spPr>
          <c:marker>
            <c:symbol val="none"/>
          </c:marker>
          <c:dPt>
            <c:idx val="26"/>
            <c:marker>
              <c:symbol val="none"/>
            </c:marker>
            <c:bubble3D val="0"/>
            <c:spPr>
              <a:ln w="38100" cap="rnd">
                <a:solidFill>
                  <a:srgbClr val="E0EEF0">
                    <a:lumMod val="50000"/>
                  </a:srgbClr>
                </a:solidFill>
                <a:round/>
                <a:tailEnd type="triangle"/>
              </a:ln>
              <a:effectLst/>
            </c:spPr>
            <c:extLst>
              <c:ext xmlns:c16="http://schemas.microsoft.com/office/drawing/2014/chart" uri="{C3380CC4-5D6E-409C-BE32-E72D297353CC}">
                <c16:uniqueId val="{00000016-06CA-4F68-9D08-204673C3B061}"/>
              </c:ext>
            </c:extLst>
          </c:dPt>
          <c:dLbls>
            <c:dLbl>
              <c:idx val="17"/>
              <c:layout>
                <c:manualLayout>
                  <c:x val="-1.6975308641975308E-2"/>
                  <c:y val="-6.2962962962962957E-2"/>
                </c:manualLayout>
              </c:layout>
              <c:tx>
                <c:rich>
                  <a:bodyPr/>
                  <a:lstStyle/>
                  <a:p>
                    <a:fld id="{FE0C2809-2D53-4C38-82CB-B361FB5FBF33}" type="VALUE">
                      <a:rPr lang="en-US">
                        <a:solidFill>
                          <a:srgbClr val="006073"/>
                        </a:solidFill>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06CA-4F68-9D08-204673C3B061}"/>
                </c:ext>
              </c:extLst>
            </c:dLbl>
            <c:dLbl>
              <c:idx val="18"/>
              <c:delete val="1"/>
              <c:extLst>
                <c:ext xmlns:c15="http://schemas.microsoft.com/office/drawing/2012/chart" uri="{CE6537A1-D6FC-4f65-9D91-7224C49458BB}"/>
                <c:ext xmlns:c16="http://schemas.microsoft.com/office/drawing/2014/chart" uri="{C3380CC4-5D6E-409C-BE32-E72D297353CC}">
                  <c16:uniqueId val="{00000017-06CA-4F68-9D08-204673C3B061}"/>
                </c:ext>
              </c:extLst>
            </c:dLbl>
            <c:dLbl>
              <c:idx val="19"/>
              <c:delete val="1"/>
              <c:extLst>
                <c:ext xmlns:c15="http://schemas.microsoft.com/office/drawing/2012/chart" uri="{CE6537A1-D6FC-4f65-9D91-7224C49458BB}"/>
                <c:ext xmlns:c16="http://schemas.microsoft.com/office/drawing/2014/chart" uri="{C3380CC4-5D6E-409C-BE32-E72D297353CC}">
                  <c16:uniqueId val="{00000018-06CA-4F68-9D08-204673C3B061}"/>
                </c:ext>
              </c:extLst>
            </c:dLbl>
            <c:dLbl>
              <c:idx val="20"/>
              <c:delete val="1"/>
              <c:extLst>
                <c:ext xmlns:c15="http://schemas.microsoft.com/office/drawing/2012/chart" uri="{CE6537A1-D6FC-4f65-9D91-7224C49458BB}"/>
                <c:ext xmlns:c16="http://schemas.microsoft.com/office/drawing/2014/chart" uri="{C3380CC4-5D6E-409C-BE32-E72D297353CC}">
                  <c16:uniqueId val="{00000019-06CA-4F68-9D08-204673C3B061}"/>
                </c:ext>
              </c:extLst>
            </c:dLbl>
            <c:dLbl>
              <c:idx val="22"/>
              <c:delete val="1"/>
              <c:extLst>
                <c:ext xmlns:c15="http://schemas.microsoft.com/office/drawing/2012/chart" uri="{CE6537A1-D6FC-4f65-9D91-7224C49458BB}"/>
                <c:ext xmlns:c16="http://schemas.microsoft.com/office/drawing/2014/chart" uri="{C3380CC4-5D6E-409C-BE32-E72D297353CC}">
                  <c16:uniqueId val="{0000001A-06CA-4F68-9D08-204673C3B061}"/>
                </c:ext>
              </c:extLst>
            </c:dLbl>
            <c:dLbl>
              <c:idx val="24"/>
              <c:delete val="1"/>
              <c:extLst>
                <c:ext xmlns:c15="http://schemas.microsoft.com/office/drawing/2012/chart" uri="{CE6537A1-D6FC-4f65-9D91-7224C49458BB}"/>
                <c:ext xmlns:c16="http://schemas.microsoft.com/office/drawing/2014/chart" uri="{C3380CC4-5D6E-409C-BE32-E72D297353CC}">
                  <c16:uniqueId val="{0000001B-06CA-4F68-9D08-204673C3B061}"/>
                </c:ext>
              </c:extLst>
            </c:dLbl>
            <c:dLbl>
              <c:idx val="25"/>
              <c:delete val="1"/>
              <c:extLst>
                <c:ext xmlns:c15="http://schemas.microsoft.com/office/drawing/2012/chart" uri="{CE6537A1-D6FC-4f65-9D91-7224C49458BB}"/>
                <c:ext xmlns:c16="http://schemas.microsoft.com/office/drawing/2014/chart" uri="{C3380CC4-5D6E-409C-BE32-E72D297353CC}">
                  <c16:uniqueId val="{0000001C-06CA-4F68-9D08-204673C3B061}"/>
                </c:ext>
              </c:extLst>
            </c:dLbl>
            <c:dLbl>
              <c:idx val="26"/>
              <c:tx>
                <c:rich>
                  <a:bodyPr/>
                  <a:lstStyle/>
                  <a:p>
                    <a:r>
                      <a:rPr lang="en-US"/>
                      <a:t>7</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06CA-4F68-9D08-204673C3B06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6073"/>
                    </a:solidFill>
                    <a:latin typeface="+mn-lt"/>
                    <a:ea typeface="Verdana" panose="020B0604030504040204"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NDPP!$D$2:$D$28</c:f>
              <c:strCache>
                <c:ptCount val="27"/>
                <c:pt idx="0">
                  <c:v>2014</c:v>
                </c:pt>
                <c:pt idx="1">
                  <c:v>2014</c:v>
                </c:pt>
                <c:pt idx="2">
                  <c:v>2015</c:v>
                </c:pt>
                <c:pt idx="3">
                  <c:v>2015</c:v>
                </c:pt>
                <c:pt idx="4">
                  <c:v>2015</c:v>
                </c:pt>
                <c:pt idx="5">
                  <c:v>2015</c:v>
                </c:pt>
                <c:pt idx="6">
                  <c:v>2016</c:v>
                </c:pt>
                <c:pt idx="7">
                  <c:v>2016</c:v>
                </c:pt>
                <c:pt idx="8">
                  <c:v>2016</c:v>
                </c:pt>
                <c:pt idx="9">
                  <c:v>2017</c:v>
                </c:pt>
                <c:pt idx="10">
                  <c:v>2017</c:v>
                </c:pt>
                <c:pt idx="11">
                  <c:v>2017</c:v>
                </c:pt>
                <c:pt idx="12">
                  <c:v>2017</c:v>
                </c:pt>
                <c:pt idx="13">
                  <c:v>2018</c:v>
                </c:pt>
                <c:pt idx="14">
                  <c:v>2019</c:v>
                </c:pt>
                <c:pt idx="15">
                  <c:v>2019</c:v>
                </c:pt>
                <c:pt idx="16">
                  <c:v>2019</c:v>
                </c:pt>
                <c:pt idx="17">
                  <c:v>2019</c:v>
                </c:pt>
                <c:pt idx="18">
                  <c:v>2020</c:v>
                </c:pt>
                <c:pt idx="19">
                  <c:v>2020</c:v>
                </c:pt>
                <c:pt idx="20">
                  <c:v>2020</c:v>
                </c:pt>
                <c:pt idx="21">
                  <c:v>2020</c:v>
                </c:pt>
                <c:pt idx="22">
                  <c:v>2021</c:v>
                </c:pt>
                <c:pt idx="23">
                  <c:v>2021</c:v>
                </c:pt>
                <c:pt idx="24">
                  <c:v>2021</c:v>
                </c:pt>
                <c:pt idx="25">
                  <c:v>2022</c:v>
                </c:pt>
                <c:pt idx="26">
                  <c:v>2022</c:v>
                </c:pt>
              </c:strCache>
            </c:strRef>
          </c:cat>
          <c:val>
            <c:numRef>
              <c:f>NDPP!$F$2:$F$28</c:f>
              <c:numCache>
                <c:formatCode>General</c:formatCode>
                <c:ptCount val="27"/>
                <c:pt idx="17" formatCode="_(* #,##0_);_(* \(#,##0\);_(* &quot;-&quot;??_);_(@_)">
                  <c:v>2</c:v>
                </c:pt>
                <c:pt idx="18" formatCode="_(* #,##0_);_(* \(#,##0\);_(* &quot;-&quot;??_);_(@_)">
                  <c:v>3</c:v>
                </c:pt>
                <c:pt idx="19" formatCode="_(* #,##0_);_(* \(#,##0\);_(* &quot;-&quot;??_);_(@_)">
                  <c:v>3</c:v>
                </c:pt>
                <c:pt idx="20" formatCode="_(* #,##0_);_(* \(#,##0\);_(* &quot;-&quot;??_);_(@_)">
                  <c:v>3</c:v>
                </c:pt>
                <c:pt idx="21" formatCode="_(* #,##0_);_(* \(#,##0\);_(* &quot;-&quot;??_);_(@_)">
                  <c:v>3</c:v>
                </c:pt>
                <c:pt idx="22" formatCode="_(* #,##0_);_(* \(#,##0\);_(* &quot;-&quot;??_);_(@_)">
                  <c:v>4</c:v>
                </c:pt>
                <c:pt idx="23" formatCode="_(* #,##0_);_(* \(#,##0\);_(* &quot;-&quot;??_);_(@_)">
                  <c:v>4</c:v>
                </c:pt>
                <c:pt idx="24" formatCode="_(* #,##0_);_(* \(#,##0\);_(* &quot;-&quot;??_);_(@_)">
                  <c:v>6</c:v>
                </c:pt>
                <c:pt idx="25" formatCode="_(* #,##0_);_(* \(#,##0\);_(* &quot;-&quot;??_);_(@_)">
                  <c:v>6</c:v>
                </c:pt>
                <c:pt idx="26" formatCode="_(* #,##0_);_(* \(#,##0\);_(* &quot;-&quot;??_);_(@_)">
                  <c:v>6</c:v>
                </c:pt>
              </c:numCache>
            </c:numRef>
          </c:val>
          <c:smooth val="1"/>
          <c:extLst>
            <c:ext xmlns:c16="http://schemas.microsoft.com/office/drawing/2014/chart" uri="{C3380CC4-5D6E-409C-BE32-E72D297353CC}">
              <c16:uniqueId val="{0000001D-06CA-4F68-9D08-204673C3B061}"/>
            </c:ext>
          </c:extLst>
        </c:ser>
        <c:dLbls>
          <c:showLegendKey val="0"/>
          <c:showVal val="0"/>
          <c:showCatName val="0"/>
          <c:showSerName val="0"/>
          <c:showPercent val="0"/>
          <c:showBubbleSize val="0"/>
        </c:dLbls>
        <c:smooth val="0"/>
        <c:axId val="514113472"/>
        <c:axId val="514112160"/>
      </c:lineChart>
      <c:catAx>
        <c:axId val="51411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3"/>
                </a:solidFill>
                <a:latin typeface="+mn-lt"/>
                <a:ea typeface="Verdana" panose="020B0604030504040204" pitchFamily="34" charset="0"/>
                <a:cs typeface="+mn-cs"/>
              </a:defRPr>
            </a:pPr>
            <a:endParaRPr lang="en-US"/>
          </a:p>
        </c:txPr>
        <c:crossAx val="514112160"/>
        <c:crosses val="autoZero"/>
        <c:auto val="1"/>
        <c:lblAlgn val="ctr"/>
        <c:lblOffset val="100"/>
        <c:tickLblSkip val="5"/>
        <c:tickMarkSkip val="1"/>
        <c:noMultiLvlLbl val="0"/>
      </c:catAx>
      <c:valAx>
        <c:axId val="514112160"/>
        <c:scaling>
          <c:orientation val="minMax"/>
        </c:scaling>
        <c:delete val="1"/>
        <c:axPos val="l"/>
        <c:numFmt formatCode="_(* #,##0_);_(* \(#,##0\);_(* &quot;-&quot;??_);_(@_)" sourceLinked="1"/>
        <c:majorTickMark val="none"/>
        <c:minorTickMark val="none"/>
        <c:tickLblPos val="nextTo"/>
        <c:crossAx val="514113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432584815786914E-2"/>
          <c:y val="2.9962543603329381E-2"/>
          <c:w val="0.95143409157188685"/>
          <c:h val="0.78908602210080858"/>
        </c:manualLayout>
      </c:layout>
      <c:lineChart>
        <c:grouping val="standard"/>
        <c:varyColors val="0"/>
        <c:ser>
          <c:idx val="2"/>
          <c:order val="0"/>
          <c:tx>
            <c:strRef>
              <c:f>NDPP!$G$1</c:f>
              <c:strCache>
                <c:ptCount val="1"/>
                <c:pt idx="0">
                  <c:v># of 
Participants2, 3</c:v>
                </c:pt>
              </c:strCache>
            </c:strRef>
          </c:tx>
          <c:spPr>
            <a:ln w="38100" cap="rnd">
              <a:solidFill>
                <a:srgbClr val="4F7E87"/>
              </a:solidFill>
              <a:round/>
            </a:ln>
            <a:effectLst/>
          </c:spPr>
          <c:marker>
            <c:symbol val="none"/>
          </c:marker>
          <c:dPt>
            <c:idx val="26"/>
            <c:marker>
              <c:symbol val="none"/>
            </c:marker>
            <c:bubble3D val="0"/>
            <c:spPr>
              <a:ln w="38100" cap="rnd">
                <a:solidFill>
                  <a:srgbClr val="4F7E87"/>
                </a:solidFill>
                <a:round/>
                <a:tailEnd type="triangle"/>
              </a:ln>
              <a:effectLst/>
            </c:spPr>
            <c:extLst>
              <c:ext xmlns:c16="http://schemas.microsoft.com/office/drawing/2014/chart" uri="{C3380CC4-5D6E-409C-BE32-E72D297353CC}">
                <c16:uniqueId val="{00000001-918E-4908-B09F-A0FEFD494AFF}"/>
              </c:ext>
            </c:extLst>
          </c:dPt>
          <c:dLbls>
            <c:dLbl>
              <c:idx val="1"/>
              <c:delete val="1"/>
              <c:extLst>
                <c:ext xmlns:c15="http://schemas.microsoft.com/office/drawing/2012/chart" uri="{CE6537A1-D6FC-4f65-9D91-7224C49458BB}"/>
                <c:ext xmlns:c16="http://schemas.microsoft.com/office/drawing/2014/chart" uri="{C3380CC4-5D6E-409C-BE32-E72D297353CC}">
                  <c16:uniqueId val="{00000002-918E-4908-B09F-A0FEFD494AFF}"/>
                </c:ext>
              </c:extLst>
            </c:dLbl>
            <c:dLbl>
              <c:idx val="2"/>
              <c:delete val="1"/>
              <c:extLst>
                <c:ext xmlns:c15="http://schemas.microsoft.com/office/drawing/2012/chart" uri="{CE6537A1-D6FC-4f65-9D91-7224C49458BB}"/>
                <c:ext xmlns:c16="http://schemas.microsoft.com/office/drawing/2014/chart" uri="{C3380CC4-5D6E-409C-BE32-E72D297353CC}">
                  <c16:uniqueId val="{00000003-918E-4908-B09F-A0FEFD494AFF}"/>
                </c:ext>
              </c:extLst>
            </c:dLbl>
            <c:dLbl>
              <c:idx val="3"/>
              <c:delete val="1"/>
              <c:extLst>
                <c:ext xmlns:c15="http://schemas.microsoft.com/office/drawing/2012/chart" uri="{CE6537A1-D6FC-4f65-9D91-7224C49458BB}"/>
                <c:ext xmlns:c16="http://schemas.microsoft.com/office/drawing/2014/chart" uri="{C3380CC4-5D6E-409C-BE32-E72D297353CC}">
                  <c16:uniqueId val="{00000004-918E-4908-B09F-A0FEFD494AFF}"/>
                </c:ext>
              </c:extLst>
            </c:dLbl>
            <c:dLbl>
              <c:idx val="4"/>
              <c:delete val="1"/>
              <c:extLst>
                <c:ext xmlns:c15="http://schemas.microsoft.com/office/drawing/2012/chart" uri="{CE6537A1-D6FC-4f65-9D91-7224C49458BB}"/>
                <c:ext xmlns:c16="http://schemas.microsoft.com/office/drawing/2014/chart" uri="{C3380CC4-5D6E-409C-BE32-E72D297353CC}">
                  <c16:uniqueId val="{00000005-918E-4908-B09F-A0FEFD494AFF}"/>
                </c:ext>
              </c:extLst>
            </c:dLbl>
            <c:dLbl>
              <c:idx val="6"/>
              <c:delete val="1"/>
              <c:extLst>
                <c:ext xmlns:c15="http://schemas.microsoft.com/office/drawing/2012/chart" uri="{CE6537A1-D6FC-4f65-9D91-7224C49458BB}"/>
                <c:ext xmlns:c16="http://schemas.microsoft.com/office/drawing/2014/chart" uri="{C3380CC4-5D6E-409C-BE32-E72D297353CC}">
                  <c16:uniqueId val="{00000006-918E-4908-B09F-A0FEFD494AFF}"/>
                </c:ext>
              </c:extLst>
            </c:dLbl>
            <c:dLbl>
              <c:idx val="7"/>
              <c:delete val="1"/>
              <c:extLst>
                <c:ext xmlns:c15="http://schemas.microsoft.com/office/drawing/2012/chart" uri="{CE6537A1-D6FC-4f65-9D91-7224C49458BB}"/>
                <c:ext xmlns:c16="http://schemas.microsoft.com/office/drawing/2014/chart" uri="{C3380CC4-5D6E-409C-BE32-E72D297353CC}">
                  <c16:uniqueId val="{00000007-918E-4908-B09F-A0FEFD494AFF}"/>
                </c:ext>
              </c:extLst>
            </c:dLbl>
            <c:dLbl>
              <c:idx val="8"/>
              <c:delete val="1"/>
              <c:extLst>
                <c:ext xmlns:c15="http://schemas.microsoft.com/office/drawing/2012/chart" uri="{CE6537A1-D6FC-4f65-9D91-7224C49458BB}"/>
                <c:ext xmlns:c16="http://schemas.microsoft.com/office/drawing/2014/chart" uri="{C3380CC4-5D6E-409C-BE32-E72D297353CC}">
                  <c16:uniqueId val="{00000008-918E-4908-B09F-A0FEFD494AFF}"/>
                </c:ext>
              </c:extLst>
            </c:dLbl>
            <c:dLbl>
              <c:idx val="10"/>
              <c:delete val="1"/>
              <c:extLst>
                <c:ext xmlns:c15="http://schemas.microsoft.com/office/drawing/2012/chart" uri="{CE6537A1-D6FC-4f65-9D91-7224C49458BB}"/>
                <c:ext xmlns:c16="http://schemas.microsoft.com/office/drawing/2014/chart" uri="{C3380CC4-5D6E-409C-BE32-E72D297353CC}">
                  <c16:uniqueId val="{00000009-918E-4908-B09F-A0FEFD494AFF}"/>
                </c:ext>
              </c:extLst>
            </c:dLbl>
            <c:dLbl>
              <c:idx val="11"/>
              <c:delete val="1"/>
              <c:extLst>
                <c:ext xmlns:c15="http://schemas.microsoft.com/office/drawing/2012/chart" uri="{CE6537A1-D6FC-4f65-9D91-7224C49458BB}"/>
                <c:ext xmlns:c16="http://schemas.microsoft.com/office/drawing/2014/chart" uri="{C3380CC4-5D6E-409C-BE32-E72D297353CC}">
                  <c16:uniqueId val="{0000000A-918E-4908-B09F-A0FEFD494AFF}"/>
                </c:ext>
              </c:extLst>
            </c:dLbl>
            <c:dLbl>
              <c:idx val="13"/>
              <c:delete val="1"/>
              <c:extLst>
                <c:ext xmlns:c15="http://schemas.microsoft.com/office/drawing/2012/chart" uri="{CE6537A1-D6FC-4f65-9D91-7224C49458BB}"/>
                <c:ext xmlns:c16="http://schemas.microsoft.com/office/drawing/2014/chart" uri="{C3380CC4-5D6E-409C-BE32-E72D297353CC}">
                  <c16:uniqueId val="{0000000B-918E-4908-B09F-A0FEFD494AFF}"/>
                </c:ext>
              </c:extLst>
            </c:dLbl>
            <c:dLbl>
              <c:idx val="15"/>
              <c:delete val="1"/>
              <c:extLst>
                <c:ext xmlns:c15="http://schemas.microsoft.com/office/drawing/2012/chart" uri="{CE6537A1-D6FC-4f65-9D91-7224C49458BB}"/>
                <c:ext xmlns:c16="http://schemas.microsoft.com/office/drawing/2014/chart" uri="{C3380CC4-5D6E-409C-BE32-E72D297353CC}">
                  <c16:uniqueId val="{0000000C-918E-4908-B09F-A0FEFD494AFF}"/>
                </c:ext>
              </c:extLst>
            </c:dLbl>
            <c:dLbl>
              <c:idx val="16"/>
              <c:delete val="1"/>
              <c:extLst>
                <c:ext xmlns:c15="http://schemas.microsoft.com/office/drawing/2012/chart" uri="{CE6537A1-D6FC-4f65-9D91-7224C49458BB}"/>
                <c:ext xmlns:c16="http://schemas.microsoft.com/office/drawing/2014/chart" uri="{C3380CC4-5D6E-409C-BE32-E72D297353CC}">
                  <c16:uniqueId val="{0000000D-918E-4908-B09F-A0FEFD494AFF}"/>
                </c:ext>
              </c:extLst>
            </c:dLbl>
            <c:dLbl>
              <c:idx val="18"/>
              <c:delete val="1"/>
              <c:extLst>
                <c:ext xmlns:c15="http://schemas.microsoft.com/office/drawing/2012/chart" uri="{CE6537A1-D6FC-4f65-9D91-7224C49458BB}"/>
                <c:ext xmlns:c16="http://schemas.microsoft.com/office/drawing/2014/chart" uri="{C3380CC4-5D6E-409C-BE32-E72D297353CC}">
                  <c16:uniqueId val="{0000000E-918E-4908-B09F-A0FEFD494AFF}"/>
                </c:ext>
              </c:extLst>
            </c:dLbl>
            <c:dLbl>
              <c:idx val="19"/>
              <c:delete val="1"/>
              <c:extLst>
                <c:ext xmlns:c15="http://schemas.microsoft.com/office/drawing/2012/chart" uri="{CE6537A1-D6FC-4f65-9D91-7224C49458BB}"/>
                <c:ext xmlns:c16="http://schemas.microsoft.com/office/drawing/2014/chart" uri="{C3380CC4-5D6E-409C-BE32-E72D297353CC}">
                  <c16:uniqueId val="{0000000F-918E-4908-B09F-A0FEFD494AFF}"/>
                </c:ext>
              </c:extLst>
            </c:dLbl>
            <c:dLbl>
              <c:idx val="21"/>
              <c:delete val="1"/>
              <c:extLst>
                <c:ext xmlns:c15="http://schemas.microsoft.com/office/drawing/2012/chart" uri="{CE6537A1-D6FC-4f65-9D91-7224C49458BB}"/>
                <c:ext xmlns:c16="http://schemas.microsoft.com/office/drawing/2014/chart" uri="{C3380CC4-5D6E-409C-BE32-E72D297353CC}">
                  <c16:uniqueId val="{00000010-918E-4908-B09F-A0FEFD494AFF}"/>
                </c:ext>
              </c:extLst>
            </c:dLbl>
            <c:dLbl>
              <c:idx val="22"/>
              <c:delete val="1"/>
              <c:extLst>
                <c:ext xmlns:c15="http://schemas.microsoft.com/office/drawing/2012/chart" uri="{CE6537A1-D6FC-4f65-9D91-7224C49458BB}"/>
                <c:ext xmlns:c16="http://schemas.microsoft.com/office/drawing/2014/chart" uri="{C3380CC4-5D6E-409C-BE32-E72D297353CC}">
                  <c16:uniqueId val="{00000011-918E-4908-B09F-A0FEFD494AFF}"/>
                </c:ext>
              </c:extLst>
            </c:dLbl>
            <c:dLbl>
              <c:idx val="24"/>
              <c:delete val="1"/>
              <c:extLst>
                <c:ext xmlns:c15="http://schemas.microsoft.com/office/drawing/2012/chart" uri="{CE6537A1-D6FC-4f65-9D91-7224C49458BB}"/>
                <c:ext xmlns:c16="http://schemas.microsoft.com/office/drawing/2014/chart" uri="{C3380CC4-5D6E-409C-BE32-E72D297353CC}">
                  <c16:uniqueId val="{00000012-918E-4908-B09F-A0FEFD494AFF}"/>
                </c:ext>
              </c:extLst>
            </c:dLbl>
            <c:dLbl>
              <c:idx val="25"/>
              <c:delete val="1"/>
              <c:extLst>
                <c:ext xmlns:c15="http://schemas.microsoft.com/office/drawing/2012/chart" uri="{CE6537A1-D6FC-4f65-9D91-7224C49458BB}"/>
                <c:ext xmlns:c16="http://schemas.microsoft.com/office/drawing/2014/chart" uri="{C3380CC4-5D6E-409C-BE32-E72D297353CC}">
                  <c16:uniqueId val="{00000013-918E-4908-B09F-A0FEFD494AFF}"/>
                </c:ext>
              </c:extLst>
            </c:dLbl>
            <c:dLbl>
              <c:idx val="26"/>
              <c:tx>
                <c:rich>
                  <a:bodyPr/>
                  <a:lstStyle/>
                  <a:p>
                    <a:r>
                      <a:rPr lang="en-US" dirty="0"/>
                      <a:t>9,046</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18E-4908-B09F-A0FEFD494AF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607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NDPP!$D$2:$D$28</c:f>
              <c:strCache>
                <c:ptCount val="27"/>
                <c:pt idx="0">
                  <c:v>2014</c:v>
                </c:pt>
                <c:pt idx="1">
                  <c:v>2014</c:v>
                </c:pt>
                <c:pt idx="2">
                  <c:v>2015</c:v>
                </c:pt>
                <c:pt idx="3">
                  <c:v>2015</c:v>
                </c:pt>
                <c:pt idx="4">
                  <c:v>2015</c:v>
                </c:pt>
                <c:pt idx="5">
                  <c:v>2015</c:v>
                </c:pt>
                <c:pt idx="6">
                  <c:v>2016</c:v>
                </c:pt>
                <c:pt idx="7">
                  <c:v>2016</c:v>
                </c:pt>
                <c:pt idx="8">
                  <c:v>2016</c:v>
                </c:pt>
                <c:pt idx="9">
                  <c:v>2017</c:v>
                </c:pt>
                <c:pt idx="10">
                  <c:v>2017</c:v>
                </c:pt>
                <c:pt idx="11">
                  <c:v>2017</c:v>
                </c:pt>
                <c:pt idx="12">
                  <c:v>2017</c:v>
                </c:pt>
                <c:pt idx="13">
                  <c:v>2018</c:v>
                </c:pt>
                <c:pt idx="14">
                  <c:v>2019</c:v>
                </c:pt>
                <c:pt idx="15">
                  <c:v>2019</c:v>
                </c:pt>
                <c:pt idx="16">
                  <c:v>2019</c:v>
                </c:pt>
                <c:pt idx="17">
                  <c:v>2019</c:v>
                </c:pt>
                <c:pt idx="18">
                  <c:v>2020</c:v>
                </c:pt>
                <c:pt idx="19">
                  <c:v>2020</c:v>
                </c:pt>
                <c:pt idx="20">
                  <c:v>2020</c:v>
                </c:pt>
                <c:pt idx="21">
                  <c:v>2020</c:v>
                </c:pt>
                <c:pt idx="22">
                  <c:v>2021</c:v>
                </c:pt>
                <c:pt idx="23">
                  <c:v>2021</c:v>
                </c:pt>
                <c:pt idx="24">
                  <c:v>2021</c:v>
                </c:pt>
                <c:pt idx="25">
                  <c:v>2022</c:v>
                </c:pt>
                <c:pt idx="26">
                  <c:v>2022</c:v>
                </c:pt>
              </c:strCache>
            </c:strRef>
          </c:cat>
          <c:val>
            <c:numRef>
              <c:f>NDPP!$G$2:$G$28</c:f>
              <c:numCache>
                <c:formatCode>_(* #,##0_);_(* \(#,##0\);_(* "-"??_);_(@_)</c:formatCode>
                <c:ptCount val="27"/>
                <c:pt idx="0">
                  <c:v>354</c:v>
                </c:pt>
                <c:pt idx="1">
                  <c:v>354</c:v>
                </c:pt>
                <c:pt idx="2">
                  <c:v>657</c:v>
                </c:pt>
                <c:pt idx="3">
                  <c:v>717</c:v>
                </c:pt>
                <c:pt idx="4">
                  <c:v>1010</c:v>
                </c:pt>
                <c:pt idx="5">
                  <c:v>1111</c:v>
                </c:pt>
                <c:pt idx="6">
                  <c:v>1302</c:v>
                </c:pt>
                <c:pt idx="7">
                  <c:v>2177</c:v>
                </c:pt>
                <c:pt idx="8">
                  <c:v>2311</c:v>
                </c:pt>
                <c:pt idx="9">
                  <c:v>2314</c:v>
                </c:pt>
                <c:pt idx="10">
                  <c:v>2361</c:v>
                </c:pt>
                <c:pt idx="11">
                  <c:v>2498</c:v>
                </c:pt>
                <c:pt idx="12">
                  <c:v>3330</c:v>
                </c:pt>
                <c:pt idx="13">
                  <c:v>3510</c:v>
                </c:pt>
                <c:pt idx="14">
                  <c:v>5285</c:v>
                </c:pt>
                <c:pt idx="15">
                  <c:v>5625</c:v>
                </c:pt>
                <c:pt idx="16">
                  <c:v>6147</c:v>
                </c:pt>
                <c:pt idx="17">
                  <c:v>6382</c:v>
                </c:pt>
                <c:pt idx="18">
                  <c:v>6867</c:v>
                </c:pt>
                <c:pt idx="19">
                  <c:v>7098</c:v>
                </c:pt>
                <c:pt idx="20">
                  <c:v>7387</c:v>
                </c:pt>
                <c:pt idx="21">
                  <c:v>7466</c:v>
                </c:pt>
                <c:pt idx="22">
                  <c:v>7593</c:v>
                </c:pt>
                <c:pt idx="23">
                  <c:v>7727</c:v>
                </c:pt>
                <c:pt idx="24">
                  <c:v>7720</c:v>
                </c:pt>
                <c:pt idx="25">
                  <c:v>7925</c:v>
                </c:pt>
                <c:pt idx="26">
                  <c:v>8792</c:v>
                </c:pt>
              </c:numCache>
            </c:numRef>
          </c:val>
          <c:smooth val="1"/>
          <c:extLst>
            <c:ext xmlns:c16="http://schemas.microsoft.com/office/drawing/2014/chart" uri="{C3380CC4-5D6E-409C-BE32-E72D297353CC}">
              <c16:uniqueId val="{00000014-918E-4908-B09F-A0FEFD494AFF}"/>
            </c:ext>
          </c:extLst>
        </c:ser>
        <c:dLbls>
          <c:showLegendKey val="0"/>
          <c:showVal val="0"/>
          <c:showCatName val="0"/>
          <c:showSerName val="0"/>
          <c:showPercent val="0"/>
          <c:showBubbleSize val="0"/>
        </c:dLbls>
        <c:smooth val="0"/>
        <c:axId val="514113472"/>
        <c:axId val="514112160"/>
      </c:lineChart>
      <c:catAx>
        <c:axId val="51411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3"/>
                </a:solidFill>
                <a:latin typeface="+mn-lt"/>
                <a:ea typeface="Verdana" panose="020B0604030504040204" pitchFamily="34" charset="0"/>
                <a:cs typeface="+mn-cs"/>
              </a:defRPr>
            </a:pPr>
            <a:endParaRPr lang="en-US"/>
          </a:p>
        </c:txPr>
        <c:crossAx val="514112160"/>
        <c:crosses val="autoZero"/>
        <c:auto val="1"/>
        <c:lblAlgn val="ctr"/>
        <c:lblOffset val="100"/>
        <c:tickLblSkip val="5"/>
        <c:tickMarkSkip val="1"/>
        <c:noMultiLvlLbl val="0"/>
      </c:catAx>
      <c:valAx>
        <c:axId val="514112160"/>
        <c:scaling>
          <c:orientation val="minMax"/>
        </c:scaling>
        <c:delete val="1"/>
        <c:axPos val="l"/>
        <c:numFmt formatCode="_(* #,##0_);_(* \(#,##0\);_(* &quot;-&quot;??_);_(@_)" sourceLinked="1"/>
        <c:majorTickMark val="none"/>
        <c:minorTickMark val="none"/>
        <c:tickLblPos val="nextTo"/>
        <c:crossAx val="514113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94300389175492"/>
          <c:y val="4.0740740740740744E-2"/>
          <c:w val="0.73862623314327092"/>
          <c:h val="0.81147535724701081"/>
        </c:manualLayout>
      </c:layout>
      <c:lineChart>
        <c:grouping val="standard"/>
        <c:varyColors val="0"/>
        <c:ser>
          <c:idx val="1"/>
          <c:order val="0"/>
          <c:spPr>
            <a:ln w="28575" cap="rnd">
              <a:solidFill>
                <a:schemeClr val="accent2"/>
              </a:solidFill>
              <a:round/>
            </a:ln>
            <a:effectLst/>
          </c:spPr>
          <c:marker>
            <c:symbol val="none"/>
          </c:marker>
          <c:dPt>
            <c:idx val="6"/>
            <c:marker>
              <c:symbol val="circle"/>
              <c:size val="5"/>
              <c:spPr>
                <a:noFill/>
                <a:ln w="9525">
                  <a:noFill/>
                  <a:tailEnd type="triangle" w="lg" len="med"/>
                </a:ln>
                <a:effectLst/>
              </c:spPr>
            </c:marker>
            <c:bubble3D val="0"/>
            <c:spPr>
              <a:ln w="28575" cap="rnd">
                <a:solidFill>
                  <a:schemeClr val="accent2"/>
                </a:solidFill>
                <a:round/>
                <a:tailEnd type="triangle"/>
              </a:ln>
              <a:effectLst/>
            </c:spPr>
            <c:extLst>
              <c:ext xmlns:c16="http://schemas.microsoft.com/office/drawing/2014/chart" uri="{C3380CC4-5D6E-409C-BE32-E72D297353CC}">
                <c16:uniqueId val="{00000001-2505-4872-A56B-84D15114A71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Sheet1!$B$2:$B$8</c:f>
              <c:numCache>
                <c:formatCode>#,##0</c:formatCode>
                <c:ptCount val="7"/>
                <c:pt idx="0">
                  <c:v>55651</c:v>
                </c:pt>
                <c:pt idx="1">
                  <c:v>55582</c:v>
                </c:pt>
                <c:pt idx="2">
                  <c:v>58655</c:v>
                </c:pt>
                <c:pt idx="3">
                  <c:v>49477</c:v>
                </c:pt>
                <c:pt idx="4">
                  <c:v>47682</c:v>
                </c:pt>
                <c:pt idx="5">
                  <c:v>45347</c:v>
                </c:pt>
                <c:pt idx="6">
                  <c:v>43315</c:v>
                </c:pt>
              </c:numCache>
            </c:numRef>
          </c:val>
          <c:smooth val="1"/>
          <c:extLst>
            <c:ext xmlns:c16="http://schemas.microsoft.com/office/drawing/2014/chart" uri="{C3380CC4-5D6E-409C-BE32-E72D297353CC}">
              <c16:uniqueId val="{00000002-2505-4872-A56B-84D15114A718}"/>
            </c:ext>
          </c:extLst>
        </c:ser>
        <c:dLbls>
          <c:showLegendKey val="0"/>
          <c:showVal val="0"/>
          <c:showCatName val="0"/>
          <c:showSerName val="0"/>
          <c:showPercent val="0"/>
          <c:showBubbleSize val="0"/>
        </c:dLbls>
        <c:marker val="1"/>
        <c:smooth val="0"/>
        <c:axId val="433648832"/>
        <c:axId val="433651128"/>
      </c:lineChart>
      <c:lineChart>
        <c:grouping val="standard"/>
        <c:varyColors val="0"/>
        <c:ser>
          <c:idx val="0"/>
          <c:order val="1"/>
          <c:tx>
            <c:strRef>
              <c:f>Sheet1!$C$1</c:f>
              <c:strCache>
                <c:ptCount val="1"/>
              </c:strCache>
            </c:strRef>
          </c:tx>
          <c:spPr>
            <a:ln w="28575" cap="rnd">
              <a:solidFill>
                <a:schemeClr val="accent1"/>
              </a:solidFill>
              <a:round/>
            </a:ln>
            <a:effectLst/>
          </c:spPr>
          <c:marker>
            <c:symbol val="none"/>
          </c:marker>
          <c:dPt>
            <c:idx val="6"/>
            <c:marker>
              <c:symbol val="none"/>
            </c:marker>
            <c:bubble3D val="0"/>
            <c:spPr>
              <a:ln w="28575" cap="rnd">
                <a:solidFill>
                  <a:schemeClr val="accent1"/>
                </a:solidFill>
                <a:round/>
                <a:tailEnd type="triangle"/>
              </a:ln>
              <a:effectLst/>
            </c:spPr>
            <c:extLst>
              <c:ext xmlns:c16="http://schemas.microsoft.com/office/drawing/2014/chart" uri="{C3380CC4-5D6E-409C-BE32-E72D297353CC}">
                <c16:uniqueId val="{00000004-2505-4872-A56B-84D15114A71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solidFill>
                    <a:latin typeface="Calibri" panose="020F0502020204030204" pitchFamily="34" charset="0"/>
                    <a:ea typeface="+mn-ea"/>
                    <a:cs typeface="Calibri" panose="020F050202020403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Sheet1!$C$2:$C$8</c:f>
              <c:numCache>
                <c:formatCode>General</c:formatCode>
                <c:ptCount val="7"/>
                <c:pt idx="3">
                  <c:v>62</c:v>
                </c:pt>
                <c:pt idx="4">
                  <c:v>62</c:v>
                </c:pt>
                <c:pt idx="5">
                  <c:v>56</c:v>
                </c:pt>
                <c:pt idx="6">
                  <c:v>53</c:v>
                </c:pt>
              </c:numCache>
            </c:numRef>
          </c:val>
          <c:smooth val="1"/>
          <c:extLst>
            <c:ext xmlns:c16="http://schemas.microsoft.com/office/drawing/2014/chart" uri="{C3380CC4-5D6E-409C-BE32-E72D297353CC}">
              <c16:uniqueId val="{00000005-2505-4872-A56B-84D15114A718}"/>
            </c:ext>
          </c:extLst>
        </c:ser>
        <c:dLbls>
          <c:showLegendKey val="0"/>
          <c:showVal val="0"/>
          <c:showCatName val="0"/>
          <c:showSerName val="0"/>
          <c:showPercent val="0"/>
          <c:showBubbleSize val="0"/>
        </c:dLbls>
        <c:marker val="1"/>
        <c:smooth val="0"/>
        <c:axId val="423675792"/>
        <c:axId val="665842600"/>
      </c:lineChart>
      <c:catAx>
        <c:axId val="433648832"/>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bg1">
                    <a:lumMod val="65000"/>
                  </a:schemeClr>
                </a:solidFill>
                <a:latin typeface="Calibri" panose="020F0502020204030204" pitchFamily="34" charset="0"/>
                <a:ea typeface="+mn-ea"/>
                <a:cs typeface="Calibri" panose="020F0502020204030204" pitchFamily="34" charset="0"/>
              </a:defRPr>
            </a:pPr>
            <a:endParaRPr lang="en-US"/>
          </a:p>
        </c:txPr>
        <c:crossAx val="433651128"/>
        <c:crosses val="autoZero"/>
        <c:auto val="1"/>
        <c:lblAlgn val="ctr"/>
        <c:lblOffset val="100"/>
        <c:noMultiLvlLbl val="0"/>
      </c:catAx>
      <c:valAx>
        <c:axId val="433651128"/>
        <c:scaling>
          <c:orientation val="minMax"/>
          <c:max val="10000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33648832"/>
        <c:crosses val="autoZero"/>
        <c:crossBetween val="between"/>
      </c:valAx>
      <c:valAx>
        <c:axId val="665842600"/>
        <c:scaling>
          <c:orientation val="minMax"/>
          <c:max val="5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423675792"/>
        <c:crosses val="max"/>
        <c:crossBetween val="between"/>
      </c:valAx>
      <c:catAx>
        <c:axId val="423675792"/>
        <c:scaling>
          <c:orientation val="minMax"/>
        </c:scaling>
        <c:delete val="1"/>
        <c:axPos val="b"/>
        <c:numFmt formatCode="General" sourceLinked="1"/>
        <c:majorTickMark val="out"/>
        <c:minorTickMark val="none"/>
        <c:tickLblPos val="nextTo"/>
        <c:crossAx val="66584260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0.17407</cdr:y>
    </cdr:from>
    <cdr:to>
      <cdr:x>0.37037</cdr:x>
      <cdr:y>0.27551</cdr:y>
    </cdr:to>
    <cdr:sp macro="" textlink="">
      <cdr:nvSpPr>
        <cdr:cNvPr id="2" name="TextBox 1">
          <a:extLst xmlns:a="http://schemas.openxmlformats.org/drawingml/2006/main">
            <a:ext uri="{FF2B5EF4-FFF2-40B4-BE49-F238E27FC236}">
              <a16:creationId xmlns:a16="http://schemas.microsoft.com/office/drawing/2014/main" id="{475EBC78-D947-44DA-B8CB-B16253925AD4}"/>
            </a:ext>
          </a:extLst>
        </cdr:cNvPr>
        <cdr:cNvSpPr txBox="1"/>
      </cdr:nvSpPr>
      <cdr:spPr>
        <a:xfrm xmlns:a="http://schemas.openxmlformats.org/drawingml/2006/main">
          <a:off x="0" y="596900"/>
          <a:ext cx="3048000" cy="347821"/>
        </a:xfrm>
        <a:prstGeom xmlns:a="http://schemas.openxmlformats.org/drawingml/2006/main" prst="rect">
          <a:avLst/>
        </a:prstGeom>
        <a:noFill xmlns:a="http://schemas.openxmlformats.org/drawingml/2006/mai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rgbClr val="003D78"/>
              </a:solidFill>
              <a:latin typeface="Arial" panose="020B0604020202020204" pitchFamily="34" charset="0"/>
              <a:ea typeface="Verdana" panose="020B0604030504040204" pitchFamily="34" charset="0"/>
              <a:cs typeface="Arial" panose="020B0604020202020204" pitchFamily="34" charset="0"/>
            </a:rPr>
            <a:t>All recognized suppliers</a:t>
          </a:r>
        </a:p>
      </cdr:txBody>
    </cdr:sp>
  </cdr:relSizeAnchor>
  <cdr:relSizeAnchor xmlns:cdr="http://schemas.openxmlformats.org/drawingml/2006/chartDrawing">
    <cdr:from>
      <cdr:x>0.62037</cdr:x>
      <cdr:y>0.52963</cdr:y>
    </cdr:from>
    <cdr:to>
      <cdr:x>0.96296</cdr:x>
      <cdr:y>0.5963</cdr:y>
    </cdr:to>
    <cdr:sp macro="" textlink="">
      <cdr:nvSpPr>
        <cdr:cNvPr id="3" name="TextBox 1">
          <a:extLst xmlns:a="http://schemas.openxmlformats.org/drawingml/2006/main">
            <a:ext uri="{FF2B5EF4-FFF2-40B4-BE49-F238E27FC236}">
              <a16:creationId xmlns:a16="http://schemas.microsoft.com/office/drawing/2014/main" id="{0649A672-C8A8-49CC-AF42-B7B0283F30BF}"/>
            </a:ext>
          </a:extLst>
        </cdr:cNvPr>
        <cdr:cNvSpPr txBox="1"/>
      </cdr:nvSpPr>
      <cdr:spPr>
        <a:xfrm xmlns:a="http://schemas.openxmlformats.org/drawingml/2006/main">
          <a:off x="5105400" y="1816100"/>
          <a:ext cx="2819400" cy="228600"/>
        </a:xfrm>
        <a:prstGeom xmlns:a="http://schemas.openxmlformats.org/drawingml/2006/main" prst="rect">
          <a:avLst/>
        </a:prstGeom>
        <a:noFill xmlns:a="http://schemas.openxmlformats.org/drawingml/2006/mai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rgbClr val="006073"/>
              </a:solidFill>
              <a:latin typeface="Arial" panose="020B0604020202020204" pitchFamily="34" charset="0"/>
              <a:ea typeface="Verdana" panose="020B0604030504040204" pitchFamily="34" charset="0"/>
              <a:cs typeface="Arial" panose="020B0604020202020204" pitchFamily="34" charset="0"/>
            </a:rPr>
            <a:t>Medicare DPP suppliers</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0.17407</cdr:y>
    </cdr:from>
    <cdr:to>
      <cdr:x>0.37037</cdr:x>
      <cdr:y>0.27551</cdr:y>
    </cdr:to>
    <cdr:sp macro="" textlink="">
      <cdr:nvSpPr>
        <cdr:cNvPr id="2" name="TextBox 1">
          <a:extLst xmlns:a="http://schemas.openxmlformats.org/drawingml/2006/main">
            <a:ext uri="{FF2B5EF4-FFF2-40B4-BE49-F238E27FC236}">
              <a16:creationId xmlns:a16="http://schemas.microsoft.com/office/drawing/2014/main" id="{94D9241A-3DB5-4531-99F7-557AF0444070}"/>
            </a:ext>
          </a:extLst>
        </cdr:cNvPr>
        <cdr:cNvSpPr txBox="1"/>
      </cdr:nvSpPr>
      <cdr:spPr>
        <a:xfrm xmlns:a="http://schemas.openxmlformats.org/drawingml/2006/main">
          <a:off x="-457200" y="596900"/>
          <a:ext cx="3048000" cy="347821"/>
        </a:xfrm>
        <a:prstGeom xmlns:a="http://schemas.openxmlformats.org/drawingml/2006/main" prst="rect">
          <a:avLst/>
        </a:prstGeom>
        <a:noFill xmlns:a="http://schemas.openxmlformats.org/drawingml/2006/mai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rgbClr val="006073"/>
              </a:solidFill>
              <a:latin typeface="Arial" panose="020B0604020202020204" pitchFamily="34" charset="0"/>
              <a:ea typeface="Verdana" panose="020B0604030504040204" pitchFamily="34" charset="0"/>
              <a:cs typeface="Arial" panose="020B0604020202020204" pitchFamily="34" charset="0"/>
            </a:rPr>
            <a:t>Cumulative participants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F31E19-A37C-403A-AE48-5F29B41151D6}" type="datetimeFigureOut">
              <a:rPr lang="en-US" smtClean="0"/>
              <a:t>9/29/2022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BCAC8B-0117-427A-8A85-5726A74CA633}" type="slidenum">
              <a:rPr lang="en-US" smtClean="0"/>
              <a:t>‹#›</a:t>
            </a:fld>
            <a:endParaRPr lang="en-US" dirty="0"/>
          </a:p>
        </p:txBody>
      </p:sp>
    </p:spTree>
    <p:extLst>
      <p:ext uri="{BB962C8B-B14F-4D97-AF65-F5344CB8AC3E}">
        <p14:creationId xmlns:p14="http://schemas.microsoft.com/office/powerpoint/2010/main" val="2023668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veragetoolkit.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ublic.tableau.com/app/profile/lena.swander/viz/NACDDBrightSpotPopulationsofFocusDemographics/PopulationEstimatesbySupplier#1"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2</a:t>
            </a:fld>
            <a:endParaRPr lang="en-US" dirty="0"/>
          </a:p>
        </p:txBody>
      </p:sp>
    </p:spTree>
    <p:extLst>
      <p:ext uri="{BB962C8B-B14F-4D97-AF65-F5344CB8AC3E}">
        <p14:creationId xmlns:p14="http://schemas.microsoft.com/office/powerpoint/2010/main" val="2606338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p>
          <a:p>
            <a:pPr marL="171450" indent="-171450">
              <a:buFont typeface="Arial" panose="020B0604020202020204" pitchFamily="34" charset="0"/>
              <a:buChar char="•"/>
            </a:pPr>
            <a:r>
              <a:rPr lang="en-US" dirty="0"/>
              <a:t>The Department of Health Services launched a multifaceted prediabetes awareness campaign in June 2020 with a call to action for people to learn more and take the type 2 diabetes risk test at preventdiabeteswi.org.</a:t>
            </a:r>
          </a:p>
          <a:p>
            <a:pPr marL="171450" indent="-171450">
              <a:buFont typeface="Arial" panose="020B0604020202020204" pitchFamily="34" charset="0"/>
              <a:buChar char="•"/>
            </a:pPr>
            <a:r>
              <a:rPr lang="en-US" dirty="0"/>
              <a:t>There are a lot of public materials, but also promotional materials for community organizations, employers, and health care providers to get involved. You can find all these materials at preventdiabeteswi.org. </a:t>
            </a:r>
          </a:p>
          <a:p>
            <a:pPr marL="171450" indent="-171450">
              <a:buFont typeface="Arial" panose="020B0604020202020204" pitchFamily="34" charset="0"/>
              <a:buChar char="•"/>
            </a:pPr>
            <a:r>
              <a:rPr lang="en-US" dirty="0"/>
              <a:t>Materials are also available in Spanish and Hmong translations.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11</a:t>
            </a:fld>
            <a:endParaRPr lang="en-US" dirty="0"/>
          </a:p>
        </p:txBody>
      </p:sp>
    </p:spTree>
    <p:extLst>
      <p:ext uri="{BB962C8B-B14F-4D97-AF65-F5344CB8AC3E}">
        <p14:creationId xmlns:p14="http://schemas.microsoft.com/office/powerpoint/2010/main" val="4264784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National Diabetes Prevention Program—or National DPP—was created in 2010 to address the increasing burden of prediabetes and type 2 diabetes in the United States. This national effort created partnerships between public and private organizations to offer evidence-based, cost-effective interventions that help prevent type 2 diabetes in communities across the United States.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One key feature of the National DPP is the CDC-recognized lifestyle change program, a research-based program focusing on healthy eating and physical activity which showed that people with prediabetes who take part in a structured lifestyle change program can cut their risk of developing type 2 diabetes by 58% (71% for people over 60 years old).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On the left side of the screen is a map of Centers for Disease Control and Prevention-recognized National Diabetes Prevention Program suppliers providing in-person in Wisconsin so you can get a sense of where recognized-suppliers are located in our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Wisconsin has 46 recognized National DPP suppliers.</a:t>
            </a:r>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12</a:t>
            </a:fld>
            <a:endParaRPr lang="en-US" dirty="0"/>
          </a:p>
        </p:txBody>
      </p:sp>
    </p:spTree>
    <p:extLst>
      <p:ext uri="{BB962C8B-B14F-4D97-AF65-F5344CB8AC3E}">
        <p14:creationId xmlns:p14="http://schemas.microsoft.com/office/powerpoint/2010/main" val="382997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13</a:t>
            </a:fld>
            <a:endParaRPr lang="en-US" dirty="0"/>
          </a:p>
        </p:txBody>
      </p:sp>
    </p:spTree>
    <p:extLst>
      <p:ext uri="{BB962C8B-B14F-4D97-AF65-F5344CB8AC3E}">
        <p14:creationId xmlns:p14="http://schemas.microsoft.com/office/powerpoint/2010/main" val="2783880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14</a:t>
            </a:fld>
            <a:endParaRPr lang="en-US" dirty="0"/>
          </a:p>
        </p:txBody>
      </p:sp>
    </p:spTree>
    <p:extLst>
      <p:ext uri="{BB962C8B-B14F-4D97-AF65-F5344CB8AC3E}">
        <p14:creationId xmlns:p14="http://schemas.microsoft.com/office/powerpoint/2010/main" val="998850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Diabetes Self-Management Education and Support (DSMES) is highly effective in improving health and diabetes management skills, but less than 7% of eligible patients participate within the first year of diagnosis. Health care providers like you are the best way to increase DSMES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Open Sans" panose="020B0606030504020204" pitchFamily="34" charset="0"/>
              </a:rPr>
              <a:t>Referring patients to DSMES can also help you meet follow-up care guidelines. Your patients will work with a certified diabetes care and education specialist. This licensed health care professional will provide training, counseling, and follow-up activities for your patients that support your plan of care.</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On the left side of the screen is a map of ADCES-accredited and ADA-recognized DSMES locations in Wisconsin, so you can get a sense of where recognized-suppliers are located in our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Wisconsin has 53 recognized programs with about 200 locations statewide.</a:t>
            </a:r>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15</a:t>
            </a:fld>
            <a:endParaRPr lang="en-US" dirty="0"/>
          </a:p>
        </p:txBody>
      </p:sp>
    </p:spTree>
    <p:extLst>
      <p:ext uri="{BB962C8B-B14F-4D97-AF65-F5344CB8AC3E}">
        <p14:creationId xmlns:p14="http://schemas.microsoft.com/office/powerpoint/2010/main" val="118994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16</a:t>
            </a:fld>
            <a:endParaRPr lang="en-US" dirty="0"/>
          </a:p>
        </p:txBody>
      </p:sp>
    </p:spTree>
    <p:extLst>
      <p:ext uri="{BB962C8B-B14F-4D97-AF65-F5344CB8AC3E}">
        <p14:creationId xmlns:p14="http://schemas.microsoft.com/office/powerpoint/2010/main" val="1929635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p>
          <a:p>
            <a:pPr marL="171450" indent="-171450">
              <a:buFont typeface="Arial" panose="020B0604020202020204" pitchFamily="34" charset="0"/>
              <a:buChar char="•"/>
            </a:pPr>
            <a:r>
              <a:rPr lang="en-US" dirty="0"/>
              <a:t>The Wisconsin Pharmacy Quality Collaborative (WPQC) is a network of accredited pharmacies throughout the state that are committed to higher standards of medication management, patient education, quality assurance and patient safety. WPQC-certified pharmacists provide medication therapy management (MTM) services such as comprehensive medication reviews to patients.</a:t>
            </a:r>
          </a:p>
          <a:p>
            <a:pPr marL="171450" indent="-171450">
              <a:buFont typeface="Arial" panose="020B0604020202020204" pitchFamily="34" charset="0"/>
              <a:buChar char="•"/>
            </a:pPr>
            <a:r>
              <a:rPr lang="en-US" dirty="0"/>
              <a:t>DHS has partnered with the Pharmacy Society of Wisconsin and their WPQC accredited pharmacy network to increase the number of MTM services delivered, with an intentional focus on patients with diabetes in recent years. We’re also working to increase the number of pharmacy-based accredited/recognized DSMES programs in Wisconsin.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17</a:t>
            </a:fld>
            <a:endParaRPr lang="en-US" dirty="0"/>
          </a:p>
        </p:txBody>
      </p:sp>
    </p:spTree>
    <p:extLst>
      <p:ext uri="{BB962C8B-B14F-4D97-AF65-F5344CB8AC3E}">
        <p14:creationId xmlns:p14="http://schemas.microsoft.com/office/powerpoint/2010/main" val="591958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p>
          <a:p>
            <a:pPr marL="171450" indent="-171450">
              <a:buFont typeface="Arial" panose="020B0604020202020204" pitchFamily="34" charset="0"/>
              <a:buChar char="•"/>
            </a:pPr>
            <a:r>
              <a:rPr lang="en-US" dirty="0"/>
              <a:t>The Wisconsin Diabetes Advisory Group (DAG) distributed a Personal Continuous Glucose Monitoring Survey to:</a:t>
            </a:r>
          </a:p>
          <a:p>
            <a:pPr marL="628650" lvl="1" indent="-171450">
              <a:buFont typeface="Arial" panose="020B0604020202020204" pitchFamily="34" charset="0"/>
              <a:buChar char="•"/>
            </a:pPr>
            <a:r>
              <a:rPr lang="en-US" dirty="0"/>
              <a:t>Document Wisconsin’s heath system and clinic approaches to personal CGM for patients with diabetes.</a:t>
            </a:r>
          </a:p>
          <a:p>
            <a:pPr marL="628650" lvl="1" indent="-171450">
              <a:buFont typeface="Arial" panose="020B0604020202020204" pitchFamily="34" charset="0"/>
              <a:buChar char="•"/>
            </a:pPr>
            <a:r>
              <a:rPr lang="en-US" dirty="0"/>
              <a:t>Document clinician barriers to personal CGM use for patients who could benefit.</a:t>
            </a:r>
          </a:p>
          <a:p>
            <a:pPr marL="628650" lvl="1" indent="-171450">
              <a:buFont typeface="Arial" panose="020B0604020202020204" pitchFamily="34" charset="0"/>
              <a:buChar char="•"/>
            </a:pPr>
            <a:r>
              <a:rPr lang="en-US" dirty="0"/>
              <a:t>Use the results to address identified barriers in Wisconsin.</a:t>
            </a:r>
          </a:p>
          <a:p>
            <a:pPr marL="628650" lvl="1" indent="-171450">
              <a:buFont typeface="Arial" panose="020B0604020202020204" pitchFamily="34" charset="0"/>
              <a:buChar char="•"/>
            </a:pPr>
            <a:r>
              <a:rPr lang="en-US" dirty="0"/>
              <a:t>https://www.dhs.wisconsin.gov/publications/p03161.pdf</a:t>
            </a:r>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18</a:t>
            </a:fld>
            <a:endParaRPr lang="en-US" dirty="0"/>
          </a:p>
        </p:txBody>
      </p:sp>
    </p:spTree>
    <p:extLst>
      <p:ext uri="{BB962C8B-B14F-4D97-AF65-F5344CB8AC3E}">
        <p14:creationId xmlns:p14="http://schemas.microsoft.com/office/powerpoint/2010/main" val="3446305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19</a:t>
            </a:fld>
            <a:endParaRPr lang="en-US" dirty="0"/>
          </a:p>
        </p:txBody>
      </p:sp>
    </p:spTree>
    <p:extLst>
      <p:ext uri="{BB962C8B-B14F-4D97-AF65-F5344CB8AC3E}">
        <p14:creationId xmlns:p14="http://schemas.microsoft.com/office/powerpoint/2010/main" val="507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20</a:t>
            </a:fld>
            <a:endParaRPr lang="en-US" dirty="0"/>
          </a:p>
        </p:txBody>
      </p:sp>
    </p:spTree>
    <p:extLst>
      <p:ext uri="{BB962C8B-B14F-4D97-AF65-F5344CB8AC3E}">
        <p14:creationId xmlns:p14="http://schemas.microsoft.com/office/powerpoint/2010/main" val="112403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3</a:t>
            </a:fld>
            <a:endParaRPr lang="en-US" dirty="0"/>
          </a:p>
        </p:txBody>
      </p:sp>
    </p:spTree>
    <p:extLst>
      <p:ext uri="{BB962C8B-B14F-4D97-AF65-F5344CB8AC3E}">
        <p14:creationId xmlns:p14="http://schemas.microsoft.com/office/powerpoint/2010/main" val="4240334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21</a:t>
            </a:fld>
            <a:endParaRPr lang="en-US" dirty="0"/>
          </a:p>
        </p:txBody>
      </p:sp>
    </p:spTree>
    <p:extLst>
      <p:ext uri="{BB962C8B-B14F-4D97-AF65-F5344CB8AC3E}">
        <p14:creationId xmlns:p14="http://schemas.microsoft.com/office/powerpoint/2010/main" val="1298669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We are still learning about the magnitude and severity with which the COVID-19 pandemic affected diabetes prevention, care and management. Here are a few highlights from early peer reviewed literature: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is evidence that people with diabetes were less likely to use regular medical services they needed to manage their condition throughout the pandemic. In particularly, young adults (ages 18-29) reported large disruptions in access to and use of medical care, including difficulty getting their diabetes medication. </a:t>
            </a:r>
          </a:p>
          <a:p>
            <a:pPr marL="628650" lvl="1" indent="-171450">
              <a:buFont typeface="Arial" panose="020B0604020202020204" pitchFamily="34" charset="0"/>
              <a:buChar char="•"/>
            </a:pPr>
            <a:r>
              <a:rPr lang="en-US" dirty="0"/>
              <a:t>Several studies have also suggested that adults and youth face an increased risk of diabetes diagnosis after contracting COVID-19. In one study, patients younger than 18 years old with COVID-19 were up to 2.5 times more likely to be diagnosed with diabetes in the months after infection than those without COVID-19 and those who had other respiratory infections before the pandemic.</a:t>
            </a:r>
          </a:p>
          <a:p>
            <a:pPr marL="628650" lvl="1" indent="-171450">
              <a:buFont typeface="Arial" panose="020B0604020202020204" pitchFamily="34" charset="0"/>
              <a:buChar char="•"/>
            </a:pPr>
            <a:r>
              <a:rPr lang="en-US" dirty="0"/>
              <a:t>Finally, it’s been well documented that patients with diabetes as an underlying medical condition faced higher risk of experiencing severe complications from COVID-19 infection. Among patients hospitalized with severe COVID-19 complications, nearly 40% had diabetes as an underlying medical condition.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22</a:t>
            </a:fld>
            <a:endParaRPr lang="en-US" dirty="0"/>
          </a:p>
        </p:txBody>
      </p:sp>
    </p:spTree>
    <p:extLst>
      <p:ext uri="{BB962C8B-B14F-4D97-AF65-F5344CB8AC3E}">
        <p14:creationId xmlns:p14="http://schemas.microsoft.com/office/powerpoint/2010/main" val="2573424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23</a:t>
            </a:fld>
            <a:endParaRPr lang="en-US" dirty="0"/>
          </a:p>
        </p:txBody>
      </p:sp>
    </p:spTree>
    <p:extLst>
      <p:ext uri="{BB962C8B-B14F-4D97-AF65-F5344CB8AC3E}">
        <p14:creationId xmlns:p14="http://schemas.microsoft.com/office/powerpoint/2010/main" val="3898471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24</a:t>
            </a:fld>
            <a:endParaRPr lang="en-US" dirty="0"/>
          </a:p>
        </p:txBody>
      </p:sp>
    </p:spTree>
    <p:extLst>
      <p:ext uri="{BB962C8B-B14F-4D97-AF65-F5344CB8AC3E}">
        <p14:creationId xmlns:p14="http://schemas.microsoft.com/office/powerpoint/2010/main" val="7498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Presenter Notes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want to hear from you about where your care and management challenges are for patients with diabetes and prediabetes, how you feel we can improve our statewide programming focus areas and initiatives.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two options we’re recommending you use to get in touch with us and provide your feedback.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First is a survey we’re administering for the Diabetes Action Plan 2023 development. This same survey will be translated into Spanish and Hmong and posted to our program website.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second is emailing the Chronic Disease Prevention Program staff at dhschronicdiseaseprevention@dhs.wisconsin.gov. It will help us a lot if you include the subject line “Diabetes Action Plan and Program Feedback” when you do.</a:t>
            </a:r>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25</a:t>
            </a:fld>
            <a:endParaRPr lang="en-US" dirty="0"/>
          </a:p>
        </p:txBody>
      </p:sp>
    </p:spTree>
    <p:extLst>
      <p:ext uri="{BB962C8B-B14F-4D97-AF65-F5344CB8AC3E}">
        <p14:creationId xmlns:p14="http://schemas.microsoft.com/office/powerpoint/2010/main" val="1938203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t>Presenter Notes</a:t>
            </a:r>
          </a:p>
          <a:p>
            <a:pPr marL="171450" indent="-171450">
              <a:buFont typeface="Arial" panose="020B0604020202020204" pitchFamily="34" charset="0"/>
              <a:buChar char="•"/>
            </a:pPr>
            <a:r>
              <a:rPr lang="en-US" dirty="0"/>
              <a:t>Introduce self.</a:t>
            </a:r>
          </a:p>
        </p:txBody>
      </p:sp>
      <p:sp>
        <p:nvSpPr>
          <p:cNvPr id="4" name="Slide Number Placeholder 3"/>
          <p:cNvSpPr>
            <a:spLocks noGrp="1"/>
          </p:cNvSpPr>
          <p:nvPr>
            <p:ph type="sldNum" sz="quarter" idx="5"/>
          </p:nvPr>
        </p:nvSpPr>
        <p:spPr/>
        <p:txBody>
          <a:bodyPr/>
          <a:lstStyle/>
          <a:p>
            <a:fld id="{9BBCAC8B-0117-427A-8A85-5726A74CA633}" type="slidenum">
              <a:rPr lang="en-US" smtClean="0"/>
              <a:t>26</a:t>
            </a:fld>
            <a:endParaRPr lang="en-US" dirty="0"/>
          </a:p>
        </p:txBody>
      </p:sp>
    </p:spTree>
    <p:extLst>
      <p:ext uri="{BB962C8B-B14F-4D97-AF65-F5344CB8AC3E}">
        <p14:creationId xmlns:p14="http://schemas.microsoft.com/office/powerpoint/2010/main" val="2232693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BBCAC8B-0117-427A-8A85-5726A74CA633}" type="slidenum">
              <a:rPr lang="en-US" smtClean="0"/>
              <a:t>27</a:t>
            </a:fld>
            <a:endParaRPr lang="en-US" dirty="0"/>
          </a:p>
        </p:txBody>
      </p:sp>
    </p:spTree>
    <p:extLst>
      <p:ext uri="{BB962C8B-B14F-4D97-AF65-F5344CB8AC3E}">
        <p14:creationId xmlns:p14="http://schemas.microsoft.com/office/powerpoint/2010/main" val="4142302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Sustainability of National DPP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worked strategically to create a sustainable environment for the National DPP</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believe infrastructure building is as critical as reimbursement to ensure sustainability of the National DPP.</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only fund infrastructure building activities such as creation of screening-testing-referral processes, reimbursement connections and partnerships, marketing, and addressing barriers to participation and retention. We do NOT fund for program delivery.</a:t>
            </a:r>
          </a:p>
          <a:p>
            <a:pPr marL="0" marR="0">
              <a:lnSpc>
                <a:spcPct val="107000"/>
              </a:lnSpc>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Partnership with National DPP CDC recognized programs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work with all of our National DPP CDC recognized programs, including those we do not contract with for 1815 or 1817 work.</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approach allows for the potential of all National DPP CDC recognized programs to thrive, not just those we contract with to achieve 1815 or 1817 outcome measures.</a:t>
            </a: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28</a:t>
            </a:fld>
            <a:endParaRPr lang="en-US" dirty="0"/>
          </a:p>
        </p:txBody>
      </p:sp>
    </p:spTree>
    <p:extLst>
      <p:ext uri="{BB962C8B-B14F-4D97-AF65-F5344CB8AC3E}">
        <p14:creationId xmlns:p14="http://schemas.microsoft.com/office/powerpoint/2010/main" val="898987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Diabetes Prevention State Engagement Meeting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StEM</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October 2017 we held our Diabetes Prevention State Engagement Meeting, 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the support of NACDD.</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We’ve had a 25+ year relationship with health plans in our state through a Chronic Disease Quality Improvement Project and many of the health plans participated in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part of the Diabetes Prevention Action Plan developed during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plans asked to begin meeting for discussion around referral and reimbursement for National DPP.</a:t>
            </a:r>
          </a:p>
          <a:p>
            <a:pPr marL="0" marR="0">
              <a:lnSpc>
                <a:spcPct val="107000"/>
              </a:lnSpc>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National DPP Insurer Community of Practice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fall 2018, WI DHS staff began contacting Wisconsin health plans to gauge interest in developing a Wisconsin National DPP Community of Practice, 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January 2019, five health plans committed to the CoP to learn more about the National DPP, explore becoming referral sources and, ultimately, payers. </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five participating health plans are Wisconsin-based health plans that have service areas ranging from statewide to large regional areas. Their insurance lines cover commercial, Medicaid, Medicare, Medicare Advantage, and Marketplace. </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2019, CoP members learned about strong evidence supporting the National DPP, the program’s structure, different delivery modes, and available tools in 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National DPP Coverage Toolkit</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help them learn more about providing coverage for the program. They also learned about the Medicare DPP and its value-based payment structure, which went into effect in April 2018. </a:t>
            </a: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29</a:t>
            </a:fld>
            <a:endParaRPr lang="en-US" dirty="0"/>
          </a:p>
        </p:txBody>
      </p:sp>
    </p:spTree>
    <p:extLst>
      <p:ext uri="{BB962C8B-B14F-4D97-AF65-F5344CB8AC3E}">
        <p14:creationId xmlns:p14="http://schemas.microsoft.com/office/powerpoint/2010/main" val="3199009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Opportunity to Solve the Administrative Burden Problem</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January 2020, CoP members concluded National DPP referrals and reimbursement from commercial health plans would require individual contracts with each of Wisconsin’s 39 existing National DPP CDC recognized programs. This administrative burden proved a significant barrier they could not overcome. </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a bit of conversation and some out-of-the-box thinking, one representative suggested we consider creating a network, similar to a management services organization (MSO) concept. This would allow payers to put one contract in place for use of all National DPP CDC recognized programs in Wisconsin.</a:t>
            </a:r>
          </a:p>
          <a:p>
            <a:pPr marL="0" marR="0">
              <a:lnSpc>
                <a:spcPct val="107000"/>
              </a:lnSpc>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Finding the Bridge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Wisconsin needed a platform to host the benefits network and create a “bridge” for connecting programs and payers. </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connected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in February 2020 and began meeting with Cassandra Stish,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Health’s Chief Customer Officer, to learn more about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Health’s platform.</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is a HIPAA-compliant electronic health record (EHR) for community-based organizations.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has Fast Healthcare Interoperability Resources (FHIR) capability and can interface with any EHR platform in the nation to exchange data. The platform has three major components: program and data management, secure referral capability, and a claims engine.</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“aha” moment came after we sat through the first demo of the platform. We realized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platform could help facilitate commercial coverage by serving as the basis for the benefits network, navigate the complex world of value-based payments, and provide programs with an easy-to-use environment for managing program data and referrals.</a:t>
            </a: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30</a:t>
            </a:fld>
            <a:endParaRPr lang="en-US" dirty="0"/>
          </a:p>
        </p:txBody>
      </p:sp>
    </p:spTree>
    <p:extLst>
      <p:ext uri="{BB962C8B-B14F-4D97-AF65-F5344CB8AC3E}">
        <p14:creationId xmlns:p14="http://schemas.microsoft.com/office/powerpoint/2010/main" val="165192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t>Presenter Notes</a:t>
            </a:r>
          </a:p>
          <a:p>
            <a:pPr marL="171450" indent="-171450">
              <a:buFont typeface="Arial" panose="020B0604020202020204" pitchFamily="34" charset="0"/>
              <a:buChar char="•"/>
            </a:pPr>
            <a:r>
              <a:rPr lang="en-US" dirty="0"/>
              <a:t>Introduce self.</a:t>
            </a:r>
          </a:p>
          <a:p>
            <a:pPr marL="171450" indent="-171450">
              <a:buFont typeface="Arial" panose="020B0604020202020204" pitchFamily="34" charset="0"/>
              <a:buChar char="•"/>
            </a:pPr>
            <a:r>
              <a:rPr lang="en-US" dirty="0"/>
              <a:t>This part of the presentation will highlight the:</a:t>
            </a:r>
          </a:p>
          <a:p>
            <a:pPr marL="628650" lvl="1" indent="-171450">
              <a:buFont typeface="Arial" panose="020B0604020202020204" pitchFamily="34" charset="0"/>
              <a:buChar char="•"/>
            </a:pPr>
            <a:r>
              <a:rPr lang="en-US" dirty="0"/>
              <a:t>Diabetes Action Plan published in July 2022.</a:t>
            </a:r>
          </a:p>
          <a:p>
            <a:pPr marL="628650" lvl="1" indent="-171450">
              <a:buFont typeface="Arial" panose="020B0604020202020204" pitchFamily="34" charset="0"/>
              <a:buChar char="•"/>
            </a:pPr>
            <a:r>
              <a:rPr lang="en-US" dirty="0"/>
              <a:t>Current diabetes management and prevention efforts at DHS.</a:t>
            </a:r>
          </a:p>
          <a:p>
            <a:pPr marL="628650" lvl="1" indent="-171450">
              <a:buFont typeface="Arial" panose="020B0604020202020204" pitchFamily="34" charset="0"/>
              <a:buChar char="•"/>
            </a:pPr>
            <a:r>
              <a:rPr lang="en-US" dirty="0"/>
              <a:t>COVID-impacts on diabetes prevention, care and management,</a:t>
            </a:r>
          </a:p>
          <a:p>
            <a:pPr marL="628650" lvl="1" indent="-171450">
              <a:buFont typeface="Arial" panose="020B0604020202020204" pitchFamily="34" charset="0"/>
              <a:buChar char="•"/>
            </a:pPr>
            <a:r>
              <a:rPr lang="en-US" dirty="0"/>
              <a:t>And opportunities for you to provide feedback about the future of our programming and efforts.</a:t>
            </a:r>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a:t>
            </a:fld>
            <a:endParaRPr lang="en-US" dirty="0"/>
          </a:p>
        </p:txBody>
      </p:sp>
    </p:spTree>
    <p:extLst>
      <p:ext uri="{BB962C8B-B14F-4D97-AF65-F5344CB8AC3E}">
        <p14:creationId xmlns:p14="http://schemas.microsoft.com/office/powerpoint/2010/main" val="491726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Programs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Health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Payers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agreed to partner with WI DHS in May 2020 to build a self-sustaining benefits network called the Wisconsin Lifestyle and Prevention Benefits Network.</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language already existed for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to contract with National DPP CDC recognized programs,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needed to create language for a contract between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and the payers. </a:t>
            </a:r>
          </a:p>
          <a:p>
            <a:pPr marL="0" marR="0">
              <a:lnSpc>
                <a:spcPct val="107000"/>
              </a:lnSpc>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Developing Contract Language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staff,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and members of the Wisconsin National DPP Insurer CoP collaborated during the next year to develop that contract language. </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turned out to be a complex part of the development, with a lot of back and forth. CoP members generously participated in the process and even involved their legal departments to provide input.</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Payer contracting language is complete and several health plans are now reviewing for consideration of coverage.</a:t>
            </a:r>
          </a:p>
          <a:p>
            <a:pPr marL="0" marR="0">
              <a:lnSpc>
                <a:spcPct val="107000"/>
              </a:lnSpc>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Onboarding National DPP Suppliers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same time payer contract development was happening, our team was working to onboard Wisconsin’s National DPP CDC recognized programs to the platform. </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supporting the National DPP CDC recognized programs’ costs to use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platform for the first year or two, or until commercial coverage begins, whichever comes first.</a:t>
            </a: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31</a:t>
            </a:fld>
            <a:endParaRPr lang="en-US" dirty="0"/>
          </a:p>
        </p:txBody>
      </p:sp>
    </p:spTree>
    <p:extLst>
      <p:ext uri="{BB962C8B-B14F-4D97-AF65-F5344CB8AC3E}">
        <p14:creationId xmlns:p14="http://schemas.microsoft.com/office/powerpoint/2010/main" val="1412902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9125347be_5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9125347be_5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How It Works: Payments</a:t>
            </a:r>
          </a:p>
          <a:p>
            <a:pPr marL="342900" marR="0" lvl="0" indent="-342900">
              <a:lnSpc>
                <a:spcPct val="107000"/>
              </a:lnSpc>
              <a:spcBef>
                <a:spcPts val="60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a visual of the network. There is one platform, one contract, one invoice. </a:t>
            </a:r>
          </a:p>
          <a:p>
            <a:pPr marL="342900" marR="0" lvl="0" indent="-342900">
              <a:lnSpc>
                <a:spcPct val="107000"/>
              </a:lnSpc>
              <a:spcBef>
                <a:spcPts val="60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Health plans or employers agree to cover the National DPP by signing one contract for the use of all Wisconsin National DPP CDC recognized programs using the network. </a:t>
            </a:r>
          </a:p>
          <a:p>
            <a:pPr marL="342900" marR="0" lvl="0" indent="-342900">
              <a:lnSpc>
                <a:spcPct val="107000"/>
              </a:lnSpc>
              <a:spcBef>
                <a:spcPts val="60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National DPP supplier claims flow through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as third-party administrator, or TPA. Health plans or employers issue a payment on claims 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generates remittance/reconciliation files and processes payouts to National DPP CDC recognized programs.</a:t>
            </a:r>
          </a:p>
          <a:p>
            <a:pPr marL="342900" marR="0" lvl="0" indent="-342900">
              <a:lnSpc>
                <a:spcPct val="107000"/>
              </a:lnSpc>
              <a:spcBef>
                <a:spcPts val="60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Health plans and employers have the option to cover additional evidence-based health intervention programs that are offered by CDC recognized programs, for example Blood Pressure Self-Monitoring, Diabetes Self-Management Education and Support or DSMES, Stanford-developed programs, and others.</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Hiring of Consultant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hired someone to work with us to help secure contracts for the benefits network.</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He is a physician, well respected in the population health world in our state, and most recently served as the Chief Medical Officer for a Wisconsin-based health plan.</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He understands the importance and impact of National DPP, speaks the insurance world language, and knows how to position the ask in a way that will make leadership listen.</a:t>
            </a:r>
          </a:p>
          <a:p>
            <a:pPr marL="0" marR="0">
              <a:lnSpc>
                <a:spcPct val="107000"/>
              </a:lnSpc>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Crosswalk of Health Plans and Influencers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 with our partners, we have documented the state-based and national health plans with which we have connections.</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We’ve created a document with the contacts, what we know of them (for instance if they are members of our Diabetes Advisory Group or the Chronic Disease Quality Improvement Project), and what influencers we know that are connected to them.</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influencers, we are looking at responses to the Employer Market Assessment Survey we did in collaboration with NACDD, as well as board members and corporate wellness clients of the YMCA of Metropolitan Milwaukee, who is working with us to help secure coverage.</a:t>
            </a:r>
          </a:p>
          <a:p>
            <a:pPr marL="0" marR="0">
              <a:lnSpc>
                <a:spcPct val="107000"/>
              </a:lnSpc>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Development of Supporting Materials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working on developing “sales pitch” materials for our consultant to use as he reaches out to the health plans.</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not reinventing the wheel. We received much of the content through our participation in NACDD’s Employer Learning Collaborative. But, we are relying on our consultant’s guidance to narrow down the information and focus on what is important to health leadership.</a:t>
            </a:r>
          </a:p>
          <a:p>
            <a:pPr marL="0" marR="0">
              <a:lnSpc>
                <a:spcPct val="107000"/>
              </a:lnSpc>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Scheduling Meetings and Securing Contracts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Securing contracts = the end game!</a:t>
            </a: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33</a:t>
            </a:fld>
            <a:endParaRPr lang="en-US" dirty="0"/>
          </a:p>
        </p:txBody>
      </p:sp>
    </p:spTree>
    <p:extLst>
      <p:ext uri="{BB962C8B-B14F-4D97-AF65-F5344CB8AC3E}">
        <p14:creationId xmlns:p14="http://schemas.microsoft.com/office/powerpoint/2010/main" val="4033824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Blanket Coverage of National DPP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my happy bubble employers will not need to “opt in” to the offering, health plans cover automatically for the membership because it will improve their population’s overall health.</a:t>
            </a:r>
          </a:p>
          <a:p>
            <a:pPr marL="0" marR="0">
              <a:lnSpc>
                <a:spcPct val="107000"/>
              </a:lnSpc>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Hyper-local Statewide Network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Suppliers across the state deliver the program in real-time through hyper-local in-person and distance learning delivery options.</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Lifestyle coaches who live and work in the same community as participants facilitate the program. </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local coaches can connect a health plan’s members to local resources that resolve barriers to participation and retention as they arise.</a:t>
            </a:r>
          </a:p>
          <a:p>
            <a:pPr marL="0" marR="0">
              <a:lnSpc>
                <a:spcPct val="107000"/>
              </a:lnSpc>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Reimbursement for Other Evidence-based Community Health Programming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a reason why we strategically named our network the “Lifestyle and Prevention Benefits Network.”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Welld</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Health’s platform can manage much more than just National DPP and already does for community organizations such as local YMCAs. </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hope that sometime in the not-too-distant future, health plans will reimburse for other evidence-based community programs to improve their overall population’s health like </a:t>
            </a:r>
            <a:r>
              <a:rPr lang="en-US" sz="1800">
                <a:effectLst/>
                <a:latin typeface="Calibri" panose="020F0502020204030204" pitchFamily="34" charset="0"/>
                <a:ea typeface="Calibri" panose="020F0502020204030204" pitchFamily="34" charset="0"/>
                <a:cs typeface="Times New Roman" panose="02020603050405020304" pitchFamily="18" charset="0"/>
              </a:rPr>
              <a:t>DSMES, the </a:t>
            </a:r>
            <a:r>
              <a:rPr lang="en-US" sz="1800" dirty="0">
                <a:effectLst/>
                <a:latin typeface="Calibri" panose="020F0502020204030204" pitchFamily="34" charset="0"/>
                <a:ea typeface="Calibri" panose="020F0502020204030204" pitchFamily="34" charset="0"/>
                <a:cs typeface="Times New Roman" panose="02020603050405020304" pitchFamily="18" charset="0"/>
              </a:rPr>
              <a:t>Stanford-developed Diabetes Self-Management Program (DSMP) and Chronic Disease Self-Management Program (CDSMP), blood pressure self-monitoring programs, falls prevention programs, the Livestrong cancer survivor program, and more. </a:t>
            </a:r>
          </a:p>
          <a:p>
            <a:pPr marL="342900" marR="0" lvl="0" indent="-342900">
              <a:lnSpc>
                <a:spcPct val="107000"/>
              </a:lnSpc>
              <a:spcBef>
                <a:spcPts val="60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 providers of those programs will join the Lifestyle and Prevention Benefits Network to make it happen.</a:t>
            </a:r>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34</a:t>
            </a:fld>
            <a:endParaRPr lang="en-US" dirty="0"/>
          </a:p>
        </p:txBody>
      </p:sp>
    </p:spTree>
    <p:extLst>
      <p:ext uri="{BB962C8B-B14F-4D97-AF65-F5344CB8AC3E}">
        <p14:creationId xmlns:p14="http://schemas.microsoft.com/office/powerpoint/2010/main" val="2340165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all, my name is Lena Swander and I’m an epidemiologist with the Chronic Disease Prevention Program. I’m going to share a little bit about one of our program’s latest grants awarded by the National Association of Chronic Disease Directors, called the Bright Spot Initiative. Next slide.</a:t>
            </a:r>
          </a:p>
        </p:txBody>
      </p:sp>
      <p:sp>
        <p:nvSpPr>
          <p:cNvPr id="4" name="Slide Number Placeholder 3"/>
          <p:cNvSpPr>
            <a:spLocks noGrp="1"/>
          </p:cNvSpPr>
          <p:nvPr>
            <p:ph type="sldNum" sz="quarter" idx="5"/>
          </p:nvPr>
        </p:nvSpPr>
        <p:spPr/>
        <p:txBody>
          <a:bodyPr/>
          <a:lstStyle/>
          <a:p>
            <a:fld id="{9BBCAC8B-0117-427A-8A85-5726A74CA633}" type="slidenum">
              <a:rPr lang="en-US" smtClean="0"/>
              <a:t>35</a:t>
            </a:fld>
            <a:endParaRPr lang="en-US" dirty="0"/>
          </a:p>
        </p:txBody>
      </p:sp>
    </p:spTree>
    <p:extLst>
      <p:ext uri="{BB962C8B-B14F-4D97-AF65-F5344CB8AC3E}">
        <p14:creationId xmlns:p14="http://schemas.microsoft.com/office/powerpoint/2010/main" val="2716538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Bright Spot Initiative focuses on increasing enrollment in the National Diabetes Prevention Program with a priority on populations of focus. Next slide.</a:t>
            </a:r>
          </a:p>
        </p:txBody>
      </p:sp>
      <p:sp>
        <p:nvSpPr>
          <p:cNvPr id="4" name="Slide Number Placeholder 3"/>
          <p:cNvSpPr>
            <a:spLocks noGrp="1"/>
          </p:cNvSpPr>
          <p:nvPr>
            <p:ph type="sldNum" sz="quarter" idx="5"/>
          </p:nvPr>
        </p:nvSpPr>
        <p:spPr/>
        <p:txBody>
          <a:bodyPr/>
          <a:lstStyle/>
          <a:p>
            <a:fld id="{9BBCAC8B-0117-427A-8A85-5726A74CA633}" type="slidenum">
              <a:rPr lang="en-US" smtClean="0"/>
              <a:t>36</a:t>
            </a:fld>
            <a:endParaRPr lang="en-US" dirty="0"/>
          </a:p>
        </p:txBody>
      </p:sp>
    </p:spTree>
    <p:extLst>
      <p:ext uri="{BB962C8B-B14F-4D97-AF65-F5344CB8AC3E}">
        <p14:creationId xmlns:p14="http://schemas.microsoft.com/office/powerpoint/2010/main" val="3850096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share a little bit more about how we conceptualized the populations of focus.</a:t>
            </a:r>
          </a:p>
        </p:txBody>
      </p:sp>
      <p:sp>
        <p:nvSpPr>
          <p:cNvPr id="4" name="Slide Number Placeholder 3"/>
          <p:cNvSpPr>
            <a:spLocks noGrp="1"/>
          </p:cNvSpPr>
          <p:nvPr>
            <p:ph type="sldNum" sz="quarter" idx="5"/>
          </p:nvPr>
        </p:nvSpPr>
        <p:spPr/>
        <p:txBody>
          <a:bodyPr/>
          <a:lstStyle/>
          <a:p>
            <a:fld id="{9BBCAC8B-0117-427A-8A85-5726A74CA633}" type="slidenum">
              <a:rPr lang="en-US" smtClean="0"/>
              <a:t>37</a:t>
            </a:fld>
            <a:endParaRPr lang="en-US" dirty="0"/>
          </a:p>
        </p:txBody>
      </p:sp>
    </p:spTree>
    <p:extLst>
      <p:ext uri="{BB962C8B-B14F-4D97-AF65-F5344CB8AC3E}">
        <p14:creationId xmlns:p14="http://schemas.microsoft.com/office/powerpoint/2010/main" val="4137401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39</a:t>
            </a:fld>
            <a:endParaRPr lang="en-US" dirty="0"/>
          </a:p>
        </p:txBody>
      </p:sp>
    </p:spTree>
    <p:extLst>
      <p:ext uri="{BB962C8B-B14F-4D97-AF65-F5344CB8AC3E}">
        <p14:creationId xmlns:p14="http://schemas.microsoft.com/office/powerpoint/2010/main" val="1424482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40</a:t>
            </a:fld>
            <a:endParaRPr lang="en-US" dirty="0"/>
          </a:p>
        </p:txBody>
      </p:sp>
    </p:spTree>
    <p:extLst>
      <p:ext uri="{BB962C8B-B14F-4D97-AF65-F5344CB8AC3E}">
        <p14:creationId xmlns:p14="http://schemas.microsoft.com/office/powerpoint/2010/main" val="3645668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Race/Ethnicity: American Indian/Alaskan Native, Asian, Black, Hispanic</a:t>
            </a: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Sex: Male</a:t>
            </a: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Ages: 35-64 younger adults…65+ also under consideration because of the large MDPP push.</a:t>
            </a: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Income: household income under $64,000</a:t>
            </a:r>
          </a:p>
          <a:p>
            <a:pPr marL="342900" marR="0" lvl="0" indent="-342900">
              <a:lnSpc>
                <a:spcPct val="115000"/>
              </a:lnSpc>
              <a:spcBef>
                <a:spcPts val="0"/>
              </a:spcBef>
              <a:spcAft>
                <a:spcPts val="10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Education: completed Grade 12 or GED or less</a:t>
            </a:r>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41</a:t>
            </a:fld>
            <a:endParaRPr lang="en-US" dirty="0"/>
          </a:p>
        </p:txBody>
      </p:sp>
    </p:spTree>
    <p:extLst>
      <p:ext uri="{BB962C8B-B14F-4D97-AF65-F5344CB8AC3E}">
        <p14:creationId xmlns:p14="http://schemas.microsoft.com/office/powerpoint/2010/main" val="409948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BBCAC8B-0117-427A-8A85-5726A74CA633}" type="slidenum">
              <a:rPr lang="en-US" smtClean="0"/>
              <a:t>5</a:t>
            </a:fld>
            <a:endParaRPr lang="en-US" dirty="0"/>
          </a:p>
        </p:txBody>
      </p:sp>
    </p:spTree>
    <p:extLst>
      <p:ext uri="{BB962C8B-B14F-4D97-AF65-F5344CB8AC3E}">
        <p14:creationId xmlns:p14="http://schemas.microsoft.com/office/powerpoint/2010/main" val="1314641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42</a:t>
            </a:fld>
            <a:endParaRPr lang="en-US" dirty="0"/>
          </a:p>
        </p:txBody>
      </p:sp>
    </p:spTree>
    <p:extLst>
      <p:ext uri="{BB962C8B-B14F-4D97-AF65-F5344CB8AC3E}">
        <p14:creationId xmlns:p14="http://schemas.microsoft.com/office/powerpoint/2010/main" val="1408148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bar graph visualizes total population estimates for American Indians/Alaskan Natives (AI/AN), Asians, Blacks, or African Americans (AA), and Hispanics by sex and age groups for select Wisconsin counties in an immediate service area for an example National DPP supplier using U.S. Census Bureau’s Population Division 2019 estimates. These estimates are published at the county level.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We want suppliers to focus recruitment efforts on populations at disproportionately impacted with sufficient representation, for example Black males, ages 20-49, in their immediate service area counties.</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CDPP created reference bar graphs for all participating Bright Spot National DPP suppliers we’ll be sharing in a follow up email after this call. You can explore your immediate service area’s demographic estimates as a Tableau Dashboard at: </a:t>
            </a:r>
            <a:r>
              <a:rPr lang="en-US" sz="1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NACDD Bright Spot: Populations of Focus Demographics, </a:t>
            </a:r>
            <a:r>
              <a:rPr lang="en-US" sz="12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Demographic Estimates by County</a:t>
            </a:r>
            <a:r>
              <a:rPr lang="en-US" sz="1200" i="1" u="non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This bar graph will also be shared as a static PDF, and the data behind it as a table in an Excel file. </a:t>
            </a:r>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43</a:t>
            </a:fld>
            <a:endParaRPr lang="en-US" dirty="0"/>
          </a:p>
        </p:txBody>
      </p:sp>
    </p:spTree>
    <p:extLst>
      <p:ext uri="{BB962C8B-B14F-4D97-AF65-F5344CB8AC3E}">
        <p14:creationId xmlns:p14="http://schemas.microsoft.com/office/powerpoint/2010/main" val="2625965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44</a:t>
            </a:fld>
            <a:endParaRPr lang="en-US" dirty="0"/>
          </a:p>
        </p:txBody>
      </p:sp>
    </p:spTree>
    <p:extLst>
      <p:ext uri="{BB962C8B-B14F-4D97-AF65-F5344CB8AC3E}">
        <p14:creationId xmlns:p14="http://schemas.microsoft.com/office/powerpoint/2010/main" val="45533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 table of populations who are at disproportionate risk of developing type 2 diabetes, and your community composition findings. Suppliers should focus on recruiting male participants who are Black/AA, Asian, American Indian/Alaskan Native, or of Hispanic ethnicity, of low SES, and between the ages of 20-49. </a:t>
            </a:r>
          </a:p>
          <a:p>
            <a:endParaRPr lang="en-US" dirty="0"/>
          </a:p>
          <a:p>
            <a:r>
              <a:rPr lang="en-US" i="1" dirty="0"/>
              <a:t>Note: Black/AA, Asian, AI/AN, and those of Hispanic ethnicity have populations that skew younger (younger populations make up a greater proportion of their population base when compared to Whites). This holds for every supplier service area we investigated.</a:t>
            </a:r>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45</a:t>
            </a:fld>
            <a:endParaRPr lang="en-US" dirty="0"/>
          </a:p>
        </p:txBody>
      </p:sp>
    </p:spTree>
    <p:extLst>
      <p:ext uri="{BB962C8B-B14F-4D97-AF65-F5344CB8AC3E}">
        <p14:creationId xmlns:p14="http://schemas.microsoft.com/office/powerpoint/2010/main" val="1896863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46</a:t>
            </a:fld>
            <a:endParaRPr lang="en-US" dirty="0"/>
          </a:p>
        </p:txBody>
      </p:sp>
    </p:spTree>
    <p:extLst>
      <p:ext uri="{BB962C8B-B14F-4D97-AF65-F5344CB8AC3E}">
        <p14:creationId xmlns:p14="http://schemas.microsoft.com/office/powerpoint/2010/main" val="95130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47</a:t>
            </a:fld>
            <a:endParaRPr lang="en-US" dirty="0"/>
          </a:p>
        </p:txBody>
      </p:sp>
    </p:spTree>
    <p:extLst>
      <p:ext uri="{BB962C8B-B14F-4D97-AF65-F5344CB8AC3E}">
        <p14:creationId xmlns:p14="http://schemas.microsoft.com/office/powerpoint/2010/main" val="1389226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CDPP has many different communication resources available to help you increase awareness of prediabetes and the National DPP:</a:t>
            </a:r>
          </a:p>
          <a:p>
            <a:pPr marL="628650" lvl="1" indent="-171450">
              <a:buFont typeface="Arial" panose="020B0604020202020204" pitchFamily="34" charset="0"/>
              <a:buChar char="•"/>
            </a:pPr>
            <a:r>
              <a:rPr lang="en-US" dirty="0"/>
              <a:t>Photos</a:t>
            </a:r>
          </a:p>
          <a:p>
            <a:pPr marL="628650" lvl="1" indent="-171450">
              <a:buFont typeface="Arial" panose="020B0604020202020204" pitchFamily="34" charset="0"/>
              <a:buChar char="•"/>
            </a:pPr>
            <a:r>
              <a:rPr lang="en-US" dirty="0"/>
              <a:t>Flyers and posters</a:t>
            </a:r>
          </a:p>
          <a:p>
            <a:pPr marL="628650" lvl="1" indent="-171450">
              <a:buFont typeface="Arial" panose="020B0604020202020204" pitchFamily="34" charset="0"/>
              <a:buChar char="•"/>
            </a:pPr>
            <a:r>
              <a:rPr lang="en-US" dirty="0"/>
              <a:t>Newspaper and print ads</a:t>
            </a:r>
          </a:p>
          <a:p>
            <a:pPr marL="628650" lvl="1" indent="-171450">
              <a:buFont typeface="Arial" panose="020B0604020202020204" pitchFamily="34" charset="0"/>
              <a:buChar char="•"/>
            </a:pPr>
            <a:r>
              <a:rPr lang="en-US" dirty="0"/>
              <a:t>Sample press releases</a:t>
            </a:r>
          </a:p>
          <a:p>
            <a:pPr marL="628650" lvl="1" indent="-171450">
              <a:buFont typeface="Arial" panose="020B0604020202020204" pitchFamily="34" charset="0"/>
              <a:buChar char="•"/>
            </a:pPr>
            <a:r>
              <a:rPr lang="en-US" dirty="0"/>
              <a:t>Banners and web ads</a:t>
            </a:r>
          </a:p>
          <a:p>
            <a:pPr marL="628650" lvl="1" indent="-171450">
              <a:buFont typeface="Arial" panose="020B0604020202020204" pitchFamily="34" charset="0"/>
              <a:buChar char="•"/>
            </a:pPr>
            <a:r>
              <a:rPr lang="en-US" dirty="0"/>
              <a:t>Social media content</a:t>
            </a:r>
          </a:p>
          <a:p>
            <a:pPr marL="628650" lvl="1" indent="-171450">
              <a:buFont typeface="Arial" panose="020B0604020202020204" pitchFamily="34" charset="0"/>
              <a:buChar char="•"/>
            </a:pPr>
            <a:r>
              <a:rPr lang="en-US" dirty="0"/>
              <a:t>And more!</a:t>
            </a:r>
          </a:p>
          <a:p>
            <a:pPr marL="171450" indent="-171450">
              <a:buFont typeface="Arial" panose="020B0604020202020204" pitchFamily="34" charset="0"/>
              <a:buChar char="•"/>
            </a:pPr>
            <a:r>
              <a:rPr lang="en-US" dirty="0"/>
              <a:t>Resources marked “From DHS” were created here in Wisconsin using key informant interviews and focus groups.</a:t>
            </a:r>
          </a:p>
          <a:p>
            <a:pPr marL="171450" indent="-171450">
              <a:buFont typeface="Arial" panose="020B0604020202020204" pitchFamily="34" charset="0"/>
              <a:buChar char="•"/>
            </a:pPr>
            <a:r>
              <a:rPr lang="en-US" dirty="0"/>
              <a:t>More resources are added every year, so if you haven’t checked them out in a while, please do.</a:t>
            </a:r>
          </a:p>
          <a:p>
            <a:pPr marL="171450" indent="-171450">
              <a:buFont typeface="Arial" panose="020B0604020202020204" pitchFamily="34" charset="0"/>
              <a:buChar char="•"/>
            </a:pPr>
            <a:r>
              <a:rPr lang="en-US" dirty="0"/>
              <a:t>Feel free to take these resources, add your logo, and distribute widely. If you need assistance with adding your logo, please contact us.</a:t>
            </a:r>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48</a:t>
            </a:fld>
            <a:endParaRPr lang="en-US" dirty="0"/>
          </a:p>
        </p:txBody>
      </p:sp>
    </p:spTree>
    <p:extLst>
      <p:ext uri="{BB962C8B-B14F-4D97-AF65-F5344CB8AC3E}">
        <p14:creationId xmlns:p14="http://schemas.microsoft.com/office/powerpoint/2010/main" val="3860069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49</a:t>
            </a:fld>
            <a:endParaRPr lang="en-US" dirty="0"/>
          </a:p>
        </p:txBody>
      </p:sp>
    </p:spTree>
    <p:extLst>
      <p:ext uri="{BB962C8B-B14F-4D97-AF65-F5344CB8AC3E}">
        <p14:creationId xmlns:p14="http://schemas.microsoft.com/office/powerpoint/2010/main" val="2039631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BBCAC8B-0117-427A-8A85-5726A74CA633}" type="slidenum">
              <a:rPr lang="en-US" smtClean="0"/>
              <a:t>6</a:t>
            </a:fld>
            <a:endParaRPr lang="en-US" dirty="0"/>
          </a:p>
        </p:txBody>
      </p:sp>
    </p:spTree>
    <p:extLst>
      <p:ext uri="{BB962C8B-B14F-4D97-AF65-F5344CB8AC3E}">
        <p14:creationId xmlns:p14="http://schemas.microsoft.com/office/powerpoint/2010/main" val="500358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DHS may also consult with Department of Public Instruction (DPI) and the Department of Corrections (DOC) in developing this plan.</a:t>
            </a:r>
          </a:p>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7</a:t>
            </a:fld>
            <a:endParaRPr lang="en-US" dirty="0"/>
          </a:p>
        </p:txBody>
      </p:sp>
    </p:spTree>
    <p:extLst>
      <p:ext uri="{BB962C8B-B14F-4D97-AF65-F5344CB8AC3E}">
        <p14:creationId xmlns:p14="http://schemas.microsoft.com/office/powerpoint/2010/main" val="1521456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DHS published the very first Wisconsin Diabetes Action Plan: Report to the State Legislature in July 2022 as a result of the enacted legislation.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some limitations to this report as much of the data was captured prior to the onset of the COVID-19 pandemic. That said, it still provides a lot of valuable information to readers about recent diabetes trends, as well as programmatic efforts led by WI DHS and the Division of Public Health in recent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We’ll look at some of those programmatic efforts in our next section.</a:t>
            </a:r>
          </a:p>
        </p:txBody>
      </p:sp>
      <p:sp>
        <p:nvSpPr>
          <p:cNvPr id="4" name="Slide Number Placeholder 3"/>
          <p:cNvSpPr>
            <a:spLocks noGrp="1"/>
          </p:cNvSpPr>
          <p:nvPr>
            <p:ph type="sldNum" sz="quarter" idx="5"/>
          </p:nvPr>
        </p:nvSpPr>
        <p:spPr/>
        <p:txBody>
          <a:bodyPr/>
          <a:lstStyle/>
          <a:p>
            <a:fld id="{9BBCAC8B-0117-427A-8A85-5726A74CA633}" type="slidenum">
              <a:rPr lang="en-US" smtClean="0"/>
              <a:t>8</a:t>
            </a:fld>
            <a:endParaRPr lang="en-US" dirty="0"/>
          </a:p>
        </p:txBody>
      </p:sp>
    </p:spTree>
    <p:extLst>
      <p:ext uri="{BB962C8B-B14F-4D97-AF65-F5344CB8AC3E}">
        <p14:creationId xmlns:p14="http://schemas.microsoft.com/office/powerpoint/2010/main" val="3901951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9</a:t>
            </a:fld>
            <a:endParaRPr lang="en-US" dirty="0"/>
          </a:p>
        </p:txBody>
      </p:sp>
    </p:spTree>
    <p:extLst>
      <p:ext uri="{BB962C8B-B14F-4D97-AF65-F5344CB8AC3E}">
        <p14:creationId xmlns:p14="http://schemas.microsoft.com/office/powerpoint/2010/main" val="1800754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CAC8B-0117-427A-8A85-5726A74CA633}" type="slidenum">
              <a:rPr lang="en-US" smtClean="0"/>
              <a:t>10</a:t>
            </a:fld>
            <a:endParaRPr lang="en-US" dirty="0"/>
          </a:p>
        </p:txBody>
      </p:sp>
    </p:spTree>
    <p:extLst>
      <p:ext uri="{BB962C8B-B14F-4D97-AF65-F5344CB8AC3E}">
        <p14:creationId xmlns:p14="http://schemas.microsoft.com/office/powerpoint/2010/main" val="1494074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651760"/>
            <a:ext cx="7680960" cy="1314450"/>
          </a:xfrm>
        </p:spPr>
        <p:txBody>
          <a:bodyPr>
            <a:normAutofit/>
          </a:bodyPr>
          <a:lstStyle>
            <a:lvl1pPr marL="0" indent="0" algn="l">
              <a:spcBef>
                <a:spcPts val="0"/>
              </a:spcBef>
              <a:buNone/>
              <a:defRPr sz="2000" baseline="0">
                <a:solidFill>
                  <a:srgbClr val="585858"/>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br>
              <a:rPr lang="en-US" dirty="0"/>
            </a:br>
            <a:r>
              <a:rPr lang="en-US" dirty="0"/>
              <a:t>Job Title</a:t>
            </a:r>
            <a:br>
              <a:rPr lang="en-US" dirty="0"/>
            </a:br>
            <a:r>
              <a:rPr lang="en-US" dirty="0"/>
              <a:t>Date of Presentation</a:t>
            </a:r>
          </a:p>
        </p:txBody>
      </p:sp>
      <p:sp>
        <p:nvSpPr>
          <p:cNvPr id="7" name="Rectangle 6"/>
          <p:cNvSpPr/>
          <p:nvPr userDrawn="1"/>
        </p:nvSpPr>
        <p:spPr>
          <a:xfrm>
            <a:off x="0" y="361950"/>
            <a:ext cx="1295400" cy="2286000"/>
          </a:xfrm>
          <a:prstGeom prst="rect">
            <a:avLst/>
          </a:prstGeom>
          <a:solidFill>
            <a:srgbClr val="58585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userDrawn="1"/>
        </p:nvSpPr>
        <p:spPr>
          <a:xfrm>
            <a:off x="1371600" y="361950"/>
            <a:ext cx="7772400" cy="2286000"/>
          </a:xfrm>
          <a:prstGeom prst="rect">
            <a:avLst/>
          </a:prstGeom>
          <a:solidFill>
            <a:srgbClr val="003D7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1371600" y="365760"/>
            <a:ext cx="7680960" cy="2286000"/>
          </a:xfrm>
        </p:spPr>
        <p:txBody>
          <a:bodyPr anchor="b">
            <a:normAutofit/>
          </a:bodyPr>
          <a:lstStyle>
            <a:lvl1pPr>
              <a:defRPr sz="4000">
                <a:solidFill>
                  <a:schemeClr val="bg1"/>
                </a:solidFill>
                <a:latin typeface="+mj-lt"/>
                <a:cs typeface="Arial" panose="020B0604020202020204" pitchFamily="34" charset="0"/>
              </a:defRPr>
            </a:lvl1pPr>
          </a:lstStyle>
          <a:p>
            <a:r>
              <a:rPr lang="en-US" dirty="0"/>
              <a:t>Presentation 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 y="4732020"/>
            <a:ext cx="1879699" cy="365760"/>
          </a:xfrm>
          <a:prstGeom prst="rect">
            <a:avLst/>
          </a:prstGeom>
        </p:spPr>
      </p:pic>
      <p:sp>
        <p:nvSpPr>
          <p:cNvPr id="5" name="Text Placeholder 4"/>
          <p:cNvSpPr>
            <a:spLocks noGrp="1"/>
          </p:cNvSpPr>
          <p:nvPr>
            <p:ph type="body" sz="quarter" idx="10" hasCustomPrompt="1"/>
          </p:nvPr>
        </p:nvSpPr>
        <p:spPr>
          <a:xfrm>
            <a:off x="3474720" y="4777740"/>
            <a:ext cx="5577840" cy="274320"/>
          </a:xfrm>
        </p:spPr>
        <p:txBody>
          <a:bodyPr anchor="ctr">
            <a:normAutofit/>
          </a:bodyPr>
          <a:lstStyle>
            <a:lvl1pPr marL="0" indent="0" algn="r">
              <a:buNone/>
              <a:defRPr sz="1200"/>
            </a:lvl1pPr>
          </a:lstStyle>
          <a:p>
            <a:pPr lvl="0"/>
            <a:r>
              <a:rPr lang="en-US" dirty="0"/>
              <a:t>Division of </a:t>
            </a:r>
          </a:p>
        </p:txBody>
      </p:sp>
    </p:spTree>
    <p:extLst>
      <p:ext uri="{BB962C8B-B14F-4D97-AF65-F5344CB8AC3E}">
        <p14:creationId xmlns:p14="http://schemas.microsoft.com/office/powerpoint/2010/main" val="172691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457200" y="137160"/>
            <a:ext cx="8229600" cy="3200400"/>
          </a:xfrm>
        </p:spPr>
        <p:txBody>
          <a:bodyPr/>
          <a:lstStyle>
            <a:lvl1pPr marL="0" indent="0">
              <a:buNone/>
              <a:defRPr/>
            </a:lvl1pPr>
            <a:lvl2pPr marL="233362" indent="0">
              <a:buNone/>
              <a:defRPr/>
            </a:lvl2pPr>
            <a:lvl3pPr marL="457200" indent="0">
              <a:buNone/>
              <a:defRPr/>
            </a:lvl3pPr>
            <a:lvl4pPr marL="688975" indent="0">
              <a:buNone/>
              <a:defRPr/>
            </a:lvl4pPr>
            <a:lvl5pPr marL="914400" indent="0">
              <a:buNone/>
              <a:defRPr/>
            </a:lvl5pPr>
          </a:lstStyle>
          <a:p>
            <a:pPr lvl="0"/>
            <a:r>
              <a:rPr lang="en-US" dirty="0"/>
              <a:t>Click an icon to insert table, chart, SmartArt graphic, picture, or media clip</a:t>
            </a:r>
          </a:p>
        </p:txBody>
      </p:sp>
      <p:sp>
        <p:nvSpPr>
          <p:cNvPr id="7" name="Title 1"/>
          <p:cNvSpPr>
            <a:spLocks noGrp="1"/>
          </p:cNvSpPr>
          <p:nvPr>
            <p:ph type="title" hasCustomPrompt="1"/>
          </p:nvPr>
        </p:nvSpPr>
        <p:spPr>
          <a:xfrm>
            <a:off x="457200" y="3529011"/>
            <a:ext cx="8229600" cy="566739"/>
          </a:xfrm>
        </p:spPr>
        <p:txBody>
          <a:bodyPr anchor="b">
            <a:noAutofit/>
          </a:bodyPr>
          <a:lstStyle>
            <a:lvl1pPr algn="l">
              <a:defRPr sz="2200" b="1"/>
            </a:lvl1pPr>
          </a:lstStyle>
          <a:p>
            <a:r>
              <a:rPr lang="en-US" dirty="0"/>
              <a:t>Click to Add Caption</a:t>
            </a:r>
          </a:p>
        </p:txBody>
      </p:sp>
      <p:sp>
        <p:nvSpPr>
          <p:cNvPr id="8" name="Text Placeholder 3"/>
          <p:cNvSpPr>
            <a:spLocks noGrp="1"/>
          </p:cNvSpPr>
          <p:nvPr>
            <p:ph type="body" sz="half" idx="11" hasCustomPrompt="1"/>
          </p:nvPr>
        </p:nvSpPr>
        <p:spPr>
          <a:xfrm>
            <a:off x="457200" y="4095750"/>
            <a:ext cx="8229600" cy="6096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description</a:t>
            </a:r>
          </a:p>
        </p:txBody>
      </p:sp>
    </p:spTree>
    <p:extLst>
      <p:ext uri="{BB962C8B-B14F-4D97-AF65-F5344CB8AC3E}">
        <p14:creationId xmlns:p14="http://schemas.microsoft.com/office/powerpoint/2010/main" val="224596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dia No Title">
    <p:spTree>
      <p:nvGrpSpPr>
        <p:cNvPr id="1" name=""/>
        <p:cNvGrpSpPr/>
        <p:nvPr/>
      </p:nvGrpSpPr>
      <p:grpSpPr>
        <a:xfrm>
          <a:off x="0" y="0"/>
          <a:ext cx="0" cy="0"/>
          <a:chOff x="0" y="0"/>
          <a:chExt cx="0" cy="0"/>
        </a:xfrm>
      </p:grpSpPr>
      <p:sp>
        <p:nvSpPr>
          <p:cNvPr id="3" name="Content Placeholder 3"/>
          <p:cNvSpPr>
            <a:spLocks noGrp="1"/>
          </p:cNvSpPr>
          <p:nvPr>
            <p:ph sz="quarter" idx="10" hasCustomPrompt="1"/>
          </p:nvPr>
        </p:nvSpPr>
        <p:spPr>
          <a:xfrm>
            <a:off x="457200" y="137160"/>
            <a:ext cx="8229600" cy="4572000"/>
          </a:xfrm>
        </p:spPr>
        <p:txBody>
          <a:bodyPr/>
          <a:lstStyle>
            <a:lvl1pPr marL="0" indent="0">
              <a:buNone/>
              <a:defRPr/>
            </a:lvl1pPr>
            <a:lvl2pPr marL="233362" indent="0">
              <a:buNone/>
              <a:defRPr/>
            </a:lvl2pPr>
            <a:lvl3pPr marL="457200" indent="0">
              <a:buNone/>
              <a:defRPr/>
            </a:lvl3pPr>
            <a:lvl4pPr marL="688975" indent="0">
              <a:buNone/>
              <a:defRPr/>
            </a:lvl4pPr>
            <a:lvl5pPr marL="914400" indent="0">
              <a:buNone/>
              <a:defRPr/>
            </a:lvl5pPr>
          </a:lstStyle>
          <a:p>
            <a:pPr lvl="0"/>
            <a:r>
              <a:rPr lang="en-US" dirty="0"/>
              <a:t>Click an icon to insert a table, chart, SmartArt graphic, picture, or media clip</a:t>
            </a:r>
          </a:p>
        </p:txBody>
      </p:sp>
    </p:spTree>
    <p:extLst>
      <p:ext uri="{BB962C8B-B14F-4D97-AF65-F5344CB8AC3E}">
        <p14:creationId xmlns:p14="http://schemas.microsoft.com/office/powerpoint/2010/main" val="1774744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0" name="Google Shape;20;p4"/>
          <p:cNvSpPr txBox="1"/>
          <p:nvPr/>
        </p:nvSpPr>
        <p:spPr>
          <a:xfrm>
            <a:off x="5027250" y="138425"/>
            <a:ext cx="3863400" cy="625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2000" b="1" dirty="0">
              <a:solidFill>
                <a:srgbClr val="2595C3"/>
              </a:solidFill>
              <a:latin typeface="Montserrat"/>
              <a:ea typeface="Montserrat"/>
              <a:cs typeface="Montserrat"/>
              <a:sym typeface="Montserrat"/>
            </a:endParaRPr>
          </a:p>
        </p:txBody>
      </p:sp>
      <p:sp>
        <p:nvSpPr>
          <p:cNvPr id="21" name="Google Shape;21;p4"/>
          <p:cNvSpPr txBox="1"/>
          <p:nvPr/>
        </p:nvSpPr>
        <p:spPr>
          <a:xfrm>
            <a:off x="492000" y="0"/>
            <a:ext cx="83403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Montserrat"/>
                <a:ea typeface="Montserrat"/>
                <a:cs typeface="Montserrat"/>
                <a:sym typeface="Montserrat"/>
              </a:rPr>
              <a:t>  </a:t>
            </a:r>
            <a:r>
              <a:rPr lang="en" sz="1200">
                <a:latin typeface="Nunito"/>
                <a:ea typeface="Nunito"/>
                <a:cs typeface="Nunito"/>
                <a:sym typeface="Nunito"/>
              </a:rPr>
              <a:t>Welld Health Lifestyle &amp; Prevention Benefits Network</a:t>
            </a:r>
            <a:endParaRPr sz="1200" dirty="0">
              <a:latin typeface="Nunito"/>
              <a:ea typeface="Nunito"/>
              <a:cs typeface="Nunito"/>
              <a:sym typeface="Nunito"/>
            </a:endParaRPr>
          </a:p>
        </p:txBody>
      </p:sp>
      <p:pic>
        <p:nvPicPr>
          <p:cNvPr id="22" name="Google Shape;22;p4"/>
          <p:cNvPicPr preferRelativeResize="0"/>
          <p:nvPr/>
        </p:nvPicPr>
        <p:blipFill rotWithShape="1">
          <a:blip r:embed="rId2">
            <a:alphaModFix/>
          </a:blip>
          <a:srcRect l="6095" r="6575" b="34925"/>
          <a:stretch/>
        </p:blipFill>
        <p:spPr>
          <a:xfrm>
            <a:off x="60000" y="46100"/>
            <a:ext cx="548700" cy="526590"/>
          </a:xfrm>
          <a:prstGeom prst="rect">
            <a:avLst/>
          </a:prstGeom>
          <a:noFill/>
          <a:ln>
            <a:noFill/>
          </a:ln>
        </p:spPr>
      </p:pic>
    </p:spTree>
    <p:extLst>
      <p:ext uri="{BB962C8B-B14F-4D97-AF65-F5344CB8AC3E}">
        <p14:creationId xmlns:p14="http://schemas.microsoft.com/office/powerpoint/2010/main" val="4067956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Slide Title</a:t>
            </a:r>
          </a:p>
        </p:txBody>
      </p:sp>
      <p:sp>
        <p:nvSpPr>
          <p:cNvPr id="3" name="Content Placeholder 2"/>
          <p:cNvSpPr>
            <a:spLocks noGrp="1"/>
          </p:cNvSpPr>
          <p:nvPr>
            <p:ph idx="1" hasCustomPrompt="1"/>
          </p:nvPr>
        </p:nvSpPr>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3792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003D7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59152" y="3026664"/>
            <a:ext cx="6702552" cy="1371600"/>
          </a:xfrm>
        </p:spPr>
        <p:txBody>
          <a:bodyPr anchor="b"/>
          <a:lstStyle>
            <a:lvl1pPr algn="l">
              <a:defRPr sz="4000" b="0" cap="none" baseline="0">
                <a:solidFill>
                  <a:schemeClr val="bg1"/>
                </a:solidFill>
              </a:defRPr>
            </a:lvl1pPr>
          </a:lstStyle>
          <a:p>
            <a:r>
              <a:rPr lang="en-US" dirty="0"/>
              <a:t>Section Title</a:t>
            </a:r>
          </a:p>
        </p:txBody>
      </p:sp>
      <p:sp>
        <p:nvSpPr>
          <p:cNvPr id="9" name="Rectangle 8"/>
          <p:cNvSpPr/>
          <p:nvPr userDrawn="1"/>
        </p:nvSpPr>
        <p:spPr>
          <a:xfrm>
            <a:off x="0" y="4476750"/>
            <a:ext cx="9144000"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9144" y="4539996"/>
            <a:ext cx="2249424" cy="534924"/>
          </a:xfrm>
          <a:prstGeom prst="rect">
            <a:avLst/>
          </a:prstGeom>
          <a:solidFill>
            <a:srgbClr val="58585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Text Placeholder 2"/>
          <p:cNvSpPr>
            <a:spLocks noGrp="1"/>
          </p:cNvSpPr>
          <p:nvPr>
            <p:ph type="body" idx="1" hasCustomPrompt="1"/>
          </p:nvPr>
        </p:nvSpPr>
        <p:spPr>
          <a:xfrm>
            <a:off x="2359152" y="4551426"/>
            <a:ext cx="6784848" cy="512064"/>
          </a:xfrm>
          <a:solidFill>
            <a:srgbClr val="006073"/>
          </a:solidFill>
        </p:spPr>
        <p:txBody>
          <a:bodyPr anchor="ctr">
            <a:normAutofit/>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3562698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716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Content Placeholder 2"/>
          <p:cNvSpPr>
            <a:spLocks noGrp="1"/>
          </p:cNvSpPr>
          <p:nvPr>
            <p:ph sz="half" idx="1" hasCustomPrompt="1"/>
          </p:nvPr>
        </p:nvSpPr>
        <p:spPr>
          <a:xfrm>
            <a:off x="457200" y="1289304"/>
            <a:ext cx="4023360" cy="34290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6" name="Content Placeholder 3"/>
          <p:cNvSpPr>
            <a:spLocks noGrp="1"/>
          </p:cNvSpPr>
          <p:nvPr>
            <p:ph sz="half" idx="2" hasCustomPrompt="1"/>
          </p:nvPr>
        </p:nvSpPr>
        <p:spPr>
          <a:xfrm>
            <a:off x="4663440" y="1289304"/>
            <a:ext cx="4023360" cy="34290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1638109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716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Content Placeholder 2"/>
          <p:cNvSpPr>
            <a:spLocks noGrp="1"/>
          </p:cNvSpPr>
          <p:nvPr>
            <p:ph sz="half" idx="1" hasCustomPrompt="1"/>
          </p:nvPr>
        </p:nvSpPr>
        <p:spPr>
          <a:xfrm>
            <a:off x="457200" y="1289304"/>
            <a:ext cx="2743200" cy="34290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or type with bullets</a:t>
            </a:r>
          </a:p>
          <a:p>
            <a:pPr lvl="1"/>
            <a:r>
              <a:rPr lang="en-US" dirty="0"/>
              <a:t>Second level</a:t>
            </a:r>
          </a:p>
        </p:txBody>
      </p:sp>
      <p:sp>
        <p:nvSpPr>
          <p:cNvPr id="6" name="Content Placeholder 3"/>
          <p:cNvSpPr>
            <a:spLocks noGrp="1"/>
          </p:cNvSpPr>
          <p:nvPr>
            <p:ph sz="half" idx="2" hasCustomPrompt="1"/>
          </p:nvPr>
        </p:nvSpPr>
        <p:spPr>
          <a:xfrm>
            <a:off x="3200400" y="1289304"/>
            <a:ext cx="5486400" cy="3429000"/>
          </a:xfrm>
        </p:spPr>
        <p:txBody>
          <a:bodyPr/>
          <a:lstStyle>
            <a:lvl1pPr marL="0" marR="0" indent="0" algn="l" defTabSz="914400" rtl="0" eaLnBrk="1" fontAlgn="auto" latinLnBrk="0" hangingPunct="1">
              <a:lnSpc>
                <a:spcPct val="100000"/>
              </a:lnSpc>
              <a:spcBef>
                <a:spcPts val="300"/>
              </a:spcBef>
              <a:spcAft>
                <a:spcPts val="0"/>
              </a:spcAft>
              <a:buClr>
                <a:srgbClr val="006073"/>
              </a:buClr>
              <a:buSzPct val="85000"/>
              <a:buFont typeface="Wingdings" panose="05000000000000000000" pitchFamily="2" charset="2"/>
              <a:buNone/>
              <a:tabLst/>
              <a:defRPr sz="2400"/>
            </a:lvl1pPr>
            <a:lvl2pPr marL="231775" indent="0">
              <a:buNone/>
              <a:defRPr sz="22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300"/>
              </a:spcBef>
              <a:spcAft>
                <a:spcPts val="0"/>
              </a:spcAft>
              <a:buClr>
                <a:srgbClr val="006073"/>
              </a:buClr>
              <a:buSzPct val="85000"/>
              <a:buFont typeface="Wingdings" panose="05000000000000000000" pitchFamily="2" charset="2"/>
              <a:buNone/>
              <a:tabLst/>
              <a:defRPr/>
            </a:pPr>
            <a:r>
              <a:rPr lang="en-US" dirty="0"/>
              <a:t>Click an icon to insert table, chart, SmartArt graphic, picture, or media clip</a:t>
            </a:r>
          </a:p>
        </p:txBody>
      </p:sp>
    </p:spTree>
    <p:extLst>
      <p:ext uri="{BB962C8B-B14F-4D97-AF65-F5344CB8AC3E}">
        <p14:creationId xmlns:p14="http://schemas.microsoft.com/office/powerpoint/2010/main" val="380946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716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Content Placeholder 2"/>
          <p:cNvSpPr>
            <a:spLocks noGrp="1"/>
          </p:cNvSpPr>
          <p:nvPr>
            <p:ph sz="half" idx="1" hasCustomPrompt="1"/>
          </p:nvPr>
        </p:nvSpPr>
        <p:spPr>
          <a:xfrm>
            <a:off x="457200" y="1289304"/>
            <a:ext cx="5486400" cy="3429000"/>
          </a:xfrm>
        </p:spPr>
        <p:txBody>
          <a:bodyPr/>
          <a:lstStyle>
            <a:lvl1pPr marL="0" marR="0" indent="0" algn="l" defTabSz="914400" rtl="0" eaLnBrk="1" fontAlgn="auto" latinLnBrk="0" hangingPunct="1">
              <a:lnSpc>
                <a:spcPct val="100000"/>
              </a:lnSpc>
              <a:spcBef>
                <a:spcPts val="300"/>
              </a:spcBef>
              <a:spcAft>
                <a:spcPts val="0"/>
              </a:spcAft>
              <a:buClr>
                <a:srgbClr val="006073"/>
              </a:buClr>
              <a:buSzPct val="85000"/>
              <a:buFont typeface="Wingdings" panose="05000000000000000000" pitchFamily="2" charset="2"/>
              <a:buNone/>
              <a:tabLst/>
              <a:defRPr sz="2400"/>
            </a:lvl1pPr>
            <a:lvl2pPr marL="231775" indent="0">
              <a:buNone/>
              <a:defRPr sz="22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300"/>
              </a:spcBef>
              <a:spcAft>
                <a:spcPts val="0"/>
              </a:spcAft>
              <a:buClr>
                <a:srgbClr val="006073"/>
              </a:buClr>
              <a:buSzPct val="85000"/>
              <a:buFont typeface="Wingdings" panose="05000000000000000000" pitchFamily="2" charset="2"/>
              <a:buNone/>
              <a:tabLst/>
              <a:defRPr/>
            </a:pPr>
            <a:r>
              <a:rPr lang="en-US" dirty="0"/>
              <a:t>Click an icon to insert table, chart, SmartArt graphic, picture, or media clip</a:t>
            </a:r>
          </a:p>
        </p:txBody>
      </p:sp>
      <p:sp>
        <p:nvSpPr>
          <p:cNvPr id="7" name="Content Placeholder 2"/>
          <p:cNvSpPr>
            <a:spLocks noGrp="1"/>
          </p:cNvSpPr>
          <p:nvPr>
            <p:ph sz="half" idx="10" hasCustomPrompt="1"/>
          </p:nvPr>
        </p:nvSpPr>
        <p:spPr>
          <a:xfrm>
            <a:off x="5943600" y="1289304"/>
            <a:ext cx="2743200" cy="34290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or type with bullets</a:t>
            </a:r>
          </a:p>
          <a:p>
            <a:pPr lvl="1"/>
            <a:r>
              <a:rPr lang="en-US" dirty="0"/>
              <a:t>Second level</a:t>
            </a:r>
          </a:p>
        </p:txBody>
      </p:sp>
    </p:spTree>
    <p:extLst>
      <p:ext uri="{BB962C8B-B14F-4D97-AF65-F5344CB8AC3E}">
        <p14:creationId xmlns:p14="http://schemas.microsoft.com/office/powerpoint/2010/main" val="177623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280160"/>
            <a:ext cx="4023360" cy="731520"/>
          </a:xfrm>
        </p:spPr>
        <p:txBody>
          <a:bodyPr anchor="ctr">
            <a:noAutofit/>
          </a:bodyPr>
          <a:lstStyle>
            <a:lvl1pPr marL="0" indent="0" algn="l">
              <a:buNone/>
              <a:defRPr sz="2400" b="0">
                <a:solidFill>
                  <a:srgbClr val="00607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5" name="Text Placeholder 4"/>
          <p:cNvSpPr>
            <a:spLocks noGrp="1"/>
          </p:cNvSpPr>
          <p:nvPr>
            <p:ph type="body" sz="quarter" idx="3" hasCustomPrompt="1"/>
          </p:nvPr>
        </p:nvSpPr>
        <p:spPr>
          <a:xfrm>
            <a:off x="4663440" y="1280160"/>
            <a:ext cx="4023360" cy="731520"/>
          </a:xfrm>
        </p:spPr>
        <p:txBody>
          <a:bodyPr anchor="ctr">
            <a:noAutofit/>
          </a:bodyPr>
          <a:lstStyle>
            <a:lvl1pPr marL="0" indent="0" algn="l">
              <a:buNone/>
              <a:defRPr sz="2400" b="0">
                <a:solidFill>
                  <a:srgbClr val="00607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5" name="Title Placeholder 1"/>
          <p:cNvSpPr>
            <a:spLocks noGrp="1"/>
          </p:cNvSpPr>
          <p:nvPr>
            <p:ph type="title"/>
          </p:nvPr>
        </p:nvSpPr>
        <p:spPr>
          <a:xfrm>
            <a:off x="457200" y="13716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3"/>
          <p:cNvSpPr>
            <a:spLocks noGrp="1"/>
          </p:cNvSpPr>
          <p:nvPr>
            <p:ph sz="half" idx="2" hasCustomPrompt="1"/>
          </p:nvPr>
        </p:nvSpPr>
        <p:spPr>
          <a:xfrm>
            <a:off x="457200" y="2019300"/>
            <a:ext cx="4023360" cy="2673858"/>
          </a:xfrm>
        </p:spPr>
        <p:txBody>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8" name="Content Placeholder 5"/>
          <p:cNvSpPr>
            <a:spLocks noGrp="1"/>
          </p:cNvSpPr>
          <p:nvPr>
            <p:ph sz="quarter" idx="4" hasCustomPrompt="1"/>
          </p:nvPr>
        </p:nvSpPr>
        <p:spPr>
          <a:xfrm>
            <a:off x="4663440" y="2019300"/>
            <a:ext cx="4023360" cy="2673858"/>
          </a:xfrm>
        </p:spPr>
        <p:txBody>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424273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280160"/>
            <a:ext cx="8229600" cy="731520"/>
          </a:xfrm>
        </p:spPr>
        <p:txBody>
          <a:bodyPr anchor="ctr">
            <a:noAutofit/>
          </a:bodyPr>
          <a:lstStyle>
            <a:lvl1pPr marL="0" indent="0" algn="l">
              <a:buNone/>
              <a:defRPr sz="2400" b="0">
                <a:solidFill>
                  <a:srgbClr val="00607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5" name="Title Placeholder 1"/>
          <p:cNvSpPr>
            <a:spLocks noGrp="1"/>
          </p:cNvSpPr>
          <p:nvPr>
            <p:ph type="title"/>
          </p:nvPr>
        </p:nvSpPr>
        <p:spPr>
          <a:xfrm>
            <a:off x="457200" y="13716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3"/>
          <p:cNvSpPr>
            <a:spLocks noGrp="1"/>
          </p:cNvSpPr>
          <p:nvPr>
            <p:ph sz="half" idx="2" hasCustomPrompt="1"/>
          </p:nvPr>
        </p:nvSpPr>
        <p:spPr>
          <a:xfrm>
            <a:off x="457200" y="2019300"/>
            <a:ext cx="4023360" cy="2673858"/>
          </a:xfrm>
        </p:spPr>
        <p:txBody>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8" name="Content Placeholder 5"/>
          <p:cNvSpPr>
            <a:spLocks noGrp="1"/>
          </p:cNvSpPr>
          <p:nvPr>
            <p:ph sz="quarter" idx="4" hasCustomPrompt="1"/>
          </p:nvPr>
        </p:nvSpPr>
        <p:spPr>
          <a:xfrm>
            <a:off x="4663440" y="2019300"/>
            <a:ext cx="4023360" cy="2673858"/>
          </a:xfrm>
        </p:spPr>
        <p:txBody>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3745725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2" y="137160"/>
            <a:ext cx="3008313" cy="1162051"/>
          </a:xfrm>
        </p:spPr>
        <p:txBody>
          <a:bodyPr anchor="b"/>
          <a:lstStyle>
            <a:lvl1pPr algn="l">
              <a:defRPr sz="2400" b="1"/>
            </a:lvl1pPr>
          </a:lstStyle>
          <a:p>
            <a:r>
              <a:rPr lang="en-US" dirty="0"/>
              <a:t>Click to Add Slide Title</a:t>
            </a:r>
          </a:p>
        </p:txBody>
      </p:sp>
      <p:sp>
        <p:nvSpPr>
          <p:cNvPr id="6" name="Content Placeholder 2"/>
          <p:cNvSpPr>
            <a:spLocks noGrp="1"/>
          </p:cNvSpPr>
          <p:nvPr>
            <p:ph idx="1" hasCustomPrompt="1"/>
          </p:nvPr>
        </p:nvSpPr>
        <p:spPr>
          <a:xfrm>
            <a:off x="3463636" y="137160"/>
            <a:ext cx="5223164" cy="4568190"/>
          </a:xfrm>
        </p:spPr>
        <p:txBody>
          <a:bodyPr/>
          <a:lstStyle>
            <a:lvl1pPr marL="0" indent="0">
              <a:buNone/>
              <a:defRPr sz="2600"/>
            </a:lvl1pPr>
            <a:lvl2pPr marL="233362" indent="0">
              <a:buNone/>
              <a:defRPr sz="2400"/>
            </a:lvl2pPr>
            <a:lvl3pPr marL="457200" indent="0">
              <a:buNone/>
              <a:defRPr sz="2000"/>
            </a:lvl3pPr>
            <a:lvl4pPr marL="688975" indent="0">
              <a:buNone/>
              <a:defRPr sz="1800"/>
            </a:lvl4pPr>
            <a:lvl5pPr marL="914400" indent="0">
              <a:buNone/>
              <a:defRPr sz="1800"/>
            </a:lvl5pPr>
            <a:lvl6pPr>
              <a:defRPr sz="2000"/>
            </a:lvl6pPr>
            <a:lvl7pPr>
              <a:defRPr sz="2000"/>
            </a:lvl7pPr>
            <a:lvl8pPr>
              <a:defRPr sz="2000"/>
            </a:lvl8pPr>
            <a:lvl9pPr>
              <a:defRPr sz="2000"/>
            </a:lvl9pPr>
          </a:lstStyle>
          <a:p>
            <a:pPr lvl="0"/>
            <a:r>
              <a:rPr lang="en-US" dirty="0"/>
              <a:t>Click an icon to insert table, chart, SmartArt graphic, picture, or media clip</a:t>
            </a:r>
          </a:p>
        </p:txBody>
      </p:sp>
      <p:sp>
        <p:nvSpPr>
          <p:cNvPr id="7" name="Text Placeholder 3"/>
          <p:cNvSpPr>
            <a:spLocks noGrp="1"/>
          </p:cNvSpPr>
          <p:nvPr>
            <p:ph type="body" sz="half" idx="2" hasCustomPrompt="1"/>
          </p:nvPr>
        </p:nvSpPr>
        <p:spPr>
          <a:xfrm>
            <a:off x="457202" y="1309688"/>
            <a:ext cx="3008313" cy="33956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a:t>
            </a:r>
          </a:p>
        </p:txBody>
      </p:sp>
    </p:spTree>
    <p:extLst>
      <p:ext uri="{BB962C8B-B14F-4D97-AF65-F5344CB8AC3E}">
        <p14:creationId xmlns:p14="http://schemas.microsoft.com/office/powerpoint/2010/main" val="35797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7160"/>
            <a:ext cx="8229600" cy="1143000"/>
          </a:xfrm>
          <a:prstGeom prst="rect">
            <a:avLst/>
          </a:prstGeom>
        </p:spPr>
        <p:txBody>
          <a:bodyPr vert="horz" lIns="91440" tIns="45720" rIns="91440" bIns="45720" rtlCol="0" anchor="ctr">
            <a:normAutofit/>
          </a:bodyPr>
          <a:lstStyle/>
          <a:p>
            <a:r>
              <a:rPr lang="en-US" dirty="0"/>
              <a:t>Click to Add Slide Title</a:t>
            </a:r>
          </a:p>
        </p:txBody>
      </p:sp>
      <p:sp>
        <p:nvSpPr>
          <p:cNvPr id="3" name="Text Placeholder 2"/>
          <p:cNvSpPr>
            <a:spLocks noGrp="1"/>
          </p:cNvSpPr>
          <p:nvPr>
            <p:ph type="body" idx="1"/>
          </p:nvPr>
        </p:nvSpPr>
        <p:spPr>
          <a:xfrm>
            <a:off x="457200" y="1289304"/>
            <a:ext cx="8229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4908947"/>
            <a:ext cx="411480" cy="171450"/>
          </a:xfrm>
          <a:prstGeom prst="rect">
            <a:avLst/>
          </a:prstGeom>
          <a:solidFill>
            <a:srgbClr val="00607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solidFill>
                <a:schemeClr val="accent2"/>
              </a:solidFill>
            </a:endParaRPr>
          </a:p>
        </p:txBody>
      </p:sp>
      <p:sp>
        <p:nvSpPr>
          <p:cNvPr id="8" name="Rectangle 7"/>
          <p:cNvSpPr/>
          <p:nvPr userDrawn="1"/>
        </p:nvSpPr>
        <p:spPr>
          <a:xfrm>
            <a:off x="457200" y="4908947"/>
            <a:ext cx="8686800" cy="171450"/>
          </a:xfrm>
          <a:prstGeom prst="rect">
            <a:avLst/>
          </a:prstGeom>
          <a:solidFill>
            <a:srgbClr val="003D7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Slide Number Placeholder 5"/>
          <p:cNvSpPr txBox="1">
            <a:spLocks/>
          </p:cNvSpPr>
          <p:nvPr userDrawn="1"/>
        </p:nvSpPr>
        <p:spPr>
          <a:xfrm>
            <a:off x="6553200" y="4857750"/>
            <a:ext cx="2133600" cy="27384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b="1" kern="1200">
                <a:solidFill>
                  <a:schemeClr val="bg1"/>
                </a:solidFill>
                <a:latin typeface="Century" panose="02040604050505020304" pitchFamily="18"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04857C57-6D7C-4D28-99BB-4F87CEC48CD0}" type="slidenum">
              <a:rPr lang="en-US" smtClean="0"/>
              <a:pPr/>
              <a:t>‹#›</a:t>
            </a:fld>
            <a:endParaRPr lang="en-US" dirty="0"/>
          </a:p>
        </p:txBody>
      </p:sp>
    </p:spTree>
    <p:extLst>
      <p:ext uri="{BB962C8B-B14F-4D97-AF65-F5344CB8AC3E}">
        <p14:creationId xmlns:p14="http://schemas.microsoft.com/office/powerpoint/2010/main" val="3988999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9" r:id="rId5"/>
    <p:sldLayoutId id="2147483660" r:id="rId6"/>
    <p:sldLayoutId id="2147483653" r:id="rId7"/>
    <p:sldLayoutId id="2147483661" r:id="rId8"/>
    <p:sldLayoutId id="2147483656" r:id="rId9"/>
    <p:sldLayoutId id="2147483657" r:id="rId10"/>
    <p:sldLayoutId id="2147483658" r:id="rId11"/>
    <p:sldLayoutId id="2147483662" r:id="rId12"/>
  </p:sldLayoutIdLst>
  <p:hf hdr="0" ftr="0" dt="0"/>
  <p:txStyles>
    <p:titleStyle>
      <a:lvl1pPr algn="l" defTabSz="914400" rtl="0" eaLnBrk="1" latinLnBrk="0" hangingPunct="1">
        <a:spcBef>
          <a:spcPct val="0"/>
        </a:spcBef>
        <a:buNone/>
        <a:defRPr sz="4000" b="0" i="0" u="none" kern="1200">
          <a:solidFill>
            <a:srgbClr val="585858"/>
          </a:solidFill>
          <a:latin typeface="+mj-lt"/>
          <a:ea typeface="+mj-ea"/>
          <a:cs typeface="Arial" panose="020B0604020202020204" pitchFamily="34" charset="0"/>
        </a:defRPr>
      </a:lvl1pPr>
    </p:titleStyle>
    <p:bodyStyle>
      <a:lvl1pPr marL="231775" indent="-231775" algn="l" defTabSz="914400" rtl="0" eaLnBrk="1" latinLnBrk="0" hangingPunct="1">
        <a:spcBef>
          <a:spcPts val="300"/>
        </a:spcBef>
        <a:buClr>
          <a:srgbClr val="006073"/>
        </a:buClr>
        <a:buSzPct val="85000"/>
        <a:buFont typeface="Wingdings" panose="05000000000000000000" pitchFamily="2" charset="2"/>
        <a:buChar char="§"/>
        <a:defRPr sz="2600" kern="1200">
          <a:solidFill>
            <a:srgbClr val="003D78"/>
          </a:solidFill>
          <a:latin typeface="+mn-lt"/>
          <a:ea typeface="+mn-ea"/>
          <a:cs typeface="+mn-cs"/>
        </a:defRPr>
      </a:lvl1pPr>
      <a:lvl2pPr marL="457200" indent="-225425" algn="l" defTabSz="914400" rtl="0" eaLnBrk="1" latinLnBrk="0" hangingPunct="1">
        <a:spcBef>
          <a:spcPts val="300"/>
        </a:spcBef>
        <a:buClr>
          <a:srgbClr val="006073"/>
        </a:buClr>
        <a:buSzPct val="85000"/>
        <a:buFont typeface="Arial" panose="020B0604020202020204" pitchFamily="34" charset="0"/>
        <a:buChar char="♦"/>
        <a:defRPr sz="2400" b="0" i="0" u="none" kern="1200">
          <a:solidFill>
            <a:srgbClr val="003D78"/>
          </a:solidFill>
          <a:latin typeface="+mn-lt"/>
          <a:ea typeface="+mn-ea"/>
          <a:cs typeface="+mn-cs"/>
        </a:defRPr>
      </a:lvl2pPr>
      <a:lvl3pPr marL="688975" indent="-231775" algn="l" defTabSz="914400" rtl="0" eaLnBrk="1" latinLnBrk="0" hangingPunct="1">
        <a:spcBef>
          <a:spcPts val="300"/>
        </a:spcBef>
        <a:buClr>
          <a:srgbClr val="006073"/>
        </a:buClr>
        <a:buSzPct val="85000"/>
        <a:buFont typeface="Arial" panose="020B0604020202020204" pitchFamily="34" charset="0"/>
        <a:buChar char="•"/>
        <a:defRPr sz="2000" kern="1200">
          <a:solidFill>
            <a:srgbClr val="003D78"/>
          </a:solidFill>
          <a:latin typeface="+mn-lt"/>
          <a:ea typeface="+mn-ea"/>
          <a:cs typeface="+mn-cs"/>
        </a:defRPr>
      </a:lvl3pPr>
      <a:lvl4pPr marL="911225" indent="-228600" algn="l" defTabSz="914400" rtl="0" eaLnBrk="1" latinLnBrk="0" hangingPunct="1">
        <a:spcBef>
          <a:spcPts val="300"/>
        </a:spcBef>
        <a:buClr>
          <a:srgbClr val="006073"/>
        </a:buClr>
        <a:buSzPct val="85000"/>
        <a:buFont typeface="Arial" panose="020B0604020202020204" pitchFamily="34" charset="0"/>
        <a:buChar char="–"/>
        <a:defRPr sz="1800" kern="1200">
          <a:solidFill>
            <a:srgbClr val="003D78"/>
          </a:solidFill>
          <a:latin typeface="+mn-lt"/>
          <a:ea typeface="+mn-ea"/>
          <a:cs typeface="+mn-cs"/>
        </a:defRPr>
      </a:lvl4pPr>
      <a:lvl5pPr marL="1149350" indent="-228600" algn="l" defTabSz="914400" rtl="0" eaLnBrk="1" latinLnBrk="0" hangingPunct="1">
        <a:spcBef>
          <a:spcPts val="300"/>
        </a:spcBef>
        <a:buClr>
          <a:srgbClr val="006073"/>
        </a:buClr>
        <a:buSzPct val="85000"/>
        <a:buFont typeface="Wingdings" panose="05000000000000000000" pitchFamily="2" charset="2"/>
        <a:buChar char="§"/>
        <a:defRPr sz="1800" kern="1200">
          <a:solidFill>
            <a:srgbClr val="003D7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diabetes.org/widhsrisktest" TargetMode="External"/><Relationship Id="rId3" Type="http://schemas.openxmlformats.org/officeDocument/2006/relationships/hyperlink" Target="https://www.dhs.wisconsin.gov/prediabetes/index.htm" TargetMode="External"/><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hyperlink" Target="https://www.dhs.wisconsin.gov/prediabetes/control.htm" TargetMode="External"/><Relationship Id="rId4" Type="http://schemas.openxmlformats.org/officeDocument/2006/relationships/hyperlink" Target="https://youtu.be/JgPm6UQToLI" TargetMode="Externa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pswi.org/Resources/Wisconsin-Pharmacy-Quality-Collaborative-WPQ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www.dhs.wisconsin.gov/diabetes/dag.ht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orwardhealth.wi.gov/WIPortalSC/StaticContent/Provider/Training/glucose_monitoring/video.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forwardhealth.wi.gov/WIPortalSC/StaticContent/Provider/Training/submitting_pa/video.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grants.gov/web/grants/view-opportunity.html?oppId=34295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surveygizmo.com/s3/7030522/Diabetes-Action-Plan-Surve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mailto:dhschronicdiseaseprevention@dhs.wisconsin.gov" TargetMode="External"/><Relationship Id="rId4" Type="http://schemas.openxmlformats.org/officeDocument/2006/relationships/hyperlink" Target="https://www.dhs.wisconsin.gov/disease/chronic-disease.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svi.cdc.gov/map.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dhs.wisconsin.gov/prediabetes/control.ht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hyperlink" Target="https://www.dhs.wisconsin.gov/prediabetes/control.htm" TargetMode="External"/><Relationship Id="rId3" Type="http://schemas.openxmlformats.org/officeDocument/2006/relationships/hyperlink" Target="https://www.dhs.wisconsin.gov/prediabetes/promotional-resources.htm" TargetMode="External"/><Relationship Id="rId7"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diabetes.org/widhsrisktest" TargetMode="External"/><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www.dhs.wisconsin.gov/publications/p03154-2022.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78FD7-91DF-F689-79B7-E92F29E82902}"/>
              </a:ext>
            </a:extLst>
          </p:cNvPr>
          <p:cNvSpPr>
            <a:spLocks noGrp="1"/>
          </p:cNvSpPr>
          <p:nvPr>
            <p:ph type="title"/>
          </p:nvPr>
        </p:nvSpPr>
        <p:spPr>
          <a:xfrm>
            <a:off x="304800" y="361950"/>
            <a:ext cx="8756904" cy="1447800"/>
          </a:xfrm>
        </p:spPr>
        <p:txBody>
          <a:bodyPr/>
          <a:lstStyle/>
          <a:p>
            <a:pPr algn="ctr"/>
            <a:r>
              <a:rPr lang="en-US" dirty="0"/>
              <a:t>Welcome to the Chronic Disease Prevention Partner call!</a:t>
            </a:r>
          </a:p>
        </p:txBody>
      </p:sp>
      <p:sp>
        <p:nvSpPr>
          <p:cNvPr id="3" name="Text Placeholder 2">
            <a:extLst>
              <a:ext uri="{FF2B5EF4-FFF2-40B4-BE49-F238E27FC236}">
                <a16:creationId xmlns:a16="http://schemas.microsoft.com/office/drawing/2014/main" id="{66153527-0CDB-702F-78AA-D8BC95AF9A2F}"/>
              </a:ext>
            </a:extLst>
          </p:cNvPr>
          <p:cNvSpPr>
            <a:spLocks noGrp="1"/>
          </p:cNvSpPr>
          <p:nvPr>
            <p:ph type="body" idx="1"/>
          </p:nvPr>
        </p:nvSpPr>
        <p:spPr/>
        <p:txBody>
          <a:bodyPr/>
          <a:lstStyle/>
          <a:p>
            <a:r>
              <a:rPr lang="en-US" b="1" dirty="0"/>
              <a:t>September 28, 2022</a:t>
            </a:r>
          </a:p>
        </p:txBody>
      </p:sp>
      <p:sp>
        <p:nvSpPr>
          <p:cNvPr id="4" name="Title 1">
            <a:extLst>
              <a:ext uri="{FF2B5EF4-FFF2-40B4-BE49-F238E27FC236}">
                <a16:creationId xmlns:a16="http://schemas.microsoft.com/office/drawing/2014/main" id="{EAFDEFC0-52B8-A14F-7063-1E2F47791972}"/>
              </a:ext>
            </a:extLst>
          </p:cNvPr>
          <p:cNvSpPr txBox="1">
            <a:spLocks/>
          </p:cNvSpPr>
          <p:nvPr/>
        </p:nvSpPr>
        <p:spPr>
          <a:xfrm>
            <a:off x="990600" y="2190750"/>
            <a:ext cx="7162800" cy="1447800"/>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b="0" kern="1200" cap="none" baseline="0">
                <a:solidFill>
                  <a:schemeClr val="bg1"/>
                </a:solidFill>
                <a:latin typeface="+mj-lt"/>
                <a:ea typeface="+mj-ea"/>
                <a:cs typeface="Arial" panose="020B0604020202020204" pitchFamily="34" charset="0"/>
              </a:defRPr>
            </a:lvl1pPr>
          </a:lstStyle>
          <a:p>
            <a:pPr algn="ctr"/>
            <a:r>
              <a:rPr lang="en-US" sz="1800" dirty="0"/>
              <a:t>We will begin shortly at 9:05 a.m.</a:t>
            </a:r>
          </a:p>
          <a:p>
            <a:pPr algn="ctr"/>
            <a:endParaRPr lang="en-US" sz="1800" dirty="0"/>
          </a:p>
          <a:p>
            <a:pPr algn="ctr"/>
            <a:r>
              <a:rPr lang="en-US" sz="1800" dirty="0"/>
              <a:t>In the meantime, we ask that you include your name, organization, and your favorite Disney character in the chat so we can get to know each other better! </a:t>
            </a:r>
            <a:r>
              <a:rPr lang="en-US" sz="1800" dirty="0">
                <a:sym typeface="Wingdings" panose="05000000000000000000" pitchFamily="2" charset="2"/>
              </a:rPr>
              <a:t></a:t>
            </a:r>
            <a:endParaRPr lang="en-US" sz="1800" dirty="0"/>
          </a:p>
        </p:txBody>
      </p:sp>
    </p:spTree>
    <p:extLst>
      <p:ext uri="{BB962C8B-B14F-4D97-AF65-F5344CB8AC3E}">
        <p14:creationId xmlns:p14="http://schemas.microsoft.com/office/powerpoint/2010/main" val="267630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Diabetes Prevention and Management Efforts</a:t>
            </a:r>
          </a:p>
        </p:txBody>
      </p:sp>
      <p:sp>
        <p:nvSpPr>
          <p:cNvPr id="5" name="Content Placeholder 4"/>
          <p:cNvSpPr>
            <a:spLocks noGrp="1"/>
          </p:cNvSpPr>
          <p:nvPr>
            <p:ph idx="1"/>
          </p:nvPr>
        </p:nvSpPr>
        <p:spPr/>
        <p:txBody>
          <a:bodyPr>
            <a:normAutofit/>
          </a:bodyPr>
          <a:lstStyle/>
          <a:p>
            <a:pPr>
              <a:spcBef>
                <a:spcPts val="0"/>
              </a:spcBef>
            </a:pPr>
            <a:r>
              <a:rPr lang="en-US" sz="2400" dirty="0"/>
              <a:t>Prediabetes awareness</a:t>
            </a:r>
          </a:p>
          <a:p>
            <a:pPr>
              <a:spcBef>
                <a:spcPts val="1200"/>
              </a:spcBef>
            </a:pPr>
            <a:r>
              <a:rPr lang="en-US" sz="2400" dirty="0"/>
              <a:t>National Diabetes Prevention Program</a:t>
            </a:r>
          </a:p>
          <a:p>
            <a:pPr>
              <a:spcBef>
                <a:spcPts val="1200"/>
              </a:spcBef>
            </a:pPr>
            <a:r>
              <a:rPr lang="en-US" sz="2400" dirty="0"/>
              <a:t>Diabetes self-management education and support</a:t>
            </a:r>
          </a:p>
          <a:p>
            <a:pPr>
              <a:spcBef>
                <a:spcPts val="1200"/>
              </a:spcBef>
            </a:pPr>
            <a:r>
              <a:rPr lang="en-US" sz="2400" dirty="0"/>
              <a:t>Pharmacist engagement</a:t>
            </a:r>
          </a:p>
          <a:p>
            <a:pPr>
              <a:spcBef>
                <a:spcPts val="1200"/>
              </a:spcBef>
            </a:pPr>
            <a:r>
              <a:rPr lang="en-US" sz="2400" dirty="0"/>
              <a:t>Personal continuous glucose monitors</a:t>
            </a:r>
          </a:p>
          <a:p>
            <a:pPr>
              <a:spcBef>
                <a:spcPts val="1200"/>
              </a:spcBef>
            </a:pPr>
            <a:r>
              <a:rPr lang="en-US" sz="2400" dirty="0"/>
              <a:t>Community Health Workers</a:t>
            </a:r>
          </a:p>
        </p:txBody>
      </p:sp>
    </p:spTree>
    <p:extLst>
      <p:ext uri="{BB962C8B-B14F-4D97-AF65-F5344CB8AC3E}">
        <p14:creationId xmlns:p14="http://schemas.microsoft.com/office/powerpoint/2010/main" val="222410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CC8255D-9FC7-48E4-A8E7-C376BA839A2B}"/>
              </a:ext>
            </a:extLst>
          </p:cNvPr>
          <p:cNvSpPr>
            <a:spLocks noGrp="1"/>
          </p:cNvSpPr>
          <p:nvPr>
            <p:ph type="title"/>
          </p:nvPr>
        </p:nvSpPr>
        <p:spPr/>
        <p:txBody>
          <a:bodyPr>
            <a:normAutofit/>
          </a:bodyPr>
          <a:lstStyle/>
          <a:p>
            <a:r>
              <a:rPr lang="en-US" sz="3200" dirty="0"/>
              <a:t>Prediabetes Awareness</a:t>
            </a:r>
          </a:p>
        </p:txBody>
      </p:sp>
      <p:sp>
        <p:nvSpPr>
          <p:cNvPr id="25" name="Content Placeholder 24">
            <a:extLst>
              <a:ext uri="{FF2B5EF4-FFF2-40B4-BE49-F238E27FC236}">
                <a16:creationId xmlns:a16="http://schemas.microsoft.com/office/drawing/2014/main" id="{2C537581-655E-4250-81EB-49D72996F2A0}"/>
              </a:ext>
            </a:extLst>
          </p:cNvPr>
          <p:cNvSpPr>
            <a:spLocks noGrp="1"/>
          </p:cNvSpPr>
          <p:nvPr>
            <p:ph idx="1"/>
          </p:nvPr>
        </p:nvSpPr>
        <p:spPr>
          <a:xfrm>
            <a:off x="457200" y="1123950"/>
            <a:ext cx="8229600" cy="3594354"/>
          </a:xfrm>
        </p:spPr>
        <p:txBody>
          <a:bodyPr/>
          <a:lstStyle/>
          <a:p>
            <a:pPr>
              <a:spcBef>
                <a:spcPts val="0"/>
              </a:spcBef>
            </a:pPr>
            <a:r>
              <a:rPr lang="en-US" sz="2400" dirty="0"/>
              <a:t>Social media, print, radio, ad campaign</a:t>
            </a:r>
          </a:p>
          <a:p>
            <a:pPr>
              <a:spcBef>
                <a:spcPts val="1200"/>
              </a:spcBef>
            </a:pPr>
            <a:r>
              <a:rPr lang="en-US" sz="2400" dirty="0"/>
              <a:t>Call to action: </a:t>
            </a:r>
            <a:r>
              <a:rPr lang="en-US" sz="2400" dirty="0">
                <a:hlinkClick r:id="rId3"/>
              </a:rPr>
              <a:t>preventdiabeteswi.org</a:t>
            </a:r>
            <a:endParaRPr lang="en-US" sz="2400" dirty="0"/>
          </a:p>
          <a:p>
            <a:pPr>
              <a:spcBef>
                <a:spcPts val="1200"/>
              </a:spcBef>
            </a:pPr>
            <a:r>
              <a:rPr lang="en-US" sz="2400" dirty="0"/>
              <a:t>Awareness materials available in Spanish and Hmong</a:t>
            </a:r>
          </a:p>
          <a:p>
            <a:endParaRPr lang="en-US" dirty="0"/>
          </a:p>
        </p:txBody>
      </p:sp>
      <p:pic>
        <p:nvPicPr>
          <p:cNvPr id="23" name="Picture 22">
            <a:hlinkClick r:id="rId4"/>
            <a:extLst>
              <a:ext uri="{FF2B5EF4-FFF2-40B4-BE49-F238E27FC236}">
                <a16:creationId xmlns:a16="http://schemas.microsoft.com/office/drawing/2014/main" id="{510E0B2A-6FF6-4FC1-8830-FA6366D77223}"/>
              </a:ext>
            </a:extLst>
          </p:cNvPr>
          <p:cNvPicPr>
            <a:picLocks noChangeAspect="1"/>
          </p:cNvPicPr>
          <p:nvPr/>
        </p:nvPicPr>
        <p:blipFill rotWithShape="1">
          <a:blip r:embed="rId5"/>
          <a:srcRect l="-1" r="-3996"/>
          <a:stretch/>
        </p:blipFill>
        <p:spPr>
          <a:xfrm>
            <a:off x="4774319" y="2781993"/>
            <a:ext cx="3226681" cy="1992777"/>
          </a:xfrm>
          <a:prstGeom prst="rect">
            <a:avLst/>
          </a:prstGeom>
        </p:spPr>
      </p:pic>
      <p:grpSp>
        <p:nvGrpSpPr>
          <p:cNvPr id="2" name="Group 1">
            <a:extLst>
              <a:ext uri="{FF2B5EF4-FFF2-40B4-BE49-F238E27FC236}">
                <a16:creationId xmlns:a16="http://schemas.microsoft.com/office/drawing/2014/main" id="{4C1BEFAC-108A-4D18-A4BF-379C8496F2B4}"/>
              </a:ext>
            </a:extLst>
          </p:cNvPr>
          <p:cNvGrpSpPr/>
          <p:nvPr/>
        </p:nvGrpSpPr>
        <p:grpSpPr>
          <a:xfrm>
            <a:off x="990601" y="2876549"/>
            <a:ext cx="3505199" cy="1905001"/>
            <a:chOff x="943354" y="2372201"/>
            <a:chExt cx="3726439" cy="2124319"/>
          </a:xfrm>
        </p:grpSpPr>
        <p:grpSp>
          <p:nvGrpSpPr>
            <p:cNvPr id="24" name="Group 23">
              <a:extLst>
                <a:ext uri="{FF2B5EF4-FFF2-40B4-BE49-F238E27FC236}">
                  <a16:creationId xmlns:a16="http://schemas.microsoft.com/office/drawing/2014/main" id="{B525BFB3-95BE-4D0A-B0A2-F8E33DF7578B}"/>
                </a:ext>
              </a:extLst>
            </p:cNvPr>
            <p:cNvGrpSpPr/>
            <p:nvPr/>
          </p:nvGrpSpPr>
          <p:grpSpPr>
            <a:xfrm>
              <a:off x="964288" y="2372201"/>
              <a:ext cx="3590126" cy="1494949"/>
              <a:chOff x="5102804" y="2800350"/>
              <a:chExt cx="3583996" cy="1495682"/>
            </a:xfrm>
          </p:grpSpPr>
          <p:pic>
            <p:nvPicPr>
              <p:cNvPr id="14" name="Content Placeholder 2" descr="A picture containing text, person, male&#10;&#10;Description automatically generated">
                <a:extLst>
                  <a:ext uri="{FF2B5EF4-FFF2-40B4-BE49-F238E27FC236}">
                    <a16:creationId xmlns:a16="http://schemas.microsoft.com/office/drawing/2014/main" id="{FE001D31-2E98-4259-A045-143A2F41D0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536"/>
              <a:stretch/>
            </p:blipFill>
            <p:spPr>
              <a:xfrm>
                <a:off x="5102804" y="2800350"/>
                <a:ext cx="1791998" cy="1495682"/>
              </a:xfrm>
              <a:prstGeom prst="rect">
                <a:avLst/>
              </a:prstGeom>
            </p:spPr>
          </p:pic>
          <p:pic>
            <p:nvPicPr>
              <p:cNvPr id="16" name="Picture 15" descr="A person with curly hair&#10;&#10;Description automatically generated with low confidence">
                <a:extLst>
                  <a:ext uri="{FF2B5EF4-FFF2-40B4-BE49-F238E27FC236}">
                    <a16:creationId xmlns:a16="http://schemas.microsoft.com/office/drawing/2014/main" id="{82281EF6-A820-46A8-BA1F-B07E990308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536"/>
              <a:stretch/>
            </p:blipFill>
            <p:spPr>
              <a:xfrm>
                <a:off x="6894802" y="2800350"/>
                <a:ext cx="1791998" cy="1495682"/>
              </a:xfrm>
              <a:prstGeom prst="rect">
                <a:avLst/>
              </a:prstGeom>
            </p:spPr>
          </p:pic>
        </p:grpSp>
        <p:pic>
          <p:nvPicPr>
            <p:cNvPr id="21" name="Picture 20">
              <a:hlinkClick r:id="rId8"/>
              <a:extLst>
                <a:ext uri="{FF2B5EF4-FFF2-40B4-BE49-F238E27FC236}">
                  <a16:creationId xmlns:a16="http://schemas.microsoft.com/office/drawing/2014/main" id="{471CABA1-93A6-441C-A4C1-AA2A3A13B3CB}"/>
                </a:ext>
              </a:extLst>
            </p:cNvPr>
            <p:cNvPicPr>
              <a:picLocks noChangeAspect="1"/>
            </p:cNvPicPr>
            <p:nvPr/>
          </p:nvPicPr>
          <p:blipFill rotWithShape="1">
            <a:blip r:embed="rId9"/>
            <a:srcRect l="4325" t="17317" r="9189" b="11138"/>
            <a:stretch/>
          </p:blipFill>
          <p:spPr>
            <a:xfrm>
              <a:off x="943354" y="3932393"/>
              <a:ext cx="1048367" cy="554983"/>
            </a:xfrm>
            <a:prstGeom prst="rect">
              <a:avLst/>
            </a:prstGeom>
          </p:spPr>
        </p:pic>
        <p:pic>
          <p:nvPicPr>
            <p:cNvPr id="29" name="Picture 28">
              <a:hlinkClick r:id="rId10"/>
              <a:extLst>
                <a:ext uri="{FF2B5EF4-FFF2-40B4-BE49-F238E27FC236}">
                  <a16:creationId xmlns:a16="http://schemas.microsoft.com/office/drawing/2014/main" id="{15FDC5C3-E291-4FCB-9C34-8AAC0AB93489}"/>
                </a:ext>
              </a:extLst>
            </p:cNvPr>
            <p:cNvPicPr>
              <a:picLocks noChangeAspect="1"/>
            </p:cNvPicPr>
            <p:nvPr/>
          </p:nvPicPr>
          <p:blipFill>
            <a:blip r:embed="rId11"/>
            <a:stretch>
              <a:fillRect/>
            </a:stretch>
          </p:blipFill>
          <p:spPr>
            <a:xfrm>
              <a:off x="1991721" y="3867150"/>
              <a:ext cx="2678072" cy="629370"/>
            </a:xfrm>
            <a:prstGeom prst="rect">
              <a:avLst/>
            </a:prstGeom>
          </p:spPr>
        </p:pic>
      </p:grpSp>
    </p:spTree>
    <p:extLst>
      <p:ext uri="{BB962C8B-B14F-4D97-AF65-F5344CB8AC3E}">
        <p14:creationId xmlns:p14="http://schemas.microsoft.com/office/powerpoint/2010/main" val="2450730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7DD7E33B-1EB9-4F6E-AF63-4317991A16A9}"/>
              </a:ext>
            </a:extLst>
          </p:cNvPr>
          <p:cNvPicPr>
            <a:picLocks noGrp="1" noChangeAspect="1"/>
          </p:cNvPicPr>
          <p:nvPr>
            <p:ph sz="half" idx="1"/>
          </p:nvPr>
        </p:nvPicPr>
        <p:blipFill>
          <a:blip r:embed="rId3"/>
          <a:stretch>
            <a:fillRect/>
          </a:stretch>
        </p:blipFill>
        <p:spPr>
          <a:xfrm>
            <a:off x="589351" y="1289050"/>
            <a:ext cx="3758423" cy="3429000"/>
          </a:xfrm>
          <a:ln w="19050">
            <a:solidFill>
              <a:schemeClr val="bg1">
                <a:lumMod val="50000"/>
              </a:schemeClr>
            </a:solidFill>
          </a:ln>
        </p:spPr>
      </p:pic>
      <p:sp>
        <p:nvSpPr>
          <p:cNvPr id="4" name="Title 3"/>
          <p:cNvSpPr>
            <a:spLocks noGrp="1"/>
          </p:cNvSpPr>
          <p:nvPr>
            <p:ph type="title"/>
          </p:nvPr>
        </p:nvSpPr>
        <p:spPr/>
        <p:txBody>
          <a:bodyPr>
            <a:noAutofit/>
          </a:bodyPr>
          <a:lstStyle/>
          <a:p>
            <a:r>
              <a:rPr lang="en-US" sz="3200" dirty="0"/>
              <a:t>National Diabetes Prevention Program</a:t>
            </a:r>
          </a:p>
        </p:txBody>
      </p:sp>
      <p:sp>
        <p:nvSpPr>
          <p:cNvPr id="3" name="Content Placeholder 2">
            <a:extLst>
              <a:ext uri="{FF2B5EF4-FFF2-40B4-BE49-F238E27FC236}">
                <a16:creationId xmlns:a16="http://schemas.microsoft.com/office/drawing/2014/main" id="{49EE738A-DAF8-4EC3-AC38-36CAC06757B9}"/>
              </a:ext>
            </a:extLst>
          </p:cNvPr>
          <p:cNvSpPr>
            <a:spLocks noGrp="1"/>
          </p:cNvSpPr>
          <p:nvPr>
            <p:ph sz="half" idx="2"/>
          </p:nvPr>
        </p:nvSpPr>
        <p:spPr/>
        <p:txBody>
          <a:bodyPr/>
          <a:lstStyle/>
          <a:p>
            <a:pPr marL="0" indent="0">
              <a:buNone/>
            </a:pPr>
            <a:r>
              <a:rPr lang="en-US" b="1" dirty="0"/>
              <a:t>46 </a:t>
            </a:r>
            <a:r>
              <a:rPr lang="en-US" dirty="0"/>
              <a:t>Centers for Disease Control and Prevention-recognized </a:t>
            </a:r>
            <a:r>
              <a:rPr lang="en-US" b="1" dirty="0"/>
              <a:t>National Diabetes Prevention Program suppliers</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781979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National Diabetes Prevention Program</a:t>
            </a:r>
          </a:p>
        </p:txBody>
      </p:sp>
      <p:graphicFrame>
        <p:nvGraphicFramePr>
          <p:cNvPr id="9" name="Content Placeholder 8">
            <a:extLst>
              <a:ext uri="{FF2B5EF4-FFF2-40B4-BE49-F238E27FC236}">
                <a16:creationId xmlns:a16="http://schemas.microsoft.com/office/drawing/2014/main" id="{125974BB-F62A-44E5-9099-51F99838ADA3}"/>
              </a:ext>
            </a:extLst>
          </p:cNvPr>
          <p:cNvGraphicFramePr>
            <a:graphicFrameLocks noGrp="1"/>
          </p:cNvGraphicFramePr>
          <p:nvPr>
            <p:ph idx="1"/>
            <p:extLst>
              <p:ext uri="{D42A27DB-BD31-4B8C-83A1-F6EECF244321}">
                <p14:modId xmlns:p14="http://schemas.microsoft.com/office/powerpoint/2010/main" val="1816407252"/>
              </p:ext>
            </p:extLst>
          </p:nvPr>
        </p:nvGraphicFramePr>
        <p:xfrm>
          <a:off x="457200" y="1289050"/>
          <a:ext cx="82296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6933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National Diabetes Prevention Program</a:t>
            </a:r>
          </a:p>
        </p:txBody>
      </p:sp>
      <p:graphicFrame>
        <p:nvGraphicFramePr>
          <p:cNvPr id="6" name="Content Placeholder 5">
            <a:extLst>
              <a:ext uri="{FF2B5EF4-FFF2-40B4-BE49-F238E27FC236}">
                <a16:creationId xmlns:a16="http://schemas.microsoft.com/office/drawing/2014/main" id="{9321858A-82B3-4F98-8EF9-5EBC7A487685}"/>
              </a:ext>
            </a:extLst>
          </p:cNvPr>
          <p:cNvGraphicFramePr>
            <a:graphicFrameLocks noGrp="1"/>
          </p:cNvGraphicFramePr>
          <p:nvPr>
            <p:ph idx="1"/>
            <p:extLst>
              <p:ext uri="{D42A27DB-BD31-4B8C-83A1-F6EECF244321}">
                <p14:modId xmlns:p14="http://schemas.microsoft.com/office/powerpoint/2010/main" val="3217800028"/>
              </p:ext>
            </p:extLst>
          </p:nvPr>
        </p:nvGraphicFramePr>
        <p:xfrm>
          <a:off x="457200" y="1289050"/>
          <a:ext cx="82296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7598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Diabetes Self-Management Education and Support</a:t>
            </a:r>
          </a:p>
        </p:txBody>
      </p:sp>
      <p:pic>
        <p:nvPicPr>
          <p:cNvPr id="7" name="Content Placeholder 6">
            <a:extLst>
              <a:ext uri="{FF2B5EF4-FFF2-40B4-BE49-F238E27FC236}">
                <a16:creationId xmlns:a16="http://schemas.microsoft.com/office/drawing/2014/main" id="{E6855257-CEEC-4A36-8A10-0A5A2C7504D6}"/>
              </a:ext>
            </a:extLst>
          </p:cNvPr>
          <p:cNvPicPr>
            <a:picLocks noGrp="1" noChangeAspect="1"/>
          </p:cNvPicPr>
          <p:nvPr>
            <p:ph sz="half" idx="1"/>
          </p:nvPr>
        </p:nvPicPr>
        <p:blipFill>
          <a:blip r:embed="rId3"/>
          <a:stretch>
            <a:fillRect/>
          </a:stretch>
        </p:blipFill>
        <p:spPr>
          <a:xfrm>
            <a:off x="609600" y="1289050"/>
            <a:ext cx="3657599" cy="3429000"/>
          </a:xfrm>
          <a:ln w="19050">
            <a:solidFill>
              <a:schemeClr val="bg1">
                <a:lumMod val="50000"/>
              </a:schemeClr>
            </a:solidFill>
          </a:ln>
        </p:spPr>
      </p:pic>
      <p:sp>
        <p:nvSpPr>
          <p:cNvPr id="3" name="Content Placeholder 2">
            <a:extLst>
              <a:ext uri="{FF2B5EF4-FFF2-40B4-BE49-F238E27FC236}">
                <a16:creationId xmlns:a16="http://schemas.microsoft.com/office/drawing/2014/main" id="{52557065-39A1-47D6-82EF-08EE3D903968}"/>
              </a:ext>
            </a:extLst>
          </p:cNvPr>
          <p:cNvSpPr>
            <a:spLocks noGrp="1"/>
          </p:cNvSpPr>
          <p:nvPr>
            <p:ph sz="half" idx="2"/>
          </p:nvPr>
        </p:nvSpPr>
        <p:spPr/>
        <p:txBody>
          <a:bodyPr/>
          <a:lstStyle/>
          <a:p>
            <a:pPr marL="0" indent="0">
              <a:buNone/>
            </a:pPr>
            <a:r>
              <a:rPr lang="en-US" b="1" dirty="0"/>
              <a:t>53</a:t>
            </a:r>
            <a:r>
              <a:rPr lang="en-US" dirty="0"/>
              <a:t> </a:t>
            </a:r>
            <a:r>
              <a:rPr lang="en-US" b="1" dirty="0">
                <a:solidFill>
                  <a:schemeClr val="accent4">
                    <a:lumMod val="75000"/>
                    <a:lumOff val="25000"/>
                  </a:schemeClr>
                </a:solidFill>
              </a:rPr>
              <a:t>Association of Diabetes Care and Education Specialists (ADCES)</a:t>
            </a:r>
            <a:r>
              <a:rPr lang="en-US" dirty="0"/>
              <a:t>-accredited and </a:t>
            </a:r>
            <a:r>
              <a:rPr lang="en-US" b="1" dirty="0">
                <a:solidFill>
                  <a:srgbClr val="85084A"/>
                </a:solidFill>
              </a:rPr>
              <a:t>American Diabetes Association (ADA)</a:t>
            </a:r>
            <a:r>
              <a:rPr lang="en-US" dirty="0"/>
              <a:t>-recognized programs</a:t>
            </a:r>
          </a:p>
        </p:txBody>
      </p:sp>
      <p:pic>
        <p:nvPicPr>
          <p:cNvPr id="9" name="Picture 8">
            <a:extLst>
              <a:ext uri="{FF2B5EF4-FFF2-40B4-BE49-F238E27FC236}">
                <a16:creationId xmlns:a16="http://schemas.microsoft.com/office/drawing/2014/main" id="{C591767F-2E9A-4819-8454-94A51CE2C196}"/>
              </a:ext>
            </a:extLst>
          </p:cNvPr>
          <p:cNvPicPr>
            <a:picLocks noChangeAspect="1"/>
          </p:cNvPicPr>
          <p:nvPr/>
        </p:nvPicPr>
        <p:blipFill>
          <a:blip r:embed="rId4"/>
          <a:stretch>
            <a:fillRect/>
          </a:stretch>
        </p:blipFill>
        <p:spPr>
          <a:xfrm>
            <a:off x="609601" y="4121702"/>
            <a:ext cx="914400" cy="596348"/>
          </a:xfrm>
          <a:prstGeom prst="rect">
            <a:avLst/>
          </a:prstGeom>
        </p:spPr>
      </p:pic>
    </p:spTree>
    <p:extLst>
      <p:ext uri="{BB962C8B-B14F-4D97-AF65-F5344CB8AC3E}">
        <p14:creationId xmlns:p14="http://schemas.microsoft.com/office/powerpoint/2010/main" val="2804997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Diabetes Self-Management Education and Support</a:t>
            </a:r>
          </a:p>
        </p:txBody>
      </p:sp>
      <p:sp>
        <p:nvSpPr>
          <p:cNvPr id="9" name="TextBox 1">
            <a:extLst>
              <a:ext uri="{FF2B5EF4-FFF2-40B4-BE49-F238E27FC236}">
                <a16:creationId xmlns:a16="http://schemas.microsoft.com/office/drawing/2014/main" id="{D0E8308E-2461-4D2D-BE64-01D06DC307DF}"/>
              </a:ext>
            </a:extLst>
          </p:cNvPr>
          <p:cNvSpPr txBox="1"/>
          <p:nvPr/>
        </p:nvSpPr>
        <p:spPr>
          <a:xfrm>
            <a:off x="468922" y="1733550"/>
            <a:ext cx="6934200" cy="347821"/>
          </a:xfrm>
          <a:prstGeom prst="rect">
            <a:avLst/>
          </a:prstGeom>
          <a:no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006073"/>
                </a:solidFill>
                <a:latin typeface="Arial" panose="020B0604020202020204" pitchFamily="34" charset="0"/>
                <a:ea typeface="Verdana" panose="020B0604030504040204" pitchFamily="34" charset="0"/>
                <a:cs typeface="Arial" panose="020B0604020202020204" pitchFamily="34" charset="0"/>
              </a:rPr>
              <a:t>Annual encounters at accredited/recognized programs</a:t>
            </a:r>
          </a:p>
        </p:txBody>
      </p:sp>
      <p:graphicFrame>
        <p:nvGraphicFramePr>
          <p:cNvPr id="7" name="Content Placeholder 6">
            <a:extLst>
              <a:ext uri="{FF2B5EF4-FFF2-40B4-BE49-F238E27FC236}">
                <a16:creationId xmlns:a16="http://schemas.microsoft.com/office/drawing/2014/main" id="{589B3756-3FCD-4330-898C-A31B5FC8C851}"/>
              </a:ext>
            </a:extLst>
          </p:cNvPr>
          <p:cNvGraphicFramePr>
            <a:graphicFrameLocks noGrp="1"/>
          </p:cNvGraphicFramePr>
          <p:nvPr>
            <p:ph idx="1"/>
            <p:extLst>
              <p:ext uri="{D42A27DB-BD31-4B8C-83A1-F6EECF244321}">
                <p14:modId xmlns:p14="http://schemas.microsoft.com/office/powerpoint/2010/main" val="707752121"/>
              </p:ext>
            </p:extLst>
          </p:nvPr>
        </p:nvGraphicFramePr>
        <p:xfrm>
          <a:off x="152400" y="1289050"/>
          <a:ext cx="883920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a:extLst>
              <a:ext uri="{FF2B5EF4-FFF2-40B4-BE49-F238E27FC236}">
                <a16:creationId xmlns:a16="http://schemas.microsoft.com/office/drawing/2014/main" id="{83D32335-0F21-40CF-AAD9-66FA3E007761}"/>
              </a:ext>
            </a:extLst>
          </p:cNvPr>
          <p:cNvSpPr txBox="1"/>
          <p:nvPr/>
        </p:nvSpPr>
        <p:spPr>
          <a:xfrm>
            <a:off x="468922" y="2090261"/>
            <a:ext cx="1828800" cy="347838"/>
          </a:xfrm>
          <a:prstGeom prst="rect">
            <a:avLst/>
          </a:prstGeom>
          <a:no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chemeClr val="tx2"/>
                </a:solidFill>
                <a:latin typeface="Arial" panose="020B0604020202020204" pitchFamily="34" charset="0"/>
                <a:ea typeface="Verdana" panose="020B0604030504040204" pitchFamily="34" charset="0"/>
                <a:cs typeface="Arial" panose="020B0604020202020204" pitchFamily="34" charset="0"/>
              </a:rPr>
              <a:t>Encounters at ADA/ADCES Programs</a:t>
            </a:r>
          </a:p>
        </p:txBody>
      </p:sp>
      <p:sp>
        <p:nvSpPr>
          <p:cNvPr id="11" name="TextBox 1">
            <a:extLst>
              <a:ext uri="{FF2B5EF4-FFF2-40B4-BE49-F238E27FC236}">
                <a16:creationId xmlns:a16="http://schemas.microsoft.com/office/drawing/2014/main" id="{1531A918-B4F0-4147-8FDA-69DC88CB3865}"/>
              </a:ext>
            </a:extLst>
          </p:cNvPr>
          <p:cNvSpPr txBox="1"/>
          <p:nvPr/>
        </p:nvSpPr>
        <p:spPr>
          <a:xfrm>
            <a:off x="3505200" y="3638550"/>
            <a:ext cx="1600200" cy="228612"/>
          </a:xfrm>
          <a:prstGeom prst="rect">
            <a:avLst/>
          </a:prstGeom>
          <a:no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latin typeface="Arial" panose="020B0604020202020204" pitchFamily="34" charset="0"/>
                <a:ea typeface="Verdana" panose="020B0604030504040204" pitchFamily="34" charset="0"/>
                <a:cs typeface="Arial" panose="020B0604020202020204" pitchFamily="34" charset="0"/>
              </a:rPr>
              <a:t>ADA/ADCES </a:t>
            </a:r>
          </a:p>
          <a:p>
            <a:r>
              <a:rPr lang="en-US" sz="1800" b="1" dirty="0">
                <a:latin typeface="Arial" panose="020B0604020202020204" pitchFamily="34" charset="0"/>
                <a:ea typeface="Verdana" panose="020B0604030504040204" pitchFamily="34" charset="0"/>
                <a:cs typeface="Arial" panose="020B0604020202020204" pitchFamily="34" charset="0"/>
              </a:rPr>
              <a:t>Programs</a:t>
            </a:r>
          </a:p>
        </p:txBody>
      </p:sp>
    </p:spTree>
    <p:extLst>
      <p:ext uri="{BB962C8B-B14F-4D97-AF65-F5344CB8AC3E}">
        <p14:creationId xmlns:p14="http://schemas.microsoft.com/office/powerpoint/2010/main" val="3744033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Pharmacist Engagement</a:t>
            </a:r>
          </a:p>
        </p:txBody>
      </p:sp>
      <p:pic>
        <p:nvPicPr>
          <p:cNvPr id="6" name="Content Placeholder 5" descr="A picture containing text, person, indoor&#10;&#10;Description automatically generated">
            <a:extLst>
              <a:ext uri="{FF2B5EF4-FFF2-40B4-BE49-F238E27FC236}">
                <a16:creationId xmlns:a16="http://schemas.microsoft.com/office/drawing/2014/main" id="{77023BB5-0577-43D4-B519-71AD2A5AEACC}"/>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9471" t="4170" r="14759" b="3655"/>
          <a:stretch/>
        </p:blipFill>
        <p:spPr>
          <a:xfrm>
            <a:off x="609600" y="1428750"/>
            <a:ext cx="3505200" cy="2971799"/>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29F0CD5F-B5CA-439E-A75D-BAFD16FE99AE}"/>
              </a:ext>
            </a:extLst>
          </p:cNvPr>
          <p:cNvSpPr>
            <a:spLocks noGrp="1"/>
          </p:cNvSpPr>
          <p:nvPr>
            <p:ph sz="half" idx="2"/>
          </p:nvPr>
        </p:nvSpPr>
        <p:spPr>
          <a:xfrm>
            <a:off x="4343400" y="1276350"/>
            <a:ext cx="4572000" cy="3429000"/>
          </a:xfrm>
        </p:spPr>
        <p:txBody>
          <a:bodyPr>
            <a:normAutofit/>
          </a:bodyPr>
          <a:lstStyle/>
          <a:p>
            <a:pPr>
              <a:spcBef>
                <a:spcPts val="0"/>
              </a:spcBef>
            </a:pPr>
            <a:r>
              <a:rPr lang="en-US" dirty="0">
                <a:hlinkClick r:id="rId4"/>
              </a:rPr>
              <a:t>Wisconsin Pharmacy Quality Collaborative</a:t>
            </a:r>
            <a:r>
              <a:rPr lang="en-US" dirty="0"/>
              <a:t> accredited pharmacies</a:t>
            </a:r>
          </a:p>
          <a:p>
            <a:pPr>
              <a:spcBef>
                <a:spcPts val="1200"/>
              </a:spcBef>
            </a:pPr>
            <a:r>
              <a:rPr lang="en-US" dirty="0"/>
              <a:t>Medication therapy management</a:t>
            </a:r>
          </a:p>
          <a:p>
            <a:pPr>
              <a:spcBef>
                <a:spcPts val="1200"/>
              </a:spcBef>
            </a:pPr>
            <a:r>
              <a:rPr lang="en-US" dirty="0"/>
              <a:t>Pharmacy-based accredited and recognized DSMES programs</a:t>
            </a:r>
          </a:p>
          <a:p>
            <a:endParaRPr lang="en-US" dirty="0"/>
          </a:p>
        </p:txBody>
      </p:sp>
    </p:spTree>
    <p:extLst>
      <p:ext uri="{BB962C8B-B14F-4D97-AF65-F5344CB8AC3E}">
        <p14:creationId xmlns:p14="http://schemas.microsoft.com/office/powerpoint/2010/main" val="69973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1ED38-0C2E-43F4-84B2-F87B514C636A}"/>
              </a:ext>
            </a:extLst>
          </p:cNvPr>
          <p:cNvSpPr>
            <a:spLocks noGrp="1"/>
          </p:cNvSpPr>
          <p:nvPr>
            <p:ph type="title"/>
          </p:nvPr>
        </p:nvSpPr>
        <p:spPr/>
        <p:txBody>
          <a:bodyPr>
            <a:noAutofit/>
          </a:bodyPr>
          <a:lstStyle/>
          <a:p>
            <a:r>
              <a:rPr lang="en-US" sz="3200" dirty="0"/>
              <a:t>Personal Continuous Glucose Monitors (CGM)</a:t>
            </a:r>
          </a:p>
        </p:txBody>
      </p:sp>
      <p:pic>
        <p:nvPicPr>
          <p:cNvPr id="6" name="Content Placeholder 5">
            <a:extLst>
              <a:ext uri="{FF2B5EF4-FFF2-40B4-BE49-F238E27FC236}">
                <a16:creationId xmlns:a16="http://schemas.microsoft.com/office/drawing/2014/main" id="{D04328CB-2D78-4966-B805-D0976F853FA5}"/>
              </a:ext>
            </a:extLst>
          </p:cNvPr>
          <p:cNvPicPr>
            <a:picLocks noGrp="1" noChangeAspect="1"/>
          </p:cNvPicPr>
          <p:nvPr>
            <p:ph sz="half" idx="1"/>
          </p:nvPr>
        </p:nvPicPr>
        <p:blipFill>
          <a:blip r:embed="rId3"/>
          <a:stretch>
            <a:fillRect/>
          </a:stretch>
        </p:blipFill>
        <p:spPr>
          <a:xfrm>
            <a:off x="609600" y="1505204"/>
            <a:ext cx="2057400" cy="2590546"/>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AB850911-6D52-409A-80B5-19369A0DE3C8}"/>
              </a:ext>
            </a:extLst>
          </p:cNvPr>
          <p:cNvSpPr>
            <a:spLocks noGrp="1"/>
          </p:cNvSpPr>
          <p:nvPr>
            <p:ph sz="half" idx="2"/>
          </p:nvPr>
        </p:nvSpPr>
        <p:spPr>
          <a:xfrm>
            <a:off x="3200400" y="1289304"/>
            <a:ext cx="5334000" cy="3429000"/>
          </a:xfrm>
        </p:spPr>
        <p:txBody>
          <a:bodyPr/>
          <a:lstStyle/>
          <a:p>
            <a:pPr marL="342900" indent="-342900">
              <a:spcBef>
                <a:spcPts val="0"/>
              </a:spcBef>
              <a:buFont typeface="Wingdings" panose="05000000000000000000" pitchFamily="2" charset="2"/>
              <a:buChar char="§"/>
            </a:pPr>
            <a:r>
              <a:rPr lang="en-US" dirty="0">
                <a:latin typeface="Arial" panose="020B0604020202020204" pitchFamily="34" charset="0"/>
              </a:rPr>
              <a:t>The Wisconsin Diabetes Advisory Group distributed a Personal CGM Survey to member organizations.</a:t>
            </a:r>
          </a:p>
          <a:p>
            <a:pPr marL="342900" indent="-342900">
              <a:spcBef>
                <a:spcPts val="1200"/>
              </a:spcBef>
              <a:buFont typeface="Wingdings" panose="05000000000000000000" pitchFamily="2" charset="2"/>
              <a:buChar char="§"/>
            </a:pPr>
            <a:r>
              <a:rPr lang="en-US" dirty="0">
                <a:latin typeface="Arial" panose="020B0604020202020204" pitchFamily="34" charset="0"/>
              </a:rPr>
              <a:t>Survey findings available online at </a:t>
            </a:r>
            <a:r>
              <a:rPr lang="en-US" dirty="0">
                <a:hlinkClick r:id="rId4"/>
              </a:rPr>
              <a:t>dhs.wisconsin.gov/diabetes/dag</a:t>
            </a:r>
            <a:endParaRPr lang="en-US" dirty="0"/>
          </a:p>
          <a:p>
            <a:pPr marL="342900" indent="-342900">
              <a:spcBef>
                <a:spcPts val="1200"/>
              </a:spcBef>
              <a:buFont typeface="Wingdings" panose="05000000000000000000" pitchFamily="2" charset="2"/>
              <a:buChar char="§"/>
            </a:pPr>
            <a:r>
              <a:rPr lang="en-US" dirty="0"/>
              <a:t>Findings were shared within DHS to improve programming.</a:t>
            </a:r>
            <a:endParaRPr lang="en-US"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2517568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970C6-EAA5-443E-8F22-3A32C1230F90}"/>
              </a:ext>
            </a:extLst>
          </p:cNvPr>
          <p:cNvSpPr>
            <a:spLocks noGrp="1"/>
          </p:cNvSpPr>
          <p:nvPr>
            <p:ph type="title"/>
          </p:nvPr>
        </p:nvSpPr>
        <p:spPr/>
        <p:txBody>
          <a:bodyPr>
            <a:noAutofit/>
          </a:bodyPr>
          <a:lstStyle/>
          <a:p>
            <a:r>
              <a:rPr lang="en-US" sz="3200" dirty="0"/>
              <a:t>Personal Continuous Glucose Monitors (CGM)</a:t>
            </a:r>
          </a:p>
        </p:txBody>
      </p:sp>
      <p:sp>
        <p:nvSpPr>
          <p:cNvPr id="4" name="Content Placeholder 3">
            <a:extLst>
              <a:ext uri="{FF2B5EF4-FFF2-40B4-BE49-F238E27FC236}">
                <a16:creationId xmlns:a16="http://schemas.microsoft.com/office/drawing/2014/main" id="{81E396B0-64EC-48A8-A41B-39299E3FCDCD}"/>
              </a:ext>
            </a:extLst>
          </p:cNvPr>
          <p:cNvSpPr>
            <a:spLocks noGrp="1"/>
          </p:cNvSpPr>
          <p:nvPr>
            <p:ph idx="1"/>
          </p:nvPr>
        </p:nvSpPr>
        <p:spPr>
          <a:xfrm>
            <a:off x="457200" y="1504950"/>
            <a:ext cx="8229600" cy="3213354"/>
          </a:xfrm>
        </p:spPr>
        <p:txBody>
          <a:bodyPr>
            <a:normAutofit/>
          </a:bodyPr>
          <a:lstStyle/>
          <a:p>
            <a:pPr>
              <a:spcBef>
                <a:spcPts val="0"/>
              </a:spcBef>
            </a:pPr>
            <a:r>
              <a:rPr lang="en-US" sz="2400" dirty="0">
                <a:latin typeface="Arial" panose="020B0604020202020204" pitchFamily="34" charset="0"/>
              </a:rPr>
              <a:t>Division of Medicaid and Division of Public Health focus on personal CGM coverage expansion </a:t>
            </a:r>
          </a:p>
          <a:p>
            <a:pPr>
              <a:spcBef>
                <a:spcPts val="1200"/>
              </a:spcBef>
            </a:pPr>
            <a:r>
              <a:rPr lang="en-US" sz="2400" dirty="0">
                <a:latin typeface="Arial" panose="020B0604020202020204" pitchFamily="34" charset="0"/>
              </a:rPr>
              <a:t>Available ForwardHealth Provider Trainings</a:t>
            </a:r>
          </a:p>
          <a:p>
            <a:pPr marL="914400" lvl="1">
              <a:spcBef>
                <a:spcPts val="600"/>
              </a:spcBef>
            </a:pPr>
            <a:r>
              <a:rPr lang="en-US" sz="2000" dirty="0">
                <a:solidFill>
                  <a:srgbClr val="000000"/>
                </a:solidFill>
                <a:latin typeface="Arial" panose="020B0604020202020204" pitchFamily="34" charset="0"/>
                <a:hlinkClick r:id="rId3"/>
              </a:rPr>
              <a:t>Diabetic Continuous Glucose Monitors </a:t>
            </a:r>
            <a:endParaRPr lang="en-US" sz="2000" dirty="0">
              <a:solidFill>
                <a:srgbClr val="000000"/>
              </a:solidFill>
              <a:latin typeface="Arial" panose="020B0604020202020204" pitchFamily="34" charset="0"/>
            </a:endParaRPr>
          </a:p>
          <a:p>
            <a:pPr marL="914400" lvl="1">
              <a:spcBef>
                <a:spcPts val="600"/>
              </a:spcBef>
            </a:pPr>
            <a:r>
              <a:rPr lang="en-US" sz="2000" dirty="0">
                <a:solidFill>
                  <a:srgbClr val="000000"/>
                </a:solidFill>
                <a:latin typeface="Arial" panose="020B0604020202020204" pitchFamily="34" charset="0"/>
                <a:hlinkClick r:id="rId4"/>
              </a:rPr>
              <a:t>Submitting a Prior Authorization for CGM Devices on the ForwardHealth Portal</a:t>
            </a:r>
            <a:endParaRPr lang="en-US" sz="2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952235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8F0D54-81A9-4D9C-BD4D-A1C14D159A0F}"/>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7488" t="27850" r="19329" b="27971"/>
          <a:stretch/>
        </p:blipFill>
        <p:spPr>
          <a:xfrm>
            <a:off x="1383632" y="365760"/>
            <a:ext cx="7760368" cy="2286000"/>
          </a:xfrm>
          <a:prstGeom prst="rect">
            <a:avLst/>
          </a:prstGeom>
        </p:spPr>
      </p:pic>
      <p:sp>
        <p:nvSpPr>
          <p:cNvPr id="2" name="Subtitle 1">
            <a:extLst>
              <a:ext uri="{FF2B5EF4-FFF2-40B4-BE49-F238E27FC236}">
                <a16:creationId xmlns:a16="http://schemas.microsoft.com/office/drawing/2014/main" id="{04884E00-B557-45B4-8EB1-621243B409DB}"/>
              </a:ext>
            </a:extLst>
          </p:cNvPr>
          <p:cNvSpPr>
            <a:spLocks noGrp="1"/>
          </p:cNvSpPr>
          <p:nvPr>
            <p:ph type="subTitle" idx="1"/>
          </p:nvPr>
        </p:nvSpPr>
        <p:spPr>
          <a:xfrm>
            <a:off x="1371600" y="2800351"/>
            <a:ext cx="7680960" cy="1977390"/>
          </a:xfrm>
        </p:spPr>
        <p:txBody>
          <a:bodyPr>
            <a:noAutofit/>
          </a:bodyPr>
          <a:lstStyle/>
          <a:p>
            <a:pPr>
              <a:tabLst>
                <a:tab pos="231775" algn="l"/>
                <a:tab pos="4340225" algn="l"/>
              </a:tabLst>
            </a:pPr>
            <a:r>
              <a:rPr lang="en-US" sz="1600" b="1" dirty="0"/>
              <a:t>Marilyn Hodgson</a:t>
            </a:r>
          </a:p>
          <a:p>
            <a:pPr>
              <a:tabLst>
                <a:tab pos="231775" algn="l"/>
                <a:tab pos="4340225" algn="l"/>
              </a:tabLst>
            </a:pPr>
            <a:r>
              <a:rPr lang="en-US" sz="1600" dirty="0"/>
              <a:t>Quality Initiatives Coordinator</a:t>
            </a:r>
          </a:p>
          <a:p>
            <a:pPr>
              <a:spcBef>
                <a:spcPts val="1200"/>
              </a:spcBef>
              <a:tabLst>
                <a:tab pos="231775" algn="l"/>
                <a:tab pos="4340225" algn="l"/>
              </a:tabLst>
            </a:pPr>
            <a:r>
              <a:rPr lang="en-US" sz="1600" b="1" dirty="0"/>
              <a:t>Pam Geis</a:t>
            </a:r>
          </a:p>
          <a:p>
            <a:pPr>
              <a:tabLst>
                <a:tab pos="231775" algn="l"/>
                <a:tab pos="4340225" algn="l"/>
              </a:tabLst>
            </a:pPr>
            <a:r>
              <a:rPr lang="en-US" sz="1600" dirty="0"/>
              <a:t>Health Promotion Specialist</a:t>
            </a:r>
          </a:p>
          <a:p>
            <a:pPr>
              <a:spcBef>
                <a:spcPts val="1200"/>
              </a:spcBef>
              <a:tabLst>
                <a:tab pos="231775" algn="l"/>
                <a:tab pos="4340225" algn="l"/>
              </a:tabLst>
            </a:pPr>
            <a:r>
              <a:rPr lang="en-US" sz="1600" b="1" dirty="0"/>
              <a:t>Lena Swander</a:t>
            </a:r>
          </a:p>
          <a:p>
            <a:pPr>
              <a:tabLst>
                <a:tab pos="231775" algn="l"/>
                <a:tab pos="4340225" algn="l"/>
              </a:tabLst>
            </a:pPr>
            <a:r>
              <a:rPr lang="en-US" sz="1600" dirty="0"/>
              <a:t>Epidemiologist</a:t>
            </a:r>
          </a:p>
        </p:txBody>
      </p:sp>
      <p:sp>
        <p:nvSpPr>
          <p:cNvPr id="3" name="Title 2">
            <a:extLst>
              <a:ext uri="{FF2B5EF4-FFF2-40B4-BE49-F238E27FC236}">
                <a16:creationId xmlns:a16="http://schemas.microsoft.com/office/drawing/2014/main" id="{7964E8FA-B6F3-4897-8051-31BCDA3716FB}"/>
              </a:ext>
            </a:extLst>
          </p:cNvPr>
          <p:cNvSpPr>
            <a:spLocks noGrp="1"/>
          </p:cNvSpPr>
          <p:nvPr>
            <p:ph type="ctrTitle"/>
          </p:nvPr>
        </p:nvSpPr>
        <p:spPr/>
        <p:txBody>
          <a:bodyPr>
            <a:normAutofit/>
          </a:bodyPr>
          <a:lstStyle/>
          <a:p>
            <a:r>
              <a:rPr lang="en-US" sz="4400" b="1" dirty="0"/>
              <a:t>Diabetes Initiatives to </a:t>
            </a:r>
            <a:br>
              <a:rPr lang="en-US" sz="4400" b="1" dirty="0"/>
            </a:br>
            <a:r>
              <a:rPr lang="en-US" sz="4400" b="1" dirty="0"/>
              <a:t>Address Equity</a:t>
            </a:r>
            <a:endParaRPr lang="en-US" sz="4400" dirty="0"/>
          </a:p>
        </p:txBody>
      </p:sp>
      <p:sp>
        <p:nvSpPr>
          <p:cNvPr id="4" name="Text Placeholder 3">
            <a:extLst>
              <a:ext uri="{FF2B5EF4-FFF2-40B4-BE49-F238E27FC236}">
                <a16:creationId xmlns:a16="http://schemas.microsoft.com/office/drawing/2014/main" id="{D347E559-DE45-4093-BD1F-C01FDE7E2A39}"/>
              </a:ext>
            </a:extLst>
          </p:cNvPr>
          <p:cNvSpPr>
            <a:spLocks noGrp="1"/>
          </p:cNvSpPr>
          <p:nvPr>
            <p:ph type="body" sz="quarter" idx="10"/>
          </p:nvPr>
        </p:nvSpPr>
        <p:spPr/>
        <p:txBody>
          <a:bodyPr/>
          <a:lstStyle/>
          <a:p>
            <a:r>
              <a:rPr lang="en-US" dirty="0"/>
              <a:t>Division of Public Health, Chronic Disease Prevention Program</a:t>
            </a:r>
          </a:p>
        </p:txBody>
      </p:sp>
    </p:spTree>
    <p:extLst>
      <p:ext uri="{BB962C8B-B14F-4D97-AF65-F5344CB8AC3E}">
        <p14:creationId xmlns:p14="http://schemas.microsoft.com/office/powerpoint/2010/main" val="2861544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Community Health Workers</a:t>
            </a:r>
          </a:p>
        </p:txBody>
      </p:sp>
      <p:sp>
        <p:nvSpPr>
          <p:cNvPr id="5" name="Content Placeholder 4"/>
          <p:cNvSpPr>
            <a:spLocks noGrp="1"/>
          </p:cNvSpPr>
          <p:nvPr>
            <p:ph idx="1"/>
          </p:nvPr>
        </p:nvSpPr>
        <p:spPr>
          <a:xfrm>
            <a:off x="4714240" y="1293545"/>
            <a:ext cx="3667760" cy="3429000"/>
          </a:xfrm>
        </p:spPr>
        <p:txBody>
          <a:bodyPr>
            <a:normAutofit/>
          </a:bodyPr>
          <a:lstStyle/>
          <a:p>
            <a:r>
              <a:rPr lang="en-US" sz="2400" dirty="0"/>
              <a:t>Support to CHW workforce as part of care team</a:t>
            </a:r>
          </a:p>
          <a:p>
            <a:pPr>
              <a:spcBef>
                <a:spcPts val="1200"/>
              </a:spcBef>
            </a:pPr>
            <a:r>
              <a:rPr lang="en-US" sz="2400" dirty="0"/>
              <a:t>Community-clinical linkages</a:t>
            </a:r>
          </a:p>
          <a:p>
            <a:pPr>
              <a:spcBef>
                <a:spcPts val="1200"/>
              </a:spcBef>
            </a:pPr>
            <a:r>
              <a:rPr lang="en-US" sz="2400" dirty="0"/>
              <a:t>Reaching vulnerable populations</a:t>
            </a:r>
          </a:p>
        </p:txBody>
      </p:sp>
      <p:sp>
        <p:nvSpPr>
          <p:cNvPr id="2" name="TextBox 1">
            <a:extLst>
              <a:ext uri="{FF2B5EF4-FFF2-40B4-BE49-F238E27FC236}">
                <a16:creationId xmlns:a16="http://schemas.microsoft.com/office/drawing/2014/main" id="{35AA3E03-8167-49EC-960E-AD7F14CD920B}"/>
              </a:ext>
            </a:extLst>
          </p:cNvPr>
          <p:cNvSpPr txBox="1"/>
          <p:nvPr/>
        </p:nvSpPr>
        <p:spPr>
          <a:xfrm>
            <a:off x="599440" y="1280160"/>
            <a:ext cx="3972560" cy="3293209"/>
          </a:xfrm>
          <a:prstGeom prst="rect">
            <a:avLst/>
          </a:prstGeom>
          <a:solidFill>
            <a:schemeClr val="bg2"/>
          </a:solidFill>
        </p:spPr>
        <p:txBody>
          <a:bodyPr wrap="square" rtlCol="0">
            <a:spAutoFit/>
          </a:bodyPr>
          <a:lstStyle/>
          <a:p>
            <a:r>
              <a:rPr lang="en-US" sz="1600" b="1" dirty="0"/>
              <a:t>Community Health Worker defined</a:t>
            </a:r>
            <a:r>
              <a:rPr lang="en-US" sz="1600" dirty="0"/>
              <a:t>: </a:t>
            </a:r>
          </a:p>
          <a:p>
            <a:r>
              <a:rPr lang="en-US" sz="1600" dirty="0"/>
              <a:t>A frontline public health worker who is a trusted member of and/or has an unusually close understanding of the community served. This trusting relationship enables the worker to serve as a liaison/link/ intermediary between health/social services and the community to facilitate access to services and improve the quality and cultural competence of service delivery.</a:t>
            </a:r>
          </a:p>
          <a:p>
            <a:endParaRPr lang="en-US" sz="1600" dirty="0"/>
          </a:p>
          <a:p>
            <a:r>
              <a:rPr lang="en-US" sz="1600" dirty="0"/>
              <a:t>American Public Health Association, 2021</a:t>
            </a:r>
          </a:p>
        </p:txBody>
      </p:sp>
    </p:spTree>
    <p:extLst>
      <p:ext uri="{BB962C8B-B14F-4D97-AF65-F5344CB8AC3E}">
        <p14:creationId xmlns:p14="http://schemas.microsoft.com/office/powerpoint/2010/main" val="3835098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next to a line of cars&#10;&#10;Description automatically generated with low confidence">
            <a:extLst>
              <a:ext uri="{FF2B5EF4-FFF2-40B4-BE49-F238E27FC236}">
                <a16:creationId xmlns:a16="http://schemas.microsoft.com/office/drawing/2014/main" id="{81BEEF8B-90F5-4D18-986F-722896A6D2DB}"/>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t="1780"/>
          <a:stretch/>
        </p:blipFill>
        <p:spPr>
          <a:xfrm>
            <a:off x="0" y="0"/>
            <a:ext cx="4572000" cy="4490634"/>
          </a:xfrm>
          <a:prstGeom prst="rect">
            <a:avLst/>
          </a:prstGeom>
        </p:spPr>
      </p:pic>
      <p:sp>
        <p:nvSpPr>
          <p:cNvPr id="2" name="Title 1">
            <a:extLst>
              <a:ext uri="{FF2B5EF4-FFF2-40B4-BE49-F238E27FC236}">
                <a16:creationId xmlns:a16="http://schemas.microsoft.com/office/drawing/2014/main" id="{5CB9CEC0-0BC8-4E79-B067-E15256C1FB93}"/>
              </a:ext>
            </a:extLst>
          </p:cNvPr>
          <p:cNvSpPr>
            <a:spLocks noGrp="1"/>
          </p:cNvSpPr>
          <p:nvPr>
            <p:ph type="title"/>
          </p:nvPr>
        </p:nvSpPr>
        <p:spPr/>
        <p:txBody>
          <a:bodyPr/>
          <a:lstStyle/>
          <a:p>
            <a:r>
              <a:rPr lang="en-US" dirty="0"/>
              <a:t>COVID-19 Impacts</a:t>
            </a:r>
          </a:p>
        </p:txBody>
      </p:sp>
      <p:sp>
        <p:nvSpPr>
          <p:cNvPr id="3" name="Text Placeholder 2">
            <a:extLst>
              <a:ext uri="{FF2B5EF4-FFF2-40B4-BE49-F238E27FC236}">
                <a16:creationId xmlns:a16="http://schemas.microsoft.com/office/drawing/2014/main" id="{19EF4CE3-9ACE-4EF3-8069-1569569A3539}"/>
              </a:ext>
            </a:extLst>
          </p:cNvPr>
          <p:cNvSpPr>
            <a:spLocks noGrp="1"/>
          </p:cNvSpPr>
          <p:nvPr>
            <p:ph type="body" idx="1"/>
          </p:nvPr>
        </p:nvSpPr>
        <p:spPr/>
        <p:txBody>
          <a:bodyPr/>
          <a:lstStyle/>
          <a:p>
            <a:endParaRPr lang="en-US" dirty="0"/>
          </a:p>
        </p:txBody>
      </p:sp>
      <p:pic>
        <p:nvPicPr>
          <p:cNvPr id="8" name="Picture 7" descr="Icon&#10;&#10;Description automatically generated">
            <a:extLst>
              <a:ext uri="{FF2B5EF4-FFF2-40B4-BE49-F238E27FC236}">
                <a16:creationId xmlns:a16="http://schemas.microsoft.com/office/drawing/2014/main" id="{4DA63802-EEFE-4AF1-B5E4-59B795009CDB}"/>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6452375" y="80010"/>
            <a:ext cx="2609329" cy="2609329"/>
          </a:xfrm>
          <a:prstGeom prst="rect">
            <a:avLst/>
          </a:prstGeom>
        </p:spPr>
      </p:pic>
    </p:spTree>
    <p:extLst>
      <p:ext uri="{BB962C8B-B14F-4D97-AF65-F5344CB8AC3E}">
        <p14:creationId xmlns:p14="http://schemas.microsoft.com/office/powerpoint/2010/main" val="3506181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COVID-19 Impacts</a:t>
            </a:r>
          </a:p>
        </p:txBody>
      </p:sp>
      <p:sp>
        <p:nvSpPr>
          <p:cNvPr id="2" name="Content Placeholder 1">
            <a:extLst>
              <a:ext uri="{FF2B5EF4-FFF2-40B4-BE49-F238E27FC236}">
                <a16:creationId xmlns:a16="http://schemas.microsoft.com/office/drawing/2014/main" id="{96A171C0-1B6C-4871-8556-7CBF5C63370D}"/>
              </a:ext>
            </a:extLst>
          </p:cNvPr>
          <p:cNvSpPr>
            <a:spLocks noGrp="1"/>
          </p:cNvSpPr>
          <p:nvPr>
            <p:ph idx="1"/>
          </p:nvPr>
        </p:nvSpPr>
        <p:spPr>
          <a:xfrm>
            <a:off x="457200" y="1289304"/>
            <a:ext cx="4419600" cy="3429000"/>
          </a:xfrm>
        </p:spPr>
        <p:txBody>
          <a:bodyPr>
            <a:normAutofit/>
          </a:bodyPr>
          <a:lstStyle/>
          <a:p>
            <a:pPr>
              <a:spcBef>
                <a:spcPts val="0"/>
              </a:spcBef>
            </a:pPr>
            <a:r>
              <a:rPr lang="en-US" sz="2400" dirty="0"/>
              <a:t>Decrease in regular medical service usage</a:t>
            </a:r>
          </a:p>
          <a:p>
            <a:pPr>
              <a:spcBef>
                <a:spcPts val="1200"/>
              </a:spcBef>
            </a:pPr>
            <a:r>
              <a:rPr lang="en-US" sz="2400" dirty="0"/>
              <a:t>Diabetes and hospitalization for severe COVID-19 complications</a:t>
            </a:r>
          </a:p>
          <a:p>
            <a:pPr>
              <a:spcBef>
                <a:spcPts val="1200"/>
              </a:spcBef>
            </a:pPr>
            <a:r>
              <a:rPr lang="en-US" sz="2400" dirty="0"/>
              <a:t>Early evidence for increased risk of diabetes diagnosis following COVID-19 infection</a:t>
            </a:r>
          </a:p>
          <a:p>
            <a:pPr>
              <a:spcBef>
                <a:spcPts val="1200"/>
              </a:spcBef>
            </a:pPr>
            <a:endParaRPr lang="en-US" sz="2400" dirty="0"/>
          </a:p>
        </p:txBody>
      </p:sp>
      <p:grpSp>
        <p:nvGrpSpPr>
          <p:cNvPr id="3" name="Group 2">
            <a:extLst>
              <a:ext uri="{FF2B5EF4-FFF2-40B4-BE49-F238E27FC236}">
                <a16:creationId xmlns:a16="http://schemas.microsoft.com/office/drawing/2014/main" id="{357D668C-ADC7-43BC-AD9A-566F1F657860}"/>
              </a:ext>
            </a:extLst>
          </p:cNvPr>
          <p:cNvGrpSpPr/>
          <p:nvPr/>
        </p:nvGrpSpPr>
        <p:grpSpPr>
          <a:xfrm>
            <a:off x="5105400" y="1428751"/>
            <a:ext cx="3587685" cy="2819399"/>
            <a:chOff x="4875938" y="1352074"/>
            <a:chExt cx="3737289" cy="2998161"/>
          </a:xfrm>
        </p:grpSpPr>
        <p:pic>
          <p:nvPicPr>
            <p:cNvPr id="7" name="Picture 6">
              <a:extLst>
                <a:ext uri="{FF2B5EF4-FFF2-40B4-BE49-F238E27FC236}">
                  <a16:creationId xmlns:a16="http://schemas.microsoft.com/office/drawing/2014/main" id="{7AA57AEE-C9B9-40ED-9FE1-673306D7086E}"/>
                </a:ext>
              </a:extLst>
            </p:cNvPr>
            <p:cNvPicPr>
              <a:picLocks noChangeAspect="1"/>
            </p:cNvPicPr>
            <p:nvPr/>
          </p:nvPicPr>
          <p:blipFill>
            <a:blip r:embed="rId3"/>
            <a:stretch>
              <a:fillRect/>
            </a:stretch>
          </p:blipFill>
          <p:spPr>
            <a:xfrm>
              <a:off x="4876802" y="1352074"/>
              <a:ext cx="3124200" cy="188836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60E1ACED-E356-4ADB-8A0E-A23D12FDE100}"/>
                </a:ext>
              </a:extLst>
            </p:cNvPr>
            <p:cNvPicPr>
              <a:picLocks noChangeAspect="1"/>
            </p:cNvPicPr>
            <p:nvPr/>
          </p:nvPicPr>
          <p:blipFill>
            <a:blip r:embed="rId4"/>
            <a:stretch>
              <a:fillRect/>
            </a:stretch>
          </p:blipFill>
          <p:spPr>
            <a:xfrm>
              <a:off x="5187815" y="1696464"/>
              <a:ext cx="3425412" cy="119958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48FFF07-5127-4C43-9D0A-EBC2F5AD673F}"/>
                </a:ext>
              </a:extLst>
            </p:cNvPr>
            <p:cNvPicPr>
              <a:picLocks noChangeAspect="1"/>
            </p:cNvPicPr>
            <p:nvPr/>
          </p:nvPicPr>
          <p:blipFill>
            <a:blip r:embed="rId5"/>
            <a:stretch>
              <a:fillRect/>
            </a:stretch>
          </p:blipFill>
          <p:spPr>
            <a:xfrm>
              <a:off x="5079150" y="2659032"/>
              <a:ext cx="3534077" cy="818418"/>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A389FBA2-8E07-4E28-92B1-ED1F61C6A351}"/>
                </a:ext>
              </a:extLst>
            </p:cNvPr>
            <p:cNvPicPr>
              <a:picLocks noChangeAspect="1"/>
            </p:cNvPicPr>
            <p:nvPr/>
          </p:nvPicPr>
          <p:blipFill>
            <a:blip r:embed="rId6"/>
            <a:stretch>
              <a:fillRect/>
            </a:stretch>
          </p:blipFill>
          <p:spPr>
            <a:xfrm>
              <a:off x="4875938" y="3421243"/>
              <a:ext cx="3737289" cy="928992"/>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149723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67BC86-7486-41DA-A9D8-E06BD05A58DF}"/>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20386" t="21394" b="21394"/>
          <a:stretch/>
        </p:blipFill>
        <p:spPr>
          <a:xfrm>
            <a:off x="0" y="0"/>
            <a:ext cx="9144000" cy="4474845"/>
          </a:xfrm>
          <a:prstGeom prst="rect">
            <a:avLst/>
          </a:prstGeom>
        </p:spPr>
      </p:pic>
      <p:sp>
        <p:nvSpPr>
          <p:cNvPr id="2" name="Title 1">
            <a:extLst>
              <a:ext uri="{FF2B5EF4-FFF2-40B4-BE49-F238E27FC236}">
                <a16:creationId xmlns:a16="http://schemas.microsoft.com/office/drawing/2014/main" id="{5CB9CEC0-0BC8-4E79-B067-E15256C1FB93}"/>
              </a:ext>
            </a:extLst>
          </p:cNvPr>
          <p:cNvSpPr>
            <a:spLocks noGrp="1"/>
          </p:cNvSpPr>
          <p:nvPr>
            <p:ph type="title"/>
          </p:nvPr>
        </p:nvSpPr>
        <p:spPr/>
        <p:txBody>
          <a:bodyPr/>
          <a:lstStyle/>
          <a:p>
            <a:r>
              <a:rPr lang="en-US" dirty="0"/>
              <a:t>Next Steps and </a:t>
            </a:r>
            <a:br>
              <a:rPr lang="en-US" dirty="0"/>
            </a:br>
            <a:r>
              <a:rPr lang="en-US" dirty="0"/>
              <a:t>Feedback Opportunities</a:t>
            </a:r>
          </a:p>
        </p:txBody>
      </p:sp>
      <p:sp>
        <p:nvSpPr>
          <p:cNvPr id="3" name="Text Placeholder 2">
            <a:extLst>
              <a:ext uri="{FF2B5EF4-FFF2-40B4-BE49-F238E27FC236}">
                <a16:creationId xmlns:a16="http://schemas.microsoft.com/office/drawing/2014/main" id="{19EF4CE3-9ACE-4EF3-8069-1569569A353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6247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Next Steps</a:t>
            </a:r>
          </a:p>
        </p:txBody>
      </p:sp>
      <p:sp>
        <p:nvSpPr>
          <p:cNvPr id="5" name="Content Placeholder 4"/>
          <p:cNvSpPr>
            <a:spLocks noGrp="1"/>
          </p:cNvSpPr>
          <p:nvPr>
            <p:ph idx="1"/>
          </p:nvPr>
        </p:nvSpPr>
        <p:spPr>
          <a:xfrm>
            <a:off x="457200" y="1289304"/>
            <a:ext cx="8458200" cy="3429000"/>
          </a:xfrm>
        </p:spPr>
        <p:txBody>
          <a:bodyPr>
            <a:normAutofit/>
          </a:bodyPr>
          <a:lstStyle/>
          <a:p>
            <a:pPr>
              <a:spcBef>
                <a:spcPts val="0"/>
              </a:spcBef>
            </a:pPr>
            <a:r>
              <a:rPr lang="en-US" sz="2400" dirty="0"/>
              <a:t>Division of Public Health Chronic Disease Prevention Program’s current federal funding ends in 2023</a:t>
            </a:r>
          </a:p>
          <a:p>
            <a:pPr>
              <a:spcBef>
                <a:spcPts val="1200"/>
              </a:spcBef>
            </a:pPr>
            <a:r>
              <a:rPr lang="en-US" sz="2400" dirty="0"/>
              <a:t>Preparing for next iteration of federal funding forecasted opportunities</a:t>
            </a:r>
          </a:p>
          <a:p>
            <a:pPr marL="857250" lvl="1">
              <a:spcBef>
                <a:spcPts val="0"/>
              </a:spcBef>
            </a:pPr>
            <a:r>
              <a:rPr lang="en-US" sz="2000" dirty="0">
                <a:hlinkClick r:id="rId3"/>
              </a:rPr>
              <a:t>CDC-RFA-DP23-2320: A Strategic Approach to Advancing Health Equity for Priority Populations with or at Risk for Diabetes </a:t>
            </a:r>
            <a:endParaRPr lang="en-US" sz="2000" dirty="0"/>
          </a:p>
          <a:p>
            <a:pPr>
              <a:spcBef>
                <a:spcPts val="1200"/>
              </a:spcBef>
            </a:pPr>
            <a:r>
              <a:rPr lang="en-US" sz="2400" dirty="0"/>
              <a:t>Next Diabetes Action Plan report to the legislature due January 2023</a:t>
            </a:r>
          </a:p>
        </p:txBody>
      </p:sp>
    </p:spTree>
    <p:extLst>
      <p:ext uri="{BB962C8B-B14F-4D97-AF65-F5344CB8AC3E}">
        <p14:creationId xmlns:p14="http://schemas.microsoft.com/office/powerpoint/2010/main" val="928637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Feedback Opportunities</a:t>
            </a:r>
          </a:p>
        </p:txBody>
      </p:sp>
      <p:sp>
        <p:nvSpPr>
          <p:cNvPr id="5" name="Content Placeholder 4"/>
          <p:cNvSpPr>
            <a:spLocks noGrp="1"/>
          </p:cNvSpPr>
          <p:nvPr>
            <p:ph idx="1"/>
          </p:nvPr>
        </p:nvSpPr>
        <p:spPr/>
        <p:txBody>
          <a:bodyPr>
            <a:normAutofit fontScale="92500"/>
          </a:bodyPr>
          <a:lstStyle/>
          <a:p>
            <a:pPr lvl="1">
              <a:spcBef>
                <a:spcPts val="600"/>
              </a:spcBef>
              <a:buFont typeface="Wingdings" panose="05000000000000000000" pitchFamily="2" charset="2"/>
              <a:buChar char="§"/>
            </a:pPr>
            <a:r>
              <a:rPr lang="en-US" dirty="0"/>
              <a:t>Take our survey at </a:t>
            </a:r>
            <a:r>
              <a:rPr lang="en-US" dirty="0">
                <a:solidFill>
                  <a:srgbClr val="FF0000"/>
                </a:solidFill>
                <a:hlinkClick r:id="rId3"/>
              </a:rPr>
              <a:t>www.surveygizmo.com/s3/7030522/Diabetes-Action-Plan-Survey</a:t>
            </a:r>
            <a:endParaRPr lang="en-US" dirty="0">
              <a:solidFill>
                <a:srgbClr val="FF0000"/>
              </a:solidFill>
            </a:endParaRPr>
          </a:p>
          <a:p>
            <a:pPr lvl="1">
              <a:spcBef>
                <a:spcPts val="600"/>
              </a:spcBef>
              <a:buFont typeface="Wingdings" panose="05000000000000000000" pitchFamily="2" charset="2"/>
              <a:buChar char="§"/>
            </a:pPr>
            <a:r>
              <a:rPr lang="en-US" dirty="0"/>
              <a:t>Spanish and Hmong translated surveys coming soon and will be posted to </a:t>
            </a:r>
            <a:r>
              <a:rPr lang="en-US" dirty="0">
                <a:hlinkClick r:id="rId4"/>
              </a:rPr>
              <a:t>https://www.dhs.wisconsin.gov/disease/chronic-disease.htm</a:t>
            </a:r>
            <a:r>
              <a:rPr lang="en-US" dirty="0"/>
              <a:t>.</a:t>
            </a:r>
          </a:p>
          <a:p>
            <a:pPr lvl="1">
              <a:spcBef>
                <a:spcPts val="600"/>
              </a:spcBef>
              <a:buFont typeface="Wingdings" panose="05000000000000000000" pitchFamily="2" charset="2"/>
              <a:buChar char="§"/>
            </a:pPr>
            <a:r>
              <a:rPr lang="en-US" dirty="0"/>
              <a:t>Email </a:t>
            </a:r>
            <a:r>
              <a:rPr lang="en-US" dirty="0">
                <a:solidFill>
                  <a:schemeClr val="tx1">
                    <a:lumMod val="60000"/>
                    <a:lumOff val="40000"/>
                  </a:schemeClr>
                </a:solidFill>
                <a:hlinkClick r:id="rId5"/>
              </a:rPr>
              <a:t>dhschronicdiseaseprevention@dhs.wisconsin.gov</a:t>
            </a:r>
            <a:r>
              <a:rPr lang="en-US" dirty="0">
                <a:solidFill>
                  <a:schemeClr val="tx1">
                    <a:lumMod val="60000"/>
                    <a:lumOff val="40000"/>
                  </a:schemeClr>
                </a:solidFill>
              </a:rPr>
              <a:t> </a:t>
            </a:r>
            <a:r>
              <a:rPr lang="en-US" dirty="0"/>
              <a:t>with the subject line: “</a:t>
            </a:r>
            <a:r>
              <a:rPr lang="en-US" b="1" dirty="0"/>
              <a:t>Diabetes Action Plan and Program Feedback</a:t>
            </a:r>
            <a:r>
              <a:rPr lang="en-US" dirty="0"/>
              <a:t>”.</a:t>
            </a:r>
          </a:p>
        </p:txBody>
      </p:sp>
    </p:spTree>
    <p:extLst>
      <p:ext uri="{BB962C8B-B14F-4D97-AF65-F5344CB8AC3E}">
        <p14:creationId xmlns:p14="http://schemas.microsoft.com/office/powerpoint/2010/main" val="3778477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dge over a river&#10;&#10;Description automatically generated with medium confidence">
            <a:extLst>
              <a:ext uri="{FF2B5EF4-FFF2-40B4-BE49-F238E27FC236}">
                <a16:creationId xmlns:a16="http://schemas.microsoft.com/office/drawing/2014/main" id="{0E62C2A1-AF35-40D6-AAF9-1A008E3BF7DE}"/>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7111" b="36666"/>
          <a:stretch/>
        </p:blipFill>
        <p:spPr>
          <a:xfrm>
            <a:off x="1371600" y="365760"/>
            <a:ext cx="7772400" cy="2286000"/>
          </a:xfrm>
          <a:prstGeom prst="rect">
            <a:avLst/>
          </a:prstGeom>
          <a:solidFill>
            <a:schemeClr val="accent1">
              <a:alpha val="70000"/>
            </a:schemeClr>
          </a:solidFill>
        </p:spPr>
      </p:pic>
      <p:sp>
        <p:nvSpPr>
          <p:cNvPr id="8" name="Subtitle 7"/>
          <p:cNvSpPr>
            <a:spLocks noGrp="1"/>
          </p:cNvSpPr>
          <p:nvPr>
            <p:ph type="subTitle" idx="1"/>
          </p:nvPr>
        </p:nvSpPr>
        <p:spPr>
          <a:xfrm>
            <a:off x="1371600" y="2952750"/>
            <a:ext cx="7680960" cy="1600200"/>
          </a:xfrm>
        </p:spPr>
        <p:txBody>
          <a:bodyPr>
            <a:normAutofit/>
          </a:bodyPr>
          <a:lstStyle/>
          <a:p>
            <a:r>
              <a:rPr lang="en-US" sz="1600" b="1" dirty="0"/>
              <a:t>Pam Geis</a:t>
            </a:r>
          </a:p>
          <a:p>
            <a:r>
              <a:rPr lang="fr-FR" sz="1600" dirty="0"/>
              <a:t>National Diabetes Prevention Program State Quality </a:t>
            </a:r>
            <a:r>
              <a:rPr lang="en-US" sz="1600" dirty="0"/>
              <a:t>Specialist</a:t>
            </a:r>
          </a:p>
          <a:p>
            <a:r>
              <a:rPr lang="en-US" sz="1600" dirty="0"/>
              <a:t>geis.pamela@gmail.com</a:t>
            </a:r>
          </a:p>
        </p:txBody>
      </p:sp>
      <p:sp>
        <p:nvSpPr>
          <p:cNvPr id="7" name="Title 6"/>
          <p:cNvSpPr>
            <a:spLocks noGrp="1"/>
          </p:cNvSpPr>
          <p:nvPr>
            <p:ph type="ctrTitle"/>
          </p:nvPr>
        </p:nvSpPr>
        <p:spPr/>
        <p:txBody>
          <a:bodyPr>
            <a:normAutofit/>
          </a:bodyPr>
          <a:lstStyle/>
          <a:p>
            <a:r>
              <a:rPr lang="en-US" sz="4400" b="1" dirty="0"/>
              <a:t>Building the Bridge</a:t>
            </a:r>
            <a:br>
              <a:rPr lang="en-US" sz="4400" b="1" dirty="0"/>
            </a:br>
            <a:r>
              <a:rPr lang="en-US" sz="4400" b="1" dirty="0"/>
              <a:t>for Reimbursement</a:t>
            </a:r>
          </a:p>
        </p:txBody>
      </p:sp>
      <p:sp>
        <p:nvSpPr>
          <p:cNvPr id="9" name="Text Placeholder 8"/>
          <p:cNvSpPr>
            <a:spLocks noGrp="1"/>
          </p:cNvSpPr>
          <p:nvPr>
            <p:ph type="body" sz="quarter" idx="10"/>
          </p:nvPr>
        </p:nvSpPr>
        <p:spPr>
          <a:xfrm>
            <a:off x="3474720" y="4663440"/>
            <a:ext cx="5577840" cy="274320"/>
          </a:xfrm>
        </p:spPr>
        <p:txBody>
          <a:bodyPr>
            <a:noAutofit/>
          </a:bodyPr>
          <a:lstStyle/>
          <a:p>
            <a:r>
              <a:rPr lang="en-US" sz="1000" dirty="0"/>
              <a:t>Division of Public Health, Bureau of Community Health Promotion, </a:t>
            </a:r>
          </a:p>
          <a:p>
            <a:r>
              <a:rPr lang="en-US" sz="1000" dirty="0"/>
              <a:t>Chronic Disease Prevention Program</a:t>
            </a:r>
          </a:p>
        </p:txBody>
      </p:sp>
    </p:spTree>
    <p:extLst>
      <p:ext uri="{BB962C8B-B14F-4D97-AF65-F5344CB8AC3E}">
        <p14:creationId xmlns:p14="http://schemas.microsoft.com/office/powerpoint/2010/main" val="1786218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A84DA-67A6-4130-9984-7180BCCAC2DE}"/>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3588" r="148" b="10956"/>
          <a:stretch/>
        </p:blipFill>
        <p:spPr>
          <a:xfrm>
            <a:off x="0" y="0"/>
            <a:ext cx="9144000" cy="4474844"/>
          </a:xfrm>
          <a:prstGeom prst="rect">
            <a:avLst/>
          </a:prstGeom>
        </p:spPr>
      </p:pic>
      <p:sp>
        <p:nvSpPr>
          <p:cNvPr id="2" name="Title 1">
            <a:extLst>
              <a:ext uri="{FF2B5EF4-FFF2-40B4-BE49-F238E27FC236}">
                <a16:creationId xmlns:a16="http://schemas.microsoft.com/office/drawing/2014/main" id="{5CB9CEC0-0BC8-4E79-B067-E15256C1FB93}"/>
              </a:ext>
            </a:extLst>
          </p:cNvPr>
          <p:cNvSpPr>
            <a:spLocks noGrp="1"/>
          </p:cNvSpPr>
          <p:nvPr>
            <p:ph type="title"/>
          </p:nvPr>
        </p:nvSpPr>
        <p:spPr>
          <a:xfrm>
            <a:off x="2286000" y="1428750"/>
            <a:ext cx="6775704" cy="2969514"/>
          </a:xfrm>
        </p:spPr>
        <p:txBody>
          <a:bodyPr>
            <a:normAutofit/>
          </a:bodyPr>
          <a:lstStyle/>
          <a:p>
            <a:r>
              <a:rPr lang="en-US" sz="4000" dirty="0"/>
              <a:t>Wisconsin’s </a:t>
            </a:r>
            <a:br>
              <a:rPr lang="en-US" sz="4000" dirty="0"/>
            </a:br>
            <a:r>
              <a:rPr lang="en-US" sz="4000" dirty="0"/>
              <a:t>Lifestyle and Prevention Benefits Network</a:t>
            </a:r>
            <a:endParaRPr lang="en-US" dirty="0"/>
          </a:p>
        </p:txBody>
      </p:sp>
      <p:sp>
        <p:nvSpPr>
          <p:cNvPr id="3" name="Text Placeholder 2">
            <a:extLst>
              <a:ext uri="{FF2B5EF4-FFF2-40B4-BE49-F238E27FC236}">
                <a16:creationId xmlns:a16="http://schemas.microsoft.com/office/drawing/2014/main" id="{19EF4CE3-9ACE-4EF3-8069-1569569A3539}"/>
              </a:ext>
            </a:extLst>
          </p:cNvPr>
          <p:cNvSpPr>
            <a:spLocks noGrp="1"/>
          </p:cNvSpPr>
          <p:nvPr>
            <p:ph type="body" idx="1"/>
          </p:nvPr>
        </p:nvSpPr>
        <p:spPr>
          <a:xfrm>
            <a:off x="2359152" y="4551426"/>
            <a:ext cx="6784848" cy="512064"/>
          </a:xfrm>
        </p:spPr>
        <p:txBody>
          <a:bodyPr/>
          <a:lstStyle/>
          <a:p>
            <a:r>
              <a:rPr lang="en-US" dirty="0"/>
              <a:t>National Diabetes Prevention Program</a:t>
            </a:r>
          </a:p>
        </p:txBody>
      </p:sp>
    </p:spTree>
    <p:extLst>
      <p:ext uri="{BB962C8B-B14F-4D97-AF65-F5344CB8AC3E}">
        <p14:creationId xmlns:p14="http://schemas.microsoft.com/office/powerpoint/2010/main" val="158246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AFCC6-4E47-F635-8A56-8701A2E24426}"/>
              </a:ext>
            </a:extLst>
          </p:cNvPr>
          <p:cNvSpPr>
            <a:spLocks noGrp="1"/>
          </p:cNvSpPr>
          <p:nvPr>
            <p:ph type="title"/>
          </p:nvPr>
        </p:nvSpPr>
        <p:spPr/>
        <p:txBody>
          <a:bodyPr>
            <a:normAutofit/>
          </a:bodyPr>
          <a:lstStyle/>
          <a:p>
            <a:r>
              <a:rPr lang="en-US" sz="3200" dirty="0"/>
              <a:t>Thoughtful Approach</a:t>
            </a:r>
          </a:p>
        </p:txBody>
      </p:sp>
      <p:sp>
        <p:nvSpPr>
          <p:cNvPr id="3" name="Content Placeholder 2">
            <a:extLst>
              <a:ext uri="{FF2B5EF4-FFF2-40B4-BE49-F238E27FC236}">
                <a16:creationId xmlns:a16="http://schemas.microsoft.com/office/drawing/2014/main" id="{E2413F97-803A-D6DA-0783-78859C301250}"/>
              </a:ext>
            </a:extLst>
          </p:cNvPr>
          <p:cNvSpPr>
            <a:spLocks noGrp="1"/>
          </p:cNvSpPr>
          <p:nvPr>
            <p:ph idx="1"/>
          </p:nvPr>
        </p:nvSpPr>
        <p:spPr/>
        <p:txBody>
          <a:bodyPr>
            <a:normAutofit/>
          </a:bodyPr>
          <a:lstStyle/>
          <a:p>
            <a:pPr>
              <a:spcBef>
                <a:spcPts val="0"/>
              </a:spcBef>
            </a:pPr>
            <a:r>
              <a:rPr lang="en-US" sz="2400" dirty="0"/>
              <a:t>Sustainability of National Diabetes Prevention Program (National DPP) </a:t>
            </a:r>
          </a:p>
          <a:p>
            <a:pPr>
              <a:spcBef>
                <a:spcPts val="1200"/>
              </a:spcBef>
            </a:pPr>
            <a:r>
              <a:rPr lang="en-US" sz="2400" dirty="0"/>
              <a:t>Partnership with National DPP suppliers</a:t>
            </a:r>
          </a:p>
        </p:txBody>
      </p:sp>
    </p:spTree>
    <p:extLst>
      <p:ext uri="{BB962C8B-B14F-4D97-AF65-F5344CB8AC3E}">
        <p14:creationId xmlns:p14="http://schemas.microsoft.com/office/powerpoint/2010/main" val="244400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F1CE-6381-2661-9FBB-B487EAFFC8C4}"/>
              </a:ext>
            </a:extLst>
          </p:cNvPr>
          <p:cNvSpPr>
            <a:spLocks noGrp="1"/>
          </p:cNvSpPr>
          <p:nvPr>
            <p:ph type="title"/>
          </p:nvPr>
        </p:nvSpPr>
        <p:spPr/>
        <p:txBody>
          <a:bodyPr>
            <a:normAutofit/>
          </a:bodyPr>
          <a:lstStyle/>
          <a:p>
            <a:r>
              <a:rPr lang="en-US" sz="3200" dirty="0"/>
              <a:t>Convening Benefits Network Partners</a:t>
            </a:r>
          </a:p>
        </p:txBody>
      </p:sp>
      <p:sp>
        <p:nvSpPr>
          <p:cNvPr id="3" name="Content Placeholder 2">
            <a:extLst>
              <a:ext uri="{FF2B5EF4-FFF2-40B4-BE49-F238E27FC236}">
                <a16:creationId xmlns:a16="http://schemas.microsoft.com/office/drawing/2014/main" id="{C5D56BC8-04A9-F82E-FD64-DE1EC76E7EFF}"/>
              </a:ext>
            </a:extLst>
          </p:cNvPr>
          <p:cNvSpPr>
            <a:spLocks noGrp="1"/>
          </p:cNvSpPr>
          <p:nvPr>
            <p:ph idx="1"/>
          </p:nvPr>
        </p:nvSpPr>
        <p:spPr>
          <a:xfrm>
            <a:off x="457200" y="1289304"/>
            <a:ext cx="7162800" cy="3429000"/>
          </a:xfrm>
        </p:spPr>
        <p:txBody>
          <a:bodyPr>
            <a:normAutofit/>
          </a:bodyPr>
          <a:lstStyle/>
          <a:p>
            <a:pPr>
              <a:spcBef>
                <a:spcPts val="0"/>
              </a:spcBef>
            </a:pPr>
            <a:r>
              <a:rPr lang="en-US" sz="2400" dirty="0"/>
              <a:t>Diabetes Prevention State Engagement Meeting (StEM)</a:t>
            </a:r>
          </a:p>
          <a:p>
            <a:pPr>
              <a:spcBef>
                <a:spcPts val="1200"/>
              </a:spcBef>
            </a:pPr>
            <a:r>
              <a:rPr lang="en-US" sz="2400" dirty="0"/>
              <a:t>National DPP Insurer Community of Practice</a:t>
            </a:r>
          </a:p>
        </p:txBody>
      </p:sp>
    </p:spTree>
    <p:extLst>
      <p:ext uri="{BB962C8B-B14F-4D97-AF65-F5344CB8AC3E}">
        <p14:creationId xmlns:p14="http://schemas.microsoft.com/office/powerpoint/2010/main" val="1887619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F6A5F-5D5F-4A18-9C01-8B08B9ED8AD4}"/>
              </a:ext>
            </a:extLst>
          </p:cNvPr>
          <p:cNvSpPr>
            <a:spLocks noGrp="1"/>
          </p:cNvSpPr>
          <p:nvPr>
            <p:ph type="title"/>
          </p:nvPr>
        </p:nvSpPr>
        <p:spPr/>
        <p:txBody>
          <a:bodyPr>
            <a:normAutofit/>
          </a:bodyPr>
          <a:lstStyle/>
          <a:p>
            <a:r>
              <a:rPr lang="en-US" sz="3200" dirty="0"/>
              <a:t>Presentation Outline</a:t>
            </a:r>
          </a:p>
        </p:txBody>
      </p:sp>
      <p:sp>
        <p:nvSpPr>
          <p:cNvPr id="3" name="Content Placeholder 2">
            <a:extLst>
              <a:ext uri="{FF2B5EF4-FFF2-40B4-BE49-F238E27FC236}">
                <a16:creationId xmlns:a16="http://schemas.microsoft.com/office/drawing/2014/main" id="{86F7D433-FEA6-4454-A1FF-27CD090CCA5C}"/>
              </a:ext>
            </a:extLst>
          </p:cNvPr>
          <p:cNvSpPr>
            <a:spLocks noGrp="1"/>
          </p:cNvSpPr>
          <p:nvPr>
            <p:ph idx="1"/>
          </p:nvPr>
        </p:nvSpPr>
        <p:spPr/>
        <p:txBody>
          <a:bodyPr>
            <a:normAutofit/>
          </a:bodyPr>
          <a:lstStyle/>
          <a:p>
            <a:r>
              <a:rPr lang="en-US" sz="2400" dirty="0"/>
              <a:t>Diabetes Update</a:t>
            </a:r>
          </a:p>
          <a:p>
            <a:pPr>
              <a:spcBef>
                <a:spcPts val="1200"/>
              </a:spcBef>
            </a:pPr>
            <a:r>
              <a:rPr lang="en-US" sz="2400" dirty="0"/>
              <a:t>Building the Bridge for Reimbursement</a:t>
            </a:r>
          </a:p>
          <a:p>
            <a:pPr>
              <a:spcBef>
                <a:spcPts val="1200"/>
              </a:spcBef>
            </a:pPr>
            <a:r>
              <a:rPr lang="en-US" sz="2400" dirty="0"/>
              <a:t>Bright Spot Initiative: Populations of Focus</a:t>
            </a:r>
          </a:p>
          <a:p>
            <a:pPr>
              <a:spcBef>
                <a:spcPts val="1200"/>
              </a:spcBef>
            </a:pPr>
            <a:r>
              <a:rPr lang="en-US" sz="2400" dirty="0"/>
              <a:t>Diabetes Prevention and Promotional Materials</a:t>
            </a:r>
          </a:p>
          <a:p>
            <a:endParaRPr lang="en-US" sz="2400" dirty="0"/>
          </a:p>
        </p:txBody>
      </p:sp>
    </p:spTree>
    <p:extLst>
      <p:ext uri="{BB962C8B-B14F-4D97-AF65-F5344CB8AC3E}">
        <p14:creationId xmlns:p14="http://schemas.microsoft.com/office/powerpoint/2010/main" val="3214525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C6425-1C42-8FD7-60AD-24D2114016C1}"/>
              </a:ext>
            </a:extLst>
          </p:cNvPr>
          <p:cNvSpPr>
            <a:spLocks noGrp="1"/>
          </p:cNvSpPr>
          <p:nvPr>
            <p:ph type="title"/>
          </p:nvPr>
        </p:nvSpPr>
        <p:spPr/>
        <p:txBody>
          <a:bodyPr>
            <a:normAutofit/>
          </a:bodyPr>
          <a:lstStyle/>
          <a:p>
            <a:r>
              <a:rPr lang="en-US" sz="3200" dirty="0"/>
              <a:t>Building the Benefits Network</a:t>
            </a:r>
          </a:p>
        </p:txBody>
      </p:sp>
      <p:sp>
        <p:nvSpPr>
          <p:cNvPr id="3" name="Content Placeholder 2">
            <a:extLst>
              <a:ext uri="{FF2B5EF4-FFF2-40B4-BE49-F238E27FC236}">
                <a16:creationId xmlns:a16="http://schemas.microsoft.com/office/drawing/2014/main" id="{08A75039-96DD-7D19-1503-4953BD28A864}"/>
              </a:ext>
            </a:extLst>
          </p:cNvPr>
          <p:cNvSpPr>
            <a:spLocks noGrp="1"/>
          </p:cNvSpPr>
          <p:nvPr>
            <p:ph idx="1"/>
          </p:nvPr>
        </p:nvSpPr>
        <p:spPr/>
        <p:txBody>
          <a:bodyPr>
            <a:normAutofit/>
          </a:bodyPr>
          <a:lstStyle/>
          <a:p>
            <a:pPr>
              <a:spcBef>
                <a:spcPts val="0"/>
              </a:spcBef>
            </a:pPr>
            <a:r>
              <a:rPr lang="en-US" sz="2400" dirty="0"/>
              <a:t>Opportunity to solve administrative burden problem</a:t>
            </a:r>
          </a:p>
          <a:p>
            <a:pPr>
              <a:spcBef>
                <a:spcPts val="1200"/>
              </a:spcBef>
            </a:pPr>
            <a:r>
              <a:rPr lang="en-US" sz="2400" dirty="0"/>
              <a:t>Finding the “bridge”</a:t>
            </a:r>
          </a:p>
        </p:txBody>
      </p:sp>
    </p:spTree>
    <p:extLst>
      <p:ext uri="{BB962C8B-B14F-4D97-AF65-F5344CB8AC3E}">
        <p14:creationId xmlns:p14="http://schemas.microsoft.com/office/powerpoint/2010/main" val="243520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54E3-0152-93CF-A0CF-C3A610670F98}"/>
              </a:ext>
            </a:extLst>
          </p:cNvPr>
          <p:cNvSpPr>
            <a:spLocks noGrp="1"/>
          </p:cNvSpPr>
          <p:nvPr>
            <p:ph type="title"/>
          </p:nvPr>
        </p:nvSpPr>
        <p:spPr/>
        <p:txBody>
          <a:bodyPr>
            <a:noAutofit/>
          </a:bodyPr>
          <a:lstStyle/>
          <a:p>
            <a:r>
              <a:rPr lang="en-US" sz="3200" dirty="0"/>
              <a:t>Lifestyle and Prevention Benefits Network</a:t>
            </a:r>
          </a:p>
        </p:txBody>
      </p:sp>
      <p:sp>
        <p:nvSpPr>
          <p:cNvPr id="3" name="Content Placeholder 2">
            <a:extLst>
              <a:ext uri="{FF2B5EF4-FFF2-40B4-BE49-F238E27FC236}">
                <a16:creationId xmlns:a16="http://schemas.microsoft.com/office/drawing/2014/main" id="{E4CE9B5A-1524-A82D-0396-0790436E1E2A}"/>
              </a:ext>
            </a:extLst>
          </p:cNvPr>
          <p:cNvSpPr>
            <a:spLocks noGrp="1"/>
          </p:cNvSpPr>
          <p:nvPr>
            <p:ph idx="1"/>
          </p:nvPr>
        </p:nvSpPr>
        <p:spPr>
          <a:xfrm>
            <a:off x="457200" y="1657350"/>
            <a:ext cx="8610600" cy="3060954"/>
          </a:xfrm>
        </p:spPr>
        <p:txBody>
          <a:bodyPr>
            <a:normAutofit/>
          </a:bodyPr>
          <a:lstStyle/>
          <a:p>
            <a:pPr>
              <a:spcBef>
                <a:spcPts val="0"/>
              </a:spcBef>
            </a:pPr>
            <a:r>
              <a:rPr lang="en-US" sz="2400" dirty="0"/>
              <a:t>National DPP suppliers </a:t>
            </a:r>
            <a:r>
              <a:rPr lang="en-US" sz="2400" dirty="0">
                <a:sym typeface="Wingdings" panose="05000000000000000000" pitchFamily="2" charset="2"/>
              </a:rPr>
              <a:t> Welld Health  Payers</a:t>
            </a:r>
          </a:p>
          <a:p>
            <a:pPr>
              <a:spcBef>
                <a:spcPts val="1200"/>
              </a:spcBef>
            </a:pPr>
            <a:r>
              <a:rPr lang="en-US" sz="2400" dirty="0">
                <a:sym typeface="Wingdings" panose="05000000000000000000" pitchFamily="2" charset="2"/>
              </a:rPr>
              <a:t>Developing contract language</a:t>
            </a:r>
          </a:p>
          <a:p>
            <a:pPr>
              <a:spcBef>
                <a:spcPts val="1200"/>
              </a:spcBef>
            </a:pPr>
            <a:r>
              <a:rPr lang="en-US" sz="2400" dirty="0">
                <a:sym typeface="Wingdings" panose="05000000000000000000" pitchFamily="2" charset="2"/>
              </a:rPr>
              <a:t>Onboarding National DPP suppliers</a:t>
            </a:r>
            <a:endParaRPr lang="en-US" sz="2400" dirty="0"/>
          </a:p>
        </p:txBody>
      </p:sp>
    </p:spTree>
    <p:extLst>
      <p:ext uri="{BB962C8B-B14F-4D97-AF65-F5344CB8AC3E}">
        <p14:creationId xmlns:p14="http://schemas.microsoft.com/office/powerpoint/2010/main" val="858322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1"/>
          <p:cNvSpPr txBox="1">
            <a:spLocks noGrp="1"/>
          </p:cNvSpPr>
          <p:nvPr>
            <p:ph type="body" idx="1"/>
          </p:nvPr>
        </p:nvSpPr>
        <p:spPr>
          <a:xfrm>
            <a:off x="5343074" y="252018"/>
            <a:ext cx="3415500" cy="794375"/>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US" sz="2400" b="1" dirty="0">
                <a:solidFill>
                  <a:schemeClr val="tx2"/>
                </a:solidFill>
                <a:latin typeface="Montserrat"/>
                <a:ea typeface="Montserrat"/>
                <a:cs typeface="Montserrat"/>
                <a:sym typeface="Montserrat"/>
              </a:rPr>
              <a:t>How it works: Payments</a:t>
            </a:r>
          </a:p>
        </p:txBody>
      </p:sp>
      <p:sp>
        <p:nvSpPr>
          <p:cNvPr id="211" name="Google Shape;211;p21"/>
          <p:cNvSpPr txBox="1"/>
          <p:nvPr/>
        </p:nvSpPr>
        <p:spPr>
          <a:xfrm>
            <a:off x="0" y="974000"/>
            <a:ext cx="9144000" cy="35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 b="1" dirty="0"/>
              <a:t>One platform. One contract. One Invoice.</a:t>
            </a:r>
            <a:r>
              <a:rPr lang="en-US" sz="1400" dirty="0"/>
              <a:t> </a:t>
            </a:r>
          </a:p>
        </p:txBody>
      </p:sp>
      <p:sp>
        <p:nvSpPr>
          <p:cNvPr id="212" name="Google Shape;212;p21"/>
          <p:cNvSpPr/>
          <p:nvPr/>
        </p:nvSpPr>
        <p:spPr>
          <a:xfrm>
            <a:off x="-11450" y="1365300"/>
            <a:ext cx="9144000" cy="729900"/>
          </a:xfrm>
          <a:prstGeom prst="rect">
            <a:avLst/>
          </a:prstGeom>
          <a:solidFill>
            <a:srgbClr val="B6D7A8">
              <a:alpha val="34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13" name="Google Shape;213;p21"/>
          <p:cNvPicPr preferRelativeResize="0"/>
          <p:nvPr/>
        </p:nvPicPr>
        <p:blipFill rotWithShape="1">
          <a:blip r:embed="rId3">
            <a:alphaModFix/>
          </a:blip>
          <a:srcRect l="15056" r="16874" b="35375"/>
          <a:stretch/>
        </p:blipFill>
        <p:spPr>
          <a:xfrm>
            <a:off x="1125759" y="2465200"/>
            <a:ext cx="631385" cy="625800"/>
          </a:xfrm>
          <a:prstGeom prst="rect">
            <a:avLst/>
          </a:prstGeom>
          <a:noFill/>
          <a:ln>
            <a:noFill/>
          </a:ln>
        </p:spPr>
      </p:pic>
      <p:sp>
        <p:nvSpPr>
          <p:cNvPr id="214" name="Google Shape;214;p21"/>
          <p:cNvSpPr txBox="1"/>
          <p:nvPr/>
        </p:nvSpPr>
        <p:spPr>
          <a:xfrm>
            <a:off x="290650" y="1365300"/>
            <a:ext cx="1744200" cy="7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666666"/>
                </a:solidFill>
                <a:latin typeface="Montserrat"/>
                <a:ea typeface="Montserrat"/>
                <a:cs typeface="Montserrat"/>
                <a:sym typeface="Montserrat"/>
              </a:rPr>
              <a:t>Health Plans</a:t>
            </a:r>
            <a:endParaRPr sz="900" b="1" dirty="0">
              <a:solidFill>
                <a:srgbClr val="666666"/>
              </a:solidFill>
              <a:latin typeface="Montserrat"/>
              <a:ea typeface="Montserrat"/>
              <a:cs typeface="Montserrat"/>
              <a:sym typeface="Montserrat"/>
            </a:endParaRPr>
          </a:p>
          <a:p>
            <a:pPr marL="0" lvl="0" indent="0" algn="ctr" rtl="0">
              <a:spcBef>
                <a:spcPts val="0"/>
              </a:spcBef>
              <a:spcAft>
                <a:spcPts val="0"/>
              </a:spcAft>
              <a:buNone/>
            </a:pPr>
            <a:r>
              <a:rPr lang="en" sz="900" b="1">
                <a:solidFill>
                  <a:srgbClr val="666666"/>
                </a:solidFill>
                <a:latin typeface="Montserrat"/>
                <a:ea typeface="Montserrat"/>
                <a:cs typeface="Montserrat"/>
                <a:sym typeface="Montserrat"/>
              </a:rPr>
              <a:t>Reimburse for Proven Outcomes</a:t>
            </a:r>
            <a:endParaRPr sz="900" b="1" dirty="0">
              <a:solidFill>
                <a:srgbClr val="666666"/>
              </a:solidFill>
              <a:latin typeface="Montserrat"/>
              <a:ea typeface="Montserrat"/>
              <a:cs typeface="Montserrat"/>
              <a:sym typeface="Montserrat"/>
            </a:endParaRPr>
          </a:p>
        </p:txBody>
      </p:sp>
      <p:sp>
        <p:nvSpPr>
          <p:cNvPr id="215" name="Google Shape;215;p21"/>
          <p:cNvSpPr/>
          <p:nvPr/>
        </p:nvSpPr>
        <p:spPr>
          <a:xfrm>
            <a:off x="-11600" y="2413150"/>
            <a:ext cx="9144000" cy="729900"/>
          </a:xfrm>
          <a:prstGeom prst="rect">
            <a:avLst/>
          </a:prstGeom>
          <a:solidFill>
            <a:srgbClr val="0097A7">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16" name="Google Shape;216;p21"/>
          <p:cNvPicPr preferRelativeResize="0"/>
          <p:nvPr/>
        </p:nvPicPr>
        <p:blipFill>
          <a:blip r:embed="rId4">
            <a:alphaModFix/>
          </a:blip>
          <a:stretch>
            <a:fillRect/>
          </a:stretch>
        </p:blipFill>
        <p:spPr>
          <a:xfrm>
            <a:off x="1086250" y="3670815"/>
            <a:ext cx="398697" cy="304500"/>
          </a:xfrm>
          <a:prstGeom prst="rect">
            <a:avLst/>
          </a:prstGeom>
          <a:noFill/>
          <a:ln>
            <a:noFill/>
          </a:ln>
        </p:spPr>
      </p:pic>
      <p:sp>
        <p:nvSpPr>
          <p:cNvPr id="217" name="Google Shape;217;p21"/>
          <p:cNvSpPr/>
          <p:nvPr/>
        </p:nvSpPr>
        <p:spPr>
          <a:xfrm>
            <a:off x="-11600" y="3442050"/>
            <a:ext cx="9144000" cy="729900"/>
          </a:xfrm>
          <a:prstGeom prst="rect">
            <a:avLst/>
          </a:prstGeom>
          <a:solidFill>
            <a:srgbClr val="B4A7D6">
              <a:alpha val="25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18;p21"/>
          <p:cNvSpPr txBox="1"/>
          <p:nvPr/>
        </p:nvSpPr>
        <p:spPr>
          <a:xfrm>
            <a:off x="-38450" y="2413000"/>
            <a:ext cx="1080000" cy="7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rgbClr val="666666"/>
                </a:solidFill>
                <a:latin typeface="Montserrat"/>
                <a:ea typeface="Montserrat"/>
                <a:cs typeface="Montserrat"/>
                <a:sym typeface="Montserrat"/>
              </a:rPr>
              <a:t>Welld Health</a:t>
            </a:r>
            <a:endParaRPr sz="900" b="1" dirty="0">
              <a:solidFill>
                <a:srgbClr val="666666"/>
              </a:solidFill>
              <a:latin typeface="Montserrat"/>
              <a:ea typeface="Montserrat"/>
              <a:cs typeface="Montserrat"/>
              <a:sym typeface="Montserrat"/>
            </a:endParaRPr>
          </a:p>
          <a:p>
            <a:pPr marL="0" lvl="0" indent="0" algn="ctr" rtl="0">
              <a:spcBef>
                <a:spcPts val="0"/>
              </a:spcBef>
              <a:spcAft>
                <a:spcPts val="0"/>
              </a:spcAft>
              <a:buNone/>
            </a:pPr>
            <a:r>
              <a:rPr lang="en" sz="900" b="1" dirty="0">
                <a:solidFill>
                  <a:srgbClr val="666666"/>
                </a:solidFill>
                <a:latin typeface="Montserrat"/>
                <a:ea typeface="Montserrat"/>
                <a:cs typeface="Montserrat"/>
                <a:sym typeface="Montserrat"/>
              </a:rPr>
              <a:t>TPA &amp; Clearinghouse</a:t>
            </a:r>
            <a:endParaRPr sz="900" b="1" dirty="0">
              <a:solidFill>
                <a:srgbClr val="666666"/>
              </a:solidFill>
              <a:latin typeface="Montserrat"/>
              <a:ea typeface="Montserrat"/>
              <a:cs typeface="Montserrat"/>
              <a:sym typeface="Montserrat"/>
            </a:endParaRPr>
          </a:p>
        </p:txBody>
      </p:sp>
      <p:pic>
        <p:nvPicPr>
          <p:cNvPr id="219" name="Google Shape;219;p21"/>
          <p:cNvPicPr preferRelativeResize="0"/>
          <p:nvPr/>
        </p:nvPicPr>
        <p:blipFill>
          <a:blip r:embed="rId5">
            <a:alphaModFix/>
          </a:blip>
          <a:stretch>
            <a:fillRect/>
          </a:stretch>
        </p:blipFill>
        <p:spPr>
          <a:xfrm>
            <a:off x="1569900" y="3623568"/>
            <a:ext cx="398700" cy="396092"/>
          </a:xfrm>
          <a:prstGeom prst="rect">
            <a:avLst/>
          </a:prstGeom>
          <a:noFill/>
          <a:ln>
            <a:noFill/>
          </a:ln>
        </p:spPr>
      </p:pic>
      <p:sp>
        <p:nvSpPr>
          <p:cNvPr id="220" name="Google Shape;220;p21"/>
          <p:cNvSpPr txBox="1"/>
          <p:nvPr/>
        </p:nvSpPr>
        <p:spPr>
          <a:xfrm>
            <a:off x="6250" y="3520825"/>
            <a:ext cx="979800" cy="62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666666"/>
                </a:solidFill>
                <a:latin typeface="Montserrat"/>
                <a:ea typeface="Montserrat"/>
                <a:cs typeface="Montserrat"/>
                <a:sym typeface="Montserrat"/>
              </a:rPr>
              <a:t>Network Suppliers</a:t>
            </a:r>
            <a:endParaRPr sz="900" b="1" dirty="0">
              <a:solidFill>
                <a:srgbClr val="666666"/>
              </a:solidFill>
              <a:latin typeface="Montserrat"/>
              <a:ea typeface="Montserrat"/>
              <a:cs typeface="Montserrat"/>
              <a:sym typeface="Montserrat"/>
            </a:endParaRPr>
          </a:p>
          <a:p>
            <a:pPr marL="0" lvl="0" indent="0" algn="ctr" rtl="0">
              <a:spcBef>
                <a:spcPts val="0"/>
              </a:spcBef>
              <a:spcAft>
                <a:spcPts val="0"/>
              </a:spcAft>
              <a:buNone/>
            </a:pPr>
            <a:r>
              <a:rPr lang="en" sz="900" b="1">
                <a:solidFill>
                  <a:srgbClr val="666666"/>
                </a:solidFill>
                <a:latin typeface="Montserrat"/>
                <a:ea typeface="Montserrat"/>
                <a:cs typeface="Montserrat"/>
                <a:sym typeface="Montserrat"/>
              </a:rPr>
              <a:t>Deliver Services</a:t>
            </a:r>
            <a:endParaRPr sz="900" b="1" dirty="0">
              <a:solidFill>
                <a:srgbClr val="666666"/>
              </a:solidFill>
              <a:latin typeface="Montserrat"/>
              <a:ea typeface="Montserrat"/>
              <a:cs typeface="Montserrat"/>
              <a:sym typeface="Montserrat"/>
            </a:endParaRPr>
          </a:p>
        </p:txBody>
      </p:sp>
      <p:sp>
        <p:nvSpPr>
          <p:cNvPr id="221" name="Google Shape;221;p21"/>
          <p:cNvSpPr/>
          <p:nvPr/>
        </p:nvSpPr>
        <p:spPr>
          <a:xfrm>
            <a:off x="3703400" y="1470825"/>
            <a:ext cx="1525500" cy="4923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222" name="Google Shape;222;p21"/>
          <p:cNvSpPr txBox="1"/>
          <p:nvPr/>
        </p:nvSpPr>
        <p:spPr>
          <a:xfrm>
            <a:off x="3703400" y="1544775"/>
            <a:ext cx="1557600" cy="35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Nunito"/>
                <a:ea typeface="Nunito"/>
                <a:cs typeface="Nunito"/>
                <a:sym typeface="Nunito"/>
              </a:rPr>
              <a:t>Issue </a:t>
            </a:r>
            <a:endParaRPr sz="1000" b="1" dirty="0">
              <a:latin typeface="Nunito"/>
              <a:ea typeface="Nunito"/>
              <a:cs typeface="Nunito"/>
              <a:sym typeface="Nunito"/>
            </a:endParaRPr>
          </a:p>
          <a:p>
            <a:pPr marL="0" lvl="0" indent="0" algn="ctr" rtl="0">
              <a:spcBef>
                <a:spcPts val="0"/>
              </a:spcBef>
              <a:spcAft>
                <a:spcPts val="0"/>
              </a:spcAft>
              <a:buNone/>
            </a:pPr>
            <a:r>
              <a:rPr lang="en" sz="1000" b="1">
                <a:latin typeface="Nunito"/>
                <a:ea typeface="Nunito"/>
                <a:cs typeface="Nunito"/>
                <a:sym typeface="Nunito"/>
              </a:rPr>
              <a:t>Payment on  </a:t>
            </a:r>
            <a:endParaRPr sz="1000" b="1" dirty="0">
              <a:latin typeface="Nunito"/>
              <a:ea typeface="Nunito"/>
              <a:cs typeface="Nunito"/>
              <a:sym typeface="Nunito"/>
            </a:endParaRPr>
          </a:p>
          <a:p>
            <a:pPr marL="0" lvl="0" indent="0" algn="ctr" rtl="0">
              <a:spcBef>
                <a:spcPts val="0"/>
              </a:spcBef>
              <a:spcAft>
                <a:spcPts val="0"/>
              </a:spcAft>
              <a:buNone/>
            </a:pPr>
            <a:r>
              <a:rPr lang="en" sz="1000" b="1">
                <a:latin typeface="Nunito"/>
                <a:ea typeface="Nunito"/>
                <a:cs typeface="Nunito"/>
                <a:sym typeface="Nunito"/>
              </a:rPr>
              <a:t>Claims to Welld</a:t>
            </a:r>
            <a:endParaRPr sz="1000" b="1" dirty="0">
              <a:latin typeface="Nunito"/>
              <a:ea typeface="Nunito"/>
              <a:cs typeface="Nunito"/>
              <a:sym typeface="Nunito"/>
            </a:endParaRPr>
          </a:p>
        </p:txBody>
      </p:sp>
      <p:sp>
        <p:nvSpPr>
          <p:cNvPr id="223" name="Google Shape;223;p21"/>
          <p:cNvSpPr/>
          <p:nvPr/>
        </p:nvSpPr>
        <p:spPr>
          <a:xfrm>
            <a:off x="4240100" y="2578925"/>
            <a:ext cx="452100" cy="422100"/>
          </a:xfrm>
          <a:prstGeom prst="ellipse">
            <a:avLst/>
          </a:prstGeom>
          <a:gradFill>
            <a:gsLst>
              <a:gs pos="0">
                <a:srgbClr val="FFFFFF"/>
              </a:gs>
              <a:gs pos="100000">
                <a:srgbClr val="38761D"/>
              </a:gs>
            </a:gsLst>
            <a:path path="circle">
              <a:fillToRect l="50000" t="50000" r="50000" b="50000"/>
            </a:path>
            <a:tileRect/>
          </a:gra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rgbClr val="434343"/>
                </a:solidFill>
              </a:rPr>
              <a:t>$</a:t>
            </a:r>
            <a:endParaRPr sz="2500" b="1" dirty="0">
              <a:solidFill>
                <a:srgbClr val="434343"/>
              </a:solidFill>
            </a:endParaRPr>
          </a:p>
        </p:txBody>
      </p:sp>
      <p:cxnSp>
        <p:nvCxnSpPr>
          <p:cNvPr id="224" name="Google Shape;224;p21"/>
          <p:cNvCxnSpPr>
            <a:stCxn id="221" idx="2"/>
            <a:endCxn id="223" idx="0"/>
          </p:cNvCxnSpPr>
          <p:nvPr/>
        </p:nvCxnSpPr>
        <p:spPr>
          <a:xfrm rot="-5400000" flipH="1">
            <a:off x="4158500" y="2270775"/>
            <a:ext cx="615900" cy="600"/>
          </a:xfrm>
          <a:prstGeom prst="curvedConnector3">
            <a:avLst>
              <a:gd name="adj1" fmla="val 49992"/>
            </a:avLst>
          </a:prstGeom>
          <a:noFill/>
          <a:ln w="19050" cap="flat" cmpd="sng">
            <a:solidFill>
              <a:srgbClr val="175F7B"/>
            </a:solidFill>
            <a:prstDash val="solid"/>
            <a:round/>
            <a:headEnd type="none" w="med" len="med"/>
            <a:tailEnd type="triangle" w="med" len="med"/>
          </a:ln>
        </p:spPr>
      </p:cxnSp>
      <p:grpSp>
        <p:nvGrpSpPr>
          <p:cNvPr id="225" name="Google Shape;225;p21"/>
          <p:cNvGrpSpPr/>
          <p:nvPr/>
        </p:nvGrpSpPr>
        <p:grpSpPr>
          <a:xfrm>
            <a:off x="5017760" y="2465356"/>
            <a:ext cx="1791195" cy="625820"/>
            <a:chOff x="3905150" y="2301150"/>
            <a:chExt cx="1482900" cy="572100"/>
          </a:xfrm>
        </p:grpSpPr>
        <p:sp>
          <p:nvSpPr>
            <p:cNvPr id="226" name="Google Shape;226;p21"/>
            <p:cNvSpPr/>
            <p:nvPr/>
          </p:nvSpPr>
          <p:spPr>
            <a:xfrm>
              <a:off x="4041950" y="2301150"/>
              <a:ext cx="1183800" cy="5721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227" name="Google Shape;227;p21"/>
            <p:cNvSpPr txBox="1"/>
            <p:nvPr/>
          </p:nvSpPr>
          <p:spPr>
            <a:xfrm>
              <a:off x="3905150" y="2381250"/>
              <a:ext cx="1482900" cy="41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Nunito"/>
                  <a:ea typeface="Nunito"/>
                  <a:cs typeface="Nunito"/>
                  <a:sym typeface="Nunito"/>
                </a:rPr>
                <a:t>Generate Remittance/ reconciliation files &amp; processes payouts</a:t>
              </a:r>
              <a:endParaRPr sz="1000" b="1" dirty="0">
                <a:latin typeface="Nunito"/>
                <a:ea typeface="Nunito"/>
                <a:cs typeface="Nunito"/>
                <a:sym typeface="Nunito"/>
              </a:endParaRPr>
            </a:p>
          </p:txBody>
        </p:sp>
      </p:grpSp>
      <p:cxnSp>
        <p:nvCxnSpPr>
          <p:cNvPr id="228" name="Google Shape;228;p21"/>
          <p:cNvCxnSpPr>
            <a:stCxn id="221" idx="3"/>
            <a:endCxn id="226" idx="0"/>
          </p:cNvCxnSpPr>
          <p:nvPr/>
        </p:nvCxnSpPr>
        <p:spPr>
          <a:xfrm>
            <a:off x="5228900" y="1716975"/>
            <a:ext cx="669000" cy="748500"/>
          </a:xfrm>
          <a:prstGeom prst="curvedConnector2">
            <a:avLst/>
          </a:prstGeom>
          <a:noFill/>
          <a:ln w="19050" cap="flat" cmpd="sng">
            <a:solidFill>
              <a:srgbClr val="175F7B"/>
            </a:solidFill>
            <a:prstDash val="solid"/>
            <a:round/>
            <a:headEnd type="none" w="med" len="med"/>
            <a:tailEnd type="triangle" w="med" len="med"/>
          </a:ln>
        </p:spPr>
      </p:cxnSp>
      <p:grpSp>
        <p:nvGrpSpPr>
          <p:cNvPr id="229" name="Google Shape;229;p21"/>
          <p:cNvGrpSpPr/>
          <p:nvPr/>
        </p:nvGrpSpPr>
        <p:grpSpPr>
          <a:xfrm>
            <a:off x="5169447" y="3483459"/>
            <a:ext cx="1487821" cy="625812"/>
            <a:chOff x="3560830" y="2447853"/>
            <a:chExt cx="1194653" cy="492300"/>
          </a:xfrm>
        </p:grpSpPr>
        <p:sp>
          <p:nvSpPr>
            <p:cNvPr id="230" name="Google Shape;230;p21"/>
            <p:cNvSpPr/>
            <p:nvPr/>
          </p:nvSpPr>
          <p:spPr>
            <a:xfrm>
              <a:off x="3560883" y="2447853"/>
              <a:ext cx="1194600" cy="4923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231" name="Google Shape;231;p21"/>
            <p:cNvSpPr txBox="1"/>
            <p:nvPr/>
          </p:nvSpPr>
          <p:spPr>
            <a:xfrm>
              <a:off x="3560830" y="2570032"/>
              <a:ext cx="1194600" cy="30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Nunito"/>
                  <a:ea typeface="Nunito"/>
                  <a:cs typeface="Nunito"/>
                  <a:sym typeface="Nunito"/>
                </a:rPr>
                <a:t>Receive payouts from Welld for services </a:t>
              </a:r>
              <a:endParaRPr sz="1000" b="1" dirty="0">
                <a:latin typeface="Nunito"/>
                <a:ea typeface="Nunito"/>
                <a:cs typeface="Nunito"/>
                <a:sym typeface="Nunito"/>
              </a:endParaRPr>
            </a:p>
          </p:txBody>
        </p:sp>
      </p:grpSp>
      <p:cxnSp>
        <p:nvCxnSpPr>
          <p:cNvPr id="232" name="Google Shape;232;p21"/>
          <p:cNvCxnSpPr>
            <a:stCxn id="226" idx="2"/>
            <a:endCxn id="230" idx="0"/>
          </p:cNvCxnSpPr>
          <p:nvPr/>
        </p:nvCxnSpPr>
        <p:spPr>
          <a:xfrm rot="-5400000" flipH="1">
            <a:off x="5709407" y="3279726"/>
            <a:ext cx="392400" cy="15300"/>
          </a:xfrm>
          <a:prstGeom prst="curvedConnector3">
            <a:avLst>
              <a:gd name="adj1" fmla="val 49985"/>
            </a:avLst>
          </a:prstGeom>
          <a:noFill/>
          <a:ln w="19050" cap="flat" cmpd="sng">
            <a:solidFill>
              <a:srgbClr val="175F7B"/>
            </a:solidFill>
            <a:prstDash val="solid"/>
            <a:round/>
            <a:headEnd type="none" w="med" len="med"/>
            <a:tailEnd type="triangle" w="med" len="med"/>
          </a:ln>
        </p:spPr>
      </p:cxnSp>
      <p:sp>
        <p:nvSpPr>
          <p:cNvPr id="233" name="Google Shape;233;p21"/>
          <p:cNvSpPr/>
          <p:nvPr/>
        </p:nvSpPr>
        <p:spPr>
          <a:xfrm>
            <a:off x="7180350" y="2530675"/>
            <a:ext cx="452100" cy="422100"/>
          </a:xfrm>
          <a:prstGeom prst="ellipse">
            <a:avLst/>
          </a:prstGeom>
          <a:gradFill>
            <a:gsLst>
              <a:gs pos="0">
                <a:srgbClr val="FFFFFF"/>
              </a:gs>
              <a:gs pos="100000">
                <a:srgbClr val="38761D"/>
              </a:gs>
            </a:gsLst>
            <a:path path="circle">
              <a:fillToRect l="50000" t="50000" r="50000" b="50000"/>
            </a:path>
            <a:tileRect/>
          </a:gra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rgbClr val="434343"/>
                </a:solidFill>
              </a:rPr>
              <a:t>$</a:t>
            </a:r>
            <a:endParaRPr sz="2500" b="1" dirty="0">
              <a:solidFill>
                <a:srgbClr val="434343"/>
              </a:solidFill>
            </a:endParaRPr>
          </a:p>
        </p:txBody>
      </p:sp>
      <p:cxnSp>
        <p:nvCxnSpPr>
          <p:cNvPr id="234" name="Google Shape;234;p21"/>
          <p:cNvCxnSpPr>
            <a:stCxn id="235" idx="0"/>
            <a:endCxn id="233" idx="4"/>
          </p:cNvCxnSpPr>
          <p:nvPr/>
        </p:nvCxnSpPr>
        <p:spPr>
          <a:xfrm rot="5400000" flipH="1">
            <a:off x="7090306" y="3268848"/>
            <a:ext cx="644700" cy="12300"/>
          </a:xfrm>
          <a:prstGeom prst="curvedConnector3">
            <a:avLst>
              <a:gd name="adj1" fmla="val 49990"/>
            </a:avLst>
          </a:prstGeom>
          <a:noFill/>
          <a:ln w="19050" cap="flat" cmpd="sng">
            <a:solidFill>
              <a:srgbClr val="175F7B"/>
            </a:solidFill>
            <a:prstDash val="solid"/>
            <a:round/>
            <a:headEnd type="none" w="med" len="med"/>
            <a:tailEnd type="triangle" w="med" len="med"/>
          </a:ln>
        </p:spPr>
      </p:cxnSp>
      <p:sp>
        <p:nvSpPr>
          <p:cNvPr id="236" name="Google Shape;236;p21"/>
          <p:cNvSpPr/>
          <p:nvPr/>
        </p:nvSpPr>
        <p:spPr>
          <a:xfrm>
            <a:off x="8301450" y="1535900"/>
            <a:ext cx="452100" cy="422100"/>
          </a:xfrm>
          <a:prstGeom prst="ellipse">
            <a:avLst/>
          </a:prstGeom>
          <a:gradFill>
            <a:gsLst>
              <a:gs pos="0">
                <a:srgbClr val="51AB2A"/>
              </a:gs>
              <a:gs pos="100000">
                <a:srgbClr val="203E13"/>
              </a:gs>
            </a:gsLst>
            <a:lin ang="5400012" scaled="0"/>
          </a:gra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rgbClr val="FFFFFF"/>
                </a:solidFill>
              </a:rPr>
              <a:t>$</a:t>
            </a:r>
            <a:endParaRPr sz="2500" b="1" dirty="0">
              <a:solidFill>
                <a:srgbClr val="FFFFFF"/>
              </a:solidFill>
            </a:endParaRPr>
          </a:p>
        </p:txBody>
      </p:sp>
      <p:sp>
        <p:nvSpPr>
          <p:cNvPr id="237" name="Google Shape;237;p21"/>
          <p:cNvSpPr txBox="1"/>
          <p:nvPr/>
        </p:nvSpPr>
        <p:spPr>
          <a:xfrm>
            <a:off x="7949500" y="1289025"/>
            <a:ext cx="1194600" cy="30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666666"/>
                </a:solidFill>
                <a:latin typeface="Montserrat"/>
                <a:ea typeface="Montserrat"/>
                <a:cs typeface="Montserrat"/>
                <a:sym typeface="Montserrat"/>
              </a:rPr>
              <a:t>Cost Savings</a:t>
            </a:r>
            <a:endParaRPr sz="900" b="1" dirty="0">
              <a:solidFill>
                <a:srgbClr val="666666"/>
              </a:solidFill>
              <a:latin typeface="Montserrat"/>
              <a:ea typeface="Montserrat"/>
              <a:cs typeface="Montserrat"/>
              <a:sym typeface="Montserrat"/>
            </a:endParaRPr>
          </a:p>
        </p:txBody>
      </p:sp>
      <p:sp>
        <p:nvSpPr>
          <p:cNvPr id="238" name="Google Shape;238;p21"/>
          <p:cNvSpPr txBox="1"/>
          <p:nvPr/>
        </p:nvSpPr>
        <p:spPr>
          <a:xfrm>
            <a:off x="7949500" y="3628313"/>
            <a:ext cx="1194600" cy="30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666666"/>
                </a:solidFill>
                <a:latin typeface="Montserrat"/>
                <a:ea typeface="Montserrat"/>
                <a:cs typeface="Montserrat"/>
                <a:sym typeface="Montserrat"/>
              </a:rPr>
              <a:t>Realize </a:t>
            </a:r>
            <a:endParaRPr sz="900" b="1" dirty="0">
              <a:solidFill>
                <a:srgbClr val="666666"/>
              </a:solidFill>
              <a:latin typeface="Montserrat"/>
              <a:ea typeface="Montserrat"/>
              <a:cs typeface="Montserrat"/>
              <a:sym typeface="Montserrat"/>
            </a:endParaRPr>
          </a:p>
          <a:p>
            <a:pPr marL="0" lvl="0" indent="0" algn="ctr" rtl="0">
              <a:spcBef>
                <a:spcPts val="0"/>
              </a:spcBef>
              <a:spcAft>
                <a:spcPts val="0"/>
              </a:spcAft>
              <a:buNone/>
            </a:pPr>
            <a:r>
              <a:rPr lang="en" sz="900" b="1">
                <a:solidFill>
                  <a:srgbClr val="666666"/>
                </a:solidFill>
                <a:latin typeface="Montserrat"/>
                <a:ea typeface="Montserrat"/>
                <a:cs typeface="Montserrat"/>
                <a:sym typeface="Montserrat"/>
              </a:rPr>
              <a:t>Sustainability &amp; Reach More Members</a:t>
            </a:r>
            <a:endParaRPr sz="900" b="1" dirty="0">
              <a:solidFill>
                <a:srgbClr val="666666"/>
              </a:solidFill>
              <a:latin typeface="Montserrat"/>
              <a:ea typeface="Montserrat"/>
              <a:cs typeface="Montserrat"/>
              <a:sym typeface="Montserrat"/>
            </a:endParaRPr>
          </a:p>
        </p:txBody>
      </p:sp>
      <p:sp>
        <p:nvSpPr>
          <p:cNvPr id="239" name="Google Shape;239;p21"/>
          <p:cNvSpPr txBox="1"/>
          <p:nvPr/>
        </p:nvSpPr>
        <p:spPr>
          <a:xfrm>
            <a:off x="7949500" y="2588050"/>
            <a:ext cx="1194600" cy="49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666666"/>
                </a:solidFill>
                <a:latin typeface="Montserrat"/>
                <a:ea typeface="Montserrat"/>
                <a:cs typeface="Montserrat"/>
                <a:sym typeface="Montserrat"/>
              </a:rPr>
              <a:t>Continues Growing the Network</a:t>
            </a:r>
            <a:endParaRPr sz="900" b="1" dirty="0">
              <a:solidFill>
                <a:srgbClr val="666666"/>
              </a:solidFill>
              <a:latin typeface="Montserrat"/>
              <a:ea typeface="Montserrat"/>
              <a:cs typeface="Montserrat"/>
              <a:sym typeface="Montserrat"/>
            </a:endParaRPr>
          </a:p>
        </p:txBody>
      </p:sp>
      <p:cxnSp>
        <p:nvCxnSpPr>
          <p:cNvPr id="240" name="Google Shape;240;p21"/>
          <p:cNvCxnSpPr>
            <a:stCxn id="223" idx="6"/>
          </p:cNvCxnSpPr>
          <p:nvPr/>
        </p:nvCxnSpPr>
        <p:spPr>
          <a:xfrm>
            <a:off x="4692200" y="2789975"/>
            <a:ext cx="546900" cy="600"/>
          </a:xfrm>
          <a:prstGeom prst="curvedConnector3">
            <a:avLst>
              <a:gd name="adj1" fmla="val 50000"/>
            </a:avLst>
          </a:prstGeom>
          <a:noFill/>
          <a:ln w="19050" cap="flat" cmpd="sng">
            <a:solidFill>
              <a:srgbClr val="175F7B"/>
            </a:solidFill>
            <a:prstDash val="solid"/>
            <a:round/>
            <a:headEnd type="none" w="med" len="med"/>
            <a:tailEnd type="triangle" w="med" len="med"/>
          </a:ln>
        </p:spPr>
      </p:cxnSp>
      <p:grpSp>
        <p:nvGrpSpPr>
          <p:cNvPr id="241" name="Google Shape;241;p21"/>
          <p:cNvGrpSpPr/>
          <p:nvPr/>
        </p:nvGrpSpPr>
        <p:grpSpPr>
          <a:xfrm>
            <a:off x="2679004" y="2531950"/>
            <a:ext cx="1194609" cy="492300"/>
            <a:chOff x="4041950" y="2380875"/>
            <a:chExt cx="813600" cy="492300"/>
          </a:xfrm>
        </p:grpSpPr>
        <p:sp>
          <p:nvSpPr>
            <p:cNvPr id="242" name="Google Shape;242;p21"/>
            <p:cNvSpPr/>
            <p:nvPr/>
          </p:nvSpPr>
          <p:spPr>
            <a:xfrm>
              <a:off x="4041950" y="2380875"/>
              <a:ext cx="813600" cy="4923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243" name="Google Shape;243;p21"/>
            <p:cNvSpPr txBox="1"/>
            <p:nvPr/>
          </p:nvSpPr>
          <p:spPr>
            <a:xfrm>
              <a:off x="4041950" y="2421075"/>
              <a:ext cx="813600" cy="41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Nunito"/>
                  <a:ea typeface="Nunito"/>
                  <a:cs typeface="Nunito"/>
                  <a:sym typeface="Nunito"/>
                </a:rPr>
                <a:t>Create/Transmit Claims</a:t>
              </a:r>
              <a:endParaRPr sz="1000" b="1" dirty="0">
                <a:latin typeface="Nunito"/>
                <a:ea typeface="Nunito"/>
                <a:cs typeface="Nunito"/>
                <a:sym typeface="Nunito"/>
              </a:endParaRPr>
            </a:p>
          </p:txBody>
        </p:sp>
      </p:grpSp>
      <p:cxnSp>
        <p:nvCxnSpPr>
          <p:cNvPr id="244" name="Google Shape;244;p21"/>
          <p:cNvCxnSpPr>
            <a:stCxn id="242" idx="0"/>
            <a:endCxn id="221" idx="1"/>
          </p:cNvCxnSpPr>
          <p:nvPr/>
        </p:nvCxnSpPr>
        <p:spPr>
          <a:xfrm rot="-5400000">
            <a:off x="3082359" y="1910800"/>
            <a:ext cx="815100" cy="427200"/>
          </a:xfrm>
          <a:prstGeom prst="curvedConnector2">
            <a:avLst/>
          </a:prstGeom>
          <a:noFill/>
          <a:ln w="19050" cap="flat" cmpd="sng">
            <a:solidFill>
              <a:srgbClr val="175F7B"/>
            </a:solidFill>
            <a:prstDash val="solid"/>
            <a:round/>
            <a:headEnd type="none" w="med" len="med"/>
            <a:tailEnd type="triangle" w="med" len="med"/>
          </a:ln>
        </p:spPr>
      </p:cxnSp>
      <p:grpSp>
        <p:nvGrpSpPr>
          <p:cNvPr id="245" name="Google Shape;245;p21"/>
          <p:cNvGrpSpPr/>
          <p:nvPr/>
        </p:nvGrpSpPr>
        <p:grpSpPr>
          <a:xfrm>
            <a:off x="2550461" y="3597125"/>
            <a:ext cx="1451695" cy="492300"/>
            <a:chOff x="3688334" y="2380875"/>
            <a:chExt cx="1381514" cy="492300"/>
          </a:xfrm>
        </p:grpSpPr>
        <p:sp>
          <p:nvSpPr>
            <p:cNvPr id="246" name="Google Shape;246;p21"/>
            <p:cNvSpPr/>
            <p:nvPr/>
          </p:nvSpPr>
          <p:spPr>
            <a:xfrm>
              <a:off x="3688348" y="2380875"/>
              <a:ext cx="1381500" cy="4923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247" name="Google Shape;247;p21"/>
            <p:cNvSpPr txBox="1"/>
            <p:nvPr/>
          </p:nvSpPr>
          <p:spPr>
            <a:xfrm>
              <a:off x="3688334" y="2405098"/>
              <a:ext cx="1370100" cy="45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Nunito"/>
                  <a:ea typeface="Nunito"/>
                  <a:cs typeface="Nunito"/>
                  <a:sym typeface="Nunito"/>
                </a:rPr>
                <a:t>Provide billable services to plan members</a:t>
              </a:r>
              <a:endParaRPr sz="1000" b="1" dirty="0">
                <a:latin typeface="Nunito"/>
                <a:ea typeface="Nunito"/>
                <a:cs typeface="Nunito"/>
                <a:sym typeface="Nunito"/>
              </a:endParaRPr>
            </a:p>
          </p:txBody>
        </p:sp>
      </p:grpSp>
      <p:grpSp>
        <p:nvGrpSpPr>
          <p:cNvPr id="248" name="Google Shape;248;p21"/>
          <p:cNvGrpSpPr/>
          <p:nvPr/>
        </p:nvGrpSpPr>
        <p:grpSpPr>
          <a:xfrm>
            <a:off x="6860217" y="3573125"/>
            <a:ext cx="1126487" cy="492300"/>
            <a:chOff x="3688334" y="2380875"/>
            <a:chExt cx="1381514" cy="492300"/>
          </a:xfrm>
        </p:grpSpPr>
        <p:sp>
          <p:nvSpPr>
            <p:cNvPr id="249" name="Google Shape;249;p21"/>
            <p:cNvSpPr/>
            <p:nvPr/>
          </p:nvSpPr>
          <p:spPr>
            <a:xfrm>
              <a:off x="3688348" y="2380875"/>
              <a:ext cx="1381500" cy="4923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235" name="Google Shape;235;p21"/>
            <p:cNvSpPr txBox="1"/>
            <p:nvPr/>
          </p:nvSpPr>
          <p:spPr>
            <a:xfrm>
              <a:off x="3688334" y="2405098"/>
              <a:ext cx="1370100" cy="45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Nunito"/>
                  <a:ea typeface="Nunito"/>
                  <a:cs typeface="Nunito"/>
                  <a:sym typeface="Nunito"/>
                </a:rPr>
                <a:t>Pays Welld processing fees</a:t>
              </a:r>
              <a:endParaRPr sz="1000" b="1" dirty="0">
                <a:latin typeface="Nunito"/>
                <a:ea typeface="Nunito"/>
                <a:cs typeface="Nunito"/>
                <a:sym typeface="Nunito"/>
              </a:endParaRPr>
            </a:p>
          </p:txBody>
        </p:sp>
      </p:grpSp>
      <p:cxnSp>
        <p:nvCxnSpPr>
          <p:cNvPr id="250" name="Google Shape;250;p21"/>
          <p:cNvCxnSpPr>
            <a:stCxn id="246" idx="0"/>
            <a:endCxn id="243" idx="2"/>
          </p:cNvCxnSpPr>
          <p:nvPr/>
        </p:nvCxnSpPr>
        <p:spPr>
          <a:xfrm rot="-5400000">
            <a:off x="2970016" y="3290225"/>
            <a:ext cx="613200" cy="600"/>
          </a:xfrm>
          <a:prstGeom prst="curvedConnector3">
            <a:avLst>
              <a:gd name="adj1" fmla="val 49990"/>
            </a:avLst>
          </a:prstGeom>
          <a:noFill/>
          <a:ln w="19050" cap="flat" cmpd="sng">
            <a:solidFill>
              <a:srgbClr val="175F7B"/>
            </a:solidFill>
            <a:prstDash val="solid"/>
            <a:round/>
            <a:headEnd type="none" w="med" len="med"/>
            <a:tailEnd type="triangle" w="med" len="med"/>
          </a:ln>
        </p:spPr>
      </p:cxnSp>
      <p:cxnSp>
        <p:nvCxnSpPr>
          <p:cNvPr id="251" name="Google Shape;251;p21"/>
          <p:cNvCxnSpPr>
            <a:stCxn id="231" idx="3"/>
            <a:endCxn id="235" idx="1"/>
          </p:cNvCxnSpPr>
          <p:nvPr/>
        </p:nvCxnSpPr>
        <p:spPr>
          <a:xfrm rot="10800000" flipH="1">
            <a:off x="6657202" y="3824484"/>
            <a:ext cx="203100" cy="8400"/>
          </a:xfrm>
          <a:prstGeom prst="curvedConnector3">
            <a:avLst>
              <a:gd name="adj1" fmla="val 49979"/>
            </a:avLst>
          </a:prstGeom>
          <a:noFill/>
          <a:ln w="19050" cap="flat" cmpd="sng">
            <a:solidFill>
              <a:srgbClr val="175F7B"/>
            </a:solidFill>
            <a:prstDash val="solid"/>
            <a:round/>
            <a:headEnd type="none" w="med" len="med"/>
            <a:tailEnd type="triangle" w="med" len="med"/>
          </a:ln>
        </p:spPr>
      </p:cxnSp>
      <p:sp>
        <p:nvSpPr>
          <p:cNvPr id="252" name="Google Shape;252;p21"/>
          <p:cNvSpPr/>
          <p:nvPr/>
        </p:nvSpPr>
        <p:spPr>
          <a:xfrm>
            <a:off x="4855100" y="3458525"/>
            <a:ext cx="398700" cy="351600"/>
          </a:xfrm>
          <a:prstGeom prst="ellipse">
            <a:avLst/>
          </a:prstGeom>
          <a:gradFill>
            <a:gsLst>
              <a:gs pos="0">
                <a:srgbClr val="FFFFFF"/>
              </a:gs>
              <a:gs pos="100000">
                <a:srgbClr val="38761D"/>
              </a:gs>
            </a:gsLst>
            <a:path path="circle">
              <a:fillToRect l="50000" t="50000" r="50000" b="50000"/>
            </a:path>
            <a:tileRect/>
          </a:gra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434343"/>
                </a:solidFill>
              </a:rPr>
              <a:t>$</a:t>
            </a:r>
            <a:endParaRPr sz="1600" b="1" dirty="0">
              <a:solidFill>
                <a:srgbClr val="434343"/>
              </a:solidFill>
            </a:endParaRPr>
          </a:p>
        </p:txBody>
      </p:sp>
      <p:sp>
        <p:nvSpPr>
          <p:cNvPr id="2" name="TextBox 1">
            <a:extLst>
              <a:ext uri="{FF2B5EF4-FFF2-40B4-BE49-F238E27FC236}">
                <a16:creationId xmlns:a16="http://schemas.microsoft.com/office/drawing/2014/main" id="{A11F214A-E8FE-4AFF-9F57-5A544642905E}"/>
              </a:ext>
            </a:extLst>
          </p:cNvPr>
          <p:cNvSpPr txBox="1"/>
          <p:nvPr/>
        </p:nvSpPr>
        <p:spPr>
          <a:xfrm>
            <a:off x="76199" y="4629150"/>
            <a:ext cx="8677351" cy="230832"/>
          </a:xfrm>
          <a:prstGeom prst="rect">
            <a:avLst/>
          </a:prstGeom>
          <a:noFill/>
        </p:spPr>
        <p:txBody>
          <a:bodyPr wrap="square" rtlCol="0">
            <a:spAutoFit/>
          </a:bodyPr>
          <a:lstStyle/>
          <a:p>
            <a:pPr algn="r"/>
            <a:r>
              <a:rPr lang="en-US" sz="900" dirty="0"/>
              <a:t>Republished with permission from </a:t>
            </a:r>
            <a:r>
              <a:rPr lang="en-US" sz="900" dirty="0" err="1"/>
              <a:t>Welld</a:t>
            </a:r>
            <a:r>
              <a:rPr lang="en-US" sz="900" dirty="0"/>
              <a:t> Health, LLC - 2020.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BFF1-9130-6C31-129E-82B4A2851BC6}"/>
              </a:ext>
            </a:extLst>
          </p:cNvPr>
          <p:cNvSpPr>
            <a:spLocks noGrp="1"/>
          </p:cNvSpPr>
          <p:nvPr>
            <p:ph type="title"/>
          </p:nvPr>
        </p:nvSpPr>
        <p:spPr/>
        <p:txBody>
          <a:bodyPr>
            <a:normAutofit/>
          </a:bodyPr>
          <a:lstStyle/>
          <a:p>
            <a:r>
              <a:rPr lang="en-US" sz="3200" dirty="0"/>
              <a:t>Next Steps</a:t>
            </a:r>
          </a:p>
        </p:txBody>
      </p:sp>
      <p:sp>
        <p:nvSpPr>
          <p:cNvPr id="3" name="Content Placeholder 2">
            <a:extLst>
              <a:ext uri="{FF2B5EF4-FFF2-40B4-BE49-F238E27FC236}">
                <a16:creationId xmlns:a16="http://schemas.microsoft.com/office/drawing/2014/main" id="{458B2BF9-020D-8334-2549-68589DE9C3FB}"/>
              </a:ext>
            </a:extLst>
          </p:cNvPr>
          <p:cNvSpPr>
            <a:spLocks noGrp="1"/>
          </p:cNvSpPr>
          <p:nvPr>
            <p:ph idx="1"/>
          </p:nvPr>
        </p:nvSpPr>
        <p:spPr/>
        <p:txBody>
          <a:bodyPr>
            <a:normAutofit/>
          </a:bodyPr>
          <a:lstStyle/>
          <a:p>
            <a:pPr>
              <a:spcBef>
                <a:spcPts val="0"/>
              </a:spcBef>
            </a:pPr>
            <a:r>
              <a:rPr lang="en-US" sz="2400" dirty="0"/>
              <a:t>Hire consultant</a:t>
            </a:r>
          </a:p>
          <a:p>
            <a:pPr>
              <a:spcBef>
                <a:spcPts val="1200"/>
              </a:spcBef>
            </a:pPr>
            <a:r>
              <a:rPr lang="en-US" sz="2400" dirty="0"/>
              <a:t>Health plans and influencers crosswalk</a:t>
            </a:r>
          </a:p>
          <a:p>
            <a:pPr>
              <a:spcBef>
                <a:spcPts val="1200"/>
              </a:spcBef>
            </a:pPr>
            <a:r>
              <a:rPr lang="en-US" sz="2400" dirty="0"/>
              <a:t>Develop supporting materials</a:t>
            </a:r>
          </a:p>
          <a:p>
            <a:pPr>
              <a:spcBef>
                <a:spcPts val="1200"/>
              </a:spcBef>
            </a:pPr>
            <a:r>
              <a:rPr lang="en-US" sz="2400" dirty="0"/>
              <a:t>Schedule meetings and secure contracts</a:t>
            </a:r>
          </a:p>
        </p:txBody>
      </p:sp>
    </p:spTree>
    <p:extLst>
      <p:ext uri="{BB962C8B-B14F-4D97-AF65-F5344CB8AC3E}">
        <p14:creationId xmlns:p14="http://schemas.microsoft.com/office/powerpoint/2010/main" val="38560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CB05D-625C-1B06-62E8-EFBC7C82E0F3}"/>
              </a:ext>
            </a:extLst>
          </p:cNvPr>
          <p:cNvSpPr>
            <a:spLocks noGrp="1"/>
          </p:cNvSpPr>
          <p:nvPr>
            <p:ph type="title"/>
          </p:nvPr>
        </p:nvSpPr>
        <p:spPr/>
        <p:txBody>
          <a:bodyPr>
            <a:normAutofit/>
          </a:bodyPr>
          <a:lstStyle/>
          <a:p>
            <a:r>
              <a:rPr lang="en-US" sz="3200" dirty="0"/>
              <a:t>Bigger Vision</a:t>
            </a:r>
          </a:p>
        </p:txBody>
      </p:sp>
      <p:sp>
        <p:nvSpPr>
          <p:cNvPr id="3" name="Content Placeholder 2">
            <a:extLst>
              <a:ext uri="{FF2B5EF4-FFF2-40B4-BE49-F238E27FC236}">
                <a16:creationId xmlns:a16="http://schemas.microsoft.com/office/drawing/2014/main" id="{4DA904BE-1365-F114-35DE-804C39A7FBA5}"/>
              </a:ext>
            </a:extLst>
          </p:cNvPr>
          <p:cNvSpPr>
            <a:spLocks noGrp="1"/>
          </p:cNvSpPr>
          <p:nvPr>
            <p:ph idx="1"/>
          </p:nvPr>
        </p:nvSpPr>
        <p:spPr>
          <a:xfrm>
            <a:off x="457200" y="1289304"/>
            <a:ext cx="8229600" cy="2425446"/>
          </a:xfrm>
        </p:spPr>
        <p:txBody>
          <a:bodyPr>
            <a:normAutofit/>
          </a:bodyPr>
          <a:lstStyle/>
          <a:p>
            <a:pPr>
              <a:spcBef>
                <a:spcPts val="0"/>
              </a:spcBef>
            </a:pPr>
            <a:r>
              <a:rPr lang="en-US" sz="2400" dirty="0"/>
              <a:t>Blanket coverage of National DPP</a:t>
            </a:r>
          </a:p>
          <a:p>
            <a:pPr>
              <a:spcBef>
                <a:spcPts val="1200"/>
              </a:spcBef>
            </a:pPr>
            <a:r>
              <a:rPr lang="en-US" sz="2400" dirty="0"/>
              <a:t>Hyper-local statewide network	</a:t>
            </a:r>
          </a:p>
          <a:p>
            <a:pPr>
              <a:spcBef>
                <a:spcPts val="1200"/>
              </a:spcBef>
            </a:pPr>
            <a:r>
              <a:rPr lang="en-US" sz="2400" dirty="0"/>
              <a:t>Reimbursement for other evidence-based community health programming</a:t>
            </a:r>
          </a:p>
        </p:txBody>
      </p:sp>
      <p:sp>
        <p:nvSpPr>
          <p:cNvPr id="4" name="Title 1">
            <a:extLst>
              <a:ext uri="{FF2B5EF4-FFF2-40B4-BE49-F238E27FC236}">
                <a16:creationId xmlns:a16="http://schemas.microsoft.com/office/drawing/2014/main" id="{7B4C06EA-CFFD-FE6B-BDA9-53E339B472F4}"/>
              </a:ext>
            </a:extLst>
          </p:cNvPr>
          <p:cNvSpPr txBox="1">
            <a:spLocks/>
          </p:cNvSpPr>
          <p:nvPr/>
        </p:nvSpPr>
        <p:spPr>
          <a:xfrm>
            <a:off x="0" y="4248150"/>
            <a:ext cx="9144000" cy="46045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bg1"/>
                </a:solidFill>
                <a:latin typeface="Helvetica" pitchFamily="2" charset="0"/>
                <a:ea typeface="+mj-ea"/>
                <a:cs typeface="+mj-cs"/>
              </a:defRPr>
            </a:lvl1pPr>
          </a:lstStyle>
          <a:p>
            <a:pPr>
              <a:spcBef>
                <a:spcPts val="0"/>
              </a:spcBef>
            </a:pPr>
            <a:r>
              <a:rPr lang="en-US" sz="1800" i="1" dirty="0">
                <a:solidFill>
                  <a:srgbClr val="006073"/>
                </a:solidFill>
                <a:effectLst/>
                <a:latin typeface="Arial" panose="020B0604020202020204" pitchFamily="34" charset="0"/>
                <a:ea typeface="Calibri" panose="020F0502020204030204" pitchFamily="34" charset="0"/>
              </a:rPr>
              <a:t>“Nothing happens unless first we dream.” </a:t>
            </a:r>
            <a:r>
              <a:rPr lang="en-US" sz="1800" dirty="0">
                <a:solidFill>
                  <a:srgbClr val="006073"/>
                </a:solidFill>
                <a:effectLst/>
                <a:latin typeface="Arial" panose="020B0604020202020204" pitchFamily="34" charset="0"/>
                <a:ea typeface="Calibri" panose="020F0502020204030204" pitchFamily="34" charset="0"/>
              </a:rPr>
              <a:t>~ Carl Sandburg</a:t>
            </a:r>
            <a:endParaRPr lang="en-US" sz="2000" i="1" dirty="0">
              <a:solidFill>
                <a:srgbClr val="006073"/>
              </a:solidFill>
            </a:endParaRPr>
          </a:p>
        </p:txBody>
      </p:sp>
    </p:spTree>
    <p:extLst>
      <p:ext uri="{BB962C8B-B14F-4D97-AF65-F5344CB8AC3E}">
        <p14:creationId xmlns:p14="http://schemas.microsoft.com/office/powerpoint/2010/main" val="3977677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in a forest&#10;&#10;Description automatically generated with medium confidence">
            <a:extLst>
              <a:ext uri="{FF2B5EF4-FFF2-40B4-BE49-F238E27FC236}">
                <a16:creationId xmlns:a16="http://schemas.microsoft.com/office/drawing/2014/main" id="{FBB2F084-3CAF-4D78-B974-6B03C0AB6FE7}"/>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54963" b="593"/>
          <a:stretch/>
        </p:blipFill>
        <p:spPr>
          <a:xfrm>
            <a:off x="1371600" y="365760"/>
            <a:ext cx="7772400" cy="2286000"/>
          </a:xfrm>
          <a:prstGeom prst="rect">
            <a:avLst/>
          </a:prstGeom>
        </p:spPr>
      </p:pic>
      <p:sp>
        <p:nvSpPr>
          <p:cNvPr id="8" name="Subtitle 7"/>
          <p:cNvSpPr>
            <a:spLocks noGrp="1"/>
          </p:cNvSpPr>
          <p:nvPr>
            <p:ph type="subTitle" idx="1"/>
          </p:nvPr>
        </p:nvSpPr>
        <p:spPr>
          <a:xfrm>
            <a:off x="1371600" y="2952750"/>
            <a:ext cx="7680960" cy="1600200"/>
          </a:xfrm>
        </p:spPr>
        <p:txBody>
          <a:bodyPr>
            <a:normAutofit/>
          </a:bodyPr>
          <a:lstStyle/>
          <a:p>
            <a:r>
              <a:rPr lang="en-US" sz="1600" b="1" dirty="0"/>
              <a:t>Lena Swander</a:t>
            </a:r>
          </a:p>
          <a:p>
            <a:r>
              <a:rPr lang="en-US" sz="1600" dirty="0"/>
              <a:t>Epidemiologist</a:t>
            </a:r>
          </a:p>
          <a:p>
            <a:pPr>
              <a:tabLst>
                <a:tab pos="4283075" algn="l"/>
              </a:tabLst>
            </a:pPr>
            <a:r>
              <a:rPr lang="en-US" sz="1600" dirty="0"/>
              <a:t>lena.swander@dhs.wisconsin.gov</a:t>
            </a:r>
          </a:p>
        </p:txBody>
      </p:sp>
      <p:sp>
        <p:nvSpPr>
          <p:cNvPr id="7" name="Title 6"/>
          <p:cNvSpPr>
            <a:spLocks noGrp="1"/>
          </p:cNvSpPr>
          <p:nvPr>
            <p:ph type="ctrTitle"/>
          </p:nvPr>
        </p:nvSpPr>
        <p:spPr/>
        <p:txBody>
          <a:bodyPr>
            <a:normAutofit/>
          </a:bodyPr>
          <a:lstStyle/>
          <a:p>
            <a:r>
              <a:rPr lang="en-US" sz="4400" b="1" dirty="0"/>
              <a:t>Bright Spot Initiative:</a:t>
            </a:r>
            <a:br>
              <a:rPr lang="en-US" sz="4400" b="1" dirty="0"/>
            </a:br>
            <a:r>
              <a:rPr lang="en-US" sz="4400" b="1" dirty="0"/>
              <a:t>Populations of Focus</a:t>
            </a:r>
          </a:p>
        </p:txBody>
      </p:sp>
      <p:sp>
        <p:nvSpPr>
          <p:cNvPr id="9" name="Text Placeholder 8"/>
          <p:cNvSpPr>
            <a:spLocks noGrp="1"/>
          </p:cNvSpPr>
          <p:nvPr>
            <p:ph type="body" sz="quarter" idx="10"/>
          </p:nvPr>
        </p:nvSpPr>
        <p:spPr>
          <a:xfrm>
            <a:off x="3474720" y="4663440"/>
            <a:ext cx="5577840" cy="274320"/>
          </a:xfrm>
        </p:spPr>
        <p:txBody>
          <a:bodyPr>
            <a:noAutofit/>
          </a:bodyPr>
          <a:lstStyle/>
          <a:p>
            <a:r>
              <a:rPr lang="en-US" sz="1000" dirty="0"/>
              <a:t>Division of Public Health, Bureau of Community Health Promotion, </a:t>
            </a:r>
          </a:p>
          <a:p>
            <a:r>
              <a:rPr lang="en-US" sz="1000" dirty="0"/>
              <a:t>Chronic Disease Prevention Program</a:t>
            </a:r>
          </a:p>
        </p:txBody>
      </p:sp>
    </p:spTree>
    <p:extLst>
      <p:ext uri="{BB962C8B-B14F-4D97-AF65-F5344CB8AC3E}">
        <p14:creationId xmlns:p14="http://schemas.microsoft.com/office/powerpoint/2010/main" val="711587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6A663-30D8-DC9E-E67C-0D32A57A5F3A}"/>
              </a:ext>
            </a:extLst>
          </p:cNvPr>
          <p:cNvSpPr>
            <a:spLocks noGrp="1"/>
          </p:cNvSpPr>
          <p:nvPr>
            <p:ph type="title"/>
          </p:nvPr>
        </p:nvSpPr>
        <p:spPr/>
        <p:txBody>
          <a:bodyPr>
            <a:noAutofit/>
          </a:bodyPr>
          <a:lstStyle/>
          <a:p>
            <a:r>
              <a:rPr lang="en-US" sz="3200" dirty="0"/>
              <a:t>Bright Spot Initiative</a:t>
            </a:r>
          </a:p>
        </p:txBody>
      </p:sp>
      <p:sp>
        <p:nvSpPr>
          <p:cNvPr id="3" name="Content Placeholder 2">
            <a:extLst>
              <a:ext uri="{FF2B5EF4-FFF2-40B4-BE49-F238E27FC236}">
                <a16:creationId xmlns:a16="http://schemas.microsoft.com/office/drawing/2014/main" id="{240898D0-D6A6-5BF5-1825-8DA5AA6ED997}"/>
              </a:ext>
            </a:extLst>
          </p:cNvPr>
          <p:cNvSpPr>
            <a:spLocks noGrp="1"/>
          </p:cNvSpPr>
          <p:nvPr>
            <p:ph idx="1"/>
          </p:nvPr>
        </p:nvSpPr>
        <p:spPr/>
        <p:txBody>
          <a:bodyPr>
            <a:normAutofit/>
          </a:bodyPr>
          <a:lstStyle/>
          <a:p>
            <a:pPr marR="0" lvl="0">
              <a:spcBef>
                <a:spcPts val="0"/>
              </a:spcBef>
              <a:spcAft>
                <a:spcPts val="0"/>
              </a:spcAft>
            </a:pPr>
            <a:r>
              <a:rPr lang="en-US" sz="2400" dirty="0">
                <a:effectLst/>
                <a:ea typeface="Times New Roman" panose="02020603050405020304" pitchFamily="18" charset="0"/>
              </a:rPr>
              <a:t>Increase National Diabetes Prevention Program (National DPP) enrollment through s</a:t>
            </a:r>
            <a:r>
              <a:rPr lang="en-US" sz="2400" dirty="0">
                <a:ea typeface="Times New Roman" panose="02020603050405020304" pitchFamily="18" charset="0"/>
              </a:rPr>
              <a:t>trategic partnerships</a:t>
            </a:r>
          </a:p>
          <a:p>
            <a:pPr>
              <a:spcBef>
                <a:spcPts val="1200"/>
              </a:spcBef>
            </a:pPr>
            <a:r>
              <a:rPr lang="en-US" sz="2400" dirty="0">
                <a:ea typeface="Calibri" panose="020F0502020204030204" pitchFamily="34" charset="0"/>
              </a:rPr>
              <a:t>Prioritize p</a:t>
            </a:r>
            <a:r>
              <a:rPr lang="en-US" sz="2400" dirty="0">
                <a:effectLst/>
                <a:ea typeface="Calibri" panose="020F0502020204030204" pitchFamily="34" charset="0"/>
              </a:rPr>
              <a:t>opulations of focus</a:t>
            </a:r>
          </a:p>
          <a:p>
            <a:pPr marL="0" indent="0">
              <a:spcBef>
                <a:spcPts val="0"/>
              </a:spcBef>
              <a:buNone/>
            </a:pPr>
            <a:endParaRPr lang="en-US" sz="2400" dirty="0">
              <a:ea typeface="Calibri" panose="020F0502020204030204" pitchFamily="34" charset="0"/>
            </a:endParaRPr>
          </a:p>
        </p:txBody>
      </p:sp>
    </p:spTree>
    <p:extLst>
      <p:ext uri="{BB962C8B-B14F-4D97-AF65-F5344CB8AC3E}">
        <p14:creationId xmlns:p14="http://schemas.microsoft.com/office/powerpoint/2010/main" val="103454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6A663-30D8-DC9E-E67C-0D32A57A5F3A}"/>
              </a:ext>
            </a:extLst>
          </p:cNvPr>
          <p:cNvSpPr>
            <a:spLocks noGrp="1"/>
          </p:cNvSpPr>
          <p:nvPr>
            <p:ph type="title"/>
          </p:nvPr>
        </p:nvSpPr>
        <p:spPr/>
        <p:txBody>
          <a:bodyPr>
            <a:noAutofit/>
          </a:bodyPr>
          <a:lstStyle/>
          <a:p>
            <a:r>
              <a:rPr lang="en-US" sz="3200" dirty="0"/>
              <a:t>Bright Spot Initiative</a:t>
            </a:r>
          </a:p>
        </p:txBody>
      </p:sp>
      <p:sp>
        <p:nvSpPr>
          <p:cNvPr id="3" name="Content Placeholder 2">
            <a:extLst>
              <a:ext uri="{FF2B5EF4-FFF2-40B4-BE49-F238E27FC236}">
                <a16:creationId xmlns:a16="http://schemas.microsoft.com/office/drawing/2014/main" id="{240898D0-D6A6-5BF5-1825-8DA5AA6ED997}"/>
              </a:ext>
            </a:extLst>
          </p:cNvPr>
          <p:cNvSpPr>
            <a:spLocks noGrp="1"/>
          </p:cNvSpPr>
          <p:nvPr>
            <p:ph idx="1"/>
          </p:nvPr>
        </p:nvSpPr>
        <p:spPr/>
        <p:txBody>
          <a:bodyPr>
            <a:normAutofit/>
          </a:bodyPr>
          <a:lstStyle/>
          <a:p>
            <a:pPr marR="0" lvl="0">
              <a:spcBef>
                <a:spcPts val="0"/>
              </a:spcBef>
              <a:spcAft>
                <a:spcPts val="0"/>
              </a:spcAft>
            </a:pPr>
            <a:r>
              <a:rPr lang="en-US" sz="2400" dirty="0">
                <a:effectLst/>
                <a:ea typeface="Times New Roman" panose="02020603050405020304" pitchFamily="18" charset="0"/>
              </a:rPr>
              <a:t>Increase National Diabetes Prevention Program (National DPP) enrollment through s</a:t>
            </a:r>
            <a:r>
              <a:rPr lang="en-US" sz="2400" dirty="0">
                <a:ea typeface="Times New Roman" panose="02020603050405020304" pitchFamily="18" charset="0"/>
              </a:rPr>
              <a:t>trategic partnerships</a:t>
            </a:r>
          </a:p>
          <a:p>
            <a:pPr>
              <a:spcBef>
                <a:spcPts val="1200"/>
              </a:spcBef>
            </a:pPr>
            <a:r>
              <a:rPr lang="en-US" sz="2400" b="1" dirty="0">
                <a:ea typeface="Calibri" panose="020F0502020204030204" pitchFamily="34" charset="0"/>
              </a:rPr>
              <a:t>Prioritize p</a:t>
            </a:r>
            <a:r>
              <a:rPr lang="en-US" sz="2400" b="1" dirty="0">
                <a:effectLst/>
                <a:ea typeface="Calibri" panose="020F0502020204030204" pitchFamily="34" charset="0"/>
              </a:rPr>
              <a:t>opulations of focus</a:t>
            </a:r>
          </a:p>
          <a:p>
            <a:pPr marL="0" indent="0">
              <a:spcBef>
                <a:spcPts val="0"/>
              </a:spcBef>
              <a:buNone/>
            </a:pPr>
            <a:endParaRPr lang="en-US" sz="2400" dirty="0">
              <a:ea typeface="Calibri" panose="020F0502020204030204" pitchFamily="34" charset="0"/>
            </a:endParaRPr>
          </a:p>
        </p:txBody>
      </p:sp>
    </p:spTree>
    <p:extLst>
      <p:ext uri="{BB962C8B-B14F-4D97-AF65-F5344CB8AC3E}">
        <p14:creationId xmlns:p14="http://schemas.microsoft.com/office/powerpoint/2010/main" val="3422159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D603-0300-1FDE-BB97-6FDCD2C06D61}"/>
              </a:ext>
            </a:extLst>
          </p:cNvPr>
          <p:cNvSpPr>
            <a:spLocks noGrp="1"/>
          </p:cNvSpPr>
          <p:nvPr>
            <p:ph type="title"/>
          </p:nvPr>
        </p:nvSpPr>
        <p:spPr/>
        <p:txBody>
          <a:bodyPr>
            <a:normAutofit/>
          </a:bodyPr>
          <a:lstStyle/>
          <a:p>
            <a:r>
              <a:rPr lang="en-US" sz="3200" dirty="0"/>
              <a:t>Approach</a:t>
            </a:r>
          </a:p>
        </p:txBody>
      </p:sp>
      <p:sp>
        <p:nvSpPr>
          <p:cNvPr id="3" name="Content Placeholder 2">
            <a:extLst>
              <a:ext uri="{FF2B5EF4-FFF2-40B4-BE49-F238E27FC236}">
                <a16:creationId xmlns:a16="http://schemas.microsoft.com/office/drawing/2014/main" id="{9874B94F-805D-9001-5B50-EF341C98591F}"/>
              </a:ext>
            </a:extLst>
          </p:cNvPr>
          <p:cNvSpPr>
            <a:spLocks noGrp="1"/>
          </p:cNvSpPr>
          <p:nvPr>
            <p:ph idx="1"/>
          </p:nvPr>
        </p:nvSpPr>
        <p:spPr/>
        <p:txBody>
          <a:bodyPr>
            <a:normAutofit/>
          </a:bodyPr>
          <a:lstStyle/>
          <a:p>
            <a:pPr>
              <a:spcBef>
                <a:spcPts val="0"/>
              </a:spcBef>
            </a:pPr>
            <a:r>
              <a:rPr lang="en-US" sz="2400" b="1" dirty="0"/>
              <a:t>Recruit</a:t>
            </a:r>
            <a:r>
              <a:rPr lang="en-US" sz="2400" dirty="0"/>
              <a:t> National DPP suppliers </a:t>
            </a:r>
          </a:p>
          <a:p>
            <a:pPr>
              <a:spcBef>
                <a:spcPts val="1200"/>
              </a:spcBef>
            </a:pPr>
            <a:r>
              <a:rPr lang="en-US" sz="2400" b="1" dirty="0"/>
              <a:t>Identify </a:t>
            </a:r>
            <a:r>
              <a:rPr lang="en-US" sz="2400" dirty="0"/>
              <a:t>populations disproportionately impacted by obesity, prediabetes, type 2 diabetes </a:t>
            </a:r>
          </a:p>
          <a:p>
            <a:pPr>
              <a:spcBef>
                <a:spcPts val="1200"/>
              </a:spcBef>
            </a:pPr>
            <a:r>
              <a:rPr lang="en-US" sz="2400" b="1" dirty="0"/>
              <a:t>Investigate</a:t>
            </a:r>
            <a:r>
              <a:rPr lang="en-US" sz="2400" dirty="0"/>
              <a:t> community composition </a:t>
            </a:r>
          </a:p>
          <a:p>
            <a:pPr>
              <a:spcBef>
                <a:spcPts val="1200"/>
              </a:spcBef>
            </a:pPr>
            <a:r>
              <a:rPr lang="en-US" sz="2400" b="1" dirty="0"/>
              <a:t>Tailor </a:t>
            </a:r>
            <a:r>
              <a:rPr lang="en-US" sz="2400" dirty="0"/>
              <a:t>populations of focus</a:t>
            </a:r>
          </a:p>
        </p:txBody>
      </p:sp>
    </p:spTree>
    <p:extLst>
      <p:ext uri="{BB962C8B-B14F-4D97-AF65-F5344CB8AC3E}">
        <p14:creationId xmlns:p14="http://schemas.microsoft.com/office/powerpoint/2010/main" val="708528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D603-0300-1FDE-BB97-6FDCD2C06D61}"/>
              </a:ext>
            </a:extLst>
          </p:cNvPr>
          <p:cNvSpPr>
            <a:spLocks noGrp="1"/>
          </p:cNvSpPr>
          <p:nvPr>
            <p:ph type="title"/>
          </p:nvPr>
        </p:nvSpPr>
        <p:spPr/>
        <p:txBody>
          <a:bodyPr>
            <a:normAutofit/>
          </a:bodyPr>
          <a:lstStyle/>
          <a:p>
            <a:pPr>
              <a:spcBef>
                <a:spcPts val="0"/>
              </a:spcBef>
            </a:pPr>
            <a:r>
              <a:rPr lang="en-US" sz="3200" dirty="0"/>
              <a:t>Recruit National DPP suppliers </a:t>
            </a:r>
          </a:p>
        </p:txBody>
      </p:sp>
      <p:sp>
        <p:nvSpPr>
          <p:cNvPr id="4" name="Content Placeholder 3">
            <a:extLst>
              <a:ext uri="{FF2B5EF4-FFF2-40B4-BE49-F238E27FC236}">
                <a16:creationId xmlns:a16="http://schemas.microsoft.com/office/drawing/2014/main" id="{3D346FA3-73F0-4395-B002-C62C8F4E9EFB}"/>
              </a:ext>
            </a:extLst>
          </p:cNvPr>
          <p:cNvSpPr>
            <a:spLocks noGrp="1"/>
          </p:cNvSpPr>
          <p:nvPr>
            <p:ph sz="half" idx="2"/>
          </p:nvPr>
        </p:nvSpPr>
        <p:spPr/>
        <p:txBody>
          <a:bodyPr>
            <a:normAutofit/>
          </a:bodyPr>
          <a:lstStyle/>
          <a:p>
            <a:r>
              <a:rPr lang="en-US" dirty="0"/>
              <a:t>10 potential suppliers</a:t>
            </a:r>
          </a:p>
          <a:p>
            <a:pPr>
              <a:spcBef>
                <a:spcPts val="1200"/>
              </a:spcBef>
            </a:pPr>
            <a:r>
              <a:rPr lang="en-US" dirty="0"/>
              <a:t>15 counties </a:t>
            </a:r>
          </a:p>
        </p:txBody>
      </p:sp>
      <p:sp>
        <p:nvSpPr>
          <p:cNvPr id="9" name="Slide Number Placeholder 3">
            <a:extLst>
              <a:ext uri="{FF2B5EF4-FFF2-40B4-BE49-F238E27FC236}">
                <a16:creationId xmlns:a16="http://schemas.microsoft.com/office/drawing/2014/main" id="{347AAA43-89BC-4F9A-96C8-0ED26D84B9D9}"/>
              </a:ext>
            </a:extLst>
          </p:cNvPr>
          <p:cNvSpPr txBox="1">
            <a:spLocks/>
          </p:cNvSpPr>
          <p:nvPr/>
        </p:nvSpPr>
        <p:spPr>
          <a:xfrm>
            <a:off x="6553200" y="6411326"/>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BC8B1B-31E5-4BEE-8F7E-D68B475E2C4D}" type="slidenum">
              <a:rPr lang="en-US" smtClean="0"/>
              <a:pPr/>
              <a:t>39</a:t>
            </a:fld>
            <a:endParaRPr lang="en-US" dirty="0"/>
          </a:p>
        </p:txBody>
      </p:sp>
      <p:pic>
        <p:nvPicPr>
          <p:cNvPr id="8" name="Content Placeholder 4">
            <a:extLst>
              <a:ext uri="{FF2B5EF4-FFF2-40B4-BE49-F238E27FC236}">
                <a16:creationId xmlns:a16="http://schemas.microsoft.com/office/drawing/2014/main" id="{B1C05968-9B7B-4016-9F58-1F2A978BB0F0}"/>
              </a:ext>
            </a:extLst>
          </p:cNvPr>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280160"/>
            <a:ext cx="3276600" cy="3429000"/>
          </a:xfrm>
          <a:prstGeom prst="rect">
            <a:avLst/>
          </a:prstGeom>
          <a:noFill/>
          <a:ln w="19050">
            <a:solidFill>
              <a:schemeClr val="bg1">
                <a:lumMod val="50000"/>
              </a:schemeClr>
            </a:solidFill>
          </a:ln>
        </p:spPr>
      </p:pic>
    </p:spTree>
    <p:extLst>
      <p:ext uri="{BB962C8B-B14F-4D97-AF65-F5344CB8AC3E}">
        <p14:creationId xmlns:p14="http://schemas.microsoft.com/office/powerpoint/2010/main" val="136951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F7B29D-46A6-4840-8138-038638EF349C}"/>
              </a:ext>
            </a:extLst>
          </p:cNvPr>
          <p:cNvPicPr>
            <a:picLocks noChangeAspect="1"/>
          </p:cNvPicPr>
          <p:nvPr/>
        </p:nvPicPr>
        <p:blipFill rotWithShape="1">
          <a:blip r:embed="rId3" cstate="print">
            <a:alphaModFix amt="15000"/>
            <a:extLst>
              <a:ext uri="{28A0092B-C50C-407E-A947-70E740481C1C}">
                <a14:useLocalDpi xmlns:a14="http://schemas.microsoft.com/office/drawing/2010/main" val="0"/>
              </a:ext>
            </a:extLst>
          </a:blip>
          <a:srcRect l="-4" t="8277" r="-1010" b="45435"/>
          <a:stretch/>
        </p:blipFill>
        <p:spPr>
          <a:xfrm>
            <a:off x="1371600" y="365760"/>
            <a:ext cx="7848601" cy="2286000"/>
          </a:xfrm>
          <a:prstGeom prst="rect">
            <a:avLst/>
          </a:prstGeom>
        </p:spPr>
      </p:pic>
      <p:sp>
        <p:nvSpPr>
          <p:cNvPr id="8" name="Subtitle 7"/>
          <p:cNvSpPr>
            <a:spLocks noGrp="1"/>
          </p:cNvSpPr>
          <p:nvPr>
            <p:ph type="subTitle" idx="1"/>
          </p:nvPr>
        </p:nvSpPr>
        <p:spPr>
          <a:xfrm>
            <a:off x="1361661" y="2952750"/>
            <a:ext cx="7680960" cy="1600200"/>
          </a:xfrm>
        </p:spPr>
        <p:txBody>
          <a:bodyPr>
            <a:normAutofit/>
          </a:bodyPr>
          <a:lstStyle/>
          <a:p>
            <a:r>
              <a:rPr lang="en-US" sz="1600" b="1" dirty="0"/>
              <a:t>Marilyn Hodgson, RN, CDCES</a:t>
            </a:r>
          </a:p>
          <a:p>
            <a:r>
              <a:rPr lang="en-US" sz="1600" dirty="0"/>
              <a:t>Quality Initiatives Coordinator</a:t>
            </a:r>
          </a:p>
          <a:p>
            <a:r>
              <a:rPr lang="en-US" sz="1600" dirty="0"/>
              <a:t>marilyn.hodgson@dhs.wisconsin.gov</a:t>
            </a:r>
          </a:p>
        </p:txBody>
      </p:sp>
      <p:sp>
        <p:nvSpPr>
          <p:cNvPr id="7" name="Title 6"/>
          <p:cNvSpPr>
            <a:spLocks noGrp="1"/>
          </p:cNvSpPr>
          <p:nvPr>
            <p:ph type="ctrTitle"/>
          </p:nvPr>
        </p:nvSpPr>
        <p:spPr/>
        <p:txBody>
          <a:bodyPr>
            <a:normAutofit/>
          </a:bodyPr>
          <a:lstStyle/>
          <a:p>
            <a:r>
              <a:rPr lang="en-US" sz="4400" b="1" dirty="0"/>
              <a:t>Diabetes Update</a:t>
            </a:r>
          </a:p>
        </p:txBody>
      </p:sp>
      <p:sp>
        <p:nvSpPr>
          <p:cNvPr id="9" name="Text Placeholder 8"/>
          <p:cNvSpPr>
            <a:spLocks noGrp="1"/>
          </p:cNvSpPr>
          <p:nvPr>
            <p:ph type="body" sz="quarter" idx="10"/>
          </p:nvPr>
        </p:nvSpPr>
        <p:spPr>
          <a:xfrm>
            <a:off x="3474720" y="4663440"/>
            <a:ext cx="5577840" cy="274320"/>
          </a:xfrm>
        </p:spPr>
        <p:txBody>
          <a:bodyPr>
            <a:noAutofit/>
          </a:bodyPr>
          <a:lstStyle/>
          <a:p>
            <a:r>
              <a:rPr lang="en-US" sz="1000" dirty="0"/>
              <a:t>Division of Public Health, Bureau of Community Health Promotion, </a:t>
            </a:r>
          </a:p>
          <a:p>
            <a:r>
              <a:rPr lang="en-US" sz="1000" dirty="0"/>
              <a:t>Chronic Disease Prevention Program</a:t>
            </a:r>
          </a:p>
        </p:txBody>
      </p:sp>
    </p:spTree>
    <p:extLst>
      <p:ext uri="{BB962C8B-B14F-4D97-AF65-F5344CB8AC3E}">
        <p14:creationId xmlns:p14="http://schemas.microsoft.com/office/powerpoint/2010/main" val="3314830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D603-0300-1FDE-BB97-6FDCD2C06D61}"/>
              </a:ext>
            </a:extLst>
          </p:cNvPr>
          <p:cNvSpPr>
            <a:spLocks noGrp="1"/>
          </p:cNvSpPr>
          <p:nvPr>
            <p:ph type="title"/>
          </p:nvPr>
        </p:nvSpPr>
        <p:spPr>
          <a:xfrm>
            <a:off x="457200" y="137160"/>
            <a:ext cx="6705600" cy="1143000"/>
          </a:xfrm>
        </p:spPr>
        <p:txBody>
          <a:bodyPr>
            <a:noAutofit/>
          </a:bodyPr>
          <a:lstStyle/>
          <a:p>
            <a:r>
              <a:rPr lang="en-US" sz="3200" dirty="0"/>
              <a:t>Identify populations disproportionately impacted</a:t>
            </a:r>
          </a:p>
        </p:txBody>
      </p:sp>
      <p:sp>
        <p:nvSpPr>
          <p:cNvPr id="3" name="Content Placeholder 2">
            <a:extLst>
              <a:ext uri="{FF2B5EF4-FFF2-40B4-BE49-F238E27FC236}">
                <a16:creationId xmlns:a16="http://schemas.microsoft.com/office/drawing/2014/main" id="{9874B94F-805D-9001-5B50-EF341C98591F}"/>
              </a:ext>
            </a:extLst>
          </p:cNvPr>
          <p:cNvSpPr>
            <a:spLocks noGrp="1"/>
          </p:cNvSpPr>
          <p:nvPr>
            <p:ph idx="1"/>
          </p:nvPr>
        </p:nvSpPr>
        <p:spPr>
          <a:xfrm>
            <a:off x="457200" y="1428750"/>
            <a:ext cx="8229600" cy="3289554"/>
          </a:xfrm>
        </p:spPr>
        <p:txBody>
          <a:bodyPr>
            <a:normAutofit/>
          </a:bodyPr>
          <a:lstStyle/>
          <a:p>
            <a:r>
              <a:rPr lang="en-US" sz="2400" dirty="0"/>
              <a:t>Race/Ethnicity</a:t>
            </a:r>
          </a:p>
          <a:p>
            <a:pPr marL="0" indent="0">
              <a:buNone/>
            </a:pPr>
            <a:endParaRPr lang="en-US" sz="2400" dirty="0"/>
          </a:p>
          <a:p>
            <a:pPr>
              <a:spcBef>
                <a:spcPts val="600"/>
              </a:spcBef>
            </a:pPr>
            <a:r>
              <a:rPr lang="en-US" sz="2400" dirty="0"/>
              <a:t>Sex</a:t>
            </a:r>
          </a:p>
          <a:p>
            <a:pPr>
              <a:spcBef>
                <a:spcPts val="600"/>
              </a:spcBef>
            </a:pPr>
            <a:r>
              <a:rPr lang="en-US" sz="2400" dirty="0"/>
              <a:t>Age</a:t>
            </a:r>
          </a:p>
          <a:p>
            <a:pPr>
              <a:spcBef>
                <a:spcPts val="600"/>
              </a:spcBef>
            </a:pPr>
            <a:r>
              <a:rPr lang="en-US" sz="2400" dirty="0"/>
              <a:t>Income</a:t>
            </a:r>
          </a:p>
          <a:p>
            <a:pPr>
              <a:spcBef>
                <a:spcPts val="600"/>
              </a:spcBef>
            </a:pPr>
            <a:r>
              <a:rPr lang="en-US" sz="2400" dirty="0"/>
              <a:t>Education</a:t>
            </a:r>
          </a:p>
        </p:txBody>
      </p:sp>
    </p:spTree>
    <p:extLst>
      <p:ext uri="{BB962C8B-B14F-4D97-AF65-F5344CB8AC3E}">
        <p14:creationId xmlns:p14="http://schemas.microsoft.com/office/powerpoint/2010/main" val="1078145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D603-0300-1FDE-BB97-6FDCD2C06D61}"/>
              </a:ext>
            </a:extLst>
          </p:cNvPr>
          <p:cNvSpPr>
            <a:spLocks noGrp="1"/>
          </p:cNvSpPr>
          <p:nvPr>
            <p:ph type="title"/>
          </p:nvPr>
        </p:nvSpPr>
        <p:spPr>
          <a:xfrm>
            <a:off x="457200" y="137160"/>
            <a:ext cx="7543800" cy="1143000"/>
          </a:xfrm>
        </p:spPr>
        <p:txBody>
          <a:bodyPr>
            <a:noAutofit/>
          </a:bodyPr>
          <a:lstStyle/>
          <a:p>
            <a:r>
              <a:rPr lang="en-US" sz="3200" dirty="0"/>
              <a:t>Identify populations disproportionately impacted</a:t>
            </a:r>
          </a:p>
        </p:txBody>
      </p:sp>
      <p:sp>
        <p:nvSpPr>
          <p:cNvPr id="3" name="Content Placeholder 2">
            <a:extLst>
              <a:ext uri="{FF2B5EF4-FFF2-40B4-BE49-F238E27FC236}">
                <a16:creationId xmlns:a16="http://schemas.microsoft.com/office/drawing/2014/main" id="{9874B94F-805D-9001-5B50-EF341C98591F}"/>
              </a:ext>
            </a:extLst>
          </p:cNvPr>
          <p:cNvSpPr>
            <a:spLocks noGrp="1"/>
          </p:cNvSpPr>
          <p:nvPr>
            <p:ph idx="1"/>
          </p:nvPr>
        </p:nvSpPr>
        <p:spPr>
          <a:xfrm>
            <a:off x="457200" y="1428750"/>
            <a:ext cx="8229600" cy="3289554"/>
          </a:xfrm>
        </p:spPr>
        <p:txBody>
          <a:bodyPr>
            <a:normAutofit/>
          </a:bodyPr>
          <a:lstStyle/>
          <a:p>
            <a:pPr>
              <a:buClr>
                <a:schemeClr val="bg1">
                  <a:lumMod val="50000"/>
                </a:schemeClr>
              </a:buClr>
            </a:pPr>
            <a:r>
              <a:rPr lang="en-US" sz="2400" dirty="0">
                <a:solidFill>
                  <a:schemeClr val="bg1">
                    <a:lumMod val="50000"/>
                  </a:schemeClr>
                </a:solidFill>
              </a:rPr>
              <a:t>Race/Ethnicity: </a:t>
            </a:r>
            <a:r>
              <a:rPr lang="en-US" sz="2400" dirty="0"/>
              <a:t>American Indian/Alaskan Native,   </a:t>
            </a:r>
          </a:p>
          <a:p>
            <a:pPr marL="0" indent="0">
              <a:buClr>
                <a:schemeClr val="bg1">
                  <a:lumMod val="50000"/>
                </a:schemeClr>
              </a:buClr>
              <a:buNone/>
            </a:pPr>
            <a:r>
              <a:rPr lang="en-US" sz="2400" dirty="0"/>
              <a:t>                            Asian, Black, Hispanic</a:t>
            </a:r>
          </a:p>
          <a:p>
            <a:pPr>
              <a:spcBef>
                <a:spcPts val="600"/>
              </a:spcBef>
              <a:buClr>
                <a:schemeClr val="bg1">
                  <a:lumMod val="50000"/>
                </a:schemeClr>
              </a:buClr>
            </a:pPr>
            <a:r>
              <a:rPr lang="en-US" sz="2400" dirty="0">
                <a:solidFill>
                  <a:schemeClr val="bg1">
                    <a:lumMod val="50000"/>
                  </a:schemeClr>
                </a:solidFill>
              </a:rPr>
              <a:t>Sex:</a:t>
            </a:r>
            <a:r>
              <a:rPr lang="en-US" sz="2400" dirty="0"/>
              <a:t> Male</a:t>
            </a:r>
          </a:p>
          <a:p>
            <a:pPr>
              <a:spcBef>
                <a:spcPts val="600"/>
              </a:spcBef>
              <a:buClr>
                <a:schemeClr val="bg1">
                  <a:lumMod val="50000"/>
                </a:schemeClr>
              </a:buClr>
            </a:pPr>
            <a:r>
              <a:rPr lang="en-US" sz="2400" dirty="0">
                <a:solidFill>
                  <a:schemeClr val="bg1">
                    <a:lumMod val="50000"/>
                  </a:schemeClr>
                </a:solidFill>
              </a:rPr>
              <a:t>Age:</a:t>
            </a:r>
            <a:r>
              <a:rPr lang="en-US" sz="2400" dirty="0"/>
              <a:t> 35-64 and 65+</a:t>
            </a:r>
          </a:p>
          <a:p>
            <a:pPr>
              <a:spcBef>
                <a:spcPts val="600"/>
              </a:spcBef>
              <a:buClr>
                <a:schemeClr val="bg1">
                  <a:lumMod val="50000"/>
                </a:schemeClr>
              </a:buClr>
            </a:pPr>
            <a:r>
              <a:rPr lang="en-US" sz="2400" dirty="0">
                <a:solidFill>
                  <a:schemeClr val="bg1">
                    <a:lumMod val="50000"/>
                  </a:schemeClr>
                </a:solidFill>
              </a:rPr>
              <a:t>Income:</a:t>
            </a:r>
            <a:r>
              <a:rPr lang="en-US" sz="2400" dirty="0"/>
              <a:t> Household income &lt; $64,000</a:t>
            </a:r>
          </a:p>
          <a:p>
            <a:pPr>
              <a:spcBef>
                <a:spcPts val="600"/>
              </a:spcBef>
              <a:buClr>
                <a:schemeClr val="bg1">
                  <a:lumMod val="50000"/>
                </a:schemeClr>
              </a:buClr>
            </a:pPr>
            <a:r>
              <a:rPr lang="en-US" sz="2400" dirty="0">
                <a:solidFill>
                  <a:schemeClr val="bg1">
                    <a:lumMod val="50000"/>
                  </a:schemeClr>
                </a:solidFill>
              </a:rPr>
              <a:t>Education:</a:t>
            </a:r>
            <a:r>
              <a:rPr lang="en-US" sz="2400" dirty="0"/>
              <a:t> Completed Grade 12 or GED or less</a:t>
            </a:r>
          </a:p>
        </p:txBody>
      </p:sp>
    </p:spTree>
    <p:extLst>
      <p:ext uri="{BB962C8B-B14F-4D97-AF65-F5344CB8AC3E}">
        <p14:creationId xmlns:p14="http://schemas.microsoft.com/office/powerpoint/2010/main" val="2796566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D603-0300-1FDE-BB97-6FDCD2C06D61}"/>
              </a:ext>
            </a:extLst>
          </p:cNvPr>
          <p:cNvSpPr>
            <a:spLocks noGrp="1"/>
          </p:cNvSpPr>
          <p:nvPr>
            <p:ph type="title"/>
          </p:nvPr>
        </p:nvSpPr>
        <p:spPr>
          <a:xfrm>
            <a:off x="457200" y="137160"/>
            <a:ext cx="8001000" cy="1143000"/>
          </a:xfrm>
        </p:spPr>
        <p:txBody>
          <a:bodyPr>
            <a:noAutofit/>
          </a:bodyPr>
          <a:lstStyle/>
          <a:p>
            <a:r>
              <a:rPr lang="en-US" sz="3200" dirty="0"/>
              <a:t>Identify populations disproportionately impacted</a:t>
            </a:r>
          </a:p>
        </p:txBody>
      </p:sp>
      <p:sp>
        <p:nvSpPr>
          <p:cNvPr id="3" name="Content Placeholder 2">
            <a:extLst>
              <a:ext uri="{FF2B5EF4-FFF2-40B4-BE49-F238E27FC236}">
                <a16:creationId xmlns:a16="http://schemas.microsoft.com/office/drawing/2014/main" id="{9874B94F-805D-9001-5B50-EF341C98591F}"/>
              </a:ext>
            </a:extLst>
          </p:cNvPr>
          <p:cNvSpPr>
            <a:spLocks noGrp="1"/>
          </p:cNvSpPr>
          <p:nvPr>
            <p:ph idx="1"/>
          </p:nvPr>
        </p:nvSpPr>
        <p:spPr>
          <a:xfrm>
            <a:off x="457200" y="1428750"/>
            <a:ext cx="8229600" cy="3289554"/>
          </a:xfrm>
        </p:spPr>
        <p:txBody>
          <a:bodyPr>
            <a:normAutofit/>
          </a:bodyPr>
          <a:lstStyle/>
          <a:p>
            <a:pPr>
              <a:buClr>
                <a:schemeClr val="bg1">
                  <a:lumMod val="50000"/>
                </a:schemeClr>
              </a:buClr>
            </a:pPr>
            <a:r>
              <a:rPr lang="en-US" sz="2400" dirty="0">
                <a:solidFill>
                  <a:schemeClr val="bg1">
                    <a:lumMod val="50000"/>
                  </a:schemeClr>
                </a:solidFill>
              </a:rPr>
              <a:t>Race/Ethnicity: American Indian/Alaskan Native,   </a:t>
            </a:r>
          </a:p>
          <a:p>
            <a:pPr marL="0" indent="0">
              <a:buClr>
                <a:schemeClr val="bg1">
                  <a:lumMod val="50000"/>
                </a:schemeClr>
              </a:buClr>
              <a:buNone/>
            </a:pPr>
            <a:r>
              <a:rPr lang="en-US" sz="2400" dirty="0">
                <a:solidFill>
                  <a:schemeClr val="bg1">
                    <a:lumMod val="50000"/>
                  </a:schemeClr>
                </a:solidFill>
              </a:rPr>
              <a:t>                            Asian, Black, Hispanic</a:t>
            </a:r>
          </a:p>
          <a:p>
            <a:pPr>
              <a:spcBef>
                <a:spcPts val="600"/>
              </a:spcBef>
              <a:buClr>
                <a:schemeClr val="bg1">
                  <a:lumMod val="50000"/>
                </a:schemeClr>
              </a:buClr>
            </a:pPr>
            <a:r>
              <a:rPr lang="en-US" sz="2400" dirty="0">
                <a:solidFill>
                  <a:schemeClr val="bg1">
                    <a:lumMod val="50000"/>
                  </a:schemeClr>
                </a:solidFill>
              </a:rPr>
              <a:t>Sex: Male</a:t>
            </a:r>
          </a:p>
          <a:p>
            <a:pPr>
              <a:spcBef>
                <a:spcPts val="600"/>
              </a:spcBef>
              <a:buClr>
                <a:schemeClr val="bg1">
                  <a:lumMod val="50000"/>
                </a:schemeClr>
              </a:buClr>
            </a:pPr>
            <a:r>
              <a:rPr lang="en-US" sz="2400" dirty="0">
                <a:solidFill>
                  <a:schemeClr val="bg1">
                    <a:lumMod val="50000"/>
                  </a:schemeClr>
                </a:solidFill>
              </a:rPr>
              <a:t>Age: 35-64 and 65+</a:t>
            </a:r>
          </a:p>
          <a:p>
            <a:pPr>
              <a:spcBef>
                <a:spcPts val="600"/>
              </a:spcBef>
              <a:buClr>
                <a:schemeClr val="bg1">
                  <a:lumMod val="50000"/>
                </a:schemeClr>
              </a:buClr>
            </a:pPr>
            <a:r>
              <a:rPr lang="en-US" sz="2400" dirty="0">
                <a:solidFill>
                  <a:schemeClr val="bg1">
                    <a:lumMod val="50000"/>
                  </a:schemeClr>
                </a:solidFill>
              </a:rPr>
              <a:t>Income: Household income &lt; $64,000</a:t>
            </a:r>
          </a:p>
          <a:p>
            <a:pPr>
              <a:spcBef>
                <a:spcPts val="600"/>
              </a:spcBef>
              <a:buClr>
                <a:schemeClr val="bg1">
                  <a:lumMod val="50000"/>
                </a:schemeClr>
              </a:buClr>
            </a:pPr>
            <a:r>
              <a:rPr lang="en-US" sz="2400" dirty="0">
                <a:solidFill>
                  <a:schemeClr val="bg1">
                    <a:lumMod val="50000"/>
                  </a:schemeClr>
                </a:solidFill>
              </a:rPr>
              <a:t>Education: Completed Grade 12 or GED or less</a:t>
            </a:r>
          </a:p>
        </p:txBody>
      </p:sp>
      <p:sp>
        <p:nvSpPr>
          <p:cNvPr id="4" name="Content Placeholder 5">
            <a:extLst>
              <a:ext uri="{FF2B5EF4-FFF2-40B4-BE49-F238E27FC236}">
                <a16:creationId xmlns:a16="http://schemas.microsoft.com/office/drawing/2014/main" id="{4EBE08F6-8544-B005-89E5-0FD152E5C100}"/>
              </a:ext>
            </a:extLst>
          </p:cNvPr>
          <p:cNvSpPr txBox="1">
            <a:spLocks/>
          </p:cNvSpPr>
          <p:nvPr/>
        </p:nvSpPr>
        <p:spPr>
          <a:xfrm>
            <a:off x="342900" y="4400550"/>
            <a:ext cx="8229600" cy="423674"/>
          </a:xfrm>
          <a:prstGeom prst="rect">
            <a:avLst/>
          </a:prstGeom>
        </p:spPr>
        <p:txBody>
          <a:bodyPr vert="horz" lIns="91440" tIns="45720" rIns="91440" bIns="45720" rtlCol="0">
            <a:noAutofit/>
          </a:bodyPr>
          <a:lstStyle>
            <a:lvl1pPr marL="228600" indent="-228600" algn="l" defTabSz="914400" rtl="0" eaLnBrk="1" latinLnBrk="0" hangingPunct="1">
              <a:spcBef>
                <a:spcPts val="300"/>
              </a:spcBef>
              <a:buClr>
                <a:srgbClr val="013775"/>
              </a:buClr>
              <a:buFont typeface="Arial" pitchFamily="34" charset="0"/>
              <a:buChar char="•"/>
              <a:defRPr sz="3000" kern="1200">
                <a:solidFill>
                  <a:schemeClr val="bg1">
                    <a:lumMod val="50000"/>
                  </a:schemeClr>
                </a:solidFill>
                <a:latin typeface="+mn-lt"/>
                <a:ea typeface="+mn-ea"/>
                <a:cs typeface="+mn-cs"/>
              </a:defRPr>
            </a:lvl1pPr>
            <a:lvl2pPr marL="457200" indent="-228600" algn="l" defTabSz="914400" rtl="0" eaLnBrk="1" latinLnBrk="0" hangingPunct="1">
              <a:spcBef>
                <a:spcPts val="300"/>
              </a:spcBef>
              <a:buClr>
                <a:srgbClr val="013775"/>
              </a:buClr>
              <a:buSzPct val="95000"/>
              <a:buFont typeface="Candara" panose="020E0502030303020204" pitchFamily="34" charset="0"/>
              <a:buChar char="−"/>
              <a:defRPr sz="2800" kern="1200">
                <a:solidFill>
                  <a:schemeClr val="bg1">
                    <a:lumMod val="50000"/>
                  </a:schemeClr>
                </a:solidFill>
                <a:latin typeface="+mn-lt"/>
                <a:ea typeface="+mn-ea"/>
                <a:cs typeface="+mn-cs"/>
              </a:defRPr>
            </a:lvl2pPr>
            <a:lvl3pPr marL="688975" indent="-231775" algn="l" defTabSz="914400" rtl="0" eaLnBrk="1" latinLnBrk="0" hangingPunct="1">
              <a:spcBef>
                <a:spcPts val="300"/>
              </a:spcBef>
              <a:buClr>
                <a:srgbClr val="013775"/>
              </a:buClr>
              <a:buSzPct val="85000"/>
              <a:buFont typeface="Wingdings" panose="05000000000000000000" pitchFamily="2" charset="2"/>
              <a:buChar char="§"/>
              <a:tabLst/>
              <a:defRPr sz="2400" kern="1200">
                <a:solidFill>
                  <a:schemeClr val="bg1">
                    <a:lumMod val="50000"/>
                  </a:schemeClr>
                </a:solidFill>
                <a:latin typeface="+mn-lt"/>
                <a:ea typeface="+mn-ea"/>
                <a:cs typeface="+mn-cs"/>
              </a:defRPr>
            </a:lvl3pPr>
            <a:lvl4pPr marL="914400" indent="-225425" algn="l" defTabSz="914400" rtl="0" eaLnBrk="1" latinLnBrk="0" hangingPunct="1">
              <a:spcBef>
                <a:spcPts val="300"/>
              </a:spcBef>
              <a:buClr>
                <a:srgbClr val="013775"/>
              </a:buClr>
              <a:buFont typeface="Arial" pitchFamily="34" charset="0"/>
              <a:buChar char="•"/>
              <a:tabLst/>
              <a:defRPr sz="2200" kern="1200" baseline="0">
                <a:solidFill>
                  <a:schemeClr val="bg1">
                    <a:lumMod val="50000"/>
                  </a:schemeClr>
                </a:solidFill>
                <a:latin typeface="+mn-lt"/>
                <a:ea typeface="+mn-ea"/>
                <a:cs typeface="+mn-cs"/>
              </a:defRPr>
            </a:lvl4pPr>
            <a:lvl5pPr marL="1144588" indent="-228600" algn="l" defTabSz="914400" rtl="0" eaLnBrk="1" latinLnBrk="0" hangingPunct="1">
              <a:spcBef>
                <a:spcPts val="300"/>
              </a:spcBef>
              <a:buClr>
                <a:srgbClr val="013775"/>
              </a:buClr>
              <a:buFont typeface="Segoe UI" panose="020B0502040204020203" pitchFamily="34" charset="0"/>
              <a:buChar char="‒"/>
              <a:defRPr sz="1800" kern="1200" baseline="0">
                <a:solidFill>
                  <a:schemeClr val="bg1">
                    <a:lumMod val="50000"/>
                  </a:schemeClr>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None/>
            </a:pPr>
            <a:r>
              <a:rPr lang="en-US" sz="1800" b="1" i="1" dirty="0">
                <a:solidFill>
                  <a:srgbClr val="003D78"/>
                </a:solidFill>
              </a:rPr>
              <a:t>Where do these characteristics intersect in the immediate service areas?</a:t>
            </a:r>
          </a:p>
        </p:txBody>
      </p:sp>
      <p:sp>
        <p:nvSpPr>
          <p:cNvPr id="5" name="Right Brace 4">
            <a:extLst>
              <a:ext uri="{FF2B5EF4-FFF2-40B4-BE49-F238E27FC236}">
                <a16:creationId xmlns:a16="http://schemas.microsoft.com/office/drawing/2014/main" id="{F0C19564-FA33-C49A-B74A-011F0D7086D7}"/>
              </a:ext>
            </a:extLst>
          </p:cNvPr>
          <p:cNvSpPr/>
          <p:nvPr/>
        </p:nvSpPr>
        <p:spPr>
          <a:xfrm rot="5400000">
            <a:off x="4169664" y="264413"/>
            <a:ext cx="423672" cy="7848600"/>
          </a:xfrm>
          <a:prstGeom prst="rightBrace">
            <a:avLst>
              <a:gd name="adj1" fmla="val 39576"/>
              <a:gd name="adj2" fmla="val 50000"/>
            </a:avLst>
          </a:prstGeom>
          <a:ln w="38100">
            <a:solidFill>
              <a:srgbClr val="0060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3D78"/>
              </a:solidFill>
            </a:endParaRPr>
          </a:p>
        </p:txBody>
      </p:sp>
    </p:spTree>
    <p:extLst>
      <p:ext uri="{BB962C8B-B14F-4D97-AF65-F5344CB8AC3E}">
        <p14:creationId xmlns:p14="http://schemas.microsoft.com/office/powerpoint/2010/main" val="2349315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D620B72F-C598-271E-EA4B-AF8BD1ABD6E7}"/>
              </a:ext>
            </a:extLst>
          </p:cNvPr>
          <p:cNvGrpSpPr/>
          <p:nvPr/>
        </p:nvGrpSpPr>
        <p:grpSpPr>
          <a:xfrm>
            <a:off x="457199" y="268294"/>
            <a:ext cx="7056267" cy="4610274"/>
            <a:chOff x="358677" y="35909"/>
            <a:chExt cx="7255137" cy="6985199"/>
          </a:xfrm>
        </p:grpSpPr>
        <p:grpSp>
          <p:nvGrpSpPr>
            <p:cNvPr id="78" name="Group 77">
              <a:extLst>
                <a:ext uri="{FF2B5EF4-FFF2-40B4-BE49-F238E27FC236}">
                  <a16:creationId xmlns:a16="http://schemas.microsoft.com/office/drawing/2014/main" id="{52FE0059-32E1-B9E4-96B9-9A0C8922DE65}"/>
                </a:ext>
              </a:extLst>
            </p:cNvPr>
            <p:cNvGrpSpPr/>
            <p:nvPr/>
          </p:nvGrpSpPr>
          <p:grpSpPr>
            <a:xfrm>
              <a:off x="358677" y="35909"/>
              <a:ext cx="7129632" cy="6398739"/>
              <a:chOff x="358677" y="35909"/>
              <a:chExt cx="7129632" cy="6398739"/>
            </a:xfrm>
          </p:grpSpPr>
          <p:grpSp>
            <p:nvGrpSpPr>
              <p:cNvPr id="87" name="Group 86">
                <a:extLst>
                  <a:ext uri="{FF2B5EF4-FFF2-40B4-BE49-F238E27FC236}">
                    <a16:creationId xmlns:a16="http://schemas.microsoft.com/office/drawing/2014/main" id="{6A63ACA1-8C91-D7E0-407B-C9E518382CBB}"/>
                  </a:ext>
                </a:extLst>
              </p:cNvPr>
              <p:cNvGrpSpPr/>
              <p:nvPr/>
            </p:nvGrpSpPr>
            <p:grpSpPr>
              <a:xfrm>
                <a:off x="358677" y="35909"/>
                <a:ext cx="7129632" cy="6133596"/>
                <a:chOff x="377986" y="-47661"/>
                <a:chExt cx="7428524" cy="6542373"/>
              </a:xfrm>
            </p:grpSpPr>
            <p:pic>
              <p:nvPicPr>
                <p:cNvPr id="89" name="Picture 88">
                  <a:extLst>
                    <a:ext uri="{FF2B5EF4-FFF2-40B4-BE49-F238E27FC236}">
                      <a16:creationId xmlns:a16="http://schemas.microsoft.com/office/drawing/2014/main" id="{891518A8-D54D-D54F-84D1-1264A41FE667}"/>
                    </a:ext>
                  </a:extLst>
                </p:cNvPr>
                <p:cNvPicPr/>
                <p:nvPr/>
              </p:nvPicPr>
              <p:blipFill rotWithShape="1">
                <a:blip r:embed="rId3">
                  <a:extLst>
                    <a:ext uri="{28A0092B-C50C-407E-A947-70E740481C1C}">
                      <a14:useLocalDpi xmlns:a14="http://schemas.microsoft.com/office/drawing/2010/main" val="0"/>
                    </a:ext>
                  </a:extLst>
                </a:blip>
                <a:srcRect t="4384" r="12755"/>
                <a:stretch/>
              </p:blipFill>
              <p:spPr bwMode="auto">
                <a:xfrm>
                  <a:off x="826964" y="-47661"/>
                  <a:ext cx="6979546" cy="6542373"/>
                </a:xfrm>
                <a:prstGeom prst="rect">
                  <a:avLst/>
                </a:prstGeom>
                <a:noFill/>
                <a:ln>
                  <a:noFill/>
                </a:ln>
              </p:spPr>
            </p:pic>
            <p:sp>
              <p:nvSpPr>
                <p:cNvPr id="90" name="TextBox 89">
                  <a:extLst>
                    <a:ext uri="{FF2B5EF4-FFF2-40B4-BE49-F238E27FC236}">
                      <a16:creationId xmlns:a16="http://schemas.microsoft.com/office/drawing/2014/main" id="{CEE9F356-59F7-E64B-B115-F835380C4942}"/>
                    </a:ext>
                  </a:extLst>
                </p:cNvPr>
                <p:cNvSpPr txBox="1"/>
                <p:nvPr/>
              </p:nvSpPr>
              <p:spPr>
                <a:xfrm>
                  <a:off x="377986" y="1445752"/>
                  <a:ext cx="3714262" cy="1044545"/>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3D78">
                          <a:lumMod val="50000"/>
                        </a:srgbClr>
                      </a:solidFill>
                      <a:effectLst/>
                      <a:uLnTx/>
                      <a:uFillTx/>
                    </a:rPr>
                    <a:t>Demographic Estimates </a:t>
                  </a:r>
                  <a:r>
                    <a:rPr kumimoji="0" lang="en-US" i="0" u="none" strike="noStrike" kern="0" cap="none" spc="0" normalizeH="0" baseline="0" noProof="0" dirty="0">
                      <a:ln>
                        <a:noFill/>
                      </a:ln>
                      <a:solidFill>
                        <a:srgbClr val="003D78">
                          <a:lumMod val="50000"/>
                        </a:srgbClr>
                      </a:solidFill>
                      <a:effectLst/>
                      <a:uLnTx/>
                      <a:uFillTx/>
                    </a:rPr>
                    <a:t>Dodge County example</a:t>
                  </a:r>
                </a:p>
              </p:txBody>
            </p:sp>
          </p:grpSp>
          <p:sp>
            <p:nvSpPr>
              <p:cNvPr id="88" name="TextBox 87">
                <a:extLst>
                  <a:ext uri="{FF2B5EF4-FFF2-40B4-BE49-F238E27FC236}">
                    <a16:creationId xmlns:a16="http://schemas.microsoft.com/office/drawing/2014/main" id="{881C0737-5FF8-8F1E-BF70-5445E3FCCC91}"/>
                  </a:ext>
                </a:extLst>
              </p:cNvPr>
              <p:cNvSpPr txBox="1"/>
              <p:nvPr/>
            </p:nvSpPr>
            <p:spPr>
              <a:xfrm>
                <a:off x="752720" y="5911429"/>
                <a:ext cx="914400" cy="523219"/>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AI/AN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Male</a:t>
                </a:r>
              </a:p>
            </p:txBody>
          </p:sp>
        </p:grpSp>
        <p:grpSp>
          <p:nvGrpSpPr>
            <p:cNvPr id="79" name="Group 78">
              <a:extLst>
                <a:ext uri="{FF2B5EF4-FFF2-40B4-BE49-F238E27FC236}">
                  <a16:creationId xmlns:a16="http://schemas.microsoft.com/office/drawing/2014/main" id="{D34E3687-18EE-F684-5EEA-7C26660F96D8}"/>
                </a:ext>
              </a:extLst>
            </p:cNvPr>
            <p:cNvGrpSpPr/>
            <p:nvPr/>
          </p:nvGrpSpPr>
          <p:grpSpPr>
            <a:xfrm>
              <a:off x="1609970" y="5899699"/>
              <a:ext cx="6003844" cy="1121409"/>
              <a:chOff x="1609970" y="5899699"/>
              <a:chExt cx="6003844" cy="1121409"/>
            </a:xfrm>
          </p:grpSpPr>
          <p:sp>
            <p:nvSpPr>
              <p:cNvPr id="80" name="TextBox 79">
                <a:extLst>
                  <a:ext uri="{FF2B5EF4-FFF2-40B4-BE49-F238E27FC236}">
                    <a16:creationId xmlns:a16="http://schemas.microsoft.com/office/drawing/2014/main" id="{7E702F1A-2F37-1CBF-E077-8E90387ACB48}"/>
                  </a:ext>
                </a:extLst>
              </p:cNvPr>
              <p:cNvSpPr txBox="1"/>
              <p:nvPr/>
            </p:nvSpPr>
            <p:spPr>
              <a:xfrm>
                <a:off x="1609970" y="5911483"/>
                <a:ext cx="914400" cy="523221"/>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AI/AN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Female</a:t>
                </a:r>
              </a:p>
            </p:txBody>
          </p:sp>
          <p:sp>
            <p:nvSpPr>
              <p:cNvPr id="81" name="TextBox 80">
                <a:extLst>
                  <a:ext uri="{FF2B5EF4-FFF2-40B4-BE49-F238E27FC236}">
                    <a16:creationId xmlns:a16="http://schemas.microsoft.com/office/drawing/2014/main" id="{C25C3BE2-849B-8A76-B29E-B1BB0755F72D}"/>
                  </a:ext>
                </a:extLst>
              </p:cNvPr>
              <p:cNvSpPr txBox="1"/>
              <p:nvPr/>
            </p:nvSpPr>
            <p:spPr>
              <a:xfrm>
                <a:off x="2410074" y="5911483"/>
                <a:ext cx="914401" cy="523219"/>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Asian Male</a:t>
                </a:r>
              </a:p>
            </p:txBody>
          </p:sp>
          <p:sp>
            <p:nvSpPr>
              <p:cNvPr id="82" name="TextBox 81">
                <a:extLst>
                  <a:ext uri="{FF2B5EF4-FFF2-40B4-BE49-F238E27FC236}">
                    <a16:creationId xmlns:a16="http://schemas.microsoft.com/office/drawing/2014/main" id="{DA071974-2E9C-F631-CC55-6290DD370DAA}"/>
                  </a:ext>
                </a:extLst>
              </p:cNvPr>
              <p:cNvSpPr txBox="1"/>
              <p:nvPr/>
            </p:nvSpPr>
            <p:spPr>
              <a:xfrm>
                <a:off x="3239359" y="5922785"/>
                <a:ext cx="914401" cy="523219"/>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Asian Female</a:t>
                </a:r>
              </a:p>
            </p:txBody>
          </p:sp>
          <p:sp>
            <p:nvSpPr>
              <p:cNvPr id="83" name="TextBox 82">
                <a:extLst>
                  <a:ext uri="{FF2B5EF4-FFF2-40B4-BE49-F238E27FC236}">
                    <a16:creationId xmlns:a16="http://schemas.microsoft.com/office/drawing/2014/main" id="{ECF2FC03-6646-17CF-4620-A2FC55A75885}"/>
                  </a:ext>
                </a:extLst>
              </p:cNvPr>
              <p:cNvSpPr txBox="1"/>
              <p:nvPr/>
            </p:nvSpPr>
            <p:spPr>
              <a:xfrm>
                <a:off x="4022877" y="5922785"/>
                <a:ext cx="1019181" cy="792750"/>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Black/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AA</a:t>
                </a:r>
                <a:r>
                  <a:rPr lang="en-US" sz="1400" b="1" kern="0" dirty="0">
                    <a:solidFill>
                      <a:srgbClr val="003D78">
                        <a:lumMod val="50000"/>
                      </a:srgbClr>
                    </a:solidFill>
                  </a:rPr>
                  <a:t> </a:t>
                </a:r>
                <a:r>
                  <a:rPr kumimoji="0" lang="en-US" sz="1400" b="1" i="0" u="none" strike="noStrike" kern="0" cap="none" spc="0" normalizeH="0" baseline="0" noProof="0" dirty="0">
                    <a:ln>
                      <a:noFill/>
                    </a:ln>
                    <a:solidFill>
                      <a:srgbClr val="003D78">
                        <a:lumMod val="50000"/>
                      </a:srgbClr>
                    </a:solidFill>
                    <a:effectLst/>
                    <a:uLnTx/>
                    <a:uFillTx/>
                  </a:rPr>
                  <a:t>Male</a:t>
                </a:r>
              </a:p>
            </p:txBody>
          </p:sp>
          <p:sp>
            <p:nvSpPr>
              <p:cNvPr id="84" name="TextBox 83">
                <a:extLst>
                  <a:ext uri="{FF2B5EF4-FFF2-40B4-BE49-F238E27FC236}">
                    <a16:creationId xmlns:a16="http://schemas.microsoft.com/office/drawing/2014/main" id="{2BE5917C-CDD5-1437-3D2D-D6A41CEC043F}"/>
                  </a:ext>
                </a:extLst>
              </p:cNvPr>
              <p:cNvSpPr txBox="1"/>
              <p:nvPr/>
            </p:nvSpPr>
            <p:spPr>
              <a:xfrm>
                <a:off x="4937278" y="5901931"/>
                <a:ext cx="860724" cy="1119177"/>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Black/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AA</a:t>
                </a:r>
                <a:r>
                  <a:rPr lang="en-US" sz="1400" b="1" kern="0" dirty="0">
                    <a:solidFill>
                      <a:srgbClr val="003D78">
                        <a:lumMod val="50000"/>
                      </a:srgbClr>
                    </a:solidFill>
                  </a:rPr>
                  <a:t> </a:t>
                </a:r>
                <a:r>
                  <a:rPr kumimoji="0" lang="en-US" sz="1400" b="1" i="0" u="none" strike="noStrike" kern="0" cap="none" spc="0" normalizeH="0" baseline="0" noProof="0" dirty="0">
                    <a:ln>
                      <a:noFill/>
                    </a:ln>
                    <a:solidFill>
                      <a:srgbClr val="003D78">
                        <a:lumMod val="50000"/>
                      </a:srgbClr>
                    </a:solidFill>
                    <a:effectLst/>
                    <a:uLnTx/>
                    <a:uFillTx/>
                  </a:rPr>
                  <a:t>Female</a:t>
                </a:r>
              </a:p>
            </p:txBody>
          </p:sp>
          <p:sp>
            <p:nvSpPr>
              <p:cNvPr id="86" name="TextBox 85">
                <a:extLst>
                  <a:ext uri="{FF2B5EF4-FFF2-40B4-BE49-F238E27FC236}">
                    <a16:creationId xmlns:a16="http://schemas.microsoft.com/office/drawing/2014/main" id="{A7220820-BDDD-EB02-D53F-5A51948BC8C7}"/>
                  </a:ext>
                </a:extLst>
              </p:cNvPr>
              <p:cNvSpPr txBox="1"/>
              <p:nvPr/>
            </p:nvSpPr>
            <p:spPr>
              <a:xfrm>
                <a:off x="6594633" y="5922785"/>
                <a:ext cx="1019181" cy="792750"/>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Hispanic Female</a:t>
                </a:r>
              </a:p>
            </p:txBody>
          </p:sp>
          <p:sp>
            <p:nvSpPr>
              <p:cNvPr id="85" name="TextBox 84">
                <a:extLst>
                  <a:ext uri="{FF2B5EF4-FFF2-40B4-BE49-F238E27FC236}">
                    <a16:creationId xmlns:a16="http://schemas.microsoft.com/office/drawing/2014/main" id="{BF5DE62D-2EC6-1B09-8A4A-A1C7A77FE428}"/>
                  </a:ext>
                </a:extLst>
              </p:cNvPr>
              <p:cNvSpPr txBox="1"/>
              <p:nvPr/>
            </p:nvSpPr>
            <p:spPr>
              <a:xfrm>
                <a:off x="5701890" y="5899699"/>
                <a:ext cx="1019181" cy="523221"/>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D78">
                        <a:lumMod val="50000"/>
                      </a:srgbClr>
                    </a:solidFill>
                    <a:effectLst/>
                    <a:uLnTx/>
                    <a:uFillTx/>
                  </a:rPr>
                  <a:t>Hispanic Male</a:t>
                </a:r>
              </a:p>
            </p:txBody>
          </p:sp>
        </p:grpSp>
      </p:grpSp>
      <p:sp>
        <p:nvSpPr>
          <p:cNvPr id="2" name="Title 1">
            <a:extLst>
              <a:ext uri="{FF2B5EF4-FFF2-40B4-BE49-F238E27FC236}">
                <a16:creationId xmlns:a16="http://schemas.microsoft.com/office/drawing/2014/main" id="{2D63D603-0300-1FDE-BB97-6FDCD2C06D61}"/>
              </a:ext>
            </a:extLst>
          </p:cNvPr>
          <p:cNvSpPr>
            <a:spLocks noGrp="1"/>
          </p:cNvSpPr>
          <p:nvPr>
            <p:ph type="title"/>
          </p:nvPr>
        </p:nvSpPr>
        <p:spPr>
          <a:xfrm>
            <a:off x="457200" y="137160"/>
            <a:ext cx="8305800" cy="849266"/>
          </a:xfrm>
          <a:solidFill>
            <a:schemeClr val="bg1"/>
          </a:solidFill>
        </p:spPr>
        <p:txBody>
          <a:bodyPr>
            <a:normAutofit/>
          </a:bodyPr>
          <a:lstStyle/>
          <a:p>
            <a:pPr>
              <a:spcBef>
                <a:spcPts val="0"/>
              </a:spcBef>
            </a:pPr>
            <a:r>
              <a:rPr lang="en-US" sz="3200" dirty="0"/>
              <a:t>Investigate community composition </a:t>
            </a:r>
          </a:p>
        </p:txBody>
      </p:sp>
      <p:grpSp>
        <p:nvGrpSpPr>
          <p:cNvPr id="5" name="Group 4">
            <a:extLst>
              <a:ext uri="{FF2B5EF4-FFF2-40B4-BE49-F238E27FC236}">
                <a16:creationId xmlns:a16="http://schemas.microsoft.com/office/drawing/2014/main" id="{EFE9F616-A3F8-4D81-9D69-6EC013C0296A}"/>
              </a:ext>
            </a:extLst>
          </p:cNvPr>
          <p:cNvGrpSpPr/>
          <p:nvPr/>
        </p:nvGrpSpPr>
        <p:grpSpPr>
          <a:xfrm>
            <a:off x="457199" y="1848137"/>
            <a:ext cx="1562100" cy="1185989"/>
            <a:chOff x="7184331" y="574191"/>
            <a:chExt cx="1562100" cy="1185989"/>
          </a:xfrm>
        </p:grpSpPr>
        <p:pic>
          <p:nvPicPr>
            <p:cNvPr id="4" name="Picture 3">
              <a:extLst>
                <a:ext uri="{FF2B5EF4-FFF2-40B4-BE49-F238E27FC236}">
                  <a16:creationId xmlns:a16="http://schemas.microsoft.com/office/drawing/2014/main" id="{983EB513-6272-4EC4-A8C8-FDC5A4F8AC68}"/>
                </a:ext>
              </a:extLst>
            </p:cNvPr>
            <p:cNvPicPr>
              <a:picLocks noChangeAspect="1"/>
            </p:cNvPicPr>
            <p:nvPr/>
          </p:nvPicPr>
          <p:blipFill rotWithShape="1">
            <a:blip r:embed="rId4"/>
            <a:srcRect l="9833" t="14891"/>
            <a:stretch/>
          </p:blipFill>
          <p:spPr>
            <a:xfrm>
              <a:off x="7234198" y="894079"/>
              <a:ext cx="326360" cy="624212"/>
            </a:xfrm>
            <a:prstGeom prst="rect">
              <a:avLst/>
            </a:prstGeom>
          </p:spPr>
        </p:pic>
        <p:sp>
          <p:nvSpPr>
            <p:cNvPr id="20" name="TextBox 19">
              <a:extLst>
                <a:ext uri="{FF2B5EF4-FFF2-40B4-BE49-F238E27FC236}">
                  <a16:creationId xmlns:a16="http://schemas.microsoft.com/office/drawing/2014/main" id="{FDC2D64C-76A3-40FA-B7AD-43DDEB10D9E1}"/>
                </a:ext>
              </a:extLst>
            </p:cNvPr>
            <p:cNvSpPr txBox="1"/>
            <p:nvPr/>
          </p:nvSpPr>
          <p:spPr>
            <a:xfrm>
              <a:off x="7443748" y="821461"/>
              <a:ext cx="838200" cy="938719"/>
            </a:xfrm>
            <a:prstGeom prst="rect">
              <a:avLst/>
            </a:prstGeom>
            <a:solidFill>
              <a:schemeClr val="bg1"/>
            </a:solidFill>
          </p:spPr>
          <p:txBody>
            <a:bodyPr wrap="square" rtlCol="0">
              <a:spAutoFit/>
            </a:bodyPr>
            <a:lstStyle/>
            <a:p>
              <a:r>
                <a:rPr lang="en-US" sz="1050" b="1" dirty="0"/>
                <a:t>65+</a:t>
              </a:r>
            </a:p>
            <a:p>
              <a:r>
                <a:rPr lang="en-US" sz="1050" b="1" dirty="0"/>
                <a:t>50-65</a:t>
              </a:r>
            </a:p>
            <a:p>
              <a:r>
                <a:rPr lang="en-US" sz="1050" b="1" dirty="0"/>
                <a:t>35-49</a:t>
              </a:r>
            </a:p>
            <a:p>
              <a:r>
                <a:rPr lang="en-US" sz="1050" b="1" dirty="0"/>
                <a:t>20-34</a:t>
              </a:r>
            </a:p>
            <a:p>
              <a:pPr algn="ctr"/>
              <a:endParaRPr lang="en-US" sz="1100" b="1" dirty="0"/>
            </a:p>
          </p:txBody>
        </p:sp>
        <p:sp>
          <p:nvSpPr>
            <p:cNvPr id="21" name="TextBox 20">
              <a:extLst>
                <a:ext uri="{FF2B5EF4-FFF2-40B4-BE49-F238E27FC236}">
                  <a16:creationId xmlns:a16="http://schemas.microsoft.com/office/drawing/2014/main" id="{FCDCB5F0-8977-4A7E-A408-0F3EFA775C25}"/>
                </a:ext>
              </a:extLst>
            </p:cNvPr>
            <p:cNvSpPr txBox="1"/>
            <p:nvPr/>
          </p:nvSpPr>
          <p:spPr>
            <a:xfrm>
              <a:off x="7184331" y="574191"/>
              <a:ext cx="1562100" cy="261610"/>
            </a:xfrm>
            <a:prstGeom prst="rect">
              <a:avLst/>
            </a:prstGeom>
            <a:solidFill>
              <a:schemeClr val="bg1"/>
            </a:solidFill>
          </p:spPr>
          <p:txBody>
            <a:bodyPr wrap="square" rtlCol="0">
              <a:spAutoFit/>
            </a:bodyPr>
            <a:lstStyle/>
            <a:p>
              <a:r>
                <a:rPr lang="en-US" sz="1100" b="1" dirty="0"/>
                <a:t>Age Group Legend</a:t>
              </a:r>
            </a:p>
          </p:txBody>
        </p:sp>
      </p:grpSp>
    </p:spTree>
    <p:extLst>
      <p:ext uri="{BB962C8B-B14F-4D97-AF65-F5344CB8AC3E}">
        <p14:creationId xmlns:p14="http://schemas.microsoft.com/office/powerpoint/2010/main" val="2219310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D603-0300-1FDE-BB97-6FDCD2C06D61}"/>
              </a:ext>
            </a:extLst>
          </p:cNvPr>
          <p:cNvSpPr>
            <a:spLocks noGrp="1"/>
          </p:cNvSpPr>
          <p:nvPr>
            <p:ph type="title"/>
          </p:nvPr>
        </p:nvSpPr>
        <p:spPr>
          <a:xfrm>
            <a:off x="457200" y="137159"/>
            <a:ext cx="8229600" cy="910053"/>
          </a:xfrm>
        </p:spPr>
        <p:txBody>
          <a:bodyPr>
            <a:noAutofit/>
          </a:bodyPr>
          <a:lstStyle/>
          <a:p>
            <a:r>
              <a:rPr lang="en-US" sz="3200" dirty="0"/>
              <a:t>Investigate community composition </a:t>
            </a:r>
          </a:p>
        </p:txBody>
      </p:sp>
      <p:sp>
        <p:nvSpPr>
          <p:cNvPr id="8" name="TextBox 7">
            <a:extLst>
              <a:ext uri="{FF2B5EF4-FFF2-40B4-BE49-F238E27FC236}">
                <a16:creationId xmlns:a16="http://schemas.microsoft.com/office/drawing/2014/main" id="{E94B8BB8-D404-5484-1A77-E4371C01496D}"/>
              </a:ext>
            </a:extLst>
          </p:cNvPr>
          <p:cNvSpPr txBox="1"/>
          <p:nvPr/>
        </p:nvSpPr>
        <p:spPr>
          <a:xfrm>
            <a:off x="457200" y="1033551"/>
            <a:ext cx="8534037" cy="646331"/>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3D78">
                    <a:lumMod val="50000"/>
                  </a:srgbClr>
                </a:solidFill>
                <a:effectLst/>
                <a:uLnTx/>
                <a:uFillTx/>
              </a:rPr>
              <a:t>Social Vulnerability Index (SVI) and Census Tract Population Estimates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u="none" strike="noStrike" kern="0" cap="none" spc="0" normalizeH="0" baseline="0" noProof="0" dirty="0">
                <a:ln>
                  <a:noFill/>
                </a:ln>
                <a:solidFill>
                  <a:srgbClr val="003D78">
                    <a:lumMod val="50000"/>
                  </a:srgbClr>
                </a:solidFill>
                <a:effectLst/>
                <a:uLnTx/>
                <a:uFillTx/>
              </a:rPr>
              <a:t>Dodge County example</a:t>
            </a:r>
          </a:p>
        </p:txBody>
      </p:sp>
      <p:grpSp>
        <p:nvGrpSpPr>
          <p:cNvPr id="14" name="Group 13">
            <a:extLst>
              <a:ext uri="{FF2B5EF4-FFF2-40B4-BE49-F238E27FC236}">
                <a16:creationId xmlns:a16="http://schemas.microsoft.com/office/drawing/2014/main" id="{2AF22781-58DD-41F9-BD5B-5B72A1CFA8E2}"/>
              </a:ext>
            </a:extLst>
          </p:cNvPr>
          <p:cNvGrpSpPr/>
          <p:nvPr/>
        </p:nvGrpSpPr>
        <p:grpSpPr>
          <a:xfrm>
            <a:off x="5334000" y="1597192"/>
            <a:ext cx="1641586" cy="692823"/>
            <a:chOff x="5867400" y="1948038"/>
            <a:chExt cx="1641586" cy="692823"/>
          </a:xfrm>
        </p:grpSpPr>
        <p:sp>
          <p:nvSpPr>
            <p:cNvPr id="9" name="TextBox 8">
              <a:extLst>
                <a:ext uri="{FF2B5EF4-FFF2-40B4-BE49-F238E27FC236}">
                  <a16:creationId xmlns:a16="http://schemas.microsoft.com/office/drawing/2014/main" id="{8CA6F46D-B5C3-4262-8EC0-A6625EBE6316}"/>
                </a:ext>
              </a:extLst>
            </p:cNvPr>
            <p:cNvSpPr txBox="1"/>
            <p:nvPr/>
          </p:nvSpPr>
          <p:spPr>
            <a:xfrm>
              <a:off x="5867400" y="2386945"/>
              <a:ext cx="504824" cy="253916"/>
            </a:xfrm>
            <a:prstGeom prst="rect">
              <a:avLst/>
            </a:prstGeom>
            <a:solidFill>
              <a:schemeClr val="bg1"/>
            </a:solidFill>
          </p:spPr>
          <p:txBody>
            <a:bodyPr wrap="square" rtlCol="0">
              <a:spAutoFit/>
            </a:bodyPr>
            <a:lstStyle/>
            <a:p>
              <a:pPr algn="ctr"/>
              <a:r>
                <a:rPr lang="en-US" sz="1050" b="1" dirty="0"/>
                <a:t>0.05</a:t>
              </a:r>
            </a:p>
          </p:txBody>
        </p:sp>
        <p:sp>
          <p:nvSpPr>
            <p:cNvPr id="10" name="TextBox 9">
              <a:extLst>
                <a:ext uri="{FF2B5EF4-FFF2-40B4-BE49-F238E27FC236}">
                  <a16:creationId xmlns:a16="http://schemas.microsoft.com/office/drawing/2014/main" id="{CDD5E361-23FE-4BB0-B02F-1F47CD5072F4}"/>
                </a:ext>
              </a:extLst>
            </p:cNvPr>
            <p:cNvSpPr txBox="1"/>
            <p:nvPr/>
          </p:nvSpPr>
          <p:spPr>
            <a:xfrm>
              <a:off x="5946886" y="1948038"/>
              <a:ext cx="1562100" cy="261610"/>
            </a:xfrm>
            <a:prstGeom prst="rect">
              <a:avLst/>
            </a:prstGeom>
            <a:solidFill>
              <a:schemeClr val="bg1"/>
            </a:solidFill>
          </p:spPr>
          <p:txBody>
            <a:bodyPr wrap="square" rtlCol="0">
              <a:spAutoFit/>
            </a:bodyPr>
            <a:lstStyle/>
            <a:p>
              <a:r>
                <a:rPr lang="en-US" sz="1100" b="1" dirty="0"/>
                <a:t>SVI Legend</a:t>
              </a:r>
            </a:p>
          </p:txBody>
        </p:sp>
        <p:sp>
          <p:nvSpPr>
            <p:cNvPr id="11" name="TextBox 10">
              <a:extLst>
                <a:ext uri="{FF2B5EF4-FFF2-40B4-BE49-F238E27FC236}">
                  <a16:creationId xmlns:a16="http://schemas.microsoft.com/office/drawing/2014/main" id="{B39C6678-F398-45C5-968B-F7495828C5DA}"/>
                </a:ext>
              </a:extLst>
            </p:cNvPr>
            <p:cNvSpPr txBox="1"/>
            <p:nvPr/>
          </p:nvSpPr>
          <p:spPr>
            <a:xfrm>
              <a:off x="6722681" y="2376246"/>
              <a:ext cx="504824" cy="253916"/>
            </a:xfrm>
            <a:prstGeom prst="rect">
              <a:avLst/>
            </a:prstGeom>
            <a:solidFill>
              <a:schemeClr val="bg1"/>
            </a:solidFill>
          </p:spPr>
          <p:txBody>
            <a:bodyPr wrap="square" rtlCol="0">
              <a:spAutoFit/>
            </a:bodyPr>
            <a:lstStyle/>
            <a:p>
              <a:pPr algn="ctr"/>
              <a:r>
                <a:rPr lang="en-US" sz="1050" b="1" dirty="0"/>
                <a:t>0.89</a:t>
              </a:r>
            </a:p>
          </p:txBody>
        </p:sp>
        <p:pic>
          <p:nvPicPr>
            <p:cNvPr id="13" name="Picture 12">
              <a:extLst>
                <a:ext uri="{FF2B5EF4-FFF2-40B4-BE49-F238E27FC236}">
                  <a16:creationId xmlns:a16="http://schemas.microsoft.com/office/drawing/2014/main" id="{CEB0CCAC-8301-4CBF-B509-0BACF812FDD7}"/>
                </a:ext>
              </a:extLst>
            </p:cNvPr>
            <p:cNvPicPr>
              <a:picLocks noChangeAspect="1"/>
            </p:cNvPicPr>
            <p:nvPr/>
          </p:nvPicPr>
          <p:blipFill>
            <a:blip r:embed="rId3"/>
            <a:stretch>
              <a:fillRect/>
            </a:stretch>
          </p:blipFill>
          <p:spPr>
            <a:xfrm>
              <a:off x="6019800" y="2214321"/>
              <a:ext cx="990600" cy="161925"/>
            </a:xfrm>
            <a:prstGeom prst="rect">
              <a:avLst/>
            </a:prstGeom>
          </p:spPr>
        </p:pic>
      </p:grpSp>
      <p:pic>
        <p:nvPicPr>
          <p:cNvPr id="6" name="Picture 5">
            <a:extLst>
              <a:ext uri="{FF2B5EF4-FFF2-40B4-BE49-F238E27FC236}">
                <a16:creationId xmlns:a16="http://schemas.microsoft.com/office/drawing/2014/main" id="{A0FCBCB2-2CD6-603F-2AAB-9C7E25F6B8E8}"/>
              </a:ext>
            </a:extLst>
          </p:cNvPr>
          <p:cNvPicPr/>
          <p:nvPr/>
        </p:nvPicPr>
        <p:blipFill rotWithShape="1">
          <a:blip r:embed="rId4">
            <a:extLst>
              <a:ext uri="{28A0092B-C50C-407E-A947-70E740481C1C}">
                <a14:useLocalDpi xmlns:a14="http://schemas.microsoft.com/office/drawing/2010/main" val="0"/>
              </a:ext>
            </a:extLst>
          </a:blip>
          <a:srcRect l="11525" t="7270" r="14746"/>
          <a:stretch/>
        </p:blipFill>
        <p:spPr bwMode="auto">
          <a:xfrm>
            <a:off x="580617" y="1695727"/>
            <a:ext cx="4636867" cy="3011269"/>
          </a:xfrm>
          <a:prstGeom prst="rect">
            <a:avLst/>
          </a:prstGeom>
          <a:noFill/>
          <a:ln w="19050">
            <a:solidFill>
              <a:schemeClr val="bg1">
                <a:lumMod val="50000"/>
              </a:schemeClr>
            </a:solidFill>
          </a:ln>
        </p:spPr>
      </p:pic>
    </p:spTree>
    <p:extLst>
      <p:ext uri="{BB962C8B-B14F-4D97-AF65-F5344CB8AC3E}">
        <p14:creationId xmlns:p14="http://schemas.microsoft.com/office/powerpoint/2010/main" val="3325231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D603-0300-1FDE-BB97-6FDCD2C06D61}"/>
              </a:ext>
            </a:extLst>
          </p:cNvPr>
          <p:cNvSpPr>
            <a:spLocks noGrp="1"/>
          </p:cNvSpPr>
          <p:nvPr>
            <p:ph type="title"/>
          </p:nvPr>
        </p:nvSpPr>
        <p:spPr/>
        <p:txBody>
          <a:bodyPr>
            <a:normAutofit/>
          </a:bodyPr>
          <a:lstStyle/>
          <a:p>
            <a:pPr>
              <a:spcBef>
                <a:spcPts val="0"/>
              </a:spcBef>
            </a:pPr>
            <a:r>
              <a:rPr lang="en-US" sz="3200" dirty="0"/>
              <a:t>Tailor populations of focus</a:t>
            </a:r>
          </a:p>
        </p:txBody>
      </p:sp>
      <p:graphicFrame>
        <p:nvGraphicFramePr>
          <p:cNvPr id="8" name="Table 7">
            <a:extLst>
              <a:ext uri="{FF2B5EF4-FFF2-40B4-BE49-F238E27FC236}">
                <a16:creationId xmlns:a16="http://schemas.microsoft.com/office/drawing/2014/main" id="{B0F94889-3601-4A99-D89D-770A4DA3BCE0}"/>
              </a:ext>
            </a:extLst>
          </p:cNvPr>
          <p:cNvGraphicFramePr>
            <a:graphicFrameLocks noGrp="1"/>
          </p:cNvGraphicFramePr>
          <p:nvPr>
            <p:extLst>
              <p:ext uri="{D42A27DB-BD31-4B8C-83A1-F6EECF244321}">
                <p14:modId xmlns:p14="http://schemas.microsoft.com/office/powerpoint/2010/main" val="3317686779"/>
              </p:ext>
            </p:extLst>
          </p:nvPr>
        </p:nvGraphicFramePr>
        <p:xfrm>
          <a:off x="457200" y="1123950"/>
          <a:ext cx="8530640" cy="3139469"/>
        </p:xfrm>
        <a:graphic>
          <a:graphicData uri="http://schemas.openxmlformats.org/drawingml/2006/table">
            <a:tbl>
              <a:tblPr firstRow="1" firstCol="1" bandRow="1"/>
              <a:tblGrid>
                <a:gridCol w="990599">
                  <a:extLst>
                    <a:ext uri="{9D8B030D-6E8A-4147-A177-3AD203B41FA5}">
                      <a16:colId xmlns:a16="http://schemas.microsoft.com/office/drawing/2014/main" val="2362351432"/>
                    </a:ext>
                  </a:extLst>
                </a:gridCol>
                <a:gridCol w="2590800">
                  <a:extLst>
                    <a:ext uri="{9D8B030D-6E8A-4147-A177-3AD203B41FA5}">
                      <a16:colId xmlns:a16="http://schemas.microsoft.com/office/drawing/2014/main" val="3546243852"/>
                    </a:ext>
                  </a:extLst>
                </a:gridCol>
                <a:gridCol w="1371600">
                  <a:extLst>
                    <a:ext uri="{9D8B030D-6E8A-4147-A177-3AD203B41FA5}">
                      <a16:colId xmlns:a16="http://schemas.microsoft.com/office/drawing/2014/main" val="3068351938"/>
                    </a:ext>
                  </a:extLst>
                </a:gridCol>
                <a:gridCol w="1676400">
                  <a:extLst>
                    <a:ext uri="{9D8B030D-6E8A-4147-A177-3AD203B41FA5}">
                      <a16:colId xmlns:a16="http://schemas.microsoft.com/office/drawing/2014/main" val="197951430"/>
                    </a:ext>
                  </a:extLst>
                </a:gridCol>
                <a:gridCol w="1901241">
                  <a:extLst>
                    <a:ext uri="{9D8B030D-6E8A-4147-A177-3AD203B41FA5}">
                      <a16:colId xmlns:a16="http://schemas.microsoft.com/office/drawing/2014/main" val="101676802"/>
                    </a:ext>
                  </a:extLst>
                </a:gridCol>
              </a:tblGrid>
              <a:tr h="51266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800" dirty="0">
                          <a:effectLst/>
                          <a:latin typeface="+mn-lt"/>
                        </a:rPr>
                        <a:t>Supplier</a:t>
                      </a:r>
                      <a:endParaRPr lang="en-US" sz="1800" dirty="0">
                        <a:effectLst/>
                        <a:latin typeface="+mn-lt"/>
                        <a:ea typeface="Calibri" panose="020F0502020204030204" pitchFamily="34" charset="0"/>
                        <a:cs typeface="Times New Roman" panose="02020603050405020304" pitchFamily="18" charset="0"/>
                      </a:endParaRPr>
                    </a:p>
                  </a:txBody>
                  <a:tcPr marL="31670" marR="3167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D78">
                        <a:lumMod val="5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800" dirty="0">
                          <a:solidFill>
                            <a:schemeClr val="bg1"/>
                          </a:solidFill>
                          <a:effectLst/>
                          <a:latin typeface="+mn-lt"/>
                        </a:rPr>
                        <a:t>American Indian/Alaskan Native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31670" marR="3167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D78">
                        <a:lumMod val="5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Asian</a:t>
                      </a:r>
                    </a:p>
                  </a:txBody>
                  <a:tcPr marL="31670" marR="3167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D78">
                        <a:lumMod val="5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Black</a:t>
                      </a:r>
                    </a:p>
                  </a:txBody>
                  <a:tcPr marL="31670" marR="3167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D78">
                        <a:lumMod val="5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Hispanic/Latino</a:t>
                      </a:r>
                    </a:p>
                  </a:txBody>
                  <a:tcPr marL="31670" marR="3167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D78">
                        <a:lumMod val="50000"/>
                      </a:srgbClr>
                    </a:solidFill>
                  </a:tcPr>
                </a:tc>
                <a:extLst>
                  <a:ext uri="{0D108BD9-81ED-4DB2-BD59-A6C34878D82A}">
                    <a16:rowId xmlns:a16="http://schemas.microsoft.com/office/drawing/2014/main" val="2157522305"/>
                  </a:ext>
                </a:extLst>
              </a:tr>
              <a:tr h="2449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400" dirty="0">
                          <a:solidFill>
                            <a:schemeClr val="bg1">
                              <a:lumMod val="50000"/>
                            </a:schemeClr>
                          </a:solidFill>
                          <a:effectLst/>
                          <a:latin typeface="+mn-lt"/>
                        </a:rPr>
                        <a:t>1</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31670" marR="316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endParaRPr lang="en-US" sz="1200"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65561717"/>
                  </a:ext>
                </a:extLst>
              </a:tr>
              <a:tr h="2449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400" dirty="0">
                          <a:solidFill>
                            <a:schemeClr val="bg1">
                              <a:lumMod val="50000"/>
                            </a:schemeClr>
                          </a:solidFill>
                          <a:effectLst/>
                          <a:latin typeface="+mn-lt"/>
                        </a:rPr>
                        <a:t>2</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31670" marR="316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endParaRPr lang="en-US" sz="1200"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27227946"/>
                  </a:ext>
                </a:extLst>
              </a:tr>
              <a:tr h="2449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400" dirty="0">
                          <a:solidFill>
                            <a:schemeClr val="bg1">
                              <a:lumMod val="50000"/>
                            </a:schemeClr>
                          </a:solidFill>
                          <a:effectLst/>
                          <a:latin typeface="+mn-lt"/>
                        </a:rPr>
                        <a:t>3</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31670" marR="316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endParaRPr lang="en-US" sz="1200"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28087033"/>
                  </a:ext>
                </a:extLst>
              </a:tr>
              <a:tr h="2449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400" dirty="0">
                          <a:solidFill>
                            <a:schemeClr val="bg1">
                              <a:lumMod val="50000"/>
                            </a:schemeClr>
                          </a:solidFill>
                          <a:effectLst/>
                          <a:latin typeface="+mn-lt"/>
                        </a:rPr>
                        <a:t>4</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31670" marR="316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endParaRPr lang="en-US" sz="1200"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47812980"/>
                  </a:ext>
                </a:extLst>
              </a:tr>
              <a:tr h="2449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400" dirty="0">
                          <a:solidFill>
                            <a:schemeClr val="bg1">
                              <a:lumMod val="50000"/>
                            </a:schemeClr>
                          </a:solidFill>
                          <a:effectLst/>
                          <a:latin typeface="+mn-lt"/>
                        </a:rPr>
                        <a:t>5</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31670" marR="316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endParaRPr lang="en-US" sz="1200"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42298375"/>
                  </a:ext>
                </a:extLst>
              </a:tr>
              <a:tr h="2449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400" dirty="0">
                          <a:solidFill>
                            <a:schemeClr val="bg1">
                              <a:lumMod val="50000"/>
                            </a:schemeClr>
                          </a:solidFill>
                          <a:effectLst/>
                          <a:latin typeface="+mn-lt"/>
                        </a:rPr>
                        <a:t>6</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31670" marR="316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endParaRPr lang="en-US" sz="1200"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20225824"/>
                  </a:ext>
                </a:extLst>
              </a:tr>
              <a:tr h="2449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400" dirty="0">
                          <a:solidFill>
                            <a:schemeClr val="bg1">
                              <a:lumMod val="50000"/>
                            </a:schemeClr>
                          </a:solidFill>
                          <a:effectLst/>
                          <a:latin typeface="+mn-lt"/>
                        </a:rPr>
                        <a:t>7</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31670" marR="316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15085575"/>
                  </a:ext>
                </a:extLst>
              </a:tr>
              <a:tr h="2449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400" dirty="0">
                          <a:solidFill>
                            <a:schemeClr val="bg1">
                              <a:lumMod val="50000"/>
                            </a:schemeClr>
                          </a:solidFill>
                          <a:effectLst/>
                          <a:latin typeface="+mn-lt"/>
                        </a:rPr>
                        <a:t>8</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31670" marR="316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endParaRPr lang="en-US" sz="1200"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79071676"/>
                  </a:ext>
                </a:extLst>
              </a:tr>
              <a:tr h="2449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400" dirty="0">
                          <a:solidFill>
                            <a:schemeClr val="bg1">
                              <a:lumMod val="50000"/>
                            </a:schemeClr>
                          </a:solidFill>
                          <a:effectLst/>
                          <a:latin typeface="+mn-lt"/>
                        </a:rPr>
                        <a:t>9</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31670" marR="316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44860636"/>
                  </a:ext>
                </a:extLst>
              </a:tr>
              <a:tr h="33051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ctr">
                        <a:lnSpc>
                          <a:spcPct val="115000"/>
                        </a:lnSpc>
                        <a:spcBef>
                          <a:spcPts val="0"/>
                        </a:spcBef>
                        <a:spcAft>
                          <a:spcPts val="0"/>
                        </a:spcAft>
                      </a:pPr>
                      <a:r>
                        <a:rPr lang="en-US" sz="1400" dirty="0">
                          <a:solidFill>
                            <a:schemeClr val="bg1">
                              <a:lumMod val="50000"/>
                            </a:schemeClr>
                          </a:solidFill>
                          <a:effectLst/>
                          <a:latin typeface="+mn-lt"/>
                        </a:rPr>
                        <a:t>10</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31670" marR="316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algn="ctr">
                        <a:lnSpc>
                          <a:spcPct val="115000"/>
                        </a:lnSpc>
                        <a:spcBef>
                          <a:spcPts val="0"/>
                        </a:spcBef>
                        <a:spcAft>
                          <a:spcPts val="0"/>
                        </a:spcAft>
                      </a:pPr>
                      <a:endParaRPr lang="en-US" sz="1200"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013775"/>
                          </a:solidFill>
                          <a:effectLst/>
                          <a:latin typeface="Segoe UI Symbol" panose="020B0502040204020203" pitchFamily="34" charset="0"/>
                          <a:ea typeface="Segoe UI Symbol" panose="020B0502040204020203" pitchFamily="34" charset="0"/>
                          <a:cs typeface="Times New Roman" panose="02020603050405020304" pitchFamily="18" charset="0"/>
                        </a:rPr>
                        <a:t></a:t>
                      </a:r>
                      <a:endParaRPr lang="en-US" sz="1200" b="1" dirty="0">
                        <a:solidFill>
                          <a:srgbClr val="013775"/>
                        </a:solidFill>
                        <a:effectLst/>
                        <a:latin typeface="+mn-lt"/>
                        <a:ea typeface="Calibri" panose="020F0502020204030204" pitchFamily="34" charset="0"/>
                        <a:cs typeface="Times New Roman" panose="02020603050405020304" pitchFamily="18" charset="0"/>
                      </a:endParaRPr>
                    </a:p>
                  </a:txBody>
                  <a:tcPr marL="31670" marR="3167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95055059"/>
                  </a:ext>
                </a:extLst>
              </a:tr>
            </a:tbl>
          </a:graphicData>
        </a:graphic>
      </p:graphicFrame>
    </p:spTree>
    <p:extLst>
      <p:ext uri="{BB962C8B-B14F-4D97-AF65-F5344CB8AC3E}">
        <p14:creationId xmlns:p14="http://schemas.microsoft.com/office/powerpoint/2010/main" val="2895343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8576-7968-4426-9A5D-55BEB8703AC9}"/>
              </a:ext>
            </a:extLst>
          </p:cNvPr>
          <p:cNvSpPr>
            <a:spLocks noGrp="1"/>
          </p:cNvSpPr>
          <p:nvPr>
            <p:ph type="title"/>
          </p:nvPr>
        </p:nvSpPr>
        <p:spPr/>
        <p:txBody>
          <a:bodyPr>
            <a:normAutofit/>
          </a:bodyPr>
          <a:lstStyle/>
          <a:p>
            <a:r>
              <a:rPr lang="en-US" sz="3200" dirty="0"/>
              <a:t>How Partners Can Help</a:t>
            </a:r>
          </a:p>
        </p:txBody>
      </p:sp>
      <p:sp>
        <p:nvSpPr>
          <p:cNvPr id="3" name="Content Placeholder 2">
            <a:extLst>
              <a:ext uri="{FF2B5EF4-FFF2-40B4-BE49-F238E27FC236}">
                <a16:creationId xmlns:a16="http://schemas.microsoft.com/office/drawing/2014/main" id="{A85B991A-0F65-469D-A7D7-5A7ABA6250A0}"/>
              </a:ext>
            </a:extLst>
          </p:cNvPr>
          <p:cNvSpPr>
            <a:spLocks noGrp="1"/>
          </p:cNvSpPr>
          <p:nvPr>
            <p:ph idx="1"/>
          </p:nvPr>
        </p:nvSpPr>
        <p:spPr/>
        <p:txBody>
          <a:bodyPr>
            <a:normAutofit/>
          </a:bodyPr>
          <a:lstStyle/>
          <a:p>
            <a:r>
              <a:rPr lang="en-US" sz="2400" b="1" dirty="0"/>
              <a:t>Investigate</a:t>
            </a:r>
            <a:r>
              <a:rPr lang="en-US" sz="2400" dirty="0"/>
              <a:t> your community’s social vulnerability index (SVI) at </a:t>
            </a:r>
            <a:r>
              <a:rPr lang="en-US" sz="2400" dirty="0">
                <a:hlinkClick r:id="rId3"/>
              </a:rPr>
              <a:t>svi.cdc.gov/map.html</a:t>
            </a:r>
            <a:r>
              <a:rPr lang="en-US" sz="2400" dirty="0"/>
              <a:t>.</a:t>
            </a:r>
          </a:p>
          <a:p>
            <a:pPr>
              <a:spcBef>
                <a:spcPts val="1200"/>
              </a:spcBef>
            </a:pPr>
            <a:r>
              <a:rPr lang="en-US" sz="2400" b="1" dirty="0"/>
              <a:t>Know </a:t>
            </a:r>
            <a:r>
              <a:rPr lang="en-US" sz="2400" dirty="0"/>
              <a:t>the National DPP suppliers in your community (</a:t>
            </a:r>
            <a:r>
              <a:rPr lang="en-US" sz="2400" dirty="0">
                <a:hlinkClick r:id="rId4"/>
              </a:rPr>
              <a:t>dhs.wisconsin.gov/prediabetes/control.htm</a:t>
            </a:r>
            <a:r>
              <a:rPr lang="en-US" sz="2400" dirty="0"/>
              <a:t>).</a:t>
            </a:r>
          </a:p>
          <a:p>
            <a:pPr>
              <a:spcBef>
                <a:spcPts val="1200"/>
              </a:spcBef>
            </a:pPr>
            <a:r>
              <a:rPr lang="en-US" sz="2400" b="1" dirty="0"/>
              <a:t>Prioritize </a:t>
            </a:r>
            <a:r>
              <a:rPr lang="en-US" sz="2400" dirty="0"/>
              <a:t>prediabetes and National DPP awareness promotion for populations of focus. </a:t>
            </a:r>
          </a:p>
          <a:p>
            <a:pPr>
              <a:spcBef>
                <a:spcPts val="1200"/>
              </a:spcBef>
            </a:pPr>
            <a:r>
              <a:rPr lang="en-US" sz="2400" b="1" dirty="0"/>
              <a:t>Use</a:t>
            </a:r>
            <a:r>
              <a:rPr lang="en-US" sz="2400" dirty="0"/>
              <a:t> our Diabetes Prevention Promotional Materials.</a:t>
            </a:r>
          </a:p>
        </p:txBody>
      </p:sp>
    </p:spTree>
    <p:extLst>
      <p:ext uri="{BB962C8B-B14F-4D97-AF65-F5344CB8AC3E}">
        <p14:creationId xmlns:p14="http://schemas.microsoft.com/office/powerpoint/2010/main" val="2642598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AB11CB-1B49-4119-9755-958D703EEC18}"/>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20386" t="26254" b="33834"/>
          <a:stretch/>
        </p:blipFill>
        <p:spPr>
          <a:xfrm>
            <a:off x="1371600" y="365760"/>
            <a:ext cx="7772400" cy="2286000"/>
          </a:xfrm>
          <a:prstGeom prst="rect">
            <a:avLst/>
          </a:prstGeom>
        </p:spPr>
      </p:pic>
      <p:sp>
        <p:nvSpPr>
          <p:cNvPr id="8" name="Subtitle 7"/>
          <p:cNvSpPr>
            <a:spLocks noGrp="1"/>
          </p:cNvSpPr>
          <p:nvPr>
            <p:ph type="subTitle" idx="1"/>
          </p:nvPr>
        </p:nvSpPr>
        <p:spPr>
          <a:xfrm>
            <a:off x="1371600" y="2952750"/>
            <a:ext cx="7680960" cy="1600200"/>
          </a:xfrm>
        </p:spPr>
        <p:txBody>
          <a:bodyPr>
            <a:normAutofit/>
          </a:bodyPr>
          <a:lstStyle/>
          <a:p>
            <a:r>
              <a:rPr lang="en-US" sz="1600" b="1" dirty="0"/>
              <a:t>Pam Geis</a:t>
            </a:r>
          </a:p>
          <a:p>
            <a:r>
              <a:rPr lang="en-US" sz="1600" dirty="0"/>
              <a:t>Health Promotion Specialist</a:t>
            </a:r>
          </a:p>
          <a:p>
            <a:r>
              <a:rPr lang="en-US" sz="1600" dirty="0"/>
              <a:t>geis.pamela@gmail.com</a:t>
            </a:r>
          </a:p>
        </p:txBody>
      </p:sp>
      <p:sp>
        <p:nvSpPr>
          <p:cNvPr id="7" name="Title 6"/>
          <p:cNvSpPr>
            <a:spLocks noGrp="1"/>
          </p:cNvSpPr>
          <p:nvPr>
            <p:ph type="ctrTitle"/>
          </p:nvPr>
        </p:nvSpPr>
        <p:spPr/>
        <p:txBody>
          <a:bodyPr>
            <a:normAutofit/>
          </a:bodyPr>
          <a:lstStyle/>
          <a:p>
            <a:r>
              <a:rPr lang="en-US" sz="4400" b="1" dirty="0"/>
              <a:t>Diabetes Prevention</a:t>
            </a:r>
            <a:br>
              <a:rPr lang="en-US" sz="4400" b="1" dirty="0"/>
            </a:br>
            <a:r>
              <a:rPr lang="en-US" sz="4400" b="1" dirty="0"/>
              <a:t>Promotional Materials</a:t>
            </a:r>
          </a:p>
        </p:txBody>
      </p:sp>
      <p:sp>
        <p:nvSpPr>
          <p:cNvPr id="9" name="Text Placeholder 8"/>
          <p:cNvSpPr>
            <a:spLocks noGrp="1"/>
          </p:cNvSpPr>
          <p:nvPr>
            <p:ph type="body" sz="quarter" idx="10"/>
          </p:nvPr>
        </p:nvSpPr>
        <p:spPr>
          <a:xfrm>
            <a:off x="3474720" y="4663440"/>
            <a:ext cx="5577840" cy="274320"/>
          </a:xfrm>
        </p:spPr>
        <p:txBody>
          <a:bodyPr>
            <a:noAutofit/>
          </a:bodyPr>
          <a:lstStyle/>
          <a:p>
            <a:r>
              <a:rPr lang="en-US" sz="1000" dirty="0"/>
              <a:t>Division of Public Health, Bureau of Community Health Promotion, </a:t>
            </a:r>
          </a:p>
          <a:p>
            <a:r>
              <a:rPr lang="en-US" sz="1000" dirty="0"/>
              <a:t>Chronic Disease Prevention Program</a:t>
            </a:r>
          </a:p>
        </p:txBody>
      </p:sp>
    </p:spTree>
    <p:extLst>
      <p:ext uri="{BB962C8B-B14F-4D97-AF65-F5344CB8AC3E}">
        <p14:creationId xmlns:p14="http://schemas.microsoft.com/office/powerpoint/2010/main" val="850804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BFF1-9130-6C31-129E-82B4A2851BC6}"/>
              </a:ext>
            </a:extLst>
          </p:cNvPr>
          <p:cNvSpPr>
            <a:spLocks noGrp="1"/>
          </p:cNvSpPr>
          <p:nvPr>
            <p:ph type="title"/>
          </p:nvPr>
        </p:nvSpPr>
        <p:spPr>
          <a:xfrm>
            <a:off x="457200" y="137160"/>
            <a:ext cx="6781800" cy="1596390"/>
          </a:xfrm>
        </p:spPr>
        <p:txBody>
          <a:bodyPr>
            <a:normAutofit/>
          </a:bodyPr>
          <a:lstStyle/>
          <a:p>
            <a:r>
              <a:rPr lang="en-US" sz="3200" dirty="0"/>
              <a:t>November is Diabetes Awareness Month</a:t>
            </a:r>
          </a:p>
        </p:txBody>
      </p:sp>
      <p:sp>
        <p:nvSpPr>
          <p:cNvPr id="3" name="Content Placeholder 2">
            <a:extLst>
              <a:ext uri="{FF2B5EF4-FFF2-40B4-BE49-F238E27FC236}">
                <a16:creationId xmlns:a16="http://schemas.microsoft.com/office/drawing/2014/main" id="{458B2BF9-020D-8334-2549-68589DE9C3FB}"/>
              </a:ext>
            </a:extLst>
          </p:cNvPr>
          <p:cNvSpPr>
            <a:spLocks noGrp="1"/>
          </p:cNvSpPr>
          <p:nvPr>
            <p:ph idx="1"/>
          </p:nvPr>
        </p:nvSpPr>
        <p:spPr>
          <a:xfrm>
            <a:off x="457200" y="1809750"/>
            <a:ext cx="8686800" cy="2908554"/>
          </a:xfrm>
        </p:spPr>
        <p:txBody>
          <a:bodyPr>
            <a:normAutofit/>
          </a:bodyPr>
          <a:lstStyle/>
          <a:p>
            <a:pPr>
              <a:spcBef>
                <a:spcPts val="0"/>
              </a:spcBef>
            </a:pPr>
            <a:r>
              <a:rPr lang="en-US" sz="2400" dirty="0"/>
              <a:t>Turn-key promotional </a:t>
            </a:r>
          </a:p>
          <a:p>
            <a:pPr marL="228600" indent="0">
              <a:spcBef>
                <a:spcPts val="0"/>
              </a:spcBef>
              <a:buNone/>
            </a:pPr>
            <a:r>
              <a:rPr lang="en-US" sz="2400" dirty="0"/>
              <a:t>materials</a:t>
            </a:r>
          </a:p>
          <a:p>
            <a:pPr>
              <a:spcBef>
                <a:spcPts val="1200"/>
              </a:spcBef>
            </a:pPr>
            <a:r>
              <a:rPr lang="en-US" sz="2400" dirty="0"/>
              <a:t>Increase awareness of </a:t>
            </a:r>
          </a:p>
          <a:p>
            <a:pPr marL="228600" indent="0">
              <a:spcBef>
                <a:spcPts val="0"/>
              </a:spcBef>
              <a:buNone/>
            </a:pPr>
            <a:r>
              <a:rPr lang="en-US" sz="2400" dirty="0"/>
              <a:t>prediabetes</a:t>
            </a:r>
          </a:p>
          <a:p>
            <a:pPr>
              <a:spcBef>
                <a:spcPts val="1200"/>
              </a:spcBef>
            </a:pPr>
            <a:r>
              <a:rPr lang="en-US" sz="2400" dirty="0"/>
              <a:t>Increase awareness of National DPP</a:t>
            </a:r>
          </a:p>
          <a:p>
            <a:pPr>
              <a:spcBef>
                <a:spcPts val="1200"/>
              </a:spcBef>
            </a:pPr>
            <a:r>
              <a:rPr lang="en-US" sz="2400" dirty="0">
                <a:hlinkClick r:id="rId3"/>
              </a:rPr>
              <a:t>dhs.wisconsin.gov/prediabetes/promotional-resources.htm</a:t>
            </a:r>
            <a:r>
              <a:rPr lang="en-US" sz="2400" dirty="0"/>
              <a:t> </a:t>
            </a:r>
          </a:p>
        </p:txBody>
      </p:sp>
      <p:grpSp>
        <p:nvGrpSpPr>
          <p:cNvPr id="4" name="Group 3">
            <a:extLst>
              <a:ext uri="{FF2B5EF4-FFF2-40B4-BE49-F238E27FC236}">
                <a16:creationId xmlns:a16="http://schemas.microsoft.com/office/drawing/2014/main" id="{D8E1A668-9A71-9922-CC82-D360DA26ED22}"/>
              </a:ext>
            </a:extLst>
          </p:cNvPr>
          <p:cNvGrpSpPr/>
          <p:nvPr/>
        </p:nvGrpSpPr>
        <p:grpSpPr>
          <a:xfrm>
            <a:off x="4876800" y="1352550"/>
            <a:ext cx="3505199" cy="1905001"/>
            <a:chOff x="943354" y="2372201"/>
            <a:chExt cx="3726439" cy="2124319"/>
          </a:xfrm>
        </p:grpSpPr>
        <p:grpSp>
          <p:nvGrpSpPr>
            <p:cNvPr id="5" name="Group 4">
              <a:extLst>
                <a:ext uri="{FF2B5EF4-FFF2-40B4-BE49-F238E27FC236}">
                  <a16:creationId xmlns:a16="http://schemas.microsoft.com/office/drawing/2014/main" id="{0FB0ADA4-F5AB-ED83-9DF3-82D0415B7246}"/>
                </a:ext>
              </a:extLst>
            </p:cNvPr>
            <p:cNvGrpSpPr/>
            <p:nvPr/>
          </p:nvGrpSpPr>
          <p:grpSpPr>
            <a:xfrm>
              <a:off x="964288" y="2372201"/>
              <a:ext cx="3590126" cy="1494949"/>
              <a:chOff x="5102804" y="2800350"/>
              <a:chExt cx="3583996" cy="1495682"/>
            </a:xfrm>
          </p:grpSpPr>
          <p:pic>
            <p:nvPicPr>
              <p:cNvPr id="8" name="Content Placeholder 2" descr="A picture containing text, person, male&#10;&#10;Description automatically generated">
                <a:extLst>
                  <a:ext uri="{FF2B5EF4-FFF2-40B4-BE49-F238E27FC236}">
                    <a16:creationId xmlns:a16="http://schemas.microsoft.com/office/drawing/2014/main" id="{7EC733F5-6179-0374-BD57-4E535CC0A9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536"/>
              <a:stretch/>
            </p:blipFill>
            <p:spPr>
              <a:xfrm>
                <a:off x="5102804" y="2800350"/>
                <a:ext cx="1791998" cy="1495682"/>
              </a:xfrm>
              <a:prstGeom prst="rect">
                <a:avLst/>
              </a:prstGeom>
              <a:ln>
                <a:noFill/>
              </a:ln>
              <a:effectLst>
                <a:outerShdw blurRad="292100" dist="139700" dir="2700000" algn="tl" rotWithShape="0">
                  <a:srgbClr val="333333">
                    <a:alpha val="65000"/>
                  </a:srgbClr>
                </a:outerShdw>
              </a:effectLst>
            </p:spPr>
          </p:pic>
          <p:pic>
            <p:nvPicPr>
              <p:cNvPr id="9" name="Picture 8" descr="A person with curly hair&#10;&#10;Description automatically generated with low confidence">
                <a:extLst>
                  <a:ext uri="{FF2B5EF4-FFF2-40B4-BE49-F238E27FC236}">
                    <a16:creationId xmlns:a16="http://schemas.microsoft.com/office/drawing/2014/main" id="{C4F8DA9B-5838-30F4-43A3-FE2F8D0EB0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536"/>
              <a:stretch/>
            </p:blipFill>
            <p:spPr>
              <a:xfrm>
                <a:off x="6894802" y="2800350"/>
                <a:ext cx="1791998" cy="1495682"/>
              </a:xfrm>
              <a:prstGeom prst="rect">
                <a:avLst/>
              </a:prstGeom>
              <a:ln>
                <a:noFill/>
              </a:ln>
              <a:effectLst>
                <a:outerShdw blurRad="292100" dist="139700" dir="2700000" algn="tl" rotWithShape="0">
                  <a:srgbClr val="333333">
                    <a:alpha val="65000"/>
                  </a:srgbClr>
                </a:outerShdw>
              </a:effectLst>
            </p:spPr>
          </p:pic>
        </p:grpSp>
        <p:pic>
          <p:nvPicPr>
            <p:cNvPr id="6" name="Picture 5">
              <a:hlinkClick r:id="rId6"/>
              <a:extLst>
                <a:ext uri="{FF2B5EF4-FFF2-40B4-BE49-F238E27FC236}">
                  <a16:creationId xmlns:a16="http://schemas.microsoft.com/office/drawing/2014/main" id="{A9B26318-6AE3-F3B0-3C6F-C7420712A82D}"/>
                </a:ext>
              </a:extLst>
            </p:cNvPr>
            <p:cNvPicPr>
              <a:picLocks noChangeAspect="1"/>
            </p:cNvPicPr>
            <p:nvPr/>
          </p:nvPicPr>
          <p:blipFill rotWithShape="1">
            <a:blip r:embed="rId7"/>
            <a:srcRect l="4325" t="17317" r="9189" b="11138"/>
            <a:stretch/>
          </p:blipFill>
          <p:spPr>
            <a:xfrm>
              <a:off x="943354" y="3932393"/>
              <a:ext cx="1048367" cy="554983"/>
            </a:xfrm>
            <a:prstGeom prst="rect">
              <a:avLst/>
            </a:prstGeom>
            <a:ln>
              <a:noFill/>
            </a:ln>
            <a:effectLst>
              <a:outerShdw blurRad="292100" dist="139700" dir="2700000" algn="tl" rotWithShape="0">
                <a:srgbClr val="333333">
                  <a:alpha val="65000"/>
                </a:srgbClr>
              </a:outerShdw>
            </a:effectLst>
          </p:spPr>
        </p:pic>
        <p:pic>
          <p:nvPicPr>
            <p:cNvPr id="7" name="Picture 6">
              <a:hlinkClick r:id="rId8"/>
              <a:extLst>
                <a:ext uri="{FF2B5EF4-FFF2-40B4-BE49-F238E27FC236}">
                  <a16:creationId xmlns:a16="http://schemas.microsoft.com/office/drawing/2014/main" id="{D1D5A0D9-E7A1-94EA-A62C-9759A69250CA}"/>
                </a:ext>
              </a:extLst>
            </p:cNvPr>
            <p:cNvPicPr>
              <a:picLocks noChangeAspect="1"/>
            </p:cNvPicPr>
            <p:nvPr/>
          </p:nvPicPr>
          <p:blipFill>
            <a:blip r:embed="rId9"/>
            <a:stretch>
              <a:fillRect/>
            </a:stretch>
          </p:blipFill>
          <p:spPr>
            <a:xfrm>
              <a:off x="1991721" y="3867150"/>
              <a:ext cx="2678072" cy="62937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96289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57DC41-7DE8-42E4-AE30-903B67697923}"/>
              </a:ext>
            </a:extLst>
          </p:cNvPr>
          <p:cNvPicPr>
            <a:picLocks noChangeAspect="1"/>
          </p:cNvPicPr>
          <p:nvPr/>
        </p:nvPicPr>
        <p:blipFill rotWithShape="1">
          <a:blip r:embed="rId3" cstate="print">
            <a:alphaModFix amt="10000"/>
            <a:extLst>
              <a:ext uri="{28A0092B-C50C-407E-A947-70E740481C1C}">
                <a14:useLocalDpi xmlns:a14="http://schemas.microsoft.com/office/drawing/2010/main" val="0"/>
              </a:ext>
            </a:extLst>
          </a:blip>
          <a:srcRect l="8199" t="40204" r="12789" b="2198"/>
          <a:stretch/>
        </p:blipFill>
        <p:spPr>
          <a:xfrm>
            <a:off x="0" y="0"/>
            <a:ext cx="9144000" cy="4462272"/>
          </a:xfrm>
          <a:prstGeom prst="rect">
            <a:avLst/>
          </a:prstGeom>
        </p:spPr>
      </p:pic>
      <p:sp>
        <p:nvSpPr>
          <p:cNvPr id="3" name="Text Placeholder 2">
            <a:extLst>
              <a:ext uri="{FF2B5EF4-FFF2-40B4-BE49-F238E27FC236}">
                <a16:creationId xmlns:a16="http://schemas.microsoft.com/office/drawing/2014/main" id="{19EF4CE3-9ACE-4EF3-8069-1569569A3539}"/>
              </a:ext>
            </a:extLst>
          </p:cNvPr>
          <p:cNvSpPr>
            <a:spLocks noGrp="1"/>
          </p:cNvSpPr>
          <p:nvPr>
            <p:ph type="body" idx="1"/>
          </p:nvPr>
        </p:nvSpPr>
        <p:spPr/>
        <p:txBody>
          <a:bodyPr/>
          <a:lstStyle/>
          <a:p>
            <a:r>
              <a:rPr lang="en-US" b="1" dirty="0"/>
              <a:t>Chronic Disease Prevention Program</a:t>
            </a:r>
          </a:p>
        </p:txBody>
      </p:sp>
      <p:sp>
        <p:nvSpPr>
          <p:cNvPr id="4" name="Title 1">
            <a:extLst>
              <a:ext uri="{FF2B5EF4-FFF2-40B4-BE49-F238E27FC236}">
                <a16:creationId xmlns:a16="http://schemas.microsoft.com/office/drawing/2014/main" id="{853F17C8-0964-24D1-1CFF-301041014E9A}"/>
              </a:ext>
            </a:extLst>
          </p:cNvPr>
          <p:cNvSpPr txBox="1">
            <a:spLocks/>
          </p:cNvSpPr>
          <p:nvPr/>
        </p:nvSpPr>
        <p:spPr>
          <a:xfrm>
            <a:off x="762000" y="2343150"/>
            <a:ext cx="7696200" cy="1981200"/>
          </a:xfrm>
          <a:prstGeom prst="rect">
            <a:avLst/>
          </a:prstGeom>
        </p:spPr>
        <p:txBody>
          <a:bodyPr vert="horz" lIns="91440" tIns="45720" rIns="91440" bIns="45720" rtlCol="0" anchor="b">
            <a:normAutofit fontScale="92500" lnSpcReduction="20000"/>
          </a:bodyPr>
          <a:lstStyle>
            <a:lvl1pPr algn="l" defTabSz="914400" rtl="0" eaLnBrk="1" latinLnBrk="0" hangingPunct="1">
              <a:spcBef>
                <a:spcPct val="0"/>
              </a:spcBef>
              <a:buNone/>
              <a:defRPr sz="4000" b="0" kern="1200" cap="none" baseline="0">
                <a:solidFill>
                  <a:schemeClr val="bg1"/>
                </a:solidFill>
                <a:latin typeface="+mj-lt"/>
                <a:ea typeface="+mj-ea"/>
                <a:cs typeface="Arial" panose="020B0604020202020204" pitchFamily="34" charset="0"/>
              </a:defRPr>
            </a:lvl1pPr>
          </a:lstStyle>
          <a:p>
            <a:pPr algn="ctr">
              <a:tabLst>
                <a:tab pos="4283075" algn="l"/>
              </a:tabLst>
            </a:pPr>
            <a:r>
              <a:rPr lang="en-US" sz="1900" b="1" dirty="0"/>
              <a:t>Chronic Disease Prevention Program</a:t>
            </a:r>
          </a:p>
          <a:p>
            <a:pPr algn="ctr">
              <a:tabLst>
                <a:tab pos="4283075" algn="l"/>
              </a:tabLst>
            </a:pPr>
            <a:r>
              <a:rPr lang="en-US" sz="1900" dirty="0"/>
              <a:t>dhschronicdiseaseprevention@dhs.wisconsin.gov </a:t>
            </a:r>
          </a:p>
          <a:p>
            <a:pPr>
              <a:tabLst>
                <a:tab pos="4283075" algn="l"/>
              </a:tabLst>
            </a:pPr>
            <a:endParaRPr lang="en-US" sz="1600" dirty="0"/>
          </a:p>
          <a:p>
            <a:pPr>
              <a:tabLst>
                <a:tab pos="4283075" algn="l"/>
              </a:tabLst>
            </a:pPr>
            <a:r>
              <a:rPr lang="en-US" sz="1500" b="1" dirty="0"/>
              <a:t>Marilyn Hodgson	Pam Geis</a:t>
            </a:r>
          </a:p>
          <a:p>
            <a:pPr>
              <a:tabLst>
                <a:tab pos="4283075" algn="l"/>
              </a:tabLst>
            </a:pPr>
            <a:r>
              <a:rPr lang="en-US" sz="1500" dirty="0"/>
              <a:t>Quality Initiatives Coordinator	Health Promotions Coordinator</a:t>
            </a:r>
          </a:p>
          <a:p>
            <a:pPr>
              <a:tabLst>
                <a:tab pos="4283075" algn="l"/>
              </a:tabLst>
            </a:pPr>
            <a:r>
              <a:rPr lang="en-US" sz="1500" dirty="0"/>
              <a:t>marilyn.hodgson@dhs.wisconsin.gov	geis.pamela@gmail.com</a:t>
            </a:r>
          </a:p>
          <a:p>
            <a:pPr>
              <a:tabLst>
                <a:tab pos="4283075" algn="l"/>
              </a:tabLst>
            </a:pPr>
            <a:endParaRPr lang="en-US" sz="1500" dirty="0"/>
          </a:p>
          <a:p>
            <a:pPr>
              <a:tabLst>
                <a:tab pos="4283075" algn="l"/>
              </a:tabLst>
            </a:pPr>
            <a:r>
              <a:rPr lang="en-US" sz="1500" b="1" dirty="0"/>
              <a:t>Lena Swander</a:t>
            </a:r>
          </a:p>
          <a:p>
            <a:pPr>
              <a:tabLst>
                <a:tab pos="4283075" algn="l"/>
              </a:tabLst>
            </a:pPr>
            <a:r>
              <a:rPr lang="en-US" sz="1500" dirty="0"/>
              <a:t>Epidemiologist</a:t>
            </a:r>
          </a:p>
          <a:p>
            <a:pPr>
              <a:tabLst>
                <a:tab pos="4283075" algn="l"/>
              </a:tabLst>
            </a:pPr>
            <a:r>
              <a:rPr lang="en-US" sz="1500" dirty="0"/>
              <a:t>lena.swander@dhs.wisconsin.gov</a:t>
            </a:r>
          </a:p>
        </p:txBody>
      </p:sp>
    </p:spTree>
    <p:extLst>
      <p:ext uri="{BB962C8B-B14F-4D97-AF65-F5344CB8AC3E}">
        <p14:creationId xmlns:p14="http://schemas.microsoft.com/office/powerpoint/2010/main" val="461385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shelf, set&#10;&#10;Description automatically generated">
            <a:extLst>
              <a:ext uri="{FF2B5EF4-FFF2-40B4-BE49-F238E27FC236}">
                <a16:creationId xmlns:a16="http://schemas.microsoft.com/office/drawing/2014/main" id="{04F0C58E-3A63-4D34-80D4-75995B70BF03}"/>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5106" t="37669" r="6077" b="7825"/>
          <a:stretch/>
        </p:blipFill>
        <p:spPr>
          <a:xfrm>
            <a:off x="-1" y="0"/>
            <a:ext cx="9144001" cy="4487605"/>
          </a:xfrm>
          <a:prstGeom prst="rect">
            <a:avLst/>
          </a:prstGeom>
          <a:solidFill>
            <a:schemeClr val="accent1">
              <a:alpha val="22000"/>
            </a:schemeClr>
          </a:solidFill>
        </p:spPr>
      </p:pic>
      <p:sp>
        <p:nvSpPr>
          <p:cNvPr id="2" name="Title 1">
            <a:extLst>
              <a:ext uri="{FF2B5EF4-FFF2-40B4-BE49-F238E27FC236}">
                <a16:creationId xmlns:a16="http://schemas.microsoft.com/office/drawing/2014/main" id="{5CB9CEC0-0BC8-4E79-B067-E15256C1FB93}"/>
              </a:ext>
            </a:extLst>
          </p:cNvPr>
          <p:cNvSpPr>
            <a:spLocks noGrp="1"/>
          </p:cNvSpPr>
          <p:nvPr>
            <p:ph type="title"/>
          </p:nvPr>
        </p:nvSpPr>
        <p:spPr/>
        <p:txBody>
          <a:bodyPr/>
          <a:lstStyle/>
          <a:p>
            <a:r>
              <a:rPr lang="en-US" dirty="0"/>
              <a:t>Wisconsin </a:t>
            </a:r>
            <a:br>
              <a:rPr lang="en-US" dirty="0"/>
            </a:br>
            <a:r>
              <a:rPr lang="en-US" dirty="0"/>
              <a:t>Diabetes Action Plan</a:t>
            </a:r>
          </a:p>
        </p:txBody>
      </p:sp>
      <p:sp>
        <p:nvSpPr>
          <p:cNvPr id="3" name="Text Placeholder 2">
            <a:extLst>
              <a:ext uri="{FF2B5EF4-FFF2-40B4-BE49-F238E27FC236}">
                <a16:creationId xmlns:a16="http://schemas.microsoft.com/office/drawing/2014/main" id="{19EF4CE3-9ACE-4EF3-8069-1569569A3539}"/>
              </a:ext>
            </a:extLst>
          </p:cNvPr>
          <p:cNvSpPr>
            <a:spLocks noGrp="1"/>
          </p:cNvSpPr>
          <p:nvPr>
            <p:ph type="body" idx="1"/>
          </p:nvPr>
        </p:nvSpPr>
        <p:spPr/>
        <p:txBody>
          <a:bodyPr/>
          <a:lstStyle/>
          <a:p>
            <a:r>
              <a:rPr lang="en-US" dirty="0"/>
              <a:t>Report to the Legislature</a:t>
            </a:r>
          </a:p>
        </p:txBody>
      </p:sp>
    </p:spTree>
    <p:extLst>
      <p:ext uri="{BB962C8B-B14F-4D97-AF65-F5344CB8AC3E}">
        <p14:creationId xmlns:p14="http://schemas.microsoft.com/office/powerpoint/2010/main" val="346244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Wisconsin Diabetes Action Plan</a:t>
            </a:r>
          </a:p>
        </p:txBody>
      </p:sp>
      <p:sp>
        <p:nvSpPr>
          <p:cNvPr id="5" name="Content Placeholder 4"/>
          <p:cNvSpPr>
            <a:spLocks noGrp="1"/>
          </p:cNvSpPr>
          <p:nvPr>
            <p:ph idx="1"/>
          </p:nvPr>
        </p:nvSpPr>
        <p:spPr>
          <a:xfrm>
            <a:off x="457200" y="1289304"/>
            <a:ext cx="7924800" cy="3429000"/>
          </a:xfrm>
        </p:spPr>
        <p:txBody>
          <a:bodyPr/>
          <a:lstStyle/>
          <a:p>
            <a:r>
              <a:rPr lang="en-US" sz="2400" dirty="0"/>
              <a:t>Diabetes Care and Prevention Action Program Act, Wis. Stat. § 255.085 enacted March 3, 2020</a:t>
            </a:r>
          </a:p>
          <a:p>
            <a:pPr>
              <a:spcBef>
                <a:spcPts val="1200"/>
              </a:spcBef>
            </a:pPr>
            <a:r>
              <a:rPr lang="en-US" sz="2400" dirty="0"/>
              <a:t>Includes the development and implementation of an   action plan and a providing a report to the legislature</a:t>
            </a:r>
          </a:p>
          <a:p>
            <a:endParaRPr lang="en-US" dirty="0"/>
          </a:p>
        </p:txBody>
      </p:sp>
    </p:spTree>
    <p:extLst>
      <p:ext uri="{BB962C8B-B14F-4D97-AF65-F5344CB8AC3E}">
        <p14:creationId xmlns:p14="http://schemas.microsoft.com/office/powerpoint/2010/main" val="287193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Wisconsin Diabetes Action Plan</a:t>
            </a:r>
          </a:p>
        </p:txBody>
      </p:sp>
      <p:sp>
        <p:nvSpPr>
          <p:cNvPr id="5" name="Content Placeholder 4"/>
          <p:cNvSpPr>
            <a:spLocks noGrp="1"/>
          </p:cNvSpPr>
          <p:nvPr>
            <p:ph idx="1"/>
          </p:nvPr>
        </p:nvSpPr>
        <p:spPr/>
        <p:txBody>
          <a:bodyPr/>
          <a:lstStyle/>
          <a:p>
            <a:r>
              <a:rPr lang="en-US" sz="2400" dirty="0"/>
              <a:t>Requires the Department of Health Services (DHS), in consultation with the Department of Employee Trust Funds, to develop and implement an action plan to:</a:t>
            </a:r>
          </a:p>
          <a:p>
            <a:pPr marL="914400" lvl="1">
              <a:spcBef>
                <a:spcPts val="600"/>
              </a:spcBef>
            </a:pPr>
            <a:r>
              <a:rPr lang="en-US" sz="2000" dirty="0"/>
              <a:t>Reduce the incidence of diabetes.</a:t>
            </a:r>
          </a:p>
          <a:p>
            <a:pPr marL="914400" lvl="1">
              <a:spcBef>
                <a:spcPts val="600"/>
              </a:spcBef>
            </a:pPr>
            <a:r>
              <a:rPr lang="en-US" sz="2000" dirty="0"/>
              <a:t>Improve diabetes care.</a:t>
            </a:r>
          </a:p>
          <a:p>
            <a:pPr marL="914400" lvl="1">
              <a:spcBef>
                <a:spcPts val="600"/>
              </a:spcBef>
            </a:pPr>
            <a:r>
              <a:rPr lang="en-US" sz="2000" dirty="0"/>
              <a:t>Control diabetes-associated complications.</a:t>
            </a:r>
          </a:p>
          <a:p>
            <a:endParaRPr lang="en-US" dirty="0"/>
          </a:p>
        </p:txBody>
      </p:sp>
    </p:spTree>
    <p:extLst>
      <p:ext uri="{BB962C8B-B14F-4D97-AF65-F5344CB8AC3E}">
        <p14:creationId xmlns:p14="http://schemas.microsoft.com/office/powerpoint/2010/main" val="215315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238C-039A-4BBA-9988-334C4A1D018F}"/>
              </a:ext>
            </a:extLst>
          </p:cNvPr>
          <p:cNvSpPr>
            <a:spLocks noGrp="1"/>
          </p:cNvSpPr>
          <p:nvPr>
            <p:ph type="title"/>
          </p:nvPr>
        </p:nvSpPr>
        <p:spPr/>
        <p:txBody>
          <a:bodyPr>
            <a:normAutofit/>
          </a:bodyPr>
          <a:lstStyle/>
          <a:p>
            <a:r>
              <a:rPr lang="en-US" sz="3200" dirty="0"/>
              <a:t>Wisconsin Diabetes Action Plan</a:t>
            </a:r>
          </a:p>
        </p:txBody>
      </p:sp>
      <p:pic>
        <p:nvPicPr>
          <p:cNvPr id="5" name="Content Placeholder 8" descr="Graphical user interface&#10;&#10;Description automatically generated with low confidence">
            <a:extLst>
              <a:ext uri="{FF2B5EF4-FFF2-40B4-BE49-F238E27FC236}">
                <a16:creationId xmlns:a16="http://schemas.microsoft.com/office/drawing/2014/main" id="{AD3AEED3-6604-4961-AEE8-BB490A2845C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9112" r="25000"/>
          <a:stretch/>
        </p:blipFill>
        <p:spPr>
          <a:xfrm>
            <a:off x="609600" y="1233178"/>
            <a:ext cx="2743200" cy="3319772"/>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87241687-B9A5-4886-8E35-5F54E323C79D}"/>
              </a:ext>
            </a:extLst>
          </p:cNvPr>
          <p:cNvSpPr>
            <a:spLocks noGrp="1"/>
          </p:cNvSpPr>
          <p:nvPr>
            <p:ph sz="half" idx="2"/>
          </p:nvPr>
        </p:nvSpPr>
        <p:spPr>
          <a:xfrm>
            <a:off x="3848102" y="2038350"/>
            <a:ext cx="4838698" cy="1143000"/>
          </a:xfrm>
        </p:spPr>
        <p:txBody>
          <a:bodyPr>
            <a:normAutofit/>
          </a:bodyPr>
          <a:lstStyle/>
          <a:p>
            <a:r>
              <a:rPr lang="en-US" dirty="0">
                <a:hlinkClick r:id="rId4"/>
              </a:rPr>
              <a:t>Wisconsin Diabetes Action Plan: Report to the State Legislature</a:t>
            </a:r>
            <a:endParaRPr lang="en-US" dirty="0"/>
          </a:p>
          <a:p>
            <a:r>
              <a:rPr lang="en-US" sz="1800" dirty="0"/>
              <a:t>P-03154 (07/2022)</a:t>
            </a:r>
          </a:p>
        </p:txBody>
      </p:sp>
    </p:spTree>
    <p:extLst>
      <p:ext uri="{BB962C8B-B14F-4D97-AF65-F5344CB8AC3E}">
        <p14:creationId xmlns:p14="http://schemas.microsoft.com/office/powerpoint/2010/main" val="333396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D952C-5F44-4A4C-9279-B395CBB12627}"/>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4674" t="17579" r="12762" b="17699"/>
          <a:stretch/>
        </p:blipFill>
        <p:spPr>
          <a:xfrm>
            <a:off x="0" y="0"/>
            <a:ext cx="9144000" cy="4462479"/>
          </a:xfrm>
          <a:prstGeom prst="rect">
            <a:avLst/>
          </a:prstGeom>
        </p:spPr>
      </p:pic>
      <p:sp>
        <p:nvSpPr>
          <p:cNvPr id="2" name="Title 1">
            <a:extLst>
              <a:ext uri="{FF2B5EF4-FFF2-40B4-BE49-F238E27FC236}">
                <a16:creationId xmlns:a16="http://schemas.microsoft.com/office/drawing/2014/main" id="{5CB9CEC0-0BC8-4E79-B067-E15256C1FB93}"/>
              </a:ext>
            </a:extLst>
          </p:cNvPr>
          <p:cNvSpPr>
            <a:spLocks noGrp="1"/>
          </p:cNvSpPr>
          <p:nvPr>
            <p:ph type="title"/>
          </p:nvPr>
        </p:nvSpPr>
        <p:spPr/>
        <p:txBody>
          <a:bodyPr/>
          <a:lstStyle/>
          <a:p>
            <a:r>
              <a:rPr lang="en-US" dirty="0"/>
              <a:t>Diabetes Prevention and Management Efforts</a:t>
            </a:r>
          </a:p>
        </p:txBody>
      </p:sp>
      <p:sp>
        <p:nvSpPr>
          <p:cNvPr id="3" name="Text Placeholder 2">
            <a:extLst>
              <a:ext uri="{FF2B5EF4-FFF2-40B4-BE49-F238E27FC236}">
                <a16:creationId xmlns:a16="http://schemas.microsoft.com/office/drawing/2014/main" id="{19EF4CE3-9ACE-4EF3-8069-1569569A353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30905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Welcome to the Chronic Disease Prevention Partner call!&amp;quot;&quot;/&gt;&lt;property id=&quot;20307&quot; value=&quot;283&quot;/&gt;&lt;/object&gt;&lt;object type=&quot;3&quot; unique_id=&quot;10004&quot;&gt;&lt;property id=&quot;20148&quot; value=&quot;5&quot;/&gt;&lt;property id=&quot;20300&quot; value=&quot;Slide 2 - &amp;quot;Diabetes Initiatives to  Address Equity&amp;quot;&quot;/&gt;&lt;property id=&quot;20307&quot; value=&quot;321&quot;/&gt;&lt;/object&gt;&lt;object type=&quot;3&quot; unique_id=&quot;10005&quot;&gt;&lt;property id=&quot;20148&quot; value=&quot;5&quot;/&gt;&lt;property id=&quot;20300&quot; value=&quot;Slide 3 - &amp;quot;Presentation Outline&amp;quot;&quot;/&gt;&lt;property id=&quot;20307&quot; value=&quot;322&quot;/&gt;&lt;/object&gt;&lt;object type=&quot;3&quot; unique_id=&quot;10006&quot;&gt;&lt;property id=&quot;20148&quot; value=&quot;5&quot;/&gt;&lt;property id=&quot;20300&quot; value=&quot;Slide 4 - &amp;quot;Diabetes Update&amp;quot;&quot;/&gt;&lt;property id=&quot;20307&quot; value=&quot;256&quot;/&gt;&lt;/object&gt;&lt;object type=&quot;3&quot; unique_id=&quot;10007&quot;&gt;&lt;property id=&quot;20148&quot; value=&quot;5&quot;/&gt;&lt;property id=&quot;20300&quot; value=&quot;Slide 5 - &amp;quot;Wisconsin  Diabetes Action Plan&amp;quot;&quot;/&gt;&lt;property id=&quot;20307&quot; value=&quot;258&quot;/&gt;&lt;/object&gt;&lt;object type=&quot;3&quot; unique_id=&quot;10008&quot;&gt;&lt;property id=&quot;20148&quot; value=&quot;5&quot;/&gt;&lt;property id=&quot;20300&quot; value=&quot;Slide 6 - &amp;quot;Wisconsin Diabetes Action Plan&amp;quot;&quot;/&gt;&lt;property id=&quot;20307&quot; value=&quot;257&quot;/&gt;&lt;/object&gt;&lt;object type=&quot;3&quot; unique_id=&quot;10009&quot;&gt;&lt;property id=&quot;20148&quot; value=&quot;5&quot;/&gt;&lt;property id=&quot;20300&quot; value=&quot;Slide 7 - &amp;quot;Wisconsin Diabetes Action Plan&amp;quot;&quot;/&gt;&lt;property id=&quot;20307&quot; value=&quot;259&quot;/&gt;&lt;/object&gt;&lt;object type=&quot;3&quot; unique_id=&quot;10010&quot;&gt;&lt;property id=&quot;20148&quot; value=&quot;5&quot;/&gt;&lt;property id=&quot;20300&quot; value=&quot;Slide 8 - &amp;quot;Wisconsin Diabetes Action Plan&amp;quot;&quot;/&gt;&lt;property id=&quot;20307&quot; value=&quot;260&quot;/&gt;&lt;/object&gt;&lt;object type=&quot;3&quot; unique_id=&quot;10011&quot;&gt;&lt;property id=&quot;20148&quot; value=&quot;5&quot;/&gt;&lt;property id=&quot;20300&quot; value=&quot;Slide 9 - &amp;quot;Diabetes Prevention and Management Efforts&amp;quot;&quot;/&gt;&lt;property id=&quot;20307&quot; value=&quot;261&quot;/&gt;&lt;/object&gt;&lt;object type=&quot;3&quot; unique_id=&quot;10012&quot;&gt;&lt;property id=&quot;20148&quot; value=&quot;5&quot;/&gt;&lt;property id=&quot;20300&quot; value=&quot;Slide 10 - &amp;quot;Diabetes Prevention and Management Efforts&amp;quot;&quot;/&gt;&lt;property id=&quot;20307&quot; value=&quot;262&quot;/&gt;&lt;/object&gt;&lt;object type=&quot;3&quot; unique_id=&quot;10013&quot;&gt;&lt;property id=&quot;20148&quot; value=&quot;5&quot;/&gt;&lt;property id=&quot;20300&quot; value=&quot;Slide 11 - &amp;quot;Prediabetes Awareness&amp;quot;&quot;/&gt;&lt;property id=&quot;20307&quot; value=&quot;277&quot;/&gt;&lt;/object&gt;&lt;object type=&quot;3&quot; unique_id=&quot;10014&quot;&gt;&lt;property id=&quot;20148&quot; value=&quot;5&quot;/&gt;&lt;property id=&quot;20300&quot; value=&quot;Slide 12 - &amp;quot;National Diabetes Prevention Program&amp;quot;&quot;/&gt;&lt;property id=&quot;20307&quot; value=&quot;266&quot;/&gt;&lt;/object&gt;&lt;object type=&quot;3&quot; unique_id=&quot;10015&quot;&gt;&lt;property id=&quot;20148&quot; value=&quot;5&quot;/&gt;&lt;property id=&quot;20300&quot; value=&quot;Slide 13 - &amp;quot;National Diabetes Prevention Program&amp;quot;&quot;/&gt;&lt;property id=&quot;20307&quot; value=&quot;273&quot;/&gt;&lt;/object&gt;&lt;object type=&quot;3&quot; unique_id=&quot;10016&quot;&gt;&lt;property id=&quot;20148&quot; value=&quot;5&quot;/&gt;&lt;property id=&quot;20300&quot; value=&quot;Slide 14 - &amp;quot;National Diabetes Prevention Program&amp;quot;&quot;/&gt;&lt;property id=&quot;20307&quot; value=&quot;274&quot;/&gt;&lt;/object&gt;&lt;object type=&quot;3&quot; unique_id=&quot;10017&quot;&gt;&lt;property id=&quot;20148&quot; value=&quot;5&quot;/&gt;&lt;property id=&quot;20300&quot; value=&quot;Slide 15 - &amp;quot;Diabetes Self-Management Education and Support&amp;quot;&quot;/&gt;&lt;property id=&quot;20307&quot; value=&quot;267&quot;/&gt;&lt;/object&gt;&lt;object type=&quot;3&quot; unique_id=&quot;10018&quot;&gt;&lt;property id=&quot;20148&quot; value=&quot;5&quot;/&gt;&lt;property id=&quot;20300&quot; value=&quot;Slide 16 - &amp;quot;Diabetes Self-Management Education and Support&amp;quot;&quot;/&gt;&lt;property id=&quot;20307&quot; value=&quot;275&quot;/&gt;&lt;/object&gt;&lt;object type=&quot;3&quot; unique_id=&quot;10019&quot;&gt;&lt;property id=&quot;20148&quot; value=&quot;5&quot;/&gt;&lt;property id=&quot;20300&quot; value=&quot;Slide 17 - &amp;quot;Pharmacist Engagement&amp;quot;&quot;/&gt;&lt;property id=&quot;20307&quot; value=&quot;268&quot;/&gt;&lt;/object&gt;&lt;object type=&quot;3&quot; unique_id=&quot;10020&quot;&gt;&lt;property id=&quot;20148&quot; value=&quot;5&quot;/&gt;&lt;property id=&quot;20300&quot; value=&quot;Slide 18 - &amp;quot;Personal Continuous Glucose Monitors (CGM)&amp;quot;&quot;/&gt;&lt;property id=&quot;20307&quot; value=&quot;282&quot;/&gt;&lt;/object&gt;&lt;object type=&quot;3&quot; unique_id=&quot;10021&quot;&gt;&lt;property id=&quot;20148&quot; value=&quot;5&quot;/&gt;&lt;property id=&quot;20300&quot; value=&quot;Slide 19 - &amp;quot;Personal Continuous Glucose Monitors (CGM)&amp;quot;&quot;/&gt;&lt;property id=&quot;20307&quot; value=&quot;281&quot;/&gt;&lt;/object&gt;&lt;object type=&quot;3&quot; unique_id=&quot;10022&quot;&gt;&lt;property id=&quot;20148&quot; value=&quot;5&quot;/&gt;&lt;property id=&quot;20300&quot; value=&quot;Slide 20 - &amp;quot;Community Health Workers&amp;quot;&quot;/&gt;&lt;property id=&quot;20307&quot; value=&quot;270&quot;/&gt;&lt;/object&gt;&lt;object type=&quot;3&quot; unique_id=&quot;10023&quot;&gt;&lt;property id=&quot;20148&quot; value=&quot;5&quot;/&gt;&lt;property id=&quot;20300&quot; value=&quot;Slide 21 - &amp;quot;COVID-19 Impacts&amp;quot;&quot;/&gt;&lt;property id=&quot;20307&quot; value=&quot;263&quot;/&gt;&lt;/object&gt;&lt;object type=&quot;3&quot; unique_id=&quot;10024&quot;&gt;&lt;property id=&quot;20148&quot; value=&quot;5&quot;/&gt;&lt;property id=&quot;20300&quot; value=&quot;Slide 22 - &amp;quot;COVID-19 Impacts&amp;quot;&quot;/&gt;&lt;property id=&quot;20307&quot; value=&quot;272&quot;/&gt;&lt;/object&gt;&lt;object type=&quot;3&quot; unique_id=&quot;10025&quot;&gt;&lt;property id=&quot;20148&quot; value=&quot;5&quot;/&gt;&lt;property id=&quot;20300&quot; value=&quot;Slide 23 - &amp;quot;Next Steps and  Feedback Opportunities&amp;quot;&quot;/&gt;&lt;property id=&quot;20307&quot; value=&quot;264&quot;/&gt;&lt;/object&gt;&lt;object type=&quot;3&quot; unique_id=&quot;10026&quot;&gt;&lt;property id=&quot;20148&quot; value=&quot;5&quot;/&gt;&lt;property id=&quot;20300&quot; value=&quot;Slide 24 - &amp;quot;Next Steps&amp;quot;&quot;/&gt;&lt;property id=&quot;20307&quot; value=&quot;278&quot;/&gt;&lt;/object&gt;&lt;object type=&quot;3&quot; unique_id=&quot;10027&quot;&gt;&lt;property id=&quot;20148&quot; value=&quot;5&quot;/&gt;&lt;property id=&quot;20300&quot; value=&quot;Slide 25 - &amp;quot;Feedback Opportunities&amp;quot;&quot;/&gt;&lt;property id=&quot;20307&quot; value=&quot;271&quot;/&gt;&lt;/object&gt;&lt;object type=&quot;3&quot; unique_id=&quot;10028&quot;&gt;&lt;property id=&quot;20148&quot; value=&quot;5&quot;/&gt;&lt;property id=&quot;20300&quot; value=&quot;Slide 26 - &amp;quot;Building the Bridge for Reimbursement&amp;quot;&quot;/&gt;&lt;property id=&quot;20307&quot; value=&quot;297&quot;/&gt;&lt;/object&gt;&lt;object type=&quot;3&quot; unique_id=&quot;10029&quot;&gt;&lt;property id=&quot;20148&quot; value=&quot;5&quot;/&gt;&lt;property id=&quot;20300&quot; value=&quot;Slide 27 - &amp;quot;Wisconsin’s  Lifestyle and Prevention Benefits Network&amp;quot;&quot;/&gt;&lt;property id=&quot;20307&quot; value=&quot;330&quot;/&gt;&lt;/object&gt;&lt;object type=&quot;3&quot; unique_id=&quot;10030&quot;&gt;&lt;property id=&quot;20148&quot; value=&quot;5&quot;/&gt;&lt;property id=&quot;20300&quot; value=&quot;Slide 28 - &amp;quot;Thoughtful Approach&amp;quot;&quot;/&gt;&lt;property id=&quot;20307&quot; value=&quot;286&quot;/&gt;&lt;/object&gt;&lt;object type=&quot;3&quot; unique_id=&quot;10031&quot;&gt;&lt;property id=&quot;20148&quot; value=&quot;5&quot;/&gt;&lt;property id=&quot;20300&quot; value=&quot;Slide 29 - &amp;quot;Convening Benefits Network Partners&amp;quot;&quot;/&gt;&lt;property id=&quot;20307&quot; value=&quot;287&quot;/&gt;&lt;/object&gt;&lt;object type=&quot;3&quot; unique_id=&quot;10032&quot;&gt;&lt;property id=&quot;20148&quot; value=&quot;5&quot;/&gt;&lt;property id=&quot;20300&quot; value=&quot;Slide 30 - &amp;quot;Building the Benefits Network&amp;quot;&quot;/&gt;&lt;property id=&quot;20307&quot; value=&quot;288&quot;/&gt;&lt;/object&gt;&lt;object type=&quot;3&quot; unique_id=&quot;10033&quot;&gt;&lt;property id=&quot;20148&quot; value=&quot;5&quot;/&gt;&lt;property id=&quot;20300&quot; value=&quot;Slide 31 - &amp;quot;Lifestyle and Prevention Benefits Network&amp;quot;&quot;/&gt;&lt;property id=&quot;20307&quot; value=&quot;289&quot;/&gt;&lt;/object&gt;&lt;object type=&quot;3&quot; unique_id=&quot;10034&quot;&gt;&lt;property id=&quot;20148&quot; value=&quot;5&quot;/&gt;&lt;property id=&quot;20300&quot; value=&quot;Slide 32&quot;/&gt;&lt;property id=&quot;20307&quot; value=&quot;299&quot;/&gt;&lt;/object&gt;&lt;object type=&quot;3&quot; unique_id=&quot;10035&quot;&gt;&lt;property id=&quot;20148&quot; value=&quot;5&quot;/&gt;&lt;property id=&quot;20300&quot; value=&quot;Slide 33 - &amp;quot;Next Steps&amp;quot;&quot;/&gt;&lt;property id=&quot;20307&quot; value=&quot;290&quot;/&gt;&lt;/object&gt;&lt;object type=&quot;3&quot; unique_id=&quot;10036&quot;&gt;&lt;property id=&quot;20148&quot; value=&quot;5&quot;/&gt;&lt;property id=&quot;20300&quot; value=&quot;Slide 34 - &amp;quot;Bigger Vision&amp;quot;&quot;/&gt;&lt;property id=&quot;20307&quot; value=&quot;291&quot;/&gt;&lt;/object&gt;&lt;object type=&quot;3&quot; unique_id=&quot;10037&quot;&gt;&lt;property id=&quot;20148&quot; value=&quot;5&quot;/&gt;&lt;property id=&quot;20300&quot; value=&quot;Slide 35 - &amp;quot;Bright Spot Initiative: Populations of Focus&amp;quot;&quot;/&gt;&lt;property id=&quot;20307&quot; value=&quot;300&quot;/&gt;&lt;/object&gt;&lt;object type=&quot;3&quot; unique_id=&quot;10038&quot;&gt;&lt;property id=&quot;20148&quot; value=&quot;5&quot;/&gt;&lt;property id=&quot;20300&quot; value=&quot;Slide 36 - &amp;quot;Bright Spot Initiative&amp;quot;&quot;/&gt;&lt;property id=&quot;20307&quot; value=&quot;292&quot;/&gt;&lt;/object&gt;&lt;object type=&quot;3&quot; unique_id=&quot;10039&quot;&gt;&lt;property id=&quot;20148&quot; value=&quot;5&quot;/&gt;&lt;property id=&quot;20300&quot; value=&quot;Slide 37 - &amp;quot;Bright Spot Initiative&amp;quot;&quot;/&gt;&lt;property id=&quot;20307&quot; value=&quot;327&quot;/&gt;&lt;/object&gt;&lt;object type=&quot;3&quot; unique_id=&quot;10040&quot;&gt;&lt;property id=&quot;20148&quot; value=&quot;5&quot;/&gt;&lt;property id=&quot;20300&quot; value=&quot;Slide 38 - &amp;quot;Approach&amp;quot;&quot;/&gt;&lt;property id=&quot;20307&quot; value=&quot;293&quot;/&gt;&lt;/object&gt;&lt;object type=&quot;3&quot; unique_id=&quot;10041&quot;&gt;&lt;property id=&quot;20148&quot; value=&quot;5&quot;/&gt;&lt;property id=&quot;20300&quot; value=&quot;Slide 39 - &amp;quot;Recruit National DPP suppliers &amp;quot;&quot;/&gt;&lt;property id=&quot;20307&quot; value=&quot;309&quot;/&gt;&lt;/object&gt;&lt;object type=&quot;3&quot; unique_id=&quot;10042&quot;&gt;&lt;property id=&quot;20148&quot; value=&quot;5&quot;/&gt;&lt;property id=&quot;20300&quot; value=&quot;Slide 40 - &amp;quot;Identify populations disproportionately impacted&amp;quot;&quot;/&gt;&lt;property id=&quot;20307&quot; value=&quot;311&quot;/&gt;&lt;/object&gt;&lt;object type=&quot;3&quot; unique_id=&quot;10043&quot;&gt;&lt;property id=&quot;20148&quot; value=&quot;5&quot;/&gt;&lt;property id=&quot;20300&quot; value=&quot;Slide 41 - &amp;quot;Identify populations disproportionately impacted&amp;quot;&quot;/&gt;&lt;property id=&quot;20307&quot; value=&quot;312&quot;/&gt;&lt;/object&gt;&lt;object type=&quot;3&quot; unique_id=&quot;10044&quot;&gt;&lt;property id=&quot;20148&quot; value=&quot;5&quot;/&gt;&lt;property id=&quot;20300&quot; value=&quot;Slide 42 - &amp;quot;Identify populations disproportionately impacted&amp;quot;&quot;/&gt;&lt;property id=&quot;20307&quot; value=&quot;313&quot;/&gt;&lt;/object&gt;&lt;object type=&quot;3&quot; unique_id=&quot;10045&quot;&gt;&lt;property id=&quot;20148&quot; value=&quot;5&quot;/&gt;&lt;property id=&quot;20300&quot; value=&quot;Slide 43 - &amp;quot;Investigate community composition &amp;quot;&quot;/&gt;&lt;property id=&quot;20307&quot; value=&quot;316&quot;/&gt;&lt;/object&gt;&lt;object type=&quot;3&quot; unique_id=&quot;10046&quot;&gt;&lt;property id=&quot;20148&quot; value=&quot;5&quot;/&gt;&lt;property id=&quot;20300&quot; value=&quot;Slide 44 - &amp;quot;Investigate community composition &amp;quot;&quot;/&gt;&lt;property id=&quot;20307&quot; value=&quot;317&quot;/&gt;&lt;/object&gt;&lt;object type=&quot;3&quot; unique_id=&quot;10047&quot;&gt;&lt;property id=&quot;20148&quot; value=&quot;5&quot;/&gt;&lt;property id=&quot;20300&quot; value=&quot;Slide 45 - &amp;quot;Tailor populations of focus&amp;quot;&quot;/&gt;&lt;property id=&quot;20307&quot; value=&quot;318&quot;/&gt;&lt;/object&gt;&lt;object type=&quot;3&quot; unique_id=&quot;10048&quot;&gt;&lt;property id=&quot;20148&quot; value=&quot;5&quot;/&gt;&lt;property id=&quot;20300&quot; value=&quot;Slide 46 - &amp;quot;How Partners Can Help&amp;quot;&quot;/&gt;&lt;property id=&quot;20307&quot; value=&quot;325&quot;/&gt;&lt;/object&gt;&lt;object type=&quot;3&quot; unique_id=&quot;10049&quot;&gt;&lt;property id=&quot;20148&quot; value=&quot;5&quot;/&gt;&lt;property id=&quot;20300&quot; value=&quot;Slide 47 - &amp;quot;Diabetes Prevention Promotional Materials&amp;quot;&quot;/&gt;&lt;property id=&quot;20307&quot; value=&quot;319&quot;/&gt;&lt;/object&gt;&lt;object type=&quot;3&quot; unique_id=&quot;10050&quot;&gt;&lt;property id=&quot;20148&quot; value=&quot;5&quot;/&gt;&lt;property id=&quot;20300&quot; value=&quot;Slide 48 - &amp;quot;November is Diabetes Awareness Month&amp;quot;&quot;/&gt;&lt;property id=&quot;20307&quot; value=&quot;320&quot;/&gt;&lt;/object&gt;&lt;object type=&quot;3&quot; unique_id=&quot;10051&quot;&gt;&lt;property id=&quot;20148&quot; value=&quot;5&quot;/&gt;&lt;property id=&quot;20300&quot; value=&quot;Slide 49&quot;/&gt;&lt;property id=&quot;20307&quot; value=&quot;279&quot;/&gt;&lt;/object&gt;&lt;/object&gt;&lt;object type=&quot;8&quot; unique_id=&quot;10102&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DHS PPT">
      <a:dk1>
        <a:srgbClr val="003D78"/>
      </a:dk1>
      <a:lt1>
        <a:srgbClr val="FFFFFF"/>
      </a:lt1>
      <a:dk2>
        <a:srgbClr val="19767C"/>
      </a:dk2>
      <a:lt2>
        <a:srgbClr val="E0EEF0"/>
      </a:lt2>
      <a:accent1>
        <a:srgbClr val="003D78"/>
      </a:accent1>
      <a:accent2>
        <a:srgbClr val="19767C"/>
      </a:accent2>
      <a:accent3>
        <a:srgbClr val="A9CED3"/>
      </a:accent3>
      <a:accent4>
        <a:srgbClr val="001932"/>
      </a:accent4>
      <a:accent5>
        <a:srgbClr val="37656B"/>
      </a:accent5>
      <a:accent6>
        <a:srgbClr val="E0EEF0"/>
      </a:accent6>
      <a:hlink>
        <a:srgbClr val="0000FF"/>
      </a:hlink>
      <a:folHlink>
        <a:srgbClr val="800080"/>
      </a:folHlink>
    </a:clrScheme>
    <a:fontScheme name="DHS PPT">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82473500106645950B852CA0CDF3D1" ma:contentTypeVersion="1" ma:contentTypeDescription="Create a new document." ma:contentTypeScope="" ma:versionID="bf5f277a250cf3ba6fa25d2ae6f17d09">
  <xsd:schema xmlns:xsd="http://www.w3.org/2001/XMLSchema" xmlns:xs="http://www.w3.org/2001/XMLSchema" xmlns:p="http://schemas.microsoft.com/office/2006/metadata/properties" xmlns:ns2="2ea21b9e-6e16-448e-8115-32987f95599c" targetNamespace="http://schemas.microsoft.com/office/2006/metadata/properties" ma:root="true" ma:fieldsID="0bd912fb686999fef46109f9ece1d42f" ns2:_="">
    <xsd:import namespace="2ea21b9e-6e16-448e-8115-32987f95599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a21b9e-6e16-448e-8115-32987f95599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00C78E-F1DB-42B4-9547-BB570617EEFD}">
  <ds:schemaRefs>
    <ds:schemaRef ds:uri="http://purl.org/dc/dcmitype/"/>
    <ds:schemaRef ds:uri="http://schemas.microsoft.com/office/infopath/2007/PartnerControls"/>
    <ds:schemaRef ds:uri="2ea21b9e-6e16-448e-8115-32987f95599c"/>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CDBC0E8-C934-4517-ABEF-39EB419D7B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a21b9e-6e16-448e-8115-32987f9559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69B0D8-DF9D-4E0C-8015-25E0EE8FC8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ppttemplate3</Template>
  <TotalTime>2296</TotalTime>
  <Words>4712</Words>
  <Application>Microsoft Office PowerPoint</Application>
  <PresentationFormat>On-screen Show (16:9)</PresentationFormat>
  <Paragraphs>476</Paragraphs>
  <Slides>49</Slides>
  <Notes>47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Arial</vt:lpstr>
      <vt:lpstr>Calibri</vt:lpstr>
      <vt:lpstr>Century</vt:lpstr>
      <vt:lpstr>Helvetica</vt:lpstr>
      <vt:lpstr>Montserrat</vt:lpstr>
      <vt:lpstr>Nunito</vt:lpstr>
      <vt:lpstr>Open Sans</vt:lpstr>
      <vt:lpstr>Segoe UI Symbol</vt:lpstr>
      <vt:lpstr>Symbol</vt:lpstr>
      <vt:lpstr>Verdana</vt:lpstr>
      <vt:lpstr>Wingdings</vt:lpstr>
      <vt:lpstr>Office Theme</vt:lpstr>
      <vt:lpstr>Welcome to the Chronic Disease Prevention Partner call!</vt:lpstr>
      <vt:lpstr>Diabetes Initiatives to  Address Equity</vt:lpstr>
      <vt:lpstr>Presentation Outline</vt:lpstr>
      <vt:lpstr>Diabetes Update</vt:lpstr>
      <vt:lpstr>Wisconsin  Diabetes Action Plan</vt:lpstr>
      <vt:lpstr>Wisconsin Diabetes Action Plan</vt:lpstr>
      <vt:lpstr>Wisconsin Diabetes Action Plan</vt:lpstr>
      <vt:lpstr>Wisconsin Diabetes Action Plan</vt:lpstr>
      <vt:lpstr>Diabetes Prevention and Management Efforts</vt:lpstr>
      <vt:lpstr>Diabetes Prevention and Management Efforts</vt:lpstr>
      <vt:lpstr>Prediabetes Awareness</vt:lpstr>
      <vt:lpstr>National Diabetes Prevention Program</vt:lpstr>
      <vt:lpstr>National Diabetes Prevention Program</vt:lpstr>
      <vt:lpstr>National Diabetes Prevention Program</vt:lpstr>
      <vt:lpstr>Diabetes Self-Management Education and Support</vt:lpstr>
      <vt:lpstr>Diabetes Self-Management Education and Support</vt:lpstr>
      <vt:lpstr>Pharmacist Engagement</vt:lpstr>
      <vt:lpstr>Personal Continuous Glucose Monitors (CGM)</vt:lpstr>
      <vt:lpstr>Personal Continuous Glucose Monitors (CGM)</vt:lpstr>
      <vt:lpstr>Community Health Workers</vt:lpstr>
      <vt:lpstr>COVID-19 Impacts</vt:lpstr>
      <vt:lpstr>COVID-19 Impacts</vt:lpstr>
      <vt:lpstr>Next Steps and  Feedback Opportunities</vt:lpstr>
      <vt:lpstr>Next Steps</vt:lpstr>
      <vt:lpstr>Feedback Opportunities</vt:lpstr>
      <vt:lpstr>Building the Bridge for Reimbursement</vt:lpstr>
      <vt:lpstr>Wisconsin’s  Lifestyle and Prevention Benefits Network</vt:lpstr>
      <vt:lpstr>Thoughtful Approach</vt:lpstr>
      <vt:lpstr>Convening Benefits Network Partners</vt:lpstr>
      <vt:lpstr>Building the Benefits Network</vt:lpstr>
      <vt:lpstr>Lifestyle and Prevention Benefits Network</vt:lpstr>
      <vt:lpstr>PowerPoint Presentation</vt:lpstr>
      <vt:lpstr>Next Steps</vt:lpstr>
      <vt:lpstr>Bigger Vision</vt:lpstr>
      <vt:lpstr>Bright Spot Initiative: Populations of Focus</vt:lpstr>
      <vt:lpstr>Bright Spot Initiative</vt:lpstr>
      <vt:lpstr>Bright Spot Initiative</vt:lpstr>
      <vt:lpstr>Approach</vt:lpstr>
      <vt:lpstr>Recruit National DPP suppliers </vt:lpstr>
      <vt:lpstr>Identify populations disproportionately impacted</vt:lpstr>
      <vt:lpstr>Identify populations disproportionately impacted</vt:lpstr>
      <vt:lpstr>Identify populations disproportionately impacted</vt:lpstr>
      <vt:lpstr>Investigate community composition </vt:lpstr>
      <vt:lpstr>Investigate community composition </vt:lpstr>
      <vt:lpstr>Tailor populations of focus</vt:lpstr>
      <vt:lpstr>How Partners Can Help</vt:lpstr>
      <vt:lpstr>Diabetes Prevention Promotional Materials</vt:lpstr>
      <vt:lpstr>November is Diabetes Awareness Month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2022 September Partner Call</dc:title>
  <dc:creator>DHS</dc:creator>
  <cp:lastModifiedBy>Kopetskie, Karen M - DHS</cp:lastModifiedBy>
  <cp:revision>78</cp:revision>
  <dcterms:created xsi:type="dcterms:W3CDTF">2022-08-16T15:22:20Z</dcterms:created>
  <dcterms:modified xsi:type="dcterms:W3CDTF">2022-09-29T20:30:29Z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0x010100B782473500106645950B852CA0CDF3D1</vt:lpwstr>
  </property>
</Properties>
</file>