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omments/comment2.xml" ContentType="application/vnd.openxmlformats-officedocument.presentationml.comments+xml"/>
  <Override PartName="/ppt/notesSlides/notesSlide4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6"/>
  </p:notesMasterIdLst>
  <p:sldIdLst>
    <p:sldId id="256" r:id="rId5"/>
    <p:sldId id="287" r:id="rId6"/>
    <p:sldId id="261" r:id="rId7"/>
    <p:sldId id="321" r:id="rId8"/>
    <p:sldId id="322" r:id="rId9"/>
    <p:sldId id="323" r:id="rId10"/>
    <p:sldId id="328" r:id="rId11"/>
    <p:sldId id="337" r:id="rId12"/>
    <p:sldId id="329" r:id="rId13"/>
    <p:sldId id="330" r:id="rId14"/>
    <p:sldId id="331" r:id="rId15"/>
    <p:sldId id="332" r:id="rId16"/>
    <p:sldId id="333" r:id="rId17"/>
    <p:sldId id="334" r:id="rId18"/>
    <p:sldId id="335" r:id="rId19"/>
    <p:sldId id="325" r:id="rId20"/>
    <p:sldId id="312" r:id="rId21"/>
    <p:sldId id="260" r:id="rId22"/>
    <p:sldId id="301" r:id="rId23"/>
    <p:sldId id="319" r:id="rId24"/>
    <p:sldId id="310" r:id="rId25"/>
    <p:sldId id="320" r:id="rId26"/>
    <p:sldId id="279" r:id="rId27"/>
    <p:sldId id="258" r:id="rId28"/>
    <p:sldId id="259" r:id="rId29"/>
    <p:sldId id="311" r:id="rId30"/>
    <p:sldId id="277" r:id="rId31"/>
    <p:sldId id="295" r:id="rId32"/>
    <p:sldId id="314" r:id="rId33"/>
    <p:sldId id="278" r:id="rId34"/>
    <p:sldId id="257" r:id="rId35"/>
    <p:sldId id="276" r:id="rId36"/>
    <p:sldId id="280" r:id="rId37"/>
    <p:sldId id="281" r:id="rId38"/>
    <p:sldId id="313" r:id="rId39"/>
    <p:sldId id="294" r:id="rId40"/>
    <p:sldId id="282" r:id="rId41"/>
    <p:sldId id="263" r:id="rId42"/>
    <p:sldId id="283" r:id="rId43"/>
    <p:sldId id="317" r:id="rId44"/>
    <p:sldId id="293" r:id="rId45"/>
    <p:sldId id="306" r:id="rId46"/>
    <p:sldId id="307" r:id="rId47"/>
    <p:sldId id="298" r:id="rId48"/>
    <p:sldId id="303" r:id="rId49"/>
    <p:sldId id="316" r:id="rId50"/>
    <p:sldId id="296" r:id="rId51"/>
    <p:sldId id="300" r:id="rId52"/>
    <p:sldId id="299" r:id="rId53"/>
    <p:sldId id="285" r:id="rId54"/>
    <p:sldId id="304" r:id="rId55"/>
    <p:sldId id="288" r:id="rId56"/>
    <p:sldId id="289" r:id="rId57"/>
    <p:sldId id="308" r:id="rId58"/>
    <p:sldId id="318" r:id="rId59"/>
    <p:sldId id="290" r:id="rId60"/>
    <p:sldId id="292" r:id="rId61"/>
    <p:sldId id="309" r:id="rId62"/>
    <p:sldId id="336" r:id="rId63"/>
    <p:sldId id="305" r:id="rId64"/>
    <p:sldId id="270" r:id="rId6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s, Lexi H - DHS" initials="DLHD" lastIdx="47" clrIdx="0">
    <p:extLst>
      <p:ext uri="{19B8F6BF-5375-455C-9EA6-DF929625EA0E}">
        <p15:presenceInfo xmlns:p15="http://schemas.microsoft.com/office/powerpoint/2012/main" userId="S::Lexi.Davis@dhs.wisconsin.gov::1276624c-1a93-4c74-91cc-0a9530d8c8a4" providerId="AD"/>
      </p:ext>
    </p:extLst>
  </p:cmAuthor>
  <p:cmAuthor id="2" name="Pesik, Mary J - DHS" initials="PMJD" lastIdx="16" clrIdx="1">
    <p:extLst>
      <p:ext uri="{19B8F6BF-5375-455C-9EA6-DF929625EA0E}">
        <p15:presenceInfo xmlns:p15="http://schemas.microsoft.com/office/powerpoint/2012/main" userId="S::Mary.Pesik@dhs.wisconsin.gov::78d85906-0ddd-4163-bca4-eafbebc964fd" providerId="AD"/>
      </p:ext>
    </p:extLst>
  </p:cmAuthor>
  <p:cmAuthor id="3" name="Vadjunec, Shelby L - DHS" initials="VSLD" lastIdx="5" clrIdx="2">
    <p:extLst>
      <p:ext uri="{19B8F6BF-5375-455C-9EA6-DF929625EA0E}">
        <p15:presenceInfo xmlns:p15="http://schemas.microsoft.com/office/powerpoint/2012/main" userId="S::Shelby.Vadjunec@dhs.wisconsin.gov::9986373b-6b86-4168-b460-e8857096d8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6073"/>
    <a:srgbClr val="003D78"/>
    <a:srgbClr val="585858"/>
    <a:srgbClr val="7DB6C1"/>
    <a:srgbClr val="4F7E87"/>
    <a:srgbClr val="797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4512" autoAdjust="0"/>
  </p:normalViewPr>
  <p:slideViewPr>
    <p:cSldViewPr>
      <p:cViewPr varScale="1">
        <p:scale>
          <a:sx n="103" d="100"/>
          <a:sy n="103" d="100"/>
        </p:scale>
        <p:origin x="1812" y="72"/>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0-24T13:37:31.083" idx="15">
    <p:pos x="10" y="10"/>
    <p:text>Will something like this pass the approval process? Or will we still have to spell out acronyms elsewhere in the slides?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10-24T13:10:12.525" idx="11">
    <p:pos x="10" y="10"/>
    <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EEC52F-F23A-4877-8BFD-BB05C8315B54}"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C7504FF9-E61D-40D8-A0D0-140F1464D42C}">
      <dgm:prSet phldrT="[Text]"/>
      <dgm:spPr/>
      <dgm:t>
        <a:bodyPr/>
        <a:lstStyle/>
        <a:p>
          <a:r>
            <a:rPr lang="en-US" dirty="0"/>
            <a:t>CDC Required Grant Strategies</a:t>
          </a:r>
        </a:p>
      </dgm:t>
    </dgm:pt>
    <dgm:pt modelId="{B2E70EBC-7688-4444-B0DA-925763B24BD3}" type="parTrans" cxnId="{6B71C250-D37F-473F-879D-045247EBF647}">
      <dgm:prSet/>
      <dgm:spPr/>
      <dgm:t>
        <a:bodyPr/>
        <a:lstStyle/>
        <a:p>
          <a:endParaRPr lang="en-US"/>
        </a:p>
      </dgm:t>
    </dgm:pt>
    <dgm:pt modelId="{6BC706B6-D48E-41AD-B2EF-6E7E2096018F}" type="sibTrans" cxnId="{6B71C250-D37F-473F-879D-045247EBF647}">
      <dgm:prSet/>
      <dgm:spPr/>
      <dgm:t>
        <a:bodyPr/>
        <a:lstStyle/>
        <a:p>
          <a:endParaRPr lang="en-US"/>
        </a:p>
      </dgm:t>
    </dgm:pt>
    <dgm:pt modelId="{C873A443-E01A-4AAF-A2BA-40E696C7D5FA}" type="pres">
      <dgm:prSet presAssocID="{79EEC52F-F23A-4877-8BFD-BB05C8315B54}" presName="Name0" presStyleCnt="0">
        <dgm:presLayoutVars>
          <dgm:dir/>
          <dgm:animLvl val="lvl"/>
          <dgm:resizeHandles val="exact"/>
        </dgm:presLayoutVars>
      </dgm:prSet>
      <dgm:spPr/>
    </dgm:pt>
    <dgm:pt modelId="{35DFA4B9-2224-44B3-BB86-D1723B81CEA2}" type="pres">
      <dgm:prSet presAssocID="{C7504FF9-E61D-40D8-A0D0-140F1464D42C}" presName="parTxOnly" presStyleLbl="node1" presStyleIdx="0" presStyleCnt="1" custLinFactNeighborX="49" custLinFactNeighborY="-4267">
        <dgm:presLayoutVars>
          <dgm:chMax val="0"/>
          <dgm:chPref val="0"/>
          <dgm:bulletEnabled val="1"/>
        </dgm:presLayoutVars>
      </dgm:prSet>
      <dgm:spPr/>
    </dgm:pt>
  </dgm:ptLst>
  <dgm:cxnLst>
    <dgm:cxn modelId="{6B71C250-D37F-473F-879D-045247EBF647}" srcId="{79EEC52F-F23A-4877-8BFD-BB05C8315B54}" destId="{C7504FF9-E61D-40D8-A0D0-140F1464D42C}" srcOrd="0" destOrd="0" parTransId="{B2E70EBC-7688-4444-B0DA-925763B24BD3}" sibTransId="{6BC706B6-D48E-41AD-B2EF-6E7E2096018F}"/>
    <dgm:cxn modelId="{B55513F2-573F-46B1-ABD9-3B38CE35ACD2}" type="presOf" srcId="{C7504FF9-E61D-40D8-A0D0-140F1464D42C}" destId="{35DFA4B9-2224-44B3-BB86-D1723B81CEA2}" srcOrd="0" destOrd="0" presId="urn:microsoft.com/office/officeart/2005/8/layout/chevron1"/>
    <dgm:cxn modelId="{5F4C24FD-B2BE-4A52-8BF4-B1868138EABE}" type="presOf" srcId="{79EEC52F-F23A-4877-8BFD-BB05C8315B54}" destId="{C873A443-E01A-4AAF-A2BA-40E696C7D5FA}" srcOrd="0" destOrd="0" presId="urn:microsoft.com/office/officeart/2005/8/layout/chevron1"/>
    <dgm:cxn modelId="{66DB00B6-498F-4CE2-B365-64113C9A8D9A}" type="presParOf" srcId="{C873A443-E01A-4AAF-A2BA-40E696C7D5FA}" destId="{35DFA4B9-2224-44B3-BB86-D1723B81CEA2}"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EEC52F-F23A-4877-8BFD-BB05C8315B54}"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C7504FF9-E61D-40D8-A0D0-140F1464D42C}">
      <dgm:prSet phldrT="[Text]" custT="1"/>
      <dgm:spPr/>
      <dgm:t>
        <a:bodyPr/>
        <a:lstStyle/>
        <a:p>
          <a:r>
            <a:rPr lang="en-US" sz="2400" dirty="0"/>
            <a:t>CDC Required Grant Strategies</a:t>
          </a:r>
        </a:p>
      </dgm:t>
    </dgm:pt>
    <dgm:pt modelId="{B2E70EBC-7688-4444-B0DA-925763B24BD3}" type="parTrans" cxnId="{6B71C250-D37F-473F-879D-045247EBF647}">
      <dgm:prSet/>
      <dgm:spPr/>
      <dgm:t>
        <a:bodyPr/>
        <a:lstStyle/>
        <a:p>
          <a:endParaRPr lang="en-US"/>
        </a:p>
      </dgm:t>
    </dgm:pt>
    <dgm:pt modelId="{6BC706B6-D48E-41AD-B2EF-6E7E2096018F}" type="sibTrans" cxnId="{6B71C250-D37F-473F-879D-045247EBF647}">
      <dgm:prSet/>
      <dgm:spPr/>
      <dgm:t>
        <a:bodyPr/>
        <a:lstStyle/>
        <a:p>
          <a:endParaRPr lang="en-US"/>
        </a:p>
      </dgm:t>
    </dgm:pt>
    <dgm:pt modelId="{C873A443-E01A-4AAF-A2BA-40E696C7D5FA}" type="pres">
      <dgm:prSet presAssocID="{79EEC52F-F23A-4877-8BFD-BB05C8315B54}" presName="Name0" presStyleCnt="0">
        <dgm:presLayoutVars>
          <dgm:dir/>
          <dgm:animLvl val="lvl"/>
          <dgm:resizeHandles val="exact"/>
        </dgm:presLayoutVars>
      </dgm:prSet>
      <dgm:spPr/>
    </dgm:pt>
    <dgm:pt modelId="{35DFA4B9-2224-44B3-BB86-D1723B81CEA2}" type="pres">
      <dgm:prSet presAssocID="{C7504FF9-E61D-40D8-A0D0-140F1464D42C}" presName="parTxOnly" presStyleLbl="node1" presStyleIdx="0" presStyleCnt="1" custScaleY="142669" custLinFactNeighborX="8050">
        <dgm:presLayoutVars>
          <dgm:chMax val="0"/>
          <dgm:chPref val="0"/>
          <dgm:bulletEnabled val="1"/>
        </dgm:presLayoutVars>
      </dgm:prSet>
      <dgm:spPr/>
    </dgm:pt>
  </dgm:ptLst>
  <dgm:cxnLst>
    <dgm:cxn modelId="{6B71C250-D37F-473F-879D-045247EBF647}" srcId="{79EEC52F-F23A-4877-8BFD-BB05C8315B54}" destId="{C7504FF9-E61D-40D8-A0D0-140F1464D42C}" srcOrd="0" destOrd="0" parTransId="{B2E70EBC-7688-4444-B0DA-925763B24BD3}" sibTransId="{6BC706B6-D48E-41AD-B2EF-6E7E2096018F}"/>
    <dgm:cxn modelId="{B55513F2-573F-46B1-ABD9-3B38CE35ACD2}" type="presOf" srcId="{C7504FF9-E61D-40D8-A0D0-140F1464D42C}" destId="{35DFA4B9-2224-44B3-BB86-D1723B81CEA2}" srcOrd="0" destOrd="0" presId="urn:microsoft.com/office/officeart/2005/8/layout/chevron1"/>
    <dgm:cxn modelId="{5F4C24FD-B2BE-4A52-8BF4-B1868138EABE}" type="presOf" srcId="{79EEC52F-F23A-4877-8BFD-BB05C8315B54}" destId="{C873A443-E01A-4AAF-A2BA-40E696C7D5FA}" srcOrd="0" destOrd="0" presId="urn:microsoft.com/office/officeart/2005/8/layout/chevron1"/>
    <dgm:cxn modelId="{66DB00B6-498F-4CE2-B365-64113C9A8D9A}" type="presParOf" srcId="{C873A443-E01A-4AAF-A2BA-40E696C7D5FA}" destId="{35DFA4B9-2224-44B3-BB86-D1723B81CEA2}"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EEC52F-F23A-4877-8BFD-BB05C8315B54}"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C7504FF9-E61D-40D8-A0D0-140F1464D42C}">
      <dgm:prSet phldrT="[Text]"/>
      <dgm:spPr>
        <a:solidFill>
          <a:srgbClr val="006073"/>
        </a:solidFill>
      </dgm:spPr>
      <dgm:t>
        <a:bodyPr/>
        <a:lstStyle/>
        <a:p>
          <a:r>
            <a:rPr lang="en-US" dirty="0"/>
            <a:t>HOW?</a:t>
          </a:r>
        </a:p>
        <a:p>
          <a:r>
            <a:rPr lang="en-US" dirty="0"/>
            <a:t>Partner Roles</a:t>
          </a:r>
        </a:p>
      </dgm:t>
    </dgm:pt>
    <dgm:pt modelId="{B2E70EBC-7688-4444-B0DA-925763B24BD3}" type="parTrans" cxnId="{6B71C250-D37F-473F-879D-045247EBF647}">
      <dgm:prSet/>
      <dgm:spPr/>
      <dgm:t>
        <a:bodyPr/>
        <a:lstStyle/>
        <a:p>
          <a:endParaRPr lang="en-US"/>
        </a:p>
      </dgm:t>
    </dgm:pt>
    <dgm:pt modelId="{6BC706B6-D48E-41AD-B2EF-6E7E2096018F}" type="sibTrans" cxnId="{6B71C250-D37F-473F-879D-045247EBF647}">
      <dgm:prSet/>
      <dgm:spPr/>
      <dgm:t>
        <a:bodyPr/>
        <a:lstStyle/>
        <a:p>
          <a:endParaRPr lang="en-US"/>
        </a:p>
      </dgm:t>
    </dgm:pt>
    <dgm:pt modelId="{C873A443-E01A-4AAF-A2BA-40E696C7D5FA}" type="pres">
      <dgm:prSet presAssocID="{79EEC52F-F23A-4877-8BFD-BB05C8315B54}" presName="Name0" presStyleCnt="0">
        <dgm:presLayoutVars>
          <dgm:dir/>
          <dgm:animLvl val="lvl"/>
          <dgm:resizeHandles val="exact"/>
        </dgm:presLayoutVars>
      </dgm:prSet>
      <dgm:spPr/>
    </dgm:pt>
    <dgm:pt modelId="{35DFA4B9-2224-44B3-BB86-D1723B81CEA2}" type="pres">
      <dgm:prSet presAssocID="{C7504FF9-E61D-40D8-A0D0-140F1464D42C}" presName="parTxOnly" presStyleLbl="node1" presStyleIdx="0" presStyleCnt="1" custScaleY="112837" custLinFactNeighborX="3889" custLinFactNeighborY="0">
        <dgm:presLayoutVars>
          <dgm:chMax val="0"/>
          <dgm:chPref val="0"/>
          <dgm:bulletEnabled val="1"/>
        </dgm:presLayoutVars>
      </dgm:prSet>
      <dgm:spPr/>
    </dgm:pt>
  </dgm:ptLst>
  <dgm:cxnLst>
    <dgm:cxn modelId="{6B71C250-D37F-473F-879D-045247EBF647}" srcId="{79EEC52F-F23A-4877-8BFD-BB05C8315B54}" destId="{C7504FF9-E61D-40D8-A0D0-140F1464D42C}" srcOrd="0" destOrd="0" parTransId="{B2E70EBC-7688-4444-B0DA-925763B24BD3}" sibTransId="{6BC706B6-D48E-41AD-B2EF-6E7E2096018F}"/>
    <dgm:cxn modelId="{B55513F2-573F-46B1-ABD9-3B38CE35ACD2}" type="presOf" srcId="{C7504FF9-E61D-40D8-A0D0-140F1464D42C}" destId="{35DFA4B9-2224-44B3-BB86-D1723B81CEA2}" srcOrd="0" destOrd="0" presId="urn:microsoft.com/office/officeart/2005/8/layout/chevron1"/>
    <dgm:cxn modelId="{5F4C24FD-B2BE-4A52-8BF4-B1868138EABE}" type="presOf" srcId="{79EEC52F-F23A-4877-8BFD-BB05C8315B54}" destId="{C873A443-E01A-4AAF-A2BA-40E696C7D5FA}" srcOrd="0" destOrd="0" presId="urn:microsoft.com/office/officeart/2005/8/layout/chevron1"/>
    <dgm:cxn modelId="{66DB00B6-498F-4CE2-B365-64113C9A8D9A}" type="presParOf" srcId="{C873A443-E01A-4AAF-A2BA-40E696C7D5FA}" destId="{35DFA4B9-2224-44B3-BB86-D1723B81CEA2}" srcOrd="0"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A4B9-2224-44B3-BB86-D1723B81CEA2}">
      <dsp:nvSpPr>
        <dsp:cNvPr id="0" name=""/>
        <dsp:cNvSpPr/>
      </dsp:nvSpPr>
      <dsp:spPr>
        <a:xfrm>
          <a:off x="4163" y="0"/>
          <a:ext cx="4259108" cy="117138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kern="1200" dirty="0"/>
            <a:t>CDC Required Grant Strategies</a:t>
          </a:r>
        </a:p>
      </dsp:txBody>
      <dsp:txXfrm>
        <a:off x="589858" y="0"/>
        <a:ext cx="3087719" cy="11713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A4B9-2224-44B3-BB86-D1723B81CEA2}">
      <dsp:nvSpPr>
        <dsp:cNvPr id="0" name=""/>
        <dsp:cNvSpPr/>
      </dsp:nvSpPr>
      <dsp:spPr>
        <a:xfrm>
          <a:off x="3143" y="0"/>
          <a:ext cx="3215612" cy="15992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CDC Required Grant Strategies</a:t>
          </a:r>
        </a:p>
      </dsp:txBody>
      <dsp:txXfrm>
        <a:off x="802777" y="0"/>
        <a:ext cx="1616345" cy="15992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A4B9-2224-44B3-BB86-D1723B81CEA2}">
      <dsp:nvSpPr>
        <dsp:cNvPr id="0" name=""/>
        <dsp:cNvSpPr/>
      </dsp:nvSpPr>
      <dsp:spPr>
        <a:xfrm>
          <a:off x="0" y="2"/>
          <a:ext cx="3543301" cy="1599261"/>
        </a:xfrm>
        <a:prstGeom prst="chevron">
          <a:avLst/>
        </a:prstGeom>
        <a:solidFill>
          <a:srgbClr val="00607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017" tIns="44006" rIns="44006" bIns="44006" numCol="1" spcCol="1270" anchor="ctr" anchorCtr="0">
          <a:noAutofit/>
        </a:bodyPr>
        <a:lstStyle/>
        <a:p>
          <a:pPr marL="0" lvl="0" indent="0" algn="ctr" defTabSz="1466850">
            <a:lnSpc>
              <a:spcPct val="90000"/>
            </a:lnSpc>
            <a:spcBef>
              <a:spcPct val="0"/>
            </a:spcBef>
            <a:spcAft>
              <a:spcPct val="35000"/>
            </a:spcAft>
            <a:buNone/>
          </a:pPr>
          <a:r>
            <a:rPr lang="en-US" sz="3300" kern="1200" dirty="0"/>
            <a:t>HOW?</a:t>
          </a:r>
        </a:p>
        <a:p>
          <a:pPr marL="0" lvl="0" indent="0" algn="ctr" defTabSz="1466850">
            <a:lnSpc>
              <a:spcPct val="90000"/>
            </a:lnSpc>
            <a:spcBef>
              <a:spcPct val="0"/>
            </a:spcBef>
            <a:spcAft>
              <a:spcPct val="35000"/>
            </a:spcAft>
            <a:buNone/>
          </a:pPr>
          <a:r>
            <a:rPr lang="en-US" sz="3300" kern="1200" dirty="0"/>
            <a:t>Partner Roles</a:t>
          </a:r>
        </a:p>
      </dsp:txBody>
      <dsp:txXfrm>
        <a:off x="799631" y="2"/>
        <a:ext cx="1944040" cy="15992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F31E19-A37C-403A-AE48-5F29B41151D6}" type="datetimeFigureOut">
              <a:rPr lang="en-US" smtClean="0"/>
              <a:t>11/16/2022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BCAC8B-0117-427A-8A85-5726A74CA633}" type="slidenum">
              <a:rPr lang="en-US" smtClean="0"/>
              <a:t>‹#›</a:t>
            </a:fld>
            <a:endParaRPr lang="en-US"/>
          </a:p>
        </p:txBody>
      </p:sp>
    </p:spTree>
    <p:extLst>
      <p:ext uri="{BB962C8B-B14F-4D97-AF65-F5344CB8AC3E}">
        <p14:creationId xmlns:p14="http://schemas.microsoft.com/office/powerpoint/2010/main" val="202366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bookend (intro and closing)</a:t>
            </a:r>
          </a:p>
          <a:p>
            <a:endParaRPr lang="en-US" dirty="0"/>
          </a:p>
          <a:p>
            <a:r>
              <a:rPr lang="en-US" dirty="0"/>
              <a:t>Invitation to put questions in the chat, if we don’t get to the questions during will include in follow up communication</a:t>
            </a:r>
          </a:p>
        </p:txBody>
      </p:sp>
      <p:sp>
        <p:nvSpPr>
          <p:cNvPr id="4" name="Slide Number Placeholder 3"/>
          <p:cNvSpPr>
            <a:spLocks noGrp="1"/>
          </p:cNvSpPr>
          <p:nvPr>
            <p:ph type="sldNum" sz="quarter" idx="5"/>
          </p:nvPr>
        </p:nvSpPr>
        <p:spPr/>
        <p:txBody>
          <a:bodyPr/>
          <a:lstStyle/>
          <a:p>
            <a:fld id="{9BBCAC8B-0117-427A-8A85-5726A74CA633}" type="slidenum">
              <a:rPr lang="en-US" smtClean="0"/>
              <a:t>1</a:t>
            </a:fld>
            <a:endParaRPr lang="en-US"/>
          </a:p>
        </p:txBody>
      </p:sp>
    </p:spTree>
    <p:extLst>
      <p:ext uri="{BB962C8B-B14F-4D97-AF65-F5344CB8AC3E}">
        <p14:creationId xmlns:p14="http://schemas.microsoft.com/office/powerpoint/2010/main" val="1778090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13</a:t>
            </a:fld>
            <a:endParaRPr lang="en-US"/>
          </a:p>
        </p:txBody>
      </p:sp>
    </p:spTree>
    <p:extLst>
      <p:ext uri="{BB962C8B-B14F-4D97-AF65-F5344CB8AC3E}">
        <p14:creationId xmlns:p14="http://schemas.microsoft.com/office/powerpoint/2010/main" val="3277133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14</a:t>
            </a:fld>
            <a:endParaRPr lang="en-US"/>
          </a:p>
        </p:txBody>
      </p:sp>
    </p:spTree>
    <p:extLst>
      <p:ext uri="{BB962C8B-B14F-4D97-AF65-F5344CB8AC3E}">
        <p14:creationId xmlns:p14="http://schemas.microsoft.com/office/powerpoint/2010/main" val="1859168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15</a:t>
            </a:fld>
            <a:endParaRPr lang="en-US"/>
          </a:p>
        </p:txBody>
      </p:sp>
    </p:spTree>
    <p:extLst>
      <p:ext uri="{BB962C8B-B14F-4D97-AF65-F5344CB8AC3E}">
        <p14:creationId xmlns:p14="http://schemas.microsoft.com/office/powerpoint/2010/main" val="2164335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9BBCAC8B-0117-427A-8A85-5726A74CA633}" type="slidenum">
              <a:rPr lang="en-US" smtClean="0"/>
              <a:t>16</a:t>
            </a:fld>
            <a:endParaRPr lang="en-US"/>
          </a:p>
        </p:txBody>
      </p:sp>
    </p:spTree>
    <p:extLst>
      <p:ext uri="{BB962C8B-B14F-4D97-AF65-F5344CB8AC3E}">
        <p14:creationId xmlns:p14="http://schemas.microsoft.com/office/powerpoint/2010/main" val="3595817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 Due dates in Spring 2023</a:t>
            </a:r>
          </a:p>
        </p:txBody>
      </p:sp>
      <p:sp>
        <p:nvSpPr>
          <p:cNvPr id="4" name="Slide Number Placeholder 3"/>
          <p:cNvSpPr>
            <a:spLocks noGrp="1"/>
          </p:cNvSpPr>
          <p:nvPr>
            <p:ph type="sldNum" sz="quarter" idx="5"/>
          </p:nvPr>
        </p:nvSpPr>
        <p:spPr/>
        <p:txBody>
          <a:bodyPr/>
          <a:lstStyle/>
          <a:p>
            <a:fld id="{9BBCAC8B-0117-427A-8A85-5726A74CA633}" type="slidenum">
              <a:rPr lang="en-US" smtClean="0"/>
              <a:t>17</a:t>
            </a:fld>
            <a:endParaRPr lang="en-US"/>
          </a:p>
        </p:txBody>
      </p:sp>
    </p:spTree>
    <p:extLst>
      <p:ext uri="{BB962C8B-B14F-4D97-AF65-F5344CB8AC3E}">
        <p14:creationId xmlns:p14="http://schemas.microsoft.com/office/powerpoint/2010/main" val="2250386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Grant forecasts were released in August 2022, from these we know estimated NOFO release dates in mid-January, and due dates 60 days from posting. Due to internal DHS review processes, we actually only have 45 days to complete grant writing.</a:t>
            </a:r>
          </a:p>
          <a:p>
            <a:endParaRPr lang="en-US" dirty="0"/>
          </a:p>
          <a:p>
            <a:r>
              <a:rPr lang="en-US" dirty="0"/>
              <a:t>The forecasts include high-level grant descriptions, but fall short of providing the required grant strategies. We do know that health equity will be central to the work, with forecast descriptions specifically calling out the social determinants of health and reaching priority populations (more on this in a moment)</a:t>
            </a:r>
          </a:p>
          <a:p>
            <a:endParaRPr lang="en-US" dirty="0"/>
          </a:p>
          <a:p>
            <a:r>
              <a:rPr lang="en-US" dirty="0"/>
              <a:t>Also different for this grant cycle is how DHS is required to document the process of establishing grantee partners. We will provide more detail on this process, including an interest survey, later in the webinar.</a:t>
            </a:r>
          </a:p>
        </p:txBody>
      </p:sp>
      <p:sp>
        <p:nvSpPr>
          <p:cNvPr id="4" name="Slide Number Placeholder 3"/>
          <p:cNvSpPr>
            <a:spLocks noGrp="1"/>
          </p:cNvSpPr>
          <p:nvPr>
            <p:ph type="sldNum" sz="quarter" idx="5"/>
          </p:nvPr>
        </p:nvSpPr>
        <p:spPr/>
        <p:txBody>
          <a:bodyPr/>
          <a:lstStyle/>
          <a:p>
            <a:fld id="{9BBCAC8B-0117-427A-8A85-5726A74CA633}" type="slidenum">
              <a:rPr lang="en-US" smtClean="0"/>
              <a:t>18</a:t>
            </a:fld>
            <a:endParaRPr lang="en-US"/>
          </a:p>
        </p:txBody>
      </p:sp>
    </p:spTree>
    <p:extLst>
      <p:ext uri="{BB962C8B-B14F-4D97-AF65-F5344CB8AC3E}">
        <p14:creationId xmlns:p14="http://schemas.microsoft.com/office/powerpoint/2010/main" val="2062414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45454"/>
                </a:solidFill>
                <a:effectLst/>
                <a:latin typeface="Lato" panose="020F0502020204030203" pitchFamily="34" charset="0"/>
              </a:rPr>
              <a:t>CDC defines priority populations as…</a:t>
            </a:r>
            <a:r>
              <a:rPr lang="en-US" sz="1200" b="0" i="0" dirty="0">
                <a:effectLst/>
                <a:latin typeface="Arial" panose="020B0604020202020204" pitchFamily="34" charset="0"/>
              </a:rPr>
              <a:t>Those who have systematically experienced greater obstacles to health based on their racial or ethnic group; religion; socioeconomic status; gender; age; mental health; cognitive, sensory, or physical disability; sexual orientation or gender identity; geographic location; or other characteristics historically linked to discrimination or exclusion.</a:t>
            </a:r>
            <a:endParaRPr lang="en-US" b="0" i="0" dirty="0">
              <a:solidFill>
                <a:srgbClr val="545454"/>
              </a:solidFill>
              <a:effectLst/>
              <a:latin typeface="Lato" panose="020F0502020204030203" pitchFamily="34" charset="0"/>
            </a:endParaRPr>
          </a:p>
          <a:p>
            <a:endParaRPr lang="en-US" b="0" i="0" dirty="0">
              <a:solidFill>
                <a:srgbClr val="545454"/>
              </a:solidFill>
              <a:effectLst/>
              <a:latin typeface="Lato" panose="020F0502020204030203" pitchFamily="34" charset="0"/>
            </a:endParaRPr>
          </a:p>
          <a:p>
            <a:r>
              <a:rPr lang="en-US" b="0" i="0" dirty="0">
                <a:solidFill>
                  <a:srgbClr val="545454"/>
                </a:solidFill>
                <a:effectLst/>
                <a:latin typeface="Lato" panose="020F0502020204030203" pitchFamily="34" charset="0"/>
              </a:rPr>
              <a:t>Ultimately, strategies should be prioritized in communities and among populations that have experienced inequitable distribution of power and resources.</a:t>
            </a:r>
          </a:p>
          <a:p>
            <a:endParaRPr lang="en-US" b="0" i="0" dirty="0">
              <a:solidFill>
                <a:srgbClr val="545454"/>
              </a:solidFill>
              <a:effectLst/>
              <a:latin typeface="Lato" panose="020F0502020204030203" pitchFamily="34" charset="0"/>
            </a:endParaRPr>
          </a:p>
          <a:p>
            <a:r>
              <a:rPr lang="en-US" b="0" i="0" dirty="0">
                <a:solidFill>
                  <a:srgbClr val="545454"/>
                </a:solidFill>
                <a:effectLst/>
                <a:latin typeface="Lato" panose="020F0502020204030203" pitchFamily="34" charset="0"/>
              </a:rPr>
              <a:t>Potential grantees will be expected to identify priority populations, and tailor work to engage and reach those populations. This should be a data-informed approach. R</a:t>
            </a:r>
            <a:r>
              <a:rPr lang="en-US" b="0" i="0" dirty="0">
                <a:solidFill>
                  <a:srgbClr val="363636"/>
                </a:solidFill>
                <a:effectLst/>
                <a:latin typeface="Arial" panose="020B0604020202020204" pitchFamily="34" charset="0"/>
              </a:rPr>
              <a:t>ationale for selecting population(s) should consider various factors: disproportionate incidence, prevalence, or severity of diabetes disease burden and/or social vulnerability.</a:t>
            </a:r>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19</a:t>
            </a:fld>
            <a:endParaRPr lang="en-US"/>
          </a:p>
        </p:txBody>
      </p:sp>
    </p:spTree>
    <p:extLst>
      <p:ext uri="{BB962C8B-B14F-4D97-AF65-F5344CB8AC3E}">
        <p14:creationId xmlns:p14="http://schemas.microsoft.com/office/powerpoint/2010/main" val="695116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45454"/>
                </a:solidFill>
                <a:effectLst/>
                <a:latin typeface="Lato" panose="020F0502020204030203" pitchFamily="34" charset="0"/>
              </a:rPr>
              <a:t>CDC defines priority populations as…</a:t>
            </a:r>
            <a:r>
              <a:rPr lang="en-US" sz="1200" b="0" i="0" dirty="0">
                <a:effectLst/>
                <a:latin typeface="Arial" panose="020B0604020202020204" pitchFamily="34" charset="0"/>
              </a:rPr>
              <a:t>Those who have systematically experienced greater obstacles to health based on their racial or ethnic group; religion; socioeconomic status; gender; age; mental health; cognitive, sensory, or physical disability; sexual orientation or gender identity; geographic location; or other characteristics historically linked to discrimination or exclusion.</a:t>
            </a:r>
            <a:endParaRPr lang="en-US" b="0" i="0" dirty="0">
              <a:solidFill>
                <a:srgbClr val="545454"/>
              </a:solidFill>
              <a:effectLst/>
              <a:latin typeface="Lato" panose="020F0502020204030203" pitchFamily="34" charset="0"/>
            </a:endParaRPr>
          </a:p>
          <a:p>
            <a:endParaRPr lang="en-US" b="0" i="0" dirty="0">
              <a:solidFill>
                <a:srgbClr val="545454"/>
              </a:solidFill>
              <a:effectLst/>
              <a:latin typeface="Lato" panose="020F0502020204030203" pitchFamily="34" charset="0"/>
            </a:endParaRPr>
          </a:p>
          <a:p>
            <a:r>
              <a:rPr lang="en-US" b="0" i="0" dirty="0">
                <a:solidFill>
                  <a:srgbClr val="545454"/>
                </a:solidFill>
                <a:effectLst/>
                <a:latin typeface="Lato" panose="020F0502020204030203" pitchFamily="34" charset="0"/>
              </a:rPr>
              <a:t>Ultimately, strategies should be prioritized in communities and among populations that have experienced inequitable distribution of power and resources.</a:t>
            </a:r>
          </a:p>
          <a:p>
            <a:endParaRPr lang="en-US" b="0" i="0" dirty="0">
              <a:solidFill>
                <a:srgbClr val="545454"/>
              </a:solidFill>
              <a:effectLst/>
              <a:latin typeface="Lato" panose="020F0502020204030203" pitchFamily="34" charset="0"/>
            </a:endParaRPr>
          </a:p>
          <a:p>
            <a:r>
              <a:rPr lang="en-US" b="0" i="0" dirty="0">
                <a:solidFill>
                  <a:srgbClr val="545454"/>
                </a:solidFill>
                <a:effectLst/>
                <a:latin typeface="Lato" panose="020F0502020204030203" pitchFamily="34" charset="0"/>
              </a:rPr>
              <a:t>Potential grantees will be expected to identify priority populations, and tailor work to engage and reach those populations. This should be a data-informed approach. R</a:t>
            </a:r>
            <a:r>
              <a:rPr lang="en-US" b="0" i="0" dirty="0">
                <a:solidFill>
                  <a:srgbClr val="363636"/>
                </a:solidFill>
                <a:effectLst/>
                <a:latin typeface="Arial" panose="020B0604020202020204" pitchFamily="34" charset="0"/>
              </a:rPr>
              <a:t>ationale for selecting population(s) should consider various factors: disproportionate incidence, prevalence, or severity of diabetes disease burden and/or social vulnerability.</a:t>
            </a:r>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20</a:t>
            </a:fld>
            <a:endParaRPr lang="en-US"/>
          </a:p>
        </p:txBody>
      </p:sp>
    </p:spTree>
    <p:extLst>
      <p:ext uri="{BB962C8B-B14F-4D97-AF65-F5344CB8AC3E}">
        <p14:creationId xmlns:p14="http://schemas.microsoft.com/office/powerpoint/2010/main" val="1975245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 to measure progress toward these goals and overall reach with priority populations in mind</a:t>
            </a:r>
          </a:p>
          <a:p>
            <a:endParaRPr lang="en-US" dirty="0"/>
          </a:p>
          <a:p>
            <a:r>
              <a:rPr lang="en-US" dirty="0"/>
              <a:t>Getting at PSE change outcomes- moving upstream</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21</a:t>
            </a:fld>
            <a:endParaRPr lang="en-US"/>
          </a:p>
        </p:txBody>
      </p:sp>
    </p:spTree>
    <p:extLst>
      <p:ext uri="{BB962C8B-B14F-4D97-AF65-F5344CB8AC3E}">
        <p14:creationId xmlns:p14="http://schemas.microsoft.com/office/powerpoint/2010/main" val="3120796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 to measure progress toward these goals and overall reach with priority populations in mind</a:t>
            </a:r>
          </a:p>
          <a:p>
            <a:endParaRPr lang="en-US" dirty="0"/>
          </a:p>
          <a:p>
            <a:r>
              <a:rPr lang="en-US" dirty="0"/>
              <a:t>Getting at PSE change outcomes- moving upstream</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22</a:t>
            </a:fld>
            <a:endParaRPr lang="en-US"/>
          </a:p>
        </p:txBody>
      </p:sp>
    </p:spTree>
    <p:extLst>
      <p:ext uri="{BB962C8B-B14F-4D97-AF65-F5344CB8AC3E}">
        <p14:creationId xmlns:p14="http://schemas.microsoft.com/office/powerpoint/2010/main" val="1366828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9BBCAC8B-0117-427A-8A85-5726A74CA633}" type="slidenum">
              <a:rPr lang="en-US" smtClean="0"/>
              <a:t>4</a:t>
            </a:fld>
            <a:endParaRPr lang="en-US"/>
          </a:p>
        </p:txBody>
      </p:sp>
    </p:spTree>
    <p:extLst>
      <p:ext uri="{BB962C8B-B14F-4D97-AF65-F5344CB8AC3E}">
        <p14:creationId xmlns:p14="http://schemas.microsoft.com/office/powerpoint/2010/main" val="1609155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we’ll share more detail on each of the individual grant forecasts, and how they fit within our current work, starting with Cardiovascular Disease. </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23</a:t>
            </a:fld>
            <a:endParaRPr lang="en-US"/>
          </a:p>
        </p:txBody>
      </p:sp>
    </p:spTree>
    <p:extLst>
      <p:ext uri="{BB962C8B-B14F-4D97-AF65-F5344CB8AC3E}">
        <p14:creationId xmlns:p14="http://schemas.microsoft.com/office/powerpoint/2010/main" val="2802364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4"/>
                </a:solidFill>
              </a:rPr>
              <a:t>Heart disease and diabetes will be broken out into separate cooperative agreements this cycle, which is different from our current 1815 and 1817 grants. This means will we be writing separate applications for both.</a:t>
            </a:r>
          </a:p>
          <a:p>
            <a:endParaRPr lang="en-US" dirty="0"/>
          </a:p>
          <a:p>
            <a:r>
              <a:rPr lang="en-US" dirty="0"/>
              <a:t>The National Cardiovascular Health Program grant will focus 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Implementing and evaluating e</a:t>
            </a:r>
            <a:r>
              <a:rPr lang="en-US" sz="1200" b="0" i="0" dirty="0">
                <a:solidFill>
                  <a:schemeClr val="accent4"/>
                </a:solidFill>
                <a:effectLst/>
                <a:latin typeface="Arial" panose="020B0604020202020204" pitchFamily="34" charset="0"/>
              </a:rPr>
              <a:t>vidence-based strategies contributing to the prevention and management of CVD in populations at the highest risk.</a:t>
            </a:r>
          </a:p>
          <a:p>
            <a:pPr marL="171450" indent="-171450">
              <a:buFont typeface="Arial" panose="020B0604020202020204" pitchFamily="34" charset="0"/>
              <a:buChar char="•"/>
            </a:pPr>
            <a:r>
              <a:rPr lang="en-US" dirty="0"/>
              <a:t>Addressing </a:t>
            </a:r>
            <a:r>
              <a:rPr lang="en-US" sz="1200" b="0" i="0" dirty="0">
                <a:solidFill>
                  <a:schemeClr val="accent4"/>
                </a:solidFill>
                <a:effectLst/>
                <a:latin typeface="Arial" panose="020B0604020202020204" pitchFamily="34" charset="0"/>
              </a:rPr>
              <a:t>social and economic factors to help health systems respond to social determinants present in their communities to offer those at risk of, or burdened with CVD, the best health outcomes possible.</a:t>
            </a:r>
          </a:p>
          <a:p>
            <a:pPr marL="0" indent="0">
              <a:buFont typeface="Arial" panose="020B0604020202020204" pitchFamily="34" charset="0"/>
              <a:buNone/>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r>
              <a:rPr lang="en-US" sz="1200" b="0" i="0" dirty="0">
                <a:solidFill>
                  <a:schemeClr val="accent4"/>
                </a:solidFill>
                <a:effectLst/>
                <a:latin typeface="Arial" panose="020B0604020202020204" pitchFamily="34" charset="0"/>
              </a:rPr>
              <a:t>Again, we have limited detail on specific strategies, but expect similarities and alignment with current 1815 Category B strategies. We will expand on current grant efforts in a moment.</a:t>
            </a:r>
          </a:p>
          <a:p>
            <a:pPr marL="171450" indent="-171450">
              <a:buFont typeface="Arial" panose="020B0604020202020204" pitchFamily="34" charset="0"/>
              <a:buChar char="•"/>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24</a:t>
            </a:fld>
            <a:endParaRPr lang="en-US"/>
          </a:p>
        </p:txBody>
      </p:sp>
    </p:spTree>
    <p:extLst>
      <p:ext uri="{BB962C8B-B14F-4D97-AF65-F5344CB8AC3E}">
        <p14:creationId xmlns:p14="http://schemas.microsoft.com/office/powerpoint/2010/main" val="2301985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1200"/>
              </a:spcBef>
              <a:buFont typeface="Courier New" panose="02070309020205020404" pitchFamily="49" charset="0"/>
              <a:buNone/>
            </a:pPr>
            <a:r>
              <a:rPr lang="en-US" sz="1200" b="0" i="0" dirty="0">
                <a:solidFill>
                  <a:srgbClr val="363636"/>
                </a:solidFill>
                <a:effectLst/>
                <a:latin typeface="Arial" panose="020B0604020202020204" pitchFamily="34" charset="0"/>
              </a:rPr>
              <a:t>Another funding opportunity is the Innovative Cardiovascular Health Program (2305). CDPP currently receives 1817 funding which is an innovative component with both Diabetes and Heart Disease strategies. Diabetes is not included in this upcoming round of “innovative” grant funding.</a:t>
            </a:r>
          </a:p>
          <a:p>
            <a:pPr lvl="0">
              <a:spcBef>
                <a:spcPts val="1200"/>
              </a:spcBef>
              <a:buFont typeface="Courier New" panose="02070309020205020404" pitchFamily="49" charset="0"/>
              <a:buNone/>
            </a:pPr>
            <a:endParaRPr lang="en-US" sz="1200" b="0" i="0" dirty="0">
              <a:solidFill>
                <a:srgbClr val="363636"/>
              </a:solidFill>
              <a:effectLst/>
              <a:latin typeface="Arial" panose="020B0604020202020204" pitchFamily="34" charset="0"/>
            </a:endParaRPr>
          </a:p>
          <a:p>
            <a:pPr lvl="0">
              <a:spcBef>
                <a:spcPts val="1200"/>
              </a:spcBef>
              <a:buFont typeface="Courier New" panose="02070309020205020404" pitchFamily="49" charset="0"/>
              <a:buNone/>
            </a:pPr>
            <a:r>
              <a:rPr lang="en-US" sz="1200" b="0" i="0" dirty="0">
                <a:solidFill>
                  <a:srgbClr val="363636"/>
                </a:solidFill>
                <a:effectLst/>
                <a:latin typeface="Arial" panose="020B0604020202020204" pitchFamily="34" charset="0"/>
              </a:rPr>
              <a:t>The focus of this grant includes innovation around:</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Health system interventions aimed at preventing, controlling, and managing high blood pressure and high blood cholesterol </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Supporting better continuity of care across health care settings</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Maximal use of electronic health record data</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Technological advances that improve medication adherence</a:t>
            </a:r>
            <a:endParaRPr lang="en-US" sz="1200" dirty="0">
              <a:solidFill>
                <a:srgbClr val="363636"/>
              </a:solidFill>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25</a:t>
            </a:fld>
            <a:endParaRPr lang="en-US"/>
          </a:p>
        </p:txBody>
      </p:sp>
    </p:spTree>
    <p:extLst>
      <p:ext uri="{BB962C8B-B14F-4D97-AF65-F5344CB8AC3E}">
        <p14:creationId xmlns:p14="http://schemas.microsoft.com/office/powerpoint/2010/main" val="33639626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dirty="0">
                <a:solidFill>
                  <a:srgbClr val="363636"/>
                </a:solidFill>
                <a:latin typeface="Arial" panose="020B0604020202020204" pitchFamily="34" charset="0"/>
              </a:rPr>
              <a:t>F</a:t>
            </a:r>
            <a:r>
              <a:rPr lang="en-US" sz="1200" b="0" i="0" dirty="0">
                <a:solidFill>
                  <a:srgbClr val="363636"/>
                </a:solidFill>
                <a:effectLst/>
                <a:latin typeface="Arial" panose="020B0604020202020204" pitchFamily="34" charset="0"/>
              </a:rPr>
              <a:t>ully integrating community health workers, and other related interventions supporting community and clinical links and partnerships</a:t>
            </a:r>
          </a:p>
          <a:p>
            <a:pPr marL="171450" lvl="0" indent="-171450">
              <a:buFont typeface="Arial" panose="020B0604020202020204" pitchFamily="34" charset="0"/>
              <a:buChar char="•"/>
            </a:pPr>
            <a:r>
              <a:rPr lang="en-US" sz="1200" i="0" dirty="0">
                <a:solidFill>
                  <a:srgbClr val="363636"/>
                </a:solidFill>
                <a:effectLst/>
                <a:latin typeface="Arial" panose="020B0604020202020204" pitchFamily="34" charset="0"/>
              </a:rPr>
              <a:t>Partnerships to improve the overall prevalence, detection, and control of hypertension and hypercholesterolemia in priority populations and address </a:t>
            </a:r>
            <a:r>
              <a:rPr lang="en-US" sz="1200" i="0" dirty="0" err="1">
                <a:solidFill>
                  <a:srgbClr val="363636"/>
                </a:solidFill>
                <a:effectLst/>
                <a:latin typeface="Arial" panose="020B0604020202020204" pitchFamily="34" charset="0"/>
              </a:rPr>
              <a:t>SDoH</a:t>
            </a:r>
            <a:r>
              <a:rPr lang="en-US" sz="1200" i="0" dirty="0">
                <a:solidFill>
                  <a:srgbClr val="363636"/>
                </a:solidFill>
                <a:effectLst/>
                <a:latin typeface="Arial" panose="020B0604020202020204" pitchFamily="34" charset="0"/>
              </a:rPr>
              <a:t>, stress/mental health, health inequity, and injustice</a:t>
            </a:r>
          </a:p>
          <a:p>
            <a:pPr marL="171450" lvl="0" indent="-171450">
              <a:buFont typeface="Arial" panose="020B0604020202020204" pitchFamily="34" charset="0"/>
              <a:buChar char="•"/>
            </a:pPr>
            <a:endParaRPr lang="en-US" sz="1200" i="0" dirty="0">
              <a:solidFill>
                <a:srgbClr val="363636"/>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BBCAC8B-0117-427A-8A85-5726A74CA633}" type="slidenum">
              <a:rPr lang="en-US" smtClean="0"/>
              <a:t>26</a:t>
            </a:fld>
            <a:endParaRPr lang="en-US"/>
          </a:p>
        </p:txBody>
      </p:sp>
    </p:spTree>
    <p:extLst>
      <p:ext uri="{BB962C8B-B14F-4D97-AF65-F5344CB8AC3E}">
        <p14:creationId xmlns:p14="http://schemas.microsoft.com/office/powerpoint/2010/main" val="1963404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that we’ve been doing the last couple of years over both 1815/1817. </a:t>
            </a:r>
          </a:p>
          <a:p>
            <a:endParaRPr lang="en-US" dirty="0"/>
          </a:p>
          <a:p>
            <a:r>
              <a:rPr lang="en-US" dirty="0"/>
              <a:t>Current types of partners- trying to create comprehensive approach</a:t>
            </a:r>
          </a:p>
          <a:p>
            <a:endParaRPr lang="en-US" dirty="0"/>
          </a:p>
          <a:p>
            <a:r>
              <a:rPr lang="en-US" dirty="0"/>
              <a:t>Notes about areas of success (in reaching priority populations, </a:t>
            </a:r>
            <a:r>
              <a:rPr lang="en-US" dirty="0" err="1"/>
              <a:t>etc</a:t>
            </a:r>
            <a:r>
              <a:rPr lang="en-US" dirty="0"/>
              <a:t>), how to build off current, areas where CCL partnerships work well (SMBP); context for health department</a:t>
            </a:r>
          </a:p>
          <a:p>
            <a:endParaRPr lang="en-US" dirty="0"/>
          </a:p>
          <a:p>
            <a:r>
              <a:rPr lang="en-US" dirty="0"/>
              <a:t>While strategies with a clinical focus- tied back into community (example of CCL)</a:t>
            </a:r>
          </a:p>
          <a:p>
            <a:r>
              <a:rPr lang="en-US" dirty="0"/>
              <a:t>*Want to build partnership with those directly addressing SDOH</a:t>
            </a:r>
          </a:p>
          <a:p>
            <a:r>
              <a:rPr lang="en-US" dirty="0"/>
              <a:t>*What SDOH factors are impacting priority populations (why can’t access care, what other barriers, </a:t>
            </a:r>
            <a:r>
              <a:rPr lang="en-US" dirty="0" err="1"/>
              <a:t>etc</a:t>
            </a:r>
            <a:r>
              <a:rPr lang="en-US" dirty="0"/>
              <a:t>….)– considering these factors when planning programs, increasing locations into the community</a:t>
            </a:r>
          </a:p>
          <a:p>
            <a:endParaRPr lang="en-US" dirty="0"/>
          </a:p>
          <a:p>
            <a:r>
              <a:rPr lang="en-US" dirty="0"/>
              <a:t>SMBP examples: Free clinics, HHA</a:t>
            </a:r>
          </a:p>
        </p:txBody>
      </p:sp>
      <p:sp>
        <p:nvSpPr>
          <p:cNvPr id="4" name="Slide Number Placeholder 3"/>
          <p:cNvSpPr>
            <a:spLocks noGrp="1"/>
          </p:cNvSpPr>
          <p:nvPr>
            <p:ph type="sldNum" sz="quarter" idx="5"/>
          </p:nvPr>
        </p:nvSpPr>
        <p:spPr/>
        <p:txBody>
          <a:bodyPr/>
          <a:lstStyle/>
          <a:p>
            <a:fld id="{9BBCAC8B-0117-427A-8A85-5726A74CA633}" type="slidenum">
              <a:rPr lang="en-US" smtClean="0"/>
              <a:t>27</a:t>
            </a:fld>
            <a:endParaRPr lang="en-US"/>
          </a:p>
        </p:txBody>
      </p:sp>
    </p:spTree>
    <p:extLst>
      <p:ext uri="{BB962C8B-B14F-4D97-AF65-F5344CB8AC3E}">
        <p14:creationId xmlns:p14="http://schemas.microsoft.com/office/powerpoint/2010/main" val="4108983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won’t go into detail, we’ve compiled a list of resources related to cardiovascular strategies that may be helpful to review as a potential partner and establish if your organization’s skills and priorities are in alignment with our grant work. </a:t>
            </a:r>
          </a:p>
        </p:txBody>
      </p:sp>
      <p:sp>
        <p:nvSpPr>
          <p:cNvPr id="4" name="Slide Number Placeholder 3"/>
          <p:cNvSpPr>
            <a:spLocks noGrp="1"/>
          </p:cNvSpPr>
          <p:nvPr>
            <p:ph type="sldNum" sz="quarter" idx="5"/>
          </p:nvPr>
        </p:nvSpPr>
        <p:spPr/>
        <p:txBody>
          <a:bodyPr/>
          <a:lstStyle/>
          <a:p>
            <a:fld id="{9BBCAC8B-0117-427A-8A85-5726A74CA633}" type="slidenum">
              <a:rPr lang="en-US" smtClean="0"/>
              <a:t>28</a:t>
            </a:fld>
            <a:endParaRPr lang="en-US"/>
          </a:p>
        </p:txBody>
      </p:sp>
    </p:spTree>
    <p:extLst>
      <p:ext uri="{BB962C8B-B14F-4D97-AF65-F5344CB8AC3E}">
        <p14:creationId xmlns:p14="http://schemas.microsoft.com/office/powerpoint/2010/main" val="36679215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30</a:t>
            </a:fld>
            <a:endParaRPr lang="en-US"/>
          </a:p>
        </p:txBody>
      </p:sp>
    </p:spTree>
    <p:extLst>
      <p:ext uri="{BB962C8B-B14F-4D97-AF65-F5344CB8AC3E}">
        <p14:creationId xmlns:p14="http://schemas.microsoft.com/office/powerpoint/2010/main" val="2560360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200"/>
              </a:spcBef>
              <a:buFont typeface="Arial" panose="020B0604020202020204" pitchFamily="34" charset="0"/>
              <a:buNone/>
            </a:pPr>
            <a:r>
              <a:rPr lang="en-US" sz="1200" dirty="0">
                <a:solidFill>
                  <a:schemeClr val="accent4"/>
                </a:solidFill>
              </a:rPr>
              <a:t>While we don’t have the all of the specific strategies, we know the diabetes grant will focus on:</a:t>
            </a:r>
          </a:p>
          <a:p>
            <a:pPr marL="628650" lvl="1" indent="-171450">
              <a:spcBef>
                <a:spcPts val="1200"/>
              </a:spcBef>
              <a:buFont typeface="Arial" panose="020B0604020202020204" pitchFamily="34" charset="0"/>
              <a:buChar char="•"/>
            </a:pPr>
            <a:r>
              <a:rPr lang="en-US" sz="1200" dirty="0">
                <a:solidFill>
                  <a:schemeClr val="accent4"/>
                </a:solidFill>
              </a:rPr>
              <a:t>Preventing or delaying onset of type 2 diabetes among adults with prediabetes and improve self-care practices, quality of care, and early detection of complications among people with diabetes</a:t>
            </a:r>
          </a:p>
          <a:p>
            <a:pPr marL="628650" lvl="1" indent="-171450">
              <a:spcBef>
                <a:spcPts val="1200"/>
              </a:spcBef>
              <a:buFont typeface="Arial" panose="020B0604020202020204" pitchFamily="34" charset="0"/>
              <a:buChar char="•"/>
            </a:pPr>
            <a:r>
              <a:rPr lang="en-US" sz="1200" dirty="0">
                <a:solidFill>
                  <a:schemeClr val="accent4"/>
                </a:solidFill>
              </a:rPr>
              <a:t>Supporting implementation of evidence-based, family-centered childhood obesity interventions as a type 2 diabetes risk reduction strategy</a:t>
            </a:r>
          </a:p>
          <a:p>
            <a:pPr marL="628650" lvl="1" indent="-171450">
              <a:spcBef>
                <a:spcPts val="1200"/>
              </a:spcBef>
              <a:buFont typeface="Arial" panose="020B0604020202020204" pitchFamily="34" charset="0"/>
              <a:buChar char="•"/>
            </a:pPr>
            <a:r>
              <a:rPr lang="en-US" sz="1200" dirty="0">
                <a:solidFill>
                  <a:schemeClr val="accent4"/>
                </a:solidFill>
              </a:rPr>
              <a:t>Achieving statewide reach and aim to reduce health disparities for priority populations</a:t>
            </a:r>
          </a:p>
          <a:p>
            <a:pPr marL="628650" lvl="1" indent="-171450">
              <a:spcBef>
                <a:spcPts val="1200"/>
              </a:spcBef>
              <a:buFont typeface="Arial" panose="020B0604020202020204" pitchFamily="34" charset="0"/>
              <a:buChar char="•"/>
            </a:pPr>
            <a:r>
              <a:rPr lang="en-US" sz="1200" dirty="0">
                <a:solidFill>
                  <a:schemeClr val="accent4"/>
                </a:solidFill>
              </a:rPr>
              <a:t>And we know we’ll have to select a minimum of 6 evidence-based diabetes prevention and management strategies from a provided menu; while we don’t know the exact list we do know we </a:t>
            </a:r>
            <a:r>
              <a:rPr lang="en-US" b="0" i="0" dirty="0">
                <a:solidFill>
                  <a:srgbClr val="363636"/>
                </a:solidFill>
                <a:effectLst/>
                <a:latin typeface="Arial" panose="020B0604020202020204" pitchFamily="34" charset="0"/>
              </a:rPr>
              <a:t>must include one or both of the following strategies </a:t>
            </a:r>
          </a:p>
          <a:p>
            <a:pPr marL="1085850" lvl="2" indent="-171450">
              <a:spcBef>
                <a:spcPts val="1200"/>
              </a:spcBef>
              <a:buFont typeface="Arial" panose="020B0604020202020204" pitchFamily="34" charset="0"/>
              <a:buChar char="•"/>
            </a:pPr>
            <a:r>
              <a:rPr lang="en-US" b="0" i="0" dirty="0">
                <a:solidFill>
                  <a:srgbClr val="363636"/>
                </a:solidFill>
                <a:effectLst/>
                <a:latin typeface="Arial" panose="020B0604020202020204" pitchFamily="34" charset="0"/>
              </a:rPr>
              <a:t>Strengthen self-care practices by improving equitable access, appropriateness, and/or feasibility of diabetes self-management education and support (DSMES) services. </a:t>
            </a:r>
          </a:p>
          <a:p>
            <a:pPr marL="1085850" lvl="2" indent="-171450">
              <a:spcBef>
                <a:spcPts val="1200"/>
              </a:spcBef>
              <a:buFont typeface="Arial" panose="020B0604020202020204" pitchFamily="34" charset="0"/>
              <a:buChar char="•"/>
            </a:pPr>
            <a:r>
              <a:rPr lang="en-US" b="0" i="0" dirty="0">
                <a:solidFill>
                  <a:srgbClr val="363636"/>
                </a:solidFill>
                <a:effectLst/>
                <a:latin typeface="Arial" panose="020B0604020202020204" pitchFamily="34" charset="0"/>
              </a:rPr>
              <a:t>Increase enrollment and retention of priority populations* in the National Diabetes Prevention Program (National DPP) lifestyle intervention by improving equitable access, appropriateness, and/or feasibility of the program.</a:t>
            </a:r>
            <a:endParaRPr lang="en-US" sz="1200" dirty="0">
              <a:solidFill>
                <a:schemeClr val="accent4"/>
              </a:solidFill>
            </a:endParaRPr>
          </a:p>
          <a:p>
            <a:pPr marL="0" lvl="0" indent="0">
              <a:spcBef>
                <a:spcPts val="1200"/>
              </a:spcBef>
              <a:buFont typeface="Arial" panose="020B0604020202020204" pitchFamily="34" charset="0"/>
              <a:buNone/>
            </a:pPr>
            <a:endParaRPr lang="en-US" sz="1200" dirty="0">
              <a:solidFill>
                <a:schemeClr val="accent4"/>
              </a:solidFill>
            </a:endParaRPr>
          </a:p>
          <a:p>
            <a:pPr marL="0" lvl="0" indent="0">
              <a:spcBef>
                <a:spcPts val="1200"/>
              </a:spcBef>
              <a:buFont typeface="Arial" panose="020B0604020202020204" pitchFamily="34" charset="0"/>
              <a:buNone/>
            </a:pPr>
            <a:endParaRPr lang="en-US" sz="1200" dirty="0">
              <a:solidFill>
                <a:schemeClr val="accent4"/>
              </a:solidFill>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31</a:t>
            </a:fld>
            <a:endParaRPr lang="en-US"/>
          </a:p>
        </p:txBody>
      </p:sp>
    </p:spTree>
    <p:extLst>
      <p:ext uri="{BB962C8B-B14F-4D97-AF65-F5344CB8AC3E}">
        <p14:creationId xmlns:p14="http://schemas.microsoft.com/office/powerpoint/2010/main" val="662556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chronic disease prevention program has spent many years working on efforts to increase access to Type 2 Diabetes Prevention and Management Programs.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National Diabetes Prevention Program is an evidence-based, year-long lifestyle change program introduced by the Centers for Disease Control and Prevention (CDC) for people who have prediabetes or are at risk for developing type 2 diabetes. CDPP provides statewide technical assistance and infrastructure support to health systems and organizations across the state working on the National DPP --from stages of program development to sustainable implementation.</a:t>
            </a:r>
          </a:p>
          <a:p>
            <a:endParaRPr lang="en-US" dirty="0"/>
          </a:p>
          <a:p>
            <a:r>
              <a:rPr lang="en-US" dirty="0"/>
              <a:t>Diabetes Self-Management and Education Support services </a:t>
            </a:r>
            <a:r>
              <a:rPr lang="en-US" sz="1800" dirty="0">
                <a:effectLst/>
                <a:latin typeface="Calibri" panose="020F0502020204030204" pitchFamily="34" charset="0"/>
                <a:ea typeface="Calibri" panose="020F0502020204030204" pitchFamily="34" charset="0"/>
                <a:cs typeface="Times New Roman" panose="02020603050405020304" pitchFamily="18" charset="0"/>
              </a:rPr>
              <a:t>help facilitate the knowledge, skills, and ability necessary for diabetes self-care and management on a sustained, ongoing basis. Our goal is to help patients with diabetes better manage their condition, resulting in increased use of primary and preventive services and lower use of acute, inpatient hospital services.</a:t>
            </a:r>
            <a:endParaRPr lang="en-US" dirty="0"/>
          </a:p>
          <a:p>
            <a:endParaRPr lang="en-US" sz="1200" dirty="0">
              <a:effectLst/>
              <a:latin typeface="+mn-lt"/>
              <a:ea typeface="+mn-ea"/>
              <a:cs typeface="+mn-cs"/>
            </a:endParaRPr>
          </a:p>
          <a:p>
            <a:pPr marL="0" marR="0" lvl="0" indent="0" algn="l" defTabSz="914400" rtl="0" eaLnBrk="1" fontAlgn="auto" latinLnBrk="0" hangingPunct="1">
              <a:lnSpc>
                <a:spcPct val="115000"/>
              </a:lnSpc>
              <a:spcBef>
                <a:spcPts val="0"/>
              </a:spcBef>
              <a:spcAft>
                <a:spcPts val="1000"/>
              </a:spcAft>
              <a:buClrTx/>
              <a:buSzTx/>
              <a:buFont typeface="Symbol" panose="05050102010706020507" pitchFamily="18" charset="2"/>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We know team-based care is a recommended approach for patients with type 2 diabetes, so important to this work is integration of pharmacists and community health workers into care teams. Pharmacies and pharmacists can play a key role in promoting medication management or </a:t>
            </a:r>
            <a:r>
              <a:rPr lang="en-US" sz="1800" dirty="0"/>
              <a:t>Diabetes Self-Management and Education Support </a:t>
            </a:r>
            <a:r>
              <a:rPr lang="en-US" sz="1800" dirty="0">
                <a:effectLst/>
                <a:latin typeface="Calibri" panose="020F0502020204030204" pitchFamily="34" charset="0"/>
                <a:ea typeface="Calibri" panose="020F0502020204030204" pitchFamily="34" charset="0"/>
                <a:cs typeface="Times New Roman" panose="02020603050405020304" pitchFamily="18" charset="0"/>
              </a:rPr>
              <a:t>and helping people with diabetes achieve positive health outcomes. Another aspect is increasing training and utilization of CHWs in diabetes prevention and care coordination.</a:t>
            </a:r>
          </a:p>
          <a:p>
            <a:pPr marL="0" marR="0" lvl="0" indent="0" algn="l" defTabSz="914400" rtl="0" eaLnBrk="1" fontAlgn="auto" latinLnBrk="0" hangingPunct="1">
              <a:lnSpc>
                <a:spcPct val="115000"/>
              </a:lnSpc>
              <a:spcBef>
                <a:spcPts val="0"/>
              </a:spcBef>
              <a:spcAft>
                <a:spcPts val="1000"/>
              </a:spcAft>
              <a:buClrTx/>
              <a:buSzTx/>
              <a:buFont typeface="Symbol" panose="05050102010706020507" pitchFamily="18" charset="2"/>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32</a:t>
            </a:fld>
            <a:endParaRPr lang="en-US"/>
          </a:p>
        </p:txBody>
      </p:sp>
    </p:spTree>
    <p:extLst>
      <p:ext uri="{BB962C8B-B14F-4D97-AF65-F5344CB8AC3E}">
        <p14:creationId xmlns:p14="http://schemas.microsoft.com/office/powerpoint/2010/main" val="17304955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Some specific examples of how we collaborate with partners on efforts to increase access to the National Diabetes Prevention Program includes: working with health systems and organizations on screening-testing-referral protocols to increase referrals; creation of DPP Umbrella Hub agreements to expand program delivery sites; make DPP a covered benefit by collaborating with Wisconsin-based health plans and other organizations and creating a </a:t>
            </a:r>
            <a:r>
              <a:rPr lang="en-US" sz="2800" dirty="0"/>
              <a:t>Insurer Community of Practice</a:t>
            </a:r>
            <a:r>
              <a:rPr lang="en-US" sz="1800" dirty="0">
                <a:effectLst/>
                <a:latin typeface="Calibri" panose="020F0502020204030204" pitchFamily="34" charset="0"/>
                <a:ea typeface="Calibri" panose="020F0502020204030204" pitchFamily="34" charset="0"/>
                <a:cs typeface="Times New Roman" panose="02020603050405020304" pitchFamily="18" charset="0"/>
              </a:rPr>
              <a:t>; ongoing outreach and education of health care providers and the general public about prediabetes and the effectiveness of the National DPP to increase participant interest and enrollment;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We’re looking to expand and build off current successes into the next grant cycle to ensure access for underserved priority populations of focus across the state.</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33</a:t>
            </a:fld>
            <a:endParaRPr lang="en-US"/>
          </a:p>
        </p:txBody>
      </p:sp>
    </p:spTree>
    <p:extLst>
      <p:ext uri="{BB962C8B-B14F-4D97-AF65-F5344CB8AC3E}">
        <p14:creationId xmlns:p14="http://schemas.microsoft.com/office/powerpoint/2010/main" val="1353674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interested in working with us on this grant?</a:t>
            </a:r>
          </a:p>
          <a:p>
            <a:endParaRPr lang="en-US" dirty="0"/>
          </a:p>
          <a:p>
            <a:r>
              <a:rPr lang="en-US" dirty="0"/>
              <a:t>We’re seeking out potential partnerships for the 2023 NOFOs. What does this process look like?</a:t>
            </a:r>
          </a:p>
        </p:txBody>
      </p:sp>
      <p:sp>
        <p:nvSpPr>
          <p:cNvPr id="4" name="Slide Number Placeholder 3"/>
          <p:cNvSpPr>
            <a:spLocks noGrp="1"/>
          </p:cNvSpPr>
          <p:nvPr>
            <p:ph type="sldNum" sz="quarter" idx="5"/>
          </p:nvPr>
        </p:nvSpPr>
        <p:spPr/>
        <p:txBody>
          <a:bodyPr/>
          <a:lstStyle/>
          <a:p>
            <a:fld id="{9BBCAC8B-0117-427A-8A85-5726A74CA633}" type="slidenum">
              <a:rPr lang="en-US" smtClean="0"/>
              <a:t>5</a:t>
            </a:fld>
            <a:endParaRPr lang="en-US"/>
          </a:p>
        </p:txBody>
      </p:sp>
    </p:spTree>
    <p:extLst>
      <p:ext uri="{BB962C8B-B14F-4D97-AF65-F5344CB8AC3E}">
        <p14:creationId xmlns:p14="http://schemas.microsoft.com/office/powerpoint/2010/main" val="38246582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main Diabetes Self-Management Education and Support efforts include increasing availability of and access to these programs in both clinical and community settings. During COVID this has included a shift and increase in telehealth services.</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Again, important to this work is a team-based care approach and integration of pharmacists and community health workers into care teams. This includes DSMES in pharmacy settings and referrals from pharmacists into DSMES, Medication Therapy Management services for diabetic patients on medication, collaborative practice agreements, and training and utilization of CHWs in diabetes prevention and care coordination.</a:t>
            </a:r>
          </a:p>
        </p:txBody>
      </p:sp>
      <p:sp>
        <p:nvSpPr>
          <p:cNvPr id="4" name="Slide Number Placeholder 3"/>
          <p:cNvSpPr>
            <a:spLocks noGrp="1"/>
          </p:cNvSpPr>
          <p:nvPr>
            <p:ph type="sldNum" sz="quarter" idx="5"/>
          </p:nvPr>
        </p:nvSpPr>
        <p:spPr/>
        <p:txBody>
          <a:bodyPr/>
          <a:lstStyle/>
          <a:p>
            <a:fld id="{9BBCAC8B-0117-427A-8A85-5726A74CA633}" type="slidenum">
              <a:rPr lang="en-US" smtClean="0"/>
              <a:t>34</a:t>
            </a:fld>
            <a:endParaRPr lang="en-US"/>
          </a:p>
        </p:txBody>
      </p:sp>
    </p:spTree>
    <p:extLst>
      <p:ext uri="{BB962C8B-B14F-4D97-AF65-F5344CB8AC3E}">
        <p14:creationId xmlns:p14="http://schemas.microsoft.com/office/powerpoint/2010/main" val="6945499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won’t go into detail, we’ve compiled a list of resources related to prediabetes and diabetes strategies that may be helpful to review as a potential partner and establish if your organization’s skills and priorities are in alignment with our grant work. </a:t>
            </a:r>
          </a:p>
        </p:txBody>
      </p:sp>
      <p:sp>
        <p:nvSpPr>
          <p:cNvPr id="4" name="Slide Number Placeholder 3"/>
          <p:cNvSpPr>
            <a:spLocks noGrp="1"/>
          </p:cNvSpPr>
          <p:nvPr>
            <p:ph type="sldNum" sz="quarter" idx="5"/>
          </p:nvPr>
        </p:nvSpPr>
        <p:spPr/>
        <p:txBody>
          <a:bodyPr/>
          <a:lstStyle/>
          <a:p>
            <a:fld id="{9BBCAC8B-0117-427A-8A85-5726A74CA633}" type="slidenum">
              <a:rPr lang="en-US" smtClean="0"/>
              <a:t>35</a:t>
            </a:fld>
            <a:endParaRPr lang="en-US"/>
          </a:p>
        </p:txBody>
      </p:sp>
    </p:spTree>
    <p:extLst>
      <p:ext uri="{BB962C8B-B14F-4D97-AF65-F5344CB8AC3E}">
        <p14:creationId xmlns:p14="http://schemas.microsoft.com/office/powerpoint/2010/main" val="21800348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won’t go into detail, we’ve compiled a list of resources related to prediabetes and diabetes strategies that may be helpful to review as a potential partner and establish if your organization’s skills and priorities are in alignment with our grant work. </a:t>
            </a:r>
          </a:p>
        </p:txBody>
      </p:sp>
      <p:sp>
        <p:nvSpPr>
          <p:cNvPr id="4" name="Slide Number Placeholder 3"/>
          <p:cNvSpPr>
            <a:spLocks noGrp="1"/>
          </p:cNvSpPr>
          <p:nvPr>
            <p:ph type="sldNum" sz="quarter" idx="5"/>
          </p:nvPr>
        </p:nvSpPr>
        <p:spPr/>
        <p:txBody>
          <a:bodyPr/>
          <a:lstStyle/>
          <a:p>
            <a:fld id="{9BBCAC8B-0117-427A-8A85-5726A74CA633}" type="slidenum">
              <a:rPr lang="en-US" smtClean="0"/>
              <a:t>36</a:t>
            </a:fld>
            <a:endParaRPr lang="en-US"/>
          </a:p>
        </p:txBody>
      </p:sp>
    </p:spTree>
    <p:extLst>
      <p:ext uri="{BB962C8B-B14F-4D97-AF65-F5344CB8AC3E}">
        <p14:creationId xmlns:p14="http://schemas.microsoft.com/office/powerpoint/2010/main" val="10934104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State Physical Activity and Nutrition Program grant is focused on </a:t>
            </a:r>
            <a:r>
              <a:rPr lang="en-US" sz="1200" b="0" i="0" dirty="0">
                <a:solidFill>
                  <a:srgbClr val="363636"/>
                </a:solidFill>
                <a:effectLst/>
                <a:latin typeface="Arial" panose="020B0604020202020204" pitchFamily="34" charset="0"/>
              </a:rPr>
              <a:t>supporting activities at the state and local governmental levels to implement evidence-based strategies and leverage resources from stakeholders and sectors (such as: agriculture, transportation, education, business, commerce, and housing) in their populations of focus related to poor nutrition and physical inactivity. </a:t>
            </a:r>
          </a:p>
          <a:p>
            <a:endParaRPr lang="en-US" dirty="0"/>
          </a:p>
          <a:p>
            <a:r>
              <a:rPr lang="en-US" dirty="0"/>
              <a:t>Recipients will be funded to </a:t>
            </a:r>
            <a:r>
              <a:rPr lang="en-US" sz="1200" b="0" i="0" dirty="0">
                <a:solidFill>
                  <a:srgbClr val="363636"/>
                </a:solidFill>
                <a:effectLst/>
                <a:latin typeface="Arial" panose="020B0604020202020204" pitchFamily="34" charset="0"/>
              </a:rPr>
              <a:t>work with state and local partners to improve nutrition and access to safe physical activity, including breastfeeding, early care and education, and family healthy weight programs.</a:t>
            </a:r>
            <a:endParaRPr lang="en-US" dirty="0"/>
          </a:p>
          <a:p>
            <a:endParaRPr lang="en-US" dirty="0"/>
          </a:p>
          <a:p>
            <a:r>
              <a:rPr lang="en-US" dirty="0"/>
              <a:t>This is a highly competitive grant, with only 16 expected awards. This is also the number of states currently funded. </a:t>
            </a:r>
          </a:p>
        </p:txBody>
      </p:sp>
      <p:sp>
        <p:nvSpPr>
          <p:cNvPr id="4" name="Slide Number Placeholder 3"/>
          <p:cNvSpPr>
            <a:spLocks noGrp="1"/>
          </p:cNvSpPr>
          <p:nvPr>
            <p:ph type="sldNum" sz="quarter" idx="5"/>
          </p:nvPr>
        </p:nvSpPr>
        <p:spPr/>
        <p:txBody>
          <a:bodyPr/>
          <a:lstStyle/>
          <a:p>
            <a:fld id="{9BBCAC8B-0117-427A-8A85-5726A74CA633}" type="slidenum">
              <a:rPr lang="en-US" smtClean="0"/>
              <a:t>38</a:t>
            </a:fld>
            <a:endParaRPr lang="en-US"/>
          </a:p>
        </p:txBody>
      </p:sp>
    </p:spTree>
    <p:extLst>
      <p:ext uri="{BB962C8B-B14F-4D97-AF65-F5344CB8AC3E}">
        <p14:creationId xmlns:p14="http://schemas.microsoft.com/office/powerpoint/2010/main" val="7925798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Historically, CDPP’s Nutrition, Physical Activity, and Obesity program complemented prediabetes, diabetes, and cardiovascular disease strategies, with a focus on policy, systems, and environmental change strategies to increase access and availability of healthy foods and safe physical activity opportunities. </a:t>
            </a:r>
            <a:r>
              <a:rPr lang="en-US" sz="1800" dirty="0">
                <a:effectLst/>
                <a:latin typeface="Calibri" panose="020F0502020204030204" pitchFamily="34" charset="0"/>
                <a:ea typeface="Calibri" panose="020F0502020204030204" pitchFamily="34" charset="0"/>
              </a:rPr>
              <a:t>While CDPP did not receive the State Physical Activity and Nutrition funding in the last grant cycle, we’ve been working to build and maintain partnerships in these spaces.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We’ve remained active in breastfeeding work in partnership with our statewide Maternal and Child Health and Women, Infants, and Children (WIC) programs. This work includes focused strategies on supporting lactation in child care, worksites, and hospitals and supporting continuity of care for birthing families through local and state coordination of partners.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Since 2019 we have been coordinating with the Wisconsin Supplemental Nutrition Assistance Program – Education (SNAP-Ed). SNAP-Ed historically has focused more on working directly with SNAP eligible folks to encourage them to eat healthier foods. Education to individuals continues but efforts and resources are shifting to go beyond individual behavior to leverage community knowledge and power to create more equitable food systems that improve local access and control. </a:t>
            </a: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Our program also remains engaged in Healthy Early, a statewide, cross-sector partnership that works to create equitable opportunities for healthy eating and physical activity for Wisconsin kids and families. It’s currently going through a restructure to better center the voices of parents, caregivers, and early childhood providers.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Earlier in 2022 we published the Wisconsin Physical Activity Roadmap as a resource for communities. It serves as a starting point to understand key data, community needs, evidence-based strategies, and infrastructure needed to implement equitable physical activity and nutrition initiatives statewide; and will be an important guide as we apply for CDC SPAN funds.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39</a:t>
            </a:fld>
            <a:endParaRPr lang="en-US"/>
          </a:p>
        </p:txBody>
      </p:sp>
    </p:spTree>
    <p:extLst>
      <p:ext uri="{BB962C8B-B14F-4D97-AF65-F5344CB8AC3E}">
        <p14:creationId xmlns:p14="http://schemas.microsoft.com/office/powerpoint/2010/main" val="31055469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Family healthy weight programs are new focus in this round of State Physical Activity and Nutrition funding, and there is also alignment of this strategy with the new Diabetes grant. </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Key components include nutrition and physical activity skills and counseling, incorporating a family-centered design.</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We’re still learning more about program design, various models/curriculum and what they entail</a:t>
            </a:r>
          </a:p>
        </p:txBody>
      </p:sp>
      <p:sp>
        <p:nvSpPr>
          <p:cNvPr id="4" name="Slide Number Placeholder 3"/>
          <p:cNvSpPr>
            <a:spLocks noGrp="1"/>
          </p:cNvSpPr>
          <p:nvPr>
            <p:ph type="sldNum" sz="quarter" idx="5"/>
          </p:nvPr>
        </p:nvSpPr>
        <p:spPr/>
        <p:txBody>
          <a:bodyPr/>
          <a:lstStyle/>
          <a:p>
            <a:fld id="{9BBCAC8B-0117-427A-8A85-5726A74CA633}" type="slidenum">
              <a:rPr lang="en-US" smtClean="0"/>
              <a:t>40</a:t>
            </a:fld>
            <a:endParaRPr lang="en-US"/>
          </a:p>
        </p:txBody>
      </p:sp>
    </p:spTree>
    <p:extLst>
      <p:ext uri="{BB962C8B-B14F-4D97-AF65-F5344CB8AC3E}">
        <p14:creationId xmlns:p14="http://schemas.microsoft.com/office/powerpoint/2010/main" val="28774357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41</a:t>
            </a:fld>
            <a:endParaRPr lang="en-US"/>
          </a:p>
        </p:txBody>
      </p:sp>
    </p:spTree>
    <p:extLst>
      <p:ext uri="{BB962C8B-B14F-4D97-AF65-F5344CB8AC3E}">
        <p14:creationId xmlns:p14="http://schemas.microsoft.com/office/powerpoint/2010/main" val="31126213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 Due dates in Spring 2023</a:t>
            </a:r>
          </a:p>
        </p:txBody>
      </p:sp>
      <p:sp>
        <p:nvSpPr>
          <p:cNvPr id="4" name="Slide Number Placeholder 3"/>
          <p:cNvSpPr>
            <a:spLocks noGrp="1"/>
          </p:cNvSpPr>
          <p:nvPr>
            <p:ph type="sldNum" sz="quarter" idx="5"/>
          </p:nvPr>
        </p:nvSpPr>
        <p:spPr/>
        <p:txBody>
          <a:bodyPr/>
          <a:lstStyle/>
          <a:p>
            <a:fld id="{9BBCAC8B-0117-427A-8A85-5726A74CA633}" type="slidenum">
              <a:rPr lang="en-US" smtClean="0"/>
              <a:t>42</a:t>
            </a:fld>
            <a:endParaRPr lang="en-US"/>
          </a:p>
        </p:txBody>
      </p:sp>
    </p:spTree>
    <p:extLst>
      <p:ext uri="{BB962C8B-B14F-4D97-AF65-F5344CB8AC3E}">
        <p14:creationId xmlns:p14="http://schemas.microsoft.com/office/powerpoint/2010/main" val="35569684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a:t>
            </a:r>
          </a:p>
        </p:txBody>
      </p:sp>
      <p:sp>
        <p:nvSpPr>
          <p:cNvPr id="4" name="Slide Number Placeholder 3"/>
          <p:cNvSpPr>
            <a:spLocks noGrp="1"/>
          </p:cNvSpPr>
          <p:nvPr>
            <p:ph type="sldNum" sz="quarter" idx="5"/>
          </p:nvPr>
        </p:nvSpPr>
        <p:spPr/>
        <p:txBody>
          <a:bodyPr/>
          <a:lstStyle/>
          <a:p>
            <a:fld id="{9BBCAC8B-0117-427A-8A85-5726A74CA633}" type="slidenum">
              <a:rPr lang="en-US" smtClean="0"/>
              <a:t>43</a:t>
            </a:fld>
            <a:endParaRPr lang="en-US"/>
          </a:p>
        </p:txBody>
      </p:sp>
    </p:spTree>
    <p:extLst>
      <p:ext uri="{BB962C8B-B14F-4D97-AF65-F5344CB8AC3E}">
        <p14:creationId xmlns:p14="http://schemas.microsoft.com/office/powerpoint/2010/main" val="5639535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Now we want to provide a little more context around planning and implementation</a:t>
            </a:r>
          </a:p>
        </p:txBody>
      </p:sp>
      <p:sp>
        <p:nvSpPr>
          <p:cNvPr id="4" name="Slide Number Placeholder 3"/>
          <p:cNvSpPr>
            <a:spLocks noGrp="1"/>
          </p:cNvSpPr>
          <p:nvPr>
            <p:ph type="sldNum" sz="quarter" idx="5"/>
          </p:nvPr>
        </p:nvSpPr>
        <p:spPr/>
        <p:txBody>
          <a:bodyPr/>
          <a:lstStyle/>
          <a:p>
            <a:fld id="{9BBCAC8B-0117-427A-8A85-5726A74CA633}" type="slidenum">
              <a:rPr lang="en-US" smtClean="0"/>
              <a:t>44</a:t>
            </a:fld>
            <a:endParaRPr lang="en-US"/>
          </a:p>
        </p:txBody>
      </p:sp>
    </p:spTree>
    <p:extLst>
      <p:ext uri="{BB962C8B-B14F-4D97-AF65-F5344CB8AC3E}">
        <p14:creationId xmlns:p14="http://schemas.microsoft.com/office/powerpoint/2010/main" val="23182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7</a:t>
            </a:fld>
            <a:endParaRPr lang="en-US"/>
          </a:p>
        </p:txBody>
      </p:sp>
    </p:spTree>
    <p:extLst>
      <p:ext uri="{BB962C8B-B14F-4D97-AF65-F5344CB8AC3E}">
        <p14:creationId xmlns:p14="http://schemas.microsoft.com/office/powerpoint/2010/main" val="2546337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15000"/>
              </a:lnSpc>
              <a:spcBef>
                <a:spcPts val="0"/>
              </a:spcBef>
              <a:spcAft>
                <a:spcPts val="0"/>
              </a:spcAft>
              <a:buFont typeface="Symbol" panose="05050102010706020507" pitchFamily="18" charset="2"/>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We do have parameters set by CDC where we’ll be working on specific strategies and working toward specific desired outcomes. We’ll also have predefined Performance Measures that will be used to measure progress toward achieving the desired outcomes. </a:t>
            </a:r>
          </a:p>
          <a:p>
            <a:pPr marL="0" marR="0" lvl="0" indent="0">
              <a:lnSpc>
                <a:spcPct val="115000"/>
              </a:lnSpc>
              <a:spcBef>
                <a:spcPts val="0"/>
              </a:spcBef>
              <a:spcAft>
                <a:spcPts val="100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1000"/>
              </a:spcAft>
              <a:buFont typeface="Symbol" panose="05050102010706020507" pitchFamily="18" charset="2"/>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examples from one of our current CDC grants—related to National DPP</a:t>
            </a:r>
          </a:p>
        </p:txBody>
      </p:sp>
      <p:sp>
        <p:nvSpPr>
          <p:cNvPr id="4" name="Slide Number Placeholder 3"/>
          <p:cNvSpPr>
            <a:spLocks noGrp="1"/>
          </p:cNvSpPr>
          <p:nvPr>
            <p:ph type="sldNum" sz="quarter" idx="5"/>
          </p:nvPr>
        </p:nvSpPr>
        <p:spPr/>
        <p:txBody>
          <a:bodyPr/>
          <a:lstStyle/>
          <a:p>
            <a:fld id="{9BBCAC8B-0117-427A-8A85-5726A74CA633}" type="slidenum">
              <a:rPr lang="en-US" smtClean="0"/>
              <a:t>45</a:t>
            </a:fld>
            <a:endParaRPr lang="en-US"/>
          </a:p>
        </p:txBody>
      </p:sp>
    </p:spTree>
    <p:extLst>
      <p:ext uri="{BB962C8B-B14F-4D97-AF65-F5344CB8AC3E}">
        <p14:creationId xmlns:p14="http://schemas.microsoft.com/office/powerpoint/2010/main" val="40350051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15000"/>
              </a:lnSpc>
              <a:spcBef>
                <a:spcPts val="0"/>
              </a:spcBef>
              <a:spcAft>
                <a:spcPts val="1000"/>
              </a:spcAft>
              <a:buFont typeface="Symbol" panose="05050102010706020507" pitchFamily="18" charset="2"/>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So we have the container we’re working within as it relates to specific strategies and desired outcomes, but we’ll need to fill in the gaps around HOW we achieve these outcomes. This is where our funded partners come into play- and this is the area where we have flexibility.</a:t>
            </a:r>
          </a:p>
          <a:p>
            <a:pPr marL="0" marR="0" lvl="0" indent="0">
              <a:lnSpc>
                <a:spcPct val="115000"/>
              </a:lnSpc>
              <a:spcBef>
                <a:spcPts val="0"/>
              </a:spcBef>
              <a:spcAft>
                <a:spcPts val="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Font typeface="Symbol" panose="05050102010706020507" pitchFamily="18" charset="2"/>
              <a:buNone/>
            </a:pPr>
            <a:r>
              <a:rPr lang="en-US" sz="1100" dirty="0">
                <a:effectLst/>
                <a:latin typeface="Calibri" panose="020F0502020204030204" pitchFamily="34" charset="0"/>
                <a:ea typeface="Calibri" panose="020F0502020204030204" pitchFamily="34" charset="0"/>
                <a:cs typeface="Times New Roman" panose="02020603050405020304" pitchFamily="18" charset="0"/>
              </a:rPr>
              <a:t>As we think about HOW? 	</a:t>
            </a:r>
          </a:p>
          <a:p>
            <a:pPr marL="171450" marR="0" lvl="0" indent="-171450">
              <a:lnSpc>
                <a:spcPct val="115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We are looking at what we can do from a statewide approach</a:t>
            </a:r>
          </a:p>
          <a:p>
            <a:pPr marL="171450" marR="0" lvl="0" indent="-171450">
              <a:lnSpc>
                <a:spcPct val="115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We can be creative and innovative in how we expand and scale up current work</a:t>
            </a:r>
          </a:p>
          <a:p>
            <a:pPr marL="171450" marR="0" lvl="0" indent="-171450">
              <a:lnSpc>
                <a:spcPct val="115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We can be intentional about reaching priority populations </a:t>
            </a:r>
          </a:p>
          <a:p>
            <a:pPr marL="171450" marR="0" lvl="0" indent="-171450">
              <a:lnSpc>
                <a:spcPct val="115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We can leverage local community assets and fit the work to local context </a:t>
            </a:r>
          </a:p>
          <a:p>
            <a:pPr marL="0" marR="0" lvl="0" indent="0">
              <a:lnSpc>
                <a:spcPct val="115000"/>
              </a:lnSpc>
              <a:spcBef>
                <a:spcPts val="0"/>
              </a:spcBef>
              <a:spcAft>
                <a:spcPts val="100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a:p>
            <a:r>
              <a:rPr lang="en-US" dirty="0"/>
              <a:t>Key point here:</a:t>
            </a:r>
          </a:p>
          <a:p>
            <a:r>
              <a:rPr lang="en-US" dirty="0"/>
              <a:t>Working within grant parameters/container (broad prescriptive strategies, desired outcomes)</a:t>
            </a:r>
          </a:p>
          <a:p>
            <a:r>
              <a:rPr lang="en-US" dirty="0"/>
              <a:t>Where we have flexibility is how we do this work in WI– carry into roles (next slide)</a:t>
            </a:r>
          </a:p>
        </p:txBody>
      </p:sp>
      <p:sp>
        <p:nvSpPr>
          <p:cNvPr id="4" name="Slide Number Placeholder 3"/>
          <p:cNvSpPr>
            <a:spLocks noGrp="1"/>
          </p:cNvSpPr>
          <p:nvPr>
            <p:ph type="sldNum" sz="quarter" idx="5"/>
          </p:nvPr>
        </p:nvSpPr>
        <p:spPr/>
        <p:txBody>
          <a:bodyPr/>
          <a:lstStyle/>
          <a:p>
            <a:fld id="{9BBCAC8B-0117-427A-8A85-5726A74CA633}" type="slidenum">
              <a:rPr lang="en-US" smtClean="0"/>
              <a:t>46</a:t>
            </a:fld>
            <a:endParaRPr lang="en-US"/>
          </a:p>
        </p:txBody>
      </p:sp>
    </p:spTree>
    <p:extLst>
      <p:ext uri="{BB962C8B-B14F-4D97-AF65-F5344CB8AC3E}">
        <p14:creationId xmlns:p14="http://schemas.microsoft.com/office/powerpoint/2010/main" val="2263297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think more about how to reach desired outcomes---we will be prioritizing partnerships that demonstrate capacity in these areas.</a:t>
            </a:r>
          </a:p>
          <a:p>
            <a:endParaRPr lang="en-US" dirty="0"/>
          </a:p>
          <a:p>
            <a:pPr marL="228600" marR="0">
              <a:lnSpc>
                <a:spcPct val="115000"/>
              </a:lnSpc>
              <a:spcBef>
                <a:spcPts val="0"/>
              </a:spcBef>
              <a:spcAft>
                <a:spcPts val="1000"/>
              </a:spcAft>
            </a:pPr>
            <a:r>
              <a:rPr lang="en-US" dirty="0"/>
              <a:t>These cross-cutting roles are things that need to happen regardless of the chronic program area or grant</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we want you to think about how these show up in the Public Health 3.0, Chief/Community health strategist role, and the Foundational Public Health Services.</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We’re leading with priority populations, we have to be really intentional about this in order to make sure grant activities are appropriate and will move the needle toward addressing inequity</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Want to build strategic partnership with those directly addressing SDOH. Despite the fact that the grants have very clinically oriented strategies, we’re able to identify what social and economic factors are impacting priority populations (and their access to care or other barriers) and consider these factors when planning programs, or bringing services outside of clinic walls and into the community.</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Multi-sector partners- how can you work with a broad group of allies, really thinking about how community and non-health sectors have a voice and role.</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Facilitating Community-clinical linkages-- these are connections between community and clinical sectors to improve population health. We want local health departments and community-based orgs to develop relationships with health systems and visa versa.</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Fit grant strategies within local context (community health assessments and improvement plans), identify and build off existing community assets</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Engage and incorporate populations of focus—really a first step of the work--can you start by hosting a community conversation with those groups? </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Support and engage community-based organizations—who are the organizations interested in addressing chronic disease that could use more support? Who are the organizations that are a part of or represent priority populations? </a:t>
            </a:r>
          </a:p>
          <a:p>
            <a:pPr marL="22860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47</a:t>
            </a:fld>
            <a:endParaRPr lang="en-US"/>
          </a:p>
        </p:txBody>
      </p:sp>
    </p:spTree>
    <p:extLst>
      <p:ext uri="{BB962C8B-B14F-4D97-AF65-F5344CB8AC3E}">
        <p14:creationId xmlns:p14="http://schemas.microsoft.com/office/powerpoint/2010/main" val="25642818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will also be prioritizing partnerships that help us address policy, systems, and environmental change. </a:t>
            </a:r>
            <a:r>
              <a:rPr lang="en-US" sz="1800" dirty="0">
                <a:effectLst/>
                <a:latin typeface="Calibri" panose="020F0502020204030204" pitchFamily="34" charset="0"/>
                <a:ea typeface="Calibri" panose="020F0502020204030204" pitchFamily="34" charset="0"/>
                <a:cs typeface="Times New Roman" panose="02020603050405020304" pitchFamily="18" charset="0"/>
              </a:rPr>
              <a:t>We’re ultimately looking for activities that will drive change beyond the individual level, impacting systems within organizations, or at the community setting; and activities that move beyond one-time events or individual education</a:t>
            </a:r>
          </a:p>
          <a:p>
            <a:r>
              <a:rPr lang="en-US" dirty="0"/>
              <a:t> </a:t>
            </a:r>
          </a:p>
        </p:txBody>
      </p:sp>
      <p:sp>
        <p:nvSpPr>
          <p:cNvPr id="4" name="Slide Number Placeholder 3"/>
          <p:cNvSpPr>
            <a:spLocks noGrp="1"/>
          </p:cNvSpPr>
          <p:nvPr>
            <p:ph type="sldNum" sz="quarter" idx="5"/>
          </p:nvPr>
        </p:nvSpPr>
        <p:spPr/>
        <p:txBody>
          <a:bodyPr/>
          <a:lstStyle/>
          <a:p>
            <a:fld id="{9BBCAC8B-0117-427A-8A85-5726A74CA633}" type="slidenum">
              <a:rPr lang="en-US" smtClean="0"/>
              <a:t>48</a:t>
            </a:fld>
            <a:endParaRPr lang="en-US"/>
          </a:p>
        </p:txBody>
      </p:sp>
    </p:spTree>
    <p:extLst>
      <p:ext uri="{BB962C8B-B14F-4D97-AF65-F5344CB8AC3E}">
        <p14:creationId xmlns:p14="http://schemas.microsoft.com/office/powerpoint/2010/main" val="27451731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9BBCAC8B-0117-427A-8A85-5726A74CA633}" type="slidenum">
              <a:rPr lang="en-US" smtClean="0"/>
              <a:t>50</a:t>
            </a:fld>
            <a:endParaRPr lang="en-US"/>
          </a:p>
        </p:txBody>
      </p:sp>
    </p:spTree>
    <p:extLst>
      <p:ext uri="{BB962C8B-B14F-4D97-AF65-F5344CB8AC3E}">
        <p14:creationId xmlns:p14="http://schemas.microsoft.com/office/powerpoint/2010/main" val="8150643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 different survey is being sent to Local and Tribal Health Departments to identify NPAO, breastfeeding or similar coalitions. This is separate from the interest survey described today and we hope you will complete both, if appropriate. </a:t>
            </a:r>
          </a:p>
        </p:txBody>
      </p:sp>
      <p:sp>
        <p:nvSpPr>
          <p:cNvPr id="4" name="Slide Number Placeholder 3"/>
          <p:cNvSpPr>
            <a:spLocks noGrp="1"/>
          </p:cNvSpPr>
          <p:nvPr>
            <p:ph type="sldNum" sz="quarter" idx="5"/>
          </p:nvPr>
        </p:nvSpPr>
        <p:spPr/>
        <p:txBody>
          <a:bodyPr/>
          <a:lstStyle/>
          <a:p>
            <a:fld id="{9BBCAC8B-0117-427A-8A85-5726A74CA633}" type="slidenum">
              <a:rPr lang="en-US" smtClean="0"/>
              <a:t>51</a:t>
            </a:fld>
            <a:endParaRPr lang="en-US"/>
          </a:p>
        </p:txBody>
      </p:sp>
    </p:spTree>
    <p:extLst>
      <p:ext uri="{BB962C8B-B14F-4D97-AF65-F5344CB8AC3E}">
        <p14:creationId xmlns:p14="http://schemas.microsoft.com/office/powerpoint/2010/main" val="32965462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just “pass through” funds; cooperative agreement and </a:t>
            </a:r>
            <a:r>
              <a:rPr lang="en-US"/>
              <a:t>work closely with CDPP </a:t>
            </a:r>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57</a:t>
            </a:fld>
            <a:endParaRPr lang="en-US"/>
          </a:p>
        </p:txBody>
      </p:sp>
    </p:spTree>
    <p:extLst>
      <p:ext uri="{BB962C8B-B14F-4D97-AF65-F5344CB8AC3E}">
        <p14:creationId xmlns:p14="http://schemas.microsoft.com/office/powerpoint/2010/main" val="38654015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not an inclusive list of allowable/unallowable costs </a:t>
            </a:r>
          </a:p>
          <a:p>
            <a:endParaRPr lang="en-US" dirty="0"/>
          </a:p>
          <a:p>
            <a:r>
              <a:rPr lang="en-US" dirty="0"/>
              <a:t>Items such as blood pressure cuffs are not allowable. </a:t>
            </a:r>
          </a:p>
          <a:p>
            <a:endParaRPr lang="en-US" dirty="0"/>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58</a:t>
            </a:fld>
            <a:endParaRPr lang="en-US"/>
          </a:p>
        </p:txBody>
      </p:sp>
    </p:spTree>
    <p:extLst>
      <p:ext uri="{BB962C8B-B14F-4D97-AF65-F5344CB8AC3E}">
        <p14:creationId xmlns:p14="http://schemas.microsoft.com/office/powerpoint/2010/main" val="8515420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Join us at Glacier Canyon on December 12 to brainstorm and strategize for our collective chronic disease prevention work. This will be a great opportunity to hear what others are doing in heart disease, diabetes, and NPAO work and see where your work fits in. If you have ideas that you want to flesh out or want to spark new ideas, we hope that that discussions at our gathering will do just that. </a:t>
            </a:r>
          </a:p>
        </p:txBody>
      </p:sp>
      <p:sp>
        <p:nvSpPr>
          <p:cNvPr id="4" name="Slide Number Placeholder 3"/>
          <p:cNvSpPr>
            <a:spLocks noGrp="1"/>
          </p:cNvSpPr>
          <p:nvPr>
            <p:ph type="sldNum" sz="quarter" idx="5"/>
          </p:nvPr>
        </p:nvSpPr>
        <p:spPr/>
        <p:txBody>
          <a:bodyPr/>
          <a:lstStyle/>
          <a:p>
            <a:fld id="{9BBCAC8B-0117-427A-8A85-5726A74CA633}" type="slidenum">
              <a:rPr lang="en-US" smtClean="0"/>
              <a:t>59</a:t>
            </a:fld>
            <a:endParaRPr lang="en-US"/>
          </a:p>
        </p:txBody>
      </p:sp>
    </p:spTree>
    <p:extLst>
      <p:ext uri="{BB962C8B-B14F-4D97-AF65-F5344CB8AC3E}">
        <p14:creationId xmlns:p14="http://schemas.microsoft.com/office/powerpoint/2010/main" val="11187525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61</a:t>
            </a:fld>
            <a:endParaRPr lang="en-US"/>
          </a:p>
        </p:txBody>
      </p:sp>
    </p:spTree>
    <p:extLst>
      <p:ext uri="{BB962C8B-B14F-4D97-AF65-F5344CB8AC3E}">
        <p14:creationId xmlns:p14="http://schemas.microsoft.com/office/powerpoint/2010/main" val="216861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8</a:t>
            </a:fld>
            <a:endParaRPr lang="en-US"/>
          </a:p>
        </p:txBody>
      </p:sp>
    </p:spTree>
    <p:extLst>
      <p:ext uri="{BB962C8B-B14F-4D97-AF65-F5344CB8AC3E}">
        <p14:creationId xmlns:p14="http://schemas.microsoft.com/office/powerpoint/2010/main" val="1820108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9</a:t>
            </a:fld>
            <a:endParaRPr lang="en-US"/>
          </a:p>
        </p:txBody>
      </p:sp>
    </p:spTree>
    <p:extLst>
      <p:ext uri="{BB962C8B-B14F-4D97-AF65-F5344CB8AC3E}">
        <p14:creationId xmlns:p14="http://schemas.microsoft.com/office/powerpoint/2010/main" val="4249526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10</a:t>
            </a:fld>
            <a:endParaRPr lang="en-US"/>
          </a:p>
        </p:txBody>
      </p:sp>
    </p:spTree>
    <p:extLst>
      <p:ext uri="{BB962C8B-B14F-4D97-AF65-F5344CB8AC3E}">
        <p14:creationId xmlns:p14="http://schemas.microsoft.com/office/powerpoint/2010/main" val="3244878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11</a:t>
            </a:fld>
            <a:endParaRPr lang="en-US"/>
          </a:p>
        </p:txBody>
      </p:sp>
    </p:spTree>
    <p:extLst>
      <p:ext uri="{BB962C8B-B14F-4D97-AF65-F5344CB8AC3E}">
        <p14:creationId xmlns:p14="http://schemas.microsoft.com/office/powerpoint/2010/main" val="852114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12</a:t>
            </a:fld>
            <a:endParaRPr lang="en-US"/>
          </a:p>
        </p:txBody>
      </p:sp>
    </p:spTree>
    <p:extLst>
      <p:ext uri="{BB962C8B-B14F-4D97-AF65-F5344CB8AC3E}">
        <p14:creationId xmlns:p14="http://schemas.microsoft.com/office/powerpoint/2010/main" val="15975760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2651760"/>
            <a:ext cx="7680960" cy="1314450"/>
          </a:xfrm>
        </p:spPr>
        <p:txBody>
          <a:bodyPr>
            <a:normAutofit/>
          </a:bodyPr>
          <a:lstStyle>
            <a:lvl1pPr marL="0" indent="0" algn="l">
              <a:spcBef>
                <a:spcPts val="0"/>
              </a:spcBef>
              <a:buNone/>
              <a:defRPr sz="2000" baseline="0">
                <a:solidFill>
                  <a:srgbClr val="585858"/>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Presenter’s Name</a:t>
            </a:r>
            <a:br>
              <a:rPr lang="en-US" dirty="0"/>
            </a:br>
            <a:r>
              <a:rPr lang="en-US" dirty="0"/>
              <a:t>Job Title</a:t>
            </a:r>
            <a:br>
              <a:rPr lang="en-US" dirty="0"/>
            </a:br>
            <a:r>
              <a:rPr lang="en-US" dirty="0"/>
              <a:t>Date of Presentation</a:t>
            </a:r>
          </a:p>
        </p:txBody>
      </p:sp>
      <p:sp>
        <p:nvSpPr>
          <p:cNvPr id="7" name="Rectangle 6"/>
          <p:cNvSpPr/>
          <p:nvPr userDrawn="1"/>
        </p:nvSpPr>
        <p:spPr>
          <a:xfrm>
            <a:off x="0" y="361950"/>
            <a:ext cx="1295400" cy="2286000"/>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userDrawn="1"/>
        </p:nvSpPr>
        <p:spPr>
          <a:xfrm>
            <a:off x="1371600" y="361950"/>
            <a:ext cx="7772400" cy="228600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latin typeface="Arial" panose="020B0604020202020204" pitchFamily="34" charset="0"/>
              <a:cs typeface="Arial" panose="020B0604020202020204" pitchFamily="34" charset="0"/>
            </a:endParaRPr>
          </a:p>
        </p:txBody>
      </p:sp>
      <p:sp>
        <p:nvSpPr>
          <p:cNvPr id="2" name="Title 1"/>
          <p:cNvSpPr>
            <a:spLocks noGrp="1"/>
          </p:cNvSpPr>
          <p:nvPr>
            <p:ph type="ctrTitle" hasCustomPrompt="1"/>
          </p:nvPr>
        </p:nvSpPr>
        <p:spPr>
          <a:xfrm>
            <a:off x="1371600" y="365760"/>
            <a:ext cx="7680960" cy="2286000"/>
          </a:xfrm>
        </p:spPr>
        <p:txBody>
          <a:bodyPr anchor="b">
            <a:normAutofit/>
          </a:bodyPr>
          <a:lstStyle>
            <a:lvl1pPr>
              <a:defRPr sz="4000">
                <a:solidFill>
                  <a:schemeClr val="bg1"/>
                </a:solidFill>
                <a:latin typeface="+mj-lt"/>
                <a:cs typeface="Arial" panose="020B0604020202020204" pitchFamily="34" charset="0"/>
              </a:defRPr>
            </a:lvl1pPr>
          </a:lstStyle>
          <a:p>
            <a:r>
              <a:rPr lang="en-US" dirty="0"/>
              <a:t>Presentation Title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732020"/>
            <a:ext cx="1879699" cy="365760"/>
          </a:xfrm>
          <a:prstGeom prst="rect">
            <a:avLst/>
          </a:prstGeom>
        </p:spPr>
      </p:pic>
      <p:sp>
        <p:nvSpPr>
          <p:cNvPr id="5" name="Text Placeholder 4"/>
          <p:cNvSpPr>
            <a:spLocks noGrp="1"/>
          </p:cNvSpPr>
          <p:nvPr>
            <p:ph type="body" sz="quarter" idx="10" hasCustomPrompt="1"/>
          </p:nvPr>
        </p:nvSpPr>
        <p:spPr>
          <a:xfrm>
            <a:off x="3474720" y="4777740"/>
            <a:ext cx="5577840" cy="274320"/>
          </a:xfrm>
        </p:spPr>
        <p:txBody>
          <a:bodyPr anchor="ctr">
            <a:normAutofit/>
          </a:bodyPr>
          <a:lstStyle>
            <a:lvl1pPr marL="0" indent="0" algn="r">
              <a:buNone/>
              <a:defRPr sz="1200"/>
            </a:lvl1pPr>
          </a:lstStyle>
          <a:p>
            <a:pPr lvl="0"/>
            <a:r>
              <a:rPr lang="en-US" dirty="0"/>
              <a:t>Division of </a:t>
            </a:r>
          </a:p>
        </p:txBody>
      </p:sp>
    </p:spTree>
    <p:extLst>
      <p:ext uri="{BB962C8B-B14F-4D97-AF65-F5344CB8AC3E}">
        <p14:creationId xmlns:p14="http://schemas.microsoft.com/office/powerpoint/2010/main" val="172691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457200" y="137160"/>
            <a:ext cx="8229600" cy="32004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table, chart, SmartArt graphic, picture, or media clip</a:t>
            </a:r>
          </a:p>
        </p:txBody>
      </p:sp>
      <p:sp>
        <p:nvSpPr>
          <p:cNvPr id="7" name="Title 1"/>
          <p:cNvSpPr>
            <a:spLocks noGrp="1"/>
          </p:cNvSpPr>
          <p:nvPr>
            <p:ph type="title" hasCustomPrompt="1"/>
          </p:nvPr>
        </p:nvSpPr>
        <p:spPr>
          <a:xfrm>
            <a:off x="457200" y="3529011"/>
            <a:ext cx="8229600" cy="566739"/>
          </a:xfrm>
        </p:spPr>
        <p:txBody>
          <a:bodyPr anchor="b">
            <a:noAutofit/>
          </a:bodyPr>
          <a:lstStyle>
            <a:lvl1pPr algn="l">
              <a:defRPr sz="2200" b="1"/>
            </a:lvl1pPr>
          </a:lstStyle>
          <a:p>
            <a:r>
              <a:rPr lang="en-US" dirty="0"/>
              <a:t>Click to Add Caption</a:t>
            </a:r>
          </a:p>
        </p:txBody>
      </p:sp>
      <p:sp>
        <p:nvSpPr>
          <p:cNvPr id="8" name="Text Placeholder 3"/>
          <p:cNvSpPr>
            <a:spLocks noGrp="1"/>
          </p:cNvSpPr>
          <p:nvPr>
            <p:ph type="body" sz="half" idx="11" hasCustomPrompt="1"/>
          </p:nvPr>
        </p:nvSpPr>
        <p:spPr>
          <a:xfrm>
            <a:off x="457200" y="4095750"/>
            <a:ext cx="8229600" cy="6096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Tree>
    <p:extLst>
      <p:ext uri="{BB962C8B-B14F-4D97-AF65-F5344CB8AC3E}">
        <p14:creationId xmlns:p14="http://schemas.microsoft.com/office/powerpoint/2010/main" val="224596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Content Placeholder 3"/>
          <p:cNvSpPr>
            <a:spLocks noGrp="1"/>
          </p:cNvSpPr>
          <p:nvPr>
            <p:ph sz="quarter" idx="10"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a table, chart, SmartArt graphic, picture, or media clip</a:t>
            </a:r>
          </a:p>
        </p:txBody>
      </p:sp>
    </p:spTree>
    <p:extLst>
      <p:ext uri="{BB962C8B-B14F-4D97-AF65-F5344CB8AC3E}">
        <p14:creationId xmlns:p14="http://schemas.microsoft.com/office/powerpoint/2010/main" val="17747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Slide Title</a:t>
            </a:r>
          </a:p>
        </p:txBody>
      </p:sp>
      <p:sp>
        <p:nvSpPr>
          <p:cNvPr id="3" name="Content Placeholder 2"/>
          <p:cNvSpPr>
            <a:spLocks noGrp="1"/>
          </p:cNvSpPr>
          <p:nvPr>
            <p:ph idx="1" hasCustomPrompt="1"/>
          </p:nvPr>
        </p:nvSpPr>
        <p:spPr/>
        <p:txBody>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79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003D7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9152" y="3026664"/>
            <a:ext cx="6702552" cy="1371600"/>
          </a:xfrm>
        </p:spPr>
        <p:txBody>
          <a:bodyPr anchor="b"/>
          <a:lstStyle>
            <a:lvl1pPr algn="l">
              <a:defRPr sz="4000" b="0" cap="none" baseline="0">
                <a:solidFill>
                  <a:schemeClr val="bg1"/>
                </a:solidFill>
              </a:defRPr>
            </a:lvl1pPr>
          </a:lstStyle>
          <a:p>
            <a:r>
              <a:rPr lang="en-US" dirty="0"/>
              <a:t>Section Title</a:t>
            </a:r>
          </a:p>
        </p:txBody>
      </p:sp>
      <p:sp>
        <p:nvSpPr>
          <p:cNvPr id="9" name="Rectangle 8"/>
          <p:cNvSpPr/>
          <p:nvPr userDrawn="1"/>
        </p:nvSpPr>
        <p:spPr>
          <a:xfrm>
            <a:off x="0" y="4476750"/>
            <a:ext cx="9144000" cy="66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9144" y="4539996"/>
            <a:ext cx="2249424" cy="534924"/>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ext Placeholder 2"/>
          <p:cNvSpPr>
            <a:spLocks noGrp="1"/>
          </p:cNvSpPr>
          <p:nvPr>
            <p:ph type="body" idx="1" hasCustomPrompt="1"/>
          </p:nvPr>
        </p:nvSpPr>
        <p:spPr>
          <a:xfrm>
            <a:off x="2359152" y="4551426"/>
            <a:ext cx="6784848" cy="512064"/>
          </a:xfrm>
          <a:solidFill>
            <a:srgbClr val="006073"/>
          </a:solidFill>
        </p:spPr>
        <p:txBody>
          <a:bodyPr anchor="ctr">
            <a:normAutofit/>
          </a:bodyPr>
          <a:lstStyle>
            <a:lvl1pPr marL="0" indent="0">
              <a:buNone/>
              <a:defRPr sz="2400">
                <a:solidFill>
                  <a:schemeClr val="bg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Tree>
    <p:extLst>
      <p:ext uri="{BB962C8B-B14F-4D97-AF65-F5344CB8AC3E}">
        <p14:creationId xmlns:p14="http://schemas.microsoft.com/office/powerpoint/2010/main" val="356269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6" name="Content Placeholder 3"/>
          <p:cNvSpPr>
            <a:spLocks noGrp="1"/>
          </p:cNvSpPr>
          <p:nvPr>
            <p:ph sz="half" idx="2" hasCustomPrompt="1"/>
          </p:nvPr>
        </p:nvSpPr>
        <p:spPr>
          <a:xfrm>
            <a:off x="466344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163810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
        <p:nvSpPr>
          <p:cNvPr id="6" name="Content Placeholder 3"/>
          <p:cNvSpPr>
            <a:spLocks noGrp="1"/>
          </p:cNvSpPr>
          <p:nvPr>
            <p:ph sz="half" idx="2" hasCustomPrompt="1"/>
          </p:nvPr>
        </p:nvSpPr>
        <p:spPr>
          <a:xfrm>
            <a:off x="3200400" y="1289304"/>
            <a:ext cx="5486400" cy="3429000"/>
          </a:xfrm>
        </p:spPr>
        <p:txBody>
          <a:bodyPr/>
          <a:lstStyle>
            <a:lvl1pPr marL="0" marR="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sz="2400"/>
            </a:lvl1pPr>
            <a:lvl2pPr marL="231775"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a:pPr>
            <a:r>
              <a:rPr lang="en-US" dirty="0"/>
              <a:t>Click an icon to insert table, chart, SmartArt graphic, picture, or media clip</a:t>
            </a:r>
          </a:p>
        </p:txBody>
      </p:sp>
    </p:spTree>
    <p:extLst>
      <p:ext uri="{BB962C8B-B14F-4D97-AF65-F5344CB8AC3E}">
        <p14:creationId xmlns:p14="http://schemas.microsoft.com/office/powerpoint/2010/main" val="380946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5486400" cy="3429000"/>
          </a:xfrm>
        </p:spPr>
        <p:txBody>
          <a:bodyPr/>
          <a:lstStyle>
            <a:lvl1pPr marL="0" marR="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sz="2400"/>
            </a:lvl1pPr>
            <a:lvl2pPr marL="231775"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a:pPr>
            <a:r>
              <a:rPr lang="en-US" dirty="0"/>
              <a:t>Click an icon to insert table, chart, SmartArt graphic, picture, or media clip</a:t>
            </a:r>
          </a:p>
        </p:txBody>
      </p:sp>
      <p:sp>
        <p:nvSpPr>
          <p:cNvPr id="7" name="Content Placeholder 2"/>
          <p:cNvSpPr>
            <a:spLocks noGrp="1"/>
          </p:cNvSpPr>
          <p:nvPr>
            <p:ph sz="half" idx="10" hasCustomPrompt="1"/>
          </p:nvPr>
        </p:nvSpPr>
        <p:spPr>
          <a:xfrm>
            <a:off x="59436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Tree>
    <p:extLst>
      <p:ext uri="{BB962C8B-B14F-4D97-AF65-F5344CB8AC3E}">
        <p14:creationId xmlns:p14="http://schemas.microsoft.com/office/powerpoint/2010/main" val="177623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280160"/>
            <a:ext cx="402336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5" name="Text Placeholder 4"/>
          <p:cNvSpPr>
            <a:spLocks noGrp="1"/>
          </p:cNvSpPr>
          <p:nvPr>
            <p:ph type="body" sz="quarter" idx="3" hasCustomPrompt="1"/>
          </p:nvPr>
        </p:nvSpPr>
        <p:spPr>
          <a:xfrm>
            <a:off x="4663440" y="1280160"/>
            <a:ext cx="402336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5"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3"/>
          <p:cNvSpPr>
            <a:spLocks noGrp="1"/>
          </p:cNvSpPr>
          <p:nvPr>
            <p:ph sz="half" idx="2" hasCustomPrompt="1"/>
          </p:nvPr>
        </p:nvSpPr>
        <p:spPr>
          <a:xfrm>
            <a:off x="45720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8" name="Content Placeholder 5"/>
          <p:cNvSpPr>
            <a:spLocks noGrp="1"/>
          </p:cNvSpPr>
          <p:nvPr>
            <p:ph sz="quarter" idx="4" hasCustomPrompt="1"/>
          </p:nvPr>
        </p:nvSpPr>
        <p:spPr>
          <a:xfrm>
            <a:off x="466344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424273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280160"/>
            <a:ext cx="822960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5"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3"/>
          <p:cNvSpPr>
            <a:spLocks noGrp="1"/>
          </p:cNvSpPr>
          <p:nvPr>
            <p:ph sz="half" idx="2" hasCustomPrompt="1"/>
          </p:nvPr>
        </p:nvSpPr>
        <p:spPr>
          <a:xfrm>
            <a:off x="45720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8" name="Content Placeholder 5"/>
          <p:cNvSpPr>
            <a:spLocks noGrp="1"/>
          </p:cNvSpPr>
          <p:nvPr>
            <p:ph sz="quarter" idx="4" hasCustomPrompt="1"/>
          </p:nvPr>
        </p:nvSpPr>
        <p:spPr>
          <a:xfrm>
            <a:off x="466344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374572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2" y="137160"/>
            <a:ext cx="3008313" cy="1162051"/>
          </a:xfrm>
        </p:spPr>
        <p:txBody>
          <a:bodyPr anchor="b"/>
          <a:lstStyle>
            <a:lvl1pPr algn="l">
              <a:defRPr sz="2400" b="1"/>
            </a:lvl1pPr>
          </a:lstStyle>
          <a:p>
            <a:r>
              <a:rPr lang="en-US" dirty="0"/>
              <a:t>Click to Add Slide Title</a:t>
            </a:r>
          </a:p>
        </p:txBody>
      </p:sp>
      <p:sp>
        <p:nvSpPr>
          <p:cNvPr id="6" name="Content Placeholder 2"/>
          <p:cNvSpPr>
            <a:spLocks noGrp="1"/>
          </p:cNvSpPr>
          <p:nvPr>
            <p:ph idx="1" hasCustomPrompt="1"/>
          </p:nvPr>
        </p:nvSpPr>
        <p:spPr>
          <a:xfrm>
            <a:off x="3463636" y="137160"/>
            <a:ext cx="5223164" cy="4568190"/>
          </a:xfrm>
        </p:spPr>
        <p:txBody>
          <a:bodyPr/>
          <a:lstStyle>
            <a:lvl1pPr marL="0" indent="0">
              <a:buNone/>
              <a:defRPr sz="2600"/>
            </a:lvl1pPr>
            <a:lvl2pPr marL="233362" indent="0">
              <a:buNone/>
              <a:defRPr sz="2400"/>
            </a:lvl2pPr>
            <a:lvl3pPr marL="457200" indent="0">
              <a:buNone/>
              <a:defRPr sz="2000"/>
            </a:lvl3pPr>
            <a:lvl4pPr marL="688975"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an icon to insert table, chart, SmartArt graphic, picture, or media clip</a:t>
            </a:r>
          </a:p>
        </p:txBody>
      </p:sp>
      <p:sp>
        <p:nvSpPr>
          <p:cNvPr id="7" name="Text Placeholder 3"/>
          <p:cNvSpPr>
            <a:spLocks noGrp="1"/>
          </p:cNvSpPr>
          <p:nvPr>
            <p:ph type="body" sz="half" idx="2" hasCustomPrompt="1"/>
          </p:nvPr>
        </p:nvSpPr>
        <p:spPr>
          <a:xfrm>
            <a:off x="457202" y="1309688"/>
            <a:ext cx="3008313" cy="33956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357979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dirty="0"/>
              <a:t>Click to Add Slide Title</a:t>
            </a:r>
          </a:p>
        </p:txBody>
      </p:sp>
      <p:sp>
        <p:nvSpPr>
          <p:cNvPr id="3" name="Text Placeholder 2"/>
          <p:cNvSpPr>
            <a:spLocks noGrp="1"/>
          </p:cNvSpPr>
          <p:nvPr>
            <p:ph type="body" idx="1"/>
          </p:nvPr>
        </p:nvSpPr>
        <p:spPr>
          <a:xfrm>
            <a:off x="457200" y="1289304"/>
            <a:ext cx="8229600" cy="3429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4908947"/>
            <a:ext cx="411480" cy="171450"/>
          </a:xfrm>
          <a:prstGeom prst="rect">
            <a:avLst/>
          </a:prstGeom>
          <a:solidFill>
            <a:srgbClr val="00607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accent2"/>
              </a:solidFill>
            </a:endParaRPr>
          </a:p>
        </p:txBody>
      </p:sp>
      <p:sp>
        <p:nvSpPr>
          <p:cNvPr id="8" name="Rectangle 7"/>
          <p:cNvSpPr/>
          <p:nvPr userDrawn="1"/>
        </p:nvSpPr>
        <p:spPr>
          <a:xfrm>
            <a:off x="457200" y="4908947"/>
            <a:ext cx="8686800" cy="17145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lide Number Placeholder 5"/>
          <p:cNvSpPr txBox="1">
            <a:spLocks/>
          </p:cNvSpPr>
          <p:nvPr userDrawn="1"/>
        </p:nvSpPr>
        <p:spPr>
          <a:xfrm>
            <a:off x="6553200" y="4857750"/>
            <a:ext cx="2133600" cy="273844"/>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b="1" kern="1200">
                <a:solidFill>
                  <a:schemeClr val="bg1"/>
                </a:solidFill>
                <a:latin typeface="Century" panose="02040604050505020304" pitchFamily="18"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04857C57-6D7C-4D28-99BB-4F87CEC48CD0}" type="slidenum">
              <a:rPr lang="en-US" smtClean="0"/>
              <a:pPr/>
              <a:t>‹#›</a:t>
            </a:fld>
            <a:endParaRPr lang="en-US" dirty="0"/>
          </a:p>
        </p:txBody>
      </p:sp>
    </p:spTree>
    <p:extLst>
      <p:ext uri="{BB962C8B-B14F-4D97-AF65-F5344CB8AC3E}">
        <p14:creationId xmlns:p14="http://schemas.microsoft.com/office/powerpoint/2010/main" val="3988999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9" r:id="rId5"/>
    <p:sldLayoutId id="2147483660" r:id="rId6"/>
    <p:sldLayoutId id="2147483653" r:id="rId7"/>
    <p:sldLayoutId id="2147483661" r:id="rId8"/>
    <p:sldLayoutId id="2147483656" r:id="rId9"/>
    <p:sldLayoutId id="2147483657" r:id="rId10"/>
    <p:sldLayoutId id="2147483658" r:id="rId11"/>
  </p:sldLayoutIdLst>
  <p:hf hdr="0" ftr="0" dt="0"/>
  <p:txStyles>
    <p:titleStyle>
      <a:lvl1pPr algn="l" defTabSz="914400" rtl="0" eaLnBrk="1" latinLnBrk="0" hangingPunct="1">
        <a:spcBef>
          <a:spcPct val="0"/>
        </a:spcBef>
        <a:buNone/>
        <a:defRPr sz="4000" b="0" kern="1200">
          <a:solidFill>
            <a:srgbClr val="585858"/>
          </a:solidFill>
          <a:latin typeface="+mj-lt"/>
          <a:ea typeface="+mj-ea"/>
          <a:cs typeface="Arial" panose="020B0604020202020204" pitchFamily="34" charset="0"/>
        </a:defRPr>
      </a:lvl1pPr>
    </p:titleStyle>
    <p:bodyStyle>
      <a:lvl1pPr marL="231775" indent="-231775" algn="l" defTabSz="914400" rtl="0" eaLnBrk="1" latinLnBrk="0" hangingPunct="1">
        <a:spcBef>
          <a:spcPts val="300"/>
        </a:spcBef>
        <a:buClr>
          <a:srgbClr val="006073"/>
        </a:buClr>
        <a:buSzPct val="85000"/>
        <a:buFont typeface="Wingdings" panose="05000000000000000000" pitchFamily="2" charset="2"/>
        <a:buChar char="§"/>
        <a:defRPr sz="2600" kern="1200">
          <a:solidFill>
            <a:srgbClr val="003D78"/>
          </a:solidFill>
          <a:latin typeface="+mn-lt"/>
          <a:ea typeface="+mn-ea"/>
          <a:cs typeface="+mn-cs"/>
        </a:defRPr>
      </a:lvl1pPr>
      <a:lvl2pPr marL="457200" indent="-225425" algn="l" defTabSz="914400" rtl="0" eaLnBrk="1" latinLnBrk="0" hangingPunct="1">
        <a:spcBef>
          <a:spcPts val="300"/>
        </a:spcBef>
        <a:buClr>
          <a:srgbClr val="006073"/>
        </a:buClr>
        <a:buSzPct val="85000"/>
        <a:buFont typeface="Arial" panose="020B0604020202020204" pitchFamily="34" charset="0"/>
        <a:buChar char="♦"/>
        <a:defRPr sz="2400" kern="1200">
          <a:solidFill>
            <a:srgbClr val="003D78"/>
          </a:solidFill>
          <a:latin typeface="+mn-lt"/>
          <a:ea typeface="+mn-ea"/>
          <a:cs typeface="+mn-cs"/>
        </a:defRPr>
      </a:lvl2pPr>
      <a:lvl3pPr marL="688975" indent="-231775" algn="l" defTabSz="914400" rtl="0" eaLnBrk="1" latinLnBrk="0" hangingPunct="1">
        <a:spcBef>
          <a:spcPts val="300"/>
        </a:spcBef>
        <a:buClr>
          <a:srgbClr val="006073"/>
        </a:buClr>
        <a:buSzPct val="85000"/>
        <a:buFont typeface="Arial" panose="020B0604020202020204" pitchFamily="34" charset="0"/>
        <a:buChar char="•"/>
        <a:defRPr sz="2000" kern="1200">
          <a:solidFill>
            <a:srgbClr val="003D78"/>
          </a:solidFill>
          <a:latin typeface="+mn-lt"/>
          <a:ea typeface="+mn-ea"/>
          <a:cs typeface="+mn-cs"/>
        </a:defRPr>
      </a:lvl3pPr>
      <a:lvl4pPr marL="911225" indent="-228600" algn="l" defTabSz="914400" rtl="0" eaLnBrk="1" latinLnBrk="0" hangingPunct="1">
        <a:spcBef>
          <a:spcPts val="300"/>
        </a:spcBef>
        <a:buClr>
          <a:srgbClr val="006073"/>
        </a:buClr>
        <a:buSzPct val="85000"/>
        <a:buFont typeface="Arial" panose="020B0604020202020204" pitchFamily="34" charset="0"/>
        <a:buChar char="–"/>
        <a:defRPr sz="1800" kern="1200">
          <a:solidFill>
            <a:srgbClr val="003D78"/>
          </a:solidFill>
          <a:latin typeface="+mn-lt"/>
          <a:ea typeface="+mn-ea"/>
          <a:cs typeface="+mn-cs"/>
        </a:defRPr>
      </a:lvl4pPr>
      <a:lvl5pPr marL="1149350" indent="-228600" algn="l" defTabSz="914400" rtl="0" eaLnBrk="1" latinLnBrk="0" hangingPunct="1">
        <a:spcBef>
          <a:spcPts val="300"/>
        </a:spcBef>
        <a:buClr>
          <a:srgbClr val="006073"/>
        </a:buClr>
        <a:buSzPct val="85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ama-assn.org/sites/ama-assn.org/files/corp/media-browser/public/about-ama/ihobp-map-for-optimal-hypertension-control_0.pdf" TargetMode="External"/><Relationship Id="rId3" Type="http://schemas.openxmlformats.org/officeDocument/2006/relationships/hyperlink" Target="https://millionhearts.hhs.gov/" TargetMode="External"/><Relationship Id="rId7" Type="http://schemas.openxmlformats.org/officeDocument/2006/relationships/hyperlink" Target="https://www.heart.org/en/health-topics/high-blood-pressure"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dhs.wisconsin.gov/publications/p02154.pdf" TargetMode="External"/><Relationship Id="rId5" Type="http://schemas.openxmlformats.org/officeDocument/2006/relationships/hyperlink" Target="https://www.cdc.gov/bloodpressure/docs/Surgeon_General_HTN_Control_State_Local_Govt.pdf" TargetMode="External"/><Relationship Id="rId4" Type="http://schemas.openxmlformats.org/officeDocument/2006/relationships/hyperlink" Target="https://www.cdc.gov/bloodpressure/docs/Surgeon_General_HTN_Control_Public_Health.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pswi.org/wpqc" TargetMode="External"/><Relationship Id="rId2" Type="http://schemas.openxmlformats.org/officeDocument/2006/relationships/hyperlink" Target="https://www.thecommunityguide.org/findings/cardiovascular-disease-team-based-care-improve-blood-pressure-control" TargetMode="External"/><Relationship Id="rId1" Type="http://schemas.openxmlformats.org/officeDocument/2006/relationships/slideLayout" Target="../slideLayouts/slideLayout2.xml"/><Relationship Id="rId6" Type="http://schemas.openxmlformats.org/officeDocument/2006/relationships/hyperlink" Target="https://www.cdc.gov/bloodpressure/docs/mh_commhealthworker_factsheet_english.pdf" TargetMode="External"/><Relationship Id="rId5" Type="http://schemas.openxmlformats.org/officeDocument/2006/relationships/hyperlink" Target="https://www.cdc.gov/chronicdisease/center/community-health-worker-resources.html" TargetMode="External"/><Relationship Id="rId4" Type="http://schemas.openxmlformats.org/officeDocument/2006/relationships/hyperlink" Target="https://nachw.org/" TargetMode="Externa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diabetes.org/widhsrisktes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dc.gov/diabetes/dsmes-toolkit/index.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www.cdc.gov/diabetes/prevention/about.htm" TargetMode="External"/><Relationship Id="rId5" Type="http://schemas.openxmlformats.org/officeDocument/2006/relationships/hyperlink" Target="https://www.cdc.gov/diabetes/atlas/countydata/atlas.html" TargetMode="External"/><Relationship Id="rId4" Type="http://schemas.openxmlformats.org/officeDocument/2006/relationships/hyperlink" Target="https://www.diabeteseducator.org/living-with-diabetes/find-an-education-program"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nachw.org/" TargetMode="External"/><Relationship Id="rId3" Type="http://schemas.openxmlformats.org/officeDocument/2006/relationships/hyperlink" Target="https://preventdiabetesstat.org/" TargetMode="External"/><Relationship Id="rId7" Type="http://schemas.openxmlformats.org/officeDocument/2006/relationships/hyperlink" Target="http://www.preventdiabeteswi.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dhs.wisconsin.gov/prediabetes/promotional-resources.htm" TargetMode="External"/><Relationship Id="rId5" Type="http://schemas.openxmlformats.org/officeDocument/2006/relationships/hyperlink" Target="https://www.cdc.gov/diabetes/prevention/lifestyle-program/info-hcp.html" TargetMode="External"/><Relationship Id="rId4" Type="http://schemas.openxmlformats.org/officeDocument/2006/relationships/hyperlink" Target="https://nationaldppcsc.cdc.gov/s/article/National-DPP-Resources-for-Engaging-HCPs" TargetMode="External"/><Relationship Id="rId9" Type="http://schemas.openxmlformats.org/officeDocument/2006/relationships/hyperlink" Target="https://www.cdc.gov/diabetes/pdfs/programs/stateandlocal/CHW_JobAid_508.pdf"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www.cdc.gov/nccdphp/dnpao/state-local-programs/span-1807/index.html" TargetMode="External"/><Relationship Id="rId3" Type="http://schemas.openxmlformats.org/officeDocument/2006/relationships/hyperlink" Target="https://www.dhs.wisconsin.gov/nutrition/road-map.htm" TargetMode="External"/><Relationship Id="rId7" Type="http://schemas.openxmlformats.org/officeDocument/2006/relationships/hyperlink" Target="https://www.cdc.gov/obesity/initiatives/index.html?CDC_AA_refVal=https%3A%2F%2Fwww.cdc.gov%2Fobesity%2Fstrategies%2Fhealthcare%2Fcdc-initiatives.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www.dhs.wisconsin.gov/physical-activity/active-communities.htm" TargetMode="External"/><Relationship Id="rId5" Type="http://schemas.openxmlformats.org/officeDocument/2006/relationships/hyperlink" Target="https://www.dhs.wisconsin.gov/physical-activity/breastfeeding.htm" TargetMode="External"/><Relationship Id="rId4" Type="http://schemas.openxmlformats.org/officeDocument/2006/relationships/hyperlink" Target="https://www.dhs.wisconsin.gov/physical-activity/childcare.htm"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grants.gov/web/grants/view-opportunity.html?oppId=342950"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s://www.grants.gov/web/grants/view-opportunity.html?oppId=342954" TargetMode="External"/><Relationship Id="rId5" Type="http://schemas.openxmlformats.org/officeDocument/2006/relationships/hyperlink" Target="https://www.grants.gov/web/grants/view-opportunity.html?oppId=342936" TargetMode="External"/><Relationship Id="rId4" Type="http://schemas.openxmlformats.org/officeDocument/2006/relationships/hyperlink" Target="https://www.grants.gov/web/grants/view-opportunity.html?oppId=342935" TargetMode="External"/></Relationships>
</file>

<file path=ppt/slides/_rels/slide4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naccho.org/uploads/downloadable-resources/CHS-Competencies.pdf" TargetMode="External"/><Relationship Id="rId7" Type="http://schemas.openxmlformats.org/officeDocument/2006/relationships/hyperlink" Target="https://www.cdc.gov/evaluation/index.htm" TargetMode="External"/><Relationship Id="rId2" Type="http://schemas.openxmlformats.org/officeDocument/2006/relationships/hyperlink" Target="https://www.cdc.gov/dhdsp/docs/CCL_Health_Equity_Guide-508.pdf" TargetMode="External"/><Relationship Id="rId1" Type="http://schemas.openxmlformats.org/officeDocument/2006/relationships/slideLayout" Target="../slideLayouts/slideLayout2.xml"/><Relationship Id="rId6" Type="http://schemas.openxmlformats.org/officeDocument/2006/relationships/hyperlink" Target="https://www.cdc.gov/nccdphp/dnpao/health-equity/health-equity-guide/pdf/health-equity-guide/Health-Equity-Guide-sect-1-2.pdf" TargetMode="External"/><Relationship Id="rId5" Type="http://schemas.openxmlformats.org/officeDocument/2006/relationships/hyperlink" Target="https://www.naccho.org/uploads/downloadable-resources/NACCHO-PH-3.0-Issue-Brief-2016.pdf" TargetMode="External"/><Relationship Id="rId4" Type="http://schemas.openxmlformats.org/officeDocument/2006/relationships/hyperlink" Target="https://phnci.org/uploads/resource-files/FPHS-Factsheet-2022.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https://survey.alchemer.com/s3/7095146/CDPP-Partner-Request-for-Interest-Survey"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s://www.dhs.wisconsin.gov/disease/chronic-disease.htm"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lnks.gd/l/eyJhbGciOiJIUzI1NiJ9.eyJidWxsZXRpbl9saW5rX2lkIjoxMDIsInVyaSI6ImJwMjpjbGljayIsImJ1bGxldGluX2lkIjoiMjAyMjExMDcuNjYyODYzNjEiLCJ1cmwiOiJodHRwczovL3d3dy5ldmVudGJyaXRlLmNvbS9lLzQ1ODY1OTYyMjI3Ny8ifQ.vJvygCr8pxFl1tTTZwPqHqkScbPgSB0HS6C1KjJ9-mA/s/1198609200/br/147574811631-l"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urvey.alchemer.com/s3/7095146/CDPP-Partner-Request-for-Interest-Survey"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mailto:dhschronicdiseaseprevention@dhs.wisconsin.gov"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9.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371600" y="2651760"/>
            <a:ext cx="7680960" cy="1596390"/>
          </a:xfrm>
        </p:spPr>
        <p:txBody>
          <a:bodyPr>
            <a:normAutofit fontScale="70000" lnSpcReduction="20000"/>
          </a:bodyPr>
          <a:lstStyle/>
          <a:p>
            <a:endParaRPr lang="en-US" dirty="0"/>
          </a:p>
          <a:p>
            <a:r>
              <a:rPr lang="en-US" dirty="0"/>
              <a:t>Mary Pesik, Chronic Disease Prevention Program Director</a:t>
            </a:r>
          </a:p>
          <a:p>
            <a:r>
              <a:rPr lang="en-US" dirty="0"/>
              <a:t>Lexi Davis, Healthy Communities Coordinator</a:t>
            </a:r>
          </a:p>
          <a:p>
            <a:r>
              <a:rPr lang="en-US" dirty="0"/>
              <a:t>Anne Gargano Ahmed, Heart Health Coordinator</a:t>
            </a:r>
          </a:p>
          <a:p>
            <a:endParaRPr lang="en-US" dirty="0"/>
          </a:p>
          <a:p>
            <a:endParaRPr lang="en-US" dirty="0"/>
          </a:p>
          <a:p>
            <a:pPr algn="r"/>
            <a:r>
              <a:rPr lang="en-US" dirty="0"/>
              <a:t>November 9, 2022 </a:t>
            </a:r>
          </a:p>
          <a:p>
            <a:pPr algn="r"/>
            <a:r>
              <a:rPr lang="en-US" dirty="0"/>
              <a:t>November 17, 2022</a:t>
            </a:r>
          </a:p>
        </p:txBody>
      </p:sp>
      <p:sp>
        <p:nvSpPr>
          <p:cNvPr id="7" name="Title 6"/>
          <p:cNvSpPr>
            <a:spLocks noGrp="1"/>
          </p:cNvSpPr>
          <p:nvPr>
            <p:ph type="ctrTitle"/>
          </p:nvPr>
        </p:nvSpPr>
        <p:spPr/>
        <p:txBody>
          <a:bodyPr/>
          <a:lstStyle/>
          <a:p>
            <a:r>
              <a:rPr lang="en-US" dirty="0"/>
              <a:t>CDC Grant Opportunity Forecasts</a:t>
            </a:r>
          </a:p>
        </p:txBody>
      </p:sp>
      <p:sp>
        <p:nvSpPr>
          <p:cNvPr id="9" name="Text Placeholder 8"/>
          <p:cNvSpPr>
            <a:spLocks noGrp="1"/>
          </p:cNvSpPr>
          <p:nvPr>
            <p:ph type="body" sz="quarter" idx="10"/>
          </p:nvPr>
        </p:nvSpPr>
        <p:spPr/>
        <p:txBody>
          <a:bodyPr/>
          <a:lstStyle/>
          <a:p>
            <a:r>
              <a:rPr lang="en-US" dirty="0"/>
              <a:t>Chronic Disease Prevention Program</a:t>
            </a:r>
          </a:p>
        </p:txBody>
      </p:sp>
    </p:spTree>
    <p:extLst>
      <p:ext uri="{BB962C8B-B14F-4D97-AF65-F5344CB8AC3E}">
        <p14:creationId xmlns:p14="http://schemas.microsoft.com/office/powerpoint/2010/main" val="3314830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a:solidFill>
                  <a:schemeClr val="bg1"/>
                </a:solidFill>
                <a:latin typeface="+mj-lt"/>
                <a:ea typeface="+mj-ea"/>
                <a:cs typeface="+mj-cs"/>
              </a:rPr>
              <a:t>Screen Views</a:t>
            </a:r>
          </a:p>
        </p:txBody>
      </p:sp>
      <p:pic>
        <p:nvPicPr>
          <p:cNvPr id="4" name="Picture 3">
            <a:extLst>
              <a:ext uri="{FF2B5EF4-FFF2-40B4-BE49-F238E27FC236}">
                <a16:creationId xmlns:a16="http://schemas.microsoft.com/office/drawing/2014/main" id="{32A9D974-6C03-467D-A3BC-A063A2AB799F}"/>
              </a:ext>
            </a:extLst>
          </p:cNvPr>
          <p:cNvPicPr>
            <a:picLocks noChangeAspect="1"/>
          </p:cNvPicPr>
          <p:nvPr/>
        </p:nvPicPr>
        <p:blipFill>
          <a:blip r:embed="rId3"/>
          <a:stretch>
            <a:fillRect/>
          </a:stretch>
        </p:blipFill>
        <p:spPr>
          <a:xfrm>
            <a:off x="1534534" y="1256420"/>
            <a:ext cx="6074930" cy="3295649"/>
          </a:xfrm>
          <a:prstGeom prst="rect">
            <a:avLst/>
          </a:prstGeom>
        </p:spPr>
      </p:pic>
    </p:spTree>
    <p:extLst>
      <p:ext uri="{BB962C8B-B14F-4D97-AF65-F5344CB8AC3E}">
        <p14:creationId xmlns:p14="http://schemas.microsoft.com/office/powerpoint/2010/main" val="314623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dirty="0">
                <a:solidFill>
                  <a:schemeClr val="bg1"/>
                </a:solidFill>
                <a:latin typeface="+mj-lt"/>
                <a:ea typeface="+mj-ea"/>
                <a:cs typeface="+mj-cs"/>
              </a:rPr>
              <a:t>Screen Views</a:t>
            </a:r>
          </a:p>
        </p:txBody>
      </p:sp>
      <p:pic>
        <p:nvPicPr>
          <p:cNvPr id="5" name="Picture 4">
            <a:extLst>
              <a:ext uri="{FF2B5EF4-FFF2-40B4-BE49-F238E27FC236}">
                <a16:creationId xmlns:a16="http://schemas.microsoft.com/office/drawing/2014/main" id="{B8CF09A9-FE4F-41BC-8C12-FBF4D17B1496}"/>
              </a:ext>
            </a:extLst>
          </p:cNvPr>
          <p:cNvPicPr>
            <a:picLocks noChangeAspect="1"/>
          </p:cNvPicPr>
          <p:nvPr/>
        </p:nvPicPr>
        <p:blipFill>
          <a:blip r:embed="rId3"/>
          <a:stretch>
            <a:fillRect/>
          </a:stretch>
        </p:blipFill>
        <p:spPr>
          <a:xfrm>
            <a:off x="482600" y="1288932"/>
            <a:ext cx="8178799" cy="3230625"/>
          </a:xfrm>
          <a:prstGeom prst="rect">
            <a:avLst/>
          </a:prstGeom>
        </p:spPr>
      </p:pic>
    </p:spTree>
    <p:extLst>
      <p:ext uri="{BB962C8B-B14F-4D97-AF65-F5344CB8AC3E}">
        <p14:creationId xmlns:p14="http://schemas.microsoft.com/office/powerpoint/2010/main" val="4029195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57200" y="137160"/>
            <a:ext cx="8229600" cy="848155"/>
          </a:xfrm>
        </p:spPr>
        <p:txBody>
          <a:bodyPr/>
          <a:lstStyle/>
          <a:p>
            <a:r>
              <a:rPr lang="en-US" dirty="0"/>
              <a:t>Screen Views</a:t>
            </a:r>
          </a:p>
        </p:txBody>
      </p:sp>
      <p:pic>
        <p:nvPicPr>
          <p:cNvPr id="4" name="Picture 3">
            <a:extLst>
              <a:ext uri="{FF2B5EF4-FFF2-40B4-BE49-F238E27FC236}">
                <a16:creationId xmlns:a16="http://schemas.microsoft.com/office/drawing/2014/main" id="{B8B7CC0D-40F3-425E-AF4E-476FE2A449AA}"/>
              </a:ext>
            </a:extLst>
          </p:cNvPr>
          <p:cNvPicPr>
            <a:picLocks noChangeAspect="1"/>
          </p:cNvPicPr>
          <p:nvPr/>
        </p:nvPicPr>
        <p:blipFill>
          <a:blip r:embed="rId3"/>
          <a:stretch>
            <a:fillRect/>
          </a:stretch>
        </p:blipFill>
        <p:spPr>
          <a:xfrm>
            <a:off x="252412" y="985315"/>
            <a:ext cx="8639175" cy="3762375"/>
          </a:xfrm>
          <a:prstGeom prst="rect">
            <a:avLst/>
          </a:prstGeom>
        </p:spPr>
      </p:pic>
    </p:spTree>
    <p:extLst>
      <p:ext uri="{BB962C8B-B14F-4D97-AF65-F5344CB8AC3E}">
        <p14:creationId xmlns:p14="http://schemas.microsoft.com/office/powerpoint/2010/main" val="1552843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57200" y="137160"/>
            <a:ext cx="8229600" cy="848155"/>
          </a:xfrm>
        </p:spPr>
        <p:txBody>
          <a:bodyPr/>
          <a:lstStyle/>
          <a:p>
            <a:r>
              <a:rPr lang="en-US" dirty="0"/>
              <a:t>Screen Views</a:t>
            </a:r>
          </a:p>
        </p:txBody>
      </p:sp>
      <p:pic>
        <p:nvPicPr>
          <p:cNvPr id="5" name="Picture 4">
            <a:extLst>
              <a:ext uri="{FF2B5EF4-FFF2-40B4-BE49-F238E27FC236}">
                <a16:creationId xmlns:a16="http://schemas.microsoft.com/office/drawing/2014/main" id="{5A784B7A-A389-4D32-B664-05028B72DC63}"/>
              </a:ext>
            </a:extLst>
          </p:cNvPr>
          <p:cNvPicPr>
            <a:picLocks noChangeAspect="1"/>
          </p:cNvPicPr>
          <p:nvPr/>
        </p:nvPicPr>
        <p:blipFill>
          <a:blip r:embed="rId3"/>
          <a:stretch>
            <a:fillRect/>
          </a:stretch>
        </p:blipFill>
        <p:spPr>
          <a:xfrm>
            <a:off x="152400" y="1014189"/>
            <a:ext cx="8686800" cy="3059828"/>
          </a:xfrm>
          <a:prstGeom prst="rect">
            <a:avLst/>
          </a:prstGeom>
        </p:spPr>
      </p:pic>
    </p:spTree>
    <p:extLst>
      <p:ext uri="{BB962C8B-B14F-4D97-AF65-F5344CB8AC3E}">
        <p14:creationId xmlns:p14="http://schemas.microsoft.com/office/powerpoint/2010/main" val="1952448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a:solidFill>
                  <a:schemeClr val="bg1"/>
                </a:solidFill>
                <a:latin typeface="+mj-lt"/>
                <a:ea typeface="+mj-ea"/>
                <a:cs typeface="+mj-cs"/>
              </a:rPr>
              <a:t>Screen Views</a:t>
            </a:r>
          </a:p>
        </p:txBody>
      </p:sp>
      <p:pic>
        <p:nvPicPr>
          <p:cNvPr id="5" name="Picture 4">
            <a:extLst>
              <a:ext uri="{FF2B5EF4-FFF2-40B4-BE49-F238E27FC236}">
                <a16:creationId xmlns:a16="http://schemas.microsoft.com/office/drawing/2014/main" id="{D1459028-7AF5-4C36-86AF-50B9B1FD90EA}"/>
              </a:ext>
            </a:extLst>
          </p:cNvPr>
          <p:cNvPicPr>
            <a:picLocks noChangeAspect="1"/>
          </p:cNvPicPr>
          <p:nvPr/>
        </p:nvPicPr>
        <p:blipFill>
          <a:blip r:embed="rId3"/>
          <a:stretch>
            <a:fillRect/>
          </a:stretch>
        </p:blipFill>
        <p:spPr>
          <a:xfrm>
            <a:off x="482600" y="1728542"/>
            <a:ext cx="8178799" cy="2351404"/>
          </a:xfrm>
          <a:prstGeom prst="rect">
            <a:avLst/>
          </a:prstGeom>
        </p:spPr>
      </p:pic>
    </p:spTree>
    <p:extLst>
      <p:ext uri="{BB962C8B-B14F-4D97-AF65-F5344CB8AC3E}">
        <p14:creationId xmlns:p14="http://schemas.microsoft.com/office/powerpoint/2010/main" val="3129152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a:solidFill>
                  <a:schemeClr val="bg1"/>
                </a:solidFill>
                <a:latin typeface="+mj-lt"/>
                <a:ea typeface="+mj-ea"/>
                <a:cs typeface="+mj-cs"/>
              </a:rPr>
              <a:t>Screen Views</a:t>
            </a:r>
          </a:p>
        </p:txBody>
      </p:sp>
      <p:pic>
        <p:nvPicPr>
          <p:cNvPr id="5" name="Picture 4">
            <a:extLst>
              <a:ext uri="{FF2B5EF4-FFF2-40B4-BE49-F238E27FC236}">
                <a16:creationId xmlns:a16="http://schemas.microsoft.com/office/drawing/2014/main" id="{A508A2B0-27EE-486F-9D57-9AF8B9095736}"/>
              </a:ext>
            </a:extLst>
          </p:cNvPr>
          <p:cNvPicPr>
            <a:picLocks noChangeAspect="1"/>
          </p:cNvPicPr>
          <p:nvPr/>
        </p:nvPicPr>
        <p:blipFill>
          <a:blip r:embed="rId3"/>
          <a:stretch>
            <a:fillRect/>
          </a:stretch>
        </p:blipFill>
        <p:spPr>
          <a:xfrm>
            <a:off x="1065990" y="1256420"/>
            <a:ext cx="7012019" cy="3295649"/>
          </a:xfrm>
          <a:prstGeom prst="rect">
            <a:avLst/>
          </a:prstGeom>
        </p:spPr>
      </p:pic>
    </p:spTree>
    <p:extLst>
      <p:ext uri="{BB962C8B-B14F-4D97-AF65-F5344CB8AC3E}">
        <p14:creationId xmlns:p14="http://schemas.microsoft.com/office/powerpoint/2010/main" val="278314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511D0E-BDB9-42EF-A353-BF66233B2C0E}"/>
              </a:ext>
            </a:extLst>
          </p:cNvPr>
          <p:cNvSpPr>
            <a:spLocks noGrp="1"/>
          </p:cNvSpPr>
          <p:nvPr>
            <p:ph type="title"/>
          </p:nvPr>
        </p:nvSpPr>
        <p:spPr/>
        <p:txBody>
          <a:bodyPr/>
          <a:lstStyle/>
          <a:p>
            <a:r>
              <a:rPr lang="en-US" dirty="0"/>
              <a:t>2023 CDC Notice of Funding Opportunities</a:t>
            </a:r>
          </a:p>
        </p:txBody>
      </p:sp>
      <p:sp>
        <p:nvSpPr>
          <p:cNvPr id="5" name="Text Placeholder 4">
            <a:extLst>
              <a:ext uri="{FF2B5EF4-FFF2-40B4-BE49-F238E27FC236}">
                <a16:creationId xmlns:a16="http://schemas.microsoft.com/office/drawing/2014/main" id="{1FDBD9DB-F5AD-4549-AEF9-355E54F436B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53672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301668" y="101457"/>
            <a:ext cx="8839200" cy="605790"/>
          </a:xfrm>
        </p:spPr>
        <p:txBody>
          <a:bodyPr>
            <a:noAutofit/>
          </a:bodyPr>
          <a:lstStyle/>
          <a:p>
            <a:r>
              <a:rPr lang="en-US" sz="2400" dirty="0"/>
              <a:t>Anticipated 2023 Notice of Funding Opportunities </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2276580838"/>
              </p:ext>
            </p:extLst>
          </p:nvPr>
        </p:nvGraphicFramePr>
        <p:xfrm>
          <a:off x="301668" y="742950"/>
          <a:ext cx="8461332" cy="4105995"/>
        </p:xfrm>
        <a:graphic>
          <a:graphicData uri="http://schemas.openxmlformats.org/drawingml/2006/table">
            <a:tbl>
              <a:tblPr firstRow="1" bandRow="1">
                <a:tableStyleId>{5C22544A-7EE6-4342-B048-85BDC9FD1C3A}</a:tableStyleId>
              </a:tblPr>
              <a:tblGrid>
                <a:gridCol w="3603901">
                  <a:extLst>
                    <a:ext uri="{9D8B030D-6E8A-4147-A177-3AD203B41FA5}">
                      <a16:colId xmlns:a16="http://schemas.microsoft.com/office/drawing/2014/main" val="3082273792"/>
                    </a:ext>
                  </a:extLst>
                </a:gridCol>
                <a:gridCol w="2585407">
                  <a:extLst>
                    <a:ext uri="{9D8B030D-6E8A-4147-A177-3AD203B41FA5}">
                      <a16:colId xmlns:a16="http://schemas.microsoft.com/office/drawing/2014/main" val="4231045255"/>
                    </a:ext>
                  </a:extLst>
                </a:gridCol>
                <a:gridCol w="2272024">
                  <a:extLst>
                    <a:ext uri="{9D8B030D-6E8A-4147-A177-3AD203B41FA5}">
                      <a16:colId xmlns:a16="http://schemas.microsoft.com/office/drawing/2014/main" val="1463815487"/>
                    </a:ext>
                  </a:extLst>
                </a:gridCol>
              </a:tblGrid>
              <a:tr h="641355">
                <a:tc>
                  <a:txBody>
                    <a:bodyPr/>
                    <a:lstStyle/>
                    <a:p>
                      <a:r>
                        <a:rPr lang="en-US" dirty="0"/>
                        <a:t>Grant</a:t>
                      </a:r>
                    </a:p>
                  </a:txBody>
                  <a:tcPr/>
                </a:tc>
                <a:tc>
                  <a:txBody>
                    <a:bodyPr/>
                    <a:lstStyle/>
                    <a:p>
                      <a:r>
                        <a:rPr lang="en-US" dirty="0"/>
                        <a:t>Funding range/year</a:t>
                      </a:r>
                    </a:p>
                  </a:txBody>
                  <a:tcPr/>
                </a:tc>
                <a:tc>
                  <a:txBody>
                    <a:bodyPr/>
                    <a:lstStyle/>
                    <a:p>
                      <a:r>
                        <a:rPr lang="en-US"/>
                        <a:t>Estimated Release Date/Start Date</a:t>
                      </a:r>
                      <a:endParaRPr lang="en-US" dirty="0"/>
                    </a:p>
                  </a:txBody>
                  <a:tcPr/>
                </a:tc>
                <a:extLst>
                  <a:ext uri="{0D108BD9-81ED-4DB2-BD59-A6C34878D82A}">
                    <a16:rowId xmlns:a16="http://schemas.microsoft.com/office/drawing/2014/main" val="743050942"/>
                  </a:ext>
                </a:extLst>
              </a:tr>
              <a:tr h="1078923">
                <a:tc>
                  <a:txBody>
                    <a:bodyPr/>
                    <a:lstStyle/>
                    <a:p>
                      <a:r>
                        <a:rPr lang="en-US" sz="1800" u="sng" dirty="0"/>
                        <a:t>2320</a:t>
                      </a:r>
                      <a:r>
                        <a:rPr lang="en-US" sz="1800" u="none" dirty="0"/>
                        <a:t>:</a:t>
                      </a:r>
                      <a:r>
                        <a:rPr lang="en-US" sz="1800" dirty="0"/>
                        <a:t> A Strategic Approach to Advancing Health Equity for Priority Populations with or at Risk for </a:t>
                      </a:r>
                      <a:r>
                        <a:rPr lang="en-US" sz="1800" b="1" dirty="0"/>
                        <a:t>Diabetes</a:t>
                      </a:r>
                    </a:p>
                  </a:txBody>
                  <a:tcPr/>
                </a:tc>
                <a:tc>
                  <a:txBody>
                    <a:bodyPr/>
                    <a:lstStyle/>
                    <a:p>
                      <a:r>
                        <a:rPr kumimoji="0" lang="en-US" sz="1800" b="0" i="0" u="none" strike="noStrike" kern="1200" cap="none" spc="0" normalizeH="0" baseline="0" noProof="0" dirty="0">
                          <a:ln>
                            <a:noFill/>
                          </a:ln>
                          <a:solidFill>
                            <a:srgbClr val="003D78"/>
                          </a:solidFill>
                          <a:effectLst/>
                          <a:uLnTx/>
                          <a:uFillTx/>
                          <a:latin typeface="+mn-lt"/>
                          <a:ea typeface="+mn-ea"/>
                          <a:cs typeface="+mn-cs"/>
                        </a:rPr>
                        <a:t>$850,000 - $1,250,000 </a:t>
                      </a:r>
                    </a:p>
                    <a:p>
                      <a:r>
                        <a:rPr kumimoji="0" lang="en-US" sz="1800" b="0" i="0" u="none" strike="noStrike" kern="1200" cap="none" spc="0" normalizeH="0" baseline="0" noProof="0" dirty="0">
                          <a:ln>
                            <a:noFill/>
                          </a:ln>
                          <a:solidFill>
                            <a:srgbClr val="003D78"/>
                          </a:solidFill>
                          <a:effectLst/>
                          <a:uLnTx/>
                          <a:uFillTx/>
                          <a:latin typeface="+mn-lt"/>
                          <a:ea typeface="+mn-ea"/>
                          <a:cs typeface="+mn-cs"/>
                        </a:rPr>
                        <a:t>(Competitive)</a:t>
                      </a:r>
                      <a:endParaRPr lang="en-US" dirty="0"/>
                    </a:p>
                  </a:txBody>
                  <a:tcPr/>
                </a:tc>
                <a:tc>
                  <a:txBody>
                    <a:bodyPr/>
                    <a:lstStyle/>
                    <a:p>
                      <a:r>
                        <a:rPr lang="en-US"/>
                        <a:t>January 6, 2023/</a:t>
                      </a:r>
                    </a:p>
                    <a:p>
                      <a:r>
                        <a:rPr lang="en-US"/>
                        <a:t>June 30, 2023</a:t>
                      </a:r>
                      <a:endParaRPr lang="en-US" dirty="0"/>
                    </a:p>
                  </a:txBody>
                  <a:tcPr/>
                </a:tc>
                <a:extLst>
                  <a:ext uri="{0D108BD9-81ED-4DB2-BD59-A6C34878D82A}">
                    <a16:rowId xmlns:a16="http://schemas.microsoft.com/office/drawing/2014/main" val="3419502458"/>
                  </a:ext>
                </a:extLst>
              </a:tr>
              <a:tr h="758640">
                <a:tc>
                  <a:txBody>
                    <a:bodyPr/>
                    <a:lstStyle/>
                    <a:p>
                      <a:r>
                        <a:rPr lang="en-US" u="sng" dirty="0"/>
                        <a:t>2304</a:t>
                      </a:r>
                      <a:r>
                        <a:rPr lang="en-US" dirty="0"/>
                        <a:t>: </a:t>
                      </a:r>
                      <a:r>
                        <a:rPr lang="en-US" sz="1800" dirty="0"/>
                        <a:t>National </a:t>
                      </a:r>
                      <a:r>
                        <a:rPr lang="en-US" sz="1800" b="1" dirty="0"/>
                        <a:t>Cardiovascular</a:t>
                      </a:r>
                      <a:r>
                        <a:rPr lang="en-US" sz="1800" dirty="0"/>
                        <a:t> Health Program </a:t>
                      </a:r>
                      <a:endParaRPr lang="en-US" dirty="0"/>
                    </a:p>
                  </a:txBody>
                  <a:tcPr/>
                </a:tc>
                <a:tc>
                  <a:txBody>
                    <a:bodyPr/>
                    <a:lstStyle/>
                    <a:p>
                      <a:r>
                        <a:rPr kumimoji="0" lang="en-US" sz="1800" b="0" i="0" u="none" strike="noStrike" kern="1200" cap="none" spc="0" normalizeH="0" baseline="0" noProof="0" dirty="0">
                          <a:ln>
                            <a:noFill/>
                          </a:ln>
                          <a:solidFill>
                            <a:srgbClr val="003D78"/>
                          </a:solidFill>
                          <a:effectLst/>
                          <a:uLnTx/>
                          <a:uFillTx/>
                          <a:latin typeface="+mn-lt"/>
                          <a:ea typeface="+mn-ea"/>
                          <a:cs typeface="+mn-cs"/>
                        </a:rPr>
                        <a:t>$850,000 - $2,000,000</a:t>
                      </a:r>
                    </a:p>
                    <a:p>
                      <a:r>
                        <a:rPr kumimoji="0" lang="en-US" sz="1800" b="0" i="0" u="none" strike="noStrike" kern="1200" cap="none" spc="0" normalizeH="0" baseline="0" noProof="0" dirty="0">
                          <a:ln>
                            <a:noFill/>
                          </a:ln>
                          <a:solidFill>
                            <a:srgbClr val="003D78"/>
                          </a:solidFill>
                          <a:effectLst/>
                          <a:uLnTx/>
                          <a:uFillTx/>
                          <a:latin typeface="+mn-lt"/>
                          <a:ea typeface="+mn-ea"/>
                          <a:cs typeface="+mn-cs"/>
                        </a:rPr>
                        <a:t>(Non-competitive)</a:t>
                      </a:r>
                      <a:endParaRPr lang="en-US" dirty="0"/>
                    </a:p>
                  </a:txBody>
                  <a:tcPr/>
                </a:tc>
                <a:tc>
                  <a:txBody>
                    <a:bodyPr/>
                    <a:lstStyle/>
                    <a:p>
                      <a:r>
                        <a:rPr lang="en-US"/>
                        <a:t>January 15, 2023/</a:t>
                      </a:r>
                    </a:p>
                    <a:p>
                      <a:r>
                        <a:rPr lang="en-US"/>
                        <a:t>June 30, 2023</a:t>
                      </a:r>
                      <a:endParaRPr lang="en-US" dirty="0"/>
                    </a:p>
                  </a:txBody>
                  <a:tcP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2305</a:t>
                      </a:r>
                      <a:r>
                        <a:rPr lang="en-US" dirty="0"/>
                        <a:t>: </a:t>
                      </a:r>
                      <a:r>
                        <a:rPr lang="en-US" sz="1800" b="0" dirty="0"/>
                        <a:t>Innovative </a:t>
                      </a:r>
                      <a:r>
                        <a:rPr lang="en-US" sz="1800" b="1" dirty="0"/>
                        <a:t>Cardiovascular</a:t>
                      </a:r>
                      <a:r>
                        <a:rPr lang="en-US" sz="1800" b="0" dirty="0"/>
                        <a:t> Health Program </a:t>
                      </a:r>
                    </a:p>
                  </a:txBody>
                  <a:tcPr/>
                </a:tc>
                <a:tc>
                  <a:txBody>
                    <a:bodyPr/>
                    <a:lstStyle/>
                    <a:p>
                      <a:r>
                        <a:rPr lang="en-US" sz="1800" dirty="0"/>
                        <a:t>$400,000 - $1,200,000 (Competitive)</a:t>
                      </a:r>
                      <a:endParaRPr lang="en-US" dirty="0"/>
                    </a:p>
                  </a:txBody>
                  <a:tcPr/>
                </a:tc>
                <a:tc>
                  <a:txBody>
                    <a:bodyPr/>
                    <a:lstStyle/>
                    <a:p>
                      <a:r>
                        <a:rPr lang="en-US"/>
                        <a:t>February 11, 2023/</a:t>
                      </a:r>
                    </a:p>
                    <a:p>
                      <a:r>
                        <a:rPr lang="en-US"/>
                        <a:t>September 30, 2023</a:t>
                      </a:r>
                      <a:endParaRPr lang="en-US" dirty="0"/>
                    </a:p>
                  </a:txBody>
                  <a:tcPr/>
                </a:tc>
                <a:extLst>
                  <a:ext uri="{0D108BD9-81ED-4DB2-BD59-A6C34878D82A}">
                    <a16:rowId xmlns:a16="http://schemas.microsoft.com/office/drawing/2014/main" val="1693307841"/>
                  </a:ext>
                </a:extLst>
              </a:tr>
              <a:tr h="758640">
                <a:tc>
                  <a:txBody>
                    <a:bodyPr/>
                    <a:lstStyle/>
                    <a:p>
                      <a:r>
                        <a:rPr lang="en-US" u="sng" dirty="0"/>
                        <a:t>2312</a:t>
                      </a:r>
                      <a:r>
                        <a:rPr lang="en-US" dirty="0"/>
                        <a:t>: </a:t>
                      </a:r>
                      <a:r>
                        <a:rPr lang="en-US" sz="1800" dirty="0"/>
                        <a:t>State </a:t>
                      </a:r>
                      <a:r>
                        <a:rPr lang="en-US" sz="1800" b="1" dirty="0"/>
                        <a:t>Physical Activity and Nutrition</a:t>
                      </a:r>
                      <a:r>
                        <a:rPr lang="en-US" sz="1800" dirty="0"/>
                        <a:t> Program </a:t>
                      </a:r>
                      <a:endParaRPr lang="en-US" dirty="0"/>
                    </a:p>
                  </a:txBody>
                  <a:tcPr/>
                </a:tc>
                <a:tc>
                  <a:txBody>
                    <a:bodyPr/>
                    <a:lstStyle/>
                    <a:p>
                      <a:r>
                        <a:rPr lang="en-US" sz="1800" dirty="0"/>
                        <a:t>$600,000 - $1,300,000 (Competitive)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January 12,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September 30, 2023</a:t>
                      </a:r>
                    </a:p>
                  </a:txBody>
                  <a:tcPr/>
                </a:tc>
                <a:extLst>
                  <a:ext uri="{0D108BD9-81ED-4DB2-BD59-A6C34878D82A}">
                    <a16:rowId xmlns:a16="http://schemas.microsoft.com/office/drawing/2014/main" val="4163972951"/>
                  </a:ext>
                </a:extLst>
              </a:tr>
            </a:tbl>
          </a:graphicData>
        </a:graphic>
      </p:graphicFrame>
    </p:spTree>
    <p:extLst>
      <p:ext uri="{BB962C8B-B14F-4D97-AF65-F5344CB8AC3E}">
        <p14:creationId xmlns:p14="http://schemas.microsoft.com/office/powerpoint/2010/main" val="149212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4F43-E5D6-486B-8569-39210C6B1947}"/>
              </a:ext>
            </a:extLst>
          </p:cNvPr>
          <p:cNvSpPr>
            <a:spLocks noGrp="1"/>
          </p:cNvSpPr>
          <p:nvPr>
            <p:ph type="title"/>
          </p:nvPr>
        </p:nvSpPr>
        <p:spPr>
          <a:xfrm>
            <a:off x="457200" y="137160"/>
            <a:ext cx="8229600" cy="910590"/>
          </a:xfrm>
        </p:spPr>
        <p:txBody>
          <a:bodyPr>
            <a:normAutofit/>
          </a:bodyPr>
          <a:lstStyle/>
          <a:p>
            <a:r>
              <a:rPr lang="en-US" dirty="0"/>
              <a:t>What do we know?</a:t>
            </a:r>
          </a:p>
        </p:txBody>
      </p:sp>
      <p:sp>
        <p:nvSpPr>
          <p:cNvPr id="3" name="Content Placeholder 2">
            <a:extLst>
              <a:ext uri="{FF2B5EF4-FFF2-40B4-BE49-F238E27FC236}">
                <a16:creationId xmlns:a16="http://schemas.microsoft.com/office/drawing/2014/main" id="{B4D2E835-6BC2-4C54-8E21-8D3BA906D805}"/>
              </a:ext>
            </a:extLst>
          </p:cNvPr>
          <p:cNvSpPr>
            <a:spLocks noGrp="1"/>
          </p:cNvSpPr>
          <p:nvPr>
            <p:ph idx="1"/>
          </p:nvPr>
        </p:nvSpPr>
        <p:spPr>
          <a:xfrm>
            <a:off x="492690" y="1123950"/>
            <a:ext cx="8229600" cy="3765219"/>
          </a:xfrm>
        </p:spPr>
        <p:txBody>
          <a:bodyPr>
            <a:normAutofit lnSpcReduction="10000"/>
          </a:bodyPr>
          <a:lstStyle/>
          <a:p>
            <a:pPr>
              <a:spcBef>
                <a:spcPts val="1200"/>
              </a:spcBef>
            </a:pPr>
            <a:r>
              <a:rPr lang="en-US" dirty="0"/>
              <a:t>Estimated grant timelines </a:t>
            </a:r>
          </a:p>
          <a:p>
            <a:pPr lvl="1">
              <a:spcBef>
                <a:spcPts val="1200"/>
              </a:spcBef>
              <a:buFont typeface="Courier New" panose="02070309020205020404" pitchFamily="49" charset="0"/>
              <a:buChar char="o"/>
            </a:pPr>
            <a:r>
              <a:rPr lang="en-US" dirty="0"/>
              <a:t>60-day turnaround from posting (45 days for DHS review)</a:t>
            </a:r>
          </a:p>
          <a:p>
            <a:pPr>
              <a:spcBef>
                <a:spcPts val="1200"/>
              </a:spcBef>
            </a:pPr>
            <a:r>
              <a:rPr lang="en-US" dirty="0"/>
              <a:t>High-level grant descriptions </a:t>
            </a:r>
          </a:p>
          <a:p>
            <a:pPr>
              <a:spcBef>
                <a:spcPts val="1200"/>
              </a:spcBef>
            </a:pPr>
            <a:r>
              <a:rPr lang="en-US" dirty="0"/>
              <a:t>Emphasis on health equity, social determinants of health (SDOH), and reaching priority populations</a:t>
            </a:r>
          </a:p>
          <a:p>
            <a:pPr>
              <a:spcBef>
                <a:spcPts val="1200"/>
              </a:spcBef>
            </a:pPr>
            <a:r>
              <a:rPr lang="en-US" dirty="0"/>
              <a:t>DHS requires a documented process to establish funded partnerships</a:t>
            </a:r>
          </a:p>
          <a:p>
            <a:endParaRPr lang="en-US" dirty="0"/>
          </a:p>
        </p:txBody>
      </p:sp>
    </p:spTree>
    <p:extLst>
      <p:ext uri="{BB962C8B-B14F-4D97-AF65-F5344CB8AC3E}">
        <p14:creationId xmlns:p14="http://schemas.microsoft.com/office/powerpoint/2010/main" val="1127928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816A0-F5C3-4F00-8F55-BCFBAF96AA2B}"/>
              </a:ext>
            </a:extLst>
          </p:cNvPr>
          <p:cNvSpPr>
            <a:spLocks noGrp="1"/>
          </p:cNvSpPr>
          <p:nvPr>
            <p:ph type="title"/>
          </p:nvPr>
        </p:nvSpPr>
        <p:spPr>
          <a:xfrm>
            <a:off x="457200" y="137160"/>
            <a:ext cx="8229600" cy="758190"/>
          </a:xfrm>
        </p:spPr>
        <p:txBody>
          <a:bodyPr/>
          <a:lstStyle/>
          <a:p>
            <a:r>
              <a:rPr lang="en-US" dirty="0"/>
              <a:t>Priority Populations</a:t>
            </a:r>
          </a:p>
        </p:txBody>
      </p:sp>
      <p:sp>
        <p:nvSpPr>
          <p:cNvPr id="3" name="Content Placeholder 2">
            <a:extLst>
              <a:ext uri="{FF2B5EF4-FFF2-40B4-BE49-F238E27FC236}">
                <a16:creationId xmlns:a16="http://schemas.microsoft.com/office/drawing/2014/main" id="{EA9FC4A2-0938-4452-AB16-143483A42132}"/>
              </a:ext>
            </a:extLst>
          </p:cNvPr>
          <p:cNvSpPr>
            <a:spLocks noGrp="1"/>
          </p:cNvSpPr>
          <p:nvPr>
            <p:ph idx="1"/>
          </p:nvPr>
        </p:nvSpPr>
        <p:spPr>
          <a:xfrm>
            <a:off x="457200" y="895350"/>
            <a:ext cx="8229600" cy="3886200"/>
          </a:xfrm>
        </p:spPr>
        <p:txBody>
          <a:bodyPr>
            <a:normAutofit/>
          </a:bodyPr>
          <a:lstStyle/>
          <a:p>
            <a:pPr marL="0" indent="0">
              <a:spcAft>
                <a:spcPts val="1200"/>
              </a:spcAft>
              <a:buNone/>
            </a:pPr>
            <a:r>
              <a:rPr lang="en-US" sz="2400" b="0" i="0" dirty="0">
                <a:effectLst/>
                <a:latin typeface="Arial" panose="020B0604020202020204" pitchFamily="34" charset="0"/>
              </a:rPr>
              <a:t>From CDC NOFO Forecasts</a:t>
            </a:r>
          </a:p>
          <a:p>
            <a:pPr marL="0" indent="0">
              <a:spcAft>
                <a:spcPts val="1200"/>
              </a:spcAft>
              <a:buNone/>
            </a:pPr>
            <a:r>
              <a:rPr lang="en-US" sz="2400" b="0" i="0" dirty="0">
                <a:effectLst/>
                <a:latin typeface="Arial" panose="020B0604020202020204" pitchFamily="34" charset="0"/>
              </a:rPr>
              <a:t>“Those who have systematically experienced greater obstacles to health based on their racial or ethnic group; religion; socioeconomic status; gender; age; mental health; cognitive, sensory, or physical disability; sexual orientation or gender identity; geographic location; or other characteristics historically linked to discrimination or exclusion.”</a:t>
            </a:r>
          </a:p>
          <a:p>
            <a:pPr marL="0" indent="0">
              <a:buNone/>
            </a:pPr>
            <a:endParaRPr lang="en-US" sz="2800" dirty="0"/>
          </a:p>
          <a:p>
            <a:endParaRPr lang="en-US" dirty="0"/>
          </a:p>
        </p:txBody>
      </p:sp>
    </p:spTree>
    <p:extLst>
      <p:ext uri="{BB962C8B-B14F-4D97-AF65-F5344CB8AC3E}">
        <p14:creationId xmlns:p14="http://schemas.microsoft.com/office/powerpoint/2010/main" val="3759836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5A4A5-E75A-4EA2-AD52-FDE18541A94E}"/>
              </a:ext>
            </a:extLst>
          </p:cNvPr>
          <p:cNvSpPr>
            <a:spLocks noGrp="1"/>
          </p:cNvSpPr>
          <p:nvPr>
            <p:ph type="title"/>
          </p:nvPr>
        </p:nvSpPr>
        <p:spPr/>
        <p:txBody>
          <a:bodyPr/>
          <a:lstStyle/>
          <a:p>
            <a:r>
              <a:rPr lang="en-US" dirty="0"/>
              <a:t>Agenda and Purpose</a:t>
            </a:r>
          </a:p>
        </p:txBody>
      </p:sp>
      <p:sp>
        <p:nvSpPr>
          <p:cNvPr id="3" name="Content Placeholder 2">
            <a:extLst>
              <a:ext uri="{FF2B5EF4-FFF2-40B4-BE49-F238E27FC236}">
                <a16:creationId xmlns:a16="http://schemas.microsoft.com/office/drawing/2014/main" id="{B9E8596E-FC78-460D-A539-234AC0E6C498}"/>
              </a:ext>
            </a:extLst>
          </p:cNvPr>
          <p:cNvSpPr>
            <a:spLocks noGrp="1"/>
          </p:cNvSpPr>
          <p:nvPr>
            <p:ph idx="1"/>
          </p:nvPr>
        </p:nvSpPr>
        <p:spPr/>
        <p:txBody>
          <a:bodyPr>
            <a:normAutofit lnSpcReduction="10000"/>
          </a:bodyPr>
          <a:lstStyle/>
          <a:p>
            <a:r>
              <a:rPr lang="en-US" dirty="0"/>
              <a:t>Introduce partner interest survey process </a:t>
            </a:r>
          </a:p>
          <a:p>
            <a:r>
              <a:rPr lang="en-US" dirty="0"/>
              <a:t>Share information about upcoming CDC grant opportunities</a:t>
            </a:r>
          </a:p>
          <a:p>
            <a:r>
              <a:rPr lang="en-US" dirty="0"/>
              <a:t>Provide overview of current and anticipated chronic disease prevention strategies and activities  </a:t>
            </a:r>
          </a:p>
          <a:p>
            <a:r>
              <a:rPr lang="en-US" dirty="0"/>
              <a:t>Review timeline </a:t>
            </a:r>
          </a:p>
          <a:p>
            <a:pPr marL="0" indent="0">
              <a:buNone/>
            </a:pPr>
            <a:endParaRPr lang="en-US" dirty="0"/>
          </a:p>
          <a:p>
            <a:pPr marL="0" indent="0">
              <a:buNone/>
            </a:pPr>
            <a:r>
              <a:rPr lang="en-US" dirty="0"/>
              <a:t>Note: enter your questions in the chat during the call</a:t>
            </a:r>
          </a:p>
        </p:txBody>
      </p:sp>
    </p:spTree>
    <p:extLst>
      <p:ext uri="{BB962C8B-B14F-4D97-AF65-F5344CB8AC3E}">
        <p14:creationId xmlns:p14="http://schemas.microsoft.com/office/powerpoint/2010/main" val="2855741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816A0-F5C3-4F00-8F55-BCFBAF96AA2B}"/>
              </a:ext>
            </a:extLst>
          </p:cNvPr>
          <p:cNvSpPr>
            <a:spLocks noGrp="1"/>
          </p:cNvSpPr>
          <p:nvPr>
            <p:ph type="title"/>
          </p:nvPr>
        </p:nvSpPr>
        <p:spPr>
          <a:xfrm>
            <a:off x="457200" y="137160"/>
            <a:ext cx="8229600" cy="758190"/>
          </a:xfrm>
        </p:spPr>
        <p:txBody>
          <a:bodyPr/>
          <a:lstStyle/>
          <a:p>
            <a:r>
              <a:rPr lang="en-US" dirty="0"/>
              <a:t>Priority Populations</a:t>
            </a:r>
          </a:p>
        </p:txBody>
      </p:sp>
      <p:sp>
        <p:nvSpPr>
          <p:cNvPr id="3" name="Content Placeholder 2">
            <a:extLst>
              <a:ext uri="{FF2B5EF4-FFF2-40B4-BE49-F238E27FC236}">
                <a16:creationId xmlns:a16="http://schemas.microsoft.com/office/drawing/2014/main" id="{EA9FC4A2-0938-4452-AB16-143483A42132}"/>
              </a:ext>
            </a:extLst>
          </p:cNvPr>
          <p:cNvSpPr>
            <a:spLocks noGrp="1"/>
          </p:cNvSpPr>
          <p:nvPr>
            <p:ph idx="1"/>
          </p:nvPr>
        </p:nvSpPr>
        <p:spPr>
          <a:xfrm>
            <a:off x="457200" y="895350"/>
            <a:ext cx="8229600" cy="3886200"/>
          </a:xfrm>
        </p:spPr>
        <p:txBody>
          <a:bodyPr>
            <a:normAutofit/>
          </a:bodyPr>
          <a:lstStyle/>
          <a:p>
            <a:pPr>
              <a:spcAft>
                <a:spcPts val="600"/>
              </a:spcAft>
            </a:pPr>
            <a:r>
              <a:rPr lang="en-US" sz="2400" b="0" i="0" dirty="0">
                <a:effectLst/>
              </a:rPr>
              <a:t>Strategies should be prioritized in communities and among populations that have experienced inequitable distribution of power and resources</a:t>
            </a:r>
          </a:p>
          <a:p>
            <a:pPr>
              <a:spcAft>
                <a:spcPts val="600"/>
              </a:spcAft>
            </a:pPr>
            <a:r>
              <a:rPr lang="en-US" sz="2400" dirty="0"/>
              <a:t>CDC may include guidance for determining populations </a:t>
            </a:r>
          </a:p>
          <a:p>
            <a:pPr lvl="1">
              <a:spcAft>
                <a:spcPts val="600"/>
              </a:spcAft>
              <a:buFont typeface="Courier New" panose="02070309020205020404" pitchFamily="49" charset="0"/>
              <a:buChar char="o"/>
            </a:pPr>
            <a:r>
              <a:rPr lang="en-US" dirty="0"/>
              <a:t>Incidence and prevalence </a:t>
            </a:r>
          </a:p>
          <a:p>
            <a:pPr lvl="1">
              <a:spcAft>
                <a:spcPts val="600"/>
              </a:spcAft>
              <a:buFont typeface="Courier New" panose="02070309020205020404" pitchFamily="49" charset="0"/>
              <a:buChar char="o"/>
            </a:pPr>
            <a:r>
              <a:rPr lang="en-US" dirty="0"/>
              <a:t>Social Vulnerability Index</a:t>
            </a:r>
          </a:p>
          <a:p>
            <a:pPr lvl="1">
              <a:spcAft>
                <a:spcPts val="600"/>
              </a:spcAft>
              <a:buFont typeface="Courier New" panose="02070309020205020404" pitchFamily="49" charset="0"/>
              <a:buChar char="o"/>
            </a:pPr>
            <a:r>
              <a:rPr lang="en-US" dirty="0"/>
              <a:t>Census data</a:t>
            </a:r>
          </a:p>
          <a:p>
            <a:pPr lvl="1">
              <a:spcAft>
                <a:spcPts val="600"/>
              </a:spcAft>
              <a:buFont typeface="Courier New" panose="02070309020205020404" pitchFamily="49" charset="0"/>
              <a:buChar char="o"/>
            </a:pPr>
            <a:endParaRPr lang="en-US" sz="1200" dirty="0"/>
          </a:p>
          <a:p>
            <a:endParaRPr lang="en-US" sz="2800" dirty="0"/>
          </a:p>
          <a:p>
            <a:endParaRPr lang="en-US" dirty="0"/>
          </a:p>
        </p:txBody>
      </p:sp>
    </p:spTree>
    <p:extLst>
      <p:ext uri="{BB962C8B-B14F-4D97-AF65-F5344CB8AC3E}">
        <p14:creationId xmlns:p14="http://schemas.microsoft.com/office/powerpoint/2010/main" val="3675243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6E4A4-4E64-4D22-8429-B36C5469FEAE}"/>
              </a:ext>
            </a:extLst>
          </p:cNvPr>
          <p:cNvSpPr>
            <a:spLocks noGrp="1"/>
          </p:cNvSpPr>
          <p:nvPr>
            <p:ph type="title"/>
          </p:nvPr>
        </p:nvSpPr>
        <p:spPr>
          <a:xfrm>
            <a:off x="457200" y="137160"/>
            <a:ext cx="8229600" cy="910590"/>
          </a:xfrm>
        </p:spPr>
        <p:txBody>
          <a:bodyPr/>
          <a:lstStyle/>
          <a:p>
            <a:r>
              <a:rPr lang="en-US" dirty="0"/>
              <a:t>Key Outcomes</a:t>
            </a:r>
          </a:p>
        </p:txBody>
      </p:sp>
      <p:sp>
        <p:nvSpPr>
          <p:cNvPr id="3" name="Content Placeholder 2">
            <a:extLst>
              <a:ext uri="{FF2B5EF4-FFF2-40B4-BE49-F238E27FC236}">
                <a16:creationId xmlns:a16="http://schemas.microsoft.com/office/drawing/2014/main" id="{CF810275-D7FC-41D4-911B-8D845AE1F53D}"/>
              </a:ext>
            </a:extLst>
          </p:cNvPr>
          <p:cNvSpPr>
            <a:spLocks noGrp="1"/>
          </p:cNvSpPr>
          <p:nvPr>
            <p:ph idx="1"/>
          </p:nvPr>
        </p:nvSpPr>
        <p:spPr>
          <a:xfrm>
            <a:off x="457200" y="1123950"/>
            <a:ext cx="8229600" cy="3594354"/>
          </a:xfrm>
        </p:spPr>
        <p:txBody>
          <a:bodyPr>
            <a:noAutofit/>
          </a:bodyPr>
          <a:lstStyle/>
          <a:p>
            <a:pPr>
              <a:spcAft>
                <a:spcPts val="600"/>
              </a:spcAft>
            </a:pPr>
            <a:r>
              <a:rPr lang="en-US" sz="2400" dirty="0"/>
              <a:t>Decrease percent of individuals with </a:t>
            </a:r>
            <a:r>
              <a:rPr lang="en-US" sz="2400" b="1" dirty="0"/>
              <a:t>uncontrolled diabetes </a:t>
            </a:r>
            <a:r>
              <a:rPr lang="en-US" sz="2400" dirty="0"/>
              <a:t>(A1c &gt;9%)</a:t>
            </a:r>
          </a:p>
          <a:p>
            <a:pPr>
              <a:spcAft>
                <a:spcPts val="600"/>
              </a:spcAft>
            </a:pPr>
            <a:r>
              <a:rPr lang="en-US" sz="2400" dirty="0"/>
              <a:t>Increase percent of individuals with </a:t>
            </a:r>
            <a:r>
              <a:rPr lang="en-US" sz="2400" b="1" dirty="0"/>
              <a:t>controlled high blood pressure </a:t>
            </a:r>
            <a:r>
              <a:rPr lang="en-US" sz="2400" dirty="0"/>
              <a:t>(&lt;140/90)</a:t>
            </a:r>
          </a:p>
          <a:p>
            <a:pPr>
              <a:spcAft>
                <a:spcPts val="600"/>
              </a:spcAft>
            </a:pPr>
            <a:r>
              <a:rPr lang="en-US" sz="2400" dirty="0"/>
              <a:t>Increase percent of individuals with </a:t>
            </a:r>
            <a:r>
              <a:rPr lang="en-US" sz="2400" b="1" dirty="0"/>
              <a:t>high blood cholesterol who are prescribed a statin </a:t>
            </a:r>
          </a:p>
          <a:p>
            <a:pPr>
              <a:spcAft>
                <a:spcPts val="600"/>
              </a:spcAft>
            </a:pPr>
            <a:r>
              <a:rPr lang="en-US" sz="2400" dirty="0"/>
              <a:t>Increase opportunities for and access to </a:t>
            </a:r>
            <a:r>
              <a:rPr lang="en-US" sz="2400" b="1" dirty="0"/>
              <a:t>safe physical activity </a:t>
            </a:r>
          </a:p>
          <a:p>
            <a:pPr marL="0" indent="0">
              <a:spcAft>
                <a:spcPts val="600"/>
              </a:spcAft>
              <a:buNone/>
            </a:pPr>
            <a:endParaRPr lang="en-US" sz="2400" b="1" dirty="0"/>
          </a:p>
        </p:txBody>
      </p:sp>
    </p:spTree>
    <p:extLst>
      <p:ext uri="{BB962C8B-B14F-4D97-AF65-F5344CB8AC3E}">
        <p14:creationId xmlns:p14="http://schemas.microsoft.com/office/powerpoint/2010/main" val="735037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810275-D7FC-41D4-911B-8D845AE1F53D}"/>
              </a:ext>
            </a:extLst>
          </p:cNvPr>
          <p:cNvSpPr>
            <a:spLocks noGrp="1"/>
          </p:cNvSpPr>
          <p:nvPr>
            <p:ph idx="1"/>
          </p:nvPr>
        </p:nvSpPr>
        <p:spPr>
          <a:xfrm>
            <a:off x="457200" y="514350"/>
            <a:ext cx="8229600" cy="3670554"/>
          </a:xfrm>
        </p:spPr>
        <p:txBody>
          <a:bodyPr>
            <a:noAutofit/>
          </a:bodyPr>
          <a:lstStyle/>
          <a:p>
            <a:pPr>
              <a:spcAft>
                <a:spcPts val="600"/>
              </a:spcAft>
            </a:pPr>
            <a:r>
              <a:rPr lang="en-US" sz="2400" dirty="0"/>
              <a:t>Increase availability and access to </a:t>
            </a:r>
            <a:r>
              <a:rPr lang="en-US" sz="2400" b="1" dirty="0"/>
              <a:t>healthy nutrition environments </a:t>
            </a:r>
          </a:p>
          <a:p>
            <a:pPr>
              <a:spcAft>
                <a:spcPts val="600"/>
              </a:spcAft>
            </a:pPr>
            <a:r>
              <a:rPr lang="en-US" sz="2400" dirty="0"/>
              <a:t>Increase settings with evidence-based </a:t>
            </a:r>
            <a:r>
              <a:rPr lang="en-US" sz="2400" b="1" dirty="0"/>
              <a:t>maternity care practices</a:t>
            </a:r>
          </a:p>
          <a:p>
            <a:pPr>
              <a:spcAft>
                <a:spcPts val="600"/>
              </a:spcAft>
            </a:pPr>
            <a:r>
              <a:rPr lang="en-US" sz="2400" dirty="0"/>
              <a:t>Decrease percent of individuals who are within the </a:t>
            </a:r>
            <a:r>
              <a:rPr lang="en-US" sz="2400" b="1" dirty="0"/>
              <a:t>overweight and obese weight status</a:t>
            </a:r>
          </a:p>
        </p:txBody>
      </p:sp>
    </p:spTree>
    <p:extLst>
      <p:ext uri="{BB962C8B-B14F-4D97-AF65-F5344CB8AC3E}">
        <p14:creationId xmlns:p14="http://schemas.microsoft.com/office/powerpoint/2010/main" val="1607216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2327-FE03-41B8-9C76-BEA52EC39872}"/>
              </a:ext>
            </a:extLst>
          </p:cNvPr>
          <p:cNvSpPr>
            <a:spLocks noGrp="1"/>
          </p:cNvSpPr>
          <p:nvPr>
            <p:ph type="title"/>
          </p:nvPr>
        </p:nvSpPr>
        <p:spPr/>
        <p:txBody>
          <a:bodyPr/>
          <a:lstStyle/>
          <a:p>
            <a:r>
              <a:rPr lang="en-US" dirty="0"/>
              <a:t>Cardiovascular Disease</a:t>
            </a:r>
          </a:p>
        </p:txBody>
      </p:sp>
      <p:sp>
        <p:nvSpPr>
          <p:cNvPr id="3" name="Text Placeholder 2">
            <a:extLst>
              <a:ext uri="{FF2B5EF4-FFF2-40B4-BE49-F238E27FC236}">
                <a16:creationId xmlns:a16="http://schemas.microsoft.com/office/drawing/2014/main" id="{D2ACCF0B-AF63-4073-A2F0-6A8133A32F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946112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7160"/>
            <a:ext cx="8229600" cy="986790"/>
          </a:xfrm>
        </p:spPr>
        <p:txBody>
          <a:bodyPr>
            <a:noAutofit/>
          </a:bodyPr>
          <a:lstStyle/>
          <a:p>
            <a:pPr marL="0" indent="0">
              <a:buNone/>
            </a:pPr>
            <a:r>
              <a:rPr lang="en-US" sz="2800" dirty="0"/>
              <a:t>The National Cardiovascular Health Program (2304)</a:t>
            </a:r>
          </a:p>
        </p:txBody>
      </p:sp>
      <p:sp>
        <p:nvSpPr>
          <p:cNvPr id="5" name="Content Placeholder 4"/>
          <p:cNvSpPr>
            <a:spLocks noGrp="1"/>
          </p:cNvSpPr>
          <p:nvPr>
            <p:ph idx="1"/>
          </p:nvPr>
        </p:nvSpPr>
        <p:spPr>
          <a:xfrm>
            <a:off x="457200" y="1200150"/>
            <a:ext cx="8461022" cy="3806190"/>
          </a:xfrm>
        </p:spPr>
        <p:txBody>
          <a:bodyPr>
            <a:normAutofit/>
          </a:bodyPr>
          <a:lstStyle/>
          <a:p>
            <a:pPr marL="0" indent="0">
              <a:buNone/>
            </a:pPr>
            <a:r>
              <a:rPr lang="en-US" sz="2000" i="1" dirty="0"/>
              <a:t>Previous iteration: 1815 Category B</a:t>
            </a:r>
          </a:p>
          <a:p>
            <a:pPr>
              <a:spcBef>
                <a:spcPts val="1200"/>
              </a:spcBef>
            </a:pPr>
            <a:r>
              <a:rPr lang="en-US" sz="2000" dirty="0"/>
              <a:t>Grant focus:</a:t>
            </a:r>
          </a:p>
          <a:p>
            <a:pPr lvl="1">
              <a:spcBef>
                <a:spcPts val="1200"/>
              </a:spcBef>
              <a:buFont typeface="Courier New" panose="02070309020205020404" pitchFamily="49" charset="0"/>
              <a:buChar char="o"/>
            </a:pPr>
            <a:r>
              <a:rPr lang="en-US" sz="2000" b="0" i="0" dirty="0">
                <a:solidFill>
                  <a:schemeClr val="accent4"/>
                </a:solidFill>
                <a:effectLst/>
                <a:latin typeface="Arial" panose="020B0604020202020204" pitchFamily="34" charset="0"/>
              </a:rPr>
              <a:t>Implement and evaluate evidence-based strategies contributing to the prevention and management of CVD in populations at the highest risk.</a:t>
            </a:r>
          </a:p>
          <a:p>
            <a:pPr lvl="1">
              <a:spcBef>
                <a:spcPts val="1200"/>
              </a:spcBef>
              <a:buFont typeface="Courier New" panose="02070309020205020404" pitchFamily="49" charset="0"/>
              <a:buChar char="o"/>
            </a:pPr>
            <a:r>
              <a:rPr lang="en-US" sz="2000" b="0" i="0" dirty="0">
                <a:solidFill>
                  <a:schemeClr val="accent4"/>
                </a:solidFill>
                <a:effectLst/>
                <a:latin typeface="Arial" panose="020B0604020202020204" pitchFamily="34" charset="0"/>
              </a:rPr>
              <a:t>Address social and economic factors to help health systems respond to social determinants present in their communities to offer those at risk of, or burdened with CVD, the best health outcomes possible.</a:t>
            </a:r>
            <a:endParaRPr lang="en-US" sz="2000" dirty="0">
              <a:solidFill>
                <a:schemeClr val="accent4"/>
              </a:solidFill>
            </a:endParaRPr>
          </a:p>
        </p:txBody>
      </p:sp>
    </p:spTree>
    <p:extLst>
      <p:ext uri="{BB962C8B-B14F-4D97-AF65-F5344CB8AC3E}">
        <p14:creationId xmlns:p14="http://schemas.microsoft.com/office/powerpoint/2010/main" val="2645716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504950"/>
            <a:ext cx="8229600" cy="3806190"/>
          </a:xfrm>
        </p:spPr>
        <p:txBody>
          <a:bodyPr>
            <a:normAutofit/>
          </a:bodyPr>
          <a:lstStyle/>
          <a:p>
            <a:pPr marL="0" indent="0">
              <a:buNone/>
            </a:pPr>
            <a:r>
              <a:rPr lang="en-US" sz="2000" i="1" dirty="0"/>
              <a:t>Previous iteration: 1817 Category B</a:t>
            </a:r>
          </a:p>
          <a:p>
            <a:pPr>
              <a:spcBef>
                <a:spcPts val="1200"/>
              </a:spcBef>
            </a:pPr>
            <a:r>
              <a:rPr lang="en-US" sz="2000" dirty="0"/>
              <a:t>Grant focus:</a:t>
            </a:r>
          </a:p>
          <a:p>
            <a:pPr lvl="1">
              <a:spcBef>
                <a:spcPts val="1200"/>
              </a:spcBef>
              <a:spcAft>
                <a:spcPts val="600"/>
              </a:spcAft>
              <a:buFont typeface="Courier New" panose="02070309020205020404" pitchFamily="49" charset="0"/>
              <a:buChar char="o"/>
            </a:pPr>
            <a:r>
              <a:rPr lang="en-US" sz="2000" b="0" i="0" dirty="0">
                <a:solidFill>
                  <a:srgbClr val="363636"/>
                </a:solidFill>
                <a:effectLst/>
                <a:latin typeface="Arial" panose="020B0604020202020204" pitchFamily="34" charset="0"/>
              </a:rPr>
              <a:t>Health system interventions to prevent, control, and manage high blood pressure and cholesterol </a:t>
            </a:r>
          </a:p>
          <a:p>
            <a:pPr lvl="1">
              <a:spcAft>
                <a:spcPts val="600"/>
              </a:spcAft>
              <a:buFont typeface="Courier New" panose="02070309020205020404" pitchFamily="49" charset="0"/>
              <a:buChar char="o"/>
            </a:pPr>
            <a:r>
              <a:rPr lang="en-US" sz="2000" b="0" i="0" dirty="0">
                <a:solidFill>
                  <a:srgbClr val="363636"/>
                </a:solidFill>
                <a:effectLst/>
                <a:latin typeface="Arial" panose="020B0604020202020204" pitchFamily="34" charset="0"/>
              </a:rPr>
              <a:t>Improve continuity of care across health care settings</a:t>
            </a:r>
            <a:endParaRPr lang="en-US" sz="2000" dirty="0">
              <a:solidFill>
                <a:srgbClr val="363636"/>
              </a:solidFill>
              <a:latin typeface="Arial" panose="020B0604020202020204" pitchFamily="34" charset="0"/>
            </a:endParaRPr>
          </a:p>
          <a:p>
            <a:pPr lvl="1">
              <a:spcAft>
                <a:spcPts val="600"/>
              </a:spcAft>
              <a:buFont typeface="Courier New" panose="02070309020205020404" pitchFamily="49" charset="0"/>
              <a:buChar char="o"/>
            </a:pPr>
            <a:r>
              <a:rPr lang="en-US" sz="2000" b="0" i="0" dirty="0">
                <a:solidFill>
                  <a:srgbClr val="363636"/>
                </a:solidFill>
                <a:effectLst/>
                <a:latin typeface="Arial" panose="020B0604020202020204" pitchFamily="34" charset="0"/>
              </a:rPr>
              <a:t>Maximize use of electronic health record data</a:t>
            </a:r>
          </a:p>
          <a:p>
            <a:pPr lvl="1">
              <a:spcAft>
                <a:spcPts val="600"/>
              </a:spcAft>
              <a:buFont typeface="Courier New" panose="02070309020205020404" pitchFamily="49" charset="0"/>
              <a:buChar char="o"/>
            </a:pPr>
            <a:r>
              <a:rPr lang="en-US" sz="2000" b="0" i="0" dirty="0">
                <a:solidFill>
                  <a:srgbClr val="363636"/>
                </a:solidFill>
                <a:effectLst/>
                <a:latin typeface="Arial" panose="020B0604020202020204" pitchFamily="34" charset="0"/>
              </a:rPr>
              <a:t>Use technology to improve medication adherence</a:t>
            </a:r>
            <a:endParaRPr lang="en-US" sz="2000" dirty="0"/>
          </a:p>
          <a:p>
            <a:pPr>
              <a:spcBef>
                <a:spcPts val="1200"/>
              </a:spcBef>
            </a:pPr>
            <a:endParaRPr lang="en-US" dirty="0"/>
          </a:p>
        </p:txBody>
      </p:sp>
      <p:sp>
        <p:nvSpPr>
          <p:cNvPr id="3" name="Title 2">
            <a:extLst>
              <a:ext uri="{FF2B5EF4-FFF2-40B4-BE49-F238E27FC236}">
                <a16:creationId xmlns:a16="http://schemas.microsoft.com/office/drawing/2014/main" id="{B761FD11-6F50-425C-83A6-582FEA876A16}"/>
              </a:ext>
            </a:extLst>
          </p:cNvPr>
          <p:cNvSpPr>
            <a:spLocks noGrp="1"/>
          </p:cNvSpPr>
          <p:nvPr>
            <p:ph type="title"/>
          </p:nvPr>
        </p:nvSpPr>
        <p:spPr>
          <a:xfrm>
            <a:off x="457200" y="361950"/>
            <a:ext cx="8229600" cy="990600"/>
          </a:xfrm>
        </p:spPr>
        <p:txBody>
          <a:bodyPr>
            <a:noAutofit/>
          </a:bodyPr>
          <a:lstStyle/>
          <a:p>
            <a:r>
              <a:rPr lang="en-US" sz="2800" dirty="0"/>
              <a:t>The Innovative Cardiovascular Health Program (2305)</a:t>
            </a:r>
            <a:br>
              <a:rPr lang="en-US" sz="2800" dirty="0"/>
            </a:br>
            <a:endParaRPr lang="en-US" sz="2800" dirty="0"/>
          </a:p>
        </p:txBody>
      </p:sp>
    </p:spTree>
    <p:extLst>
      <p:ext uri="{BB962C8B-B14F-4D97-AF65-F5344CB8AC3E}">
        <p14:creationId xmlns:p14="http://schemas.microsoft.com/office/powerpoint/2010/main" val="1921877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14350"/>
            <a:ext cx="8229600" cy="3848100"/>
          </a:xfrm>
        </p:spPr>
        <p:txBody>
          <a:bodyPr>
            <a:normAutofit/>
          </a:bodyPr>
          <a:lstStyle/>
          <a:p>
            <a:pPr>
              <a:spcAft>
                <a:spcPts val="600"/>
              </a:spcAft>
            </a:pPr>
            <a:r>
              <a:rPr lang="en-US" sz="2200" dirty="0"/>
              <a:t>Grant focus:</a:t>
            </a:r>
            <a:endParaRPr lang="en-US" sz="2200" dirty="0">
              <a:solidFill>
                <a:srgbClr val="363636"/>
              </a:solidFill>
              <a:latin typeface="Arial" panose="020B0604020202020204" pitchFamily="34" charset="0"/>
            </a:endParaRPr>
          </a:p>
          <a:p>
            <a:pPr lvl="1">
              <a:spcAft>
                <a:spcPts val="600"/>
              </a:spcAft>
              <a:buFont typeface="Courier New" panose="02070309020205020404" pitchFamily="49" charset="0"/>
              <a:buChar char="o"/>
            </a:pPr>
            <a:r>
              <a:rPr lang="en-US" sz="2000" dirty="0">
                <a:solidFill>
                  <a:srgbClr val="363636"/>
                </a:solidFill>
                <a:latin typeface="Arial" panose="020B0604020202020204" pitchFamily="34" charset="0"/>
              </a:rPr>
              <a:t>Integrate Community H</a:t>
            </a:r>
            <a:r>
              <a:rPr lang="en-US" sz="2000" b="0" i="0" dirty="0">
                <a:solidFill>
                  <a:srgbClr val="363636"/>
                </a:solidFill>
                <a:effectLst/>
                <a:latin typeface="Arial" panose="020B0604020202020204" pitchFamily="34" charset="0"/>
              </a:rPr>
              <a:t>ealth </a:t>
            </a:r>
            <a:r>
              <a:rPr lang="en-US" sz="2000" dirty="0">
                <a:solidFill>
                  <a:srgbClr val="363636"/>
                </a:solidFill>
                <a:latin typeface="Arial" panose="020B0604020202020204" pitchFamily="34" charset="0"/>
              </a:rPr>
              <a:t>W</a:t>
            </a:r>
            <a:r>
              <a:rPr lang="en-US" sz="2000" b="0" i="0" dirty="0">
                <a:solidFill>
                  <a:srgbClr val="363636"/>
                </a:solidFill>
                <a:effectLst/>
                <a:latin typeface="Arial" panose="020B0604020202020204" pitchFamily="34" charset="0"/>
              </a:rPr>
              <a:t>orkers</a:t>
            </a:r>
          </a:p>
          <a:p>
            <a:pPr lvl="1">
              <a:spcAft>
                <a:spcPts val="600"/>
              </a:spcAft>
              <a:buFont typeface="Courier New" panose="02070309020205020404" pitchFamily="49" charset="0"/>
              <a:buChar char="o"/>
            </a:pPr>
            <a:r>
              <a:rPr lang="en-US" sz="2000" dirty="0">
                <a:solidFill>
                  <a:srgbClr val="363636"/>
                </a:solidFill>
                <a:latin typeface="Arial" panose="020B0604020202020204" pitchFamily="34" charset="0"/>
              </a:rPr>
              <a:t>Support </a:t>
            </a:r>
            <a:r>
              <a:rPr lang="en-US" sz="2000" b="0" i="0" dirty="0">
                <a:solidFill>
                  <a:srgbClr val="363636"/>
                </a:solidFill>
                <a:effectLst/>
                <a:latin typeface="Arial" panose="020B0604020202020204" pitchFamily="34" charset="0"/>
              </a:rPr>
              <a:t>community and clinical links and partnerships</a:t>
            </a:r>
          </a:p>
          <a:p>
            <a:pPr lvl="1">
              <a:spcAft>
                <a:spcPts val="600"/>
              </a:spcAft>
              <a:buFont typeface="Courier New" panose="02070309020205020404" pitchFamily="49" charset="0"/>
              <a:buChar char="o"/>
            </a:pPr>
            <a:r>
              <a:rPr lang="en-US" sz="2000" i="0" dirty="0">
                <a:solidFill>
                  <a:srgbClr val="363636"/>
                </a:solidFill>
                <a:effectLst/>
                <a:latin typeface="Arial" panose="020B0604020202020204" pitchFamily="34" charset="0"/>
              </a:rPr>
              <a:t>Develop partnerships to improve cardiovascular disease in priority populations</a:t>
            </a:r>
          </a:p>
          <a:p>
            <a:pPr lvl="2">
              <a:spcAft>
                <a:spcPts val="600"/>
              </a:spcAft>
            </a:pPr>
            <a:r>
              <a:rPr lang="en-US" i="0" dirty="0">
                <a:solidFill>
                  <a:srgbClr val="363636"/>
                </a:solidFill>
                <a:effectLst/>
                <a:latin typeface="Arial" panose="020B0604020202020204" pitchFamily="34" charset="0"/>
              </a:rPr>
              <a:t>Address SDOH, stress/mental health, health inequity, and injustice</a:t>
            </a:r>
          </a:p>
          <a:p>
            <a:pPr lvl="1">
              <a:buFont typeface="Courier New" panose="02070309020205020404" pitchFamily="49" charset="0"/>
              <a:buChar char="o"/>
            </a:pPr>
            <a:endParaRPr lang="en-US" sz="1600" dirty="0"/>
          </a:p>
          <a:p>
            <a:pPr>
              <a:spcBef>
                <a:spcPts val="1200"/>
              </a:spcBef>
            </a:pPr>
            <a:endParaRPr lang="en-US" dirty="0"/>
          </a:p>
        </p:txBody>
      </p:sp>
    </p:spTree>
    <p:extLst>
      <p:ext uri="{BB962C8B-B14F-4D97-AF65-F5344CB8AC3E}">
        <p14:creationId xmlns:p14="http://schemas.microsoft.com/office/powerpoint/2010/main" val="145584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FCEF7-8222-46AF-BE06-365F1238ACFB}"/>
              </a:ext>
            </a:extLst>
          </p:cNvPr>
          <p:cNvSpPr>
            <a:spLocks noGrp="1"/>
          </p:cNvSpPr>
          <p:nvPr>
            <p:ph type="title"/>
          </p:nvPr>
        </p:nvSpPr>
        <p:spPr>
          <a:xfrm>
            <a:off x="457200" y="137160"/>
            <a:ext cx="8229600" cy="834390"/>
          </a:xfrm>
        </p:spPr>
        <p:txBody>
          <a:bodyPr/>
          <a:lstStyle/>
          <a:p>
            <a:r>
              <a:rPr lang="en-US" dirty="0"/>
              <a:t>Current Grant Funded Efforts</a:t>
            </a:r>
          </a:p>
        </p:txBody>
      </p:sp>
      <p:sp>
        <p:nvSpPr>
          <p:cNvPr id="3" name="Content Placeholder 2">
            <a:extLst>
              <a:ext uri="{FF2B5EF4-FFF2-40B4-BE49-F238E27FC236}">
                <a16:creationId xmlns:a16="http://schemas.microsoft.com/office/drawing/2014/main" id="{BE137E8D-48E8-479E-8F6F-DB03682CBA9A}"/>
              </a:ext>
            </a:extLst>
          </p:cNvPr>
          <p:cNvSpPr>
            <a:spLocks noGrp="1"/>
          </p:cNvSpPr>
          <p:nvPr>
            <p:ph idx="1"/>
          </p:nvPr>
        </p:nvSpPr>
        <p:spPr>
          <a:xfrm>
            <a:off x="457200" y="1047750"/>
            <a:ext cx="8229600" cy="3670554"/>
          </a:xfrm>
        </p:spPr>
        <p:txBody>
          <a:bodyPr>
            <a:normAutofit/>
          </a:bodyPr>
          <a:lstStyle/>
          <a:p>
            <a:r>
              <a:rPr lang="en-US" sz="2400" dirty="0"/>
              <a:t>Electronic Health Records/Health Information Technology</a:t>
            </a:r>
          </a:p>
          <a:p>
            <a:r>
              <a:rPr lang="en-US" sz="2400" dirty="0"/>
              <a:t>Team-based care</a:t>
            </a:r>
          </a:p>
          <a:p>
            <a:pPr lvl="1">
              <a:buFont typeface="Courier New" panose="02070309020205020404" pitchFamily="49" charset="0"/>
              <a:buChar char="o"/>
            </a:pPr>
            <a:r>
              <a:rPr lang="en-US" sz="2200" dirty="0"/>
              <a:t>Pharmacist care team integration</a:t>
            </a:r>
          </a:p>
          <a:p>
            <a:pPr lvl="2"/>
            <a:r>
              <a:rPr lang="en-US" sz="2200" dirty="0"/>
              <a:t>Medication Therapy Management and Collaborative Practice Agreements</a:t>
            </a:r>
          </a:p>
          <a:p>
            <a:pPr lvl="1">
              <a:buFont typeface="Courier New" panose="02070309020205020404" pitchFamily="49" charset="0"/>
              <a:buChar char="o"/>
            </a:pPr>
            <a:r>
              <a:rPr lang="en-US" sz="2200" dirty="0"/>
              <a:t>Community Health Worker integration</a:t>
            </a:r>
          </a:p>
          <a:p>
            <a:r>
              <a:rPr lang="en-US" sz="2400" dirty="0"/>
              <a:t>Self-measured blood pressure monitoring</a:t>
            </a:r>
          </a:p>
          <a:p>
            <a:pPr lvl="1">
              <a:buFont typeface="Courier New" panose="02070309020205020404" pitchFamily="49" charset="0"/>
              <a:buChar char="o"/>
            </a:pPr>
            <a:r>
              <a:rPr lang="en-US" sz="2200" dirty="0"/>
              <a:t>Clinical and community-based settings</a:t>
            </a:r>
          </a:p>
          <a:p>
            <a:r>
              <a:rPr lang="en-US" sz="2400" dirty="0"/>
              <a:t>Hybrid cardiac rehab</a:t>
            </a:r>
          </a:p>
        </p:txBody>
      </p:sp>
    </p:spTree>
    <p:extLst>
      <p:ext uri="{BB962C8B-B14F-4D97-AF65-F5344CB8AC3E}">
        <p14:creationId xmlns:p14="http://schemas.microsoft.com/office/powerpoint/2010/main" val="1099006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89D53-76C3-4733-947A-670396AAA38C}"/>
              </a:ext>
            </a:extLst>
          </p:cNvPr>
          <p:cNvSpPr>
            <a:spLocks noGrp="1"/>
          </p:cNvSpPr>
          <p:nvPr>
            <p:ph type="title"/>
          </p:nvPr>
        </p:nvSpPr>
        <p:spPr>
          <a:xfrm>
            <a:off x="457200" y="137160"/>
            <a:ext cx="8229600" cy="834390"/>
          </a:xfrm>
        </p:spPr>
        <p:txBody>
          <a:bodyPr/>
          <a:lstStyle/>
          <a:p>
            <a:r>
              <a:rPr lang="en-US" dirty="0"/>
              <a:t>Resources</a:t>
            </a:r>
          </a:p>
        </p:txBody>
      </p:sp>
      <p:sp>
        <p:nvSpPr>
          <p:cNvPr id="3" name="Content Placeholder 2">
            <a:extLst>
              <a:ext uri="{FF2B5EF4-FFF2-40B4-BE49-F238E27FC236}">
                <a16:creationId xmlns:a16="http://schemas.microsoft.com/office/drawing/2014/main" id="{60B81C71-939F-42AF-AB5A-05A2D0B4371E}"/>
              </a:ext>
            </a:extLst>
          </p:cNvPr>
          <p:cNvSpPr>
            <a:spLocks noGrp="1"/>
          </p:cNvSpPr>
          <p:nvPr>
            <p:ph idx="1"/>
          </p:nvPr>
        </p:nvSpPr>
        <p:spPr>
          <a:xfrm>
            <a:off x="457200" y="971550"/>
            <a:ext cx="8229600" cy="3733800"/>
          </a:xfrm>
        </p:spPr>
        <p:txBody>
          <a:bodyPr>
            <a:noAutofit/>
          </a:bodyPr>
          <a:lstStyle/>
          <a:p>
            <a:pPr marL="342900" marR="0" lvl="0" indent="-342900">
              <a:lnSpc>
                <a:spcPct val="107000"/>
              </a:lnSpc>
              <a:spcBef>
                <a:spcPts val="600"/>
              </a:spcBef>
              <a:spcAft>
                <a:spcPts val="600"/>
              </a:spcAft>
              <a:buFont typeface="Symbol" panose="05050102010706020507" pitchFamily="18" charset="2"/>
              <a:buChar char=""/>
            </a:pPr>
            <a:r>
              <a:rPr lang="en-US" sz="2000" dirty="0">
                <a:effectLst/>
                <a:ea typeface="Calibri" panose="020F0502020204030204" pitchFamily="34" charset="0"/>
                <a:cs typeface="Times New Roman" panose="02020603050405020304" pitchFamily="18" charset="0"/>
                <a:hlinkClick r:id="rId3"/>
              </a:rPr>
              <a:t>Million Hearts</a:t>
            </a:r>
            <a:r>
              <a:rPr lang="en-US" sz="2000" dirty="0">
                <a:effectLst/>
                <a:ea typeface="Calibri" panose="020F0502020204030204" pitchFamily="34" charset="0"/>
                <a:cs typeface="Times New Roman" panose="02020603050405020304" pitchFamily="18" charset="0"/>
              </a:rPr>
              <a:t>™ </a:t>
            </a:r>
            <a:r>
              <a:rPr lang="en-US" sz="2000" dirty="0">
                <a:solidFill>
                  <a:schemeClr val="accent4"/>
                </a:solidFill>
                <a:effectLst/>
                <a:ea typeface="Calibri" panose="020F0502020204030204" pitchFamily="34" charset="0"/>
                <a:cs typeface="Times New Roman" panose="02020603050405020304" pitchFamily="18" charset="0"/>
              </a:rPr>
              <a:t>2027 Priorities</a:t>
            </a:r>
          </a:p>
          <a:p>
            <a:pPr marL="342900" marR="0" lvl="0" indent="-342900">
              <a:lnSpc>
                <a:spcPct val="107000"/>
              </a:lnSpc>
              <a:spcBef>
                <a:spcPts val="600"/>
              </a:spcBef>
              <a:spcAft>
                <a:spcPts val="600"/>
              </a:spcAft>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The Surgeon General’s Call to Action to Control Hypertension Fact Sheets for </a:t>
            </a:r>
            <a:r>
              <a:rPr lang="en-US" sz="2000" u="sng" dirty="0">
                <a:solidFill>
                  <a:srgbClr val="0563C1"/>
                </a:solidFill>
                <a:effectLst/>
                <a:ea typeface="Calibri" panose="020F0502020204030204" pitchFamily="34" charset="0"/>
                <a:cs typeface="Times New Roman" panose="02020603050405020304" pitchFamily="18" charset="0"/>
                <a:hlinkClick r:id="rId4"/>
              </a:rPr>
              <a:t>Public Health Professionals</a:t>
            </a:r>
            <a:r>
              <a:rPr lang="en-US" sz="2000" dirty="0">
                <a:effectLst/>
                <a:ea typeface="Calibri" panose="020F0502020204030204" pitchFamily="34" charset="0"/>
                <a:cs typeface="Times New Roman" panose="02020603050405020304" pitchFamily="18" charset="0"/>
              </a:rPr>
              <a:t> </a:t>
            </a:r>
            <a:r>
              <a:rPr lang="en-US" sz="2000" dirty="0">
                <a:solidFill>
                  <a:schemeClr val="accent4"/>
                </a:solidFill>
                <a:effectLst/>
                <a:ea typeface="Calibri" panose="020F0502020204030204" pitchFamily="34" charset="0"/>
                <a:cs typeface="Times New Roman" panose="02020603050405020304" pitchFamily="18" charset="0"/>
              </a:rPr>
              <a:t>and</a:t>
            </a:r>
            <a:r>
              <a:rPr lang="en-US" sz="2000" dirty="0">
                <a:effectLst/>
                <a:ea typeface="Calibri" panose="020F0502020204030204" pitchFamily="34" charset="0"/>
                <a:cs typeface="Times New Roman" panose="02020603050405020304" pitchFamily="18" charset="0"/>
              </a:rPr>
              <a:t> </a:t>
            </a:r>
            <a:r>
              <a:rPr lang="en-US" sz="2000" u="sng" dirty="0">
                <a:solidFill>
                  <a:srgbClr val="0563C1"/>
                </a:solidFill>
                <a:effectLst/>
                <a:ea typeface="Calibri" panose="020F0502020204030204" pitchFamily="34" charset="0"/>
                <a:cs typeface="Times New Roman" panose="02020603050405020304" pitchFamily="18" charset="0"/>
                <a:hlinkClick r:id="rId5"/>
              </a:rPr>
              <a:t>State and Local Governments</a:t>
            </a:r>
            <a:r>
              <a:rPr lang="en-US" sz="2000" dirty="0">
                <a:effectLst/>
                <a:ea typeface="Calibri" panose="020F0502020204030204" pitchFamily="34" charset="0"/>
                <a:cs typeface="Times New Roman" panose="02020603050405020304" pitchFamily="18" charset="0"/>
              </a:rPr>
              <a:t> </a:t>
            </a:r>
          </a:p>
          <a:p>
            <a:pPr marL="342900" marR="0" lvl="0" indent="-342900">
              <a:lnSpc>
                <a:spcPct val="107000"/>
              </a:lnSpc>
              <a:spcBef>
                <a:spcPts val="600"/>
              </a:spcBef>
              <a:spcAft>
                <a:spcPts val="600"/>
              </a:spcAft>
              <a:buFont typeface="Symbol" panose="05050102010706020507" pitchFamily="18" charset="2"/>
              <a:buChar char=""/>
            </a:pPr>
            <a:r>
              <a:rPr lang="en-US" sz="2000" u="sng" dirty="0">
                <a:solidFill>
                  <a:srgbClr val="0563C1"/>
                </a:solidFill>
                <a:effectLst/>
                <a:ea typeface="Calibri" panose="020F0502020204030204" pitchFamily="34" charset="0"/>
                <a:cs typeface="Calibri" panose="020F0502020204030204" pitchFamily="34" charset="0"/>
                <a:hlinkClick r:id="rId6"/>
              </a:rPr>
              <a:t>Set Your Heart on Health Toolkit</a:t>
            </a:r>
            <a:r>
              <a:rPr lang="en-US" sz="2000" dirty="0">
                <a:effectLst/>
                <a:ea typeface="Calibri" panose="020F0502020204030204" pitchFamily="34" charset="0"/>
                <a:cs typeface="Calibri" panose="020F0502020204030204" pitchFamily="34" charset="0"/>
              </a:rPr>
              <a:t>: </a:t>
            </a:r>
            <a:r>
              <a:rPr lang="en-US" sz="2000" dirty="0">
                <a:solidFill>
                  <a:schemeClr val="accent4"/>
                </a:solidFill>
                <a:effectLst/>
                <a:ea typeface="Calibri" panose="020F0502020204030204" pitchFamily="34" charset="0"/>
                <a:cs typeface="Calibri" panose="020F0502020204030204" pitchFamily="34" charset="0"/>
              </a:rPr>
              <a:t>A toolkit for improving </a:t>
            </a:r>
            <a:r>
              <a:rPr lang="en-US" sz="2000" dirty="0">
                <a:solidFill>
                  <a:schemeClr val="accent4"/>
                </a:solidFill>
                <a:ea typeface="Calibri" panose="020F0502020204030204" pitchFamily="34" charset="0"/>
                <a:cs typeface="Calibri" panose="020F0502020204030204" pitchFamily="34" charset="0"/>
              </a:rPr>
              <a:t>h</a:t>
            </a:r>
            <a:r>
              <a:rPr lang="en-US" sz="2000" dirty="0">
                <a:solidFill>
                  <a:schemeClr val="accent4"/>
                </a:solidFill>
                <a:effectLst/>
                <a:ea typeface="Calibri" panose="020F0502020204030204" pitchFamily="34" charset="0"/>
                <a:cs typeface="Calibri" panose="020F0502020204030204" pitchFamily="34" charset="0"/>
              </a:rPr>
              <a:t>ypertension and cardiovascular outcomes </a:t>
            </a:r>
            <a:endParaRPr lang="en-US" sz="2000" dirty="0">
              <a:solidFill>
                <a:schemeClr val="accent4"/>
              </a:solidFill>
              <a:effectLst/>
              <a:ea typeface="Calibri" panose="020F0502020204030204" pitchFamily="34" charset="0"/>
              <a:cs typeface="Times New Roman" panose="02020603050405020304" pitchFamily="18" charset="0"/>
            </a:endParaRPr>
          </a:p>
          <a:p>
            <a:pPr marL="342900" marR="0" lvl="0" indent="-342900">
              <a:lnSpc>
                <a:spcPct val="107000"/>
              </a:lnSpc>
              <a:spcBef>
                <a:spcPts val="600"/>
              </a:spcBef>
              <a:spcAft>
                <a:spcPts val="600"/>
              </a:spcAft>
              <a:buFont typeface="Symbol" panose="05050102010706020507" pitchFamily="18" charset="2"/>
              <a:buChar char=""/>
            </a:pPr>
            <a:r>
              <a:rPr lang="en-US" sz="2000" dirty="0">
                <a:solidFill>
                  <a:srgbClr val="000000"/>
                </a:solidFill>
                <a:effectLst/>
                <a:ea typeface="Calibri" panose="020F0502020204030204" pitchFamily="34" charset="0"/>
                <a:cs typeface="Calibri" panose="020F0502020204030204" pitchFamily="34" charset="0"/>
              </a:rPr>
              <a:t>American Heart Association’s</a:t>
            </a:r>
            <a:r>
              <a:rPr lang="en-US" sz="2000" dirty="0">
                <a:effectLst/>
                <a:ea typeface="Calibri" panose="020F0502020204030204" pitchFamily="34" charset="0"/>
                <a:cs typeface="Calibri" panose="020F0502020204030204" pitchFamily="34" charset="0"/>
              </a:rPr>
              <a:t> </a:t>
            </a:r>
            <a:r>
              <a:rPr lang="en-US" sz="2000" u="sng" dirty="0">
                <a:solidFill>
                  <a:srgbClr val="0563C1"/>
                </a:solidFill>
                <a:effectLst/>
                <a:ea typeface="Calibri" panose="020F0502020204030204" pitchFamily="34" charset="0"/>
                <a:cs typeface="Calibri" panose="020F0502020204030204" pitchFamily="34" charset="0"/>
                <a:hlinkClick r:id="rId7"/>
              </a:rPr>
              <a:t>High Blood Pressure Resources</a:t>
            </a:r>
            <a:r>
              <a:rPr lang="en-US" sz="2000" dirty="0">
                <a:effectLst/>
                <a:ea typeface="Calibri" panose="020F0502020204030204" pitchFamily="34" charset="0"/>
                <a:cs typeface="Calibri" panose="020F0502020204030204" pitchFamily="34" charset="0"/>
              </a:rPr>
              <a:t> </a:t>
            </a:r>
            <a:r>
              <a:rPr lang="en-US" sz="2000" dirty="0">
                <a:solidFill>
                  <a:schemeClr val="accent4"/>
                </a:solidFill>
                <a:effectLst/>
                <a:ea typeface="Calibri" panose="020F0502020204030204" pitchFamily="34" charset="0"/>
                <a:cs typeface="Calibri" panose="020F0502020204030204" pitchFamily="34" charset="0"/>
              </a:rPr>
              <a:t> </a:t>
            </a:r>
          </a:p>
          <a:p>
            <a:pPr marL="342900" marR="0" lvl="0" indent="-342900">
              <a:lnSpc>
                <a:spcPct val="107000"/>
              </a:lnSpc>
              <a:spcBef>
                <a:spcPts val="600"/>
              </a:spcBef>
              <a:spcAft>
                <a:spcPts val="600"/>
              </a:spcAft>
              <a:buFont typeface="Symbol" panose="05050102010706020507" pitchFamily="18" charset="2"/>
              <a:buChar char=""/>
            </a:pPr>
            <a:r>
              <a:rPr lang="en-US" sz="2000" dirty="0">
                <a:solidFill>
                  <a:schemeClr val="accent4"/>
                </a:solidFill>
                <a:effectLst/>
                <a:ea typeface="Calibri" panose="020F0502020204030204" pitchFamily="34" charset="0"/>
                <a:cs typeface="Calibri" panose="020F0502020204030204" pitchFamily="34" charset="0"/>
              </a:rPr>
              <a:t>American Medical Association’s </a:t>
            </a:r>
            <a:r>
              <a:rPr lang="en-US" sz="2000" u="sng" dirty="0">
                <a:solidFill>
                  <a:srgbClr val="0563C1"/>
                </a:solidFill>
                <a:effectLst/>
                <a:ea typeface="Calibri" panose="020F0502020204030204" pitchFamily="34" charset="0"/>
                <a:cs typeface="Calibri" panose="020F0502020204030204" pitchFamily="34" charset="0"/>
                <a:hlinkClick r:id="rId8"/>
              </a:rPr>
              <a:t>Checklist</a:t>
            </a:r>
            <a:r>
              <a:rPr lang="en-US" sz="2000" u="sng" dirty="0">
                <a:solidFill>
                  <a:srgbClr val="0563C1"/>
                </a:solidFill>
                <a:ea typeface="Calibri" panose="020F0502020204030204" pitchFamily="34" charset="0"/>
                <a:cs typeface="Calibri" panose="020F0502020204030204" pitchFamily="34" charset="0"/>
                <a:hlinkClick r:id="rId8"/>
              </a:rPr>
              <a:t>s </a:t>
            </a:r>
            <a:r>
              <a:rPr lang="en-US" sz="2000" dirty="0">
                <a:solidFill>
                  <a:schemeClr val="accent4"/>
                </a:solidFill>
                <a:effectLst/>
                <a:ea typeface="Calibri" panose="020F0502020204030204" pitchFamily="34" charset="0"/>
                <a:cs typeface="Calibri" panose="020F0502020204030204" pitchFamily="34" charset="0"/>
                <a:hlinkClick r:id="rId8"/>
              </a:rPr>
              <a:t>for Improving Blood Pressure Control </a:t>
            </a:r>
            <a:endParaRPr lang="en-US" sz="2000" dirty="0">
              <a:solidFill>
                <a:schemeClr val="accent4"/>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1545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89D53-76C3-4733-947A-670396AAA38C}"/>
              </a:ext>
            </a:extLst>
          </p:cNvPr>
          <p:cNvSpPr>
            <a:spLocks noGrp="1"/>
          </p:cNvSpPr>
          <p:nvPr>
            <p:ph type="title"/>
          </p:nvPr>
        </p:nvSpPr>
        <p:spPr>
          <a:xfrm>
            <a:off x="457200" y="137160"/>
            <a:ext cx="8229600" cy="834390"/>
          </a:xfrm>
        </p:spPr>
        <p:txBody>
          <a:bodyPr/>
          <a:lstStyle/>
          <a:p>
            <a:r>
              <a:rPr lang="en-US" dirty="0"/>
              <a:t>Resources</a:t>
            </a:r>
          </a:p>
        </p:txBody>
      </p:sp>
      <p:sp>
        <p:nvSpPr>
          <p:cNvPr id="3" name="Content Placeholder 2">
            <a:extLst>
              <a:ext uri="{FF2B5EF4-FFF2-40B4-BE49-F238E27FC236}">
                <a16:creationId xmlns:a16="http://schemas.microsoft.com/office/drawing/2014/main" id="{60B81C71-939F-42AF-AB5A-05A2D0B4371E}"/>
              </a:ext>
            </a:extLst>
          </p:cNvPr>
          <p:cNvSpPr>
            <a:spLocks noGrp="1"/>
          </p:cNvSpPr>
          <p:nvPr>
            <p:ph idx="1"/>
          </p:nvPr>
        </p:nvSpPr>
        <p:spPr>
          <a:xfrm>
            <a:off x="457200" y="971550"/>
            <a:ext cx="8229600" cy="3733800"/>
          </a:xfrm>
        </p:spPr>
        <p:txBody>
          <a:bodyPr>
            <a:noAutofit/>
          </a:bodyPr>
          <a:lstStyle/>
          <a:p>
            <a:pPr marL="342900" indent="-342900">
              <a:lnSpc>
                <a:spcPct val="107000"/>
              </a:lnSpc>
              <a:spcBef>
                <a:spcPts val="600"/>
              </a:spcBef>
              <a:spcAft>
                <a:spcPts val="600"/>
              </a:spcAft>
              <a:buFont typeface="Symbol" panose="05050102010706020507" pitchFamily="18" charset="2"/>
              <a:buChar char=""/>
            </a:pPr>
            <a:r>
              <a:rPr lang="en-US" sz="2000" i="1" dirty="0">
                <a:solidFill>
                  <a:srgbClr val="333333"/>
                </a:solidFill>
                <a:effectLst/>
                <a:ea typeface="Calibri" panose="020F0502020204030204" pitchFamily="34" charset="0"/>
                <a:cs typeface="Calibri" panose="020F0502020204030204" pitchFamily="34" charset="0"/>
              </a:rPr>
              <a:t>The Community Guide, </a:t>
            </a:r>
            <a:r>
              <a:rPr lang="en-US" sz="2000" u="sng" dirty="0">
                <a:solidFill>
                  <a:srgbClr val="0563C1"/>
                </a:solidFill>
                <a:effectLst/>
                <a:ea typeface="Calibri" panose="020F0502020204030204" pitchFamily="34" charset="0"/>
                <a:cs typeface="Calibri" panose="020F0502020204030204" pitchFamily="34" charset="0"/>
                <a:hlinkClick r:id="rId2"/>
              </a:rPr>
              <a:t>Community Preventive Services Task Force's Team-Based Care to Improve Blood Pressure Control</a:t>
            </a:r>
            <a:endParaRPr lang="en-US" sz="2000" u="sng" dirty="0">
              <a:solidFill>
                <a:srgbClr val="0563C1"/>
              </a:solidFill>
              <a:ea typeface="Calibri" panose="020F0502020204030204" pitchFamily="34" charset="0"/>
              <a:cs typeface="Times New Roman" panose="02020603050405020304" pitchFamily="18" charset="0"/>
            </a:endParaRPr>
          </a:p>
          <a:p>
            <a:pPr marL="342900" indent="-342900">
              <a:lnSpc>
                <a:spcPct val="107000"/>
              </a:lnSpc>
              <a:spcBef>
                <a:spcPts val="600"/>
              </a:spcBef>
              <a:spcAft>
                <a:spcPts val="600"/>
              </a:spcAft>
              <a:buFont typeface="Symbol" panose="05050102010706020507" pitchFamily="18" charset="2"/>
              <a:buChar char=""/>
            </a:pPr>
            <a:r>
              <a:rPr lang="en-US" sz="2000" dirty="0">
                <a:solidFill>
                  <a:schemeClr val="accent4"/>
                </a:solidFill>
                <a:effectLst/>
                <a:ea typeface="PT Sans" panose="020B0503020203020204" pitchFamily="34" charset="0"/>
                <a:cs typeface="PT Sans" panose="020B0503020203020204" pitchFamily="34" charset="0"/>
              </a:rPr>
              <a:t>Pharmacy Society of Wisconsin's</a:t>
            </a:r>
            <a:r>
              <a:rPr lang="en-US" sz="2000" dirty="0">
                <a:solidFill>
                  <a:srgbClr val="0462C1"/>
                </a:solidFill>
                <a:effectLst/>
                <a:ea typeface="PT Sans" panose="020B0503020203020204" pitchFamily="34" charset="0"/>
                <a:cs typeface="PT Sans" panose="020B0503020203020204" pitchFamily="34" charset="0"/>
              </a:rPr>
              <a:t> </a:t>
            </a:r>
            <a:r>
              <a:rPr lang="en-US" sz="2000" u="sng" spc="10" dirty="0">
                <a:solidFill>
                  <a:srgbClr val="0462C1"/>
                </a:solidFill>
                <a:effectLst/>
                <a:ea typeface="PT Sans" panose="020B0503020203020204" pitchFamily="34" charset="0"/>
                <a:cs typeface="PT Sans" panose="020B0503020203020204" pitchFamily="34" charset="0"/>
                <a:hlinkClick r:id="rId3"/>
              </a:rPr>
              <a:t>Wisconsin </a:t>
            </a:r>
            <a:r>
              <a:rPr lang="en-US" sz="2000" u="sng" dirty="0">
                <a:solidFill>
                  <a:srgbClr val="0462C1"/>
                </a:solidFill>
                <a:effectLst/>
                <a:ea typeface="PT Sans" panose="020B0503020203020204" pitchFamily="34" charset="0"/>
                <a:cs typeface="PT Sans" panose="020B0503020203020204" pitchFamily="34" charset="0"/>
                <a:hlinkClick r:id="rId3"/>
              </a:rPr>
              <a:t>Pharmacy Quality</a:t>
            </a:r>
            <a:r>
              <a:rPr lang="en-US" sz="2000" u="sng" spc="-115" dirty="0">
                <a:solidFill>
                  <a:srgbClr val="0462C1"/>
                </a:solidFill>
                <a:effectLst/>
                <a:ea typeface="PT Sans" panose="020B0503020203020204" pitchFamily="34" charset="0"/>
                <a:cs typeface="PT Sans" panose="020B0503020203020204" pitchFamily="34" charset="0"/>
                <a:hlinkClick r:id="rId3"/>
              </a:rPr>
              <a:t> </a:t>
            </a:r>
            <a:r>
              <a:rPr lang="en-US" sz="2000" u="sng" dirty="0">
                <a:solidFill>
                  <a:srgbClr val="0462C1"/>
                </a:solidFill>
                <a:effectLst/>
                <a:ea typeface="PT Sans" panose="020B0503020203020204" pitchFamily="34" charset="0"/>
                <a:cs typeface="PT Sans" panose="020B0503020203020204" pitchFamily="34" charset="0"/>
                <a:hlinkClick r:id="rId3"/>
              </a:rPr>
              <a:t>Collaborative</a:t>
            </a:r>
            <a:endParaRPr lang="en-US" sz="2000" u="sng" dirty="0">
              <a:solidFill>
                <a:srgbClr val="0462C1"/>
              </a:solidFill>
              <a:effectLst/>
              <a:ea typeface="PT Sans" panose="020B0503020203020204" pitchFamily="34" charset="0"/>
              <a:cs typeface="PT Sans" panose="020B0503020203020204" pitchFamily="34" charset="0"/>
            </a:endParaRPr>
          </a:p>
          <a:p>
            <a:pPr marL="342900" indent="-342900">
              <a:lnSpc>
                <a:spcPct val="107000"/>
              </a:lnSpc>
              <a:spcBef>
                <a:spcPts val="600"/>
              </a:spcBef>
              <a:spcAft>
                <a:spcPts val="600"/>
              </a:spcAft>
              <a:buFont typeface="Symbol" panose="05050102010706020507" pitchFamily="18" charset="2"/>
              <a:buChar char=""/>
            </a:pPr>
            <a:r>
              <a:rPr lang="en-US" sz="2000" dirty="0">
                <a:ea typeface="PT Sans" panose="020B0503020203020204" pitchFamily="34" charset="0"/>
                <a:cs typeface="PT Sans" panose="020B0503020203020204" pitchFamily="34" charset="0"/>
                <a:hlinkClick r:id="rId4"/>
              </a:rPr>
              <a:t>National Association of Community Health Workers</a:t>
            </a:r>
            <a:endParaRPr lang="en-US" sz="2000" u="sng" dirty="0">
              <a:solidFill>
                <a:srgbClr val="0462C1"/>
              </a:solidFill>
              <a:effectLst/>
              <a:ea typeface="PT Sans" panose="020B0503020203020204" pitchFamily="34" charset="0"/>
              <a:cs typeface="PT Sans" panose="020B0503020203020204" pitchFamily="34" charset="0"/>
            </a:endParaRPr>
          </a:p>
          <a:p>
            <a:pPr marL="342900" indent="-342900">
              <a:lnSpc>
                <a:spcPct val="107000"/>
              </a:lnSpc>
              <a:spcBef>
                <a:spcPts val="600"/>
              </a:spcBef>
              <a:spcAft>
                <a:spcPts val="600"/>
              </a:spcAft>
              <a:buFont typeface="Symbol" panose="05050102010706020507" pitchFamily="18" charset="2"/>
              <a:buChar char=""/>
            </a:pPr>
            <a:r>
              <a:rPr lang="en-US" sz="2000" dirty="0">
                <a:solidFill>
                  <a:srgbClr val="000000"/>
                </a:solidFill>
                <a:ea typeface="PT Sans" panose="020B0503020203020204" pitchFamily="34" charset="0"/>
                <a:cs typeface="PT Sans" panose="020B0503020203020204" pitchFamily="34" charset="0"/>
                <a:hlinkClick r:id="rId5"/>
              </a:rPr>
              <a:t>Centers for Disease Control</a:t>
            </a:r>
            <a:r>
              <a:rPr lang="en-US" sz="2000" dirty="0">
                <a:solidFill>
                  <a:srgbClr val="000000"/>
                </a:solidFill>
                <a:ea typeface="PT Sans" panose="020B0503020203020204" pitchFamily="34" charset="0"/>
                <a:cs typeface="PT Sans" panose="020B0503020203020204" pitchFamily="34" charset="0"/>
              </a:rPr>
              <a:t> and </a:t>
            </a:r>
            <a:r>
              <a:rPr lang="en-US" sz="2000" dirty="0">
                <a:solidFill>
                  <a:schemeClr val="accent1">
                    <a:lumMod val="60000"/>
                    <a:lumOff val="40000"/>
                  </a:schemeClr>
                </a:solidFill>
                <a:ea typeface="PT Sans" panose="020B0503020203020204" pitchFamily="34" charset="0"/>
                <a:cs typeface="PT Sans" panose="020B0503020203020204" pitchFamily="34" charset="0"/>
                <a:hlinkClick r:id="rId6">
                  <a:extLst>
                    <a:ext uri="{A12FA001-AC4F-418D-AE19-62706E023703}">
                      <ahyp:hlinkClr xmlns:ahyp="http://schemas.microsoft.com/office/drawing/2018/hyperlinkcolor" val="tx"/>
                    </a:ext>
                  </a:extLst>
                </a:hlinkClick>
              </a:rPr>
              <a:t>Million Hearts</a:t>
            </a:r>
            <a:r>
              <a:rPr lang="en-US" sz="2000" dirty="0">
                <a:solidFill>
                  <a:schemeClr val="tx1"/>
                </a:solidFill>
                <a:ea typeface="PT Sans" panose="020B0503020203020204" pitchFamily="34" charset="0"/>
                <a:cs typeface="PT Sans" panose="020B0503020203020204" pitchFamily="34" charset="0"/>
              </a:rPr>
              <a:t>™</a:t>
            </a:r>
          </a:p>
        </p:txBody>
      </p:sp>
    </p:spTree>
    <p:extLst>
      <p:ext uri="{BB962C8B-B14F-4D97-AF65-F5344CB8AC3E}">
        <p14:creationId xmlns:p14="http://schemas.microsoft.com/office/powerpoint/2010/main" val="17885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50055-7CBB-40C4-85C2-0C988ACFED55}"/>
              </a:ext>
            </a:extLst>
          </p:cNvPr>
          <p:cNvSpPr>
            <a:spLocks noGrp="1"/>
          </p:cNvSpPr>
          <p:nvPr>
            <p:ph type="title"/>
          </p:nvPr>
        </p:nvSpPr>
        <p:spPr/>
        <p:txBody>
          <a:bodyPr/>
          <a:lstStyle/>
          <a:p>
            <a:r>
              <a:rPr lang="en-US" dirty="0"/>
              <a:t>Acronym Definitions</a:t>
            </a:r>
          </a:p>
        </p:txBody>
      </p:sp>
      <p:sp>
        <p:nvSpPr>
          <p:cNvPr id="3" name="Content Placeholder 2">
            <a:extLst>
              <a:ext uri="{FF2B5EF4-FFF2-40B4-BE49-F238E27FC236}">
                <a16:creationId xmlns:a16="http://schemas.microsoft.com/office/drawing/2014/main" id="{263BCBC7-6F2D-417F-A5BD-973B21B3591C}"/>
              </a:ext>
            </a:extLst>
          </p:cNvPr>
          <p:cNvSpPr>
            <a:spLocks noGrp="1"/>
          </p:cNvSpPr>
          <p:nvPr>
            <p:ph idx="1"/>
          </p:nvPr>
        </p:nvSpPr>
        <p:spPr/>
        <p:txBody>
          <a:bodyPr/>
          <a:lstStyle/>
          <a:p>
            <a:r>
              <a:rPr lang="en-US" dirty="0"/>
              <a:t>NOFO = Notice of Funding Opportunity</a:t>
            </a:r>
          </a:p>
          <a:p>
            <a:r>
              <a:rPr lang="en-US" dirty="0"/>
              <a:t>CVD = Cardiovascular Disease</a:t>
            </a:r>
          </a:p>
          <a:p>
            <a:r>
              <a:rPr lang="en-US" dirty="0"/>
              <a:t>CDPP = Chronic Disease Prevention Program</a:t>
            </a:r>
          </a:p>
          <a:p>
            <a:r>
              <a:rPr lang="en-US" dirty="0"/>
              <a:t>SDOH = Social Determinants of Health</a:t>
            </a:r>
          </a:p>
          <a:p>
            <a:r>
              <a:rPr lang="en-US" dirty="0"/>
              <a:t>NPAO = Nutrition, Physical Activity, and Obesity</a:t>
            </a:r>
          </a:p>
          <a:p>
            <a:r>
              <a:rPr lang="en-US" dirty="0"/>
              <a:t>CDC = Centers for Disease Control and Prevention</a:t>
            </a:r>
          </a:p>
        </p:txBody>
      </p:sp>
    </p:spTree>
    <p:extLst>
      <p:ext uri="{BB962C8B-B14F-4D97-AF65-F5344CB8AC3E}">
        <p14:creationId xmlns:p14="http://schemas.microsoft.com/office/powerpoint/2010/main" val="3190238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F11EA-3A03-4EEC-9FF1-0193C62C3A5E}"/>
              </a:ext>
            </a:extLst>
          </p:cNvPr>
          <p:cNvSpPr>
            <a:spLocks noGrp="1"/>
          </p:cNvSpPr>
          <p:nvPr>
            <p:ph type="title"/>
          </p:nvPr>
        </p:nvSpPr>
        <p:spPr/>
        <p:txBody>
          <a:bodyPr/>
          <a:lstStyle/>
          <a:p>
            <a:r>
              <a:rPr lang="en-US" dirty="0"/>
              <a:t>Prediabetes and Diabetes</a:t>
            </a:r>
          </a:p>
        </p:txBody>
      </p:sp>
      <p:sp>
        <p:nvSpPr>
          <p:cNvPr id="3" name="Text Placeholder 2">
            <a:extLst>
              <a:ext uri="{FF2B5EF4-FFF2-40B4-BE49-F238E27FC236}">
                <a16:creationId xmlns:a16="http://schemas.microsoft.com/office/drawing/2014/main" id="{98BA73B5-AE7B-4998-89FA-840AB2F28FF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39873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23951"/>
            <a:ext cx="8229600" cy="3810000"/>
          </a:xfrm>
        </p:spPr>
        <p:txBody>
          <a:bodyPr>
            <a:normAutofit lnSpcReduction="10000"/>
          </a:bodyPr>
          <a:lstStyle/>
          <a:p>
            <a:pPr marL="0" indent="0">
              <a:buNone/>
            </a:pPr>
            <a:r>
              <a:rPr lang="en-US" sz="1900" i="1" dirty="0"/>
              <a:t>Previous iteration: 1815 Category A</a:t>
            </a:r>
          </a:p>
          <a:p>
            <a:pPr>
              <a:spcBef>
                <a:spcPts val="1200"/>
              </a:spcBef>
            </a:pPr>
            <a:r>
              <a:rPr lang="en-US" sz="1900" dirty="0"/>
              <a:t>Grant focus:</a:t>
            </a:r>
          </a:p>
          <a:p>
            <a:pPr lvl="1">
              <a:spcBef>
                <a:spcPts val="1200"/>
              </a:spcBef>
              <a:spcAft>
                <a:spcPts val="300"/>
              </a:spcAft>
              <a:buFont typeface="Courier New" panose="02070309020205020404" pitchFamily="49" charset="0"/>
              <a:buChar char="o"/>
            </a:pPr>
            <a:r>
              <a:rPr lang="en-US" sz="1900" dirty="0">
                <a:solidFill>
                  <a:schemeClr val="accent4"/>
                </a:solidFill>
              </a:rPr>
              <a:t>Prevent or delay onset of type 2 diabetes among adults and improve self-care practices, quality of care, and early detection of complications </a:t>
            </a:r>
          </a:p>
          <a:p>
            <a:pPr lvl="1">
              <a:spcBef>
                <a:spcPts val="1200"/>
              </a:spcBef>
              <a:spcAft>
                <a:spcPts val="300"/>
              </a:spcAft>
              <a:buFont typeface="Courier New" panose="02070309020205020404" pitchFamily="49" charset="0"/>
              <a:buChar char="o"/>
            </a:pPr>
            <a:r>
              <a:rPr lang="en-US" sz="1900" dirty="0">
                <a:solidFill>
                  <a:schemeClr val="accent4"/>
                </a:solidFill>
              </a:rPr>
              <a:t>Support implementation of evidence-based, family-centered childhood obesity interventions </a:t>
            </a:r>
          </a:p>
          <a:p>
            <a:pPr lvl="1">
              <a:spcBef>
                <a:spcPts val="1200"/>
              </a:spcBef>
              <a:spcAft>
                <a:spcPts val="300"/>
              </a:spcAft>
              <a:buFont typeface="Courier New" panose="02070309020205020404" pitchFamily="49" charset="0"/>
              <a:buChar char="o"/>
            </a:pPr>
            <a:r>
              <a:rPr lang="en-US" sz="1900" dirty="0">
                <a:solidFill>
                  <a:schemeClr val="accent4"/>
                </a:solidFill>
              </a:rPr>
              <a:t>Achieve statewide reach and reduce health disparities for priority populations</a:t>
            </a:r>
          </a:p>
          <a:p>
            <a:pPr lvl="1">
              <a:spcBef>
                <a:spcPts val="600"/>
              </a:spcBef>
              <a:spcAft>
                <a:spcPts val="300"/>
              </a:spcAft>
              <a:buFont typeface="Courier New" panose="02070309020205020404" pitchFamily="49" charset="0"/>
              <a:buChar char="o"/>
            </a:pPr>
            <a:r>
              <a:rPr lang="en-US" sz="1900" dirty="0">
                <a:solidFill>
                  <a:schemeClr val="accent4"/>
                </a:solidFill>
              </a:rPr>
              <a:t>Implement evidence-based diabetes prevention and management strategies</a:t>
            </a:r>
          </a:p>
          <a:p>
            <a:pPr marL="231775" lvl="1" indent="0">
              <a:buNone/>
            </a:pPr>
            <a:endParaRPr lang="en-US" sz="1600" dirty="0">
              <a:solidFill>
                <a:srgbClr val="002060"/>
              </a:solidFill>
            </a:endParaRPr>
          </a:p>
        </p:txBody>
      </p:sp>
      <p:sp>
        <p:nvSpPr>
          <p:cNvPr id="3" name="Title 2">
            <a:extLst>
              <a:ext uri="{FF2B5EF4-FFF2-40B4-BE49-F238E27FC236}">
                <a16:creationId xmlns:a16="http://schemas.microsoft.com/office/drawing/2014/main" id="{36CFBDFB-94FD-4D0A-AA3E-4DEE3B9B3B9E}"/>
              </a:ext>
            </a:extLst>
          </p:cNvPr>
          <p:cNvSpPr>
            <a:spLocks noGrp="1"/>
          </p:cNvSpPr>
          <p:nvPr>
            <p:ph type="title"/>
          </p:nvPr>
        </p:nvSpPr>
        <p:spPr>
          <a:xfrm>
            <a:off x="304800" y="285750"/>
            <a:ext cx="8839200" cy="838200"/>
          </a:xfrm>
        </p:spPr>
        <p:txBody>
          <a:bodyPr>
            <a:noAutofit/>
          </a:bodyPr>
          <a:lstStyle/>
          <a:p>
            <a:r>
              <a:rPr lang="en-US" sz="2400" dirty="0"/>
              <a:t>A Strategic Approach to Advancing Health Equity for Priority Populations with or at Risk for Diabetes (2320)</a:t>
            </a:r>
            <a:br>
              <a:rPr lang="en-US" sz="2400" dirty="0"/>
            </a:br>
            <a:endParaRPr lang="en-US" sz="2400" dirty="0"/>
          </a:p>
        </p:txBody>
      </p:sp>
    </p:spTree>
    <p:extLst>
      <p:ext uri="{BB962C8B-B14F-4D97-AF65-F5344CB8AC3E}">
        <p14:creationId xmlns:p14="http://schemas.microsoft.com/office/powerpoint/2010/main" val="287193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E8A3-F53B-4F89-BB83-1021B3ED2B46}"/>
              </a:ext>
            </a:extLst>
          </p:cNvPr>
          <p:cNvSpPr>
            <a:spLocks noGrp="1"/>
          </p:cNvSpPr>
          <p:nvPr>
            <p:ph type="title"/>
          </p:nvPr>
        </p:nvSpPr>
        <p:spPr>
          <a:xfrm>
            <a:off x="457200" y="285750"/>
            <a:ext cx="8229600" cy="681990"/>
          </a:xfrm>
        </p:spPr>
        <p:txBody>
          <a:bodyPr>
            <a:normAutofit fontScale="90000"/>
          </a:bodyPr>
          <a:lstStyle/>
          <a:p>
            <a:r>
              <a:rPr lang="en-US" dirty="0"/>
              <a:t>Current Grant Funded Efforts</a:t>
            </a:r>
          </a:p>
        </p:txBody>
      </p:sp>
      <p:sp>
        <p:nvSpPr>
          <p:cNvPr id="3" name="Content Placeholder 2">
            <a:extLst>
              <a:ext uri="{FF2B5EF4-FFF2-40B4-BE49-F238E27FC236}">
                <a16:creationId xmlns:a16="http://schemas.microsoft.com/office/drawing/2014/main" id="{77B896D5-BFE1-417D-9246-F2F83518D895}"/>
              </a:ext>
            </a:extLst>
          </p:cNvPr>
          <p:cNvSpPr>
            <a:spLocks noGrp="1"/>
          </p:cNvSpPr>
          <p:nvPr>
            <p:ph idx="1"/>
          </p:nvPr>
        </p:nvSpPr>
        <p:spPr/>
        <p:txBody>
          <a:bodyPr>
            <a:normAutofit/>
          </a:bodyPr>
          <a:lstStyle/>
          <a:p>
            <a:pPr>
              <a:spcBef>
                <a:spcPts val="1200"/>
              </a:spcBef>
            </a:pPr>
            <a:r>
              <a:rPr lang="en-US" sz="2800" dirty="0"/>
              <a:t>National Diabetes Prevention Program (National DPP)</a:t>
            </a:r>
          </a:p>
          <a:p>
            <a:pPr>
              <a:spcBef>
                <a:spcPts val="1200"/>
              </a:spcBef>
            </a:pPr>
            <a:r>
              <a:rPr lang="en-US" sz="2800" dirty="0"/>
              <a:t>Diabetes self-management education and support (DSMES)</a:t>
            </a:r>
          </a:p>
          <a:p>
            <a:pPr>
              <a:spcBef>
                <a:spcPts val="1200"/>
              </a:spcBef>
            </a:pPr>
            <a:r>
              <a:rPr lang="en-US" sz="2800" dirty="0"/>
              <a:t>Pharmacist and Community Health Worker integration into care teams</a:t>
            </a:r>
          </a:p>
        </p:txBody>
      </p:sp>
    </p:spTree>
    <p:extLst>
      <p:ext uri="{BB962C8B-B14F-4D97-AF65-F5344CB8AC3E}">
        <p14:creationId xmlns:p14="http://schemas.microsoft.com/office/powerpoint/2010/main" val="203738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23419-417B-495B-8CFD-709B6FE625CC}"/>
              </a:ext>
            </a:extLst>
          </p:cNvPr>
          <p:cNvSpPr>
            <a:spLocks noGrp="1"/>
          </p:cNvSpPr>
          <p:nvPr>
            <p:ph type="title"/>
          </p:nvPr>
        </p:nvSpPr>
        <p:spPr/>
        <p:txBody>
          <a:bodyPr>
            <a:normAutofit fontScale="90000"/>
          </a:bodyPr>
          <a:lstStyle/>
          <a:p>
            <a:r>
              <a:rPr lang="en-US" dirty="0"/>
              <a:t>National Diabetes Prevention Program</a:t>
            </a:r>
          </a:p>
        </p:txBody>
      </p:sp>
      <p:sp>
        <p:nvSpPr>
          <p:cNvPr id="3" name="Content Placeholder 2">
            <a:extLst>
              <a:ext uri="{FF2B5EF4-FFF2-40B4-BE49-F238E27FC236}">
                <a16:creationId xmlns:a16="http://schemas.microsoft.com/office/drawing/2014/main" id="{9E4B1C00-AC05-4592-A410-1358F3F89149}"/>
              </a:ext>
            </a:extLst>
          </p:cNvPr>
          <p:cNvSpPr>
            <a:spLocks noGrp="1"/>
          </p:cNvSpPr>
          <p:nvPr>
            <p:ph idx="1"/>
          </p:nvPr>
        </p:nvSpPr>
        <p:spPr/>
        <p:txBody>
          <a:bodyPr>
            <a:normAutofit fontScale="92500"/>
          </a:bodyPr>
          <a:lstStyle/>
          <a:p>
            <a:pPr>
              <a:spcAft>
                <a:spcPts val="600"/>
              </a:spcAft>
            </a:pPr>
            <a:r>
              <a:rPr lang="en-US" dirty="0"/>
              <a:t>Developing Screening-Testing-Referral processes</a:t>
            </a:r>
          </a:p>
          <a:p>
            <a:pPr>
              <a:spcAft>
                <a:spcPts val="600"/>
              </a:spcAft>
            </a:pPr>
            <a:r>
              <a:rPr lang="en-US" dirty="0"/>
              <a:t>Increasing referrals and enrollment of priority populations </a:t>
            </a:r>
          </a:p>
          <a:p>
            <a:pPr>
              <a:spcAft>
                <a:spcPts val="600"/>
              </a:spcAft>
            </a:pPr>
            <a:r>
              <a:rPr lang="en-US" dirty="0"/>
              <a:t>Insurer Community of Practice and Umbrella Hub Arrangement </a:t>
            </a:r>
          </a:p>
          <a:p>
            <a:pPr>
              <a:spcAft>
                <a:spcPts val="600"/>
              </a:spcAft>
            </a:pPr>
            <a:r>
              <a:rPr lang="en-US" dirty="0">
                <a:solidFill>
                  <a:schemeClr val="tx1"/>
                </a:solidFill>
              </a:rPr>
              <a:t>Prediabetes and National DPP Campaign</a:t>
            </a:r>
          </a:p>
          <a:p>
            <a:pPr>
              <a:spcAft>
                <a:spcPts val="600"/>
              </a:spcAft>
            </a:pPr>
            <a:r>
              <a:rPr lang="en-US" dirty="0">
                <a:solidFill>
                  <a:schemeClr val="tx1"/>
                </a:solidFill>
              </a:rPr>
              <a:t>Prediabetes risk test vanity URL </a:t>
            </a:r>
            <a:r>
              <a:rPr lang="en-US" dirty="0">
                <a:solidFill>
                  <a:schemeClr val="tx1"/>
                </a:solidFill>
                <a:hlinkClick r:id="rId3"/>
              </a:rPr>
              <a:t>www.diabetes.org/widhsrisktest</a:t>
            </a:r>
            <a:r>
              <a:rPr lang="en-US" dirty="0">
                <a:solidFill>
                  <a:schemeClr val="tx1"/>
                </a:solidFill>
              </a:rPr>
              <a:t> </a:t>
            </a:r>
          </a:p>
          <a:p>
            <a:pPr marL="0" indent="0">
              <a:buNone/>
            </a:pPr>
            <a:endParaRPr lang="en-US" dirty="0">
              <a:solidFill>
                <a:srgbClr val="FF0000"/>
              </a:solidFill>
            </a:endParaRPr>
          </a:p>
        </p:txBody>
      </p:sp>
    </p:spTree>
    <p:extLst>
      <p:ext uri="{BB962C8B-B14F-4D97-AF65-F5344CB8AC3E}">
        <p14:creationId xmlns:p14="http://schemas.microsoft.com/office/powerpoint/2010/main" val="1667675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F83AB-2382-4238-84EB-F2AF5BF365EF}"/>
              </a:ext>
            </a:extLst>
          </p:cNvPr>
          <p:cNvSpPr>
            <a:spLocks noGrp="1"/>
          </p:cNvSpPr>
          <p:nvPr>
            <p:ph type="title"/>
          </p:nvPr>
        </p:nvSpPr>
        <p:spPr/>
        <p:txBody>
          <a:bodyPr>
            <a:normAutofit/>
          </a:bodyPr>
          <a:lstStyle/>
          <a:p>
            <a:r>
              <a:rPr lang="en-US" sz="3200" dirty="0"/>
              <a:t>Diabetes Self-Management Education and Support (DSMES)</a:t>
            </a:r>
          </a:p>
        </p:txBody>
      </p:sp>
      <p:sp>
        <p:nvSpPr>
          <p:cNvPr id="3" name="Content Placeholder 2">
            <a:extLst>
              <a:ext uri="{FF2B5EF4-FFF2-40B4-BE49-F238E27FC236}">
                <a16:creationId xmlns:a16="http://schemas.microsoft.com/office/drawing/2014/main" id="{8E1308B8-CFF4-4439-9774-DEA930FC1142}"/>
              </a:ext>
            </a:extLst>
          </p:cNvPr>
          <p:cNvSpPr>
            <a:spLocks noGrp="1"/>
          </p:cNvSpPr>
          <p:nvPr>
            <p:ph idx="1"/>
          </p:nvPr>
        </p:nvSpPr>
        <p:spPr/>
        <p:txBody>
          <a:bodyPr/>
          <a:lstStyle/>
          <a:p>
            <a:r>
              <a:rPr lang="en-US" dirty="0"/>
              <a:t>Increasing referrals to DSMES</a:t>
            </a:r>
          </a:p>
          <a:p>
            <a:r>
              <a:rPr lang="en-US" dirty="0"/>
              <a:t>Telehealth</a:t>
            </a:r>
          </a:p>
          <a:p>
            <a:r>
              <a:rPr lang="en-US" dirty="0"/>
              <a:t>Pharmacist care team integration</a:t>
            </a:r>
          </a:p>
          <a:p>
            <a:pPr lvl="1">
              <a:buFont typeface="Courier New" panose="02070309020205020404" pitchFamily="49" charset="0"/>
              <a:buChar char="o"/>
            </a:pPr>
            <a:r>
              <a:rPr lang="en-US" dirty="0"/>
              <a:t>DSMES in pharmacy settings</a:t>
            </a:r>
          </a:p>
          <a:p>
            <a:pPr lvl="1">
              <a:buFont typeface="Courier New" panose="02070309020205020404" pitchFamily="49" charset="0"/>
              <a:buChar char="o"/>
            </a:pPr>
            <a:r>
              <a:rPr lang="en-US" dirty="0"/>
              <a:t>Medication Therapy Management</a:t>
            </a:r>
          </a:p>
          <a:p>
            <a:pPr lvl="1">
              <a:buFont typeface="Courier New" panose="02070309020205020404" pitchFamily="49" charset="0"/>
              <a:buChar char="o"/>
            </a:pPr>
            <a:r>
              <a:rPr lang="en-US" dirty="0"/>
              <a:t>Collaborative Practice Agreements</a:t>
            </a:r>
          </a:p>
          <a:p>
            <a:r>
              <a:rPr lang="en-US" dirty="0">
                <a:solidFill>
                  <a:schemeClr val="tx1"/>
                </a:solidFill>
              </a:rPr>
              <a:t>Community health worker diabetes education and referrals</a:t>
            </a:r>
          </a:p>
          <a:p>
            <a:endParaRPr lang="en-US" dirty="0"/>
          </a:p>
        </p:txBody>
      </p:sp>
    </p:spTree>
    <p:extLst>
      <p:ext uri="{BB962C8B-B14F-4D97-AF65-F5344CB8AC3E}">
        <p14:creationId xmlns:p14="http://schemas.microsoft.com/office/powerpoint/2010/main" val="3594090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7F90-1DA7-485A-A963-DE753C91DBAC}"/>
              </a:ext>
            </a:extLst>
          </p:cNvPr>
          <p:cNvSpPr>
            <a:spLocks noGrp="1"/>
          </p:cNvSpPr>
          <p:nvPr>
            <p:ph type="title"/>
          </p:nvPr>
        </p:nvSpPr>
        <p:spPr>
          <a:xfrm>
            <a:off x="457200" y="137160"/>
            <a:ext cx="8229600" cy="681990"/>
          </a:xfrm>
        </p:spPr>
        <p:txBody>
          <a:bodyPr>
            <a:normAutofit fontScale="90000"/>
          </a:bodyPr>
          <a:lstStyle/>
          <a:p>
            <a:r>
              <a:rPr lang="en-US" dirty="0"/>
              <a:t>Resources</a:t>
            </a:r>
          </a:p>
        </p:txBody>
      </p:sp>
      <p:sp>
        <p:nvSpPr>
          <p:cNvPr id="3" name="Content Placeholder 2">
            <a:extLst>
              <a:ext uri="{FF2B5EF4-FFF2-40B4-BE49-F238E27FC236}">
                <a16:creationId xmlns:a16="http://schemas.microsoft.com/office/drawing/2014/main" id="{293DE2D0-D0B7-4912-BA23-5D6AF5062E11}"/>
              </a:ext>
            </a:extLst>
          </p:cNvPr>
          <p:cNvSpPr>
            <a:spLocks noGrp="1"/>
          </p:cNvSpPr>
          <p:nvPr>
            <p:ph idx="1"/>
          </p:nvPr>
        </p:nvSpPr>
        <p:spPr>
          <a:xfrm>
            <a:off x="457200" y="971550"/>
            <a:ext cx="8077200" cy="3746754"/>
          </a:xfrm>
        </p:spPr>
        <p:txBody>
          <a:bodyPr>
            <a:noAutofit/>
          </a:bodyPr>
          <a:lstStyle/>
          <a:p>
            <a:pPr marR="0" lvl="0">
              <a:spcBef>
                <a:spcPts val="600"/>
              </a:spcBef>
              <a:spcAft>
                <a:spcPts val="600"/>
              </a:spcAft>
              <a:tabLst>
                <a:tab pos="648335" algn="l"/>
                <a:tab pos="648970" algn="l"/>
              </a:tabLst>
            </a:pPr>
            <a:r>
              <a:rPr lang="en-US" sz="2000" dirty="0">
                <a:solidFill>
                  <a:srgbClr val="000000"/>
                </a:solidFill>
                <a:ea typeface="PT Sans" panose="020B0503020203020204" pitchFamily="34" charset="0"/>
                <a:cs typeface="PT Sans" panose="020B0503020203020204" pitchFamily="34" charset="0"/>
              </a:rPr>
              <a:t>CDC </a:t>
            </a:r>
            <a:r>
              <a:rPr lang="en-US" sz="2000" dirty="0">
                <a:solidFill>
                  <a:srgbClr val="000000"/>
                </a:solidFill>
                <a:ea typeface="PT Sans" panose="020B0503020203020204" pitchFamily="34" charset="0"/>
                <a:cs typeface="PT Sans" panose="020B0503020203020204" pitchFamily="34" charset="0"/>
                <a:hlinkClick r:id="rId3"/>
              </a:rPr>
              <a:t>Diabetes</a:t>
            </a:r>
            <a:r>
              <a:rPr lang="en-US" sz="2000" spc="-45"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Self-Management</a:t>
            </a:r>
            <a:r>
              <a:rPr lang="en-US" sz="2000" spc="-30"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Education</a:t>
            </a:r>
            <a:r>
              <a:rPr lang="en-US" sz="2000" spc="-20"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and</a:t>
            </a:r>
            <a:r>
              <a:rPr lang="en-US" sz="2000" spc="-95"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Support</a:t>
            </a:r>
            <a:r>
              <a:rPr lang="en-US" sz="2000" spc="-30"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(DSMES)</a:t>
            </a:r>
            <a:r>
              <a:rPr lang="en-US" sz="2000" spc="-45" dirty="0">
                <a:solidFill>
                  <a:srgbClr val="000000"/>
                </a:solidFill>
                <a:ea typeface="PT Sans" panose="020B0503020203020204" pitchFamily="34" charset="0"/>
                <a:cs typeface="PT Sans" panose="020B0503020203020204" pitchFamily="34" charset="0"/>
                <a:hlinkClick r:id="rId3"/>
              </a:rPr>
              <a:t> </a:t>
            </a:r>
            <a:r>
              <a:rPr lang="en-US" sz="2000" dirty="0">
                <a:solidFill>
                  <a:srgbClr val="000000"/>
                </a:solidFill>
                <a:ea typeface="PT Sans" panose="020B0503020203020204" pitchFamily="34" charset="0"/>
                <a:cs typeface="PT Sans" panose="020B0503020203020204" pitchFamily="34" charset="0"/>
                <a:hlinkClick r:id="rId3"/>
              </a:rPr>
              <a:t>Toolkit</a:t>
            </a:r>
            <a:endParaRPr lang="en-US" sz="2000" dirty="0">
              <a:solidFill>
                <a:srgbClr val="000000"/>
              </a:solidFill>
              <a:effectLst/>
              <a:ea typeface="PT Sans" panose="020B0503020203020204" pitchFamily="34" charset="0"/>
              <a:cs typeface="PT Sans" panose="020B0503020203020204" pitchFamily="34" charset="0"/>
            </a:endParaRPr>
          </a:p>
          <a:p>
            <a:pPr marR="0" lvl="0">
              <a:spcBef>
                <a:spcPts val="600"/>
              </a:spcBef>
              <a:spcAft>
                <a:spcPts val="600"/>
              </a:spcAft>
              <a:tabLst>
                <a:tab pos="648335" algn="l"/>
                <a:tab pos="648970" algn="l"/>
              </a:tabLst>
            </a:pPr>
            <a:r>
              <a:rPr lang="en-US" sz="2000" dirty="0">
                <a:solidFill>
                  <a:srgbClr val="000000"/>
                </a:solidFill>
                <a:effectLst/>
                <a:ea typeface="PT Sans" panose="020B0503020203020204" pitchFamily="34" charset="0"/>
                <a:cs typeface="PT Sans" panose="020B0503020203020204" pitchFamily="34" charset="0"/>
              </a:rPr>
              <a:t>American Diabetes Association-recognized</a:t>
            </a:r>
            <a:r>
              <a:rPr lang="en-US" sz="2000" spc="-9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and</a:t>
            </a:r>
            <a:r>
              <a:rPr lang="en-US" sz="2000" spc="-9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Association of Diabetes Care and Education Specialists-accredited</a:t>
            </a:r>
            <a:r>
              <a:rPr lang="en-US" sz="2000" spc="-9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hlinkClick r:id="rId4"/>
              </a:rPr>
              <a:t>DSMES</a:t>
            </a:r>
            <a:r>
              <a:rPr lang="en-US" sz="2000" spc="-85" dirty="0">
                <a:solidFill>
                  <a:srgbClr val="000000"/>
                </a:solidFill>
                <a:effectLst/>
                <a:ea typeface="PT Sans" panose="020B0503020203020204" pitchFamily="34" charset="0"/>
                <a:cs typeface="PT Sans" panose="020B0503020203020204" pitchFamily="34" charset="0"/>
                <a:hlinkClick r:id="rId4"/>
              </a:rPr>
              <a:t> </a:t>
            </a:r>
            <a:r>
              <a:rPr lang="en-US" sz="2000" spc="15" dirty="0">
                <a:solidFill>
                  <a:srgbClr val="000000"/>
                </a:solidFill>
                <a:ea typeface="PT Sans" panose="020B0503020203020204" pitchFamily="34" charset="0"/>
                <a:cs typeface="PT Sans" panose="020B0503020203020204" pitchFamily="34" charset="0"/>
                <a:hlinkClick r:id="rId4"/>
              </a:rPr>
              <a:t>P</a:t>
            </a:r>
            <a:r>
              <a:rPr lang="en-US" sz="2000" spc="15" dirty="0">
                <a:solidFill>
                  <a:srgbClr val="000000"/>
                </a:solidFill>
                <a:effectLst/>
                <a:ea typeface="PT Sans" panose="020B0503020203020204" pitchFamily="34" charset="0"/>
                <a:cs typeface="PT Sans" panose="020B0503020203020204" pitchFamily="34" charset="0"/>
                <a:hlinkClick r:id="rId4"/>
              </a:rPr>
              <a:t>rogram</a:t>
            </a:r>
            <a:r>
              <a:rPr lang="en-US" sz="2000" spc="-80" dirty="0">
                <a:solidFill>
                  <a:srgbClr val="000000"/>
                </a:solidFill>
                <a:effectLst/>
                <a:ea typeface="PT Sans" panose="020B0503020203020204" pitchFamily="34" charset="0"/>
                <a:cs typeface="PT Sans" panose="020B0503020203020204" pitchFamily="34" charset="0"/>
                <a:hlinkClick r:id="rId4"/>
              </a:rPr>
              <a:t> </a:t>
            </a:r>
            <a:r>
              <a:rPr lang="en-US" sz="2000" spc="-80" dirty="0">
                <a:solidFill>
                  <a:srgbClr val="000000"/>
                </a:solidFill>
                <a:ea typeface="PT Sans" panose="020B0503020203020204" pitchFamily="34" charset="0"/>
                <a:cs typeface="PT Sans" panose="020B0503020203020204" pitchFamily="34" charset="0"/>
                <a:hlinkClick r:id="rId4"/>
              </a:rPr>
              <a:t>S</a:t>
            </a:r>
            <a:r>
              <a:rPr lang="en-US" sz="2000" dirty="0">
                <a:solidFill>
                  <a:srgbClr val="000000"/>
                </a:solidFill>
                <a:effectLst/>
                <a:ea typeface="PT Sans" panose="020B0503020203020204" pitchFamily="34" charset="0"/>
                <a:cs typeface="PT Sans" panose="020B0503020203020204" pitchFamily="34" charset="0"/>
                <a:hlinkClick r:id="rId4"/>
              </a:rPr>
              <a:t>ite</a:t>
            </a:r>
            <a:r>
              <a:rPr lang="en-US" sz="2000" spc="-60" dirty="0">
                <a:solidFill>
                  <a:srgbClr val="000000"/>
                </a:solidFill>
                <a:effectLst/>
                <a:ea typeface="PT Sans" panose="020B0503020203020204" pitchFamily="34" charset="0"/>
                <a:cs typeface="PT Sans" panose="020B0503020203020204" pitchFamily="34" charset="0"/>
                <a:hlinkClick r:id="rId4"/>
              </a:rPr>
              <a:t> </a:t>
            </a:r>
            <a:r>
              <a:rPr lang="en-US" sz="2000" spc="-60" dirty="0">
                <a:solidFill>
                  <a:srgbClr val="000000"/>
                </a:solidFill>
                <a:ea typeface="PT Sans" panose="020B0503020203020204" pitchFamily="34" charset="0"/>
                <a:cs typeface="PT Sans" panose="020B0503020203020204" pitchFamily="34" charset="0"/>
                <a:hlinkClick r:id="rId4"/>
              </a:rPr>
              <a:t>R</a:t>
            </a:r>
            <a:r>
              <a:rPr lang="en-US" sz="2000" dirty="0">
                <a:solidFill>
                  <a:srgbClr val="000000"/>
                </a:solidFill>
                <a:effectLst/>
                <a:ea typeface="PT Sans" panose="020B0503020203020204" pitchFamily="34" charset="0"/>
                <a:cs typeface="PT Sans" panose="020B0503020203020204" pitchFamily="34" charset="0"/>
                <a:hlinkClick r:id="rId4"/>
              </a:rPr>
              <a:t>egistry</a:t>
            </a:r>
            <a:endParaRPr lang="en-US" sz="2000" dirty="0">
              <a:solidFill>
                <a:srgbClr val="000000"/>
              </a:solidFill>
              <a:effectLst/>
              <a:ea typeface="PT Sans" panose="020B0503020203020204" pitchFamily="34" charset="0"/>
              <a:cs typeface="PT Sans" panose="020B0503020203020204" pitchFamily="34" charset="0"/>
            </a:endParaRPr>
          </a:p>
          <a:p>
            <a:pPr marR="0" lvl="0">
              <a:spcBef>
                <a:spcPts val="600"/>
              </a:spcBef>
              <a:spcAft>
                <a:spcPts val="600"/>
              </a:spcAft>
              <a:tabLst>
                <a:tab pos="648335" algn="l"/>
                <a:tab pos="648970" algn="l"/>
              </a:tabLst>
            </a:pPr>
            <a:r>
              <a:rPr lang="en-US" sz="2000" u="sng" dirty="0">
                <a:solidFill>
                  <a:srgbClr val="0462C1"/>
                </a:solidFill>
                <a:effectLst/>
                <a:ea typeface="PT Sans" panose="020B0503020203020204" pitchFamily="34" charset="0"/>
                <a:cs typeface="PT Sans" panose="020B0503020203020204" pitchFamily="34" charset="0"/>
                <a:hlinkClick r:id="rId5"/>
              </a:rPr>
              <a:t>CDC</a:t>
            </a:r>
            <a:r>
              <a:rPr lang="en-US" sz="2000" u="sng" spc="-35"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Interactive</a:t>
            </a:r>
            <a:r>
              <a:rPr lang="en-US" sz="2000" u="sng" spc="-50"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Diabetes</a:t>
            </a:r>
            <a:r>
              <a:rPr lang="en-US" sz="2000" u="sng" spc="-35"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Atlas</a:t>
            </a:r>
            <a:r>
              <a:rPr lang="en-US" sz="2000" dirty="0">
                <a:effectLst/>
                <a:ea typeface="PT Sans" panose="020B0503020203020204" pitchFamily="34" charset="0"/>
                <a:cs typeface="PT Sans" panose="020B0503020203020204" pitchFamily="34" charset="0"/>
              </a:rPr>
              <a:t>:</a:t>
            </a:r>
            <a:r>
              <a:rPr lang="en-US" sz="2000" spc="-45" dirty="0">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diabetes</a:t>
            </a:r>
            <a:r>
              <a:rPr lang="en-US" sz="2000" spc="-3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data</a:t>
            </a:r>
            <a:r>
              <a:rPr lang="en-US" sz="2000" spc="-40" dirty="0">
                <a:solidFill>
                  <a:srgbClr val="000000"/>
                </a:solidFill>
                <a:effectLst/>
                <a:ea typeface="PT Sans" panose="020B0503020203020204" pitchFamily="34" charset="0"/>
                <a:cs typeface="PT Sans" panose="020B0503020203020204" pitchFamily="34" charset="0"/>
              </a:rPr>
              <a:t> by </a:t>
            </a:r>
            <a:r>
              <a:rPr lang="en-US" sz="2000" dirty="0">
                <a:solidFill>
                  <a:srgbClr val="000000"/>
                </a:solidFill>
                <a:effectLst/>
                <a:ea typeface="PT Sans" panose="020B0503020203020204" pitchFamily="34" charset="0"/>
                <a:cs typeface="PT Sans" panose="020B0503020203020204" pitchFamily="34" charset="0"/>
              </a:rPr>
              <a:t>county to</a:t>
            </a:r>
            <a:r>
              <a:rPr lang="en-US" sz="2000" spc="-8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investigate</a:t>
            </a:r>
            <a:r>
              <a:rPr lang="en-US" sz="2000" spc="-50"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local</a:t>
            </a:r>
            <a:r>
              <a:rPr lang="en-US" sz="2000" spc="-50"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diabetes</a:t>
            </a:r>
            <a:r>
              <a:rPr lang="en-US" sz="2000" spc="-11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burden</a:t>
            </a:r>
          </a:p>
          <a:p>
            <a:pPr marR="0" lvl="0">
              <a:spcBef>
                <a:spcPts val="600"/>
              </a:spcBef>
              <a:spcAft>
                <a:spcPts val="600"/>
              </a:spcAft>
              <a:tabLst>
                <a:tab pos="648335" algn="l"/>
                <a:tab pos="648970" algn="l"/>
              </a:tabLst>
            </a:pPr>
            <a:r>
              <a:rPr lang="en-US" sz="2000" dirty="0">
                <a:effectLst/>
                <a:ea typeface="PT Sans" panose="020B0503020203020204" pitchFamily="34" charset="0"/>
                <a:cs typeface="PT Sans" panose="020B0503020203020204" pitchFamily="34" charset="0"/>
                <a:hlinkClick r:id="rId6"/>
              </a:rPr>
              <a:t>The National Diabetes Prevention Program</a:t>
            </a:r>
            <a:r>
              <a:rPr lang="en-US" sz="2000" dirty="0">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background and research</a:t>
            </a:r>
            <a:endParaRPr lang="en-US" sz="2000" dirty="0">
              <a:effectLst/>
              <a:ea typeface="PT Sans" panose="020B0503020203020204" pitchFamily="34" charset="0"/>
              <a:cs typeface="PT Sans" panose="020B0503020203020204" pitchFamily="34" charset="0"/>
            </a:endParaRPr>
          </a:p>
        </p:txBody>
      </p:sp>
    </p:spTree>
    <p:extLst>
      <p:ext uri="{BB962C8B-B14F-4D97-AF65-F5344CB8AC3E}">
        <p14:creationId xmlns:p14="http://schemas.microsoft.com/office/powerpoint/2010/main" val="3743795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7F90-1DA7-485A-A963-DE753C91DBAC}"/>
              </a:ext>
            </a:extLst>
          </p:cNvPr>
          <p:cNvSpPr>
            <a:spLocks noGrp="1"/>
          </p:cNvSpPr>
          <p:nvPr>
            <p:ph type="title"/>
          </p:nvPr>
        </p:nvSpPr>
        <p:spPr>
          <a:xfrm>
            <a:off x="457200" y="137160"/>
            <a:ext cx="8229600" cy="681990"/>
          </a:xfrm>
        </p:spPr>
        <p:txBody>
          <a:bodyPr>
            <a:normAutofit fontScale="90000"/>
          </a:bodyPr>
          <a:lstStyle/>
          <a:p>
            <a:r>
              <a:rPr lang="en-US" dirty="0"/>
              <a:t>Resources</a:t>
            </a:r>
          </a:p>
        </p:txBody>
      </p:sp>
      <p:sp>
        <p:nvSpPr>
          <p:cNvPr id="3" name="Content Placeholder 2">
            <a:extLst>
              <a:ext uri="{FF2B5EF4-FFF2-40B4-BE49-F238E27FC236}">
                <a16:creationId xmlns:a16="http://schemas.microsoft.com/office/drawing/2014/main" id="{293DE2D0-D0B7-4912-BA23-5D6AF5062E11}"/>
              </a:ext>
            </a:extLst>
          </p:cNvPr>
          <p:cNvSpPr>
            <a:spLocks noGrp="1"/>
          </p:cNvSpPr>
          <p:nvPr>
            <p:ph idx="1"/>
          </p:nvPr>
        </p:nvSpPr>
        <p:spPr>
          <a:xfrm>
            <a:off x="457200" y="971550"/>
            <a:ext cx="8229600" cy="3746754"/>
          </a:xfrm>
        </p:spPr>
        <p:txBody>
          <a:bodyPr>
            <a:noAutofit/>
          </a:bodyPr>
          <a:lstStyle/>
          <a:p>
            <a:pPr>
              <a:spcBef>
                <a:spcPts val="600"/>
              </a:spcBef>
              <a:spcAft>
                <a:spcPts val="600"/>
              </a:spcAft>
              <a:tabLst>
                <a:tab pos="521335" algn="l"/>
                <a:tab pos="521970" algn="l"/>
              </a:tabLst>
            </a:pPr>
            <a:r>
              <a:rPr lang="en-US" sz="2000" dirty="0">
                <a:solidFill>
                  <a:srgbClr val="000000"/>
                </a:solidFill>
                <a:effectLst/>
                <a:ea typeface="PT Sans" panose="020B0503020203020204" pitchFamily="34" charset="0"/>
                <a:cs typeface="PT Sans" panose="020B0503020203020204" pitchFamily="34" charset="0"/>
              </a:rPr>
              <a:t>American Medical Association/CDC </a:t>
            </a:r>
            <a:r>
              <a:rPr lang="en-US" sz="2000" u="sng" dirty="0">
                <a:solidFill>
                  <a:srgbClr val="0462C1"/>
                </a:solidFill>
                <a:effectLst/>
                <a:ea typeface="PT Sans" panose="020B0503020203020204" pitchFamily="34" charset="0"/>
                <a:cs typeface="PT Sans" panose="020B0503020203020204" pitchFamily="34" charset="0"/>
                <a:hlinkClick r:id="rId3"/>
              </a:rPr>
              <a:t>Prevent Diabetes STAT</a:t>
            </a:r>
            <a:r>
              <a:rPr lang="en-US" sz="2000" u="none" strike="noStrike" dirty="0">
                <a:solidFill>
                  <a:srgbClr val="0462C1"/>
                </a:solidFill>
                <a:effectLst/>
                <a:ea typeface="PT Sans" panose="020B0503020203020204" pitchFamily="34" charset="0"/>
                <a:cs typeface="PT Sans" panose="020B0503020203020204" pitchFamily="34" charset="0"/>
                <a:hlinkClick r:id="rId3"/>
              </a:rPr>
              <a:t> </a:t>
            </a:r>
            <a:r>
              <a:rPr lang="en-US" sz="2000" dirty="0">
                <a:solidFill>
                  <a:srgbClr val="000000"/>
                </a:solidFill>
                <a:effectLst/>
                <a:ea typeface="PT Sans" panose="020B0503020203020204" pitchFamily="34" charset="0"/>
                <a:cs typeface="PT Sans" panose="020B0503020203020204" pitchFamily="34" charset="0"/>
              </a:rPr>
              <a:t>toolkit to help health care teams screen, test and refer at risk patients to </a:t>
            </a:r>
            <a:r>
              <a:rPr lang="en-US" sz="2000" spc="10" dirty="0">
                <a:solidFill>
                  <a:srgbClr val="000000"/>
                </a:solidFill>
                <a:effectLst/>
                <a:ea typeface="PT Sans" panose="020B0503020203020204" pitchFamily="34" charset="0"/>
                <a:cs typeface="PT Sans" panose="020B0503020203020204" pitchFamily="34" charset="0"/>
              </a:rPr>
              <a:t>in-person </a:t>
            </a:r>
            <a:r>
              <a:rPr lang="en-US" sz="2000" spc="15" dirty="0">
                <a:solidFill>
                  <a:srgbClr val="000000"/>
                </a:solidFill>
                <a:effectLst/>
                <a:ea typeface="PT Sans" panose="020B0503020203020204" pitchFamily="34" charset="0"/>
                <a:cs typeface="PT Sans" panose="020B0503020203020204" pitchFamily="34" charset="0"/>
              </a:rPr>
              <a:t>or </a:t>
            </a:r>
            <a:r>
              <a:rPr lang="en-US" sz="2000" spc="-15" dirty="0">
                <a:solidFill>
                  <a:srgbClr val="000000"/>
                </a:solidFill>
                <a:effectLst/>
                <a:ea typeface="PT Sans" panose="020B0503020203020204" pitchFamily="34" charset="0"/>
                <a:cs typeface="PT Sans" panose="020B0503020203020204" pitchFamily="34" charset="0"/>
              </a:rPr>
              <a:t>online </a:t>
            </a:r>
            <a:r>
              <a:rPr lang="en-US" sz="2000" dirty="0">
                <a:solidFill>
                  <a:srgbClr val="000000"/>
                </a:solidFill>
                <a:effectLst/>
                <a:ea typeface="PT Sans" panose="020B0503020203020204" pitchFamily="34" charset="0"/>
                <a:cs typeface="PT Sans" panose="020B0503020203020204" pitchFamily="34" charset="0"/>
              </a:rPr>
              <a:t>diabetes prevention</a:t>
            </a:r>
            <a:r>
              <a:rPr lang="en-US" sz="2000" spc="-215" dirty="0">
                <a:solidFill>
                  <a:srgbClr val="000000"/>
                </a:solidFill>
                <a:effectLst/>
                <a:ea typeface="PT Sans" panose="020B0503020203020204" pitchFamily="34" charset="0"/>
                <a:cs typeface="PT Sans" panose="020B0503020203020204" pitchFamily="34" charset="0"/>
              </a:rPr>
              <a:t> </a:t>
            </a:r>
            <a:r>
              <a:rPr lang="en-US" sz="2000" dirty="0">
                <a:solidFill>
                  <a:srgbClr val="000000"/>
                </a:solidFill>
                <a:effectLst/>
                <a:ea typeface="PT Sans" panose="020B0503020203020204" pitchFamily="34" charset="0"/>
                <a:cs typeface="PT Sans" panose="020B0503020203020204" pitchFamily="34" charset="0"/>
              </a:rPr>
              <a:t>programs.</a:t>
            </a:r>
            <a:endParaRPr lang="en-US" sz="2000" dirty="0">
              <a:effectLst/>
              <a:ea typeface="PT Sans" panose="020B0503020203020204" pitchFamily="34" charset="0"/>
              <a:cs typeface="PT Sans" panose="020B0503020203020204" pitchFamily="34" charset="0"/>
            </a:endParaRPr>
          </a:p>
          <a:p>
            <a:pPr marR="0" lvl="0">
              <a:spcBef>
                <a:spcPts val="600"/>
              </a:spcBef>
              <a:spcAft>
                <a:spcPts val="600"/>
              </a:spcAft>
              <a:tabLst>
                <a:tab pos="521335" algn="l"/>
                <a:tab pos="521970" algn="l"/>
              </a:tabLst>
            </a:pPr>
            <a:r>
              <a:rPr lang="en-US" sz="2000" dirty="0">
                <a:solidFill>
                  <a:srgbClr val="000000"/>
                </a:solidFill>
                <a:effectLst/>
                <a:ea typeface="PT Sans" panose="020B0503020203020204" pitchFamily="34" charset="0"/>
                <a:cs typeface="PT Sans" panose="020B0503020203020204" pitchFamily="34" charset="0"/>
              </a:rPr>
              <a:t>National DPP </a:t>
            </a:r>
            <a:r>
              <a:rPr lang="en-US" sz="2000" dirty="0">
                <a:effectLst/>
                <a:ea typeface="PT Sans" panose="020B0503020203020204" pitchFamily="34" charset="0"/>
                <a:cs typeface="PT Sans" panose="020B0503020203020204" pitchFamily="34" charset="0"/>
                <a:hlinkClick r:id="rId4"/>
              </a:rPr>
              <a:t>Resources for Engaging Health Care Providers </a:t>
            </a:r>
            <a:endParaRPr lang="en-US" sz="2000" dirty="0">
              <a:effectLst/>
              <a:ea typeface="PT Sans" panose="020B0503020203020204" pitchFamily="34" charset="0"/>
              <a:cs typeface="PT Sans" panose="020B0503020203020204" pitchFamily="34" charset="0"/>
            </a:endParaRPr>
          </a:p>
          <a:p>
            <a:pPr marR="0" lvl="0">
              <a:spcBef>
                <a:spcPts val="600"/>
              </a:spcBef>
              <a:spcAft>
                <a:spcPts val="600"/>
              </a:spcAft>
              <a:tabLst>
                <a:tab pos="521335" algn="l"/>
                <a:tab pos="521970" algn="l"/>
              </a:tabLst>
            </a:pPr>
            <a:r>
              <a:rPr lang="en-US" sz="2000" dirty="0">
                <a:solidFill>
                  <a:srgbClr val="000000"/>
                </a:solidFill>
                <a:effectLst/>
                <a:ea typeface="PT Sans" panose="020B0503020203020204" pitchFamily="34" charset="0"/>
                <a:cs typeface="PT Sans" panose="020B0503020203020204" pitchFamily="34" charset="0"/>
              </a:rPr>
              <a:t>CDC</a:t>
            </a:r>
            <a:r>
              <a:rPr lang="en-US" sz="2000" spc="-55" dirty="0">
                <a:solidFill>
                  <a:srgbClr val="0462C1"/>
                </a:solidFill>
                <a:effectLst/>
                <a:ea typeface="PT Sans" panose="020B0503020203020204" pitchFamily="34" charset="0"/>
                <a:cs typeface="PT Sans" panose="020B0503020203020204" pitchFamily="34" charset="0"/>
              </a:rPr>
              <a:t> </a:t>
            </a:r>
            <a:r>
              <a:rPr lang="en-US" sz="2000" u="sng" dirty="0">
                <a:solidFill>
                  <a:srgbClr val="0462C1"/>
                </a:solidFill>
                <a:effectLst/>
                <a:ea typeface="PT Sans" panose="020B0503020203020204" pitchFamily="34" charset="0"/>
                <a:cs typeface="PT Sans" panose="020B0503020203020204" pitchFamily="34" charset="0"/>
                <a:hlinkClick r:id="rId5"/>
              </a:rPr>
              <a:t>National</a:t>
            </a:r>
            <a:r>
              <a:rPr lang="en-US" sz="2000" u="sng" spc="-60"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DPP</a:t>
            </a:r>
            <a:r>
              <a:rPr lang="en-US" sz="2000" u="sng" spc="-40"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Information</a:t>
            </a:r>
            <a:r>
              <a:rPr lang="en-US" sz="2000" u="sng" spc="-25"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for</a:t>
            </a:r>
            <a:r>
              <a:rPr lang="en-US" sz="2000" u="sng" spc="-35"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Health</a:t>
            </a:r>
            <a:r>
              <a:rPr lang="en-US" sz="2000" u="sng" spc="-30"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Care</a:t>
            </a:r>
            <a:r>
              <a:rPr lang="en-US" sz="2000" u="sng" spc="-60" dirty="0">
                <a:solidFill>
                  <a:srgbClr val="0462C1"/>
                </a:solidFill>
                <a:effectLst/>
                <a:ea typeface="PT Sans" panose="020B0503020203020204" pitchFamily="34" charset="0"/>
                <a:cs typeface="PT Sans" panose="020B0503020203020204" pitchFamily="34" charset="0"/>
                <a:hlinkClick r:id="rId5"/>
              </a:rPr>
              <a:t> </a:t>
            </a:r>
            <a:r>
              <a:rPr lang="en-US" sz="2000" u="sng" dirty="0">
                <a:solidFill>
                  <a:srgbClr val="0462C1"/>
                </a:solidFill>
                <a:effectLst/>
                <a:ea typeface="PT Sans" panose="020B0503020203020204" pitchFamily="34" charset="0"/>
                <a:cs typeface="PT Sans" panose="020B0503020203020204" pitchFamily="34" charset="0"/>
                <a:hlinkClick r:id="rId5"/>
              </a:rPr>
              <a:t>Professionals</a:t>
            </a:r>
            <a:endParaRPr lang="en-US" sz="2000" dirty="0">
              <a:effectLst/>
              <a:ea typeface="PT Sans" panose="020B0503020203020204" pitchFamily="34" charset="0"/>
              <a:cs typeface="PT Sans" panose="020B0503020203020204" pitchFamily="34" charset="0"/>
            </a:endParaRPr>
          </a:p>
          <a:p>
            <a:pPr marR="0" lvl="0">
              <a:spcBef>
                <a:spcPts val="600"/>
              </a:spcBef>
              <a:spcAft>
                <a:spcPts val="600"/>
              </a:spcAft>
              <a:tabLst>
                <a:tab pos="521335" algn="l"/>
                <a:tab pos="521970" algn="l"/>
              </a:tabLst>
            </a:pPr>
            <a:r>
              <a:rPr lang="en-US" sz="2000" dirty="0">
                <a:solidFill>
                  <a:srgbClr val="000000"/>
                </a:solidFill>
                <a:effectLst/>
                <a:ea typeface="PT Sans" panose="020B0503020203020204" pitchFamily="34" charset="0"/>
                <a:cs typeface="PT Sans" panose="020B0503020203020204" pitchFamily="34" charset="0"/>
              </a:rPr>
              <a:t>CDPP</a:t>
            </a:r>
            <a:r>
              <a:rPr lang="en-US" sz="2000" dirty="0">
                <a:effectLst/>
                <a:ea typeface="PT Sans" panose="020B0503020203020204" pitchFamily="34" charset="0"/>
                <a:cs typeface="PT Sans" panose="020B0503020203020204" pitchFamily="34" charset="0"/>
              </a:rPr>
              <a:t> </a:t>
            </a:r>
            <a:r>
              <a:rPr lang="en-US" sz="2000" dirty="0">
                <a:effectLst/>
                <a:ea typeface="PT Sans" panose="020B0503020203020204" pitchFamily="34" charset="0"/>
                <a:cs typeface="PT Sans" panose="020B0503020203020204" pitchFamily="34" charset="0"/>
                <a:hlinkClick r:id="rId6"/>
              </a:rPr>
              <a:t>Promotional Resources </a:t>
            </a:r>
            <a:r>
              <a:rPr lang="en-US" sz="2000" dirty="0">
                <a:solidFill>
                  <a:srgbClr val="000000"/>
                </a:solidFill>
                <a:effectLst/>
                <a:ea typeface="PT Sans" panose="020B0503020203020204" pitchFamily="34" charset="0"/>
                <a:cs typeface="PT Sans" panose="020B0503020203020204" pitchFamily="34" charset="0"/>
              </a:rPr>
              <a:t>found on </a:t>
            </a:r>
            <a:r>
              <a:rPr lang="en-US" sz="2000" dirty="0">
                <a:effectLst/>
                <a:ea typeface="PT Sans" panose="020B0503020203020204" pitchFamily="34" charset="0"/>
                <a:cs typeface="PT Sans" panose="020B0503020203020204" pitchFamily="34" charset="0"/>
                <a:hlinkClick r:id="rId7"/>
              </a:rPr>
              <a:t>www.PreventDiabetesWI.org</a:t>
            </a:r>
            <a:r>
              <a:rPr lang="en-US" sz="2000" dirty="0">
                <a:effectLst/>
                <a:ea typeface="PT Sans" panose="020B0503020203020204" pitchFamily="34" charset="0"/>
                <a:cs typeface="PT Sans" panose="020B0503020203020204" pitchFamily="34" charset="0"/>
              </a:rPr>
              <a:t> </a:t>
            </a:r>
          </a:p>
          <a:p>
            <a:pPr marR="0" lvl="0">
              <a:spcBef>
                <a:spcPts val="600"/>
              </a:spcBef>
              <a:spcAft>
                <a:spcPts val="600"/>
              </a:spcAft>
              <a:tabLst>
                <a:tab pos="521335" algn="l"/>
                <a:tab pos="521970" algn="l"/>
              </a:tabLst>
            </a:pPr>
            <a:r>
              <a:rPr lang="en-US" sz="2000" dirty="0">
                <a:ea typeface="PT Sans" panose="020B0503020203020204" pitchFamily="34" charset="0"/>
                <a:cs typeface="PT Sans" panose="020B0503020203020204" pitchFamily="34" charset="0"/>
                <a:hlinkClick r:id="rId8"/>
              </a:rPr>
              <a:t>National Association of Community Health Workers</a:t>
            </a:r>
            <a:endParaRPr lang="en-US" sz="2000" dirty="0">
              <a:ea typeface="PT Sans" panose="020B0503020203020204" pitchFamily="34" charset="0"/>
              <a:cs typeface="PT Sans" panose="020B0503020203020204" pitchFamily="34" charset="0"/>
            </a:endParaRPr>
          </a:p>
          <a:p>
            <a:pPr marR="0" lvl="0">
              <a:spcBef>
                <a:spcPts val="600"/>
              </a:spcBef>
              <a:spcAft>
                <a:spcPts val="600"/>
              </a:spcAft>
              <a:tabLst>
                <a:tab pos="521335" algn="l"/>
                <a:tab pos="521970" algn="l"/>
              </a:tabLst>
            </a:pPr>
            <a:r>
              <a:rPr lang="en-US" sz="2000" dirty="0">
                <a:solidFill>
                  <a:srgbClr val="000000"/>
                </a:solidFill>
                <a:ea typeface="PT Sans" panose="020B0503020203020204" pitchFamily="34" charset="0"/>
                <a:cs typeface="PT Sans" panose="020B0503020203020204" pitchFamily="34" charset="0"/>
              </a:rPr>
              <a:t>CDC Job Aid: </a:t>
            </a:r>
            <a:r>
              <a:rPr lang="en-US" sz="2000" dirty="0">
                <a:ea typeface="PT Sans" panose="020B0503020203020204" pitchFamily="34" charset="0"/>
                <a:cs typeface="PT Sans" panose="020B0503020203020204" pitchFamily="34" charset="0"/>
                <a:hlinkClick r:id="rId9"/>
              </a:rPr>
              <a:t>CHWs in Diabetes Management and Prevention</a:t>
            </a:r>
            <a:endParaRPr lang="en-US" sz="2000" dirty="0">
              <a:ea typeface="PT Sans" panose="020B0503020203020204" pitchFamily="34" charset="0"/>
              <a:cs typeface="PT Sans" panose="020B0503020203020204" pitchFamily="34" charset="0"/>
            </a:endParaRPr>
          </a:p>
        </p:txBody>
      </p:sp>
    </p:spTree>
    <p:extLst>
      <p:ext uri="{BB962C8B-B14F-4D97-AF65-F5344CB8AC3E}">
        <p14:creationId xmlns:p14="http://schemas.microsoft.com/office/powerpoint/2010/main" val="7198955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92CFAA-2265-4A0A-BB6F-D002C7546DF4}"/>
              </a:ext>
            </a:extLst>
          </p:cNvPr>
          <p:cNvSpPr>
            <a:spLocks noGrp="1"/>
          </p:cNvSpPr>
          <p:nvPr>
            <p:ph type="title"/>
          </p:nvPr>
        </p:nvSpPr>
        <p:spPr/>
        <p:txBody>
          <a:bodyPr>
            <a:normAutofit fontScale="90000"/>
          </a:bodyPr>
          <a:lstStyle/>
          <a:p>
            <a:r>
              <a:rPr lang="en-US" dirty="0"/>
              <a:t>Nutrition, Physical Activity, and Obesity (NPAO)</a:t>
            </a:r>
          </a:p>
        </p:txBody>
      </p:sp>
      <p:sp>
        <p:nvSpPr>
          <p:cNvPr id="5" name="Text Placeholder 4">
            <a:extLst>
              <a:ext uri="{FF2B5EF4-FFF2-40B4-BE49-F238E27FC236}">
                <a16:creationId xmlns:a16="http://schemas.microsoft.com/office/drawing/2014/main" id="{BC360FA6-D3E7-489E-AF76-90CA6A14BF5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96745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A0308-2F4B-403C-B654-960484507F8A}"/>
              </a:ext>
            </a:extLst>
          </p:cNvPr>
          <p:cNvSpPr>
            <a:spLocks noGrp="1"/>
          </p:cNvSpPr>
          <p:nvPr>
            <p:ph type="title"/>
          </p:nvPr>
        </p:nvSpPr>
        <p:spPr>
          <a:xfrm>
            <a:off x="457200" y="137160"/>
            <a:ext cx="8229600" cy="834390"/>
          </a:xfrm>
        </p:spPr>
        <p:txBody>
          <a:bodyPr>
            <a:noAutofit/>
          </a:bodyPr>
          <a:lstStyle/>
          <a:p>
            <a:pPr marL="0" indent="0">
              <a:buNone/>
            </a:pPr>
            <a:r>
              <a:rPr lang="en-US" sz="2800" dirty="0"/>
              <a:t>The State Physical Activity and Nutrition Program (2312)</a:t>
            </a:r>
          </a:p>
        </p:txBody>
      </p:sp>
      <p:sp>
        <p:nvSpPr>
          <p:cNvPr id="3" name="Content Placeholder 2">
            <a:extLst>
              <a:ext uri="{FF2B5EF4-FFF2-40B4-BE49-F238E27FC236}">
                <a16:creationId xmlns:a16="http://schemas.microsoft.com/office/drawing/2014/main" id="{5DF43E2C-EBE1-454A-9ABC-11E26CEDCE5E}"/>
              </a:ext>
            </a:extLst>
          </p:cNvPr>
          <p:cNvSpPr>
            <a:spLocks noGrp="1"/>
          </p:cNvSpPr>
          <p:nvPr>
            <p:ph idx="1"/>
          </p:nvPr>
        </p:nvSpPr>
        <p:spPr>
          <a:xfrm>
            <a:off x="457200" y="1200150"/>
            <a:ext cx="8229600" cy="3806190"/>
          </a:xfrm>
        </p:spPr>
        <p:txBody>
          <a:bodyPr>
            <a:normAutofit/>
          </a:bodyPr>
          <a:lstStyle/>
          <a:p>
            <a:pPr marL="0" indent="0">
              <a:buNone/>
            </a:pPr>
            <a:r>
              <a:rPr lang="en-US" sz="2000" i="1" dirty="0"/>
              <a:t>Previous iteration: SPAN (1807) </a:t>
            </a:r>
            <a:r>
              <a:rPr lang="en-US" sz="2000" i="1" u="sng" dirty="0"/>
              <a:t>Note:</a:t>
            </a:r>
            <a:r>
              <a:rPr lang="en-US" sz="2000" i="1" dirty="0"/>
              <a:t> CDPP does not have this funding.</a:t>
            </a:r>
          </a:p>
          <a:p>
            <a:pPr>
              <a:spcBef>
                <a:spcPts val="1200"/>
              </a:spcBef>
            </a:pPr>
            <a:r>
              <a:rPr lang="en-US" sz="2000" dirty="0"/>
              <a:t>Grant focus:</a:t>
            </a:r>
          </a:p>
          <a:p>
            <a:pPr lvl="1">
              <a:spcBef>
                <a:spcPts val="1200"/>
              </a:spcBef>
              <a:buFont typeface="Courier New" panose="02070309020205020404" pitchFamily="49" charset="0"/>
              <a:buChar char="o"/>
            </a:pPr>
            <a:r>
              <a:rPr lang="en-US" sz="2000" b="0" i="0" dirty="0">
                <a:solidFill>
                  <a:srgbClr val="363636"/>
                </a:solidFill>
                <a:effectLst/>
                <a:latin typeface="Arial" panose="020B0604020202020204" pitchFamily="34" charset="0"/>
              </a:rPr>
              <a:t>Support activities to implement evidence-based strategies and leverage resources from various stakeholders and sectors related to poor nutrition and physical inactivity. </a:t>
            </a:r>
          </a:p>
          <a:p>
            <a:pPr lvl="1">
              <a:spcBef>
                <a:spcPts val="1200"/>
              </a:spcBef>
              <a:buFont typeface="Courier New" panose="02070309020205020404" pitchFamily="49" charset="0"/>
              <a:buChar char="o"/>
            </a:pPr>
            <a:r>
              <a:rPr lang="en-US" sz="2000" dirty="0">
                <a:solidFill>
                  <a:srgbClr val="363636"/>
                </a:solidFill>
                <a:latin typeface="Arial" panose="020B0604020202020204" pitchFamily="34" charset="0"/>
              </a:rPr>
              <a:t>Work </a:t>
            </a:r>
            <a:r>
              <a:rPr lang="en-US" sz="2000" b="0" i="0" dirty="0">
                <a:solidFill>
                  <a:srgbClr val="363636"/>
                </a:solidFill>
                <a:effectLst/>
                <a:latin typeface="Arial" panose="020B0604020202020204" pitchFamily="34" charset="0"/>
              </a:rPr>
              <a:t>with state and local partners to improve nutrition and access to safe physical activity, including breastfeeding, early care and education, and family healthy weight programs</a:t>
            </a:r>
            <a:r>
              <a:rPr lang="en-US" sz="1600" b="0" i="0" dirty="0">
                <a:solidFill>
                  <a:srgbClr val="363636"/>
                </a:solidFill>
                <a:effectLst/>
                <a:latin typeface="Arial" panose="020B0604020202020204" pitchFamily="34" charset="0"/>
              </a:rPr>
              <a:t>.</a:t>
            </a:r>
            <a:endParaRPr lang="en-US" sz="1600" dirty="0"/>
          </a:p>
        </p:txBody>
      </p:sp>
    </p:spTree>
    <p:extLst>
      <p:ext uri="{BB962C8B-B14F-4D97-AF65-F5344CB8AC3E}">
        <p14:creationId xmlns:p14="http://schemas.microsoft.com/office/powerpoint/2010/main" val="34894472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F7EAB-D458-4BF1-BDBA-30AB0C756438}"/>
              </a:ext>
            </a:extLst>
          </p:cNvPr>
          <p:cNvSpPr>
            <a:spLocks noGrp="1"/>
          </p:cNvSpPr>
          <p:nvPr>
            <p:ph type="title"/>
          </p:nvPr>
        </p:nvSpPr>
        <p:spPr>
          <a:xfrm>
            <a:off x="457200" y="137160"/>
            <a:ext cx="8229600" cy="758190"/>
          </a:xfrm>
        </p:spPr>
        <p:txBody>
          <a:bodyPr>
            <a:normAutofit/>
          </a:bodyPr>
          <a:lstStyle/>
          <a:p>
            <a:r>
              <a:rPr lang="en-US" dirty="0"/>
              <a:t>Current Efforts</a:t>
            </a:r>
          </a:p>
        </p:txBody>
      </p:sp>
      <p:sp>
        <p:nvSpPr>
          <p:cNvPr id="3" name="Content Placeholder 2">
            <a:extLst>
              <a:ext uri="{FF2B5EF4-FFF2-40B4-BE49-F238E27FC236}">
                <a16:creationId xmlns:a16="http://schemas.microsoft.com/office/drawing/2014/main" id="{7A6589F4-E9A8-4329-8B2E-42D0CE0E7A61}"/>
              </a:ext>
            </a:extLst>
          </p:cNvPr>
          <p:cNvSpPr>
            <a:spLocks noGrp="1"/>
          </p:cNvSpPr>
          <p:nvPr>
            <p:ph idx="1"/>
          </p:nvPr>
        </p:nvSpPr>
        <p:spPr>
          <a:xfrm>
            <a:off x="457200" y="1123950"/>
            <a:ext cx="8229600" cy="3594354"/>
          </a:xfrm>
        </p:spPr>
        <p:txBody>
          <a:bodyPr vert="horz" lIns="91440" tIns="45720" rIns="91440" bIns="45720" rtlCol="0" anchor="t">
            <a:normAutofit/>
          </a:bodyPr>
          <a:lstStyle/>
          <a:p>
            <a:pPr>
              <a:spcAft>
                <a:spcPts val="600"/>
              </a:spcAft>
            </a:pPr>
            <a:r>
              <a:rPr lang="en-US" sz="2400" dirty="0"/>
              <a:t>Partner engagement</a:t>
            </a:r>
          </a:p>
          <a:p>
            <a:pPr>
              <a:spcAft>
                <a:spcPts val="600"/>
              </a:spcAft>
            </a:pPr>
            <a:r>
              <a:rPr lang="en-US" sz="2400" dirty="0"/>
              <a:t>Breastfeeding support in partnership with Maternal and Child Health and WIC programs</a:t>
            </a:r>
          </a:p>
          <a:p>
            <a:pPr>
              <a:spcAft>
                <a:spcPts val="600"/>
              </a:spcAft>
            </a:pPr>
            <a:r>
              <a:rPr lang="en-US" sz="2400" dirty="0"/>
              <a:t>Nutrition security support in partnership with Wisconsin     SNAP-Ed</a:t>
            </a:r>
          </a:p>
          <a:p>
            <a:pPr>
              <a:spcAft>
                <a:spcPts val="600"/>
              </a:spcAft>
            </a:pPr>
            <a:r>
              <a:rPr lang="en-US" sz="2400" dirty="0">
                <a:cs typeface="Arial"/>
              </a:rPr>
              <a:t>Healthy Early</a:t>
            </a:r>
          </a:p>
          <a:p>
            <a:pPr>
              <a:spcAft>
                <a:spcPts val="600"/>
              </a:spcAft>
            </a:pPr>
            <a:r>
              <a:rPr lang="en-US" sz="2400" dirty="0"/>
              <a:t>Wisconsin Physical Activity and Nutrition Road Map dissemination</a:t>
            </a:r>
            <a:endParaRPr lang="en-US" sz="2400" dirty="0">
              <a:cs typeface="Arial"/>
            </a:endParaRPr>
          </a:p>
        </p:txBody>
      </p:sp>
    </p:spTree>
    <p:extLst>
      <p:ext uri="{BB962C8B-B14F-4D97-AF65-F5344CB8AC3E}">
        <p14:creationId xmlns:p14="http://schemas.microsoft.com/office/powerpoint/2010/main" val="44043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511D0E-BDB9-42EF-A353-BF66233B2C0E}"/>
              </a:ext>
            </a:extLst>
          </p:cNvPr>
          <p:cNvSpPr>
            <a:spLocks noGrp="1"/>
          </p:cNvSpPr>
          <p:nvPr>
            <p:ph type="title"/>
          </p:nvPr>
        </p:nvSpPr>
        <p:spPr/>
        <p:txBody>
          <a:bodyPr/>
          <a:lstStyle/>
          <a:p>
            <a:r>
              <a:rPr lang="en-US" dirty="0"/>
              <a:t>Request for Partner Interest</a:t>
            </a:r>
          </a:p>
        </p:txBody>
      </p:sp>
      <p:sp>
        <p:nvSpPr>
          <p:cNvPr id="5" name="Text Placeholder 4">
            <a:extLst>
              <a:ext uri="{FF2B5EF4-FFF2-40B4-BE49-F238E27FC236}">
                <a16:creationId xmlns:a16="http://schemas.microsoft.com/office/drawing/2014/main" id="{1FDBD9DB-F5AD-4549-AEF9-355E54F436B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014200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DE87A-5EC9-461D-B899-765C31B42AA8}"/>
              </a:ext>
            </a:extLst>
          </p:cNvPr>
          <p:cNvSpPr>
            <a:spLocks noGrp="1"/>
          </p:cNvSpPr>
          <p:nvPr>
            <p:ph type="title"/>
          </p:nvPr>
        </p:nvSpPr>
        <p:spPr>
          <a:xfrm>
            <a:off x="457200" y="137160"/>
            <a:ext cx="8229600" cy="758190"/>
          </a:xfrm>
        </p:spPr>
        <p:txBody>
          <a:bodyPr/>
          <a:lstStyle/>
          <a:p>
            <a:r>
              <a:rPr lang="en-US" dirty="0"/>
              <a:t>Anticipated New Strategy</a:t>
            </a:r>
          </a:p>
        </p:txBody>
      </p:sp>
      <p:sp>
        <p:nvSpPr>
          <p:cNvPr id="3" name="Content Placeholder 2">
            <a:extLst>
              <a:ext uri="{FF2B5EF4-FFF2-40B4-BE49-F238E27FC236}">
                <a16:creationId xmlns:a16="http://schemas.microsoft.com/office/drawing/2014/main" id="{907711E3-20F9-42CA-A808-64E345A453F4}"/>
              </a:ext>
            </a:extLst>
          </p:cNvPr>
          <p:cNvSpPr>
            <a:spLocks noGrp="1"/>
          </p:cNvSpPr>
          <p:nvPr>
            <p:ph idx="1"/>
          </p:nvPr>
        </p:nvSpPr>
        <p:spPr>
          <a:xfrm>
            <a:off x="457200" y="1123950"/>
            <a:ext cx="8229600" cy="3594354"/>
          </a:xfrm>
        </p:spPr>
        <p:txBody>
          <a:bodyPr/>
          <a:lstStyle/>
          <a:p>
            <a:r>
              <a:rPr lang="en-US" dirty="0"/>
              <a:t>Family Healthy Weight Programs</a:t>
            </a:r>
          </a:p>
          <a:p>
            <a:pPr lvl="1">
              <a:buFont typeface="Courier New" panose="02070309020205020404" pitchFamily="49" charset="0"/>
              <a:buChar char="o"/>
            </a:pPr>
            <a:r>
              <a:rPr lang="en-US" sz="2000" dirty="0"/>
              <a:t>Nutrition and physical activity skills and counseling</a:t>
            </a:r>
          </a:p>
          <a:p>
            <a:pPr lvl="1">
              <a:buFont typeface="Courier New" panose="02070309020205020404" pitchFamily="49" charset="0"/>
              <a:buChar char="o"/>
            </a:pPr>
            <a:r>
              <a:rPr lang="en-US" sz="2000" dirty="0"/>
              <a:t>Family-centered design</a:t>
            </a:r>
          </a:p>
          <a:p>
            <a:pPr lvl="1">
              <a:buFont typeface="Courier New" panose="02070309020205020404" pitchFamily="49" charset="0"/>
              <a:buChar char="o"/>
            </a:pPr>
            <a:r>
              <a:rPr lang="en-US" sz="2000" dirty="0"/>
              <a:t>Address SDOH context</a:t>
            </a:r>
          </a:p>
          <a:p>
            <a:pPr lvl="1">
              <a:buFont typeface="Courier New" panose="02070309020205020404" pitchFamily="49" charset="0"/>
              <a:buChar char="o"/>
            </a:pPr>
            <a:r>
              <a:rPr lang="en-US" sz="2000" dirty="0"/>
              <a:t>Awareness of bias, stigma, and shame</a:t>
            </a:r>
          </a:p>
          <a:p>
            <a:pPr lvl="1">
              <a:buFont typeface="Courier New" panose="02070309020205020404" pitchFamily="49" charset="0"/>
              <a:buChar char="o"/>
            </a:pPr>
            <a:r>
              <a:rPr lang="en-US" sz="2000" dirty="0"/>
              <a:t>Program delivery</a:t>
            </a:r>
          </a:p>
          <a:p>
            <a:pPr lvl="2">
              <a:buFont typeface="Courier New" panose="02070309020205020404" pitchFamily="49" charset="0"/>
              <a:buChar char="o"/>
            </a:pPr>
            <a:r>
              <a:rPr lang="en-US" dirty="0"/>
              <a:t>&gt;26 hours over 2-12 months</a:t>
            </a:r>
          </a:p>
          <a:p>
            <a:pPr lvl="2">
              <a:buFont typeface="Courier New" panose="02070309020205020404" pitchFamily="49" charset="0"/>
              <a:buChar char="o"/>
            </a:pPr>
            <a:r>
              <a:rPr lang="en-US" dirty="0"/>
              <a:t>Setting: Clinical or Community</a:t>
            </a:r>
          </a:p>
          <a:p>
            <a:pPr lvl="2">
              <a:buFont typeface="Courier New" panose="02070309020205020404" pitchFamily="49" charset="0"/>
              <a:buChar char="o"/>
            </a:pPr>
            <a:r>
              <a:rPr lang="en-US" dirty="0"/>
              <a:t>Various flexibility </a:t>
            </a:r>
          </a:p>
          <a:p>
            <a:pPr marL="231775" lvl="1" indent="0">
              <a:buNone/>
            </a:pPr>
            <a:endParaRPr lang="en-US" dirty="0"/>
          </a:p>
          <a:p>
            <a:pPr lvl="2">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453772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0209-65B9-4C09-AF2A-3FCE76BDDBBC}"/>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4F3FF5DD-865C-4A8E-B674-D5305D0E4E48}"/>
              </a:ext>
            </a:extLst>
          </p:cNvPr>
          <p:cNvSpPr>
            <a:spLocks noGrp="1"/>
          </p:cNvSpPr>
          <p:nvPr>
            <p:ph idx="1"/>
          </p:nvPr>
        </p:nvSpPr>
        <p:spPr>
          <a:noFill/>
        </p:spPr>
        <p:txBody>
          <a:bodyPr vert="horz" lIns="91440" tIns="45720" rIns="91440" bIns="45720" rtlCol="0" anchor="t">
            <a:normAutofit/>
          </a:bodyPr>
          <a:lstStyle/>
          <a:p>
            <a:r>
              <a:rPr lang="en-US" dirty="0">
                <a:hlinkClick r:id="rId3"/>
              </a:rPr>
              <a:t>Wisconsin Physical Activity and Nutrition Road Map</a:t>
            </a:r>
            <a:endParaRPr lang="en-US" dirty="0"/>
          </a:p>
          <a:p>
            <a:r>
              <a:rPr lang="en-US" dirty="0">
                <a:cs typeface="Arial"/>
                <a:hlinkClick r:id="rId4"/>
              </a:rPr>
              <a:t>Early Care and Education Initiatives</a:t>
            </a:r>
            <a:endParaRPr lang="en-US" dirty="0">
              <a:hlinkClick r:id="rId4"/>
            </a:endParaRPr>
          </a:p>
          <a:p>
            <a:r>
              <a:rPr lang="en-US" dirty="0">
                <a:cs typeface="Arial"/>
                <a:hlinkClick r:id="rId5"/>
              </a:rPr>
              <a:t>Breastfeeding Initiatives</a:t>
            </a:r>
            <a:endParaRPr lang="en-US" dirty="0">
              <a:hlinkClick r:id="rId5"/>
            </a:endParaRPr>
          </a:p>
          <a:p>
            <a:r>
              <a:rPr lang="en-US" dirty="0">
                <a:cs typeface="Arial"/>
                <a:hlinkClick r:id="rId6"/>
              </a:rPr>
              <a:t>Active Community Initiatives</a:t>
            </a:r>
          </a:p>
          <a:p>
            <a:r>
              <a:rPr lang="en-US" b="0" i="0" dirty="0">
                <a:solidFill>
                  <a:srgbClr val="222222"/>
                </a:solidFill>
                <a:effectLst/>
                <a:hlinkClick r:id="rId7"/>
              </a:rPr>
              <a:t>CDC Initiatives to Prevent or Manage Childhood Obesity in Healthcare</a:t>
            </a:r>
            <a:endParaRPr lang="en-US" b="0" i="0" dirty="0">
              <a:solidFill>
                <a:srgbClr val="222222"/>
              </a:solidFill>
              <a:effectLst/>
            </a:endParaRPr>
          </a:p>
          <a:p>
            <a:r>
              <a:rPr lang="en-US" dirty="0">
                <a:hlinkClick r:id="rId8"/>
              </a:rPr>
              <a:t>CDC State Physical Activity and Nutrition</a:t>
            </a:r>
            <a:endParaRPr lang="en-US" dirty="0">
              <a:hlinkClick r:id="rId6"/>
            </a:endParaRPr>
          </a:p>
        </p:txBody>
      </p:sp>
    </p:spTree>
    <p:extLst>
      <p:ext uri="{BB962C8B-B14F-4D97-AF65-F5344CB8AC3E}">
        <p14:creationId xmlns:p14="http://schemas.microsoft.com/office/powerpoint/2010/main" val="2444619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301668" y="101457"/>
            <a:ext cx="8839200" cy="605790"/>
          </a:xfrm>
        </p:spPr>
        <p:txBody>
          <a:bodyPr>
            <a:noAutofit/>
          </a:bodyPr>
          <a:lstStyle/>
          <a:p>
            <a:r>
              <a:rPr lang="en-US" sz="2400" dirty="0"/>
              <a:t>2023 Notice of Funding Opportunities Summary</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214414932"/>
              </p:ext>
            </p:extLst>
          </p:nvPr>
        </p:nvGraphicFramePr>
        <p:xfrm>
          <a:off x="301668" y="742950"/>
          <a:ext cx="8461332" cy="4105995"/>
        </p:xfrm>
        <a:graphic>
          <a:graphicData uri="http://schemas.openxmlformats.org/drawingml/2006/table">
            <a:tbl>
              <a:tblPr firstRow="1" bandRow="1">
                <a:tableStyleId>{5C22544A-7EE6-4342-B048-85BDC9FD1C3A}</a:tableStyleId>
              </a:tblPr>
              <a:tblGrid>
                <a:gridCol w="3603901">
                  <a:extLst>
                    <a:ext uri="{9D8B030D-6E8A-4147-A177-3AD203B41FA5}">
                      <a16:colId xmlns:a16="http://schemas.microsoft.com/office/drawing/2014/main" val="3082273792"/>
                    </a:ext>
                  </a:extLst>
                </a:gridCol>
                <a:gridCol w="2585407">
                  <a:extLst>
                    <a:ext uri="{9D8B030D-6E8A-4147-A177-3AD203B41FA5}">
                      <a16:colId xmlns:a16="http://schemas.microsoft.com/office/drawing/2014/main" val="4231045255"/>
                    </a:ext>
                  </a:extLst>
                </a:gridCol>
                <a:gridCol w="2272024">
                  <a:extLst>
                    <a:ext uri="{9D8B030D-6E8A-4147-A177-3AD203B41FA5}">
                      <a16:colId xmlns:a16="http://schemas.microsoft.com/office/drawing/2014/main" val="1463815487"/>
                    </a:ext>
                  </a:extLst>
                </a:gridCol>
              </a:tblGrid>
              <a:tr h="641355">
                <a:tc>
                  <a:txBody>
                    <a:bodyPr/>
                    <a:lstStyle/>
                    <a:p>
                      <a:r>
                        <a:rPr lang="en-US" dirty="0"/>
                        <a:t>Grant</a:t>
                      </a:r>
                    </a:p>
                  </a:txBody>
                  <a:tcPr/>
                </a:tc>
                <a:tc>
                  <a:txBody>
                    <a:bodyPr/>
                    <a:lstStyle/>
                    <a:p>
                      <a:r>
                        <a:rPr lang="en-US"/>
                        <a:t>Funding range/year</a:t>
                      </a:r>
                      <a:endParaRPr lang="en-US" dirty="0"/>
                    </a:p>
                  </a:txBody>
                  <a:tcPr/>
                </a:tc>
                <a:tc>
                  <a:txBody>
                    <a:bodyPr/>
                    <a:lstStyle/>
                    <a:p>
                      <a:r>
                        <a:rPr lang="en-US"/>
                        <a:t>Estimated Release Date/Start Date</a:t>
                      </a:r>
                      <a:endParaRPr lang="en-US" dirty="0"/>
                    </a:p>
                  </a:txBody>
                  <a:tcPr/>
                </a:tc>
                <a:extLst>
                  <a:ext uri="{0D108BD9-81ED-4DB2-BD59-A6C34878D82A}">
                    <a16:rowId xmlns:a16="http://schemas.microsoft.com/office/drawing/2014/main" val="743050942"/>
                  </a:ext>
                </a:extLst>
              </a:tr>
              <a:tr h="1078923">
                <a:tc>
                  <a:txBody>
                    <a:bodyPr/>
                    <a:lstStyle/>
                    <a:p>
                      <a:r>
                        <a:rPr lang="en-US" sz="1800" u="sng" dirty="0"/>
                        <a:t>2320</a:t>
                      </a:r>
                      <a:r>
                        <a:rPr lang="en-US" sz="1800" u="none" dirty="0"/>
                        <a:t>:</a:t>
                      </a:r>
                      <a:r>
                        <a:rPr lang="en-US" sz="1800" dirty="0"/>
                        <a:t> A Strategic Approach to Advancing Health Equity for Priority Populations with or at Risk for </a:t>
                      </a:r>
                      <a:r>
                        <a:rPr lang="en-US" sz="1800" b="1" dirty="0"/>
                        <a:t>Diabetes</a:t>
                      </a:r>
                    </a:p>
                  </a:txBody>
                  <a:tcPr/>
                </a:tc>
                <a:tc>
                  <a:txBody>
                    <a:bodyPr/>
                    <a:lstStyle/>
                    <a:p>
                      <a:r>
                        <a:rPr kumimoji="0" lang="en-US" sz="1800" b="0" i="0" u="none" strike="noStrike" kern="1200" cap="none" spc="0" normalizeH="0" baseline="0" noProof="0" dirty="0">
                          <a:ln>
                            <a:noFill/>
                          </a:ln>
                          <a:solidFill>
                            <a:srgbClr val="003D78"/>
                          </a:solidFill>
                          <a:effectLst/>
                          <a:uLnTx/>
                          <a:uFillTx/>
                          <a:latin typeface="+mn-lt"/>
                          <a:ea typeface="+mn-ea"/>
                          <a:cs typeface="+mn-cs"/>
                        </a:rPr>
                        <a:t>$850,000 - $1,250,000 </a:t>
                      </a:r>
                    </a:p>
                    <a:p>
                      <a:r>
                        <a:rPr kumimoji="0" lang="en-US" sz="1800" b="0" i="0" u="none" strike="noStrike" kern="1200" cap="none" spc="0" normalizeH="0" baseline="0" noProof="0" dirty="0">
                          <a:ln>
                            <a:noFill/>
                          </a:ln>
                          <a:solidFill>
                            <a:srgbClr val="003D78"/>
                          </a:solidFill>
                          <a:effectLst/>
                          <a:uLnTx/>
                          <a:uFillTx/>
                          <a:latin typeface="+mn-lt"/>
                          <a:ea typeface="+mn-ea"/>
                          <a:cs typeface="+mn-cs"/>
                        </a:rPr>
                        <a:t>(Competitive)</a:t>
                      </a:r>
                      <a:endParaRPr lang="en-US" dirty="0"/>
                    </a:p>
                  </a:txBody>
                  <a:tcPr/>
                </a:tc>
                <a:tc>
                  <a:txBody>
                    <a:bodyPr/>
                    <a:lstStyle/>
                    <a:p>
                      <a:r>
                        <a:rPr lang="en-US"/>
                        <a:t>January 6, 2023/</a:t>
                      </a:r>
                    </a:p>
                    <a:p>
                      <a:r>
                        <a:rPr lang="en-US"/>
                        <a:t>June 30, 2023</a:t>
                      </a:r>
                      <a:endParaRPr lang="en-US" dirty="0"/>
                    </a:p>
                  </a:txBody>
                  <a:tcPr/>
                </a:tc>
                <a:extLst>
                  <a:ext uri="{0D108BD9-81ED-4DB2-BD59-A6C34878D82A}">
                    <a16:rowId xmlns:a16="http://schemas.microsoft.com/office/drawing/2014/main" val="3419502458"/>
                  </a:ext>
                </a:extLst>
              </a:tr>
              <a:tr h="758640">
                <a:tc>
                  <a:txBody>
                    <a:bodyPr/>
                    <a:lstStyle/>
                    <a:p>
                      <a:r>
                        <a:rPr lang="en-US" u="sng" dirty="0"/>
                        <a:t>2304</a:t>
                      </a:r>
                      <a:r>
                        <a:rPr lang="en-US" dirty="0"/>
                        <a:t>: </a:t>
                      </a:r>
                      <a:r>
                        <a:rPr lang="en-US" sz="1800" dirty="0"/>
                        <a:t>National </a:t>
                      </a:r>
                      <a:r>
                        <a:rPr lang="en-US" sz="1800" b="1" dirty="0"/>
                        <a:t>Cardiovascular</a:t>
                      </a:r>
                      <a:r>
                        <a:rPr lang="en-US" sz="1800" dirty="0"/>
                        <a:t> Health Program </a:t>
                      </a:r>
                      <a:endParaRPr lang="en-US" dirty="0"/>
                    </a:p>
                  </a:txBody>
                  <a:tcPr/>
                </a:tc>
                <a:tc>
                  <a:txBody>
                    <a:bodyPr/>
                    <a:lstStyle/>
                    <a:p>
                      <a:r>
                        <a:rPr kumimoji="0" lang="en-US" sz="1800" b="0" i="0" u="none" strike="noStrike" kern="1200" cap="none" spc="0" normalizeH="0" baseline="0" noProof="0" dirty="0">
                          <a:ln>
                            <a:noFill/>
                          </a:ln>
                          <a:solidFill>
                            <a:srgbClr val="003D78"/>
                          </a:solidFill>
                          <a:effectLst/>
                          <a:uLnTx/>
                          <a:uFillTx/>
                          <a:latin typeface="+mn-lt"/>
                          <a:ea typeface="+mn-ea"/>
                          <a:cs typeface="+mn-cs"/>
                        </a:rPr>
                        <a:t>$850,000 - $2,000,000</a:t>
                      </a:r>
                    </a:p>
                    <a:p>
                      <a:r>
                        <a:rPr kumimoji="0" lang="en-US" sz="1800" b="0" i="0" u="none" strike="noStrike" kern="1200" cap="none" spc="0" normalizeH="0" baseline="0" noProof="0" dirty="0">
                          <a:ln>
                            <a:noFill/>
                          </a:ln>
                          <a:solidFill>
                            <a:srgbClr val="003D78"/>
                          </a:solidFill>
                          <a:effectLst/>
                          <a:uLnTx/>
                          <a:uFillTx/>
                          <a:latin typeface="+mn-lt"/>
                          <a:ea typeface="+mn-ea"/>
                          <a:cs typeface="+mn-cs"/>
                        </a:rPr>
                        <a:t>(Non-competitive)</a:t>
                      </a:r>
                      <a:endParaRPr lang="en-US" dirty="0"/>
                    </a:p>
                  </a:txBody>
                  <a:tcPr/>
                </a:tc>
                <a:tc>
                  <a:txBody>
                    <a:bodyPr/>
                    <a:lstStyle/>
                    <a:p>
                      <a:r>
                        <a:rPr lang="en-US"/>
                        <a:t>January 15, 2023/</a:t>
                      </a:r>
                    </a:p>
                    <a:p>
                      <a:r>
                        <a:rPr lang="en-US"/>
                        <a:t>June 30, 2023</a:t>
                      </a:r>
                      <a:endParaRPr lang="en-US" dirty="0"/>
                    </a:p>
                  </a:txBody>
                  <a:tcP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2305</a:t>
                      </a:r>
                      <a:r>
                        <a:rPr lang="en-US" dirty="0"/>
                        <a:t>: </a:t>
                      </a:r>
                      <a:r>
                        <a:rPr lang="en-US" sz="1800" b="0" dirty="0"/>
                        <a:t>Innovative </a:t>
                      </a:r>
                      <a:r>
                        <a:rPr lang="en-US" sz="1800" b="1" dirty="0"/>
                        <a:t>Cardiovascular</a:t>
                      </a:r>
                      <a:r>
                        <a:rPr lang="en-US" sz="1800" b="0" dirty="0"/>
                        <a:t> Health Program </a:t>
                      </a:r>
                    </a:p>
                  </a:txBody>
                  <a:tcPr/>
                </a:tc>
                <a:tc>
                  <a:txBody>
                    <a:bodyPr/>
                    <a:lstStyle/>
                    <a:p>
                      <a:r>
                        <a:rPr lang="en-US" sz="1800" dirty="0"/>
                        <a:t>$400,000 - $1,200,000 (Competitive)</a:t>
                      </a:r>
                      <a:endParaRPr lang="en-US" dirty="0"/>
                    </a:p>
                  </a:txBody>
                  <a:tcPr/>
                </a:tc>
                <a:tc>
                  <a:txBody>
                    <a:bodyPr/>
                    <a:lstStyle/>
                    <a:p>
                      <a:r>
                        <a:rPr lang="en-US"/>
                        <a:t>February 11, 2023/</a:t>
                      </a:r>
                    </a:p>
                    <a:p>
                      <a:r>
                        <a:rPr lang="en-US"/>
                        <a:t>September 30, 2023</a:t>
                      </a:r>
                      <a:endParaRPr lang="en-US" dirty="0"/>
                    </a:p>
                  </a:txBody>
                  <a:tcPr/>
                </a:tc>
                <a:extLst>
                  <a:ext uri="{0D108BD9-81ED-4DB2-BD59-A6C34878D82A}">
                    <a16:rowId xmlns:a16="http://schemas.microsoft.com/office/drawing/2014/main" val="1693307841"/>
                  </a:ext>
                </a:extLst>
              </a:tr>
              <a:tr h="758640">
                <a:tc>
                  <a:txBody>
                    <a:bodyPr/>
                    <a:lstStyle/>
                    <a:p>
                      <a:r>
                        <a:rPr lang="en-US" u="sng" dirty="0"/>
                        <a:t>2312</a:t>
                      </a:r>
                      <a:r>
                        <a:rPr lang="en-US" dirty="0"/>
                        <a:t>: </a:t>
                      </a:r>
                      <a:r>
                        <a:rPr lang="en-US" sz="1800" dirty="0"/>
                        <a:t>State </a:t>
                      </a:r>
                      <a:r>
                        <a:rPr lang="en-US" sz="1800" b="1" dirty="0"/>
                        <a:t>Physical Activity and Nutrition</a:t>
                      </a:r>
                      <a:r>
                        <a:rPr lang="en-US" sz="1800" dirty="0"/>
                        <a:t> Program </a:t>
                      </a:r>
                      <a:endParaRPr lang="en-US" dirty="0"/>
                    </a:p>
                  </a:txBody>
                  <a:tcPr/>
                </a:tc>
                <a:tc>
                  <a:txBody>
                    <a:bodyPr/>
                    <a:lstStyle/>
                    <a:p>
                      <a:r>
                        <a:rPr lang="en-US" sz="1800" dirty="0"/>
                        <a:t>$600,000 - $1,300,000 (Competitive)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January 12,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September 30, 2023</a:t>
                      </a:r>
                    </a:p>
                  </a:txBody>
                  <a:tcPr/>
                </a:tc>
                <a:extLst>
                  <a:ext uri="{0D108BD9-81ED-4DB2-BD59-A6C34878D82A}">
                    <a16:rowId xmlns:a16="http://schemas.microsoft.com/office/drawing/2014/main" val="4163972951"/>
                  </a:ext>
                </a:extLst>
              </a:tr>
            </a:tbl>
          </a:graphicData>
        </a:graphic>
      </p:graphicFrame>
    </p:spTree>
    <p:extLst>
      <p:ext uri="{BB962C8B-B14F-4D97-AF65-F5344CB8AC3E}">
        <p14:creationId xmlns:p14="http://schemas.microsoft.com/office/powerpoint/2010/main" val="26561230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301668" y="101457"/>
            <a:ext cx="8839200" cy="605790"/>
          </a:xfrm>
        </p:spPr>
        <p:txBody>
          <a:bodyPr>
            <a:noAutofit/>
          </a:bodyPr>
          <a:lstStyle/>
          <a:p>
            <a:r>
              <a:rPr lang="en-US" sz="2400" dirty="0"/>
              <a:t>2023 Notice of Funding Opportunities Summary</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297530003"/>
              </p:ext>
            </p:extLst>
          </p:nvPr>
        </p:nvGraphicFramePr>
        <p:xfrm>
          <a:off x="152400" y="707247"/>
          <a:ext cx="8839200" cy="3996198"/>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082273792"/>
                    </a:ext>
                  </a:extLst>
                </a:gridCol>
                <a:gridCol w="4419600">
                  <a:extLst>
                    <a:ext uri="{9D8B030D-6E8A-4147-A177-3AD203B41FA5}">
                      <a16:colId xmlns:a16="http://schemas.microsoft.com/office/drawing/2014/main" val="831679315"/>
                    </a:ext>
                  </a:extLst>
                </a:gridCol>
              </a:tblGrid>
              <a:tr h="641355">
                <a:tc>
                  <a:txBody>
                    <a:bodyPr/>
                    <a:lstStyle/>
                    <a:p>
                      <a:r>
                        <a:rPr lang="en-US" dirty="0"/>
                        <a:t>Grant</a:t>
                      </a:r>
                    </a:p>
                  </a:txBody>
                  <a:tcPr/>
                </a:tc>
                <a:tc>
                  <a:txBody>
                    <a:bodyPr/>
                    <a:lstStyle/>
                    <a:p>
                      <a:r>
                        <a:rPr lang="en-US" dirty="0"/>
                        <a:t>Forecast links</a:t>
                      </a:r>
                    </a:p>
                  </a:txBody>
                  <a:tcPr/>
                </a:tc>
                <a:extLst>
                  <a:ext uri="{0D108BD9-81ED-4DB2-BD59-A6C34878D82A}">
                    <a16:rowId xmlns:a16="http://schemas.microsoft.com/office/drawing/2014/main" val="743050942"/>
                  </a:ext>
                </a:extLst>
              </a:tr>
              <a:tr h="1078923">
                <a:tc>
                  <a:txBody>
                    <a:bodyPr/>
                    <a:lstStyle/>
                    <a:p>
                      <a:r>
                        <a:rPr lang="en-US" sz="1800" u="sng" dirty="0"/>
                        <a:t>2320</a:t>
                      </a:r>
                      <a:r>
                        <a:rPr lang="en-US" sz="1800" u="none" dirty="0"/>
                        <a:t>:</a:t>
                      </a:r>
                      <a:r>
                        <a:rPr lang="en-US" sz="1800" dirty="0"/>
                        <a:t> A Strategic Approach to Advancing Health Equity for Priority Populations with or at Risk for </a:t>
                      </a:r>
                      <a:r>
                        <a:rPr lang="en-US" sz="1800" b="1" dirty="0"/>
                        <a:t>Diabetes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hlinkClick r:id="rId3"/>
                        </a:rPr>
                        <a:t>https://www.grants.gov/web/grants/view-opportunity.html?oppId=342950</a:t>
                      </a:r>
                      <a:endParaRPr lang="en-US" sz="1800" dirty="0"/>
                    </a:p>
                  </a:txBody>
                  <a:tcPr/>
                </a:tc>
                <a:extLst>
                  <a:ext uri="{0D108BD9-81ED-4DB2-BD59-A6C34878D82A}">
                    <a16:rowId xmlns:a16="http://schemas.microsoft.com/office/drawing/2014/main" val="3419502458"/>
                  </a:ext>
                </a:extLst>
              </a:tr>
              <a:tr h="758640">
                <a:tc>
                  <a:txBody>
                    <a:bodyPr/>
                    <a:lstStyle/>
                    <a:p>
                      <a:r>
                        <a:rPr lang="en-US" u="sng" dirty="0"/>
                        <a:t>2304</a:t>
                      </a:r>
                      <a:r>
                        <a:rPr lang="en-US" dirty="0"/>
                        <a:t>: </a:t>
                      </a:r>
                      <a:r>
                        <a:rPr lang="en-US" sz="1800" dirty="0"/>
                        <a:t>National </a:t>
                      </a:r>
                      <a:r>
                        <a:rPr lang="en-US" sz="1800" b="1" dirty="0"/>
                        <a:t>Cardiovascular</a:t>
                      </a:r>
                      <a:r>
                        <a:rPr lang="en-US" sz="1800" dirty="0"/>
                        <a:t> Health Program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4"/>
                          </a:solidFill>
                          <a:hlinkClick r:id="rId4"/>
                        </a:rPr>
                        <a:t>https://www.grants.gov/web/grants/view-opportunity.html?oppId=342935</a:t>
                      </a:r>
                      <a:r>
                        <a:rPr lang="en-US" sz="1800" dirty="0">
                          <a:solidFill>
                            <a:schemeClr val="accent4"/>
                          </a:solidFill>
                        </a:rPr>
                        <a:t> </a:t>
                      </a:r>
                    </a:p>
                  </a:txBody>
                  <a:tcP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2305</a:t>
                      </a:r>
                      <a:r>
                        <a:rPr lang="en-US" dirty="0"/>
                        <a:t>: </a:t>
                      </a:r>
                      <a:r>
                        <a:rPr lang="en-US" sz="1800" b="0" dirty="0"/>
                        <a:t>Innovative </a:t>
                      </a:r>
                      <a:r>
                        <a:rPr lang="en-US" sz="1800" b="1" dirty="0"/>
                        <a:t>Cardiovascular</a:t>
                      </a:r>
                      <a:r>
                        <a:rPr lang="en-US" sz="1800" b="0" dirty="0"/>
                        <a:t> Health Program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hlinkClick r:id="rId5"/>
                        </a:rPr>
                        <a:t>https://www.grants.gov/web/grants/view-opportunity.html?oppId=342936</a:t>
                      </a:r>
                      <a:r>
                        <a:rPr lang="en-US" sz="1800" dirty="0"/>
                        <a:t> </a:t>
                      </a:r>
                    </a:p>
                  </a:txBody>
                  <a:tcPr/>
                </a:tc>
                <a:extLst>
                  <a:ext uri="{0D108BD9-81ED-4DB2-BD59-A6C34878D82A}">
                    <a16:rowId xmlns:a16="http://schemas.microsoft.com/office/drawing/2014/main" val="1693307841"/>
                  </a:ext>
                </a:extLst>
              </a:tr>
              <a:tr h="758640">
                <a:tc>
                  <a:txBody>
                    <a:bodyPr/>
                    <a:lstStyle/>
                    <a:p>
                      <a:r>
                        <a:rPr lang="en-US" u="sng" dirty="0"/>
                        <a:t>2312</a:t>
                      </a:r>
                      <a:r>
                        <a:rPr lang="en-US" dirty="0"/>
                        <a:t>: </a:t>
                      </a:r>
                      <a:r>
                        <a:rPr lang="en-US" sz="1800" dirty="0"/>
                        <a:t>State </a:t>
                      </a:r>
                      <a:r>
                        <a:rPr lang="en-US" sz="1800" b="1" dirty="0"/>
                        <a:t>Physical Activity and Nutrition</a:t>
                      </a:r>
                      <a:r>
                        <a:rPr lang="en-US" sz="1800" dirty="0"/>
                        <a:t> Program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4"/>
                          </a:solidFill>
                          <a:hlinkClick r:id="rId6"/>
                        </a:rPr>
                        <a:t>https://www.grants.gov/web/grants/view-opportunity.html?oppId=342954</a:t>
                      </a:r>
                      <a:r>
                        <a:rPr lang="en-US" sz="1800" dirty="0">
                          <a:solidFill>
                            <a:schemeClr val="accent4"/>
                          </a:solidFill>
                        </a:rPr>
                        <a:t> </a:t>
                      </a:r>
                    </a:p>
                  </a:txBody>
                  <a:tcPr/>
                </a:tc>
                <a:extLst>
                  <a:ext uri="{0D108BD9-81ED-4DB2-BD59-A6C34878D82A}">
                    <a16:rowId xmlns:a16="http://schemas.microsoft.com/office/drawing/2014/main" val="4163972951"/>
                  </a:ext>
                </a:extLst>
              </a:tr>
            </a:tbl>
          </a:graphicData>
        </a:graphic>
      </p:graphicFrame>
    </p:spTree>
    <p:extLst>
      <p:ext uri="{BB962C8B-B14F-4D97-AF65-F5344CB8AC3E}">
        <p14:creationId xmlns:p14="http://schemas.microsoft.com/office/powerpoint/2010/main" val="1328732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E89932-C042-41A8-995E-9595719C09FE}"/>
              </a:ext>
            </a:extLst>
          </p:cNvPr>
          <p:cNvSpPr>
            <a:spLocks noGrp="1"/>
          </p:cNvSpPr>
          <p:nvPr>
            <p:ph type="title"/>
          </p:nvPr>
        </p:nvSpPr>
        <p:spPr/>
        <p:txBody>
          <a:bodyPr/>
          <a:lstStyle/>
          <a:p>
            <a:r>
              <a:rPr lang="en-US" dirty="0"/>
              <a:t>Grant Implementation</a:t>
            </a:r>
          </a:p>
        </p:txBody>
      </p:sp>
      <p:sp>
        <p:nvSpPr>
          <p:cNvPr id="5" name="Text Placeholder 4">
            <a:extLst>
              <a:ext uri="{FF2B5EF4-FFF2-40B4-BE49-F238E27FC236}">
                <a16:creationId xmlns:a16="http://schemas.microsoft.com/office/drawing/2014/main" id="{3AE7A44B-7903-42FA-9872-6DE1D7A5FE6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266165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DBF0E52-CBEB-4C49-9305-77D284196471}"/>
              </a:ext>
            </a:extLst>
          </p:cNvPr>
          <p:cNvGrpSpPr/>
          <p:nvPr/>
        </p:nvGrpSpPr>
        <p:grpSpPr>
          <a:xfrm>
            <a:off x="4495799" y="181161"/>
            <a:ext cx="4263271" cy="1450382"/>
            <a:chOff x="161735" y="0"/>
            <a:chExt cx="4491410" cy="1923209"/>
          </a:xfrm>
        </p:grpSpPr>
        <p:sp>
          <p:nvSpPr>
            <p:cNvPr id="11" name="Arrow: Chevron 10">
              <a:extLst>
                <a:ext uri="{FF2B5EF4-FFF2-40B4-BE49-F238E27FC236}">
                  <a16:creationId xmlns:a16="http://schemas.microsoft.com/office/drawing/2014/main" id="{893AE0C8-817F-48B4-B4DD-E7909E7E5971}"/>
                </a:ext>
              </a:extLst>
            </p:cNvPr>
            <p:cNvSpPr/>
            <p:nvPr/>
          </p:nvSpPr>
          <p:spPr>
            <a:xfrm>
              <a:off x="161735" y="0"/>
              <a:ext cx="4491410" cy="1553264"/>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Arrow: Chevron 4">
              <a:extLst>
                <a:ext uri="{FF2B5EF4-FFF2-40B4-BE49-F238E27FC236}">
                  <a16:creationId xmlns:a16="http://schemas.microsoft.com/office/drawing/2014/main" id="{9EA0F3AF-0002-4873-93E4-CE9A88EDE841}"/>
                </a:ext>
              </a:extLst>
            </p:cNvPr>
            <p:cNvSpPr txBox="1"/>
            <p:nvPr/>
          </p:nvSpPr>
          <p:spPr>
            <a:xfrm>
              <a:off x="961368" y="369945"/>
              <a:ext cx="2892143" cy="15532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Desired Outcomes</a:t>
              </a:r>
            </a:p>
            <a:p>
              <a:pPr marL="0" lvl="0" indent="0" algn="ctr" defTabSz="1422400">
                <a:lnSpc>
                  <a:spcPct val="90000"/>
                </a:lnSpc>
                <a:spcBef>
                  <a:spcPct val="0"/>
                </a:spcBef>
                <a:spcAft>
                  <a:spcPct val="35000"/>
                </a:spcAft>
                <a:buNone/>
              </a:pPr>
              <a:endParaRPr lang="en-US" sz="3200" kern="1200" dirty="0"/>
            </a:p>
          </p:txBody>
        </p:sp>
      </p:grpSp>
      <p:graphicFrame>
        <p:nvGraphicFramePr>
          <p:cNvPr id="6" name="Content Placeholder 5">
            <a:extLst>
              <a:ext uri="{FF2B5EF4-FFF2-40B4-BE49-F238E27FC236}">
                <a16:creationId xmlns:a16="http://schemas.microsoft.com/office/drawing/2014/main" id="{BED5402F-00D1-44AA-B4C6-4D27FC8922FF}"/>
              </a:ext>
            </a:extLst>
          </p:cNvPr>
          <p:cNvGraphicFramePr>
            <a:graphicFrameLocks noGrp="1"/>
          </p:cNvGraphicFramePr>
          <p:nvPr>
            <p:ph idx="1"/>
            <p:extLst>
              <p:ext uri="{D42A27DB-BD31-4B8C-83A1-F6EECF244321}">
                <p14:modId xmlns:p14="http://schemas.microsoft.com/office/powerpoint/2010/main" val="3795344415"/>
              </p:ext>
            </p:extLst>
          </p:nvPr>
        </p:nvGraphicFramePr>
        <p:xfrm>
          <a:off x="332083" y="181161"/>
          <a:ext cx="4263272" cy="11713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4ED6209C-F3E2-4D88-93B0-66BA5016A721}"/>
              </a:ext>
            </a:extLst>
          </p:cNvPr>
          <p:cNvSpPr txBox="1"/>
          <p:nvPr/>
        </p:nvSpPr>
        <p:spPr>
          <a:xfrm>
            <a:off x="533400" y="1910537"/>
            <a:ext cx="3545291" cy="2677656"/>
          </a:xfrm>
          <a:prstGeom prst="rect">
            <a:avLst/>
          </a:prstGeom>
          <a:noFill/>
        </p:spPr>
        <p:txBody>
          <a:bodyPr wrap="square" rtlCol="0">
            <a:spAutoFit/>
          </a:bodyPr>
          <a:lstStyle/>
          <a:p>
            <a:pPr>
              <a:spcAft>
                <a:spcPts val="1200"/>
              </a:spcAft>
            </a:pPr>
            <a:r>
              <a:rPr lang="en-US" sz="2000" dirty="0"/>
              <a:t>Example:</a:t>
            </a:r>
          </a:p>
          <a:p>
            <a:r>
              <a:rPr lang="en-US" sz="2000" b="0" i="0" u="none" strike="noStrike" dirty="0">
                <a:solidFill>
                  <a:srgbClr val="000000"/>
                </a:solidFill>
                <a:effectLst/>
                <a:latin typeface="Calibri" panose="020F0502020204030204" pitchFamily="34" charset="0"/>
              </a:rPr>
              <a:t>Improve access to, participation in, and coverage for the National DPP lifestyle change program for people with pre-diabetes, particularly in underserved areas.</a:t>
            </a:r>
            <a:endParaRPr lang="en-US" sz="2000" dirty="0"/>
          </a:p>
          <a:p>
            <a:endParaRPr lang="en-US" dirty="0"/>
          </a:p>
        </p:txBody>
      </p:sp>
      <p:sp>
        <p:nvSpPr>
          <p:cNvPr id="8" name="TextBox 7">
            <a:extLst>
              <a:ext uri="{FF2B5EF4-FFF2-40B4-BE49-F238E27FC236}">
                <a16:creationId xmlns:a16="http://schemas.microsoft.com/office/drawing/2014/main" id="{09AF7CB2-2807-4EF8-8A2E-FDB3DBD470C2}"/>
              </a:ext>
            </a:extLst>
          </p:cNvPr>
          <p:cNvSpPr txBox="1"/>
          <p:nvPr/>
        </p:nvSpPr>
        <p:spPr>
          <a:xfrm>
            <a:off x="4248844" y="1910537"/>
            <a:ext cx="4818957" cy="2785378"/>
          </a:xfrm>
          <a:prstGeom prst="rect">
            <a:avLst/>
          </a:prstGeom>
          <a:noFill/>
        </p:spPr>
        <p:txBody>
          <a:bodyPr wrap="square" rtlCol="0">
            <a:spAutoFit/>
          </a:bodyPr>
          <a:lstStyle/>
          <a:p>
            <a:pPr>
              <a:spcAft>
                <a:spcPts val="1200"/>
              </a:spcAft>
            </a:pPr>
            <a:r>
              <a:rPr lang="en-US" sz="2000" dirty="0"/>
              <a:t>Example:</a:t>
            </a:r>
          </a:p>
          <a:p>
            <a:pPr marL="342900" indent="-342900" rtl="0" fontAlgn="base">
              <a:spcBef>
                <a:spcPts val="0"/>
              </a:spcBef>
              <a:spcAft>
                <a:spcPts val="600"/>
              </a:spcAft>
              <a:buFont typeface="Wingdings" panose="05000000000000000000" pitchFamily="2" charset="2"/>
              <a:buChar char="§"/>
            </a:pPr>
            <a:r>
              <a:rPr lang="en-US" sz="2000" b="0" i="0" u="none" strike="noStrike" dirty="0">
                <a:solidFill>
                  <a:srgbClr val="000000"/>
                </a:solidFill>
                <a:effectLst/>
                <a:latin typeface="Calibri" panose="020F0502020204030204" pitchFamily="34" charset="0"/>
              </a:rPr>
              <a:t>Increased access to and coverage for the National DPP lifestyle change program for people with prediabetes</a:t>
            </a:r>
            <a:endParaRPr lang="en-US" sz="2000" b="0" i="0" u="none" strike="noStrike" dirty="0">
              <a:solidFill>
                <a:srgbClr val="000000"/>
              </a:solidFill>
              <a:effectLst/>
              <a:latin typeface="Arial" panose="020B0604020202020204" pitchFamily="34" charset="0"/>
            </a:endParaRPr>
          </a:p>
          <a:p>
            <a:pPr marL="342900" indent="-342900" rtl="0" fontAlgn="base">
              <a:spcBef>
                <a:spcPts val="0"/>
              </a:spcBef>
              <a:spcAft>
                <a:spcPts val="0"/>
              </a:spcAft>
              <a:buFont typeface="Wingdings" panose="05000000000000000000" pitchFamily="2" charset="2"/>
              <a:buChar char="§"/>
            </a:pPr>
            <a:r>
              <a:rPr lang="en-US" sz="2000" b="0" i="0" u="none" strike="noStrike" dirty="0">
                <a:solidFill>
                  <a:srgbClr val="000000"/>
                </a:solidFill>
                <a:effectLst/>
                <a:latin typeface="Calibri" panose="020F0502020204030204" pitchFamily="34" charset="0"/>
              </a:rPr>
              <a:t>Increased community clinical links that facilitate referrals and provide support to enroll and retain participants in the National DPP lifestyle change program </a:t>
            </a:r>
            <a:endParaRPr lang="en-US" sz="2000" b="0" i="0" u="none" strike="noStrike" dirty="0">
              <a:solidFill>
                <a:srgbClr val="000000"/>
              </a:solidFill>
              <a:effectLst/>
              <a:latin typeface="Arial" panose="020B0604020202020204" pitchFamily="34" charset="0"/>
            </a:endParaRPr>
          </a:p>
        </p:txBody>
      </p:sp>
      <p:sp>
        <p:nvSpPr>
          <p:cNvPr id="10" name="TextBox 9">
            <a:extLst>
              <a:ext uri="{FF2B5EF4-FFF2-40B4-BE49-F238E27FC236}">
                <a16:creationId xmlns:a16="http://schemas.microsoft.com/office/drawing/2014/main" id="{C39D26C2-56A2-4971-8100-3F1623AAC79B}"/>
              </a:ext>
            </a:extLst>
          </p:cNvPr>
          <p:cNvSpPr txBox="1"/>
          <p:nvPr/>
        </p:nvSpPr>
        <p:spPr>
          <a:xfrm>
            <a:off x="6248400" y="1216045"/>
            <a:ext cx="2563517" cy="923330"/>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Performance Measures (PMs) used to indicate progress</a:t>
            </a:r>
          </a:p>
        </p:txBody>
      </p:sp>
    </p:spTree>
    <p:extLst>
      <p:ext uri="{BB962C8B-B14F-4D97-AF65-F5344CB8AC3E}">
        <p14:creationId xmlns:p14="http://schemas.microsoft.com/office/powerpoint/2010/main" val="6043772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DBF0E52-CBEB-4C49-9305-77D284196471}"/>
              </a:ext>
            </a:extLst>
          </p:cNvPr>
          <p:cNvGrpSpPr/>
          <p:nvPr/>
        </p:nvGrpSpPr>
        <p:grpSpPr>
          <a:xfrm>
            <a:off x="5638800" y="1504950"/>
            <a:ext cx="3218756" cy="1804894"/>
            <a:chOff x="142918" y="0"/>
            <a:chExt cx="4491410" cy="1804894"/>
          </a:xfrm>
        </p:grpSpPr>
        <p:sp>
          <p:nvSpPr>
            <p:cNvPr id="11" name="Arrow: Chevron 10">
              <a:extLst>
                <a:ext uri="{FF2B5EF4-FFF2-40B4-BE49-F238E27FC236}">
                  <a16:creationId xmlns:a16="http://schemas.microsoft.com/office/drawing/2014/main" id="{893AE0C8-817F-48B4-B4DD-E7909E7E5971}"/>
                </a:ext>
              </a:extLst>
            </p:cNvPr>
            <p:cNvSpPr/>
            <p:nvPr/>
          </p:nvSpPr>
          <p:spPr>
            <a:xfrm>
              <a:off x="142918" y="0"/>
              <a:ext cx="4491410" cy="159926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Arrow: Chevron 4">
              <a:extLst>
                <a:ext uri="{FF2B5EF4-FFF2-40B4-BE49-F238E27FC236}">
                  <a16:creationId xmlns:a16="http://schemas.microsoft.com/office/drawing/2014/main" id="{9EA0F3AF-0002-4873-93E4-CE9A88EDE841}"/>
                </a:ext>
              </a:extLst>
            </p:cNvPr>
            <p:cNvSpPr txBox="1"/>
            <p:nvPr/>
          </p:nvSpPr>
          <p:spPr>
            <a:xfrm>
              <a:off x="1033257" y="328705"/>
              <a:ext cx="2892143" cy="14761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Desired Outcomes</a:t>
              </a:r>
            </a:p>
            <a:p>
              <a:pPr marL="0" lvl="0" indent="0" algn="ctr" defTabSz="1422400">
                <a:lnSpc>
                  <a:spcPct val="90000"/>
                </a:lnSpc>
                <a:spcBef>
                  <a:spcPct val="0"/>
                </a:spcBef>
                <a:spcAft>
                  <a:spcPct val="35000"/>
                </a:spcAft>
                <a:buNone/>
              </a:pPr>
              <a:endParaRPr lang="en-US" sz="3200" kern="1200" dirty="0"/>
            </a:p>
          </p:txBody>
        </p:sp>
      </p:grpSp>
      <p:graphicFrame>
        <p:nvGraphicFramePr>
          <p:cNvPr id="6" name="Content Placeholder 5">
            <a:extLst>
              <a:ext uri="{FF2B5EF4-FFF2-40B4-BE49-F238E27FC236}">
                <a16:creationId xmlns:a16="http://schemas.microsoft.com/office/drawing/2014/main" id="{BED5402F-00D1-44AA-B4C6-4D27FC8922FF}"/>
              </a:ext>
            </a:extLst>
          </p:cNvPr>
          <p:cNvGraphicFramePr>
            <a:graphicFrameLocks noGrp="1"/>
          </p:cNvGraphicFramePr>
          <p:nvPr>
            <p:ph idx="1"/>
            <p:extLst>
              <p:ext uri="{D42A27DB-BD31-4B8C-83A1-F6EECF244321}">
                <p14:modId xmlns:p14="http://schemas.microsoft.com/office/powerpoint/2010/main" val="3805258015"/>
              </p:ext>
            </p:extLst>
          </p:nvPr>
        </p:nvGraphicFramePr>
        <p:xfrm>
          <a:off x="152860" y="1504950"/>
          <a:ext cx="3218756" cy="1599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Content Placeholder 5">
            <a:extLst>
              <a:ext uri="{FF2B5EF4-FFF2-40B4-BE49-F238E27FC236}">
                <a16:creationId xmlns:a16="http://schemas.microsoft.com/office/drawing/2014/main" id="{58B83E76-7DC6-42F4-8C39-13B96874F0F0}"/>
              </a:ext>
            </a:extLst>
          </p:cNvPr>
          <p:cNvGraphicFramePr>
            <a:graphicFrameLocks/>
          </p:cNvGraphicFramePr>
          <p:nvPr>
            <p:extLst>
              <p:ext uri="{D42A27DB-BD31-4B8C-83A1-F6EECF244321}">
                <p14:modId xmlns:p14="http://schemas.microsoft.com/office/powerpoint/2010/main" val="472404307"/>
              </p:ext>
            </p:extLst>
          </p:nvPr>
        </p:nvGraphicFramePr>
        <p:xfrm>
          <a:off x="2733558" y="1504949"/>
          <a:ext cx="3543301" cy="15992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91771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6697B-2BF8-44C3-AF9E-70236FCEED23}"/>
              </a:ext>
            </a:extLst>
          </p:cNvPr>
          <p:cNvSpPr>
            <a:spLocks noGrp="1"/>
          </p:cNvSpPr>
          <p:nvPr>
            <p:ph type="title"/>
          </p:nvPr>
        </p:nvSpPr>
        <p:spPr>
          <a:xfrm>
            <a:off x="457200" y="137160"/>
            <a:ext cx="8229600" cy="605790"/>
          </a:xfrm>
        </p:spPr>
        <p:txBody>
          <a:bodyPr>
            <a:normAutofit fontScale="90000"/>
          </a:bodyPr>
          <a:lstStyle/>
          <a:p>
            <a:r>
              <a:rPr lang="en-US" dirty="0"/>
              <a:t>Cross-Cutting Partner Roles</a:t>
            </a:r>
          </a:p>
        </p:txBody>
      </p:sp>
      <p:sp>
        <p:nvSpPr>
          <p:cNvPr id="3" name="Content Placeholder 2">
            <a:extLst>
              <a:ext uri="{FF2B5EF4-FFF2-40B4-BE49-F238E27FC236}">
                <a16:creationId xmlns:a16="http://schemas.microsoft.com/office/drawing/2014/main" id="{CEE49EB8-7730-45A0-9B39-7B13550DCE19}"/>
              </a:ext>
            </a:extLst>
          </p:cNvPr>
          <p:cNvSpPr>
            <a:spLocks noGrp="1"/>
          </p:cNvSpPr>
          <p:nvPr>
            <p:ph idx="1"/>
          </p:nvPr>
        </p:nvSpPr>
        <p:spPr>
          <a:xfrm>
            <a:off x="457200" y="971550"/>
            <a:ext cx="8229600" cy="3733800"/>
          </a:xfrm>
        </p:spPr>
        <p:txBody>
          <a:bodyPr>
            <a:normAutofit/>
          </a:bodyPr>
          <a:lstStyle/>
          <a:p>
            <a:pPr>
              <a:spcAft>
                <a:spcPts val="600"/>
              </a:spcAft>
            </a:pPr>
            <a:r>
              <a:rPr lang="en-US" dirty="0"/>
              <a:t>Use data to identify populations of focus</a:t>
            </a:r>
          </a:p>
          <a:p>
            <a:pPr>
              <a:spcAft>
                <a:spcPts val="600"/>
              </a:spcAft>
            </a:pPr>
            <a:r>
              <a:rPr lang="en-US" dirty="0"/>
              <a:t>Develop strategic partnerships </a:t>
            </a:r>
          </a:p>
          <a:p>
            <a:pPr>
              <a:spcAft>
                <a:spcPts val="600"/>
              </a:spcAft>
            </a:pPr>
            <a:r>
              <a:rPr lang="en-US" dirty="0"/>
              <a:t>Convene multi-sector partners</a:t>
            </a:r>
          </a:p>
          <a:p>
            <a:pPr>
              <a:spcAft>
                <a:spcPts val="600"/>
              </a:spcAft>
            </a:pPr>
            <a:r>
              <a:rPr lang="en-US" dirty="0"/>
              <a:t>Facilitate community-clinical linkages</a:t>
            </a:r>
          </a:p>
          <a:p>
            <a:pPr>
              <a:spcAft>
                <a:spcPts val="600"/>
              </a:spcAft>
            </a:pPr>
            <a:r>
              <a:rPr lang="en-US" dirty="0"/>
              <a:t>Align work with local context (priorities and needs)</a:t>
            </a:r>
          </a:p>
          <a:p>
            <a:pPr>
              <a:spcAft>
                <a:spcPts val="600"/>
              </a:spcAft>
            </a:pPr>
            <a:r>
              <a:rPr lang="en-US" dirty="0"/>
              <a:t>Engage and incorporate populations of focus</a:t>
            </a:r>
          </a:p>
          <a:p>
            <a:pPr>
              <a:spcAft>
                <a:spcPts val="600"/>
              </a:spcAft>
            </a:pPr>
            <a:r>
              <a:rPr lang="en-US" dirty="0"/>
              <a:t>Support and engage community-based organizations</a:t>
            </a:r>
          </a:p>
        </p:txBody>
      </p:sp>
    </p:spTree>
    <p:extLst>
      <p:ext uri="{BB962C8B-B14F-4D97-AF65-F5344CB8AC3E}">
        <p14:creationId xmlns:p14="http://schemas.microsoft.com/office/powerpoint/2010/main" val="544547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D9813-C8A2-4F16-85A0-F1E094C4DDBC}"/>
              </a:ext>
            </a:extLst>
          </p:cNvPr>
          <p:cNvSpPr>
            <a:spLocks noGrp="1"/>
          </p:cNvSpPr>
          <p:nvPr>
            <p:ph type="title"/>
          </p:nvPr>
        </p:nvSpPr>
        <p:spPr/>
        <p:txBody>
          <a:bodyPr>
            <a:normAutofit/>
          </a:bodyPr>
          <a:lstStyle/>
          <a:p>
            <a:r>
              <a:rPr lang="en-US" sz="3200" dirty="0"/>
              <a:t>Policy, Systems, and Environmental Change</a:t>
            </a:r>
          </a:p>
        </p:txBody>
      </p:sp>
      <p:sp>
        <p:nvSpPr>
          <p:cNvPr id="3" name="Content Placeholder 2">
            <a:extLst>
              <a:ext uri="{FF2B5EF4-FFF2-40B4-BE49-F238E27FC236}">
                <a16:creationId xmlns:a16="http://schemas.microsoft.com/office/drawing/2014/main" id="{A6942B79-F660-4F59-BBB8-7687199193CE}"/>
              </a:ext>
            </a:extLst>
          </p:cNvPr>
          <p:cNvSpPr>
            <a:spLocks noGrp="1"/>
          </p:cNvSpPr>
          <p:nvPr>
            <p:ph idx="1"/>
          </p:nvPr>
        </p:nvSpPr>
        <p:spPr/>
        <p:txBody>
          <a:bodyPr/>
          <a:lstStyle/>
          <a:p>
            <a:pPr>
              <a:spcAft>
                <a:spcPts val="600"/>
              </a:spcAft>
            </a:pPr>
            <a:r>
              <a:rPr lang="en-US" sz="2400" dirty="0"/>
              <a:t>Approaches that promote healthy behaviors and make physical activity and healthy eating easier and more accessible</a:t>
            </a:r>
          </a:p>
          <a:p>
            <a:pPr>
              <a:spcAft>
                <a:spcPts val="600"/>
              </a:spcAft>
            </a:pPr>
            <a:r>
              <a:rPr lang="en-US" sz="2400" dirty="0"/>
              <a:t>Drive change at multiple levels (e.g., within an organization or health system, neighborhood, community, state)</a:t>
            </a:r>
          </a:p>
          <a:p>
            <a:pPr>
              <a:spcAft>
                <a:spcPts val="600"/>
              </a:spcAft>
            </a:pPr>
            <a:r>
              <a:rPr lang="en-US" sz="2400" dirty="0"/>
              <a:t>Sustainable change, moves beyond one-time events or individual education</a:t>
            </a:r>
            <a:endParaRPr lang="en-US" dirty="0"/>
          </a:p>
          <a:p>
            <a:endParaRPr lang="en-US" dirty="0"/>
          </a:p>
        </p:txBody>
      </p:sp>
    </p:spTree>
    <p:extLst>
      <p:ext uri="{BB962C8B-B14F-4D97-AF65-F5344CB8AC3E}">
        <p14:creationId xmlns:p14="http://schemas.microsoft.com/office/powerpoint/2010/main" val="32516754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3152A-212E-4F34-8E36-13D09A2E1008}"/>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A3B15FB9-6C42-40FF-B46C-8F264272F5F5}"/>
              </a:ext>
            </a:extLst>
          </p:cNvPr>
          <p:cNvSpPr>
            <a:spLocks noGrp="1"/>
          </p:cNvSpPr>
          <p:nvPr>
            <p:ph idx="1"/>
          </p:nvPr>
        </p:nvSpPr>
        <p:spPr/>
        <p:txBody>
          <a:bodyPr>
            <a:normAutofit fontScale="92500"/>
          </a:bodyPr>
          <a:lstStyle/>
          <a:p>
            <a:pPr>
              <a:spcAft>
                <a:spcPts val="600"/>
              </a:spcAft>
            </a:pPr>
            <a:r>
              <a:rPr lang="en-US" sz="2400" dirty="0">
                <a:solidFill>
                  <a:srgbClr val="000000"/>
                </a:solidFill>
              </a:rPr>
              <a:t>CDC</a:t>
            </a:r>
            <a:r>
              <a:rPr lang="en-US" sz="2400" dirty="0"/>
              <a:t> </a:t>
            </a:r>
            <a:r>
              <a:rPr lang="en-US" sz="2400" dirty="0">
                <a:hlinkClick r:id="rId2"/>
              </a:rPr>
              <a:t>Community-Clinical Linkages Health Equity Guide</a:t>
            </a:r>
            <a:endParaRPr lang="en-US" sz="2400" dirty="0"/>
          </a:p>
          <a:p>
            <a:pPr>
              <a:spcAft>
                <a:spcPts val="600"/>
              </a:spcAft>
            </a:pPr>
            <a:r>
              <a:rPr lang="en-US" sz="2400" dirty="0">
                <a:solidFill>
                  <a:srgbClr val="000000"/>
                </a:solidFill>
              </a:rPr>
              <a:t>National Association of County and City Health Officials (NACCHO) </a:t>
            </a:r>
            <a:r>
              <a:rPr lang="en-US" sz="2400" dirty="0">
                <a:hlinkClick r:id="rId3"/>
              </a:rPr>
              <a:t>Community Chief Health Strategist Competencies</a:t>
            </a:r>
            <a:endParaRPr lang="en-US" sz="2400" dirty="0"/>
          </a:p>
          <a:p>
            <a:pPr>
              <a:spcAft>
                <a:spcPts val="600"/>
              </a:spcAft>
            </a:pPr>
            <a:r>
              <a:rPr lang="en-US" sz="2400" dirty="0">
                <a:solidFill>
                  <a:srgbClr val="000000"/>
                </a:solidFill>
              </a:rPr>
              <a:t>Foundational Public Health Services </a:t>
            </a:r>
            <a:r>
              <a:rPr lang="en-US" sz="2400" dirty="0">
                <a:hlinkClick r:id="rId4"/>
              </a:rPr>
              <a:t>Factsheet</a:t>
            </a:r>
            <a:endParaRPr lang="en-US" sz="2400" dirty="0"/>
          </a:p>
          <a:p>
            <a:pPr>
              <a:spcAft>
                <a:spcPts val="600"/>
              </a:spcAft>
            </a:pPr>
            <a:r>
              <a:rPr lang="en-US" sz="2400" dirty="0">
                <a:solidFill>
                  <a:schemeClr val="accent4"/>
                </a:solidFill>
              </a:rPr>
              <a:t>NACCHO </a:t>
            </a:r>
            <a:r>
              <a:rPr lang="en-US" sz="2400" dirty="0">
                <a:hlinkClick r:id="rId5"/>
              </a:rPr>
              <a:t>Public Health 3.0 Issue Brief</a:t>
            </a:r>
            <a:endParaRPr lang="en-US" sz="2400" dirty="0"/>
          </a:p>
          <a:p>
            <a:pPr>
              <a:spcAft>
                <a:spcPts val="600"/>
              </a:spcAft>
            </a:pPr>
            <a:r>
              <a:rPr lang="en-US" sz="2400" dirty="0">
                <a:solidFill>
                  <a:schemeClr val="accent4"/>
                </a:solidFill>
              </a:rPr>
              <a:t>CDC </a:t>
            </a:r>
            <a:r>
              <a:rPr lang="en-US" sz="2400" dirty="0">
                <a:solidFill>
                  <a:schemeClr val="accent4"/>
                </a:solidFill>
                <a:hlinkClick r:id="rId6"/>
              </a:rPr>
              <a:t>Meaningful Community Engagement for Health and Equity</a:t>
            </a:r>
            <a:endParaRPr lang="en-US" sz="2400" dirty="0">
              <a:solidFill>
                <a:schemeClr val="accent4"/>
              </a:solidFill>
            </a:endParaRPr>
          </a:p>
          <a:p>
            <a:pPr>
              <a:spcAft>
                <a:spcPts val="600"/>
              </a:spcAft>
            </a:pPr>
            <a:r>
              <a:rPr lang="en-US" sz="2400" dirty="0">
                <a:solidFill>
                  <a:srgbClr val="000000"/>
                </a:solidFill>
              </a:rPr>
              <a:t>CDC </a:t>
            </a:r>
            <a:r>
              <a:rPr lang="en-US" sz="2400" dirty="0">
                <a:solidFill>
                  <a:srgbClr val="000000"/>
                </a:solidFill>
                <a:hlinkClick r:id="rId7"/>
              </a:rPr>
              <a:t>Framework for Program Evaluation in Public Health</a:t>
            </a:r>
            <a:endParaRPr lang="en-US" sz="2400" dirty="0"/>
          </a:p>
        </p:txBody>
      </p:sp>
    </p:spTree>
    <p:extLst>
      <p:ext uri="{BB962C8B-B14F-4D97-AF65-F5344CB8AC3E}">
        <p14:creationId xmlns:p14="http://schemas.microsoft.com/office/powerpoint/2010/main" val="181088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8B3A8-E177-4FA1-8283-DD5CEA2C6EA4}"/>
              </a:ext>
            </a:extLst>
          </p:cNvPr>
          <p:cNvSpPr>
            <a:spLocks noGrp="1"/>
          </p:cNvSpPr>
          <p:nvPr>
            <p:ph type="title"/>
          </p:nvPr>
        </p:nvSpPr>
        <p:spPr>
          <a:xfrm>
            <a:off x="457200" y="137160"/>
            <a:ext cx="8229600" cy="681990"/>
          </a:xfrm>
        </p:spPr>
        <p:txBody>
          <a:bodyPr>
            <a:normAutofit fontScale="90000"/>
          </a:bodyPr>
          <a:lstStyle/>
          <a:p>
            <a:r>
              <a:rPr lang="en-US" dirty="0"/>
              <a:t>Request for Partner Interest</a:t>
            </a:r>
          </a:p>
        </p:txBody>
      </p:sp>
      <p:sp>
        <p:nvSpPr>
          <p:cNvPr id="3" name="Content Placeholder 2">
            <a:extLst>
              <a:ext uri="{FF2B5EF4-FFF2-40B4-BE49-F238E27FC236}">
                <a16:creationId xmlns:a16="http://schemas.microsoft.com/office/drawing/2014/main" id="{096E95CB-C38E-486D-8855-E941B5D87E27}"/>
              </a:ext>
            </a:extLst>
          </p:cNvPr>
          <p:cNvSpPr>
            <a:spLocks noGrp="1"/>
          </p:cNvSpPr>
          <p:nvPr>
            <p:ph idx="1"/>
          </p:nvPr>
        </p:nvSpPr>
        <p:spPr>
          <a:xfrm>
            <a:off x="457200" y="895350"/>
            <a:ext cx="8229600" cy="3822954"/>
          </a:xfrm>
        </p:spPr>
        <p:txBody>
          <a:bodyPr>
            <a:normAutofit/>
          </a:bodyPr>
          <a:lstStyle/>
          <a:p>
            <a:r>
              <a:rPr lang="en-US" dirty="0"/>
              <a:t>Potential partnerships for the 2023 NOFOs</a:t>
            </a:r>
          </a:p>
          <a:p>
            <a:r>
              <a:rPr lang="en-US" dirty="0"/>
              <a:t>Online survey to provide brief detail on: </a:t>
            </a:r>
          </a:p>
          <a:p>
            <a:pPr lvl="2">
              <a:buFont typeface="Courier New" panose="02070309020205020404" pitchFamily="49" charset="0"/>
              <a:buChar char="o"/>
            </a:pPr>
            <a:r>
              <a:rPr lang="en-US" dirty="0"/>
              <a:t>Organizational capacity</a:t>
            </a:r>
          </a:p>
          <a:p>
            <a:pPr lvl="2">
              <a:buFont typeface="Courier New" panose="02070309020205020404" pitchFamily="49" charset="0"/>
              <a:buChar char="o"/>
            </a:pPr>
            <a:r>
              <a:rPr lang="en-US" dirty="0"/>
              <a:t>Strategy areas of interest </a:t>
            </a:r>
          </a:p>
          <a:p>
            <a:pPr lvl="2">
              <a:buFont typeface="Courier New" panose="02070309020205020404" pitchFamily="49" charset="0"/>
              <a:buChar char="o"/>
            </a:pPr>
            <a:r>
              <a:rPr lang="en-US" dirty="0"/>
              <a:t>Implementation approach</a:t>
            </a:r>
          </a:p>
          <a:p>
            <a:pPr lvl="2">
              <a:buFont typeface="Courier New" panose="02070309020205020404" pitchFamily="49" charset="0"/>
              <a:buChar char="o"/>
            </a:pPr>
            <a:r>
              <a:rPr lang="en-US" dirty="0"/>
              <a:t>Health equity capacity</a:t>
            </a:r>
          </a:p>
          <a:p>
            <a:pPr lvl="2">
              <a:buFont typeface="Courier New" panose="02070309020205020404" pitchFamily="49" charset="0"/>
              <a:buChar char="o"/>
            </a:pPr>
            <a:r>
              <a:rPr lang="en-US" dirty="0"/>
              <a:t>Partnerships and collaboration</a:t>
            </a:r>
          </a:p>
          <a:p>
            <a:pPr lvl="2">
              <a:buFont typeface="Courier New" panose="02070309020205020404" pitchFamily="49" charset="0"/>
              <a:buChar char="o"/>
            </a:pPr>
            <a:r>
              <a:rPr lang="en-US" dirty="0"/>
              <a:t>Requested funding</a:t>
            </a:r>
          </a:p>
          <a:p>
            <a:pPr marL="231775" lvl="1" indent="0">
              <a:buNone/>
            </a:pPr>
            <a:endParaRPr lang="en-US" dirty="0"/>
          </a:p>
          <a:p>
            <a:pPr marL="231775" lvl="1" indent="0">
              <a:buNone/>
            </a:pPr>
            <a:r>
              <a:rPr lang="en-US" dirty="0"/>
              <a:t>Note: We can not guarantee funded partnerships</a:t>
            </a:r>
          </a:p>
        </p:txBody>
      </p:sp>
    </p:spTree>
    <p:extLst>
      <p:ext uri="{BB962C8B-B14F-4D97-AF65-F5344CB8AC3E}">
        <p14:creationId xmlns:p14="http://schemas.microsoft.com/office/powerpoint/2010/main" val="34557409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511D0E-BDB9-42EF-A353-BF66233B2C0E}"/>
              </a:ext>
            </a:extLst>
          </p:cNvPr>
          <p:cNvSpPr>
            <a:spLocks noGrp="1"/>
          </p:cNvSpPr>
          <p:nvPr>
            <p:ph type="title"/>
          </p:nvPr>
        </p:nvSpPr>
        <p:spPr/>
        <p:txBody>
          <a:bodyPr/>
          <a:lstStyle/>
          <a:p>
            <a:r>
              <a:rPr lang="en-US" dirty="0"/>
              <a:t>Timeline and Next Steps</a:t>
            </a:r>
          </a:p>
        </p:txBody>
      </p:sp>
      <p:sp>
        <p:nvSpPr>
          <p:cNvPr id="5" name="Text Placeholder 4">
            <a:extLst>
              <a:ext uri="{FF2B5EF4-FFF2-40B4-BE49-F238E27FC236}">
                <a16:creationId xmlns:a16="http://schemas.microsoft.com/office/drawing/2014/main" id="{1FDBD9DB-F5AD-4549-AEF9-355E54F436B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468665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9970-63D8-4014-B730-F48D8AB888D9}"/>
              </a:ext>
            </a:extLst>
          </p:cNvPr>
          <p:cNvSpPr>
            <a:spLocks noGrp="1"/>
          </p:cNvSpPr>
          <p:nvPr>
            <p:ph type="title"/>
          </p:nvPr>
        </p:nvSpPr>
        <p:spPr/>
        <p:txBody>
          <a:bodyPr/>
          <a:lstStyle/>
          <a:p>
            <a:r>
              <a:rPr lang="en-US" dirty="0"/>
              <a:t>Complete the Interest Survey</a:t>
            </a:r>
          </a:p>
        </p:txBody>
      </p:sp>
      <p:sp>
        <p:nvSpPr>
          <p:cNvPr id="3" name="Content Placeholder 2">
            <a:extLst>
              <a:ext uri="{FF2B5EF4-FFF2-40B4-BE49-F238E27FC236}">
                <a16:creationId xmlns:a16="http://schemas.microsoft.com/office/drawing/2014/main" id="{F9C0EE10-5737-4B02-8875-01D666CBA755}"/>
              </a:ext>
            </a:extLst>
          </p:cNvPr>
          <p:cNvSpPr>
            <a:spLocks noGrp="1"/>
          </p:cNvSpPr>
          <p:nvPr>
            <p:ph idx="1"/>
          </p:nvPr>
        </p:nvSpPr>
        <p:spPr/>
        <p:txBody>
          <a:bodyPr>
            <a:normAutofit fontScale="77500" lnSpcReduction="20000"/>
          </a:bodyPr>
          <a:lstStyle/>
          <a:p>
            <a:pPr marL="0" indent="0">
              <a:buNone/>
            </a:pPr>
            <a:endParaRPr lang="en-US" sz="2400" dirty="0">
              <a:solidFill>
                <a:srgbClr val="00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endParaRPr>
          </a:p>
          <a:p>
            <a:pPr marL="0" indent="0">
              <a:buNone/>
            </a:pPr>
            <a:r>
              <a:rPr lang="en-US" sz="2400" u="sng" dirty="0">
                <a:solidFill>
                  <a:srgbClr val="0000FF"/>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https://survey.alchemer.com/s3/7095146/CDPP-Partner-Request-for-Interest-Survey</a:t>
            </a:r>
            <a:endParaRPr lang="en-US" sz="2400" u="sng" dirty="0">
              <a:solidFill>
                <a:srgbClr val="0000FF"/>
              </a:solidFill>
              <a:effectLst/>
              <a:ea typeface="Calibri" panose="020F0502020204030204" pitchFamily="34" charset="0"/>
              <a:cs typeface="Times New Roman" panose="02020603050405020304" pitchFamily="18" charset="0"/>
            </a:endParaRPr>
          </a:p>
          <a:p>
            <a:pPr marL="0" indent="0">
              <a:buNone/>
            </a:pPr>
            <a:endParaRPr lang="en-US" dirty="0">
              <a:highlight>
                <a:srgbClr val="FFFF00"/>
              </a:highlight>
            </a:endParaRPr>
          </a:p>
          <a:p>
            <a:endParaRPr lang="en-US" dirty="0">
              <a:highlight>
                <a:srgbClr val="FFFF00"/>
              </a:highlight>
            </a:endParaRPr>
          </a:p>
          <a:p>
            <a:pPr marL="0" indent="0">
              <a:buNone/>
            </a:pPr>
            <a:r>
              <a:rPr lang="en-US" dirty="0">
                <a:highlight>
                  <a:srgbClr val="FFFF00"/>
                </a:highlight>
              </a:rPr>
              <a:t>Complete by December 30, 2022</a:t>
            </a:r>
          </a:p>
          <a:p>
            <a:endParaRPr lang="en-US" dirty="0">
              <a:highlight>
                <a:srgbClr val="FFFF00"/>
              </a:highlight>
            </a:endParaRPr>
          </a:p>
          <a:p>
            <a:pPr marL="0" indent="0">
              <a:buNone/>
            </a:pPr>
            <a:endParaRPr lang="en-US" dirty="0">
              <a:highlight>
                <a:srgbClr val="FFFF00"/>
              </a:highlight>
            </a:endParaRPr>
          </a:p>
          <a:p>
            <a:pPr marL="0" indent="0">
              <a:buNone/>
            </a:pPr>
            <a:endParaRPr lang="en-US" dirty="0">
              <a:highlight>
                <a:srgbClr val="FFFF00"/>
              </a:highlight>
            </a:endParaRPr>
          </a:p>
          <a:p>
            <a:pPr marL="0" indent="0">
              <a:buNone/>
            </a:pPr>
            <a:r>
              <a:rPr lang="en-US" dirty="0"/>
              <a:t>Note: the survey link, PDF and recording will be posted on the Chronic Disease Prevention Program website, </a:t>
            </a:r>
            <a:r>
              <a:rPr lang="en-US" dirty="0">
                <a:hlinkClick r:id="rId4"/>
              </a:rPr>
              <a:t>https://www.dhs.wisconsin.gov/disease/chronic-disease.htm</a:t>
            </a:r>
            <a:r>
              <a:rPr lang="en-US" dirty="0"/>
              <a:t> </a:t>
            </a:r>
          </a:p>
        </p:txBody>
      </p:sp>
    </p:spTree>
    <p:extLst>
      <p:ext uri="{BB962C8B-B14F-4D97-AF65-F5344CB8AC3E}">
        <p14:creationId xmlns:p14="http://schemas.microsoft.com/office/powerpoint/2010/main" val="34837241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258C7-1E32-44E1-A5D2-192717B20962}"/>
              </a:ext>
            </a:extLst>
          </p:cNvPr>
          <p:cNvSpPr>
            <a:spLocks noGrp="1"/>
          </p:cNvSpPr>
          <p:nvPr>
            <p:ph type="title"/>
          </p:nvPr>
        </p:nvSpPr>
        <p:spPr/>
        <p:txBody>
          <a:bodyPr/>
          <a:lstStyle/>
          <a:p>
            <a:r>
              <a:rPr lang="en-US" dirty="0"/>
              <a:t>After Interest Survey</a:t>
            </a:r>
          </a:p>
        </p:txBody>
      </p:sp>
      <p:sp>
        <p:nvSpPr>
          <p:cNvPr id="3" name="Content Placeholder 2">
            <a:extLst>
              <a:ext uri="{FF2B5EF4-FFF2-40B4-BE49-F238E27FC236}">
                <a16:creationId xmlns:a16="http://schemas.microsoft.com/office/drawing/2014/main" id="{0B5D429F-FA12-428A-A731-7A2DA07C3F89}"/>
              </a:ext>
            </a:extLst>
          </p:cNvPr>
          <p:cNvSpPr>
            <a:spLocks noGrp="1"/>
          </p:cNvSpPr>
          <p:nvPr>
            <p:ph idx="1"/>
          </p:nvPr>
        </p:nvSpPr>
        <p:spPr/>
        <p:txBody>
          <a:bodyPr>
            <a:normAutofit/>
          </a:bodyPr>
          <a:lstStyle/>
          <a:p>
            <a:pPr marL="0" indent="0">
              <a:buNone/>
            </a:pPr>
            <a:r>
              <a:rPr lang="en-US" dirty="0"/>
              <a:t>CDPP will…</a:t>
            </a:r>
          </a:p>
          <a:p>
            <a:r>
              <a:rPr lang="en-US" dirty="0"/>
              <a:t>Review and summarize responses</a:t>
            </a:r>
          </a:p>
          <a:p>
            <a:r>
              <a:rPr lang="en-US" dirty="0"/>
              <a:t>Identify gaps</a:t>
            </a:r>
          </a:p>
          <a:p>
            <a:r>
              <a:rPr lang="en-US" dirty="0"/>
              <a:t>Additional outreach, if needed</a:t>
            </a:r>
          </a:p>
          <a:p>
            <a:pPr marL="231775" lvl="1" indent="0">
              <a:buNone/>
            </a:pPr>
            <a:endParaRPr lang="en-US" dirty="0"/>
          </a:p>
          <a:p>
            <a:endParaRPr lang="en-US" dirty="0"/>
          </a:p>
        </p:txBody>
      </p:sp>
    </p:spTree>
    <p:extLst>
      <p:ext uri="{BB962C8B-B14F-4D97-AF65-F5344CB8AC3E}">
        <p14:creationId xmlns:p14="http://schemas.microsoft.com/office/powerpoint/2010/main" val="18980670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lstStyle/>
          <a:p>
            <a:r>
              <a:rPr lang="en-US" dirty="0"/>
              <a:t>After NOFO Released</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lstStyle/>
          <a:p>
            <a:r>
              <a:rPr lang="en-US" dirty="0"/>
              <a:t>Will contact those who expressed interest in specific strategy area(s)</a:t>
            </a:r>
          </a:p>
          <a:p>
            <a:r>
              <a:rPr lang="en-US" dirty="0"/>
              <a:t>Will be a rapid turn-around for information</a:t>
            </a:r>
          </a:p>
          <a:p>
            <a:r>
              <a:rPr lang="en-US" dirty="0"/>
              <a:t>Various partnership options</a:t>
            </a:r>
          </a:p>
          <a:p>
            <a:pPr lvl="1">
              <a:buFont typeface="Courier New" panose="02070309020205020404" pitchFamily="49" charset="0"/>
              <a:buChar char="o"/>
            </a:pPr>
            <a:r>
              <a:rPr lang="en-US" dirty="0"/>
              <a:t>Funded partner</a:t>
            </a:r>
          </a:p>
          <a:p>
            <a:pPr lvl="1">
              <a:buFont typeface="Courier New" panose="02070309020205020404" pitchFamily="49" charset="0"/>
              <a:buChar char="o"/>
            </a:pPr>
            <a:r>
              <a:rPr lang="en-US" dirty="0"/>
              <a:t>Collective action partner</a:t>
            </a:r>
          </a:p>
          <a:p>
            <a:pPr lvl="1">
              <a:buFont typeface="Courier New" panose="02070309020205020404" pitchFamily="49" charset="0"/>
              <a:buChar char="o"/>
            </a:pPr>
            <a:r>
              <a:rPr lang="en-US" dirty="0"/>
              <a:t>DAG, Heart Health Alliance or healthTIDE member</a:t>
            </a:r>
          </a:p>
        </p:txBody>
      </p:sp>
    </p:spTree>
    <p:extLst>
      <p:ext uri="{BB962C8B-B14F-4D97-AF65-F5344CB8AC3E}">
        <p14:creationId xmlns:p14="http://schemas.microsoft.com/office/powerpoint/2010/main" val="39302504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lstStyle/>
          <a:p>
            <a:r>
              <a:rPr lang="en-US" dirty="0"/>
              <a:t>After NOFO Released</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lstStyle/>
          <a:p>
            <a:r>
              <a:rPr lang="en-US" dirty="0"/>
              <a:t>Important considerations</a:t>
            </a:r>
          </a:p>
          <a:p>
            <a:pPr lvl="1">
              <a:buFont typeface="Courier New" panose="02070309020205020404" pitchFamily="49" charset="0"/>
              <a:buChar char="o"/>
            </a:pPr>
            <a:r>
              <a:rPr lang="en-US" dirty="0"/>
              <a:t>Fit with NOFO guidance, strategies and performance measures, and available funding </a:t>
            </a:r>
          </a:p>
          <a:p>
            <a:pPr lvl="1">
              <a:buFont typeface="Courier New" panose="02070309020205020404" pitchFamily="49" charset="0"/>
              <a:buChar char="o"/>
            </a:pPr>
            <a:r>
              <a:rPr lang="en-US" dirty="0"/>
              <a:t>Identification of populations of focus</a:t>
            </a:r>
          </a:p>
          <a:p>
            <a:pPr lvl="1">
              <a:buFont typeface="Courier New" panose="02070309020205020404" pitchFamily="49" charset="0"/>
              <a:buChar char="o"/>
            </a:pPr>
            <a:r>
              <a:rPr lang="en-US" dirty="0"/>
              <a:t>Geographic distribution in state </a:t>
            </a:r>
          </a:p>
          <a:p>
            <a:pPr lvl="1">
              <a:buFont typeface="Courier New" panose="02070309020205020404" pitchFamily="49" charset="0"/>
              <a:buChar char="o"/>
            </a:pPr>
            <a:r>
              <a:rPr lang="en-US" dirty="0"/>
              <a:t>Good standing with DHS requirements</a:t>
            </a:r>
          </a:p>
          <a:p>
            <a:pPr lvl="1">
              <a:buFont typeface="Courier New" panose="02070309020205020404" pitchFamily="49" charset="0"/>
              <a:buChar char="o"/>
            </a:pPr>
            <a:r>
              <a:rPr lang="en-US" dirty="0"/>
              <a:t>Ability to participate in the planning process timeline</a:t>
            </a:r>
          </a:p>
          <a:p>
            <a:endParaRPr lang="en-US" dirty="0"/>
          </a:p>
        </p:txBody>
      </p:sp>
    </p:spTree>
    <p:extLst>
      <p:ext uri="{BB962C8B-B14F-4D97-AF65-F5344CB8AC3E}">
        <p14:creationId xmlns:p14="http://schemas.microsoft.com/office/powerpoint/2010/main" val="34246369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lstStyle/>
          <a:p>
            <a:r>
              <a:rPr lang="en-US" dirty="0"/>
              <a:t>After NOFO Released</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normAutofit/>
          </a:bodyPr>
          <a:lstStyle/>
          <a:p>
            <a:pPr marL="0" indent="0">
              <a:buNone/>
            </a:pPr>
            <a:r>
              <a:rPr lang="en-US" dirty="0"/>
              <a:t>Anticipated application components:</a:t>
            </a:r>
          </a:p>
          <a:p>
            <a:r>
              <a:rPr lang="en-US" dirty="0"/>
              <a:t>Narrative  </a:t>
            </a:r>
          </a:p>
          <a:p>
            <a:r>
              <a:rPr lang="en-US" dirty="0"/>
              <a:t>Detailed budget and work plan for year 1</a:t>
            </a:r>
          </a:p>
          <a:p>
            <a:pPr lvl="1">
              <a:buFont typeface="Courier New" panose="02070309020205020404" pitchFamily="49" charset="0"/>
              <a:buChar char="o"/>
            </a:pPr>
            <a:r>
              <a:rPr lang="en-US" dirty="0"/>
              <a:t>Potential funded partners will be asked for a draft budget and work plan to help develop application</a:t>
            </a:r>
          </a:p>
          <a:p>
            <a:r>
              <a:rPr lang="en-US" dirty="0"/>
              <a:t>Letters of support or commitment</a:t>
            </a:r>
          </a:p>
          <a:p>
            <a:r>
              <a:rPr lang="en-US" dirty="0"/>
              <a:t>Supporting documents (organizational chart, staffing plan, resumes, position descriptions)</a:t>
            </a:r>
          </a:p>
          <a:p>
            <a:pPr marL="0" indent="0" algn="r">
              <a:buNone/>
            </a:pPr>
            <a:endParaRPr lang="en-US" dirty="0"/>
          </a:p>
          <a:p>
            <a:endParaRPr lang="en-US" dirty="0"/>
          </a:p>
        </p:txBody>
      </p:sp>
    </p:spTree>
    <p:extLst>
      <p:ext uri="{BB962C8B-B14F-4D97-AF65-F5344CB8AC3E}">
        <p14:creationId xmlns:p14="http://schemas.microsoft.com/office/powerpoint/2010/main" val="24062975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4C7E9-FBAC-494A-91A4-5E9780DE2399}"/>
              </a:ext>
            </a:extLst>
          </p:cNvPr>
          <p:cNvSpPr>
            <a:spLocks noGrp="1"/>
          </p:cNvSpPr>
          <p:nvPr>
            <p:ph type="title"/>
          </p:nvPr>
        </p:nvSpPr>
        <p:spPr/>
        <p:txBody>
          <a:bodyPr>
            <a:normAutofit/>
          </a:bodyPr>
          <a:lstStyle/>
          <a:p>
            <a:r>
              <a:rPr lang="en-US" dirty="0"/>
              <a:t>While We Wait…</a:t>
            </a:r>
          </a:p>
        </p:txBody>
      </p:sp>
      <p:sp>
        <p:nvSpPr>
          <p:cNvPr id="3" name="Content Placeholder 2">
            <a:extLst>
              <a:ext uri="{FF2B5EF4-FFF2-40B4-BE49-F238E27FC236}">
                <a16:creationId xmlns:a16="http://schemas.microsoft.com/office/drawing/2014/main" id="{1D693C0D-BE79-4E4C-A256-3B2D3F9E0B6E}"/>
              </a:ext>
            </a:extLst>
          </p:cNvPr>
          <p:cNvSpPr>
            <a:spLocks noGrp="1"/>
          </p:cNvSpPr>
          <p:nvPr>
            <p:ph idx="1"/>
          </p:nvPr>
        </p:nvSpPr>
        <p:spPr/>
        <p:txBody>
          <a:bodyPr/>
          <a:lstStyle/>
          <a:p>
            <a:r>
              <a:rPr lang="en-US" dirty="0"/>
              <a:t>Generally, it will be a few months before we know if awarded, amount of funding, and weaknesses to address</a:t>
            </a:r>
          </a:p>
          <a:p>
            <a:r>
              <a:rPr lang="en-US" dirty="0"/>
              <a:t>Often funding award is less than our request</a:t>
            </a:r>
          </a:p>
          <a:p>
            <a:r>
              <a:rPr lang="en-US" dirty="0"/>
              <a:t>CDPP will start fiscal paperwork for partners before funding award to be proactive</a:t>
            </a:r>
          </a:p>
          <a:p>
            <a:r>
              <a:rPr lang="en-US" dirty="0"/>
              <a:t>Technical review response within 30-60 days of award</a:t>
            </a:r>
          </a:p>
          <a:p>
            <a:pPr marL="0" indent="0">
              <a:buNone/>
            </a:pPr>
            <a:endParaRPr lang="en-US" dirty="0"/>
          </a:p>
        </p:txBody>
      </p:sp>
    </p:spTree>
    <p:extLst>
      <p:ext uri="{BB962C8B-B14F-4D97-AF65-F5344CB8AC3E}">
        <p14:creationId xmlns:p14="http://schemas.microsoft.com/office/powerpoint/2010/main" val="37174150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C778-B75F-4E6C-BD28-C819F6F302BA}"/>
              </a:ext>
            </a:extLst>
          </p:cNvPr>
          <p:cNvSpPr>
            <a:spLocks noGrp="1"/>
          </p:cNvSpPr>
          <p:nvPr>
            <p:ph type="title"/>
          </p:nvPr>
        </p:nvSpPr>
        <p:spPr>
          <a:xfrm>
            <a:off x="457200" y="137160"/>
            <a:ext cx="8229600" cy="986790"/>
          </a:xfrm>
        </p:spPr>
        <p:txBody>
          <a:bodyPr>
            <a:normAutofit fontScale="90000"/>
          </a:bodyPr>
          <a:lstStyle/>
          <a:p>
            <a:r>
              <a:rPr lang="en-US" dirty="0"/>
              <a:t>What to Expect When Working with CDPP</a:t>
            </a:r>
          </a:p>
        </p:txBody>
      </p:sp>
      <p:sp>
        <p:nvSpPr>
          <p:cNvPr id="3" name="Content Placeholder 2">
            <a:extLst>
              <a:ext uri="{FF2B5EF4-FFF2-40B4-BE49-F238E27FC236}">
                <a16:creationId xmlns:a16="http://schemas.microsoft.com/office/drawing/2014/main" id="{B2DB8BA9-F827-4E8F-94EA-12718991FE18}"/>
              </a:ext>
            </a:extLst>
          </p:cNvPr>
          <p:cNvSpPr>
            <a:spLocks noGrp="1"/>
          </p:cNvSpPr>
          <p:nvPr>
            <p:ph idx="1"/>
          </p:nvPr>
        </p:nvSpPr>
        <p:spPr/>
        <p:txBody>
          <a:bodyPr>
            <a:normAutofit/>
          </a:bodyPr>
          <a:lstStyle/>
          <a:p>
            <a:r>
              <a:rPr lang="en-US" dirty="0"/>
              <a:t>Be part of cohesive, coordinated approach</a:t>
            </a:r>
          </a:p>
          <a:p>
            <a:r>
              <a:rPr lang="en-US" dirty="0"/>
              <a:t>Performance measure data monitoring</a:t>
            </a:r>
          </a:p>
          <a:p>
            <a:r>
              <a:rPr lang="en-US" dirty="0"/>
              <a:t>Regular check-ins and reporting</a:t>
            </a:r>
          </a:p>
          <a:p>
            <a:r>
              <a:rPr lang="en-US" dirty="0"/>
              <a:t>Orientation and annual meetings</a:t>
            </a:r>
          </a:p>
          <a:p>
            <a:r>
              <a:rPr lang="en-US" dirty="0"/>
              <a:t>Training, technical assistance, and resources</a:t>
            </a:r>
          </a:p>
          <a:p>
            <a:r>
              <a:rPr lang="en-US" dirty="0"/>
              <a:t>Peer learning and connections </a:t>
            </a:r>
          </a:p>
          <a:p>
            <a:r>
              <a:rPr lang="en-US" dirty="0"/>
              <a:t>Funding is on a reimbursement basis</a:t>
            </a:r>
          </a:p>
        </p:txBody>
      </p:sp>
    </p:spTree>
    <p:extLst>
      <p:ext uri="{BB962C8B-B14F-4D97-AF65-F5344CB8AC3E}">
        <p14:creationId xmlns:p14="http://schemas.microsoft.com/office/powerpoint/2010/main" val="4272391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592BA-FCFC-472D-ADF0-30714DF69A52}"/>
              </a:ext>
            </a:extLst>
          </p:cNvPr>
          <p:cNvSpPr>
            <a:spLocks noGrp="1"/>
          </p:cNvSpPr>
          <p:nvPr>
            <p:ph type="title"/>
          </p:nvPr>
        </p:nvSpPr>
        <p:spPr/>
        <p:txBody>
          <a:bodyPr/>
          <a:lstStyle/>
          <a:p>
            <a:r>
              <a:rPr lang="en-US" dirty="0"/>
              <a:t>Allowable Costs</a:t>
            </a:r>
          </a:p>
        </p:txBody>
      </p:sp>
      <p:sp>
        <p:nvSpPr>
          <p:cNvPr id="3" name="Content Placeholder 2">
            <a:extLst>
              <a:ext uri="{FF2B5EF4-FFF2-40B4-BE49-F238E27FC236}">
                <a16:creationId xmlns:a16="http://schemas.microsoft.com/office/drawing/2014/main" id="{39299326-15E3-4835-9143-31EB1485D870}"/>
              </a:ext>
            </a:extLst>
          </p:cNvPr>
          <p:cNvSpPr>
            <a:spLocks noGrp="1"/>
          </p:cNvSpPr>
          <p:nvPr>
            <p:ph idx="1"/>
          </p:nvPr>
        </p:nvSpPr>
        <p:spPr>
          <a:xfrm>
            <a:off x="457200" y="1289304"/>
            <a:ext cx="3810000" cy="3429000"/>
          </a:xfrm>
        </p:spPr>
        <p:txBody>
          <a:bodyPr/>
          <a:lstStyle/>
          <a:p>
            <a:pPr marL="0" indent="0">
              <a:buNone/>
            </a:pPr>
            <a:endParaRPr lang="en-US" dirty="0"/>
          </a:p>
          <a:p>
            <a:endParaRPr lang="en-US" dirty="0"/>
          </a:p>
        </p:txBody>
      </p:sp>
      <p:graphicFrame>
        <p:nvGraphicFramePr>
          <p:cNvPr id="4" name="Table 4">
            <a:extLst>
              <a:ext uri="{FF2B5EF4-FFF2-40B4-BE49-F238E27FC236}">
                <a16:creationId xmlns:a16="http://schemas.microsoft.com/office/drawing/2014/main" id="{659DE925-1DB9-4F33-9B4C-459663738794}"/>
              </a:ext>
            </a:extLst>
          </p:cNvPr>
          <p:cNvGraphicFramePr>
            <a:graphicFrameLocks noGrp="1"/>
          </p:cNvGraphicFramePr>
          <p:nvPr>
            <p:extLst>
              <p:ext uri="{D42A27DB-BD31-4B8C-83A1-F6EECF244321}">
                <p14:modId xmlns:p14="http://schemas.microsoft.com/office/powerpoint/2010/main" val="3021859900"/>
              </p:ext>
            </p:extLst>
          </p:nvPr>
        </p:nvGraphicFramePr>
        <p:xfrm>
          <a:off x="609600" y="1200150"/>
          <a:ext cx="8077200" cy="296164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4116645992"/>
                    </a:ext>
                  </a:extLst>
                </a:gridCol>
                <a:gridCol w="4038600">
                  <a:extLst>
                    <a:ext uri="{9D8B030D-6E8A-4147-A177-3AD203B41FA5}">
                      <a16:colId xmlns:a16="http://schemas.microsoft.com/office/drawing/2014/main" val="2039502288"/>
                    </a:ext>
                  </a:extLst>
                </a:gridCol>
              </a:tblGrid>
              <a:tr h="370840">
                <a:tc>
                  <a:txBody>
                    <a:bodyPr/>
                    <a:lstStyle/>
                    <a:p>
                      <a:r>
                        <a:rPr lang="en-US" dirty="0"/>
                        <a:t>Allowable Costs</a:t>
                      </a:r>
                    </a:p>
                  </a:txBody>
                  <a:tcPr/>
                </a:tc>
                <a:tc>
                  <a:txBody>
                    <a:bodyPr/>
                    <a:lstStyle/>
                    <a:p>
                      <a:r>
                        <a:rPr lang="en-US" dirty="0"/>
                        <a:t>Unallowable Costs </a:t>
                      </a:r>
                    </a:p>
                  </a:txBody>
                  <a:tcPr/>
                </a:tc>
                <a:extLst>
                  <a:ext uri="{0D108BD9-81ED-4DB2-BD59-A6C34878D82A}">
                    <a16:rowId xmlns:a16="http://schemas.microsoft.com/office/drawing/2014/main" val="235682909"/>
                  </a:ext>
                </a:extLst>
              </a:tr>
              <a:tr h="370840">
                <a:tc>
                  <a:txBody>
                    <a:bodyPr/>
                    <a:lstStyle/>
                    <a:p>
                      <a:r>
                        <a:rPr lang="en-US" dirty="0"/>
                        <a:t>Staff time (salary and fringe)</a:t>
                      </a:r>
                    </a:p>
                  </a:txBody>
                  <a:tcPr/>
                </a:tc>
                <a:tc>
                  <a:txBody>
                    <a:bodyPr/>
                    <a:lstStyle/>
                    <a:p>
                      <a:r>
                        <a:rPr lang="en-US" dirty="0"/>
                        <a:t>Direct clinical care</a:t>
                      </a:r>
                    </a:p>
                  </a:txBody>
                  <a:tcPr/>
                </a:tc>
                <a:extLst>
                  <a:ext uri="{0D108BD9-81ED-4DB2-BD59-A6C34878D82A}">
                    <a16:rowId xmlns:a16="http://schemas.microsoft.com/office/drawing/2014/main" val="3113574850"/>
                  </a:ext>
                </a:extLst>
              </a:tr>
              <a:tr h="370840">
                <a:tc>
                  <a:txBody>
                    <a:bodyPr/>
                    <a:lstStyle/>
                    <a:p>
                      <a:r>
                        <a:rPr lang="en-US" dirty="0"/>
                        <a:t>Mileage</a:t>
                      </a:r>
                    </a:p>
                  </a:txBody>
                  <a:tcPr/>
                </a:tc>
                <a:tc>
                  <a:txBody>
                    <a:bodyPr/>
                    <a:lstStyle/>
                    <a:p>
                      <a:r>
                        <a:rPr lang="en-US" dirty="0"/>
                        <a:t>Lobbying</a:t>
                      </a:r>
                    </a:p>
                  </a:txBody>
                  <a:tcPr/>
                </a:tc>
                <a:extLst>
                  <a:ext uri="{0D108BD9-81ED-4DB2-BD59-A6C34878D82A}">
                    <a16:rowId xmlns:a16="http://schemas.microsoft.com/office/drawing/2014/main" val="1574152810"/>
                  </a:ext>
                </a:extLst>
              </a:tr>
              <a:tr h="370840">
                <a:tc>
                  <a:txBody>
                    <a:bodyPr/>
                    <a:lstStyle/>
                    <a:p>
                      <a:r>
                        <a:rPr lang="en-US" dirty="0"/>
                        <a:t>Costs to implement the project </a:t>
                      </a:r>
                    </a:p>
                  </a:txBody>
                  <a:tcPr/>
                </a:tc>
                <a:tc>
                  <a:txBody>
                    <a:bodyPr/>
                    <a:lstStyle/>
                    <a:p>
                      <a:r>
                        <a:rPr lang="en-US" dirty="0"/>
                        <a:t>Costs not associated with project </a:t>
                      </a:r>
                    </a:p>
                  </a:txBody>
                  <a:tcPr/>
                </a:tc>
                <a:extLst>
                  <a:ext uri="{0D108BD9-81ED-4DB2-BD59-A6C34878D82A}">
                    <a16:rowId xmlns:a16="http://schemas.microsoft.com/office/drawing/2014/main" val="3509413696"/>
                  </a:ext>
                </a:extLst>
              </a:tr>
              <a:tr h="370840">
                <a:tc>
                  <a:txBody>
                    <a:bodyPr/>
                    <a:lstStyle/>
                    <a:p>
                      <a:r>
                        <a:rPr lang="en-US" dirty="0"/>
                        <a:t>Educational materials</a:t>
                      </a:r>
                    </a:p>
                  </a:txBody>
                  <a:tcPr/>
                </a:tc>
                <a:tc>
                  <a:txBody>
                    <a:bodyPr/>
                    <a:lstStyle/>
                    <a:p>
                      <a:r>
                        <a:rPr lang="en-US" dirty="0"/>
                        <a:t>Incentives*</a:t>
                      </a:r>
                    </a:p>
                  </a:txBody>
                  <a:tcPr/>
                </a:tc>
                <a:extLst>
                  <a:ext uri="{0D108BD9-81ED-4DB2-BD59-A6C34878D82A}">
                    <a16:rowId xmlns:a16="http://schemas.microsoft.com/office/drawing/2014/main" val="290912168"/>
                  </a:ext>
                </a:extLst>
              </a:tr>
              <a:tr h="370840">
                <a:tc>
                  <a:txBody>
                    <a:bodyPr/>
                    <a:lstStyle/>
                    <a:p>
                      <a:r>
                        <a:rPr lang="en-US" dirty="0"/>
                        <a:t>Performance Measures/Evaluation*</a:t>
                      </a:r>
                    </a:p>
                  </a:txBody>
                  <a:tcPr/>
                </a:tc>
                <a:tc>
                  <a:txBody>
                    <a:bodyPr/>
                    <a:lstStyle/>
                    <a:p>
                      <a:r>
                        <a:rPr lang="en-US" dirty="0"/>
                        <a:t>Food*</a:t>
                      </a:r>
                    </a:p>
                  </a:txBody>
                  <a:tcPr/>
                </a:tc>
                <a:extLst>
                  <a:ext uri="{0D108BD9-81ED-4DB2-BD59-A6C34878D82A}">
                    <a16:rowId xmlns:a16="http://schemas.microsoft.com/office/drawing/2014/main" val="464565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Sub-contracts*</a:t>
                      </a:r>
                    </a:p>
                  </a:txBody>
                  <a:tcPr/>
                </a:tc>
                <a:tc>
                  <a:txBody>
                    <a:bodyPr/>
                    <a:lstStyle/>
                    <a:p>
                      <a:r>
                        <a:rPr lang="en-US" dirty="0"/>
                        <a:t>Equipment (&gt;$5,000)*</a:t>
                      </a:r>
                    </a:p>
                  </a:txBody>
                  <a:tcPr/>
                </a:tc>
                <a:extLst>
                  <a:ext uri="{0D108BD9-81ED-4DB2-BD59-A6C34878D82A}">
                    <a16:rowId xmlns:a16="http://schemas.microsoft.com/office/drawing/2014/main" val="208769713"/>
                  </a:ext>
                </a:extLst>
              </a:tr>
              <a:tr h="299720">
                <a:tc>
                  <a:txBody>
                    <a:bodyPr/>
                    <a:lstStyle/>
                    <a:p>
                      <a:r>
                        <a:rPr lang="en-US" dirty="0"/>
                        <a:t>Indirect </a:t>
                      </a:r>
                      <a:r>
                        <a:rPr lang="en-US" u="sng" dirty="0"/>
                        <a:t>&lt;</a:t>
                      </a:r>
                      <a:r>
                        <a:rPr lang="en-US" dirty="0"/>
                        <a:t>15% approved cost rate*</a:t>
                      </a:r>
                    </a:p>
                  </a:txBody>
                  <a:tcPr/>
                </a:tc>
                <a:tc>
                  <a:txBody>
                    <a:bodyPr/>
                    <a:lstStyle/>
                    <a:p>
                      <a:r>
                        <a:rPr lang="en-US" dirty="0"/>
                        <a:t>Construction </a:t>
                      </a:r>
                    </a:p>
                  </a:txBody>
                  <a:tcPr/>
                </a:tc>
                <a:extLst>
                  <a:ext uri="{0D108BD9-81ED-4DB2-BD59-A6C34878D82A}">
                    <a16:rowId xmlns:a16="http://schemas.microsoft.com/office/drawing/2014/main" val="3012522559"/>
                  </a:ext>
                </a:extLst>
              </a:tr>
            </a:tbl>
          </a:graphicData>
        </a:graphic>
      </p:graphicFrame>
      <p:sp>
        <p:nvSpPr>
          <p:cNvPr id="5" name="TextBox 4">
            <a:extLst>
              <a:ext uri="{FF2B5EF4-FFF2-40B4-BE49-F238E27FC236}">
                <a16:creationId xmlns:a16="http://schemas.microsoft.com/office/drawing/2014/main" id="{7A4C1F5B-3FA3-4455-9498-C42978D2721D}"/>
              </a:ext>
            </a:extLst>
          </p:cNvPr>
          <p:cNvSpPr txBox="1"/>
          <p:nvPr/>
        </p:nvSpPr>
        <p:spPr>
          <a:xfrm>
            <a:off x="609600" y="4476750"/>
            <a:ext cx="8077200" cy="369332"/>
          </a:xfrm>
          <a:prstGeom prst="rect">
            <a:avLst/>
          </a:prstGeom>
          <a:noFill/>
        </p:spPr>
        <p:txBody>
          <a:bodyPr wrap="square" rtlCol="0">
            <a:spAutoFit/>
          </a:bodyPr>
          <a:lstStyle/>
          <a:p>
            <a:pPr algn="r"/>
            <a:r>
              <a:rPr lang="en-US" dirty="0"/>
              <a:t>* These items will need discussion with CDPP</a:t>
            </a:r>
          </a:p>
        </p:txBody>
      </p:sp>
    </p:spTree>
    <p:extLst>
      <p:ext uri="{BB962C8B-B14F-4D97-AF65-F5344CB8AC3E}">
        <p14:creationId xmlns:p14="http://schemas.microsoft.com/office/powerpoint/2010/main" val="2026360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1CD9-D515-4F92-9117-35F2B3F3781E}"/>
              </a:ext>
            </a:extLst>
          </p:cNvPr>
          <p:cNvSpPr>
            <a:spLocks noGrp="1"/>
          </p:cNvSpPr>
          <p:nvPr>
            <p:ph type="title"/>
          </p:nvPr>
        </p:nvSpPr>
        <p:spPr/>
        <p:txBody>
          <a:bodyPr>
            <a:noAutofit/>
          </a:bodyPr>
          <a:lstStyle/>
          <a:p>
            <a:r>
              <a:rPr lang="en-US" dirty="0">
                <a:solidFill>
                  <a:srgbClr val="1A246E"/>
                </a:solidFill>
                <a:effectLst/>
                <a:ea typeface="Times New Roman" panose="02020603050405020304" pitchFamily="18" charset="0"/>
              </a:rPr>
              <a:t>Chronic Disease Prevention Statewide Gathering</a:t>
            </a:r>
            <a:endParaRPr lang="en-US" dirty="0"/>
          </a:p>
        </p:txBody>
      </p:sp>
      <p:sp>
        <p:nvSpPr>
          <p:cNvPr id="3" name="Content Placeholder 2">
            <a:extLst>
              <a:ext uri="{FF2B5EF4-FFF2-40B4-BE49-F238E27FC236}">
                <a16:creationId xmlns:a16="http://schemas.microsoft.com/office/drawing/2014/main" id="{564F87DC-3B5E-4B4B-8DDF-155A5D6EA345}"/>
              </a:ext>
            </a:extLst>
          </p:cNvPr>
          <p:cNvSpPr>
            <a:spLocks noGrp="1"/>
          </p:cNvSpPr>
          <p:nvPr>
            <p:ph idx="1"/>
          </p:nvPr>
        </p:nvSpPr>
        <p:spPr>
          <a:xfrm>
            <a:off x="457200" y="1581150"/>
            <a:ext cx="8229600" cy="3137154"/>
          </a:xfrm>
        </p:spPr>
        <p:txBody>
          <a:bodyPr/>
          <a:lstStyle/>
          <a:p>
            <a:r>
              <a:rPr lang="en-US" dirty="0"/>
              <a:t>Monday, December 12 8:30am - 4:15pm</a:t>
            </a:r>
          </a:p>
          <a:p>
            <a:r>
              <a:rPr lang="en-US" dirty="0"/>
              <a:t>Glacier Canyon Conference Center, 45 Hillman Road, Wisconsin Dells, WI 53965</a:t>
            </a:r>
          </a:p>
          <a:p>
            <a:r>
              <a:rPr lang="en-US" b="1" u="sng" dirty="0">
                <a:solidFill>
                  <a:srgbClr val="2189A3"/>
                </a:solidFill>
                <a:effectLst/>
                <a:ea typeface="Calibri" panose="020F0502020204030204" pitchFamily="34" charset="0"/>
                <a:hlinkClick r:id="rId3"/>
              </a:rPr>
              <a:t>Register Here!</a:t>
            </a:r>
            <a:endParaRPr lang="en-US" dirty="0">
              <a:effectLst/>
              <a:ea typeface="Calibri" panose="020F050202020403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114456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22C3-FC76-410C-9208-242E1971B38A}"/>
              </a:ext>
            </a:extLst>
          </p:cNvPr>
          <p:cNvSpPr>
            <a:spLocks noGrp="1"/>
          </p:cNvSpPr>
          <p:nvPr>
            <p:ph type="title"/>
          </p:nvPr>
        </p:nvSpPr>
        <p:spPr>
          <a:xfrm>
            <a:off x="457200" y="137160"/>
            <a:ext cx="8229600" cy="758190"/>
          </a:xfrm>
        </p:spPr>
        <p:txBody>
          <a:bodyPr/>
          <a:lstStyle/>
          <a:p>
            <a:r>
              <a:rPr lang="en-US" dirty="0"/>
              <a:t>Requests for Partner Interest</a:t>
            </a:r>
          </a:p>
        </p:txBody>
      </p:sp>
      <p:sp>
        <p:nvSpPr>
          <p:cNvPr id="3" name="Content Placeholder 2">
            <a:extLst>
              <a:ext uri="{FF2B5EF4-FFF2-40B4-BE49-F238E27FC236}">
                <a16:creationId xmlns:a16="http://schemas.microsoft.com/office/drawing/2014/main" id="{E87687D2-1BD1-4BC6-A34E-502BC0064E6A}"/>
              </a:ext>
            </a:extLst>
          </p:cNvPr>
          <p:cNvSpPr>
            <a:spLocks noGrp="1"/>
          </p:cNvSpPr>
          <p:nvPr>
            <p:ph idx="1"/>
          </p:nvPr>
        </p:nvSpPr>
        <p:spPr>
          <a:xfrm>
            <a:off x="457200" y="971550"/>
            <a:ext cx="8229600" cy="3746754"/>
          </a:xfrm>
        </p:spPr>
        <p:txBody>
          <a:bodyPr>
            <a:normAutofit/>
          </a:bodyPr>
          <a:lstStyle/>
          <a:p>
            <a:r>
              <a:rPr lang="en-US" dirty="0"/>
              <a:t>Seeking diverse group of partners:</a:t>
            </a:r>
          </a:p>
          <a:p>
            <a:pPr lvl="1">
              <a:buFont typeface="Courier New" panose="02070309020205020404" pitchFamily="49" charset="0"/>
              <a:buChar char="o"/>
            </a:pPr>
            <a:r>
              <a:rPr lang="en-US" dirty="0"/>
              <a:t>Community (e.g., Local/Tribal Health Departments, coalitions, community-based organizations)</a:t>
            </a:r>
          </a:p>
          <a:p>
            <a:pPr lvl="1">
              <a:buFont typeface="Courier New" panose="02070309020205020404" pitchFamily="49" charset="0"/>
              <a:buChar char="o"/>
            </a:pPr>
            <a:r>
              <a:rPr lang="en-US" dirty="0"/>
              <a:t>Health systems (payers and providers)</a:t>
            </a:r>
          </a:p>
          <a:p>
            <a:pPr lvl="1">
              <a:buFont typeface="Courier New" panose="02070309020205020404" pitchFamily="49" charset="0"/>
              <a:buChar char="o"/>
            </a:pPr>
            <a:r>
              <a:rPr lang="en-US" dirty="0"/>
              <a:t>Statewide organizations (e.g., professional organizations, non-profits, health advocacy groups)</a:t>
            </a:r>
          </a:p>
          <a:p>
            <a:r>
              <a:rPr lang="en-US" dirty="0"/>
              <a:t>Survey completed by: </a:t>
            </a:r>
            <a:r>
              <a:rPr lang="en-US" dirty="0">
                <a:highlight>
                  <a:srgbClr val="FFFF00"/>
                </a:highlight>
              </a:rPr>
              <a:t>December 30, 2022</a:t>
            </a:r>
          </a:p>
          <a:p>
            <a:pPr marL="0" indent="0">
              <a:buNone/>
            </a:pPr>
            <a:r>
              <a:rPr lang="en-US" u="sng" dirty="0">
                <a:solidFill>
                  <a:srgbClr val="0000FF"/>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https://survey.alchemer.com/s3/7095146/CDPP-Partner-Request-for-Interest-Survey</a:t>
            </a:r>
            <a:endParaRPr lang="en-US" u="sng" dirty="0">
              <a:solidFill>
                <a:srgbClr val="0000FF"/>
              </a:solidFill>
              <a:effectLst/>
              <a:ea typeface="Calibri" panose="020F0502020204030204" pitchFamily="34" charset="0"/>
              <a:cs typeface="Times New Roman" panose="02020603050405020304" pitchFamily="18" charset="0"/>
            </a:endParaRPr>
          </a:p>
          <a:p>
            <a:endParaRPr lang="en-US" dirty="0">
              <a:highlight>
                <a:srgbClr val="FFFF00"/>
              </a:highlight>
            </a:endParaRPr>
          </a:p>
        </p:txBody>
      </p:sp>
    </p:spTree>
    <p:extLst>
      <p:ext uri="{BB962C8B-B14F-4D97-AF65-F5344CB8AC3E}">
        <p14:creationId xmlns:p14="http://schemas.microsoft.com/office/powerpoint/2010/main" val="1807314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33F7D-C23B-4317-9AB0-74F575EDF3A8}"/>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6668416D-2967-4FF0-A3D7-072BF3E1C395}"/>
              </a:ext>
            </a:extLst>
          </p:cNvPr>
          <p:cNvSpPr>
            <a:spLocks noGrp="1"/>
          </p:cNvSpPr>
          <p:nvPr>
            <p:ph idx="1"/>
          </p:nvPr>
        </p:nvSpPr>
        <p:spPr/>
        <p:txBody>
          <a:bodyPr/>
          <a:lstStyle/>
          <a:p>
            <a:pPr marL="0" indent="0">
              <a:buNone/>
            </a:pPr>
            <a:endParaRPr lang="en-US" dirty="0"/>
          </a:p>
          <a:p>
            <a:pPr marL="0" indent="0">
              <a:buNone/>
            </a:pPr>
            <a:r>
              <a:rPr lang="en-US" dirty="0"/>
              <a:t>Send questions or comments to: </a:t>
            </a:r>
          </a:p>
          <a:p>
            <a:pPr marL="0" indent="0">
              <a:buNone/>
            </a:pPr>
            <a:endParaRPr lang="en-US" dirty="0"/>
          </a:p>
          <a:p>
            <a:pPr marL="0" indent="0" algn="ctr">
              <a:buNone/>
            </a:pPr>
            <a:r>
              <a:rPr lang="en-US" dirty="0">
                <a:hlinkClick r:id="rId2"/>
              </a:rPr>
              <a:t>dhschronicdiseaseprevention@dhs.wisconsin.gov</a:t>
            </a:r>
            <a:r>
              <a:rPr lang="en-US" dirty="0"/>
              <a:t> </a:t>
            </a:r>
          </a:p>
        </p:txBody>
      </p:sp>
    </p:spTree>
    <p:extLst>
      <p:ext uri="{BB962C8B-B14F-4D97-AF65-F5344CB8AC3E}">
        <p14:creationId xmlns:p14="http://schemas.microsoft.com/office/powerpoint/2010/main" val="28252560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descr="Question mark on green pastel background">
            <a:extLst>
              <a:ext uri="{FF2B5EF4-FFF2-40B4-BE49-F238E27FC236}">
                <a16:creationId xmlns:a16="http://schemas.microsoft.com/office/drawing/2014/main" id="{9AA67CAF-91EF-42F4-ACE3-C64485D24EAC}"/>
              </a:ext>
            </a:extLst>
          </p:cNvPr>
          <p:cNvPicPr>
            <a:picLocks noGrp="1" noChangeAspect="1"/>
          </p:cNvPicPr>
          <p:nvPr>
            <p:ph sz="quarter" idx="10"/>
          </p:nvPr>
        </p:nvPicPr>
        <p:blipFill rotWithShape="1">
          <a:blip r:embed="rId3">
            <a:extLst>
              <a:ext uri="{28A0092B-C50C-407E-A947-70E740481C1C}">
                <a14:useLocalDpi xmlns:a14="http://schemas.microsoft.com/office/drawing/2010/main" val="0"/>
              </a:ext>
            </a:extLst>
          </a:blip>
          <a:srcRect t="12500" b="12500"/>
          <a:stretch/>
        </p:blipFill>
        <p:spPr>
          <a:xfrm>
            <a:off x="20" y="10"/>
            <a:ext cx="9143980" cy="5143490"/>
          </a:xfrm>
          <a:prstGeom prst="rect">
            <a:avLst/>
          </a:prstGeom>
        </p:spPr>
      </p:pic>
      <p:sp>
        <p:nvSpPr>
          <p:cNvPr id="7" name="TextBox 6">
            <a:extLst>
              <a:ext uri="{FF2B5EF4-FFF2-40B4-BE49-F238E27FC236}">
                <a16:creationId xmlns:a16="http://schemas.microsoft.com/office/drawing/2014/main" id="{2293CEEC-4868-49BC-AB09-3D4606D1FB0D}"/>
              </a:ext>
            </a:extLst>
          </p:cNvPr>
          <p:cNvSpPr txBox="1"/>
          <p:nvPr/>
        </p:nvSpPr>
        <p:spPr>
          <a:xfrm>
            <a:off x="1295400" y="1428750"/>
            <a:ext cx="2064265" cy="2031956"/>
          </a:xfrm>
          <a:prstGeom prst="ellipse">
            <a:avLst/>
          </a:prstGeom>
          <a:solidFill>
            <a:srgbClr val="FFFFFF"/>
          </a:solidFill>
          <a:ln w="174625" cmpd="thinThick">
            <a:solidFill>
              <a:srgbClr val="FFFFFF"/>
            </a:solidFill>
          </a:ln>
        </p:spPr>
        <p:txBody>
          <a:bodyPr vert="horz" lIns="91440" tIns="45720" rIns="91440" bIns="45720" rtlCol="0" anchor="ctr">
            <a:normAutofit/>
          </a:bodyPr>
          <a:lstStyle/>
          <a:p>
            <a:pPr algn="ctr">
              <a:lnSpc>
                <a:spcPct val="90000"/>
              </a:lnSpc>
              <a:spcBef>
                <a:spcPct val="0"/>
              </a:spcBef>
              <a:spcAft>
                <a:spcPts val="600"/>
              </a:spcAft>
            </a:pPr>
            <a:r>
              <a:rPr lang="en-US" sz="2800" dirty="0">
                <a:solidFill>
                  <a:srgbClr val="002060"/>
                </a:solidFill>
                <a:latin typeface="+mj-lt"/>
                <a:ea typeface="+mj-ea"/>
                <a:cs typeface="+mj-cs"/>
              </a:rPr>
              <a:t>Q &amp; A</a:t>
            </a:r>
          </a:p>
        </p:txBody>
      </p:sp>
      <p:sp>
        <p:nvSpPr>
          <p:cNvPr id="2" name="TextBox 1">
            <a:extLst>
              <a:ext uri="{FF2B5EF4-FFF2-40B4-BE49-F238E27FC236}">
                <a16:creationId xmlns:a16="http://schemas.microsoft.com/office/drawing/2014/main" id="{9242B308-E4F6-47E2-BFFF-829F9A8FB7D2}"/>
              </a:ext>
            </a:extLst>
          </p:cNvPr>
          <p:cNvSpPr txBox="1"/>
          <p:nvPr/>
        </p:nvSpPr>
        <p:spPr>
          <a:xfrm>
            <a:off x="762000" y="3614618"/>
            <a:ext cx="3810000" cy="1384995"/>
          </a:xfrm>
          <a:prstGeom prst="rect">
            <a:avLst/>
          </a:prstGeom>
          <a:noFill/>
        </p:spPr>
        <p:txBody>
          <a:bodyPr wrap="square" rtlCol="0">
            <a:spAutoFit/>
          </a:bodyPr>
          <a:lstStyle/>
          <a:p>
            <a:r>
              <a:rPr lang="en-US" sz="2800" dirty="0"/>
              <a:t>Please unmute to ask your question or type it into the chat box.</a:t>
            </a:r>
          </a:p>
        </p:txBody>
      </p:sp>
    </p:spTree>
    <p:extLst>
      <p:ext uri="{BB962C8B-B14F-4D97-AF65-F5344CB8AC3E}">
        <p14:creationId xmlns:p14="http://schemas.microsoft.com/office/powerpoint/2010/main" val="3487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a:solidFill>
                  <a:schemeClr val="bg1"/>
                </a:solidFill>
                <a:latin typeface="+mj-lt"/>
                <a:ea typeface="+mj-ea"/>
                <a:cs typeface="+mj-cs"/>
              </a:rPr>
              <a:t>Screen Views</a:t>
            </a:r>
          </a:p>
        </p:txBody>
      </p:sp>
      <p:pic>
        <p:nvPicPr>
          <p:cNvPr id="5" name="Content Placeholder 4">
            <a:extLst>
              <a:ext uri="{FF2B5EF4-FFF2-40B4-BE49-F238E27FC236}">
                <a16:creationId xmlns:a16="http://schemas.microsoft.com/office/drawing/2014/main" id="{7FC10BE9-49FF-4981-973C-5CEB9CC9307D}"/>
              </a:ext>
            </a:extLst>
          </p:cNvPr>
          <p:cNvPicPr>
            <a:picLocks noGrp="1" noChangeAspect="1"/>
          </p:cNvPicPr>
          <p:nvPr>
            <p:ph idx="1"/>
          </p:nvPr>
        </p:nvPicPr>
        <p:blipFill>
          <a:blip r:embed="rId3"/>
          <a:stretch>
            <a:fillRect/>
          </a:stretch>
        </p:blipFill>
        <p:spPr>
          <a:xfrm>
            <a:off x="2683609" y="1250600"/>
            <a:ext cx="3776781" cy="3429000"/>
          </a:xfrm>
        </p:spPr>
      </p:pic>
    </p:spTree>
    <p:extLst>
      <p:ext uri="{BB962C8B-B14F-4D97-AF65-F5344CB8AC3E}">
        <p14:creationId xmlns:p14="http://schemas.microsoft.com/office/powerpoint/2010/main" val="4252734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8814"/>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17399" y="482600"/>
            <a:ext cx="8408193" cy="558627"/>
          </a:xfrm>
        </p:spPr>
        <p:txBody>
          <a:bodyPr vert="horz" lIns="91440" tIns="45720" rIns="91440" bIns="45720" rtlCol="0" anchor="ctr">
            <a:normAutofit/>
          </a:bodyPr>
          <a:lstStyle/>
          <a:p>
            <a:pPr algn="ctr">
              <a:lnSpc>
                <a:spcPct val="90000"/>
              </a:lnSpc>
            </a:pPr>
            <a:r>
              <a:rPr lang="en-US" sz="2400" kern="1200">
                <a:solidFill>
                  <a:schemeClr val="bg1"/>
                </a:solidFill>
                <a:latin typeface="+mj-lt"/>
                <a:ea typeface="+mj-ea"/>
                <a:cs typeface="+mj-cs"/>
              </a:rPr>
              <a:t>Screen Views</a:t>
            </a:r>
          </a:p>
        </p:txBody>
      </p:sp>
      <p:pic>
        <p:nvPicPr>
          <p:cNvPr id="4" name="Picture 3">
            <a:extLst>
              <a:ext uri="{FF2B5EF4-FFF2-40B4-BE49-F238E27FC236}">
                <a16:creationId xmlns:a16="http://schemas.microsoft.com/office/drawing/2014/main" id="{CBFE4795-B57D-4AC2-8DED-056FAC43BDF7}"/>
              </a:ext>
            </a:extLst>
          </p:cNvPr>
          <p:cNvPicPr>
            <a:picLocks noChangeAspect="1"/>
          </p:cNvPicPr>
          <p:nvPr/>
        </p:nvPicPr>
        <p:blipFill>
          <a:blip r:embed="rId3"/>
          <a:stretch>
            <a:fillRect/>
          </a:stretch>
        </p:blipFill>
        <p:spPr>
          <a:xfrm>
            <a:off x="482600" y="1493402"/>
            <a:ext cx="8178799" cy="2821684"/>
          </a:xfrm>
          <a:prstGeom prst="rect">
            <a:avLst/>
          </a:prstGeom>
        </p:spPr>
      </p:pic>
    </p:spTree>
    <p:extLst>
      <p:ext uri="{BB962C8B-B14F-4D97-AF65-F5344CB8AC3E}">
        <p14:creationId xmlns:p14="http://schemas.microsoft.com/office/powerpoint/2010/main" val="4159305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669E-59B7-4914-9852-0A40712090F8}"/>
              </a:ext>
            </a:extLst>
          </p:cNvPr>
          <p:cNvSpPr>
            <a:spLocks noGrp="1"/>
          </p:cNvSpPr>
          <p:nvPr>
            <p:ph type="title"/>
          </p:nvPr>
        </p:nvSpPr>
        <p:spPr>
          <a:xfrm>
            <a:off x="457200" y="137160"/>
            <a:ext cx="8229600" cy="848155"/>
          </a:xfrm>
        </p:spPr>
        <p:txBody>
          <a:bodyPr/>
          <a:lstStyle/>
          <a:p>
            <a:r>
              <a:rPr lang="en-US" dirty="0"/>
              <a:t>Screen Views</a:t>
            </a:r>
          </a:p>
        </p:txBody>
      </p:sp>
      <p:pic>
        <p:nvPicPr>
          <p:cNvPr id="5" name="Picture 4">
            <a:extLst>
              <a:ext uri="{FF2B5EF4-FFF2-40B4-BE49-F238E27FC236}">
                <a16:creationId xmlns:a16="http://schemas.microsoft.com/office/drawing/2014/main" id="{0BF3E99C-2851-4BDB-A92D-3E570AD44479}"/>
              </a:ext>
            </a:extLst>
          </p:cNvPr>
          <p:cNvPicPr>
            <a:picLocks noChangeAspect="1"/>
          </p:cNvPicPr>
          <p:nvPr/>
        </p:nvPicPr>
        <p:blipFill>
          <a:blip r:embed="rId3"/>
          <a:stretch>
            <a:fillRect/>
          </a:stretch>
        </p:blipFill>
        <p:spPr>
          <a:xfrm>
            <a:off x="1049733" y="985315"/>
            <a:ext cx="6875068" cy="3903137"/>
          </a:xfrm>
          <a:prstGeom prst="rect">
            <a:avLst/>
          </a:prstGeom>
        </p:spPr>
      </p:pic>
    </p:spTree>
    <p:extLst>
      <p:ext uri="{BB962C8B-B14F-4D97-AF65-F5344CB8AC3E}">
        <p14:creationId xmlns:p14="http://schemas.microsoft.com/office/powerpoint/2010/main" val="2839255583"/>
      </p:ext>
    </p:extLst>
  </p:cSld>
  <p:clrMapOvr>
    <a:masterClrMapping/>
  </p:clrMapOvr>
</p:sld>
</file>

<file path=ppt/theme/theme1.xml><?xml version="1.0" encoding="utf-8"?>
<a:theme xmlns:a="http://schemas.openxmlformats.org/drawingml/2006/main" name="Office Theme">
  <a:themeElements>
    <a:clrScheme name="DHS PPT">
      <a:dk1>
        <a:srgbClr val="003D78"/>
      </a:dk1>
      <a:lt1>
        <a:srgbClr val="FFFFFF"/>
      </a:lt1>
      <a:dk2>
        <a:srgbClr val="19767C"/>
      </a:dk2>
      <a:lt2>
        <a:srgbClr val="E0EEF0"/>
      </a:lt2>
      <a:accent1>
        <a:srgbClr val="003D78"/>
      </a:accent1>
      <a:accent2>
        <a:srgbClr val="19767C"/>
      </a:accent2>
      <a:accent3>
        <a:srgbClr val="A9CED3"/>
      </a:accent3>
      <a:accent4>
        <a:srgbClr val="001932"/>
      </a:accent4>
      <a:accent5>
        <a:srgbClr val="37656B"/>
      </a:accent5>
      <a:accent6>
        <a:srgbClr val="E0EEF0"/>
      </a:accent6>
      <a:hlink>
        <a:srgbClr val="0000FF"/>
      </a:hlink>
      <a:folHlink>
        <a:srgbClr val="800080"/>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A24E09A8663E4DA0BB6B284EA6B11D" ma:contentTypeVersion="1" ma:contentTypeDescription="Create a new document." ma:contentTypeScope="" ma:versionID="b77c907b89c9057ae765d3ad12e7c145">
  <xsd:schema xmlns:xsd="http://www.w3.org/2001/XMLSchema" xmlns:xs="http://www.w3.org/2001/XMLSchema" xmlns:p="http://schemas.microsoft.com/office/2006/metadata/properties" xmlns:ns2="2ea21b9e-6e16-448e-8115-32987f95599c" targetNamespace="http://schemas.microsoft.com/office/2006/metadata/properties" ma:root="true" ma:fieldsID="0bd912fb686999fef46109f9ece1d42f" ns2:_="">
    <xsd:import namespace="2ea21b9e-6e16-448e-8115-32987f95599c"/>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21b9e-6e16-448e-8115-32987f9559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6DAD2-B862-4D0F-8C15-A11C503128EA}">
  <ds:schemaRefs>
    <ds:schemaRef ds:uri="http://schemas.microsoft.com/sharepoint/v3/contenttype/forms"/>
  </ds:schemaRefs>
</ds:datastoreItem>
</file>

<file path=customXml/itemProps2.xml><?xml version="1.0" encoding="utf-8"?>
<ds:datastoreItem xmlns:ds="http://schemas.openxmlformats.org/officeDocument/2006/customXml" ds:itemID="{6E218F12-96B8-459F-9DD1-1B2F0BDA791E}">
  <ds:schemaRefs>
    <ds:schemaRef ds:uri="2ea21b9e-6e16-448e-8115-32987f95599c"/>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A952E9A-42D3-4EDD-87EF-103BC3C61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21b9e-6e16-448e-8115-32987f9559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ppttemplate3</Template>
  <TotalTime>13225</TotalTime>
  <Words>5363</Words>
  <Application>Microsoft Office PowerPoint</Application>
  <PresentationFormat>On-screen Show (16:9)</PresentationFormat>
  <Paragraphs>551</Paragraphs>
  <Slides>61</Slides>
  <Notes>49</Notes>
  <HiddenSlides>4</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Arial</vt:lpstr>
      <vt:lpstr>Calibri</vt:lpstr>
      <vt:lpstr>Century</vt:lpstr>
      <vt:lpstr>Courier New</vt:lpstr>
      <vt:lpstr>Lato</vt:lpstr>
      <vt:lpstr>Symbol</vt:lpstr>
      <vt:lpstr>Verdana</vt:lpstr>
      <vt:lpstr>Wingdings</vt:lpstr>
      <vt:lpstr>Office Theme</vt:lpstr>
      <vt:lpstr>CDC Grant Opportunity Forecasts</vt:lpstr>
      <vt:lpstr>Agenda and Purpose</vt:lpstr>
      <vt:lpstr>Acronym Definitions</vt:lpstr>
      <vt:lpstr>Request for Partner Interest</vt:lpstr>
      <vt:lpstr>Request for Partner Interest</vt:lpstr>
      <vt:lpstr>Requests for Partner Interest</vt:lpstr>
      <vt:lpstr>Screen Views</vt:lpstr>
      <vt:lpstr>Screen Views</vt:lpstr>
      <vt:lpstr>Screen Views</vt:lpstr>
      <vt:lpstr>Screen Views</vt:lpstr>
      <vt:lpstr>Screen Views</vt:lpstr>
      <vt:lpstr>Screen Views</vt:lpstr>
      <vt:lpstr>Screen Views</vt:lpstr>
      <vt:lpstr>Screen Views</vt:lpstr>
      <vt:lpstr>Screen Views</vt:lpstr>
      <vt:lpstr>2023 CDC Notice of Funding Opportunities</vt:lpstr>
      <vt:lpstr>Anticipated 2023 Notice of Funding Opportunities </vt:lpstr>
      <vt:lpstr>What do we know?</vt:lpstr>
      <vt:lpstr>Priority Populations</vt:lpstr>
      <vt:lpstr>Priority Populations</vt:lpstr>
      <vt:lpstr>Key Outcomes</vt:lpstr>
      <vt:lpstr>PowerPoint Presentation</vt:lpstr>
      <vt:lpstr>Cardiovascular Disease</vt:lpstr>
      <vt:lpstr>The National Cardiovascular Health Program (2304)</vt:lpstr>
      <vt:lpstr>The Innovative Cardiovascular Health Program (2305) </vt:lpstr>
      <vt:lpstr>PowerPoint Presentation</vt:lpstr>
      <vt:lpstr>Current Grant Funded Efforts</vt:lpstr>
      <vt:lpstr>Resources</vt:lpstr>
      <vt:lpstr>Resources</vt:lpstr>
      <vt:lpstr>Prediabetes and Diabetes</vt:lpstr>
      <vt:lpstr>A Strategic Approach to Advancing Health Equity for Priority Populations with or at Risk for Diabetes (2320) </vt:lpstr>
      <vt:lpstr>Current Grant Funded Efforts</vt:lpstr>
      <vt:lpstr>National Diabetes Prevention Program</vt:lpstr>
      <vt:lpstr>Diabetes Self-Management Education and Support (DSMES)</vt:lpstr>
      <vt:lpstr>Resources</vt:lpstr>
      <vt:lpstr>Resources</vt:lpstr>
      <vt:lpstr>Nutrition, Physical Activity, and Obesity (NPAO)</vt:lpstr>
      <vt:lpstr>The State Physical Activity and Nutrition Program (2312)</vt:lpstr>
      <vt:lpstr>Current Efforts</vt:lpstr>
      <vt:lpstr>Anticipated New Strategy</vt:lpstr>
      <vt:lpstr>Resources</vt:lpstr>
      <vt:lpstr>2023 Notice of Funding Opportunities Summary</vt:lpstr>
      <vt:lpstr>2023 Notice of Funding Opportunities Summary</vt:lpstr>
      <vt:lpstr>Grant Implementation</vt:lpstr>
      <vt:lpstr>PowerPoint Presentation</vt:lpstr>
      <vt:lpstr>PowerPoint Presentation</vt:lpstr>
      <vt:lpstr>Cross-Cutting Partner Roles</vt:lpstr>
      <vt:lpstr>Policy, Systems, and Environmental Change</vt:lpstr>
      <vt:lpstr>Resources</vt:lpstr>
      <vt:lpstr>Timeline and Next Steps</vt:lpstr>
      <vt:lpstr>Complete the Interest Survey</vt:lpstr>
      <vt:lpstr>After Interest Survey</vt:lpstr>
      <vt:lpstr>After NOFO Released</vt:lpstr>
      <vt:lpstr>After NOFO Released</vt:lpstr>
      <vt:lpstr>After NOFO Released</vt:lpstr>
      <vt:lpstr>While We Wait…</vt:lpstr>
      <vt:lpstr>What to Expect When Working with CDPP</vt:lpstr>
      <vt:lpstr>Allowable Costs</vt:lpstr>
      <vt:lpstr>Chronic Disease Prevention Statewide Gathering</vt:lpstr>
      <vt:lpstr>Contact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CDC Grant Opportunity Forecasts</dc:title>
  <dc:creator>Davis, Lexi H - DHS</dc:creator>
  <cp:lastModifiedBy>Davis, Lexi H - DHS</cp:lastModifiedBy>
  <cp:revision>137</cp:revision>
  <dcterms:created xsi:type="dcterms:W3CDTF">2022-08-25T17:13:51Z</dcterms:created>
  <dcterms:modified xsi:type="dcterms:W3CDTF">2022-11-16T23:40:00Z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0x01010057A24E09A8663E4DA0BB6B284EA6B11D</vt:lpwstr>
  </property>
</Properties>
</file>