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4"/>
  </p:notesMasterIdLst>
  <p:sldIdLst>
    <p:sldId id="447" r:id="rId5"/>
    <p:sldId id="467" r:id="rId6"/>
    <p:sldId id="502" r:id="rId7"/>
    <p:sldId id="325" r:id="rId8"/>
    <p:sldId id="312" r:id="rId9"/>
    <p:sldId id="496" r:id="rId10"/>
    <p:sldId id="507" r:id="rId11"/>
    <p:sldId id="278" r:id="rId12"/>
    <p:sldId id="500" r:id="rId13"/>
    <p:sldId id="257" r:id="rId14"/>
    <p:sldId id="340" r:id="rId15"/>
    <p:sldId id="504" r:id="rId16"/>
    <p:sldId id="508" r:id="rId17"/>
    <p:sldId id="342" r:id="rId18"/>
    <p:sldId id="505" r:id="rId19"/>
    <p:sldId id="341" r:id="rId20"/>
    <p:sldId id="279" r:id="rId21"/>
    <p:sldId id="258" r:id="rId22"/>
    <p:sldId id="259" r:id="rId23"/>
    <p:sldId id="311" r:id="rId24"/>
    <p:sldId id="282" r:id="rId25"/>
    <p:sldId id="263" r:id="rId26"/>
    <p:sldId id="289" r:id="rId27"/>
    <p:sldId id="503" r:id="rId28"/>
    <p:sldId id="475" r:id="rId29"/>
    <p:sldId id="501" r:id="rId30"/>
    <p:sldId id="290" r:id="rId31"/>
    <p:sldId id="497" r:id="rId32"/>
    <p:sldId id="499" r:id="rId33"/>
  </p:sldIdLst>
  <p:sldSz cx="9144000" cy="5143500" type="screen16x9"/>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wander, Lena C - DHS" initials="SLCD" lastIdx="46" clrIdx="0">
    <p:extLst>
      <p:ext uri="{19B8F6BF-5375-455C-9EA6-DF929625EA0E}">
        <p15:presenceInfo xmlns:p15="http://schemas.microsoft.com/office/powerpoint/2012/main" userId="S::Lena.Swander@dhs.wisconsin.gov::4a8b462d-a42b-4f1a-a665-3eee6fd52747" providerId="AD"/>
      </p:ext>
    </p:extLst>
  </p:cmAuthor>
  <p:cmAuthor id="2" name="Xiong, Ka Z - DHS" initials="XKZD" lastIdx="6" clrIdx="1">
    <p:extLst>
      <p:ext uri="{19B8F6BF-5375-455C-9EA6-DF929625EA0E}">
        <p15:presenceInfo xmlns:p15="http://schemas.microsoft.com/office/powerpoint/2012/main" userId="S::ka.xiong@dhs.wisconsin.gov::220e17a0-6e9b-47d6-be80-6f44575f7659" providerId="AD"/>
      </p:ext>
    </p:extLst>
  </p:cmAuthor>
  <p:cmAuthor id="3" name="Davis, Lexi H - DHS" initials="DLHD" lastIdx="1" clrIdx="2">
    <p:extLst>
      <p:ext uri="{19B8F6BF-5375-455C-9EA6-DF929625EA0E}">
        <p15:presenceInfo xmlns:p15="http://schemas.microsoft.com/office/powerpoint/2012/main" userId="S::Lexi.Davis@dhs.wisconsin.gov::1276624c-1a93-4c74-91cc-0a9530d8c8a4" providerId="AD"/>
      </p:ext>
    </p:extLst>
  </p:cmAuthor>
  <p:cmAuthor id="4" name="Bugasch Scopoline, Stefanie F - DHS (UW)" initials="BSSFD(" lastIdx="7" clrIdx="3">
    <p:extLst>
      <p:ext uri="{19B8F6BF-5375-455C-9EA6-DF929625EA0E}">
        <p15:presenceInfo xmlns:p15="http://schemas.microsoft.com/office/powerpoint/2012/main" userId="Bugasch Scopoline, Stefanie F - DHS (U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BD8A"/>
    <a:srgbClr val="1F497D"/>
    <a:srgbClr val="604A7B"/>
    <a:srgbClr val="3A5876"/>
    <a:srgbClr val="D99694"/>
    <a:srgbClr val="E109D2"/>
    <a:srgbClr val="00B050"/>
    <a:srgbClr val="FFFFFF"/>
    <a:srgbClr val="70AD47"/>
    <a:srgbClr val="6325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50" autoAdjust="0"/>
    <p:restoredTop sz="88317" autoAdjust="0"/>
  </p:normalViewPr>
  <p:slideViewPr>
    <p:cSldViewPr>
      <p:cViewPr varScale="1">
        <p:scale>
          <a:sx n="122" d="100"/>
          <a:sy n="122" d="100"/>
        </p:scale>
        <p:origin x="276" y="102"/>
      </p:cViewPr>
      <p:guideLst>
        <p:guide orient="horz" pos="1620"/>
        <p:guide pos="2880"/>
      </p:guideLst>
    </p:cSldViewPr>
  </p:slideViewPr>
  <p:notesTextViewPr>
    <p:cViewPr>
      <p:scale>
        <a:sx n="66" d="100"/>
        <a:sy n="66" d="100"/>
      </p:scale>
      <p:origin x="0" y="0"/>
    </p:cViewPr>
  </p:notesTextViewPr>
  <p:sorterViewPr>
    <p:cViewPr>
      <p:scale>
        <a:sx n="100" d="100"/>
        <a:sy n="100" d="100"/>
      </p:scale>
      <p:origin x="0" y="-336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07A866-C567-4CA9-9574-18302D14B0EC}" type="doc">
      <dgm:prSet loTypeId="urn:microsoft.com/office/officeart/2005/8/layout/chevron1" loCatId="process" qsTypeId="urn:microsoft.com/office/officeart/2005/8/quickstyle/simple1" qsCatId="simple" csTypeId="urn:microsoft.com/office/officeart/2005/8/colors/accent1_2" csCatId="accent1" phldr="1"/>
      <dgm:spPr/>
    </dgm:pt>
    <dgm:pt modelId="{BD8083BE-AF57-4C10-B0DA-E3B273D3E060}">
      <dgm:prSet phldrT="[Text]"/>
      <dgm:spPr/>
      <dgm:t>
        <a:bodyPr/>
        <a:lstStyle/>
        <a:p>
          <a:r>
            <a:rPr lang="en-US" dirty="0"/>
            <a:t>Jan 6</a:t>
          </a:r>
        </a:p>
      </dgm:t>
    </dgm:pt>
    <dgm:pt modelId="{6C318B27-B476-497C-985E-FE8A5A2185A6}" type="parTrans" cxnId="{B2814FB3-9E22-4D1C-A2AB-10998ECBC20F}">
      <dgm:prSet/>
      <dgm:spPr/>
      <dgm:t>
        <a:bodyPr/>
        <a:lstStyle/>
        <a:p>
          <a:endParaRPr lang="en-US"/>
        </a:p>
      </dgm:t>
    </dgm:pt>
    <dgm:pt modelId="{513247E5-F1AE-4577-A54D-A2574808E975}" type="sibTrans" cxnId="{B2814FB3-9E22-4D1C-A2AB-10998ECBC20F}">
      <dgm:prSet/>
      <dgm:spPr/>
      <dgm:t>
        <a:bodyPr/>
        <a:lstStyle/>
        <a:p>
          <a:endParaRPr lang="en-US"/>
        </a:p>
      </dgm:t>
    </dgm:pt>
    <dgm:pt modelId="{C80CC5F4-C892-4127-B0ED-BA89B2209741}">
      <dgm:prSet phldrT="[Text]"/>
      <dgm:spPr/>
      <dgm:t>
        <a:bodyPr/>
        <a:lstStyle/>
        <a:p>
          <a:r>
            <a:rPr lang="en-US" dirty="0"/>
            <a:t>Mar 7</a:t>
          </a:r>
        </a:p>
      </dgm:t>
    </dgm:pt>
    <dgm:pt modelId="{629B8B5A-C222-41DF-8005-59E53CC08B3B}" type="parTrans" cxnId="{0D710C31-82E0-41B3-8798-E54ECC769D23}">
      <dgm:prSet/>
      <dgm:spPr/>
      <dgm:t>
        <a:bodyPr/>
        <a:lstStyle/>
        <a:p>
          <a:endParaRPr lang="en-US"/>
        </a:p>
      </dgm:t>
    </dgm:pt>
    <dgm:pt modelId="{59F0C4BC-6C77-40E3-9553-B42B6BB9F8D7}" type="sibTrans" cxnId="{0D710C31-82E0-41B3-8798-E54ECC769D23}">
      <dgm:prSet/>
      <dgm:spPr/>
      <dgm:t>
        <a:bodyPr/>
        <a:lstStyle/>
        <a:p>
          <a:endParaRPr lang="en-US"/>
        </a:p>
      </dgm:t>
    </dgm:pt>
    <dgm:pt modelId="{73662DE5-3C05-4BFE-B8F8-58B8D758AC3A}">
      <dgm:prSet phldrT="[Text]"/>
      <dgm:spPr/>
      <dgm:t>
        <a:bodyPr/>
        <a:lstStyle/>
        <a:p>
          <a:r>
            <a:rPr lang="en-US" dirty="0"/>
            <a:t>Jun 30</a:t>
          </a:r>
        </a:p>
      </dgm:t>
    </dgm:pt>
    <dgm:pt modelId="{4F26B12C-4328-41AF-8C06-B11B36005B05}" type="parTrans" cxnId="{CD35F02C-F5B6-49F5-BF1A-1538A27E1D14}">
      <dgm:prSet/>
      <dgm:spPr/>
      <dgm:t>
        <a:bodyPr/>
        <a:lstStyle/>
        <a:p>
          <a:endParaRPr lang="en-US"/>
        </a:p>
      </dgm:t>
    </dgm:pt>
    <dgm:pt modelId="{525B20E6-E5B8-4439-9518-9B014916C820}" type="sibTrans" cxnId="{CD35F02C-F5B6-49F5-BF1A-1538A27E1D14}">
      <dgm:prSet/>
      <dgm:spPr/>
      <dgm:t>
        <a:bodyPr/>
        <a:lstStyle/>
        <a:p>
          <a:endParaRPr lang="en-US"/>
        </a:p>
      </dgm:t>
    </dgm:pt>
    <dgm:pt modelId="{51CD27F1-C977-4C4B-B235-C16F55670288}">
      <dgm:prSet custT="1"/>
      <dgm:spPr/>
      <dgm:t>
        <a:bodyPr/>
        <a:lstStyle/>
        <a:p>
          <a:r>
            <a:rPr lang="en-US" sz="2900" dirty="0"/>
            <a:t>Feb 15</a:t>
          </a:r>
        </a:p>
      </dgm:t>
    </dgm:pt>
    <dgm:pt modelId="{F4E9184A-1A38-4A41-A16D-1D4477AF82F3}" type="parTrans" cxnId="{BA70A77F-0208-43EC-80D9-0A220312D313}">
      <dgm:prSet/>
      <dgm:spPr/>
      <dgm:t>
        <a:bodyPr/>
        <a:lstStyle/>
        <a:p>
          <a:endParaRPr lang="en-US"/>
        </a:p>
      </dgm:t>
    </dgm:pt>
    <dgm:pt modelId="{9A5AE4F7-8FFB-41A2-B10E-5F287A23E68F}" type="sibTrans" cxnId="{BA70A77F-0208-43EC-80D9-0A220312D313}">
      <dgm:prSet/>
      <dgm:spPr/>
      <dgm:t>
        <a:bodyPr/>
        <a:lstStyle/>
        <a:p>
          <a:endParaRPr lang="en-US"/>
        </a:p>
      </dgm:t>
    </dgm:pt>
    <dgm:pt modelId="{538C857D-FAAA-485C-A69F-5918C85C8341}" type="pres">
      <dgm:prSet presAssocID="{7707A866-C567-4CA9-9574-18302D14B0EC}" presName="Name0" presStyleCnt="0">
        <dgm:presLayoutVars>
          <dgm:dir/>
          <dgm:animLvl val="lvl"/>
          <dgm:resizeHandles val="exact"/>
        </dgm:presLayoutVars>
      </dgm:prSet>
      <dgm:spPr/>
    </dgm:pt>
    <dgm:pt modelId="{1787FCD9-194E-483D-90FD-C7010776F1C2}" type="pres">
      <dgm:prSet presAssocID="{BD8083BE-AF57-4C10-B0DA-E3B273D3E060}" presName="parTxOnly" presStyleLbl="node1" presStyleIdx="0" presStyleCnt="4">
        <dgm:presLayoutVars>
          <dgm:chMax val="0"/>
          <dgm:chPref val="0"/>
          <dgm:bulletEnabled val="1"/>
        </dgm:presLayoutVars>
      </dgm:prSet>
      <dgm:spPr/>
    </dgm:pt>
    <dgm:pt modelId="{86735548-2D60-40BE-88F6-2474C5E758EB}" type="pres">
      <dgm:prSet presAssocID="{513247E5-F1AE-4577-A54D-A2574808E975}" presName="parTxOnlySpace" presStyleCnt="0"/>
      <dgm:spPr/>
    </dgm:pt>
    <dgm:pt modelId="{D56AE2B8-EB49-4DCE-A898-C45EB8ED2BE1}" type="pres">
      <dgm:prSet presAssocID="{51CD27F1-C977-4C4B-B235-C16F55670288}" presName="parTxOnly" presStyleLbl="node1" presStyleIdx="1" presStyleCnt="4">
        <dgm:presLayoutVars>
          <dgm:chMax val="0"/>
          <dgm:chPref val="0"/>
          <dgm:bulletEnabled val="1"/>
        </dgm:presLayoutVars>
      </dgm:prSet>
      <dgm:spPr/>
    </dgm:pt>
    <dgm:pt modelId="{F83C8688-DB59-4DB7-A915-84D49C864374}" type="pres">
      <dgm:prSet presAssocID="{9A5AE4F7-8FFB-41A2-B10E-5F287A23E68F}" presName="parTxOnlySpace" presStyleCnt="0"/>
      <dgm:spPr/>
    </dgm:pt>
    <dgm:pt modelId="{F1D37FD2-98C1-4813-AC54-93EB638DE37F}" type="pres">
      <dgm:prSet presAssocID="{C80CC5F4-C892-4127-B0ED-BA89B2209741}" presName="parTxOnly" presStyleLbl="node1" presStyleIdx="2" presStyleCnt="4">
        <dgm:presLayoutVars>
          <dgm:chMax val="0"/>
          <dgm:chPref val="0"/>
          <dgm:bulletEnabled val="1"/>
        </dgm:presLayoutVars>
      </dgm:prSet>
      <dgm:spPr/>
    </dgm:pt>
    <dgm:pt modelId="{AA017D44-134D-471B-AFDA-8182782ADDA9}" type="pres">
      <dgm:prSet presAssocID="{59F0C4BC-6C77-40E3-9553-B42B6BB9F8D7}" presName="parTxOnlySpace" presStyleCnt="0"/>
      <dgm:spPr/>
    </dgm:pt>
    <dgm:pt modelId="{F7A3B61C-8EF4-4870-BCFC-8B7FE1559BFD}" type="pres">
      <dgm:prSet presAssocID="{73662DE5-3C05-4BFE-B8F8-58B8D758AC3A}" presName="parTxOnly" presStyleLbl="node1" presStyleIdx="3" presStyleCnt="4">
        <dgm:presLayoutVars>
          <dgm:chMax val="0"/>
          <dgm:chPref val="0"/>
          <dgm:bulletEnabled val="1"/>
        </dgm:presLayoutVars>
      </dgm:prSet>
      <dgm:spPr/>
    </dgm:pt>
  </dgm:ptLst>
  <dgm:cxnLst>
    <dgm:cxn modelId="{BCCCAA00-39EB-4003-9341-5A00332C470B}" type="presOf" srcId="{51CD27F1-C977-4C4B-B235-C16F55670288}" destId="{D56AE2B8-EB49-4DCE-A898-C45EB8ED2BE1}" srcOrd="0" destOrd="0" presId="urn:microsoft.com/office/officeart/2005/8/layout/chevron1"/>
    <dgm:cxn modelId="{CD35F02C-F5B6-49F5-BF1A-1538A27E1D14}" srcId="{7707A866-C567-4CA9-9574-18302D14B0EC}" destId="{73662DE5-3C05-4BFE-B8F8-58B8D758AC3A}" srcOrd="3" destOrd="0" parTransId="{4F26B12C-4328-41AF-8C06-B11B36005B05}" sibTransId="{525B20E6-E5B8-4439-9518-9B014916C820}"/>
    <dgm:cxn modelId="{0D710C31-82E0-41B3-8798-E54ECC769D23}" srcId="{7707A866-C567-4CA9-9574-18302D14B0EC}" destId="{C80CC5F4-C892-4127-B0ED-BA89B2209741}" srcOrd="2" destOrd="0" parTransId="{629B8B5A-C222-41DF-8005-59E53CC08B3B}" sibTransId="{59F0C4BC-6C77-40E3-9553-B42B6BB9F8D7}"/>
    <dgm:cxn modelId="{33C3E753-0119-4E4B-B3AC-F24580014CFF}" type="presOf" srcId="{C80CC5F4-C892-4127-B0ED-BA89B2209741}" destId="{F1D37FD2-98C1-4813-AC54-93EB638DE37F}" srcOrd="0" destOrd="0" presId="urn:microsoft.com/office/officeart/2005/8/layout/chevron1"/>
    <dgm:cxn modelId="{BA70A77F-0208-43EC-80D9-0A220312D313}" srcId="{7707A866-C567-4CA9-9574-18302D14B0EC}" destId="{51CD27F1-C977-4C4B-B235-C16F55670288}" srcOrd="1" destOrd="0" parTransId="{F4E9184A-1A38-4A41-A16D-1D4477AF82F3}" sibTransId="{9A5AE4F7-8FFB-41A2-B10E-5F287A23E68F}"/>
    <dgm:cxn modelId="{B2814FB3-9E22-4D1C-A2AB-10998ECBC20F}" srcId="{7707A866-C567-4CA9-9574-18302D14B0EC}" destId="{BD8083BE-AF57-4C10-B0DA-E3B273D3E060}" srcOrd="0" destOrd="0" parTransId="{6C318B27-B476-497C-985E-FE8A5A2185A6}" sibTransId="{513247E5-F1AE-4577-A54D-A2574808E975}"/>
    <dgm:cxn modelId="{36F898CB-DA4F-4432-A5C4-ACF16A59B110}" type="presOf" srcId="{7707A866-C567-4CA9-9574-18302D14B0EC}" destId="{538C857D-FAAA-485C-A69F-5918C85C8341}" srcOrd="0" destOrd="0" presId="urn:microsoft.com/office/officeart/2005/8/layout/chevron1"/>
    <dgm:cxn modelId="{76872AE1-0B88-4964-B678-B4FE233F52E2}" type="presOf" srcId="{73662DE5-3C05-4BFE-B8F8-58B8D758AC3A}" destId="{F7A3B61C-8EF4-4870-BCFC-8B7FE1559BFD}" srcOrd="0" destOrd="0" presId="urn:microsoft.com/office/officeart/2005/8/layout/chevron1"/>
    <dgm:cxn modelId="{5994A3F5-83FE-4CD6-90C7-913FB1F752F1}" type="presOf" srcId="{BD8083BE-AF57-4C10-B0DA-E3B273D3E060}" destId="{1787FCD9-194E-483D-90FD-C7010776F1C2}" srcOrd="0" destOrd="0" presId="urn:microsoft.com/office/officeart/2005/8/layout/chevron1"/>
    <dgm:cxn modelId="{5F590915-6B7B-44D1-898A-8C1D4E24FAC7}" type="presParOf" srcId="{538C857D-FAAA-485C-A69F-5918C85C8341}" destId="{1787FCD9-194E-483D-90FD-C7010776F1C2}" srcOrd="0" destOrd="0" presId="urn:microsoft.com/office/officeart/2005/8/layout/chevron1"/>
    <dgm:cxn modelId="{AD8DB564-F09C-45C4-9F87-411A92405AD5}" type="presParOf" srcId="{538C857D-FAAA-485C-A69F-5918C85C8341}" destId="{86735548-2D60-40BE-88F6-2474C5E758EB}" srcOrd="1" destOrd="0" presId="urn:microsoft.com/office/officeart/2005/8/layout/chevron1"/>
    <dgm:cxn modelId="{A679B010-A2E3-49B3-A792-4A692F097916}" type="presParOf" srcId="{538C857D-FAAA-485C-A69F-5918C85C8341}" destId="{D56AE2B8-EB49-4DCE-A898-C45EB8ED2BE1}" srcOrd="2" destOrd="0" presId="urn:microsoft.com/office/officeart/2005/8/layout/chevron1"/>
    <dgm:cxn modelId="{E7FC56EA-B370-4302-BAC9-20F0414D562E}" type="presParOf" srcId="{538C857D-FAAA-485C-A69F-5918C85C8341}" destId="{F83C8688-DB59-4DB7-A915-84D49C864374}" srcOrd="3" destOrd="0" presId="urn:microsoft.com/office/officeart/2005/8/layout/chevron1"/>
    <dgm:cxn modelId="{E8FB4A95-926C-47D6-80F9-9C9A6595680C}" type="presParOf" srcId="{538C857D-FAAA-485C-A69F-5918C85C8341}" destId="{F1D37FD2-98C1-4813-AC54-93EB638DE37F}" srcOrd="4" destOrd="0" presId="urn:microsoft.com/office/officeart/2005/8/layout/chevron1"/>
    <dgm:cxn modelId="{EED92963-DFC0-4C08-AFCF-1657C150C212}" type="presParOf" srcId="{538C857D-FAAA-485C-A69F-5918C85C8341}" destId="{AA017D44-134D-471B-AFDA-8182782ADDA9}" srcOrd="5" destOrd="0" presId="urn:microsoft.com/office/officeart/2005/8/layout/chevron1"/>
    <dgm:cxn modelId="{A77C4ACD-CB13-4896-A59D-8C1B9BBB9CF5}" type="presParOf" srcId="{538C857D-FAAA-485C-A69F-5918C85C8341}" destId="{F7A3B61C-8EF4-4870-BCFC-8B7FE1559BFD}"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7FCD9-194E-483D-90FD-C7010776F1C2}">
      <dsp:nvSpPr>
        <dsp:cNvPr id="0" name=""/>
        <dsp:cNvSpPr/>
      </dsp:nvSpPr>
      <dsp:spPr>
        <a:xfrm>
          <a:off x="3817" y="1841569"/>
          <a:ext cx="2222152" cy="8888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en-US" sz="3000" kern="1200" dirty="0"/>
            <a:t>Jan 6</a:t>
          </a:r>
        </a:p>
      </dsp:txBody>
      <dsp:txXfrm>
        <a:off x="448248" y="1841569"/>
        <a:ext cx="1333291" cy="888861"/>
      </dsp:txXfrm>
    </dsp:sp>
    <dsp:sp modelId="{D56AE2B8-EB49-4DCE-A898-C45EB8ED2BE1}">
      <dsp:nvSpPr>
        <dsp:cNvPr id="0" name=""/>
        <dsp:cNvSpPr/>
      </dsp:nvSpPr>
      <dsp:spPr>
        <a:xfrm>
          <a:off x="2003754" y="1841569"/>
          <a:ext cx="2222152" cy="8888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6015" tIns="38672" rIns="38672" bIns="38672" numCol="1" spcCol="1270" anchor="ctr" anchorCtr="0">
          <a:noAutofit/>
        </a:bodyPr>
        <a:lstStyle/>
        <a:p>
          <a:pPr marL="0" lvl="0" indent="0" algn="ctr" defTabSz="1289050">
            <a:lnSpc>
              <a:spcPct val="90000"/>
            </a:lnSpc>
            <a:spcBef>
              <a:spcPct val="0"/>
            </a:spcBef>
            <a:spcAft>
              <a:spcPct val="35000"/>
            </a:spcAft>
            <a:buNone/>
          </a:pPr>
          <a:r>
            <a:rPr lang="en-US" sz="2900" kern="1200" dirty="0"/>
            <a:t>Feb 15</a:t>
          </a:r>
        </a:p>
      </dsp:txBody>
      <dsp:txXfrm>
        <a:off x="2448185" y="1841569"/>
        <a:ext cx="1333291" cy="888861"/>
      </dsp:txXfrm>
    </dsp:sp>
    <dsp:sp modelId="{F1D37FD2-98C1-4813-AC54-93EB638DE37F}">
      <dsp:nvSpPr>
        <dsp:cNvPr id="0" name=""/>
        <dsp:cNvSpPr/>
      </dsp:nvSpPr>
      <dsp:spPr>
        <a:xfrm>
          <a:off x="4003692" y="1841569"/>
          <a:ext cx="2222152" cy="8888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en-US" sz="3000" kern="1200" dirty="0"/>
            <a:t>Mar 7</a:t>
          </a:r>
        </a:p>
      </dsp:txBody>
      <dsp:txXfrm>
        <a:off x="4448123" y="1841569"/>
        <a:ext cx="1333291" cy="888861"/>
      </dsp:txXfrm>
    </dsp:sp>
    <dsp:sp modelId="{F7A3B61C-8EF4-4870-BCFC-8B7FE1559BFD}">
      <dsp:nvSpPr>
        <dsp:cNvPr id="0" name=""/>
        <dsp:cNvSpPr/>
      </dsp:nvSpPr>
      <dsp:spPr>
        <a:xfrm>
          <a:off x="6003629" y="1841569"/>
          <a:ext cx="2222152" cy="8888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015" tIns="40005" rIns="40005" bIns="40005" numCol="1" spcCol="1270" anchor="ctr" anchorCtr="0">
          <a:noAutofit/>
        </a:bodyPr>
        <a:lstStyle/>
        <a:p>
          <a:pPr marL="0" lvl="0" indent="0" algn="ctr" defTabSz="1333500">
            <a:lnSpc>
              <a:spcPct val="90000"/>
            </a:lnSpc>
            <a:spcBef>
              <a:spcPct val="0"/>
            </a:spcBef>
            <a:spcAft>
              <a:spcPct val="35000"/>
            </a:spcAft>
            <a:buNone/>
          </a:pPr>
          <a:r>
            <a:rPr lang="en-US" sz="3000" kern="1200" dirty="0"/>
            <a:t>Jun 30</a:t>
          </a:r>
        </a:p>
      </dsp:txBody>
      <dsp:txXfrm>
        <a:off x="6448060" y="1841569"/>
        <a:ext cx="1333291" cy="88886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7BF3FD9-411B-4DD8-AB93-1B031745CD8A}" type="datetimeFigureOut">
              <a:rPr lang="en-US" smtClean="0"/>
              <a:t>1/23/2023</a:t>
            </a:fld>
            <a:endParaRPr lang="en-US"/>
          </a:p>
        </p:txBody>
      </p:sp>
      <p:sp>
        <p:nvSpPr>
          <p:cNvPr id="4" name="Slide Image Placeholder 3"/>
          <p:cNvSpPr>
            <a:spLocks noGrp="1" noRot="1" noChangeAspect="1"/>
          </p:cNvSpPr>
          <p:nvPr>
            <p:ph type="sldImg" idx="2"/>
          </p:nvPr>
        </p:nvSpPr>
        <p:spPr>
          <a:xfrm>
            <a:off x="457200" y="720725"/>
            <a:ext cx="64008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5F540FB8-95F7-44CD-AFD9-064716362DE3}" type="slidenum">
              <a:rPr lang="en-US" smtClean="0"/>
              <a:t>‹#›</a:t>
            </a:fld>
            <a:endParaRPr lang="en-US"/>
          </a:p>
        </p:txBody>
      </p:sp>
    </p:spTree>
    <p:extLst>
      <p:ext uri="{BB962C8B-B14F-4D97-AF65-F5344CB8AC3E}">
        <p14:creationId xmlns:p14="http://schemas.microsoft.com/office/powerpoint/2010/main" val="3042230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a:t>
            </a:r>
          </a:p>
        </p:txBody>
      </p:sp>
      <p:sp>
        <p:nvSpPr>
          <p:cNvPr id="4" name="Slide Number Placeholder 3"/>
          <p:cNvSpPr>
            <a:spLocks noGrp="1"/>
          </p:cNvSpPr>
          <p:nvPr>
            <p:ph type="sldNum" sz="quarter" idx="5"/>
          </p:nvPr>
        </p:nvSpPr>
        <p:spPr/>
        <p:txBody>
          <a:bodyPr/>
          <a:lstStyle/>
          <a:p>
            <a:fld id="{9BBCAC8B-0117-427A-8A85-5726A74CA633}" type="slidenum">
              <a:rPr lang="en-US" smtClean="0"/>
              <a:t>4</a:t>
            </a:fld>
            <a:endParaRPr lang="en-US"/>
          </a:p>
        </p:txBody>
      </p:sp>
    </p:spTree>
    <p:extLst>
      <p:ext uri="{BB962C8B-B14F-4D97-AF65-F5344CB8AC3E}">
        <p14:creationId xmlns:p14="http://schemas.microsoft.com/office/powerpoint/2010/main" val="35958178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13</a:t>
            </a:fld>
            <a:endParaRPr lang="en-US"/>
          </a:p>
        </p:txBody>
      </p:sp>
    </p:spTree>
    <p:extLst>
      <p:ext uri="{BB962C8B-B14F-4D97-AF65-F5344CB8AC3E}">
        <p14:creationId xmlns:p14="http://schemas.microsoft.com/office/powerpoint/2010/main" val="2789386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Stef added</a:t>
            </a:r>
          </a:p>
        </p:txBody>
      </p:sp>
      <p:sp>
        <p:nvSpPr>
          <p:cNvPr id="4" name="Slide Number Placeholder 3"/>
          <p:cNvSpPr>
            <a:spLocks noGrp="1"/>
          </p:cNvSpPr>
          <p:nvPr>
            <p:ph type="sldNum" sz="quarter" idx="5"/>
          </p:nvPr>
        </p:nvSpPr>
        <p:spPr/>
        <p:txBody>
          <a:bodyPr/>
          <a:lstStyle/>
          <a:p>
            <a:fld id="{5F540FB8-95F7-44CD-AFD9-064716362DE3}" type="slidenum">
              <a:rPr lang="en-US" smtClean="0"/>
              <a:t>16</a:t>
            </a:fld>
            <a:endParaRPr lang="en-US"/>
          </a:p>
        </p:txBody>
      </p:sp>
    </p:spTree>
    <p:extLst>
      <p:ext uri="{BB962C8B-B14F-4D97-AF65-F5344CB8AC3E}">
        <p14:creationId xmlns:p14="http://schemas.microsoft.com/office/powerpoint/2010/main" val="40446069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we’ll share more detail on each of the individual grant forecasts, and how they fit within our current work, starting with Cardiovascular Disease. </a:t>
            </a: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17</a:t>
            </a:fld>
            <a:endParaRPr lang="en-US"/>
          </a:p>
        </p:txBody>
      </p:sp>
    </p:spTree>
    <p:extLst>
      <p:ext uri="{BB962C8B-B14F-4D97-AF65-F5344CB8AC3E}">
        <p14:creationId xmlns:p14="http://schemas.microsoft.com/office/powerpoint/2010/main" val="28023645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accent4"/>
                </a:solidFill>
              </a:rPr>
              <a:t>Heart disease and diabetes will be broken out into separate cooperative agreements this cycle, which is different from our current 1815 and 1817 grants. This means will we be writing separate applications for both.</a:t>
            </a:r>
          </a:p>
          <a:p>
            <a:endParaRPr lang="en-US" dirty="0"/>
          </a:p>
          <a:p>
            <a:r>
              <a:rPr lang="en-US" dirty="0"/>
              <a:t>The National Cardiovascular Health Program grant will focus 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Implementing and evaluating e</a:t>
            </a:r>
            <a:r>
              <a:rPr lang="en-US" sz="1200" b="0" i="0" dirty="0">
                <a:solidFill>
                  <a:schemeClr val="accent4"/>
                </a:solidFill>
                <a:effectLst/>
                <a:latin typeface="Arial" panose="020B0604020202020204" pitchFamily="34" charset="0"/>
              </a:rPr>
              <a:t>vidence-based strategies contributing to the prevention and management of CVD in populations at the highest risk.</a:t>
            </a:r>
          </a:p>
          <a:p>
            <a:pPr marL="171450" indent="-171450">
              <a:buFont typeface="Arial" panose="020B0604020202020204" pitchFamily="34" charset="0"/>
              <a:buChar char="•"/>
            </a:pPr>
            <a:r>
              <a:rPr lang="en-US" dirty="0"/>
              <a:t>Addressing </a:t>
            </a:r>
            <a:r>
              <a:rPr lang="en-US" sz="1200" b="0" i="0" dirty="0">
                <a:solidFill>
                  <a:schemeClr val="accent4"/>
                </a:solidFill>
                <a:effectLst/>
                <a:latin typeface="Arial" panose="020B0604020202020204" pitchFamily="34" charset="0"/>
              </a:rPr>
              <a:t>social and economic factors to help health systems respond to social determinants present in their communities to offer those at risk of, or burdened with CVD, the best health outcomes possible.</a:t>
            </a:r>
          </a:p>
          <a:p>
            <a:pPr marL="0" indent="0">
              <a:buFont typeface="Arial" panose="020B0604020202020204" pitchFamily="34" charset="0"/>
              <a:buNone/>
            </a:pPr>
            <a:endParaRPr lang="en-US" sz="1200" b="0" i="0" dirty="0">
              <a:solidFill>
                <a:schemeClr val="accent4"/>
              </a:solidFill>
              <a:effectLst/>
              <a:latin typeface="Arial" panose="020B0604020202020204" pitchFamily="34" charset="0"/>
            </a:endParaRPr>
          </a:p>
          <a:p>
            <a:pPr marL="0" indent="0">
              <a:buFont typeface="Arial" panose="020B0604020202020204" pitchFamily="34" charset="0"/>
              <a:buNone/>
            </a:pPr>
            <a:r>
              <a:rPr lang="en-US" sz="1200" b="0" i="0" dirty="0">
                <a:solidFill>
                  <a:schemeClr val="accent4"/>
                </a:solidFill>
                <a:effectLst/>
                <a:latin typeface="Arial" panose="020B0604020202020204" pitchFamily="34" charset="0"/>
              </a:rPr>
              <a:t>Again, we have limited detail on specific strategies, but expect similarities and alignment with current 1815 Category B strategies. We will expand on current grant efforts in a moment.</a:t>
            </a:r>
          </a:p>
          <a:p>
            <a:pPr marL="171450" indent="-171450">
              <a:buFont typeface="Arial" panose="020B0604020202020204" pitchFamily="34" charset="0"/>
              <a:buChar char="•"/>
            </a:pPr>
            <a:endParaRPr lang="en-US" sz="1200" b="0" i="0" dirty="0">
              <a:solidFill>
                <a:schemeClr val="accent4"/>
              </a:solidFill>
              <a:effectLst/>
              <a:latin typeface="Arial" panose="020B0604020202020204" pitchFamily="34" charset="0"/>
            </a:endParaRPr>
          </a:p>
          <a:p>
            <a:pPr marL="0" indent="0">
              <a:buFont typeface="Arial" panose="020B0604020202020204" pitchFamily="34" charset="0"/>
              <a:buNone/>
            </a:pPr>
            <a:endParaRPr lang="en-US" sz="1200" b="0" i="0" dirty="0">
              <a:solidFill>
                <a:schemeClr val="accent4"/>
              </a:solidFill>
              <a:effectLst/>
              <a:latin typeface="Arial" panose="020B0604020202020204" pitchFamily="34" charset="0"/>
            </a:endParaRP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18</a:t>
            </a:fld>
            <a:endParaRPr lang="en-US"/>
          </a:p>
        </p:txBody>
      </p:sp>
    </p:spTree>
    <p:extLst>
      <p:ext uri="{BB962C8B-B14F-4D97-AF65-F5344CB8AC3E}">
        <p14:creationId xmlns:p14="http://schemas.microsoft.com/office/powerpoint/2010/main" val="23019859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Bef>
                <a:spcPts val="1200"/>
              </a:spcBef>
              <a:buFont typeface="Courier New" panose="02070309020205020404" pitchFamily="49" charset="0"/>
              <a:buNone/>
            </a:pPr>
            <a:r>
              <a:rPr lang="en-US" sz="1200" b="0" i="0" dirty="0">
                <a:solidFill>
                  <a:srgbClr val="363636"/>
                </a:solidFill>
                <a:effectLst/>
                <a:latin typeface="Arial" panose="020B0604020202020204" pitchFamily="34" charset="0"/>
              </a:rPr>
              <a:t>Another funding opportunity is the Innovative Cardiovascular Health Program (2305). CDPP currently receives 1817 funding which is an innovative component with both Diabetes and Heart Disease strategies. Diabetes is not included in this upcoming round of “innovative” grant funding.</a:t>
            </a:r>
          </a:p>
          <a:p>
            <a:pPr lvl="0">
              <a:spcBef>
                <a:spcPts val="1200"/>
              </a:spcBef>
              <a:buFont typeface="Courier New" panose="02070309020205020404" pitchFamily="49" charset="0"/>
              <a:buNone/>
            </a:pPr>
            <a:endParaRPr lang="en-US" sz="1200" b="0" i="0" dirty="0">
              <a:solidFill>
                <a:srgbClr val="363636"/>
              </a:solidFill>
              <a:effectLst/>
              <a:latin typeface="Arial" panose="020B0604020202020204" pitchFamily="34" charset="0"/>
            </a:endParaRPr>
          </a:p>
          <a:p>
            <a:pPr lvl="0">
              <a:spcBef>
                <a:spcPts val="1200"/>
              </a:spcBef>
              <a:buFont typeface="Courier New" panose="02070309020205020404" pitchFamily="49" charset="0"/>
              <a:buNone/>
            </a:pPr>
            <a:r>
              <a:rPr lang="en-US" sz="1200" b="0" i="0" dirty="0">
                <a:solidFill>
                  <a:srgbClr val="363636"/>
                </a:solidFill>
                <a:effectLst/>
                <a:latin typeface="Arial" panose="020B0604020202020204" pitchFamily="34" charset="0"/>
              </a:rPr>
              <a:t>The focus of this grant includes innovation around:</a:t>
            </a:r>
          </a:p>
          <a:p>
            <a:pPr marL="171450" lvl="0" indent="-171450">
              <a:spcBef>
                <a:spcPts val="1200"/>
              </a:spcBef>
              <a:buFont typeface="Arial" panose="020B0604020202020204" pitchFamily="34" charset="0"/>
              <a:buChar char="•"/>
            </a:pPr>
            <a:r>
              <a:rPr lang="en-US" sz="1200" b="0" i="0" dirty="0">
                <a:solidFill>
                  <a:srgbClr val="363636"/>
                </a:solidFill>
                <a:effectLst/>
                <a:latin typeface="Arial" panose="020B0604020202020204" pitchFamily="34" charset="0"/>
              </a:rPr>
              <a:t>Health system interventions aimed at preventing, controlling, and managing high blood pressure and high blood cholesterol </a:t>
            </a:r>
          </a:p>
          <a:p>
            <a:pPr marL="171450" lvl="0" indent="-171450">
              <a:spcBef>
                <a:spcPts val="1200"/>
              </a:spcBef>
              <a:buFont typeface="Arial" panose="020B0604020202020204" pitchFamily="34" charset="0"/>
              <a:buChar char="•"/>
            </a:pPr>
            <a:r>
              <a:rPr lang="en-US" sz="1200" b="0" i="0" dirty="0">
                <a:solidFill>
                  <a:srgbClr val="363636"/>
                </a:solidFill>
                <a:effectLst/>
                <a:latin typeface="Arial" panose="020B0604020202020204" pitchFamily="34" charset="0"/>
              </a:rPr>
              <a:t>Supporting better continuity of care across health care settings</a:t>
            </a:r>
          </a:p>
          <a:p>
            <a:pPr marL="171450" lvl="0" indent="-171450">
              <a:spcBef>
                <a:spcPts val="1200"/>
              </a:spcBef>
              <a:buFont typeface="Arial" panose="020B0604020202020204" pitchFamily="34" charset="0"/>
              <a:buChar char="•"/>
            </a:pPr>
            <a:r>
              <a:rPr lang="en-US" sz="1200" b="0" i="0" dirty="0">
                <a:solidFill>
                  <a:srgbClr val="363636"/>
                </a:solidFill>
                <a:effectLst/>
                <a:latin typeface="Arial" panose="020B0604020202020204" pitchFamily="34" charset="0"/>
              </a:rPr>
              <a:t>Maximal use of electronic health record data</a:t>
            </a:r>
          </a:p>
          <a:p>
            <a:pPr marL="171450" lvl="0" indent="-171450">
              <a:spcBef>
                <a:spcPts val="1200"/>
              </a:spcBef>
              <a:buFont typeface="Arial" panose="020B0604020202020204" pitchFamily="34" charset="0"/>
              <a:buChar char="•"/>
            </a:pPr>
            <a:r>
              <a:rPr lang="en-US" sz="1200" b="0" i="0" dirty="0">
                <a:solidFill>
                  <a:srgbClr val="363636"/>
                </a:solidFill>
                <a:effectLst/>
                <a:latin typeface="Arial" panose="020B0604020202020204" pitchFamily="34" charset="0"/>
              </a:rPr>
              <a:t>Technological advances that improve medication adherence</a:t>
            </a:r>
            <a:endParaRPr lang="en-US" sz="1200" dirty="0">
              <a:solidFill>
                <a:srgbClr val="363636"/>
              </a:solidFill>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19</a:t>
            </a:fld>
            <a:endParaRPr lang="en-US"/>
          </a:p>
        </p:txBody>
      </p:sp>
    </p:spTree>
    <p:extLst>
      <p:ext uri="{BB962C8B-B14F-4D97-AF65-F5344CB8AC3E}">
        <p14:creationId xmlns:p14="http://schemas.microsoft.com/office/powerpoint/2010/main" val="33639626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200" dirty="0">
                <a:solidFill>
                  <a:srgbClr val="363636"/>
                </a:solidFill>
                <a:latin typeface="Arial" panose="020B0604020202020204" pitchFamily="34" charset="0"/>
              </a:rPr>
              <a:t>F</a:t>
            </a:r>
            <a:r>
              <a:rPr lang="en-US" sz="1200" b="0" i="0" dirty="0">
                <a:solidFill>
                  <a:srgbClr val="363636"/>
                </a:solidFill>
                <a:effectLst/>
                <a:latin typeface="Arial" panose="020B0604020202020204" pitchFamily="34" charset="0"/>
              </a:rPr>
              <a:t>ully integrating community health workers, and other related interventions supporting community and clinical links and partnerships</a:t>
            </a:r>
          </a:p>
          <a:p>
            <a:pPr marL="171450" lvl="0" indent="-171450">
              <a:buFont typeface="Arial" panose="020B0604020202020204" pitchFamily="34" charset="0"/>
              <a:buChar char="•"/>
            </a:pPr>
            <a:r>
              <a:rPr lang="en-US" sz="1200" i="0" dirty="0">
                <a:solidFill>
                  <a:srgbClr val="363636"/>
                </a:solidFill>
                <a:effectLst/>
                <a:latin typeface="Arial" panose="020B0604020202020204" pitchFamily="34" charset="0"/>
              </a:rPr>
              <a:t>Partnerships to improve the overall prevalence, detection, and control of hypertension and hypercholesterolemia in priority populations and address </a:t>
            </a:r>
            <a:r>
              <a:rPr lang="en-US" sz="1200" i="0" dirty="0" err="1">
                <a:solidFill>
                  <a:srgbClr val="363636"/>
                </a:solidFill>
                <a:effectLst/>
                <a:latin typeface="Arial" panose="020B0604020202020204" pitchFamily="34" charset="0"/>
              </a:rPr>
              <a:t>SDoH</a:t>
            </a:r>
            <a:r>
              <a:rPr lang="en-US" sz="1200" i="0" dirty="0">
                <a:solidFill>
                  <a:srgbClr val="363636"/>
                </a:solidFill>
                <a:effectLst/>
                <a:latin typeface="Arial" panose="020B0604020202020204" pitchFamily="34" charset="0"/>
              </a:rPr>
              <a:t>, stress/mental health, health inequity, and injustice</a:t>
            </a:r>
          </a:p>
          <a:p>
            <a:pPr marL="171450" lvl="0" indent="-171450">
              <a:buFont typeface="Arial" panose="020B0604020202020204" pitchFamily="34" charset="0"/>
              <a:buChar char="•"/>
            </a:pPr>
            <a:endParaRPr lang="en-US" sz="1200" i="0" dirty="0">
              <a:solidFill>
                <a:srgbClr val="363636"/>
              </a:solidFill>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fld id="{9BBCAC8B-0117-427A-8A85-5726A74CA633}" type="slidenum">
              <a:rPr lang="en-US" smtClean="0"/>
              <a:t>20</a:t>
            </a:fld>
            <a:endParaRPr lang="en-US"/>
          </a:p>
        </p:txBody>
      </p:sp>
    </p:spTree>
    <p:extLst>
      <p:ext uri="{BB962C8B-B14F-4D97-AF65-F5344CB8AC3E}">
        <p14:creationId xmlns:p14="http://schemas.microsoft.com/office/powerpoint/2010/main" val="1963404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State Physical Activity and Nutrition Program grant is focused on </a:t>
            </a:r>
            <a:r>
              <a:rPr lang="en-US" sz="1200" b="0" i="0" dirty="0">
                <a:solidFill>
                  <a:srgbClr val="363636"/>
                </a:solidFill>
                <a:effectLst/>
                <a:latin typeface="Arial" panose="020B0604020202020204" pitchFamily="34" charset="0"/>
              </a:rPr>
              <a:t>supporting activities at the state and local governmental levels to implement evidence-based strategies and leverage resources from stakeholders and sectors (such as: agriculture, transportation, education, business, commerce, and housing) in their populations of focus related to poor nutrition and physical inactivity. </a:t>
            </a:r>
          </a:p>
          <a:p>
            <a:endParaRPr lang="en-US" dirty="0"/>
          </a:p>
          <a:p>
            <a:r>
              <a:rPr lang="en-US" dirty="0"/>
              <a:t>Recipients will be funded to </a:t>
            </a:r>
            <a:r>
              <a:rPr lang="en-US" sz="1200" b="0" i="0" dirty="0">
                <a:solidFill>
                  <a:srgbClr val="363636"/>
                </a:solidFill>
                <a:effectLst/>
                <a:latin typeface="Arial" panose="020B0604020202020204" pitchFamily="34" charset="0"/>
              </a:rPr>
              <a:t>work with state and local partners to improve nutrition and access to safe physical activity, including breastfeeding, early care and education, and family healthy weight programs.</a:t>
            </a:r>
            <a:endParaRPr lang="en-US" dirty="0"/>
          </a:p>
          <a:p>
            <a:endParaRPr lang="en-US" dirty="0"/>
          </a:p>
          <a:p>
            <a:r>
              <a:rPr lang="en-US" dirty="0"/>
              <a:t>This is a highly competitive grant, with only 16 expected awards. This is also the number of states currently funded. </a:t>
            </a:r>
          </a:p>
        </p:txBody>
      </p:sp>
      <p:sp>
        <p:nvSpPr>
          <p:cNvPr id="4" name="Slide Number Placeholder 3"/>
          <p:cNvSpPr>
            <a:spLocks noGrp="1"/>
          </p:cNvSpPr>
          <p:nvPr>
            <p:ph type="sldNum" sz="quarter" idx="5"/>
          </p:nvPr>
        </p:nvSpPr>
        <p:spPr/>
        <p:txBody>
          <a:bodyPr/>
          <a:lstStyle/>
          <a:p>
            <a:fld id="{9BBCAC8B-0117-427A-8A85-5726A74CA633}" type="slidenum">
              <a:rPr lang="en-US" smtClean="0"/>
              <a:t>22</a:t>
            </a:fld>
            <a:endParaRPr lang="en-US"/>
          </a:p>
        </p:txBody>
      </p:sp>
    </p:spTree>
    <p:extLst>
      <p:ext uri="{BB962C8B-B14F-4D97-AF65-F5344CB8AC3E}">
        <p14:creationId xmlns:p14="http://schemas.microsoft.com/office/powerpoint/2010/main" val="7925798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23</a:t>
            </a:fld>
            <a:endParaRPr lang="en-US"/>
          </a:p>
        </p:txBody>
      </p:sp>
    </p:spTree>
    <p:extLst>
      <p:ext uri="{BB962C8B-B14F-4D97-AF65-F5344CB8AC3E}">
        <p14:creationId xmlns:p14="http://schemas.microsoft.com/office/powerpoint/2010/main" val="2613334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24</a:t>
            </a:fld>
            <a:endParaRPr lang="en-US"/>
          </a:p>
        </p:txBody>
      </p:sp>
    </p:spTree>
    <p:extLst>
      <p:ext uri="{BB962C8B-B14F-4D97-AF65-F5344CB8AC3E}">
        <p14:creationId xmlns:p14="http://schemas.microsoft.com/office/powerpoint/2010/main" val="12413589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28</a:t>
            </a:fld>
            <a:endParaRPr lang="en-US"/>
          </a:p>
        </p:txBody>
      </p:sp>
    </p:spTree>
    <p:extLst>
      <p:ext uri="{BB962C8B-B14F-4D97-AF65-F5344CB8AC3E}">
        <p14:creationId xmlns:p14="http://schemas.microsoft.com/office/powerpoint/2010/main" val="4202003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with an estimated release in Mid-January 2023. Due dates in Spring 2023</a:t>
            </a:r>
          </a:p>
        </p:txBody>
      </p:sp>
      <p:sp>
        <p:nvSpPr>
          <p:cNvPr id="4" name="Slide Number Placeholder 3"/>
          <p:cNvSpPr>
            <a:spLocks noGrp="1"/>
          </p:cNvSpPr>
          <p:nvPr>
            <p:ph type="sldNum" sz="quarter" idx="5"/>
          </p:nvPr>
        </p:nvSpPr>
        <p:spPr/>
        <p:txBody>
          <a:bodyPr/>
          <a:lstStyle/>
          <a:p>
            <a:fld id="{9BBCAC8B-0117-427A-8A85-5726A74CA633}" type="slidenum">
              <a:rPr lang="en-US" smtClean="0"/>
              <a:t>5</a:t>
            </a:fld>
            <a:endParaRPr lang="en-US"/>
          </a:p>
        </p:txBody>
      </p:sp>
    </p:spTree>
    <p:extLst>
      <p:ext uri="{BB962C8B-B14F-4D97-AF65-F5344CB8AC3E}">
        <p14:creationId xmlns:p14="http://schemas.microsoft.com/office/powerpoint/2010/main" val="22503864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we’ll share more detail on each of the individual grant forecasts, and how they fit within our current work, starting with Cardiovascular Disease. </a:t>
            </a: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29</a:t>
            </a:fld>
            <a:endParaRPr lang="en-US"/>
          </a:p>
        </p:txBody>
      </p:sp>
    </p:spTree>
    <p:extLst>
      <p:ext uri="{BB962C8B-B14F-4D97-AF65-F5344CB8AC3E}">
        <p14:creationId xmlns:p14="http://schemas.microsoft.com/office/powerpoint/2010/main" val="2280445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with an estimated release in Mid-January 2023. Due dates in Spring 2023.</a:t>
            </a:r>
          </a:p>
        </p:txBody>
      </p:sp>
      <p:sp>
        <p:nvSpPr>
          <p:cNvPr id="4" name="Slide Number Placeholder 3"/>
          <p:cNvSpPr>
            <a:spLocks noGrp="1"/>
          </p:cNvSpPr>
          <p:nvPr>
            <p:ph type="sldNum" sz="quarter" idx="5"/>
          </p:nvPr>
        </p:nvSpPr>
        <p:spPr/>
        <p:txBody>
          <a:bodyPr/>
          <a:lstStyle/>
          <a:p>
            <a:fld id="{9BBCAC8B-0117-427A-8A85-5726A74CA633}" type="slidenum">
              <a:rPr lang="en-US" smtClean="0"/>
              <a:t>6</a:t>
            </a:fld>
            <a:endParaRPr lang="en-US"/>
          </a:p>
        </p:txBody>
      </p:sp>
    </p:spTree>
    <p:extLst>
      <p:ext uri="{BB962C8B-B14F-4D97-AF65-F5344CB8AC3E}">
        <p14:creationId xmlns:p14="http://schemas.microsoft.com/office/powerpoint/2010/main" val="1710027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with an estimated release in Mid-January 2023. Due dates in Spring 2023.</a:t>
            </a:r>
          </a:p>
        </p:txBody>
      </p:sp>
      <p:sp>
        <p:nvSpPr>
          <p:cNvPr id="4" name="Slide Number Placeholder 3"/>
          <p:cNvSpPr>
            <a:spLocks noGrp="1"/>
          </p:cNvSpPr>
          <p:nvPr>
            <p:ph type="sldNum" sz="quarter" idx="5"/>
          </p:nvPr>
        </p:nvSpPr>
        <p:spPr/>
        <p:txBody>
          <a:bodyPr/>
          <a:lstStyle/>
          <a:p>
            <a:fld id="{9BBCAC8B-0117-427A-8A85-5726A74CA633}" type="slidenum">
              <a:rPr lang="en-US" smtClean="0"/>
              <a:t>7</a:t>
            </a:fld>
            <a:endParaRPr lang="en-US"/>
          </a:p>
        </p:txBody>
      </p:sp>
    </p:spTree>
    <p:extLst>
      <p:ext uri="{BB962C8B-B14F-4D97-AF65-F5344CB8AC3E}">
        <p14:creationId xmlns:p14="http://schemas.microsoft.com/office/powerpoint/2010/main" val="281348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8</a:t>
            </a:fld>
            <a:endParaRPr lang="en-US"/>
          </a:p>
        </p:txBody>
      </p:sp>
    </p:spTree>
    <p:extLst>
      <p:ext uri="{BB962C8B-B14F-4D97-AF65-F5344CB8AC3E}">
        <p14:creationId xmlns:p14="http://schemas.microsoft.com/office/powerpoint/2010/main" val="256036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1200"/>
              </a:spcBef>
              <a:buFont typeface="Arial" panose="020B0604020202020204" pitchFamily="34" charset="0"/>
              <a:buNone/>
            </a:pPr>
            <a:r>
              <a:rPr lang="en-US" sz="1200" dirty="0">
                <a:solidFill>
                  <a:schemeClr val="accent4"/>
                </a:solidFill>
              </a:rPr>
              <a:t>While we don’t have the all of the specific strategies, we know the diabetes grant will focus on:</a:t>
            </a:r>
          </a:p>
          <a:p>
            <a:pPr marL="628650" lvl="1" indent="-171450">
              <a:spcBef>
                <a:spcPts val="1200"/>
              </a:spcBef>
              <a:buFont typeface="Arial" panose="020B0604020202020204" pitchFamily="34" charset="0"/>
              <a:buChar char="•"/>
            </a:pPr>
            <a:r>
              <a:rPr lang="en-US" sz="1200" dirty="0">
                <a:solidFill>
                  <a:schemeClr val="accent4"/>
                </a:solidFill>
              </a:rPr>
              <a:t>Preventing or delaying onset of type 2 diabetes among adults with prediabetes and improve self-care practices, quality of care, and early detection of complications among people with diabetes</a:t>
            </a:r>
          </a:p>
          <a:p>
            <a:pPr marL="628650" lvl="1" indent="-171450">
              <a:spcBef>
                <a:spcPts val="1200"/>
              </a:spcBef>
              <a:buFont typeface="Arial" panose="020B0604020202020204" pitchFamily="34" charset="0"/>
              <a:buChar char="•"/>
            </a:pPr>
            <a:r>
              <a:rPr lang="en-US" sz="1200" dirty="0">
                <a:solidFill>
                  <a:schemeClr val="accent4"/>
                </a:solidFill>
              </a:rPr>
              <a:t>Supporting implementation of evidence-based, family-centered childhood obesity interventions as a type 2 diabetes risk reduction strategy</a:t>
            </a:r>
          </a:p>
          <a:p>
            <a:pPr marL="628650" lvl="1" indent="-171450">
              <a:spcBef>
                <a:spcPts val="1200"/>
              </a:spcBef>
              <a:buFont typeface="Arial" panose="020B0604020202020204" pitchFamily="34" charset="0"/>
              <a:buChar char="•"/>
            </a:pPr>
            <a:r>
              <a:rPr lang="en-US" sz="1200" dirty="0">
                <a:solidFill>
                  <a:schemeClr val="accent4"/>
                </a:solidFill>
              </a:rPr>
              <a:t>Achieving statewide reach and aim to reduce health disparities for priority populations</a:t>
            </a:r>
          </a:p>
          <a:p>
            <a:pPr marL="628650" lvl="1" indent="-171450">
              <a:spcBef>
                <a:spcPts val="1200"/>
              </a:spcBef>
              <a:buFont typeface="Arial" panose="020B0604020202020204" pitchFamily="34" charset="0"/>
              <a:buChar char="•"/>
            </a:pPr>
            <a:r>
              <a:rPr lang="en-US" sz="1200" dirty="0">
                <a:solidFill>
                  <a:schemeClr val="accent4"/>
                </a:solidFill>
              </a:rPr>
              <a:t>And we know we’ll have to select a minimum of 6 evidence-based diabetes prevention and management strategies from a provided menu; while we don’t know the exact list we do know we </a:t>
            </a:r>
            <a:r>
              <a:rPr lang="en-US" b="0" i="0" dirty="0">
                <a:solidFill>
                  <a:srgbClr val="363636"/>
                </a:solidFill>
                <a:effectLst/>
                <a:latin typeface="Arial" panose="020B0604020202020204" pitchFamily="34" charset="0"/>
              </a:rPr>
              <a:t>must include one or both of the following strategies </a:t>
            </a:r>
          </a:p>
          <a:p>
            <a:pPr marL="1085850" lvl="2" indent="-171450">
              <a:spcBef>
                <a:spcPts val="1200"/>
              </a:spcBef>
              <a:buFont typeface="Arial" panose="020B0604020202020204" pitchFamily="34" charset="0"/>
              <a:buChar char="•"/>
            </a:pPr>
            <a:r>
              <a:rPr lang="en-US" b="0" i="0" dirty="0">
                <a:solidFill>
                  <a:srgbClr val="363636"/>
                </a:solidFill>
                <a:effectLst/>
                <a:latin typeface="Arial" panose="020B0604020202020204" pitchFamily="34" charset="0"/>
              </a:rPr>
              <a:t>Strengthen self-care practices by improving equitable access, appropriateness, and/or feasibility of diabetes self-management education and support (DSMES) services. </a:t>
            </a:r>
          </a:p>
          <a:p>
            <a:pPr marL="1085850" lvl="2" indent="-171450">
              <a:spcBef>
                <a:spcPts val="1200"/>
              </a:spcBef>
              <a:buFont typeface="Arial" panose="020B0604020202020204" pitchFamily="34" charset="0"/>
              <a:buChar char="•"/>
            </a:pPr>
            <a:r>
              <a:rPr lang="en-US" b="0" i="0" dirty="0">
                <a:solidFill>
                  <a:srgbClr val="363636"/>
                </a:solidFill>
                <a:effectLst/>
                <a:latin typeface="Arial" panose="020B0604020202020204" pitchFamily="34" charset="0"/>
              </a:rPr>
              <a:t>Increase enrollment and retention of priority populations* in the National Diabetes Prevention Program (National DPP) lifestyle intervention by improving equitable access, appropriateness, and/or feasibility of the program.</a:t>
            </a:r>
            <a:endParaRPr lang="en-US" sz="1200" dirty="0">
              <a:solidFill>
                <a:schemeClr val="accent4"/>
              </a:solidFill>
            </a:endParaRPr>
          </a:p>
          <a:p>
            <a:pPr marL="0" lvl="0" indent="0">
              <a:spcBef>
                <a:spcPts val="1200"/>
              </a:spcBef>
              <a:buFont typeface="Arial" panose="020B0604020202020204" pitchFamily="34" charset="0"/>
              <a:buNone/>
            </a:pPr>
            <a:endParaRPr lang="en-US" sz="1200" dirty="0">
              <a:solidFill>
                <a:schemeClr val="accent4"/>
              </a:solidFill>
            </a:endParaRPr>
          </a:p>
          <a:p>
            <a:pPr marL="0" lvl="0" indent="0">
              <a:spcBef>
                <a:spcPts val="1200"/>
              </a:spcBef>
              <a:buFont typeface="Arial" panose="020B0604020202020204" pitchFamily="34" charset="0"/>
              <a:buNone/>
            </a:pPr>
            <a:endParaRPr lang="en-US" sz="1200" dirty="0">
              <a:solidFill>
                <a:schemeClr val="accent4"/>
              </a:solidFill>
            </a:endParaRP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9</a:t>
            </a:fld>
            <a:endParaRPr lang="en-US"/>
          </a:p>
        </p:txBody>
      </p:sp>
    </p:spTree>
    <p:extLst>
      <p:ext uri="{BB962C8B-B14F-4D97-AF65-F5344CB8AC3E}">
        <p14:creationId xmlns:p14="http://schemas.microsoft.com/office/powerpoint/2010/main" val="3367313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spcBef>
                <a:spcPts val="1200"/>
              </a:spcBef>
              <a:buFont typeface="Arial" panose="020B0604020202020204" pitchFamily="34" charset="0"/>
              <a:buNone/>
            </a:pPr>
            <a:endParaRPr lang="en-US" sz="1200" dirty="0">
              <a:solidFill>
                <a:schemeClr val="accent4"/>
              </a:solidFill>
            </a:endParaRPr>
          </a:p>
          <a:p>
            <a:pPr marL="0" lvl="0" indent="0">
              <a:spcBef>
                <a:spcPts val="1200"/>
              </a:spcBef>
              <a:buFont typeface="Arial" panose="020B0604020202020204" pitchFamily="34" charset="0"/>
              <a:buNone/>
            </a:pPr>
            <a:endParaRPr lang="en-US" sz="1200" dirty="0">
              <a:solidFill>
                <a:schemeClr val="accent4"/>
              </a:solidFill>
            </a:endParaRP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10</a:t>
            </a:fld>
            <a:endParaRPr lang="en-US"/>
          </a:p>
        </p:txBody>
      </p:sp>
    </p:spTree>
    <p:extLst>
      <p:ext uri="{BB962C8B-B14F-4D97-AF65-F5344CB8AC3E}">
        <p14:creationId xmlns:p14="http://schemas.microsoft.com/office/powerpoint/2010/main" val="662556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The 2320 diabetes grant outlined 13 strategies, Through the CDC guidance, they recommended to pick strategies that we are well prepared for - here are the ones we are leaning towards</a:t>
            </a:r>
            <a:endParaRPr lang="en-US" sz="1800" dirty="0">
              <a:effectLst/>
              <a:latin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11</a:t>
            </a:fld>
            <a:endParaRPr lang="en-US"/>
          </a:p>
        </p:txBody>
      </p:sp>
    </p:spTree>
    <p:extLst>
      <p:ext uri="{BB962C8B-B14F-4D97-AF65-F5344CB8AC3E}">
        <p14:creationId xmlns:p14="http://schemas.microsoft.com/office/powerpoint/2010/main" val="2965175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BCAC8B-0117-427A-8A85-5726A74CA633}" type="slidenum">
              <a:rPr lang="en-US" smtClean="0"/>
              <a:t>12</a:t>
            </a:fld>
            <a:endParaRPr lang="en-US"/>
          </a:p>
        </p:txBody>
      </p:sp>
    </p:spTree>
    <p:extLst>
      <p:ext uri="{BB962C8B-B14F-4D97-AF65-F5344CB8AC3E}">
        <p14:creationId xmlns:p14="http://schemas.microsoft.com/office/powerpoint/2010/main" val="28399092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a:spLocks noChangeAspect="1"/>
          </p:cNvSpPr>
          <p:nvPr userDrawn="1"/>
        </p:nvSpPr>
        <p:spPr>
          <a:xfrm>
            <a:off x="94194" y="67215"/>
            <a:ext cx="3339381" cy="5009070"/>
          </a:xfrm>
          <a:prstGeom prst="rect">
            <a:avLst/>
          </a:prstGeom>
          <a:solidFill>
            <a:srgbClr val="003D78"/>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5"/>
          <p:cNvSpPr>
            <a:spLocks noGrp="1"/>
          </p:cNvSpPr>
          <p:nvPr>
            <p:ph type="title" hasCustomPrompt="1"/>
          </p:nvPr>
        </p:nvSpPr>
        <p:spPr>
          <a:xfrm>
            <a:off x="3433575" y="67216"/>
            <a:ext cx="5388544" cy="3491856"/>
          </a:xfrm>
        </p:spPr>
        <p:txBody>
          <a:bodyPr anchor="b">
            <a:noAutofit/>
          </a:bodyPr>
          <a:lstStyle>
            <a:lvl1pPr algn="l">
              <a:lnSpc>
                <a:spcPct val="100000"/>
              </a:lnSpc>
              <a:defRPr sz="4000" b="1">
                <a:solidFill>
                  <a:srgbClr val="006173"/>
                </a:solidFill>
                <a:latin typeface="+mj-lt"/>
              </a:defRPr>
            </a:lvl1pPr>
          </a:lstStyle>
          <a:p>
            <a:r>
              <a:rPr lang="en-US" dirty="0"/>
              <a:t>Presentation Title</a:t>
            </a:r>
          </a:p>
        </p:txBody>
      </p:sp>
      <p:sp>
        <p:nvSpPr>
          <p:cNvPr id="22" name="Text Placeholder 21"/>
          <p:cNvSpPr>
            <a:spLocks noGrp="1"/>
          </p:cNvSpPr>
          <p:nvPr>
            <p:ph type="body" sz="quarter" idx="12" hasCustomPrompt="1"/>
          </p:nvPr>
        </p:nvSpPr>
        <p:spPr>
          <a:xfrm>
            <a:off x="3433575" y="3707430"/>
            <a:ext cx="5388545" cy="1292960"/>
          </a:xfrm>
        </p:spPr>
        <p:txBody>
          <a:bodyPr anchor="b">
            <a:noAutofit/>
          </a:bodyPr>
          <a:lstStyle>
            <a:lvl1pPr marL="0" indent="0" algn="l">
              <a:lnSpc>
                <a:spcPct val="100000"/>
              </a:lnSpc>
              <a:buNone/>
              <a:defRPr sz="2800">
                <a:solidFill>
                  <a:srgbClr val="585858"/>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Subtitle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214" y="186085"/>
            <a:ext cx="3178466" cy="640080"/>
          </a:xfrm>
          <a:prstGeom prst="rect">
            <a:avLst/>
          </a:prstGeom>
        </p:spPr>
      </p:pic>
      <p:sp>
        <p:nvSpPr>
          <p:cNvPr id="10" name="Text Placeholder 17"/>
          <p:cNvSpPr>
            <a:spLocks noGrp="1"/>
          </p:cNvSpPr>
          <p:nvPr>
            <p:ph type="body" sz="quarter" idx="13" hasCustomPrompt="1"/>
          </p:nvPr>
        </p:nvSpPr>
        <p:spPr>
          <a:xfrm>
            <a:off x="170090" y="2419960"/>
            <a:ext cx="3187590" cy="2580430"/>
          </a:xfrm>
        </p:spPr>
        <p:txBody>
          <a:bodyPr anchor="b">
            <a:noAutofit/>
          </a:bodyPr>
          <a:lstStyle>
            <a:lvl1pPr marL="0" indent="0" algn="l">
              <a:spcBef>
                <a:spcPts val="0"/>
              </a:spcBef>
              <a:buNone/>
              <a:defRPr sz="18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Name of Presenter</a:t>
            </a:r>
            <a:br>
              <a:rPr lang="en-US" dirty="0"/>
            </a:br>
            <a:r>
              <a:rPr lang="en-US" dirty="0"/>
              <a:t>Title</a:t>
            </a:r>
          </a:p>
          <a:p>
            <a:pPr lvl="0"/>
            <a:r>
              <a:rPr lang="en-US" dirty="0"/>
              <a:t>Date of Presentation</a:t>
            </a:r>
          </a:p>
        </p:txBody>
      </p:sp>
    </p:spTree>
    <p:extLst>
      <p:ext uri="{BB962C8B-B14F-4D97-AF65-F5344CB8AC3E}">
        <p14:creationId xmlns:p14="http://schemas.microsoft.com/office/powerpoint/2010/main" val="1069016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edia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43C80DB-1E10-4B42-A90C-FD4E89BD3390}" type="slidenum">
              <a:rPr lang="en-US" smtClean="0"/>
              <a:pPr/>
              <a:t>‹#›</a:t>
            </a:fld>
            <a:endParaRPr lang="en-US"/>
          </a:p>
        </p:txBody>
      </p:sp>
      <p:sp>
        <p:nvSpPr>
          <p:cNvPr id="5" name="Content Placeholder 2"/>
          <p:cNvSpPr>
            <a:spLocks noGrp="1"/>
          </p:cNvSpPr>
          <p:nvPr>
            <p:ph sz="quarter" idx="11" hasCustomPrompt="1"/>
          </p:nvPr>
        </p:nvSpPr>
        <p:spPr>
          <a:xfrm>
            <a:off x="457200" y="137160"/>
            <a:ext cx="8229600" cy="3200400"/>
          </a:xfrm>
        </p:spPr>
        <p:txBody>
          <a:bodyPr/>
          <a:lstStyle>
            <a:lvl1pPr marL="0" indent="0">
              <a:buNone/>
              <a:defRPr/>
            </a:lvl1pPr>
            <a:lvl2pPr marL="233362" indent="0">
              <a:buNone/>
              <a:defRPr/>
            </a:lvl2pPr>
            <a:lvl3pPr marL="457200" indent="0">
              <a:buNone/>
              <a:defRPr/>
            </a:lvl3pPr>
            <a:lvl4pPr marL="688975" indent="0">
              <a:buNone/>
              <a:defRPr/>
            </a:lvl4pPr>
            <a:lvl5pPr marL="914400" indent="0">
              <a:buNone/>
              <a:defRPr/>
            </a:lvl5pPr>
          </a:lstStyle>
          <a:p>
            <a:pPr lvl="0"/>
            <a:r>
              <a:rPr lang="en-US" dirty="0"/>
              <a:t>Click an icon to insert table, chart, SmartArt graphic, picture, or media clip</a:t>
            </a:r>
          </a:p>
        </p:txBody>
      </p:sp>
      <p:sp>
        <p:nvSpPr>
          <p:cNvPr id="6" name="Title 1"/>
          <p:cNvSpPr>
            <a:spLocks noGrp="1"/>
          </p:cNvSpPr>
          <p:nvPr>
            <p:ph type="title" hasCustomPrompt="1"/>
          </p:nvPr>
        </p:nvSpPr>
        <p:spPr>
          <a:xfrm>
            <a:off x="457200" y="3529011"/>
            <a:ext cx="8229600" cy="566739"/>
          </a:xfrm>
        </p:spPr>
        <p:txBody>
          <a:bodyPr anchor="b">
            <a:noAutofit/>
          </a:bodyPr>
          <a:lstStyle>
            <a:lvl1pPr algn="l">
              <a:defRPr sz="2200" b="1"/>
            </a:lvl1pPr>
          </a:lstStyle>
          <a:p>
            <a:r>
              <a:rPr lang="en-US" dirty="0"/>
              <a:t>Click to Add Caption</a:t>
            </a:r>
          </a:p>
        </p:txBody>
      </p:sp>
      <p:sp>
        <p:nvSpPr>
          <p:cNvPr id="9" name="Text Placeholder 3"/>
          <p:cNvSpPr>
            <a:spLocks noGrp="1"/>
          </p:cNvSpPr>
          <p:nvPr>
            <p:ph type="body" sz="half" idx="12" hasCustomPrompt="1"/>
          </p:nvPr>
        </p:nvSpPr>
        <p:spPr>
          <a:xfrm>
            <a:off x="457200" y="4095750"/>
            <a:ext cx="8229600" cy="6096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description</a:t>
            </a:r>
          </a:p>
        </p:txBody>
      </p:sp>
    </p:spTree>
    <p:extLst>
      <p:ext uri="{BB962C8B-B14F-4D97-AF65-F5344CB8AC3E}">
        <p14:creationId xmlns:p14="http://schemas.microsoft.com/office/powerpoint/2010/main" val="3516022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edia No Titl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43C80DB-1E10-4B42-A90C-FD4E89BD3390}" type="slidenum">
              <a:rPr lang="en-US" smtClean="0"/>
              <a:pPr/>
              <a:t>‹#›</a:t>
            </a:fld>
            <a:endParaRPr lang="en-US"/>
          </a:p>
        </p:txBody>
      </p:sp>
      <p:sp>
        <p:nvSpPr>
          <p:cNvPr id="4" name="Content Placeholder 3"/>
          <p:cNvSpPr>
            <a:spLocks noGrp="1"/>
          </p:cNvSpPr>
          <p:nvPr>
            <p:ph sz="quarter" idx="11" hasCustomPrompt="1"/>
          </p:nvPr>
        </p:nvSpPr>
        <p:spPr>
          <a:xfrm>
            <a:off x="457200" y="137160"/>
            <a:ext cx="8229600" cy="4572000"/>
          </a:xfrm>
        </p:spPr>
        <p:txBody>
          <a:bodyPr/>
          <a:lstStyle>
            <a:lvl1pPr marL="0" indent="0">
              <a:buNone/>
              <a:defRPr/>
            </a:lvl1pPr>
            <a:lvl2pPr marL="233362" indent="0">
              <a:buNone/>
              <a:defRPr/>
            </a:lvl2pPr>
            <a:lvl3pPr marL="457200" indent="0">
              <a:buNone/>
              <a:defRPr/>
            </a:lvl3pPr>
            <a:lvl4pPr marL="688975" indent="0">
              <a:buNone/>
              <a:defRPr/>
            </a:lvl4pPr>
            <a:lvl5pPr marL="914400" indent="0">
              <a:buNone/>
              <a:defRPr/>
            </a:lvl5pPr>
          </a:lstStyle>
          <a:p>
            <a:pPr lvl="0"/>
            <a:r>
              <a:rPr lang="en-US" dirty="0"/>
              <a:t>Click an icon to insert table, chart, SmartArt graphic, picture, or media clip</a:t>
            </a:r>
          </a:p>
        </p:txBody>
      </p:sp>
    </p:spTree>
    <p:extLst>
      <p:ext uri="{BB962C8B-B14F-4D97-AF65-F5344CB8AC3E}">
        <p14:creationId xmlns:p14="http://schemas.microsoft.com/office/powerpoint/2010/main" val="1191293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Click to Add Slide Title</a:t>
            </a:r>
          </a:p>
        </p:txBody>
      </p:sp>
      <p:sp>
        <p:nvSpPr>
          <p:cNvPr id="3" name="Content Placeholder 2"/>
          <p:cNvSpPr>
            <a:spLocks noGrp="1"/>
          </p:cNvSpPr>
          <p:nvPr>
            <p:ph idx="1" hasCustomPrompt="1"/>
          </p:nvPr>
        </p:nvSpPr>
        <p:spPr/>
        <p:txBody>
          <a:body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2053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Media No Title">
    <p:spTree>
      <p:nvGrpSpPr>
        <p:cNvPr id="1" name=""/>
        <p:cNvGrpSpPr/>
        <p:nvPr/>
      </p:nvGrpSpPr>
      <p:grpSpPr>
        <a:xfrm>
          <a:off x="0" y="0"/>
          <a:ext cx="0" cy="0"/>
          <a:chOff x="0" y="0"/>
          <a:chExt cx="0" cy="0"/>
        </a:xfrm>
      </p:grpSpPr>
      <p:sp>
        <p:nvSpPr>
          <p:cNvPr id="3" name="Content Placeholder 3"/>
          <p:cNvSpPr>
            <a:spLocks noGrp="1"/>
          </p:cNvSpPr>
          <p:nvPr>
            <p:ph sz="quarter" idx="10" hasCustomPrompt="1"/>
          </p:nvPr>
        </p:nvSpPr>
        <p:spPr>
          <a:xfrm>
            <a:off x="457200" y="137160"/>
            <a:ext cx="8229600" cy="4572000"/>
          </a:xfrm>
        </p:spPr>
        <p:txBody>
          <a:bodyPr/>
          <a:lstStyle>
            <a:lvl1pPr marL="0" indent="0">
              <a:buNone/>
              <a:defRPr/>
            </a:lvl1pPr>
            <a:lvl2pPr marL="233362" indent="0">
              <a:buNone/>
              <a:defRPr/>
            </a:lvl2pPr>
            <a:lvl3pPr marL="457200" indent="0">
              <a:buNone/>
              <a:defRPr/>
            </a:lvl3pPr>
            <a:lvl4pPr marL="688975" indent="0">
              <a:buNone/>
              <a:defRPr/>
            </a:lvl4pPr>
            <a:lvl5pPr marL="914400" indent="0">
              <a:buNone/>
              <a:defRPr/>
            </a:lvl5pPr>
          </a:lstStyle>
          <a:p>
            <a:pPr lvl="0"/>
            <a:r>
              <a:rPr lang="en-US" dirty="0"/>
              <a:t>Click an icon to insert a table, chart, SmartArt graphic, picture, or media clip</a:t>
            </a:r>
          </a:p>
        </p:txBody>
      </p:sp>
    </p:spTree>
    <p:extLst>
      <p:ext uri="{BB962C8B-B14F-4D97-AF65-F5344CB8AC3E}">
        <p14:creationId xmlns:p14="http://schemas.microsoft.com/office/powerpoint/2010/main" val="323328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Click to Add Slide Title</a:t>
            </a:r>
          </a:p>
        </p:txBody>
      </p:sp>
      <p:sp>
        <p:nvSpPr>
          <p:cNvPr id="3" name="Slide Number Placeholder 2"/>
          <p:cNvSpPr>
            <a:spLocks noGrp="1"/>
          </p:cNvSpPr>
          <p:nvPr>
            <p:ph type="sldNum" sz="quarter" idx="10"/>
          </p:nvPr>
        </p:nvSpPr>
        <p:spPr/>
        <p:txBody>
          <a:bodyPr/>
          <a:lstStyle/>
          <a:p>
            <a:fld id="{A43C80DB-1E10-4B42-A90C-FD4E89BD3390}" type="slidenum">
              <a:rPr lang="en-US" smtClean="0"/>
              <a:pPr/>
              <a:t>‹#›</a:t>
            </a:fld>
            <a:endParaRPr lang="en-US"/>
          </a:p>
        </p:txBody>
      </p:sp>
      <p:sp>
        <p:nvSpPr>
          <p:cNvPr id="6" name="Content Placeholder 5"/>
          <p:cNvSpPr>
            <a:spLocks noGrp="1"/>
          </p:cNvSpPr>
          <p:nvPr>
            <p:ph sz="quarter" idx="11" hasCustomPrompt="1"/>
          </p:nvPr>
        </p:nvSpPr>
        <p:spPr>
          <a:xfrm>
            <a:off x="457200" y="1289304"/>
            <a:ext cx="8229600" cy="3429000"/>
          </a:xfrm>
        </p:spPr>
        <p:txBody>
          <a:body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44018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040485"/>
            <a:ext cx="7772400" cy="1143000"/>
          </a:xfrm>
        </p:spPr>
        <p:txBody>
          <a:bodyPr anchor="ctr"/>
          <a:lstStyle>
            <a:lvl1pPr algn="l">
              <a:defRPr sz="4000" b="1" cap="none" baseline="0">
                <a:solidFill>
                  <a:srgbClr val="006173"/>
                </a:solidFill>
              </a:defRPr>
            </a:lvl1pPr>
          </a:lstStyle>
          <a:p>
            <a:r>
              <a:rPr lang="en-US" dirty="0"/>
              <a:t>Section Title</a:t>
            </a:r>
          </a:p>
        </p:txBody>
      </p:sp>
      <p:sp>
        <p:nvSpPr>
          <p:cNvPr id="3" name="Text Placeholder 2"/>
          <p:cNvSpPr>
            <a:spLocks noGrp="1"/>
          </p:cNvSpPr>
          <p:nvPr>
            <p:ph type="body" idx="1" hasCustomPrompt="1"/>
          </p:nvPr>
        </p:nvSpPr>
        <p:spPr>
          <a:xfrm>
            <a:off x="722313" y="3192195"/>
            <a:ext cx="7772400" cy="1125140"/>
          </a:xfrm>
        </p:spPr>
        <p:txBody>
          <a:bodyPr anchor="t"/>
          <a:lstStyle>
            <a:lvl1pPr marL="0" indent="0">
              <a:buNone/>
              <a:defRPr sz="2000">
                <a:solidFill>
                  <a:srgbClr val="58585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Add Subtitle</a:t>
            </a:r>
          </a:p>
        </p:txBody>
      </p:sp>
      <p:sp>
        <p:nvSpPr>
          <p:cNvPr id="6" name="Slide Number Placeholder 5"/>
          <p:cNvSpPr>
            <a:spLocks noGrp="1"/>
          </p:cNvSpPr>
          <p:nvPr>
            <p:ph type="sldNum" sz="quarter" idx="12"/>
          </p:nvPr>
        </p:nvSpPr>
        <p:spPr/>
        <p:txBody>
          <a:bodyPr/>
          <a:lstStyle/>
          <a:p>
            <a:fld id="{A43C80DB-1E10-4B42-A90C-FD4E89BD3390}" type="slidenum">
              <a:rPr lang="en-US" smtClean="0"/>
              <a:t>‹#›</a:t>
            </a:fld>
            <a:endParaRPr lang="en-US"/>
          </a:p>
        </p:txBody>
      </p:sp>
    </p:spTree>
    <p:extLst>
      <p:ext uri="{BB962C8B-B14F-4D97-AF65-F5344CB8AC3E}">
        <p14:creationId xmlns:p14="http://schemas.microsoft.com/office/powerpoint/2010/main" val="2013543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8"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dirty="0"/>
              <a:t>Click to Add Slide Title</a:t>
            </a:r>
          </a:p>
        </p:txBody>
      </p:sp>
      <p:sp>
        <p:nvSpPr>
          <p:cNvPr id="6" name="Content Placeholder 2"/>
          <p:cNvSpPr>
            <a:spLocks noGrp="1"/>
          </p:cNvSpPr>
          <p:nvPr>
            <p:ph sz="half" idx="1" hasCustomPrompt="1"/>
          </p:nvPr>
        </p:nvSpPr>
        <p:spPr>
          <a:xfrm>
            <a:off x="457200" y="1289304"/>
            <a:ext cx="402336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9" name="Content Placeholder 3"/>
          <p:cNvSpPr>
            <a:spLocks noGrp="1"/>
          </p:cNvSpPr>
          <p:nvPr>
            <p:ph sz="half" idx="2" hasCustomPrompt="1"/>
          </p:nvPr>
        </p:nvSpPr>
        <p:spPr>
          <a:xfrm>
            <a:off x="4663440" y="1289304"/>
            <a:ext cx="402336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Tree>
    <p:extLst>
      <p:ext uri="{BB962C8B-B14F-4D97-AF65-F5344CB8AC3E}">
        <p14:creationId xmlns:p14="http://schemas.microsoft.com/office/powerpoint/2010/main" val="1519741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8"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dirty="0"/>
              <a:t>Click to Add Slide Title</a:t>
            </a:r>
          </a:p>
        </p:txBody>
      </p:sp>
      <p:sp>
        <p:nvSpPr>
          <p:cNvPr id="6" name="Content Placeholder 2"/>
          <p:cNvSpPr>
            <a:spLocks noGrp="1"/>
          </p:cNvSpPr>
          <p:nvPr>
            <p:ph sz="half" idx="1" hasCustomPrompt="1"/>
          </p:nvPr>
        </p:nvSpPr>
        <p:spPr>
          <a:xfrm>
            <a:off x="457200" y="1289304"/>
            <a:ext cx="274320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or type with bullets</a:t>
            </a:r>
          </a:p>
          <a:p>
            <a:pPr lvl="1"/>
            <a:r>
              <a:rPr lang="en-US" dirty="0"/>
              <a:t>Second level</a:t>
            </a:r>
          </a:p>
        </p:txBody>
      </p:sp>
      <p:sp>
        <p:nvSpPr>
          <p:cNvPr id="9" name="Content Placeholder 3"/>
          <p:cNvSpPr>
            <a:spLocks noGrp="1"/>
          </p:cNvSpPr>
          <p:nvPr>
            <p:ph sz="half" idx="2" hasCustomPrompt="1"/>
          </p:nvPr>
        </p:nvSpPr>
        <p:spPr>
          <a:xfrm>
            <a:off x="3200400" y="1289304"/>
            <a:ext cx="5486400" cy="3429000"/>
          </a:xfrm>
        </p:spPr>
        <p:txBody>
          <a:bodyPr/>
          <a:lstStyle>
            <a:lvl1pPr marL="0" indent="0">
              <a:buNone/>
              <a:defRPr sz="2400"/>
            </a:lvl1pPr>
            <a:lvl2pPr marL="230187" indent="0">
              <a:buNone/>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an icon to insert table, chart, SmartArt graphic, picture, or media clip</a:t>
            </a:r>
          </a:p>
        </p:txBody>
      </p:sp>
    </p:spTree>
    <p:extLst>
      <p:ext uri="{BB962C8B-B14F-4D97-AF65-F5344CB8AC3E}">
        <p14:creationId xmlns:p14="http://schemas.microsoft.com/office/powerpoint/2010/main" val="3525599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8"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dirty="0"/>
              <a:t>Click to Add Slide Title</a:t>
            </a:r>
          </a:p>
        </p:txBody>
      </p:sp>
      <p:sp>
        <p:nvSpPr>
          <p:cNvPr id="6" name="Content Placeholder 2"/>
          <p:cNvSpPr>
            <a:spLocks noGrp="1"/>
          </p:cNvSpPr>
          <p:nvPr>
            <p:ph sz="half" idx="1" hasCustomPrompt="1"/>
          </p:nvPr>
        </p:nvSpPr>
        <p:spPr>
          <a:xfrm>
            <a:off x="457200" y="1289304"/>
            <a:ext cx="5486400" cy="3429000"/>
          </a:xfrm>
        </p:spPr>
        <p:txBody>
          <a:bodyPr/>
          <a:lstStyle>
            <a:lvl1pPr marL="0" marR="0" indent="0" algn="l" defTabSz="914400" rtl="0" eaLnBrk="1" fontAlgn="auto" latinLnBrk="0" hangingPunct="1">
              <a:lnSpc>
                <a:spcPct val="100000"/>
              </a:lnSpc>
              <a:spcBef>
                <a:spcPts val="0"/>
              </a:spcBef>
              <a:spcAft>
                <a:spcPts val="0"/>
              </a:spcAft>
              <a:buClr>
                <a:srgbClr val="006173"/>
              </a:buClr>
              <a:buSzPct val="100000"/>
              <a:buFont typeface="Wingdings" panose="05000000000000000000" pitchFamily="2" charset="2"/>
              <a:buNone/>
              <a:tabLst/>
              <a:defRPr sz="2400"/>
            </a:lvl1pPr>
            <a:lvl2pPr marL="230187" indent="0">
              <a:buNone/>
              <a:defRPr sz="2200"/>
            </a:lvl2pPr>
            <a:lvl3pPr>
              <a:defRPr sz="2000"/>
            </a:lvl3pPr>
            <a:lvl4pPr>
              <a:defRPr sz="1800"/>
            </a:lvl4pPr>
            <a:lvl5pPr>
              <a:defRPr sz="1800"/>
            </a:lvl5pPr>
            <a:lvl6pPr>
              <a:defRPr sz="1800"/>
            </a:lvl6pPr>
            <a:lvl7pPr>
              <a:defRPr sz="1800"/>
            </a:lvl7pPr>
            <a:lvl8pPr>
              <a:defRPr sz="1800"/>
            </a:lvl8pPr>
            <a:lvl9pPr>
              <a:defRPr sz="1800"/>
            </a:lvl9pPr>
          </a:lstStyle>
          <a:p>
            <a:pPr marL="0" marR="0" lvl="0" indent="0" algn="l" defTabSz="914400" rtl="0" eaLnBrk="1" fontAlgn="auto" latinLnBrk="0" hangingPunct="1">
              <a:lnSpc>
                <a:spcPct val="100000"/>
              </a:lnSpc>
              <a:spcBef>
                <a:spcPts val="0"/>
              </a:spcBef>
              <a:spcAft>
                <a:spcPts val="0"/>
              </a:spcAft>
              <a:buClr>
                <a:srgbClr val="006173"/>
              </a:buClr>
              <a:buSzPct val="100000"/>
              <a:buFont typeface="Wingdings" panose="05000000000000000000" pitchFamily="2" charset="2"/>
              <a:buNone/>
              <a:tabLst/>
              <a:defRPr/>
            </a:pPr>
            <a:r>
              <a:rPr lang="en-US" dirty="0"/>
              <a:t>Click an icon to insert table, chart, SmartArt graphic, picture, or media clip</a:t>
            </a:r>
          </a:p>
        </p:txBody>
      </p:sp>
      <p:sp>
        <p:nvSpPr>
          <p:cNvPr id="10" name="Content Placeholder 2"/>
          <p:cNvSpPr>
            <a:spLocks noGrp="1"/>
          </p:cNvSpPr>
          <p:nvPr>
            <p:ph sz="half" idx="13" hasCustomPrompt="1"/>
          </p:nvPr>
        </p:nvSpPr>
        <p:spPr>
          <a:xfrm>
            <a:off x="5943600" y="1289304"/>
            <a:ext cx="274320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Options: Type without bullets (turn off bullets in Paragraph section of Home tab) or type with bullets</a:t>
            </a:r>
          </a:p>
          <a:p>
            <a:pPr lvl="1"/>
            <a:r>
              <a:rPr lang="en-US" dirty="0"/>
              <a:t>Second level</a:t>
            </a:r>
          </a:p>
        </p:txBody>
      </p:sp>
    </p:spTree>
    <p:extLst>
      <p:ext uri="{BB962C8B-B14F-4D97-AF65-F5344CB8AC3E}">
        <p14:creationId xmlns:p14="http://schemas.microsoft.com/office/powerpoint/2010/main" val="95274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43C80DB-1E10-4B42-A90C-FD4E89BD3390}" type="slidenum">
              <a:rPr lang="en-US" smtClean="0"/>
              <a:t>‹#›</a:t>
            </a:fld>
            <a:endParaRPr lang="en-US"/>
          </a:p>
        </p:txBody>
      </p:sp>
      <p:sp>
        <p:nvSpPr>
          <p:cNvPr id="10"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dirty="0"/>
              <a:t>Click to Add Slide Title</a:t>
            </a:r>
          </a:p>
        </p:txBody>
      </p:sp>
      <p:sp>
        <p:nvSpPr>
          <p:cNvPr id="11" name="Text Placeholder 2"/>
          <p:cNvSpPr>
            <a:spLocks noGrp="1"/>
          </p:cNvSpPr>
          <p:nvPr>
            <p:ph type="body" idx="1" hasCustomPrompt="1"/>
          </p:nvPr>
        </p:nvSpPr>
        <p:spPr>
          <a:xfrm>
            <a:off x="457200" y="1280160"/>
            <a:ext cx="4023360" cy="731520"/>
          </a:xfrm>
        </p:spPr>
        <p:txBody>
          <a:bodyPr anchor="ctr">
            <a:noAutofit/>
          </a:bodyPr>
          <a:lstStyle>
            <a:lvl1pPr marL="0" indent="0" algn="l">
              <a:buNone/>
              <a:defRPr sz="2400" b="0">
                <a:solidFill>
                  <a:srgbClr val="0061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2" name="Text Placeholder 4"/>
          <p:cNvSpPr>
            <a:spLocks noGrp="1"/>
          </p:cNvSpPr>
          <p:nvPr>
            <p:ph type="body" sz="quarter" idx="3" hasCustomPrompt="1"/>
          </p:nvPr>
        </p:nvSpPr>
        <p:spPr>
          <a:xfrm>
            <a:off x="4663440" y="1280160"/>
            <a:ext cx="4023360" cy="731520"/>
          </a:xfrm>
        </p:spPr>
        <p:txBody>
          <a:bodyPr anchor="ctr">
            <a:noAutofit/>
          </a:bodyPr>
          <a:lstStyle>
            <a:lvl1pPr marL="0" indent="0" algn="l">
              <a:buNone/>
              <a:defRPr sz="2400" b="0">
                <a:solidFill>
                  <a:srgbClr val="0061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3" name="Content Placeholder 3"/>
          <p:cNvSpPr>
            <a:spLocks noGrp="1"/>
          </p:cNvSpPr>
          <p:nvPr>
            <p:ph sz="half" idx="2" hasCustomPrompt="1"/>
          </p:nvPr>
        </p:nvSpPr>
        <p:spPr>
          <a:xfrm>
            <a:off x="45720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14" name="Content Placeholder 3"/>
          <p:cNvSpPr>
            <a:spLocks noGrp="1"/>
          </p:cNvSpPr>
          <p:nvPr>
            <p:ph sz="half" idx="10" hasCustomPrompt="1"/>
          </p:nvPr>
        </p:nvSpPr>
        <p:spPr>
          <a:xfrm>
            <a:off x="466344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p:txBody>
      </p:sp>
    </p:spTree>
    <p:extLst>
      <p:ext uri="{BB962C8B-B14F-4D97-AF65-F5344CB8AC3E}">
        <p14:creationId xmlns:p14="http://schemas.microsoft.com/office/powerpoint/2010/main" val="186857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2">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43C80DB-1E10-4B42-A90C-FD4E89BD3390}" type="slidenum">
              <a:rPr lang="en-US" smtClean="0"/>
              <a:t>‹#›</a:t>
            </a:fld>
            <a:endParaRPr lang="en-US"/>
          </a:p>
        </p:txBody>
      </p:sp>
      <p:sp>
        <p:nvSpPr>
          <p:cNvPr id="10"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dirty="0"/>
              <a:t>Click to Add Slide Title</a:t>
            </a:r>
          </a:p>
        </p:txBody>
      </p:sp>
      <p:sp>
        <p:nvSpPr>
          <p:cNvPr id="11" name="Text Placeholder 2"/>
          <p:cNvSpPr>
            <a:spLocks noGrp="1"/>
          </p:cNvSpPr>
          <p:nvPr>
            <p:ph type="body" idx="1" hasCustomPrompt="1"/>
          </p:nvPr>
        </p:nvSpPr>
        <p:spPr>
          <a:xfrm>
            <a:off x="457200" y="1280160"/>
            <a:ext cx="8229600" cy="731520"/>
          </a:xfrm>
        </p:spPr>
        <p:txBody>
          <a:bodyPr anchor="ctr">
            <a:noAutofit/>
          </a:bodyPr>
          <a:lstStyle>
            <a:lvl1pPr marL="0" indent="0" algn="l">
              <a:buNone/>
              <a:defRPr sz="2400" b="0">
                <a:solidFill>
                  <a:srgbClr val="0061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3" name="Content Placeholder 3"/>
          <p:cNvSpPr>
            <a:spLocks noGrp="1"/>
          </p:cNvSpPr>
          <p:nvPr>
            <p:ph sz="half" idx="2" hasCustomPrompt="1"/>
          </p:nvPr>
        </p:nvSpPr>
        <p:spPr>
          <a:xfrm>
            <a:off x="45720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
        <p:nvSpPr>
          <p:cNvPr id="14" name="Content Placeholder 3"/>
          <p:cNvSpPr>
            <a:spLocks noGrp="1"/>
          </p:cNvSpPr>
          <p:nvPr>
            <p:ph sz="half" idx="10" hasCustomPrompt="1"/>
          </p:nvPr>
        </p:nvSpPr>
        <p:spPr>
          <a:xfrm>
            <a:off x="466344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Options: Type without bullets (turn off bullets in Paragraph section of Home tab), type with bullets, or click an icon to insert table, chart, SmartArt graphic, picture, or media clip</a:t>
            </a:r>
          </a:p>
          <a:p>
            <a:pPr lvl="1"/>
            <a:r>
              <a:rPr lang="en-US" dirty="0"/>
              <a:t>Second level</a:t>
            </a:r>
          </a:p>
        </p:txBody>
      </p:sp>
    </p:spTree>
    <p:extLst>
      <p:ext uri="{BB962C8B-B14F-4D97-AF65-F5344CB8AC3E}">
        <p14:creationId xmlns:p14="http://schemas.microsoft.com/office/powerpoint/2010/main" val="2211219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10" name="Title 1"/>
          <p:cNvSpPr>
            <a:spLocks noGrp="1"/>
          </p:cNvSpPr>
          <p:nvPr>
            <p:ph type="title" hasCustomPrompt="1"/>
          </p:nvPr>
        </p:nvSpPr>
        <p:spPr>
          <a:xfrm>
            <a:off x="457202" y="137160"/>
            <a:ext cx="3008313" cy="1162051"/>
          </a:xfrm>
        </p:spPr>
        <p:txBody>
          <a:bodyPr anchor="b"/>
          <a:lstStyle>
            <a:lvl1pPr algn="l">
              <a:defRPr sz="2400" b="1"/>
            </a:lvl1pPr>
          </a:lstStyle>
          <a:p>
            <a:r>
              <a:rPr lang="en-US" dirty="0"/>
              <a:t>Click to Add Slide Title</a:t>
            </a:r>
          </a:p>
        </p:txBody>
      </p:sp>
      <p:sp>
        <p:nvSpPr>
          <p:cNvPr id="11" name="Content Placeholder 2"/>
          <p:cNvSpPr>
            <a:spLocks noGrp="1"/>
          </p:cNvSpPr>
          <p:nvPr>
            <p:ph idx="1" hasCustomPrompt="1"/>
          </p:nvPr>
        </p:nvSpPr>
        <p:spPr>
          <a:xfrm>
            <a:off x="3463636" y="137160"/>
            <a:ext cx="5223164" cy="4568190"/>
          </a:xfrm>
        </p:spPr>
        <p:txBody>
          <a:bodyPr/>
          <a:lstStyle>
            <a:lvl1pPr marL="0" indent="0">
              <a:buNone/>
              <a:defRPr sz="2600"/>
            </a:lvl1pPr>
            <a:lvl2pPr marL="233362" indent="0">
              <a:buNone/>
              <a:defRPr sz="2400"/>
            </a:lvl2pPr>
            <a:lvl3pPr marL="457200" indent="0">
              <a:buNone/>
              <a:defRPr sz="2000"/>
            </a:lvl3pPr>
            <a:lvl4pPr marL="688975" indent="0">
              <a:buNone/>
              <a:defRPr sz="1800"/>
            </a:lvl4pPr>
            <a:lvl5pPr marL="914400" indent="0">
              <a:buNone/>
              <a:defRPr sz="1800"/>
            </a:lvl5pPr>
            <a:lvl6pPr>
              <a:defRPr sz="2000"/>
            </a:lvl6pPr>
            <a:lvl7pPr>
              <a:defRPr sz="2000"/>
            </a:lvl7pPr>
            <a:lvl8pPr>
              <a:defRPr sz="2000"/>
            </a:lvl8pPr>
            <a:lvl9pPr>
              <a:defRPr sz="2000"/>
            </a:lvl9pPr>
          </a:lstStyle>
          <a:p>
            <a:pPr lvl="0"/>
            <a:r>
              <a:rPr lang="en-US" dirty="0"/>
              <a:t>Click an icon to insert table, chart, SmartArt graphic, picture, or media clip</a:t>
            </a:r>
          </a:p>
        </p:txBody>
      </p:sp>
      <p:sp>
        <p:nvSpPr>
          <p:cNvPr id="12" name="Text Placeholder 3"/>
          <p:cNvSpPr>
            <a:spLocks noGrp="1"/>
          </p:cNvSpPr>
          <p:nvPr>
            <p:ph type="body" sz="half" idx="2" hasCustomPrompt="1"/>
          </p:nvPr>
        </p:nvSpPr>
        <p:spPr>
          <a:xfrm>
            <a:off x="457202" y="1309688"/>
            <a:ext cx="3008313" cy="3395663"/>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add text</a:t>
            </a:r>
          </a:p>
        </p:txBody>
      </p:sp>
    </p:spTree>
    <p:extLst>
      <p:ext uri="{BB962C8B-B14F-4D97-AF65-F5344CB8AC3E}">
        <p14:creationId xmlns:p14="http://schemas.microsoft.com/office/powerpoint/2010/main" val="4159965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7160"/>
            <a:ext cx="8229600" cy="1143000"/>
          </a:xfrm>
          <a:prstGeom prst="rect">
            <a:avLst/>
          </a:prstGeom>
        </p:spPr>
        <p:txBody>
          <a:bodyPr vert="horz" lIns="91440" tIns="45720" rIns="91440" bIns="45720" rtlCol="0" anchor="ctr">
            <a:normAutofit/>
          </a:bodyPr>
          <a:lstStyle/>
          <a:p>
            <a:r>
              <a:rPr lang="en-US" dirty="0"/>
              <a:t>Click to Add Slide Title</a:t>
            </a:r>
          </a:p>
        </p:txBody>
      </p:sp>
      <p:sp>
        <p:nvSpPr>
          <p:cNvPr id="3" name="Text Placeholder 2"/>
          <p:cNvSpPr>
            <a:spLocks noGrp="1"/>
          </p:cNvSpPr>
          <p:nvPr>
            <p:ph type="body" idx="1"/>
          </p:nvPr>
        </p:nvSpPr>
        <p:spPr>
          <a:xfrm>
            <a:off x="457200" y="1289304"/>
            <a:ext cx="8229600" cy="3429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flipV="1">
            <a:off x="-57595" y="-84575"/>
            <a:ext cx="457200" cy="5312650"/>
          </a:xfrm>
          <a:prstGeom prst="rect">
            <a:avLst/>
          </a:prstGeom>
          <a:solidFill>
            <a:srgbClr val="003D78"/>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0" y="4767263"/>
            <a:ext cx="2133600" cy="273844"/>
          </a:xfrm>
          <a:prstGeom prst="rect">
            <a:avLst/>
          </a:prstGeom>
        </p:spPr>
        <p:txBody>
          <a:bodyPr vert="horz" lIns="91440" tIns="45720" rIns="91440" bIns="45720" rtlCol="0" anchor="ctr"/>
          <a:lstStyle>
            <a:lvl1pPr algn="l">
              <a:defRPr sz="1200">
                <a:solidFill>
                  <a:schemeClr val="bg1"/>
                </a:solidFill>
              </a:defRPr>
            </a:lvl1pPr>
          </a:lstStyle>
          <a:p>
            <a:fld id="{A43C80DB-1E10-4B42-A90C-FD4E89BD3390}" type="slidenum">
              <a:rPr lang="en-US" smtClean="0"/>
              <a:pPr/>
              <a:t>‹#›</a:t>
            </a:fld>
            <a:endParaRPr lang="en-US"/>
          </a:p>
        </p:txBody>
      </p:sp>
    </p:spTree>
    <p:extLst>
      <p:ext uri="{BB962C8B-B14F-4D97-AF65-F5344CB8AC3E}">
        <p14:creationId xmlns:p14="http://schemas.microsoft.com/office/powerpoint/2010/main" val="257914162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1" r:id="rId3"/>
    <p:sldLayoutId id="2147483652" r:id="rId4"/>
    <p:sldLayoutId id="2147483660" r:id="rId5"/>
    <p:sldLayoutId id="2147483661" r:id="rId6"/>
    <p:sldLayoutId id="2147483653" r:id="rId7"/>
    <p:sldLayoutId id="2147483662" r:id="rId8"/>
    <p:sldLayoutId id="2147483656" r:id="rId9"/>
    <p:sldLayoutId id="2147483658" r:id="rId10"/>
    <p:sldLayoutId id="2147483659" r:id="rId11"/>
    <p:sldLayoutId id="2147483663" r:id="rId12"/>
    <p:sldLayoutId id="2147483666" r:id="rId13"/>
  </p:sldLayoutIdLst>
  <p:hf hdr="0" ftr="0" dt="0"/>
  <p:txStyles>
    <p:titleStyle>
      <a:lvl1pPr algn="l" defTabSz="914400" rtl="0" eaLnBrk="1" latinLnBrk="0" hangingPunct="1">
        <a:spcBef>
          <a:spcPct val="0"/>
        </a:spcBef>
        <a:buNone/>
        <a:defRPr sz="4000" kern="1200" baseline="0">
          <a:solidFill>
            <a:srgbClr val="003D78"/>
          </a:solidFill>
          <a:latin typeface="+mj-lt"/>
          <a:ea typeface="+mj-ea"/>
          <a:cs typeface="+mj-cs"/>
        </a:defRPr>
      </a:lvl1pPr>
    </p:titleStyle>
    <p:bodyStyle>
      <a:lvl1pPr marL="233363" indent="-233363" algn="l" defTabSz="914400" rtl="0" eaLnBrk="1" latinLnBrk="0" hangingPunct="1">
        <a:spcBef>
          <a:spcPts val="0"/>
        </a:spcBef>
        <a:buClr>
          <a:srgbClr val="006173"/>
        </a:buClr>
        <a:buSzPct val="100000"/>
        <a:buFont typeface="Wingdings" panose="05000000000000000000" pitchFamily="2" charset="2"/>
        <a:buChar char="§"/>
        <a:tabLst/>
        <a:defRPr sz="2600" kern="1200">
          <a:solidFill>
            <a:schemeClr val="tx1"/>
          </a:solidFill>
          <a:latin typeface="+mn-lt"/>
          <a:ea typeface="+mn-ea"/>
          <a:cs typeface="+mn-cs"/>
        </a:defRPr>
      </a:lvl1pPr>
      <a:lvl2pPr marL="457200" indent="-227013" algn="l" defTabSz="914400" rtl="0" eaLnBrk="1" latinLnBrk="0" hangingPunct="1">
        <a:spcBef>
          <a:spcPts val="0"/>
        </a:spcBef>
        <a:buClr>
          <a:srgbClr val="006173"/>
        </a:buClr>
        <a:buSzPct val="100000"/>
        <a:buFont typeface="Arial" panose="020B0604020202020204" pitchFamily="34" charset="0"/>
        <a:buChar char="•"/>
        <a:defRPr sz="2400" kern="1200">
          <a:solidFill>
            <a:schemeClr val="tx1"/>
          </a:solidFill>
          <a:latin typeface="+mn-lt"/>
          <a:ea typeface="+mn-ea"/>
          <a:cs typeface="+mn-cs"/>
        </a:defRPr>
      </a:lvl2pPr>
      <a:lvl3pPr marL="685800" indent="-228600" algn="l" defTabSz="914400" rtl="0" eaLnBrk="1" latinLnBrk="0" hangingPunct="1">
        <a:spcBef>
          <a:spcPts val="0"/>
        </a:spcBef>
        <a:buClr>
          <a:srgbClr val="006173"/>
        </a:buClr>
        <a:buSzPct val="85000"/>
        <a:buFont typeface="Arial" panose="020B0604020202020204" pitchFamily="34" charset="0"/>
        <a:buChar char="♦"/>
        <a:defRPr sz="2000" kern="1200">
          <a:solidFill>
            <a:schemeClr val="tx1"/>
          </a:solidFill>
          <a:latin typeface="+mn-lt"/>
          <a:ea typeface="+mn-ea"/>
          <a:cs typeface="+mn-cs"/>
        </a:defRPr>
      </a:lvl3pPr>
      <a:lvl4pPr marL="919163" indent="-228600" algn="l" defTabSz="914400" rtl="0" eaLnBrk="1" latinLnBrk="0" hangingPunct="1">
        <a:spcBef>
          <a:spcPts val="0"/>
        </a:spcBef>
        <a:buClr>
          <a:srgbClr val="006173"/>
        </a:buClr>
        <a:buSzPct val="85000"/>
        <a:buFont typeface="Arial" panose="020B0604020202020204" pitchFamily="34" charset="0"/>
        <a:buChar char="–"/>
        <a:defRPr sz="1800" kern="1200">
          <a:solidFill>
            <a:schemeClr val="tx1"/>
          </a:solidFill>
          <a:latin typeface="+mn-lt"/>
          <a:ea typeface="+mn-ea"/>
          <a:cs typeface="+mn-cs"/>
        </a:defRPr>
      </a:lvl4pPr>
      <a:lvl5pPr marL="1143000" indent="-228600" algn="l" defTabSz="914400" rtl="0" eaLnBrk="1" latinLnBrk="0" hangingPunct="1">
        <a:spcBef>
          <a:spcPts val="0"/>
        </a:spcBef>
        <a:buClr>
          <a:srgbClr val="006173"/>
        </a:buClr>
        <a:buSzPct val="85000"/>
        <a:buFont typeface="Courier New" panose="02070309020205020404" pitchFamily="49" charset="0"/>
        <a:buChar char="o"/>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hyperlink" Target="https://www.dhs.wisconsin.gov/disease/chronic-disease-webinars.htm" TargetMode="External"/><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hyperlink" Target="mailto:dhschronicdiseaseprevention@dhs.wisconsin.gov"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www.cdc.gov/diabetes/funding-opportunity/NOFO-CDC-RFA-DP23-0020.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s://www.grants.gov/web/grants/view-opportunity.html?oppId=342954" TargetMode="External"/><Relationship Id="rId5" Type="http://schemas.openxmlformats.org/officeDocument/2006/relationships/hyperlink" Target="https://www.grants.gov/web/grants/view-opportunity.html?oppId=342936" TargetMode="External"/><Relationship Id="rId4" Type="http://schemas.openxmlformats.org/officeDocument/2006/relationships/hyperlink" Target="https://www.grants.gov/web/grants/view-opportunity.html?oppId=342935"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grants.gov/web/grants/view-opportunity.html?oppId=342776"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hyperlink" Target="https://www.grants.gov/web/grants/search-grants.html?keywords=bOLd" TargetMode="External"/><Relationship Id="rId5" Type="http://schemas.openxmlformats.org/officeDocument/2006/relationships/hyperlink" Target="https://www.grants.gov/web/grants/view-opportunity.html?oppId=342939" TargetMode="External"/><Relationship Id="rId4" Type="http://schemas.openxmlformats.org/officeDocument/2006/relationships/hyperlink" Target="https://www.grants.gov/web/grants/view-opportunity.html?oppId=342294"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5B54C-AA3D-435F-B6E7-5155A99F3498}"/>
              </a:ext>
            </a:extLst>
          </p:cNvPr>
          <p:cNvSpPr>
            <a:spLocks noGrp="1"/>
          </p:cNvSpPr>
          <p:nvPr>
            <p:ph type="title"/>
          </p:nvPr>
        </p:nvSpPr>
        <p:spPr>
          <a:xfrm>
            <a:off x="3433575" y="862054"/>
            <a:ext cx="5388544" cy="2776496"/>
          </a:xfrm>
        </p:spPr>
        <p:txBody>
          <a:bodyPr/>
          <a:lstStyle/>
          <a:p>
            <a:r>
              <a:rPr lang="en-US" dirty="0"/>
              <a:t>Chronic Disease Partner Call</a:t>
            </a:r>
          </a:p>
        </p:txBody>
      </p:sp>
      <p:sp>
        <p:nvSpPr>
          <p:cNvPr id="3" name="Text Placeholder 2">
            <a:extLst>
              <a:ext uri="{FF2B5EF4-FFF2-40B4-BE49-F238E27FC236}">
                <a16:creationId xmlns:a16="http://schemas.microsoft.com/office/drawing/2014/main" id="{1B712A84-7D3A-4D57-89E6-86DFB85356FE}"/>
              </a:ext>
            </a:extLst>
          </p:cNvPr>
          <p:cNvSpPr>
            <a:spLocks noGrp="1"/>
          </p:cNvSpPr>
          <p:nvPr>
            <p:ph type="body" sz="quarter" idx="12"/>
          </p:nvPr>
        </p:nvSpPr>
        <p:spPr/>
        <p:txBody>
          <a:bodyPr/>
          <a:lstStyle/>
          <a:p>
            <a:r>
              <a:rPr lang="en-US" sz="2000" dirty="0"/>
              <a:t>January 24, 2023</a:t>
            </a:r>
          </a:p>
        </p:txBody>
      </p:sp>
      <p:sp>
        <p:nvSpPr>
          <p:cNvPr id="4" name="Text Placeholder 3">
            <a:extLst>
              <a:ext uri="{FF2B5EF4-FFF2-40B4-BE49-F238E27FC236}">
                <a16:creationId xmlns:a16="http://schemas.microsoft.com/office/drawing/2014/main" id="{00713E70-460E-48CA-89DE-C4D80ACB3B53}"/>
              </a:ext>
            </a:extLst>
          </p:cNvPr>
          <p:cNvSpPr>
            <a:spLocks noGrp="1"/>
          </p:cNvSpPr>
          <p:nvPr>
            <p:ph type="body" sz="quarter" idx="13"/>
          </p:nvPr>
        </p:nvSpPr>
        <p:spPr/>
        <p:txBody>
          <a:bodyPr/>
          <a:lstStyle/>
          <a:p>
            <a:r>
              <a:rPr lang="en-US" b="1" dirty="0"/>
              <a:t>Mary Pesik</a:t>
            </a:r>
          </a:p>
          <a:p>
            <a:r>
              <a:rPr lang="en-US" dirty="0"/>
              <a:t>Chronic Disease Prevention Program Director</a:t>
            </a:r>
          </a:p>
        </p:txBody>
      </p:sp>
    </p:spTree>
    <p:extLst>
      <p:ext uri="{BB962C8B-B14F-4D97-AF65-F5344CB8AC3E}">
        <p14:creationId xmlns:p14="http://schemas.microsoft.com/office/powerpoint/2010/main" val="1730012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3571" y="1581151"/>
            <a:ext cx="8534400" cy="3276600"/>
          </a:xfrm>
        </p:spPr>
        <p:txBody>
          <a:bodyPr>
            <a:normAutofit/>
          </a:bodyPr>
          <a:lstStyle/>
          <a:p>
            <a:pPr marL="0" indent="0">
              <a:spcBef>
                <a:spcPts val="600"/>
              </a:spcBef>
              <a:buNone/>
            </a:pPr>
            <a:endParaRPr lang="en-US" sz="2400" dirty="0"/>
          </a:p>
          <a:p>
            <a:pPr marL="0" indent="0">
              <a:spcBef>
                <a:spcPts val="600"/>
              </a:spcBef>
              <a:buNone/>
            </a:pPr>
            <a:r>
              <a:rPr lang="en-US" sz="2400" dirty="0"/>
              <a:t>Grant strategies:</a:t>
            </a:r>
          </a:p>
          <a:p>
            <a:pPr marL="561974" lvl="2" indent="-342900">
              <a:spcBef>
                <a:spcPts val="600"/>
              </a:spcBef>
              <a:buFont typeface="Wingdings" panose="05000000000000000000" pitchFamily="2" charset="2"/>
              <a:buChar char="§"/>
            </a:pPr>
            <a:r>
              <a:rPr lang="en-US" dirty="0"/>
              <a:t>Evidence-based Approaches to Diabetes Management</a:t>
            </a:r>
          </a:p>
          <a:p>
            <a:pPr marL="561974" lvl="2" indent="-342900">
              <a:spcBef>
                <a:spcPts val="600"/>
              </a:spcBef>
              <a:buFont typeface="Wingdings" panose="05000000000000000000" pitchFamily="2" charset="2"/>
              <a:buChar char="§"/>
            </a:pPr>
            <a:r>
              <a:rPr lang="en-US" dirty="0"/>
              <a:t>Evidence-based Approaches to Type 2 Diabetes Prevention and Risk Reduction</a:t>
            </a:r>
          </a:p>
          <a:p>
            <a:pPr marL="561974" lvl="2" indent="-342900">
              <a:spcBef>
                <a:spcPts val="600"/>
              </a:spcBef>
              <a:buFont typeface="Wingdings" panose="05000000000000000000" pitchFamily="2" charset="2"/>
              <a:buChar char="§"/>
            </a:pPr>
            <a:r>
              <a:rPr lang="en-US" dirty="0"/>
              <a:t>Policy and Systems-level Support for Diabetes Management and/or Type 2 Diabetes Prevention </a:t>
            </a:r>
          </a:p>
          <a:p>
            <a:pPr marL="219074" lvl="2" indent="0">
              <a:spcBef>
                <a:spcPts val="600"/>
              </a:spcBef>
              <a:buNone/>
            </a:pPr>
            <a:r>
              <a:rPr lang="en-US" dirty="0">
                <a:solidFill>
                  <a:schemeClr val="accent5">
                    <a:lumMod val="75000"/>
                  </a:schemeClr>
                </a:solidFill>
              </a:rPr>
              <a:t>Note: select at least 6 of 13 strategies; rigorously evaluate 3 of 6</a:t>
            </a:r>
          </a:p>
          <a:p>
            <a:pPr marL="219074" lvl="2" indent="0">
              <a:spcBef>
                <a:spcPts val="600"/>
              </a:spcBef>
              <a:buNone/>
            </a:pPr>
            <a:endParaRPr lang="en-US" dirty="0">
              <a:solidFill>
                <a:schemeClr val="accent5">
                  <a:lumMod val="75000"/>
                </a:schemeClr>
              </a:solidFill>
            </a:endParaRPr>
          </a:p>
          <a:p>
            <a:pPr marL="219074" lvl="2" indent="0">
              <a:spcBef>
                <a:spcPts val="600"/>
              </a:spcBef>
              <a:buNone/>
            </a:pPr>
            <a:endParaRPr lang="en-US" dirty="0">
              <a:solidFill>
                <a:schemeClr val="accent5">
                  <a:lumMod val="75000"/>
                </a:schemeClr>
              </a:solidFill>
            </a:endParaRPr>
          </a:p>
          <a:p>
            <a:pPr marL="230187" lvl="1" indent="0">
              <a:spcBef>
                <a:spcPts val="600"/>
              </a:spcBef>
              <a:buNone/>
            </a:pPr>
            <a:endParaRPr lang="en-US" sz="1800" dirty="0">
              <a:solidFill>
                <a:schemeClr val="accent5">
                  <a:lumMod val="75000"/>
                </a:schemeClr>
              </a:solidFill>
            </a:endParaRPr>
          </a:p>
        </p:txBody>
      </p:sp>
      <p:sp>
        <p:nvSpPr>
          <p:cNvPr id="3" name="Title 2">
            <a:extLst>
              <a:ext uri="{FF2B5EF4-FFF2-40B4-BE49-F238E27FC236}">
                <a16:creationId xmlns:a16="http://schemas.microsoft.com/office/drawing/2014/main" id="{36CFBDFB-94FD-4D0A-AA3E-4DEE3B9B3B9E}"/>
              </a:ext>
            </a:extLst>
          </p:cNvPr>
          <p:cNvSpPr>
            <a:spLocks noGrp="1"/>
          </p:cNvSpPr>
          <p:nvPr>
            <p:ph type="title"/>
          </p:nvPr>
        </p:nvSpPr>
        <p:spPr>
          <a:xfrm>
            <a:off x="453571" y="361950"/>
            <a:ext cx="8610600" cy="838200"/>
          </a:xfrm>
        </p:spPr>
        <p:txBody>
          <a:bodyPr>
            <a:noAutofit/>
          </a:bodyPr>
          <a:lstStyle/>
          <a:p>
            <a:r>
              <a:rPr lang="en-US" sz="3200" dirty="0"/>
              <a:t>A Strategic Approach to Advancing Health Equity for Priority Populations with or at Risk for Diabetes (2320)</a:t>
            </a:r>
            <a:endParaRPr lang="en-US" sz="3600" dirty="0"/>
          </a:p>
        </p:txBody>
      </p:sp>
    </p:spTree>
    <p:extLst>
      <p:ext uri="{BB962C8B-B14F-4D97-AF65-F5344CB8AC3E}">
        <p14:creationId xmlns:p14="http://schemas.microsoft.com/office/powerpoint/2010/main" val="287193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AEF14A58-58EA-419B-B6FC-BED06E21E58F}"/>
              </a:ext>
            </a:extLst>
          </p:cNvPr>
          <p:cNvGraphicFramePr>
            <a:graphicFrameLocks noGrp="1"/>
          </p:cNvGraphicFramePr>
          <p:nvPr>
            <p:ph sz="quarter" idx="10"/>
            <p:extLst>
              <p:ext uri="{D42A27DB-BD31-4B8C-83A1-F6EECF244321}">
                <p14:modId xmlns:p14="http://schemas.microsoft.com/office/powerpoint/2010/main" val="128953149"/>
              </p:ext>
            </p:extLst>
          </p:nvPr>
        </p:nvGraphicFramePr>
        <p:xfrm>
          <a:off x="533400" y="209550"/>
          <a:ext cx="8077200" cy="4511040"/>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4171096389"/>
                    </a:ext>
                  </a:extLst>
                </a:gridCol>
              </a:tblGrid>
              <a:tr h="457200">
                <a:tc>
                  <a:txBody>
                    <a:bodyPr/>
                    <a:lstStyle/>
                    <a:p>
                      <a:r>
                        <a:rPr lang="en-US" sz="2200" dirty="0"/>
                        <a:t>Evidence-based Approaches to Diabetes Management</a:t>
                      </a:r>
                    </a:p>
                  </a:txBody>
                  <a:tcPr/>
                </a:tc>
                <a:extLst>
                  <a:ext uri="{0D108BD9-81ED-4DB2-BD59-A6C34878D82A}">
                    <a16:rowId xmlns:a16="http://schemas.microsoft.com/office/drawing/2014/main" val="1311502928"/>
                  </a:ext>
                </a:extLst>
              </a:tr>
              <a:tr h="914400">
                <a:tc>
                  <a:txBody>
                    <a:bodyPr/>
                    <a:lstStyle/>
                    <a:p>
                      <a:r>
                        <a:rPr lang="en-US" sz="2200" dirty="0">
                          <a:solidFill>
                            <a:srgbClr val="00B050"/>
                          </a:solidFill>
                        </a:rPr>
                        <a:t>#1 - Strengthen self-care practices by improving access, appropriateness, and feasibility </a:t>
                      </a:r>
                      <a:r>
                        <a:rPr lang="en-US" sz="2200" b="0" dirty="0">
                          <a:solidFill>
                            <a:srgbClr val="00B050"/>
                          </a:solidFill>
                        </a:rPr>
                        <a:t>of diabetes self-management education and support (DSMES) </a:t>
                      </a:r>
                      <a:r>
                        <a:rPr lang="en-US" sz="2200" dirty="0">
                          <a:solidFill>
                            <a:srgbClr val="00B050"/>
                          </a:solidFill>
                        </a:rPr>
                        <a:t>services for priority populations </a:t>
                      </a:r>
                      <a:endParaRPr lang="en-US" sz="2200" b="0" dirty="0">
                        <a:solidFill>
                          <a:srgbClr val="00B050"/>
                        </a:solidFill>
                      </a:endParaRPr>
                    </a:p>
                  </a:txBody>
                  <a:tcPr/>
                </a:tc>
                <a:extLst>
                  <a:ext uri="{0D108BD9-81ED-4DB2-BD59-A6C34878D82A}">
                    <a16:rowId xmlns:a16="http://schemas.microsoft.com/office/drawing/2014/main" val="3354315702"/>
                  </a:ext>
                </a:extLst>
              </a:tr>
              <a:tr h="553808">
                <a:tc>
                  <a:txBody>
                    <a:bodyPr/>
                    <a:lstStyle/>
                    <a:p>
                      <a:r>
                        <a:rPr lang="en-US" sz="2200" dirty="0"/>
                        <a:t>#2 - Expand availability of ADA-recognized and ADCES-accredited DSMES services as a covered health benefit for Medicaid beneficiaries and employees with diabetes</a:t>
                      </a:r>
                    </a:p>
                  </a:txBody>
                  <a:tcPr/>
                </a:tc>
                <a:extLst>
                  <a:ext uri="{0D108BD9-81ED-4DB2-BD59-A6C34878D82A}">
                    <a16:rowId xmlns:a16="http://schemas.microsoft.com/office/drawing/2014/main" val="3586596390"/>
                  </a:ext>
                </a:extLst>
              </a:tr>
              <a:tr h="5538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a:t>#3 - </a:t>
                      </a:r>
                      <a:r>
                        <a:rPr lang="en-US" sz="2200" b="0" kern="1200" dirty="0">
                          <a:solidFill>
                            <a:schemeClr val="dk1"/>
                          </a:solidFill>
                          <a:effectLst/>
                          <a:latin typeface="+mn-lt"/>
                          <a:ea typeface="+mn-ea"/>
                          <a:cs typeface="+mn-cs"/>
                        </a:rPr>
                        <a:t>Prevent diabetes complications for priority populations through early detection</a:t>
                      </a:r>
                    </a:p>
                  </a:txBody>
                  <a:tcPr/>
                </a:tc>
                <a:extLst>
                  <a:ext uri="{0D108BD9-81ED-4DB2-BD59-A6C34878D82A}">
                    <a16:rowId xmlns:a16="http://schemas.microsoft.com/office/drawing/2014/main" val="4050374830"/>
                  </a:ext>
                </a:extLst>
              </a:tr>
              <a:tr h="569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kern="1200" dirty="0">
                          <a:solidFill>
                            <a:schemeClr val="dk1"/>
                          </a:solidFill>
                          <a:effectLst/>
                          <a:latin typeface="+mn-lt"/>
                          <a:ea typeface="+mn-ea"/>
                          <a:cs typeface="+mn-cs"/>
                        </a:rPr>
                        <a:t>#4 – Improve acceptability and quality of care for priority populations with diabetes</a:t>
                      </a:r>
                    </a:p>
                  </a:txBody>
                  <a:tcPr/>
                </a:tc>
                <a:extLst>
                  <a:ext uri="{0D108BD9-81ED-4DB2-BD59-A6C34878D82A}">
                    <a16:rowId xmlns:a16="http://schemas.microsoft.com/office/drawing/2014/main" val="4048585195"/>
                  </a:ext>
                </a:extLst>
              </a:tr>
            </a:tbl>
          </a:graphicData>
        </a:graphic>
      </p:graphicFrame>
    </p:spTree>
    <p:extLst>
      <p:ext uri="{BB962C8B-B14F-4D97-AF65-F5344CB8AC3E}">
        <p14:creationId xmlns:p14="http://schemas.microsoft.com/office/powerpoint/2010/main" val="2785023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AEF14A58-58EA-419B-B6FC-BED06E21E58F}"/>
              </a:ext>
            </a:extLst>
          </p:cNvPr>
          <p:cNvGraphicFramePr>
            <a:graphicFrameLocks noGrp="1"/>
          </p:cNvGraphicFramePr>
          <p:nvPr>
            <p:ph sz="quarter" idx="10"/>
            <p:extLst>
              <p:ext uri="{D42A27DB-BD31-4B8C-83A1-F6EECF244321}">
                <p14:modId xmlns:p14="http://schemas.microsoft.com/office/powerpoint/2010/main" val="3260752765"/>
              </p:ext>
            </p:extLst>
          </p:nvPr>
        </p:nvGraphicFramePr>
        <p:xfrm>
          <a:off x="533400" y="209550"/>
          <a:ext cx="8077200" cy="3627120"/>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4171096389"/>
                    </a:ext>
                  </a:extLst>
                </a:gridCol>
              </a:tblGrid>
              <a:tr h="457200">
                <a:tc>
                  <a:txBody>
                    <a:bodyPr/>
                    <a:lstStyle/>
                    <a:p>
                      <a:r>
                        <a:rPr lang="en-US" sz="2200" dirty="0"/>
                        <a:t>Evidence-based Approaches to Type 2 Diabetes Prevention and Risk Reduction</a:t>
                      </a:r>
                    </a:p>
                  </a:txBody>
                  <a:tcPr/>
                </a:tc>
                <a:extLst>
                  <a:ext uri="{0D108BD9-81ED-4DB2-BD59-A6C34878D82A}">
                    <a16:rowId xmlns:a16="http://schemas.microsoft.com/office/drawing/2014/main" val="1311502928"/>
                  </a:ext>
                </a:extLst>
              </a:tr>
              <a:tr h="91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a:solidFill>
                            <a:srgbClr val="00B050"/>
                          </a:solidFill>
                        </a:rPr>
                        <a:t>#5 - Increase enrollment and retention of priority populations in the National Diabetes Prevention Program (National DPP) lifestyle intervention and the MDPP by improving access, appropriateness, and feasibility of the programs </a:t>
                      </a:r>
                    </a:p>
                  </a:txBody>
                  <a:tcPr/>
                </a:tc>
                <a:extLst>
                  <a:ext uri="{0D108BD9-81ED-4DB2-BD59-A6C34878D82A}">
                    <a16:rowId xmlns:a16="http://schemas.microsoft.com/office/drawing/2014/main" val="3354315702"/>
                  </a:ext>
                </a:extLst>
              </a:tr>
              <a:tr h="553808">
                <a:tc>
                  <a:txBody>
                    <a:bodyPr/>
                    <a:lstStyle/>
                    <a:p>
                      <a:r>
                        <a:rPr lang="en-US" sz="2200" dirty="0">
                          <a:solidFill>
                            <a:srgbClr val="00B050"/>
                          </a:solidFill>
                        </a:rPr>
                        <a:t>#6 - Expand availability of the National DPP lifestyle intervention as a covered health benefit for Medicaid beneficiaries and/or employees and covered dependents at high risk for type 2 diabetes </a:t>
                      </a:r>
                    </a:p>
                  </a:txBody>
                  <a:tcPr/>
                </a:tc>
                <a:extLst>
                  <a:ext uri="{0D108BD9-81ED-4DB2-BD59-A6C34878D82A}">
                    <a16:rowId xmlns:a16="http://schemas.microsoft.com/office/drawing/2014/main" val="3586596390"/>
                  </a:ext>
                </a:extLst>
              </a:tr>
            </a:tbl>
          </a:graphicData>
        </a:graphic>
      </p:graphicFrame>
    </p:spTree>
    <p:extLst>
      <p:ext uri="{BB962C8B-B14F-4D97-AF65-F5344CB8AC3E}">
        <p14:creationId xmlns:p14="http://schemas.microsoft.com/office/powerpoint/2010/main" val="4224339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AEF14A58-58EA-419B-B6FC-BED06E21E58F}"/>
              </a:ext>
            </a:extLst>
          </p:cNvPr>
          <p:cNvGraphicFramePr>
            <a:graphicFrameLocks noGrp="1"/>
          </p:cNvGraphicFramePr>
          <p:nvPr>
            <p:ph sz="quarter" idx="10"/>
            <p:extLst>
              <p:ext uri="{D42A27DB-BD31-4B8C-83A1-F6EECF244321}">
                <p14:modId xmlns:p14="http://schemas.microsoft.com/office/powerpoint/2010/main" val="3023246529"/>
              </p:ext>
            </p:extLst>
          </p:nvPr>
        </p:nvGraphicFramePr>
        <p:xfrm>
          <a:off x="533400" y="209550"/>
          <a:ext cx="8077200" cy="4297680"/>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4171096389"/>
                    </a:ext>
                  </a:extLst>
                </a:gridCol>
              </a:tblGrid>
              <a:tr h="457200">
                <a:tc>
                  <a:txBody>
                    <a:bodyPr/>
                    <a:lstStyle/>
                    <a:p>
                      <a:r>
                        <a:rPr lang="en-US" sz="2200" dirty="0"/>
                        <a:t>Evidence-based Approaches to Type 2 Diabetes Prevention and Risk Reduction (cont.)</a:t>
                      </a:r>
                    </a:p>
                  </a:txBody>
                  <a:tcPr/>
                </a:tc>
                <a:extLst>
                  <a:ext uri="{0D108BD9-81ED-4DB2-BD59-A6C34878D82A}">
                    <a16:rowId xmlns:a16="http://schemas.microsoft.com/office/drawing/2014/main" val="1311502928"/>
                  </a:ext>
                </a:extLst>
              </a:tr>
              <a:tr h="914400">
                <a:tc>
                  <a:txBody>
                    <a:bodyPr/>
                    <a:lstStyle/>
                    <a:p>
                      <a:r>
                        <a:rPr lang="en-US" sz="2200" b="0" dirty="0">
                          <a:solidFill>
                            <a:srgbClr val="00B050"/>
                          </a:solidFill>
                        </a:rPr>
                        <a:t>#7 - Improve sustainability of CDC-recognized National DPP delivery organizations serving priority populations by establishing or expanding National DPP Umbrella Hub Arrangements </a:t>
                      </a:r>
                    </a:p>
                  </a:txBody>
                  <a:tcPr/>
                </a:tc>
                <a:extLst>
                  <a:ext uri="{0D108BD9-81ED-4DB2-BD59-A6C34878D82A}">
                    <a16:rowId xmlns:a16="http://schemas.microsoft.com/office/drawing/2014/main" val="3354315702"/>
                  </a:ext>
                </a:extLst>
              </a:tr>
              <a:tr h="553808">
                <a:tc>
                  <a:txBody>
                    <a:bodyPr/>
                    <a:lstStyle/>
                    <a:p>
                      <a:r>
                        <a:rPr lang="en-US" sz="2200" dirty="0"/>
                        <a:t>#8 - Implement, spread, and sustain one of the following evidence-based, family-centered childhood obesity interventions: </a:t>
                      </a:r>
                    </a:p>
                    <a:p>
                      <a:r>
                        <a:rPr lang="en-US" sz="2200" dirty="0"/>
                        <a:t>Mind, Exercise, Nutrition…Do It! (MEND)</a:t>
                      </a:r>
                    </a:p>
                    <a:p>
                      <a:r>
                        <a:rPr lang="en-US" sz="2200" dirty="0"/>
                        <a:t>Family Based Behavioral Therapy Bright Bodies</a:t>
                      </a:r>
                    </a:p>
                    <a:p>
                      <a:r>
                        <a:rPr lang="en-US" sz="2200" dirty="0"/>
                        <a:t>Healthy Weight and Your Child</a:t>
                      </a:r>
                    </a:p>
                  </a:txBody>
                  <a:tcPr/>
                </a:tc>
                <a:extLst>
                  <a:ext uri="{0D108BD9-81ED-4DB2-BD59-A6C34878D82A}">
                    <a16:rowId xmlns:a16="http://schemas.microsoft.com/office/drawing/2014/main" val="3586596390"/>
                  </a:ext>
                </a:extLst>
              </a:tr>
            </a:tbl>
          </a:graphicData>
        </a:graphic>
      </p:graphicFrame>
    </p:spTree>
    <p:extLst>
      <p:ext uri="{BB962C8B-B14F-4D97-AF65-F5344CB8AC3E}">
        <p14:creationId xmlns:p14="http://schemas.microsoft.com/office/powerpoint/2010/main" val="1996034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0012D06-1136-489C-8616-B148C4497226}"/>
              </a:ext>
            </a:extLst>
          </p:cNvPr>
          <p:cNvGraphicFramePr>
            <a:graphicFrameLocks noGrp="1"/>
          </p:cNvGraphicFramePr>
          <p:nvPr>
            <p:ph sz="quarter" idx="10"/>
            <p:extLst>
              <p:ext uri="{D42A27DB-BD31-4B8C-83A1-F6EECF244321}">
                <p14:modId xmlns:p14="http://schemas.microsoft.com/office/powerpoint/2010/main" val="4194393892"/>
              </p:ext>
            </p:extLst>
          </p:nvPr>
        </p:nvGraphicFramePr>
        <p:xfrm>
          <a:off x="533400" y="209550"/>
          <a:ext cx="8153400" cy="4968240"/>
        </p:xfrm>
        <a:graphic>
          <a:graphicData uri="http://schemas.openxmlformats.org/drawingml/2006/table">
            <a:tbl>
              <a:tblPr firstRow="1" bandRow="1">
                <a:tableStyleId>{5C22544A-7EE6-4342-B048-85BDC9FD1C3A}</a:tableStyleId>
              </a:tblPr>
              <a:tblGrid>
                <a:gridCol w="8153400">
                  <a:extLst>
                    <a:ext uri="{9D8B030D-6E8A-4147-A177-3AD203B41FA5}">
                      <a16:colId xmlns:a16="http://schemas.microsoft.com/office/drawing/2014/main" val="2421702176"/>
                    </a:ext>
                  </a:extLst>
                </a:gridCol>
              </a:tblGrid>
              <a:tr h="370840">
                <a:tc>
                  <a:txBody>
                    <a:bodyPr/>
                    <a:lstStyle/>
                    <a:p>
                      <a:r>
                        <a:rPr lang="en-US" sz="2200" dirty="0"/>
                        <a:t>Policy and Systems-level Support for Diabetes Management and/or Type 2 Diabetes Prevention </a:t>
                      </a:r>
                    </a:p>
                  </a:txBody>
                  <a:tcPr/>
                </a:tc>
                <a:extLst>
                  <a:ext uri="{0D108BD9-81ED-4DB2-BD59-A6C34878D82A}">
                    <a16:rowId xmlns:a16="http://schemas.microsoft.com/office/drawing/2014/main" val="10778856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kern="1200" dirty="0">
                          <a:solidFill>
                            <a:schemeClr val="dk1"/>
                          </a:solidFill>
                          <a:effectLst/>
                          <a:latin typeface="+mn-lt"/>
                          <a:ea typeface="+mn-ea"/>
                          <a:cs typeface="+mn-cs"/>
                        </a:rPr>
                        <a:t>#9 - Increase and sustain DSMES and National DPP delivery sites within pharmacy networks and chain pharmacies to improve reach to priority populations </a:t>
                      </a:r>
                    </a:p>
                  </a:txBody>
                  <a:tcPr/>
                </a:tc>
                <a:extLst>
                  <a:ext uri="{0D108BD9-81ED-4DB2-BD59-A6C34878D82A}">
                    <a16:rowId xmlns:a16="http://schemas.microsoft.com/office/drawing/2014/main" val="2844392938"/>
                  </a:ext>
                </a:extLst>
              </a:tr>
              <a:tr h="370840">
                <a:tc>
                  <a:txBody>
                    <a:bodyPr/>
                    <a:lstStyle/>
                    <a:p>
                      <a:r>
                        <a:rPr lang="en-US" sz="2200" dirty="0"/>
                        <a:t>#10 - Support the development of multi-directional e-referral systems that support electronic exchange of information between health care and CBOs, including: </a:t>
                      </a:r>
                    </a:p>
                    <a:p>
                      <a:pPr marL="342900" indent="-342900">
                        <a:buFont typeface="Wingdings" panose="05000000000000000000" pitchFamily="2" charset="2"/>
                        <a:buChar char="§"/>
                      </a:pPr>
                      <a:r>
                        <a:rPr lang="en-US" sz="2200" dirty="0"/>
                        <a:t>CDC-recognized organizations offering the National DPP lifestyle intervention and/or </a:t>
                      </a:r>
                    </a:p>
                    <a:p>
                      <a:pPr marL="342900" indent="-342900">
                        <a:buFont typeface="Wingdings" panose="05000000000000000000" pitchFamily="2" charset="2"/>
                        <a:buChar char="§"/>
                      </a:pPr>
                      <a:r>
                        <a:rPr lang="en-US" sz="2200" dirty="0"/>
                        <a:t>ADA-recognized/ADCES-accredited DSMES services and/or diabetes support programs or services in the community and </a:t>
                      </a:r>
                    </a:p>
                    <a:p>
                      <a:pPr marL="342900" indent="-342900">
                        <a:buFont typeface="Wingdings" panose="05000000000000000000" pitchFamily="2" charset="2"/>
                        <a:buChar char="§"/>
                      </a:pPr>
                      <a:r>
                        <a:rPr lang="en-US" sz="2200" dirty="0"/>
                        <a:t>Community programs/services that address SDOH or meet social needs </a:t>
                      </a:r>
                    </a:p>
                  </a:txBody>
                  <a:tcPr/>
                </a:tc>
                <a:extLst>
                  <a:ext uri="{0D108BD9-81ED-4DB2-BD59-A6C34878D82A}">
                    <a16:rowId xmlns:a16="http://schemas.microsoft.com/office/drawing/2014/main" val="1498740441"/>
                  </a:ext>
                </a:extLst>
              </a:tr>
            </a:tbl>
          </a:graphicData>
        </a:graphic>
      </p:graphicFrame>
    </p:spTree>
    <p:extLst>
      <p:ext uri="{BB962C8B-B14F-4D97-AF65-F5344CB8AC3E}">
        <p14:creationId xmlns:p14="http://schemas.microsoft.com/office/powerpoint/2010/main" val="841260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0012D06-1136-489C-8616-B148C4497226}"/>
              </a:ext>
            </a:extLst>
          </p:cNvPr>
          <p:cNvGraphicFramePr>
            <a:graphicFrameLocks noGrp="1"/>
          </p:cNvGraphicFramePr>
          <p:nvPr>
            <p:ph sz="quarter" idx="10"/>
            <p:extLst>
              <p:ext uri="{D42A27DB-BD31-4B8C-83A1-F6EECF244321}">
                <p14:modId xmlns:p14="http://schemas.microsoft.com/office/powerpoint/2010/main" val="2054787541"/>
              </p:ext>
            </p:extLst>
          </p:nvPr>
        </p:nvGraphicFramePr>
        <p:xfrm>
          <a:off x="609600" y="136525"/>
          <a:ext cx="8077200" cy="4724400"/>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2421702176"/>
                    </a:ext>
                  </a:extLst>
                </a:gridCol>
              </a:tblGrid>
              <a:tr h="370840">
                <a:tc>
                  <a:txBody>
                    <a:bodyPr/>
                    <a:lstStyle/>
                    <a:p>
                      <a:r>
                        <a:rPr lang="en-US" sz="2200" dirty="0"/>
                        <a:t>Policy and Systems-level Support for Diabetes Management and/or Type 2 Diabetes Prevention (cont.)</a:t>
                      </a:r>
                    </a:p>
                  </a:txBody>
                  <a:tcPr/>
                </a:tc>
                <a:extLst>
                  <a:ext uri="{0D108BD9-81ED-4DB2-BD59-A6C34878D82A}">
                    <a16:rowId xmlns:a16="http://schemas.microsoft.com/office/drawing/2014/main" val="10778856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kern="1200" dirty="0">
                          <a:solidFill>
                            <a:schemeClr val="dk1"/>
                          </a:solidFill>
                          <a:effectLst/>
                          <a:latin typeface="+mn-lt"/>
                          <a:ea typeface="+mn-ea"/>
                          <a:cs typeface="+mn-cs"/>
                        </a:rPr>
                        <a:t>#11 - Design and test innovative payment models that bundle the National DPP lifestyle intervention and/or DSMES with other programs and services that address relevant health or social needs of priority populations </a:t>
                      </a:r>
                    </a:p>
                  </a:txBody>
                  <a:tcPr/>
                </a:tc>
                <a:extLst>
                  <a:ext uri="{0D108BD9-81ED-4DB2-BD59-A6C34878D82A}">
                    <a16:rowId xmlns:a16="http://schemas.microsoft.com/office/drawing/2014/main" val="2844392938"/>
                  </a:ext>
                </a:extLst>
              </a:tr>
              <a:tr h="370840">
                <a:tc>
                  <a:txBody>
                    <a:bodyPr/>
                    <a:lstStyle/>
                    <a:p>
                      <a:r>
                        <a:rPr lang="en-US" sz="2200" dirty="0"/>
                        <a:t>#12 - Improve the sustainability of Community Health Workers (CHWs) by building or strengthening a supportive infrastructure to expand their involvement in evidence-based diabetes prevention and management programs and services </a:t>
                      </a:r>
                    </a:p>
                  </a:txBody>
                  <a:tcPr/>
                </a:tc>
                <a:extLst>
                  <a:ext uri="{0D108BD9-81ED-4DB2-BD59-A6C34878D82A}">
                    <a16:rowId xmlns:a16="http://schemas.microsoft.com/office/drawing/2014/main" val="1498740441"/>
                  </a:ext>
                </a:extLst>
              </a:tr>
              <a:tr h="370840">
                <a:tc>
                  <a:txBody>
                    <a:bodyPr/>
                    <a:lstStyle/>
                    <a:p>
                      <a:r>
                        <a:rPr lang="en-US" sz="2200" dirty="0"/>
                        <a:t>#13 - Improve the capacity of the diabetes workforce to address factors related to the SDOH that impact health outcomes for priority populations with and at risk for diabetes </a:t>
                      </a:r>
                    </a:p>
                  </a:txBody>
                  <a:tcPr/>
                </a:tc>
                <a:extLst>
                  <a:ext uri="{0D108BD9-81ED-4DB2-BD59-A6C34878D82A}">
                    <a16:rowId xmlns:a16="http://schemas.microsoft.com/office/drawing/2014/main" val="2188729216"/>
                  </a:ext>
                </a:extLst>
              </a:tr>
            </a:tbl>
          </a:graphicData>
        </a:graphic>
      </p:graphicFrame>
    </p:spTree>
    <p:extLst>
      <p:ext uri="{BB962C8B-B14F-4D97-AF65-F5344CB8AC3E}">
        <p14:creationId xmlns:p14="http://schemas.microsoft.com/office/powerpoint/2010/main" val="2969930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a:extLst>
              <a:ext uri="{FF2B5EF4-FFF2-40B4-BE49-F238E27FC236}">
                <a16:creationId xmlns:a16="http://schemas.microsoft.com/office/drawing/2014/main" id="{9CDBCA94-1FFC-4929-98F5-6B811F8AF62F}"/>
              </a:ext>
            </a:extLst>
          </p:cNvPr>
          <p:cNvGraphicFramePr>
            <a:graphicFrameLocks noGrp="1"/>
          </p:cNvGraphicFramePr>
          <p:nvPr>
            <p:ph sz="quarter" idx="10"/>
            <p:extLst>
              <p:ext uri="{D42A27DB-BD31-4B8C-83A1-F6EECF244321}">
                <p14:modId xmlns:p14="http://schemas.microsoft.com/office/powerpoint/2010/main" val="3867695875"/>
              </p:ext>
            </p:extLst>
          </p:nvPr>
        </p:nvGraphicFramePr>
        <p:xfrm>
          <a:off x="457200" y="136525"/>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9EFB8D74-A552-4661-93AB-7D9A616B3495}"/>
              </a:ext>
            </a:extLst>
          </p:cNvPr>
          <p:cNvSpPr txBox="1"/>
          <p:nvPr/>
        </p:nvSpPr>
        <p:spPr>
          <a:xfrm>
            <a:off x="637309" y="3259093"/>
            <a:ext cx="1981200" cy="430887"/>
          </a:xfrm>
          <a:prstGeom prst="rect">
            <a:avLst/>
          </a:prstGeom>
          <a:noFill/>
        </p:spPr>
        <p:txBody>
          <a:bodyPr wrap="square" rtlCol="0">
            <a:spAutoFit/>
          </a:bodyPr>
          <a:lstStyle/>
          <a:p>
            <a:pPr algn="ctr"/>
            <a:r>
              <a:rPr lang="en-US" sz="2200" b="1" dirty="0"/>
              <a:t>Release Date</a:t>
            </a:r>
          </a:p>
        </p:txBody>
      </p:sp>
      <p:sp>
        <p:nvSpPr>
          <p:cNvPr id="5" name="TextBox 4">
            <a:extLst>
              <a:ext uri="{FF2B5EF4-FFF2-40B4-BE49-F238E27FC236}">
                <a16:creationId xmlns:a16="http://schemas.microsoft.com/office/drawing/2014/main" id="{7ACFDB43-4711-4B33-88B2-181D5A701660}"/>
              </a:ext>
            </a:extLst>
          </p:cNvPr>
          <p:cNvSpPr txBox="1"/>
          <p:nvPr/>
        </p:nvSpPr>
        <p:spPr>
          <a:xfrm>
            <a:off x="4544291" y="3089815"/>
            <a:ext cx="1981200" cy="769441"/>
          </a:xfrm>
          <a:prstGeom prst="rect">
            <a:avLst/>
          </a:prstGeom>
          <a:noFill/>
        </p:spPr>
        <p:txBody>
          <a:bodyPr wrap="square" rtlCol="0">
            <a:spAutoFit/>
          </a:bodyPr>
          <a:lstStyle/>
          <a:p>
            <a:pPr algn="ctr"/>
            <a:r>
              <a:rPr lang="en-US" sz="2200" b="1" dirty="0"/>
              <a:t>Application Due Date</a:t>
            </a:r>
          </a:p>
        </p:txBody>
      </p:sp>
      <p:sp>
        <p:nvSpPr>
          <p:cNvPr id="6" name="TextBox 5">
            <a:extLst>
              <a:ext uri="{FF2B5EF4-FFF2-40B4-BE49-F238E27FC236}">
                <a16:creationId xmlns:a16="http://schemas.microsoft.com/office/drawing/2014/main" id="{15071F89-5791-48A9-A691-779F90E9BCED}"/>
              </a:ext>
            </a:extLst>
          </p:cNvPr>
          <p:cNvSpPr txBox="1"/>
          <p:nvPr/>
        </p:nvSpPr>
        <p:spPr>
          <a:xfrm>
            <a:off x="6525491" y="3176415"/>
            <a:ext cx="1981200" cy="430887"/>
          </a:xfrm>
          <a:prstGeom prst="rect">
            <a:avLst/>
          </a:prstGeom>
          <a:noFill/>
        </p:spPr>
        <p:txBody>
          <a:bodyPr wrap="square" rtlCol="0">
            <a:spAutoFit/>
          </a:bodyPr>
          <a:lstStyle/>
          <a:p>
            <a:pPr algn="ctr"/>
            <a:r>
              <a:rPr lang="en-US" sz="2200" b="1" dirty="0"/>
              <a:t>Start Date</a:t>
            </a:r>
          </a:p>
        </p:txBody>
      </p:sp>
      <p:sp>
        <p:nvSpPr>
          <p:cNvPr id="8" name="Title 1">
            <a:extLst>
              <a:ext uri="{FF2B5EF4-FFF2-40B4-BE49-F238E27FC236}">
                <a16:creationId xmlns:a16="http://schemas.microsoft.com/office/drawing/2014/main" id="{14E74106-F507-435F-AAC0-DA5370583E4F}"/>
              </a:ext>
            </a:extLst>
          </p:cNvPr>
          <p:cNvSpPr txBox="1">
            <a:spLocks/>
          </p:cNvSpPr>
          <p:nvPr/>
        </p:nvSpPr>
        <p:spPr>
          <a:xfrm>
            <a:off x="457200" y="393199"/>
            <a:ext cx="8229600" cy="1143000"/>
          </a:xfrm>
          <a:prstGeom prst="rect">
            <a:avLst/>
          </a:prstGeom>
        </p:spPr>
        <p:txBody>
          <a:bodyPr/>
          <a:lstStyle>
            <a:lvl1pPr algn="l" defTabSz="914400" rtl="0" eaLnBrk="1" latinLnBrk="0" hangingPunct="1">
              <a:spcBef>
                <a:spcPct val="0"/>
              </a:spcBef>
              <a:buNone/>
              <a:defRPr sz="4000" b="0" kern="1200">
                <a:solidFill>
                  <a:srgbClr val="585858"/>
                </a:solidFill>
                <a:latin typeface="+mj-lt"/>
                <a:ea typeface="+mj-ea"/>
                <a:cs typeface="Arial" panose="020B0604020202020204" pitchFamily="34" charset="0"/>
              </a:defRPr>
            </a:lvl1pPr>
          </a:lstStyle>
          <a:p>
            <a:r>
              <a:rPr lang="en-US" dirty="0"/>
              <a:t>Timeline</a:t>
            </a:r>
          </a:p>
        </p:txBody>
      </p:sp>
      <p:sp>
        <p:nvSpPr>
          <p:cNvPr id="7" name="TextBox 6">
            <a:extLst>
              <a:ext uri="{FF2B5EF4-FFF2-40B4-BE49-F238E27FC236}">
                <a16:creationId xmlns:a16="http://schemas.microsoft.com/office/drawing/2014/main" id="{6C57D98E-EE34-4CCF-BE70-A405BD4608C5}"/>
              </a:ext>
            </a:extLst>
          </p:cNvPr>
          <p:cNvSpPr txBox="1"/>
          <p:nvPr/>
        </p:nvSpPr>
        <p:spPr>
          <a:xfrm>
            <a:off x="2590800" y="3089815"/>
            <a:ext cx="1981200" cy="769441"/>
          </a:xfrm>
          <a:prstGeom prst="rect">
            <a:avLst/>
          </a:prstGeom>
          <a:noFill/>
        </p:spPr>
        <p:txBody>
          <a:bodyPr wrap="square" rtlCol="0">
            <a:spAutoFit/>
          </a:bodyPr>
          <a:lstStyle/>
          <a:p>
            <a:pPr algn="ctr"/>
            <a:r>
              <a:rPr lang="en-US" sz="2200" b="1" dirty="0"/>
              <a:t>Internal Routing</a:t>
            </a:r>
          </a:p>
        </p:txBody>
      </p:sp>
    </p:spTree>
    <p:extLst>
      <p:ext uri="{BB962C8B-B14F-4D97-AF65-F5344CB8AC3E}">
        <p14:creationId xmlns:p14="http://schemas.microsoft.com/office/powerpoint/2010/main" val="41830746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B2327-FE03-41B8-9C76-BEA52EC39872}"/>
              </a:ext>
            </a:extLst>
          </p:cNvPr>
          <p:cNvSpPr>
            <a:spLocks noGrp="1"/>
          </p:cNvSpPr>
          <p:nvPr>
            <p:ph type="title"/>
          </p:nvPr>
        </p:nvSpPr>
        <p:spPr/>
        <p:txBody>
          <a:bodyPr/>
          <a:lstStyle/>
          <a:p>
            <a:r>
              <a:rPr lang="en-US" dirty="0"/>
              <a:t>Cardiovascular Disease</a:t>
            </a:r>
          </a:p>
        </p:txBody>
      </p:sp>
    </p:spTree>
    <p:extLst>
      <p:ext uri="{BB962C8B-B14F-4D97-AF65-F5344CB8AC3E}">
        <p14:creationId xmlns:p14="http://schemas.microsoft.com/office/powerpoint/2010/main" val="2194611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37160"/>
            <a:ext cx="8229600" cy="986790"/>
          </a:xfrm>
        </p:spPr>
        <p:txBody>
          <a:bodyPr>
            <a:noAutofit/>
          </a:bodyPr>
          <a:lstStyle/>
          <a:p>
            <a:pPr marL="0" indent="0">
              <a:buNone/>
            </a:pPr>
            <a:r>
              <a:rPr lang="en-US" sz="3600" dirty="0"/>
              <a:t>The National Cardiovascular Health Program (2304)</a:t>
            </a:r>
          </a:p>
        </p:txBody>
      </p:sp>
      <p:sp>
        <p:nvSpPr>
          <p:cNvPr id="5" name="Content Placeholder 4"/>
          <p:cNvSpPr>
            <a:spLocks noGrp="1"/>
          </p:cNvSpPr>
          <p:nvPr>
            <p:ph idx="1"/>
          </p:nvPr>
        </p:nvSpPr>
        <p:spPr>
          <a:xfrm>
            <a:off x="457200" y="1200150"/>
            <a:ext cx="8461022" cy="3806190"/>
          </a:xfrm>
        </p:spPr>
        <p:txBody>
          <a:bodyPr>
            <a:normAutofit/>
          </a:bodyPr>
          <a:lstStyle/>
          <a:p>
            <a:pPr marL="0" indent="0">
              <a:buNone/>
            </a:pPr>
            <a:r>
              <a:rPr lang="en-US" sz="2400" i="1" dirty="0"/>
              <a:t>Previous iteration: 1815 Category B</a:t>
            </a:r>
          </a:p>
          <a:p>
            <a:pPr>
              <a:spcBef>
                <a:spcPts val="600"/>
              </a:spcBef>
            </a:pPr>
            <a:r>
              <a:rPr lang="en-US" sz="2400" dirty="0"/>
              <a:t>Grant focus</a:t>
            </a:r>
          </a:p>
          <a:p>
            <a:pPr lvl="1">
              <a:spcBef>
                <a:spcPts val="600"/>
              </a:spcBef>
            </a:pPr>
            <a:r>
              <a:rPr lang="en-US" sz="2000" b="0" i="0" dirty="0">
                <a:solidFill>
                  <a:schemeClr val="accent5">
                    <a:lumMod val="75000"/>
                  </a:schemeClr>
                </a:solidFill>
                <a:effectLst/>
                <a:latin typeface="Arial" panose="020B0604020202020204" pitchFamily="34" charset="0"/>
              </a:rPr>
              <a:t>Implement and evaluate evidence-based strategies contributing to the prevention and management of CVD in populations at the highest risk.</a:t>
            </a:r>
          </a:p>
          <a:p>
            <a:pPr lvl="1">
              <a:spcBef>
                <a:spcPts val="600"/>
              </a:spcBef>
            </a:pPr>
            <a:r>
              <a:rPr lang="en-US" sz="2000" b="0" i="0" dirty="0">
                <a:solidFill>
                  <a:schemeClr val="accent5">
                    <a:lumMod val="75000"/>
                  </a:schemeClr>
                </a:solidFill>
                <a:effectLst/>
                <a:latin typeface="Arial" panose="020B0604020202020204" pitchFamily="34" charset="0"/>
              </a:rPr>
              <a:t>Address social and economic factors to help health systems respond to social determinants present in their communities to offer those at risk of, or burdened with CVD, the best health outcomes possible.</a:t>
            </a:r>
            <a:endParaRPr lang="en-US" sz="2000" dirty="0">
              <a:solidFill>
                <a:schemeClr val="accent5">
                  <a:lumMod val="75000"/>
                </a:schemeClr>
              </a:solidFill>
            </a:endParaRPr>
          </a:p>
        </p:txBody>
      </p:sp>
    </p:spTree>
    <p:extLst>
      <p:ext uri="{BB962C8B-B14F-4D97-AF65-F5344CB8AC3E}">
        <p14:creationId xmlns:p14="http://schemas.microsoft.com/office/powerpoint/2010/main" val="2645716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200150"/>
            <a:ext cx="8229600" cy="3806190"/>
          </a:xfrm>
        </p:spPr>
        <p:txBody>
          <a:bodyPr>
            <a:normAutofit/>
          </a:bodyPr>
          <a:lstStyle/>
          <a:p>
            <a:pPr marL="0" indent="0">
              <a:spcBef>
                <a:spcPts val="600"/>
              </a:spcBef>
              <a:buNone/>
            </a:pPr>
            <a:r>
              <a:rPr lang="en-US" sz="2400" i="1" dirty="0"/>
              <a:t>Previous iteration: 1817 Category B</a:t>
            </a:r>
          </a:p>
          <a:p>
            <a:pPr>
              <a:spcBef>
                <a:spcPts val="600"/>
              </a:spcBef>
            </a:pPr>
            <a:r>
              <a:rPr lang="en-US" sz="2400" dirty="0"/>
              <a:t>Grant focus</a:t>
            </a:r>
          </a:p>
          <a:p>
            <a:pPr lvl="1">
              <a:spcBef>
                <a:spcPts val="600"/>
              </a:spcBef>
            </a:pPr>
            <a:r>
              <a:rPr lang="en-US" sz="2000" b="0" i="0" dirty="0">
                <a:solidFill>
                  <a:schemeClr val="accent5">
                    <a:lumMod val="75000"/>
                  </a:schemeClr>
                </a:solidFill>
                <a:effectLst/>
                <a:latin typeface="Arial" panose="020B0604020202020204" pitchFamily="34" charset="0"/>
              </a:rPr>
              <a:t>Health system interventions to prevent, control, and manage high blood pressure and cholesterol </a:t>
            </a:r>
          </a:p>
          <a:p>
            <a:pPr lvl="1">
              <a:spcBef>
                <a:spcPts val="600"/>
              </a:spcBef>
            </a:pPr>
            <a:r>
              <a:rPr lang="en-US" sz="2000" b="0" i="0" dirty="0">
                <a:solidFill>
                  <a:schemeClr val="accent5">
                    <a:lumMod val="75000"/>
                  </a:schemeClr>
                </a:solidFill>
                <a:effectLst/>
                <a:latin typeface="Arial" panose="020B0604020202020204" pitchFamily="34" charset="0"/>
              </a:rPr>
              <a:t>Improve continuity of care across health care settings</a:t>
            </a:r>
            <a:endParaRPr lang="en-US" sz="2000" dirty="0">
              <a:solidFill>
                <a:schemeClr val="accent5">
                  <a:lumMod val="75000"/>
                </a:schemeClr>
              </a:solidFill>
              <a:latin typeface="Arial" panose="020B0604020202020204" pitchFamily="34" charset="0"/>
            </a:endParaRPr>
          </a:p>
          <a:p>
            <a:pPr lvl="1">
              <a:spcBef>
                <a:spcPts val="600"/>
              </a:spcBef>
            </a:pPr>
            <a:r>
              <a:rPr lang="en-US" sz="2000" b="0" i="0" dirty="0">
                <a:solidFill>
                  <a:schemeClr val="accent5">
                    <a:lumMod val="75000"/>
                  </a:schemeClr>
                </a:solidFill>
                <a:effectLst/>
                <a:latin typeface="Arial" panose="020B0604020202020204" pitchFamily="34" charset="0"/>
              </a:rPr>
              <a:t>Maximize use of electronic health record data</a:t>
            </a:r>
          </a:p>
          <a:p>
            <a:pPr lvl="1">
              <a:spcBef>
                <a:spcPts val="600"/>
              </a:spcBef>
            </a:pPr>
            <a:r>
              <a:rPr lang="en-US" sz="2000" b="0" i="0" dirty="0">
                <a:solidFill>
                  <a:schemeClr val="accent5">
                    <a:lumMod val="75000"/>
                  </a:schemeClr>
                </a:solidFill>
                <a:effectLst/>
                <a:latin typeface="Arial" panose="020B0604020202020204" pitchFamily="34" charset="0"/>
              </a:rPr>
              <a:t>Use technology to improve medication adherence</a:t>
            </a:r>
            <a:endParaRPr lang="en-US" sz="2000" dirty="0">
              <a:solidFill>
                <a:schemeClr val="accent5">
                  <a:lumMod val="75000"/>
                </a:schemeClr>
              </a:solidFill>
            </a:endParaRPr>
          </a:p>
        </p:txBody>
      </p:sp>
      <p:sp>
        <p:nvSpPr>
          <p:cNvPr id="3" name="Title 2">
            <a:extLst>
              <a:ext uri="{FF2B5EF4-FFF2-40B4-BE49-F238E27FC236}">
                <a16:creationId xmlns:a16="http://schemas.microsoft.com/office/drawing/2014/main" id="{B761FD11-6F50-425C-83A6-582FEA876A16}"/>
              </a:ext>
            </a:extLst>
          </p:cNvPr>
          <p:cNvSpPr>
            <a:spLocks noGrp="1"/>
          </p:cNvSpPr>
          <p:nvPr>
            <p:ph type="title"/>
          </p:nvPr>
        </p:nvSpPr>
        <p:spPr>
          <a:xfrm>
            <a:off x="457200" y="361950"/>
            <a:ext cx="8229600" cy="990600"/>
          </a:xfrm>
        </p:spPr>
        <p:txBody>
          <a:bodyPr>
            <a:noAutofit/>
          </a:bodyPr>
          <a:lstStyle/>
          <a:p>
            <a:r>
              <a:rPr lang="en-US" sz="3600" dirty="0"/>
              <a:t>The Innovative Cardiovascular Health Program (2305)</a:t>
            </a:r>
            <a:br>
              <a:rPr lang="en-US" sz="2800" dirty="0"/>
            </a:br>
            <a:endParaRPr lang="en-US" sz="2800" dirty="0"/>
          </a:p>
        </p:txBody>
      </p:sp>
    </p:spTree>
    <p:extLst>
      <p:ext uri="{BB962C8B-B14F-4D97-AF65-F5344CB8AC3E}">
        <p14:creationId xmlns:p14="http://schemas.microsoft.com/office/powerpoint/2010/main" val="1921877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E8F90-2838-46A5-890F-0DD33996CD3C}"/>
              </a:ext>
            </a:extLst>
          </p:cNvPr>
          <p:cNvSpPr>
            <a:spLocks noGrp="1"/>
          </p:cNvSpPr>
          <p:nvPr>
            <p:ph type="title"/>
          </p:nvPr>
        </p:nvSpPr>
        <p:spPr/>
        <p:txBody>
          <a:bodyPr/>
          <a:lstStyle/>
          <a:p>
            <a:r>
              <a:rPr lang="en-US" dirty="0"/>
              <a:t>Welcome</a:t>
            </a:r>
          </a:p>
        </p:txBody>
      </p:sp>
      <p:sp>
        <p:nvSpPr>
          <p:cNvPr id="4" name="Slide Number Placeholder 3">
            <a:extLst>
              <a:ext uri="{FF2B5EF4-FFF2-40B4-BE49-F238E27FC236}">
                <a16:creationId xmlns:a16="http://schemas.microsoft.com/office/drawing/2014/main" id="{33961E2B-6135-4A85-9970-09F960DECF49}"/>
              </a:ext>
            </a:extLst>
          </p:cNvPr>
          <p:cNvSpPr>
            <a:spLocks noGrp="1"/>
          </p:cNvSpPr>
          <p:nvPr>
            <p:ph type="sldNum" sz="quarter" idx="12"/>
          </p:nvPr>
        </p:nvSpPr>
        <p:spPr/>
        <p:txBody>
          <a:bodyPr/>
          <a:lstStyle/>
          <a:p>
            <a:fld id="{A43C80DB-1E10-4B42-A90C-FD4E89BD3390}" type="slidenum">
              <a:rPr lang="en-US" smtClean="0"/>
              <a:t>2</a:t>
            </a:fld>
            <a:endParaRPr lang="en-US"/>
          </a:p>
        </p:txBody>
      </p:sp>
    </p:spTree>
    <p:extLst>
      <p:ext uri="{BB962C8B-B14F-4D97-AF65-F5344CB8AC3E}">
        <p14:creationId xmlns:p14="http://schemas.microsoft.com/office/powerpoint/2010/main" val="369027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14350"/>
            <a:ext cx="8229600" cy="3848100"/>
          </a:xfrm>
        </p:spPr>
        <p:txBody>
          <a:bodyPr>
            <a:normAutofit/>
          </a:bodyPr>
          <a:lstStyle/>
          <a:p>
            <a:pPr>
              <a:spcBef>
                <a:spcPts val="600"/>
              </a:spcBef>
            </a:pPr>
            <a:r>
              <a:rPr lang="en-US" sz="2400" dirty="0"/>
              <a:t>Grant focus</a:t>
            </a:r>
            <a:endParaRPr lang="en-US" sz="2400" dirty="0">
              <a:solidFill>
                <a:srgbClr val="363636"/>
              </a:solidFill>
            </a:endParaRPr>
          </a:p>
          <a:p>
            <a:pPr lvl="1">
              <a:spcBef>
                <a:spcPts val="600"/>
              </a:spcBef>
            </a:pPr>
            <a:r>
              <a:rPr lang="en-US" sz="2000" dirty="0">
                <a:solidFill>
                  <a:schemeClr val="accent5">
                    <a:lumMod val="75000"/>
                  </a:schemeClr>
                </a:solidFill>
              </a:rPr>
              <a:t>Integrate Community H</a:t>
            </a:r>
            <a:r>
              <a:rPr lang="en-US" sz="2000" b="0" i="0" dirty="0">
                <a:solidFill>
                  <a:schemeClr val="accent5">
                    <a:lumMod val="75000"/>
                  </a:schemeClr>
                </a:solidFill>
                <a:effectLst/>
              </a:rPr>
              <a:t>ealth </a:t>
            </a:r>
            <a:r>
              <a:rPr lang="en-US" sz="2000" dirty="0">
                <a:solidFill>
                  <a:schemeClr val="accent5">
                    <a:lumMod val="75000"/>
                  </a:schemeClr>
                </a:solidFill>
              </a:rPr>
              <a:t>W</a:t>
            </a:r>
            <a:r>
              <a:rPr lang="en-US" sz="2000" b="0" i="0" dirty="0">
                <a:solidFill>
                  <a:schemeClr val="accent5">
                    <a:lumMod val="75000"/>
                  </a:schemeClr>
                </a:solidFill>
                <a:effectLst/>
              </a:rPr>
              <a:t>orkers (CHW)</a:t>
            </a:r>
          </a:p>
          <a:p>
            <a:pPr lvl="1">
              <a:spcBef>
                <a:spcPts val="600"/>
              </a:spcBef>
            </a:pPr>
            <a:r>
              <a:rPr lang="en-US" sz="2000" dirty="0">
                <a:solidFill>
                  <a:schemeClr val="accent5">
                    <a:lumMod val="75000"/>
                  </a:schemeClr>
                </a:solidFill>
              </a:rPr>
              <a:t>Support </a:t>
            </a:r>
            <a:r>
              <a:rPr lang="en-US" sz="2000" b="0" i="0" dirty="0">
                <a:solidFill>
                  <a:schemeClr val="accent5">
                    <a:lumMod val="75000"/>
                  </a:schemeClr>
                </a:solidFill>
                <a:effectLst/>
              </a:rPr>
              <a:t>community and clinical links and partnerships</a:t>
            </a:r>
          </a:p>
          <a:p>
            <a:pPr lvl="1">
              <a:spcBef>
                <a:spcPts val="600"/>
              </a:spcBef>
            </a:pPr>
            <a:r>
              <a:rPr lang="en-US" sz="2000" i="0" dirty="0">
                <a:solidFill>
                  <a:schemeClr val="accent5">
                    <a:lumMod val="75000"/>
                  </a:schemeClr>
                </a:solidFill>
                <a:effectLst/>
              </a:rPr>
              <a:t>Develop partnerships to improve cardiovascular disease in priority populations</a:t>
            </a:r>
          </a:p>
          <a:p>
            <a:pPr lvl="1">
              <a:spcBef>
                <a:spcPts val="600"/>
              </a:spcBef>
            </a:pPr>
            <a:r>
              <a:rPr lang="en-US" sz="2000" i="0" dirty="0">
                <a:solidFill>
                  <a:schemeClr val="accent5">
                    <a:lumMod val="75000"/>
                  </a:schemeClr>
                </a:solidFill>
                <a:effectLst/>
              </a:rPr>
              <a:t>Address </a:t>
            </a:r>
            <a:r>
              <a:rPr lang="en-US" sz="2000" i="0" dirty="0" err="1">
                <a:solidFill>
                  <a:schemeClr val="accent5">
                    <a:lumMod val="75000"/>
                  </a:schemeClr>
                </a:solidFill>
                <a:effectLst/>
              </a:rPr>
              <a:t>SDoH</a:t>
            </a:r>
            <a:r>
              <a:rPr lang="en-US" sz="2000" i="0" dirty="0">
                <a:solidFill>
                  <a:schemeClr val="accent5">
                    <a:lumMod val="75000"/>
                  </a:schemeClr>
                </a:solidFill>
                <a:effectLst/>
              </a:rPr>
              <a:t>, stress/mental health, health inequity, and injustice</a:t>
            </a:r>
          </a:p>
          <a:p>
            <a:pPr lvl="1">
              <a:buFont typeface="Courier New" panose="02070309020205020404" pitchFamily="49" charset="0"/>
              <a:buChar char="o"/>
            </a:pPr>
            <a:endParaRPr lang="en-US" sz="2000" dirty="0"/>
          </a:p>
          <a:p>
            <a:pPr>
              <a:spcBef>
                <a:spcPts val="1200"/>
              </a:spcBef>
            </a:pPr>
            <a:endParaRPr lang="en-US" dirty="0"/>
          </a:p>
        </p:txBody>
      </p:sp>
    </p:spTree>
    <p:extLst>
      <p:ext uri="{BB962C8B-B14F-4D97-AF65-F5344CB8AC3E}">
        <p14:creationId xmlns:p14="http://schemas.microsoft.com/office/powerpoint/2010/main" val="145584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92CFAA-2265-4A0A-BB6F-D002C7546DF4}"/>
              </a:ext>
            </a:extLst>
          </p:cNvPr>
          <p:cNvSpPr>
            <a:spLocks noGrp="1"/>
          </p:cNvSpPr>
          <p:nvPr>
            <p:ph type="title"/>
          </p:nvPr>
        </p:nvSpPr>
        <p:spPr>
          <a:xfrm>
            <a:off x="722312" y="2040485"/>
            <a:ext cx="8116887" cy="1143000"/>
          </a:xfrm>
        </p:spPr>
        <p:txBody>
          <a:bodyPr>
            <a:noAutofit/>
          </a:bodyPr>
          <a:lstStyle/>
          <a:p>
            <a:r>
              <a:rPr lang="en-US" dirty="0"/>
              <a:t>Nutrition, Physical Activity, and Obesity (NPAO)</a:t>
            </a:r>
          </a:p>
        </p:txBody>
      </p:sp>
    </p:spTree>
    <p:extLst>
      <p:ext uri="{BB962C8B-B14F-4D97-AF65-F5344CB8AC3E}">
        <p14:creationId xmlns:p14="http://schemas.microsoft.com/office/powerpoint/2010/main" val="2596745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A0308-2F4B-403C-B654-960484507F8A}"/>
              </a:ext>
            </a:extLst>
          </p:cNvPr>
          <p:cNvSpPr>
            <a:spLocks noGrp="1"/>
          </p:cNvSpPr>
          <p:nvPr>
            <p:ph type="title"/>
          </p:nvPr>
        </p:nvSpPr>
        <p:spPr>
          <a:xfrm>
            <a:off x="457200" y="137160"/>
            <a:ext cx="8229600" cy="834390"/>
          </a:xfrm>
        </p:spPr>
        <p:txBody>
          <a:bodyPr>
            <a:noAutofit/>
          </a:bodyPr>
          <a:lstStyle/>
          <a:p>
            <a:pPr marL="0" indent="0">
              <a:buNone/>
            </a:pPr>
            <a:r>
              <a:rPr lang="en-US" sz="3600" dirty="0"/>
              <a:t>The State Physical Activity and Nutrition Program (2312)</a:t>
            </a:r>
          </a:p>
        </p:txBody>
      </p:sp>
      <p:sp>
        <p:nvSpPr>
          <p:cNvPr id="3" name="Content Placeholder 2">
            <a:extLst>
              <a:ext uri="{FF2B5EF4-FFF2-40B4-BE49-F238E27FC236}">
                <a16:creationId xmlns:a16="http://schemas.microsoft.com/office/drawing/2014/main" id="{5DF43E2C-EBE1-454A-9ABC-11E26CEDCE5E}"/>
              </a:ext>
            </a:extLst>
          </p:cNvPr>
          <p:cNvSpPr>
            <a:spLocks noGrp="1"/>
          </p:cNvSpPr>
          <p:nvPr>
            <p:ph idx="1"/>
          </p:nvPr>
        </p:nvSpPr>
        <p:spPr>
          <a:xfrm>
            <a:off x="457200" y="1200150"/>
            <a:ext cx="8229600" cy="3806190"/>
          </a:xfrm>
        </p:spPr>
        <p:txBody>
          <a:bodyPr>
            <a:normAutofit/>
          </a:bodyPr>
          <a:lstStyle/>
          <a:p>
            <a:pPr marL="0" indent="0">
              <a:spcBef>
                <a:spcPts val="600"/>
              </a:spcBef>
              <a:buNone/>
            </a:pPr>
            <a:r>
              <a:rPr lang="en-US" sz="2400" i="1" dirty="0"/>
              <a:t>Previous iteration: SPAN (1807) </a:t>
            </a:r>
          </a:p>
          <a:p>
            <a:pPr marL="0" indent="0">
              <a:spcBef>
                <a:spcPts val="600"/>
              </a:spcBef>
              <a:buNone/>
            </a:pPr>
            <a:r>
              <a:rPr lang="en-US" sz="2000" i="1" dirty="0">
                <a:solidFill>
                  <a:schemeClr val="tx1">
                    <a:lumMod val="50000"/>
                    <a:lumOff val="50000"/>
                  </a:schemeClr>
                </a:solidFill>
              </a:rPr>
              <a:t>Note: CDPP does not have this funding.</a:t>
            </a:r>
          </a:p>
          <a:p>
            <a:pPr>
              <a:spcBef>
                <a:spcPts val="600"/>
              </a:spcBef>
            </a:pPr>
            <a:r>
              <a:rPr lang="en-US" sz="2400" dirty="0"/>
              <a:t>Grant focus</a:t>
            </a:r>
          </a:p>
          <a:p>
            <a:pPr lvl="1">
              <a:spcBef>
                <a:spcPts val="600"/>
              </a:spcBef>
            </a:pPr>
            <a:r>
              <a:rPr lang="en-US" sz="2000" b="0" i="0" dirty="0">
                <a:solidFill>
                  <a:schemeClr val="accent5">
                    <a:lumMod val="75000"/>
                  </a:schemeClr>
                </a:solidFill>
                <a:effectLst/>
                <a:latin typeface="Arial" panose="020B0604020202020204" pitchFamily="34" charset="0"/>
              </a:rPr>
              <a:t>Support activities to implement evidence-based strategies and leverage resources from various stakeholders and sectors related to poor nutrition and physical inactivity.</a:t>
            </a:r>
          </a:p>
          <a:p>
            <a:pPr lvl="1">
              <a:spcBef>
                <a:spcPts val="600"/>
              </a:spcBef>
            </a:pPr>
            <a:r>
              <a:rPr lang="en-US" sz="2000" dirty="0">
                <a:solidFill>
                  <a:schemeClr val="accent5">
                    <a:lumMod val="75000"/>
                  </a:schemeClr>
                </a:solidFill>
                <a:latin typeface="Arial" panose="020B0604020202020204" pitchFamily="34" charset="0"/>
              </a:rPr>
              <a:t>Work </a:t>
            </a:r>
            <a:r>
              <a:rPr lang="en-US" sz="2000" b="0" i="0" dirty="0">
                <a:solidFill>
                  <a:schemeClr val="accent5">
                    <a:lumMod val="75000"/>
                  </a:schemeClr>
                </a:solidFill>
                <a:effectLst/>
                <a:latin typeface="Arial" panose="020B0604020202020204" pitchFamily="34" charset="0"/>
              </a:rPr>
              <a:t>with state and local partners to improve nutrition and access to safe physical activity, including breastfeeding, early care and education, and family healthy weight programs</a:t>
            </a:r>
            <a:endParaRPr lang="en-US" sz="2000" dirty="0">
              <a:solidFill>
                <a:schemeClr val="accent5">
                  <a:lumMod val="75000"/>
                </a:schemeClr>
              </a:solidFill>
            </a:endParaRPr>
          </a:p>
        </p:txBody>
      </p:sp>
    </p:spTree>
    <p:extLst>
      <p:ext uri="{BB962C8B-B14F-4D97-AF65-F5344CB8AC3E}">
        <p14:creationId xmlns:p14="http://schemas.microsoft.com/office/powerpoint/2010/main" val="34894472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F925-9459-4DDF-9D57-74A61DE8A78C}"/>
              </a:ext>
            </a:extLst>
          </p:cNvPr>
          <p:cNvSpPr>
            <a:spLocks noGrp="1"/>
          </p:cNvSpPr>
          <p:nvPr>
            <p:ph type="title"/>
          </p:nvPr>
        </p:nvSpPr>
        <p:spPr/>
        <p:txBody>
          <a:bodyPr>
            <a:normAutofit/>
          </a:bodyPr>
          <a:lstStyle/>
          <a:p>
            <a:r>
              <a:rPr lang="en-US" sz="3600" dirty="0"/>
              <a:t>CDPP Interest Survey</a:t>
            </a:r>
          </a:p>
        </p:txBody>
      </p:sp>
      <p:sp>
        <p:nvSpPr>
          <p:cNvPr id="3" name="Content Placeholder 2">
            <a:extLst>
              <a:ext uri="{FF2B5EF4-FFF2-40B4-BE49-F238E27FC236}">
                <a16:creationId xmlns:a16="http://schemas.microsoft.com/office/drawing/2014/main" id="{38A65EAF-B99D-41C9-B230-ADB8ED339232}"/>
              </a:ext>
            </a:extLst>
          </p:cNvPr>
          <p:cNvSpPr>
            <a:spLocks noGrp="1"/>
          </p:cNvSpPr>
          <p:nvPr>
            <p:ph idx="1"/>
          </p:nvPr>
        </p:nvSpPr>
        <p:spPr/>
        <p:txBody>
          <a:bodyPr>
            <a:normAutofit fontScale="92500" lnSpcReduction="10000"/>
          </a:bodyPr>
          <a:lstStyle/>
          <a:p>
            <a:r>
              <a:rPr lang="en-US" sz="2400" dirty="0"/>
              <a:t>CDPP released a Partner Interest Survey on November 9</a:t>
            </a:r>
            <a:r>
              <a:rPr lang="en-US" sz="2400" baseline="30000" dirty="0"/>
              <a:t>th</a:t>
            </a:r>
            <a:r>
              <a:rPr lang="en-US" sz="2400" dirty="0"/>
              <a:t> – December 30</a:t>
            </a:r>
            <a:r>
              <a:rPr lang="en-US" sz="2400" baseline="30000" dirty="0"/>
              <a:t>th</a:t>
            </a:r>
            <a:r>
              <a:rPr lang="en-US" sz="2400" dirty="0"/>
              <a:t> </a:t>
            </a:r>
          </a:p>
          <a:p>
            <a:r>
              <a:rPr lang="en-US" sz="2400" dirty="0"/>
              <a:t>Received over 90 submissions with interest across prediabetes/diabetes, cardiovascular and nutrition and physical activity</a:t>
            </a:r>
          </a:p>
          <a:p>
            <a:r>
              <a:rPr lang="en-US" sz="2400" dirty="0"/>
              <a:t>CDPP staff are currently reviewing the responses</a:t>
            </a:r>
          </a:p>
          <a:p>
            <a:pPr lvl="1"/>
            <a:r>
              <a:rPr lang="en-US" sz="2200" dirty="0"/>
              <a:t>Prioritizing organizations working in prediabetes and diabetes </a:t>
            </a:r>
          </a:p>
          <a:p>
            <a:r>
              <a:rPr lang="en-US" sz="2400" dirty="0"/>
              <a:t>CDPP will be reaching out to schedule 1:1 and/or group meetings to discuss approach</a:t>
            </a:r>
          </a:p>
          <a:p>
            <a:r>
              <a:rPr lang="en-US" sz="2400" dirty="0"/>
              <a:t>Will continue to reach out on a rolling basis as NOFOs are released</a:t>
            </a:r>
          </a:p>
        </p:txBody>
      </p:sp>
    </p:spTree>
    <p:extLst>
      <p:ext uri="{BB962C8B-B14F-4D97-AF65-F5344CB8AC3E}">
        <p14:creationId xmlns:p14="http://schemas.microsoft.com/office/powerpoint/2010/main" val="5516423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F925-9459-4DDF-9D57-74A61DE8A78C}"/>
              </a:ext>
            </a:extLst>
          </p:cNvPr>
          <p:cNvSpPr>
            <a:spLocks noGrp="1"/>
          </p:cNvSpPr>
          <p:nvPr>
            <p:ph type="title"/>
          </p:nvPr>
        </p:nvSpPr>
        <p:spPr/>
        <p:txBody>
          <a:bodyPr>
            <a:normAutofit/>
          </a:bodyPr>
          <a:lstStyle/>
          <a:p>
            <a:r>
              <a:rPr lang="en-US" sz="3600" dirty="0"/>
              <a:t>Partnership Options</a:t>
            </a:r>
          </a:p>
        </p:txBody>
      </p:sp>
      <p:sp>
        <p:nvSpPr>
          <p:cNvPr id="3" name="Content Placeholder 2">
            <a:extLst>
              <a:ext uri="{FF2B5EF4-FFF2-40B4-BE49-F238E27FC236}">
                <a16:creationId xmlns:a16="http://schemas.microsoft.com/office/drawing/2014/main" id="{38A65EAF-B99D-41C9-B230-ADB8ED339232}"/>
              </a:ext>
            </a:extLst>
          </p:cNvPr>
          <p:cNvSpPr>
            <a:spLocks noGrp="1"/>
          </p:cNvSpPr>
          <p:nvPr>
            <p:ph idx="1"/>
          </p:nvPr>
        </p:nvSpPr>
        <p:spPr/>
        <p:txBody>
          <a:bodyPr>
            <a:normAutofit/>
          </a:bodyPr>
          <a:lstStyle/>
          <a:p>
            <a:r>
              <a:rPr lang="en-US" sz="2400" dirty="0"/>
              <a:t>Rapid turn-around for information</a:t>
            </a:r>
          </a:p>
          <a:p>
            <a:r>
              <a:rPr lang="en-US" sz="2400" dirty="0"/>
              <a:t>Comprehensive and cohesive approach</a:t>
            </a:r>
          </a:p>
          <a:p>
            <a:r>
              <a:rPr lang="en-US" sz="2400" dirty="0"/>
              <a:t>Work closely with CDPP</a:t>
            </a:r>
          </a:p>
          <a:p>
            <a:pPr lvl="1"/>
            <a:r>
              <a:rPr lang="en-US" sz="2200" dirty="0"/>
              <a:t>Not pass-through funding</a:t>
            </a:r>
            <a:endParaRPr lang="en-US" sz="2400" dirty="0"/>
          </a:p>
          <a:p>
            <a:r>
              <a:rPr lang="en-US" sz="2400" dirty="0"/>
              <a:t>Various partnership options</a:t>
            </a:r>
          </a:p>
          <a:p>
            <a:pPr lvl="1"/>
            <a:r>
              <a:rPr lang="en-US" sz="2000" dirty="0"/>
              <a:t>Funded partner </a:t>
            </a:r>
          </a:p>
          <a:p>
            <a:pPr lvl="1"/>
            <a:r>
              <a:rPr lang="en-US" sz="2000" dirty="0"/>
              <a:t>Collective action partner</a:t>
            </a:r>
          </a:p>
          <a:p>
            <a:pPr lvl="1"/>
            <a:r>
              <a:rPr lang="en-US" sz="2000" dirty="0"/>
              <a:t>Partner group member: DAG, HHA, or </a:t>
            </a:r>
            <a:r>
              <a:rPr lang="en-US" sz="2000" dirty="0" err="1"/>
              <a:t>healthTIDE</a:t>
            </a:r>
            <a:endParaRPr lang="en-US" sz="2000" dirty="0"/>
          </a:p>
        </p:txBody>
      </p:sp>
    </p:spTree>
    <p:extLst>
      <p:ext uri="{BB962C8B-B14F-4D97-AF65-F5344CB8AC3E}">
        <p14:creationId xmlns:p14="http://schemas.microsoft.com/office/powerpoint/2010/main" val="5985933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BF925-9459-4DDF-9D57-74A61DE8A78C}"/>
              </a:ext>
            </a:extLst>
          </p:cNvPr>
          <p:cNvSpPr>
            <a:spLocks noGrp="1"/>
          </p:cNvSpPr>
          <p:nvPr>
            <p:ph type="title"/>
          </p:nvPr>
        </p:nvSpPr>
        <p:spPr/>
        <p:txBody>
          <a:bodyPr>
            <a:normAutofit/>
          </a:bodyPr>
          <a:lstStyle/>
          <a:p>
            <a:r>
              <a:rPr lang="en-US" sz="3600" dirty="0"/>
              <a:t>Other Notes</a:t>
            </a:r>
          </a:p>
        </p:txBody>
      </p:sp>
      <p:sp>
        <p:nvSpPr>
          <p:cNvPr id="3" name="Content Placeholder 2">
            <a:extLst>
              <a:ext uri="{FF2B5EF4-FFF2-40B4-BE49-F238E27FC236}">
                <a16:creationId xmlns:a16="http://schemas.microsoft.com/office/drawing/2014/main" id="{38A65EAF-B99D-41C9-B230-ADB8ED339232}"/>
              </a:ext>
            </a:extLst>
          </p:cNvPr>
          <p:cNvSpPr>
            <a:spLocks noGrp="1"/>
          </p:cNvSpPr>
          <p:nvPr>
            <p:ph idx="1"/>
          </p:nvPr>
        </p:nvSpPr>
        <p:spPr/>
        <p:txBody>
          <a:bodyPr/>
          <a:lstStyle/>
          <a:p>
            <a:r>
              <a:rPr lang="en-US" sz="2400" dirty="0"/>
              <a:t>Important considerations</a:t>
            </a:r>
          </a:p>
          <a:p>
            <a:pPr lvl="1"/>
            <a:r>
              <a:rPr lang="en-US" sz="2000" dirty="0"/>
              <a:t>Fit with NOFO guidance, strategies and performance measures, and available funding </a:t>
            </a:r>
          </a:p>
          <a:p>
            <a:pPr lvl="1"/>
            <a:r>
              <a:rPr lang="en-US" sz="2000" dirty="0"/>
              <a:t>Identification of priority populations</a:t>
            </a:r>
            <a:endParaRPr lang="en-US" sz="1600" dirty="0"/>
          </a:p>
          <a:p>
            <a:pPr lvl="1"/>
            <a:r>
              <a:rPr lang="en-US" sz="2000" dirty="0"/>
              <a:t>Geographic distribution across Wisconsin</a:t>
            </a:r>
          </a:p>
          <a:p>
            <a:pPr lvl="1"/>
            <a:r>
              <a:rPr lang="en-US" sz="2000" dirty="0"/>
              <a:t>Good standing with DHS requirements</a:t>
            </a:r>
          </a:p>
          <a:p>
            <a:pPr lvl="1"/>
            <a:r>
              <a:rPr lang="en-US" sz="2000" dirty="0"/>
              <a:t>Ability to participate in the planning process timeline</a:t>
            </a:r>
          </a:p>
          <a:p>
            <a:pPr lvl="2"/>
            <a:r>
              <a:rPr lang="en-US" sz="1600" dirty="0"/>
              <a:t>May be asked for draft budget and scope of work as part of application development </a:t>
            </a:r>
          </a:p>
          <a:p>
            <a:pPr lvl="1"/>
            <a:r>
              <a:rPr lang="en-US" sz="2000" dirty="0"/>
              <a:t>Funding supports CDPP staff and activities as well as partner work</a:t>
            </a:r>
          </a:p>
          <a:p>
            <a:endParaRPr lang="en-US" dirty="0"/>
          </a:p>
        </p:txBody>
      </p:sp>
    </p:spTree>
    <p:extLst>
      <p:ext uri="{BB962C8B-B14F-4D97-AF65-F5344CB8AC3E}">
        <p14:creationId xmlns:p14="http://schemas.microsoft.com/office/powerpoint/2010/main" val="966269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7058-A338-48F7-9376-4E2CD7C57D81}"/>
              </a:ext>
            </a:extLst>
          </p:cNvPr>
          <p:cNvSpPr>
            <a:spLocks noGrp="1"/>
          </p:cNvSpPr>
          <p:nvPr>
            <p:ph type="title"/>
          </p:nvPr>
        </p:nvSpPr>
        <p:spPr/>
        <p:txBody>
          <a:bodyPr>
            <a:normAutofit fontScale="90000"/>
          </a:bodyPr>
          <a:lstStyle/>
          <a:p>
            <a:r>
              <a:rPr lang="en-US" dirty="0"/>
              <a:t>What it means to work with CDPP</a:t>
            </a:r>
          </a:p>
        </p:txBody>
      </p:sp>
      <p:sp>
        <p:nvSpPr>
          <p:cNvPr id="3" name="Content Placeholder 2">
            <a:extLst>
              <a:ext uri="{FF2B5EF4-FFF2-40B4-BE49-F238E27FC236}">
                <a16:creationId xmlns:a16="http://schemas.microsoft.com/office/drawing/2014/main" id="{7C81DFBF-ECDC-42FB-95A4-22029A690B3A}"/>
              </a:ext>
            </a:extLst>
          </p:cNvPr>
          <p:cNvSpPr>
            <a:spLocks noGrp="1"/>
          </p:cNvSpPr>
          <p:nvPr>
            <p:ph idx="1"/>
          </p:nvPr>
        </p:nvSpPr>
        <p:spPr/>
        <p:txBody>
          <a:bodyPr>
            <a:normAutofit lnSpcReduction="10000"/>
          </a:bodyPr>
          <a:lstStyle/>
          <a:p>
            <a:r>
              <a:rPr lang="en-US" dirty="0"/>
              <a:t>Cohesive approach</a:t>
            </a:r>
          </a:p>
          <a:p>
            <a:r>
              <a:rPr lang="en-US" dirty="0"/>
              <a:t>Work in collaboration with CDPP</a:t>
            </a:r>
          </a:p>
          <a:p>
            <a:r>
              <a:rPr lang="en-US" dirty="0"/>
              <a:t>Regular reporting</a:t>
            </a:r>
          </a:p>
          <a:p>
            <a:r>
              <a:rPr lang="en-US" dirty="0"/>
              <a:t>Participate in evaluation and performance measure reporting </a:t>
            </a:r>
          </a:p>
          <a:p>
            <a:r>
              <a:rPr lang="en-US" dirty="0"/>
              <a:t>Funding is received on a reimbursement basis</a:t>
            </a:r>
          </a:p>
          <a:p>
            <a:r>
              <a:rPr lang="en-US" dirty="0"/>
              <a:t>Grantee meetings and peer-to-peer learning</a:t>
            </a:r>
          </a:p>
          <a:p>
            <a:r>
              <a:rPr lang="en-US" dirty="0"/>
              <a:t>Training and technical assistance</a:t>
            </a:r>
          </a:p>
          <a:p>
            <a:r>
              <a:rPr lang="en-US" dirty="0"/>
              <a:t>Connection to national subject matter experts</a:t>
            </a:r>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922116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4C7E9-FBAC-494A-91A4-5E9780DE2399}"/>
              </a:ext>
            </a:extLst>
          </p:cNvPr>
          <p:cNvSpPr>
            <a:spLocks noGrp="1"/>
          </p:cNvSpPr>
          <p:nvPr>
            <p:ph type="title"/>
          </p:nvPr>
        </p:nvSpPr>
        <p:spPr/>
        <p:txBody>
          <a:bodyPr>
            <a:normAutofit/>
          </a:bodyPr>
          <a:lstStyle/>
          <a:p>
            <a:r>
              <a:rPr lang="en-US" dirty="0"/>
              <a:t>While we wait…</a:t>
            </a:r>
          </a:p>
        </p:txBody>
      </p:sp>
      <p:sp>
        <p:nvSpPr>
          <p:cNvPr id="3" name="Content Placeholder 2">
            <a:extLst>
              <a:ext uri="{FF2B5EF4-FFF2-40B4-BE49-F238E27FC236}">
                <a16:creationId xmlns:a16="http://schemas.microsoft.com/office/drawing/2014/main" id="{1D693C0D-BE79-4E4C-A256-3B2D3F9E0B6E}"/>
              </a:ext>
            </a:extLst>
          </p:cNvPr>
          <p:cNvSpPr>
            <a:spLocks noGrp="1"/>
          </p:cNvSpPr>
          <p:nvPr>
            <p:ph idx="1"/>
          </p:nvPr>
        </p:nvSpPr>
        <p:spPr/>
        <p:txBody>
          <a:bodyPr/>
          <a:lstStyle/>
          <a:p>
            <a:r>
              <a:rPr lang="en-US" sz="2400" dirty="0"/>
              <a:t>Generally, it will be a few months before we know if awarded, amount of funding, and weaknesses to address.</a:t>
            </a:r>
          </a:p>
          <a:p>
            <a:r>
              <a:rPr lang="en-US" sz="2400" dirty="0"/>
              <a:t>Funding award may be less than our request.</a:t>
            </a:r>
          </a:p>
          <a:p>
            <a:r>
              <a:rPr lang="en-US" sz="2400" dirty="0"/>
              <a:t>CDPP will start fiscal paperwork for partners before funding award to be proactive.</a:t>
            </a:r>
          </a:p>
          <a:p>
            <a:r>
              <a:rPr lang="en-US" sz="2400" dirty="0"/>
              <a:t>Technical review response is due within 30 to 60 days of award.</a:t>
            </a:r>
          </a:p>
          <a:p>
            <a:pPr marL="0" indent="0">
              <a:buNone/>
            </a:pPr>
            <a:endParaRPr lang="en-US" dirty="0"/>
          </a:p>
        </p:txBody>
      </p:sp>
    </p:spTree>
    <p:extLst>
      <p:ext uri="{BB962C8B-B14F-4D97-AF65-F5344CB8AC3E}">
        <p14:creationId xmlns:p14="http://schemas.microsoft.com/office/powerpoint/2010/main" val="8391300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33F7D-C23B-4317-9AB0-74F575EDF3A8}"/>
              </a:ext>
            </a:extLst>
          </p:cNvPr>
          <p:cNvSpPr>
            <a:spLocks noGrp="1"/>
          </p:cNvSpPr>
          <p:nvPr>
            <p:ph type="title"/>
          </p:nvPr>
        </p:nvSpPr>
        <p:spPr/>
        <p:txBody>
          <a:bodyPr>
            <a:normAutofit/>
          </a:bodyPr>
          <a:lstStyle/>
          <a:p>
            <a:r>
              <a:rPr lang="en-US" sz="3600" dirty="0"/>
              <a:t>For More Information</a:t>
            </a:r>
          </a:p>
        </p:txBody>
      </p:sp>
      <p:sp>
        <p:nvSpPr>
          <p:cNvPr id="3" name="Content Placeholder 2">
            <a:extLst>
              <a:ext uri="{FF2B5EF4-FFF2-40B4-BE49-F238E27FC236}">
                <a16:creationId xmlns:a16="http://schemas.microsoft.com/office/drawing/2014/main" id="{6668416D-2967-4FF0-A3D7-072BF3E1C395}"/>
              </a:ext>
            </a:extLst>
          </p:cNvPr>
          <p:cNvSpPr>
            <a:spLocks noGrp="1"/>
          </p:cNvSpPr>
          <p:nvPr>
            <p:ph idx="1"/>
          </p:nvPr>
        </p:nvSpPr>
        <p:spPr>
          <a:xfrm>
            <a:off x="457200" y="1289304"/>
            <a:ext cx="8534400" cy="3429000"/>
          </a:xfrm>
        </p:spPr>
        <p:txBody>
          <a:bodyPr>
            <a:normAutofit/>
          </a:bodyPr>
          <a:lstStyle/>
          <a:p>
            <a:r>
              <a:rPr lang="en-US" sz="2400" dirty="0"/>
              <a:t>November funding opportunities webinar and slides available at </a:t>
            </a:r>
            <a:r>
              <a:rPr lang="en-US" sz="2400" dirty="0">
                <a:hlinkClick r:id="rId3"/>
              </a:rPr>
              <a:t>https://www.dhs.wisconsin.gov/disease/chronic-disease-webinars.htm</a:t>
            </a:r>
            <a:r>
              <a:rPr lang="en-US" sz="2400" dirty="0"/>
              <a:t> </a:t>
            </a:r>
          </a:p>
          <a:p>
            <a:r>
              <a:rPr lang="en-US" sz="2400" dirty="0"/>
              <a:t>Send questions or comments to: </a:t>
            </a:r>
            <a:r>
              <a:rPr lang="en-US" sz="2400" dirty="0">
                <a:hlinkClick r:id="rId4"/>
              </a:rPr>
              <a:t>dhschronicdiseaseprevention@dhs.wisconsin.gov</a:t>
            </a:r>
            <a:r>
              <a:rPr lang="en-US" sz="2400" dirty="0"/>
              <a:t> </a:t>
            </a:r>
          </a:p>
        </p:txBody>
      </p:sp>
    </p:spTree>
    <p:extLst>
      <p:ext uri="{BB962C8B-B14F-4D97-AF65-F5344CB8AC3E}">
        <p14:creationId xmlns:p14="http://schemas.microsoft.com/office/powerpoint/2010/main" val="1067804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B2327-FE03-41B8-9C76-BEA52EC39872}"/>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302174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FB56D-85EA-4223-9763-CA4DF96D6763}"/>
              </a:ext>
            </a:extLst>
          </p:cNvPr>
          <p:cNvSpPr>
            <a:spLocks noGrp="1"/>
          </p:cNvSpPr>
          <p:nvPr>
            <p:ph type="title"/>
          </p:nvPr>
        </p:nvSpPr>
        <p:spPr/>
        <p:txBody>
          <a:bodyPr>
            <a:normAutofit/>
          </a:bodyPr>
          <a:lstStyle/>
          <a:p>
            <a:r>
              <a:rPr lang="en-US" sz="3600" dirty="0"/>
              <a:t>Today’s Agenda</a:t>
            </a:r>
          </a:p>
        </p:txBody>
      </p:sp>
      <p:sp>
        <p:nvSpPr>
          <p:cNvPr id="3" name="Slide Number Placeholder 2">
            <a:extLst>
              <a:ext uri="{FF2B5EF4-FFF2-40B4-BE49-F238E27FC236}">
                <a16:creationId xmlns:a16="http://schemas.microsoft.com/office/drawing/2014/main" id="{472FFA8D-A10E-4DB7-BF4C-4F09C093922B}"/>
              </a:ext>
            </a:extLst>
          </p:cNvPr>
          <p:cNvSpPr>
            <a:spLocks noGrp="1"/>
          </p:cNvSpPr>
          <p:nvPr>
            <p:ph type="sldNum" sz="quarter" idx="10"/>
          </p:nvPr>
        </p:nvSpPr>
        <p:spPr/>
        <p:txBody>
          <a:bodyPr/>
          <a:lstStyle/>
          <a:p>
            <a:fld id="{A43C80DB-1E10-4B42-A90C-FD4E89BD3390}" type="slidenum">
              <a:rPr lang="en-US" smtClean="0"/>
              <a:pPr/>
              <a:t>3</a:t>
            </a:fld>
            <a:endParaRPr lang="en-US"/>
          </a:p>
        </p:txBody>
      </p:sp>
      <p:sp>
        <p:nvSpPr>
          <p:cNvPr id="4" name="Content Placeholder 3">
            <a:extLst>
              <a:ext uri="{FF2B5EF4-FFF2-40B4-BE49-F238E27FC236}">
                <a16:creationId xmlns:a16="http://schemas.microsoft.com/office/drawing/2014/main" id="{E2178DD2-6F4F-4DB4-BBD8-5F68B6AEC767}"/>
              </a:ext>
            </a:extLst>
          </p:cNvPr>
          <p:cNvSpPr>
            <a:spLocks noGrp="1"/>
          </p:cNvSpPr>
          <p:nvPr>
            <p:ph sz="quarter" idx="11"/>
          </p:nvPr>
        </p:nvSpPr>
        <p:spPr/>
        <p:txBody>
          <a:bodyPr>
            <a:normAutofit/>
          </a:bodyPr>
          <a:lstStyle/>
          <a:p>
            <a:r>
              <a:rPr lang="en-US" sz="2400" dirty="0"/>
              <a:t>2023 Centers for Disease Control and Prevention (CDC) Notice of Funding Opportunities</a:t>
            </a:r>
          </a:p>
          <a:p>
            <a:pPr lvl="1"/>
            <a:r>
              <a:rPr lang="en-US" sz="2000" dirty="0"/>
              <a:t>Prediabetes and Diabetes</a:t>
            </a:r>
          </a:p>
          <a:p>
            <a:pPr lvl="1"/>
            <a:r>
              <a:rPr lang="en-US" sz="2000" dirty="0"/>
              <a:t>Cardiovascular Disease</a:t>
            </a:r>
          </a:p>
          <a:p>
            <a:pPr lvl="1"/>
            <a:r>
              <a:rPr lang="en-US" sz="2000" dirty="0"/>
              <a:t>Innovative Cardiovascular Disease</a:t>
            </a:r>
          </a:p>
          <a:p>
            <a:pPr lvl="1"/>
            <a:r>
              <a:rPr lang="en-US" sz="2000" dirty="0"/>
              <a:t>Nutrition, Physical Activity, and Obesity</a:t>
            </a:r>
          </a:p>
        </p:txBody>
      </p:sp>
    </p:spTree>
    <p:extLst>
      <p:ext uri="{BB962C8B-B14F-4D97-AF65-F5344CB8AC3E}">
        <p14:creationId xmlns:p14="http://schemas.microsoft.com/office/powerpoint/2010/main" val="3958596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BF21688-790B-442B-BE79-97ABD851EC11}"/>
              </a:ext>
            </a:extLst>
          </p:cNvPr>
          <p:cNvSpPr>
            <a:spLocks noGrp="1"/>
          </p:cNvSpPr>
          <p:nvPr>
            <p:ph type="title"/>
          </p:nvPr>
        </p:nvSpPr>
        <p:spPr/>
        <p:txBody>
          <a:bodyPr>
            <a:noAutofit/>
          </a:bodyPr>
          <a:lstStyle/>
          <a:p>
            <a:r>
              <a:rPr lang="en-US" dirty="0"/>
              <a:t>2023 CDC Notice of Funding Opportunities </a:t>
            </a:r>
            <a:r>
              <a:rPr lang="en-US" sz="3600" b="0" dirty="0"/>
              <a:t>(NOFOs)</a:t>
            </a:r>
            <a:endParaRPr lang="en-US" b="0" dirty="0"/>
          </a:p>
        </p:txBody>
      </p:sp>
    </p:spTree>
    <p:extLst>
      <p:ext uri="{BB962C8B-B14F-4D97-AF65-F5344CB8AC3E}">
        <p14:creationId xmlns:p14="http://schemas.microsoft.com/office/powerpoint/2010/main" val="3153672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43D15-9A78-4183-9CFB-F8225C501448}"/>
              </a:ext>
            </a:extLst>
          </p:cNvPr>
          <p:cNvSpPr>
            <a:spLocks noGrp="1"/>
          </p:cNvSpPr>
          <p:nvPr>
            <p:ph type="title"/>
          </p:nvPr>
        </p:nvSpPr>
        <p:spPr>
          <a:xfrm>
            <a:off x="457200" y="101457"/>
            <a:ext cx="8683668" cy="605790"/>
          </a:xfrm>
        </p:spPr>
        <p:txBody>
          <a:bodyPr>
            <a:noAutofit/>
          </a:bodyPr>
          <a:lstStyle/>
          <a:p>
            <a:r>
              <a:rPr lang="en-US" sz="3200" dirty="0"/>
              <a:t>2023 NOFO Summary</a:t>
            </a:r>
          </a:p>
        </p:txBody>
      </p:sp>
      <p:graphicFrame>
        <p:nvGraphicFramePr>
          <p:cNvPr id="4" name="Table 4">
            <a:extLst>
              <a:ext uri="{FF2B5EF4-FFF2-40B4-BE49-F238E27FC236}">
                <a16:creationId xmlns:a16="http://schemas.microsoft.com/office/drawing/2014/main" id="{D0BBA251-C3E3-436C-9383-D8B900628324}"/>
              </a:ext>
            </a:extLst>
          </p:cNvPr>
          <p:cNvGraphicFramePr>
            <a:graphicFrameLocks noGrp="1"/>
          </p:cNvGraphicFramePr>
          <p:nvPr>
            <p:ph idx="1"/>
            <p:extLst>
              <p:ext uri="{D42A27DB-BD31-4B8C-83A1-F6EECF244321}">
                <p14:modId xmlns:p14="http://schemas.microsoft.com/office/powerpoint/2010/main" val="600822504"/>
              </p:ext>
            </p:extLst>
          </p:nvPr>
        </p:nvGraphicFramePr>
        <p:xfrm>
          <a:off x="568368" y="819150"/>
          <a:ext cx="8461332" cy="3918723"/>
        </p:xfrm>
        <a:graphic>
          <a:graphicData uri="http://schemas.openxmlformats.org/drawingml/2006/table">
            <a:tbl>
              <a:tblPr firstRow="1" bandRow="1">
                <a:tableStyleId>{6E25E649-3F16-4E02-A733-19D2CDBF48F0}</a:tableStyleId>
              </a:tblPr>
              <a:tblGrid>
                <a:gridCol w="3851232">
                  <a:extLst>
                    <a:ext uri="{9D8B030D-6E8A-4147-A177-3AD203B41FA5}">
                      <a16:colId xmlns:a16="http://schemas.microsoft.com/office/drawing/2014/main" val="3082273792"/>
                    </a:ext>
                  </a:extLst>
                </a:gridCol>
                <a:gridCol w="2338076">
                  <a:extLst>
                    <a:ext uri="{9D8B030D-6E8A-4147-A177-3AD203B41FA5}">
                      <a16:colId xmlns:a16="http://schemas.microsoft.com/office/drawing/2014/main" val="4231045255"/>
                    </a:ext>
                  </a:extLst>
                </a:gridCol>
                <a:gridCol w="2272024">
                  <a:extLst>
                    <a:ext uri="{9D8B030D-6E8A-4147-A177-3AD203B41FA5}">
                      <a16:colId xmlns:a16="http://schemas.microsoft.com/office/drawing/2014/main" val="1463815487"/>
                    </a:ext>
                  </a:extLst>
                </a:gridCol>
              </a:tblGrid>
              <a:tr h="641355">
                <a:tc>
                  <a:txBody>
                    <a:bodyPr/>
                    <a:lstStyle/>
                    <a:p>
                      <a:r>
                        <a:rPr lang="en-US" sz="1800" dirty="0"/>
                        <a:t>Grant</a:t>
                      </a:r>
                    </a:p>
                  </a:txBody>
                  <a:tcPr anchor="b">
                    <a:solidFill>
                      <a:schemeClr val="accent5">
                        <a:lumMod val="50000"/>
                      </a:schemeClr>
                    </a:solidFill>
                  </a:tcPr>
                </a:tc>
                <a:tc>
                  <a:txBody>
                    <a:bodyPr/>
                    <a:lstStyle/>
                    <a:p>
                      <a:r>
                        <a:rPr lang="en-US" sz="1800" dirty="0"/>
                        <a:t>Funding range </a:t>
                      </a:r>
                    </a:p>
                    <a:p>
                      <a:r>
                        <a:rPr lang="en-US" sz="1800" dirty="0"/>
                        <a:t>per year</a:t>
                      </a:r>
                    </a:p>
                  </a:txBody>
                  <a:tcPr anchor="b">
                    <a:solidFill>
                      <a:schemeClr val="accent5">
                        <a:lumMod val="50000"/>
                      </a:schemeClr>
                    </a:solidFill>
                  </a:tcPr>
                </a:tc>
                <a:tc>
                  <a:txBody>
                    <a:bodyPr/>
                    <a:lstStyle/>
                    <a:p>
                      <a:r>
                        <a:rPr lang="en-US" sz="1800" dirty="0"/>
                        <a:t>Estimated release date/start date</a:t>
                      </a:r>
                    </a:p>
                  </a:txBody>
                  <a:tcPr anchor="b">
                    <a:solidFill>
                      <a:schemeClr val="accent5">
                        <a:lumMod val="50000"/>
                      </a:schemeClr>
                    </a:solidFill>
                  </a:tcPr>
                </a:tc>
                <a:extLst>
                  <a:ext uri="{0D108BD9-81ED-4DB2-BD59-A6C34878D82A}">
                    <a16:rowId xmlns:a16="http://schemas.microsoft.com/office/drawing/2014/main" val="743050942"/>
                  </a:ext>
                </a:extLst>
              </a:tr>
              <a:tr h="1001448">
                <a:tc>
                  <a:txBody>
                    <a:bodyPr/>
                    <a:lstStyle/>
                    <a:p>
                      <a:r>
                        <a:rPr lang="en-US" sz="1600" b="1" u="none" dirty="0"/>
                        <a:t>2320</a:t>
                      </a:r>
                      <a:r>
                        <a:rPr lang="en-US" sz="1600" u="none" dirty="0"/>
                        <a:t>:</a:t>
                      </a:r>
                      <a:r>
                        <a:rPr lang="en-US" sz="1600" dirty="0"/>
                        <a:t> A Strategic Approach to Advancing Health Equity for Priority Populations with or at Risk for </a:t>
                      </a:r>
                      <a:r>
                        <a:rPr lang="en-US" sz="1600" b="1" dirty="0"/>
                        <a:t>Diabetes</a:t>
                      </a:r>
                    </a:p>
                  </a:txBody>
                  <a:tcPr anchor="ctr"/>
                </a:tc>
                <a:tc>
                  <a:txBody>
                    <a:bodyPr/>
                    <a:lstStyle/>
                    <a:p>
                      <a:r>
                        <a:rPr kumimoji="0" lang="en-US" sz="1600" b="0" u="none" strike="noStrike" kern="1200" cap="none" spc="0" normalizeH="0" baseline="0" noProof="0" dirty="0">
                          <a:ln>
                            <a:noFill/>
                          </a:ln>
                          <a:solidFill>
                            <a:srgbClr val="003D78"/>
                          </a:solidFill>
                          <a:effectLst/>
                          <a:uLnTx/>
                          <a:uFillTx/>
                        </a:rPr>
                        <a:t>$900,000 max</a:t>
                      </a:r>
                    </a:p>
                    <a:p>
                      <a:r>
                        <a:rPr kumimoji="0" lang="en-US" sz="1600" b="0" u="none" strike="noStrike" kern="1200" cap="none" spc="0" normalizeH="0" baseline="0" noProof="0" dirty="0">
                          <a:ln>
                            <a:noFill/>
                          </a:ln>
                          <a:solidFill>
                            <a:srgbClr val="003D78"/>
                          </a:solidFill>
                          <a:effectLst/>
                          <a:uLnTx/>
                          <a:uFillTx/>
                        </a:rPr>
                        <a:t>(Competitive)</a:t>
                      </a:r>
                      <a:endParaRPr lang="en-US" sz="1600" dirty="0"/>
                    </a:p>
                  </a:txBody>
                  <a:tcPr anchor="ctr"/>
                </a:tc>
                <a:tc>
                  <a:txBody>
                    <a:bodyPr/>
                    <a:lstStyle/>
                    <a:p>
                      <a:r>
                        <a:rPr lang="en-US" sz="1600" dirty="0"/>
                        <a:t>January 6, 2023/</a:t>
                      </a:r>
                    </a:p>
                    <a:p>
                      <a:r>
                        <a:rPr lang="en-US" sz="1600" dirty="0"/>
                        <a:t>June 30, 2023</a:t>
                      </a:r>
                    </a:p>
                  </a:txBody>
                  <a:tcPr anchor="ctr"/>
                </a:tc>
                <a:extLst>
                  <a:ext uri="{0D108BD9-81ED-4DB2-BD59-A6C34878D82A}">
                    <a16:rowId xmlns:a16="http://schemas.microsoft.com/office/drawing/2014/main" val="3419502458"/>
                  </a:ext>
                </a:extLst>
              </a:tr>
              <a:tr h="758640">
                <a:tc>
                  <a:txBody>
                    <a:bodyPr/>
                    <a:lstStyle/>
                    <a:p>
                      <a:r>
                        <a:rPr lang="en-US" sz="1600" b="1" u="none" dirty="0"/>
                        <a:t>2304</a:t>
                      </a:r>
                      <a:r>
                        <a:rPr lang="en-US" sz="1600" dirty="0"/>
                        <a:t>: National </a:t>
                      </a:r>
                      <a:r>
                        <a:rPr lang="en-US" sz="1600" b="1" dirty="0"/>
                        <a:t>Cardiovascular</a:t>
                      </a:r>
                      <a:r>
                        <a:rPr lang="en-US" sz="1600" dirty="0"/>
                        <a:t> Health Program </a:t>
                      </a:r>
                    </a:p>
                  </a:txBody>
                  <a:tcPr anchor="ctr"/>
                </a:tc>
                <a:tc>
                  <a:txBody>
                    <a:bodyPr/>
                    <a:lstStyle/>
                    <a:p>
                      <a:r>
                        <a:rPr kumimoji="0" lang="en-US" sz="1600" b="0" u="none" strike="noStrike" kern="1200" cap="none" spc="0" normalizeH="0" baseline="0" noProof="0" dirty="0">
                          <a:ln>
                            <a:noFill/>
                          </a:ln>
                          <a:solidFill>
                            <a:srgbClr val="003D78"/>
                          </a:solidFill>
                          <a:effectLst/>
                          <a:uLnTx/>
                          <a:uFillTx/>
                        </a:rPr>
                        <a:t>$850,000 - $2,000,000</a:t>
                      </a:r>
                    </a:p>
                    <a:p>
                      <a:r>
                        <a:rPr kumimoji="0" lang="en-US" sz="1600" b="0" u="none" strike="noStrike" kern="1200" cap="none" spc="0" normalizeH="0" baseline="0" noProof="0" dirty="0">
                          <a:ln>
                            <a:noFill/>
                          </a:ln>
                          <a:solidFill>
                            <a:srgbClr val="003D78"/>
                          </a:solidFill>
                          <a:effectLst/>
                          <a:uLnTx/>
                          <a:uFillTx/>
                        </a:rPr>
                        <a:t>(Non-competitive)</a:t>
                      </a:r>
                      <a:endParaRPr lang="en-US" sz="1600" dirty="0"/>
                    </a:p>
                  </a:txBody>
                  <a:tcPr anchor="ctr"/>
                </a:tc>
                <a:tc>
                  <a:txBody>
                    <a:bodyPr/>
                    <a:lstStyle/>
                    <a:p>
                      <a:r>
                        <a:rPr lang="en-US" sz="1600" dirty="0"/>
                        <a:t>January 15, 2023/</a:t>
                      </a:r>
                    </a:p>
                    <a:p>
                      <a:r>
                        <a:rPr lang="en-US" sz="1600" dirty="0"/>
                        <a:t>June 30, 2023</a:t>
                      </a:r>
                    </a:p>
                  </a:txBody>
                  <a:tcPr anchor="ctr"/>
                </a:tc>
                <a:extLst>
                  <a:ext uri="{0D108BD9-81ED-4DB2-BD59-A6C34878D82A}">
                    <a16:rowId xmlns:a16="http://schemas.microsoft.com/office/drawing/2014/main" val="3184147365"/>
                  </a:ext>
                </a:extLst>
              </a:tr>
              <a:tr h="75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u="none" dirty="0"/>
                        <a:t>2305</a:t>
                      </a:r>
                      <a:r>
                        <a:rPr lang="en-US" sz="1600" dirty="0"/>
                        <a:t>: </a:t>
                      </a:r>
                      <a:r>
                        <a:rPr lang="en-US" sz="1600" b="0" dirty="0"/>
                        <a:t>Innovative </a:t>
                      </a:r>
                      <a:r>
                        <a:rPr lang="en-US" sz="1600" b="1" dirty="0"/>
                        <a:t>Cardiovascular</a:t>
                      </a:r>
                      <a:r>
                        <a:rPr lang="en-US" sz="1600" b="0" dirty="0"/>
                        <a:t> Health Program </a:t>
                      </a:r>
                    </a:p>
                  </a:txBody>
                  <a:tcPr anchor="ctr"/>
                </a:tc>
                <a:tc>
                  <a:txBody>
                    <a:bodyPr/>
                    <a:lstStyle/>
                    <a:p>
                      <a:r>
                        <a:rPr lang="en-US" sz="1600" dirty="0"/>
                        <a:t>$400,000 - $1,200,000 (Competitive)</a:t>
                      </a:r>
                    </a:p>
                  </a:txBody>
                  <a:tcPr anchor="ctr"/>
                </a:tc>
                <a:tc>
                  <a:txBody>
                    <a:bodyPr/>
                    <a:lstStyle/>
                    <a:p>
                      <a:r>
                        <a:rPr lang="en-US" sz="1600" dirty="0"/>
                        <a:t>February 11, 2023/</a:t>
                      </a:r>
                    </a:p>
                    <a:p>
                      <a:r>
                        <a:rPr lang="en-US" sz="1600" dirty="0"/>
                        <a:t>September 30, 2023</a:t>
                      </a:r>
                    </a:p>
                  </a:txBody>
                  <a:tcPr anchor="ctr"/>
                </a:tc>
                <a:extLst>
                  <a:ext uri="{0D108BD9-81ED-4DB2-BD59-A6C34878D82A}">
                    <a16:rowId xmlns:a16="http://schemas.microsoft.com/office/drawing/2014/main" val="1693307841"/>
                  </a:ext>
                </a:extLst>
              </a:tr>
              <a:tr h="758640">
                <a:tc>
                  <a:txBody>
                    <a:bodyPr/>
                    <a:lstStyle/>
                    <a:p>
                      <a:r>
                        <a:rPr lang="en-US" sz="1600" b="1" u="none" dirty="0"/>
                        <a:t>2312</a:t>
                      </a:r>
                      <a:r>
                        <a:rPr lang="en-US" sz="1600" dirty="0"/>
                        <a:t>: State </a:t>
                      </a:r>
                      <a:r>
                        <a:rPr lang="en-US" sz="1600" b="1" dirty="0"/>
                        <a:t>Physical Activity and Nutrition</a:t>
                      </a:r>
                      <a:r>
                        <a:rPr lang="en-US" sz="1600" dirty="0"/>
                        <a:t> Program </a:t>
                      </a:r>
                    </a:p>
                  </a:txBody>
                  <a:tcPr anchor="ctr"/>
                </a:tc>
                <a:tc>
                  <a:txBody>
                    <a:bodyPr/>
                    <a:lstStyle/>
                    <a:p>
                      <a:r>
                        <a:rPr lang="en-US" sz="1600" dirty="0"/>
                        <a:t>$600,000 - $1,300,000 (Competitive)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January 12,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September 30, 2023</a:t>
                      </a:r>
                    </a:p>
                  </a:txBody>
                  <a:tcPr anchor="ctr"/>
                </a:tc>
                <a:extLst>
                  <a:ext uri="{0D108BD9-81ED-4DB2-BD59-A6C34878D82A}">
                    <a16:rowId xmlns:a16="http://schemas.microsoft.com/office/drawing/2014/main" val="4163972951"/>
                  </a:ext>
                </a:extLst>
              </a:tr>
            </a:tbl>
          </a:graphicData>
        </a:graphic>
      </p:graphicFrame>
      <p:grpSp>
        <p:nvGrpSpPr>
          <p:cNvPr id="6" name="Group 5">
            <a:extLst>
              <a:ext uri="{FF2B5EF4-FFF2-40B4-BE49-F238E27FC236}">
                <a16:creationId xmlns:a16="http://schemas.microsoft.com/office/drawing/2014/main" id="{4A61B137-650E-430C-A197-56874E3EE316}"/>
              </a:ext>
            </a:extLst>
          </p:cNvPr>
          <p:cNvGrpSpPr/>
          <p:nvPr/>
        </p:nvGrpSpPr>
        <p:grpSpPr>
          <a:xfrm rot="20171180">
            <a:off x="581165" y="1726108"/>
            <a:ext cx="1397494" cy="338554"/>
            <a:chOff x="318008" y="1380526"/>
            <a:chExt cx="1282191" cy="338554"/>
          </a:xfrm>
        </p:grpSpPr>
        <p:sp>
          <p:nvSpPr>
            <p:cNvPr id="5" name="TextBox 4">
              <a:extLst>
                <a:ext uri="{FF2B5EF4-FFF2-40B4-BE49-F238E27FC236}">
                  <a16:creationId xmlns:a16="http://schemas.microsoft.com/office/drawing/2014/main" id="{2068B983-CB2C-4308-8B50-1F6E0A6B5CC4}"/>
                </a:ext>
              </a:extLst>
            </p:cNvPr>
            <p:cNvSpPr txBox="1"/>
            <p:nvPr/>
          </p:nvSpPr>
          <p:spPr>
            <a:xfrm>
              <a:off x="457199" y="1380526"/>
              <a:ext cx="1143000" cy="338554"/>
            </a:xfrm>
            <a:prstGeom prst="rect">
              <a:avLst/>
            </a:prstGeom>
            <a:solidFill>
              <a:srgbClr val="FABD8A">
                <a:alpha val="89804"/>
              </a:srgbClr>
            </a:solidFill>
          </p:spPr>
          <p:txBody>
            <a:bodyPr wrap="square" rtlCol="0">
              <a:spAutoFit/>
            </a:bodyPr>
            <a:lstStyle/>
            <a:p>
              <a:pPr algn="ctr"/>
              <a:r>
                <a:rPr lang="en-US" sz="1600" i="1" dirty="0">
                  <a:solidFill>
                    <a:schemeClr val="accent6">
                      <a:lumMod val="75000"/>
                    </a:schemeClr>
                  </a:solidFill>
                </a:rPr>
                <a:t>Released</a:t>
              </a:r>
            </a:p>
          </p:txBody>
        </p:sp>
        <p:sp>
          <p:nvSpPr>
            <p:cNvPr id="3" name="Star: 5 Points 2">
              <a:extLst>
                <a:ext uri="{FF2B5EF4-FFF2-40B4-BE49-F238E27FC236}">
                  <a16:creationId xmlns:a16="http://schemas.microsoft.com/office/drawing/2014/main" id="{FEA62611-CE1D-4C24-A221-E45CA73D1093}"/>
                </a:ext>
              </a:extLst>
            </p:cNvPr>
            <p:cNvSpPr/>
            <p:nvPr/>
          </p:nvSpPr>
          <p:spPr>
            <a:xfrm rot="21134707">
              <a:off x="318008" y="1424120"/>
              <a:ext cx="284319" cy="286641"/>
            </a:xfrm>
            <a:prstGeom prst="star5">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9212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43D15-9A78-4183-9CFB-F8225C501448}"/>
              </a:ext>
            </a:extLst>
          </p:cNvPr>
          <p:cNvSpPr>
            <a:spLocks noGrp="1"/>
          </p:cNvSpPr>
          <p:nvPr>
            <p:ph type="title"/>
          </p:nvPr>
        </p:nvSpPr>
        <p:spPr>
          <a:xfrm>
            <a:off x="457200" y="101457"/>
            <a:ext cx="8683668" cy="605790"/>
          </a:xfrm>
        </p:spPr>
        <p:txBody>
          <a:bodyPr>
            <a:noAutofit/>
          </a:bodyPr>
          <a:lstStyle/>
          <a:p>
            <a:r>
              <a:rPr lang="en-US" sz="3200" dirty="0"/>
              <a:t>2023 NOFO Summary</a:t>
            </a:r>
          </a:p>
        </p:txBody>
      </p:sp>
      <p:graphicFrame>
        <p:nvGraphicFramePr>
          <p:cNvPr id="4" name="Table 4">
            <a:extLst>
              <a:ext uri="{FF2B5EF4-FFF2-40B4-BE49-F238E27FC236}">
                <a16:creationId xmlns:a16="http://schemas.microsoft.com/office/drawing/2014/main" id="{D0BBA251-C3E3-436C-9383-D8B900628324}"/>
              </a:ext>
            </a:extLst>
          </p:cNvPr>
          <p:cNvGraphicFramePr>
            <a:graphicFrameLocks noGrp="1"/>
          </p:cNvGraphicFramePr>
          <p:nvPr>
            <p:ph idx="1"/>
            <p:extLst>
              <p:ext uri="{D42A27DB-BD31-4B8C-83A1-F6EECF244321}">
                <p14:modId xmlns:p14="http://schemas.microsoft.com/office/powerpoint/2010/main" val="1340129578"/>
              </p:ext>
            </p:extLst>
          </p:nvPr>
        </p:nvGraphicFramePr>
        <p:xfrm>
          <a:off x="568368" y="819150"/>
          <a:ext cx="8270832" cy="3918723"/>
        </p:xfrm>
        <a:graphic>
          <a:graphicData uri="http://schemas.openxmlformats.org/drawingml/2006/table">
            <a:tbl>
              <a:tblPr firstRow="1" bandRow="1">
                <a:tableStyleId>{6E25E649-3F16-4E02-A733-19D2CDBF48F0}</a:tableStyleId>
              </a:tblPr>
              <a:tblGrid>
                <a:gridCol w="4003632">
                  <a:extLst>
                    <a:ext uri="{9D8B030D-6E8A-4147-A177-3AD203B41FA5}">
                      <a16:colId xmlns:a16="http://schemas.microsoft.com/office/drawing/2014/main" val="3082273792"/>
                    </a:ext>
                  </a:extLst>
                </a:gridCol>
                <a:gridCol w="4267200">
                  <a:extLst>
                    <a:ext uri="{9D8B030D-6E8A-4147-A177-3AD203B41FA5}">
                      <a16:colId xmlns:a16="http://schemas.microsoft.com/office/drawing/2014/main" val="4231045255"/>
                    </a:ext>
                  </a:extLst>
                </a:gridCol>
              </a:tblGrid>
              <a:tr h="641355">
                <a:tc>
                  <a:txBody>
                    <a:bodyPr/>
                    <a:lstStyle/>
                    <a:p>
                      <a:r>
                        <a:rPr lang="en-US" dirty="0"/>
                        <a:t>Grant</a:t>
                      </a:r>
                    </a:p>
                  </a:txBody>
                  <a:tcPr anchor="b">
                    <a:solidFill>
                      <a:schemeClr val="accent5">
                        <a:lumMod val="50000"/>
                      </a:schemeClr>
                    </a:solidFill>
                  </a:tcPr>
                </a:tc>
                <a:tc>
                  <a:txBody>
                    <a:bodyPr/>
                    <a:lstStyle/>
                    <a:p>
                      <a:r>
                        <a:rPr lang="en-US" dirty="0"/>
                        <a:t>Forecast/announcement links</a:t>
                      </a:r>
                    </a:p>
                  </a:txBody>
                  <a:tcPr anchor="b">
                    <a:solidFill>
                      <a:schemeClr val="accent5">
                        <a:lumMod val="50000"/>
                      </a:schemeClr>
                    </a:solidFill>
                  </a:tcPr>
                </a:tc>
                <a:extLst>
                  <a:ext uri="{0D108BD9-81ED-4DB2-BD59-A6C34878D82A}">
                    <a16:rowId xmlns:a16="http://schemas.microsoft.com/office/drawing/2014/main" val="743050942"/>
                  </a:ext>
                </a:extLst>
              </a:tr>
              <a:tr h="1001448">
                <a:tc>
                  <a:txBody>
                    <a:bodyPr/>
                    <a:lstStyle/>
                    <a:p>
                      <a:r>
                        <a:rPr lang="en-US" sz="1600" b="1" u="none" dirty="0"/>
                        <a:t>2320</a:t>
                      </a:r>
                      <a:r>
                        <a:rPr lang="en-US" sz="1600" u="none" dirty="0"/>
                        <a:t>:</a:t>
                      </a:r>
                      <a:r>
                        <a:rPr lang="en-US" sz="1600" dirty="0"/>
                        <a:t> A Strategic Approach to </a:t>
                      </a:r>
                    </a:p>
                    <a:p>
                      <a:r>
                        <a:rPr lang="en-US" sz="1600" dirty="0"/>
                        <a:t>Advancing Health Equity for Priority Populations with or at Risk for </a:t>
                      </a:r>
                      <a:r>
                        <a:rPr lang="en-US" sz="1600" b="1" dirty="0"/>
                        <a:t>Diabetes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hlinkClick r:id="rId3"/>
                        </a:rPr>
                        <a:t>https://www.cdc.gov/diabetes/funding-opportunity/NOFO-CDC-RFA-DP23-0020.html</a:t>
                      </a:r>
                      <a:r>
                        <a:rPr lang="en-US" sz="1600" dirty="0"/>
                        <a:t> </a:t>
                      </a:r>
                    </a:p>
                  </a:txBody>
                  <a:tcPr anchor="ctr"/>
                </a:tc>
                <a:extLst>
                  <a:ext uri="{0D108BD9-81ED-4DB2-BD59-A6C34878D82A}">
                    <a16:rowId xmlns:a16="http://schemas.microsoft.com/office/drawing/2014/main" val="3419502458"/>
                  </a:ext>
                </a:extLst>
              </a:tr>
              <a:tr h="758640">
                <a:tc>
                  <a:txBody>
                    <a:bodyPr/>
                    <a:lstStyle/>
                    <a:p>
                      <a:r>
                        <a:rPr lang="en-US" sz="1600" b="1" u="none" dirty="0"/>
                        <a:t>2304</a:t>
                      </a:r>
                      <a:r>
                        <a:rPr lang="en-US" sz="1600" dirty="0"/>
                        <a:t>: National </a:t>
                      </a:r>
                      <a:r>
                        <a:rPr lang="en-US" sz="1600" b="1" dirty="0"/>
                        <a:t>Cardiovascular</a:t>
                      </a:r>
                      <a:r>
                        <a:rPr lang="en-US" sz="1600" dirty="0"/>
                        <a:t> Health Program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4"/>
                          </a:solidFill>
                          <a:hlinkClick r:id="rId4"/>
                        </a:rPr>
                        <a:t>https://www.grants.gov/web/grants/view-opportunity.html?oppId=342935</a:t>
                      </a:r>
                      <a:r>
                        <a:rPr lang="en-US" sz="1600" dirty="0">
                          <a:solidFill>
                            <a:schemeClr val="accent4"/>
                          </a:solidFill>
                        </a:rPr>
                        <a:t> </a:t>
                      </a:r>
                    </a:p>
                  </a:txBody>
                  <a:tcPr anchor="ctr"/>
                </a:tc>
                <a:extLst>
                  <a:ext uri="{0D108BD9-81ED-4DB2-BD59-A6C34878D82A}">
                    <a16:rowId xmlns:a16="http://schemas.microsoft.com/office/drawing/2014/main" val="3184147365"/>
                  </a:ext>
                </a:extLst>
              </a:tr>
              <a:tr h="75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u="none" dirty="0"/>
                        <a:t>2305</a:t>
                      </a:r>
                      <a:r>
                        <a:rPr lang="en-US" sz="1600" dirty="0"/>
                        <a:t>: </a:t>
                      </a:r>
                      <a:r>
                        <a:rPr lang="en-US" sz="1600" b="0" dirty="0"/>
                        <a:t>Innovative </a:t>
                      </a:r>
                      <a:r>
                        <a:rPr lang="en-US" sz="1600" b="1" dirty="0"/>
                        <a:t>Cardiovascular</a:t>
                      </a:r>
                      <a:r>
                        <a:rPr lang="en-US" sz="1600" b="0" dirty="0"/>
                        <a:t> Health Program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hlinkClick r:id="rId5"/>
                        </a:rPr>
                        <a:t>https://www.grants.gov/web/grants/view-opportunity.html?oppId=342936</a:t>
                      </a:r>
                      <a:r>
                        <a:rPr lang="en-US" sz="1600" dirty="0"/>
                        <a:t> </a:t>
                      </a:r>
                    </a:p>
                  </a:txBody>
                  <a:tcPr anchor="ctr"/>
                </a:tc>
                <a:extLst>
                  <a:ext uri="{0D108BD9-81ED-4DB2-BD59-A6C34878D82A}">
                    <a16:rowId xmlns:a16="http://schemas.microsoft.com/office/drawing/2014/main" val="1693307841"/>
                  </a:ext>
                </a:extLst>
              </a:tr>
              <a:tr h="758640">
                <a:tc>
                  <a:txBody>
                    <a:bodyPr/>
                    <a:lstStyle/>
                    <a:p>
                      <a:r>
                        <a:rPr lang="en-US" sz="1600" b="1" u="none" dirty="0"/>
                        <a:t>2312</a:t>
                      </a:r>
                      <a:r>
                        <a:rPr lang="en-US" sz="1600" dirty="0"/>
                        <a:t>: State </a:t>
                      </a:r>
                      <a:r>
                        <a:rPr lang="en-US" sz="1600" b="1" dirty="0"/>
                        <a:t>Physical Activity and Nutrition</a:t>
                      </a:r>
                      <a:r>
                        <a:rPr lang="en-US" sz="1600" dirty="0"/>
                        <a:t> Program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4"/>
                          </a:solidFill>
                          <a:hlinkClick r:id="rId6"/>
                        </a:rPr>
                        <a:t>https://www.grants.gov/web/grants/view-opportunity.html?oppId=342954</a:t>
                      </a:r>
                      <a:r>
                        <a:rPr lang="en-US" sz="1600" dirty="0">
                          <a:solidFill>
                            <a:schemeClr val="accent4"/>
                          </a:solidFill>
                        </a:rPr>
                        <a:t> </a:t>
                      </a:r>
                    </a:p>
                  </a:txBody>
                  <a:tcPr anchor="ctr"/>
                </a:tc>
                <a:extLst>
                  <a:ext uri="{0D108BD9-81ED-4DB2-BD59-A6C34878D82A}">
                    <a16:rowId xmlns:a16="http://schemas.microsoft.com/office/drawing/2014/main" val="4163972951"/>
                  </a:ext>
                </a:extLst>
              </a:tr>
            </a:tbl>
          </a:graphicData>
        </a:graphic>
      </p:graphicFrame>
      <p:grpSp>
        <p:nvGrpSpPr>
          <p:cNvPr id="5" name="Group 4">
            <a:extLst>
              <a:ext uri="{FF2B5EF4-FFF2-40B4-BE49-F238E27FC236}">
                <a16:creationId xmlns:a16="http://schemas.microsoft.com/office/drawing/2014/main" id="{8229F07E-AD27-44A4-B3AF-6ABDDC5FF87B}"/>
              </a:ext>
            </a:extLst>
          </p:cNvPr>
          <p:cNvGrpSpPr/>
          <p:nvPr/>
        </p:nvGrpSpPr>
        <p:grpSpPr>
          <a:xfrm rot="20171180">
            <a:off x="581164" y="1726108"/>
            <a:ext cx="1397495" cy="338554"/>
            <a:chOff x="318008" y="1380526"/>
            <a:chExt cx="1282192" cy="338554"/>
          </a:xfrm>
        </p:grpSpPr>
        <p:sp>
          <p:nvSpPr>
            <p:cNvPr id="6" name="TextBox 5">
              <a:extLst>
                <a:ext uri="{FF2B5EF4-FFF2-40B4-BE49-F238E27FC236}">
                  <a16:creationId xmlns:a16="http://schemas.microsoft.com/office/drawing/2014/main" id="{6CAA067A-4F34-4805-BD4A-D3AD74B02F43}"/>
                </a:ext>
              </a:extLst>
            </p:cNvPr>
            <p:cNvSpPr txBox="1"/>
            <p:nvPr/>
          </p:nvSpPr>
          <p:spPr>
            <a:xfrm>
              <a:off x="457200" y="1380526"/>
              <a:ext cx="1143000" cy="338554"/>
            </a:xfrm>
            <a:prstGeom prst="rect">
              <a:avLst/>
            </a:prstGeom>
            <a:solidFill>
              <a:srgbClr val="FABD8A">
                <a:alpha val="89804"/>
              </a:srgbClr>
            </a:solidFill>
          </p:spPr>
          <p:txBody>
            <a:bodyPr wrap="square" rtlCol="0">
              <a:spAutoFit/>
            </a:bodyPr>
            <a:lstStyle/>
            <a:p>
              <a:pPr algn="ctr"/>
              <a:r>
                <a:rPr lang="en-US" sz="1600" i="1" dirty="0">
                  <a:solidFill>
                    <a:schemeClr val="accent6">
                      <a:lumMod val="75000"/>
                    </a:schemeClr>
                  </a:solidFill>
                </a:rPr>
                <a:t>Released</a:t>
              </a:r>
            </a:p>
          </p:txBody>
        </p:sp>
        <p:sp>
          <p:nvSpPr>
            <p:cNvPr id="7" name="Star: 5 Points 6">
              <a:extLst>
                <a:ext uri="{FF2B5EF4-FFF2-40B4-BE49-F238E27FC236}">
                  <a16:creationId xmlns:a16="http://schemas.microsoft.com/office/drawing/2014/main" id="{E8494FD0-71C6-4BC0-B72A-AA61B901E069}"/>
                </a:ext>
              </a:extLst>
            </p:cNvPr>
            <p:cNvSpPr/>
            <p:nvPr/>
          </p:nvSpPr>
          <p:spPr>
            <a:xfrm rot="21134707">
              <a:off x="318008" y="1424120"/>
              <a:ext cx="284319" cy="286641"/>
            </a:xfrm>
            <a:prstGeom prst="star5">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46336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43D15-9A78-4183-9CFB-F8225C501448}"/>
              </a:ext>
            </a:extLst>
          </p:cNvPr>
          <p:cNvSpPr>
            <a:spLocks noGrp="1"/>
          </p:cNvSpPr>
          <p:nvPr>
            <p:ph type="title"/>
          </p:nvPr>
        </p:nvSpPr>
        <p:spPr>
          <a:xfrm>
            <a:off x="457200" y="101457"/>
            <a:ext cx="8683668" cy="605790"/>
          </a:xfrm>
        </p:spPr>
        <p:txBody>
          <a:bodyPr>
            <a:noAutofit/>
          </a:bodyPr>
          <a:lstStyle/>
          <a:p>
            <a:r>
              <a:rPr lang="en-US" sz="3200" dirty="0"/>
              <a:t>2023 NOFO Summary – Partner Grants</a:t>
            </a:r>
          </a:p>
        </p:txBody>
      </p:sp>
      <p:graphicFrame>
        <p:nvGraphicFramePr>
          <p:cNvPr id="4" name="Table 4">
            <a:extLst>
              <a:ext uri="{FF2B5EF4-FFF2-40B4-BE49-F238E27FC236}">
                <a16:creationId xmlns:a16="http://schemas.microsoft.com/office/drawing/2014/main" id="{D0BBA251-C3E3-436C-9383-D8B900628324}"/>
              </a:ext>
            </a:extLst>
          </p:cNvPr>
          <p:cNvGraphicFramePr>
            <a:graphicFrameLocks noGrp="1"/>
          </p:cNvGraphicFramePr>
          <p:nvPr>
            <p:ph idx="1"/>
            <p:extLst>
              <p:ext uri="{D42A27DB-BD31-4B8C-83A1-F6EECF244321}">
                <p14:modId xmlns:p14="http://schemas.microsoft.com/office/powerpoint/2010/main" val="1100878728"/>
              </p:ext>
            </p:extLst>
          </p:nvPr>
        </p:nvGraphicFramePr>
        <p:xfrm>
          <a:off x="568368" y="819150"/>
          <a:ext cx="8270832" cy="4177035"/>
        </p:xfrm>
        <a:graphic>
          <a:graphicData uri="http://schemas.openxmlformats.org/drawingml/2006/table">
            <a:tbl>
              <a:tblPr firstRow="1" bandRow="1">
                <a:tableStyleId>{6E25E649-3F16-4E02-A733-19D2CDBF48F0}</a:tableStyleId>
              </a:tblPr>
              <a:tblGrid>
                <a:gridCol w="3317832">
                  <a:extLst>
                    <a:ext uri="{9D8B030D-6E8A-4147-A177-3AD203B41FA5}">
                      <a16:colId xmlns:a16="http://schemas.microsoft.com/office/drawing/2014/main" val="3082273792"/>
                    </a:ext>
                  </a:extLst>
                </a:gridCol>
                <a:gridCol w="3276600">
                  <a:extLst>
                    <a:ext uri="{9D8B030D-6E8A-4147-A177-3AD203B41FA5}">
                      <a16:colId xmlns:a16="http://schemas.microsoft.com/office/drawing/2014/main" val="4231045255"/>
                    </a:ext>
                  </a:extLst>
                </a:gridCol>
                <a:gridCol w="1676400">
                  <a:extLst>
                    <a:ext uri="{9D8B030D-6E8A-4147-A177-3AD203B41FA5}">
                      <a16:colId xmlns:a16="http://schemas.microsoft.com/office/drawing/2014/main" val="2998000126"/>
                    </a:ext>
                  </a:extLst>
                </a:gridCol>
              </a:tblGrid>
              <a:tr h="641355">
                <a:tc>
                  <a:txBody>
                    <a:bodyPr/>
                    <a:lstStyle/>
                    <a:p>
                      <a:r>
                        <a:rPr lang="en-US" dirty="0"/>
                        <a:t>Grant</a:t>
                      </a:r>
                    </a:p>
                  </a:txBody>
                  <a:tcPr anchor="b">
                    <a:solidFill>
                      <a:schemeClr val="accent5">
                        <a:lumMod val="50000"/>
                      </a:schemeClr>
                    </a:solidFill>
                  </a:tcPr>
                </a:tc>
                <a:tc>
                  <a:txBody>
                    <a:bodyPr/>
                    <a:lstStyle/>
                    <a:p>
                      <a:r>
                        <a:rPr lang="en-US" dirty="0"/>
                        <a:t>Announcement link</a:t>
                      </a:r>
                    </a:p>
                  </a:txBody>
                  <a:tcPr anchor="b">
                    <a:solidFill>
                      <a:schemeClr val="accent5">
                        <a:lumMod val="50000"/>
                      </a:schemeClr>
                    </a:solidFill>
                  </a:tcPr>
                </a:tc>
                <a:tc>
                  <a:txBody>
                    <a:bodyPr/>
                    <a:lstStyle/>
                    <a:p>
                      <a:r>
                        <a:rPr lang="en-US" dirty="0"/>
                        <a:t>Release/Due Date</a:t>
                      </a:r>
                    </a:p>
                  </a:txBody>
                  <a:tcPr anchor="b">
                    <a:solidFill>
                      <a:schemeClr val="accent5">
                        <a:lumMod val="50000"/>
                      </a:schemeClr>
                    </a:solidFill>
                  </a:tcPr>
                </a:tc>
                <a:extLst>
                  <a:ext uri="{0D108BD9-81ED-4DB2-BD59-A6C34878D82A}">
                    <a16:rowId xmlns:a16="http://schemas.microsoft.com/office/drawing/2014/main" val="743050942"/>
                  </a:ext>
                </a:extLst>
              </a:tr>
              <a:tr h="1001448">
                <a:tc>
                  <a:txBody>
                    <a:bodyPr/>
                    <a:lstStyle/>
                    <a:p>
                      <a:r>
                        <a:rPr lang="en-US" sz="1600" dirty="0"/>
                        <a:t>School-Based Interventions to Promote Equity and Improve Health, Academic Achievement, and Well-Being of Students </a:t>
                      </a:r>
                      <a:endParaRPr lang="en-US" sz="1600" b="1"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hlinkClick r:id="rId3"/>
                        </a:rPr>
                        <a:t>https://www.grants.gov/web/grants/view-opportunity.html?oppId=342776</a:t>
                      </a:r>
                      <a:r>
                        <a:rPr lang="en-US" sz="1600" dirty="0"/>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December 13</a:t>
                      </a:r>
                      <a:r>
                        <a:rPr lang="en-US" sz="1600" baseline="30000" dirty="0"/>
                        <a:t>th</a:t>
                      </a:r>
                      <a:r>
                        <a:rPr lang="en-US" sz="1600" dirty="0"/>
                        <a:t> /February 11</a:t>
                      </a:r>
                      <a:r>
                        <a:rPr lang="en-US" sz="1600" baseline="30000" dirty="0"/>
                        <a:t>th</a:t>
                      </a:r>
                      <a:r>
                        <a:rPr lang="en-US" sz="1600" dirty="0"/>
                        <a:t> </a:t>
                      </a:r>
                    </a:p>
                  </a:txBody>
                  <a:tcPr anchor="ctr"/>
                </a:tc>
                <a:extLst>
                  <a:ext uri="{0D108BD9-81ED-4DB2-BD59-A6C34878D82A}">
                    <a16:rowId xmlns:a16="http://schemas.microsoft.com/office/drawing/2014/main" val="3419502458"/>
                  </a:ext>
                </a:extLst>
              </a:tr>
              <a:tr h="758640">
                <a:tc>
                  <a:txBody>
                    <a:bodyPr/>
                    <a:lstStyle/>
                    <a:p>
                      <a:r>
                        <a:rPr lang="en-US" sz="1600" dirty="0"/>
                        <a:t>State Public Health Approaches to Addressing Arthritis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4"/>
                          </a:solidFill>
                          <a:hlinkClick r:id="rId4"/>
                        </a:rPr>
                        <a:t>https://www.grants.gov/web/grants/view-opportunity.html?oppId=342294</a:t>
                      </a:r>
                      <a:r>
                        <a:rPr lang="en-US" sz="1600" dirty="0">
                          <a:solidFill>
                            <a:schemeClr val="accent4"/>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4"/>
                          </a:solidFill>
                        </a:rPr>
                        <a:t>December 13</a:t>
                      </a:r>
                      <a:r>
                        <a:rPr lang="en-US" sz="1600" baseline="30000" dirty="0">
                          <a:solidFill>
                            <a:schemeClr val="accent4"/>
                          </a:solidFill>
                        </a:rPr>
                        <a:t>th </a:t>
                      </a:r>
                      <a:r>
                        <a:rPr lang="en-US" sz="1600" dirty="0">
                          <a:solidFill>
                            <a:schemeClr val="accent4"/>
                          </a:solidFill>
                        </a:rPr>
                        <a:t>/April 3</a:t>
                      </a:r>
                      <a:r>
                        <a:rPr lang="en-US" sz="1600" baseline="30000" dirty="0">
                          <a:solidFill>
                            <a:schemeClr val="accent4"/>
                          </a:solidFill>
                        </a:rPr>
                        <a:t>rd</a:t>
                      </a:r>
                      <a:r>
                        <a:rPr lang="en-US" sz="1600" dirty="0">
                          <a:solidFill>
                            <a:schemeClr val="accent4"/>
                          </a:solidFill>
                        </a:rPr>
                        <a:t> </a:t>
                      </a:r>
                    </a:p>
                  </a:txBody>
                  <a:tcPr anchor="ctr"/>
                </a:tc>
                <a:extLst>
                  <a:ext uri="{0D108BD9-81ED-4DB2-BD59-A6C34878D82A}">
                    <a16:rowId xmlns:a16="http://schemas.microsoft.com/office/drawing/2014/main" val="3184147365"/>
                  </a:ext>
                </a:extLst>
              </a:tr>
              <a:tr h="7586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u="none" dirty="0"/>
                        <a:t>The High Obesity Program (HOP)</a:t>
                      </a:r>
                      <a:endParaRPr lang="en-US" sz="1600" b="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hlinkClick r:id="rId5"/>
                        </a:rPr>
                        <a:t>https://www.grants.gov/web/grants/view-opportunity.html?oppId=342939</a:t>
                      </a:r>
                      <a:r>
                        <a:rPr lang="en-US" sz="1600" dirty="0"/>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January 18</a:t>
                      </a:r>
                      <a:r>
                        <a:rPr lang="en-US" sz="1600" baseline="30000" dirty="0"/>
                        <a:t>th </a:t>
                      </a:r>
                      <a:r>
                        <a:rPr lang="en-US" sz="1600" dirty="0"/>
                        <a:t>/March 21</a:t>
                      </a:r>
                      <a:r>
                        <a:rPr lang="en-US" sz="1600" baseline="30000" dirty="0"/>
                        <a:t>st</a:t>
                      </a:r>
                      <a:r>
                        <a:rPr lang="en-US" sz="1600" dirty="0"/>
                        <a:t> </a:t>
                      </a:r>
                    </a:p>
                  </a:txBody>
                  <a:tcPr anchor="ctr"/>
                </a:tc>
                <a:extLst>
                  <a:ext uri="{0D108BD9-81ED-4DB2-BD59-A6C34878D82A}">
                    <a16:rowId xmlns:a16="http://schemas.microsoft.com/office/drawing/2014/main" val="1693307841"/>
                  </a:ext>
                </a:extLst>
              </a:tr>
              <a:tr h="758640">
                <a:tc>
                  <a:txBody>
                    <a:bodyPr/>
                    <a:lstStyle/>
                    <a:p>
                      <a:r>
                        <a:rPr lang="en-US" sz="1600" b="0" u="none" dirty="0"/>
                        <a:t>BOLD Public Health Programs to Address Alzheimer’s Disease and Related Dementias</a:t>
                      </a:r>
                      <a:endParaRPr lang="en-US" sz="1600" b="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4"/>
                          </a:solidFill>
                          <a:hlinkClick r:id="rId6"/>
                        </a:rPr>
                        <a:t>https://www.grants.gov/web/grants/search-grants.html?keywords=bOLd</a:t>
                      </a:r>
                      <a:r>
                        <a:rPr lang="en-US" sz="1600" dirty="0">
                          <a:solidFill>
                            <a:schemeClr val="accent4"/>
                          </a:solidFill>
                        </a:rPr>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accent4"/>
                          </a:solidFill>
                        </a:rPr>
                        <a:t>January 19</a:t>
                      </a:r>
                      <a:r>
                        <a:rPr lang="en-US" sz="1600" baseline="30000" dirty="0">
                          <a:solidFill>
                            <a:schemeClr val="accent4"/>
                          </a:solidFill>
                        </a:rPr>
                        <a:t>th</a:t>
                      </a:r>
                      <a:r>
                        <a:rPr lang="en-US" sz="1600" dirty="0">
                          <a:solidFill>
                            <a:schemeClr val="accent4"/>
                          </a:solidFill>
                        </a:rPr>
                        <a:t> /March 23</a:t>
                      </a:r>
                      <a:r>
                        <a:rPr lang="en-US" sz="1600" baseline="30000" dirty="0">
                          <a:solidFill>
                            <a:schemeClr val="accent4"/>
                          </a:solidFill>
                        </a:rPr>
                        <a:t>rd</a:t>
                      </a:r>
                      <a:r>
                        <a:rPr lang="en-US" sz="1600" dirty="0">
                          <a:solidFill>
                            <a:schemeClr val="accent4"/>
                          </a:solidFill>
                        </a:rPr>
                        <a:t> </a:t>
                      </a:r>
                    </a:p>
                  </a:txBody>
                  <a:tcPr anchor="ctr"/>
                </a:tc>
                <a:extLst>
                  <a:ext uri="{0D108BD9-81ED-4DB2-BD59-A6C34878D82A}">
                    <a16:rowId xmlns:a16="http://schemas.microsoft.com/office/drawing/2014/main" val="4163972951"/>
                  </a:ext>
                </a:extLst>
              </a:tr>
            </a:tbl>
          </a:graphicData>
        </a:graphic>
      </p:graphicFrame>
    </p:spTree>
    <p:extLst>
      <p:ext uri="{BB962C8B-B14F-4D97-AF65-F5344CB8AC3E}">
        <p14:creationId xmlns:p14="http://schemas.microsoft.com/office/powerpoint/2010/main" val="408984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F11EA-3A03-4EEC-9FF1-0193C62C3A5E}"/>
              </a:ext>
            </a:extLst>
          </p:cNvPr>
          <p:cNvSpPr>
            <a:spLocks noGrp="1"/>
          </p:cNvSpPr>
          <p:nvPr>
            <p:ph type="title"/>
          </p:nvPr>
        </p:nvSpPr>
        <p:spPr/>
        <p:txBody>
          <a:bodyPr/>
          <a:lstStyle/>
          <a:p>
            <a:r>
              <a:rPr lang="en-US" dirty="0"/>
              <a:t>Prediabetes and Diabetes</a:t>
            </a:r>
          </a:p>
        </p:txBody>
      </p:sp>
    </p:spTree>
    <p:extLst>
      <p:ext uri="{BB962C8B-B14F-4D97-AF65-F5344CB8AC3E}">
        <p14:creationId xmlns:p14="http://schemas.microsoft.com/office/powerpoint/2010/main" val="1339873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3571" y="1809749"/>
            <a:ext cx="8534400" cy="3048001"/>
          </a:xfrm>
        </p:spPr>
        <p:txBody>
          <a:bodyPr>
            <a:normAutofit lnSpcReduction="10000"/>
          </a:bodyPr>
          <a:lstStyle/>
          <a:p>
            <a:pPr marL="0">
              <a:spcBef>
                <a:spcPts val="600"/>
              </a:spcBef>
            </a:pPr>
            <a:r>
              <a:rPr lang="en-US" sz="2400" dirty="0"/>
              <a:t>CDC funding 3 components – CDPP will apply for component A</a:t>
            </a:r>
          </a:p>
          <a:p>
            <a:pPr marL="0">
              <a:spcBef>
                <a:spcPts val="600"/>
              </a:spcBef>
            </a:pPr>
            <a:r>
              <a:rPr lang="en-US" sz="2400" dirty="0"/>
              <a:t>Support evidence-based diabetes management and type 2 diabetes prevention and risk mitigation strategies </a:t>
            </a:r>
          </a:p>
          <a:p>
            <a:pPr marL="0">
              <a:spcBef>
                <a:spcPts val="600"/>
              </a:spcBef>
            </a:pPr>
            <a:r>
              <a:rPr lang="en-US" sz="2400" dirty="0"/>
              <a:t>Statewide reach with focused interventions to reduce health disparities for priority populations</a:t>
            </a:r>
          </a:p>
          <a:p>
            <a:pPr marL="0">
              <a:spcBef>
                <a:spcPts val="600"/>
              </a:spcBef>
            </a:pPr>
            <a:r>
              <a:rPr lang="en-US" sz="2400" dirty="0"/>
              <a:t>Strategies we are best equipped to implement and achieve significant progress </a:t>
            </a:r>
          </a:p>
          <a:p>
            <a:pPr marL="0">
              <a:spcBef>
                <a:spcPts val="600"/>
              </a:spcBef>
            </a:pPr>
            <a:endParaRPr lang="en-US" sz="2400" dirty="0"/>
          </a:p>
          <a:p>
            <a:pPr marL="0">
              <a:spcBef>
                <a:spcPts val="600"/>
              </a:spcBef>
            </a:pPr>
            <a:endParaRPr lang="en-US" sz="2400" dirty="0"/>
          </a:p>
          <a:p>
            <a:pPr marL="0">
              <a:spcBef>
                <a:spcPts val="600"/>
              </a:spcBef>
            </a:pPr>
            <a:endParaRPr lang="en-US" sz="2400" dirty="0"/>
          </a:p>
        </p:txBody>
      </p:sp>
      <p:sp>
        <p:nvSpPr>
          <p:cNvPr id="3" name="Title 2">
            <a:extLst>
              <a:ext uri="{FF2B5EF4-FFF2-40B4-BE49-F238E27FC236}">
                <a16:creationId xmlns:a16="http://schemas.microsoft.com/office/drawing/2014/main" id="{36CFBDFB-94FD-4D0A-AA3E-4DEE3B9B3B9E}"/>
              </a:ext>
            </a:extLst>
          </p:cNvPr>
          <p:cNvSpPr>
            <a:spLocks noGrp="1"/>
          </p:cNvSpPr>
          <p:nvPr>
            <p:ph type="title"/>
          </p:nvPr>
        </p:nvSpPr>
        <p:spPr>
          <a:xfrm>
            <a:off x="453571" y="361950"/>
            <a:ext cx="8610600" cy="838200"/>
          </a:xfrm>
        </p:spPr>
        <p:txBody>
          <a:bodyPr>
            <a:noAutofit/>
          </a:bodyPr>
          <a:lstStyle/>
          <a:p>
            <a:r>
              <a:rPr lang="en-US" sz="3200" dirty="0"/>
              <a:t>A Strategic Approach to Advancing Health Equity for Priority Populations with or at Risk for Diabetes (2320)</a:t>
            </a:r>
            <a:endParaRPr lang="en-US" sz="3600" dirty="0"/>
          </a:p>
        </p:txBody>
      </p:sp>
    </p:spTree>
    <p:extLst>
      <p:ext uri="{BB962C8B-B14F-4D97-AF65-F5344CB8AC3E}">
        <p14:creationId xmlns:p14="http://schemas.microsoft.com/office/powerpoint/2010/main" val="151642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HS PPT">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ea21b9e-6e16-448e-8115-32987f95599c">
      <UserInfo>
        <DisplayName>Loehr, Virginia G</DisplayName>
        <AccountId>202</AccountId>
        <AccountType/>
      </UserInfo>
      <UserInfo>
        <DisplayName>Kusch, Mary M</DisplayName>
        <AccountId>203</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782473500106645950B852CA0CDF3D1" ma:contentTypeVersion="1" ma:contentTypeDescription="Create a new document." ma:contentTypeScope="" ma:versionID="bf5f277a250cf3ba6fa25d2ae6f17d09">
  <xsd:schema xmlns:xsd="http://www.w3.org/2001/XMLSchema" xmlns:xs="http://www.w3.org/2001/XMLSchema" xmlns:p="http://schemas.microsoft.com/office/2006/metadata/properties" xmlns:ns2="2ea21b9e-6e16-448e-8115-32987f95599c" targetNamespace="http://schemas.microsoft.com/office/2006/metadata/properties" ma:root="true" ma:fieldsID="0bd912fb686999fef46109f9ece1d42f" ns2:_="">
    <xsd:import namespace="2ea21b9e-6e16-448e-8115-32987f95599c"/>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a21b9e-6e16-448e-8115-32987f95599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E21F0B-0998-4ED9-83DC-C8058AC3B2A0}">
  <ds:schemaRefs>
    <ds:schemaRef ds:uri="http://schemas.microsoft.com/office/2006/documentManagement/types"/>
    <ds:schemaRef ds:uri="http://schemas.microsoft.com/office/infopath/2007/PartnerControls"/>
    <ds:schemaRef ds:uri="2ea21b9e-6e16-448e-8115-32987f95599c"/>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211A3D70-BEA5-4502-938D-D3B11D75AF19}">
  <ds:schemaRefs>
    <ds:schemaRef ds:uri="http://schemas.microsoft.com/sharepoint/v3/contenttype/forms"/>
  </ds:schemaRefs>
</ds:datastoreItem>
</file>

<file path=customXml/itemProps3.xml><?xml version="1.0" encoding="utf-8"?>
<ds:datastoreItem xmlns:ds="http://schemas.openxmlformats.org/officeDocument/2006/customXml" ds:itemID="{E94D1F70-1082-499B-B432-53CD0FA457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ea21b9e-6e16-448e-8115-32987f9559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ppttemplate4</Template>
  <TotalTime>7084</TotalTime>
  <Words>2362</Words>
  <Application>Microsoft Office PowerPoint</Application>
  <PresentationFormat>On-screen Show (16:9)</PresentationFormat>
  <Paragraphs>243</Paragraphs>
  <Slides>29</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Courier New</vt:lpstr>
      <vt:lpstr>Segoe UI</vt:lpstr>
      <vt:lpstr>Verdana</vt:lpstr>
      <vt:lpstr>Wingdings</vt:lpstr>
      <vt:lpstr>Office Theme</vt:lpstr>
      <vt:lpstr>Chronic Disease Partner Call</vt:lpstr>
      <vt:lpstr>Welcome</vt:lpstr>
      <vt:lpstr>Today’s Agenda</vt:lpstr>
      <vt:lpstr>2023 CDC Notice of Funding Opportunities (NOFOs)</vt:lpstr>
      <vt:lpstr>2023 NOFO Summary</vt:lpstr>
      <vt:lpstr>2023 NOFO Summary</vt:lpstr>
      <vt:lpstr>2023 NOFO Summary – Partner Grants</vt:lpstr>
      <vt:lpstr>Prediabetes and Diabetes</vt:lpstr>
      <vt:lpstr>A Strategic Approach to Advancing Health Equity for Priority Populations with or at Risk for Diabetes (2320)</vt:lpstr>
      <vt:lpstr>A Strategic Approach to Advancing Health Equity for Priority Populations with or at Risk for Diabetes (2320)</vt:lpstr>
      <vt:lpstr>PowerPoint Presentation</vt:lpstr>
      <vt:lpstr>PowerPoint Presentation</vt:lpstr>
      <vt:lpstr>PowerPoint Presentation</vt:lpstr>
      <vt:lpstr>PowerPoint Presentation</vt:lpstr>
      <vt:lpstr>PowerPoint Presentation</vt:lpstr>
      <vt:lpstr>PowerPoint Presentation</vt:lpstr>
      <vt:lpstr>Cardiovascular Disease</vt:lpstr>
      <vt:lpstr>The National Cardiovascular Health Program (2304)</vt:lpstr>
      <vt:lpstr>The Innovative Cardiovascular Health Program (2305) </vt:lpstr>
      <vt:lpstr>PowerPoint Presentation</vt:lpstr>
      <vt:lpstr>Nutrition, Physical Activity, and Obesity (NPAO)</vt:lpstr>
      <vt:lpstr>The State Physical Activity and Nutrition Program (2312)</vt:lpstr>
      <vt:lpstr>CDPP Interest Survey</vt:lpstr>
      <vt:lpstr>Partnership Options</vt:lpstr>
      <vt:lpstr>Other Notes</vt:lpstr>
      <vt:lpstr>What it means to work with CDPP</vt:lpstr>
      <vt:lpstr>While we wait…</vt:lpstr>
      <vt:lpstr>For More Information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Equity  and Identifying Priority Populations</dc:title>
  <dc:creator>Swander, Lena C - DHS</dc:creator>
  <cp:lastModifiedBy>Budziszewski, Ryan J - DHS (Spherion)</cp:lastModifiedBy>
  <cp:revision>509</cp:revision>
  <cp:lastPrinted>2022-06-21T15:29:45Z</cp:lastPrinted>
  <dcterms:created xsi:type="dcterms:W3CDTF">2022-05-24T18:04:49Z</dcterms:created>
  <dcterms:modified xsi:type="dcterms:W3CDTF">2023-01-23T15:34:37Z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0x010100B782473500106645950B852CA0CDF3D1</vt:lpwstr>
  </property>
  <property fmtid="{D5CDD505-2E9C-101B-9397-08002B2CF9AE}" pid="3" name="_dlc_policyId">
    <vt:lpwstr>0x010100A5FE6FE248F05D41A7A66833E66EC9B3|-1520387817</vt:lpwstr>
  </property>
  <property fmtid="{D5CDD505-2E9C-101B-9397-08002B2CF9AE}" pid="4" name="ItemRetentionFormula">
    <vt:lpwstr>&lt;formula id="Microsoft.Office.RecordsManagement.PolicyFeatures.Expiration.Formula.BuiltIn"&gt;&lt;number&gt;14&lt;/number&gt;&lt;property&gt;Created&lt;/property&gt;&lt;propertyId&gt;8c06beca-0777-48f7-91c7-6da68bc07b69&lt;/propertyId&gt;&lt;period&gt;days&lt;/period&gt;&lt;/formula&gt;</vt:lpwstr>
  </property>
</Properties>
</file>