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sldIdLst>
    <p:sldId id="260" r:id="rId5"/>
    <p:sldId id="284" r:id="rId6"/>
    <p:sldId id="355" r:id="rId7"/>
    <p:sldId id="356" r:id="rId8"/>
    <p:sldId id="357" r:id="rId9"/>
    <p:sldId id="358" r:id="rId10"/>
    <p:sldId id="354" r:id="rId11"/>
    <p:sldId id="285" r:id="rId12"/>
    <p:sldId id="304" r:id="rId13"/>
    <p:sldId id="287" r:id="rId14"/>
    <p:sldId id="343" r:id="rId15"/>
    <p:sldId id="368" r:id="rId16"/>
    <p:sldId id="359" r:id="rId17"/>
    <p:sldId id="360" r:id="rId18"/>
    <p:sldId id="345" r:id="rId19"/>
    <p:sldId id="325" r:id="rId20"/>
    <p:sldId id="361" r:id="rId21"/>
    <p:sldId id="362" r:id="rId22"/>
    <p:sldId id="390" r:id="rId23"/>
    <p:sldId id="326" r:id="rId24"/>
    <p:sldId id="367" r:id="rId25"/>
    <p:sldId id="364" r:id="rId26"/>
    <p:sldId id="365" r:id="rId27"/>
    <p:sldId id="400" r:id="rId28"/>
    <p:sldId id="363" r:id="rId29"/>
    <p:sldId id="351" r:id="rId30"/>
    <p:sldId id="369" r:id="rId31"/>
    <p:sldId id="333" r:id="rId32"/>
    <p:sldId id="370" r:id="rId33"/>
    <p:sldId id="401" r:id="rId34"/>
    <p:sldId id="338" r:id="rId3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2C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43" autoAdjust="0"/>
    <p:restoredTop sz="94660"/>
  </p:normalViewPr>
  <p:slideViewPr>
    <p:cSldViewPr snapToGrid="0" snapToObjects="1">
      <p:cViewPr varScale="1">
        <p:scale>
          <a:sx n="137" d="100"/>
          <a:sy n="137" d="100"/>
        </p:scale>
        <p:origin x="168" y="120"/>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244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6B01FC-ED05-47B2-A98C-DA5423130A9F}" type="datetimeFigureOut">
              <a:rPr lang="en-US" smtClean="0"/>
              <a:t>5/24/2022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BA9AC0-C5CF-4A15-A9CF-C03678E33DE2}" type="slidenum">
              <a:rPr lang="en-US" smtClean="0"/>
              <a:t>‹#›</a:t>
            </a:fld>
            <a:endParaRPr lang="en-US"/>
          </a:p>
        </p:txBody>
      </p:sp>
    </p:spTree>
    <p:extLst>
      <p:ext uri="{BB962C8B-B14F-4D97-AF65-F5344CB8AC3E}">
        <p14:creationId xmlns:p14="http://schemas.microsoft.com/office/powerpoint/2010/main" val="4056743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BA9AC0-C5CF-4A15-A9CF-C03678E33D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97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is an overlay of Coverdell EMS and hospital partners in Wisconsin. We’ll see that there are pockets in the state where we would want to focus our recruitment efforts, particularly in the northern and rural parts of the state. Next slide.</a:t>
            </a: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handout will be provided (text smaller than 18 font size)</a:t>
            </a:r>
          </a:p>
          <a:p>
            <a:endParaRPr lang="en-US" b="1" dirty="0"/>
          </a:p>
        </p:txBody>
      </p:sp>
      <p:sp>
        <p:nvSpPr>
          <p:cNvPr id="4" name="Slide Number Placeholder 3"/>
          <p:cNvSpPr>
            <a:spLocks noGrp="1"/>
          </p:cNvSpPr>
          <p:nvPr>
            <p:ph type="sldNum" sz="quarter" idx="5"/>
          </p:nvPr>
        </p:nvSpPr>
        <p:spPr/>
        <p:txBody>
          <a:bodyPr/>
          <a:lstStyle/>
          <a:p>
            <a:fld id="{6FBA9AC0-C5CF-4A15-A9CF-C03678E33DE2}" type="slidenum">
              <a:rPr lang="en-US" smtClean="0"/>
              <a:t>19</a:t>
            </a:fld>
            <a:endParaRPr lang="en-US"/>
          </a:p>
        </p:txBody>
      </p:sp>
    </p:spTree>
    <p:extLst>
      <p:ext uri="{BB962C8B-B14F-4D97-AF65-F5344CB8AC3E}">
        <p14:creationId xmlns:p14="http://schemas.microsoft.com/office/powerpoint/2010/main" val="2055766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six months, the Coverdell program has been working on a new interactive map. We wanted to look at where stroke patients are being transferred to in Wisconsin. Dot Bluma, our Stroke Project Specialist, collected data from regional stroke coordinators. We asked hospitals where they were transferring stroke patients 25% or more of the time and put that data into two transfer maps. I’ll now share my screen. [SHARE SCREEN]</a:t>
            </a:r>
          </a:p>
          <a:p>
            <a:endParaRPr lang="en-US" dirty="0"/>
          </a:p>
          <a:p>
            <a:r>
              <a:rPr lang="en-US" dirty="0"/>
              <a:t>The maps sit on the Coverdell webpage. The bigger dots are the hub hospitals, where stroke patients are being transferred to. And the smaller dots are the spoke hospitals, where stroke patients transfer out of. You’ll also see different colored dots depicting the different stroke certifications, for example comprehensive stroke centers and acute stroke ready hospitals. When you hover over a transfer line, it’ll tell you which hospitals are involved in that exchange and also the distance and drive time from hospital to hospital.</a:t>
            </a:r>
          </a:p>
          <a:p>
            <a:endParaRPr lang="en-US" dirty="0"/>
          </a:p>
          <a:p>
            <a:r>
              <a:rPr lang="en-US" dirty="0"/>
              <a:t>The second map holds the same information but allows users to filter for specific hospitals. For example, if I was Froedtert and wanted to see our transfers, I can click on our hospital name to see which hospitals transfer their stroke transfers to us.</a:t>
            </a:r>
          </a:p>
          <a:p>
            <a:endParaRPr lang="en-US" dirty="0"/>
          </a:p>
          <a:p>
            <a:r>
              <a:rPr lang="en-US" dirty="0"/>
              <a:t>The maps need to undergo one more round of user-testing before we can share the link with everyone. We have hopes of adding more interactive maps to the Coverdell webpage and would also invite suggestions for new maps that our partners will find useful.</a:t>
            </a:r>
          </a:p>
          <a:p>
            <a:endParaRPr lang="en-US" dirty="0"/>
          </a:p>
          <a:p>
            <a:r>
              <a:rPr lang="en-US" dirty="0"/>
              <a:t>[STOP SHARING SCREEN]</a:t>
            </a:r>
          </a:p>
          <a:p>
            <a:endParaRPr lang="en-US" dirty="0"/>
          </a:p>
          <a:p>
            <a:r>
              <a:rPr lang="en-US" dirty="0"/>
              <a:t>Back to you, John.</a:t>
            </a:r>
          </a:p>
        </p:txBody>
      </p:sp>
      <p:sp>
        <p:nvSpPr>
          <p:cNvPr id="4" name="Slide Number Placeholder 3"/>
          <p:cNvSpPr>
            <a:spLocks noGrp="1"/>
          </p:cNvSpPr>
          <p:nvPr>
            <p:ph type="sldNum" sz="quarter" idx="5"/>
          </p:nvPr>
        </p:nvSpPr>
        <p:spPr/>
        <p:txBody>
          <a:bodyPr/>
          <a:lstStyle/>
          <a:p>
            <a:fld id="{6FBA9AC0-C5CF-4A15-A9CF-C03678E33DE2}" type="slidenum">
              <a:rPr lang="en-US" smtClean="0"/>
              <a:t>24</a:t>
            </a:fld>
            <a:endParaRPr lang="en-US"/>
          </a:p>
        </p:txBody>
      </p:sp>
    </p:spTree>
    <p:extLst>
      <p:ext uri="{BB962C8B-B14F-4D97-AF65-F5344CB8AC3E}">
        <p14:creationId xmlns:p14="http://schemas.microsoft.com/office/powerpoint/2010/main" val="10913625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8081" y="901854"/>
            <a:ext cx="8739493" cy="1102519"/>
          </a:xfrm>
        </p:spPr>
        <p:txBody>
          <a:bodyPr>
            <a:noAutofit/>
          </a:bodyPr>
          <a:lstStyle>
            <a:lvl1pPr>
              <a:defRPr sz="4400" b="1" i="0">
                <a:solidFill>
                  <a:srgbClr val="362C66"/>
                </a:solidFill>
                <a:latin typeface="Arial"/>
              </a:defRPr>
            </a:lvl1pPr>
          </a:lstStyle>
          <a:p>
            <a:r>
              <a:rPr lang="en-US" dirty="0"/>
              <a:t>Click to edit Master title style</a:t>
            </a:r>
          </a:p>
        </p:txBody>
      </p:sp>
      <p:sp>
        <p:nvSpPr>
          <p:cNvPr id="3" name="Subtitle 2"/>
          <p:cNvSpPr>
            <a:spLocks noGrp="1"/>
          </p:cNvSpPr>
          <p:nvPr>
            <p:ph type="subTitle" idx="1"/>
          </p:nvPr>
        </p:nvSpPr>
        <p:spPr>
          <a:xfrm>
            <a:off x="1371600" y="2433932"/>
            <a:ext cx="6400800" cy="902392"/>
          </a:xfrm>
        </p:spPr>
        <p:txBody>
          <a:bodyPr/>
          <a:lstStyle>
            <a:lvl1pPr marL="0" indent="0" algn="ctr">
              <a:buNone/>
              <a:defRPr>
                <a:solidFill>
                  <a:srgbClr val="362C66"/>
                </a:solidFill>
                <a:latin typefac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572679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i="0">
                <a:solidFill>
                  <a:srgbClr val="362C66"/>
                </a:solidFill>
                <a:latin typeface="Arial"/>
              </a:defRPr>
            </a:lvl1pPr>
          </a:lstStyle>
          <a:p>
            <a:r>
              <a:rPr lang="en-US" dirty="0"/>
              <a:t>Click to edit Master title style</a:t>
            </a:r>
          </a:p>
        </p:txBody>
      </p:sp>
      <p:sp>
        <p:nvSpPr>
          <p:cNvPr id="3" name="Content Placeholder 2"/>
          <p:cNvSpPr>
            <a:spLocks noGrp="1"/>
          </p:cNvSpPr>
          <p:nvPr>
            <p:ph idx="1"/>
          </p:nvPr>
        </p:nvSpPr>
        <p:spPr>
          <a:xfrm>
            <a:off x="457200" y="1200150"/>
            <a:ext cx="8229600" cy="3599851"/>
          </a:xfrm>
        </p:spPr>
        <p:txBody>
          <a:bodyPr/>
          <a:lstStyle>
            <a:lvl1pPr>
              <a:defRPr>
                <a:solidFill>
                  <a:srgbClr val="362C66"/>
                </a:solidFill>
                <a:latin typeface="Arial"/>
              </a:defRPr>
            </a:lvl1pPr>
            <a:lvl2pPr>
              <a:defRPr>
                <a:solidFill>
                  <a:srgbClr val="362C66"/>
                </a:solidFill>
                <a:latin typeface="Arial"/>
              </a:defRPr>
            </a:lvl2pPr>
            <a:lvl3pPr>
              <a:defRPr>
                <a:solidFill>
                  <a:srgbClr val="362C66"/>
                </a:solidFill>
                <a:latin typeface="Arial"/>
              </a:defRPr>
            </a:lvl3pPr>
            <a:lvl4pPr>
              <a:defRPr>
                <a:solidFill>
                  <a:srgbClr val="362C66"/>
                </a:solidFill>
                <a:latin typeface="Arial"/>
              </a:defRPr>
            </a:lvl4pPr>
            <a:lvl5pPr>
              <a:defRPr>
                <a:solidFill>
                  <a:srgbClr val="362C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7242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187111" cy="857250"/>
          </a:xfrm>
        </p:spPr>
        <p:txBody>
          <a:bodyPr>
            <a:normAutofit/>
          </a:bodyPr>
          <a:lstStyle>
            <a:lvl1pPr algn="l">
              <a:defRPr sz="4000" b="1" i="0">
                <a:solidFill>
                  <a:srgbClr val="362C66"/>
                </a:solidFill>
                <a:latin typeface="Arial"/>
              </a:defRPr>
            </a:lvl1pPr>
          </a:lstStyle>
          <a:p>
            <a:r>
              <a:rPr lang="en-US" dirty="0"/>
              <a:t>Click to edit Master title style</a:t>
            </a:r>
          </a:p>
        </p:txBody>
      </p:sp>
      <p:sp>
        <p:nvSpPr>
          <p:cNvPr id="3" name="Content Placeholder 2"/>
          <p:cNvSpPr>
            <a:spLocks noGrp="1"/>
          </p:cNvSpPr>
          <p:nvPr>
            <p:ph idx="1"/>
          </p:nvPr>
        </p:nvSpPr>
        <p:spPr>
          <a:xfrm>
            <a:off x="457200" y="1200150"/>
            <a:ext cx="8229600" cy="3599851"/>
          </a:xfrm>
        </p:spPr>
        <p:txBody>
          <a:bodyPr/>
          <a:lstStyle>
            <a:lvl1pPr>
              <a:defRPr>
                <a:solidFill>
                  <a:srgbClr val="362C66"/>
                </a:solidFill>
                <a:latin typeface="Arial"/>
              </a:defRPr>
            </a:lvl1pPr>
            <a:lvl2pPr>
              <a:defRPr>
                <a:solidFill>
                  <a:srgbClr val="362C66"/>
                </a:solidFill>
                <a:latin typeface="Arial"/>
              </a:defRPr>
            </a:lvl2pPr>
            <a:lvl3pPr>
              <a:defRPr>
                <a:solidFill>
                  <a:srgbClr val="362C66"/>
                </a:solidFill>
                <a:latin typeface="Arial"/>
              </a:defRPr>
            </a:lvl3pPr>
            <a:lvl4pPr>
              <a:defRPr>
                <a:solidFill>
                  <a:srgbClr val="362C66"/>
                </a:solidFill>
                <a:latin typeface="Arial"/>
              </a:defRPr>
            </a:lvl4pPr>
            <a:lvl5pPr>
              <a:defRPr>
                <a:solidFill>
                  <a:srgbClr val="362C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6354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37818"/>
            <a:ext cx="8229600" cy="857250"/>
          </a:xfrm>
        </p:spPr>
        <p:txBody>
          <a:bodyPr>
            <a:normAutofit/>
          </a:bodyPr>
          <a:lstStyle>
            <a:lvl1pPr algn="l">
              <a:defRPr sz="4000" b="1" i="0">
                <a:solidFill>
                  <a:srgbClr val="362C66"/>
                </a:solidFill>
                <a:latin typeface="Arial"/>
              </a:defRPr>
            </a:lvl1pPr>
          </a:lstStyle>
          <a:p>
            <a:r>
              <a:rPr lang="en-US" dirty="0"/>
              <a:t>Click to edit Master title style</a:t>
            </a:r>
          </a:p>
        </p:txBody>
      </p:sp>
      <p:sp>
        <p:nvSpPr>
          <p:cNvPr id="3" name="Content Placeholder 2"/>
          <p:cNvSpPr>
            <a:spLocks noGrp="1"/>
          </p:cNvSpPr>
          <p:nvPr>
            <p:ph idx="1"/>
          </p:nvPr>
        </p:nvSpPr>
        <p:spPr>
          <a:xfrm>
            <a:off x="457200" y="1980270"/>
            <a:ext cx="8229600" cy="2877132"/>
          </a:xfrm>
        </p:spPr>
        <p:txBody>
          <a:bodyPr/>
          <a:lstStyle>
            <a:lvl1pPr>
              <a:defRPr>
                <a:solidFill>
                  <a:srgbClr val="362C66"/>
                </a:solidFill>
                <a:latin typeface="Arial"/>
              </a:defRPr>
            </a:lvl1pPr>
            <a:lvl2pPr>
              <a:defRPr>
                <a:solidFill>
                  <a:srgbClr val="362C66"/>
                </a:solidFill>
                <a:latin typeface="Arial"/>
              </a:defRPr>
            </a:lvl2pPr>
            <a:lvl3pPr>
              <a:defRPr>
                <a:solidFill>
                  <a:srgbClr val="362C66"/>
                </a:solidFill>
                <a:latin typeface="Arial"/>
              </a:defRPr>
            </a:lvl3pPr>
            <a:lvl4pPr>
              <a:defRPr>
                <a:solidFill>
                  <a:srgbClr val="362C66"/>
                </a:solidFill>
                <a:latin typeface="Arial"/>
              </a:defRPr>
            </a:lvl4pPr>
            <a:lvl5pPr>
              <a:defRPr>
                <a:solidFill>
                  <a:srgbClr val="362C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3979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37818"/>
            <a:ext cx="8229600" cy="857250"/>
          </a:xfrm>
        </p:spPr>
        <p:txBody>
          <a:bodyPr>
            <a:normAutofit/>
          </a:bodyPr>
          <a:lstStyle>
            <a:lvl1pPr algn="l">
              <a:defRPr sz="4000" b="1" i="0">
                <a:solidFill>
                  <a:srgbClr val="362C66"/>
                </a:solidFill>
                <a:latin typeface="Arial"/>
              </a:defRPr>
            </a:lvl1pPr>
          </a:lstStyle>
          <a:p>
            <a:r>
              <a:rPr lang="en-US" dirty="0"/>
              <a:t>Click to edit Master title style</a:t>
            </a:r>
          </a:p>
        </p:txBody>
      </p:sp>
      <p:sp>
        <p:nvSpPr>
          <p:cNvPr id="3" name="Content Placeholder 2"/>
          <p:cNvSpPr>
            <a:spLocks noGrp="1"/>
          </p:cNvSpPr>
          <p:nvPr>
            <p:ph idx="1"/>
          </p:nvPr>
        </p:nvSpPr>
        <p:spPr>
          <a:xfrm>
            <a:off x="457200" y="1980270"/>
            <a:ext cx="8229600" cy="2877132"/>
          </a:xfrm>
        </p:spPr>
        <p:txBody>
          <a:bodyPr/>
          <a:lstStyle>
            <a:lvl1pPr>
              <a:defRPr>
                <a:solidFill>
                  <a:srgbClr val="362C66"/>
                </a:solidFill>
                <a:latin typeface="Arial"/>
              </a:defRPr>
            </a:lvl1pPr>
            <a:lvl2pPr>
              <a:defRPr>
                <a:solidFill>
                  <a:srgbClr val="362C66"/>
                </a:solidFill>
                <a:latin typeface="Arial"/>
              </a:defRPr>
            </a:lvl2pPr>
            <a:lvl3pPr>
              <a:defRPr>
                <a:solidFill>
                  <a:srgbClr val="362C66"/>
                </a:solidFill>
                <a:latin typeface="Arial"/>
              </a:defRPr>
            </a:lvl3pPr>
            <a:lvl4pPr>
              <a:defRPr>
                <a:solidFill>
                  <a:srgbClr val="362C66"/>
                </a:solidFill>
                <a:latin typeface="Arial"/>
              </a:defRPr>
            </a:lvl4pPr>
            <a:lvl5pPr>
              <a:defRPr>
                <a:solidFill>
                  <a:srgbClr val="362C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9229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37818"/>
            <a:ext cx="6330617" cy="857250"/>
          </a:xfrm>
        </p:spPr>
        <p:txBody>
          <a:bodyPr>
            <a:normAutofit/>
          </a:bodyPr>
          <a:lstStyle>
            <a:lvl1pPr algn="l">
              <a:defRPr sz="4000" b="1" i="0">
                <a:solidFill>
                  <a:srgbClr val="362C66"/>
                </a:solidFill>
                <a:latin typeface="Arial"/>
              </a:defRPr>
            </a:lvl1pPr>
          </a:lstStyle>
          <a:p>
            <a:r>
              <a:rPr lang="en-US" dirty="0"/>
              <a:t>Click to edit Master title style</a:t>
            </a:r>
          </a:p>
        </p:txBody>
      </p:sp>
      <p:sp>
        <p:nvSpPr>
          <p:cNvPr id="3" name="Content Placeholder 2"/>
          <p:cNvSpPr>
            <a:spLocks noGrp="1"/>
          </p:cNvSpPr>
          <p:nvPr>
            <p:ph idx="1"/>
          </p:nvPr>
        </p:nvSpPr>
        <p:spPr>
          <a:xfrm>
            <a:off x="457200" y="1980270"/>
            <a:ext cx="8229600" cy="2877132"/>
          </a:xfrm>
        </p:spPr>
        <p:txBody>
          <a:bodyPr/>
          <a:lstStyle>
            <a:lvl1pPr>
              <a:defRPr>
                <a:solidFill>
                  <a:srgbClr val="362C66"/>
                </a:solidFill>
                <a:latin typeface="Arial"/>
              </a:defRPr>
            </a:lvl1pPr>
            <a:lvl2pPr>
              <a:defRPr>
                <a:solidFill>
                  <a:srgbClr val="362C66"/>
                </a:solidFill>
                <a:latin typeface="Arial"/>
              </a:defRPr>
            </a:lvl2pPr>
            <a:lvl3pPr>
              <a:defRPr>
                <a:solidFill>
                  <a:srgbClr val="362C66"/>
                </a:solidFill>
                <a:latin typeface="Arial"/>
              </a:defRPr>
            </a:lvl3pPr>
            <a:lvl4pPr>
              <a:defRPr>
                <a:solidFill>
                  <a:srgbClr val="362C66"/>
                </a:solidFill>
                <a:latin typeface="Arial"/>
              </a:defRPr>
            </a:lvl4pPr>
            <a:lvl5pPr>
              <a:defRPr>
                <a:solidFill>
                  <a:srgbClr val="362C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0242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E6E403-04C5-E94A-A03D-EC0FBD052768}" type="datetimeFigureOut">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F3B7C0-820B-7A46-884C-2201076CA61B}" type="slidenum">
              <a:rPr lang="en-US" smtClean="0"/>
              <a:t>‹#›</a:t>
            </a:fld>
            <a:endParaRPr lang="en-US"/>
          </a:p>
        </p:txBody>
      </p:sp>
    </p:spTree>
    <p:extLst>
      <p:ext uri="{BB962C8B-B14F-4D97-AF65-F5344CB8AC3E}">
        <p14:creationId xmlns:p14="http://schemas.microsoft.com/office/powerpoint/2010/main" val="1775069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E6E403-04C5-E94A-A03D-EC0FBD052768}" type="datetimeFigureOut">
              <a:rPr lang="en-US" smtClean="0"/>
              <a:t>5/24/2022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F3B7C0-820B-7A46-884C-2201076CA61B}" type="slidenum">
              <a:rPr lang="en-US" smtClean="0"/>
              <a:t>‹#›</a:t>
            </a:fld>
            <a:endParaRPr lang="en-US"/>
          </a:p>
        </p:txBody>
      </p:sp>
    </p:spTree>
    <p:extLst>
      <p:ext uri="{BB962C8B-B14F-4D97-AF65-F5344CB8AC3E}">
        <p14:creationId xmlns:p14="http://schemas.microsoft.com/office/powerpoint/2010/main" val="315693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E6E403-04C5-E94A-A03D-EC0FBD052768}" type="datetimeFigureOut">
              <a:rPr lang="en-US" smtClean="0"/>
              <a:t>5/24/2022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F3B7C0-820B-7A46-884C-2201076CA61B}" type="slidenum">
              <a:rPr lang="en-US" smtClean="0"/>
              <a:t>‹#›</a:t>
            </a:fld>
            <a:endParaRPr lang="en-US"/>
          </a:p>
        </p:txBody>
      </p:sp>
    </p:spTree>
    <p:extLst>
      <p:ext uri="{BB962C8B-B14F-4D97-AF65-F5344CB8AC3E}">
        <p14:creationId xmlns:p14="http://schemas.microsoft.com/office/powerpoint/2010/main" val="4151474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E6E403-04C5-E94A-A03D-EC0FBD052768}" type="datetimeFigureOut">
              <a:rPr lang="en-US" smtClean="0"/>
              <a:t>5/24/2022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F3B7C0-820B-7A46-884C-2201076CA61B}" type="slidenum">
              <a:rPr lang="en-US" smtClean="0"/>
              <a:t>‹#›</a:t>
            </a:fld>
            <a:endParaRPr lang="en-US"/>
          </a:p>
        </p:txBody>
      </p:sp>
    </p:spTree>
    <p:extLst>
      <p:ext uri="{BB962C8B-B14F-4D97-AF65-F5344CB8AC3E}">
        <p14:creationId xmlns:p14="http://schemas.microsoft.com/office/powerpoint/2010/main" val="503820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E6E403-04C5-E94A-A03D-EC0FBD052768}" type="datetimeFigureOut">
              <a:rPr lang="en-US" smtClean="0"/>
              <a:t>5/24/2022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F3B7C0-820B-7A46-884C-2201076CA61B}" type="slidenum">
              <a:rPr lang="en-US" smtClean="0"/>
              <a:t>‹#›</a:t>
            </a:fld>
            <a:endParaRPr lang="en-US"/>
          </a:p>
        </p:txBody>
      </p:sp>
    </p:spTree>
    <p:extLst>
      <p:ext uri="{BB962C8B-B14F-4D97-AF65-F5344CB8AC3E}">
        <p14:creationId xmlns:p14="http://schemas.microsoft.com/office/powerpoint/2010/main" val="4222318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8082" y="901854"/>
            <a:ext cx="6199446" cy="1102519"/>
          </a:xfrm>
        </p:spPr>
        <p:txBody>
          <a:bodyPr>
            <a:noAutofit/>
          </a:bodyPr>
          <a:lstStyle>
            <a:lvl1pPr algn="l">
              <a:defRPr sz="4400" b="1" i="0">
                <a:solidFill>
                  <a:srgbClr val="362C66"/>
                </a:solidFill>
                <a:latin typeface="Arial"/>
              </a:defRPr>
            </a:lvl1pPr>
          </a:lstStyle>
          <a:p>
            <a:r>
              <a:rPr lang="en-US" dirty="0"/>
              <a:t>Click to edit Master title style</a:t>
            </a:r>
          </a:p>
        </p:txBody>
      </p:sp>
      <p:sp>
        <p:nvSpPr>
          <p:cNvPr id="3" name="Subtitle 2"/>
          <p:cNvSpPr>
            <a:spLocks noGrp="1"/>
          </p:cNvSpPr>
          <p:nvPr>
            <p:ph type="subTitle" idx="1"/>
          </p:nvPr>
        </p:nvSpPr>
        <p:spPr>
          <a:xfrm>
            <a:off x="208082" y="2433932"/>
            <a:ext cx="7189634" cy="902392"/>
          </a:xfrm>
        </p:spPr>
        <p:txBody>
          <a:bodyPr/>
          <a:lstStyle>
            <a:lvl1pPr marL="0" indent="0" algn="l">
              <a:buNone/>
              <a:defRPr>
                <a:solidFill>
                  <a:srgbClr val="362C66"/>
                </a:solidFill>
                <a:latin typefac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373055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E6E403-04C5-E94A-A03D-EC0FBD052768}" type="datetimeFigureOut">
              <a:rPr lang="en-US" smtClean="0"/>
              <a:t>5/24/2022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F3B7C0-820B-7A46-884C-2201076CA61B}" type="slidenum">
              <a:rPr lang="en-US" smtClean="0"/>
              <a:t>‹#›</a:t>
            </a:fld>
            <a:endParaRPr lang="en-US"/>
          </a:p>
        </p:txBody>
      </p:sp>
    </p:spTree>
    <p:extLst>
      <p:ext uri="{BB962C8B-B14F-4D97-AF65-F5344CB8AC3E}">
        <p14:creationId xmlns:p14="http://schemas.microsoft.com/office/powerpoint/2010/main" val="1548642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E6E403-04C5-E94A-A03D-EC0FBD052768}" type="datetimeFigureOut">
              <a:rPr lang="en-US" smtClean="0"/>
              <a:t>5/24/2022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F3B7C0-820B-7A46-884C-2201076CA61B}" type="slidenum">
              <a:rPr lang="en-US" smtClean="0"/>
              <a:t>‹#›</a:t>
            </a:fld>
            <a:endParaRPr lang="en-US"/>
          </a:p>
        </p:txBody>
      </p:sp>
    </p:spTree>
    <p:extLst>
      <p:ext uri="{BB962C8B-B14F-4D97-AF65-F5344CB8AC3E}">
        <p14:creationId xmlns:p14="http://schemas.microsoft.com/office/powerpoint/2010/main" val="2205672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E6E403-04C5-E94A-A03D-EC0FBD052768}" type="datetimeFigureOut">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F3B7C0-820B-7A46-884C-2201076CA61B}" type="slidenum">
              <a:rPr lang="en-US" smtClean="0"/>
              <a:t>‹#›</a:t>
            </a:fld>
            <a:endParaRPr lang="en-US"/>
          </a:p>
        </p:txBody>
      </p:sp>
    </p:spTree>
    <p:extLst>
      <p:ext uri="{BB962C8B-B14F-4D97-AF65-F5344CB8AC3E}">
        <p14:creationId xmlns:p14="http://schemas.microsoft.com/office/powerpoint/2010/main" val="31807763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E6E403-04C5-E94A-A03D-EC0FBD052768}" type="datetimeFigureOut">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F3B7C0-820B-7A46-884C-2201076CA61B}" type="slidenum">
              <a:rPr lang="en-US" smtClean="0"/>
              <a:t>‹#›</a:t>
            </a:fld>
            <a:endParaRPr lang="en-US"/>
          </a:p>
        </p:txBody>
      </p:sp>
    </p:spTree>
    <p:extLst>
      <p:ext uri="{BB962C8B-B14F-4D97-AF65-F5344CB8AC3E}">
        <p14:creationId xmlns:p14="http://schemas.microsoft.com/office/powerpoint/2010/main" val="2697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8081" y="2469806"/>
            <a:ext cx="8739493" cy="1102519"/>
          </a:xfrm>
        </p:spPr>
        <p:txBody>
          <a:bodyPr>
            <a:noAutofit/>
          </a:bodyPr>
          <a:lstStyle>
            <a:lvl1pPr>
              <a:defRPr sz="4400" b="1" i="0">
                <a:solidFill>
                  <a:srgbClr val="362C66"/>
                </a:solidFill>
                <a:latin typeface="Arial"/>
              </a:defRPr>
            </a:lvl1pPr>
          </a:lstStyle>
          <a:p>
            <a:r>
              <a:rPr lang="en-US" dirty="0"/>
              <a:t>Click to edit Master title style</a:t>
            </a:r>
          </a:p>
        </p:txBody>
      </p:sp>
      <p:sp>
        <p:nvSpPr>
          <p:cNvPr id="3" name="Subtitle 2"/>
          <p:cNvSpPr>
            <a:spLocks noGrp="1"/>
          </p:cNvSpPr>
          <p:nvPr>
            <p:ph type="subTitle" idx="1"/>
          </p:nvPr>
        </p:nvSpPr>
        <p:spPr>
          <a:xfrm>
            <a:off x="1371600" y="3844037"/>
            <a:ext cx="6400800" cy="902392"/>
          </a:xfrm>
        </p:spPr>
        <p:txBody>
          <a:bodyPr/>
          <a:lstStyle>
            <a:lvl1pPr marL="0" indent="0" algn="ctr">
              <a:buNone/>
              <a:defRPr>
                <a:solidFill>
                  <a:srgbClr val="362C66"/>
                </a:solidFill>
                <a:latin typefac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276377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8082" y="2469806"/>
            <a:ext cx="6694540" cy="1102519"/>
          </a:xfrm>
        </p:spPr>
        <p:txBody>
          <a:bodyPr>
            <a:noAutofit/>
          </a:bodyPr>
          <a:lstStyle>
            <a:lvl1pPr algn="l">
              <a:defRPr sz="4400" b="1" i="0">
                <a:solidFill>
                  <a:srgbClr val="362C66"/>
                </a:solidFill>
                <a:latin typeface="Arial"/>
              </a:defRPr>
            </a:lvl1pPr>
          </a:lstStyle>
          <a:p>
            <a:r>
              <a:rPr lang="en-US" dirty="0"/>
              <a:t>Click to edit Master title style</a:t>
            </a:r>
          </a:p>
        </p:txBody>
      </p:sp>
      <p:sp>
        <p:nvSpPr>
          <p:cNvPr id="3" name="Subtitle 2"/>
          <p:cNvSpPr>
            <a:spLocks noGrp="1"/>
          </p:cNvSpPr>
          <p:nvPr>
            <p:ph type="subTitle" idx="1"/>
          </p:nvPr>
        </p:nvSpPr>
        <p:spPr>
          <a:xfrm>
            <a:off x="208082" y="3844037"/>
            <a:ext cx="7218335" cy="826817"/>
          </a:xfrm>
        </p:spPr>
        <p:txBody>
          <a:bodyPr/>
          <a:lstStyle>
            <a:lvl1pPr marL="0" indent="0" algn="l">
              <a:buNone/>
              <a:defRPr>
                <a:solidFill>
                  <a:srgbClr val="362C66"/>
                </a:solidFill>
                <a:latin typefac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556146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8081" y="901854"/>
            <a:ext cx="8739493" cy="1102519"/>
          </a:xfrm>
        </p:spPr>
        <p:txBody>
          <a:bodyPr>
            <a:noAutofit/>
          </a:bodyPr>
          <a:lstStyle>
            <a:lvl1pPr>
              <a:defRPr sz="4400" b="1" i="0">
                <a:solidFill>
                  <a:srgbClr val="362C66"/>
                </a:solidFill>
                <a:latin typeface="Arial"/>
              </a:defRPr>
            </a:lvl1pPr>
          </a:lstStyle>
          <a:p>
            <a:r>
              <a:rPr lang="en-US" dirty="0"/>
              <a:t>Click to edit Master title style</a:t>
            </a:r>
          </a:p>
        </p:txBody>
      </p:sp>
      <p:sp>
        <p:nvSpPr>
          <p:cNvPr id="3" name="Subtitle 2"/>
          <p:cNvSpPr>
            <a:spLocks noGrp="1"/>
          </p:cNvSpPr>
          <p:nvPr>
            <p:ph type="subTitle" idx="1"/>
          </p:nvPr>
        </p:nvSpPr>
        <p:spPr>
          <a:xfrm>
            <a:off x="1371600" y="2433932"/>
            <a:ext cx="6400800" cy="902392"/>
          </a:xfrm>
        </p:spPr>
        <p:txBody>
          <a:bodyPr/>
          <a:lstStyle>
            <a:lvl1pPr marL="0" indent="0" algn="ctr">
              <a:buNone/>
              <a:defRPr>
                <a:solidFill>
                  <a:srgbClr val="362C66"/>
                </a:solidFill>
                <a:latin typefac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691605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8082" y="901854"/>
            <a:ext cx="6199446" cy="1102519"/>
          </a:xfrm>
        </p:spPr>
        <p:txBody>
          <a:bodyPr>
            <a:noAutofit/>
          </a:bodyPr>
          <a:lstStyle>
            <a:lvl1pPr algn="l">
              <a:defRPr sz="4400" b="1" i="0">
                <a:solidFill>
                  <a:srgbClr val="362C66"/>
                </a:solidFill>
                <a:latin typeface="Arial"/>
              </a:defRPr>
            </a:lvl1pPr>
          </a:lstStyle>
          <a:p>
            <a:r>
              <a:rPr lang="en-US" dirty="0"/>
              <a:t>Click to edit Master title style</a:t>
            </a:r>
          </a:p>
        </p:txBody>
      </p:sp>
      <p:sp>
        <p:nvSpPr>
          <p:cNvPr id="3" name="Subtitle 2"/>
          <p:cNvSpPr>
            <a:spLocks noGrp="1"/>
          </p:cNvSpPr>
          <p:nvPr>
            <p:ph type="subTitle" idx="1"/>
          </p:nvPr>
        </p:nvSpPr>
        <p:spPr>
          <a:xfrm>
            <a:off x="208082" y="2433932"/>
            <a:ext cx="7189634" cy="902392"/>
          </a:xfrm>
        </p:spPr>
        <p:txBody>
          <a:bodyPr/>
          <a:lstStyle>
            <a:lvl1pPr marL="0" indent="0" algn="l">
              <a:buNone/>
              <a:defRPr>
                <a:solidFill>
                  <a:srgbClr val="362C66"/>
                </a:solidFill>
                <a:latin typefac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867126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6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8081" y="2469806"/>
            <a:ext cx="8739493" cy="1102519"/>
          </a:xfrm>
        </p:spPr>
        <p:txBody>
          <a:bodyPr>
            <a:noAutofit/>
          </a:bodyPr>
          <a:lstStyle>
            <a:lvl1pPr>
              <a:defRPr sz="4400" b="1" i="0">
                <a:solidFill>
                  <a:srgbClr val="362C66"/>
                </a:solidFill>
                <a:latin typeface="Arial"/>
              </a:defRPr>
            </a:lvl1pPr>
          </a:lstStyle>
          <a:p>
            <a:r>
              <a:rPr lang="en-US" dirty="0"/>
              <a:t>Click to edit Master title style</a:t>
            </a:r>
          </a:p>
        </p:txBody>
      </p:sp>
      <p:sp>
        <p:nvSpPr>
          <p:cNvPr id="3" name="Subtitle 2"/>
          <p:cNvSpPr>
            <a:spLocks noGrp="1"/>
          </p:cNvSpPr>
          <p:nvPr>
            <p:ph type="subTitle" idx="1"/>
          </p:nvPr>
        </p:nvSpPr>
        <p:spPr>
          <a:xfrm>
            <a:off x="1371600" y="3844037"/>
            <a:ext cx="6400800" cy="902392"/>
          </a:xfrm>
        </p:spPr>
        <p:txBody>
          <a:bodyPr/>
          <a:lstStyle>
            <a:lvl1pPr marL="0" indent="0" algn="ctr">
              <a:buNone/>
              <a:defRPr>
                <a:solidFill>
                  <a:srgbClr val="362C66"/>
                </a:solidFill>
                <a:latin typefac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896039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7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8082" y="2469806"/>
            <a:ext cx="6694540" cy="1102519"/>
          </a:xfrm>
        </p:spPr>
        <p:txBody>
          <a:bodyPr>
            <a:noAutofit/>
          </a:bodyPr>
          <a:lstStyle>
            <a:lvl1pPr algn="l">
              <a:defRPr sz="4400" b="1" i="0">
                <a:solidFill>
                  <a:srgbClr val="362C66"/>
                </a:solidFill>
                <a:latin typeface="Arial"/>
              </a:defRPr>
            </a:lvl1pPr>
          </a:lstStyle>
          <a:p>
            <a:r>
              <a:rPr lang="en-US" dirty="0"/>
              <a:t>Click to edit Master title style</a:t>
            </a:r>
          </a:p>
        </p:txBody>
      </p:sp>
      <p:sp>
        <p:nvSpPr>
          <p:cNvPr id="3" name="Subtitle 2"/>
          <p:cNvSpPr>
            <a:spLocks noGrp="1"/>
          </p:cNvSpPr>
          <p:nvPr>
            <p:ph type="subTitle" idx="1"/>
          </p:nvPr>
        </p:nvSpPr>
        <p:spPr>
          <a:xfrm>
            <a:off x="208082" y="3844037"/>
            <a:ext cx="7218335" cy="826817"/>
          </a:xfrm>
        </p:spPr>
        <p:txBody>
          <a:bodyPr/>
          <a:lstStyle>
            <a:lvl1pPr marL="0" indent="0" algn="l">
              <a:buNone/>
              <a:defRPr>
                <a:solidFill>
                  <a:srgbClr val="362C66"/>
                </a:solidFill>
                <a:latin typefac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46258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i="0">
                <a:solidFill>
                  <a:srgbClr val="362C66"/>
                </a:solidFill>
                <a:latin typeface="Arial"/>
              </a:defRPr>
            </a:lvl1pPr>
          </a:lstStyle>
          <a:p>
            <a:r>
              <a:rPr lang="en-US" dirty="0"/>
              <a:t>Click to edit Master title style</a:t>
            </a:r>
          </a:p>
        </p:txBody>
      </p:sp>
      <p:sp>
        <p:nvSpPr>
          <p:cNvPr id="3" name="Content Placeholder 2"/>
          <p:cNvSpPr>
            <a:spLocks noGrp="1"/>
          </p:cNvSpPr>
          <p:nvPr>
            <p:ph idx="1"/>
          </p:nvPr>
        </p:nvSpPr>
        <p:spPr>
          <a:xfrm>
            <a:off x="457200" y="1200150"/>
            <a:ext cx="8229600" cy="3599851"/>
          </a:xfrm>
        </p:spPr>
        <p:txBody>
          <a:bodyPr/>
          <a:lstStyle>
            <a:lvl1pPr>
              <a:defRPr>
                <a:solidFill>
                  <a:srgbClr val="362C66"/>
                </a:solidFill>
                <a:latin typeface="Arial"/>
              </a:defRPr>
            </a:lvl1pPr>
            <a:lvl2pPr>
              <a:defRPr>
                <a:solidFill>
                  <a:srgbClr val="362C66"/>
                </a:solidFill>
                <a:latin typeface="Arial"/>
              </a:defRPr>
            </a:lvl2pPr>
            <a:lvl3pPr>
              <a:defRPr>
                <a:solidFill>
                  <a:srgbClr val="362C66"/>
                </a:solidFill>
                <a:latin typeface="Arial"/>
              </a:defRPr>
            </a:lvl3pPr>
            <a:lvl4pPr>
              <a:defRPr>
                <a:solidFill>
                  <a:srgbClr val="362C66"/>
                </a:solidFill>
                <a:latin typeface="Arial"/>
              </a:defRPr>
            </a:lvl4pPr>
            <a:lvl5pPr>
              <a:defRPr>
                <a:solidFill>
                  <a:srgbClr val="362C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3081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6E6E403-04C5-E94A-A03D-EC0FBD052768}" type="datetimeFigureOut">
              <a:rPr lang="en-US" smtClean="0"/>
              <a:t>5/24/2022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9F3B7C0-820B-7A46-884C-2201076CA61B}" type="slidenum">
              <a:rPr lang="en-US" smtClean="0"/>
              <a:t>‹#›</a:t>
            </a:fld>
            <a:endParaRPr lang="en-US"/>
          </a:p>
        </p:txBody>
      </p:sp>
    </p:spTree>
    <p:extLst>
      <p:ext uri="{BB962C8B-B14F-4D97-AF65-F5344CB8AC3E}">
        <p14:creationId xmlns:p14="http://schemas.microsoft.com/office/powerpoint/2010/main" val="2838407010"/>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0" r:id="rId3"/>
    <p:sldLayoutId id="2147483663" r:id="rId4"/>
    <p:sldLayoutId id="2147483664" r:id="rId5"/>
    <p:sldLayoutId id="2147483665" r:id="rId6"/>
    <p:sldLayoutId id="2147483666" r:id="rId7"/>
    <p:sldLayoutId id="2147483667" r:id="rId8"/>
    <p:sldLayoutId id="2147483650" r:id="rId9"/>
    <p:sldLayoutId id="2147483668" r:id="rId10"/>
    <p:sldLayoutId id="2147483669" r:id="rId11"/>
    <p:sldLayoutId id="2147483671" r:id="rId12"/>
    <p:sldLayoutId id="2147483661" r:id="rId13"/>
    <p:sldLayoutId id="2147483670" r:id="rId14"/>
    <p:sldLayoutId id="2147483651" r:id="rId15"/>
    <p:sldLayoutId id="2147483652" r:id="rId16"/>
    <p:sldLayoutId id="2147483653" r:id="rId17"/>
    <p:sldLayoutId id="2147483654" r:id="rId18"/>
    <p:sldLayoutId id="2147483655" r:id="rId19"/>
    <p:sldLayoutId id="2147483656" r:id="rId20"/>
    <p:sldLayoutId id="2147483657" r:id="rId21"/>
    <p:sldLayoutId id="2147483658" r:id="rId22"/>
    <p:sldLayoutId id="2147483659" r:id="rId2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hyperlink" Target="https://www.dhs.wisconsin.gov/coverdell/bella.htm" TargetMode="External"/><Relationship Id="rId3" Type="http://schemas.openxmlformats.org/officeDocument/2006/relationships/image" Target="../media/image18.png"/><Relationship Id="rId7" Type="http://schemas.openxmlformats.org/officeDocument/2006/relationships/image" Target="../media/image22.emf"/><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hyperlink" Target="mailto:john.bowser@dhs.wisconsin.gov"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4507" y="1417150"/>
            <a:ext cx="8739493" cy="973712"/>
          </a:xfrm>
        </p:spPr>
        <p:txBody>
          <a:bodyPr/>
          <a:lstStyle/>
          <a:p>
            <a:br>
              <a:rPr lang="en-US" sz="3600" dirty="0">
                <a:latin typeface="+mn-lt"/>
              </a:rPr>
            </a:br>
            <a:br>
              <a:rPr lang="en-US" sz="3600" dirty="0">
                <a:latin typeface="+mn-lt"/>
              </a:rPr>
            </a:br>
            <a:r>
              <a:rPr lang="en-US" sz="3600" dirty="0">
                <a:latin typeface="Times New Roman" panose="02020603050405020304" pitchFamily="18" charset="0"/>
                <a:cs typeface="Times New Roman" panose="02020603050405020304" pitchFamily="18" charset="0"/>
              </a:rPr>
              <a:t>Stroke in Wisconsin</a:t>
            </a:r>
            <a:br>
              <a:rPr lang="en-US" sz="3600"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sz="2400" b="0" dirty="0">
                <a:latin typeface="Times New Roman" panose="02020603050405020304" pitchFamily="18" charset="0"/>
                <a:cs typeface="Times New Roman" panose="02020603050405020304" pitchFamily="18" charset="0"/>
              </a:rPr>
              <a:t>Chronic Disease Partner Meeting</a:t>
            </a:r>
            <a:br>
              <a:rPr lang="en-US" sz="2400" b="0" dirty="0">
                <a:latin typeface="Times New Roman" panose="02020603050405020304" pitchFamily="18" charset="0"/>
                <a:cs typeface="Times New Roman" panose="02020603050405020304" pitchFamily="18" charset="0"/>
              </a:rPr>
            </a:br>
            <a:r>
              <a:rPr lang="en-US" sz="2400" b="0" dirty="0">
                <a:latin typeface="Times New Roman" panose="02020603050405020304" pitchFamily="18" charset="0"/>
                <a:cs typeface="Times New Roman" panose="02020603050405020304" pitchFamily="18" charset="0"/>
              </a:rPr>
              <a:t>May 24, 2022</a:t>
            </a:r>
            <a:br>
              <a:rPr lang="en-US" sz="2400" b="0" dirty="0">
                <a:latin typeface="Times New Roman" panose="02020603050405020304" pitchFamily="18" charset="0"/>
                <a:cs typeface="Times New Roman" panose="02020603050405020304" pitchFamily="18" charset="0"/>
              </a:rPr>
            </a:br>
            <a:br>
              <a:rPr lang="en-US" sz="2400" b="0" dirty="0">
                <a:latin typeface="+mn-lt"/>
              </a:rPr>
            </a:br>
            <a:r>
              <a:rPr lang="en-US" b="0" dirty="0"/>
              <a:t> </a:t>
            </a:r>
          </a:p>
        </p:txBody>
      </p:sp>
    </p:spTree>
    <p:extLst>
      <p:ext uri="{BB962C8B-B14F-4D97-AF65-F5344CB8AC3E}">
        <p14:creationId xmlns:p14="http://schemas.microsoft.com/office/powerpoint/2010/main" val="3645830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780242" y="1761886"/>
            <a:ext cx="4102964" cy="2316681"/>
          </a:xfrm>
          <a:prstGeom prst="rect">
            <a:avLst/>
          </a:prstGeom>
          <a:ln w="25400">
            <a:solidFill>
              <a:srgbClr val="362C66"/>
            </a:solidFill>
          </a:ln>
        </p:spPr>
      </p:pic>
      <p:sp>
        <p:nvSpPr>
          <p:cNvPr id="6" name="Content Placeholder 2"/>
          <p:cNvSpPr txBox="1">
            <a:spLocks/>
          </p:cNvSpPr>
          <p:nvPr/>
        </p:nvSpPr>
        <p:spPr>
          <a:xfrm>
            <a:off x="91962" y="1013467"/>
            <a:ext cx="4522079" cy="242728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rgbClr val="362C66"/>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rgbClr val="362C66"/>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rgbClr val="362C66"/>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rgbClr val="362C66"/>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rgbClr val="362C6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defRPr/>
            </a:pPr>
            <a:r>
              <a:rPr lang="en-US" sz="2400" b="1" dirty="0">
                <a:solidFill>
                  <a:srgbClr val="392F52"/>
                </a:solidFill>
                <a:latin typeface="Times New Roman" panose="02020603050405020304" pitchFamily="18" charset="0"/>
                <a:cs typeface="Times New Roman" panose="02020603050405020304" pitchFamily="18" charset="0"/>
              </a:rPr>
              <a:t>Short-term goals:</a:t>
            </a:r>
          </a:p>
          <a:p>
            <a:pPr>
              <a:buFont typeface="Arial" charset="0"/>
              <a:buChar char="•"/>
              <a:defRPr/>
            </a:pPr>
            <a:r>
              <a:rPr lang="en-US" sz="2400" dirty="0">
                <a:solidFill>
                  <a:srgbClr val="392F52"/>
                </a:solidFill>
                <a:latin typeface="Times New Roman" panose="02020603050405020304" pitchFamily="18" charset="0"/>
                <a:cs typeface="Times New Roman" panose="02020603050405020304" pitchFamily="18" charset="0"/>
              </a:rPr>
              <a:t>Increase public awareness and recognition of stroke symptoms and the importance of calling </a:t>
            </a:r>
          </a:p>
          <a:p>
            <a:pPr marL="0" indent="0">
              <a:buNone/>
              <a:defRPr/>
            </a:pPr>
            <a:r>
              <a:rPr lang="en-US" sz="2400" dirty="0">
                <a:solidFill>
                  <a:srgbClr val="392F52"/>
                </a:solidFill>
                <a:latin typeface="Times New Roman" panose="02020603050405020304" pitchFamily="18" charset="0"/>
                <a:cs typeface="Times New Roman" panose="02020603050405020304" pitchFamily="18" charset="0"/>
              </a:rPr>
              <a:t>     9-1-1 </a:t>
            </a:r>
          </a:p>
          <a:p>
            <a:pPr>
              <a:defRPr/>
            </a:pPr>
            <a:r>
              <a:rPr lang="en-US" sz="2400" dirty="0">
                <a:solidFill>
                  <a:srgbClr val="392F52"/>
                </a:solidFill>
                <a:latin typeface="Times New Roman" panose="02020603050405020304" pitchFamily="18" charset="0"/>
                <a:cs typeface="Times New Roman" panose="02020603050405020304" pitchFamily="18" charset="0"/>
              </a:rPr>
              <a:t>Linking and monitoring data across transitions of care</a:t>
            </a:r>
          </a:p>
          <a:p>
            <a:pPr>
              <a:defRPr/>
            </a:pPr>
            <a:r>
              <a:rPr lang="en-US" sz="2400" dirty="0">
                <a:solidFill>
                  <a:srgbClr val="392F52"/>
                </a:solidFill>
                <a:latin typeface="Times New Roman" panose="02020603050405020304" pitchFamily="18" charset="0"/>
                <a:cs typeface="Times New Roman" panose="02020603050405020304" pitchFamily="18" charset="0"/>
              </a:rPr>
              <a:t>Improving care coordination throughout the care continuum</a:t>
            </a:r>
          </a:p>
        </p:txBody>
      </p:sp>
    </p:spTree>
    <p:extLst>
      <p:ext uri="{BB962C8B-B14F-4D97-AF65-F5344CB8AC3E}">
        <p14:creationId xmlns:p14="http://schemas.microsoft.com/office/powerpoint/2010/main" val="3842874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780242" y="1761886"/>
            <a:ext cx="4102964" cy="2316681"/>
          </a:xfrm>
          <a:prstGeom prst="rect">
            <a:avLst/>
          </a:prstGeom>
          <a:ln w="25400">
            <a:solidFill>
              <a:srgbClr val="362C66"/>
            </a:solidFill>
          </a:ln>
        </p:spPr>
      </p:pic>
      <p:sp>
        <p:nvSpPr>
          <p:cNvPr id="6" name="Content Placeholder 2"/>
          <p:cNvSpPr txBox="1">
            <a:spLocks/>
          </p:cNvSpPr>
          <p:nvPr/>
        </p:nvSpPr>
        <p:spPr>
          <a:xfrm>
            <a:off x="91962" y="1013467"/>
            <a:ext cx="4522079" cy="242728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rgbClr val="362C66"/>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rgbClr val="362C66"/>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rgbClr val="362C66"/>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rgbClr val="362C66"/>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rgbClr val="362C6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defRPr/>
            </a:pPr>
            <a:r>
              <a:rPr lang="en-US" sz="2400" b="1" dirty="0">
                <a:solidFill>
                  <a:srgbClr val="392F52"/>
                </a:solidFill>
                <a:latin typeface="Times New Roman" panose="02020603050405020304" pitchFamily="18" charset="0"/>
                <a:cs typeface="Times New Roman" panose="02020603050405020304" pitchFamily="18" charset="0"/>
              </a:rPr>
              <a:t>Longer Term Goals:</a:t>
            </a:r>
          </a:p>
          <a:p>
            <a:pPr>
              <a:buFont typeface="Arial" charset="0"/>
              <a:buChar char="•"/>
              <a:defRPr/>
            </a:pPr>
            <a:r>
              <a:rPr lang="en-US" sz="2400" dirty="0">
                <a:solidFill>
                  <a:srgbClr val="392F52"/>
                </a:solidFill>
                <a:latin typeface="Times New Roman" panose="02020603050405020304" pitchFamily="18" charset="0"/>
                <a:cs typeface="Times New Roman" panose="02020603050405020304" pitchFamily="18" charset="0"/>
              </a:rPr>
              <a:t>Reduce the burden of stroke in Wisconsin</a:t>
            </a:r>
          </a:p>
          <a:p>
            <a:pPr lvl="1">
              <a:buFont typeface="Arial" charset="0"/>
              <a:buChar char="•"/>
              <a:defRPr/>
            </a:pPr>
            <a:r>
              <a:rPr lang="en-US" sz="2400" dirty="0">
                <a:solidFill>
                  <a:srgbClr val="392F52"/>
                </a:solidFill>
                <a:latin typeface="Times New Roman" panose="02020603050405020304" pitchFamily="18" charset="0"/>
                <a:cs typeface="Times New Roman" panose="02020603050405020304" pitchFamily="18" charset="0"/>
              </a:rPr>
              <a:t>Reduced mortality</a:t>
            </a:r>
          </a:p>
          <a:p>
            <a:pPr lvl="1">
              <a:buFont typeface="Arial" charset="0"/>
              <a:buChar char="•"/>
              <a:defRPr/>
            </a:pPr>
            <a:r>
              <a:rPr lang="en-US" sz="2400" dirty="0">
                <a:solidFill>
                  <a:srgbClr val="392F52"/>
                </a:solidFill>
                <a:latin typeface="Times New Roman" panose="02020603050405020304" pitchFamily="18" charset="0"/>
                <a:cs typeface="Times New Roman" panose="02020603050405020304" pitchFamily="18" charset="0"/>
              </a:rPr>
              <a:t>Improved outcomes for stroke survivors</a:t>
            </a:r>
          </a:p>
          <a:p>
            <a:pPr lvl="1">
              <a:buFont typeface="Arial" charset="0"/>
              <a:buChar char="•"/>
              <a:defRPr/>
            </a:pPr>
            <a:r>
              <a:rPr lang="en-US" sz="2400" dirty="0">
                <a:solidFill>
                  <a:srgbClr val="392F52"/>
                </a:solidFill>
                <a:latin typeface="Times New Roman" panose="02020603050405020304" pitchFamily="18" charset="0"/>
                <a:cs typeface="Times New Roman" panose="02020603050405020304" pitchFamily="18" charset="0"/>
              </a:rPr>
              <a:t>Reduced rates of subsequent strokes</a:t>
            </a:r>
          </a:p>
        </p:txBody>
      </p:sp>
    </p:spTree>
    <p:extLst>
      <p:ext uri="{BB962C8B-B14F-4D97-AF65-F5344CB8AC3E}">
        <p14:creationId xmlns:p14="http://schemas.microsoft.com/office/powerpoint/2010/main" val="4257140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4164" y="868160"/>
            <a:ext cx="2743200" cy="461665"/>
          </a:xfrm>
          <a:prstGeom prst="rect">
            <a:avLst/>
          </a:prstGeom>
          <a:solidFill>
            <a:srgbClr val="362C66"/>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Data</a:t>
            </a:r>
          </a:p>
        </p:txBody>
      </p:sp>
      <p:sp>
        <p:nvSpPr>
          <p:cNvPr id="8" name="TextBox 7"/>
          <p:cNvSpPr txBox="1"/>
          <p:nvPr/>
        </p:nvSpPr>
        <p:spPr>
          <a:xfrm>
            <a:off x="6334818" y="868913"/>
            <a:ext cx="2743199" cy="461665"/>
          </a:xfrm>
          <a:prstGeom prst="rect">
            <a:avLst/>
          </a:prstGeom>
          <a:solidFill>
            <a:srgbClr val="362C66"/>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Community</a:t>
            </a:r>
          </a:p>
        </p:txBody>
      </p:sp>
      <p:sp>
        <p:nvSpPr>
          <p:cNvPr id="10" name="TextBox 9"/>
          <p:cNvSpPr txBox="1"/>
          <p:nvPr/>
        </p:nvSpPr>
        <p:spPr>
          <a:xfrm>
            <a:off x="3336280" y="869573"/>
            <a:ext cx="2743199" cy="461665"/>
          </a:xfrm>
          <a:prstGeom prst="rect">
            <a:avLst/>
          </a:prstGeom>
          <a:solidFill>
            <a:srgbClr val="362C66"/>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Health Equity</a:t>
            </a:r>
          </a:p>
        </p:txBody>
      </p:sp>
      <p:sp>
        <p:nvSpPr>
          <p:cNvPr id="9" name="Content Placeholder 2"/>
          <p:cNvSpPr txBox="1">
            <a:spLocks/>
          </p:cNvSpPr>
          <p:nvPr/>
        </p:nvSpPr>
        <p:spPr>
          <a:xfrm>
            <a:off x="65982" y="1268270"/>
            <a:ext cx="2622331" cy="36610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362C66"/>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rgbClr val="362C66"/>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rgbClr val="362C66"/>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rgbClr val="362C66"/>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rgbClr val="362C6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latin typeface="Times New Roman" panose="02020603050405020304" pitchFamily="18" charset="0"/>
              <a:cs typeface="Times New Roman" panose="02020603050405020304" pitchFamily="18" charset="0"/>
            </a:endParaRPr>
          </a:p>
        </p:txBody>
      </p:sp>
      <p:sp>
        <p:nvSpPr>
          <p:cNvPr id="11" name="Content Placeholder 2"/>
          <p:cNvSpPr>
            <a:spLocks noGrp="1"/>
          </p:cNvSpPr>
          <p:nvPr>
            <p:ph idx="1"/>
          </p:nvPr>
        </p:nvSpPr>
        <p:spPr>
          <a:xfrm>
            <a:off x="6334818" y="1361309"/>
            <a:ext cx="2743200" cy="3416320"/>
          </a:xfrm>
          <a:ln w="25400">
            <a:solidFill>
              <a:srgbClr val="362C66"/>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Link community resources and clinical services that support those at highest risk for stroke events and stroke patients across systems of care</a:t>
            </a:r>
          </a:p>
          <a:p>
            <a:endParaRPr lang="en-US"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336279" y="1361309"/>
            <a:ext cx="2743200" cy="3416320"/>
          </a:xfrm>
          <a:prstGeom prst="rect">
            <a:avLst/>
          </a:prstGeom>
          <a:noFill/>
          <a:ln w="25400">
            <a:solidFill>
              <a:srgbClr val="362C66"/>
            </a:solidFill>
          </a:ln>
        </p:spPr>
        <p:txBody>
          <a:bodyPr wrap="square" rtlCol="0">
            <a:spAutoFit/>
          </a:bodyPr>
          <a:lstStyle/>
          <a:p>
            <a:r>
              <a:rPr lang="en-US" sz="2400" dirty="0">
                <a:solidFill>
                  <a:srgbClr val="362C66"/>
                </a:solidFill>
                <a:latin typeface="Times New Roman" panose="02020603050405020304" pitchFamily="18" charset="0"/>
                <a:cs typeface="Times New Roman" panose="02020603050405020304" pitchFamily="18" charset="0"/>
              </a:rPr>
              <a:t>Implement a team-based approach to enhance quality of care for those at highest risk for stroke events and stroke patients across systems of care</a:t>
            </a:r>
          </a:p>
        </p:txBody>
      </p:sp>
      <p:sp>
        <p:nvSpPr>
          <p:cNvPr id="2" name="Rectangle 1"/>
          <p:cNvSpPr/>
          <p:nvPr/>
        </p:nvSpPr>
        <p:spPr>
          <a:xfrm>
            <a:off x="254163" y="1361309"/>
            <a:ext cx="2743200" cy="3419856"/>
          </a:xfrm>
          <a:prstGeom prst="rect">
            <a:avLst/>
          </a:prstGeom>
          <a:ln w="25400">
            <a:solidFill>
              <a:srgbClr val="362C66"/>
            </a:solidFill>
          </a:ln>
        </p:spPr>
        <p:txBody>
          <a:bodyPr wrap="square">
            <a:spAutoFit/>
          </a:bodyPr>
          <a:lstStyle/>
          <a:p>
            <a:r>
              <a:rPr lang="en-US" sz="2400" dirty="0">
                <a:solidFill>
                  <a:srgbClr val="362C66"/>
                </a:solidFill>
                <a:latin typeface="Times New Roman" panose="02020603050405020304" pitchFamily="18" charset="0"/>
                <a:cs typeface="Times New Roman" panose="02020603050405020304" pitchFamily="18" charset="0"/>
              </a:rPr>
              <a:t>Track and monitor clinical measures to improve data infrastructure across stroke systems of care</a:t>
            </a:r>
          </a:p>
        </p:txBody>
      </p:sp>
    </p:spTree>
    <p:extLst>
      <p:ext uri="{BB962C8B-B14F-4D97-AF65-F5344CB8AC3E}">
        <p14:creationId xmlns:p14="http://schemas.microsoft.com/office/powerpoint/2010/main" val="4079723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976C6F-6E4D-4F36-A2F1-EB64794C72ED}"/>
              </a:ext>
            </a:extLst>
          </p:cNvPr>
          <p:cNvSpPr>
            <a:spLocks noGrp="1"/>
          </p:cNvSpPr>
          <p:nvPr>
            <p:ph type="title"/>
          </p:nvPr>
        </p:nvSpPr>
        <p:spPr/>
        <p:txBody>
          <a:bodyPr>
            <a:normAutofit/>
          </a:bodyPr>
          <a:lstStyle/>
          <a:p>
            <a:r>
              <a:rPr lang="en-US" sz="3600" dirty="0">
                <a:latin typeface="Times New Roman" panose="02020603050405020304" pitchFamily="18" charset="0"/>
                <a:cs typeface="Times New Roman" panose="02020603050405020304" pitchFamily="18" charset="0"/>
              </a:rPr>
              <a:t>Health Disparities Grant (2103)</a:t>
            </a:r>
          </a:p>
        </p:txBody>
      </p:sp>
      <p:sp>
        <p:nvSpPr>
          <p:cNvPr id="5" name="Content Placeholder 4">
            <a:extLst>
              <a:ext uri="{FF2B5EF4-FFF2-40B4-BE49-F238E27FC236}">
                <a16:creationId xmlns:a16="http://schemas.microsoft.com/office/drawing/2014/main" id="{EF6B18C5-1B22-4ED1-A54B-142F4B42CE6A}"/>
              </a:ext>
            </a:extLst>
          </p:cNvPr>
          <p:cNvSpPr>
            <a:spLocks noGrp="1"/>
          </p:cNvSpPr>
          <p:nvPr>
            <p:ph idx="1"/>
          </p:nvPr>
        </p:nvSpPr>
        <p:spPr/>
        <p:txBody>
          <a:bodyPr>
            <a:normAutofit/>
          </a:bodyPr>
          <a:lstStyle/>
          <a:p>
            <a:r>
              <a:rPr lang="en-US" sz="2800" dirty="0">
                <a:latin typeface="Times New Roman" panose="02020603050405020304" pitchFamily="18" charset="0"/>
                <a:cs typeface="Times New Roman" panose="02020603050405020304" pitchFamily="18" charset="0"/>
              </a:rPr>
              <a:t>Funding provided to all states to address disparities, primarily those related to COVID-19</a:t>
            </a:r>
          </a:p>
          <a:p>
            <a:r>
              <a:rPr lang="en-US" sz="2800" dirty="0">
                <a:latin typeface="Times New Roman" panose="02020603050405020304" pitchFamily="18" charset="0"/>
                <a:cs typeface="Times New Roman" panose="02020603050405020304" pitchFamily="18" charset="0"/>
              </a:rPr>
              <a:t>Activities across Wisconsin DHS</a:t>
            </a:r>
          </a:p>
          <a:p>
            <a:r>
              <a:rPr lang="en-US" sz="2800" dirty="0">
                <a:latin typeface="Times New Roman" panose="02020603050405020304" pitchFamily="18" charset="0"/>
                <a:cs typeface="Times New Roman" panose="02020603050405020304" pitchFamily="18" charset="0"/>
              </a:rPr>
              <a:t>Including two stroke activities to address disparities</a:t>
            </a:r>
          </a:p>
        </p:txBody>
      </p:sp>
    </p:spTree>
    <p:extLst>
      <p:ext uri="{BB962C8B-B14F-4D97-AF65-F5344CB8AC3E}">
        <p14:creationId xmlns:p14="http://schemas.microsoft.com/office/powerpoint/2010/main" val="3923770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976C6F-6E4D-4F36-A2F1-EB64794C72ED}"/>
              </a:ext>
            </a:extLst>
          </p:cNvPr>
          <p:cNvSpPr>
            <a:spLocks noGrp="1"/>
          </p:cNvSpPr>
          <p:nvPr>
            <p:ph type="title"/>
          </p:nvPr>
        </p:nvSpPr>
        <p:spPr/>
        <p:txBody>
          <a:bodyPr>
            <a:normAutofit/>
          </a:bodyPr>
          <a:lstStyle/>
          <a:p>
            <a:r>
              <a:rPr lang="en-US" sz="3600" dirty="0">
                <a:latin typeface="Times New Roman" panose="02020603050405020304" pitchFamily="18" charset="0"/>
                <a:cs typeface="Times New Roman" panose="02020603050405020304" pitchFamily="18" charset="0"/>
              </a:rPr>
              <a:t>Health Disparities Grant (2103)</a:t>
            </a:r>
          </a:p>
        </p:txBody>
      </p:sp>
      <p:sp>
        <p:nvSpPr>
          <p:cNvPr id="5" name="Content Placeholder 4">
            <a:extLst>
              <a:ext uri="{FF2B5EF4-FFF2-40B4-BE49-F238E27FC236}">
                <a16:creationId xmlns:a16="http://schemas.microsoft.com/office/drawing/2014/main" id="{EF6B18C5-1B22-4ED1-A54B-142F4B42CE6A}"/>
              </a:ext>
            </a:extLst>
          </p:cNvPr>
          <p:cNvSpPr>
            <a:spLocks noGrp="1"/>
          </p:cNvSpPr>
          <p:nvPr>
            <p:ph idx="1"/>
          </p:nvPr>
        </p:nvSpPr>
        <p:spPr>
          <a:xfrm>
            <a:off x="457200" y="1364343"/>
            <a:ext cx="8229600" cy="3435658"/>
          </a:xfrm>
        </p:spPr>
        <p:txBody>
          <a:bodyPr>
            <a:normAutofit/>
          </a:bodyPr>
          <a:lstStyle/>
          <a:p>
            <a:r>
              <a:rPr lang="en-US" sz="2800" dirty="0">
                <a:latin typeface="Times New Roman" panose="02020603050405020304" pitchFamily="18" charset="0"/>
                <a:cs typeface="Times New Roman" panose="02020603050405020304" pitchFamily="18" charset="0"/>
              </a:rPr>
              <a:t>Mobile Integrated Health for COVID and Stroke</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Rural Wisconsin COVID and Stroke Data Project</a:t>
            </a:r>
          </a:p>
        </p:txBody>
      </p:sp>
    </p:spTree>
    <p:extLst>
      <p:ext uri="{BB962C8B-B14F-4D97-AF65-F5344CB8AC3E}">
        <p14:creationId xmlns:p14="http://schemas.microsoft.com/office/powerpoint/2010/main" val="800481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latin typeface="Times New Roman" panose="02020603050405020304" pitchFamily="18" charset="0"/>
                <a:cs typeface="Times New Roman" panose="02020603050405020304" pitchFamily="18" charset="0"/>
              </a:rPr>
              <a:t>Stroke Prevention and Promotion</a:t>
            </a:r>
          </a:p>
        </p:txBody>
      </p:sp>
    </p:spTree>
    <p:extLst>
      <p:ext uri="{BB962C8B-B14F-4D97-AF65-F5344CB8AC3E}">
        <p14:creationId xmlns:p14="http://schemas.microsoft.com/office/powerpoint/2010/main" val="2273912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737139" y="114356"/>
            <a:ext cx="3732817" cy="646331"/>
          </a:xfrm>
          <a:prstGeom prst="rect">
            <a:avLst/>
          </a:prstGeom>
        </p:spPr>
        <p:txBody>
          <a:bodyPr wrap="none">
            <a:spAutoFit/>
          </a:body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3600" b="1" i="0" u="none" strike="noStrike" kern="1200" cap="none" spc="0" normalizeH="0" baseline="0" noProof="0" dirty="0">
                <a:ln>
                  <a:noFill/>
                </a:ln>
                <a:solidFill>
                  <a:srgbClr val="362C66"/>
                </a:solidFill>
                <a:effectLst/>
                <a:uLnTx/>
                <a:uFillTx/>
                <a:latin typeface="Times New Roman" panose="02020603050405020304" pitchFamily="18" charset="0"/>
                <a:cs typeface="Times New Roman" panose="02020603050405020304" pitchFamily="18" charset="0"/>
              </a:rPr>
              <a:t>BE FAST BELLA</a:t>
            </a:r>
          </a:p>
        </p:txBody>
      </p:sp>
      <p:sp>
        <p:nvSpPr>
          <p:cNvPr id="9" name="Content Placeholder 2"/>
          <p:cNvSpPr>
            <a:spLocks noGrp="1"/>
          </p:cNvSpPr>
          <p:nvPr>
            <p:ph idx="1"/>
          </p:nvPr>
        </p:nvSpPr>
        <p:spPr>
          <a:xfrm>
            <a:off x="229380" y="596295"/>
            <a:ext cx="8841048" cy="3507068"/>
          </a:xfrm>
        </p:spPr>
        <p:txBody>
          <a:bodyPr>
            <a:noAutofit/>
          </a:bodyPr>
          <a:lstStyle/>
          <a:p>
            <a:pPr marL="0" indent="0">
              <a:buNone/>
            </a:pPr>
            <a:endParaRPr lang="en-US" sz="1800" dirty="0">
              <a:latin typeface="Times New Roman" panose="02020603050405020304" pitchFamily="18" charset="0"/>
              <a:cs typeface="Times New Roman" panose="02020603050405020304" pitchFamily="18" charset="0"/>
            </a:endParaRPr>
          </a:p>
          <a:p>
            <a:pPr marL="0" indent="0">
              <a:buNone/>
            </a:pPr>
            <a:endParaRPr lang="en-US" sz="3600" dirty="0">
              <a:latin typeface="Times New Roman" panose="02020603050405020304" pitchFamily="18" charset="0"/>
              <a:cs typeface="Times New Roman" panose="02020603050405020304" pitchFamily="18" charset="0"/>
            </a:endParaRPr>
          </a:p>
          <a:p>
            <a:pPr marL="0" indent="0">
              <a:buNone/>
            </a:pPr>
            <a:endParaRPr lang="en-US" sz="3600" dirty="0">
              <a:latin typeface="Times New Roman" panose="02020603050405020304" pitchFamily="18" charset="0"/>
              <a:cs typeface="Times New Roman" panose="02020603050405020304" pitchFamily="18" charset="0"/>
            </a:endParaRPr>
          </a:p>
          <a:p>
            <a:endParaRPr lang="en-US" sz="2800" dirty="0">
              <a:latin typeface="+mn-lt"/>
            </a:endParaRPr>
          </a:p>
        </p:txBody>
      </p:sp>
      <p:pic>
        <p:nvPicPr>
          <p:cNvPr id="10" name="Picture 9"/>
          <p:cNvPicPr>
            <a:picLocks noChangeAspect="1"/>
          </p:cNvPicPr>
          <p:nvPr/>
        </p:nvPicPr>
        <p:blipFill>
          <a:blip r:embed="rId3"/>
          <a:stretch>
            <a:fillRect/>
          </a:stretch>
        </p:blipFill>
        <p:spPr>
          <a:xfrm>
            <a:off x="229380" y="1130634"/>
            <a:ext cx="1908213" cy="2469094"/>
          </a:xfrm>
          <a:prstGeom prst="rect">
            <a:avLst/>
          </a:prstGeom>
        </p:spPr>
      </p:pic>
      <p:pic>
        <p:nvPicPr>
          <p:cNvPr id="11" name="Picture 10"/>
          <p:cNvPicPr>
            <a:picLocks noChangeAspect="1"/>
          </p:cNvPicPr>
          <p:nvPr/>
        </p:nvPicPr>
        <p:blipFill>
          <a:blip r:embed="rId4"/>
          <a:stretch>
            <a:fillRect/>
          </a:stretch>
        </p:blipFill>
        <p:spPr>
          <a:xfrm rot="19887316">
            <a:off x="1317487" y="1770045"/>
            <a:ext cx="2743438" cy="2969009"/>
          </a:xfrm>
          <a:prstGeom prst="rect">
            <a:avLst/>
          </a:prstGeom>
        </p:spPr>
      </p:pic>
      <p:pic>
        <p:nvPicPr>
          <p:cNvPr id="13" name="Picture 12"/>
          <p:cNvPicPr>
            <a:picLocks noChangeAspect="1"/>
          </p:cNvPicPr>
          <p:nvPr/>
        </p:nvPicPr>
        <p:blipFill>
          <a:blip r:embed="rId5"/>
          <a:stretch>
            <a:fillRect/>
          </a:stretch>
        </p:blipFill>
        <p:spPr>
          <a:xfrm rot="1486490">
            <a:off x="7223607" y="118152"/>
            <a:ext cx="2176461" cy="2621507"/>
          </a:xfrm>
          <a:prstGeom prst="rect">
            <a:avLst/>
          </a:prstGeom>
        </p:spPr>
      </p:pic>
      <p:pic>
        <p:nvPicPr>
          <p:cNvPr id="3" name="Picture 2">
            <a:extLst>
              <a:ext uri="{FF2B5EF4-FFF2-40B4-BE49-F238E27FC236}">
                <a16:creationId xmlns:a16="http://schemas.microsoft.com/office/drawing/2014/main" id="{10F098EB-B06D-44E6-8296-89E627B77574}"/>
              </a:ext>
            </a:extLst>
          </p:cNvPr>
          <p:cNvPicPr>
            <a:picLocks noChangeAspect="1"/>
          </p:cNvPicPr>
          <p:nvPr/>
        </p:nvPicPr>
        <p:blipFill>
          <a:blip r:embed="rId6"/>
          <a:stretch>
            <a:fillRect/>
          </a:stretch>
        </p:blipFill>
        <p:spPr>
          <a:xfrm>
            <a:off x="5543910" y="1488296"/>
            <a:ext cx="2158910" cy="2743930"/>
          </a:xfrm>
          <a:prstGeom prst="rect">
            <a:avLst/>
          </a:prstGeom>
        </p:spPr>
      </p:pic>
      <p:pic>
        <p:nvPicPr>
          <p:cNvPr id="5" name="Picture 4">
            <a:extLst>
              <a:ext uri="{FF2B5EF4-FFF2-40B4-BE49-F238E27FC236}">
                <a16:creationId xmlns:a16="http://schemas.microsoft.com/office/drawing/2014/main" id="{0F84EC44-1F93-429A-ABBF-899705329FD5}"/>
              </a:ext>
            </a:extLst>
          </p:cNvPr>
          <p:cNvPicPr>
            <a:picLocks noChangeAspect="1"/>
          </p:cNvPicPr>
          <p:nvPr/>
        </p:nvPicPr>
        <p:blipFill>
          <a:blip r:embed="rId7"/>
          <a:stretch>
            <a:fillRect/>
          </a:stretch>
        </p:blipFill>
        <p:spPr>
          <a:xfrm>
            <a:off x="3635697" y="735343"/>
            <a:ext cx="1872606" cy="2339704"/>
          </a:xfrm>
          <a:prstGeom prst="rect">
            <a:avLst/>
          </a:prstGeom>
        </p:spPr>
      </p:pic>
      <p:sp>
        <p:nvSpPr>
          <p:cNvPr id="14" name="TextBox 13">
            <a:extLst>
              <a:ext uri="{FF2B5EF4-FFF2-40B4-BE49-F238E27FC236}">
                <a16:creationId xmlns:a16="http://schemas.microsoft.com/office/drawing/2014/main" id="{5495BBE7-7F59-4033-9DC0-8B76A7E3055A}"/>
              </a:ext>
            </a:extLst>
          </p:cNvPr>
          <p:cNvSpPr txBox="1"/>
          <p:nvPr/>
        </p:nvSpPr>
        <p:spPr>
          <a:xfrm>
            <a:off x="2325914" y="4521555"/>
            <a:ext cx="4927600" cy="369332"/>
          </a:xfrm>
          <a:prstGeom prst="rect">
            <a:avLst/>
          </a:prstGeom>
          <a:noFill/>
        </p:spPr>
        <p:txBody>
          <a:bodyPr wrap="square">
            <a:spAutoFit/>
          </a:bodyPr>
          <a:lstStyle/>
          <a:p>
            <a:pPr marL="0" indent="0">
              <a:buNone/>
            </a:pPr>
            <a:r>
              <a:rPr lang="en-US" sz="1800" dirty="0">
                <a:latin typeface="Times New Roman" panose="02020603050405020304" pitchFamily="18" charset="0"/>
                <a:cs typeface="Times New Roman" panose="02020603050405020304" pitchFamily="18" charset="0"/>
                <a:hlinkClick r:id="rId8"/>
              </a:rPr>
              <a:t>https://www.dhs.wisconsin.gov/coverdell/bella.htm</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4483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9B80FB-C83D-4206-A222-20B8950291AC}"/>
              </a:ext>
            </a:extLst>
          </p:cNvPr>
          <p:cNvSpPr>
            <a:spLocks noGrp="1"/>
          </p:cNvSpPr>
          <p:nvPr>
            <p:ph type="ctrTitle"/>
          </p:nvPr>
        </p:nvSpPr>
        <p:spPr/>
        <p:txBody>
          <a:bodyPr/>
          <a:lstStyle/>
          <a:p>
            <a:r>
              <a:rPr lang="en-US" dirty="0">
                <a:latin typeface="Times New Roman" panose="02020603050405020304" pitchFamily="18" charset="0"/>
                <a:cs typeface="Times New Roman" panose="02020603050405020304" pitchFamily="18" charset="0"/>
              </a:rPr>
              <a:t>Stroke Systems of Care</a:t>
            </a:r>
          </a:p>
        </p:txBody>
      </p:sp>
    </p:spTree>
    <p:extLst>
      <p:ext uri="{BB962C8B-B14F-4D97-AF65-F5344CB8AC3E}">
        <p14:creationId xmlns:p14="http://schemas.microsoft.com/office/powerpoint/2010/main" val="1671458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3197" y="1104486"/>
            <a:ext cx="6498353" cy="3657600"/>
          </a:xfrm>
          <a:prstGeom prst="rect">
            <a:avLst/>
          </a:prstGeom>
          <a:ln w="25400">
            <a:solidFill>
              <a:srgbClr val="362C66"/>
            </a:solidFill>
          </a:ln>
        </p:spPr>
      </p:pic>
    </p:spTree>
    <p:extLst>
      <p:ext uri="{BB962C8B-B14F-4D97-AF65-F5344CB8AC3E}">
        <p14:creationId xmlns:p14="http://schemas.microsoft.com/office/powerpoint/2010/main" val="3251629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770192-B994-4075-8EB1-97E14C8E6D52}"/>
              </a:ext>
            </a:extLst>
          </p:cNvPr>
          <p:cNvPicPr>
            <a:picLocks noChangeAspect="1"/>
          </p:cNvPicPr>
          <p:nvPr/>
        </p:nvPicPr>
        <p:blipFill>
          <a:blip r:embed="rId3"/>
          <a:stretch>
            <a:fillRect/>
          </a:stretch>
        </p:blipFill>
        <p:spPr>
          <a:xfrm>
            <a:off x="233760" y="332811"/>
            <a:ext cx="5794900" cy="4477877"/>
          </a:xfrm>
          <a:prstGeom prst="rect">
            <a:avLst/>
          </a:prstGeom>
        </p:spPr>
      </p:pic>
      <p:sp>
        <p:nvSpPr>
          <p:cNvPr id="3" name="TextBox 2">
            <a:extLst>
              <a:ext uri="{FF2B5EF4-FFF2-40B4-BE49-F238E27FC236}">
                <a16:creationId xmlns:a16="http://schemas.microsoft.com/office/drawing/2014/main" id="{59E0A9D8-BC31-4FB9-AEF1-493239CEB896}"/>
              </a:ext>
            </a:extLst>
          </p:cNvPr>
          <p:cNvSpPr txBox="1"/>
          <p:nvPr/>
        </p:nvSpPr>
        <p:spPr>
          <a:xfrm>
            <a:off x="6475228" y="935665"/>
            <a:ext cx="2435012" cy="2677656"/>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73 Hospitals</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~80% of all Wisconsin stroke admissions</a:t>
            </a: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36 EMS Partners</a:t>
            </a:r>
          </a:p>
        </p:txBody>
      </p:sp>
    </p:spTree>
    <p:extLst>
      <p:ext uri="{BB962C8B-B14F-4D97-AF65-F5344CB8AC3E}">
        <p14:creationId xmlns:p14="http://schemas.microsoft.com/office/powerpoint/2010/main" val="4241356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773" y="742447"/>
            <a:ext cx="8229600" cy="680483"/>
          </a:xfrm>
        </p:spPr>
        <p:txBody>
          <a:bodyPr>
            <a:normAutofit/>
          </a:bodyPr>
          <a:lstStyle/>
          <a:p>
            <a:pPr algn="ctr"/>
            <a:r>
              <a:rPr lang="en-US" sz="3600" dirty="0">
                <a:latin typeface="Times New Roman" panose="02020603050405020304" pitchFamily="18" charset="0"/>
                <a:cs typeface="Times New Roman" panose="02020603050405020304" pitchFamily="18" charset="0"/>
              </a:rPr>
              <a:t>Objectives</a:t>
            </a:r>
          </a:p>
        </p:txBody>
      </p:sp>
      <p:sp>
        <p:nvSpPr>
          <p:cNvPr id="3" name="Content Placeholder 2"/>
          <p:cNvSpPr>
            <a:spLocks noGrp="1"/>
          </p:cNvSpPr>
          <p:nvPr>
            <p:ph idx="1"/>
          </p:nvPr>
        </p:nvSpPr>
        <p:spPr>
          <a:xfrm>
            <a:off x="530773" y="1439551"/>
            <a:ext cx="8229600" cy="3507068"/>
          </a:xfrm>
        </p:spPr>
        <p:txBody>
          <a:bodyPr>
            <a:noAutofit/>
          </a:bodyPr>
          <a:lstStyle/>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Talk about Stroke</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Projects within CDPU</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Efforts being done</a:t>
            </a:r>
          </a:p>
          <a:p>
            <a:pPr marL="857250" lvl="1" indent="-457200"/>
            <a:r>
              <a:rPr lang="en-US" sz="2400" b="1" dirty="0">
                <a:latin typeface="Times New Roman" panose="02020603050405020304" pitchFamily="18" charset="0"/>
                <a:cs typeface="Times New Roman" panose="02020603050405020304" pitchFamily="18" charset="0"/>
              </a:rPr>
              <a:t>Prevention and Promotion</a:t>
            </a:r>
          </a:p>
          <a:p>
            <a:pPr marL="857250" lvl="1" indent="-457200"/>
            <a:r>
              <a:rPr lang="en-US" sz="2400" b="1" dirty="0">
                <a:latin typeface="Times New Roman" panose="02020603050405020304" pitchFamily="18" charset="0"/>
                <a:cs typeface="Times New Roman" panose="02020603050405020304" pitchFamily="18" charset="0"/>
              </a:rPr>
              <a:t>Stroke Systems of Care</a:t>
            </a:r>
          </a:p>
          <a:p>
            <a:pPr marL="857250" lvl="1" indent="-457200"/>
            <a:r>
              <a:rPr lang="en-US" sz="2400" b="1" dirty="0">
                <a:latin typeface="Times New Roman" panose="02020603050405020304" pitchFamily="18" charset="0"/>
                <a:cs typeface="Times New Roman" panose="02020603050405020304" pitchFamily="18" charset="0"/>
              </a:rPr>
              <a:t>Post-Discharge and Secondary/Tertiary Prevention</a:t>
            </a:r>
          </a:p>
          <a:p>
            <a:endParaRPr lang="en-US" sz="2800" dirty="0">
              <a:latin typeface="+mn-lt"/>
            </a:endParaRPr>
          </a:p>
        </p:txBody>
      </p:sp>
    </p:spTree>
    <p:extLst>
      <p:ext uri="{BB962C8B-B14F-4D97-AF65-F5344CB8AC3E}">
        <p14:creationId xmlns:p14="http://schemas.microsoft.com/office/powerpoint/2010/main" val="3497671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2607" y="818216"/>
            <a:ext cx="8229600" cy="3507068"/>
          </a:xfrm>
        </p:spPr>
        <p:txBody>
          <a:bodyPr>
            <a:noAutofit/>
          </a:bodyPr>
          <a:lstStyle/>
          <a:p>
            <a:pPr marL="0" indent="0" algn="ctr">
              <a:buNone/>
            </a:pPr>
            <a:r>
              <a:rPr lang="en-US" sz="3600" b="1" dirty="0">
                <a:latin typeface="Times New Roman" panose="02020603050405020304" pitchFamily="18" charset="0"/>
                <a:cs typeface="Times New Roman" panose="02020603050405020304" pitchFamily="18" charset="0"/>
              </a:rPr>
              <a:t>Data-Driven Quality Improvement</a:t>
            </a:r>
          </a:p>
          <a:p>
            <a:r>
              <a:rPr lang="en-US" sz="2400" dirty="0">
                <a:latin typeface="Times New Roman" panose="02020603050405020304" pitchFamily="18" charset="0"/>
                <a:cs typeface="Times New Roman" panose="02020603050405020304" pitchFamily="18" charset="0"/>
              </a:rPr>
              <a:t>Stroke data collected through two sources</a:t>
            </a:r>
          </a:p>
          <a:p>
            <a:pPr lvl="1"/>
            <a:r>
              <a:rPr lang="en-US" sz="2400" dirty="0">
                <a:latin typeface="Times New Roman" panose="02020603050405020304" pitchFamily="18" charset="0"/>
                <a:cs typeface="Times New Roman" panose="02020603050405020304" pitchFamily="18" charset="0"/>
              </a:rPr>
              <a:t>EMS: Wisconsin Ambulance Run Data System (WARDS)</a:t>
            </a:r>
          </a:p>
          <a:p>
            <a:pPr lvl="1"/>
            <a:r>
              <a:rPr lang="en-US" sz="2400" dirty="0">
                <a:latin typeface="Times New Roman" panose="02020603050405020304" pitchFamily="18" charset="0"/>
                <a:cs typeface="Times New Roman" panose="02020603050405020304" pitchFamily="18" charset="0"/>
              </a:rPr>
              <a:t>Hospital: Get with the Guidelines ®</a:t>
            </a:r>
          </a:p>
          <a:p>
            <a:pPr marL="457200" lvl="1" indent="0">
              <a:buNone/>
            </a:pP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Data used to identify areas of weakness across continuum to drive quality improvement efforts</a:t>
            </a:r>
          </a:p>
        </p:txBody>
      </p:sp>
    </p:spTree>
    <p:extLst>
      <p:ext uri="{BB962C8B-B14F-4D97-AF65-F5344CB8AC3E}">
        <p14:creationId xmlns:p14="http://schemas.microsoft.com/office/powerpoint/2010/main" val="1866462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462327-987C-436C-9E75-2561157A11C5}"/>
              </a:ext>
            </a:extLst>
          </p:cNvPr>
          <p:cNvSpPr>
            <a:spLocks noGrp="1"/>
          </p:cNvSpPr>
          <p:nvPr>
            <p:ph type="title"/>
          </p:nvPr>
        </p:nvSpPr>
        <p:spPr>
          <a:xfrm>
            <a:off x="233917" y="2262330"/>
            <a:ext cx="2126512" cy="618839"/>
          </a:xfrm>
        </p:spPr>
        <p:txBody>
          <a:bodyPr>
            <a:noAutofit/>
          </a:bodyPr>
          <a:lstStyle/>
          <a:p>
            <a:r>
              <a:rPr lang="en-US" sz="3600" dirty="0">
                <a:latin typeface="Times New Roman" panose="02020603050405020304" pitchFamily="18" charset="0"/>
                <a:cs typeface="Times New Roman" panose="02020603050405020304" pitchFamily="18" charset="0"/>
              </a:rPr>
              <a:t>Report Card</a:t>
            </a:r>
          </a:p>
        </p:txBody>
      </p:sp>
      <p:pic>
        <p:nvPicPr>
          <p:cNvPr id="10" name="Content Placeholder 9">
            <a:extLst>
              <a:ext uri="{FF2B5EF4-FFF2-40B4-BE49-F238E27FC236}">
                <a16:creationId xmlns:a16="http://schemas.microsoft.com/office/drawing/2014/main" id="{9AAFB88B-296B-4CC2-A138-8E7CC8C0F01B}"/>
              </a:ext>
            </a:extLst>
          </p:cNvPr>
          <p:cNvPicPr>
            <a:picLocks noGrp="1" noChangeAspect="1"/>
          </p:cNvPicPr>
          <p:nvPr>
            <p:ph idx="1"/>
          </p:nvPr>
        </p:nvPicPr>
        <p:blipFill>
          <a:blip r:embed="rId2"/>
          <a:stretch>
            <a:fillRect/>
          </a:stretch>
        </p:blipFill>
        <p:spPr>
          <a:xfrm>
            <a:off x="2254102" y="918916"/>
            <a:ext cx="6137012" cy="3924506"/>
          </a:xfrm>
          <a:prstGeom prst="rect">
            <a:avLst/>
          </a:prstGeom>
        </p:spPr>
      </p:pic>
      <p:sp>
        <p:nvSpPr>
          <p:cNvPr id="11" name="Rectangle 10">
            <a:extLst>
              <a:ext uri="{FF2B5EF4-FFF2-40B4-BE49-F238E27FC236}">
                <a16:creationId xmlns:a16="http://schemas.microsoft.com/office/drawing/2014/main" id="{A8A73A01-AE33-4298-8F97-F8CF05B812AC}"/>
              </a:ext>
            </a:extLst>
          </p:cNvPr>
          <p:cNvSpPr/>
          <p:nvPr/>
        </p:nvSpPr>
        <p:spPr>
          <a:xfrm>
            <a:off x="4582379" y="1041534"/>
            <a:ext cx="1480457" cy="14976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8330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2607" y="818216"/>
            <a:ext cx="8229600" cy="3507068"/>
          </a:xfrm>
        </p:spPr>
        <p:txBody>
          <a:bodyPr>
            <a:noAutofit/>
          </a:bodyPr>
          <a:lstStyle/>
          <a:p>
            <a:pPr marL="0" indent="0" algn="ctr">
              <a:buNone/>
            </a:pPr>
            <a:r>
              <a:rPr lang="en-US" sz="3600" b="1" dirty="0">
                <a:latin typeface="Times New Roman" panose="02020603050405020304" pitchFamily="18" charset="0"/>
                <a:cs typeface="Times New Roman" panose="02020603050405020304" pitchFamily="18" charset="0"/>
              </a:rPr>
              <a:t>Community of Practice</a:t>
            </a:r>
          </a:p>
          <a:p>
            <a:r>
              <a:rPr lang="en-US" sz="2400" dirty="0">
                <a:latin typeface="Times New Roman" panose="02020603050405020304" pitchFamily="18" charset="0"/>
                <a:cs typeface="Times New Roman" panose="02020603050405020304" pitchFamily="18" charset="0"/>
              </a:rPr>
              <a:t>Bi-annual Wisconsin Stroke Coalition Meetings</a:t>
            </a:r>
          </a:p>
          <a:p>
            <a:r>
              <a:rPr lang="en-US" sz="2400" dirty="0">
                <a:latin typeface="Times New Roman" panose="02020603050405020304" pitchFamily="18" charset="0"/>
                <a:cs typeface="Times New Roman" panose="02020603050405020304" pitchFamily="18" charset="0"/>
              </a:rPr>
              <a:t>Quarterly meetings</a:t>
            </a:r>
          </a:p>
          <a:p>
            <a:pPr lvl="1"/>
            <a:r>
              <a:rPr lang="en-US" sz="2400" dirty="0">
                <a:latin typeface="Times New Roman" panose="02020603050405020304" pitchFamily="18" charset="0"/>
                <a:cs typeface="Times New Roman" panose="02020603050405020304" pitchFamily="18" charset="0"/>
              </a:rPr>
              <a:t>Coverdell EMS</a:t>
            </a:r>
          </a:p>
          <a:p>
            <a:pPr lvl="1"/>
            <a:r>
              <a:rPr lang="en-US" sz="2400" dirty="0">
                <a:latin typeface="Times New Roman" panose="02020603050405020304" pitchFamily="18" charset="0"/>
                <a:cs typeface="Times New Roman" panose="02020603050405020304" pitchFamily="18" charset="0"/>
              </a:rPr>
              <a:t>Coverdell Learning Collaborative</a:t>
            </a:r>
          </a:p>
          <a:p>
            <a:pPr lvl="1"/>
            <a:r>
              <a:rPr lang="en-US" sz="2400" dirty="0">
                <a:latin typeface="Times New Roman" panose="02020603050405020304" pitchFamily="18" charset="0"/>
                <a:cs typeface="Times New Roman" panose="02020603050405020304" pitchFamily="18" charset="0"/>
              </a:rPr>
              <a:t>Stroke Coordinators of Wisconsin (SCOW)</a:t>
            </a:r>
          </a:p>
          <a:p>
            <a:pPr lvl="1"/>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Opportunities to share results and discuss resolutions</a:t>
            </a:r>
          </a:p>
        </p:txBody>
      </p:sp>
    </p:spTree>
    <p:extLst>
      <p:ext uri="{BB962C8B-B14F-4D97-AF65-F5344CB8AC3E}">
        <p14:creationId xmlns:p14="http://schemas.microsoft.com/office/powerpoint/2010/main" val="3375198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2607" y="1021416"/>
            <a:ext cx="8229600" cy="3507068"/>
          </a:xfrm>
        </p:spPr>
        <p:txBody>
          <a:bodyPr>
            <a:noAutofit/>
          </a:bodyPr>
          <a:lstStyle/>
          <a:p>
            <a:pPr marL="0" indent="0" algn="ctr">
              <a:buNone/>
            </a:pPr>
            <a:r>
              <a:rPr lang="en-US" sz="3600" b="1" dirty="0">
                <a:latin typeface="Times New Roman" panose="02020603050405020304" pitchFamily="18" charset="0"/>
                <a:cs typeface="Times New Roman" panose="02020603050405020304" pitchFamily="18" charset="0"/>
              </a:rPr>
              <a:t>PDSA and other Projects</a:t>
            </a:r>
          </a:p>
          <a:p>
            <a:r>
              <a:rPr lang="en-US" sz="2400" dirty="0">
                <a:latin typeface="Times New Roman" panose="02020603050405020304" pitchFamily="18" charset="0"/>
                <a:cs typeface="Times New Roman" panose="02020603050405020304" pitchFamily="18" charset="0"/>
              </a:rPr>
              <a:t>Telestroke Taskforce</a:t>
            </a:r>
          </a:p>
          <a:p>
            <a:r>
              <a:rPr lang="en-US" sz="2400" dirty="0">
                <a:latin typeface="Times New Roman" panose="02020603050405020304" pitchFamily="18" charset="0"/>
                <a:cs typeface="Times New Roman" panose="02020603050405020304" pitchFamily="18" charset="0"/>
              </a:rPr>
              <a:t>Speed and Efficiency in Stroke Care</a:t>
            </a:r>
          </a:p>
          <a:p>
            <a:r>
              <a:rPr lang="en-US" sz="2400" dirty="0">
                <a:latin typeface="Times New Roman" panose="02020603050405020304" pitchFamily="18" charset="0"/>
                <a:cs typeface="Times New Roman" panose="02020603050405020304" pitchFamily="18" charset="0"/>
              </a:rPr>
              <a:t>Tobacco Cessation</a:t>
            </a:r>
          </a:p>
          <a:p>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Hub-and-Spoke Map</a:t>
            </a:r>
          </a:p>
        </p:txBody>
      </p:sp>
    </p:spTree>
    <p:extLst>
      <p:ext uri="{BB962C8B-B14F-4D97-AF65-F5344CB8AC3E}">
        <p14:creationId xmlns:p14="http://schemas.microsoft.com/office/powerpoint/2010/main" val="2748622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6D312-F886-44A8-919F-90E686DDFD31}"/>
              </a:ext>
            </a:extLst>
          </p:cNvPr>
          <p:cNvSpPr>
            <a:spLocks noGrp="1"/>
          </p:cNvSpPr>
          <p:nvPr>
            <p:ph type="title"/>
          </p:nvPr>
        </p:nvSpPr>
        <p:spPr>
          <a:xfrm>
            <a:off x="457200" y="205979"/>
            <a:ext cx="8229600" cy="729686"/>
          </a:xfrm>
        </p:spPr>
        <p:txBody>
          <a:bodyPr/>
          <a:lstStyle/>
          <a:p>
            <a:r>
              <a:rPr lang="en-US" dirty="0">
                <a:latin typeface="Times New Roman" panose="02020603050405020304" pitchFamily="18" charset="0"/>
                <a:cs typeface="Times New Roman" panose="02020603050405020304" pitchFamily="18" charset="0"/>
              </a:rPr>
              <a:t>Wisconsin Stroke Transfer Map</a:t>
            </a:r>
          </a:p>
        </p:txBody>
      </p:sp>
      <p:pic>
        <p:nvPicPr>
          <p:cNvPr id="4" name="Picture 3">
            <a:extLst>
              <a:ext uri="{FF2B5EF4-FFF2-40B4-BE49-F238E27FC236}">
                <a16:creationId xmlns:a16="http://schemas.microsoft.com/office/drawing/2014/main" id="{3424C9D5-9B95-43B3-AB6F-EF2384CB1413}"/>
              </a:ext>
            </a:extLst>
          </p:cNvPr>
          <p:cNvPicPr>
            <a:picLocks noChangeAspect="1"/>
          </p:cNvPicPr>
          <p:nvPr/>
        </p:nvPicPr>
        <p:blipFill>
          <a:blip r:embed="rId3"/>
          <a:stretch>
            <a:fillRect/>
          </a:stretch>
        </p:blipFill>
        <p:spPr>
          <a:xfrm>
            <a:off x="2840235" y="935665"/>
            <a:ext cx="3463530" cy="3703204"/>
          </a:xfrm>
          <a:prstGeom prst="rect">
            <a:avLst/>
          </a:prstGeom>
        </p:spPr>
      </p:pic>
    </p:spTree>
    <p:extLst>
      <p:ext uri="{BB962C8B-B14F-4D97-AF65-F5344CB8AC3E}">
        <p14:creationId xmlns:p14="http://schemas.microsoft.com/office/powerpoint/2010/main" val="1760501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E081F2-CCE2-43C6-A2D8-402B9F938960}"/>
              </a:ext>
            </a:extLst>
          </p:cNvPr>
          <p:cNvSpPr>
            <a:spLocks noGrp="1"/>
          </p:cNvSpPr>
          <p:nvPr>
            <p:ph type="ctrTitle"/>
          </p:nvPr>
        </p:nvSpPr>
        <p:spPr>
          <a:xfrm>
            <a:off x="208081" y="3028606"/>
            <a:ext cx="8739493" cy="1102519"/>
          </a:xfrm>
        </p:spPr>
        <p:txBody>
          <a:bodyPr/>
          <a:lstStyle/>
          <a:p>
            <a:r>
              <a:rPr lang="en-US" dirty="0">
                <a:latin typeface="Times New Roman" panose="02020603050405020304" pitchFamily="18" charset="0"/>
                <a:cs typeface="Times New Roman" panose="02020603050405020304" pitchFamily="18" charset="0"/>
              </a:rPr>
              <a:t>Post-Discharge and Secondary/Tertiary Prevention</a:t>
            </a:r>
            <a:br>
              <a:rPr lang="en-US" dirty="0"/>
            </a:br>
            <a:endParaRPr lang="en-US" dirty="0"/>
          </a:p>
        </p:txBody>
      </p:sp>
    </p:spTree>
    <p:extLst>
      <p:ext uri="{BB962C8B-B14F-4D97-AF65-F5344CB8AC3E}">
        <p14:creationId xmlns:p14="http://schemas.microsoft.com/office/powerpoint/2010/main" val="316570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6390"/>
            <a:ext cx="8229600" cy="857250"/>
          </a:xfrm>
        </p:spPr>
        <p:txBody>
          <a:bodyPr>
            <a:normAutofit/>
          </a:bodyPr>
          <a:lstStyle/>
          <a:p>
            <a:pPr marL="0" indent="0" algn="ctr"/>
            <a:r>
              <a:rPr lang="en-US" dirty="0">
                <a:latin typeface="Times New Roman" panose="02020603050405020304" pitchFamily="18" charset="0"/>
                <a:cs typeface="Times New Roman" panose="02020603050405020304" pitchFamily="18" charset="0"/>
              </a:rPr>
              <a:t>Mobile Integrated Health</a:t>
            </a:r>
          </a:p>
        </p:txBody>
      </p:sp>
      <p:sp>
        <p:nvSpPr>
          <p:cNvPr id="3" name="Content Placeholder 2"/>
          <p:cNvSpPr>
            <a:spLocks noGrp="1"/>
          </p:cNvSpPr>
          <p:nvPr>
            <p:ph idx="1"/>
          </p:nvPr>
        </p:nvSpPr>
        <p:spPr>
          <a:xfrm>
            <a:off x="457200" y="1613640"/>
            <a:ext cx="8229600" cy="3243762"/>
          </a:xfrm>
        </p:spPr>
        <p:txBody>
          <a:bodyPr>
            <a:noAutofit/>
          </a:bodyPr>
          <a:lstStyle/>
          <a:p>
            <a:r>
              <a:rPr lang="en-US" sz="2400" dirty="0">
                <a:latin typeface="Times New Roman" panose="02020603050405020304" pitchFamily="18" charset="0"/>
                <a:cs typeface="Times New Roman" panose="02020603050405020304" pitchFamily="18" charset="0"/>
              </a:rPr>
              <a:t>Mobile Integrated Health (MIH) can have many forms</a:t>
            </a:r>
          </a:p>
          <a:p>
            <a:r>
              <a:rPr lang="en-US" sz="2400" dirty="0">
                <a:latin typeface="Times New Roman" panose="02020603050405020304" pitchFamily="18" charset="0"/>
                <a:cs typeface="Times New Roman" panose="02020603050405020304" pitchFamily="18" charset="0"/>
              </a:rPr>
              <a:t>Work with stroke involves at-home visit by EMS within 30 days of discharge</a:t>
            </a:r>
          </a:p>
          <a:p>
            <a:r>
              <a:rPr lang="en-US" sz="2400" dirty="0">
                <a:latin typeface="Times New Roman" panose="02020603050405020304" pitchFamily="18" charset="0"/>
                <a:cs typeface="Times New Roman" panose="02020603050405020304" pitchFamily="18" charset="0"/>
              </a:rPr>
              <a:t>Meet people where they are to understand non-clinical realities</a:t>
            </a:r>
          </a:p>
          <a:p>
            <a:r>
              <a:rPr lang="en-US" sz="2400" dirty="0">
                <a:latin typeface="Times New Roman" panose="02020603050405020304" pitchFamily="18" charset="0"/>
                <a:cs typeface="Times New Roman" panose="02020603050405020304" pitchFamily="18" charset="0"/>
              </a:rPr>
              <a:t>Work ongoing in Milwaukee for past four years (Coverdell)</a:t>
            </a:r>
          </a:p>
          <a:p>
            <a:r>
              <a:rPr lang="en-US" sz="2400" dirty="0">
                <a:latin typeface="Times New Roman" panose="02020603050405020304" pitchFamily="18" charset="0"/>
                <a:cs typeface="Times New Roman" panose="02020603050405020304" pitchFamily="18" charset="0"/>
              </a:rPr>
              <a:t>Expanding into five new communities across Wisconsin (Health Equity Grant)</a:t>
            </a:r>
          </a:p>
          <a:p>
            <a:pPr lvl="1"/>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1269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CF800-43FF-4320-A41B-82FE43F3FDDB}"/>
              </a:ext>
            </a:extLst>
          </p:cNvPr>
          <p:cNvSpPr>
            <a:spLocks noGrp="1"/>
          </p:cNvSpPr>
          <p:nvPr>
            <p:ph type="title"/>
          </p:nvPr>
        </p:nvSpPr>
        <p:spPr/>
        <p:txBody>
          <a:bodyPr>
            <a:normAutofit/>
          </a:bodyPr>
          <a:lstStyle/>
          <a:p>
            <a:pPr algn="ctr"/>
            <a:r>
              <a:rPr lang="en-US" sz="3600" dirty="0">
                <a:latin typeface="Times New Roman" panose="02020603050405020304" pitchFamily="18" charset="0"/>
                <a:cs typeface="Times New Roman" panose="02020603050405020304" pitchFamily="18" charset="0"/>
              </a:rPr>
              <a:t>Community-Based Work</a:t>
            </a:r>
          </a:p>
        </p:txBody>
      </p:sp>
      <p:sp>
        <p:nvSpPr>
          <p:cNvPr id="3" name="Content Placeholder 2">
            <a:extLst>
              <a:ext uri="{FF2B5EF4-FFF2-40B4-BE49-F238E27FC236}">
                <a16:creationId xmlns:a16="http://schemas.microsoft.com/office/drawing/2014/main" id="{3E2FD8FC-F2C8-403B-B35D-AD8B4DF0F6C6}"/>
              </a:ext>
            </a:extLst>
          </p:cNvPr>
          <p:cNvSpPr>
            <a:spLocks noGrp="1"/>
          </p:cNvSpPr>
          <p:nvPr>
            <p:ph idx="1"/>
          </p:nvPr>
        </p:nvSpPr>
        <p:spPr/>
        <p:txBody>
          <a:bodyPr/>
          <a:lstStyle/>
          <a:p>
            <a:r>
              <a:rPr lang="en-US" sz="2800" dirty="0">
                <a:latin typeface="Times New Roman" panose="02020603050405020304" pitchFamily="18" charset="0"/>
                <a:cs typeface="Times New Roman" panose="02020603050405020304" pitchFamily="18" charset="0"/>
              </a:rPr>
              <a:t>Community Health Workers</a:t>
            </a:r>
          </a:p>
          <a:p>
            <a:r>
              <a:rPr lang="en-US" sz="2800" dirty="0">
                <a:latin typeface="Times New Roman" panose="02020603050405020304" pitchFamily="18" charset="0"/>
                <a:cs typeface="Times New Roman" panose="02020603050405020304" pitchFamily="18" charset="0"/>
              </a:rPr>
              <a:t>Patient Navigators</a:t>
            </a:r>
          </a:p>
          <a:p>
            <a:r>
              <a:rPr lang="en-US" sz="2800" dirty="0">
                <a:latin typeface="Times New Roman" panose="02020603050405020304" pitchFamily="18" charset="0"/>
                <a:cs typeface="Times New Roman" panose="02020603050405020304" pitchFamily="18" charset="0"/>
              </a:rPr>
              <a:t>Wisconsin Libraries</a:t>
            </a:r>
          </a:p>
          <a:p>
            <a:r>
              <a:rPr lang="en-US" sz="2800" dirty="0">
                <a:latin typeface="Times New Roman" panose="02020603050405020304" pitchFamily="18" charset="0"/>
                <a:cs typeface="Times New Roman" panose="02020603050405020304" pitchFamily="18" charset="0"/>
              </a:rPr>
              <a:t>ADRCs</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2650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latin typeface="Times New Roman" panose="02020603050405020304" pitchFamily="18" charset="0"/>
                <a:cs typeface="Times New Roman" panose="02020603050405020304" pitchFamily="18" charset="0"/>
              </a:rPr>
              <a:t>Looking Ahead</a:t>
            </a:r>
          </a:p>
        </p:txBody>
      </p:sp>
    </p:spTree>
    <p:extLst>
      <p:ext uri="{BB962C8B-B14F-4D97-AF65-F5344CB8AC3E}">
        <p14:creationId xmlns:p14="http://schemas.microsoft.com/office/powerpoint/2010/main" val="2449003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4A28555-F15D-42F7-B0B3-8644182C3CB6}"/>
              </a:ext>
            </a:extLst>
          </p:cNvPr>
          <p:cNvSpPr>
            <a:spLocks noGrp="1"/>
          </p:cNvSpPr>
          <p:nvPr>
            <p:ph idx="1"/>
          </p:nvPr>
        </p:nvSpPr>
        <p:spPr>
          <a:xfrm>
            <a:off x="457200" y="1289154"/>
            <a:ext cx="8229600" cy="2877132"/>
          </a:xfrm>
        </p:spPr>
        <p:txBody>
          <a:bodyPr>
            <a:normAutofit lnSpcReduction="10000"/>
          </a:bodyPr>
          <a:lstStyle/>
          <a:p>
            <a:r>
              <a:rPr lang="en-US" dirty="0">
                <a:latin typeface="Times New Roman" panose="02020603050405020304" pitchFamily="18" charset="0"/>
                <a:cs typeface="Times New Roman" panose="02020603050405020304" pitchFamily="18" charset="0"/>
              </a:rPr>
              <a:t>Increasing partnerships in rural communities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More “direct-to-consumer” health promotion</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Ongoing PDSA projects</a:t>
            </a:r>
          </a:p>
        </p:txBody>
      </p:sp>
    </p:spTree>
    <p:extLst>
      <p:ext uri="{BB962C8B-B14F-4D97-AF65-F5344CB8AC3E}">
        <p14:creationId xmlns:p14="http://schemas.microsoft.com/office/powerpoint/2010/main" val="2314376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4B43BE-3FAE-495F-8128-8A0669F24C22}"/>
              </a:ext>
            </a:extLst>
          </p:cNvPr>
          <p:cNvSpPr>
            <a:spLocks noGrp="1"/>
          </p:cNvSpPr>
          <p:nvPr>
            <p:ph type="ctrTitle"/>
          </p:nvPr>
        </p:nvSpPr>
        <p:spPr/>
        <p:txBody>
          <a:bodyPr/>
          <a:lstStyle/>
          <a:p>
            <a:r>
              <a:rPr lang="en-US" dirty="0">
                <a:latin typeface="Times New Roman" panose="02020603050405020304" pitchFamily="18" charset="0"/>
                <a:cs typeface="Times New Roman" panose="02020603050405020304" pitchFamily="18" charset="0"/>
              </a:rPr>
              <a:t>Stroke Basics</a:t>
            </a:r>
          </a:p>
        </p:txBody>
      </p:sp>
    </p:spTree>
    <p:extLst>
      <p:ext uri="{BB962C8B-B14F-4D97-AF65-F5344CB8AC3E}">
        <p14:creationId xmlns:p14="http://schemas.microsoft.com/office/powerpoint/2010/main" val="423862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CCB546-7EF7-4264-B299-284E32EF7C38}"/>
              </a:ext>
            </a:extLst>
          </p:cNvPr>
          <p:cNvSpPr>
            <a:spLocks noGrp="1"/>
          </p:cNvSpPr>
          <p:nvPr>
            <p:ph type="title"/>
          </p:nvPr>
        </p:nvSpPr>
        <p:spPr/>
        <p:txBody>
          <a:bodyPr>
            <a:normAutofit/>
          </a:bodyPr>
          <a:lstStyle/>
          <a:p>
            <a:r>
              <a:rPr lang="en-US" sz="3600" dirty="0">
                <a:latin typeface="Times New Roman" panose="02020603050405020304" pitchFamily="18" charset="0"/>
                <a:cs typeface="Times New Roman" panose="02020603050405020304" pitchFamily="18" charset="0"/>
              </a:rPr>
              <a:t>Take Home Message</a:t>
            </a:r>
          </a:p>
        </p:txBody>
      </p:sp>
      <p:sp>
        <p:nvSpPr>
          <p:cNvPr id="5" name="Content Placeholder 4">
            <a:extLst>
              <a:ext uri="{FF2B5EF4-FFF2-40B4-BE49-F238E27FC236}">
                <a16:creationId xmlns:a16="http://schemas.microsoft.com/office/drawing/2014/main" id="{A679BA09-2EB0-4AFB-BC4F-E7423D681905}"/>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Maximize awareness of BEFAST and the need to call 9-1-1</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All people benefit from message</a:t>
            </a:r>
          </a:p>
          <a:p>
            <a:pPr lvl="1"/>
            <a:r>
              <a:rPr lang="en-US" dirty="0">
                <a:latin typeface="Times New Roman" panose="02020603050405020304" pitchFamily="18" charset="0"/>
                <a:cs typeface="Times New Roman" panose="02020603050405020304" pitchFamily="18" charset="0"/>
              </a:rPr>
              <a:t>Stroke patients</a:t>
            </a:r>
          </a:p>
          <a:p>
            <a:pPr lvl="1"/>
            <a:r>
              <a:rPr lang="en-US" dirty="0">
                <a:latin typeface="Times New Roman" panose="02020603050405020304" pitchFamily="18" charset="0"/>
                <a:cs typeface="Times New Roman" panose="02020603050405020304" pitchFamily="18" charset="0"/>
              </a:rPr>
              <a:t>Those around someone with symptoms</a:t>
            </a:r>
          </a:p>
        </p:txBody>
      </p:sp>
    </p:spTree>
    <p:extLst>
      <p:ext uri="{BB962C8B-B14F-4D97-AF65-F5344CB8AC3E}">
        <p14:creationId xmlns:p14="http://schemas.microsoft.com/office/powerpoint/2010/main" val="802819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09761"/>
            <a:ext cx="8229600" cy="723014"/>
          </a:xfrm>
        </p:spPr>
        <p:txBody>
          <a:bodyPr>
            <a:normAutofit fontScale="90000"/>
          </a:bodyPr>
          <a:lstStyle/>
          <a:p>
            <a:pPr algn="ctr"/>
            <a:r>
              <a:rPr lang="en-US" sz="3600" b="0" dirty="0">
                <a:latin typeface="Times New Roman" panose="02020603050405020304" pitchFamily="18" charset="0"/>
                <a:cs typeface="Times New Roman" panose="02020603050405020304" pitchFamily="18" charset="0"/>
              </a:rPr>
              <a:t>Thank you!</a:t>
            </a:r>
            <a:br>
              <a:rPr lang="en-US" sz="3600" b="0" dirty="0">
                <a:latin typeface="Times New Roman" panose="02020603050405020304" pitchFamily="18" charset="0"/>
                <a:cs typeface="Times New Roman" panose="02020603050405020304" pitchFamily="18" charset="0"/>
              </a:rPr>
            </a:br>
            <a:r>
              <a:rPr lang="en-US" sz="3600" b="0" dirty="0">
                <a:latin typeface="Times New Roman" panose="02020603050405020304" pitchFamily="18" charset="0"/>
                <a:cs typeface="Times New Roman" panose="02020603050405020304" pitchFamily="18" charset="0"/>
              </a:rPr>
              <a:t>Questions?</a:t>
            </a:r>
            <a:br>
              <a:rPr lang="en-US" sz="3600" b="0" dirty="0">
                <a:latin typeface="+mn-lt"/>
              </a:rPr>
            </a:br>
            <a:endParaRPr lang="en-US" sz="3600" b="0" dirty="0">
              <a:latin typeface="+mn-lt"/>
            </a:endParaRPr>
          </a:p>
        </p:txBody>
      </p:sp>
      <p:sp>
        <p:nvSpPr>
          <p:cNvPr id="3" name="Content Placeholder 2"/>
          <p:cNvSpPr>
            <a:spLocks noGrp="1"/>
          </p:cNvSpPr>
          <p:nvPr>
            <p:ph idx="1"/>
          </p:nvPr>
        </p:nvSpPr>
        <p:spPr>
          <a:xfrm>
            <a:off x="583324" y="2181508"/>
            <a:ext cx="8229600" cy="3432639"/>
          </a:xfrm>
        </p:spPr>
        <p:txBody>
          <a:bodyPr>
            <a:normAutofit/>
          </a:bodyPr>
          <a:lstStyle/>
          <a:p>
            <a:pPr marL="0" indent="0" algn="ctr">
              <a:buNone/>
            </a:pPr>
            <a:r>
              <a:rPr lang="sv-SE" sz="2800" dirty="0">
                <a:latin typeface="Times New Roman" panose="02020603050405020304" pitchFamily="18" charset="0"/>
                <a:cs typeface="Times New Roman" panose="02020603050405020304" pitchFamily="18" charset="0"/>
              </a:rPr>
              <a:t>John Bowser, PhD</a:t>
            </a:r>
            <a:br>
              <a:rPr lang="sv-SE" sz="2800" dirty="0">
                <a:latin typeface="Times New Roman" panose="02020603050405020304" pitchFamily="18" charset="0"/>
                <a:cs typeface="Times New Roman" panose="02020603050405020304" pitchFamily="18" charset="0"/>
              </a:rPr>
            </a:br>
            <a:r>
              <a:rPr lang="sv-SE" sz="2800" dirty="0">
                <a:latin typeface="Times New Roman" panose="02020603050405020304" pitchFamily="18" charset="0"/>
                <a:cs typeface="Times New Roman" panose="02020603050405020304" pitchFamily="18" charset="0"/>
                <a:hlinkClick r:id="rId2"/>
              </a:rPr>
              <a:t>john.bowser@dhs.wisconsin.gov</a:t>
            </a:r>
            <a:r>
              <a:rPr lang="sv-SE" sz="2800" dirty="0">
                <a:latin typeface="Times New Roman" panose="02020603050405020304" pitchFamily="18" charset="0"/>
                <a:cs typeface="Times New Roman" panose="02020603050405020304" pitchFamily="18" charset="0"/>
              </a:rPr>
              <a:t> </a:t>
            </a:r>
            <a:br>
              <a:rPr lang="sv-SE" sz="2800" dirty="0">
                <a:latin typeface="Times New Roman" panose="02020603050405020304" pitchFamily="18" charset="0"/>
                <a:cs typeface="Times New Roman" panose="02020603050405020304" pitchFamily="18" charset="0"/>
              </a:rPr>
            </a:br>
            <a:br>
              <a:rPr lang="sv-SE" sz="2800" dirty="0">
                <a:latin typeface="Times New Roman" panose="02020603050405020304" pitchFamily="18" charset="0"/>
                <a:cs typeface="Times New Roman" panose="02020603050405020304" pitchFamily="18" charset="0"/>
              </a:rPr>
            </a:br>
            <a:r>
              <a:rPr lang="sv-SE" sz="2800" dirty="0">
                <a:latin typeface="Times New Roman" panose="02020603050405020304" pitchFamily="18" charset="0"/>
                <a:cs typeface="Times New Roman" panose="02020603050405020304" pitchFamily="18" charset="0"/>
              </a:rPr>
              <a:t>www.coverdellwi.org</a:t>
            </a:r>
            <a:br>
              <a:rPr lang="sv-SE" sz="2800" dirty="0">
                <a:latin typeface="Times New Roman" panose="02020603050405020304" pitchFamily="18" charset="0"/>
                <a:cs typeface="Times New Roman" panose="02020603050405020304" pitchFamily="18" charset="0"/>
              </a:rPr>
            </a:br>
            <a:r>
              <a:rPr lang="sv-SE" sz="2800" dirty="0">
                <a:latin typeface="Times New Roman" panose="02020603050405020304" pitchFamily="18" charset="0"/>
                <a:cs typeface="Times New Roman" panose="02020603050405020304" pitchFamily="18" charset="0"/>
              </a:rPr>
              <a:t>		 </a:t>
            </a:r>
            <a:br>
              <a:rPr lang="sv-SE" sz="2800" dirty="0">
                <a:latin typeface="+mn-lt"/>
              </a:rPr>
            </a:br>
            <a:endParaRPr lang="en-US" sz="2800" dirty="0">
              <a:latin typeface="+mn-lt"/>
            </a:endParaRPr>
          </a:p>
        </p:txBody>
      </p:sp>
    </p:spTree>
    <p:extLst>
      <p:ext uri="{BB962C8B-B14F-4D97-AF65-F5344CB8AC3E}">
        <p14:creationId xmlns:p14="http://schemas.microsoft.com/office/powerpoint/2010/main" val="1960881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B41F5F-6B32-4C79-8249-820D9F7B4D0A}"/>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What is a stroke?</a:t>
            </a:r>
          </a:p>
        </p:txBody>
      </p:sp>
      <p:sp>
        <p:nvSpPr>
          <p:cNvPr id="5" name="Content Placeholder 4">
            <a:extLst>
              <a:ext uri="{FF2B5EF4-FFF2-40B4-BE49-F238E27FC236}">
                <a16:creationId xmlns:a16="http://schemas.microsoft.com/office/drawing/2014/main" id="{0AA060D4-AFAD-457A-91E8-A27C06E45AE9}"/>
              </a:ext>
            </a:extLst>
          </p:cNvPr>
          <p:cNvSpPr>
            <a:spLocks noGrp="1"/>
          </p:cNvSpPr>
          <p:nvPr>
            <p:ph idx="1"/>
          </p:nvPr>
        </p:nvSpPr>
        <p:spPr/>
        <p:txBody>
          <a:bodyPr/>
          <a:lstStyle/>
          <a:p>
            <a:pPr marL="514350" indent="-514350">
              <a:buFont typeface="+mj-lt"/>
              <a:buAutoNum type="arabicPeriod"/>
            </a:pPr>
            <a:r>
              <a:rPr lang="en-US" sz="2400" b="1" dirty="0">
                <a:latin typeface="Times New Roman" panose="02020603050405020304" pitchFamily="18" charset="0"/>
                <a:cs typeface="Times New Roman" panose="02020603050405020304" pitchFamily="18" charset="0"/>
              </a:rPr>
              <a:t>Ischemic Stroke </a:t>
            </a:r>
            <a:r>
              <a:rPr lang="en-US" sz="2400" dirty="0">
                <a:latin typeface="Times New Roman" panose="02020603050405020304" pitchFamily="18" charset="0"/>
                <a:cs typeface="Times New Roman" panose="02020603050405020304" pitchFamily="18" charset="0"/>
              </a:rPr>
              <a:t>– Blood vessels in the brain become blocked (or narrowed). Reduces blood flow to the brain, causing brain cell death and leading to complications</a:t>
            </a:r>
          </a:p>
          <a:p>
            <a:pPr marL="514350" indent="-514350">
              <a:buFont typeface="+mj-lt"/>
              <a:buAutoNum type="arabicPeriod"/>
            </a:pPr>
            <a:r>
              <a:rPr lang="en-US" sz="2400" b="1" dirty="0">
                <a:latin typeface="Times New Roman" panose="02020603050405020304" pitchFamily="18" charset="0"/>
                <a:cs typeface="Times New Roman" panose="02020603050405020304" pitchFamily="18" charset="0"/>
              </a:rPr>
              <a:t>Hemorrhagic Stroke</a:t>
            </a:r>
            <a:r>
              <a:rPr lang="en-US" sz="2400" dirty="0">
                <a:latin typeface="Times New Roman" panose="02020603050405020304" pitchFamily="18" charset="0"/>
                <a:cs typeface="Times New Roman" panose="02020603050405020304" pitchFamily="18" charset="0"/>
              </a:rPr>
              <a:t> – Blood vessel in the brain leaks or ruptures</a:t>
            </a:r>
          </a:p>
          <a:p>
            <a:pPr marL="514350" indent="-514350">
              <a:buFont typeface="+mj-lt"/>
              <a:buAutoNum type="arabicPeriod"/>
            </a:pPr>
            <a:r>
              <a:rPr lang="en-US" sz="2400" b="1" dirty="0">
                <a:latin typeface="Times New Roman" panose="02020603050405020304" pitchFamily="18" charset="0"/>
                <a:cs typeface="Times New Roman" panose="02020603050405020304" pitchFamily="18" charset="0"/>
              </a:rPr>
              <a:t>Transient Ischemic Attack (TIA)</a:t>
            </a:r>
            <a:r>
              <a:rPr lang="en-US" sz="2400" dirty="0">
                <a:latin typeface="Times New Roman" panose="02020603050405020304" pitchFamily="18" charset="0"/>
                <a:cs typeface="Times New Roman" panose="02020603050405020304" pitchFamily="18" charset="0"/>
              </a:rPr>
              <a:t> – Called “ministroke”. Symptoms reflecting a stroke. Doesn’t cause damage but can be a precursor to a later stroke</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1708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AC76C-3D42-456F-9EF2-01FD8E2A95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F0BC838-8B1C-4437-80D3-FD2BB83A4FB5}"/>
              </a:ext>
            </a:extLst>
          </p:cNvPr>
          <p:cNvSpPr>
            <a:spLocks noGrp="1"/>
          </p:cNvSpPr>
          <p:nvPr>
            <p:ph idx="1"/>
          </p:nvPr>
        </p:nvSpPr>
        <p:spPr/>
        <p:txBody>
          <a:bodyPr/>
          <a:lstStyle/>
          <a:p>
            <a:r>
              <a:rPr lang="en-US" sz="2800" dirty="0">
                <a:latin typeface="Times New Roman" panose="02020603050405020304" pitchFamily="18" charset="0"/>
                <a:cs typeface="Times New Roman" panose="02020603050405020304" pitchFamily="18" charset="0"/>
              </a:rPr>
              <a:t>Breakdown between stroke types is 87% ischemic and 13% hemorrhagic</a:t>
            </a:r>
          </a:p>
          <a:p>
            <a:r>
              <a:rPr lang="en-US" sz="2800" dirty="0">
                <a:latin typeface="Times New Roman" panose="02020603050405020304" pitchFamily="18" charset="0"/>
                <a:cs typeface="Times New Roman" panose="02020603050405020304" pitchFamily="18" charset="0"/>
              </a:rPr>
              <a:t>Ischemic Stroke (two types)</a:t>
            </a:r>
          </a:p>
          <a:p>
            <a:pPr lvl="1"/>
            <a:r>
              <a:rPr lang="en-US" dirty="0">
                <a:latin typeface="Times New Roman" panose="02020603050405020304" pitchFamily="18" charset="0"/>
                <a:cs typeface="Times New Roman" panose="02020603050405020304" pitchFamily="18" charset="0"/>
              </a:rPr>
              <a:t>Thrombotic – Blood clot forms in artery directly supplying blood to the brain</a:t>
            </a:r>
          </a:p>
          <a:p>
            <a:pPr lvl="1"/>
            <a:r>
              <a:rPr lang="en-US" dirty="0">
                <a:latin typeface="Times New Roman" panose="02020603050405020304" pitchFamily="18" charset="0"/>
                <a:cs typeface="Times New Roman" panose="02020603050405020304" pitchFamily="18" charset="0"/>
              </a:rPr>
              <a:t>Embolic – Clot forms elsewhere in the body and travels to blood vessels to the brain</a:t>
            </a:r>
          </a:p>
          <a:p>
            <a:endParaRPr lang="en-US" dirty="0"/>
          </a:p>
        </p:txBody>
      </p:sp>
    </p:spTree>
    <p:extLst>
      <p:ext uri="{BB962C8B-B14F-4D97-AF65-F5344CB8AC3E}">
        <p14:creationId xmlns:p14="http://schemas.microsoft.com/office/powerpoint/2010/main" val="2662914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9AB11-67A6-4238-AA8B-D089AD72790C}"/>
              </a:ext>
            </a:extLst>
          </p:cNvPr>
          <p:cNvSpPr>
            <a:spLocks noGrp="1"/>
          </p:cNvSpPr>
          <p:nvPr>
            <p:ph type="title"/>
          </p:nvPr>
        </p:nvSpPr>
        <p:spPr/>
        <p:txBody>
          <a:bodyPr>
            <a:normAutofit/>
          </a:bodyPr>
          <a:lstStyle/>
          <a:p>
            <a:r>
              <a:rPr lang="en-US" sz="3600" dirty="0">
                <a:latin typeface="Times New Roman" panose="02020603050405020304" pitchFamily="18" charset="0"/>
                <a:cs typeface="Times New Roman" panose="02020603050405020304" pitchFamily="18" charset="0"/>
              </a:rPr>
              <a:t>Stroke Statistics</a:t>
            </a:r>
          </a:p>
        </p:txBody>
      </p:sp>
      <p:sp>
        <p:nvSpPr>
          <p:cNvPr id="3" name="Content Placeholder 2">
            <a:extLst>
              <a:ext uri="{FF2B5EF4-FFF2-40B4-BE49-F238E27FC236}">
                <a16:creationId xmlns:a16="http://schemas.microsoft.com/office/drawing/2014/main" id="{23D16919-10A5-4A57-BF6B-441A1C2358F8}"/>
              </a:ext>
            </a:extLst>
          </p:cNvPr>
          <p:cNvSpPr>
            <a:spLocks noGrp="1"/>
          </p:cNvSpPr>
          <p:nvPr>
            <p:ph idx="1"/>
          </p:nvPr>
        </p:nvSpPr>
        <p:spPr/>
        <p:txBody>
          <a:bodyPr>
            <a:normAutofit/>
          </a:bodyPr>
          <a:lstStyle/>
          <a:p>
            <a:r>
              <a:rPr lang="en-US" sz="2800" dirty="0">
                <a:latin typeface="Times New Roman" panose="02020603050405020304" pitchFamily="18" charset="0"/>
                <a:cs typeface="Times New Roman" panose="02020603050405020304" pitchFamily="18" charset="0"/>
              </a:rPr>
              <a:t>Fifth leading cause of death in the United States</a:t>
            </a:r>
          </a:p>
          <a:p>
            <a:r>
              <a:rPr lang="en-US" sz="2800" dirty="0">
                <a:latin typeface="Times New Roman" panose="02020603050405020304" pitchFamily="18" charset="0"/>
                <a:cs typeface="Times New Roman" panose="02020603050405020304" pitchFamily="18" charset="0"/>
              </a:rPr>
              <a:t>1 in 6 deaths from CVD is due to stroke</a:t>
            </a:r>
          </a:p>
          <a:p>
            <a:r>
              <a:rPr lang="en-US" sz="2800" dirty="0">
                <a:latin typeface="Times New Roman" panose="02020603050405020304" pitchFamily="18" charset="0"/>
                <a:cs typeface="Times New Roman" panose="02020603050405020304" pitchFamily="18" charset="0"/>
              </a:rPr>
              <a:t>A stroke occurs every 40 seconds in the U.S.</a:t>
            </a:r>
          </a:p>
          <a:p>
            <a:r>
              <a:rPr lang="en-US" sz="2800" dirty="0">
                <a:latin typeface="Times New Roman" panose="02020603050405020304" pitchFamily="18" charset="0"/>
                <a:cs typeface="Times New Roman" panose="02020603050405020304" pitchFamily="18" charset="0"/>
              </a:rPr>
              <a:t>Annually, nearly ~800,000 in the U.S. have a stroke and 610,000 are first (or new) strokes</a:t>
            </a:r>
          </a:p>
          <a:p>
            <a:r>
              <a:rPr lang="en-US" sz="2800" dirty="0">
                <a:latin typeface="Times New Roman" panose="02020603050405020304" pitchFamily="18" charset="0"/>
                <a:cs typeface="Times New Roman" panose="02020603050405020304" pitchFamily="18" charset="0"/>
              </a:rPr>
              <a:t>Approximately 11,000 strokes per year </a:t>
            </a:r>
            <a:r>
              <a:rPr lang="en-US" sz="2800">
                <a:latin typeface="Times New Roman" panose="02020603050405020304" pitchFamily="18" charset="0"/>
                <a:cs typeface="Times New Roman" panose="02020603050405020304" pitchFamily="18" charset="0"/>
              </a:rPr>
              <a:t>in Wisconsin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0861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4B43BE-3FAE-495F-8128-8A0669F24C22}"/>
              </a:ext>
            </a:extLst>
          </p:cNvPr>
          <p:cNvSpPr>
            <a:spLocks noGrp="1"/>
          </p:cNvSpPr>
          <p:nvPr>
            <p:ph type="ctrTitle"/>
          </p:nvPr>
        </p:nvSpPr>
        <p:spPr/>
        <p:txBody>
          <a:bodyPr/>
          <a:lstStyle/>
          <a:p>
            <a:r>
              <a:rPr lang="en-US" dirty="0">
                <a:latin typeface="Times New Roman" panose="02020603050405020304" pitchFamily="18" charset="0"/>
                <a:cs typeface="Times New Roman" panose="02020603050405020304" pitchFamily="18" charset="0"/>
              </a:rPr>
              <a:t>Projects within Chronic Disease Prevention Unit</a:t>
            </a:r>
          </a:p>
        </p:txBody>
      </p:sp>
    </p:spTree>
    <p:extLst>
      <p:ext uri="{BB962C8B-B14F-4D97-AF65-F5344CB8AC3E}">
        <p14:creationId xmlns:p14="http://schemas.microsoft.com/office/powerpoint/2010/main" val="1036271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373" y="783771"/>
            <a:ext cx="8765627" cy="3555691"/>
          </a:xfrm>
        </p:spPr>
        <p:txBody>
          <a:bodyPr>
            <a:noAutofit/>
          </a:bodyPr>
          <a:lstStyle/>
          <a:p>
            <a:pPr marL="0" indent="0" algn="ctr">
              <a:buNone/>
            </a:pPr>
            <a:r>
              <a:rPr lang="en-US" sz="3600" b="1" dirty="0">
                <a:latin typeface="Times New Roman" panose="02020603050405020304" pitchFamily="18" charset="0"/>
                <a:cs typeface="Times New Roman" panose="02020603050405020304" pitchFamily="18" charset="0"/>
              </a:rPr>
              <a:t>Wisconsin Coverdell Stroke Program</a:t>
            </a:r>
          </a:p>
        </p:txBody>
      </p:sp>
      <p:sp>
        <p:nvSpPr>
          <p:cNvPr id="4" name="Content Placeholder 2"/>
          <p:cNvSpPr txBox="1">
            <a:spLocks/>
          </p:cNvSpPr>
          <p:nvPr/>
        </p:nvSpPr>
        <p:spPr>
          <a:xfrm>
            <a:off x="378373" y="1528725"/>
            <a:ext cx="4870990" cy="374310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Bef>
                <a:spcPct val="0"/>
              </a:spcBef>
              <a:defRPr/>
            </a:pPr>
            <a:r>
              <a:rPr lang="en-US" altLang="en-US" sz="2400" dirty="0">
                <a:solidFill>
                  <a:srgbClr val="392F52"/>
                </a:solidFill>
                <a:latin typeface="Times New Roman" panose="02020603050405020304" pitchFamily="18" charset="0"/>
                <a:cs typeface="Times New Roman" panose="02020603050405020304" pitchFamily="18" charset="0"/>
              </a:rPr>
              <a:t>Wisconsin is 1 of 13 states funded by CDC to improve state stroke systems</a:t>
            </a:r>
          </a:p>
          <a:p>
            <a:pPr>
              <a:lnSpc>
                <a:spcPct val="110000"/>
              </a:lnSpc>
              <a:spcBef>
                <a:spcPct val="0"/>
              </a:spcBef>
              <a:defRPr/>
            </a:pPr>
            <a:r>
              <a:rPr lang="en-US" altLang="en-US" sz="2400" dirty="0">
                <a:solidFill>
                  <a:srgbClr val="392F52"/>
                </a:solidFill>
                <a:latin typeface="Times New Roman" panose="02020603050405020304" pitchFamily="18" charset="0"/>
                <a:cs typeface="Times New Roman" panose="02020603050405020304" pitchFamily="18" charset="0"/>
              </a:rPr>
              <a:t>Grant period: 2021-2024</a:t>
            </a:r>
          </a:p>
          <a:p>
            <a:pPr>
              <a:lnSpc>
                <a:spcPct val="110000"/>
              </a:lnSpc>
              <a:spcBef>
                <a:spcPct val="0"/>
              </a:spcBef>
              <a:defRPr/>
            </a:pPr>
            <a:r>
              <a:rPr lang="en-US" altLang="en-US" sz="2400" dirty="0">
                <a:solidFill>
                  <a:srgbClr val="392F52"/>
                </a:solidFill>
                <a:latin typeface="Times New Roman" panose="02020603050405020304" pitchFamily="18" charset="0"/>
                <a:cs typeface="Times New Roman" panose="02020603050405020304" pitchFamily="18" charset="0"/>
              </a:rPr>
              <a:t>Funded since 2012</a:t>
            </a:r>
          </a:p>
          <a:p>
            <a:pPr>
              <a:lnSpc>
                <a:spcPct val="110000"/>
              </a:lnSpc>
              <a:spcBef>
                <a:spcPct val="0"/>
              </a:spcBef>
              <a:defRPr/>
            </a:pPr>
            <a:r>
              <a:rPr lang="en-US" altLang="en-US" sz="2400" dirty="0">
                <a:solidFill>
                  <a:srgbClr val="392F52"/>
                </a:solidFill>
                <a:latin typeface="Times New Roman" panose="02020603050405020304" pitchFamily="18" charset="0"/>
                <a:cs typeface="Times New Roman" panose="02020603050405020304" pitchFamily="18" charset="0"/>
              </a:rPr>
              <a:t>Administered by Wisconsin Department of Health Services, Division of Public Health </a:t>
            </a:r>
          </a:p>
          <a:p>
            <a:pPr marL="0" indent="0">
              <a:buFont typeface="Arial" panose="020B0604020202020204" pitchFamily="34" charset="0"/>
              <a:buNone/>
              <a:defRPr/>
            </a:pPr>
            <a:endParaRPr lang="en-US" altLang="en-US" dirty="0">
              <a:solidFill>
                <a:srgbClr val="392F52"/>
              </a:solidFill>
            </a:endParaRPr>
          </a:p>
          <a:p>
            <a:pPr marL="463550" indent="-463550">
              <a:defRPr/>
            </a:pPr>
            <a:endParaRPr lang="en-US" altLang="en-US" dirty="0">
              <a:solidFill>
                <a:srgbClr val="392F52"/>
              </a:solidFill>
            </a:endParaRPr>
          </a:p>
        </p:txBody>
      </p:sp>
      <p:pic>
        <p:nvPicPr>
          <p:cNvPr id="5" name="Picture 4"/>
          <p:cNvPicPr>
            <a:picLocks noChangeAspect="1"/>
          </p:cNvPicPr>
          <p:nvPr/>
        </p:nvPicPr>
        <p:blipFill>
          <a:blip r:embed="rId2"/>
          <a:stretch>
            <a:fillRect/>
          </a:stretch>
        </p:blipFill>
        <p:spPr>
          <a:xfrm>
            <a:off x="5637018" y="2112970"/>
            <a:ext cx="3040438" cy="935030"/>
          </a:xfrm>
          <a:prstGeom prst="rect">
            <a:avLst/>
          </a:prstGeom>
          <a:ln w="25400">
            <a:solidFill>
              <a:srgbClr val="362C66"/>
            </a:solidFill>
          </a:ln>
        </p:spPr>
      </p:pic>
    </p:spTree>
    <p:extLst>
      <p:ext uri="{BB962C8B-B14F-4D97-AF65-F5344CB8AC3E}">
        <p14:creationId xmlns:p14="http://schemas.microsoft.com/office/powerpoint/2010/main" val="20538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561" y="626219"/>
            <a:ext cx="8765627" cy="3677311"/>
          </a:xfrm>
        </p:spPr>
        <p:txBody>
          <a:bodyPr>
            <a:noAutofit/>
          </a:bodyPr>
          <a:lstStyle/>
          <a:p>
            <a:pPr marL="0" indent="0" algn="ctr">
              <a:buNone/>
            </a:pPr>
            <a:r>
              <a:rPr lang="en-US" sz="3600" b="1" dirty="0">
                <a:latin typeface="Times New Roman" panose="02020603050405020304" pitchFamily="18" charset="0"/>
                <a:cs typeface="Times New Roman" panose="02020603050405020304" pitchFamily="18" charset="0"/>
              </a:rPr>
              <a:t>Wisconsin Coverdell Stroke Program</a:t>
            </a:r>
          </a:p>
          <a:p>
            <a:pPr marL="0" indent="0" algn="ctr">
              <a:buNone/>
            </a:pPr>
            <a:endParaRPr lang="en-US" sz="3600" dirty="0">
              <a:latin typeface="+mn-lt"/>
            </a:endParaRPr>
          </a:p>
        </p:txBody>
      </p:sp>
      <p:pic>
        <p:nvPicPr>
          <p:cNvPr id="2" name="Picture 1"/>
          <p:cNvPicPr>
            <a:picLocks noChangeAspect="1"/>
          </p:cNvPicPr>
          <p:nvPr/>
        </p:nvPicPr>
        <p:blipFill>
          <a:blip r:embed="rId2"/>
          <a:stretch>
            <a:fillRect/>
          </a:stretch>
        </p:blipFill>
        <p:spPr>
          <a:xfrm>
            <a:off x="1649012" y="1401649"/>
            <a:ext cx="6187184" cy="3482458"/>
          </a:xfrm>
          <a:prstGeom prst="rect">
            <a:avLst/>
          </a:prstGeom>
          <a:ln w="25400">
            <a:solidFill>
              <a:srgbClr val="362C66"/>
            </a:solidFill>
          </a:ln>
        </p:spPr>
      </p:pic>
    </p:spTree>
    <p:extLst>
      <p:ext uri="{BB962C8B-B14F-4D97-AF65-F5344CB8AC3E}">
        <p14:creationId xmlns:p14="http://schemas.microsoft.com/office/powerpoint/2010/main" val="13519939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F85BB52875BB428A748BF46F482C45" ma:contentTypeVersion="1" ma:contentTypeDescription="Create a new document." ma:contentTypeScope="" ma:versionID="24a76b4bb73a437ca2634bee339a2ba3">
  <xsd:schema xmlns:xsd="http://www.w3.org/2001/XMLSchema" xmlns:xs="http://www.w3.org/2001/XMLSchema" xmlns:p="http://schemas.microsoft.com/office/2006/metadata/properties" xmlns:ns2="2ea21b9e-6e16-448e-8115-32987f95599c" targetNamespace="http://schemas.microsoft.com/office/2006/metadata/properties" ma:root="true" ma:fieldsID="0bd912fb686999fef46109f9ece1d42f" ns2:_="">
    <xsd:import namespace="2ea21b9e-6e16-448e-8115-32987f95599c"/>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a21b9e-6e16-448e-8115-32987f95599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5BF7C3E-EA77-4C8E-9271-570922AB6F55}">
  <ds:schemaRefs>
    <ds:schemaRef ds:uri="http://schemas.microsoft.com/sharepoint/v3/contenttype/forms"/>
  </ds:schemaRefs>
</ds:datastoreItem>
</file>

<file path=customXml/itemProps2.xml><?xml version="1.0" encoding="utf-8"?>
<ds:datastoreItem xmlns:ds="http://schemas.openxmlformats.org/officeDocument/2006/customXml" ds:itemID="{75CD985C-A62D-41A1-B5C9-0A346AAF11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a21b9e-6e16-448e-8115-32987f9559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E765EF-B603-4C97-8FAF-50D06D6C3500}">
  <ds:schemaRefs>
    <ds:schemaRef ds:uri="http://purl.org/dc/elements/1.1/"/>
    <ds:schemaRef ds:uri="http://schemas.microsoft.com/office/2006/metadata/properties"/>
    <ds:schemaRef ds:uri="http://purl.org/dc/terms/"/>
    <ds:schemaRef ds:uri="http://schemas.microsoft.com/office/2006/documentManagement/types"/>
    <ds:schemaRef ds:uri="http://purl.org/dc/dcmitype/"/>
    <ds:schemaRef ds:uri="http://schemas.microsoft.com/office/infopath/2007/PartnerControls"/>
    <ds:schemaRef ds:uri="2ea21b9e-6e16-448e-8115-32987f95599c"/>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1575</TotalTime>
  <Words>1067</Words>
  <Application>Microsoft Office PowerPoint</Application>
  <PresentationFormat>On-screen Show (16:9)</PresentationFormat>
  <Paragraphs>131</Paragraphs>
  <Slides>31</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Times New Roman</vt:lpstr>
      <vt:lpstr>Office Theme</vt:lpstr>
      <vt:lpstr>  Stroke in Wisconsin  Chronic Disease Partner Meeting May 24, 2022   </vt:lpstr>
      <vt:lpstr>Objectives</vt:lpstr>
      <vt:lpstr>Stroke Basics</vt:lpstr>
      <vt:lpstr>What is a stroke?</vt:lpstr>
      <vt:lpstr>PowerPoint Presentation</vt:lpstr>
      <vt:lpstr>Stroke Statistics</vt:lpstr>
      <vt:lpstr>Projects within Chronic Disease Prevention Unit</vt:lpstr>
      <vt:lpstr>PowerPoint Presentation</vt:lpstr>
      <vt:lpstr>PowerPoint Presentation</vt:lpstr>
      <vt:lpstr>PowerPoint Presentation</vt:lpstr>
      <vt:lpstr>PowerPoint Presentation</vt:lpstr>
      <vt:lpstr>PowerPoint Presentation</vt:lpstr>
      <vt:lpstr>Health Disparities Grant (2103)</vt:lpstr>
      <vt:lpstr>Health Disparities Grant (2103)</vt:lpstr>
      <vt:lpstr>Stroke Prevention and Promotion</vt:lpstr>
      <vt:lpstr>PowerPoint Presentation</vt:lpstr>
      <vt:lpstr>Stroke Systems of Care</vt:lpstr>
      <vt:lpstr>PowerPoint Presentation</vt:lpstr>
      <vt:lpstr>PowerPoint Presentation</vt:lpstr>
      <vt:lpstr>PowerPoint Presentation</vt:lpstr>
      <vt:lpstr>Report Card</vt:lpstr>
      <vt:lpstr>PowerPoint Presentation</vt:lpstr>
      <vt:lpstr>PowerPoint Presentation</vt:lpstr>
      <vt:lpstr>Wisconsin Stroke Transfer Map</vt:lpstr>
      <vt:lpstr>Post-Discharge and Secondary/Tertiary Prevention </vt:lpstr>
      <vt:lpstr>Mobile Integrated Health</vt:lpstr>
      <vt:lpstr>Community-Based Work</vt:lpstr>
      <vt:lpstr>Looking Ahead</vt:lpstr>
      <vt:lpstr>PowerPoint Presentation</vt:lpstr>
      <vt:lpstr>Take Home Message</vt:lpstr>
      <vt:lpstr>Thank you! Questions? </vt:lpstr>
    </vt:vector>
  </TitlesOfParts>
  <Company>Tingalls Dzyn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iMac 7</dc:creator>
  <cp:lastModifiedBy>Bowser, John B - DHS</cp:lastModifiedBy>
  <cp:revision>160</cp:revision>
  <dcterms:created xsi:type="dcterms:W3CDTF">2018-09-28T14:10:29Z</dcterms:created>
  <dcterms:modified xsi:type="dcterms:W3CDTF">2022-05-24T12:00:49Z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0x0101006FF85BB52875BB428A748BF46F482C45</vt:lpwstr>
  </property>
</Properties>
</file>