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5"/>
  </p:sldMasterIdLst>
  <p:notesMasterIdLst>
    <p:notesMasterId r:id="rId31"/>
  </p:notesMasterIdLst>
  <p:sldIdLst>
    <p:sldId id="256" r:id="rId6"/>
    <p:sldId id="257" r:id="rId7"/>
    <p:sldId id="262" r:id="rId8"/>
    <p:sldId id="258" r:id="rId9"/>
    <p:sldId id="259" r:id="rId10"/>
    <p:sldId id="263" r:id="rId11"/>
    <p:sldId id="260" r:id="rId12"/>
    <p:sldId id="261" r:id="rId13"/>
    <p:sldId id="264" r:id="rId14"/>
    <p:sldId id="265" r:id="rId15"/>
    <p:sldId id="276" r:id="rId16"/>
    <p:sldId id="277" r:id="rId17"/>
    <p:sldId id="274" r:id="rId18"/>
    <p:sldId id="266" r:id="rId19"/>
    <p:sldId id="271" r:id="rId20"/>
    <p:sldId id="267" r:id="rId21"/>
    <p:sldId id="280" r:id="rId22"/>
    <p:sldId id="272" r:id="rId23"/>
    <p:sldId id="279" r:id="rId24"/>
    <p:sldId id="273" r:id="rId25"/>
    <p:sldId id="268" r:id="rId26"/>
    <p:sldId id="269" r:id="rId27"/>
    <p:sldId id="275" r:id="rId28"/>
    <p:sldId id="270" r:id="rId29"/>
    <p:sldId id="278" r:id="rId30"/>
  </p:sldIdLst>
  <p:sldSz cx="9144000" cy="6858000" type="screen4x3"/>
  <p:notesSz cx="6858000" cy="9144000"/>
  <p:custDataLst>
    <p:tags r:id="rId3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Weese, Sigrid" initials="DS" lastIdx="15" clrIdx="0"/>
  <p:cmAuthor id="1" name="Lori A. Schultz" initials="las" lastIdx="1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97D"/>
    <a:srgbClr val="C75302"/>
    <a:srgbClr val="23891C"/>
    <a:srgbClr val="DCE6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164" y="-81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gs" Target="tags/tag1.xml"/><Relationship Id="rId37"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064C2D-F69B-4F01-A633-811AE6B940C9}" type="datetimeFigureOut">
              <a:rPr lang="en-US" smtClean="0"/>
              <a:t>12/5/2018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765073-8CE2-4E58-BCFD-C382181660C7}" type="slidenum">
              <a:rPr lang="en-US" smtClean="0"/>
              <a:t>‹#›</a:t>
            </a:fld>
            <a:endParaRPr lang="en-US"/>
          </a:p>
        </p:txBody>
      </p:sp>
    </p:spTree>
    <p:extLst>
      <p:ext uri="{BB962C8B-B14F-4D97-AF65-F5344CB8AC3E}">
        <p14:creationId xmlns:p14="http://schemas.microsoft.com/office/powerpoint/2010/main" val="1510680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457200" y="1709928"/>
            <a:ext cx="8229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Placeholder 2"/>
          <p:cNvSpPr>
            <a:spLocks noGrp="1"/>
          </p:cNvSpPr>
          <p:nvPr>
            <p:ph type="title" hasCustomPrompt="1"/>
          </p:nvPr>
        </p:nvSpPr>
        <p:spPr>
          <a:xfrm>
            <a:off x="457200" y="182880"/>
            <a:ext cx="8229600" cy="1524000"/>
          </a:xfrm>
          <a:prstGeom prst="rect">
            <a:avLst/>
          </a:prstGeom>
        </p:spPr>
        <p:txBody>
          <a:bodyPr vert="horz" lIns="91440" tIns="45720" rIns="91440" bIns="45720" rtlCol="0" anchor="ctr">
            <a:normAutofit/>
          </a:bodyPr>
          <a:lstStyle>
            <a:lvl1pPr>
              <a:defRPr/>
            </a:lvl1pPr>
          </a:lstStyle>
          <a:p>
            <a:r>
              <a:rPr lang="en-US" dirty="0" smtClean="0"/>
              <a:t>Click to Add Slide Title</a:t>
            </a:r>
            <a:endParaRPr lang="en-US" dirty="0"/>
          </a:p>
        </p:txBody>
      </p:sp>
      <p:sp>
        <p:nvSpPr>
          <p:cNvPr id="5" name="Slide Number Placeholder 3"/>
          <p:cNvSpPr>
            <a:spLocks noGrp="1"/>
          </p:cNvSpPr>
          <p:nvPr>
            <p:ph type="sldNum" sz="quarter" idx="4"/>
          </p:nvPr>
        </p:nvSpPr>
        <p:spPr>
          <a:xfrm>
            <a:off x="6553200" y="6401040"/>
            <a:ext cx="2133600" cy="366183"/>
          </a:xfrm>
          <a:prstGeom prst="rect">
            <a:avLst/>
          </a:prstGeom>
        </p:spPr>
        <p:txBody>
          <a:bodyPr vert="horz" lIns="91440" tIns="45720" rIns="91440" bIns="45720" rtlCol="0" anchor="ctr"/>
          <a:lstStyle>
            <a:lvl1pPr algn="r">
              <a:defRPr sz="1200">
                <a:solidFill>
                  <a:schemeClr val="bg1"/>
                </a:solidFill>
              </a:defRPr>
            </a:lvl1pPr>
          </a:lstStyle>
          <a:p>
            <a:fld id="{E90C4117-9789-4344-93C0-7CBAAFE65C70}" type="slidenum">
              <a:rPr lang="en-US" smtClean="0"/>
              <a:pPr/>
              <a:t>‹#›</a:t>
            </a:fld>
            <a:endParaRPr lang="en-US"/>
          </a:p>
        </p:txBody>
      </p:sp>
    </p:spTree>
    <p:extLst>
      <p:ext uri="{BB962C8B-B14F-4D97-AF65-F5344CB8AC3E}">
        <p14:creationId xmlns:p14="http://schemas.microsoft.com/office/powerpoint/2010/main" val="3879920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1_Section Header">
    <p:spTree>
      <p:nvGrpSpPr>
        <p:cNvPr id="1" name=""/>
        <p:cNvGrpSpPr/>
        <p:nvPr/>
      </p:nvGrpSpPr>
      <p:grpSpPr>
        <a:xfrm>
          <a:off x="0" y="0"/>
          <a:ext cx="0" cy="0"/>
          <a:chOff x="0" y="0"/>
          <a:chExt cx="0" cy="0"/>
        </a:xfrm>
      </p:grpSpPr>
      <p:sp>
        <p:nvSpPr>
          <p:cNvPr id="10" name="Rectangle 9"/>
          <p:cNvSpPr/>
          <p:nvPr/>
        </p:nvSpPr>
        <p:spPr>
          <a:xfrm>
            <a:off x="-76200" y="4964956"/>
            <a:ext cx="8915400" cy="1463040"/>
          </a:xfrm>
          <a:prstGeom prst="homePlat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itle 1"/>
          <p:cNvSpPr txBox="1">
            <a:spLocks/>
          </p:cNvSpPr>
          <p:nvPr userDrawn="1"/>
        </p:nvSpPr>
        <p:spPr>
          <a:xfrm>
            <a:off x="228600" y="482600"/>
            <a:ext cx="8763000" cy="2769816"/>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1" kern="1200" cap="all">
                <a:solidFill>
                  <a:schemeClr val="tx1"/>
                </a:solidFill>
                <a:latin typeface="Century" panose="02040604050505020304" pitchFamily="18" charset="0"/>
                <a:ea typeface="+mj-ea"/>
                <a:cs typeface="+mj-cs"/>
              </a:defRPr>
            </a:lvl1pPr>
          </a:lstStyle>
          <a:p>
            <a:pPr>
              <a:lnSpc>
                <a:spcPct val="90000"/>
              </a:lnSpc>
            </a:pPr>
            <a:r>
              <a:rPr lang="en-US" sz="4000" cap="none" baseline="0" dirty="0" smtClean="0">
                <a:solidFill>
                  <a:schemeClr val="bg1"/>
                </a:solidFill>
                <a:latin typeface="Arial" panose="020B0604020202020204" pitchFamily="34" charset="0"/>
                <a:cs typeface="Arial" panose="020B0604020202020204" pitchFamily="34" charset="0"/>
              </a:rPr>
              <a:t>Click to Add Section Title</a:t>
            </a:r>
            <a:endParaRPr lang="en-US" sz="4000" cap="none" baseline="0" dirty="0">
              <a:solidFill>
                <a:schemeClr val="bg1"/>
              </a:solidFill>
              <a:latin typeface="Arial" panose="020B0604020202020204" pitchFamily="34" charset="0"/>
              <a:cs typeface="Arial" panose="020B0604020202020204" pitchFamily="34" charset="0"/>
            </a:endParaRPr>
          </a:p>
        </p:txBody>
      </p:sp>
      <p:sp>
        <p:nvSpPr>
          <p:cNvPr id="12" name="Title 1"/>
          <p:cNvSpPr txBox="1">
            <a:spLocks/>
          </p:cNvSpPr>
          <p:nvPr userDrawn="1"/>
        </p:nvSpPr>
        <p:spPr>
          <a:xfrm>
            <a:off x="228600" y="4992150"/>
            <a:ext cx="7848600" cy="1410447"/>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1" kern="1200" cap="all">
                <a:solidFill>
                  <a:schemeClr val="tx1"/>
                </a:solidFill>
                <a:latin typeface="Century" panose="02040604050505020304" pitchFamily="18" charset="0"/>
                <a:ea typeface="+mj-ea"/>
                <a:cs typeface="+mj-cs"/>
              </a:defRPr>
            </a:lvl1pPr>
          </a:lstStyle>
          <a:p>
            <a:pPr>
              <a:lnSpc>
                <a:spcPct val="90000"/>
              </a:lnSpc>
            </a:pPr>
            <a:r>
              <a:rPr lang="en-US" sz="2600" cap="none" baseline="0" dirty="0" smtClean="0">
                <a:solidFill>
                  <a:schemeClr val="tx2"/>
                </a:solidFill>
              </a:rPr>
              <a:t>Click to Add Subtitle</a:t>
            </a:r>
            <a:endParaRPr lang="en-US" sz="2600" cap="none" baseline="0" dirty="0">
              <a:solidFill>
                <a:schemeClr val="tx2"/>
              </a:solidFill>
            </a:endParaRPr>
          </a:p>
        </p:txBody>
      </p:sp>
    </p:spTree>
    <p:extLst>
      <p:ext uri="{BB962C8B-B14F-4D97-AF65-F5344CB8AC3E}">
        <p14:creationId xmlns:p14="http://schemas.microsoft.com/office/powerpoint/2010/main" val="1556381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82496"/>
            <a:ext cx="4038600" cy="45720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82496"/>
            <a:ext cx="4038600" cy="45720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itle Placeholder 2"/>
          <p:cNvSpPr>
            <a:spLocks noGrp="1"/>
          </p:cNvSpPr>
          <p:nvPr>
            <p:ph type="title" hasCustomPrompt="1"/>
          </p:nvPr>
        </p:nvSpPr>
        <p:spPr>
          <a:xfrm>
            <a:off x="457200" y="182880"/>
            <a:ext cx="8229600" cy="1524000"/>
          </a:xfrm>
          <a:prstGeom prst="rect">
            <a:avLst/>
          </a:prstGeom>
        </p:spPr>
        <p:txBody>
          <a:bodyPr vert="horz" lIns="91440" tIns="45720" rIns="91440" bIns="45720" rtlCol="0" anchor="ctr">
            <a:normAutofit/>
          </a:bodyPr>
          <a:lstStyle>
            <a:lvl1pPr>
              <a:defRPr/>
            </a:lvl1pPr>
          </a:lstStyle>
          <a:p>
            <a:r>
              <a:rPr lang="en-US" dirty="0" smtClean="0"/>
              <a:t>CLICK TO ADD SLIDE TITLE</a:t>
            </a:r>
            <a:endParaRPr lang="en-US" dirty="0"/>
          </a:p>
        </p:txBody>
      </p:sp>
    </p:spTree>
    <p:extLst>
      <p:ext uri="{BB962C8B-B14F-4D97-AF65-F5344CB8AC3E}">
        <p14:creationId xmlns:p14="http://schemas.microsoft.com/office/powerpoint/2010/main" val="23221533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457200" y="1706880"/>
            <a:ext cx="4040188" cy="1121664"/>
          </a:xfrm>
          <a:prstGeom prst="rect">
            <a:avLst/>
          </a:prstGeom>
          <a:solidFill>
            <a:srgbClr val="DCE6F2"/>
          </a:solidFill>
        </p:spPr>
        <p:txBody>
          <a:bodyPr anchor="ctr">
            <a:noAutofit/>
          </a:bodyPr>
          <a:lstStyle>
            <a:lvl1pPr marL="0" indent="0" algn="ctr">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Add Subtitle</a:t>
            </a:r>
          </a:p>
        </p:txBody>
      </p:sp>
      <p:sp>
        <p:nvSpPr>
          <p:cNvPr id="4" name="Content Placeholder 3"/>
          <p:cNvSpPr>
            <a:spLocks noGrp="1"/>
          </p:cNvSpPr>
          <p:nvPr>
            <p:ph sz="half" idx="2"/>
          </p:nvPr>
        </p:nvSpPr>
        <p:spPr>
          <a:xfrm>
            <a:off x="457200" y="2816352"/>
            <a:ext cx="4040188" cy="3438144"/>
          </a:xfrm>
          <a:prstGeom prst="rect">
            <a:avLst/>
          </a:prstGeom>
        </p:spPr>
        <p:txBody>
          <a:bodyPr/>
          <a:lstStyle>
            <a:lvl1pPr>
              <a:defRPr sz="26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hasCustomPrompt="1"/>
          </p:nvPr>
        </p:nvSpPr>
        <p:spPr>
          <a:xfrm>
            <a:off x="4645027" y="1706880"/>
            <a:ext cx="4041775" cy="1121664"/>
          </a:xfrm>
          <a:prstGeom prst="rect">
            <a:avLst/>
          </a:prstGeom>
          <a:solidFill>
            <a:srgbClr val="DCE6F2"/>
          </a:solidFill>
        </p:spPr>
        <p:txBody>
          <a:bodyPr anchor="ctr">
            <a:noAutofit/>
          </a:bodyPr>
          <a:lstStyle>
            <a:lvl1pPr marL="0" indent="0" algn="ctr">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Add Subtitle</a:t>
            </a:r>
          </a:p>
        </p:txBody>
      </p:sp>
      <p:sp>
        <p:nvSpPr>
          <p:cNvPr id="6" name="Content Placeholder 5"/>
          <p:cNvSpPr>
            <a:spLocks noGrp="1"/>
          </p:cNvSpPr>
          <p:nvPr>
            <p:ph sz="quarter" idx="4"/>
          </p:nvPr>
        </p:nvSpPr>
        <p:spPr>
          <a:xfrm>
            <a:off x="4645027" y="2816352"/>
            <a:ext cx="4041775" cy="3438144"/>
          </a:xfrm>
          <a:prstGeom prst="rect">
            <a:avLst/>
          </a:prstGeom>
        </p:spPr>
        <p:txBody>
          <a:bodyPr/>
          <a:lstStyle>
            <a:lvl1pPr>
              <a:defRPr sz="26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Placeholder 2"/>
          <p:cNvSpPr>
            <a:spLocks noGrp="1"/>
          </p:cNvSpPr>
          <p:nvPr>
            <p:ph type="title" hasCustomPrompt="1"/>
          </p:nvPr>
        </p:nvSpPr>
        <p:spPr>
          <a:xfrm>
            <a:off x="457200" y="182880"/>
            <a:ext cx="8229600" cy="1524000"/>
          </a:xfrm>
          <a:prstGeom prst="rect">
            <a:avLst/>
          </a:prstGeom>
        </p:spPr>
        <p:txBody>
          <a:bodyPr vert="horz" lIns="91440" tIns="45720" rIns="91440" bIns="45720" rtlCol="0" anchor="ctr">
            <a:normAutofit/>
          </a:bodyPr>
          <a:lstStyle>
            <a:lvl1pPr>
              <a:defRPr/>
            </a:lvl1pPr>
          </a:lstStyle>
          <a:p>
            <a:r>
              <a:rPr lang="en-US" dirty="0" smtClean="0"/>
              <a:t>Click to Add Slide Title</a:t>
            </a:r>
            <a:endParaRPr lang="en-US" dirty="0"/>
          </a:p>
        </p:txBody>
      </p:sp>
    </p:spTree>
    <p:extLst>
      <p:ext uri="{BB962C8B-B14F-4D97-AF65-F5344CB8AC3E}">
        <p14:creationId xmlns:p14="http://schemas.microsoft.com/office/powerpoint/2010/main" val="10689431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E90C4117-9789-4344-93C0-7CBAAFE65C70}" type="slidenum">
              <a:rPr lang="en-US" smtClean="0"/>
              <a:pPr/>
              <a:t>‹#›</a:t>
            </a:fld>
            <a:endParaRPr lang="en-US"/>
          </a:p>
        </p:txBody>
      </p:sp>
      <p:sp>
        <p:nvSpPr>
          <p:cNvPr id="4"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dirty="0"/>
          </a:p>
        </p:txBody>
      </p:sp>
      <p:sp>
        <p:nvSpPr>
          <p:cNvPr id="5" name="Content Placeholder 2"/>
          <p:cNvSpPr>
            <a:spLocks noGrp="1"/>
          </p:cNvSpPr>
          <p:nvPr>
            <p:ph idx="1"/>
          </p:nvPr>
        </p:nvSpPr>
        <p:spPr>
          <a:xfrm>
            <a:off x="3575050" y="273052"/>
            <a:ext cx="5111750" cy="5853113"/>
          </a:xfrm>
        </p:spPr>
        <p:txBody>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ext Placeholder 3"/>
          <p:cNvSpPr>
            <a:spLocks noGrp="1"/>
          </p:cNvSpPr>
          <p:nvPr>
            <p:ph type="body" sz="half" idx="2"/>
          </p:nvPr>
        </p:nvSpPr>
        <p:spPr>
          <a:xfrm>
            <a:off x="457202" y="1435102"/>
            <a:ext cx="3008313" cy="4691063"/>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3386903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ion with Capture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E90C4117-9789-4344-93C0-7CBAAFE65C70}" type="slidenum">
              <a:rPr lang="en-US" smtClean="0"/>
              <a:pPr/>
              <a:t>‹#›</a:t>
            </a:fld>
            <a:endParaRPr lang="en-US"/>
          </a:p>
        </p:txBody>
      </p:sp>
      <p:sp>
        <p:nvSpPr>
          <p:cNvPr id="4" name="Title 1"/>
          <p:cNvSpPr>
            <a:spLocks noGrp="1"/>
          </p:cNvSpPr>
          <p:nvPr>
            <p:ph type="title"/>
          </p:nvPr>
        </p:nvSpPr>
        <p:spPr>
          <a:xfrm>
            <a:off x="1792288" y="4800600"/>
            <a:ext cx="5486400" cy="566739"/>
          </a:xfrm>
        </p:spPr>
        <p:txBody>
          <a:bodyPr anchor="b">
            <a:noAutofit/>
          </a:bodyPr>
          <a:lstStyle>
            <a:lvl1pPr algn="l">
              <a:defRPr sz="2400" b="1"/>
            </a:lvl1pPr>
          </a:lstStyle>
          <a:p>
            <a:r>
              <a:rPr lang="en-US" smtClean="0"/>
              <a:t>Click to edit Master title style</a:t>
            </a:r>
            <a:endParaRPr lang="en-US"/>
          </a:p>
        </p:txBody>
      </p:sp>
      <p:sp>
        <p:nvSpPr>
          <p:cNvPr id="5"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6" name="Text Placeholder 3"/>
          <p:cNvSpPr>
            <a:spLocks noGrp="1"/>
          </p:cNvSpPr>
          <p:nvPr>
            <p:ph type="body" sz="half" idx="2"/>
          </p:nvPr>
        </p:nvSpPr>
        <p:spPr>
          <a:xfrm>
            <a:off x="1792288" y="5367338"/>
            <a:ext cx="5486400" cy="804863"/>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345401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rgbClr val="1F497D"/>
        </a:solidFill>
        <a:effectLst/>
      </p:bgPr>
    </p:bg>
    <p:spTree>
      <p:nvGrpSpPr>
        <p:cNvPr id="1" name=""/>
        <p:cNvGrpSpPr/>
        <p:nvPr/>
      </p:nvGrpSpPr>
      <p:grpSpPr>
        <a:xfrm>
          <a:off x="0" y="0"/>
          <a:ext cx="0" cy="0"/>
          <a:chOff x="0" y="0"/>
          <a:chExt cx="0" cy="0"/>
        </a:xfrm>
      </p:grpSpPr>
      <p:sp>
        <p:nvSpPr>
          <p:cNvPr id="10" name="Rectangle 9"/>
          <p:cNvSpPr/>
          <p:nvPr/>
        </p:nvSpPr>
        <p:spPr>
          <a:xfrm>
            <a:off x="-76200" y="4964956"/>
            <a:ext cx="8915400" cy="1463040"/>
          </a:xfrm>
          <a:prstGeom prst="homePlat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2"/>
          <p:cNvSpPr>
            <a:spLocks noGrp="1"/>
          </p:cNvSpPr>
          <p:nvPr>
            <p:ph type="title"/>
          </p:nvPr>
        </p:nvSpPr>
        <p:spPr>
          <a:xfrm>
            <a:off x="152400" y="1295400"/>
            <a:ext cx="8229600" cy="1828800"/>
          </a:xfrm>
        </p:spPr>
        <p:txBody>
          <a:bodyPr/>
          <a:lstStyle>
            <a:lvl1pPr algn="l">
              <a:defRPr>
                <a:solidFill>
                  <a:schemeClr val="bg1"/>
                </a:solidFill>
              </a:defRPr>
            </a:lvl1pPr>
          </a:lstStyle>
          <a:p>
            <a:r>
              <a:rPr lang="en-US" smtClean="0"/>
              <a:t>Click to edit Master title style</a:t>
            </a:r>
            <a:endParaRPr lang="en-US" dirty="0"/>
          </a:p>
        </p:txBody>
      </p:sp>
      <p:sp>
        <p:nvSpPr>
          <p:cNvPr id="8" name="Text Placeholder 3"/>
          <p:cNvSpPr>
            <a:spLocks noGrp="1"/>
          </p:cNvSpPr>
          <p:nvPr>
            <p:ph type="body" sz="quarter" idx="10"/>
          </p:nvPr>
        </p:nvSpPr>
        <p:spPr>
          <a:xfrm>
            <a:off x="152400" y="5124976"/>
            <a:ext cx="8101012" cy="1143000"/>
          </a:xfrm>
        </p:spPr>
        <p:txBody>
          <a:bodyPr anchor="ctr"/>
          <a:lstStyle>
            <a:lvl1pPr marL="0" indent="0">
              <a:buNone/>
              <a:defRPr/>
            </a:lvl1pPr>
          </a:lstStyle>
          <a:p>
            <a:pPr lvl="0"/>
            <a:r>
              <a:rPr lang="en-US" smtClean="0"/>
              <a:t>Click to edit Master text styles</a:t>
            </a:r>
          </a:p>
        </p:txBody>
      </p:sp>
    </p:spTree>
    <p:extLst>
      <p:ext uri="{BB962C8B-B14F-4D97-AF65-F5344CB8AC3E}">
        <p14:creationId xmlns:p14="http://schemas.microsoft.com/office/powerpoint/2010/main" val="1556381331"/>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09928"/>
            <a:ext cx="4023360" cy="45720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709928"/>
            <a:ext cx="4023360" cy="45720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itle Placeholder 2"/>
          <p:cNvSpPr>
            <a:spLocks noGrp="1"/>
          </p:cNvSpPr>
          <p:nvPr>
            <p:ph type="title" hasCustomPrompt="1"/>
          </p:nvPr>
        </p:nvSpPr>
        <p:spPr>
          <a:xfrm>
            <a:off x="457200" y="182880"/>
            <a:ext cx="8229600" cy="1524000"/>
          </a:xfrm>
          <a:prstGeom prst="rect">
            <a:avLst/>
          </a:prstGeom>
        </p:spPr>
        <p:txBody>
          <a:bodyPr vert="horz" lIns="91440" tIns="45720" rIns="91440" bIns="45720" rtlCol="0" anchor="ctr">
            <a:normAutofit/>
          </a:bodyPr>
          <a:lstStyle>
            <a:lvl1pPr>
              <a:defRPr/>
            </a:lvl1pPr>
          </a:lstStyle>
          <a:p>
            <a:r>
              <a:rPr lang="en-US" dirty="0" smtClean="0"/>
              <a:t>Click to Add Slide Title</a:t>
            </a:r>
            <a:endParaRPr lang="en-US" dirty="0"/>
          </a:p>
        </p:txBody>
      </p:sp>
      <p:sp>
        <p:nvSpPr>
          <p:cNvPr id="6" name="Slide Number Placeholder 3"/>
          <p:cNvSpPr>
            <a:spLocks noGrp="1"/>
          </p:cNvSpPr>
          <p:nvPr>
            <p:ph type="sldNum" sz="quarter" idx="4"/>
          </p:nvPr>
        </p:nvSpPr>
        <p:spPr>
          <a:xfrm>
            <a:off x="6553200" y="6401040"/>
            <a:ext cx="2133600" cy="366183"/>
          </a:xfrm>
          <a:prstGeom prst="rect">
            <a:avLst/>
          </a:prstGeom>
        </p:spPr>
        <p:txBody>
          <a:bodyPr vert="horz" lIns="91440" tIns="45720" rIns="91440" bIns="45720" rtlCol="0" anchor="ctr"/>
          <a:lstStyle>
            <a:lvl1pPr algn="r">
              <a:defRPr sz="1200">
                <a:solidFill>
                  <a:schemeClr val="bg1"/>
                </a:solidFill>
              </a:defRPr>
            </a:lvl1pPr>
          </a:lstStyle>
          <a:p>
            <a:fld id="{E90C4117-9789-4344-93C0-7CBAAFE65C70}" type="slidenum">
              <a:rPr lang="en-US" smtClean="0"/>
              <a:pPr/>
              <a:t>‹#›</a:t>
            </a:fld>
            <a:endParaRPr lang="en-US"/>
          </a:p>
        </p:txBody>
      </p:sp>
    </p:spTree>
    <p:extLst>
      <p:ext uri="{BB962C8B-B14F-4D97-AF65-F5344CB8AC3E}">
        <p14:creationId xmlns:p14="http://schemas.microsoft.com/office/powerpoint/2010/main" val="2322153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457200" y="1706880"/>
            <a:ext cx="4040188" cy="914400"/>
          </a:xfrm>
          <a:prstGeom prst="rect">
            <a:avLst/>
          </a:prstGeom>
          <a:solidFill>
            <a:srgbClr val="DCE6F2"/>
          </a:solidFill>
        </p:spPr>
        <p:txBody>
          <a:bodyPr anchor="ctr">
            <a:noAutofit/>
          </a:bodyPr>
          <a:lstStyle>
            <a:lvl1pPr marL="0" indent="0" algn="l">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Add Subtitle</a:t>
            </a:r>
          </a:p>
        </p:txBody>
      </p:sp>
      <p:sp>
        <p:nvSpPr>
          <p:cNvPr id="4" name="Content Placeholder 3"/>
          <p:cNvSpPr>
            <a:spLocks noGrp="1"/>
          </p:cNvSpPr>
          <p:nvPr>
            <p:ph sz="half" idx="2"/>
          </p:nvPr>
        </p:nvSpPr>
        <p:spPr>
          <a:xfrm>
            <a:off x="457200" y="2628519"/>
            <a:ext cx="4023360" cy="3653409"/>
          </a:xfrm>
          <a:prstGeom prst="rect">
            <a:avLst/>
          </a:prstGeom>
        </p:spPr>
        <p:txBody>
          <a:bodyPr/>
          <a:lstStyle>
            <a:lvl1pPr>
              <a:defRPr sz="26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hasCustomPrompt="1"/>
          </p:nvPr>
        </p:nvSpPr>
        <p:spPr>
          <a:xfrm>
            <a:off x="4645027" y="1706880"/>
            <a:ext cx="4041775" cy="914400"/>
          </a:xfrm>
          <a:prstGeom prst="rect">
            <a:avLst/>
          </a:prstGeom>
          <a:solidFill>
            <a:srgbClr val="DCE6F2"/>
          </a:solidFill>
        </p:spPr>
        <p:txBody>
          <a:bodyPr anchor="ctr">
            <a:noAutofit/>
          </a:bodyPr>
          <a:lstStyle>
            <a:lvl1pPr marL="0" indent="0" algn="l">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Add Subtitle</a:t>
            </a:r>
          </a:p>
        </p:txBody>
      </p:sp>
      <p:sp>
        <p:nvSpPr>
          <p:cNvPr id="6" name="Content Placeholder 5"/>
          <p:cNvSpPr>
            <a:spLocks noGrp="1"/>
          </p:cNvSpPr>
          <p:nvPr>
            <p:ph sz="quarter" idx="4"/>
          </p:nvPr>
        </p:nvSpPr>
        <p:spPr>
          <a:xfrm>
            <a:off x="4663442" y="2624328"/>
            <a:ext cx="4023360" cy="3657600"/>
          </a:xfrm>
          <a:prstGeom prst="rect">
            <a:avLst/>
          </a:prstGeom>
        </p:spPr>
        <p:txBody>
          <a:bodyPr/>
          <a:lstStyle>
            <a:lvl1pPr>
              <a:defRPr sz="26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Placeholder 2"/>
          <p:cNvSpPr>
            <a:spLocks noGrp="1"/>
          </p:cNvSpPr>
          <p:nvPr>
            <p:ph type="title" hasCustomPrompt="1"/>
          </p:nvPr>
        </p:nvSpPr>
        <p:spPr>
          <a:xfrm>
            <a:off x="457200" y="182880"/>
            <a:ext cx="8229600" cy="1524000"/>
          </a:xfrm>
          <a:prstGeom prst="rect">
            <a:avLst/>
          </a:prstGeom>
        </p:spPr>
        <p:txBody>
          <a:bodyPr vert="horz" lIns="91440" tIns="45720" rIns="91440" bIns="45720" rtlCol="0" anchor="ctr">
            <a:normAutofit/>
          </a:bodyPr>
          <a:lstStyle>
            <a:lvl1pPr>
              <a:defRPr/>
            </a:lvl1pPr>
          </a:lstStyle>
          <a:p>
            <a:r>
              <a:rPr lang="en-US" dirty="0" smtClean="0"/>
              <a:t>Click to Add Slide Title</a:t>
            </a:r>
            <a:endParaRPr lang="en-US" dirty="0"/>
          </a:p>
        </p:txBody>
      </p:sp>
      <p:sp>
        <p:nvSpPr>
          <p:cNvPr id="8" name="Slide Number Placeholder 3"/>
          <p:cNvSpPr>
            <a:spLocks noGrp="1"/>
          </p:cNvSpPr>
          <p:nvPr>
            <p:ph type="sldNum" sz="quarter" idx="10"/>
          </p:nvPr>
        </p:nvSpPr>
        <p:spPr>
          <a:xfrm>
            <a:off x="6553200" y="6401040"/>
            <a:ext cx="2133600" cy="366183"/>
          </a:xfrm>
          <a:prstGeom prst="rect">
            <a:avLst/>
          </a:prstGeom>
        </p:spPr>
        <p:txBody>
          <a:bodyPr vert="horz" lIns="91440" tIns="45720" rIns="91440" bIns="45720" rtlCol="0" anchor="ctr"/>
          <a:lstStyle>
            <a:lvl1pPr algn="r">
              <a:defRPr sz="1200">
                <a:solidFill>
                  <a:schemeClr val="bg1"/>
                </a:solidFill>
              </a:defRPr>
            </a:lvl1pPr>
          </a:lstStyle>
          <a:p>
            <a:fld id="{E90C4117-9789-4344-93C0-7CBAAFE65C70}" type="slidenum">
              <a:rPr lang="en-US" smtClean="0"/>
              <a:pPr/>
              <a:t>‹#›</a:t>
            </a:fld>
            <a:endParaRPr lang="en-US"/>
          </a:p>
        </p:txBody>
      </p:sp>
    </p:spTree>
    <p:extLst>
      <p:ext uri="{BB962C8B-B14F-4D97-AF65-F5344CB8AC3E}">
        <p14:creationId xmlns:p14="http://schemas.microsoft.com/office/powerpoint/2010/main" val="1068943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E90C4117-9789-4344-93C0-7CBAAFE65C70}" type="slidenum">
              <a:rPr lang="en-US" smtClean="0"/>
              <a:pPr/>
              <a:t>‹#›</a:t>
            </a:fld>
            <a:endParaRPr lang="en-US"/>
          </a:p>
        </p:txBody>
      </p:sp>
      <p:sp>
        <p:nvSpPr>
          <p:cNvPr id="10" name="Title 1"/>
          <p:cNvSpPr>
            <a:spLocks noGrp="1"/>
          </p:cNvSpPr>
          <p:nvPr>
            <p:ph type="title" hasCustomPrompt="1"/>
          </p:nvPr>
        </p:nvSpPr>
        <p:spPr>
          <a:xfrm>
            <a:off x="457202" y="182880"/>
            <a:ext cx="3008313" cy="1162051"/>
          </a:xfrm>
        </p:spPr>
        <p:txBody>
          <a:bodyPr anchor="b">
            <a:normAutofit/>
          </a:bodyPr>
          <a:lstStyle>
            <a:lvl1pPr algn="l">
              <a:defRPr sz="2400" b="1" baseline="0"/>
            </a:lvl1pPr>
          </a:lstStyle>
          <a:p>
            <a:r>
              <a:rPr lang="en-US" dirty="0" smtClean="0"/>
              <a:t>Click to Add Caption</a:t>
            </a:r>
            <a:endParaRPr lang="en-US" dirty="0"/>
          </a:p>
        </p:txBody>
      </p:sp>
      <p:sp>
        <p:nvSpPr>
          <p:cNvPr id="11" name="Content Placeholder 2"/>
          <p:cNvSpPr>
            <a:spLocks noGrp="1"/>
          </p:cNvSpPr>
          <p:nvPr>
            <p:ph idx="1" hasCustomPrompt="1"/>
          </p:nvPr>
        </p:nvSpPr>
        <p:spPr>
          <a:xfrm>
            <a:off x="3474720" y="182880"/>
            <a:ext cx="5212080" cy="6094095"/>
          </a:xfrm>
        </p:spPr>
        <p:txBody>
          <a:bodyPr/>
          <a:lstStyle>
            <a:lvl1pPr marL="0" indent="0">
              <a:buNone/>
              <a:defRPr sz="2800"/>
            </a:lvl1pPr>
            <a:lvl2pPr marL="230187" indent="0">
              <a:buNone/>
              <a:defRPr sz="2400"/>
            </a:lvl2pPr>
            <a:lvl3pPr marL="457200" indent="0">
              <a:buNone/>
              <a:defRPr sz="2000"/>
            </a:lvl3pPr>
            <a:lvl4pPr marL="690563" indent="0">
              <a:buNone/>
              <a:defRPr sz="1800"/>
            </a:lvl4pPr>
            <a:lvl5pPr marL="914400" indent="0">
              <a:buNone/>
              <a:defRPr sz="1800"/>
            </a:lvl5pPr>
            <a:lvl6pPr>
              <a:defRPr sz="2000"/>
            </a:lvl6pPr>
            <a:lvl7pPr>
              <a:defRPr sz="2000"/>
            </a:lvl7pPr>
            <a:lvl8pPr>
              <a:defRPr sz="2000"/>
            </a:lvl8pPr>
            <a:lvl9pPr>
              <a:defRPr sz="2000"/>
            </a:lvl9pPr>
          </a:lstStyle>
          <a:p>
            <a:pPr lvl="0"/>
            <a:r>
              <a:rPr lang="en-US" dirty="0" smtClean="0"/>
              <a:t>Click to insert media</a:t>
            </a:r>
            <a:endParaRPr lang="en-US" dirty="0"/>
          </a:p>
        </p:txBody>
      </p:sp>
      <p:sp>
        <p:nvSpPr>
          <p:cNvPr id="12" name="Text Placeholder 3"/>
          <p:cNvSpPr>
            <a:spLocks noGrp="1"/>
          </p:cNvSpPr>
          <p:nvPr>
            <p:ph type="body" sz="half" idx="2" hasCustomPrompt="1"/>
          </p:nvPr>
        </p:nvSpPr>
        <p:spPr>
          <a:xfrm>
            <a:off x="457202" y="1356359"/>
            <a:ext cx="3008313" cy="4920615"/>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add description</a:t>
            </a:r>
          </a:p>
        </p:txBody>
      </p:sp>
    </p:spTree>
    <p:extLst>
      <p:ext uri="{BB962C8B-B14F-4D97-AF65-F5344CB8AC3E}">
        <p14:creationId xmlns:p14="http://schemas.microsoft.com/office/powerpoint/2010/main" val="2338690364"/>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Media with Caption">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E90C4117-9789-4344-93C0-7CBAAFE65C70}" type="slidenum">
              <a:rPr lang="en-US" smtClean="0"/>
              <a:pPr/>
              <a:t>‹#›</a:t>
            </a:fld>
            <a:endParaRPr lang="en-US"/>
          </a:p>
        </p:txBody>
      </p:sp>
      <p:sp>
        <p:nvSpPr>
          <p:cNvPr id="4" name="Title 1"/>
          <p:cNvSpPr>
            <a:spLocks noGrp="1"/>
          </p:cNvSpPr>
          <p:nvPr>
            <p:ph type="title" hasCustomPrompt="1"/>
          </p:nvPr>
        </p:nvSpPr>
        <p:spPr>
          <a:xfrm>
            <a:off x="457200" y="4752975"/>
            <a:ext cx="8229600" cy="566739"/>
          </a:xfrm>
        </p:spPr>
        <p:txBody>
          <a:bodyPr anchor="b">
            <a:noAutofit/>
          </a:bodyPr>
          <a:lstStyle>
            <a:lvl1pPr algn="l">
              <a:defRPr sz="2400" b="1"/>
            </a:lvl1pPr>
          </a:lstStyle>
          <a:p>
            <a:r>
              <a:rPr lang="en-US" dirty="0" smtClean="0"/>
              <a:t>Click to Add Caption</a:t>
            </a:r>
            <a:endParaRPr lang="en-US" dirty="0"/>
          </a:p>
        </p:txBody>
      </p:sp>
      <p:sp>
        <p:nvSpPr>
          <p:cNvPr id="6" name="Text Placeholder 3"/>
          <p:cNvSpPr>
            <a:spLocks noGrp="1"/>
          </p:cNvSpPr>
          <p:nvPr>
            <p:ph type="body" sz="half" idx="2" hasCustomPrompt="1"/>
          </p:nvPr>
        </p:nvSpPr>
        <p:spPr>
          <a:xfrm>
            <a:off x="457200" y="5321302"/>
            <a:ext cx="8229600" cy="804863"/>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add description</a:t>
            </a:r>
          </a:p>
        </p:txBody>
      </p:sp>
      <p:sp>
        <p:nvSpPr>
          <p:cNvPr id="7" name="Content Placeholder 6"/>
          <p:cNvSpPr>
            <a:spLocks noGrp="1"/>
          </p:cNvSpPr>
          <p:nvPr>
            <p:ph sz="quarter" idx="11" hasCustomPrompt="1"/>
          </p:nvPr>
        </p:nvSpPr>
        <p:spPr>
          <a:xfrm>
            <a:off x="457200" y="533400"/>
            <a:ext cx="8229600" cy="4114800"/>
          </a:xfrm>
        </p:spPr>
        <p:txBody>
          <a:bodyPr/>
          <a:lstStyle>
            <a:lvl1pPr marL="0" indent="0">
              <a:buNone/>
              <a:defRPr/>
            </a:lvl1pPr>
          </a:lstStyle>
          <a:p>
            <a:pPr lvl="0"/>
            <a:r>
              <a:rPr lang="en-US" dirty="0" smtClean="0"/>
              <a:t>Click to insert media</a:t>
            </a:r>
            <a:endParaRPr lang="en-US" dirty="0"/>
          </a:p>
        </p:txBody>
      </p:sp>
    </p:spTree>
    <p:extLst>
      <p:ext uri="{BB962C8B-B14F-4D97-AF65-F5344CB8AC3E}">
        <p14:creationId xmlns:p14="http://schemas.microsoft.com/office/powerpoint/2010/main" val="3345401127"/>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Media No Titl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E90C4117-9789-4344-93C0-7CBAAFE65C70}" type="slidenum">
              <a:rPr lang="en-US" smtClean="0"/>
              <a:pPr/>
              <a:t>‹#›</a:t>
            </a:fld>
            <a:endParaRPr lang="en-US"/>
          </a:p>
        </p:txBody>
      </p:sp>
      <p:sp>
        <p:nvSpPr>
          <p:cNvPr id="5" name="Content Placeholder 4"/>
          <p:cNvSpPr>
            <a:spLocks noGrp="1"/>
          </p:cNvSpPr>
          <p:nvPr>
            <p:ph sz="quarter" idx="11" hasCustomPrompt="1"/>
          </p:nvPr>
        </p:nvSpPr>
        <p:spPr>
          <a:xfrm>
            <a:off x="457200" y="274319"/>
            <a:ext cx="8229600" cy="5943600"/>
          </a:xfrm>
        </p:spPr>
        <p:txBody>
          <a:bodyPr/>
          <a:lstStyle>
            <a:lvl1pPr marL="0" indent="0">
              <a:buNone/>
              <a:defRPr/>
            </a:lvl1pPr>
          </a:lstStyle>
          <a:p>
            <a:pPr lvl="0"/>
            <a:r>
              <a:rPr lang="en-US" dirty="0" smtClean="0"/>
              <a:t>Click to insert media</a:t>
            </a:r>
            <a:endParaRPr lang="en-US" dirty="0"/>
          </a:p>
        </p:txBody>
      </p:sp>
    </p:spTree>
    <p:extLst>
      <p:ext uri="{BB962C8B-B14F-4D97-AF65-F5344CB8AC3E}">
        <p14:creationId xmlns:p14="http://schemas.microsoft.com/office/powerpoint/2010/main" val="3303399636"/>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9" name="Rectangle 8"/>
          <p:cNvSpPr/>
          <p:nvPr userDrawn="1"/>
        </p:nvSpPr>
        <p:spPr>
          <a:xfrm>
            <a:off x="-76200" y="-127000"/>
            <a:ext cx="9296400" cy="3495896"/>
          </a:xfrm>
          <a:prstGeom prst="rect">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6200" y="3488638"/>
            <a:ext cx="9296400" cy="3597961"/>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hasCustomPrompt="1"/>
          </p:nvPr>
        </p:nvSpPr>
        <p:spPr>
          <a:xfrm>
            <a:off x="381000" y="177800"/>
            <a:ext cx="8382000" cy="2438400"/>
          </a:xfrm>
          <a:prstGeom prst="rect">
            <a:avLst/>
          </a:prstGeom>
        </p:spPr>
        <p:txBody>
          <a:bodyPr anchor="ctr"/>
          <a:lstStyle>
            <a:lvl1pPr>
              <a:lnSpc>
                <a:spcPct val="90000"/>
              </a:lnSpc>
              <a:defRPr baseline="0">
                <a:solidFill>
                  <a:schemeClr val="bg1"/>
                </a:solidFill>
                <a:latin typeface="Arial" panose="020B0604020202020204" pitchFamily="34" charset="0"/>
                <a:cs typeface="Arial" panose="020B0604020202020204" pitchFamily="34" charset="0"/>
              </a:defRPr>
            </a:lvl1pPr>
          </a:lstStyle>
          <a:p>
            <a:r>
              <a:rPr lang="en-US" dirty="0" smtClean="0"/>
              <a:t>PRESENTATION TITLE</a:t>
            </a:r>
            <a:endParaRPr lang="en-US" dirty="0"/>
          </a:p>
        </p:txBody>
      </p:sp>
      <p:sp>
        <p:nvSpPr>
          <p:cNvPr id="6" name="Text Placeholder 5"/>
          <p:cNvSpPr>
            <a:spLocks noGrp="1"/>
          </p:cNvSpPr>
          <p:nvPr>
            <p:ph type="body" sz="quarter" idx="10" hasCustomPrompt="1"/>
          </p:nvPr>
        </p:nvSpPr>
        <p:spPr>
          <a:xfrm>
            <a:off x="457200" y="4241800"/>
            <a:ext cx="8229600" cy="2032000"/>
          </a:xfrm>
          <a:prstGeom prst="rect">
            <a:avLst/>
          </a:prstGeom>
        </p:spPr>
        <p:txBody>
          <a:bodyPr anchor="ctr">
            <a:normAutofit/>
          </a:bodyPr>
          <a:lstStyle>
            <a:lvl1pPr marL="0" indent="0" algn="ctr">
              <a:lnSpc>
                <a:spcPct val="90000"/>
              </a:lnSpc>
              <a:spcBef>
                <a:spcPts val="0"/>
              </a:spcBef>
              <a:buNone/>
              <a:defRPr sz="2400"/>
            </a:lvl1pPr>
          </a:lstStyle>
          <a:p>
            <a:pPr lvl="0"/>
            <a:r>
              <a:rPr lang="en-US" dirty="0" smtClean="0"/>
              <a:t>Presenter Name</a:t>
            </a:r>
            <a:br>
              <a:rPr lang="en-US" dirty="0" smtClean="0"/>
            </a:br>
            <a:r>
              <a:rPr lang="en-US" dirty="0" smtClean="0"/>
              <a:t>Job Title</a:t>
            </a:r>
            <a:br>
              <a:rPr lang="en-US" dirty="0" smtClean="0"/>
            </a:br>
            <a:r>
              <a:rPr lang="en-US" dirty="0" smtClean="0"/>
              <a:t>Date of Presentation</a:t>
            </a:r>
            <a:endParaRPr lang="en-US" dirty="0"/>
          </a:p>
        </p:txBody>
      </p:sp>
      <p:sp>
        <p:nvSpPr>
          <p:cNvPr id="13" name="Pentagon 12"/>
          <p:cNvSpPr/>
          <p:nvPr userDrawn="1"/>
        </p:nvSpPr>
        <p:spPr>
          <a:xfrm>
            <a:off x="-228600" y="6568440"/>
            <a:ext cx="9220200" cy="365760"/>
          </a:xfrm>
          <a:prstGeom prst="homePlate">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userDrawn="1"/>
        </p:nvSpPr>
        <p:spPr>
          <a:xfrm>
            <a:off x="-76200" y="6597432"/>
            <a:ext cx="9296400" cy="307777"/>
          </a:xfrm>
          <a:prstGeom prst="rect">
            <a:avLst/>
          </a:prstGeom>
        </p:spPr>
        <p:txBody>
          <a:bodyPr wrap="square">
            <a:spAutoFit/>
          </a:bodyPr>
          <a:lstStyle/>
          <a:p>
            <a:pPr algn="ctr"/>
            <a:r>
              <a:rPr lang="en-US" sz="1400" dirty="0" smtClean="0">
                <a:solidFill>
                  <a:schemeClr val="bg1"/>
                </a:solidFill>
                <a:latin typeface="Century" panose="02040604050505020304" pitchFamily="18" charset="0"/>
              </a:rPr>
              <a:t>Wisconsin Department of Health Services</a:t>
            </a:r>
            <a:endParaRPr lang="en-US" sz="1400" dirty="0">
              <a:solidFill>
                <a:schemeClr val="bg1"/>
              </a:solidFill>
              <a:latin typeface="Century" panose="02040604050505020304" pitchFamily="18" charset="0"/>
            </a:endParaRPr>
          </a:p>
        </p:txBody>
      </p:sp>
      <p:grpSp>
        <p:nvGrpSpPr>
          <p:cNvPr id="3" name="Group 2"/>
          <p:cNvGrpSpPr/>
          <p:nvPr userDrawn="1"/>
        </p:nvGrpSpPr>
        <p:grpSpPr>
          <a:xfrm>
            <a:off x="3771900" y="2626312"/>
            <a:ext cx="1600200" cy="1600200"/>
            <a:chOff x="4335780" y="2654366"/>
            <a:chExt cx="1600200" cy="1600200"/>
          </a:xfrm>
        </p:grpSpPr>
        <p:sp>
          <p:nvSpPr>
            <p:cNvPr id="15" name="Oval 14"/>
            <p:cNvSpPr>
              <a:spLocks noChangeAspect="1"/>
            </p:cNvSpPr>
            <p:nvPr userDrawn="1"/>
          </p:nvSpPr>
          <p:spPr>
            <a:xfrm>
              <a:off x="4335780" y="2654366"/>
              <a:ext cx="1600200" cy="16002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50080" y="2768666"/>
              <a:ext cx="1371600" cy="1371600"/>
            </a:xfrm>
            <a:prstGeom prst="rect">
              <a:avLst/>
            </a:prstGeom>
          </p:spPr>
        </p:pic>
      </p:grpSp>
    </p:spTree>
    <p:extLst>
      <p:ext uri="{BB962C8B-B14F-4D97-AF65-F5344CB8AC3E}">
        <p14:creationId xmlns:p14="http://schemas.microsoft.com/office/powerpoint/2010/main" val="2829482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457200" y="1682496"/>
            <a:ext cx="8229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Placeholder 2"/>
          <p:cNvSpPr>
            <a:spLocks noGrp="1"/>
          </p:cNvSpPr>
          <p:nvPr>
            <p:ph type="title" hasCustomPrompt="1"/>
          </p:nvPr>
        </p:nvSpPr>
        <p:spPr>
          <a:xfrm>
            <a:off x="457200" y="182880"/>
            <a:ext cx="8229600" cy="1524000"/>
          </a:xfrm>
          <a:prstGeom prst="rect">
            <a:avLst/>
          </a:prstGeom>
        </p:spPr>
        <p:txBody>
          <a:bodyPr vert="horz" lIns="91440" tIns="45720" rIns="91440" bIns="45720" rtlCol="0" anchor="ctr">
            <a:normAutofit/>
          </a:bodyPr>
          <a:lstStyle>
            <a:lvl1pPr>
              <a:defRPr/>
            </a:lvl1pPr>
          </a:lstStyle>
          <a:p>
            <a:r>
              <a:rPr lang="en-US" dirty="0" smtClean="0"/>
              <a:t>CLICK TO ADD SLIDE TITLE</a:t>
            </a:r>
            <a:endParaRPr lang="en-US" dirty="0"/>
          </a:p>
        </p:txBody>
      </p:sp>
    </p:spTree>
    <p:extLst>
      <p:ext uri="{BB962C8B-B14F-4D97-AF65-F5344CB8AC3E}">
        <p14:creationId xmlns:p14="http://schemas.microsoft.com/office/powerpoint/2010/main" val="3879920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Pentagon 13"/>
          <p:cNvSpPr/>
          <p:nvPr/>
        </p:nvSpPr>
        <p:spPr>
          <a:xfrm>
            <a:off x="-76200" y="6401251"/>
            <a:ext cx="8915400" cy="365760"/>
          </a:xfrm>
          <a:prstGeom prst="homePlate">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0" y="6430243"/>
            <a:ext cx="8839200" cy="307777"/>
          </a:xfrm>
          <a:prstGeom prst="rect">
            <a:avLst/>
          </a:prstGeom>
        </p:spPr>
        <p:txBody>
          <a:bodyPr wrap="square">
            <a:spAutoFit/>
          </a:bodyPr>
          <a:lstStyle/>
          <a:p>
            <a:pPr algn="ctr"/>
            <a:r>
              <a:rPr lang="en-US" sz="1400" dirty="0" smtClean="0">
                <a:solidFill>
                  <a:schemeClr val="bg1"/>
                </a:solidFill>
                <a:latin typeface="Century" panose="02040604050505020304" pitchFamily="18" charset="0"/>
              </a:rPr>
              <a:t>To protect and promote the health and safety of the people of Wisconsin</a:t>
            </a:r>
            <a:endParaRPr lang="en-US" sz="1400" dirty="0">
              <a:solidFill>
                <a:schemeClr val="bg1"/>
              </a:solidFill>
              <a:latin typeface="Century" panose="02040604050505020304" pitchFamily="18" charset="0"/>
            </a:endParaRPr>
          </a:p>
        </p:txBody>
      </p:sp>
      <p:sp>
        <p:nvSpPr>
          <p:cNvPr id="2" name="Text Placeholder 1"/>
          <p:cNvSpPr>
            <a:spLocks noGrp="1"/>
          </p:cNvSpPr>
          <p:nvPr>
            <p:ph type="body" idx="1"/>
          </p:nvPr>
        </p:nvSpPr>
        <p:spPr>
          <a:xfrm>
            <a:off x="457200" y="1709928"/>
            <a:ext cx="8229600" cy="4572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 name="Title Placeholder 2"/>
          <p:cNvSpPr>
            <a:spLocks noGrp="1"/>
          </p:cNvSpPr>
          <p:nvPr>
            <p:ph type="title"/>
          </p:nvPr>
        </p:nvSpPr>
        <p:spPr>
          <a:xfrm>
            <a:off x="457200" y="182880"/>
            <a:ext cx="8229600" cy="1524000"/>
          </a:xfrm>
          <a:prstGeom prst="rect">
            <a:avLst/>
          </a:prstGeom>
        </p:spPr>
        <p:txBody>
          <a:bodyPr vert="horz" lIns="91440" tIns="45720" rIns="91440" bIns="45720" rtlCol="0" anchor="ctr">
            <a:normAutofit/>
          </a:bodyPr>
          <a:lstStyle/>
          <a:p>
            <a:r>
              <a:rPr lang="en-US" dirty="0" smtClean="0"/>
              <a:t>Click to Add Slide Title</a:t>
            </a:r>
            <a:endParaRPr lang="en-US" dirty="0"/>
          </a:p>
        </p:txBody>
      </p:sp>
      <p:sp>
        <p:nvSpPr>
          <p:cNvPr id="4" name="Slide Number Placeholder 3"/>
          <p:cNvSpPr>
            <a:spLocks noGrp="1"/>
          </p:cNvSpPr>
          <p:nvPr>
            <p:ph type="sldNum" sz="quarter" idx="4"/>
          </p:nvPr>
        </p:nvSpPr>
        <p:spPr>
          <a:xfrm>
            <a:off x="6553200" y="6401040"/>
            <a:ext cx="2133600" cy="366183"/>
          </a:xfrm>
          <a:prstGeom prst="rect">
            <a:avLst/>
          </a:prstGeom>
        </p:spPr>
        <p:txBody>
          <a:bodyPr vert="horz" lIns="91440" tIns="45720" rIns="91440" bIns="45720" rtlCol="0" anchor="ctr"/>
          <a:lstStyle>
            <a:lvl1pPr algn="r">
              <a:defRPr sz="1200">
                <a:solidFill>
                  <a:schemeClr val="bg1"/>
                </a:solidFill>
              </a:defRPr>
            </a:lvl1pPr>
          </a:lstStyle>
          <a:p>
            <a:fld id="{E90C4117-9789-4344-93C0-7CBAAFE65C70}" type="slidenum">
              <a:rPr lang="en-US" smtClean="0"/>
              <a:pPr/>
              <a:t>‹#›</a:t>
            </a:fld>
            <a:endParaRPr lang="en-US"/>
          </a:p>
        </p:txBody>
      </p:sp>
    </p:spTree>
    <p:extLst>
      <p:ext uri="{BB962C8B-B14F-4D97-AF65-F5344CB8AC3E}">
        <p14:creationId xmlns:p14="http://schemas.microsoft.com/office/powerpoint/2010/main" val="3741303278"/>
      </p:ext>
    </p:extLst>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49" r:id="rId8"/>
    <p:sldLayoutId id="2147483650" r:id="rId9"/>
    <p:sldLayoutId id="2147483651" r:id="rId10"/>
    <p:sldLayoutId id="2147483652" r:id="rId11"/>
    <p:sldLayoutId id="2147483653" r:id="rId12"/>
    <p:sldLayoutId id="2147483654" r:id="rId13"/>
    <p:sldLayoutId id="2147483655" r:id="rId14"/>
  </p:sldLayoutIdLst>
  <p:hf hdr="0" ftr="0" dt="0"/>
  <p:txStyles>
    <p:titleStyle>
      <a:lvl1pPr algn="ctr" defTabSz="914400" rtl="0" eaLnBrk="1" latinLnBrk="0" hangingPunct="1">
        <a:spcBef>
          <a:spcPct val="0"/>
        </a:spcBef>
        <a:buNone/>
        <a:defRPr sz="4000" b="1" i="0" u="none" kern="1200">
          <a:solidFill>
            <a:schemeClr val="tx2"/>
          </a:solidFill>
          <a:latin typeface="Arial" panose="020B0604020202020204" pitchFamily="34" charset="0"/>
          <a:ea typeface="+mj-ea"/>
          <a:cs typeface="Arial" panose="020B0604020202020204" pitchFamily="34" charset="0"/>
        </a:defRPr>
      </a:lvl1pPr>
    </p:titleStyle>
    <p:bodyStyle>
      <a:lvl1pPr marL="231775" indent="-231775" algn="l" defTabSz="914400" rtl="0" eaLnBrk="1" latinLnBrk="0" hangingPunct="1">
        <a:spcBef>
          <a:spcPts val="300"/>
        </a:spcBef>
        <a:buFont typeface="Wingdings" panose="05000000000000000000" pitchFamily="2" charset="2"/>
        <a:buChar char="§"/>
        <a:defRPr sz="3000" kern="1200">
          <a:solidFill>
            <a:schemeClr val="tx2"/>
          </a:solidFill>
          <a:latin typeface="Century" panose="02040604050505020304" pitchFamily="18" charset="0"/>
          <a:ea typeface="+mn-ea"/>
          <a:cs typeface="+mn-cs"/>
        </a:defRPr>
      </a:lvl1pPr>
      <a:lvl2pPr marL="457200" indent="-223838" algn="l" defTabSz="914400" rtl="0" eaLnBrk="1" latinLnBrk="0" hangingPunct="1">
        <a:spcBef>
          <a:spcPts val="300"/>
        </a:spcBef>
        <a:buSzPct val="85000"/>
        <a:buFont typeface="Courier New" panose="02070309020205020404" pitchFamily="49" charset="0"/>
        <a:buChar char="o"/>
        <a:defRPr sz="2800" kern="1200">
          <a:solidFill>
            <a:schemeClr val="tx2"/>
          </a:solidFill>
          <a:latin typeface="Century" panose="02040604050505020304" pitchFamily="18" charset="0"/>
          <a:ea typeface="+mn-ea"/>
          <a:cs typeface="+mn-cs"/>
        </a:defRPr>
      </a:lvl2pPr>
      <a:lvl3pPr marL="692150" indent="-228600" algn="l" defTabSz="914400" rtl="0" eaLnBrk="1" latinLnBrk="0" hangingPunct="1">
        <a:spcBef>
          <a:spcPts val="300"/>
        </a:spcBef>
        <a:buSzPct val="85000"/>
        <a:buFont typeface="Arial" panose="020B0604020202020204" pitchFamily="34" charset="0"/>
        <a:buChar char="♦"/>
        <a:defRPr sz="2400" kern="1200">
          <a:solidFill>
            <a:schemeClr val="tx2"/>
          </a:solidFill>
          <a:latin typeface="Century" panose="02040604050505020304" pitchFamily="18" charset="0"/>
          <a:ea typeface="+mn-ea"/>
          <a:cs typeface="+mn-cs"/>
        </a:defRPr>
      </a:lvl3pPr>
      <a:lvl4pPr marL="911225" indent="-228600" algn="l" defTabSz="914400" rtl="0" eaLnBrk="1" latinLnBrk="0" hangingPunct="1">
        <a:spcBef>
          <a:spcPts val="300"/>
        </a:spcBef>
        <a:buFont typeface="Arial" panose="020B0604020202020204" pitchFamily="34" charset="0"/>
        <a:buChar char="•"/>
        <a:defRPr sz="2200" kern="1200">
          <a:solidFill>
            <a:schemeClr val="tx2"/>
          </a:solidFill>
          <a:latin typeface="Century" panose="02040604050505020304" pitchFamily="18" charset="0"/>
          <a:ea typeface="+mn-ea"/>
          <a:cs typeface="+mn-cs"/>
        </a:defRPr>
      </a:lvl4pPr>
      <a:lvl5pPr marL="1149350" indent="-228600" algn="l" defTabSz="914400" rtl="0" eaLnBrk="1" latinLnBrk="0" hangingPunct="1">
        <a:spcBef>
          <a:spcPts val="300"/>
        </a:spcBef>
        <a:buFont typeface="Wingdings" panose="05000000000000000000" pitchFamily="2" charset="2"/>
        <a:buChar char="§"/>
        <a:defRPr sz="1800" kern="1200">
          <a:solidFill>
            <a:schemeClr val="tx2"/>
          </a:solidFill>
          <a:latin typeface="Century" panose="02040604050505020304"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Leveraging Wisconsin’s Ambulance Run Data System to Monitor the Opioid Overdose Epidemic</a:t>
            </a:r>
            <a:endParaRPr lang="en-US" dirty="0"/>
          </a:p>
        </p:txBody>
      </p:sp>
      <p:sp>
        <p:nvSpPr>
          <p:cNvPr id="7" name="Text Placeholder 6"/>
          <p:cNvSpPr>
            <a:spLocks noGrp="1"/>
          </p:cNvSpPr>
          <p:nvPr>
            <p:ph type="body" sz="quarter" idx="10"/>
          </p:nvPr>
        </p:nvSpPr>
        <p:spPr/>
        <p:txBody>
          <a:bodyPr/>
          <a:lstStyle/>
          <a:p>
            <a:r>
              <a:rPr lang="en-US" smtClean="0"/>
              <a:t>Ashley Bergeron, MPH</a:t>
            </a:r>
          </a:p>
          <a:p>
            <a:r>
              <a:rPr lang="en-US" smtClean="0"/>
              <a:t>Office of Preparedness and Emergency Health Care</a:t>
            </a:r>
            <a:br>
              <a:rPr lang="en-US" smtClean="0"/>
            </a:br>
            <a:r>
              <a:rPr lang="en-US" smtClean="0"/>
              <a:t>Wisconsin Division of Public Health</a:t>
            </a:r>
            <a:br>
              <a:rPr lang="en-US" smtClean="0"/>
            </a:br>
            <a:r>
              <a:rPr lang="en-US" smtClean="0"/>
              <a:t/>
            </a:r>
            <a:br>
              <a:rPr lang="en-US" smtClean="0"/>
            </a:br>
            <a:r>
              <a:rPr lang="en-US" smtClean="0"/>
              <a:t>June 12, 2018</a:t>
            </a:r>
            <a:endParaRPr lang="en-US" dirty="0"/>
          </a:p>
        </p:txBody>
      </p:sp>
    </p:spTree>
    <p:extLst>
      <p:ext uri="{BB962C8B-B14F-4D97-AF65-F5344CB8AC3E}">
        <p14:creationId xmlns:p14="http://schemas.microsoft.com/office/powerpoint/2010/main" val="10956039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smtClean="0"/>
              <a:t>Created flags for overdose, opioid use, Naloxone administration </a:t>
            </a:r>
          </a:p>
          <a:p>
            <a:r>
              <a:rPr lang="en-US" smtClean="0"/>
              <a:t>Created flags for false positives </a:t>
            </a:r>
          </a:p>
          <a:p>
            <a:r>
              <a:rPr lang="en-US" smtClean="0"/>
              <a:t>Searched for flags in </a:t>
            </a:r>
            <a:br>
              <a:rPr lang="en-US" smtClean="0"/>
            </a:br>
            <a:r>
              <a:rPr lang="en-US" smtClean="0"/>
              <a:t>identified variables of interest</a:t>
            </a:r>
            <a:endParaRPr lang="en-US" dirty="0"/>
          </a:p>
        </p:txBody>
      </p:sp>
      <p:sp>
        <p:nvSpPr>
          <p:cNvPr id="6" name="Content Placeholder 5"/>
          <p:cNvSpPr>
            <a:spLocks noGrp="1"/>
          </p:cNvSpPr>
          <p:nvPr>
            <p:ph sz="half" idx="2"/>
          </p:nvPr>
        </p:nvSpPr>
        <p:spPr/>
        <p:txBody>
          <a:bodyPr/>
          <a:lstStyle/>
          <a:p>
            <a:endParaRPr lang="en-US"/>
          </a:p>
        </p:txBody>
      </p:sp>
      <p:sp>
        <p:nvSpPr>
          <p:cNvPr id="3" name="Title 2"/>
          <p:cNvSpPr>
            <a:spLocks noGrp="1"/>
          </p:cNvSpPr>
          <p:nvPr>
            <p:ph type="title"/>
          </p:nvPr>
        </p:nvSpPr>
        <p:spPr/>
        <p:txBody>
          <a:bodyPr/>
          <a:lstStyle/>
          <a:p>
            <a:r>
              <a:rPr lang="en-US" dirty="0" smtClean="0"/>
              <a:t>Final Definition </a:t>
            </a:r>
            <a:endParaRPr lang="en-US" dirty="0"/>
          </a:p>
        </p:txBody>
      </p:sp>
      <p:pic>
        <p:nvPicPr>
          <p:cNvPr id="2050" name="Picture 2" descr="H:\Unit supervisor\Travel\CSTE 2018\Vial of Naloxone drug.jpg"/>
          <p:cNvPicPr>
            <a:picLocks noChangeAspect="1" noChangeArrowheads="1"/>
          </p:cNvPicPr>
          <p:nvPr/>
        </p:nvPicPr>
        <p:blipFill rotWithShape="1">
          <a:blip r:embed="rId2">
            <a:extLst>
              <a:ext uri="{28A0092B-C50C-407E-A947-70E740481C1C}">
                <a14:useLocalDpi xmlns:a14="http://schemas.microsoft.com/office/drawing/2010/main" val="0"/>
              </a:ext>
            </a:extLst>
          </a:blip>
          <a:srcRect b="12805"/>
          <a:stretch/>
        </p:blipFill>
        <p:spPr bwMode="auto">
          <a:xfrm>
            <a:off x="4800600" y="1524000"/>
            <a:ext cx="3718968" cy="48736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39238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normAutofit/>
          </a:bodyPr>
          <a:lstStyle/>
          <a:p>
            <a:pPr marL="0" indent="0">
              <a:buNone/>
            </a:pPr>
            <a:r>
              <a:rPr lang="en-US" i="1" dirty="0" smtClean="0">
                <a:latin typeface="+mj-lt"/>
              </a:rPr>
              <a:t>“…was updated </a:t>
            </a:r>
            <a:r>
              <a:rPr lang="en-US" i="1" dirty="0" err="1" smtClean="0">
                <a:latin typeface="+mj-lt"/>
              </a:rPr>
              <a:t>en</a:t>
            </a:r>
            <a:r>
              <a:rPr lang="en-US" i="1" dirty="0" smtClean="0">
                <a:latin typeface="+mj-lt"/>
              </a:rPr>
              <a:t> route that it was a possible heroin overdose and that the patient did have a pulse…found the patient lying unresponsive on the bathroom floor. The patient had rapid and shallow respiration. There was drug paraphernalia present in the bathroom. The patient was administered 2mg of Naloxone…after approx. 1 minute the patient became responsive...”</a:t>
            </a:r>
            <a:endParaRPr lang="en-US" i="1" dirty="0">
              <a:latin typeface="+mj-lt"/>
            </a:endParaRPr>
          </a:p>
        </p:txBody>
      </p:sp>
      <p:sp>
        <p:nvSpPr>
          <p:cNvPr id="3" name="Title 2"/>
          <p:cNvSpPr>
            <a:spLocks noGrp="1"/>
          </p:cNvSpPr>
          <p:nvPr>
            <p:ph type="title"/>
          </p:nvPr>
        </p:nvSpPr>
        <p:spPr/>
        <p:txBody>
          <a:bodyPr/>
          <a:lstStyle/>
          <a:p>
            <a:r>
              <a:rPr lang="en-US" dirty="0" smtClean="0"/>
              <a:t>Flagged Opioid Overdose</a:t>
            </a:r>
            <a:endParaRPr lang="en-US" dirty="0"/>
          </a:p>
        </p:txBody>
      </p:sp>
    </p:spTree>
    <p:extLst>
      <p:ext uri="{BB962C8B-B14F-4D97-AF65-F5344CB8AC3E}">
        <p14:creationId xmlns:p14="http://schemas.microsoft.com/office/powerpoint/2010/main" val="10478135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normAutofit/>
          </a:bodyPr>
          <a:lstStyle/>
          <a:p>
            <a:pPr marL="0" indent="0">
              <a:buNone/>
            </a:pPr>
            <a:r>
              <a:rPr lang="en-US" i="1" dirty="0" smtClean="0">
                <a:latin typeface="+mj-lt"/>
              </a:rPr>
              <a:t>“…dispatched for a response to female patient withdrawing from heroin addiction…patient was ambulatory showing no signs of distress and walked into the ambulance without difficulty…she is a regular user of heroin for the last 4 years and has not used in the last two days…reported onset of nausea, vomiting, bilateral lower extremity leg pain.”</a:t>
            </a:r>
            <a:endParaRPr lang="en-US" i="1" dirty="0">
              <a:latin typeface="+mj-lt"/>
            </a:endParaRPr>
          </a:p>
        </p:txBody>
      </p:sp>
      <p:sp>
        <p:nvSpPr>
          <p:cNvPr id="3" name="Title 2"/>
          <p:cNvSpPr>
            <a:spLocks noGrp="1"/>
          </p:cNvSpPr>
          <p:nvPr>
            <p:ph type="title"/>
          </p:nvPr>
        </p:nvSpPr>
        <p:spPr/>
        <p:txBody>
          <a:bodyPr/>
          <a:lstStyle/>
          <a:p>
            <a:r>
              <a:rPr lang="en-US" dirty="0" smtClean="0"/>
              <a:t>Flagged False Positive </a:t>
            </a:r>
            <a:endParaRPr lang="en-US" dirty="0"/>
          </a:p>
        </p:txBody>
      </p:sp>
    </p:spTree>
    <p:extLst>
      <p:ext uri="{BB962C8B-B14F-4D97-AF65-F5344CB8AC3E}">
        <p14:creationId xmlns:p14="http://schemas.microsoft.com/office/powerpoint/2010/main" val="29718300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normAutofit lnSpcReduction="10000"/>
          </a:bodyPr>
          <a:lstStyle/>
          <a:p>
            <a:r>
              <a:rPr lang="en-US" b="1" dirty="0" smtClean="0"/>
              <a:t>Overdose:</a:t>
            </a:r>
            <a:r>
              <a:rPr lang="en-US" dirty="0" smtClean="0"/>
              <a:t> drug abuse, use, poisoning, ingestion; substance abuse, use, poisoning, overdose</a:t>
            </a:r>
          </a:p>
          <a:p>
            <a:r>
              <a:rPr lang="en-US" b="1" dirty="0" smtClean="0"/>
              <a:t>Opioid:</a:t>
            </a:r>
            <a:r>
              <a:rPr lang="en-US" dirty="0" smtClean="0"/>
              <a:t> opioid, </a:t>
            </a:r>
            <a:r>
              <a:rPr lang="en-US" dirty="0" err="1" smtClean="0"/>
              <a:t>Narcan</a:t>
            </a:r>
            <a:r>
              <a:rPr lang="en-US" dirty="0" smtClean="0"/>
              <a:t>, methadone, heroin, naloxone</a:t>
            </a:r>
          </a:p>
          <a:p>
            <a:r>
              <a:rPr lang="en-US" b="1" dirty="0" smtClean="0"/>
              <a:t>Medications administered:</a:t>
            </a:r>
            <a:r>
              <a:rPr lang="en-US" dirty="0" smtClean="0"/>
              <a:t> </a:t>
            </a:r>
            <a:r>
              <a:rPr lang="en-US" dirty="0" err="1" smtClean="0"/>
              <a:t>Narcan</a:t>
            </a:r>
            <a:r>
              <a:rPr lang="en-US" dirty="0" smtClean="0"/>
              <a:t>, naloxone</a:t>
            </a:r>
          </a:p>
          <a:p>
            <a:r>
              <a:rPr lang="en-US" b="1" dirty="0" smtClean="0"/>
              <a:t>False positive:</a:t>
            </a:r>
            <a:r>
              <a:rPr lang="en-US" dirty="0" smtClean="0"/>
              <a:t> withdrawal, detox, alcohol poisoning (only if no other poisoning reference)</a:t>
            </a:r>
          </a:p>
          <a:p>
            <a:endParaRPr lang="en-US" dirty="0"/>
          </a:p>
        </p:txBody>
      </p:sp>
      <p:sp>
        <p:nvSpPr>
          <p:cNvPr id="3" name="Title 2"/>
          <p:cNvSpPr>
            <a:spLocks noGrp="1"/>
          </p:cNvSpPr>
          <p:nvPr>
            <p:ph type="title"/>
          </p:nvPr>
        </p:nvSpPr>
        <p:spPr/>
        <p:txBody>
          <a:bodyPr/>
          <a:lstStyle/>
          <a:p>
            <a:r>
              <a:rPr lang="en-US" smtClean="0"/>
              <a:t>Final Definition</a:t>
            </a:r>
            <a:endParaRPr lang="en-US" dirty="0"/>
          </a:p>
        </p:txBody>
      </p:sp>
    </p:spTree>
    <p:extLst>
      <p:ext uri="{BB962C8B-B14F-4D97-AF65-F5344CB8AC3E}">
        <p14:creationId xmlns:p14="http://schemas.microsoft.com/office/powerpoint/2010/main" val="18838235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mtClean="0"/>
              <a:t>Random sampling:</a:t>
            </a:r>
          </a:p>
          <a:p>
            <a:pPr lvl="1"/>
            <a:r>
              <a:rPr lang="en-US" smtClean="0"/>
              <a:t>Sample records with and without flags.</a:t>
            </a:r>
          </a:p>
          <a:p>
            <a:pPr lvl="1"/>
            <a:r>
              <a:rPr lang="en-US" smtClean="0"/>
              <a:t>Examine narratives.</a:t>
            </a:r>
          </a:p>
          <a:p>
            <a:r>
              <a:rPr lang="en-US" smtClean="0"/>
              <a:t>Data linking:</a:t>
            </a:r>
          </a:p>
          <a:p>
            <a:pPr lvl="1"/>
            <a:r>
              <a:rPr lang="en-US" smtClean="0"/>
              <a:t>Use hospitalizations as the gold standard.</a:t>
            </a:r>
          </a:p>
          <a:p>
            <a:pPr lvl="1"/>
            <a:r>
              <a:rPr lang="en-US" smtClean="0"/>
              <a:t>Link to ambulance runs based on patient identifiers and date of event.</a:t>
            </a:r>
            <a:endParaRPr lang="en-US" dirty="0"/>
          </a:p>
        </p:txBody>
      </p:sp>
      <p:sp>
        <p:nvSpPr>
          <p:cNvPr id="3" name="Title 2"/>
          <p:cNvSpPr>
            <a:spLocks noGrp="1"/>
          </p:cNvSpPr>
          <p:nvPr>
            <p:ph type="title"/>
          </p:nvPr>
        </p:nvSpPr>
        <p:spPr/>
        <p:txBody>
          <a:bodyPr/>
          <a:lstStyle/>
          <a:p>
            <a:r>
              <a:rPr lang="en-US" smtClean="0"/>
              <a:t>Validation</a:t>
            </a:r>
            <a:endParaRPr lang="en-US" dirty="0"/>
          </a:p>
        </p:txBody>
      </p:sp>
    </p:spTree>
    <p:extLst>
      <p:ext uri="{BB962C8B-B14F-4D97-AF65-F5344CB8AC3E}">
        <p14:creationId xmlns:p14="http://schemas.microsoft.com/office/powerpoint/2010/main" val="4242903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smtClean="0"/>
              <a:t>From January 1, 2016, to December 31, 2017: </a:t>
            </a:r>
            <a:r>
              <a:rPr lang="en-US" dirty="0" smtClean="0">
                <a:solidFill>
                  <a:srgbClr val="C75302"/>
                </a:solidFill>
              </a:rPr>
              <a:t>9,514</a:t>
            </a:r>
            <a:r>
              <a:rPr lang="en-US" dirty="0" smtClean="0"/>
              <a:t> opioid overdose ambulance runs identified (</a:t>
            </a:r>
            <a:r>
              <a:rPr lang="en-US" dirty="0" smtClean="0">
                <a:solidFill>
                  <a:srgbClr val="C75302"/>
                </a:solidFill>
              </a:rPr>
              <a:t>1.2%</a:t>
            </a:r>
            <a:r>
              <a:rPr lang="en-US" dirty="0" smtClean="0"/>
              <a:t> total emergency runs)</a:t>
            </a:r>
          </a:p>
          <a:p>
            <a:r>
              <a:rPr lang="en-US" dirty="0" smtClean="0"/>
              <a:t>Suspected opioid overdose runs:</a:t>
            </a:r>
          </a:p>
          <a:p>
            <a:pPr lvl="1"/>
            <a:r>
              <a:rPr lang="en-US" dirty="0" smtClean="0"/>
              <a:t>Naloxone given at least once: </a:t>
            </a:r>
            <a:r>
              <a:rPr lang="en-US" dirty="0" smtClean="0">
                <a:solidFill>
                  <a:srgbClr val="C75302"/>
                </a:solidFill>
              </a:rPr>
              <a:t>82%</a:t>
            </a:r>
          </a:p>
          <a:p>
            <a:pPr lvl="1"/>
            <a:r>
              <a:rPr lang="en-US" dirty="0" smtClean="0"/>
              <a:t>Male: </a:t>
            </a:r>
            <a:r>
              <a:rPr lang="en-US" dirty="0" smtClean="0">
                <a:solidFill>
                  <a:srgbClr val="C75302"/>
                </a:solidFill>
              </a:rPr>
              <a:t>62%</a:t>
            </a:r>
          </a:p>
          <a:p>
            <a:pPr lvl="1"/>
            <a:r>
              <a:rPr lang="en-US" dirty="0" smtClean="0"/>
              <a:t>Large proportion of overdoses are persons </a:t>
            </a:r>
            <a:r>
              <a:rPr lang="en-US" dirty="0" smtClean="0">
                <a:solidFill>
                  <a:srgbClr val="C75302"/>
                </a:solidFill>
              </a:rPr>
              <a:t>25–34</a:t>
            </a:r>
            <a:r>
              <a:rPr lang="en-US" dirty="0" smtClean="0"/>
              <a:t> years of age</a:t>
            </a:r>
          </a:p>
        </p:txBody>
      </p:sp>
      <p:sp>
        <p:nvSpPr>
          <p:cNvPr id="3" name="Title 2"/>
          <p:cNvSpPr>
            <a:spLocks noGrp="1"/>
          </p:cNvSpPr>
          <p:nvPr>
            <p:ph type="title"/>
          </p:nvPr>
        </p:nvSpPr>
        <p:spPr/>
        <p:txBody>
          <a:bodyPr/>
          <a:lstStyle/>
          <a:p>
            <a:r>
              <a:rPr lang="en-US" smtClean="0"/>
              <a:t>Results</a:t>
            </a:r>
            <a:endParaRPr lang="en-US" dirty="0"/>
          </a:p>
        </p:txBody>
      </p:sp>
    </p:spTree>
    <p:extLst>
      <p:ext uri="{BB962C8B-B14F-4D97-AF65-F5344CB8AC3E}">
        <p14:creationId xmlns:p14="http://schemas.microsoft.com/office/powerpoint/2010/main" val="3921349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 y="393279"/>
            <a:ext cx="8961120" cy="5215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13447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81000"/>
            <a:ext cx="9165836" cy="5257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583134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63216"/>
            <a:ext cx="9144000" cy="53517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16924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smtClean="0"/>
              <a:t>Counts were used when examining validation and comparing to hospital data</a:t>
            </a:r>
          </a:p>
          <a:p>
            <a:r>
              <a:rPr lang="en-US" dirty="0" smtClean="0"/>
              <a:t>Trend and percent change are more. appropriate because of the </a:t>
            </a:r>
            <a:r>
              <a:rPr lang="en-US" dirty="0" smtClean="0">
                <a:solidFill>
                  <a:srgbClr val="C75302"/>
                </a:solidFill>
              </a:rPr>
              <a:t>suspected</a:t>
            </a:r>
            <a:r>
              <a:rPr lang="en-US" dirty="0" smtClean="0"/>
              <a:t> nature of cases.</a:t>
            </a:r>
          </a:p>
          <a:p>
            <a:r>
              <a:rPr lang="en-US" dirty="0" smtClean="0"/>
              <a:t>These overdoses are </a:t>
            </a:r>
            <a:r>
              <a:rPr lang="en-US" dirty="0" smtClean="0">
                <a:solidFill>
                  <a:srgbClr val="C75302"/>
                </a:solidFill>
              </a:rPr>
              <a:t>suspected</a:t>
            </a:r>
            <a:r>
              <a:rPr lang="en-US" dirty="0" smtClean="0"/>
              <a:t> because they have not been examined and confirmed by a clinician and then coded.</a:t>
            </a:r>
            <a:endParaRPr lang="en-US" dirty="0"/>
          </a:p>
        </p:txBody>
      </p:sp>
      <p:sp>
        <p:nvSpPr>
          <p:cNvPr id="3" name="Title 2"/>
          <p:cNvSpPr>
            <a:spLocks noGrp="1"/>
          </p:cNvSpPr>
          <p:nvPr>
            <p:ph type="title"/>
          </p:nvPr>
        </p:nvSpPr>
        <p:spPr/>
        <p:txBody>
          <a:bodyPr/>
          <a:lstStyle/>
          <a:p>
            <a:r>
              <a:rPr lang="en-US" smtClean="0"/>
              <a:t>Exact Counts Versus Trends</a:t>
            </a:r>
            <a:endParaRPr lang="en-US" dirty="0"/>
          </a:p>
        </p:txBody>
      </p:sp>
    </p:spTree>
    <p:extLst>
      <p:ext uri="{BB962C8B-B14F-4D97-AF65-F5344CB8AC3E}">
        <p14:creationId xmlns:p14="http://schemas.microsoft.com/office/powerpoint/2010/main" val="37911980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quarter" idx="10"/>
          </p:nvPr>
        </p:nvSpPr>
        <p:spPr/>
        <p:txBody>
          <a:bodyPr/>
          <a:lstStyle/>
          <a:p>
            <a:pPr marL="0" indent="0">
              <a:buNone/>
            </a:pPr>
            <a:r>
              <a:rPr lang="en-US" dirty="0" smtClean="0"/>
              <a:t>Wisconsin was one of 12 initial states awarded the Center for Disease Control and Prevention (CDC) Enhanced State Opioid Overdose Surveillance (</a:t>
            </a:r>
            <a:r>
              <a:rPr lang="en-US" dirty="0" err="1" smtClean="0"/>
              <a:t>ESOOS</a:t>
            </a:r>
            <a:r>
              <a:rPr lang="en-US" dirty="0" smtClean="0"/>
              <a:t>) three-year grant in 2016. </a:t>
            </a:r>
            <a:endParaRPr lang="en-US" dirty="0"/>
          </a:p>
        </p:txBody>
      </p:sp>
      <p:sp>
        <p:nvSpPr>
          <p:cNvPr id="6" name="Title 5"/>
          <p:cNvSpPr>
            <a:spLocks noGrp="1"/>
          </p:cNvSpPr>
          <p:nvPr>
            <p:ph type="title"/>
          </p:nvPr>
        </p:nvSpPr>
        <p:spPr/>
        <p:txBody>
          <a:bodyPr/>
          <a:lstStyle/>
          <a:p>
            <a:r>
              <a:rPr lang="en-US" smtClean="0"/>
              <a:t>Disclosure</a:t>
            </a:r>
            <a:endParaRPr lang="en-US" dirty="0"/>
          </a:p>
        </p:txBody>
      </p:sp>
    </p:spTree>
    <p:extLst>
      <p:ext uri="{BB962C8B-B14F-4D97-AF65-F5344CB8AC3E}">
        <p14:creationId xmlns:p14="http://schemas.microsoft.com/office/powerpoint/2010/main" val="38495283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smtClean="0"/>
              <a:t>Overall </a:t>
            </a:r>
            <a:r>
              <a:rPr lang="en-US" dirty="0" smtClean="0">
                <a:solidFill>
                  <a:srgbClr val="C75302"/>
                </a:solidFill>
              </a:rPr>
              <a:t>24%</a:t>
            </a:r>
            <a:r>
              <a:rPr lang="en-US" dirty="0" smtClean="0"/>
              <a:t> increase in </a:t>
            </a:r>
            <a:r>
              <a:rPr lang="en-US" dirty="0" smtClean="0">
                <a:solidFill>
                  <a:srgbClr val="C75302"/>
                </a:solidFill>
              </a:rPr>
              <a:t>rate</a:t>
            </a:r>
            <a:r>
              <a:rPr lang="en-US" dirty="0" smtClean="0"/>
              <a:t> of opioid overdose ambulance runs from </a:t>
            </a:r>
            <a:r>
              <a:rPr lang="en-US" dirty="0" err="1" smtClean="0"/>
              <a:t>Q1</a:t>
            </a:r>
            <a:r>
              <a:rPr lang="en-US" dirty="0" smtClean="0"/>
              <a:t> 2016 to </a:t>
            </a:r>
            <a:r>
              <a:rPr lang="en-US" dirty="0" err="1" smtClean="0"/>
              <a:t>Q1</a:t>
            </a:r>
            <a:r>
              <a:rPr lang="en-US" dirty="0" smtClean="0"/>
              <a:t> 2017</a:t>
            </a:r>
          </a:p>
          <a:p>
            <a:r>
              <a:rPr lang="en-US" dirty="0" smtClean="0">
                <a:solidFill>
                  <a:srgbClr val="C75302"/>
                </a:solidFill>
              </a:rPr>
              <a:t>16%</a:t>
            </a:r>
            <a:r>
              <a:rPr lang="en-US" dirty="0" smtClean="0"/>
              <a:t> increase in 2017 from  </a:t>
            </a:r>
            <a:r>
              <a:rPr lang="en-US" dirty="0" err="1" smtClean="0"/>
              <a:t>Q1</a:t>
            </a:r>
            <a:r>
              <a:rPr lang="en-US" dirty="0" smtClean="0"/>
              <a:t> to </a:t>
            </a:r>
            <a:r>
              <a:rPr lang="en-US" dirty="0" err="1" smtClean="0"/>
              <a:t>Q3</a:t>
            </a:r>
            <a:endParaRPr lang="en-US" dirty="0" smtClean="0"/>
          </a:p>
          <a:p>
            <a:r>
              <a:rPr lang="en-US" dirty="0" smtClean="0"/>
              <a:t>Rate decrease Quarter 4 each year</a:t>
            </a:r>
          </a:p>
          <a:p>
            <a:endParaRPr lang="en-US" dirty="0"/>
          </a:p>
        </p:txBody>
      </p:sp>
      <p:sp>
        <p:nvSpPr>
          <p:cNvPr id="3" name="Title 2"/>
          <p:cNvSpPr>
            <a:spLocks noGrp="1"/>
          </p:cNvSpPr>
          <p:nvPr>
            <p:ph type="title"/>
          </p:nvPr>
        </p:nvSpPr>
        <p:spPr/>
        <p:txBody>
          <a:bodyPr/>
          <a:lstStyle/>
          <a:p>
            <a:r>
              <a:rPr lang="en-US" smtClean="0"/>
              <a:t>Results</a:t>
            </a:r>
            <a:endParaRPr lang="en-US" dirty="0"/>
          </a:p>
        </p:txBody>
      </p:sp>
    </p:spTree>
    <p:extLst>
      <p:ext uri="{BB962C8B-B14F-4D97-AF65-F5344CB8AC3E}">
        <p14:creationId xmlns:p14="http://schemas.microsoft.com/office/powerpoint/2010/main" val="38356211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mtClean="0"/>
              <a:t>EMS data systems are useful to monitor the opioid overdose epidemic. </a:t>
            </a:r>
          </a:p>
          <a:p>
            <a:r>
              <a:rPr lang="en-US" smtClean="0"/>
              <a:t>It is useful to examine trends instead of straight counts.</a:t>
            </a:r>
          </a:p>
          <a:p>
            <a:r>
              <a:rPr lang="en-US" smtClean="0"/>
              <a:t>There is potential to use EMS data to monitor other health events if the case definitions are carefully created and validated. </a:t>
            </a:r>
            <a:endParaRPr lang="en-US" dirty="0"/>
          </a:p>
        </p:txBody>
      </p:sp>
      <p:sp>
        <p:nvSpPr>
          <p:cNvPr id="3" name="Title 2"/>
          <p:cNvSpPr>
            <a:spLocks noGrp="1"/>
          </p:cNvSpPr>
          <p:nvPr>
            <p:ph type="title"/>
          </p:nvPr>
        </p:nvSpPr>
        <p:spPr/>
        <p:txBody>
          <a:bodyPr/>
          <a:lstStyle/>
          <a:p>
            <a:r>
              <a:rPr lang="en-US" smtClean="0"/>
              <a:t>Conclusions</a:t>
            </a:r>
            <a:endParaRPr lang="en-US" dirty="0"/>
          </a:p>
        </p:txBody>
      </p:sp>
    </p:spTree>
    <p:extLst>
      <p:ext uri="{BB962C8B-B14F-4D97-AF65-F5344CB8AC3E}">
        <p14:creationId xmlns:p14="http://schemas.microsoft.com/office/powerpoint/2010/main" val="12884320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mtClean="0"/>
              <a:t>Wisconsin's EMS data system was recently upgraded to the ImageTrend Elite version 3 database.</a:t>
            </a:r>
          </a:p>
          <a:p>
            <a:pPr lvl="1"/>
            <a:r>
              <a:rPr lang="en-US" smtClean="0"/>
              <a:t>Coding combined two versions.</a:t>
            </a:r>
          </a:p>
          <a:p>
            <a:pPr lvl="1"/>
            <a:r>
              <a:rPr lang="en-US" smtClean="0"/>
              <a:t>Data quality improvements are warranted.</a:t>
            </a:r>
          </a:p>
          <a:p>
            <a:r>
              <a:rPr lang="en-US" smtClean="0"/>
              <a:t>Spelling variation, abbreviations</a:t>
            </a:r>
          </a:p>
          <a:p>
            <a:r>
              <a:rPr lang="en-US" smtClean="0"/>
              <a:t>Random sample validation is critical. </a:t>
            </a:r>
            <a:endParaRPr lang="en-US" dirty="0"/>
          </a:p>
        </p:txBody>
      </p:sp>
      <p:sp>
        <p:nvSpPr>
          <p:cNvPr id="3" name="Title 2"/>
          <p:cNvSpPr>
            <a:spLocks noGrp="1"/>
          </p:cNvSpPr>
          <p:nvPr>
            <p:ph type="title"/>
          </p:nvPr>
        </p:nvSpPr>
        <p:spPr/>
        <p:txBody>
          <a:bodyPr/>
          <a:lstStyle/>
          <a:p>
            <a:r>
              <a:rPr lang="en-US" smtClean="0"/>
              <a:t>Lessons Learned</a:t>
            </a:r>
            <a:endParaRPr lang="en-US" dirty="0"/>
          </a:p>
        </p:txBody>
      </p:sp>
    </p:spTree>
    <p:extLst>
      <p:ext uri="{BB962C8B-B14F-4D97-AF65-F5344CB8AC3E}">
        <p14:creationId xmlns:p14="http://schemas.microsoft.com/office/powerpoint/2010/main" val="9688258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mtClean="0"/>
              <a:t>Continue to monitor the epidemic and continuously evaluate the case definition.</a:t>
            </a:r>
          </a:p>
          <a:p>
            <a:r>
              <a:rPr lang="en-US" smtClean="0"/>
              <a:t>Disseminate data reports to partners statewide. </a:t>
            </a:r>
          </a:p>
          <a:p>
            <a:r>
              <a:rPr lang="en-US" smtClean="0"/>
              <a:t>Support prevention and response activities with useful information using rapid surveillance data.</a:t>
            </a:r>
          </a:p>
          <a:p>
            <a:r>
              <a:rPr lang="en-US" smtClean="0"/>
              <a:t>Identify additional responses to leverage EMS data. </a:t>
            </a:r>
            <a:endParaRPr lang="en-US" dirty="0"/>
          </a:p>
        </p:txBody>
      </p:sp>
      <p:sp>
        <p:nvSpPr>
          <p:cNvPr id="3" name="Title 2"/>
          <p:cNvSpPr>
            <a:spLocks noGrp="1"/>
          </p:cNvSpPr>
          <p:nvPr>
            <p:ph type="title"/>
          </p:nvPr>
        </p:nvSpPr>
        <p:spPr/>
        <p:txBody>
          <a:bodyPr/>
          <a:lstStyle/>
          <a:p>
            <a:r>
              <a:rPr lang="en-US" dirty="0" smtClean="0"/>
              <a:t>Next Steps</a:t>
            </a:r>
            <a:endParaRPr lang="en-US" dirty="0"/>
          </a:p>
        </p:txBody>
      </p:sp>
    </p:spTree>
    <p:extLst>
      <p:ext uri="{BB962C8B-B14F-4D97-AF65-F5344CB8AC3E}">
        <p14:creationId xmlns:p14="http://schemas.microsoft.com/office/powerpoint/2010/main" val="37345599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normAutofit lnSpcReduction="10000"/>
          </a:bodyPr>
          <a:lstStyle/>
          <a:p>
            <a:r>
              <a:rPr lang="en-US" dirty="0" smtClean="0"/>
              <a:t>Wisconsin Department of Health Services:</a:t>
            </a:r>
          </a:p>
          <a:p>
            <a:pPr lvl="1"/>
            <a:r>
              <a:rPr lang="en-US" dirty="0" smtClean="0"/>
              <a:t>Jennifer Broad</a:t>
            </a:r>
          </a:p>
          <a:p>
            <a:pPr lvl="1"/>
            <a:r>
              <a:rPr lang="en-US" dirty="0" err="1" smtClean="0"/>
              <a:t>Milda</a:t>
            </a:r>
            <a:r>
              <a:rPr lang="en-US" dirty="0" smtClean="0"/>
              <a:t> </a:t>
            </a:r>
            <a:r>
              <a:rPr lang="en-US" dirty="0" err="1" smtClean="0"/>
              <a:t>Aksamitauskas</a:t>
            </a:r>
            <a:endParaRPr lang="en-US" dirty="0" smtClean="0"/>
          </a:p>
          <a:p>
            <a:pPr lvl="1"/>
            <a:r>
              <a:rPr lang="en-US" dirty="0" err="1" smtClean="0"/>
              <a:t>Ousmane</a:t>
            </a:r>
            <a:r>
              <a:rPr lang="en-US" dirty="0" smtClean="0"/>
              <a:t> Diallo</a:t>
            </a:r>
          </a:p>
          <a:p>
            <a:pPr lvl="1"/>
            <a:r>
              <a:rPr lang="en-US" dirty="0" err="1" smtClean="0"/>
              <a:t>Gayatri</a:t>
            </a:r>
            <a:r>
              <a:rPr lang="en-US" dirty="0" smtClean="0"/>
              <a:t> </a:t>
            </a:r>
            <a:r>
              <a:rPr lang="en-US" dirty="0" err="1" smtClean="0"/>
              <a:t>Raol</a:t>
            </a:r>
            <a:endParaRPr lang="en-US" dirty="0" smtClean="0"/>
          </a:p>
          <a:p>
            <a:pPr lvl="1"/>
            <a:r>
              <a:rPr lang="en-US" dirty="0" smtClean="0"/>
              <a:t>Chuck </a:t>
            </a:r>
            <a:r>
              <a:rPr lang="en-US" dirty="0" err="1" smtClean="0"/>
              <a:t>Happel</a:t>
            </a:r>
          </a:p>
          <a:p>
            <a:r>
              <a:rPr lang="en-US" dirty="0" smtClean="0"/>
              <a:t>CDC:</a:t>
            </a:r>
          </a:p>
          <a:p>
            <a:pPr lvl="1"/>
            <a:r>
              <a:rPr lang="en-US" dirty="0" smtClean="0"/>
              <a:t>Justin Davis</a:t>
            </a:r>
          </a:p>
          <a:p>
            <a:pPr lvl="1"/>
            <a:r>
              <a:rPr lang="en-US" dirty="0" smtClean="0"/>
              <a:t>Matthew Gladden</a:t>
            </a:r>
          </a:p>
          <a:p>
            <a:pPr lvl="1"/>
            <a:r>
              <a:rPr lang="en-US" dirty="0" smtClean="0"/>
              <a:t>Alana </a:t>
            </a:r>
            <a:r>
              <a:rPr lang="en-US" dirty="0" err="1" smtClean="0"/>
              <a:t>Vivolo</a:t>
            </a:r>
            <a:r>
              <a:rPr lang="en-US" dirty="0" smtClean="0"/>
              <a:t>-Kantor</a:t>
            </a:r>
            <a:endParaRPr lang="en-US" dirty="0"/>
          </a:p>
        </p:txBody>
      </p:sp>
      <p:sp>
        <p:nvSpPr>
          <p:cNvPr id="3" name="Title 2"/>
          <p:cNvSpPr>
            <a:spLocks noGrp="1"/>
          </p:cNvSpPr>
          <p:nvPr>
            <p:ph type="title"/>
          </p:nvPr>
        </p:nvSpPr>
        <p:spPr/>
        <p:txBody>
          <a:bodyPr/>
          <a:lstStyle/>
          <a:p>
            <a:r>
              <a:rPr lang="en-US" dirty="0" smtClean="0"/>
              <a:t>Acknowledgements</a:t>
            </a:r>
            <a:endParaRPr lang="en-US" dirty="0"/>
          </a:p>
        </p:txBody>
      </p:sp>
    </p:spTree>
    <p:extLst>
      <p:ext uri="{BB962C8B-B14F-4D97-AF65-F5344CB8AC3E}">
        <p14:creationId xmlns:p14="http://schemas.microsoft.com/office/powerpoint/2010/main" val="640504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905000"/>
            <a:ext cx="8229600" cy="1524000"/>
          </a:xfrm>
        </p:spPr>
        <p:txBody>
          <a:bodyPr/>
          <a:lstStyle/>
          <a:p>
            <a:r>
              <a:rPr lang="en-US" dirty="0" smtClean="0">
                <a:solidFill>
                  <a:srgbClr val="1F497D"/>
                </a:solidFill>
              </a:rPr>
              <a:t>Questions?</a:t>
            </a:r>
            <a:endParaRPr lang="en-US" dirty="0">
              <a:solidFill>
                <a:srgbClr val="1F497D"/>
              </a:solidFill>
            </a:endParaRPr>
          </a:p>
        </p:txBody>
      </p:sp>
    </p:spTree>
    <p:extLst>
      <p:ext uri="{BB962C8B-B14F-4D97-AF65-F5344CB8AC3E}">
        <p14:creationId xmlns:p14="http://schemas.microsoft.com/office/powerpoint/2010/main" val="13051304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0"/>
          </p:nvPr>
        </p:nvSpPr>
        <p:spPr/>
        <p:txBody>
          <a:bodyPr/>
          <a:lstStyle/>
          <a:p>
            <a:endParaRPr lang="en-US"/>
          </a:p>
        </p:txBody>
      </p:sp>
      <p:sp>
        <p:nvSpPr>
          <p:cNvPr id="3" name="Title 2"/>
          <p:cNvSpPr>
            <a:spLocks noGrp="1"/>
          </p:cNvSpPr>
          <p:nvPr>
            <p:ph type="title"/>
          </p:nvPr>
        </p:nvSpPr>
        <p:spPr/>
        <p:txBody>
          <a:bodyPr/>
          <a:lstStyle/>
          <a:p>
            <a:r>
              <a:rPr lang="en-US" smtClean="0"/>
              <a:t>In the News</a:t>
            </a:r>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358900"/>
            <a:ext cx="4870565" cy="3009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0" y="3886200"/>
            <a:ext cx="5179956" cy="22001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65600" y="1524000"/>
            <a:ext cx="4570527" cy="19409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8287" y="4572000"/>
            <a:ext cx="3910013" cy="16335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179920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pPr marL="0" indent="0">
              <a:buNone/>
            </a:pPr>
            <a:r>
              <a:rPr lang="en-US" dirty="0" smtClean="0"/>
              <a:t>The primary aim of this grant is to increase the timeliness of suspected nonfatal opioid overdoses using rapid surveillance data systems.</a:t>
            </a:r>
            <a:endParaRPr lang="en-US" dirty="0"/>
          </a:p>
        </p:txBody>
      </p:sp>
      <p:sp>
        <p:nvSpPr>
          <p:cNvPr id="3" name="Title 2"/>
          <p:cNvSpPr>
            <a:spLocks noGrp="1"/>
          </p:cNvSpPr>
          <p:nvPr>
            <p:ph type="title"/>
          </p:nvPr>
        </p:nvSpPr>
        <p:spPr/>
        <p:txBody>
          <a:bodyPr/>
          <a:lstStyle/>
          <a:p>
            <a:r>
              <a:rPr lang="en-US" smtClean="0"/>
              <a:t>Background</a:t>
            </a:r>
            <a:endParaRPr lang="en-US" dirty="0"/>
          </a:p>
        </p:txBody>
      </p:sp>
    </p:spTree>
    <p:extLst>
      <p:ext uri="{BB962C8B-B14F-4D97-AF65-F5344CB8AC3E}">
        <p14:creationId xmlns:p14="http://schemas.microsoft.com/office/powerpoint/2010/main" val="5685674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dirty="0" smtClean="0"/>
              <a:t>Data submitted by emergency medical service (EMS) providers within seven days of incident</a:t>
            </a:r>
          </a:p>
          <a:p>
            <a:r>
              <a:rPr lang="en-US" dirty="0" smtClean="0"/>
              <a:t>&gt;90% services in Wisconsin submit</a:t>
            </a:r>
          </a:p>
          <a:p>
            <a:r>
              <a:rPr lang="en-US" dirty="0" smtClean="0"/>
              <a:t>Rich data source with</a:t>
            </a:r>
            <a:br>
              <a:rPr lang="en-US" dirty="0" smtClean="0"/>
            </a:br>
            <a:r>
              <a:rPr lang="en-US" dirty="0" smtClean="0"/>
              <a:t>many variables </a:t>
            </a:r>
            <a:endParaRPr lang="en-US" dirty="0"/>
          </a:p>
        </p:txBody>
      </p:sp>
      <p:pic>
        <p:nvPicPr>
          <p:cNvPr id="5" name="Content Placeholder 4"/>
          <p:cNvPicPr>
            <a:picLocks noGrp="1" noChangeAspect="1"/>
          </p:cNvPicPr>
          <p:nvPr>
            <p:ph sz="half" idx="2"/>
          </p:nvPr>
        </p:nvPicPr>
        <p:blipFill rotWithShape="1">
          <a:blip r:embed="rId2" cstate="print">
            <a:extLst>
              <a:ext uri="{28A0092B-C50C-407E-A947-70E740481C1C}">
                <a14:useLocalDpi xmlns:a14="http://schemas.microsoft.com/office/drawing/2010/main" val="0"/>
              </a:ext>
            </a:extLst>
          </a:blip>
          <a:stretch/>
        </p:blipFill>
        <p:spPr>
          <a:xfrm>
            <a:off x="4664075" y="2984536"/>
            <a:ext cx="4022725" cy="2022403"/>
          </a:xfrm>
        </p:spPr>
      </p:pic>
      <p:sp>
        <p:nvSpPr>
          <p:cNvPr id="3" name="Title 2"/>
          <p:cNvSpPr>
            <a:spLocks noGrp="1"/>
          </p:cNvSpPr>
          <p:nvPr>
            <p:ph type="title"/>
          </p:nvPr>
        </p:nvSpPr>
        <p:spPr/>
        <p:txBody>
          <a:bodyPr/>
          <a:lstStyle/>
          <a:p>
            <a:r>
              <a:rPr lang="en-US" smtClean="0"/>
              <a:t>Wisconsin Ambulance Run Data System (WARDS)</a:t>
            </a:r>
            <a:endParaRPr lang="en-US" dirty="0"/>
          </a:p>
        </p:txBody>
      </p:sp>
    </p:spTree>
    <p:extLst>
      <p:ext uri="{BB962C8B-B14F-4D97-AF65-F5344CB8AC3E}">
        <p14:creationId xmlns:p14="http://schemas.microsoft.com/office/powerpoint/2010/main" val="33925801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pPr marL="0" indent="0">
              <a:buNone/>
            </a:pPr>
            <a:r>
              <a:rPr lang="en-US" dirty="0" smtClean="0"/>
              <a:t>Rate of nonfatal:</a:t>
            </a:r>
          </a:p>
          <a:p>
            <a:r>
              <a:rPr lang="en-US" dirty="0" smtClean="0"/>
              <a:t>All drug overdoses </a:t>
            </a:r>
          </a:p>
          <a:p>
            <a:r>
              <a:rPr lang="en-US" dirty="0" smtClean="0"/>
              <a:t>All opioid nonfatal overdoses </a:t>
            </a:r>
          </a:p>
          <a:p>
            <a:r>
              <a:rPr lang="en-US" dirty="0" smtClean="0"/>
              <a:t>Heroin overdoses </a:t>
            </a:r>
          </a:p>
          <a:p>
            <a:r>
              <a:rPr lang="en-US" dirty="0" smtClean="0"/>
              <a:t>Incidents with opioids and IV drug use </a:t>
            </a:r>
          </a:p>
          <a:p>
            <a:endParaRPr lang="en-US" dirty="0"/>
          </a:p>
        </p:txBody>
      </p:sp>
      <p:sp>
        <p:nvSpPr>
          <p:cNvPr id="3" name="Title 2"/>
          <p:cNvSpPr>
            <a:spLocks noGrp="1"/>
          </p:cNvSpPr>
          <p:nvPr>
            <p:ph type="title"/>
          </p:nvPr>
        </p:nvSpPr>
        <p:spPr/>
        <p:txBody>
          <a:bodyPr/>
          <a:lstStyle/>
          <a:p>
            <a:r>
              <a:rPr lang="en-US" smtClean="0"/>
              <a:t>Indicators</a:t>
            </a:r>
            <a:endParaRPr lang="en-US" dirty="0"/>
          </a:p>
        </p:txBody>
      </p:sp>
    </p:spTree>
    <p:extLst>
      <p:ext uri="{BB962C8B-B14F-4D97-AF65-F5344CB8AC3E}">
        <p14:creationId xmlns:p14="http://schemas.microsoft.com/office/powerpoint/2010/main" val="3204978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2">
                                            <p:txEl>
                                              <p:pRg st="2" end="2"/>
                                            </p:txEl>
                                          </p:spTgt>
                                        </p:tgtEl>
                                        <p:attrNameLst>
                                          <p:attrName>style.color</p:attrName>
                                        </p:attrNameLst>
                                      </p:cBhvr>
                                      <p:to>
                                        <a:srgbClr val="FFFF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smtClean="0"/>
              <a:t>Exclude nonemergency ambulance runs.</a:t>
            </a:r>
          </a:p>
          <a:p>
            <a:r>
              <a:rPr lang="en-US" dirty="0" smtClean="0"/>
              <a:t>Exclude persons under age 11.</a:t>
            </a:r>
          </a:p>
          <a:p>
            <a:r>
              <a:rPr lang="en-US" dirty="0" smtClean="0"/>
              <a:t>Determine variables of interest.</a:t>
            </a:r>
          </a:p>
          <a:p>
            <a:r>
              <a:rPr lang="en-US" dirty="0" smtClean="0"/>
              <a:t>Determine key terms.</a:t>
            </a:r>
          </a:p>
          <a:p>
            <a:r>
              <a:rPr lang="en-US" dirty="0" smtClean="0"/>
              <a:t>Determine key terms for false positives.</a:t>
            </a:r>
            <a:endParaRPr lang="en-US" dirty="0"/>
          </a:p>
        </p:txBody>
      </p:sp>
      <p:sp>
        <p:nvSpPr>
          <p:cNvPr id="3" name="Title 2"/>
          <p:cNvSpPr>
            <a:spLocks noGrp="1"/>
          </p:cNvSpPr>
          <p:nvPr>
            <p:ph type="title"/>
          </p:nvPr>
        </p:nvSpPr>
        <p:spPr/>
        <p:txBody>
          <a:bodyPr/>
          <a:lstStyle/>
          <a:p>
            <a:r>
              <a:rPr lang="en-US" dirty="0" smtClean="0"/>
              <a:t>Methods: Develop Case Definition</a:t>
            </a:r>
            <a:endParaRPr lang="en-US" dirty="0"/>
          </a:p>
        </p:txBody>
      </p:sp>
    </p:spTree>
    <p:extLst>
      <p:ext uri="{BB962C8B-B14F-4D97-AF65-F5344CB8AC3E}">
        <p14:creationId xmlns:p14="http://schemas.microsoft.com/office/powerpoint/2010/main" val="10878173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mtClean="0"/>
              <a:t>Type of service requested </a:t>
            </a:r>
          </a:p>
          <a:p>
            <a:r>
              <a:rPr lang="en-US" smtClean="0"/>
              <a:t>Chief complaint</a:t>
            </a:r>
          </a:p>
          <a:p>
            <a:r>
              <a:rPr lang="en-US" smtClean="0"/>
              <a:t>Secondary complaint</a:t>
            </a:r>
          </a:p>
          <a:p>
            <a:r>
              <a:rPr lang="en-US" smtClean="0"/>
              <a:t>Incident narrative</a:t>
            </a:r>
          </a:p>
          <a:p>
            <a:r>
              <a:rPr lang="en-US" smtClean="0"/>
              <a:t>Medications given </a:t>
            </a:r>
          </a:p>
          <a:p>
            <a:r>
              <a:rPr lang="en-US" smtClean="0"/>
              <a:t>Additional fields for de-duplicating and linking: patient identifiers, date of incident</a:t>
            </a:r>
            <a:endParaRPr lang="en-US" dirty="0"/>
          </a:p>
        </p:txBody>
      </p:sp>
      <p:sp>
        <p:nvSpPr>
          <p:cNvPr id="3" name="Title 2"/>
          <p:cNvSpPr>
            <a:spLocks noGrp="1"/>
          </p:cNvSpPr>
          <p:nvPr>
            <p:ph type="title"/>
          </p:nvPr>
        </p:nvSpPr>
        <p:spPr/>
        <p:txBody>
          <a:bodyPr/>
          <a:lstStyle/>
          <a:p>
            <a:r>
              <a:rPr lang="en-US" dirty="0" smtClean="0"/>
              <a:t>Variables of Interest</a:t>
            </a:r>
            <a:endParaRPr lang="en-US" dirty="0"/>
          </a:p>
        </p:txBody>
      </p:sp>
    </p:spTree>
    <p:extLst>
      <p:ext uri="{BB962C8B-B14F-4D97-AF65-F5344CB8AC3E}">
        <p14:creationId xmlns:p14="http://schemas.microsoft.com/office/powerpoint/2010/main" val="17444366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smtClean="0"/>
              <a:t>Use SAS regular expression analysis to find key terms, such as opioids, heroin, naloxone, and </a:t>
            </a:r>
            <a:r>
              <a:rPr lang="en-US" dirty="0" err="1" smtClean="0"/>
              <a:t>Narcan</a:t>
            </a:r>
            <a:r>
              <a:rPr lang="en-US" dirty="0" smtClean="0"/>
              <a:t>.</a:t>
            </a:r>
          </a:p>
          <a:p>
            <a:r>
              <a:rPr lang="en-US" dirty="0" smtClean="0"/>
              <a:t>Exclude visits that indicate false positives, such as withdrawal and detox.</a:t>
            </a:r>
            <a:endParaRPr lang="en-US" dirty="0"/>
          </a:p>
        </p:txBody>
      </p:sp>
      <p:sp>
        <p:nvSpPr>
          <p:cNvPr id="3" name="Title 2"/>
          <p:cNvSpPr>
            <a:spLocks noGrp="1"/>
          </p:cNvSpPr>
          <p:nvPr>
            <p:ph type="title"/>
          </p:nvPr>
        </p:nvSpPr>
        <p:spPr/>
        <p:txBody>
          <a:bodyPr/>
          <a:lstStyle/>
          <a:p>
            <a:r>
              <a:rPr lang="en-US" dirty="0" smtClean="0"/>
              <a:t>Key Terms</a:t>
            </a:r>
            <a:endParaRPr lang="en-US" dirty="0"/>
          </a:p>
        </p:txBody>
      </p:sp>
    </p:spTree>
    <p:extLst>
      <p:ext uri="{BB962C8B-B14F-4D97-AF65-F5344CB8AC3E}">
        <p14:creationId xmlns:p14="http://schemas.microsoft.com/office/powerpoint/2010/main" val="143673212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2&quot; unique_id=&quot;10002&quot;&gt;&lt;object type=&quot;3&quot; unique_id=&quot;10003&quot;&gt;&lt;property id=&quot;20148&quot; value=&quot;5&quot;/&gt;&lt;property id=&quot;20300&quot; value=&quot;Slide 1 - &amp;quot;Leveraging Wisconsin’s Ambulance Run Data System to Monitor the Opioid Overdose Epidemic&amp;quot;&quot;/&gt;&lt;property id=&quot;20307&quot; value=&quot;256&quot;/&gt;&lt;/object&gt;&lt;object type=&quot;3&quot; unique_id=&quot;10004&quot;&gt;&lt;property id=&quot;20148&quot; value=&quot;5&quot;/&gt;&lt;property id=&quot;20300&quot; value=&quot;Slide 2 - &amp;quot;Disclosure&amp;quot;&quot;/&gt;&lt;property id=&quot;20307&quot; value=&quot;257&quot;/&gt;&lt;/object&gt;&lt;object type=&quot;3&quot; unique_id=&quot;10005&quot;&gt;&lt;property id=&quot;20148&quot; value=&quot;5&quot;/&gt;&lt;property id=&quot;20300&quot; value=&quot;Slide 3 - &amp;quot;In the News&amp;quot;&quot;/&gt;&lt;property id=&quot;20307&quot; value=&quot;262&quot;/&gt;&lt;/object&gt;&lt;object type=&quot;3&quot; unique_id=&quot;10006&quot;&gt;&lt;property id=&quot;20148&quot; value=&quot;5&quot;/&gt;&lt;property id=&quot;20300&quot; value=&quot;Slide 4 - &amp;quot;Background&amp;quot;&quot;/&gt;&lt;property id=&quot;20307&quot; value=&quot;258&quot;/&gt;&lt;/object&gt;&lt;object type=&quot;3&quot; unique_id=&quot;10007&quot;&gt;&lt;property id=&quot;20148&quot; value=&quot;5&quot;/&gt;&lt;property id=&quot;20300&quot; value=&quot;Slide 5 - &amp;quot;Wisconsin Ambulance Run Data System (WARDS)&amp;quot;&quot;/&gt;&lt;property id=&quot;20307&quot; value=&quot;259&quot;/&gt;&lt;/object&gt;&lt;object type=&quot;3&quot; unique_id=&quot;10008&quot;&gt;&lt;property id=&quot;20148&quot; value=&quot;5&quot;/&gt;&lt;property id=&quot;20300&quot; value=&quot;Slide 6 - &amp;quot;Indicators&amp;quot;&quot;/&gt;&lt;property id=&quot;20307&quot; value=&quot;263&quot;/&gt;&lt;/object&gt;&lt;object type=&quot;3&quot; unique_id=&quot;10009&quot;&gt;&lt;property id=&quot;20148&quot; value=&quot;5&quot;/&gt;&lt;property id=&quot;20300&quot; value=&quot;Slide 7 - &amp;quot;Methods: Develop Case Definition&amp;quot;&quot;/&gt;&lt;property id=&quot;20307&quot; value=&quot;260&quot;/&gt;&lt;/object&gt;&lt;object type=&quot;3&quot; unique_id=&quot;10010&quot;&gt;&lt;property id=&quot;20148&quot; value=&quot;5&quot;/&gt;&lt;property id=&quot;20300&quot; value=&quot;Slide 8 - &amp;quot;Variables of Interest&amp;quot;&quot;/&gt;&lt;property id=&quot;20307&quot; value=&quot;261&quot;/&gt;&lt;/object&gt;&lt;object type=&quot;3&quot; unique_id=&quot;10011&quot;&gt;&lt;property id=&quot;20148&quot; value=&quot;5&quot;/&gt;&lt;property id=&quot;20300&quot; value=&quot;Slide 9 - &amp;quot;Key Terms&amp;quot;&quot;/&gt;&lt;property id=&quot;20307&quot; value=&quot;264&quot;/&gt;&lt;/object&gt;&lt;object type=&quot;3&quot; unique_id=&quot;10012&quot;&gt;&lt;property id=&quot;20148&quot; value=&quot;5&quot;/&gt;&lt;property id=&quot;20300&quot; value=&quot;Slide 10 - &amp;quot;Final Definition &amp;quot;&quot;/&gt;&lt;property id=&quot;20307&quot; value=&quot;265&quot;/&gt;&lt;/object&gt;&lt;object type=&quot;3&quot; unique_id=&quot;10013&quot;&gt;&lt;property id=&quot;20148&quot; value=&quot;5&quot;/&gt;&lt;property id=&quot;20300&quot; value=&quot;Slide 11 - &amp;quot;Flagged Opioid Overdose&amp;quot;&quot;/&gt;&lt;property id=&quot;20307&quot; value=&quot;276&quot;/&gt;&lt;/object&gt;&lt;object type=&quot;3&quot; unique_id=&quot;10014&quot;&gt;&lt;property id=&quot;20148&quot; value=&quot;5&quot;/&gt;&lt;property id=&quot;20300&quot; value=&quot;Slide 12 - &amp;quot;Flagged False Positive &amp;quot;&quot;/&gt;&lt;property id=&quot;20307&quot; value=&quot;277&quot;/&gt;&lt;/object&gt;&lt;object type=&quot;3&quot; unique_id=&quot;10015&quot;&gt;&lt;property id=&quot;20148&quot; value=&quot;5&quot;/&gt;&lt;property id=&quot;20300&quot; value=&quot;Slide 13 - &amp;quot;Final Definition&amp;quot;&quot;/&gt;&lt;property id=&quot;20307&quot; value=&quot;274&quot;/&gt;&lt;/object&gt;&lt;object type=&quot;3&quot; unique_id=&quot;10016&quot;&gt;&lt;property id=&quot;20148&quot; value=&quot;5&quot;/&gt;&lt;property id=&quot;20300&quot; value=&quot;Slide 14 - &amp;quot;Validation&amp;quot;&quot;/&gt;&lt;property id=&quot;20307&quot; value=&quot;266&quot;/&gt;&lt;/object&gt;&lt;object type=&quot;3&quot; unique_id=&quot;10017&quot;&gt;&lt;property id=&quot;20148&quot; value=&quot;5&quot;/&gt;&lt;property id=&quot;20300&quot; value=&quot;Slide 15 - &amp;quot;Results&amp;quot;&quot;/&gt;&lt;property id=&quot;20307&quot; value=&quot;271&quot;/&gt;&lt;/object&gt;&lt;object type=&quot;3&quot; unique_id=&quot;10018&quot;&gt;&lt;property id=&quot;20148&quot; value=&quot;5&quot;/&gt;&lt;property id=&quot;20300&quot; value=&quot;Slide 16&quot;/&gt;&lt;property id=&quot;20307&quot; value=&quot;267&quot;/&gt;&lt;/object&gt;&lt;object type=&quot;3&quot; unique_id=&quot;10019&quot;&gt;&lt;property id=&quot;20148&quot; value=&quot;5&quot;/&gt;&lt;property id=&quot;20300&quot; value=&quot;Slide 17&quot;/&gt;&lt;property id=&quot;20307&quot; value=&quot;280&quot;/&gt;&lt;/object&gt;&lt;object type=&quot;3&quot; unique_id=&quot;10020&quot;&gt;&lt;property id=&quot;20148&quot; value=&quot;5&quot;/&gt;&lt;property id=&quot;20300&quot; value=&quot;Slide 18&quot;/&gt;&lt;property id=&quot;20307&quot; value=&quot;272&quot;/&gt;&lt;/object&gt;&lt;object type=&quot;3&quot; unique_id=&quot;10021&quot;&gt;&lt;property id=&quot;20148&quot; value=&quot;5&quot;/&gt;&lt;property id=&quot;20300&quot; value=&quot;Slide 19 - &amp;quot;Exact Counts Versus Trends&amp;quot;&quot;/&gt;&lt;property id=&quot;20307&quot; value=&quot;279&quot;/&gt;&lt;/object&gt;&lt;object type=&quot;3&quot; unique_id=&quot;10022&quot;&gt;&lt;property id=&quot;20148&quot; value=&quot;5&quot;/&gt;&lt;property id=&quot;20300&quot; value=&quot;Slide 20 - &amp;quot;Results&amp;quot;&quot;/&gt;&lt;property id=&quot;20307&quot; value=&quot;273&quot;/&gt;&lt;/object&gt;&lt;object type=&quot;3&quot; unique_id=&quot;10023&quot;&gt;&lt;property id=&quot;20148&quot; value=&quot;5&quot;/&gt;&lt;property id=&quot;20300&quot; value=&quot;Slide 21 - &amp;quot;Conclusions&amp;quot;&quot;/&gt;&lt;property id=&quot;20307&quot; value=&quot;268&quot;/&gt;&lt;/object&gt;&lt;object type=&quot;3&quot; unique_id=&quot;10024&quot;&gt;&lt;property id=&quot;20148&quot; value=&quot;5&quot;/&gt;&lt;property id=&quot;20300&quot; value=&quot;Slide 22 - &amp;quot;Lessons Learned&amp;quot;&quot;/&gt;&lt;property id=&quot;20307&quot; value=&quot;269&quot;/&gt;&lt;/object&gt;&lt;object type=&quot;3&quot; unique_id=&quot;10025&quot;&gt;&lt;property id=&quot;20148&quot; value=&quot;5&quot;/&gt;&lt;property id=&quot;20300&quot; value=&quot;Slide 23 - &amp;quot;Next Steps&amp;quot;&quot;/&gt;&lt;property id=&quot;20307&quot; value=&quot;275&quot;/&gt;&lt;/object&gt;&lt;object type=&quot;3&quot; unique_id=&quot;10026&quot;&gt;&lt;property id=&quot;20148&quot; value=&quot;5&quot;/&gt;&lt;property id=&quot;20300&quot; value=&quot;Slide 24 - &amp;quot;Acknowledgements&amp;quot;&quot;/&gt;&lt;property id=&quot;20307&quot; value=&quot;270&quot;/&gt;&lt;/object&gt;&lt;object type=&quot;3&quot; unique_id=&quot;10027&quot;&gt;&lt;property id=&quot;20148&quot; value=&quot;5&quot;/&gt;&lt;property id=&quot;20300&quot; value=&quot;Slide 25 - &amp;quot;Questions?&amp;quot;&quot;/&gt;&lt;property id=&quot;20307&quot; value=&quot;278&quot;/&gt;&lt;/object&gt;&lt;/object&gt;&lt;object type=&quot;8&quot; unique_id=&quot;10054&quot;&gt;&lt;/object&gt;&lt;/object&gt;&lt;/database&gt;"/>
  <p:tag name="SECTOMILLISECCONVERTED" val="1"/>
</p:tagLst>
</file>

<file path=ppt/theme/theme1.xml><?xml version="1.0" encoding="utf-8"?>
<a:theme xmlns:a="http://schemas.openxmlformats.org/drawingml/2006/main" name="ppttemplate5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HS PPT">
      <a:majorFont>
        <a:latin typeface="Arial"/>
        <a:ea typeface=""/>
        <a:cs typeface=""/>
      </a:majorFont>
      <a:minorFont>
        <a:latin typeface="Century"/>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p:Policy xmlns:p="office.server.policy" id="" local="true">
  <p:Name>Document</p:Name>
  <p:Description/>
  <p:Statement/>
  <p:PolicyItems>
    <p:PolicyItem featureId="Microsoft.Office.RecordsManagement.PolicyFeatures.Expiration" staticId="0x010100A5FE6FE248F05D41A7A66833E66EC9B3|-1520387817" UniqueId="faf7ea42-74b7-4c11-99cc-03e3d934164c">
      <p:Name>Retention</p:Name>
      <p:Description>Automatic scheduling of content for processing, and performing a retention action on content that has reached its due date.</p:Description>
      <p:CustomData>
        <Schedules nextStageId="2">
          <Schedule type="Default">
            <stages>
              <data stageId="1">
                <formula id="Microsoft.Office.RecordsManagement.PolicyFeatures.Expiration.Formula.BuiltIn">
                  <number>14</number>
                  <property>Created</property>
                  <propertyId>8c06beca-0777-48f7-91c7-6da68bc07b69</propertyId>
                  <period>days</period>
                </formula>
                <action type="action" id="Microsoft.Office.RecordsManagement.PolicyFeatures.Expiration.Action.Delete"/>
              </data>
            </stages>
          </Schedule>
        </Schedules>
      </p:CustomData>
    </p:PolicyItem>
  </p:PolicyItems>
</p:Policy>
</file>

<file path=customXml/item2.xml><?xml version="1.0" encoding="utf-8"?>
<ct:contentTypeSchema xmlns:ct="http://schemas.microsoft.com/office/2006/metadata/contentType" xmlns:ma="http://schemas.microsoft.com/office/2006/metadata/properties/metaAttributes" ct:_="" ma:_="" ma:contentTypeName="Document" ma:contentTypeID="0x010100A5FE6FE248F05D41A7A66833E66EC9B3" ma:contentTypeVersion="6" ma:contentTypeDescription="Create a new document." ma:contentTypeScope="" ma:versionID="4fe1017329e2f4579024bd68074d7bbd">
  <xsd:schema xmlns:xsd="http://www.w3.org/2001/XMLSchema" xmlns:xs="http://www.w3.org/2001/XMLSchema" xmlns:p="http://schemas.microsoft.com/office/2006/metadata/properties" xmlns:ns1="http://schemas.microsoft.com/sharepoint/v3" targetNamespace="http://schemas.microsoft.com/office/2006/metadata/properties" ma:root="true" ma:fieldsID="9d3ddb2664c569c3ea0a0d814c2ebde9" ns1:_="">
    <xsd:import namespace="http://schemas.microsoft.com/sharepoint/v3"/>
    <xsd:element name="properties">
      <xsd:complexType>
        <xsd:sequence>
          <xsd:element name="documentManagement">
            <xsd:complexType>
              <xsd:all>
                <xsd:element ref="ns1:_dlc_Exempt" minOccurs="0"/>
                <xsd:element ref="ns1:_dlc_ExpireDateSaved" minOccurs="0"/>
                <xsd:element ref="ns1:_dlc_Expire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9" nillable="true" ma:displayName="Exempt from Policy" ma:hidden="true" ma:internalName="_dlc_Exempt" ma:readOnly="true">
      <xsd:simpleType>
        <xsd:restriction base="dms:Unknown"/>
      </xsd:simpleType>
    </xsd:element>
    <xsd:element name="_dlc_ExpireDateSaved" ma:index="10" nillable="true" ma:displayName="Original Expiration Date" ma:hidden="true" ma:internalName="_dlc_ExpireDateSaved" ma:readOnly="true">
      <xsd:simpleType>
        <xsd:restriction base="dms:DateTime"/>
      </xsd:simpleType>
    </xsd:element>
    <xsd:element name="_dlc_ExpireDate" ma:index="11" nillable="true" ma:displayName="Expiration Date" ma:description="" ma:hidden="true" ma:indexed="true" ma:internalName="_dlc_ExpireDat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dlc_ExpireDateSaved xmlns="http://schemas.microsoft.com/sharepoint/v3" xsi:nil="true"/>
    <_dlc_ExpireDate xmlns="http://schemas.microsoft.com/sharepoint/v3">2016-12-26T19:35:38+00:00</_dlc_ExpireDat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9BBABA5-5980-4087-82A2-441EF7E4E514}">
  <ds:schemaRefs>
    <ds:schemaRef ds:uri="office.server.policy"/>
  </ds:schemaRefs>
</ds:datastoreItem>
</file>

<file path=customXml/itemProps2.xml><?xml version="1.0" encoding="utf-8"?>
<ds:datastoreItem xmlns:ds="http://schemas.openxmlformats.org/officeDocument/2006/customXml" ds:itemID="{D154F1F8-1CF7-484C-8A96-C96AD426A8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1819437-0551-4B09-BCDD-B349D7942667}">
  <ds:schemaRefs>
    <ds:schemaRef ds:uri="http://schemas.microsoft.com/office/infopath/2007/PartnerControls"/>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schemas.microsoft.com/office/2006/documentManagement/types"/>
    <ds:schemaRef ds:uri="http://www.w3.org/XML/1998/namespace"/>
    <ds:schemaRef ds:uri="http://purl.org/dc/dcmitype/"/>
  </ds:schemaRefs>
</ds:datastoreItem>
</file>

<file path=customXml/itemProps4.xml><?xml version="1.0" encoding="utf-8"?>
<ds:datastoreItem xmlns:ds="http://schemas.openxmlformats.org/officeDocument/2006/customXml" ds:itemID="{137662E2-B0B6-437A-A162-089B756862C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ppttemplate5a</Template>
  <TotalTime>851</TotalTime>
  <Words>760</Words>
  <Application>Microsoft Office PowerPoint</Application>
  <PresentationFormat>On-screen Show (4:3)</PresentationFormat>
  <Paragraphs>95</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ppttemplate5a</vt:lpstr>
      <vt:lpstr>Leveraging Wisconsin’s Ambulance Run Data System to Monitor the Opioid Overdose Epidemic</vt:lpstr>
      <vt:lpstr>Disclosure</vt:lpstr>
      <vt:lpstr>In the News</vt:lpstr>
      <vt:lpstr>Background</vt:lpstr>
      <vt:lpstr>Wisconsin Ambulance Run Data System (WARDS)</vt:lpstr>
      <vt:lpstr>Indicators</vt:lpstr>
      <vt:lpstr>Methods: Develop Case Definition</vt:lpstr>
      <vt:lpstr>Variables of Interest</vt:lpstr>
      <vt:lpstr>Key Terms</vt:lpstr>
      <vt:lpstr>Final Definition </vt:lpstr>
      <vt:lpstr>Flagged Opioid Overdose</vt:lpstr>
      <vt:lpstr>Flagged False Positive </vt:lpstr>
      <vt:lpstr>Final Definition</vt:lpstr>
      <vt:lpstr>Validation</vt:lpstr>
      <vt:lpstr>Results</vt:lpstr>
      <vt:lpstr>PowerPoint Presentation</vt:lpstr>
      <vt:lpstr>PowerPoint Presentation</vt:lpstr>
      <vt:lpstr>PowerPoint Presentation</vt:lpstr>
      <vt:lpstr>Exact Counts Versus Trends</vt:lpstr>
      <vt:lpstr>Results</vt:lpstr>
      <vt:lpstr>Conclusions</vt:lpstr>
      <vt:lpstr>Lessons Learned</vt:lpstr>
      <vt:lpstr>Next Steps</vt:lpstr>
      <vt:lpstr>Acknowledgements</vt:lpstr>
      <vt:lpstr>Questions?</vt:lpstr>
    </vt:vector>
  </TitlesOfParts>
  <Company>DHS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Leveraging Wisconsin’s Ambulance Run Data System to</dc:title>
  <dc:creator>Bergeron, Ashley R</dc:creator>
  <cp:lastModifiedBy>Kopetskie, Karen M</cp:lastModifiedBy>
  <cp:revision>71</cp:revision>
  <dcterms:created xsi:type="dcterms:W3CDTF">2018-04-20T13:47:26Z</dcterms:created>
  <dcterms:modified xsi:type="dcterms:W3CDTF">2018-12-05T19:53:38Z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0x010100A5FE6FE248F05D41A7A66833E66EC9B3</vt:lpwstr>
  </property>
  <property fmtid="{D5CDD505-2E9C-101B-9397-08002B2CF9AE}" pid="3" name="_dlc_policyId">
    <vt:lpwstr>0x010100A5FE6FE248F05D41A7A66833E66EC9B3|-1520387817</vt:lpwstr>
  </property>
  <property fmtid="{D5CDD505-2E9C-101B-9397-08002B2CF9AE}" pid="4" name="ItemRetentionFormula">
    <vt:lpwstr>&lt;formula id="Microsoft.Office.RecordsManagement.PolicyFeatures.Expiration.Formula.BuiltIn"&gt;&lt;number&gt;14&lt;/number&gt;&lt;property&gt;Created&lt;/property&gt;&lt;propertyId&gt;8c06beca-0777-48f7-91c7-6da68bc07b69&lt;/propertyId&gt;&lt;period&gt;days&lt;/period&gt;&lt;/formula&gt;</vt:lpwstr>
  </property>
</Properties>
</file>