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3"/>
  </p:notesMasterIdLst>
  <p:handoutMasterIdLst>
    <p:handoutMasterId r:id="rId24"/>
  </p:handoutMasterIdLst>
  <p:sldIdLst>
    <p:sldId id="256" r:id="rId5"/>
    <p:sldId id="257" r:id="rId6"/>
    <p:sldId id="280" r:id="rId7"/>
    <p:sldId id="275" r:id="rId8"/>
    <p:sldId id="258" r:id="rId9"/>
    <p:sldId id="262" r:id="rId10"/>
    <p:sldId id="281" r:id="rId11"/>
    <p:sldId id="305" r:id="rId12"/>
    <p:sldId id="313" r:id="rId13"/>
    <p:sldId id="308" r:id="rId14"/>
    <p:sldId id="310" r:id="rId15"/>
    <p:sldId id="309" r:id="rId16"/>
    <p:sldId id="307" r:id="rId17"/>
    <p:sldId id="311" r:id="rId18"/>
    <p:sldId id="300" r:id="rId19"/>
    <p:sldId id="314" r:id="rId20"/>
    <p:sldId id="269" r:id="rId21"/>
    <p:sldId id="276" r:id="rId22"/>
  </p:sldIdLst>
  <p:sldSz cx="9144000" cy="6858000" type="screen4x3"/>
  <p:notesSz cx="6858000" cy="9144000"/>
  <p:custDataLst>
    <p:tags r:id="rId25"/>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Weese, Sigrid" initials="DS" lastIdx="66" clrIdx="0">
    <p:extLst>
      <p:ext uri="{19B8F6BF-5375-455C-9EA6-DF929625EA0E}">
        <p15:presenceInfo xmlns:p15="http://schemas.microsoft.com/office/powerpoint/2012/main" userId="S-1-5-21-781256798-401653752-3358417428-19668" providerId="AD"/>
      </p:ext>
    </p:extLst>
  </p:cmAuthor>
  <p:cmAuthor id="2" name="Colella, Mario R" initials="CMR" lastIdx="25" clrIdx="1">
    <p:extLst>
      <p:ext uri="{19B8F6BF-5375-455C-9EA6-DF929625EA0E}">
        <p15:presenceInfo xmlns:p15="http://schemas.microsoft.com/office/powerpoint/2012/main" userId="S-1-5-21-781256798-401653752-3358417428-112512" providerId="AD"/>
      </p:ext>
    </p:extLst>
  </p:cmAuthor>
  <p:cmAuthor id="3" name="Rybczyk, Elizabeth - DHS (Ela)" initials="RE-D(" lastIdx="8" clrIdx="2">
    <p:extLst>
      <p:ext uri="{19B8F6BF-5375-455C-9EA6-DF929625EA0E}">
        <p15:presenceInfo xmlns:p15="http://schemas.microsoft.com/office/powerpoint/2012/main" userId="Rybczyk, Elizabeth - DHS (Ela)" providerId="None"/>
      </p:ext>
    </p:extLst>
  </p:cmAuthor>
  <p:cmAuthor id="4" name="DeWeese, Sigrid R - DHS (Ruth)" initials="DSRD(" lastIdx="13" clrIdx="3">
    <p:extLst>
      <p:ext uri="{19B8F6BF-5375-455C-9EA6-DF929625EA0E}">
        <p15:presenceInfo xmlns:p15="http://schemas.microsoft.com/office/powerpoint/2012/main" userId="S::Sigrid.DeWeese@dhs.wisconsin.gov::7f50e63f-7a95-4813-8897-3f49803f30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F4"/>
    <a:srgbClr val="D0D8E8"/>
    <a:srgbClr val="28466A"/>
    <a:srgbClr val="451A17"/>
    <a:srgbClr val="B30000"/>
    <a:srgbClr val="585858"/>
    <a:srgbClr val="003D78"/>
    <a:srgbClr val="7976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09" autoAdjust="0"/>
    <p:restoredTop sz="50877" autoAdjust="0"/>
  </p:normalViewPr>
  <p:slideViewPr>
    <p:cSldViewPr>
      <p:cViewPr varScale="1">
        <p:scale>
          <a:sx n="34" d="100"/>
          <a:sy n="34" d="100"/>
        </p:scale>
        <p:origin x="2132" y="48"/>
      </p:cViewPr>
      <p:guideLst>
        <p:guide orient="horz" pos="2160"/>
        <p:guide pos="2880"/>
      </p:guideLst>
    </p:cSldViewPr>
  </p:slideViewPr>
  <p:notesTextViewPr>
    <p:cViewPr>
      <p:scale>
        <a:sx n="200" d="100"/>
        <a:sy n="200" d="100"/>
      </p:scale>
      <p:origin x="0" y="-144"/>
    </p:cViewPr>
  </p:notesTextViewPr>
  <p:sorterViewPr>
    <p:cViewPr>
      <p:scale>
        <a:sx n="100" d="100"/>
        <a:sy n="100" d="100"/>
      </p:scale>
      <p:origin x="0" y="0"/>
    </p:cViewPr>
  </p:sorterViewPr>
  <p:notesViewPr>
    <p:cSldViewPr>
      <p:cViewPr varScale="1">
        <p:scale>
          <a:sx n="64" d="100"/>
          <a:sy n="64" d="100"/>
        </p:scale>
        <p:origin x="-3144"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CFEC72-AE09-4BA1-BA84-257DE712CC5A}" type="datetimeFigureOut">
              <a:rPr lang="en-US" smtClean="0"/>
              <a:t>2/13/2023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0BE21A-A0A0-48C9-96FA-F104BF0B2E9F}" type="slidenum">
              <a:rPr lang="en-US" smtClean="0"/>
              <a:t>‹#›</a:t>
            </a:fld>
            <a:endParaRPr lang="en-US" dirty="0"/>
          </a:p>
        </p:txBody>
      </p:sp>
    </p:spTree>
    <p:extLst>
      <p:ext uri="{BB962C8B-B14F-4D97-AF65-F5344CB8AC3E}">
        <p14:creationId xmlns:p14="http://schemas.microsoft.com/office/powerpoint/2010/main" val="164670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3F9E40-16DB-4AD9-A86A-B41992762713}" type="datetimeFigureOut">
              <a:rPr lang="en-US" smtClean="0"/>
              <a:t>2/13/2023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E2FDF0-BE34-40E6-A70E-CBBA5B697AE7}" type="slidenum">
              <a:rPr lang="en-US" smtClean="0"/>
              <a:t>‹#›</a:t>
            </a:fld>
            <a:endParaRPr lang="en-US" dirty="0"/>
          </a:p>
        </p:txBody>
      </p:sp>
    </p:spTree>
    <p:extLst>
      <p:ext uri="{BB962C8B-B14F-4D97-AF65-F5344CB8AC3E}">
        <p14:creationId xmlns:p14="http://schemas.microsoft.com/office/powerpoint/2010/main" val="27352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2023 Wisconsin EMS Scope of Practice Review. I am Dr. Riccardo Colella, YOUR state EMS medical director.</a:t>
            </a:r>
          </a:p>
        </p:txBody>
      </p:sp>
      <p:sp>
        <p:nvSpPr>
          <p:cNvPr id="4" name="Slide Number Placeholder 3"/>
          <p:cNvSpPr>
            <a:spLocks noGrp="1"/>
          </p:cNvSpPr>
          <p:nvPr>
            <p:ph type="sldNum" sz="quarter" idx="10"/>
          </p:nvPr>
        </p:nvSpPr>
        <p:spPr/>
        <p:txBody>
          <a:bodyPr/>
          <a:lstStyle/>
          <a:p>
            <a:fld id="{55E2FDF0-BE34-40E6-A70E-CBBA5B697AE7}" type="slidenum">
              <a:rPr lang="en-US" smtClean="0"/>
              <a:t>1</a:t>
            </a:fld>
            <a:endParaRPr lang="en-US" dirty="0"/>
          </a:p>
        </p:txBody>
      </p:sp>
    </p:spTree>
    <p:extLst>
      <p:ext uri="{BB962C8B-B14F-4D97-AF65-F5344CB8AC3E}">
        <p14:creationId xmlns:p14="http://schemas.microsoft.com/office/powerpoint/2010/main" val="3607501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Intradermal medication administration route is added as an optional skill for all levels to better position EMS to provide vaccines.</a:t>
            </a:r>
          </a:p>
        </p:txBody>
      </p:sp>
      <p:sp>
        <p:nvSpPr>
          <p:cNvPr id="4" name="Slide Number Placeholder 3"/>
          <p:cNvSpPr>
            <a:spLocks noGrp="1"/>
          </p:cNvSpPr>
          <p:nvPr>
            <p:ph type="sldNum" sz="quarter" idx="5"/>
          </p:nvPr>
        </p:nvSpPr>
        <p:spPr/>
        <p:txBody>
          <a:bodyPr/>
          <a:lstStyle/>
          <a:p>
            <a:fld id="{55E2FDF0-BE34-40E6-A70E-CBBA5B697AE7}" type="slidenum">
              <a:rPr lang="en-US" smtClean="0"/>
              <a:t>10</a:t>
            </a:fld>
            <a:endParaRPr lang="en-US" dirty="0"/>
          </a:p>
        </p:txBody>
      </p:sp>
    </p:spTree>
    <p:extLst>
      <p:ext uri="{BB962C8B-B14F-4D97-AF65-F5344CB8AC3E}">
        <p14:creationId xmlns:p14="http://schemas.microsoft.com/office/powerpoint/2010/main" val="2456078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continued opioid crisis, we are adding buprenorphine as an optional skill at the PARA level so EMS can begin medication-assisted treatment for patients with substance abuse disorder and bridge them downstream MAT and behavioral therapies. The use of buprenorphine requires a strong interdisciplinary connection and coordination with hospital or office-based treatment teams.</a:t>
            </a:r>
          </a:p>
        </p:txBody>
      </p:sp>
      <p:sp>
        <p:nvSpPr>
          <p:cNvPr id="4" name="Slide Number Placeholder 3"/>
          <p:cNvSpPr>
            <a:spLocks noGrp="1"/>
          </p:cNvSpPr>
          <p:nvPr>
            <p:ph type="sldNum" sz="quarter" idx="5"/>
          </p:nvPr>
        </p:nvSpPr>
        <p:spPr/>
        <p:txBody>
          <a:bodyPr/>
          <a:lstStyle/>
          <a:p>
            <a:fld id="{55E2FDF0-BE34-40E6-A70E-CBBA5B697AE7}" type="slidenum">
              <a:rPr lang="en-US" smtClean="0"/>
              <a:t>11</a:t>
            </a:fld>
            <a:endParaRPr lang="en-US" dirty="0"/>
          </a:p>
        </p:txBody>
      </p:sp>
    </p:spTree>
    <p:extLst>
      <p:ext uri="{BB962C8B-B14F-4D97-AF65-F5344CB8AC3E}">
        <p14:creationId xmlns:p14="http://schemas.microsoft.com/office/powerpoint/2010/main" val="3050198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updated the scope for SABAs for use beyond asthma; now it is optional for other respiratory distress conditions where bronchospasm is thought to be a major component. </a:t>
            </a:r>
          </a:p>
        </p:txBody>
      </p:sp>
      <p:sp>
        <p:nvSpPr>
          <p:cNvPr id="4" name="Slide Number Placeholder 3"/>
          <p:cNvSpPr>
            <a:spLocks noGrp="1"/>
          </p:cNvSpPr>
          <p:nvPr>
            <p:ph type="sldNum" sz="quarter" idx="5"/>
          </p:nvPr>
        </p:nvSpPr>
        <p:spPr/>
        <p:txBody>
          <a:bodyPr/>
          <a:lstStyle/>
          <a:p>
            <a:fld id="{55E2FDF0-BE34-40E6-A70E-CBBA5B697AE7}" type="slidenum">
              <a:rPr lang="en-US" smtClean="0"/>
              <a:t>12</a:t>
            </a:fld>
            <a:endParaRPr lang="en-US" dirty="0"/>
          </a:p>
        </p:txBody>
      </p:sp>
    </p:spTree>
    <p:extLst>
      <p:ext uri="{BB962C8B-B14F-4D97-AF65-F5344CB8AC3E}">
        <p14:creationId xmlns:p14="http://schemas.microsoft.com/office/powerpoint/2010/main" val="1198074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 the Part B portion of the EMS Scope of Practice for agencies licensed for interfacility transport.</a:t>
            </a:r>
          </a:p>
          <a:p>
            <a:endParaRPr lang="en-US" dirty="0"/>
          </a:p>
          <a:p>
            <a:r>
              <a:rPr lang="en-US" dirty="0"/>
              <a:t>Foley catheter monitoring is added as a required skill for interfacility transport at EMT level so it can allow more flexibility for agencies to perform IFT.</a:t>
            </a:r>
          </a:p>
        </p:txBody>
      </p:sp>
      <p:sp>
        <p:nvSpPr>
          <p:cNvPr id="4" name="Slide Number Placeholder 3"/>
          <p:cNvSpPr>
            <a:spLocks noGrp="1"/>
          </p:cNvSpPr>
          <p:nvPr>
            <p:ph type="sldNum" sz="quarter" idx="5"/>
          </p:nvPr>
        </p:nvSpPr>
        <p:spPr/>
        <p:txBody>
          <a:bodyPr/>
          <a:lstStyle/>
          <a:p>
            <a:fld id="{55E2FDF0-BE34-40E6-A70E-CBBA5B697AE7}" type="slidenum">
              <a:rPr lang="en-US" smtClean="0"/>
              <a:t>13</a:t>
            </a:fld>
            <a:endParaRPr lang="en-US" dirty="0"/>
          </a:p>
        </p:txBody>
      </p:sp>
    </p:spTree>
    <p:extLst>
      <p:ext uri="{BB962C8B-B14F-4D97-AF65-F5344CB8AC3E}">
        <p14:creationId xmlns:p14="http://schemas.microsoft.com/office/powerpoint/2010/main" val="2282832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Nasogastric, Gastrostomy and jejunostomy tube monitoring is added as a required skill for interfacility transport at EMT level so it can allow more flexibility for agencies to perform IFT. Just like foley catheters mentioned in the last slide, these tubes are often present during IFT and adding this to the scope of practice allows an EMS agency to use EMT’s to manage these patients and it provides more consistency for hospitals when requesting IFTs.</a:t>
            </a:r>
          </a:p>
          <a:p>
            <a:endParaRPr lang="en-US" dirty="0"/>
          </a:p>
        </p:txBody>
      </p:sp>
      <p:sp>
        <p:nvSpPr>
          <p:cNvPr id="4" name="Slide Number Placeholder 3"/>
          <p:cNvSpPr>
            <a:spLocks noGrp="1"/>
          </p:cNvSpPr>
          <p:nvPr>
            <p:ph type="sldNum" sz="quarter" idx="5"/>
          </p:nvPr>
        </p:nvSpPr>
        <p:spPr/>
        <p:txBody>
          <a:bodyPr/>
          <a:lstStyle/>
          <a:p>
            <a:fld id="{55E2FDF0-BE34-40E6-A70E-CBBA5B697AE7}" type="slidenum">
              <a:rPr lang="en-US" smtClean="0"/>
              <a:t>14</a:t>
            </a:fld>
            <a:endParaRPr lang="en-US" dirty="0"/>
          </a:p>
        </p:txBody>
      </p:sp>
    </p:spTree>
    <p:extLst>
      <p:ext uri="{BB962C8B-B14F-4D97-AF65-F5344CB8AC3E}">
        <p14:creationId xmlns:p14="http://schemas.microsoft.com/office/powerpoint/2010/main" val="2780329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summary, this table outlines the updates to the Part A 911 Scope of Practice. Please review these changes—especially for any required skill.</a:t>
            </a:r>
          </a:p>
          <a:p>
            <a:endParaRPr lang="en-US" baseline="0" dirty="0"/>
          </a:p>
        </p:txBody>
      </p:sp>
      <p:sp>
        <p:nvSpPr>
          <p:cNvPr id="4" name="Slide Number Placeholder 3"/>
          <p:cNvSpPr>
            <a:spLocks noGrp="1"/>
          </p:cNvSpPr>
          <p:nvPr>
            <p:ph type="sldNum" sz="quarter" idx="10"/>
          </p:nvPr>
        </p:nvSpPr>
        <p:spPr/>
        <p:txBody>
          <a:bodyPr/>
          <a:lstStyle/>
          <a:p>
            <a:fld id="{55E2FDF0-BE34-40E6-A70E-CBBA5B697AE7}" type="slidenum">
              <a:rPr lang="en-US" smtClean="0"/>
              <a:t>15</a:t>
            </a:fld>
            <a:endParaRPr lang="en-US" dirty="0"/>
          </a:p>
        </p:txBody>
      </p:sp>
    </p:spTree>
    <p:extLst>
      <p:ext uri="{BB962C8B-B14F-4D97-AF65-F5344CB8AC3E}">
        <p14:creationId xmlns:p14="http://schemas.microsoft.com/office/powerpoint/2010/main" val="3211051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summary, this table outlines the updates to the Part B Interfacility Scope of Practice. Please review these required changes.</a:t>
            </a:r>
          </a:p>
          <a:p>
            <a:endParaRPr lang="en-US" baseline="0" dirty="0"/>
          </a:p>
        </p:txBody>
      </p:sp>
      <p:sp>
        <p:nvSpPr>
          <p:cNvPr id="4" name="Slide Number Placeholder 3"/>
          <p:cNvSpPr>
            <a:spLocks noGrp="1"/>
          </p:cNvSpPr>
          <p:nvPr>
            <p:ph type="sldNum" sz="quarter" idx="10"/>
          </p:nvPr>
        </p:nvSpPr>
        <p:spPr/>
        <p:txBody>
          <a:bodyPr/>
          <a:lstStyle/>
          <a:p>
            <a:fld id="{55E2FDF0-BE34-40E6-A70E-CBBA5B697AE7}" type="slidenum">
              <a:rPr lang="en-US" smtClean="0"/>
              <a:t>16</a:t>
            </a:fld>
            <a:endParaRPr lang="en-US" dirty="0"/>
          </a:p>
        </p:txBody>
      </p:sp>
    </p:spTree>
    <p:extLst>
      <p:ext uri="{BB962C8B-B14F-4D97-AF65-F5344CB8AC3E}">
        <p14:creationId xmlns:p14="http://schemas.microsoft.com/office/powerpoint/2010/main" val="872624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EMS service directors and EMS medical directors, please</a:t>
            </a:r>
            <a:r>
              <a:rPr lang="en-US" baseline="0" dirty="0"/>
              <a:t> </a:t>
            </a:r>
            <a:r>
              <a:rPr lang="en-US" dirty="0"/>
              <a:t>ensure that agency EMS protocols</a:t>
            </a:r>
            <a:r>
              <a:rPr lang="en-US" baseline="0" dirty="0"/>
              <a:t> are updated for the 2023 scope and that a </a:t>
            </a:r>
            <a:r>
              <a:rPr lang="en-US" sz="1200" b="0" i="0" kern="1200" dirty="0">
                <a:solidFill>
                  <a:schemeClr val="tx1"/>
                </a:solidFill>
                <a:effectLst/>
                <a:latin typeface="+mn-lt"/>
                <a:ea typeface="+mn-ea"/>
                <a:cs typeface="+mn-cs"/>
              </a:rPr>
              <a:t>list of the optional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advanced skills and procedures intended for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use are submitted to DHS as required in DHS 110.35.2.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DHS</a:t>
            </a:r>
            <a:r>
              <a:rPr lang="en-US" sz="1200" b="0" i="0" kern="1200" baseline="0" dirty="0">
                <a:solidFill>
                  <a:schemeClr val="tx1"/>
                </a:solidFill>
                <a:effectLst/>
                <a:latin typeface="+mn-lt"/>
                <a:ea typeface="+mn-ea"/>
                <a:cs typeface="+mn-cs"/>
              </a:rPr>
              <a:t> will make this reporting and attestation very easy for service and medical directors through the e-licensing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For EMR agencies using optional advanced skills, please ensure a method to report to WARDS as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E2FDF0-BE34-40E6-A70E-CBBA5B697AE7}" type="slidenum">
              <a:rPr lang="en-US" smtClean="0"/>
              <a:t>17</a:t>
            </a:fld>
            <a:endParaRPr lang="en-US" dirty="0"/>
          </a:p>
        </p:txBody>
      </p:sp>
    </p:spTree>
    <p:extLst>
      <p:ext uri="{BB962C8B-B14F-4D97-AF65-F5344CB8AC3E}">
        <p14:creationId xmlns:p14="http://schemas.microsoft.com/office/powerpoint/2010/main" val="2229318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on</a:t>
            </a:r>
            <a:r>
              <a:rPr lang="en-US" baseline="0" dirty="0"/>
              <a:t> behalf of the EMS Section, I want to say thank you for all you do for Wisconsin EMS</a:t>
            </a:r>
          </a:p>
          <a:p>
            <a:r>
              <a:rPr lang="en-US" baseline="0" dirty="0"/>
              <a:t>If you have any questions, please reach out to your regional coordinator or me through our contact information on the DHS website.</a:t>
            </a:r>
            <a:endParaRPr lang="en-US" dirty="0"/>
          </a:p>
        </p:txBody>
      </p:sp>
      <p:sp>
        <p:nvSpPr>
          <p:cNvPr id="4" name="Slide Number Placeholder 3"/>
          <p:cNvSpPr>
            <a:spLocks noGrp="1"/>
          </p:cNvSpPr>
          <p:nvPr>
            <p:ph type="sldNum" sz="quarter" idx="10"/>
          </p:nvPr>
        </p:nvSpPr>
        <p:spPr/>
        <p:txBody>
          <a:bodyPr/>
          <a:lstStyle/>
          <a:p>
            <a:fld id="{55E2FDF0-BE34-40E6-A70E-CBBA5B697AE7}" type="slidenum">
              <a:rPr lang="en-US" smtClean="0"/>
              <a:t>18</a:t>
            </a:fld>
            <a:endParaRPr lang="en-US" dirty="0"/>
          </a:p>
        </p:txBody>
      </p:sp>
    </p:spTree>
    <p:extLst>
      <p:ext uri="{BB962C8B-B14F-4D97-AF65-F5344CB8AC3E}">
        <p14:creationId xmlns:p14="http://schemas.microsoft.com/office/powerpoint/2010/main" val="188350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55E2FDF0-BE34-40E6-A70E-CBBA5B697AE7}" type="slidenum">
              <a:rPr lang="en-US" smtClean="0"/>
              <a:t>2</a:t>
            </a:fld>
            <a:endParaRPr lang="en-US" dirty="0"/>
          </a:p>
        </p:txBody>
      </p:sp>
    </p:spTree>
    <p:extLst>
      <p:ext uri="{BB962C8B-B14F-4D97-AF65-F5344CB8AC3E}">
        <p14:creationId xmlns:p14="http://schemas.microsoft.com/office/powerpoint/2010/main" val="839741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Wisconsin </a:t>
            </a:r>
            <a:r>
              <a:rPr lang="en-US" sz="1200" b="1" i="0" kern="1200" dirty="0">
                <a:solidFill>
                  <a:schemeClr val="tx1"/>
                </a:solidFill>
                <a:effectLst/>
                <a:latin typeface="+mn-lt"/>
                <a:ea typeface="+mn-ea"/>
                <a:cs typeface="+mn-cs"/>
              </a:rPr>
              <a:t>Ambulance</a:t>
            </a:r>
            <a:r>
              <a:rPr lang="en-US" sz="1200" b="0" i="0" kern="1200" dirty="0">
                <a:solidFill>
                  <a:schemeClr val="tx1"/>
                </a:solidFill>
                <a:effectLst/>
                <a:latin typeface="+mn-lt"/>
                <a:ea typeface="+mn-ea"/>
                <a:cs typeface="+mn-cs"/>
              </a:rPr>
              <a:t> Run Data System (</a:t>
            </a:r>
            <a:r>
              <a:rPr lang="en-US" sz="1200" b="1" i="0" kern="1200" dirty="0">
                <a:solidFill>
                  <a:schemeClr val="tx1"/>
                </a:solidFill>
                <a:effectLst/>
                <a:latin typeface="+mn-lt"/>
                <a:ea typeface="+mn-ea"/>
                <a:cs typeface="+mn-cs"/>
              </a:rPr>
              <a:t>WARDS</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55E2FDF0-BE34-40E6-A70E-CBBA5B697AE7}" type="slidenum">
              <a:rPr lang="en-US" smtClean="0"/>
              <a:t>3</a:t>
            </a:fld>
            <a:endParaRPr lang="en-US" dirty="0"/>
          </a:p>
        </p:txBody>
      </p:sp>
    </p:spTree>
    <p:extLst>
      <p:ext uri="{BB962C8B-B14F-4D97-AF65-F5344CB8AC3E}">
        <p14:creationId xmlns:p14="http://schemas.microsoft.com/office/powerpoint/2010/main" val="3481790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Wisconsin scope of practice for each EMS professional provider level is reviewed annually in consultation with the Wisconsin EMS Advisory Board and the Physician Advisory Committee. The scope of practice becomes effective on March 31</a:t>
            </a:r>
            <a:r>
              <a:rPr lang="en-US" sz="1200" b="0" i="0" kern="1200" baseline="30000" dirty="0">
                <a:solidFill>
                  <a:schemeClr val="tx1"/>
                </a:solidFill>
                <a:effectLst/>
                <a:latin typeface="+mn-lt"/>
                <a:ea typeface="+mn-ea"/>
                <a:cs typeface="+mn-cs"/>
              </a:rPr>
              <a:t>st</a:t>
            </a:r>
            <a:r>
              <a:rPr lang="en-US" sz="1200" b="0" i="0" kern="1200" dirty="0">
                <a:solidFill>
                  <a:schemeClr val="tx1"/>
                </a:solidFill>
                <a:effectLst/>
                <a:latin typeface="+mn-lt"/>
                <a:ea typeface="+mn-ea"/>
                <a:cs typeface="+mn-cs"/>
              </a:rPr>
              <a:t> of each year and is published and posted on the department website. </a:t>
            </a:r>
          </a:p>
          <a:p>
            <a:r>
              <a:rPr lang="en-US" sz="1200" b="0" i="0" kern="1200" dirty="0">
                <a:solidFill>
                  <a:schemeClr val="tx1"/>
                </a:solidFill>
                <a:effectLst/>
                <a:latin typeface="+mn-lt"/>
                <a:ea typeface="+mn-ea"/>
                <a:cs typeface="+mn-cs"/>
              </a:rPr>
              <a:t>You will also find other valuable</a:t>
            </a:r>
            <a:r>
              <a:rPr lang="en-US" sz="1200" b="0" i="0" kern="1200" baseline="0" dirty="0">
                <a:solidFill>
                  <a:schemeClr val="tx1"/>
                </a:solidFill>
                <a:effectLst/>
                <a:latin typeface="+mn-lt"/>
                <a:ea typeface="+mn-ea"/>
                <a:cs typeface="+mn-cs"/>
              </a:rPr>
              <a:t> information and resources on the DHS homepage.</a:t>
            </a:r>
            <a:endParaRPr lang="en-US" dirty="0"/>
          </a:p>
        </p:txBody>
      </p:sp>
      <p:sp>
        <p:nvSpPr>
          <p:cNvPr id="4" name="Slide Number Placeholder 3"/>
          <p:cNvSpPr>
            <a:spLocks noGrp="1"/>
          </p:cNvSpPr>
          <p:nvPr>
            <p:ph type="sldNum" sz="quarter" idx="10"/>
          </p:nvPr>
        </p:nvSpPr>
        <p:spPr/>
        <p:txBody>
          <a:bodyPr/>
          <a:lstStyle/>
          <a:p>
            <a:fld id="{55E2FDF0-BE34-40E6-A70E-CBBA5B697AE7}" type="slidenum">
              <a:rPr lang="en-US" smtClean="0"/>
              <a:t>4</a:t>
            </a:fld>
            <a:endParaRPr lang="en-US" dirty="0"/>
          </a:p>
        </p:txBody>
      </p:sp>
    </p:spTree>
    <p:extLst>
      <p:ext uri="{BB962C8B-B14F-4D97-AF65-F5344CB8AC3E}">
        <p14:creationId xmlns:p14="http://schemas.microsoft.com/office/powerpoint/2010/main" val="414213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DHS is identified by Administrative Rule DHS 110.12 to specify the Scope of Practice for EMS practitioners and responders. </a:t>
            </a:r>
          </a:p>
          <a:p>
            <a:endParaRPr lang="en-US" baseline="0" dirty="0"/>
          </a:p>
          <a:p>
            <a:r>
              <a:rPr lang="en-US" dirty="0"/>
              <a:t>Responders and practitioners may only perform skills, use equipment and administer medications within the scope of practice to which the individual is licensed, certified, or credentialed.</a:t>
            </a:r>
          </a:p>
          <a:p>
            <a:endParaRPr lang="en-US" baseline="0" dirty="0"/>
          </a:p>
          <a:p>
            <a:r>
              <a:rPr lang="en-US" baseline="0" dirty="0"/>
              <a:t>This process has been transparent and vetted through the PAC and EMS Board with input from the public in these venues. </a:t>
            </a:r>
            <a:endParaRPr lang="en-US" dirty="0"/>
          </a:p>
        </p:txBody>
      </p:sp>
      <p:sp>
        <p:nvSpPr>
          <p:cNvPr id="4" name="Slide Number Placeholder 3"/>
          <p:cNvSpPr>
            <a:spLocks noGrp="1"/>
          </p:cNvSpPr>
          <p:nvPr>
            <p:ph type="sldNum" sz="quarter" idx="10"/>
          </p:nvPr>
        </p:nvSpPr>
        <p:spPr/>
        <p:txBody>
          <a:bodyPr/>
          <a:lstStyle/>
          <a:p>
            <a:fld id="{55E2FDF0-BE34-40E6-A70E-CBBA5B697AE7}" type="slidenum">
              <a:rPr lang="en-US" smtClean="0"/>
              <a:t>5</a:t>
            </a:fld>
            <a:endParaRPr lang="en-US" dirty="0"/>
          </a:p>
        </p:txBody>
      </p:sp>
    </p:spTree>
    <p:extLst>
      <p:ext uri="{BB962C8B-B14F-4D97-AF65-F5344CB8AC3E}">
        <p14:creationId xmlns:p14="http://schemas.microsoft.com/office/powerpoint/2010/main" val="134719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5E2FDF0-BE34-40E6-A70E-CBBA5B697AE7}" type="slidenum">
              <a:rPr lang="en-US" smtClean="0"/>
              <a:t>6</a:t>
            </a:fld>
            <a:endParaRPr lang="en-US" dirty="0"/>
          </a:p>
        </p:txBody>
      </p:sp>
    </p:spTree>
    <p:extLst>
      <p:ext uri="{BB962C8B-B14F-4D97-AF65-F5344CB8AC3E}">
        <p14:creationId xmlns:p14="http://schemas.microsoft.com/office/powerpoint/2010/main" val="4090837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E2FDF0-BE34-40E6-A70E-CBBA5B697AE7}" type="slidenum">
              <a:rPr lang="en-US" smtClean="0"/>
              <a:t>7</a:t>
            </a:fld>
            <a:endParaRPr lang="en-US" dirty="0"/>
          </a:p>
        </p:txBody>
      </p:sp>
    </p:spTree>
    <p:extLst>
      <p:ext uri="{BB962C8B-B14F-4D97-AF65-F5344CB8AC3E}">
        <p14:creationId xmlns:p14="http://schemas.microsoft.com/office/powerpoint/2010/main" val="1131669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Questions often arise about the need to submit a patient care report to WARDS---the Wisconsin Ambulance Report Data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If the EMS entity is licensed as an emergency medical responder service provider, they are required to</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submit a patient care report to WARDS only if advanced skills are used in caring for the patient. Any “O” Optional</a:t>
            </a:r>
            <a:r>
              <a:rPr lang="en-US" sz="1200" b="0" i="0" kern="1200" baseline="0" dirty="0">
                <a:solidFill>
                  <a:schemeClr val="tx1"/>
                </a:solidFill>
                <a:effectLst/>
                <a:latin typeface="+mn-lt"/>
                <a:ea typeface="+mn-ea"/>
                <a:cs typeface="+mn-cs"/>
              </a:rPr>
              <a:t> skill is considered an advanced skill for the EMR provider and should be included in the patient care record for safety, quality and accountability. This requirement is codified in administrative rule (110.34.8).</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a:t>
            </a:r>
            <a:r>
              <a:rPr lang="en-US" sz="1200" kern="1200" baseline="0" dirty="0">
                <a:solidFill>
                  <a:schemeClr val="tx1"/>
                </a:solidFill>
                <a:effectLst/>
                <a:latin typeface="+mn-lt"/>
                <a:ea typeface="+mn-ea"/>
                <a:cs typeface="+mn-cs"/>
              </a:rPr>
              <a:t> EMT, AEMT, EMT-INT and PARA license levels, all patient care reports must be submitted to WARDS including any item listed on the scope of practice, whether a required skill or an optional skill.</a:t>
            </a:r>
            <a:endParaRPr lang="en-US" dirty="0"/>
          </a:p>
        </p:txBody>
      </p:sp>
      <p:sp>
        <p:nvSpPr>
          <p:cNvPr id="4" name="Slide Number Placeholder 3"/>
          <p:cNvSpPr>
            <a:spLocks noGrp="1"/>
          </p:cNvSpPr>
          <p:nvPr>
            <p:ph type="sldNum" sz="quarter" idx="5"/>
          </p:nvPr>
        </p:nvSpPr>
        <p:spPr/>
        <p:txBody>
          <a:bodyPr/>
          <a:lstStyle/>
          <a:p>
            <a:fld id="{55E2FDF0-BE34-40E6-A70E-CBBA5B697AE7}" type="slidenum">
              <a:rPr lang="en-US" smtClean="0"/>
              <a:t>8</a:t>
            </a:fld>
            <a:endParaRPr lang="en-US" dirty="0"/>
          </a:p>
        </p:txBody>
      </p:sp>
    </p:spTree>
    <p:extLst>
      <p:ext uri="{BB962C8B-B14F-4D97-AF65-F5344CB8AC3E}">
        <p14:creationId xmlns:p14="http://schemas.microsoft.com/office/powerpoint/2010/main" val="210681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Tracheobronchial suctioning is no longer restricted to use when an advanced airway is inserted; it is added within scope as outlined for use with or without an advanced airway.</a:t>
            </a:r>
          </a:p>
          <a:p>
            <a:r>
              <a:rPr lang="en-US" dirty="0"/>
              <a:t>In the 2022 scope of practice, this skill was limited only when an advanced airway was inserted. We broadened this skill to allow responders or practitioner to better manage patients with respiratory distress.</a:t>
            </a:r>
          </a:p>
        </p:txBody>
      </p:sp>
      <p:sp>
        <p:nvSpPr>
          <p:cNvPr id="4" name="Slide Number Placeholder 3"/>
          <p:cNvSpPr>
            <a:spLocks noGrp="1"/>
          </p:cNvSpPr>
          <p:nvPr>
            <p:ph type="sldNum" sz="quarter" idx="5"/>
          </p:nvPr>
        </p:nvSpPr>
        <p:spPr/>
        <p:txBody>
          <a:bodyPr/>
          <a:lstStyle/>
          <a:p>
            <a:fld id="{55E2FDF0-BE34-40E6-A70E-CBBA5B697AE7}" type="slidenum">
              <a:rPr lang="en-US" smtClean="0"/>
              <a:t>9</a:t>
            </a:fld>
            <a:endParaRPr lang="en-US" dirty="0"/>
          </a:p>
        </p:txBody>
      </p:sp>
    </p:spTree>
    <p:extLst>
      <p:ext uri="{BB962C8B-B14F-4D97-AF65-F5344CB8AC3E}">
        <p14:creationId xmlns:p14="http://schemas.microsoft.com/office/powerpoint/2010/main" val="2679094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381000" y="990600"/>
            <a:ext cx="8412480" cy="2971801"/>
          </a:xfrm>
        </p:spPr>
        <p:txBody>
          <a:bodyPr/>
          <a:lstStyle>
            <a:lvl1pPr>
              <a:defRPr b="0">
                <a:latin typeface="+mj-lt"/>
              </a:defRPr>
            </a:lvl1pPr>
          </a:lstStyle>
          <a:p>
            <a:r>
              <a:rPr lang="en-US" dirty="0"/>
              <a:t>Presentation Title</a:t>
            </a:r>
          </a:p>
        </p:txBody>
      </p:sp>
      <p:sp>
        <p:nvSpPr>
          <p:cNvPr id="4" name="Text Placeholder 3"/>
          <p:cNvSpPr>
            <a:spLocks noGrp="1"/>
          </p:cNvSpPr>
          <p:nvPr>
            <p:ph type="body" sz="quarter" idx="10" hasCustomPrompt="1"/>
          </p:nvPr>
        </p:nvSpPr>
        <p:spPr>
          <a:xfrm>
            <a:off x="381000" y="3987800"/>
            <a:ext cx="8412480" cy="2072640"/>
          </a:xfrm>
        </p:spPr>
        <p:txBody>
          <a:bodyPr anchor="ctr"/>
          <a:lstStyle>
            <a:lvl1pPr marL="0" indent="0" algn="ctr">
              <a:buNone/>
              <a:defRPr sz="2000">
                <a:solidFill>
                  <a:srgbClr val="585858"/>
                </a:solidFill>
                <a:latin typeface="+mn-lt"/>
              </a:defRPr>
            </a:lvl1pPr>
          </a:lstStyle>
          <a:p>
            <a:pPr lvl="0"/>
            <a:r>
              <a:rPr lang="en-US" dirty="0"/>
              <a:t>Presenter Name</a:t>
            </a:r>
            <a:br>
              <a:rPr lang="en-US" dirty="0"/>
            </a:br>
            <a:r>
              <a:rPr lang="en-US" dirty="0"/>
              <a:t>Job Title</a:t>
            </a:r>
            <a:br>
              <a:rPr lang="en-US" dirty="0"/>
            </a:br>
            <a:r>
              <a:rPr lang="en-US" dirty="0"/>
              <a:t>Date of Presentation</a:t>
            </a:r>
          </a:p>
        </p:txBody>
      </p:sp>
      <p:sp>
        <p:nvSpPr>
          <p:cNvPr id="20" name="Rectangle 19"/>
          <p:cNvSpPr/>
          <p:nvPr userDrawn="1"/>
        </p:nvSpPr>
        <p:spPr>
          <a:xfrm>
            <a:off x="-304800" y="6473952"/>
            <a:ext cx="7916091" cy="300265"/>
          </a:xfrm>
          <a:prstGeom prst="rect">
            <a:avLst/>
          </a:prstGeom>
          <a:solidFill>
            <a:srgbClr val="003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2" y="182880"/>
            <a:ext cx="3759396" cy="731520"/>
          </a:xfrm>
          <a:prstGeom prst="rect">
            <a:avLst/>
          </a:prstGeom>
        </p:spPr>
      </p:pic>
      <p:grpSp>
        <p:nvGrpSpPr>
          <p:cNvPr id="10" name="Group 9"/>
          <p:cNvGrpSpPr/>
          <p:nvPr userDrawn="1"/>
        </p:nvGrpSpPr>
        <p:grpSpPr>
          <a:xfrm>
            <a:off x="-304800" y="6472995"/>
            <a:ext cx="9235440" cy="304800"/>
            <a:chOff x="0" y="1866156"/>
            <a:chExt cx="5334000" cy="1410444"/>
          </a:xfrm>
          <a:solidFill>
            <a:srgbClr val="003D78"/>
          </a:solidFill>
          <a:effectLst>
            <a:outerShdw blurRad="50800" dist="38100" dir="2700000" algn="tl" rotWithShape="0">
              <a:prstClr val="black">
                <a:alpha val="40000"/>
              </a:prstClr>
            </a:outerShdw>
          </a:effectLst>
        </p:grpSpPr>
        <p:sp>
          <p:nvSpPr>
            <p:cNvPr id="11" name="Chevron 10"/>
            <p:cNvSpPr/>
            <p:nvPr/>
          </p:nvSpPr>
          <p:spPr>
            <a:xfrm rot="10800000">
              <a:off x="3810000" y="1866156"/>
              <a:ext cx="1524000" cy="141044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ectangle 11"/>
            <p:cNvSpPr/>
            <p:nvPr/>
          </p:nvSpPr>
          <p:spPr>
            <a:xfrm>
              <a:off x="0" y="1866156"/>
              <a:ext cx="4572000" cy="14104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p:cNvSpPr/>
          <p:nvPr userDrawn="1"/>
        </p:nvSpPr>
        <p:spPr>
          <a:xfrm>
            <a:off x="76200" y="6471507"/>
            <a:ext cx="8930640" cy="307777"/>
          </a:xfrm>
          <a:prstGeom prst="rect">
            <a:avLst/>
          </a:prstGeom>
        </p:spPr>
        <p:txBody>
          <a:bodyPr wrap="square" anchor="ctr">
            <a:spAutoFit/>
          </a:bodyPr>
          <a:lstStyle/>
          <a:p>
            <a:pPr algn="ctr"/>
            <a:r>
              <a:rPr lang="en-US" sz="1400" dirty="0">
                <a:solidFill>
                  <a:schemeClr val="bg1"/>
                </a:solidFill>
                <a:latin typeface="+mn-lt"/>
              </a:rPr>
              <a:t>To protect and promote the health and safety of the people of Wisconsin.</a:t>
            </a:r>
          </a:p>
        </p:txBody>
      </p:sp>
    </p:spTree>
    <p:extLst>
      <p:ext uri="{BB962C8B-B14F-4D97-AF65-F5344CB8AC3E}">
        <p14:creationId xmlns:p14="http://schemas.microsoft.com/office/powerpoint/2010/main" val="1264372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4752975"/>
            <a:ext cx="8229600" cy="566739"/>
          </a:xfrm>
        </p:spPr>
        <p:txBody>
          <a:bodyPr anchor="b">
            <a:noAutofit/>
          </a:bodyPr>
          <a:lstStyle>
            <a:lvl1pPr algn="l">
              <a:defRPr sz="2400" b="1"/>
            </a:lvl1pPr>
          </a:lstStyle>
          <a:p>
            <a:r>
              <a:rPr lang="en-US" dirty="0"/>
              <a:t>Click to Add Caption</a:t>
            </a:r>
          </a:p>
        </p:txBody>
      </p:sp>
      <p:sp>
        <p:nvSpPr>
          <p:cNvPr id="7" name="Text Placeholder 3"/>
          <p:cNvSpPr>
            <a:spLocks noGrp="1"/>
          </p:cNvSpPr>
          <p:nvPr>
            <p:ph type="body" sz="half" idx="2" hasCustomPrompt="1"/>
          </p:nvPr>
        </p:nvSpPr>
        <p:spPr>
          <a:xfrm>
            <a:off x="457200" y="5321302"/>
            <a:ext cx="8229600" cy="8048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description</a:t>
            </a:r>
          </a:p>
        </p:txBody>
      </p:sp>
      <p:sp>
        <p:nvSpPr>
          <p:cNvPr id="8" name="Content Placeholder 6"/>
          <p:cNvSpPr>
            <a:spLocks noGrp="1"/>
          </p:cNvSpPr>
          <p:nvPr>
            <p:ph sz="quarter" idx="11" hasCustomPrompt="1"/>
          </p:nvPr>
        </p:nvSpPr>
        <p:spPr>
          <a:xfrm>
            <a:off x="457200" y="533400"/>
            <a:ext cx="8229600" cy="4114800"/>
          </a:xfrm>
        </p:spPr>
        <p:txBody>
          <a:bodyPr/>
          <a:lstStyle>
            <a:lvl1pPr marL="0" indent="0">
              <a:buNone/>
              <a:defRPr/>
            </a:lvl1pPr>
          </a:lstStyle>
          <a:p>
            <a:pPr lvl="0"/>
            <a:r>
              <a:rPr lang="en-US" dirty="0"/>
              <a:t>Click an icon to insert table, chart, SmartArt graphic, picture, or media clip</a:t>
            </a:r>
          </a:p>
        </p:txBody>
      </p:sp>
    </p:spTree>
    <p:extLst>
      <p:ext uri="{BB962C8B-B14F-4D97-AF65-F5344CB8AC3E}">
        <p14:creationId xmlns:p14="http://schemas.microsoft.com/office/powerpoint/2010/main" val="77034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dia No Title">
    <p:spTree>
      <p:nvGrpSpPr>
        <p:cNvPr id="1" name=""/>
        <p:cNvGrpSpPr/>
        <p:nvPr/>
      </p:nvGrpSpPr>
      <p:grpSpPr>
        <a:xfrm>
          <a:off x="0" y="0"/>
          <a:ext cx="0" cy="0"/>
          <a:chOff x="0" y="0"/>
          <a:chExt cx="0" cy="0"/>
        </a:xfrm>
      </p:grpSpPr>
      <p:sp>
        <p:nvSpPr>
          <p:cNvPr id="3" name="Content Placeholder 4"/>
          <p:cNvSpPr>
            <a:spLocks noGrp="1"/>
          </p:cNvSpPr>
          <p:nvPr>
            <p:ph sz="quarter" idx="11" hasCustomPrompt="1"/>
          </p:nvPr>
        </p:nvSpPr>
        <p:spPr>
          <a:xfrm>
            <a:off x="457200" y="274319"/>
            <a:ext cx="8229600" cy="5943600"/>
          </a:xfrm>
        </p:spPr>
        <p:txBody>
          <a:bodyPr/>
          <a:lstStyle>
            <a:lvl1pPr marL="0" indent="0">
              <a:buNone/>
              <a:defRPr/>
            </a:lvl1pPr>
          </a:lstStyle>
          <a:p>
            <a:pPr lvl="0"/>
            <a:r>
              <a:rPr lang="en-US" dirty="0"/>
              <a:t>Click to insert media</a:t>
            </a:r>
          </a:p>
        </p:txBody>
      </p:sp>
    </p:spTree>
    <p:extLst>
      <p:ext uri="{BB962C8B-B14F-4D97-AF65-F5344CB8AC3E}">
        <p14:creationId xmlns:p14="http://schemas.microsoft.com/office/powerpoint/2010/main" val="164025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b="0"/>
            </a:lvl1pPr>
          </a:lstStyle>
          <a:p>
            <a:pPr lvl="0"/>
            <a:r>
              <a:rPr lang="en-US" dirty="0"/>
              <a:t>Click to Add Slide Title</a:t>
            </a:r>
          </a:p>
        </p:txBody>
      </p:sp>
      <p:sp>
        <p:nvSpPr>
          <p:cNvPr id="7" name="Content Placeholder 6"/>
          <p:cNvSpPr>
            <a:spLocks noGrp="1"/>
          </p:cNvSpPr>
          <p:nvPr>
            <p:ph sz="quarter" idx="10" hasCustomPrompt="1"/>
          </p:nvPr>
        </p:nvSpPr>
        <p:spPr>
          <a:xfrm>
            <a:off x="457200" y="1709928"/>
            <a:ext cx="82296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0809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1092200"/>
            <a:ext cx="7772400" cy="3556000"/>
          </a:xfrm>
        </p:spPr>
        <p:txBody>
          <a:bodyPr anchor="b"/>
          <a:lstStyle>
            <a:lvl1pPr algn="l">
              <a:defRPr sz="4000" b="1" cap="none"/>
            </a:lvl1pPr>
          </a:lstStyle>
          <a:p>
            <a:r>
              <a:rPr lang="en-US" dirty="0"/>
              <a:t>Click to Add Section Title</a:t>
            </a:r>
          </a:p>
        </p:txBody>
      </p:sp>
      <p:sp>
        <p:nvSpPr>
          <p:cNvPr id="3" name="Text Placeholder 2"/>
          <p:cNvSpPr>
            <a:spLocks noGrp="1"/>
          </p:cNvSpPr>
          <p:nvPr>
            <p:ph type="body" idx="1" hasCustomPrompt="1"/>
          </p:nvPr>
        </p:nvSpPr>
        <p:spPr>
          <a:xfrm>
            <a:off x="762000" y="4648200"/>
            <a:ext cx="7772400" cy="1093787"/>
          </a:xfrm>
        </p:spPr>
        <p:txBody>
          <a:bodyPr anchor="t"/>
          <a:lstStyle>
            <a:lvl1pPr marL="0" indent="0">
              <a:buNone/>
              <a:defRPr sz="2000">
                <a:solidFill>
                  <a:srgbClr val="58585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Subtitle</a:t>
            </a:r>
          </a:p>
        </p:txBody>
      </p:sp>
    </p:spTree>
    <p:extLst>
      <p:ext uri="{BB962C8B-B14F-4D97-AF65-F5344CB8AC3E}">
        <p14:creationId xmlns:p14="http://schemas.microsoft.com/office/powerpoint/2010/main" val="121955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709928"/>
            <a:ext cx="402336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4" name="Content Placeholder 3"/>
          <p:cNvSpPr>
            <a:spLocks noGrp="1"/>
          </p:cNvSpPr>
          <p:nvPr>
            <p:ph sz="half" idx="2" hasCustomPrompt="1"/>
          </p:nvPr>
        </p:nvSpPr>
        <p:spPr>
          <a:xfrm>
            <a:off x="4663440" y="1709928"/>
            <a:ext cx="402336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5" name="Title Placeholder 1"/>
          <p:cNvSpPr>
            <a:spLocks noGrp="1"/>
          </p:cNvSpPr>
          <p:nvPr>
            <p:ph type="title" hasCustomPrompt="1"/>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lvl1pPr>
          </a:lstStyle>
          <a:p>
            <a:pPr lvl="0"/>
            <a:r>
              <a:rPr lang="en-US" dirty="0"/>
              <a:t>Click to Add Slide Title</a:t>
            </a:r>
          </a:p>
        </p:txBody>
      </p:sp>
    </p:spTree>
    <p:extLst>
      <p:ext uri="{BB962C8B-B14F-4D97-AF65-F5344CB8AC3E}">
        <p14:creationId xmlns:p14="http://schemas.microsoft.com/office/powerpoint/2010/main" val="346118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709928"/>
            <a:ext cx="2743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or type with bullets</a:t>
            </a:r>
          </a:p>
          <a:p>
            <a:pPr lvl="1"/>
            <a:r>
              <a:rPr lang="en-US" dirty="0"/>
              <a:t>Second level</a:t>
            </a:r>
          </a:p>
        </p:txBody>
      </p:sp>
      <p:sp>
        <p:nvSpPr>
          <p:cNvPr id="4" name="Content Placeholder 3"/>
          <p:cNvSpPr>
            <a:spLocks noGrp="1"/>
          </p:cNvSpPr>
          <p:nvPr>
            <p:ph sz="half" idx="2" hasCustomPrompt="1"/>
          </p:nvPr>
        </p:nvSpPr>
        <p:spPr>
          <a:xfrm>
            <a:off x="3200400" y="1709928"/>
            <a:ext cx="5486400" cy="4572000"/>
          </a:xfrm>
        </p:spPr>
        <p:txBody>
          <a:bodyPr/>
          <a:lstStyle>
            <a:lvl1pPr marL="0" indent="0">
              <a:buNone/>
              <a:defRPr sz="2800"/>
            </a:lvl1pPr>
            <a:lvl2pPr marL="233362" indent="0">
              <a:buNone/>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an icon to insert table, chart, SmartArt graphic, picture, or media clip</a:t>
            </a:r>
          </a:p>
        </p:txBody>
      </p:sp>
      <p:sp>
        <p:nvSpPr>
          <p:cNvPr id="5" name="Title Placeholder 1"/>
          <p:cNvSpPr>
            <a:spLocks noGrp="1"/>
          </p:cNvSpPr>
          <p:nvPr>
            <p:ph type="title" hasCustomPrompt="1"/>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lvl1pPr>
          </a:lstStyle>
          <a:p>
            <a:pPr lvl="0"/>
            <a:r>
              <a:rPr lang="en-US" dirty="0"/>
              <a:t>Click to Add Slide Title</a:t>
            </a:r>
          </a:p>
        </p:txBody>
      </p:sp>
    </p:spTree>
    <p:extLst>
      <p:ext uri="{BB962C8B-B14F-4D97-AF65-F5344CB8AC3E}">
        <p14:creationId xmlns:p14="http://schemas.microsoft.com/office/powerpoint/2010/main" val="176570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709928"/>
            <a:ext cx="5486400" cy="4572000"/>
          </a:xfrm>
        </p:spPr>
        <p:txBody>
          <a:bodyPr/>
          <a:lstStyle>
            <a:lvl1pPr marL="0" indent="0">
              <a:buNone/>
              <a:defRPr sz="2800"/>
            </a:lvl1pPr>
            <a:lvl2pPr marL="233362" indent="0">
              <a:buNone/>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an icon to insert table, chart, SmartArt graphic, picture, or media clip</a:t>
            </a:r>
          </a:p>
        </p:txBody>
      </p:sp>
      <p:sp>
        <p:nvSpPr>
          <p:cNvPr id="5" name="Title Placeholder 1"/>
          <p:cNvSpPr>
            <a:spLocks noGrp="1"/>
          </p:cNvSpPr>
          <p:nvPr>
            <p:ph type="title" hasCustomPrompt="1"/>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lvl1pPr>
          </a:lstStyle>
          <a:p>
            <a:pPr lvl="0"/>
            <a:r>
              <a:rPr lang="en-US" dirty="0"/>
              <a:t>Click to Add Slide Title</a:t>
            </a:r>
          </a:p>
        </p:txBody>
      </p:sp>
      <p:sp>
        <p:nvSpPr>
          <p:cNvPr id="6" name="Content Placeholder 2"/>
          <p:cNvSpPr>
            <a:spLocks noGrp="1"/>
          </p:cNvSpPr>
          <p:nvPr>
            <p:ph sz="half" idx="10" hasCustomPrompt="1"/>
          </p:nvPr>
        </p:nvSpPr>
        <p:spPr>
          <a:xfrm>
            <a:off x="5943600" y="1709928"/>
            <a:ext cx="2743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Options: Type without bullets (turn off bullets in Paragraph section of Home tab) or type with bullets</a:t>
            </a:r>
          </a:p>
          <a:p>
            <a:pPr lvl="1"/>
            <a:r>
              <a:rPr lang="en-US" dirty="0"/>
              <a:t>Second level</a:t>
            </a:r>
          </a:p>
        </p:txBody>
      </p:sp>
    </p:spTree>
    <p:extLst>
      <p:ext uri="{BB962C8B-B14F-4D97-AF65-F5344CB8AC3E}">
        <p14:creationId xmlns:p14="http://schemas.microsoft.com/office/powerpoint/2010/main" val="233745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701800"/>
            <a:ext cx="4023360" cy="914400"/>
          </a:xfrm>
        </p:spPr>
        <p:txBody>
          <a:bodyPr anchor="ctr"/>
          <a:lstStyle>
            <a:lvl1pPr marL="0" indent="0" algn="l">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p:cNvSpPr>
            <a:spLocks noGrp="1"/>
          </p:cNvSpPr>
          <p:nvPr>
            <p:ph sz="half" idx="2" hasCustomPrompt="1"/>
          </p:nvPr>
        </p:nvSpPr>
        <p:spPr>
          <a:xfrm>
            <a:off x="457200" y="2633472"/>
            <a:ext cx="4023360" cy="3657600"/>
          </a:xfrm>
        </p:spPr>
        <p:txBody>
          <a:bodyPr/>
          <a:lstStyle>
            <a:lvl1pPr>
              <a:defRPr sz="26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5" name="Text Placeholder 4"/>
          <p:cNvSpPr>
            <a:spLocks noGrp="1"/>
          </p:cNvSpPr>
          <p:nvPr>
            <p:ph type="body" sz="quarter" idx="3" hasCustomPrompt="1"/>
          </p:nvPr>
        </p:nvSpPr>
        <p:spPr>
          <a:xfrm>
            <a:off x="4663440" y="1701800"/>
            <a:ext cx="4023360" cy="914400"/>
          </a:xfrm>
        </p:spPr>
        <p:txBody>
          <a:bodyPr anchor="ctr"/>
          <a:lstStyle>
            <a:lvl1pPr marL="0" indent="0" algn="l">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4663440" y="2633472"/>
            <a:ext cx="4023360" cy="3657600"/>
          </a:xfrm>
        </p:spPr>
        <p:txBody>
          <a:bodyPr/>
          <a:lstStyle>
            <a:lvl1pPr>
              <a:defRPr sz="26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7" name="Title Placeholder 1"/>
          <p:cNvSpPr>
            <a:spLocks noGrp="1"/>
          </p:cNvSpPr>
          <p:nvPr>
            <p:ph type="title" hasCustomPrompt="1"/>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baseline="0"/>
            </a:lvl1pPr>
          </a:lstStyle>
          <a:p>
            <a:pPr lvl="0"/>
            <a:r>
              <a:rPr lang="en-US" dirty="0"/>
              <a:t>Click to Add Slide Title</a:t>
            </a:r>
          </a:p>
        </p:txBody>
      </p:sp>
    </p:spTree>
    <p:extLst>
      <p:ext uri="{BB962C8B-B14F-4D97-AF65-F5344CB8AC3E}">
        <p14:creationId xmlns:p14="http://schemas.microsoft.com/office/powerpoint/2010/main" val="8420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701800"/>
            <a:ext cx="8229600" cy="914400"/>
          </a:xfrm>
        </p:spPr>
        <p:txBody>
          <a:bodyPr anchor="ctr"/>
          <a:lstStyle>
            <a:lvl1pPr marL="0" indent="0" algn="l">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p:cNvSpPr>
            <a:spLocks noGrp="1"/>
          </p:cNvSpPr>
          <p:nvPr>
            <p:ph sz="half" idx="2" hasCustomPrompt="1"/>
          </p:nvPr>
        </p:nvSpPr>
        <p:spPr>
          <a:xfrm>
            <a:off x="457200" y="2633472"/>
            <a:ext cx="4023360" cy="3657600"/>
          </a:xfrm>
        </p:spPr>
        <p:txBody>
          <a:bodyPr/>
          <a:lstStyle>
            <a:lvl1pPr>
              <a:defRPr sz="26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6" name="Content Placeholder 5"/>
          <p:cNvSpPr>
            <a:spLocks noGrp="1"/>
          </p:cNvSpPr>
          <p:nvPr>
            <p:ph sz="quarter" idx="4" hasCustomPrompt="1"/>
          </p:nvPr>
        </p:nvSpPr>
        <p:spPr>
          <a:xfrm>
            <a:off x="4663440" y="2633472"/>
            <a:ext cx="4023360" cy="3657600"/>
          </a:xfrm>
        </p:spPr>
        <p:txBody>
          <a:bodyPr/>
          <a:lstStyle>
            <a:lvl1pPr>
              <a:defRPr sz="26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7" name="Title Placeholder 1"/>
          <p:cNvSpPr>
            <a:spLocks noGrp="1"/>
          </p:cNvSpPr>
          <p:nvPr>
            <p:ph type="title" hasCustomPrompt="1"/>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baseline="0"/>
            </a:lvl1pPr>
          </a:lstStyle>
          <a:p>
            <a:pPr lvl="0"/>
            <a:r>
              <a:rPr lang="en-US" dirty="0"/>
              <a:t>Click to Add Slide Title</a:t>
            </a:r>
          </a:p>
        </p:txBody>
      </p:sp>
    </p:spTree>
    <p:extLst>
      <p:ext uri="{BB962C8B-B14F-4D97-AF65-F5344CB8AC3E}">
        <p14:creationId xmlns:p14="http://schemas.microsoft.com/office/powerpoint/2010/main" val="212303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2" y="182880"/>
            <a:ext cx="3008313" cy="1162051"/>
          </a:xfrm>
        </p:spPr>
        <p:txBody>
          <a:bodyPr anchor="b">
            <a:normAutofit/>
          </a:bodyPr>
          <a:lstStyle>
            <a:lvl1pPr algn="l">
              <a:defRPr sz="2400" b="1" baseline="0"/>
            </a:lvl1pPr>
          </a:lstStyle>
          <a:p>
            <a:r>
              <a:rPr lang="en-US" dirty="0"/>
              <a:t>Click to Add Slide Title</a:t>
            </a:r>
          </a:p>
        </p:txBody>
      </p:sp>
      <p:sp>
        <p:nvSpPr>
          <p:cNvPr id="7" name="Content Placeholder 2"/>
          <p:cNvSpPr>
            <a:spLocks noGrp="1"/>
          </p:cNvSpPr>
          <p:nvPr>
            <p:ph idx="1" hasCustomPrompt="1"/>
          </p:nvPr>
        </p:nvSpPr>
        <p:spPr>
          <a:xfrm>
            <a:off x="3474720" y="182880"/>
            <a:ext cx="5212080" cy="6094095"/>
          </a:xfrm>
        </p:spPr>
        <p:txBody>
          <a:bodyPr/>
          <a:lstStyle>
            <a:lvl1pPr marL="0" indent="0">
              <a:buNone/>
              <a:defRPr sz="2800"/>
            </a:lvl1pPr>
            <a:lvl2pPr marL="230187" indent="0">
              <a:buNone/>
              <a:defRPr sz="2400"/>
            </a:lvl2pPr>
            <a:lvl3pPr marL="457200" indent="0">
              <a:buNone/>
              <a:defRPr sz="2000"/>
            </a:lvl3pPr>
            <a:lvl4pPr marL="690563" indent="0">
              <a:buNone/>
              <a:defRPr sz="1800"/>
            </a:lvl4pPr>
            <a:lvl5pPr marL="914400" indent="0">
              <a:buNone/>
              <a:defRPr sz="1800"/>
            </a:lvl5pPr>
            <a:lvl6pPr>
              <a:defRPr sz="2000"/>
            </a:lvl6pPr>
            <a:lvl7pPr>
              <a:defRPr sz="2000"/>
            </a:lvl7pPr>
            <a:lvl8pPr>
              <a:defRPr sz="2000"/>
            </a:lvl8pPr>
            <a:lvl9pPr>
              <a:defRPr sz="2000"/>
            </a:lvl9pPr>
          </a:lstStyle>
          <a:p>
            <a:pPr lvl="0"/>
            <a:r>
              <a:rPr lang="en-US" dirty="0"/>
              <a:t>Click an icon to insert table, chart, SmartArt graphic, picture, or media clip</a:t>
            </a:r>
          </a:p>
        </p:txBody>
      </p:sp>
      <p:sp>
        <p:nvSpPr>
          <p:cNvPr id="8" name="Text Placeholder 3"/>
          <p:cNvSpPr>
            <a:spLocks noGrp="1"/>
          </p:cNvSpPr>
          <p:nvPr>
            <p:ph type="body" sz="half" idx="2" hasCustomPrompt="1"/>
          </p:nvPr>
        </p:nvSpPr>
        <p:spPr>
          <a:xfrm>
            <a:off x="457202" y="1356359"/>
            <a:ext cx="3008313" cy="4920615"/>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text</a:t>
            </a:r>
          </a:p>
        </p:txBody>
      </p:sp>
    </p:spTree>
    <p:extLst>
      <p:ext uri="{BB962C8B-B14F-4D97-AF65-F5344CB8AC3E}">
        <p14:creationId xmlns:p14="http://schemas.microsoft.com/office/powerpoint/2010/main" val="2844403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77800"/>
            <a:ext cx="822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Add Slide Title</a:t>
            </a:r>
          </a:p>
        </p:txBody>
      </p:sp>
      <p:sp>
        <p:nvSpPr>
          <p:cNvPr id="1027" name="Text Placeholder 2"/>
          <p:cNvSpPr>
            <a:spLocks noGrp="1"/>
          </p:cNvSpPr>
          <p:nvPr>
            <p:ph type="body" idx="1"/>
          </p:nvPr>
        </p:nvSpPr>
        <p:spPr bwMode="auto">
          <a:xfrm>
            <a:off x="457200" y="1709928"/>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 name="Group 16"/>
          <p:cNvGrpSpPr/>
          <p:nvPr userDrawn="1"/>
        </p:nvGrpSpPr>
        <p:grpSpPr>
          <a:xfrm>
            <a:off x="-304800" y="6469062"/>
            <a:ext cx="9235440" cy="304800"/>
            <a:chOff x="0" y="1866156"/>
            <a:chExt cx="5334000" cy="1410444"/>
          </a:xfrm>
          <a:solidFill>
            <a:srgbClr val="003D78"/>
          </a:solidFill>
          <a:effectLst>
            <a:outerShdw blurRad="50800" dist="38100" dir="2700000" algn="tl" rotWithShape="0">
              <a:prstClr val="black">
                <a:alpha val="40000"/>
              </a:prstClr>
            </a:outerShdw>
          </a:effectLst>
        </p:grpSpPr>
        <p:sp>
          <p:nvSpPr>
            <p:cNvPr id="18" name="Chevron 17"/>
            <p:cNvSpPr/>
            <p:nvPr/>
          </p:nvSpPr>
          <p:spPr>
            <a:xfrm rot="10800000">
              <a:off x="3810000" y="1866156"/>
              <a:ext cx="1524000" cy="141044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18"/>
            <p:cNvSpPr/>
            <p:nvPr/>
          </p:nvSpPr>
          <p:spPr>
            <a:xfrm>
              <a:off x="0" y="1866156"/>
              <a:ext cx="4572000" cy="14104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p:cNvSpPr/>
          <p:nvPr userDrawn="1"/>
        </p:nvSpPr>
        <p:spPr>
          <a:xfrm>
            <a:off x="0" y="6467574"/>
            <a:ext cx="8930640" cy="307777"/>
          </a:xfrm>
          <a:prstGeom prst="rect">
            <a:avLst/>
          </a:prstGeom>
        </p:spPr>
        <p:txBody>
          <a:bodyPr wrap="square">
            <a:spAutoFit/>
          </a:bodyPr>
          <a:lstStyle/>
          <a:p>
            <a:pPr algn="ctr"/>
            <a:r>
              <a:rPr lang="en-US" sz="1400" dirty="0">
                <a:solidFill>
                  <a:schemeClr val="bg1"/>
                </a:solidFill>
                <a:latin typeface="Century" panose="02040604050505020304" pitchFamily="18" charset="0"/>
              </a:rPr>
              <a:t>Wisconsin Department of Health Services</a:t>
            </a:r>
          </a:p>
        </p:txBody>
      </p:sp>
      <p:sp>
        <p:nvSpPr>
          <p:cNvPr id="21" name="Slide Number Placeholder 5"/>
          <p:cNvSpPr txBox="1">
            <a:spLocks/>
          </p:cNvSpPr>
          <p:nvPr userDrawn="1"/>
        </p:nvSpPr>
        <p:spPr>
          <a:xfrm>
            <a:off x="6477000" y="643890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b="1" kern="1200">
                <a:solidFill>
                  <a:schemeClr val="bg1"/>
                </a:solidFill>
                <a:latin typeface="Century" panose="02040604050505020304" pitchFamily="18"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04857C57-6D7C-4D28-99BB-4F87CEC48CD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9" r:id="rId5"/>
    <p:sldLayoutId id="2147483670" r:id="rId6"/>
    <p:sldLayoutId id="2147483665" r:id="rId7"/>
    <p:sldLayoutId id="2147483671" r:id="rId8"/>
    <p:sldLayoutId id="2147483666" r:id="rId9"/>
    <p:sldLayoutId id="2147483667" r:id="rId10"/>
    <p:sldLayoutId id="2147483668" r:id="rId11"/>
  </p:sldLayoutIdLst>
  <p:hf hdr="0" ftr="0" dt="0"/>
  <p:txStyles>
    <p:titleStyle>
      <a:lvl1pPr algn="ctr" rtl="0" eaLnBrk="1" fontAlgn="base" hangingPunct="1">
        <a:spcBef>
          <a:spcPct val="0"/>
        </a:spcBef>
        <a:spcAft>
          <a:spcPct val="0"/>
        </a:spcAft>
        <a:defRPr sz="4000" b="0" i="0" u="none" kern="1200">
          <a:solidFill>
            <a:srgbClr val="003D78"/>
          </a:solidFill>
          <a:latin typeface="+mj-lt"/>
          <a:ea typeface="+mj-ea"/>
          <a:cs typeface="Arial" panose="020B0604020202020204" pitchFamily="34" charset="0"/>
        </a:defRPr>
      </a:lvl1pPr>
      <a:lvl2pPr algn="ctr" rtl="0" eaLnBrk="1" fontAlgn="base" hangingPunct="1">
        <a:spcBef>
          <a:spcPct val="0"/>
        </a:spcBef>
        <a:spcAft>
          <a:spcPct val="0"/>
        </a:spcAft>
        <a:defRPr sz="4400" b="1">
          <a:solidFill>
            <a:schemeClr val="tx1"/>
          </a:solidFill>
          <a:latin typeface="Tunga" pitchFamily="34" charset="0"/>
          <a:cs typeface="Tunga" pitchFamily="34" charset="0"/>
        </a:defRPr>
      </a:lvl2pPr>
      <a:lvl3pPr algn="ctr" rtl="0" eaLnBrk="1" fontAlgn="base" hangingPunct="1">
        <a:spcBef>
          <a:spcPct val="0"/>
        </a:spcBef>
        <a:spcAft>
          <a:spcPct val="0"/>
        </a:spcAft>
        <a:defRPr sz="4400" b="1">
          <a:solidFill>
            <a:schemeClr val="tx1"/>
          </a:solidFill>
          <a:latin typeface="Tunga" pitchFamily="34" charset="0"/>
          <a:cs typeface="Tunga" pitchFamily="34" charset="0"/>
        </a:defRPr>
      </a:lvl3pPr>
      <a:lvl4pPr algn="ctr" rtl="0" eaLnBrk="1" fontAlgn="base" hangingPunct="1">
        <a:spcBef>
          <a:spcPct val="0"/>
        </a:spcBef>
        <a:spcAft>
          <a:spcPct val="0"/>
        </a:spcAft>
        <a:defRPr sz="4400" b="1">
          <a:solidFill>
            <a:schemeClr val="tx1"/>
          </a:solidFill>
          <a:latin typeface="Tunga" pitchFamily="34" charset="0"/>
          <a:cs typeface="Tunga" pitchFamily="34" charset="0"/>
        </a:defRPr>
      </a:lvl4pPr>
      <a:lvl5pPr algn="ctr" rtl="0" eaLnBrk="1" fontAlgn="base" hangingPunct="1">
        <a:spcBef>
          <a:spcPct val="0"/>
        </a:spcBef>
        <a:spcAft>
          <a:spcPct val="0"/>
        </a:spcAft>
        <a:defRPr sz="4400" b="1">
          <a:solidFill>
            <a:schemeClr val="tx1"/>
          </a:solidFill>
          <a:latin typeface="Tunga" pitchFamily="34" charset="0"/>
          <a:cs typeface="Tunga" pitchFamily="34" charset="0"/>
        </a:defRPr>
      </a:lvl5pPr>
      <a:lvl6pPr marL="457200" algn="ctr" rtl="0" eaLnBrk="1" fontAlgn="base" hangingPunct="1">
        <a:spcBef>
          <a:spcPct val="0"/>
        </a:spcBef>
        <a:spcAft>
          <a:spcPct val="0"/>
        </a:spcAft>
        <a:defRPr sz="4400" b="1">
          <a:solidFill>
            <a:schemeClr val="tx1"/>
          </a:solidFill>
          <a:latin typeface="Tunga" pitchFamily="34" charset="0"/>
          <a:cs typeface="Tunga" pitchFamily="34" charset="0"/>
        </a:defRPr>
      </a:lvl6pPr>
      <a:lvl7pPr marL="914400" algn="ctr" rtl="0" eaLnBrk="1" fontAlgn="base" hangingPunct="1">
        <a:spcBef>
          <a:spcPct val="0"/>
        </a:spcBef>
        <a:spcAft>
          <a:spcPct val="0"/>
        </a:spcAft>
        <a:defRPr sz="4400" b="1">
          <a:solidFill>
            <a:schemeClr val="tx1"/>
          </a:solidFill>
          <a:latin typeface="Tunga" pitchFamily="34" charset="0"/>
          <a:cs typeface="Tunga" pitchFamily="34" charset="0"/>
        </a:defRPr>
      </a:lvl7pPr>
      <a:lvl8pPr marL="1371600" algn="ctr" rtl="0" eaLnBrk="1" fontAlgn="base" hangingPunct="1">
        <a:spcBef>
          <a:spcPct val="0"/>
        </a:spcBef>
        <a:spcAft>
          <a:spcPct val="0"/>
        </a:spcAft>
        <a:defRPr sz="4400" b="1">
          <a:solidFill>
            <a:schemeClr val="tx1"/>
          </a:solidFill>
          <a:latin typeface="Tunga" pitchFamily="34" charset="0"/>
          <a:cs typeface="Tunga" pitchFamily="34" charset="0"/>
        </a:defRPr>
      </a:lvl8pPr>
      <a:lvl9pPr marL="1828800" algn="ctr" rtl="0" eaLnBrk="1" fontAlgn="base" hangingPunct="1">
        <a:spcBef>
          <a:spcPct val="0"/>
        </a:spcBef>
        <a:spcAft>
          <a:spcPct val="0"/>
        </a:spcAft>
        <a:defRPr sz="4400" b="1">
          <a:solidFill>
            <a:schemeClr val="tx1"/>
          </a:solidFill>
          <a:latin typeface="Tunga" pitchFamily="34" charset="0"/>
          <a:cs typeface="Tunga" pitchFamily="34" charset="0"/>
        </a:defRPr>
      </a:lvl9pPr>
    </p:titleStyle>
    <p:bodyStyle>
      <a:lvl1pPr marL="231775" indent="-231775" algn="l" rtl="0" eaLnBrk="1" fontAlgn="base" hangingPunct="1">
        <a:spcBef>
          <a:spcPts val="0"/>
        </a:spcBef>
        <a:spcAft>
          <a:spcPct val="0"/>
        </a:spcAft>
        <a:buClr>
          <a:srgbClr val="003D78"/>
        </a:buClr>
        <a:buFont typeface="Arial" charset="0"/>
        <a:buChar char="•"/>
        <a:defRPr sz="3000" kern="1200">
          <a:solidFill>
            <a:schemeClr val="tx1"/>
          </a:solidFill>
          <a:latin typeface="+mn-lt"/>
          <a:ea typeface="Verdana" pitchFamily="34" charset="0"/>
          <a:cs typeface="Verdana" pitchFamily="34" charset="0"/>
        </a:defRPr>
      </a:lvl1pPr>
      <a:lvl2pPr marL="457200" indent="-223838" algn="l" rtl="0" eaLnBrk="1" fontAlgn="base" hangingPunct="1">
        <a:spcBef>
          <a:spcPts val="300"/>
        </a:spcBef>
        <a:spcAft>
          <a:spcPct val="0"/>
        </a:spcAft>
        <a:buClr>
          <a:srgbClr val="003D78"/>
        </a:buClr>
        <a:buSzPct val="85000"/>
        <a:buFont typeface="Courier New" pitchFamily="49" charset="0"/>
        <a:buChar char="o"/>
        <a:defRPr sz="2800" b="0" i="0" u="none" kern="1200">
          <a:solidFill>
            <a:schemeClr val="tx1"/>
          </a:solidFill>
          <a:latin typeface="+mn-lt"/>
          <a:ea typeface="Verdana" pitchFamily="34" charset="0"/>
          <a:cs typeface="Verdana" pitchFamily="34" charset="0"/>
        </a:defRPr>
      </a:lvl2pPr>
      <a:lvl3pPr marL="688975" indent="-231775" algn="l" rtl="0" eaLnBrk="1" fontAlgn="base" hangingPunct="1">
        <a:spcBef>
          <a:spcPts val="300"/>
        </a:spcBef>
        <a:spcAft>
          <a:spcPct val="0"/>
        </a:spcAft>
        <a:buClr>
          <a:srgbClr val="003D78"/>
        </a:buClr>
        <a:buFont typeface="Wingdings" pitchFamily="2" charset="2"/>
        <a:buChar char="§"/>
        <a:defRPr sz="2400" kern="1200">
          <a:solidFill>
            <a:schemeClr val="tx1"/>
          </a:solidFill>
          <a:latin typeface="+mn-lt"/>
          <a:ea typeface="Verdana" pitchFamily="34" charset="0"/>
          <a:cs typeface="Verdana" pitchFamily="34" charset="0"/>
        </a:defRPr>
      </a:lvl3pPr>
      <a:lvl4pPr marL="914400" indent="-225425" algn="l" rtl="0" eaLnBrk="1" fontAlgn="base" hangingPunct="1">
        <a:spcBef>
          <a:spcPts val="300"/>
        </a:spcBef>
        <a:spcAft>
          <a:spcPct val="0"/>
        </a:spcAft>
        <a:buClr>
          <a:srgbClr val="003D78"/>
        </a:buClr>
        <a:buFont typeface="Arial" charset="0"/>
        <a:buChar char="•"/>
        <a:defRPr sz="2200" kern="1200">
          <a:solidFill>
            <a:schemeClr val="tx1"/>
          </a:solidFill>
          <a:latin typeface="+mn-lt"/>
          <a:ea typeface="Verdana" pitchFamily="34" charset="0"/>
          <a:cs typeface="Verdana" pitchFamily="34" charset="0"/>
        </a:defRPr>
      </a:lvl4pPr>
      <a:lvl5pPr marL="1146175" indent="-231775" algn="l" rtl="0" eaLnBrk="1" fontAlgn="base" hangingPunct="1">
        <a:spcBef>
          <a:spcPts val="300"/>
        </a:spcBef>
        <a:spcAft>
          <a:spcPct val="0"/>
        </a:spcAft>
        <a:buClr>
          <a:srgbClr val="003D78"/>
        </a:buClr>
        <a:buFont typeface="Arial" charset="0"/>
        <a:buChar char="»"/>
        <a:defRPr sz="18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hyperlink" Target="https://docs.legis.wisconsin.gov/document/administrativecode/DHS%20110.12"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81000" y="1433579"/>
            <a:ext cx="8412480" cy="2503421"/>
          </a:xfrm>
        </p:spPr>
        <p:txBody>
          <a:bodyPr/>
          <a:lstStyle/>
          <a:p>
            <a:r>
              <a:rPr lang="en-US" dirty="0"/>
              <a:t>2023 Wisconsin </a:t>
            </a:r>
            <a:br>
              <a:rPr lang="en-US" dirty="0"/>
            </a:br>
            <a:r>
              <a:rPr lang="en-US" dirty="0"/>
              <a:t>EMS Scope of Practice </a:t>
            </a:r>
            <a:br>
              <a:rPr lang="en-US" dirty="0"/>
            </a:br>
            <a:r>
              <a:rPr lang="en-US" dirty="0"/>
              <a:t>Review</a:t>
            </a:r>
          </a:p>
        </p:txBody>
      </p:sp>
      <p:sp>
        <p:nvSpPr>
          <p:cNvPr id="11" name="Text Placeholder 10"/>
          <p:cNvSpPr>
            <a:spLocks noGrp="1"/>
          </p:cNvSpPr>
          <p:nvPr>
            <p:ph type="body" sz="quarter" idx="10"/>
          </p:nvPr>
        </p:nvSpPr>
        <p:spPr>
          <a:xfrm>
            <a:off x="381000" y="3581400"/>
            <a:ext cx="8412480" cy="1996440"/>
          </a:xfrm>
        </p:spPr>
        <p:txBody>
          <a:bodyPr/>
          <a:lstStyle/>
          <a:p>
            <a:r>
              <a:rPr lang="en-US" dirty="0">
                <a:solidFill>
                  <a:schemeClr val="tx1"/>
                </a:solidFill>
                <a:latin typeface="+mj-lt"/>
              </a:rPr>
              <a:t>M. Riccardo Colella, DO, MPH, FACEP</a:t>
            </a:r>
          </a:p>
          <a:p>
            <a:r>
              <a:rPr lang="en-US" dirty="0">
                <a:solidFill>
                  <a:schemeClr val="tx1"/>
                </a:solidFill>
                <a:latin typeface="+mj-lt"/>
              </a:rPr>
              <a:t>Wisconsin State EMS Medical Director</a:t>
            </a:r>
          </a:p>
        </p:txBody>
      </p:sp>
      <p:sp>
        <p:nvSpPr>
          <p:cNvPr id="2" name="TextBox 1"/>
          <p:cNvSpPr txBox="1"/>
          <p:nvPr/>
        </p:nvSpPr>
        <p:spPr>
          <a:xfrm>
            <a:off x="3733800" y="5196709"/>
            <a:ext cx="2743200" cy="369332"/>
          </a:xfrm>
          <a:prstGeom prst="rect">
            <a:avLst/>
          </a:prstGeom>
          <a:noFill/>
        </p:spPr>
        <p:txBody>
          <a:bodyPr wrap="square" rtlCol="0">
            <a:spAutoFit/>
          </a:bodyPr>
          <a:lstStyle/>
          <a:p>
            <a:r>
              <a:rPr lang="en-US" dirty="0">
                <a:latin typeface="+mj-lt"/>
              </a:rPr>
              <a:t>January 2023</a:t>
            </a:r>
          </a:p>
        </p:txBody>
      </p:sp>
      <p:pic>
        <p:nvPicPr>
          <p:cNvPr id="3" name="Picture 2">
            <a:extLst>
              <a:ext uri="{FF2B5EF4-FFF2-40B4-BE49-F238E27FC236}">
                <a16:creationId xmlns:a16="http://schemas.microsoft.com/office/drawing/2014/main" id="{466DB693-6B5C-4A58-A44D-12118B8A8356}"/>
              </a:ext>
            </a:extLst>
          </p:cNvPr>
          <p:cNvPicPr>
            <a:picLocks noChangeAspect="1"/>
          </p:cNvPicPr>
          <p:nvPr/>
        </p:nvPicPr>
        <p:blipFill>
          <a:blip r:embed="rId5"/>
          <a:stretch>
            <a:fillRect/>
          </a:stretch>
        </p:blipFill>
        <p:spPr>
          <a:xfrm>
            <a:off x="7184072" y="317914"/>
            <a:ext cx="1578928" cy="1115665"/>
          </a:xfrm>
          <a:prstGeom prst="rect">
            <a:avLst/>
          </a:prstGeom>
        </p:spPr>
      </p:pic>
      <p:pic>
        <p:nvPicPr>
          <p:cNvPr id="7" name="Recorded Sound">
            <a:hlinkClick r:id="" action="ppaction://media"/>
            <a:extLst>
              <a:ext uri="{FF2B5EF4-FFF2-40B4-BE49-F238E27FC236}">
                <a16:creationId xmlns:a16="http://schemas.microsoft.com/office/drawing/2014/main" id="{55F1444E-4826-4B8B-952C-E305C52E68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99663" y="1542909"/>
            <a:ext cx="609600" cy="609600"/>
          </a:xfrm>
          <a:prstGeom prst="rect">
            <a:avLst/>
          </a:prstGeom>
        </p:spPr>
      </p:pic>
    </p:spTree>
    <p:extLst>
      <p:ext uri="{BB962C8B-B14F-4D97-AF65-F5344CB8AC3E}">
        <p14:creationId xmlns:p14="http://schemas.microsoft.com/office/powerpoint/2010/main" val="203690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A8D-1596-4E53-B365-0E1F3E20D27A}"/>
              </a:ext>
            </a:extLst>
          </p:cNvPr>
          <p:cNvSpPr>
            <a:spLocks noGrp="1"/>
          </p:cNvSpPr>
          <p:nvPr>
            <p:ph type="title"/>
          </p:nvPr>
        </p:nvSpPr>
        <p:spPr/>
        <p:txBody>
          <a:bodyPr/>
          <a:lstStyle/>
          <a:p>
            <a:r>
              <a:rPr lang="en-US" sz="3200" dirty="0"/>
              <a:t>Part A: Scope of Practice for 911 EMS Practitioners or Emergency Medical Responders</a:t>
            </a:r>
            <a:endParaRPr lang="en-US" dirty="0"/>
          </a:p>
        </p:txBody>
      </p:sp>
      <p:sp>
        <p:nvSpPr>
          <p:cNvPr id="3" name="Content Placeholder 2">
            <a:extLst>
              <a:ext uri="{FF2B5EF4-FFF2-40B4-BE49-F238E27FC236}">
                <a16:creationId xmlns:a16="http://schemas.microsoft.com/office/drawing/2014/main" id="{FC409A8A-E38A-4A6E-8CCD-40A891B30D0A}"/>
              </a:ext>
            </a:extLst>
          </p:cNvPr>
          <p:cNvSpPr>
            <a:spLocks noGrp="1"/>
          </p:cNvSpPr>
          <p:nvPr>
            <p:ph sz="quarter" idx="10"/>
          </p:nvPr>
        </p:nvSpPr>
        <p:spPr/>
        <p:txBody>
          <a:bodyPr/>
          <a:lstStyle/>
          <a:p>
            <a:pPr lvl="1"/>
            <a:r>
              <a:rPr lang="en-US" dirty="0"/>
              <a:t>Intradermal medication administration route</a:t>
            </a:r>
          </a:p>
        </p:txBody>
      </p:sp>
      <p:pic>
        <p:nvPicPr>
          <p:cNvPr id="5" name="Picture 4">
            <a:extLst>
              <a:ext uri="{FF2B5EF4-FFF2-40B4-BE49-F238E27FC236}">
                <a16:creationId xmlns:a16="http://schemas.microsoft.com/office/drawing/2014/main" id="{DFD6950D-DA29-4CD2-83DE-1E53D7AA772A}"/>
              </a:ext>
            </a:extLst>
          </p:cNvPr>
          <p:cNvPicPr>
            <a:picLocks noChangeAspect="1"/>
          </p:cNvPicPr>
          <p:nvPr/>
        </p:nvPicPr>
        <p:blipFill>
          <a:blip r:embed="rId5"/>
          <a:stretch>
            <a:fillRect/>
          </a:stretch>
        </p:blipFill>
        <p:spPr>
          <a:xfrm>
            <a:off x="237520" y="3109868"/>
            <a:ext cx="8668960" cy="638264"/>
          </a:xfrm>
          <a:prstGeom prst="rect">
            <a:avLst/>
          </a:prstGeom>
        </p:spPr>
      </p:pic>
      <p:pic>
        <p:nvPicPr>
          <p:cNvPr id="4" name="Picture 3">
            <a:extLst>
              <a:ext uri="{FF2B5EF4-FFF2-40B4-BE49-F238E27FC236}">
                <a16:creationId xmlns:a16="http://schemas.microsoft.com/office/drawing/2014/main" id="{577849FD-AB05-4B91-ADA6-0458BC447C74}"/>
              </a:ext>
            </a:extLst>
          </p:cNvPr>
          <p:cNvPicPr>
            <a:picLocks noChangeAspect="1"/>
          </p:cNvPicPr>
          <p:nvPr/>
        </p:nvPicPr>
        <p:blipFill>
          <a:blip r:embed="rId6"/>
          <a:stretch>
            <a:fillRect/>
          </a:stretch>
        </p:blipFill>
        <p:spPr>
          <a:xfrm>
            <a:off x="8141995" y="1143000"/>
            <a:ext cx="969348" cy="676715"/>
          </a:xfrm>
          <a:prstGeom prst="rect">
            <a:avLst/>
          </a:prstGeom>
        </p:spPr>
      </p:pic>
      <p:pic>
        <p:nvPicPr>
          <p:cNvPr id="6" name="Recorded Sound">
            <a:hlinkClick r:id="" action="ppaction://media"/>
            <a:extLst>
              <a:ext uri="{FF2B5EF4-FFF2-40B4-BE49-F238E27FC236}">
                <a16:creationId xmlns:a16="http://schemas.microsoft.com/office/drawing/2014/main" id="{39715655-6EDA-4ABE-AB08-ABBBD970F0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21869" y="1970077"/>
            <a:ext cx="609600" cy="609600"/>
          </a:xfrm>
          <a:prstGeom prst="rect">
            <a:avLst/>
          </a:prstGeom>
        </p:spPr>
      </p:pic>
    </p:spTree>
    <p:extLst>
      <p:ext uri="{BB962C8B-B14F-4D97-AF65-F5344CB8AC3E}">
        <p14:creationId xmlns:p14="http://schemas.microsoft.com/office/powerpoint/2010/main" val="318193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A8D-1596-4E53-B365-0E1F3E20D27A}"/>
              </a:ext>
            </a:extLst>
          </p:cNvPr>
          <p:cNvSpPr>
            <a:spLocks noGrp="1"/>
          </p:cNvSpPr>
          <p:nvPr>
            <p:ph type="title"/>
          </p:nvPr>
        </p:nvSpPr>
        <p:spPr/>
        <p:txBody>
          <a:bodyPr/>
          <a:lstStyle/>
          <a:p>
            <a:r>
              <a:rPr lang="en-US" sz="3200" dirty="0"/>
              <a:t>Part A: Scope of Practice for 911 EMS Practitioners or Emergency Medical Responders</a:t>
            </a:r>
            <a:endParaRPr lang="en-US" dirty="0"/>
          </a:p>
        </p:txBody>
      </p:sp>
      <p:sp>
        <p:nvSpPr>
          <p:cNvPr id="3" name="Content Placeholder 2">
            <a:extLst>
              <a:ext uri="{FF2B5EF4-FFF2-40B4-BE49-F238E27FC236}">
                <a16:creationId xmlns:a16="http://schemas.microsoft.com/office/drawing/2014/main" id="{FC409A8A-E38A-4A6E-8CCD-40A891B30D0A}"/>
              </a:ext>
            </a:extLst>
          </p:cNvPr>
          <p:cNvSpPr>
            <a:spLocks noGrp="1"/>
          </p:cNvSpPr>
          <p:nvPr>
            <p:ph sz="quarter" idx="10"/>
          </p:nvPr>
        </p:nvSpPr>
        <p:spPr/>
        <p:txBody>
          <a:bodyPr/>
          <a:lstStyle/>
          <a:p>
            <a:pPr lvl="1"/>
            <a:r>
              <a:rPr lang="en-US" dirty="0"/>
              <a:t>Buprenorphine</a:t>
            </a:r>
          </a:p>
          <a:p>
            <a:pPr lvl="1"/>
            <a:endParaRPr lang="en-US" dirty="0"/>
          </a:p>
          <a:p>
            <a:pPr marL="233362" lvl="1" indent="0">
              <a:buNone/>
            </a:pPr>
            <a:endParaRPr lang="en-US" dirty="0"/>
          </a:p>
        </p:txBody>
      </p:sp>
      <p:pic>
        <p:nvPicPr>
          <p:cNvPr id="5" name="Picture 4">
            <a:extLst>
              <a:ext uri="{FF2B5EF4-FFF2-40B4-BE49-F238E27FC236}">
                <a16:creationId xmlns:a16="http://schemas.microsoft.com/office/drawing/2014/main" id="{BDCD2BB0-AA35-4D34-90FC-B072F7D7A040}"/>
              </a:ext>
            </a:extLst>
          </p:cNvPr>
          <p:cNvPicPr>
            <a:picLocks noChangeAspect="1"/>
          </p:cNvPicPr>
          <p:nvPr/>
        </p:nvPicPr>
        <p:blipFill>
          <a:blip r:embed="rId5"/>
          <a:stretch>
            <a:fillRect/>
          </a:stretch>
        </p:blipFill>
        <p:spPr>
          <a:xfrm>
            <a:off x="285152" y="3028894"/>
            <a:ext cx="8573696" cy="800212"/>
          </a:xfrm>
          <a:prstGeom prst="rect">
            <a:avLst/>
          </a:prstGeom>
        </p:spPr>
      </p:pic>
      <p:pic>
        <p:nvPicPr>
          <p:cNvPr id="4" name="Picture 3">
            <a:extLst>
              <a:ext uri="{FF2B5EF4-FFF2-40B4-BE49-F238E27FC236}">
                <a16:creationId xmlns:a16="http://schemas.microsoft.com/office/drawing/2014/main" id="{2CC91C78-793D-414F-888C-8A4468A64469}"/>
              </a:ext>
            </a:extLst>
          </p:cNvPr>
          <p:cNvPicPr>
            <a:picLocks noChangeAspect="1"/>
          </p:cNvPicPr>
          <p:nvPr/>
        </p:nvPicPr>
        <p:blipFill>
          <a:blip r:embed="rId6"/>
          <a:stretch>
            <a:fillRect/>
          </a:stretch>
        </p:blipFill>
        <p:spPr>
          <a:xfrm>
            <a:off x="7861197" y="1367507"/>
            <a:ext cx="969348" cy="676715"/>
          </a:xfrm>
          <a:prstGeom prst="rect">
            <a:avLst/>
          </a:prstGeom>
        </p:spPr>
      </p:pic>
      <p:pic>
        <p:nvPicPr>
          <p:cNvPr id="7" name="Recorded Sound">
            <a:hlinkClick r:id="" action="ppaction://media"/>
            <a:extLst>
              <a:ext uri="{FF2B5EF4-FFF2-40B4-BE49-F238E27FC236}">
                <a16:creationId xmlns:a16="http://schemas.microsoft.com/office/drawing/2014/main" id="{53DDB495-CD3D-46B6-9A73-E424064350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1071" y="2161093"/>
            <a:ext cx="609600" cy="609600"/>
          </a:xfrm>
          <a:prstGeom prst="rect">
            <a:avLst/>
          </a:prstGeom>
        </p:spPr>
      </p:pic>
    </p:spTree>
    <p:extLst>
      <p:ext uri="{BB962C8B-B14F-4D97-AF65-F5344CB8AC3E}">
        <p14:creationId xmlns:p14="http://schemas.microsoft.com/office/powerpoint/2010/main" val="418178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A8D-1596-4E53-B365-0E1F3E20D27A}"/>
              </a:ext>
            </a:extLst>
          </p:cNvPr>
          <p:cNvSpPr>
            <a:spLocks noGrp="1"/>
          </p:cNvSpPr>
          <p:nvPr>
            <p:ph type="title"/>
          </p:nvPr>
        </p:nvSpPr>
        <p:spPr/>
        <p:txBody>
          <a:bodyPr/>
          <a:lstStyle/>
          <a:p>
            <a:r>
              <a:rPr lang="en-US" sz="3200" dirty="0"/>
              <a:t>Part A: Scope of Practice for 911 EMS Practitioners or Emergency Medical Responders</a:t>
            </a:r>
            <a:endParaRPr lang="en-US" dirty="0"/>
          </a:p>
        </p:txBody>
      </p:sp>
      <p:sp>
        <p:nvSpPr>
          <p:cNvPr id="3" name="Content Placeholder 2">
            <a:extLst>
              <a:ext uri="{FF2B5EF4-FFF2-40B4-BE49-F238E27FC236}">
                <a16:creationId xmlns:a16="http://schemas.microsoft.com/office/drawing/2014/main" id="{FC409A8A-E38A-4A6E-8CCD-40A891B30D0A}"/>
              </a:ext>
            </a:extLst>
          </p:cNvPr>
          <p:cNvSpPr>
            <a:spLocks noGrp="1"/>
          </p:cNvSpPr>
          <p:nvPr>
            <p:ph sz="quarter" idx="10"/>
          </p:nvPr>
        </p:nvSpPr>
        <p:spPr/>
        <p:txBody>
          <a:bodyPr/>
          <a:lstStyle/>
          <a:p>
            <a:pPr lvl="1"/>
            <a:r>
              <a:rPr lang="en-US" dirty="0"/>
              <a:t>Other short acting beta agonists</a:t>
            </a:r>
          </a:p>
          <a:p>
            <a:pPr lvl="1"/>
            <a:endParaRPr lang="en-US" dirty="0"/>
          </a:p>
          <a:p>
            <a:pPr lvl="1"/>
            <a:endParaRPr lang="en-US" dirty="0"/>
          </a:p>
          <a:p>
            <a:pPr marL="233362" lvl="1" indent="0">
              <a:buNone/>
            </a:pPr>
            <a:endParaRPr lang="en-US" dirty="0"/>
          </a:p>
        </p:txBody>
      </p:sp>
      <p:pic>
        <p:nvPicPr>
          <p:cNvPr id="5" name="Picture 4">
            <a:extLst>
              <a:ext uri="{FF2B5EF4-FFF2-40B4-BE49-F238E27FC236}">
                <a16:creationId xmlns:a16="http://schemas.microsoft.com/office/drawing/2014/main" id="{5BB54B4C-EAFA-4CFB-804A-D41C2BC159D3}"/>
              </a:ext>
            </a:extLst>
          </p:cNvPr>
          <p:cNvPicPr>
            <a:picLocks noChangeAspect="1"/>
          </p:cNvPicPr>
          <p:nvPr/>
        </p:nvPicPr>
        <p:blipFill>
          <a:blip r:embed="rId5"/>
          <a:stretch>
            <a:fillRect/>
          </a:stretch>
        </p:blipFill>
        <p:spPr>
          <a:xfrm>
            <a:off x="313730" y="2933631"/>
            <a:ext cx="8516539" cy="990738"/>
          </a:xfrm>
          <a:prstGeom prst="rect">
            <a:avLst/>
          </a:prstGeom>
        </p:spPr>
      </p:pic>
      <p:pic>
        <p:nvPicPr>
          <p:cNvPr id="4" name="Picture 3">
            <a:extLst>
              <a:ext uri="{FF2B5EF4-FFF2-40B4-BE49-F238E27FC236}">
                <a16:creationId xmlns:a16="http://schemas.microsoft.com/office/drawing/2014/main" id="{DCC260FA-B909-472D-B444-3E321714FE51}"/>
              </a:ext>
            </a:extLst>
          </p:cNvPr>
          <p:cNvPicPr>
            <a:picLocks noChangeAspect="1"/>
          </p:cNvPicPr>
          <p:nvPr/>
        </p:nvPicPr>
        <p:blipFill>
          <a:blip r:embed="rId6"/>
          <a:stretch>
            <a:fillRect/>
          </a:stretch>
        </p:blipFill>
        <p:spPr>
          <a:xfrm>
            <a:off x="8001000" y="1447800"/>
            <a:ext cx="969348" cy="676715"/>
          </a:xfrm>
          <a:prstGeom prst="rect">
            <a:avLst/>
          </a:prstGeom>
        </p:spPr>
      </p:pic>
      <p:pic>
        <p:nvPicPr>
          <p:cNvPr id="6" name="Recorded Sound">
            <a:hlinkClick r:id="" action="ppaction://media"/>
            <a:extLst>
              <a:ext uri="{FF2B5EF4-FFF2-40B4-BE49-F238E27FC236}">
                <a16:creationId xmlns:a16="http://schemas.microsoft.com/office/drawing/2014/main" id="{462B693C-854A-49F3-A4FD-A465F72C80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48480" y="2236305"/>
            <a:ext cx="609600" cy="609600"/>
          </a:xfrm>
          <a:prstGeom prst="rect">
            <a:avLst/>
          </a:prstGeom>
        </p:spPr>
      </p:pic>
    </p:spTree>
    <p:extLst>
      <p:ext uri="{BB962C8B-B14F-4D97-AF65-F5344CB8AC3E}">
        <p14:creationId xmlns:p14="http://schemas.microsoft.com/office/powerpoint/2010/main" val="33428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A8D-1596-4E53-B365-0E1F3E20D27A}"/>
              </a:ext>
            </a:extLst>
          </p:cNvPr>
          <p:cNvSpPr>
            <a:spLocks noGrp="1"/>
          </p:cNvSpPr>
          <p:nvPr>
            <p:ph type="title"/>
          </p:nvPr>
        </p:nvSpPr>
        <p:spPr/>
        <p:txBody>
          <a:bodyPr/>
          <a:lstStyle/>
          <a:p>
            <a:r>
              <a:rPr lang="en-US" sz="2800" dirty="0"/>
              <a:t>Part B: Additional Scope of Practice Items For Ambulance Service Providers Licensed to Provide Interfacility Transport</a:t>
            </a:r>
          </a:p>
        </p:txBody>
      </p:sp>
      <p:sp>
        <p:nvSpPr>
          <p:cNvPr id="3" name="Content Placeholder 2">
            <a:extLst>
              <a:ext uri="{FF2B5EF4-FFF2-40B4-BE49-F238E27FC236}">
                <a16:creationId xmlns:a16="http://schemas.microsoft.com/office/drawing/2014/main" id="{FC409A8A-E38A-4A6E-8CCD-40A891B30D0A}"/>
              </a:ext>
            </a:extLst>
          </p:cNvPr>
          <p:cNvSpPr>
            <a:spLocks noGrp="1"/>
          </p:cNvSpPr>
          <p:nvPr>
            <p:ph sz="quarter" idx="10"/>
          </p:nvPr>
        </p:nvSpPr>
        <p:spPr/>
        <p:txBody>
          <a:bodyPr/>
          <a:lstStyle/>
          <a:p>
            <a:pPr lvl="1"/>
            <a:r>
              <a:rPr lang="en-US" dirty="0"/>
              <a:t>Foley monitoring</a:t>
            </a:r>
          </a:p>
          <a:p>
            <a:pPr lvl="1"/>
            <a:endParaRPr lang="en-US" dirty="0"/>
          </a:p>
          <a:p>
            <a:pPr lvl="1"/>
            <a:endParaRPr lang="en-US" dirty="0"/>
          </a:p>
          <a:p>
            <a:pPr marL="233362" lvl="1" indent="0">
              <a:buNone/>
            </a:pPr>
            <a:endParaRPr lang="en-US" dirty="0"/>
          </a:p>
        </p:txBody>
      </p:sp>
      <p:pic>
        <p:nvPicPr>
          <p:cNvPr id="5" name="Picture 4">
            <a:extLst>
              <a:ext uri="{FF2B5EF4-FFF2-40B4-BE49-F238E27FC236}">
                <a16:creationId xmlns:a16="http://schemas.microsoft.com/office/drawing/2014/main" id="{6B97374D-F788-4A2A-BDAE-DDF74ECD3BCC}"/>
              </a:ext>
            </a:extLst>
          </p:cNvPr>
          <p:cNvPicPr>
            <a:picLocks noChangeAspect="1"/>
          </p:cNvPicPr>
          <p:nvPr/>
        </p:nvPicPr>
        <p:blipFill>
          <a:blip r:embed="rId5"/>
          <a:stretch>
            <a:fillRect/>
          </a:stretch>
        </p:blipFill>
        <p:spPr>
          <a:xfrm>
            <a:off x="308967" y="3128920"/>
            <a:ext cx="8526065" cy="600159"/>
          </a:xfrm>
          <a:prstGeom prst="rect">
            <a:avLst/>
          </a:prstGeom>
        </p:spPr>
      </p:pic>
      <p:pic>
        <p:nvPicPr>
          <p:cNvPr id="4" name="Picture 3">
            <a:extLst>
              <a:ext uri="{FF2B5EF4-FFF2-40B4-BE49-F238E27FC236}">
                <a16:creationId xmlns:a16="http://schemas.microsoft.com/office/drawing/2014/main" id="{C4D28C62-505F-4B6F-843E-4CC125C53D78}"/>
              </a:ext>
            </a:extLst>
          </p:cNvPr>
          <p:cNvPicPr>
            <a:picLocks noChangeAspect="1"/>
          </p:cNvPicPr>
          <p:nvPr/>
        </p:nvPicPr>
        <p:blipFill>
          <a:blip r:embed="rId6"/>
          <a:stretch>
            <a:fillRect/>
          </a:stretch>
        </p:blipFill>
        <p:spPr>
          <a:xfrm>
            <a:off x="7900518" y="1701800"/>
            <a:ext cx="969348" cy="676715"/>
          </a:xfrm>
          <a:prstGeom prst="rect">
            <a:avLst/>
          </a:prstGeom>
        </p:spPr>
      </p:pic>
      <p:pic>
        <p:nvPicPr>
          <p:cNvPr id="6" name="Recorded Sound">
            <a:hlinkClick r:id="" action="ppaction://media"/>
            <a:extLst>
              <a:ext uri="{FF2B5EF4-FFF2-40B4-BE49-F238E27FC236}">
                <a16:creationId xmlns:a16="http://schemas.microsoft.com/office/drawing/2014/main" id="{7211E3CD-5EE3-4DA6-8D9E-E9BCB83E64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9582" y="2386643"/>
            <a:ext cx="609600" cy="609600"/>
          </a:xfrm>
          <a:prstGeom prst="rect">
            <a:avLst/>
          </a:prstGeom>
        </p:spPr>
      </p:pic>
    </p:spTree>
    <p:extLst>
      <p:ext uri="{BB962C8B-B14F-4D97-AF65-F5344CB8AC3E}">
        <p14:creationId xmlns:p14="http://schemas.microsoft.com/office/powerpoint/2010/main" val="62510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A8D-1596-4E53-B365-0E1F3E20D27A}"/>
              </a:ext>
            </a:extLst>
          </p:cNvPr>
          <p:cNvSpPr>
            <a:spLocks noGrp="1"/>
          </p:cNvSpPr>
          <p:nvPr>
            <p:ph type="title"/>
          </p:nvPr>
        </p:nvSpPr>
        <p:spPr/>
        <p:txBody>
          <a:bodyPr/>
          <a:lstStyle/>
          <a:p>
            <a:r>
              <a:rPr lang="en-US" sz="2800" dirty="0"/>
              <a:t>Part B: Additional Scope of Practice Items For Ambulance Service Providers Licensed to Provide Interfacility Transport</a:t>
            </a:r>
          </a:p>
        </p:txBody>
      </p:sp>
      <p:sp>
        <p:nvSpPr>
          <p:cNvPr id="3" name="Content Placeholder 2">
            <a:extLst>
              <a:ext uri="{FF2B5EF4-FFF2-40B4-BE49-F238E27FC236}">
                <a16:creationId xmlns:a16="http://schemas.microsoft.com/office/drawing/2014/main" id="{FC409A8A-E38A-4A6E-8CCD-40A891B30D0A}"/>
              </a:ext>
            </a:extLst>
          </p:cNvPr>
          <p:cNvSpPr>
            <a:spLocks noGrp="1"/>
          </p:cNvSpPr>
          <p:nvPr>
            <p:ph sz="quarter" idx="10"/>
          </p:nvPr>
        </p:nvSpPr>
        <p:spPr/>
        <p:txBody>
          <a:bodyPr/>
          <a:lstStyle/>
          <a:p>
            <a:pPr lvl="1"/>
            <a:endParaRPr lang="en-US" dirty="0"/>
          </a:p>
          <a:p>
            <a:pPr lvl="1"/>
            <a:r>
              <a:rPr lang="en-US" dirty="0"/>
              <a:t>Nasogastric, Gastrostomy and jejunostomy tube monitoring</a:t>
            </a:r>
          </a:p>
          <a:p>
            <a:pPr lvl="1"/>
            <a:endParaRPr lang="en-US" dirty="0"/>
          </a:p>
          <a:p>
            <a:pPr lvl="1"/>
            <a:endParaRPr lang="en-US" dirty="0"/>
          </a:p>
          <a:p>
            <a:pPr marL="233362" lvl="1" indent="0">
              <a:buNone/>
            </a:pPr>
            <a:endParaRPr lang="en-US" dirty="0"/>
          </a:p>
        </p:txBody>
      </p:sp>
      <p:pic>
        <p:nvPicPr>
          <p:cNvPr id="4" name="Picture 3">
            <a:extLst>
              <a:ext uri="{FF2B5EF4-FFF2-40B4-BE49-F238E27FC236}">
                <a16:creationId xmlns:a16="http://schemas.microsoft.com/office/drawing/2014/main" id="{C7CEAF84-834A-4870-B578-F0A6E94E91F5}"/>
              </a:ext>
            </a:extLst>
          </p:cNvPr>
          <p:cNvPicPr>
            <a:picLocks noChangeAspect="1"/>
          </p:cNvPicPr>
          <p:nvPr/>
        </p:nvPicPr>
        <p:blipFill>
          <a:blip r:embed="rId5"/>
          <a:stretch>
            <a:fillRect/>
          </a:stretch>
        </p:blipFill>
        <p:spPr>
          <a:xfrm>
            <a:off x="8202126" y="1143000"/>
            <a:ext cx="969348" cy="676715"/>
          </a:xfrm>
          <a:prstGeom prst="rect">
            <a:avLst/>
          </a:prstGeom>
        </p:spPr>
      </p:pic>
      <p:pic>
        <p:nvPicPr>
          <p:cNvPr id="8" name="Picture 7">
            <a:extLst>
              <a:ext uri="{FF2B5EF4-FFF2-40B4-BE49-F238E27FC236}">
                <a16:creationId xmlns:a16="http://schemas.microsoft.com/office/drawing/2014/main" id="{E725E3F9-09FD-C0FE-1545-4486F3827BB5}"/>
              </a:ext>
            </a:extLst>
          </p:cNvPr>
          <p:cNvPicPr>
            <a:picLocks noChangeAspect="1"/>
          </p:cNvPicPr>
          <p:nvPr/>
        </p:nvPicPr>
        <p:blipFill>
          <a:blip r:embed="rId6"/>
          <a:stretch>
            <a:fillRect/>
          </a:stretch>
        </p:blipFill>
        <p:spPr>
          <a:xfrm>
            <a:off x="-25400" y="4267200"/>
            <a:ext cx="9144000" cy="568679"/>
          </a:xfrm>
          <a:prstGeom prst="rect">
            <a:avLst/>
          </a:prstGeom>
        </p:spPr>
      </p:pic>
      <p:pic>
        <p:nvPicPr>
          <p:cNvPr id="10" name="Picture 9">
            <a:extLst>
              <a:ext uri="{FF2B5EF4-FFF2-40B4-BE49-F238E27FC236}">
                <a16:creationId xmlns:a16="http://schemas.microsoft.com/office/drawing/2014/main" id="{FE7B8C5A-CA62-F553-D996-DBF8F43DD7CF}"/>
              </a:ext>
            </a:extLst>
          </p:cNvPr>
          <p:cNvPicPr>
            <a:picLocks noChangeAspect="1"/>
          </p:cNvPicPr>
          <p:nvPr/>
        </p:nvPicPr>
        <p:blipFill>
          <a:blip r:embed="rId7"/>
          <a:stretch>
            <a:fillRect/>
          </a:stretch>
        </p:blipFill>
        <p:spPr>
          <a:xfrm>
            <a:off x="-25400" y="3951090"/>
            <a:ext cx="9144000" cy="396390"/>
          </a:xfrm>
          <a:prstGeom prst="rect">
            <a:avLst/>
          </a:prstGeom>
        </p:spPr>
      </p:pic>
      <p:pic>
        <p:nvPicPr>
          <p:cNvPr id="14" name="Recorded Sound">
            <a:hlinkClick r:id="" action="ppaction://media"/>
            <a:extLst>
              <a:ext uri="{FF2B5EF4-FFF2-40B4-BE49-F238E27FC236}">
                <a16:creationId xmlns:a16="http://schemas.microsoft.com/office/drawing/2014/main" id="{7FDCF622-84F4-7885-09F4-1D4856D60A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93100" y="1860714"/>
            <a:ext cx="406400" cy="406400"/>
          </a:xfrm>
          <a:prstGeom prst="rect">
            <a:avLst/>
          </a:prstGeom>
        </p:spPr>
      </p:pic>
    </p:spTree>
    <p:extLst>
      <p:ext uri="{BB962C8B-B14F-4D97-AF65-F5344CB8AC3E}">
        <p14:creationId xmlns:p14="http://schemas.microsoft.com/office/powerpoint/2010/main" val="41011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2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A: 911 Scope of Practice Update Summary</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82244930"/>
              </p:ext>
            </p:extLst>
          </p:nvPr>
        </p:nvGraphicFramePr>
        <p:xfrm>
          <a:off x="304800" y="1709738"/>
          <a:ext cx="8382000" cy="4297574"/>
        </p:xfrm>
        <a:graphic>
          <a:graphicData uri="http://schemas.openxmlformats.org/drawingml/2006/table">
            <a:tbl>
              <a:tblPr firstRow="1" bandRow="1">
                <a:tableStyleId>{5C22544A-7EE6-4342-B048-85BDC9FD1C3A}</a:tableStyleId>
              </a:tblPr>
              <a:tblGrid>
                <a:gridCol w="2794000">
                  <a:extLst>
                    <a:ext uri="{9D8B030D-6E8A-4147-A177-3AD203B41FA5}">
                      <a16:colId xmlns:a16="http://schemas.microsoft.com/office/drawing/2014/main" val="2289641750"/>
                    </a:ext>
                  </a:extLst>
                </a:gridCol>
                <a:gridCol w="2794000">
                  <a:extLst>
                    <a:ext uri="{9D8B030D-6E8A-4147-A177-3AD203B41FA5}">
                      <a16:colId xmlns:a16="http://schemas.microsoft.com/office/drawing/2014/main" val="4003884205"/>
                    </a:ext>
                  </a:extLst>
                </a:gridCol>
                <a:gridCol w="2794000">
                  <a:extLst>
                    <a:ext uri="{9D8B030D-6E8A-4147-A177-3AD203B41FA5}">
                      <a16:colId xmlns:a16="http://schemas.microsoft.com/office/drawing/2014/main" val="1533308926"/>
                    </a:ext>
                  </a:extLst>
                </a:gridCol>
              </a:tblGrid>
              <a:tr h="554787">
                <a:tc>
                  <a:txBody>
                    <a:bodyPr/>
                    <a:lstStyle/>
                    <a:p>
                      <a:pPr algn="ctr"/>
                      <a:r>
                        <a:rPr lang="en-US" dirty="0"/>
                        <a:t>Skill</a:t>
                      </a:r>
                    </a:p>
                  </a:txBody>
                  <a:tcPr>
                    <a:solidFill>
                      <a:srgbClr val="28466A"/>
                    </a:solidFill>
                  </a:tcPr>
                </a:tc>
                <a:tc>
                  <a:txBody>
                    <a:bodyPr/>
                    <a:lstStyle/>
                    <a:p>
                      <a:pPr algn="ctr"/>
                      <a:r>
                        <a:rPr lang="en-US" dirty="0"/>
                        <a:t>Required</a:t>
                      </a:r>
                      <a:r>
                        <a:rPr lang="en-US" baseline="0" dirty="0"/>
                        <a:t> or Optional</a:t>
                      </a:r>
                      <a:endParaRPr lang="en-US" dirty="0"/>
                    </a:p>
                  </a:txBody>
                  <a:tcPr>
                    <a:solidFill>
                      <a:srgbClr val="28466A"/>
                    </a:solidFill>
                  </a:tcPr>
                </a:tc>
                <a:tc>
                  <a:txBody>
                    <a:bodyPr/>
                    <a:lstStyle/>
                    <a:p>
                      <a:pPr algn="ctr"/>
                      <a:r>
                        <a:rPr lang="en-US" dirty="0"/>
                        <a:t>Certification or</a:t>
                      </a:r>
                      <a:r>
                        <a:rPr lang="en-US" baseline="0" dirty="0"/>
                        <a:t> Licensure level</a:t>
                      </a:r>
                      <a:endParaRPr lang="en-US" dirty="0"/>
                    </a:p>
                  </a:txBody>
                  <a:tcPr>
                    <a:solidFill>
                      <a:srgbClr val="28466A"/>
                    </a:solidFill>
                  </a:tcPr>
                </a:tc>
                <a:extLst>
                  <a:ext uri="{0D108BD9-81ED-4DB2-BD59-A6C34878D82A}">
                    <a16:rowId xmlns:a16="http://schemas.microsoft.com/office/drawing/2014/main" val="1420912136"/>
                  </a:ext>
                </a:extLst>
              </a:tr>
              <a:tr h="994344">
                <a:tc>
                  <a:txBody>
                    <a:bodyPr/>
                    <a:lstStyle/>
                    <a:p>
                      <a:r>
                        <a:rPr lang="en-US" dirty="0"/>
                        <a:t>Intradermal medication route of administration</a:t>
                      </a:r>
                    </a:p>
                  </a:txBody>
                  <a:tcPr/>
                </a:tc>
                <a:tc>
                  <a:txBody>
                    <a:bodyPr/>
                    <a:lstStyle/>
                    <a:p>
                      <a:r>
                        <a:rPr lang="en-US" dirty="0"/>
                        <a:t>Optional</a:t>
                      </a:r>
                    </a:p>
                  </a:txBody>
                  <a:tcPr/>
                </a:tc>
                <a:tc>
                  <a:txBody>
                    <a:bodyPr/>
                    <a:lstStyle/>
                    <a:p>
                      <a:r>
                        <a:rPr lang="en-US" dirty="0"/>
                        <a:t>EMR, EMT, INT, PARA</a:t>
                      </a:r>
                    </a:p>
                  </a:txBody>
                  <a:tcPr/>
                </a:tc>
                <a:extLst>
                  <a:ext uri="{0D108BD9-81ED-4DB2-BD59-A6C34878D82A}">
                    <a16:rowId xmlns:a16="http://schemas.microsoft.com/office/drawing/2014/main" val="2970140745"/>
                  </a:ext>
                </a:extLst>
              </a:tr>
              <a:tr h="618238">
                <a:tc rowSpan="2">
                  <a:txBody>
                    <a:bodyPr/>
                    <a:lstStyle/>
                    <a:p>
                      <a:r>
                        <a:rPr lang="en-US" dirty="0"/>
                        <a:t>Tracheobronchial suctioning with or without an advanced airway</a:t>
                      </a:r>
                    </a:p>
                  </a:txBody>
                  <a:tcPr/>
                </a:tc>
                <a:tc>
                  <a:txBody>
                    <a:bodyPr/>
                    <a:lstStyle/>
                    <a:p>
                      <a:r>
                        <a:rPr lang="en-US" dirty="0"/>
                        <a:t>Optional</a:t>
                      </a:r>
                    </a:p>
                    <a:p>
                      <a:endParaRPr lang="en-US" dirty="0"/>
                    </a:p>
                  </a:txBody>
                  <a:tcPr/>
                </a:tc>
                <a:tc>
                  <a:txBody>
                    <a:bodyPr/>
                    <a:lstStyle/>
                    <a:p>
                      <a:r>
                        <a:rPr lang="en-US" dirty="0"/>
                        <a:t>EMR</a:t>
                      </a:r>
                    </a:p>
                    <a:p>
                      <a:endParaRPr lang="en-US" dirty="0"/>
                    </a:p>
                  </a:txBody>
                  <a:tcPr/>
                </a:tc>
                <a:extLst>
                  <a:ext uri="{0D108BD9-81ED-4DB2-BD59-A6C34878D82A}">
                    <a16:rowId xmlns:a16="http://schemas.microsoft.com/office/drawing/2014/main" val="2070087990"/>
                  </a:ext>
                </a:extLst>
              </a:tr>
              <a:tr h="468590">
                <a:tc vMerge="1">
                  <a:txBody>
                    <a:bodyPr/>
                    <a:lstStyle/>
                    <a:p>
                      <a:endParaRPr lang="en-US" dirty="0"/>
                    </a:p>
                  </a:txBody>
                  <a:tcPr/>
                </a:tc>
                <a:tc>
                  <a:txBody>
                    <a:bodyPr/>
                    <a:lstStyle/>
                    <a:p>
                      <a:r>
                        <a:rPr lang="en-US" dirty="0"/>
                        <a:t>Required</a:t>
                      </a:r>
                    </a:p>
                  </a:txBody>
                  <a:tcPr>
                    <a:solidFill>
                      <a:srgbClr val="E9EDF4"/>
                    </a:solidFill>
                  </a:tcPr>
                </a:tc>
                <a:tc>
                  <a:txBody>
                    <a:bodyPr/>
                    <a:lstStyle/>
                    <a:p>
                      <a:r>
                        <a:rPr lang="en-US" dirty="0"/>
                        <a:t>EMT, AEMT, INT, PARA</a:t>
                      </a:r>
                    </a:p>
                  </a:txBody>
                  <a:tcPr>
                    <a:solidFill>
                      <a:srgbClr val="E9EDF4"/>
                    </a:solidFill>
                  </a:tcPr>
                </a:tc>
                <a:extLst>
                  <a:ext uri="{0D108BD9-81ED-4DB2-BD59-A6C34878D82A}">
                    <a16:rowId xmlns:a16="http://schemas.microsoft.com/office/drawing/2014/main" val="238156594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Buprenorphine</a:t>
                      </a:r>
                    </a:p>
                    <a:p>
                      <a:endParaRPr lang="en-US" dirty="0"/>
                    </a:p>
                  </a:txBody>
                  <a:tcPr>
                    <a:solidFill>
                      <a:srgbClr val="D0D8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Optional</a:t>
                      </a:r>
                    </a:p>
                    <a:p>
                      <a:endParaRPr lang="en-US" sz="100" dirty="0"/>
                    </a:p>
                  </a:txBody>
                  <a:tcPr>
                    <a:solidFill>
                      <a:srgbClr val="D0D8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PARA</a:t>
                      </a:r>
                    </a:p>
                    <a:p>
                      <a:endParaRPr lang="en-US" dirty="0"/>
                    </a:p>
                  </a:txBody>
                  <a:tcPr>
                    <a:solidFill>
                      <a:srgbClr val="D0D8E8"/>
                    </a:solidFill>
                  </a:tcPr>
                </a:tc>
                <a:extLst>
                  <a:ext uri="{0D108BD9-81ED-4DB2-BD59-A6C34878D82A}">
                    <a16:rowId xmlns:a16="http://schemas.microsoft.com/office/drawing/2014/main" val="1054731644"/>
                  </a:ext>
                </a:extLst>
              </a:tr>
              <a:tr h="696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Short-Acting beta agonists</a:t>
                      </a:r>
                    </a:p>
                    <a:p>
                      <a:endParaRPr lang="en-US" dirty="0"/>
                    </a:p>
                  </a:txBody>
                  <a:tcPr>
                    <a:solidFill>
                      <a:srgbClr val="E9ED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a:t>
                      </a:r>
                    </a:p>
                    <a:p>
                      <a:endParaRPr lang="en-US" dirty="0"/>
                    </a:p>
                  </a:txBody>
                  <a:tcPr>
                    <a:solidFill>
                      <a:srgbClr val="E9EDF4"/>
                    </a:solidFill>
                  </a:tcPr>
                </a:tc>
                <a:tc>
                  <a:txBody>
                    <a:bodyPr/>
                    <a:lstStyle/>
                    <a:p>
                      <a:r>
                        <a:rPr lang="en-US" dirty="0"/>
                        <a:t>EMT, AEMT, INT, PARA</a:t>
                      </a:r>
                    </a:p>
                    <a:p>
                      <a:endParaRPr lang="en-US" dirty="0"/>
                    </a:p>
                  </a:txBody>
                  <a:tcPr>
                    <a:solidFill>
                      <a:srgbClr val="E9EDF4"/>
                    </a:solidFill>
                  </a:tcPr>
                </a:tc>
                <a:extLst>
                  <a:ext uri="{0D108BD9-81ED-4DB2-BD59-A6C34878D82A}">
                    <a16:rowId xmlns:a16="http://schemas.microsoft.com/office/drawing/2014/main" val="4128461803"/>
                  </a:ext>
                </a:extLst>
              </a:tr>
            </a:tbl>
          </a:graphicData>
        </a:graphic>
      </p:graphicFrame>
      <p:pic>
        <p:nvPicPr>
          <p:cNvPr id="3" name="Picture 2">
            <a:extLst>
              <a:ext uri="{FF2B5EF4-FFF2-40B4-BE49-F238E27FC236}">
                <a16:creationId xmlns:a16="http://schemas.microsoft.com/office/drawing/2014/main" id="{D40A3F7B-AAFF-4B9C-9569-730F79D22D78}"/>
              </a:ext>
            </a:extLst>
          </p:cNvPr>
          <p:cNvPicPr>
            <a:picLocks noChangeAspect="1"/>
          </p:cNvPicPr>
          <p:nvPr/>
        </p:nvPicPr>
        <p:blipFill>
          <a:blip r:embed="rId5"/>
          <a:stretch>
            <a:fillRect/>
          </a:stretch>
        </p:blipFill>
        <p:spPr>
          <a:xfrm>
            <a:off x="8174652" y="601442"/>
            <a:ext cx="969348" cy="676715"/>
          </a:xfrm>
          <a:prstGeom prst="rect">
            <a:avLst/>
          </a:prstGeom>
        </p:spPr>
      </p:pic>
      <p:pic>
        <p:nvPicPr>
          <p:cNvPr id="5" name="Recorded Sound">
            <a:hlinkClick r:id="" action="ppaction://media"/>
            <a:extLst>
              <a:ext uri="{FF2B5EF4-FFF2-40B4-BE49-F238E27FC236}">
                <a16:creationId xmlns:a16="http://schemas.microsoft.com/office/drawing/2014/main" id="{F3AF2E4F-975E-4FC5-B9A1-DBDF929D5E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1185179"/>
            <a:ext cx="609600" cy="609600"/>
          </a:xfrm>
          <a:prstGeom prst="rect">
            <a:avLst/>
          </a:prstGeom>
        </p:spPr>
      </p:pic>
    </p:spTree>
    <p:extLst>
      <p:ext uri="{BB962C8B-B14F-4D97-AF65-F5344CB8AC3E}">
        <p14:creationId xmlns:p14="http://schemas.microsoft.com/office/powerpoint/2010/main" val="8081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B: Interfacility Scope of Practice Update Summary</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250851013"/>
              </p:ext>
            </p:extLst>
          </p:nvPr>
        </p:nvGraphicFramePr>
        <p:xfrm>
          <a:off x="533400" y="2743200"/>
          <a:ext cx="8382000" cy="3397946"/>
        </p:xfrm>
        <a:graphic>
          <a:graphicData uri="http://schemas.openxmlformats.org/drawingml/2006/table">
            <a:tbl>
              <a:tblPr firstRow="1" bandRow="1">
                <a:tableStyleId>{5C22544A-7EE6-4342-B048-85BDC9FD1C3A}</a:tableStyleId>
              </a:tblPr>
              <a:tblGrid>
                <a:gridCol w="2794000">
                  <a:extLst>
                    <a:ext uri="{9D8B030D-6E8A-4147-A177-3AD203B41FA5}">
                      <a16:colId xmlns:a16="http://schemas.microsoft.com/office/drawing/2014/main" val="2289641750"/>
                    </a:ext>
                  </a:extLst>
                </a:gridCol>
                <a:gridCol w="2794000">
                  <a:extLst>
                    <a:ext uri="{9D8B030D-6E8A-4147-A177-3AD203B41FA5}">
                      <a16:colId xmlns:a16="http://schemas.microsoft.com/office/drawing/2014/main" val="4003884205"/>
                    </a:ext>
                  </a:extLst>
                </a:gridCol>
                <a:gridCol w="2794000">
                  <a:extLst>
                    <a:ext uri="{9D8B030D-6E8A-4147-A177-3AD203B41FA5}">
                      <a16:colId xmlns:a16="http://schemas.microsoft.com/office/drawing/2014/main" val="1533308926"/>
                    </a:ext>
                  </a:extLst>
                </a:gridCol>
              </a:tblGrid>
              <a:tr h="672307">
                <a:tc>
                  <a:txBody>
                    <a:bodyPr/>
                    <a:lstStyle/>
                    <a:p>
                      <a:pPr algn="ctr"/>
                      <a:r>
                        <a:rPr lang="en-US" dirty="0"/>
                        <a:t>Skill</a:t>
                      </a:r>
                    </a:p>
                  </a:txBody>
                  <a:tcPr>
                    <a:solidFill>
                      <a:srgbClr val="28466A"/>
                    </a:solidFill>
                  </a:tcPr>
                </a:tc>
                <a:tc>
                  <a:txBody>
                    <a:bodyPr/>
                    <a:lstStyle/>
                    <a:p>
                      <a:pPr algn="ctr"/>
                      <a:r>
                        <a:rPr lang="en-US" dirty="0"/>
                        <a:t>Required</a:t>
                      </a:r>
                      <a:r>
                        <a:rPr lang="en-US" baseline="0" dirty="0"/>
                        <a:t> or Optional</a:t>
                      </a:r>
                      <a:endParaRPr lang="en-US" dirty="0"/>
                    </a:p>
                  </a:txBody>
                  <a:tcPr>
                    <a:solidFill>
                      <a:srgbClr val="28466A"/>
                    </a:solidFill>
                  </a:tcPr>
                </a:tc>
                <a:tc>
                  <a:txBody>
                    <a:bodyPr/>
                    <a:lstStyle/>
                    <a:p>
                      <a:pPr algn="ctr"/>
                      <a:r>
                        <a:rPr lang="en-US" dirty="0"/>
                        <a:t>Certification or</a:t>
                      </a:r>
                      <a:r>
                        <a:rPr lang="en-US" baseline="0" dirty="0"/>
                        <a:t> Licensure level</a:t>
                      </a:r>
                      <a:endParaRPr lang="en-US" dirty="0"/>
                    </a:p>
                  </a:txBody>
                  <a:tcPr>
                    <a:solidFill>
                      <a:srgbClr val="28466A"/>
                    </a:solidFill>
                  </a:tcPr>
                </a:tc>
                <a:extLst>
                  <a:ext uri="{0D108BD9-81ED-4DB2-BD59-A6C34878D82A}">
                    <a16:rowId xmlns:a16="http://schemas.microsoft.com/office/drawing/2014/main" val="1420912136"/>
                  </a:ext>
                </a:extLst>
              </a:tr>
              <a:tr h="1152743">
                <a:tc>
                  <a:txBody>
                    <a:bodyPr/>
                    <a:lstStyle/>
                    <a:p>
                      <a:r>
                        <a:rPr lang="en-US" dirty="0"/>
                        <a:t>Foley monitoring</a:t>
                      </a:r>
                    </a:p>
                  </a:txBody>
                  <a:tcPr/>
                </a:tc>
                <a:tc>
                  <a:txBody>
                    <a:bodyPr/>
                    <a:lstStyle/>
                    <a:p>
                      <a:r>
                        <a:rPr lang="en-US" dirty="0"/>
                        <a:t>Required</a:t>
                      </a:r>
                    </a:p>
                  </a:txBody>
                  <a:tcPr/>
                </a:tc>
                <a:tc>
                  <a:txBody>
                    <a:bodyPr/>
                    <a:lstStyle/>
                    <a:p>
                      <a:r>
                        <a:rPr lang="en-US" dirty="0"/>
                        <a:t>EMT, AEMT, INT, PARA, CCP</a:t>
                      </a:r>
                    </a:p>
                  </a:txBody>
                  <a:tcPr/>
                </a:tc>
                <a:extLst>
                  <a:ext uri="{0D108BD9-81ED-4DB2-BD59-A6C34878D82A}">
                    <a16:rowId xmlns:a16="http://schemas.microsoft.com/office/drawing/2014/main" val="2970140745"/>
                  </a:ext>
                </a:extLst>
              </a:tr>
              <a:tr h="384176">
                <a:tc>
                  <a:txBody>
                    <a:bodyPr/>
                    <a:lstStyle/>
                    <a:p>
                      <a:endParaRPr lang="en-US" dirty="0"/>
                    </a:p>
                  </a:txBody>
                  <a:tcPr>
                    <a:solidFill>
                      <a:srgbClr val="D0D8E8"/>
                    </a:solidFill>
                  </a:tcPr>
                </a:tc>
                <a:tc>
                  <a:txBody>
                    <a:bodyPr/>
                    <a:lstStyle/>
                    <a:p>
                      <a:endParaRPr lang="en-US" sz="100" dirty="0"/>
                    </a:p>
                  </a:txBody>
                  <a:tcPr>
                    <a:solidFill>
                      <a:srgbClr val="D0D8E8"/>
                    </a:solidFill>
                  </a:tcPr>
                </a:tc>
                <a:tc>
                  <a:txBody>
                    <a:bodyPr/>
                    <a:lstStyle/>
                    <a:p>
                      <a:endParaRPr lang="en-US" dirty="0"/>
                    </a:p>
                  </a:txBody>
                  <a:tcPr>
                    <a:solidFill>
                      <a:srgbClr val="D0D8E8"/>
                    </a:solidFill>
                  </a:tcPr>
                </a:tc>
                <a:extLst>
                  <a:ext uri="{0D108BD9-81ED-4DB2-BD59-A6C34878D82A}">
                    <a16:rowId xmlns:a16="http://schemas.microsoft.com/office/drawing/2014/main" val="1054731644"/>
                  </a:ext>
                </a:extLst>
              </a:tr>
              <a:tr h="914975">
                <a:tc>
                  <a:txBody>
                    <a:bodyPr/>
                    <a:lstStyle/>
                    <a:p>
                      <a:r>
                        <a:rPr lang="en-US" dirty="0"/>
                        <a:t>Nasogastric, Gastrostomy and jejunostomy tubes monitoring</a:t>
                      </a:r>
                    </a:p>
                  </a:txBody>
                  <a:tcPr>
                    <a:solidFill>
                      <a:srgbClr val="E9EDF4"/>
                    </a:solidFill>
                  </a:tcPr>
                </a:tc>
                <a:tc>
                  <a:txBody>
                    <a:bodyPr/>
                    <a:lstStyle/>
                    <a:p>
                      <a:r>
                        <a:rPr lang="en-US" dirty="0"/>
                        <a:t>Required</a:t>
                      </a:r>
                    </a:p>
                  </a:txBody>
                  <a:tcPr>
                    <a:solidFill>
                      <a:srgbClr val="E9ED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EMT, AEMT, INT, PARA, CCP</a:t>
                      </a:r>
                    </a:p>
                    <a:p>
                      <a:endParaRPr lang="en-US" dirty="0"/>
                    </a:p>
                  </a:txBody>
                  <a:tcPr>
                    <a:solidFill>
                      <a:srgbClr val="E9EDF4"/>
                    </a:solidFill>
                  </a:tcPr>
                </a:tc>
                <a:extLst>
                  <a:ext uri="{0D108BD9-81ED-4DB2-BD59-A6C34878D82A}">
                    <a16:rowId xmlns:a16="http://schemas.microsoft.com/office/drawing/2014/main" val="4128461803"/>
                  </a:ext>
                </a:extLst>
              </a:tr>
            </a:tbl>
          </a:graphicData>
        </a:graphic>
      </p:graphicFrame>
      <p:pic>
        <p:nvPicPr>
          <p:cNvPr id="3" name="Picture 2">
            <a:extLst>
              <a:ext uri="{FF2B5EF4-FFF2-40B4-BE49-F238E27FC236}">
                <a16:creationId xmlns:a16="http://schemas.microsoft.com/office/drawing/2014/main" id="{5D739562-ACA3-4C77-B75B-7D02112018F8}"/>
              </a:ext>
            </a:extLst>
          </p:cNvPr>
          <p:cNvPicPr>
            <a:picLocks noChangeAspect="1"/>
          </p:cNvPicPr>
          <p:nvPr/>
        </p:nvPicPr>
        <p:blipFill>
          <a:blip r:embed="rId5"/>
          <a:stretch>
            <a:fillRect/>
          </a:stretch>
        </p:blipFill>
        <p:spPr>
          <a:xfrm>
            <a:off x="8007012" y="1363442"/>
            <a:ext cx="969348" cy="676715"/>
          </a:xfrm>
          <a:prstGeom prst="rect">
            <a:avLst/>
          </a:prstGeom>
        </p:spPr>
      </p:pic>
      <p:pic>
        <p:nvPicPr>
          <p:cNvPr id="5" name="Recorded Sound">
            <a:hlinkClick r:id="" action="ppaction://media"/>
            <a:extLst>
              <a:ext uri="{FF2B5EF4-FFF2-40B4-BE49-F238E27FC236}">
                <a16:creationId xmlns:a16="http://schemas.microsoft.com/office/drawing/2014/main" id="{E1D3A741-D2FB-478A-8EEF-675428BD8E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5439" y="2040157"/>
            <a:ext cx="609600" cy="609600"/>
          </a:xfrm>
          <a:prstGeom prst="rect">
            <a:avLst/>
          </a:prstGeom>
        </p:spPr>
      </p:pic>
    </p:spTree>
    <p:extLst>
      <p:ext uri="{BB962C8B-B14F-4D97-AF65-F5344CB8AC3E}">
        <p14:creationId xmlns:p14="http://schemas.microsoft.com/office/powerpoint/2010/main" val="198997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EMS Provider (Agencies) </a:t>
            </a:r>
          </a:p>
        </p:txBody>
      </p:sp>
      <p:sp>
        <p:nvSpPr>
          <p:cNvPr id="3" name="Content Placeholder 2"/>
          <p:cNvSpPr>
            <a:spLocks noGrp="1"/>
          </p:cNvSpPr>
          <p:nvPr>
            <p:ph sz="quarter" idx="10"/>
          </p:nvPr>
        </p:nvSpPr>
        <p:spPr/>
        <p:txBody>
          <a:bodyPr/>
          <a:lstStyle/>
          <a:p>
            <a:r>
              <a:rPr lang="en-US" dirty="0"/>
              <a:t>Submit operational plan updates as required in Wis. Admin Code § DHS 110.35 (2) through e-licensing.</a:t>
            </a:r>
          </a:p>
          <a:p>
            <a:r>
              <a:rPr lang="en-US" dirty="0"/>
              <a:t>Service and Medical Directors attestation of skills, equipment and medications annually corresponding to the new scope of practice.</a:t>
            </a:r>
          </a:p>
          <a:p>
            <a:r>
              <a:rPr lang="en-US" dirty="0"/>
              <a:t>Ensure EMR capacity for documentation in WARDS.</a:t>
            </a:r>
          </a:p>
        </p:txBody>
      </p:sp>
      <p:pic>
        <p:nvPicPr>
          <p:cNvPr id="4" name="Picture 3">
            <a:extLst>
              <a:ext uri="{FF2B5EF4-FFF2-40B4-BE49-F238E27FC236}">
                <a16:creationId xmlns:a16="http://schemas.microsoft.com/office/drawing/2014/main" id="{320B21AB-E419-4158-9628-38856A7B9A89}"/>
              </a:ext>
            </a:extLst>
          </p:cNvPr>
          <p:cNvPicPr>
            <a:picLocks noChangeAspect="1"/>
          </p:cNvPicPr>
          <p:nvPr/>
        </p:nvPicPr>
        <p:blipFill>
          <a:blip r:embed="rId5"/>
          <a:stretch>
            <a:fillRect/>
          </a:stretch>
        </p:blipFill>
        <p:spPr>
          <a:xfrm>
            <a:off x="8001000" y="381000"/>
            <a:ext cx="969348" cy="676715"/>
          </a:xfrm>
          <a:prstGeom prst="rect">
            <a:avLst/>
          </a:prstGeom>
        </p:spPr>
      </p:pic>
      <p:pic>
        <p:nvPicPr>
          <p:cNvPr id="5" name="Recorded Sound">
            <a:hlinkClick r:id="" action="ppaction://media"/>
            <a:extLst>
              <a:ext uri="{FF2B5EF4-FFF2-40B4-BE49-F238E27FC236}">
                <a16:creationId xmlns:a16="http://schemas.microsoft.com/office/drawing/2014/main" id="{B35E5ECE-17A1-4ECD-8549-1E204F81FB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0874" y="1109442"/>
            <a:ext cx="609600" cy="609600"/>
          </a:xfrm>
          <a:prstGeom prst="rect">
            <a:avLst/>
          </a:prstGeom>
        </p:spPr>
      </p:pic>
    </p:spTree>
    <p:extLst>
      <p:ext uri="{BB962C8B-B14F-4D97-AF65-F5344CB8AC3E}">
        <p14:creationId xmlns:p14="http://schemas.microsoft.com/office/powerpoint/2010/main" val="382586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Contact Us</a:t>
            </a:r>
          </a:p>
        </p:txBody>
      </p:sp>
      <p:sp>
        <p:nvSpPr>
          <p:cNvPr id="3" name="Content Placeholder 2"/>
          <p:cNvSpPr>
            <a:spLocks noGrp="1"/>
          </p:cNvSpPr>
          <p:nvPr>
            <p:ph sz="quarter" idx="10"/>
          </p:nvPr>
        </p:nvSpPr>
        <p:spPr>
          <a:xfrm>
            <a:off x="914400" y="1447800"/>
            <a:ext cx="8229600" cy="4572000"/>
          </a:xfrm>
        </p:spPr>
        <p:txBody>
          <a:bodyPr/>
          <a:lstStyle/>
          <a:p>
            <a:r>
              <a:rPr lang="en-US" dirty="0"/>
              <a:t>EMS website: dhs.wisconsin.gov/ems</a:t>
            </a:r>
          </a:p>
          <a:p>
            <a:r>
              <a:rPr lang="en-US" dirty="0"/>
              <a:t>EMS General Staff Information</a:t>
            </a:r>
          </a:p>
          <a:p>
            <a:pPr lvl="1"/>
            <a:r>
              <a:rPr lang="en-US" dirty="0"/>
              <a:t>608-266-1568</a:t>
            </a:r>
          </a:p>
          <a:p>
            <a:pPr lvl="1"/>
            <a:r>
              <a:rPr lang="en-US" dirty="0"/>
              <a:t>dhsemssmail@dhs.wisconsin.gov</a:t>
            </a:r>
          </a:p>
        </p:txBody>
      </p:sp>
      <p:pic>
        <p:nvPicPr>
          <p:cNvPr id="4" name="Picture 3">
            <a:extLst>
              <a:ext uri="{FF2B5EF4-FFF2-40B4-BE49-F238E27FC236}">
                <a16:creationId xmlns:a16="http://schemas.microsoft.com/office/drawing/2014/main" id="{30C6A530-890E-467C-B72E-9C832673B620}"/>
              </a:ext>
            </a:extLst>
          </p:cNvPr>
          <p:cNvPicPr>
            <a:picLocks noChangeAspect="1"/>
          </p:cNvPicPr>
          <p:nvPr/>
        </p:nvPicPr>
        <p:blipFill>
          <a:blip r:embed="rId5"/>
          <a:stretch>
            <a:fillRect/>
          </a:stretch>
        </p:blipFill>
        <p:spPr>
          <a:xfrm>
            <a:off x="7946052" y="273971"/>
            <a:ext cx="969348" cy="676715"/>
          </a:xfrm>
          <a:prstGeom prst="rect">
            <a:avLst/>
          </a:prstGeom>
        </p:spPr>
      </p:pic>
      <p:pic>
        <p:nvPicPr>
          <p:cNvPr id="5" name="Recorded Sound">
            <a:hlinkClick r:id="" action="ppaction://media"/>
            <a:extLst>
              <a:ext uri="{FF2B5EF4-FFF2-40B4-BE49-F238E27FC236}">
                <a16:creationId xmlns:a16="http://schemas.microsoft.com/office/drawing/2014/main" id="{E6D8B543-8D86-4A53-9D86-6749BB9600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5926" y="1092200"/>
            <a:ext cx="609600" cy="609600"/>
          </a:xfrm>
          <a:prstGeom prst="rect">
            <a:avLst/>
          </a:prstGeom>
        </p:spPr>
      </p:pic>
    </p:spTree>
    <p:extLst>
      <p:ext uri="{BB962C8B-B14F-4D97-AF65-F5344CB8AC3E}">
        <p14:creationId xmlns:p14="http://schemas.microsoft.com/office/powerpoint/2010/main" val="182699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3" name="Content Placeholder 2"/>
          <p:cNvSpPr>
            <a:spLocks noGrp="1"/>
          </p:cNvSpPr>
          <p:nvPr>
            <p:ph sz="quarter" idx="10"/>
          </p:nvPr>
        </p:nvSpPr>
        <p:spPr/>
        <p:txBody>
          <a:bodyPr/>
          <a:lstStyle/>
          <a:p>
            <a:pPr marL="0" indent="0">
              <a:buNone/>
            </a:pPr>
            <a:r>
              <a:rPr lang="en-US" dirty="0"/>
              <a:t>At the conclusion of this presentation, the learner will:</a:t>
            </a:r>
          </a:p>
          <a:p>
            <a:pPr lvl="1"/>
            <a:r>
              <a:rPr lang="en-US" sz="3000" dirty="0"/>
              <a:t>Understand the required and optional skills designations.</a:t>
            </a:r>
          </a:p>
          <a:p>
            <a:pPr marL="233362" lvl="1" indent="0">
              <a:buNone/>
            </a:pPr>
            <a:endParaRPr lang="en-US" sz="3000" dirty="0"/>
          </a:p>
          <a:p>
            <a:pPr lvl="1"/>
            <a:r>
              <a:rPr lang="en-US" sz="3000" dirty="0"/>
              <a:t>Understand the changes from the 2022 Scope of Practice and the rationale behind the changes.</a:t>
            </a:r>
          </a:p>
        </p:txBody>
      </p:sp>
      <p:pic>
        <p:nvPicPr>
          <p:cNvPr id="4" name="Picture 3">
            <a:extLst>
              <a:ext uri="{FF2B5EF4-FFF2-40B4-BE49-F238E27FC236}">
                <a16:creationId xmlns:a16="http://schemas.microsoft.com/office/drawing/2014/main" id="{FA840D25-866E-4BA9-9E72-B14B73DD645F}"/>
              </a:ext>
            </a:extLst>
          </p:cNvPr>
          <p:cNvPicPr>
            <a:picLocks noChangeAspect="1"/>
          </p:cNvPicPr>
          <p:nvPr/>
        </p:nvPicPr>
        <p:blipFill>
          <a:blip r:embed="rId5"/>
          <a:stretch>
            <a:fillRect/>
          </a:stretch>
        </p:blipFill>
        <p:spPr>
          <a:xfrm>
            <a:off x="7545651" y="169672"/>
            <a:ext cx="1585097" cy="1115665"/>
          </a:xfrm>
          <a:prstGeom prst="rect">
            <a:avLst/>
          </a:prstGeom>
        </p:spPr>
      </p:pic>
      <p:pic>
        <p:nvPicPr>
          <p:cNvPr id="5" name="Recorded Sound">
            <a:hlinkClick r:id="" action="ppaction://media"/>
            <a:extLst>
              <a:ext uri="{FF2B5EF4-FFF2-40B4-BE49-F238E27FC236}">
                <a16:creationId xmlns:a16="http://schemas.microsoft.com/office/drawing/2014/main" id="{12B3E755-2E0D-4AA4-AC3E-847E2EDD5F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3894" y="1405128"/>
            <a:ext cx="609600" cy="609600"/>
          </a:xfrm>
          <a:prstGeom prst="rect">
            <a:avLst/>
          </a:prstGeom>
        </p:spPr>
      </p:pic>
    </p:spTree>
    <p:extLst>
      <p:ext uri="{BB962C8B-B14F-4D97-AF65-F5344CB8AC3E}">
        <p14:creationId xmlns:p14="http://schemas.microsoft.com/office/powerpoint/2010/main" val="251848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 Continued</a:t>
            </a:r>
          </a:p>
        </p:txBody>
      </p:sp>
      <p:sp>
        <p:nvSpPr>
          <p:cNvPr id="3" name="Content Placeholder 2"/>
          <p:cNvSpPr>
            <a:spLocks noGrp="1"/>
          </p:cNvSpPr>
          <p:nvPr>
            <p:ph sz="quarter" idx="10"/>
          </p:nvPr>
        </p:nvSpPr>
        <p:spPr/>
        <p:txBody>
          <a:bodyPr/>
          <a:lstStyle/>
          <a:p>
            <a:pPr lvl="1"/>
            <a:r>
              <a:rPr lang="en-US" sz="3000" dirty="0"/>
              <a:t>Identify which skills under the Emergency Medical Responder scope are considered an “advanced skill” and why documentation in the Wisconsin Ambulance Run Data System (WARDS) is important.</a:t>
            </a:r>
          </a:p>
          <a:p>
            <a:pPr lvl="1"/>
            <a:endParaRPr lang="en-US" sz="3000" dirty="0"/>
          </a:p>
          <a:p>
            <a:pPr lvl="1"/>
            <a:r>
              <a:rPr lang="en-US" sz="3000" dirty="0"/>
              <a:t>Understand EMS Provider agency requirements to update service operational plans.</a:t>
            </a:r>
          </a:p>
        </p:txBody>
      </p:sp>
      <p:pic>
        <p:nvPicPr>
          <p:cNvPr id="4" name="Picture 3">
            <a:extLst>
              <a:ext uri="{FF2B5EF4-FFF2-40B4-BE49-F238E27FC236}">
                <a16:creationId xmlns:a16="http://schemas.microsoft.com/office/drawing/2014/main" id="{93D2C22B-7E00-490D-B010-C391E3096373}"/>
              </a:ext>
            </a:extLst>
          </p:cNvPr>
          <p:cNvPicPr>
            <a:picLocks noChangeAspect="1"/>
          </p:cNvPicPr>
          <p:nvPr/>
        </p:nvPicPr>
        <p:blipFill>
          <a:blip r:embed="rId5"/>
          <a:stretch>
            <a:fillRect/>
          </a:stretch>
        </p:blipFill>
        <p:spPr>
          <a:xfrm>
            <a:off x="7817983" y="317560"/>
            <a:ext cx="884057" cy="622240"/>
          </a:xfrm>
          <a:prstGeom prst="rect">
            <a:avLst/>
          </a:prstGeom>
        </p:spPr>
      </p:pic>
      <p:pic>
        <p:nvPicPr>
          <p:cNvPr id="6" name="Recorded Sound">
            <a:hlinkClick r:id="" action="ppaction://media"/>
            <a:extLst>
              <a:ext uri="{FF2B5EF4-FFF2-40B4-BE49-F238E27FC236}">
                <a16:creationId xmlns:a16="http://schemas.microsoft.com/office/drawing/2014/main" id="{19DA162E-C6BA-47E8-88A4-B039732D66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6720" y="1100328"/>
            <a:ext cx="609600" cy="609600"/>
          </a:xfrm>
          <a:prstGeom prst="rect">
            <a:avLst/>
          </a:prstGeom>
        </p:spPr>
      </p:pic>
    </p:spTree>
    <p:extLst>
      <p:ext uri="{BB962C8B-B14F-4D97-AF65-F5344CB8AC3E}">
        <p14:creationId xmlns:p14="http://schemas.microsoft.com/office/powerpoint/2010/main" val="147757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Visit the DHS EMS Page</a:t>
            </a:r>
          </a:p>
        </p:txBody>
      </p:sp>
      <p:sp>
        <p:nvSpPr>
          <p:cNvPr id="3" name="TextBox 2"/>
          <p:cNvSpPr txBox="1"/>
          <p:nvPr/>
        </p:nvSpPr>
        <p:spPr>
          <a:xfrm>
            <a:off x="1210491" y="1332468"/>
            <a:ext cx="6561909" cy="369332"/>
          </a:xfrm>
          <a:prstGeom prst="rect">
            <a:avLst/>
          </a:prstGeom>
          <a:noFill/>
          <a:ln w="19050">
            <a:solidFill>
              <a:schemeClr val="tx1"/>
            </a:solidFill>
          </a:ln>
        </p:spPr>
        <p:txBody>
          <a:bodyPr wrap="square" rtlCol="0">
            <a:spAutoFit/>
          </a:bodyPr>
          <a:lstStyle/>
          <a:p>
            <a:r>
              <a:rPr lang="en-US" dirty="0"/>
              <a:t>https://www.dhs.wisconsin.gov/ems/licensing/scope.htm</a:t>
            </a:r>
          </a:p>
        </p:txBody>
      </p:sp>
      <p:pic>
        <p:nvPicPr>
          <p:cNvPr id="10" name="Content Placeholder 9"/>
          <p:cNvPicPr>
            <a:picLocks noGrp="1" noChangeAspect="1"/>
          </p:cNvPicPr>
          <p:nvPr>
            <p:ph sz="quarter" idx="10"/>
          </p:nvPr>
        </p:nvPicPr>
        <p:blipFill>
          <a:blip r:embed="rId5"/>
          <a:stretch>
            <a:fillRect/>
          </a:stretch>
        </p:blipFill>
        <p:spPr>
          <a:xfrm>
            <a:off x="457200" y="1809751"/>
            <a:ext cx="8229600" cy="4371974"/>
          </a:xfrm>
          <a:prstGeom prst="rect">
            <a:avLst/>
          </a:prstGeom>
        </p:spPr>
      </p:pic>
      <p:sp>
        <p:nvSpPr>
          <p:cNvPr id="11" name="Rectangle 10"/>
          <p:cNvSpPr/>
          <p:nvPr/>
        </p:nvSpPr>
        <p:spPr>
          <a:xfrm>
            <a:off x="3048000" y="4724400"/>
            <a:ext cx="48768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2022 </a:t>
            </a:r>
          </a:p>
        </p:txBody>
      </p:sp>
      <p:sp>
        <p:nvSpPr>
          <p:cNvPr id="13" name="Oval 12"/>
          <p:cNvSpPr/>
          <p:nvPr/>
        </p:nvSpPr>
        <p:spPr>
          <a:xfrm>
            <a:off x="685800" y="3886200"/>
            <a:ext cx="2286000" cy="990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eft Arrow 13"/>
          <p:cNvSpPr/>
          <p:nvPr/>
        </p:nvSpPr>
        <p:spPr>
          <a:xfrm>
            <a:off x="4762500" y="4876800"/>
            <a:ext cx="2133600" cy="838200"/>
          </a:xfrm>
          <a:prstGeom prst="leftArrow">
            <a:avLst/>
          </a:prstGeom>
          <a:solidFill>
            <a:schemeClr val="accent2">
              <a:lumMod val="75000"/>
            </a:schemeClr>
          </a:solidFill>
          <a:ln>
            <a:solidFill>
              <a:srgbClr val="451A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2023</a:t>
            </a:r>
          </a:p>
        </p:txBody>
      </p:sp>
      <p:pic>
        <p:nvPicPr>
          <p:cNvPr id="5" name="Picture 4">
            <a:extLst>
              <a:ext uri="{FF2B5EF4-FFF2-40B4-BE49-F238E27FC236}">
                <a16:creationId xmlns:a16="http://schemas.microsoft.com/office/drawing/2014/main" id="{610EEB30-EA55-44E6-903A-F797F57E0F2A}"/>
              </a:ext>
            </a:extLst>
          </p:cNvPr>
          <p:cNvPicPr>
            <a:picLocks noChangeAspect="1"/>
          </p:cNvPicPr>
          <p:nvPr/>
        </p:nvPicPr>
        <p:blipFill>
          <a:blip r:embed="rId6"/>
          <a:stretch>
            <a:fillRect/>
          </a:stretch>
        </p:blipFill>
        <p:spPr>
          <a:xfrm>
            <a:off x="8238667" y="254000"/>
            <a:ext cx="890093" cy="621846"/>
          </a:xfrm>
          <a:prstGeom prst="rect">
            <a:avLst/>
          </a:prstGeom>
        </p:spPr>
      </p:pic>
      <p:pic>
        <p:nvPicPr>
          <p:cNvPr id="6" name="Recorded Sound">
            <a:hlinkClick r:id="" action="ppaction://media"/>
            <a:extLst>
              <a:ext uri="{FF2B5EF4-FFF2-40B4-BE49-F238E27FC236}">
                <a16:creationId xmlns:a16="http://schemas.microsoft.com/office/drawing/2014/main" id="{72A7D789-68EC-4BF9-BC9C-F64F1CC66F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98180" y="1037998"/>
            <a:ext cx="609600" cy="609600"/>
          </a:xfrm>
          <a:prstGeom prst="rect">
            <a:avLst/>
          </a:prstGeom>
        </p:spPr>
      </p:pic>
    </p:spTree>
    <p:extLst>
      <p:ext uri="{BB962C8B-B14F-4D97-AF65-F5344CB8AC3E}">
        <p14:creationId xmlns:p14="http://schemas.microsoft.com/office/powerpoint/2010/main" val="373356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58" y="304800"/>
            <a:ext cx="8937884" cy="1447800"/>
          </a:xfrm>
        </p:spPr>
        <p:txBody>
          <a:bodyPr/>
          <a:lstStyle/>
          <a:p>
            <a:r>
              <a:rPr lang="en-US" dirty="0"/>
              <a:t>Administrative Rule</a:t>
            </a:r>
            <a:br>
              <a:rPr lang="en-US" dirty="0"/>
            </a:br>
            <a:r>
              <a:rPr lang="en-US" sz="3000" dirty="0">
                <a:hlinkClick r:id="rId5"/>
              </a:rPr>
              <a:t>Wisconsin Admin. Code § DHS 110.12</a:t>
            </a:r>
            <a:endParaRPr lang="en-US" sz="3000" dirty="0"/>
          </a:p>
        </p:txBody>
      </p:sp>
      <p:sp>
        <p:nvSpPr>
          <p:cNvPr id="6" name="Content Placeholder 5"/>
          <p:cNvSpPr>
            <a:spLocks noGrp="1"/>
          </p:cNvSpPr>
          <p:nvPr>
            <p:ph sz="quarter" idx="10"/>
          </p:nvPr>
        </p:nvSpPr>
        <p:spPr>
          <a:xfrm>
            <a:off x="457200" y="1905000"/>
            <a:ext cx="8229600" cy="4572000"/>
          </a:xfrm>
        </p:spPr>
        <p:txBody>
          <a:bodyPr/>
          <a:lstStyle/>
          <a:p>
            <a:r>
              <a:rPr lang="en-US" dirty="0"/>
              <a:t>DHS specifies the scope of practice for all EMS practitioners and responders.</a:t>
            </a:r>
          </a:p>
          <a:p>
            <a:endParaRPr lang="en-US" dirty="0"/>
          </a:p>
          <a:p>
            <a:r>
              <a:rPr lang="en-US" dirty="0"/>
              <a:t>Responders and practitioners may only perform skills, use equipment and administer medications within the scope of practice to which the individual is licensed, certified, or credentialed.</a:t>
            </a:r>
          </a:p>
          <a:p>
            <a:pPr marL="0" indent="0">
              <a:buNone/>
            </a:pPr>
            <a:endParaRPr lang="en-US" dirty="0"/>
          </a:p>
        </p:txBody>
      </p:sp>
      <p:pic>
        <p:nvPicPr>
          <p:cNvPr id="3" name="Picture 2">
            <a:extLst>
              <a:ext uri="{FF2B5EF4-FFF2-40B4-BE49-F238E27FC236}">
                <a16:creationId xmlns:a16="http://schemas.microsoft.com/office/drawing/2014/main" id="{67774CDF-B8A2-4A74-A27A-FA9EF4321C3F}"/>
              </a:ext>
            </a:extLst>
          </p:cNvPr>
          <p:cNvPicPr>
            <a:picLocks noChangeAspect="1"/>
          </p:cNvPicPr>
          <p:nvPr/>
        </p:nvPicPr>
        <p:blipFill>
          <a:blip r:embed="rId6"/>
          <a:stretch>
            <a:fillRect/>
          </a:stretch>
        </p:blipFill>
        <p:spPr>
          <a:xfrm>
            <a:off x="8144752" y="152400"/>
            <a:ext cx="896190" cy="621846"/>
          </a:xfrm>
          <a:prstGeom prst="rect">
            <a:avLst/>
          </a:prstGeom>
        </p:spPr>
      </p:pic>
      <p:pic>
        <p:nvPicPr>
          <p:cNvPr id="4" name="Recorded Sound">
            <a:hlinkClick r:id="" action="ppaction://media"/>
            <a:extLst>
              <a:ext uri="{FF2B5EF4-FFF2-40B4-BE49-F238E27FC236}">
                <a16:creationId xmlns:a16="http://schemas.microsoft.com/office/drawing/2014/main" id="{AA9E2125-B134-47F7-B796-4AFAE3322C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958623"/>
            <a:ext cx="609600" cy="609600"/>
          </a:xfrm>
          <a:prstGeom prst="rect">
            <a:avLst/>
          </a:prstGeom>
        </p:spPr>
      </p:pic>
    </p:spTree>
    <p:extLst>
      <p:ext uri="{BB962C8B-B14F-4D97-AF65-F5344CB8AC3E}">
        <p14:creationId xmlns:p14="http://schemas.microsoft.com/office/powerpoint/2010/main" val="23562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 </a:t>
            </a:r>
            <a:r>
              <a:rPr lang="en-US" dirty="0"/>
              <a:t>and “O” </a:t>
            </a:r>
          </a:p>
        </p:txBody>
      </p:sp>
      <p:sp>
        <p:nvSpPr>
          <p:cNvPr id="4" name="Content Placeholder 3"/>
          <p:cNvSpPr>
            <a:spLocks noGrp="1"/>
          </p:cNvSpPr>
          <p:nvPr>
            <p:ph sz="quarter" idx="10"/>
          </p:nvPr>
        </p:nvSpPr>
        <p:spPr/>
        <p:txBody>
          <a:bodyPr/>
          <a:lstStyle/>
          <a:p>
            <a:r>
              <a:rPr lang="en-US" dirty="0"/>
              <a:t>All skills, equipment and medications designated with an “R” at a practice level are REQUIRED for that level; these core skills ensure equal access to EMS care across the state.</a:t>
            </a:r>
          </a:p>
          <a:p>
            <a:r>
              <a:rPr lang="en-US" dirty="0"/>
              <a:t>All “R” skills, equipment and medications must be submitted as part of the EMS Service Operational Plan and approved by DHS.</a:t>
            </a:r>
            <a:br>
              <a:rPr lang="en-US" dirty="0"/>
            </a:br>
            <a:endParaRPr lang="en-US" dirty="0"/>
          </a:p>
          <a:p>
            <a:pPr marL="0" indent="0" algn="r">
              <a:buNone/>
            </a:pPr>
            <a:r>
              <a:rPr lang="en-US" sz="2400" dirty="0"/>
              <a:t>Continued next slide</a:t>
            </a:r>
          </a:p>
          <a:p>
            <a:endParaRPr lang="en-US" dirty="0"/>
          </a:p>
        </p:txBody>
      </p:sp>
      <p:pic>
        <p:nvPicPr>
          <p:cNvPr id="3" name="Picture 2">
            <a:extLst>
              <a:ext uri="{FF2B5EF4-FFF2-40B4-BE49-F238E27FC236}">
                <a16:creationId xmlns:a16="http://schemas.microsoft.com/office/drawing/2014/main" id="{86720A3F-011C-40A7-832A-35A9BD23ACC4}"/>
              </a:ext>
            </a:extLst>
          </p:cNvPr>
          <p:cNvPicPr>
            <a:picLocks noChangeAspect="1"/>
          </p:cNvPicPr>
          <p:nvPr/>
        </p:nvPicPr>
        <p:blipFill>
          <a:blip r:embed="rId5"/>
          <a:stretch>
            <a:fillRect/>
          </a:stretch>
        </p:blipFill>
        <p:spPr>
          <a:xfrm>
            <a:off x="7848600" y="304800"/>
            <a:ext cx="971356" cy="674002"/>
          </a:xfrm>
          <a:prstGeom prst="rect">
            <a:avLst/>
          </a:prstGeom>
        </p:spPr>
      </p:pic>
      <p:pic>
        <p:nvPicPr>
          <p:cNvPr id="5" name="Recorded Sound">
            <a:hlinkClick r:id="" action="ppaction://media"/>
            <a:extLst>
              <a:ext uri="{FF2B5EF4-FFF2-40B4-BE49-F238E27FC236}">
                <a16:creationId xmlns:a16="http://schemas.microsoft.com/office/drawing/2014/main" id="{52BD8946-F3F6-4D85-9897-9BDE08D0EA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5555" y="1046006"/>
            <a:ext cx="609600" cy="609600"/>
          </a:xfrm>
          <a:prstGeom prst="rect">
            <a:avLst/>
          </a:prstGeom>
        </p:spPr>
      </p:pic>
    </p:spTree>
    <p:extLst>
      <p:ext uri="{BB962C8B-B14F-4D97-AF65-F5344CB8AC3E}">
        <p14:creationId xmlns:p14="http://schemas.microsoft.com/office/powerpoint/2010/main" val="48202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 and </a:t>
            </a:r>
            <a:r>
              <a:rPr lang="en-US" sz="4400" b="1" dirty="0"/>
              <a:t>“O”</a:t>
            </a:r>
          </a:p>
        </p:txBody>
      </p:sp>
      <p:sp>
        <p:nvSpPr>
          <p:cNvPr id="3" name="Content Placeholder 2"/>
          <p:cNvSpPr>
            <a:spLocks noGrp="1"/>
          </p:cNvSpPr>
          <p:nvPr>
            <p:ph sz="quarter" idx="10"/>
          </p:nvPr>
        </p:nvSpPr>
        <p:spPr/>
        <p:txBody>
          <a:bodyPr/>
          <a:lstStyle/>
          <a:p>
            <a:r>
              <a:rPr lang="en-US" dirty="0"/>
              <a:t>All skills, equipment and medications designated with an “O” at a practice level are optional advanced skills for that level based on the needs and resources of a community.</a:t>
            </a:r>
          </a:p>
          <a:p>
            <a:pPr marL="0" indent="0">
              <a:buNone/>
            </a:pPr>
            <a:endParaRPr lang="en-US" dirty="0"/>
          </a:p>
          <a:p>
            <a:r>
              <a:rPr lang="en-US" dirty="0"/>
              <a:t>These optional skills must be submitted as part of the EMS Service Operational Plan and approved by DHS.</a:t>
            </a:r>
          </a:p>
          <a:p>
            <a:pPr marL="0" indent="0">
              <a:buNone/>
            </a:pPr>
            <a:endParaRPr lang="en-US" dirty="0"/>
          </a:p>
          <a:p>
            <a:pPr marL="0" indent="0">
              <a:buNone/>
            </a:pPr>
            <a:r>
              <a:rPr lang="en-US" sz="2400" dirty="0"/>
              <a:t>					Continued next slide</a:t>
            </a:r>
          </a:p>
          <a:p>
            <a:pPr marL="0" indent="0">
              <a:buNone/>
            </a:pPr>
            <a:endParaRPr lang="en-US" dirty="0"/>
          </a:p>
        </p:txBody>
      </p:sp>
      <p:pic>
        <p:nvPicPr>
          <p:cNvPr id="4" name="Picture 3">
            <a:extLst>
              <a:ext uri="{FF2B5EF4-FFF2-40B4-BE49-F238E27FC236}">
                <a16:creationId xmlns:a16="http://schemas.microsoft.com/office/drawing/2014/main" id="{0661AE40-1DA4-4501-98D2-338EEE8C1C7B}"/>
              </a:ext>
            </a:extLst>
          </p:cNvPr>
          <p:cNvPicPr>
            <a:picLocks noChangeAspect="1"/>
          </p:cNvPicPr>
          <p:nvPr/>
        </p:nvPicPr>
        <p:blipFill>
          <a:blip r:embed="rId5"/>
          <a:stretch>
            <a:fillRect/>
          </a:stretch>
        </p:blipFill>
        <p:spPr>
          <a:xfrm>
            <a:off x="7848600" y="263085"/>
            <a:ext cx="969348" cy="676715"/>
          </a:xfrm>
          <a:prstGeom prst="rect">
            <a:avLst/>
          </a:prstGeom>
        </p:spPr>
      </p:pic>
      <p:pic>
        <p:nvPicPr>
          <p:cNvPr id="5" name="Recorded Sound">
            <a:hlinkClick r:id="" action="ppaction://media"/>
            <a:extLst>
              <a:ext uri="{FF2B5EF4-FFF2-40B4-BE49-F238E27FC236}">
                <a16:creationId xmlns:a16="http://schemas.microsoft.com/office/drawing/2014/main" id="{1947774A-6B34-4FE3-9979-0590A2C7D6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8364" y="1016000"/>
            <a:ext cx="609600" cy="609600"/>
          </a:xfrm>
          <a:prstGeom prst="rect">
            <a:avLst/>
          </a:prstGeom>
        </p:spPr>
      </p:pic>
    </p:spTree>
    <p:extLst>
      <p:ext uri="{BB962C8B-B14F-4D97-AF65-F5344CB8AC3E}">
        <p14:creationId xmlns:p14="http://schemas.microsoft.com/office/powerpoint/2010/main" val="61729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C98E-0A2A-434F-85C2-5B29808595AB}"/>
              </a:ext>
            </a:extLst>
          </p:cNvPr>
          <p:cNvSpPr>
            <a:spLocks noGrp="1"/>
          </p:cNvSpPr>
          <p:nvPr>
            <p:ph type="title"/>
          </p:nvPr>
        </p:nvSpPr>
        <p:spPr/>
        <p:txBody>
          <a:bodyPr/>
          <a:lstStyle/>
          <a:p>
            <a:r>
              <a:rPr lang="en-US" dirty="0"/>
              <a:t>“R” and “O”</a:t>
            </a:r>
          </a:p>
        </p:txBody>
      </p:sp>
      <p:graphicFrame>
        <p:nvGraphicFramePr>
          <p:cNvPr id="5" name="Table 5">
            <a:extLst>
              <a:ext uri="{FF2B5EF4-FFF2-40B4-BE49-F238E27FC236}">
                <a16:creationId xmlns:a16="http://schemas.microsoft.com/office/drawing/2014/main" id="{4B374738-86B8-49CF-A43A-62CD3F2D6926}"/>
              </a:ext>
            </a:extLst>
          </p:cNvPr>
          <p:cNvGraphicFramePr>
            <a:graphicFrameLocks noGrp="1"/>
          </p:cNvGraphicFramePr>
          <p:nvPr>
            <p:ph sz="quarter" idx="10"/>
            <p:extLst>
              <p:ext uri="{D42A27DB-BD31-4B8C-83A1-F6EECF244321}">
                <p14:modId xmlns:p14="http://schemas.microsoft.com/office/powerpoint/2010/main" val="3065240674"/>
              </p:ext>
            </p:extLst>
          </p:nvPr>
        </p:nvGraphicFramePr>
        <p:xfrm>
          <a:off x="457200" y="1828801"/>
          <a:ext cx="8153400" cy="4475117"/>
        </p:xfrm>
        <a:graphic>
          <a:graphicData uri="http://schemas.openxmlformats.org/drawingml/2006/table">
            <a:tbl>
              <a:tblPr firstRow="1" bandRow="1">
                <a:tableStyleId>{5C22544A-7EE6-4342-B048-85BDC9FD1C3A}</a:tableStyleId>
              </a:tblPr>
              <a:tblGrid>
                <a:gridCol w="4378678">
                  <a:extLst>
                    <a:ext uri="{9D8B030D-6E8A-4147-A177-3AD203B41FA5}">
                      <a16:colId xmlns:a16="http://schemas.microsoft.com/office/drawing/2014/main" val="1305421919"/>
                    </a:ext>
                  </a:extLst>
                </a:gridCol>
                <a:gridCol w="3774722">
                  <a:extLst>
                    <a:ext uri="{9D8B030D-6E8A-4147-A177-3AD203B41FA5}">
                      <a16:colId xmlns:a16="http://schemas.microsoft.com/office/drawing/2014/main" val="2318337781"/>
                    </a:ext>
                  </a:extLst>
                </a:gridCol>
              </a:tblGrid>
              <a:tr h="1823357">
                <a:tc>
                  <a:txBody>
                    <a:bodyPr/>
                    <a:lstStyle/>
                    <a:p>
                      <a:pPr algn="ctr"/>
                      <a:r>
                        <a:rPr lang="en-US" sz="3200" b="0" dirty="0"/>
                        <a:t>EMS Provider License Level</a:t>
                      </a:r>
                    </a:p>
                  </a:txBody>
                  <a:tcPr/>
                </a:tc>
                <a:tc>
                  <a:txBody>
                    <a:bodyPr/>
                    <a:lstStyle/>
                    <a:p>
                      <a:pPr algn="ctr"/>
                      <a:r>
                        <a:rPr lang="en-US" sz="3200" b="0" dirty="0"/>
                        <a:t>Required to submit patient care report to WARDS?</a:t>
                      </a:r>
                      <a:endParaRPr lang="en-US" sz="3200" dirty="0"/>
                    </a:p>
                  </a:txBody>
                  <a:tcPr/>
                </a:tc>
                <a:extLst>
                  <a:ext uri="{0D108BD9-81ED-4DB2-BD59-A6C34878D82A}">
                    <a16:rowId xmlns:a16="http://schemas.microsoft.com/office/drawing/2014/main" val="2987805041"/>
                  </a:ext>
                </a:extLst>
              </a:tr>
              <a:tr h="1306285">
                <a:tc>
                  <a:txBody>
                    <a:bodyPr/>
                    <a:lstStyle/>
                    <a:p>
                      <a:endParaRPr lang="en-US" dirty="0"/>
                    </a:p>
                    <a:p>
                      <a:r>
                        <a:rPr lang="en-US" dirty="0"/>
                        <a:t>Emergency Medical Responder (EMR)</a:t>
                      </a:r>
                    </a:p>
                  </a:txBody>
                  <a:tcPr/>
                </a:tc>
                <a:tc>
                  <a:txBody>
                    <a:bodyPr/>
                    <a:lstStyle/>
                    <a:p>
                      <a:endParaRPr lang="en-US" dirty="0"/>
                    </a:p>
                    <a:p>
                      <a:r>
                        <a:rPr lang="en-US" dirty="0"/>
                        <a:t>Only if Optional skills, equipment and medications (Advanced Skills) are used in caring for patients.</a:t>
                      </a:r>
                    </a:p>
                    <a:p>
                      <a:r>
                        <a:rPr lang="en-US" dirty="0"/>
                        <a:t>Optional at EMR = Advanced Skills</a:t>
                      </a:r>
                    </a:p>
                  </a:txBody>
                  <a:tcPr/>
                </a:tc>
                <a:extLst>
                  <a:ext uri="{0D108BD9-81ED-4DB2-BD59-A6C34878D82A}">
                    <a16:rowId xmlns:a16="http://schemas.microsoft.com/office/drawing/2014/main" val="749921010"/>
                  </a:ext>
                </a:extLst>
              </a:tr>
              <a:tr h="1061357">
                <a:tc>
                  <a:txBody>
                    <a:bodyPr/>
                    <a:lstStyle/>
                    <a:p>
                      <a:r>
                        <a:rPr lang="en-US" dirty="0"/>
                        <a:t>Emergency Medical Technician (EMT)</a:t>
                      </a:r>
                    </a:p>
                    <a:p>
                      <a:r>
                        <a:rPr lang="en-US" dirty="0"/>
                        <a:t>Advanced EMT</a:t>
                      </a:r>
                    </a:p>
                    <a:p>
                      <a:r>
                        <a:rPr lang="en-US" dirty="0"/>
                        <a:t>EMT-Intermediate</a:t>
                      </a:r>
                    </a:p>
                    <a:p>
                      <a:r>
                        <a:rPr lang="en-US" dirty="0"/>
                        <a:t>Paramedic</a:t>
                      </a:r>
                    </a:p>
                  </a:txBody>
                  <a:tcPr/>
                </a:tc>
                <a:tc>
                  <a:txBody>
                    <a:bodyPr/>
                    <a:lstStyle/>
                    <a:p>
                      <a:r>
                        <a:rPr lang="en-US" dirty="0"/>
                        <a:t>Yes, for all patient care reports including when any Required or Optional skills, equipment and medications are used.</a:t>
                      </a:r>
                    </a:p>
                  </a:txBody>
                  <a:tcPr/>
                </a:tc>
                <a:extLst>
                  <a:ext uri="{0D108BD9-81ED-4DB2-BD59-A6C34878D82A}">
                    <a16:rowId xmlns:a16="http://schemas.microsoft.com/office/drawing/2014/main" val="2407595677"/>
                  </a:ext>
                </a:extLst>
              </a:tr>
            </a:tbl>
          </a:graphicData>
        </a:graphic>
      </p:graphicFrame>
      <p:pic>
        <p:nvPicPr>
          <p:cNvPr id="3" name="Picture 2">
            <a:extLst>
              <a:ext uri="{FF2B5EF4-FFF2-40B4-BE49-F238E27FC236}">
                <a16:creationId xmlns:a16="http://schemas.microsoft.com/office/drawing/2014/main" id="{5F328E78-FB0F-4386-BF26-62CBAE87BA0D}"/>
              </a:ext>
            </a:extLst>
          </p:cNvPr>
          <p:cNvPicPr>
            <a:picLocks noChangeAspect="1"/>
          </p:cNvPicPr>
          <p:nvPr/>
        </p:nvPicPr>
        <p:blipFill>
          <a:blip r:embed="rId5"/>
          <a:stretch>
            <a:fillRect/>
          </a:stretch>
        </p:blipFill>
        <p:spPr>
          <a:xfrm>
            <a:off x="7848600" y="263085"/>
            <a:ext cx="969348" cy="676715"/>
          </a:xfrm>
          <a:prstGeom prst="rect">
            <a:avLst/>
          </a:prstGeom>
        </p:spPr>
      </p:pic>
      <p:pic>
        <p:nvPicPr>
          <p:cNvPr id="4" name="Recorded Sound">
            <a:hlinkClick r:id="" action="ppaction://media"/>
            <a:extLst>
              <a:ext uri="{FF2B5EF4-FFF2-40B4-BE49-F238E27FC236}">
                <a16:creationId xmlns:a16="http://schemas.microsoft.com/office/drawing/2014/main" id="{9E2C5E84-6C95-418C-BD5E-FC5706DC55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1011646"/>
            <a:ext cx="609600" cy="609600"/>
          </a:xfrm>
          <a:prstGeom prst="rect">
            <a:avLst/>
          </a:prstGeom>
        </p:spPr>
      </p:pic>
    </p:spTree>
    <p:extLst>
      <p:ext uri="{BB962C8B-B14F-4D97-AF65-F5344CB8AC3E}">
        <p14:creationId xmlns:p14="http://schemas.microsoft.com/office/powerpoint/2010/main" val="153768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FA8D-1596-4E53-B365-0E1F3E20D27A}"/>
              </a:ext>
            </a:extLst>
          </p:cNvPr>
          <p:cNvSpPr>
            <a:spLocks noGrp="1"/>
          </p:cNvSpPr>
          <p:nvPr>
            <p:ph type="title"/>
          </p:nvPr>
        </p:nvSpPr>
        <p:spPr/>
        <p:txBody>
          <a:bodyPr/>
          <a:lstStyle/>
          <a:p>
            <a:r>
              <a:rPr lang="en-US" sz="3200" dirty="0"/>
              <a:t>Part A: Scope of Practice for 911 EMS Practitioners or Emergency Medical Responders</a:t>
            </a:r>
            <a:endParaRPr lang="en-US" dirty="0"/>
          </a:p>
        </p:txBody>
      </p:sp>
      <p:sp>
        <p:nvSpPr>
          <p:cNvPr id="3" name="Content Placeholder 2">
            <a:extLst>
              <a:ext uri="{FF2B5EF4-FFF2-40B4-BE49-F238E27FC236}">
                <a16:creationId xmlns:a16="http://schemas.microsoft.com/office/drawing/2014/main" id="{FC409A8A-E38A-4A6E-8CCD-40A891B30D0A}"/>
              </a:ext>
            </a:extLst>
          </p:cNvPr>
          <p:cNvSpPr>
            <a:spLocks noGrp="1"/>
          </p:cNvSpPr>
          <p:nvPr>
            <p:ph sz="quarter" idx="10"/>
          </p:nvPr>
        </p:nvSpPr>
        <p:spPr/>
        <p:txBody>
          <a:bodyPr/>
          <a:lstStyle/>
          <a:p>
            <a:pPr lvl="1"/>
            <a:r>
              <a:rPr lang="en-US" dirty="0"/>
              <a:t>Tracheobronchial suctioning</a:t>
            </a:r>
          </a:p>
          <a:p>
            <a:pPr lvl="1"/>
            <a:endParaRPr lang="en-US" dirty="0"/>
          </a:p>
        </p:txBody>
      </p:sp>
      <p:pic>
        <p:nvPicPr>
          <p:cNvPr id="5" name="Picture 4">
            <a:extLst>
              <a:ext uri="{FF2B5EF4-FFF2-40B4-BE49-F238E27FC236}">
                <a16:creationId xmlns:a16="http://schemas.microsoft.com/office/drawing/2014/main" id="{1F29CD48-81C9-4FE6-9C2B-8D40250F5456}"/>
              </a:ext>
            </a:extLst>
          </p:cNvPr>
          <p:cNvPicPr>
            <a:picLocks noChangeAspect="1"/>
          </p:cNvPicPr>
          <p:nvPr/>
        </p:nvPicPr>
        <p:blipFill>
          <a:blip r:embed="rId5"/>
          <a:stretch>
            <a:fillRect/>
          </a:stretch>
        </p:blipFill>
        <p:spPr>
          <a:xfrm>
            <a:off x="294678" y="3009841"/>
            <a:ext cx="8554644" cy="838317"/>
          </a:xfrm>
          <a:prstGeom prst="rect">
            <a:avLst/>
          </a:prstGeom>
        </p:spPr>
      </p:pic>
      <p:pic>
        <p:nvPicPr>
          <p:cNvPr id="4" name="Picture 3">
            <a:extLst>
              <a:ext uri="{FF2B5EF4-FFF2-40B4-BE49-F238E27FC236}">
                <a16:creationId xmlns:a16="http://schemas.microsoft.com/office/drawing/2014/main" id="{FDABEDB3-0705-4B30-B233-21762CABCFBD}"/>
              </a:ext>
            </a:extLst>
          </p:cNvPr>
          <p:cNvPicPr>
            <a:picLocks noChangeAspect="1"/>
          </p:cNvPicPr>
          <p:nvPr/>
        </p:nvPicPr>
        <p:blipFill>
          <a:blip r:embed="rId6"/>
          <a:stretch>
            <a:fillRect/>
          </a:stretch>
        </p:blipFill>
        <p:spPr>
          <a:xfrm>
            <a:off x="7901745" y="1340748"/>
            <a:ext cx="969348" cy="676715"/>
          </a:xfrm>
          <a:prstGeom prst="rect">
            <a:avLst/>
          </a:prstGeom>
        </p:spPr>
      </p:pic>
      <p:pic>
        <p:nvPicPr>
          <p:cNvPr id="6" name="Recorded Sound">
            <a:hlinkClick r:id="" action="ppaction://media"/>
            <a:extLst>
              <a:ext uri="{FF2B5EF4-FFF2-40B4-BE49-F238E27FC236}">
                <a16:creationId xmlns:a16="http://schemas.microsoft.com/office/drawing/2014/main" id="{76AB473A-FE98-4B47-B80D-FF77B583EB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2172757"/>
            <a:ext cx="609600" cy="609600"/>
          </a:xfrm>
          <a:prstGeom prst="rect">
            <a:avLst/>
          </a:prstGeom>
        </p:spPr>
      </p:pic>
    </p:spTree>
    <p:extLst>
      <p:ext uri="{BB962C8B-B14F-4D97-AF65-F5344CB8AC3E}">
        <p14:creationId xmlns:p14="http://schemas.microsoft.com/office/powerpoint/2010/main" val="311305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9.0&quot;&gt;&lt;object type=&quot;1&quot; unique_id=&quot;10001&quot;&gt;&lt;object type=&quot;2&quot; unique_id=&quot;81051&quot;&gt;&lt;object type=&quot;3&quot; unique_id=&quot;81052&quot;&gt;&lt;property id=&quot;20148&quot; value=&quot;5&quot;/&gt;&lt;property id=&quot;20300&quot; value=&quot;Slide 1&quot;/&gt;&lt;property id=&quot;20307&quot; value=&quot;256&quot;/&gt;&lt;/object&gt;&lt;/object&gt;&lt;object type=&quot;8&quot; unique_id=&quot;81055&quot;&gt;&lt;/object&gt;&lt;/object&gt;&lt;/database&gt;"/>
  <p:tag name="SECTOMILLISECCONVERTED" val="1"/>
</p:tagLst>
</file>

<file path=ppt/theme/theme1.xml><?xml version="1.0" encoding="utf-8"?>
<a:theme xmlns:a="http://schemas.openxmlformats.org/drawingml/2006/main" name="dhsppt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HS PPT">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C3E818-A368-4308-8836-21CA80607B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4EE637A-7C79-4910-A0C2-56E31D341F0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DD2EE834-319A-4BAF-B335-B3F6474E6B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 EMS Scope of Practice</Template>
  <TotalTime>3868</TotalTime>
  <Words>1518</Words>
  <Application>Microsoft Office PowerPoint</Application>
  <PresentationFormat>On-screen Show (4:3)</PresentationFormat>
  <Paragraphs>150</Paragraphs>
  <Slides>18</Slides>
  <Notes>18</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Century</vt:lpstr>
      <vt:lpstr>Courier New</vt:lpstr>
      <vt:lpstr>Tunga</vt:lpstr>
      <vt:lpstr>Verdana</vt:lpstr>
      <vt:lpstr>Wingdings</vt:lpstr>
      <vt:lpstr>dhsppt2</vt:lpstr>
      <vt:lpstr>2023 Wisconsin  EMS Scope of Practice  Review</vt:lpstr>
      <vt:lpstr>Objective</vt:lpstr>
      <vt:lpstr>Objective Continued</vt:lpstr>
      <vt:lpstr>Visit the DHS EMS Page</vt:lpstr>
      <vt:lpstr>Administrative Rule Wisconsin Admin. Code § DHS 110.12</vt:lpstr>
      <vt:lpstr>“R” and “O” </vt:lpstr>
      <vt:lpstr>“R” and “O”</vt:lpstr>
      <vt:lpstr>“R” and “O”</vt:lpstr>
      <vt:lpstr>Part A: Scope of Practice for 911 EMS Practitioners or Emergency Medical Responders</vt:lpstr>
      <vt:lpstr>Part A: Scope of Practice for 911 EMS Practitioners or Emergency Medical Responders</vt:lpstr>
      <vt:lpstr>Part A: Scope of Practice for 911 EMS Practitioners or Emergency Medical Responders</vt:lpstr>
      <vt:lpstr>Part A: Scope of Practice for 911 EMS Practitioners or Emergency Medical Responders</vt:lpstr>
      <vt:lpstr>Part B: Additional Scope of Practice Items For Ambulance Service Providers Licensed to Provide Interfacility Transport</vt:lpstr>
      <vt:lpstr>Part B: Additional Scope of Practice Items For Ambulance Service Providers Licensed to Provide Interfacility Transport</vt:lpstr>
      <vt:lpstr>Part A: 911 Scope of Practice Update Summary</vt:lpstr>
      <vt:lpstr>Part B: Interfacility Scope of Practice Update Summary</vt:lpstr>
      <vt:lpstr>EMS Provider (Agencies) </vt:lpstr>
      <vt:lpstr>Please Contact Us</vt:lpstr>
    </vt:vector>
  </TitlesOfParts>
  <Company>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Wisconsin EMS Scope of Practice Review</dc:title>
  <dc:creator>Colella, Mario R</dc:creator>
  <cp:lastModifiedBy>Colella, Mario R - DHS (Medical College of Wisconsin)</cp:lastModifiedBy>
  <cp:revision>178</cp:revision>
  <dcterms:created xsi:type="dcterms:W3CDTF">2021-01-15T19:03:04Z</dcterms:created>
  <dcterms:modified xsi:type="dcterms:W3CDTF">2023-02-13T16:06:50Z</dcterms:modified>
</cp:coreProperties>
</file>