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21"/>
  </p:notesMasterIdLst>
  <p:sldIdLst>
    <p:sldId id="256" r:id="rId6"/>
    <p:sldId id="257" r:id="rId7"/>
    <p:sldId id="258" r:id="rId8"/>
    <p:sldId id="259" r:id="rId9"/>
    <p:sldId id="265" r:id="rId10"/>
    <p:sldId id="267" r:id="rId11"/>
    <p:sldId id="268" r:id="rId12"/>
    <p:sldId id="260" r:id="rId13"/>
    <p:sldId id="266" r:id="rId14"/>
    <p:sldId id="261" r:id="rId15"/>
    <p:sldId id="263" r:id="rId16"/>
    <p:sldId id="262" r:id="rId17"/>
    <p:sldId id="264" r:id="rId18"/>
    <p:sldId id="269" r:id="rId19"/>
    <p:sldId id="272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rker, Mia M - DHS (Medasource)" initials="PMMD(" lastIdx="1" clrIdx="0">
    <p:extLst>
      <p:ext uri="{19B8F6BF-5375-455C-9EA6-DF929625EA0E}">
        <p15:presenceInfo xmlns:p15="http://schemas.microsoft.com/office/powerpoint/2012/main" userId="Parker, Mia M - DHS (Medasource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5C63"/>
    <a:srgbClr val="585858"/>
    <a:srgbClr val="003D78"/>
    <a:srgbClr val="4F7E87"/>
    <a:srgbClr val="7976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0" autoAdjust="0"/>
    <p:restoredTop sz="94660"/>
  </p:normalViewPr>
  <p:slideViewPr>
    <p:cSldViewPr>
      <p:cViewPr varScale="1">
        <p:scale>
          <a:sx n="86" d="100"/>
          <a:sy n="86" d="100"/>
        </p:scale>
        <p:origin x="1358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BF3FD9-411B-4DD8-AB93-1B031745CD8A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540FB8-95F7-44CD-AFD9-064716362D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230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 userDrawn="1"/>
        </p:nvSpPr>
        <p:spPr>
          <a:xfrm>
            <a:off x="94195" y="89620"/>
            <a:ext cx="2679810" cy="6678760"/>
          </a:xfrm>
          <a:prstGeom prst="rect">
            <a:avLst/>
          </a:prstGeom>
          <a:solidFill>
            <a:srgbClr val="003D78"/>
          </a:solidFill>
          <a:ln w="127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 hasCustomPrompt="1"/>
          </p:nvPr>
        </p:nvSpPr>
        <p:spPr>
          <a:xfrm>
            <a:off x="2824479" y="1707798"/>
            <a:ext cx="6126480" cy="3542682"/>
          </a:xfrm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defRPr sz="4000" b="1">
                <a:solidFill>
                  <a:srgbClr val="3C5C63"/>
                </a:solidFill>
                <a:latin typeface="+mj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170091" y="3948948"/>
            <a:ext cx="2504535" cy="2364062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200">
                <a:solidFill>
                  <a:schemeClr val="bg1"/>
                </a:solidFill>
                <a:latin typeface="Century" panose="02040604050505020304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Name of Presenter</a:t>
            </a:r>
            <a:br>
              <a:rPr lang="en-US" dirty="0"/>
            </a:br>
            <a:r>
              <a:rPr lang="en-US" dirty="0"/>
              <a:t>Job Title</a:t>
            </a:r>
            <a:br>
              <a:rPr lang="en-US" dirty="0"/>
            </a:br>
            <a:r>
              <a:rPr lang="en-US" dirty="0"/>
              <a:t>Presentation Date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2826415" y="5322714"/>
            <a:ext cx="6126480" cy="990295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2400" baseline="0">
                <a:solidFill>
                  <a:srgbClr val="585858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Oval 2"/>
          <p:cNvSpPr>
            <a:spLocks noChangeAspect="1"/>
          </p:cNvSpPr>
          <p:nvPr userDrawn="1"/>
        </p:nvSpPr>
        <p:spPr>
          <a:xfrm>
            <a:off x="2295150" y="317305"/>
            <a:ext cx="1097280" cy="10972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4223" y="393200"/>
            <a:ext cx="4840234" cy="941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016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0" y="6356351"/>
            <a:ext cx="2133600" cy="365125"/>
          </a:xfrm>
        </p:spPr>
        <p:txBody>
          <a:bodyPr/>
          <a:lstStyle/>
          <a:p>
            <a:fld id="{A43C80DB-1E10-4B42-A90C-FD4E89BD339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705350"/>
            <a:ext cx="8229600" cy="731520"/>
          </a:xfrm>
        </p:spPr>
        <p:txBody>
          <a:bodyPr anchor="b">
            <a:noAutofit/>
          </a:bodyPr>
          <a:lstStyle>
            <a:lvl1pPr algn="l">
              <a:defRPr sz="2000" b="1"/>
            </a:lvl1pPr>
          </a:lstStyle>
          <a:p>
            <a:r>
              <a:rPr lang="en-US" dirty="0"/>
              <a:t>Click to Add Caption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5443536"/>
            <a:ext cx="8229600" cy="82296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add description</a:t>
            </a:r>
          </a:p>
        </p:txBody>
      </p:sp>
      <p:sp>
        <p:nvSpPr>
          <p:cNvPr id="12" name="Content Placeholder 6"/>
          <p:cNvSpPr>
            <a:spLocks noGrp="1"/>
          </p:cNvSpPr>
          <p:nvPr>
            <p:ph sz="quarter" idx="11" hasCustomPrompt="1"/>
          </p:nvPr>
        </p:nvSpPr>
        <p:spPr>
          <a:xfrm>
            <a:off x="457200" y="533400"/>
            <a:ext cx="82296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an icon to insert table, chart, SmartArt graphic, picture, or media clip</a:t>
            </a:r>
          </a:p>
        </p:txBody>
      </p:sp>
    </p:spTree>
    <p:extLst>
      <p:ext uri="{BB962C8B-B14F-4D97-AF65-F5344CB8AC3E}">
        <p14:creationId xmlns:p14="http://schemas.microsoft.com/office/powerpoint/2010/main" val="2372402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N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Content Placeholder 4"/>
          <p:cNvSpPr>
            <a:spLocks noGrp="1"/>
          </p:cNvSpPr>
          <p:nvPr>
            <p:ph sz="quarter" idx="11" hasCustomPrompt="1"/>
          </p:nvPr>
        </p:nvSpPr>
        <p:spPr>
          <a:xfrm>
            <a:off x="457200" y="274319"/>
            <a:ext cx="8229600" cy="594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an icon to insert table, chart, SmartArt graphic, picture, or media clip</a:t>
            </a:r>
          </a:p>
        </p:txBody>
      </p:sp>
    </p:spTree>
    <p:extLst>
      <p:ext uri="{BB962C8B-B14F-4D97-AF65-F5344CB8AC3E}">
        <p14:creationId xmlns:p14="http://schemas.microsoft.com/office/powerpoint/2010/main" val="870942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 hasCustomPrompt="1"/>
          </p:nvPr>
        </p:nvSpPr>
        <p:spPr>
          <a:xfrm>
            <a:off x="457200" y="1709928"/>
            <a:ext cx="8229600" cy="4572000"/>
          </a:xfrm>
        </p:spPr>
        <p:txBody>
          <a:bodyPr/>
          <a:lstStyle/>
          <a:p>
            <a:pPr lvl="0"/>
            <a:r>
              <a:rPr lang="en-US" dirty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4018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2720647"/>
            <a:ext cx="7772400" cy="1524000"/>
          </a:xfrm>
        </p:spPr>
        <p:txBody>
          <a:bodyPr anchor="ctr"/>
          <a:lstStyle>
            <a:lvl1pPr algn="l">
              <a:defRPr sz="4000" b="1" cap="none" baseline="0">
                <a:solidFill>
                  <a:srgbClr val="3C5C63"/>
                </a:solidFill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4256260"/>
            <a:ext cx="7772400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58585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543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09928"/>
            <a:ext cx="402336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63440" y="1709928"/>
            <a:ext cx="402336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Slide Title</a:t>
            </a:r>
          </a:p>
        </p:txBody>
      </p:sp>
    </p:spTree>
    <p:extLst>
      <p:ext uri="{BB962C8B-B14F-4D97-AF65-F5344CB8AC3E}">
        <p14:creationId xmlns:p14="http://schemas.microsoft.com/office/powerpoint/2010/main" val="1519741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457200" y="1709928"/>
            <a:ext cx="2743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Options: Type without bullets (turn off bullets in Paragraph section of Home tab) or type with bullets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3200400" y="1709928"/>
            <a:ext cx="5486400" cy="4572000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insert table, chart, SmartArt graphic, picture, or media clip</a:t>
            </a:r>
          </a:p>
        </p:txBody>
      </p:sp>
    </p:spTree>
    <p:extLst>
      <p:ext uri="{BB962C8B-B14F-4D97-AF65-F5344CB8AC3E}">
        <p14:creationId xmlns:p14="http://schemas.microsoft.com/office/powerpoint/2010/main" val="1641837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5943600" y="1709928"/>
            <a:ext cx="2743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Options: Type without bullets (turn off bullets in Paragraph section of Home tab) or type with bullets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457200" y="1709928"/>
            <a:ext cx="5486400" cy="4572000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insert table, chart, SmartArt graphic, picture, or media clip</a:t>
            </a:r>
          </a:p>
        </p:txBody>
      </p:sp>
    </p:spTree>
    <p:extLst>
      <p:ext uri="{BB962C8B-B14F-4D97-AF65-F5344CB8AC3E}">
        <p14:creationId xmlns:p14="http://schemas.microsoft.com/office/powerpoint/2010/main" val="1960339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706880"/>
            <a:ext cx="4023360" cy="914400"/>
          </a:xfrm>
        </p:spPr>
        <p:txBody>
          <a:bodyPr anchor="ctr">
            <a:noAutofit/>
          </a:bodyPr>
          <a:lstStyle>
            <a:lvl1pPr marL="0" indent="0" algn="l">
              <a:buNone/>
              <a:defRPr sz="2800" b="1">
                <a:solidFill>
                  <a:srgbClr val="3C5C63"/>
                </a:solidFill>
                <a:latin typeface="Century" panose="020406040505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63440" y="1706880"/>
            <a:ext cx="4023360" cy="914400"/>
          </a:xfrm>
        </p:spPr>
        <p:txBody>
          <a:bodyPr anchor="ctr">
            <a:noAutofit/>
          </a:bodyPr>
          <a:lstStyle>
            <a:lvl1pPr marL="0" indent="0" algn="l">
              <a:buNone/>
              <a:defRPr sz="2800" b="1">
                <a:solidFill>
                  <a:srgbClr val="3C5C63"/>
                </a:solidFill>
                <a:latin typeface="Century" panose="020406040505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half" idx="10" hasCustomPrompt="1"/>
          </p:nvPr>
        </p:nvSpPr>
        <p:spPr>
          <a:xfrm>
            <a:off x="457200" y="2628519"/>
            <a:ext cx="4023360" cy="3653409"/>
          </a:xfrm>
        </p:spPr>
        <p:txBody>
          <a:bodyPr/>
          <a:lstStyle>
            <a:lvl1pPr>
              <a:defRPr sz="2600">
                <a:latin typeface="Century" panose="02040604050505020304" pitchFamily="18" charset="0"/>
              </a:defRPr>
            </a:lvl1pPr>
            <a:lvl2pPr>
              <a:defRPr sz="2400">
                <a:latin typeface="Century" panose="02040604050505020304" pitchFamily="18" charset="0"/>
              </a:defRPr>
            </a:lvl2pPr>
            <a:lvl3pPr>
              <a:defRPr sz="2000">
                <a:latin typeface="Century" panose="02040604050505020304" pitchFamily="18" charset="0"/>
              </a:defRPr>
            </a:lvl3pPr>
            <a:lvl4pPr>
              <a:defRPr sz="1800">
                <a:latin typeface="Century" panose="02040604050505020304" pitchFamily="18" charset="0"/>
              </a:defRPr>
            </a:lvl4pPr>
            <a:lvl5pPr>
              <a:defRPr sz="1800">
                <a:latin typeface="Century" panose="02040604050505020304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63440" y="2628519"/>
            <a:ext cx="4023360" cy="3653409"/>
          </a:xfrm>
        </p:spPr>
        <p:txBody>
          <a:bodyPr/>
          <a:lstStyle>
            <a:lvl1pPr>
              <a:defRPr sz="2600">
                <a:latin typeface="Century" panose="02040604050505020304" pitchFamily="18" charset="0"/>
              </a:defRPr>
            </a:lvl1pPr>
            <a:lvl2pPr>
              <a:defRPr sz="2400">
                <a:latin typeface="Century" panose="02040604050505020304" pitchFamily="18" charset="0"/>
              </a:defRPr>
            </a:lvl2pPr>
            <a:lvl3pPr>
              <a:defRPr sz="2000">
                <a:latin typeface="Century" panose="02040604050505020304" pitchFamily="18" charset="0"/>
              </a:defRPr>
            </a:lvl3pPr>
            <a:lvl4pPr>
              <a:defRPr sz="1800">
                <a:latin typeface="Century" panose="02040604050505020304" pitchFamily="18" charset="0"/>
              </a:defRPr>
            </a:lvl4pPr>
            <a:lvl5pPr>
              <a:defRPr sz="1800">
                <a:latin typeface="Century" panose="02040604050505020304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86857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706880"/>
            <a:ext cx="8229600" cy="914400"/>
          </a:xfrm>
        </p:spPr>
        <p:txBody>
          <a:bodyPr anchor="ctr">
            <a:noAutofit/>
          </a:bodyPr>
          <a:lstStyle>
            <a:lvl1pPr marL="0" indent="0" algn="l">
              <a:buNone/>
              <a:defRPr sz="2800" b="1">
                <a:solidFill>
                  <a:srgbClr val="3C5C63"/>
                </a:solidFill>
                <a:latin typeface="Century" panose="020406040505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half" idx="10" hasCustomPrompt="1"/>
          </p:nvPr>
        </p:nvSpPr>
        <p:spPr>
          <a:xfrm>
            <a:off x="457200" y="2628519"/>
            <a:ext cx="4023360" cy="3653409"/>
          </a:xfrm>
        </p:spPr>
        <p:txBody>
          <a:bodyPr/>
          <a:lstStyle>
            <a:lvl1pPr>
              <a:defRPr sz="2600">
                <a:latin typeface="Century" panose="02040604050505020304" pitchFamily="18" charset="0"/>
              </a:defRPr>
            </a:lvl1pPr>
            <a:lvl2pPr>
              <a:defRPr sz="2400">
                <a:latin typeface="Century" panose="02040604050505020304" pitchFamily="18" charset="0"/>
              </a:defRPr>
            </a:lvl2pPr>
            <a:lvl3pPr>
              <a:defRPr sz="2000">
                <a:latin typeface="Century" panose="02040604050505020304" pitchFamily="18" charset="0"/>
              </a:defRPr>
            </a:lvl3pPr>
            <a:lvl4pPr>
              <a:defRPr sz="1800">
                <a:latin typeface="Century" panose="02040604050505020304" pitchFamily="18" charset="0"/>
              </a:defRPr>
            </a:lvl4pPr>
            <a:lvl5pPr>
              <a:defRPr sz="1800">
                <a:latin typeface="Century" panose="02040604050505020304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63440" y="2628519"/>
            <a:ext cx="4023360" cy="3653409"/>
          </a:xfrm>
        </p:spPr>
        <p:txBody>
          <a:bodyPr/>
          <a:lstStyle>
            <a:lvl1pPr>
              <a:defRPr sz="2600">
                <a:latin typeface="Century" panose="02040604050505020304" pitchFamily="18" charset="0"/>
              </a:defRPr>
            </a:lvl1pPr>
            <a:lvl2pPr>
              <a:defRPr sz="2400">
                <a:latin typeface="Century" panose="02040604050505020304" pitchFamily="18" charset="0"/>
              </a:defRPr>
            </a:lvl2pPr>
            <a:lvl3pPr>
              <a:defRPr sz="2000">
                <a:latin typeface="Century" panose="02040604050505020304" pitchFamily="18" charset="0"/>
              </a:defRPr>
            </a:lvl3pPr>
            <a:lvl4pPr>
              <a:defRPr sz="1800">
                <a:latin typeface="Century" panose="02040604050505020304" pitchFamily="18" charset="0"/>
              </a:defRPr>
            </a:lvl4pPr>
            <a:lvl5pPr>
              <a:defRPr sz="1800">
                <a:latin typeface="Century" panose="02040604050505020304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Options: Type without bullets (turn off bullets in Paragraph section of Home tab), type with bullets, or click an icon to insert table, chart, SmartArt graphic, picture, or media clip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746555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7202" y="182880"/>
            <a:ext cx="3008313" cy="1162051"/>
          </a:xfrm>
        </p:spPr>
        <p:txBody>
          <a:bodyPr anchor="b">
            <a:normAutofit/>
          </a:bodyPr>
          <a:lstStyle>
            <a:lvl1pPr algn="l">
              <a:defRPr sz="2400" b="1" baseline="0"/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3474720" y="182880"/>
            <a:ext cx="5212080" cy="6094095"/>
          </a:xfrm>
        </p:spPr>
        <p:txBody>
          <a:bodyPr/>
          <a:lstStyle>
            <a:lvl1pPr marL="0" indent="0">
              <a:buNone/>
              <a:defRPr sz="2800"/>
            </a:lvl1pPr>
            <a:lvl2pPr marL="230187" indent="0">
              <a:buNone/>
              <a:defRPr sz="2400"/>
            </a:lvl2pPr>
            <a:lvl3pPr marL="457200" indent="0">
              <a:buNone/>
              <a:defRPr sz="2000"/>
            </a:lvl3pPr>
            <a:lvl4pPr marL="690563" indent="0">
              <a:buNone/>
              <a:defRPr sz="1800"/>
            </a:lvl4pPr>
            <a:lvl5pPr marL="914400" indent="0">
              <a:buNone/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an icon to insert table, chart, SmartArt graphic, picture, or media clip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2" y="1356359"/>
            <a:ext cx="3008313" cy="492061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4159965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Add 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09928"/>
            <a:ext cx="82296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 flipV="1">
            <a:off x="-57595" y="-112767"/>
            <a:ext cx="457200" cy="7083533"/>
          </a:xfrm>
          <a:prstGeom prst="rect">
            <a:avLst/>
          </a:prstGeom>
          <a:solidFill>
            <a:srgbClr val="003D78"/>
          </a:solidFill>
          <a:ln w="127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A43C80DB-1E10-4B42-A90C-FD4E89BD33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141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1" r:id="rId3"/>
    <p:sldLayoutId id="2147483652" r:id="rId4"/>
    <p:sldLayoutId id="2147483659" r:id="rId5"/>
    <p:sldLayoutId id="2147483660" r:id="rId6"/>
    <p:sldLayoutId id="2147483653" r:id="rId7"/>
    <p:sldLayoutId id="2147483661" r:id="rId8"/>
    <p:sldLayoutId id="2147483656" r:id="rId9"/>
    <p:sldLayoutId id="2147483650" r:id="rId10"/>
    <p:sldLayoutId id="2147483658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b="0" i="0" u="none" kern="1200" baseline="0">
          <a:solidFill>
            <a:srgbClr val="003D78"/>
          </a:solidFill>
          <a:latin typeface="+mj-lt"/>
          <a:ea typeface="+mj-ea"/>
          <a:cs typeface="+mj-cs"/>
        </a:defRPr>
      </a:lvl1pPr>
    </p:titleStyle>
    <p:bodyStyle>
      <a:lvl1pPr marL="233363" indent="-233363" algn="l" defTabSz="914400" rtl="0" eaLnBrk="1" latinLnBrk="0" hangingPunct="1">
        <a:spcBef>
          <a:spcPts val="300"/>
        </a:spcBef>
        <a:buClr>
          <a:srgbClr val="4F7E87"/>
        </a:buClr>
        <a:buSzPct val="100000"/>
        <a:buFont typeface="Wingdings" panose="05000000000000000000" pitchFamily="2" charset="2"/>
        <a:buChar char="§"/>
        <a:tabLst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7013" algn="l" defTabSz="914400" rtl="0" eaLnBrk="1" latinLnBrk="0" hangingPunct="1">
        <a:spcBef>
          <a:spcPts val="300"/>
        </a:spcBef>
        <a:buClr>
          <a:srgbClr val="4F7E87"/>
        </a:buClr>
        <a:buSzPct val="100000"/>
        <a:buFont typeface="Arial" panose="020B0604020202020204" pitchFamily="34" charset="0"/>
        <a:buChar char="•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300"/>
        </a:spcBef>
        <a:buClr>
          <a:srgbClr val="4F7E87"/>
        </a:buClr>
        <a:buSzPct val="85000"/>
        <a:buFont typeface="Arial" panose="020B0604020202020204" pitchFamily="34" charset="0"/>
        <a:buChar char="♦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919163" indent="-228600" algn="l" defTabSz="914400" rtl="0" eaLnBrk="1" latinLnBrk="0" hangingPunct="1">
        <a:spcBef>
          <a:spcPts val="300"/>
        </a:spcBef>
        <a:buClr>
          <a:srgbClr val="4F7E87"/>
        </a:buClr>
        <a:buSzPct val="85000"/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300"/>
        </a:spcBef>
        <a:buClr>
          <a:srgbClr val="4F7E87"/>
        </a:buClr>
        <a:buSzPct val="85000"/>
        <a:buFont typeface="Courier New" panose="02070309020205020404" pitchFamily="49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DHSFLEXGRANT@dhs.Wisconsin.gov" TargetMode="External"/><Relationship Id="rId2" Type="http://schemas.openxmlformats.org/officeDocument/2006/relationships/hyperlink" Target="https://www.dhs.wisconsin.gov/ems/flex-grant-recipients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EMS Flex Grant – Expense Reporting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EMS Flex Grant Staff</a:t>
            </a:r>
          </a:p>
          <a:p>
            <a:r>
              <a:rPr lang="en-US"/>
              <a:t>October 26, </a:t>
            </a:r>
            <a:r>
              <a:rPr lang="en-US" dirty="0"/>
              <a:t>2022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Expense Report and Documentation Webinar</a:t>
            </a:r>
          </a:p>
        </p:txBody>
      </p:sp>
    </p:spTree>
    <p:extLst>
      <p:ext uri="{BB962C8B-B14F-4D97-AF65-F5344CB8AC3E}">
        <p14:creationId xmlns:p14="http://schemas.microsoft.com/office/powerpoint/2010/main" val="1375763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EDEB6A6-DF04-487F-B8BF-122399A24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Flex Grant Eligible Expenses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E7C050-6426-42C9-A0DC-4EBC84B1A8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t>10</a:t>
            </a:fld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4E824DD-E1E9-418C-AC89-A70BD00E393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sz="2600" b="1" dirty="0">
                <a:latin typeface="Calibri" panose="020F0502020204030204" pitchFamily="34" charset="0"/>
                <a:cs typeface="Calibri" panose="020F0502020204030204" pitchFamily="34" charset="0"/>
              </a:rPr>
              <a:t>Emergency Response Vehicles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Vehicles such as ATVs, snowmobiles, winter EMS sleds, trucks (SUVs)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Ambulances including retro-fitting cabins</a:t>
            </a:r>
          </a:p>
          <a:p>
            <a:r>
              <a:rPr lang="en-US" sz="2600" b="1" dirty="0">
                <a:latin typeface="Calibri" panose="020F0502020204030204" pitchFamily="34" charset="0"/>
                <a:cs typeface="Calibri" panose="020F0502020204030204" pitchFamily="34" charset="0"/>
              </a:rPr>
              <a:t>Training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Costs associated with providing training to staff with purchased equipment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Costs associated with advance scope of practice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449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EDEB6A6-DF04-487F-B8BF-122399A24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Flex Grant Eligible Expenses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E7C050-6426-42C9-A0DC-4EBC84B1A8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t>11</a:t>
            </a:fld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4E824DD-E1E9-418C-AC89-A70BD00E393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>
                <a:latin typeface="Calibri" panose="020F0502020204030204" pitchFamily="34" charset="0"/>
                <a:cs typeface="Calibri" panose="020F0502020204030204" pitchFamily="34" charset="0"/>
              </a:rPr>
              <a:t>Staffing</a:t>
            </a: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Costs associated with helping to recruit new staff. This could be job advertisement posting costs, raising the rate of pay, or other incentives to attract new hires.</a:t>
            </a: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Costs associated with helping to retain existing staff, which may include increase in pay, bonuses, or uniform reimbursement or allowances.</a:t>
            </a:r>
          </a:p>
          <a:p>
            <a:pPr marL="0" indent="0">
              <a:buNone/>
            </a:pPr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The purchase of gift cards will be reviewed to establish eligibility.</a:t>
            </a:r>
          </a:p>
          <a:p>
            <a:pPr lvl="1"/>
            <a:endParaRPr lang="en-US" dirty="0"/>
          </a:p>
          <a:p>
            <a:pPr marL="230187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356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6F19D8D-0BE0-4A95-8DE7-1CE36C782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a typeface="Verdana"/>
                <a:cs typeface="Arial"/>
              </a:rPr>
              <a:t>Flex Grant Expense Reports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72E741-917E-4486-AE42-AC1C370860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t>12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2D71631-D114-4E0D-97D5-9BCACAE9568C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A0DE236-7E3B-442A-BEF6-8948435D1F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326516"/>
            <a:ext cx="6890758" cy="539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828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8C6CA-6AD6-469F-A9F1-5E0C11B66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Flex Grant Expense Report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72B724-90E2-4B64-8F1D-224F275F85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3AC3F87-272F-4D6C-B9E6-D7A1EE4020D4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/>
          <a:stretch>
            <a:fillRect/>
          </a:stretch>
        </p:blipFill>
        <p:spPr>
          <a:xfrm>
            <a:off x="685800" y="1686607"/>
            <a:ext cx="6411747" cy="1188720"/>
          </a:xfrm>
        </p:spPr>
      </p:pic>
    </p:spTree>
    <p:extLst>
      <p:ext uri="{BB962C8B-B14F-4D97-AF65-F5344CB8AC3E}">
        <p14:creationId xmlns:p14="http://schemas.microsoft.com/office/powerpoint/2010/main" val="14980910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5AD7465-B2BC-445D-9174-3C4812432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Flex Grant Expense Report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4A361BF-D9EC-454D-8A31-030782D7EF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4A924299-A70E-4341-B0D9-F3127FC38160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/>
          <a:stretch>
            <a:fillRect/>
          </a:stretch>
        </p:blipFill>
        <p:spPr>
          <a:xfrm>
            <a:off x="457200" y="1749690"/>
            <a:ext cx="8229600" cy="4492095"/>
          </a:xfrm>
        </p:spPr>
      </p:pic>
    </p:spTree>
    <p:extLst>
      <p:ext uri="{BB962C8B-B14F-4D97-AF65-F5344CB8AC3E}">
        <p14:creationId xmlns:p14="http://schemas.microsoft.com/office/powerpoint/2010/main" val="1429244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1BDFE8-F19A-4F41-A565-8AE9E53810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04324BD1-343A-46AA-A160-FD8066150516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/>
          <a:stretch>
            <a:fillRect/>
          </a:stretch>
        </p:blipFill>
        <p:spPr>
          <a:xfrm>
            <a:off x="533400" y="1524000"/>
            <a:ext cx="8229600" cy="2126528"/>
          </a:xfrm>
        </p:spPr>
      </p:pic>
      <p:sp>
        <p:nvSpPr>
          <p:cNvPr id="7" name="Title 4">
            <a:extLst>
              <a:ext uri="{FF2B5EF4-FFF2-40B4-BE49-F238E27FC236}">
                <a16:creationId xmlns:a16="http://schemas.microsoft.com/office/drawing/2014/main" id="{264AA7FD-1D6A-41D3-892E-D95220884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563"/>
            <a:ext cx="8229600" cy="1524000"/>
          </a:xfrm>
        </p:spPr>
        <p:txBody>
          <a:bodyPr/>
          <a:lstStyle/>
          <a:p>
            <a:r>
              <a:rPr lang="en-US" dirty="0"/>
              <a:t>Flex Grant Expense Report</a:t>
            </a:r>
          </a:p>
        </p:txBody>
      </p:sp>
      <p:pic>
        <p:nvPicPr>
          <p:cNvPr id="10" name="Content Placeholder 11">
            <a:extLst>
              <a:ext uri="{FF2B5EF4-FFF2-40B4-BE49-F238E27FC236}">
                <a16:creationId xmlns:a16="http://schemas.microsoft.com/office/drawing/2014/main" id="{0FBACAAB-4EB2-4D18-8E1A-68934B322C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4769509"/>
            <a:ext cx="8229600" cy="1560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438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494918"/>
          </a:xfrm>
        </p:spPr>
        <p:txBody>
          <a:bodyPr/>
          <a:lstStyle/>
          <a:p>
            <a:r>
              <a:rPr lang="en-US" dirty="0"/>
              <a:t>Webinar Housekeeping Items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457200" y="1709928"/>
            <a:ext cx="8229600" cy="4005072"/>
          </a:xfrm>
        </p:spPr>
        <p:txBody>
          <a:bodyPr>
            <a:noAutofit/>
          </a:bodyPr>
          <a:lstStyle/>
          <a:p>
            <a:r>
              <a:rPr lang="en-US" sz="2600" dirty="0">
                <a:latin typeface="Calibri"/>
                <a:cs typeface="Calibri"/>
              </a:rPr>
              <a:t>Meeting will not exceed 90 minutes. </a:t>
            </a:r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/>
                <a:cs typeface="Calibri"/>
              </a:rPr>
              <a:t>Session is being recorded and uploaded to 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EMS Flex Grant Recipients | Wisconsin Department of Health Services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en-US" sz="2600" dirty="0">
                <a:latin typeface="Calibri"/>
                <a:cs typeface="Calibri"/>
              </a:rPr>
              <a:t>Participants are muted when entering the meeting. </a:t>
            </a:r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/>
                <a:cs typeface="Calibri"/>
              </a:rPr>
              <a:t>EMS Flex Grant resource page contains the Flex Grant Expense Reports and other grant related information located at 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EMS Flex Grant Recipients | Wisconsin Department of Health Services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en-US" sz="2600" dirty="0">
                <a:latin typeface="Calibri"/>
                <a:cs typeface="Calibri"/>
              </a:rPr>
              <a:t>Please submit Flex Grant questions to: </a:t>
            </a:r>
            <a:r>
              <a:rPr lang="en-US" sz="2600" dirty="0">
                <a:latin typeface="Calibri"/>
                <a:cs typeface="Calibri"/>
                <a:hlinkClick r:id="rId3"/>
              </a:rPr>
              <a:t>DHSFLEXGRANT@dhs.Wisconsin.gov</a:t>
            </a:r>
            <a:r>
              <a:rPr lang="en-US" sz="2600" dirty="0">
                <a:latin typeface="Calibri"/>
                <a:cs typeface="Calibri"/>
              </a:rPr>
              <a:t> 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187921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9D077-FF7E-44BC-8223-4ADF3AC0F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cs typeface="Arial"/>
              </a:rPr>
              <a:t>EMS Flex Grant 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13E6B7-EDDD-461C-8C58-C39F6C43AA2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FFEC54-3CB1-48F2-9CA7-0321289F5998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Calibri"/>
                <a:cs typeface="Calibri"/>
              </a:rPr>
              <a:t>Webinar Agenda 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/>
                <a:cs typeface="Calibri"/>
              </a:rPr>
              <a:t>Welcome and Grant Funding Overview (Amanda Bates)</a:t>
            </a:r>
          </a:p>
          <a:p>
            <a:r>
              <a:rPr lang="en-US" sz="2600" dirty="0">
                <a:latin typeface="Calibri"/>
                <a:cs typeface="Calibri"/>
              </a:rPr>
              <a:t>Grant Overview: Eligible Expenses, Submitting Report and Required Documents (Mia Parker)</a:t>
            </a:r>
          </a:p>
          <a:p>
            <a:r>
              <a:rPr lang="en-US" sz="2600" dirty="0">
                <a:latin typeface="Calibri"/>
                <a:cs typeface="Calibri"/>
              </a:rPr>
              <a:t>E-License Expense Report  (Anthony Dare)</a:t>
            </a:r>
          </a:p>
          <a:p>
            <a:r>
              <a:rPr lang="en-US" sz="2600" dirty="0">
                <a:latin typeface="Calibri"/>
                <a:cs typeface="Calibri"/>
              </a:rPr>
              <a:t>Closing with Questions and Answers</a:t>
            </a:r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190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082BE-C577-4341-8F4A-0B2E6B41F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cs typeface="Arial"/>
              </a:rPr>
              <a:t>Expense Reports Important Details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829030-3AE1-46D1-B0BF-1BAEDA3973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6F4590-12B0-41EE-910D-5B14B6942AE4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0400" dirty="0">
                <a:latin typeface="Calibri" panose="020F0502020204030204" pitchFamily="34" charset="0"/>
                <a:cs typeface="Calibri" panose="020F0502020204030204" pitchFamily="34" charset="0"/>
              </a:rPr>
              <a:t>Expense Reports m</a:t>
            </a:r>
            <a:r>
              <a:rPr lang="en-US" sz="10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ust be submitted in E-Licensing by 11:59 p.m. on the due date</a:t>
            </a:r>
          </a:p>
          <a:p>
            <a:pPr lvl="1"/>
            <a:r>
              <a:rPr lang="en-US" sz="9600" dirty="0">
                <a:latin typeface="Calibri" panose="020F0502020204030204" pitchFamily="34" charset="0"/>
                <a:cs typeface="Calibri" panose="020F0502020204030204" pitchFamily="34" charset="0"/>
              </a:rPr>
              <a:t>For items covered with the 1</a:t>
            </a:r>
            <a:r>
              <a:rPr lang="en-US" sz="96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sz="9600" dirty="0">
                <a:latin typeface="Calibri" panose="020F0502020204030204" pitchFamily="34" charset="0"/>
                <a:cs typeface="Calibri" panose="020F0502020204030204" pitchFamily="34" charset="0"/>
              </a:rPr>
              <a:t> payment, the due date is March 21, 2023</a:t>
            </a:r>
          </a:p>
          <a:p>
            <a:pPr lvl="1"/>
            <a:r>
              <a:rPr lang="en-US" sz="9600" dirty="0">
                <a:latin typeface="Calibri" panose="020F0502020204030204" pitchFamily="34" charset="0"/>
                <a:cs typeface="Calibri" panose="020F0502020204030204" pitchFamily="34" charset="0"/>
              </a:rPr>
              <a:t>For items covered with the 2</a:t>
            </a:r>
            <a:r>
              <a:rPr lang="en-US" sz="96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US" sz="9600" dirty="0">
                <a:latin typeface="Calibri" panose="020F0502020204030204" pitchFamily="34" charset="0"/>
                <a:cs typeface="Calibri" panose="020F0502020204030204" pitchFamily="34" charset="0"/>
              </a:rPr>
              <a:t> payment, the due date is September 23, 2023</a:t>
            </a:r>
          </a:p>
          <a:p>
            <a:r>
              <a:rPr lang="en-US" sz="10400" dirty="0">
                <a:latin typeface="Calibri" panose="020F0502020204030204" pitchFamily="34" charset="0"/>
                <a:cs typeface="Calibri" panose="020F0502020204030204" pitchFamily="34" charset="0"/>
              </a:rPr>
              <a:t>EMS Services can submit reports prior to the due date along with proper documentation to trigger the 2</a:t>
            </a:r>
            <a:r>
              <a:rPr lang="en-US" sz="10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US" sz="10400" dirty="0">
                <a:latin typeface="Calibri" panose="020F0502020204030204" pitchFamily="34" charset="0"/>
                <a:cs typeface="Calibri" panose="020F0502020204030204" pitchFamily="34" charset="0"/>
              </a:rPr>
              <a:t> payment </a:t>
            </a:r>
          </a:p>
          <a:p>
            <a:r>
              <a:rPr lang="en-US" sz="10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Issues with demonstrating proof of payment, such as delayed delivery and payment, must be supported with documentation and justification for review and approval.</a:t>
            </a:r>
          </a:p>
        </p:txBody>
      </p:sp>
    </p:spTree>
    <p:extLst>
      <p:ext uri="{BB962C8B-B14F-4D97-AF65-F5344CB8AC3E}">
        <p14:creationId xmlns:p14="http://schemas.microsoft.com/office/powerpoint/2010/main" val="624839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20C1683-8DF5-4954-8341-DF532619C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cs typeface="Arial"/>
              </a:rPr>
              <a:t>Expense Reports Important Details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3D22D5-B720-4FF1-8138-A0AE349113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t>5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846C9F-BC90-404C-8B8C-F26E178AC0A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Funds must be fully expended by September 23, 2023.</a:t>
            </a:r>
          </a:p>
          <a:p>
            <a:pPr marL="0" indent="0">
              <a:buNone/>
            </a:pPr>
            <a:endParaRPr lang="en-US" sz="2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 extension to expend funds is needed, a written r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equest </a:t>
            </a:r>
            <a:r>
              <a:rPr lang="en-US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must be 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submitted along 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a justification and documentation demonstrating the need for an extension.</a:t>
            </a:r>
          </a:p>
          <a:p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requests for extensions will be reviewed and a written decision will be provided via email.</a:t>
            </a:r>
          </a:p>
          <a:p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Report will be available under Service Applications in E-Licensing and listed as EMS Flex Grant Expense Report.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560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ACC2C-E254-4F1C-A6F7-4660A4905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Acceptable Documentation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607C1A-2CB3-445B-91B1-06696838B2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D90804-ADB1-4414-A2DB-6439CEBE953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Document items paid for with Flex Grant funds with a receipt or invoice that details the item(s), cost, and date of purchase. </a:t>
            </a:r>
          </a:p>
          <a:p>
            <a:pPr marL="0" indent="0">
              <a:buNone/>
            </a:pPr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Upload in E-Licensing with the report.</a:t>
            </a: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Ensure all documentation is legible.</a:t>
            </a: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Ensure cost for items do not occur before the Notice of Award (September 20, 2022).</a:t>
            </a: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If the item costs more than what’s budgeted with Flex Grant funds, only list the amount of Flex Grant funds used for the purchase on the report.</a:t>
            </a:r>
          </a:p>
        </p:txBody>
      </p:sp>
    </p:spTree>
    <p:extLst>
      <p:ext uri="{BB962C8B-B14F-4D97-AF65-F5344CB8AC3E}">
        <p14:creationId xmlns:p14="http://schemas.microsoft.com/office/powerpoint/2010/main" val="55470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CC7FD10-B1F8-4F45-8250-8275A086E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of Payment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688A52-F561-4E65-9EE4-24CF79426E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FFAD8F-39D4-4B9C-9117-7DEB371179D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If the receipt or invoice indicates a method of payment (for example, “paid with Visa ending in 1234”) and the amount, no other proof is needed.</a:t>
            </a: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If you have an invoice for an order, but the payment was provided later, please upload proof of payment.</a:t>
            </a: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Types of proof include cancelled checks, a bank statement or credit card receipt indicating the amount of the payment, date of payment, and who the payment was made to.</a:t>
            </a: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Proof of payment should correspond to the receipt or invoice amount.</a:t>
            </a:r>
          </a:p>
        </p:txBody>
      </p:sp>
    </p:spTree>
    <p:extLst>
      <p:ext uri="{BB962C8B-B14F-4D97-AF65-F5344CB8AC3E}">
        <p14:creationId xmlns:p14="http://schemas.microsoft.com/office/powerpoint/2010/main" val="1202002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549CAF4-9F5F-4EBA-A95E-7D269048B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Flex Grant Eligible Expenses</a:t>
            </a:r>
            <a:br>
              <a:rPr lang="en-US" dirty="0"/>
            </a:br>
            <a:r>
              <a:rPr lang="en-US" sz="2000" dirty="0"/>
              <a:t>(list is not exhaustive, ask if you have questions)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2941E6-D8B4-42AD-B9FA-DBE85FAF87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t>8</a:t>
            </a:fld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DE4ED30-BE4D-40CF-AA35-94BED1469B7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b="1" dirty="0">
                <a:latin typeface="Calibri" panose="020F0502020204030204" pitchFamily="34" charset="0"/>
                <a:cs typeface="Calibri" panose="020F0502020204030204" pitchFamily="34" charset="0"/>
              </a:rPr>
              <a:t>Supplies</a:t>
            </a: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Gloves, face masks, and shields</a:t>
            </a: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Gowns and bottles</a:t>
            </a: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Replacement of supplies used during the COVID-19 pandemic, such as: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Cot sheets and pillowcases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Blood pressure cuffs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Stethoscopes</a:t>
            </a: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Personal protective equipment</a:t>
            </a: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Respiratory isolation hoods</a:t>
            </a: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Laptops, portable radios, and cell phones</a:t>
            </a:r>
          </a:p>
          <a:p>
            <a:pPr marL="230187" lvl="1" indent="0">
              <a:buNone/>
            </a:pPr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0187" lvl="1" indent="0">
              <a:buNone/>
            </a:pPr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885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A4D6E28-82B2-4F3D-8DA3-6A4752E53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Flex Grant Eligible Expenses</a:t>
            </a:r>
            <a:br>
              <a:rPr lang="en-US" dirty="0"/>
            </a:br>
            <a:r>
              <a:rPr lang="en-US" sz="2000" dirty="0"/>
              <a:t>(list is not exhaustive, ask if you have questions)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49DCCE-82E4-4F12-B84F-516CCD5A99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C80DB-1E10-4B42-A90C-FD4E89BD3390}" type="slidenum">
              <a:rPr lang="en-US" smtClean="0"/>
              <a:t>9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583155-CAB0-4E42-B88D-69639D220D50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Equipment</a:t>
            </a: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Cardiac monitors</a:t>
            </a: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IV pumps</a:t>
            </a: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Transport ventilators</a:t>
            </a: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No-touch thermometers</a:t>
            </a: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Capnography monitors</a:t>
            </a: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Portable ultrasound</a:t>
            </a: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CPR assist device</a:t>
            </a: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Mechanical Cot</a:t>
            </a: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Ambulance child restraint</a:t>
            </a: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Disinfectant fogger machine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4525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EMS Flex Grant – Expense Reporting 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Webinar Housekeeping Items&amp;quot;&quot;/&gt;&lt;property id=&quot;20307&quot; value=&quot;257&quot;/&gt;&lt;/object&gt;&lt;object type=&quot;3&quot; unique_id=&quot;10005&quot;&gt;&lt;property id=&quot;20148&quot; value=&quot;5&quot;/&gt;&lt;property id=&quot;20300&quot; value=&quot;Slide 3 - &amp;quot;EMS Flex Grant &amp;quot;&quot;/&gt;&lt;property id=&quot;20307&quot; value=&quot;258&quot;/&gt;&lt;/object&gt;&lt;object type=&quot;3&quot; unique_id=&quot;10006&quot;&gt;&lt;property id=&quot;20148&quot; value=&quot;5&quot;/&gt;&lt;property id=&quot;20300&quot; value=&quot;Slide 4 - &amp;quot;Expense Reports Important Details&amp;quot;&quot;/&gt;&lt;property id=&quot;20307&quot; value=&quot;259&quot;/&gt;&lt;/object&gt;&lt;object type=&quot;3&quot; unique_id=&quot;10007&quot;&gt;&lt;property id=&quot;20148&quot; value=&quot;5&quot;/&gt;&lt;property id=&quot;20300&quot; value=&quot;Slide 5 - &amp;quot;Expense Reports Important Details&amp;quot;&quot;/&gt;&lt;property id=&quot;20307&quot; value=&quot;265&quot;/&gt;&lt;/object&gt;&lt;object type=&quot;3&quot; unique_id=&quot;10008&quot;&gt;&lt;property id=&quot;20148&quot; value=&quot;5&quot;/&gt;&lt;property id=&quot;20300&quot; value=&quot;Slide 6 - &amp;quot;Acceptable Documentation&amp;quot;&quot;/&gt;&lt;property id=&quot;20307&quot; value=&quot;267&quot;/&gt;&lt;/object&gt;&lt;object type=&quot;3&quot; unique_id=&quot;10009&quot;&gt;&lt;property id=&quot;20148&quot; value=&quot;5&quot;/&gt;&lt;property id=&quot;20300&quot; value=&quot;Slide 7 - &amp;quot;Proof of Payment&amp;quot;&quot;/&gt;&lt;property id=&quot;20307&quot; value=&quot;268&quot;/&gt;&lt;/object&gt;&lt;object type=&quot;3&quot; unique_id=&quot;10010&quot;&gt;&lt;property id=&quot;20148&quot; value=&quot;5&quot;/&gt;&lt;property id=&quot;20300&quot; value=&quot;Slide 8 - &amp;quot;Flex Grant Eligible Expenses (list is not exhaustive, ask if you have questions)&amp;quot;&quot;/&gt;&lt;property id=&quot;20307&quot; value=&quot;260&quot;/&gt;&lt;/object&gt;&lt;object type=&quot;3&quot; unique_id=&quot;10011&quot;&gt;&lt;property id=&quot;20148&quot; value=&quot;5&quot;/&gt;&lt;property id=&quot;20300&quot; value=&quot;Slide 9 - &amp;quot;Flex Grant Eligible Expenses (list is not exhaustive, ask if you have questions)&amp;quot;&quot;/&gt;&lt;property id=&quot;20307&quot; value=&quot;266&quot;/&gt;&lt;/object&gt;&lt;object type=&quot;3&quot; unique_id=&quot;10012&quot;&gt;&lt;property id=&quot;20148&quot; value=&quot;5&quot;/&gt;&lt;property id=&quot;20300&quot; value=&quot;Slide 10 - &amp;quot;Flex Grant Eligible Expenses&amp;quot;&quot;/&gt;&lt;property id=&quot;20307&quot; value=&quot;261&quot;/&gt;&lt;/object&gt;&lt;object type=&quot;3&quot; unique_id=&quot;10013&quot;&gt;&lt;property id=&quot;20148&quot; value=&quot;5&quot;/&gt;&lt;property id=&quot;20300&quot; value=&quot;Slide 11 - &amp;quot;Flex Grant Eligible Expenses&amp;quot;&quot;/&gt;&lt;property id=&quot;20307&quot; value=&quot;263&quot;/&gt;&lt;/object&gt;&lt;object type=&quot;3&quot; unique_id=&quot;10014&quot;&gt;&lt;property id=&quot;20148&quot; value=&quot;5&quot;/&gt;&lt;property id=&quot;20300&quot; value=&quot;Slide 12 - &amp;quot;Flex Grant Expense Reports&amp;quot;&quot;/&gt;&lt;property id=&quot;20307&quot; value=&quot;262&quot;/&gt;&lt;/object&gt;&lt;object type=&quot;3&quot; unique_id=&quot;10015&quot;&gt;&lt;property id=&quot;20148&quot; value=&quot;5&quot;/&gt;&lt;property id=&quot;20300&quot; value=&quot;Slide 13 - &amp;quot;Flex Grant Expense Report&amp;quot;&quot;/&gt;&lt;property id=&quot;20307&quot; value=&quot;264&quot;/&gt;&lt;/object&gt;&lt;object type=&quot;3&quot; unique_id=&quot;10016&quot;&gt;&lt;property id=&quot;20148&quot; value=&quot;5&quot;/&gt;&lt;property id=&quot;20300&quot; value=&quot;Slide 14 - &amp;quot;Flex Grant Expense Report&amp;quot;&quot;/&gt;&lt;property id=&quot;20307&quot; value=&quot;269&quot;/&gt;&lt;/object&gt;&lt;object type=&quot;3&quot; unique_id=&quot;10017&quot;&gt;&lt;property id=&quot;20148&quot; value=&quot;5&quot;/&gt;&lt;property id=&quot;20300&quot; value=&quot;Slide 15 - &amp;quot;Flex Grant Expense Report&amp;quot;&quot;/&gt;&lt;property id=&quot;20307&quot; value=&quot;272&quot;/&gt;&lt;/object&gt;&lt;/object&gt;&lt;object type=&quot;8&quot; unique_id=&quot;10034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HS PPT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ExpireDateSaved xmlns="http://schemas.microsoft.com/sharepoint/v3" xsi:nil="true"/>
    <_dlc_ExpireDate xmlns="http://schemas.microsoft.com/sharepoint/v3">2016-12-26T19:31:12+00:00</_dlc_ExpireDat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p:Policy xmlns:p="office.server.policy" id="" local="true">
  <p:Name>Document</p:Name>
  <p:Description/>
  <p:Statement/>
  <p:PolicyItems>
    <p:PolicyItem featureId="Microsoft.Office.RecordsManagement.PolicyFeatures.Expiration" staticId="0x010100A5FE6FE248F05D41A7A66833E66EC9B3|-1520387817" UniqueId="faf7ea42-74b7-4c11-99cc-03e3d934164c">
      <p:Name>Retention</p:Name>
      <p:Description>Automatic scheduling of content for processing, and performing a retention action on content that has reached its due date.</p:Description>
      <p:CustomData>
        <Schedules nextStageId="2">
          <Schedule type="Default">
            <stages>
              <data stageId="1">
                <formula id="Microsoft.Office.RecordsManagement.PolicyFeatures.Expiration.Formula.BuiltIn">
                  <number>14</number>
                  <property>Created</property>
                  <propertyId>8c06beca-0777-48f7-91c7-6da68bc07b69</propertyId>
                  <period>days</period>
                </formula>
                <action type="action" id="Microsoft.Office.RecordsManagement.PolicyFeatures.Expiration.Action.Delete"/>
              </data>
            </stages>
          </Schedule>
        </Schedules>
      </p:CustomData>
    </p:PolicyItem>
  </p:PolicyItems>
</p:Policy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FE6FE248F05D41A7A66833E66EC9B3" ma:contentTypeVersion="6" ma:contentTypeDescription="Create a new document." ma:contentTypeScope="" ma:versionID="4fe1017329e2f4579024bd68074d7bb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9d3ddb2664c569c3ea0a0d814c2ebde9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_dlc_Exempt" minOccurs="0"/>
                <xsd:element ref="ns1:_dlc_ExpireDateSaved" minOccurs="0"/>
                <xsd:element ref="ns1:_dlc_Expire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9" nillable="true" ma:displayName="Exempt from Policy" ma:hidden="true" ma:internalName="_dlc_Exempt" ma:readOnly="true">
      <xsd:simpleType>
        <xsd:restriction base="dms:Unknown"/>
      </xsd:simpleType>
    </xsd:element>
    <xsd:element name="_dlc_ExpireDateSaved" ma:index="10" nillable="true" ma:displayName="Original Expiration Date" ma:hidden="true" ma:internalName="_dlc_ExpireDateSaved" ma:readOnly="true">
      <xsd:simpleType>
        <xsd:restriction base="dms:DateTime"/>
      </xsd:simpleType>
    </xsd:element>
    <xsd:element name="_dlc_ExpireDate" ma:index="11" nillable="true" ma:displayName="Expiration Date" ma:description="" ma:hidden="true" ma:indexed="true" ma:internalName="_dlc_ExpireDat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E21F0B-0998-4ED9-83DC-C8058AC3B2A0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11A3D70-BEA5-4502-938D-D3B11D75AF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64D2FAA-3572-4F88-B16E-56360247EEE0}">
  <ds:schemaRefs>
    <ds:schemaRef ds:uri="office.server.policy"/>
  </ds:schemaRefs>
</ds:datastoreItem>
</file>

<file path=customXml/itemProps4.xml><?xml version="1.0" encoding="utf-8"?>
<ds:datastoreItem xmlns:ds="http://schemas.openxmlformats.org/officeDocument/2006/customXml" ds:itemID="{1703F556-5FB6-4CB1-AB0B-940CD63F44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ppttemplate4a</Template>
  <TotalTime>1972</TotalTime>
  <Words>753</Words>
  <Application>Microsoft Office PowerPoint</Application>
  <PresentationFormat>On-screen Show (4:3)</PresentationFormat>
  <Paragraphs>96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</vt:lpstr>
      <vt:lpstr>Courier New</vt:lpstr>
      <vt:lpstr>Verdana</vt:lpstr>
      <vt:lpstr>Wingdings</vt:lpstr>
      <vt:lpstr>Office Theme</vt:lpstr>
      <vt:lpstr>EMS Flex Grant – Expense Reporting </vt:lpstr>
      <vt:lpstr>Webinar Housekeeping Items</vt:lpstr>
      <vt:lpstr>EMS Flex Grant </vt:lpstr>
      <vt:lpstr>Expense Reports Important Details</vt:lpstr>
      <vt:lpstr>Expense Reports Important Details</vt:lpstr>
      <vt:lpstr>Acceptable Documentation</vt:lpstr>
      <vt:lpstr>Proof of Payment</vt:lpstr>
      <vt:lpstr>Flex Grant Eligible Expenses (list is not exhaustive, ask if you have questions)</vt:lpstr>
      <vt:lpstr>Flex Grant Eligible Expenses (list is not exhaustive, ask if you have questions)</vt:lpstr>
      <vt:lpstr>Flex Grant Eligible Expenses</vt:lpstr>
      <vt:lpstr>Flex Grant Eligible Expenses</vt:lpstr>
      <vt:lpstr>Flex Grant Expense Reports</vt:lpstr>
      <vt:lpstr>Flex Grant Expense Report</vt:lpstr>
      <vt:lpstr>Flex Grant Expense Report</vt:lpstr>
      <vt:lpstr>Flex Grant Expense Report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EMS Flex Grant – Expense Reporting</dc:title>
  <dc:creator>Parker, Mia M - DHS (Medasource)</dc:creator>
  <cp:lastModifiedBy>Kopetskie, Karen M - DHS</cp:lastModifiedBy>
  <cp:revision>44</cp:revision>
  <dcterms:created xsi:type="dcterms:W3CDTF">2022-10-06T16:19:45Z</dcterms:created>
  <dcterms:modified xsi:type="dcterms:W3CDTF">2022-11-07T14:19:46Z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0x010100A5FE6FE248F05D41A7A66833E66EC9B3</vt:lpwstr>
  </property>
  <property fmtid="{D5CDD505-2E9C-101B-9397-08002B2CF9AE}" pid="3" name="_dlc_policyId">
    <vt:lpwstr>0x010100A5FE6FE248F05D41A7A66833E66EC9B3|-1520387817</vt:lpwstr>
  </property>
  <property fmtid="{D5CDD505-2E9C-101B-9397-08002B2CF9AE}" pid="4" name="ItemRetentionFormula">
    <vt:lpwstr>&lt;formula id="Microsoft.Office.RecordsManagement.PolicyFeatures.Expiration.Formula.BuiltIn"&gt;&lt;number&gt;14&lt;/number&gt;&lt;property&gt;Created&lt;/property&gt;&lt;propertyId&gt;8c06beca-0777-48f7-91c7-6da68bc07b69&lt;/propertyId&gt;&lt;period&gt;days&lt;/period&gt;&lt;/formula&gt;</vt:lpwstr>
  </property>
</Properties>
</file>