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97" r:id="rId2"/>
    <p:sldId id="347" r:id="rId3"/>
    <p:sldId id="298" r:id="rId4"/>
    <p:sldId id="299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49" r:id="rId16"/>
    <p:sldId id="342" r:id="rId17"/>
    <p:sldId id="350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45" r:id="rId34"/>
    <p:sldId id="329" r:id="rId35"/>
    <p:sldId id="330" r:id="rId36"/>
    <p:sldId id="331" r:id="rId37"/>
    <p:sldId id="332" r:id="rId38"/>
    <p:sldId id="333" r:id="rId39"/>
    <p:sldId id="335" r:id="rId40"/>
    <p:sldId id="336" r:id="rId41"/>
    <p:sldId id="337" r:id="rId42"/>
    <p:sldId id="338" r:id="rId43"/>
    <p:sldId id="346" r:id="rId44"/>
    <p:sldId id="34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>
        <p:scale>
          <a:sx n="84" d="100"/>
          <a:sy n="84" d="100"/>
        </p:scale>
        <p:origin x="-176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7536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F16FD-40E8-49D5-A4B9-C4DA74E69156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07D1F-AD02-4247-8FE0-0AF97E9337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9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9EF5B-C53E-4B4C-8E92-012A5BABED7F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9F4AD-A009-4D01-9152-AD2F9A8991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8F04F-972F-42B8-AAD4-51E1AC5BD67E}" type="slidenum">
              <a:rPr lang="en-US"/>
              <a:pPr/>
              <a:t>1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DD465-4F04-4396-86CA-3BA5652AC131}" type="slidenum">
              <a:rPr lang="en-US"/>
              <a:pPr/>
              <a:t>22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D6399-7433-4897-9C9A-E875D5C7147E}" type="slidenum">
              <a:rPr lang="en-US"/>
              <a:pPr/>
              <a:t>23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3CADB-3837-441E-A67B-8D7BAE48355F}" type="slidenum">
              <a:rPr lang="en-US"/>
              <a:pPr/>
              <a:t>24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8E7B5-C3FF-4CFF-9394-C9155943D0D7}" type="slidenum">
              <a:rPr lang="en-US"/>
              <a:pPr/>
              <a:t>25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D118A-FC6C-4EE5-94D9-F1C6240A3A7E}" type="slidenum">
              <a:rPr lang="en-US"/>
              <a:pPr/>
              <a:t>26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A97FB-07A4-413B-B908-0DF5EE1115E0}" type="slidenum">
              <a:rPr lang="en-US"/>
              <a:pPr/>
              <a:t>27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372A2-6543-4049-9FAA-FE35DFAA0206}" type="slidenum">
              <a:rPr lang="en-US"/>
              <a:pPr/>
              <a:t>28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8D161-FE52-4126-8A21-85AE33448F20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E81BC-3429-4164-A37B-02E406DC4CA0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B0345-7C19-4678-81CD-4BE6FA3B7772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2B6C8-4F5B-48D5-8F07-C2E15E1703A7}" type="slidenum">
              <a:rPr lang="en-US"/>
              <a:pPr/>
              <a:t>3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90B42-BAC4-42E3-9FBE-8D1BAA8C7D47}" type="slidenum">
              <a:rPr lang="en-US"/>
              <a:pPr/>
              <a:t>32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69C32-973E-42E1-A1F4-2C075D7553A9}" type="slidenum">
              <a:rPr lang="en-US"/>
              <a:pPr/>
              <a:t>34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AD6B3-837C-4417-89F4-ABCF4700A0C8}" type="slidenum">
              <a:rPr lang="en-US"/>
              <a:pPr/>
              <a:t>35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192C9-8091-4BB1-942E-B965D90CFF3B}" type="slidenum">
              <a:rPr lang="en-US"/>
              <a:pPr/>
              <a:t>36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7C72A-6C3C-466B-8C1E-72A6907DD20B}" type="slidenum">
              <a:rPr lang="en-US"/>
              <a:pPr/>
              <a:t>37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CBAE4-F82C-4097-B63E-14862A7CD9A3}" type="slidenum">
              <a:rPr lang="en-US"/>
              <a:pPr/>
              <a:t>38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62DD3A-5DDA-4FDF-A783-41877B115DBD}" type="slidenum">
              <a:rPr lang="en-US"/>
              <a:pPr/>
              <a:t>41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AC1A2-F157-47D5-AEDC-1EC2CC8F5516}" type="slidenum">
              <a:rPr lang="en-US"/>
              <a:pPr/>
              <a:t>42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AC1A2-F157-47D5-AEDC-1EC2CC8F5516}" type="slidenum">
              <a:rPr lang="en-US"/>
              <a:pPr/>
              <a:t>43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0DE84-88B1-4304-883D-52105A458CF1}" type="slidenum">
              <a:rPr lang="en-US"/>
              <a:pPr/>
              <a:t>44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267C6-0F46-4281-8C92-AE91224930D1}" type="slidenum">
              <a:rPr lang="en-US"/>
              <a:pPr/>
              <a:t>4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38BC8-5A41-4035-800F-ACD165C8AF36}" type="slidenum">
              <a:rPr lang="en-US"/>
              <a:pPr/>
              <a:t>5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2BE01-502E-46F7-BE1F-A6A7DCCE4EFA}" type="slidenum">
              <a:rPr lang="en-US"/>
              <a:pPr/>
              <a:t>6</a:t>
            </a:fld>
            <a:endParaRPr lang="en-US"/>
          </a:p>
        </p:txBody>
      </p:sp>
      <p:sp>
        <p:nvSpPr>
          <p:cNvPr id="232450" name="Rectangle 307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812C3-745E-4B72-A1AD-3E9F26EA8C34}" type="slidenum">
              <a:rPr lang="en-US"/>
              <a:pPr/>
              <a:t>13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E524D-19AC-4369-9CB3-9CCD9715DF9A}" type="slidenum">
              <a:rPr lang="en-US"/>
              <a:pPr/>
              <a:t>19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2622D-7F28-4787-BD5A-32198F1F6C7C}" type="slidenum">
              <a:rPr lang="en-US"/>
              <a:pPr/>
              <a:t>20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F60BA-64D6-454F-9257-E8C5B1999FE8}" type="slidenum">
              <a:rPr lang="en-US"/>
              <a:pPr/>
              <a:t>21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BF76-1942-4EFE-AA29-82442E406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5A2287BB-90EE-4E93-89B7-4E12235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D079C4BF-16D3-454F-A129-395645A7B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8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B184-A062-4D13-B25A-EF498B63B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8A41-98A0-491F-91E6-F99F7C0BF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043F-A88E-4919-9C29-BF20CB587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06C4-DEE1-4B07-8A3D-A686710E0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637B-4BBF-4421-A6CE-57761E642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91F7-A40B-4CEF-B11E-1C53B2387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87" y="5334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33400"/>
            <a:ext cx="4572000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6487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B5B03-9CA8-4AA0-BC83-D95F222CF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2A6E-78CD-4568-91EB-87CA3A69E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563563"/>
            <a:ext cx="7543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rgbClr val="1C3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1C3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457200" y="6473825"/>
            <a:ext cx="754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 smtClean="0">
                <a:solidFill>
                  <a:srgbClr val="0D0D0D"/>
                </a:solidFill>
              </a:rPr>
              <a:t>2014</a:t>
            </a:r>
            <a:r>
              <a:rPr lang="en-US" sz="1400" b="1" baseline="0" dirty="0" smtClean="0">
                <a:solidFill>
                  <a:srgbClr val="0D0D0D"/>
                </a:solidFill>
              </a:rPr>
              <a:t> Intranasal Pilot</a:t>
            </a:r>
            <a:r>
              <a:rPr lang="en-US" sz="1400" b="1" dirty="0" smtClean="0">
                <a:solidFill>
                  <a:srgbClr val="0D0D0D"/>
                </a:solidFill>
              </a:rPr>
              <a:t>				                     </a:t>
            </a:r>
            <a:r>
              <a:rPr lang="en-US" sz="1200" dirty="0" smtClean="0">
                <a:solidFill>
                  <a:srgbClr val="0D0D0D"/>
                </a:solidFill>
              </a:rPr>
              <a:t>DPH/EMS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73825"/>
            <a:ext cx="533400" cy="307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61BFF-92AD-4B19-9909-DA3357BA7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57200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142875" y="73025"/>
            <a:ext cx="320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chemeClr val="bg1"/>
                </a:solidFill>
              </a:rPr>
              <a:t>Wisconsin Department of Health Services			</a:t>
            </a:r>
            <a:endParaRPr lang="en-US" sz="1400" b="1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sto MT"/>
          <a:ea typeface="+mj-ea"/>
          <a:cs typeface="Calisto M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unga" pitchFamily="34" charset="0"/>
          <a:cs typeface="Tung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sto MT" pitchFamily="18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Calisto MT" pitchFamily="18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Calisto MT" pitchFamily="18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alisto MT" pitchFamily="18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Calisto MT" pitchFamily="18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ra.net/files/2010/08/23/Barton_-_Intranasal_Administration_of_Naloxone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ja.com.au/journal/2005/182/1/randomised-trial-intranasal-versus-intramuscular-naloxone-prehospital-treatment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cecady@mcw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k@goldcross.org" TargetMode="External"/><Relationship Id="rId5" Type="http://schemas.openxmlformats.org/officeDocument/2006/relationships/hyperlink" Target="mailto:axswinger@att.net" TargetMode="External"/><Relationship Id="rId4" Type="http://schemas.openxmlformats.org/officeDocument/2006/relationships/hyperlink" Target="mailto:frederick.hornby@wisconsin.gov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ranasal.ne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ja.com.au/journal/2005/182/1/randomised-trial-intranasal-versus-intramuscular-naloxone-prehospital-treatment" TargetMode="External"/><Relationship Id="rId4" Type="http://schemas.openxmlformats.org/officeDocument/2006/relationships/hyperlink" Target="http://www.ihra.net/files/2010/08/23/Barton-Intranasal_Administration_of_Naloxone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9988" y="1044575"/>
            <a:ext cx="7380287" cy="1012825"/>
          </a:xfrm>
        </p:spPr>
        <p:txBody>
          <a:bodyPr/>
          <a:lstStyle/>
          <a:p>
            <a:r>
              <a:rPr lang="en-US" sz="3200" dirty="0" smtClean="0"/>
              <a:t>Naloxone Intranasal Administration in the Pre-hospital Setting – </a:t>
            </a:r>
            <a:br>
              <a:rPr lang="en-US" sz="3200" dirty="0" smtClean="0"/>
            </a:br>
            <a:r>
              <a:rPr lang="en-US" sz="3200" dirty="0" smtClean="0"/>
              <a:t>Basic Life Support (BLS) Pilot Program</a:t>
            </a:r>
            <a:endParaRPr lang="en-US" sz="3200" dirty="0"/>
          </a:p>
        </p:txBody>
      </p:sp>
      <p:pic>
        <p:nvPicPr>
          <p:cNvPr id="168968" name="Picture 8" descr="LMA MAD Nasal™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25" y="2619375"/>
            <a:ext cx="2543175" cy="2543175"/>
          </a:xfrm>
          <a:prstGeom prst="rect">
            <a:avLst/>
          </a:prstGeom>
          <a:noFill/>
        </p:spPr>
      </p:pic>
      <p:pic>
        <p:nvPicPr>
          <p:cNvPr id="277508" name="Picture 4" descr="http://intranasal.net/OpiateOverdose/Layperson%20naloxone%20k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19375"/>
            <a:ext cx="341171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486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 Joint Project of the Wisconsin EMS Advisory Board and the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Wisconsin EMS Office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Administration</a:t>
            </a:r>
            <a:endParaRPr lang="en-US" sz="3600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47862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22860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374"/>
            <a:ext cx="3309937" cy="25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0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00300"/>
            <a:ext cx="2514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557748"/>
            <a:ext cx="3305175" cy="22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28194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Administration</a:t>
            </a:r>
            <a:endParaRPr lang="en-US" dirty="0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04327"/>
            <a:ext cx="3938288" cy="262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38551"/>
            <a:ext cx="4037529" cy="25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5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Administration</a:t>
            </a:r>
            <a:endParaRPr lang="en-US" dirty="0"/>
          </a:p>
        </p:txBody>
      </p:sp>
      <p:pic>
        <p:nvPicPr>
          <p:cNvPr id="97283" name="Picture 1027" descr="C:\My Documents\Narcan Study\MA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61976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47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Pilot IN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712417"/>
            <a:ext cx="8001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sto MT"/>
                <a:cs typeface="Calisto MT"/>
              </a:rPr>
              <a:t>Suspected Opioid Overdose Protocol for BLS Providers</a:t>
            </a:r>
          </a:p>
          <a:p>
            <a:r>
              <a:rPr lang="en-US" sz="2400" dirty="0">
                <a:latin typeface="Calisto MT"/>
                <a:cs typeface="Calisto MT"/>
              </a:rPr>
              <a:t> </a:t>
            </a:r>
            <a:endParaRPr lang="en-US" sz="2400" dirty="0" smtClean="0">
              <a:latin typeface="Calisto MT"/>
              <a:cs typeface="Calisto 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sto MT" pitchFamily="18" charset="0"/>
                <a:cs typeface="Calisto MT"/>
              </a:rPr>
              <a:t>Inclusion Criteria: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Suspected </a:t>
            </a:r>
            <a:r>
              <a:rPr lang="en-US" dirty="0">
                <a:latin typeface="Calisto MT" pitchFamily="18" charset="0"/>
              </a:rPr>
              <a:t>narcotic or opiate </a:t>
            </a:r>
            <a:r>
              <a:rPr lang="en-US" dirty="0" smtClean="0">
                <a:latin typeface="Calisto MT" pitchFamily="18" charset="0"/>
              </a:rPr>
              <a:t>overdose, with at </a:t>
            </a:r>
            <a:r>
              <a:rPr lang="en-US" dirty="0">
                <a:latin typeface="Calisto MT" pitchFamily="18" charset="0"/>
              </a:rPr>
              <a:t>least one of the </a:t>
            </a:r>
            <a:r>
              <a:rPr lang="en-US" dirty="0" smtClean="0">
                <a:latin typeface="Calisto MT" pitchFamily="18" charset="0"/>
              </a:rPr>
              <a:t>following:</a:t>
            </a:r>
            <a:endParaRPr lang="en-US" sz="2000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History </a:t>
            </a:r>
            <a:r>
              <a:rPr lang="en-US" dirty="0">
                <a:latin typeface="Calisto MT" pitchFamily="18" charset="0"/>
              </a:rPr>
              <a:t>of overdose </a:t>
            </a:r>
            <a:r>
              <a:rPr lang="en-US" dirty="0" smtClean="0">
                <a:latin typeface="Calisto MT" pitchFamily="18" charset="0"/>
              </a:rPr>
              <a:t>provided by bystanders</a:t>
            </a:r>
            <a:endParaRPr lang="en-US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Paraphernalia </a:t>
            </a:r>
            <a:r>
              <a:rPr lang="en-US" dirty="0">
                <a:latin typeface="Calisto MT" pitchFamily="18" charset="0"/>
              </a:rPr>
              <a:t>consistent with opiate/narcotic use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Medical </a:t>
            </a:r>
            <a:r>
              <a:rPr lang="en-US" dirty="0">
                <a:latin typeface="Calisto MT" pitchFamily="18" charset="0"/>
              </a:rPr>
              <a:t>history consistent with opiate/narcotic </a:t>
            </a:r>
            <a:r>
              <a:rPr lang="en-US" dirty="0" smtClean="0">
                <a:latin typeface="Calisto MT" pitchFamily="18" charset="0"/>
              </a:rPr>
              <a:t>use </a:t>
            </a:r>
            <a:endParaRPr lang="en-US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Respiratory </a:t>
            </a:r>
            <a:r>
              <a:rPr lang="en-US" dirty="0">
                <a:latin typeface="Calisto MT" pitchFamily="18" charset="0"/>
              </a:rPr>
              <a:t>depression with pinpoint </a:t>
            </a:r>
            <a:r>
              <a:rPr lang="en-US" dirty="0" smtClean="0">
                <a:latin typeface="Calisto MT" pitchFamily="18" charset="0"/>
              </a:rPr>
              <a:t>pupils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Blood </a:t>
            </a:r>
            <a:r>
              <a:rPr lang="en-US" dirty="0">
                <a:latin typeface="Calisto MT" pitchFamily="18" charset="0"/>
              </a:rPr>
              <a:t>glucose level &gt;60 mg/dl. If blood glucose &lt; 60 </a:t>
            </a:r>
            <a:r>
              <a:rPr lang="en-US" dirty="0" smtClean="0">
                <a:latin typeface="Calisto MT" pitchFamily="18" charset="0"/>
              </a:rPr>
              <a:t>mg/dl, </a:t>
            </a:r>
            <a:r>
              <a:rPr lang="en-US" dirty="0">
                <a:latin typeface="Calisto MT" pitchFamily="18" charset="0"/>
              </a:rPr>
              <a:t>treat low glucose first.</a:t>
            </a:r>
            <a:endParaRPr lang="en-US" sz="2000" dirty="0">
              <a:latin typeface="Calisto MT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Patients age </a:t>
            </a:r>
            <a:r>
              <a:rPr lang="en-US" dirty="0" smtClean="0">
                <a:latin typeface="Calisto MT" pitchFamily="18" charset="0"/>
              </a:rPr>
              <a:t>&gt;</a:t>
            </a:r>
            <a:r>
              <a:rPr lang="en-US" dirty="0">
                <a:latin typeface="Calisto MT" pitchFamily="18" charset="0"/>
              </a:rPr>
              <a:t>8</a:t>
            </a:r>
            <a:endParaRPr lang="en-US" sz="2000" dirty="0">
              <a:latin typeface="Calisto MT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Alteration of consciousness (defined as P or U on the AVPU scale)</a:t>
            </a:r>
            <a:endParaRPr lang="en-US" sz="2000" dirty="0">
              <a:latin typeface="Calisto MT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Respiratory </a:t>
            </a:r>
            <a:r>
              <a:rPr lang="en-US" dirty="0">
                <a:latin typeface="Calisto MT" pitchFamily="18" charset="0"/>
              </a:rPr>
              <a:t>rate &lt;8</a:t>
            </a:r>
            <a:endParaRPr lang="en-US" sz="2000" dirty="0">
              <a:latin typeface="Calisto MT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46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Pilot IN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712417"/>
            <a:ext cx="8001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sto MT"/>
                <a:cs typeface="Calisto MT"/>
              </a:rPr>
              <a:t>Suspected Opioid Overdose Protocol for BLS Providers</a:t>
            </a:r>
          </a:p>
          <a:p>
            <a:r>
              <a:rPr lang="en-US" sz="2400" dirty="0">
                <a:latin typeface="Calisto MT"/>
                <a:cs typeface="Calisto MT"/>
              </a:rPr>
              <a:t> </a:t>
            </a:r>
            <a:endParaRPr lang="en-US" sz="2400" dirty="0" smtClean="0">
              <a:latin typeface="Calisto MT"/>
              <a:cs typeface="Calisto 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sto MT" pitchFamily="18" charset="0"/>
                <a:cs typeface="Calisto MT"/>
              </a:rPr>
              <a:t>Exclusion Criteria: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Documented </a:t>
            </a:r>
            <a:r>
              <a:rPr lang="en-US" dirty="0">
                <a:latin typeface="Calisto MT" pitchFamily="18" charset="0"/>
              </a:rPr>
              <a:t>allergy to naloxone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Alteration of consciousness or respiratory depression of presumed traumatic etiology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Epistaxis, nasal trauma or nasal mucosal abnormality for IN administration. Deviate to IM </a:t>
            </a:r>
            <a:r>
              <a:rPr lang="en-US" dirty="0" smtClean="0">
                <a:latin typeface="Calisto MT" pitchFamily="18" charset="0"/>
              </a:rPr>
              <a:t>administration.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Pilot IN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0954" y="1600200"/>
            <a:ext cx="8001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sto MT"/>
                <a:cs typeface="Calisto MT"/>
              </a:rPr>
              <a:t>Suspected Opioid Overdose Protocol for BLS </a:t>
            </a:r>
            <a:r>
              <a:rPr lang="en-US" sz="2400" b="1" dirty="0" smtClean="0">
                <a:latin typeface="Calisto MT"/>
                <a:cs typeface="Calisto MT"/>
              </a:rPr>
              <a:t>Providers</a:t>
            </a:r>
          </a:p>
          <a:p>
            <a:pPr algn="ctr"/>
            <a:endParaRPr lang="en-US" sz="2400" b="1" u="sng" dirty="0">
              <a:latin typeface="Calisto MT"/>
              <a:cs typeface="Calisto M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sto MT" pitchFamily="18" charset="0"/>
              </a:rPr>
              <a:t>Procedure (based upon local packaging)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Ensure </a:t>
            </a:r>
            <a:r>
              <a:rPr lang="en-US" dirty="0">
                <a:latin typeface="Calisto MT" pitchFamily="18" charset="0"/>
              </a:rPr>
              <a:t>all BLS assessments and procedures are being adequately </a:t>
            </a:r>
            <a:r>
              <a:rPr lang="en-US" dirty="0" smtClean="0">
                <a:latin typeface="Calisto MT" pitchFamily="18" charset="0"/>
              </a:rPr>
              <a:t>delivered.</a:t>
            </a:r>
            <a:endParaRPr lang="en-US" sz="2000" dirty="0" smtClean="0">
              <a:latin typeface="Calisto MT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Check blood glucose to assure a reading of greater than 60mg/</a:t>
            </a:r>
            <a:r>
              <a:rPr lang="en-US" dirty="0" smtClean="0">
                <a:latin typeface="Calisto MT" pitchFamily="18" charset="0"/>
              </a:rPr>
              <a:t>dl.</a:t>
            </a:r>
            <a:endParaRPr lang="en-US" sz="2000" dirty="0" smtClean="0">
              <a:latin typeface="Calisto MT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Verify that inclusion and exclusion criteria support </a:t>
            </a:r>
            <a:r>
              <a:rPr lang="en-US" dirty="0" smtClean="0">
                <a:latin typeface="Calisto MT" pitchFamily="18" charset="0"/>
              </a:rPr>
              <a:t>administration.</a:t>
            </a:r>
            <a:endParaRPr lang="en-US" sz="2000" dirty="0" smtClean="0">
              <a:latin typeface="Calisto MT" pitchFamily="18" charset="0"/>
            </a:endParaRPr>
          </a:p>
          <a:p>
            <a:pPr lvl="1"/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b="1" u="sng" dirty="0">
              <a:latin typeface="Calisto MT"/>
              <a:cs typeface="Calisto MT"/>
            </a:endParaRPr>
          </a:p>
          <a:p>
            <a:r>
              <a:rPr lang="en-US" sz="2400" dirty="0">
                <a:latin typeface="Calisto MT"/>
                <a:cs typeface="Calisto M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49262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Pilot IN Protocol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524000"/>
            <a:ext cx="8077200" cy="6604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sto MT"/>
                <a:cs typeface="Calisto MT"/>
              </a:rPr>
              <a:t>Suspected Opioid Overdose Protocol for BLS </a:t>
            </a:r>
            <a:r>
              <a:rPr lang="en-US" sz="2400" b="1" dirty="0" smtClean="0">
                <a:latin typeface="Calisto MT"/>
                <a:cs typeface="Calisto MT"/>
              </a:rPr>
              <a:t>Providers</a:t>
            </a:r>
          </a:p>
          <a:p>
            <a:pPr algn="ctr"/>
            <a:endParaRPr lang="en-US" sz="2400" b="1" u="sng" dirty="0">
              <a:latin typeface="Calisto MT"/>
              <a:cs typeface="Calisto 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sto MT"/>
                <a:cs typeface="Calisto MT"/>
              </a:rPr>
              <a:t>Procedure (cont.)</a:t>
            </a:r>
            <a:endParaRPr lang="en-US" sz="2400" dirty="0">
              <a:latin typeface="Calisto MT"/>
              <a:cs typeface="Calisto M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Pre-filled syringe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Un-package and remove prefilled </a:t>
            </a:r>
            <a:r>
              <a:rPr lang="en-US" dirty="0" smtClean="0">
                <a:latin typeface="Calisto MT" pitchFamily="18" charset="0"/>
              </a:rPr>
              <a:t>syringe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Remove the pop-off caps and screw </a:t>
            </a:r>
            <a:r>
              <a:rPr lang="en-US" dirty="0" smtClean="0">
                <a:latin typeface="Calisto MT" pitchFamily="18" charset="0"/>
              </a:rPr>
              <a:t>together</a:t>
            </a:r>
            <a:endParaRPr lang="en-US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Withdraw </a:t>
            </a:r>
            <a:r>
              <a:rPr lang="en-US" dirty="0">
                <a:latin typeface="Calisto MT" pitchFamily="18" charset="0"/>
              </a:rPr>
              <a:t>0.4 mg - </a:t>
            </a:r>
            <a:r>
              <a:rPr lang="en-US" dirty="0" smtClean="0">
                <a:latin typeface="Calisto MT" pitchFamily="18" charset="0"/>
              </a:rPr>
              <a:t>0.5 mg </a:t>
            </a:r>
            <a:r>
              <a:rPr lang="en-US" dirty="0">
                <a:latin typeface="Calisto MT" pitchFamily="18" charset="0"/>
              </a:rPr>
              <a:t>of the naloxone using the </a:t>
            </a:r>
            <a:r>
              <a:rPr lang="en-US" dirty="0" smtClean="0">
                <a:latin typeface="Calisto MT" pitchFamily="18" charset="0"/>
              </a:rPr>
              <a:t>1 cc </a:t>
            </a:r>
            <a:r>
              <a:rPr lang="en-US" dirty="0" err="1" smtClean="0">
                <a:latin typeface="Calisto MT" pitchFamily="18" charset="0"/>
              </a:rPr>
              <a:t>luer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>
                <a:latin typeface="Calisto MT" pitchFamily="18" charset="0"/>
              </a:rPr>
              <a:t>lock syringe and needle</a:t>
            </a:r>
            <a:endParaRPr lang="en-US" sz="2000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Remove needle from </a:t>
            </a:r>
            <a:r>
              <a:rPr lang="en-US" dirty="0" smtClean="0">
                <a:latin typeface="Calisto MT" pitchFamily="18" charset="0"/>
              </a:rPr>
              <a:t>1 cc </a:t>
            </a:r>
            <a:r>
              <a:rPr lang="en-US" dirty="0" err="1" smtClean="0">
                <a:latin typeface="Calisto MT" pitchFamily="18" charset="0"/>
              </a:rPr>
              <a:t>luer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>
                <a:latin typeface="Calisto MT" pitchFamily="18" charset="0"/>
              </a:rPr>
              <a:t>lock </a:t>
            </a:r>
            <a:r>
              <a:rPr lang="en-US" dirty="0" smtClean="0">
                <a:latin typeface="Calisto MT" pitchFamily="18" charset="0"/>
              </a:rPr>
              <a:t>syringe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latin typeface="Calisto MT" pitchFamily="18" charset="0"/>
              </a:rPr>
              <a:t>Vial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Confirm the medication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Remove top from the naloxone and clean the rubber top </a:t>
            </a:r>
            <a:r>
              <a:rPr lang="en-US" dirty="0">
                <a:latin typeface="Calisto MT" pitchFamily="18" charset="0"/>
              </a:rPr>
              <a:t>w</a:t>
            </a:r>
            <a:r>
              <a:rPr lang="en-US" dirty="0" smtClean="0">
                <a:latin typeface="Calisto MT" pitchFamily="18" charset="0"/>
              </a:rPr>
              <a:t>ith an alcohol pad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Draw </a:t>
            </a:r>
            <a:r>
              <a:rPr lang="en-US" dirty="0">
                <a:latin typeface="Calisto MT" pitchFamily="18" charset="0"/>
              </a:rPr>
              <a:t>equal amount of air </a:t>
            </a:r>
            <a:r>
              <a:rPr lang="en-US" dirty="0" smtClean="0">
                <a:latin typeface="Calisto MT" pitchFamily="18" charset="0"/>
              </a:rPr>
              <a:t>into syringe as you want to administer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Inject </a:t>
            </a:r>
            <a:r>
              <a:rPr lang="en-US" dirty="0">
                <a:latin typeface="Calisto MT" pitchFamily="18" charset="0"/>
              </a:rPr>
              <a:t>air into vial and withdraw </a:t>
            </a:r>
            <a:r>
              <a:rPr lang="en-US" dirty="0" smtClean="0">
                <a:latin typeface="Calisto MT" pitchFamily="18" charset="0"/>
              </a:rPr>
              <a:t>medication to appropriate amount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Remove needle from 1 cc syringe</a:t>
            </a:r>
            <a:endParaRPr lang="en-US" dirty="0">
              <a:latin typeface="Calisto MT" pitchFamily="18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endParaRPr lang="en-US" sz="2000" dirty="0">
              <a:latin typeface="Calisto MT" pitchFamily="18" charset="0"/>
            </a:endParaRPr>
          </a:p>
          <a:p>
            <a:endParaRPr lang="en-US" sz="2400" b="1" u="sng" dirty="0" smtClean="0">
              <a:latin typeface="Calisto MT"/>
              <a:cs typeface="Calisto MT"/>
            </a:endParaRPr>
          </a:p>
          <a:p>
            <a:endParaRPr lang="en-US" sz="2400" b="1" u="sng" dirty="0">
              <a:latin typeface="Calisto MT"/>
              <a:cs typeface="Calisto MT"/>
            </a:endParaRPr>
          </a:p>
          <a:p>
            <a:endParaRPr lang="en-US" sz="2400" b="1" u="sng" dirty="0">
              <a:latin typeface="Calisto MT"/>
              <a:cs typeface="Calisto MT"/>
            </a:endParaRPr>
          </a:p>
          <a:p>
            <a:pPr lvl="0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4" y="2023696"/>
            <a:ext cx="2838450" cy="1197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4" y="3886200"/>
            <a:ext cx="8286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Pilot IN Protocol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8077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alisto MT"/>
                <a:cs typeface="Calisto MT"/>
              </a:rPr>
              <a:t>Suspected Opioid Overdose Protocol for BLS </a:t>
            </a:r>
            <a:r>
              <a:rPr lang="en-US" sz="2400" b="1" dirty="0" smtClean="0">
                <a:latin typeface="Calisto MT"/>
                <a:cs typeface="Calisto MT"/>
              </a:rPr>
              <a:t>Providers</a:t>
            </a:r>
          </a:p>
          <a:p>
            <a:pPr algn="ctr"/>
            <a:endParaRPr lang="en-US" sz="2400" b="1" u="sng" dirty="0">
              <a:latin typeface="Calisto MT"/>
              <a:cs typeface="Calisto M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sto MT"/>
                <a:cs typeface="Calisto MT"/>
              </a:rPr>
              <a:t>Procedure (cont.) </a:t>
            </a:r>
            <a:endParaRPr lang="en-US" sz="2400" dirty="0">
              <a:latin typeface="Calisto MT"/>
              <a:cs typeface="Calisto MT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Once medication is drawn into 1 cc syringe: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 smtClean="0">
                <a:latin typeface="Calisto MT" pitchFamily="18" charset="0"/>
              </a:rPr>
              <a:t>Attach </a:t>
            </a:r>
            <a:r>
              <a:rPr lang="en-US" dirty="0">
                <a:latin typeface="Calisto MT" pitchFamily="18" charset="0"/>
              </a:rPr>
              <a:t>mucosal atomizer device to the </a:t>
            </a:r>
            <a:r>
              <a:rPr lang="en-US" dirty="0" smtClean="0">
                <a:latin typeface="Calisto MT" pitchFamily="18" charset="0"/>
              </a:rPr>
              <a:t>1 cc </a:t>
            </a:r>
            <a:r>
              <a:rPr lang="en-US" dirty="0" err="1" smtClean="0">
                <a:latin typeface="Calisto MT" pitchFamily="18" charset="0"/>
              </a:rPr>
              <a:t>luer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>
                <a:latin typeface="Calisto MT" pitchFamily="18" charset="0"/>
              </a:rPr>
              <a:t>lock syringe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Insert atomizer until flush with external </a:t>
            </a:r>
            <a:r>
              <a:rPr lang="en-US" dirty="0" err="1">
                <a:latin typeface="Calisto MT" pitchFamily="18" charset="0"/>
              </a:rPr>
              <a:t>nare</a:t>
            </a:r>
            <a:endParaRPr lang="en-US" dirty="0">
              <a:latin typeface="Calisto MT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Depress plunger rapidly to ensure delivery of 0.4 mg - </a:t>
            </a:r>
            <a:r>
              <a:rPr lang="en-US" dirty="0" smtClean="0">
                <a:latin typeface="Calisto MT" pitchFamily="18" charset="0"/>
              </a:rPr>
              <a:t>0.5 mg </a:t>
            </a:r>
            <a:r>
              <a:rPr lang="en-US" dirty="0">
                <a:latin typeface="Calisto MT" pitchFamily="18" charset="0"/>
              </a:rPr>
              <a:t>of syringe </a:t>
            </a:r>
            <a:r>
              <a:rPr lang="en-US" dirty="0" smtClean="0">
                <a:latin typeface="Calisto MT" pitchFamily="18" charset="0"/>
              </a:rPr>
              <a:t>contents</a:t>
            </a:r>
            <a:endParaRPr lang="en-US" dirty="0">
              <a:latin typeface="Calisto MT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Remove syringe and atomizer from the patient’s </a:t>
            </a:r>
            <a:r>
              <a:rPr lang="en-US" dirty="0" err="1">
                <a:latin typeface="Calisto MT" pitchFamily="18" charset="0"/>
              </a:rPr>
              <a:t>nare</a:t>
            </a:r>
            <a:endParaRPr lang="en-US" dirty="0">
              <a:latin typeface="Calisto MT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Dispose of syringe and atomizer in approved receptacle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Monitor patient respirations and mental status for signs of improvement and/or deterioration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dirty="0">
                <a:latin typeface="Calisto MT" pitchFamily="18" charset="0"/>
              </a:rPr>
              <a:t>If no improvement after five minutes and/or deterioration in the patient’s respiratory status is noted, repeat </a:t>
            </a:r>
            <a:r>
              <a:rPr lang="en-US" dirty="0" smtClean="0">
                <a:latin typeface="Calisto MT" pitchFamily="18" charset="0"/>
              </a:rPr>
              <a:t>procedure </a:t>
            </a:r>
            <a:r>
              <a:rPr lang="en-US" dirty="0">
                <a:latin typeface="Calisto MT" pitchFamily="18" charset="0"/>
              </a:rPr>
              <a:t>using the other </a:t>
            </a:r>
            <a:r>
              <a:rPr lang="en-US" dirty="0" err="1">
                <a:latin typeface="Calisto MT" pitchFamily="18" charset="0"/>
              </a:rPr>
              <a:t>nare</a:t>
            </a:r>
            <a:r>
              <a:rPr lang="en-US" dirty="0">
                <a:latin typeface="Calisto MT" pitchFamily="18" charset="0"/>
              </a:rPr>
              <a:t>. This procedure can be continued until a max dose of</a:t>
            </a:r>
            <a:r>
              <a:rPr lang="en-US" dirty="0" smtClean="0">
                <a:latin typeface="Calisto MT" pitchFamily="18" charset="0"/>
              </a:rPr>
              <a:t> </a:t>
            </a:r>
          </a:p>
          <a:p>
            <a:pPr marL="1257300" lvl="2" indent="-342900"/>
            <a:r>
              <a:rPr lang="en-US" dirty="0" smtClean="0">
                <a:latin typeface="Calisto MT" pitchFamily="18" charset="0"/>
              </a:rPr>
              <a:t>	2 mg </a:t>
            </a:r>
            <a:r>
              <a:rPr lang="en-US" dirty="0">
                <a:latin typeface="Calisto MT" pitchFamily="18" charset="0"/>
              </a:rPr>
              <a:t>has been administered.</a:t>
            </a:r>
          </a:p>
          <a:p>
            <a:endParaRPr lang="en-US" sz="2400" b="1" u="sng" dirty="0" smtClean="0">
              <a:latin typeface="Calisto MT"/>
              <a:cs typeface="Calisto MT"/>
            </a:endParaRPr>
          </a:p>
          <a:p>
            <a:endParaRPr lang="en-US" sz="2400" b="1" u="sng" dirty="0">
              <a:latin typeface="Calisto MT"/>
              <a:cs typeface="Calisto MT"/>
            </a:endParaRPr>
          </a:p>
          <a:p>
            <a:endParaRPr lang="en-US" sz="2400" b="1" u="sng" dirty="0">
              <a:latin typeface="Calisto MT"/>
              <a:cs typeface="Calisto MT"/>
            </a:endParaRPr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81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543800" cy="1036637"/>
          </a:xfrm>
        </p:spPr>
        <p:txBody>
          <a:bodyPr/>
          <a:lstStyle/>
          <a:p>
            <a:r>
              <a:rPr lang="en-US"/>
              <a:t>Understanding IN delivery: Definitions</a:t>
            </a:r>
          </a:p>
        </p:txBody>
      </p:sp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620000" cy="4572000"/>
          </a:xfrm>
        </p:spPr>
        <p:txBody>
          <a:bodyPr/>
          <a:lstStyle/>
          <a:p>
            <a:r>
              <a:rPr lang="en-US" dirty="0"/>
              <a:t>First pass metabolism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Nose brain pathway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  <a:p>
            <a:r>
              <a:rPr lang="en-US" dirty="0" err="1"/>
              <a:t>Lipophilicity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Bioavailability</a:t>
            </a:r>
          </a:p>
        </p:txBody>
      </p:sp>
    </p:spTree>
    <p:extLst>
      <p:ext uri="{BB962C8B-B14F-4D97-AF65-F5344CB8AC3E}">
        <p14:creationId xmlns:p14="http://schemas.microsoft.com/office/powerpoint/2010/main" val="47984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Naloxone Pilot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Why is this project needed?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Increased number of narcotic overdoses.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Accessibility to Advanced Life Support (ALS) is not the same in all areas of Wisconsin.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Safety of EMS providers.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pass metabolism</a:t>
            </a:r>
          </a:p>
        </p:txBody>
      </p:sp>
      <p:sp>
        <p:nvSpPr>
          <p:cNvPr id="17203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809625" y="2057400"/>
            <a:ext cx="7958138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Molecules absorbed through the </a:t>
            </a:r>
            <a:r>
              <a:rPr lang="en-US" sz="2400" dirty="0" smtClean="0"/>
              <a:t>stomach, </a:t>
            </a:r>
            <a:r>
              <a:rPr lang="en-US" sz="2400" dirty="0"/>
              <a:t>including all oral </a:t>
            </a:r>
            <a:r>
              <a:rPr lang="en-US" sz="2400" dirty="0" smtClean="0"/>
              <a:t>medications, </a:t>
            </a:r>
            <a:r>
              <a:rPr lang="en-US" sz="2400" dirty="0"/>
              <a:t>enter the </a:t>
            </a:r>
            <a:r>
              <a:rPr lang="en-US" sz="2400" dirty="0">
                <a:solidFill>
                  <a:schemeClr val="folHlink"/>
                </a:solidFill>
              </a:rPr>
              <a:t>“portal circulation”</a:t>
            </a:r>
            <a:r>
              <a:rPr lang="en-US" sz="2400" dirty="0"/>
              <a:t> and are transported to the </a:t>
            </a:r>
            <a:r>
              <a:rPr lang="en-US" sz="2400" dirty="0" smtClean="0"/>
              <a:t>liver.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Liver enzymes</a:t>
            </a:r>
            <a:r>
              <a:rPr lang="en-US" sz="2400" dirty="0"/>
              <a:t> then break down most of these drug molecules and only a small fraction enter the body’s circulation as active </a:t>
            </a:r>
            <a:r>
              <a:rPr lang="en-US" sz="2400" dirty="0" smtClean="0"/>
              <a:t>drug.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This process is called </a:t>
            </a:r>
            <a:r>
              <a:rPr lang="en-US" sz="2400" dirty="0">
                <a:solidFill>
                  <a:schemeClr val="folHlink"/>
                </a:solidFill>
              </a:rPr>
              <a:t>“First Pass </a:t>
            </a:r>
            <a:r>
              <a:rPr lang="en-US" sz="2400" dirty="0" smtClean="0">
                <a:solidFill>
                  <a:schemeClr val="folHlink"/>
                </a:solidFill>
              </a:rPr>
              <a:t>Metabolism.”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Nasally </a:t>
            </a:r>
            <a:r>
              <a:rPr lang="en-US" sz="2400" dirty="0"/>
              <a:t>delivered medications avoid the </a:t>
            </a:r>
            <a:r>
              <a:rPr lang="en-US" sz="2400" dirty="0" smtClean="0"/>
              <a:t>digestive system </a:t>
            </a:r>
            <a:r>
              <a:rPr lang="en-US" sz="2400" dirty="0"/>
              <a:t>so do not suffer first pass </a:t>
            </a:r>
            <a:r>
              <a:rPr lang="en-US" sz="2400" dirty="0" smtClean="0"/>
              <a:t>metabolism.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10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Nose brain pathway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44932"/>
            <a:ext cx="4648200" cy="3881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olfactory mucosa (smelling area in nose) is in direct contact with the brain and </a:t>
            </a:r>
            <a:r>
              <a:rPr lang="en-US" sz="2400" dirty="0" smtClean="0"/>
              <a:t>cerebro</a:t>
            </a:r>
            <a:r>
              <a:rPr lang="en-US" dirty="0" smtClean="0"/>
              <a:t>spinal fluid (</a:t>
            </a:r>
            <a:r>
              <a:rPr lang="en-US" sz="2400" dirty="0" smtClean="0"/>
              <a:t>CSF).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Medications absorbed across the olfactory mucosa directly enter the </a:t>
            </a:r>
            <a:r>
              <a:rPr lang="en-US" sz="2400" dirty="0" smtClean="0"/>
              <a:t>CSF.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This area is termed the nose brain pathway and offers a rapid, direct route for drug delivery to the </a:t>
            </a:r>
            <a:r>
              <a:rPr lang="en-US" sz="2400" dirty="0" smtClean="0"/>
              <a:t>brain.</a:t>
            </a:r>
            <a:endParaRPr lang="en-US" sz="1800" dirty="0"/>
          </a:p>
        </p:txBody>
      </p:sp>
      <p:pic>
        <p:nvPicPr>
          <p:cNvPr id="173060" name="Picture 4" descr="C:\My Documents\olfactory mucosa sketc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l="5896" t="4533" r="34198" b="58023"/>
          <a:stretch>
            <a:fillRect/>
          </a:stretch>
        </p:blipFill>
        <p:spPr>
          <a:xfrm>
            <a:off x="5299075" y="2732087"/>
            <a:ext cx="3482975" cy="2830513"/>
          </a:xfrm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867400" y="2209800"/>
            <a:ext cx="2576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Olfactory mucosa, nerve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4953000" y="5334000"/>
            <a:ext cx="382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Highly vascular nasal mucosa</a:t>
            </a:r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 flipH="1">
            <a:off x="6781800" y="25908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H="1">
            <a:off x="7391400" y="2590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7908925" y="3317875"/>
            <a:ext cx="860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Brain</a:t>
            </a:r>
          </a:p>
          <a:p>
            <a:r>
              <a:rPr lang="en-US"/>
              <a:t>CSF</a:t>
            </a:r>
          </a:p>
        </p:txBody>
      </p:sp>
      <p:sp>
        <p:nvSpPr>
          <p:cNvPr id="173066" name="Line 10"/>
          <p:cNvSpPr>
            <a:spLocks noChangeShapeType="1"/>
          </p:cNvSpPr>
          <p:nvPr/>
        </p:nvSpPr>
        <p:spPr bwMode="auto">
          <a:xfrm flipH="1" flipV="1">
            <a:off x="7772400" y="3276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 flipV="1">
            <a:off x="6629400" y="4038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 flipH="1" flipV="1">
            <a:off x="7620000" y="3352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Lipophilicity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78269"/>
            <a:ext cx="3305175" cy="38814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“Lipid Loving”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Cellular membranes are composed of layers of lipid </a:t>
            </a:r>
            <a:r>
              <a:rPr lang="en-US" sz="2400" dirty="0" smtClean="0"/>
              <a:t>material.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Drugs that are lipophilic are easily and rapidly absorbed across the mucous </a:t>
            </a:r>
            <a:r>
              <a:rPr lang="en-US" sz="2400" dirty="0" smtClean="0"/>
              <a:t>membranes.</a:t>
            </a:r>
            <a:endParaRPr lang="en-US" sz="2400" dirty="0"/>
          </a:p>
        </p:txBody>
      </p:sp>
      <p:pic>
        <p:nvPicPr>
          <p:cNvPr id="174084" name="Picture 4" descr="C:\My Documents\lipid membrane lipophilicity sketc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l="10880" r="39891"/>
          <a:stretch>
            <a:fillRect/>
          </a:stretch>
        </p:blipFill>
        <p:spPr>
          <a:xfrm>
            <a:off x="5867400" y="2286000"/>
            <a:ext cx="2551113" cy="3984625"/>
          </a:xfrm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6156325" y="5527675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Blood stream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3810000" y="3733800"/>
            <a:ext cx="208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Cell Membrane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4495800" y="1981200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Non-lipophilic molecules</a:t>
            </a:r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5943600" y="23622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6858000" y="2362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>
            <a:off x="7467600" y="2362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4343400" y="2590800"/>
            <a:ext cx="276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Lipophilic molecules</a:t>
            </a:r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5562600" y="2971800"/>
            <a:ext cx="914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6324600" y="2971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5867400" y="40386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Bioavailability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8486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How much of the administered medication actually ends up in the blood </a:t>
            </a:r>
            <a:r>
              <a:rPr lang="en-US" sz="2400" dirty="0" smtClean="0"/>
              <a:t>stream?</a:t>
            </a:r>
            <a:endParaRPr lang="en-US" sz="2400" dirty="0"/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IV </a:t>
            </a:r>
            <a:r>
              <a:rPr lang="en-US" sz="1800" dirty="0"/>
              <a:t>medications are 100% </a:t>
            </a:r>
            <a:r>
              <a:rPr lang="en-US" sz="1800" dirty="0" err="1" smtClean="0"/>
              <a:t>bioavailable</a:t>
            </a:r>
            <a:r>
              <a:rPr lang="en-US" sz="1800" dirty="0" smtClean="0"/>
              <a:t>.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Most oral medications are about </a:t>
            </a:r>
            <a:r>
              <a:rPr lang="en-US" sz="1800" dirty="0" smtClean="0"/>
              <a:t>5 to 10 percent </a:t>
            </a:r>
            <a:r>
              <a:rPr lang="en-US" sz="1800" dirty="0"/>
              <a:t>bioavailable due to destruction in the </a:t>
            </a:r>
            <a:r>
              <a:rPr lang="en-US" sz="1800" dirty="0" smtClean="0"/>
              <a:t>GI tract </a:t>
            </a:r>
            <a:r>
              <a:rPr lang="en-US" sz="1800" dirty="0"/>
              <a:t>and </a:t>
            </a:r>
            <a:r>
              <a:rPr lang="en-US" sz="1800" dirty="0" smtClean="0"/>
              <a:t>liver.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Nasal medications vary, but nasal </a:t>
            </a:r>
            <a:r>
              <a:rPr lang="en-US" sz="1800" dirty="0" smtClean="0"/>
              <a:t>Naloxone </a:t>
            </a:r>
            <a:r>
              <a:rPr lang="en-US" sz="1800" dirty="0"/>
              <a:t>approaches </a:t>
            </a:r>
            <a:endParaRPr lang="en-US" sz="1800" dirty="0" smtClean="0"/>
          </a:p>
          <a:p>
            <a:pPr marL="914400" lvl="2" indent="0">
              <a:buNone/>
            </a:pPr>
            <a:r>
              <a:rPr lang="en-US" sz="1800" dirty="0" smtClean="0"/>
              <a:t>    100 percent, the </a:t>
            </a:r>
            <a:r>
              <a:rPr lang="en-US" sz="1800" dirty="0"/>
              <a:t>same as when given </a:t>
            </a:r>
            <a:r>
              <a:rPr lang="en-US" sz="1800" dirty="0" smtClean="0"/>
              <a:t>intravenously.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0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sto MT"/>
                <a:cs typeface="Calisto MT"/>
              </a:rPr>
              <a:t>Bioavailability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4267200" cy="3500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Table demonstrating naloxone serum concentrations when given via IV and IN </a:t>
            </a:r>
            <a:r>
              <a:rPr lang="en-US" sz="2400" dirty="0" smtClean="0"/>
              <a:t>routes.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Note that IV and IN serum levels are identical after about </a:t>
            </a:r>
            <a:r>
              <a:rPr lang="en-US" sz="2400" dirty="0" smtClean="0"/>
              <a:t>two to three minutes.</a:t>
            </a:r>
            <a:endParaRPr lang="en-US" sz="2400" dirty="0"/>
          </a:p>
        </p:txBody>
      </p:sp>
      <p:graphicFrame>
        <p:nvGraphicFramePr>
          <p:cNvPr id="4" name="Chart Placeholder 3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629559619"/>
              </p:ext>
            </p:extLst>
          </p:nvPr>
        </p:nvGraphicFramePr>
        <p:xfrm>
          <a:off x="4811713" y="2438400"/>
          <a:ext cx="39401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Chart" r:id="rId4" imgW="6953179" imgH="3047949" progId="Excel.Chart.8">
                  <p:embed followColorScheme="full"/>
                </p:oleObj>
              </mc:Choice>
              <mc:Fallback>
                <p:oleObj name="Chart" r:id="rId4" imgW="6953179" imgH="3047949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25806" r="21935"/>
                      <a:stretch>
                        <a:fillRect/>
                      </a:stretch>
                    </p:blipFill>
                    <p:spPr bwMode="auto">
                      <a:xfrm>
                        <a:off x="4811713" y="2438400"/>
                        <a:ext cx="394017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1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sto MT"/>
                <a:cs typeface="Calisto MT"/>
              </a:rPr>
              <a:t>Intranasal Medication </a:t>
            </a:r>
            <a:r>
              <a:rPr lang="en-US" sz="3200" dirty="0">
                <a:latin typeface="Calisto MT"/>
                <a:cs typeface="Calisto MT"/>
              </a:rPr>
              <a:t>Administration: Bioavailability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696200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Not all drugs can be delivered via the nasal </a:t>
            </a:r>
            <a:r>
              <a:rPr lang="en-US" sz="2400" dirty="0" smtClean="0"/>
              <a:t>mucosa.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Factors affecting </a:t>
            </a:r>
            <a:r>
              <a:rPr lang="en-US" sz="2400" dirty="0" smtClean="0"/>
              <a:t>bioavailability: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Medication </a:t>
            </a:r>
            <a:r>
              <a:rPr lang="en-US" sz="1800" dirty="0" smtClean="0"/>
              <a:t>characteristics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Medication volume and </a:t>
            </a:r>
            <a:r>
              <a:rPr lang="en-US" sz="1800" dirty="0" smtClean="0"/>
              <a:t>concentration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Nasal mucosal </a:t>
            </a:r>
            <a:r>
              <a:rPr lang="en-US" sz="1800" dirty="0" smtClean="0"/>
              <a:t>characteristics</a:t>
            </a:r>
            <a:endParaRPr lang="en-US" sz="18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Delivery system </a:t>
            </a:r>
            <a:r>
              <a:rPr lang="en-US" sz="1800" dirty="0" smtClean="0"/>
              <a:t>characteristics</a:t>
            </a:r>
            <a:endParaRPr lang="en-US" sz="1800" dirty="0"/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Mucosal surface area </a:t>
            </a:r>
            <a:r>
              <a:rPr lang="en-US" sz="1800" dirty="0" smtClean="0"/>
              <a:t>coverage</a:t>
            </a:r>
            <a:endParaRPr lang="en-US" sz="1800" dirty="0"/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Medication particle </a:t>
            </a:r>
            <a:r>
              <a:rPr lang="en-US" sz="1800" dirty="0" smtClean="0"/>
              <a:t>size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432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543800" cy="1341437"/>
          </a:xfrm>
        </p:spPr>
        <p:txBody>
          <a:bodyPr/>
          <a:lstStyle/>
          <a:p>
            <a:r>
              <a:rPr lang="en-US" sz="3600" dirty="0">
                <a:latin typeface="Calisto MT"/>
                <a:cs typeface="Calisto MT"/>
              </a:rPr>
              <a:t>Intranasal Medication </a:t>
            </a:r>
            <a:r>
              <a:rPr lang="en-US" sz="3200" dirty="0">
                <a:latin typeface="Calisto MT"/>
                <a:cs typeface="Calisto MT"/>
              </a:rPr>
              <a:t>Administration: Factors Affecting Bioavailability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599" y="2209800"/>
            <a:ext cx="7777163" cy="39624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Medication Characteristics: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Drug characteristics that affect bioavailability via the nasal mucosa </a:t>
            </a:r>
            <a:r>
              <a:rPr lang="en-US" sz="1800" dirty="0" smtClean="0">
                <a:solidFill>
                  <a:srgbClr val="000000"/>
                </a:solidFill>
              </a:rPr>
              <a:t>include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Molecular </a:t>
            </a:r>
            <a:r>
              <a:rPr lang="en-US" sz="1800" dirty="0" smtClean="0">
                <a:solidFill>
                  <a:srgbClr val="000000"/>
                </a:solidFill>
              </a:rPr>
              <a:t>size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Lipophilicity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pH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Drug </a:t>
            </a:r>
            <a:r>
              <a:rPr lang="en-US" sz="1800" dirty="0" smtClean="0">
                <a:solidFill>
                  <a:srgbClr val="000000"/>
                </a:solidFill>
              </a:rPr>
              <a:t>concentration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Properties of the solution the drug is solubilized </a:t>
            </a:r>
            <a:r>
              <a:rPr lang="en-US" sz="1800" dirty="0" smtClean="0">
                <a:solidFill>
                  <a:srgbClr val="000000"/>
                </a:solidFill>
              </a:rPr>
              <a:t>within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7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sto MT"/>
                <a:cs typeface="Calisto MT"/>
              </a:rPr>
              <a:t>Intranasal Medication Administration: Factors Affecting Bioavailability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924800" cy="4038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Volume and </a:t>
            </a:r>
            <a:r>
              <a:rPr lang="en-US" sz="2400" dirty="0" smtClean="0">
                <a:solidFill>
                  <a:srgbClr val="000000"/>
                </a:solidFill>
              </a:rPr>
              <a:t>concentration</a:t>
            </a:r>
            <a:endParaRPr lang="en-US" sz="2400" dirty="0">
              <a:solidFill>
                <a:srgbClr val="000000"/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Too </a:t>
            </a:r>
            <a:r>
              <a:rPr lang="en-US" sz="1800" dirty="0">
                <a:solidFill>
                  <a:srgbClr val="000000"/>
                </a:solidFill>
              </a:rPr>
              <a:t>large a volume or too weak a concentration </a:t>
            </a: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may lead to failure because the drug cannot be absorbed in high enough quantity to be 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effective.</a:t>
            </a:r>
            <a:endParaRPr lang="en-US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Volumes 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over 1 </a:t>
            </a: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ml per nostril are too large and may result in runoff out of the 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nostril. </a:t>
            </a:r>
            <a:endParaRPr lang="en-US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1/3 to 1/2 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ml per </a:t>
            </a:r>
            <a:r>
              <a:rPr lang="en-US" sz="1800" dirty="0" err="1" smtClean="0">
                <a:solidFill>
                  <a:srgbClr val="000000"/>
                </a:solidFill>
                <a:cs typeface="Times New Roman" pitchFamily="18" charset="0"/>
              </a:rPr>
              <a:t>nare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is </a:t>
            </a:r>
            <a:r>
              <a:rPr lang="en-US" sz="1800" i="1" dirty="0">
                <a:solidFill>
                  <a:srgbClr val="000000"/>
                </a:solidFill>
                <a:cs typeface="Times New Roman" pitchFamily="18" charset="0"/>
              </a:rPr>
              <a:t>ideal</a:t>
            </a: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 in an </a:t>
            </a:r>
            <a:r>
              <a:rPr lang="en-US" sz="1800" dirty="0" smtClean="0">
                <a:solidFill>
                  <a:srgbClr val="000000"/>
                </a:solidFill>
                <a:cs typeface="Times New Roman" pitchFamily="18" charset="0"/>
              </a:rPr>
              <a:t>adult.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543800" cy="1493837"/>
          </a:xfrm>
        </p:spPr>
        <p:txBody>
          <a:bodyPr/>
          <a:lstStyle/>
          <a:p>
            <a:r>
              <a:rPr lang="en-US" sz="3600" dirty="0"/>
              <a:t>Intranasal Medication Administration: Factors Affecting Bioavailability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924800" cy="35814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Nasal mucosal </a:t>
            </a:r>
            <a:r>
              <a:rPr lang="en-US" sz="2400" dirty="0" smtClean="0">
                <a:solidFill>
                  <a:srgbClr val="000000"/>
                </a:solidFill>
              </a:rPr>
              <a:t>characteristics</a:t>
            </a:r>
            <a:endParaRPr lang="en-US" sz="24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If there is something wrong with the nasal </a:t>
            </a:r>
            <a:r>
              <a:rPr lang="en-US" sz="1800" dirty="0" smtClean="0"/>
              <a:t>mucosa, </a:t>
            </a:r>
            <a:r>
              <a:rPr lang="en-US" sz="1800" dirty="0"/>
              <a:t>it may not absorb medications </a:t>
            </a:r>
            <a:r>
              <a:rPr lang="en-US" sz="1800" dirty="0" smtClean="0"/>
              <a:t>effectively.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Examples:</a:t>
            </a:r>
            <a:endParaRPr lang="en-US" sz="1800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cs typeface="Times New Roman" pitchFamily="18" charset="0"/>
              </a:rPr>
              <a:t>Vasoconstrictors, </a:t>
            </a:r>
            <a:r>
              <a:rPr lang="en-US" sz="1800" dirty="0">
                <a:cs typeface="Times New Roman" pitchFamily="18" charset="0"/>
              </a:rPr>
              <a:t>such as </a:t>
            </a:r>
            <a:r>
              <a:rPr lang="en-US" sz="1800" dirty="0" smtClean="0">
                <a:cs typeface="Times New Roman" pitchFamily="18" charset="0"/>
              </a:rPr>
              <a:t>cocaine, </a:t>
            </a:r>
            <a:r>
              <a:rPr lang="en-US" sz="1800" dirty="0">
                <a:cs typeface="Times New Roman" pitchFamily="18" charset="0"/>
              </a:rPr>
              <a:t>prevent </a:t>
            </a:r>
            <a:r>
              <a:rPr lang="en-US" sz="1800" dirty="0" smtClean="0">
                <a:cs typeface="Times New Roman" pitchFamily="18" charset="0"/>
              </a:rPr>
              <a:t>absorption.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cs typeface="Times New Roman" pitchFamily="18" charset="0"/>
              </a:rPr>
              <a:t>Bloody nose, nasal congestion, mucous discharge all prevent mucosal contact of </a:t>
            </a:r>
            <a:r>
              <a:rPr lang="en-US" sz="1800" dirty="0" smtClean="0">
                <a:cs typeface="Times New Roman" pitchFamily="18" charset="0"/>
              </a:rPr>
              <a:t>drug.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cs typeface="Times New Roman" pitchFamily="18" charset="0"/>
              </a:rPr>
              <a:t>Destruction of nasal mucosa from surgery or past cocaine abuse – no mucosa to absorb the </a:t>
            </a:r>
            <a:r>
              <a:rPr lang="en-US" sz="1800" dirty="0" smtClean="0">
                <a:cs typeface="Times New Roman" pitchFamily="18" charset="0"/>
              </a:rPr>
              <a:t>drug.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543800" cy="1493837"/>
          </a:xfrm>
        </p:spPr>
        <p:txBody>
          <a:bodyPr/>
          <a:lstStyle/>
          <a:p>
            <a:r>
              <a:rPr lang="en-US" sz="3600" dirty="0"/>
              <a:t>Intranasal Medication Administration: Factors Affecting Bioavailability</a:t>
            </a:r>
          </a:p>
        </p:txBody>
      </p:sp>
      <p:sp>
        <p:nvSpPr>
          <p:cNvPr id="180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153400" cy="38862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Delivery </a:t>
            </a:r>
            <a:r>
              <a:rPr lang="en-US" sz="2400" dirty="0">
                <a:solidFill>
                  <a:srgbClr val="000000"/>
                </a:solidFill>
              </a:rPr>
              <a:t>system </a:t>
            </a:r>
            <a:r>
              <a:rPr lang="en-US" sz="2400" dirty="0" smtClean="0">
                <a:solidFill>
                  <a:srgbClr val="000000"/>
                </a:solidFill>
              </a:rPr>
              <a:t>characteristics: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Nasal </a:t>
            </a:r>
            <a:r>
              <a:rPr lang="en-US" sz="1800" dirty="0">
                <a:solidFill>
                  <a:srgbClr val="000000"/>
                </a:solidFill>
              </a:rPr>
              <a:t>mucosal surface area coverage:</a:t>
            </a: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Larger surface area delivery = higher </a:t>
            </a:r>
            <a:r>
              <a:rPr lang="en-US" sz="1800" dirty="0" smtClean="0">
                <a:solidFill>
                  <a:srgbClr val="000000"/>
                </a:solidFill>
              </a:rPr>
              <a:t>bioavailability.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Particle </a:t>
            </a:r>
            <a:r>
              <a:rPr lang="en-US" sz="1800" dirty="0">
                <a:solidFill>
                  <a:srgbClr val="000000"/>
                </a:solidFill>
              </a:rPr>
              <a:t>size:</a:t>
            </a: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Particle size 10-50 microns adheres best to the nasal </a:t>
            </a:r>
            <a:r>
              <a:rPr lang="en-US" sz="1800" dirty="0" smtClean="0">
                <a:solidFill>
                  <a:srgbClr val="000000"/>
                </a:solidFill>
              </a:rPr>
              <a:t>mucosa.</a:t>
            </a:r>
            <a:endParaRPr lang="en-US" sz="1800" dirty="0">
              <a:solidFill>
                <a:srgbClr val="000000"/>
              </a:solidFill>
            </a:endParaRP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Smaller particles (nebulized) pass on to the </a:t>
            </a:r>
            <a:r>
              <a:rPr lang="en-US" sz="1800" dirty="0" smtClean="0">
                <a:solidFill>
                  <a:srgbClr val="000000"/>
                </a:solidFill>
              </a:rPr>
              <a:t>lungs.</a:t>
            </a:r>
          </a:p>
          <a:p>
            <a:pPr marL="1314450" lvl="2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Larger </a:t>
            </a:r>
            <a:r>
              <a:rPr lang="en-US" sz="1800" dirty="0">
                <a:solidFill>
                  <a:srgbClr val="000000"/>
                </a:solidFill>
              </a:rPr>
              <a:t>particles form droplets and run-out of the </a:t>
            </a:r>
            <a:r>
              <a:rPr lang="en-US" sz="1800" dirty="0" smtClean="0">
                <a:solidFill>
                  <a:srgbClr val="000000"/>
                </a:solidFill>
              </a:rPr>
              <a:t>nose.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Decrease in  Needles = Decreases in Risk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 Centers for Disease Control and Prevention (CDC) estimates 600,000 </a:t>
            </a:r>
            <a:r>
              <a:rPr lang="en-US" sz="2400" dirty="0"/>
              <a:t>percutaneous injuries </a:t>
            </a:r>
            <a:r>
              <a:rPr lang="en-US" sz="2400" dirty="0" smtClean="0"/>
              <a:t>occur each </a:t>
            </a:r>
            <a:r>
              <a:rPr lang="en-US" sz="2400" dirty="0"/>
              <a:t>year involving contaminated sharps in the </a:t>
            </a:r>
            <a:r>
              <a:rPr lang="en-US" sz="2400" dirty="0" smtClean="0"/>
              <a:t>United States.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Technological </a:t>
            </a:r>
            <a:r>
              <a:rPr lang="en-US" sz="2400" dirty="0"/>
              <a:t>developments can increase </a:t>
            </a:r>
            <a:r>
              <a:rPr lang="en-US" sz="2400" dirty="0" smtClean="0"/>
              <a:t>protection.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Education and training are the keys to a positive resolution.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55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Bioavailability and Particle size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8125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14563"/>
            <a:ext cx="3810000" cy="3881437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Compared to drops, atomized medication results </a:t>
            </a:r>
            <a:r>
              <a:rPr lang="en-US" sz="2400" dirty="0" smtClean="0"/>
              <a:t>in:</a:t>
            </a:r>
            <a:endParaRPr lang="en-US" sz="24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Larger surface area of </a:t>
            </a:r>
            <a:r>
              <a:rPr lang="en-US" sz="1800" dirty="0" smtClean="0"/>
              <a:t>coverage.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Smaller liquid particle </a:t>
            </a:r>
            <a:r>
              <a:rPr lang="en-US" sz="1800" dirty="0" smtClean="0"/>
              <a:t>size, </a:t>
            </a:r>
            <a:r>
              <a:rPr lang="en-US" sz="1800" dirty="0"/>
              <a:t>allowing thin layer to cover </a:t>
            </a:r>
            <a:r>
              <a:rPr lang="en-US" sz="1800" dirty="0" smtClean="0"/>
              <a:t>mucosa.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Less run-off out the nasal </a:t>
            </a:r>
            <a:r>
              <a:rPr lang="en-US" sz="1800" dirty="0" smtClean="0"/>
              <a:t>cavity.</a:t>
            </a:r>
            <a:endParaRPr lang="en-US" sz="1800" dirty="0"/>
          </a:p>
        </p:txBody>
      </p:sp>
      <p:pic>
        <p:nvPicPr>
          <p:cNvPr id="181252" name="Picture 1028" descr="C:\My Documents\MAD100 in nose sketch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l="16319" r="9067" b="5896"/>
          <a:stretch>
            <a:fillRect/>
          </a:stretch>
        </p:blipFill>
        <p:spPr>
          <a:xfrm>
            <a:off x="4419600" y="2209800"/>
            <a:ext cx="4006144" cy="3886200"/>
          </a:xfrm>
        </p:spPr>
      </p:pic>
    </p:spTree>
    <p:extLst>
      <p:ext uri="{BB962C8B-B14F-4D97-AF65-F5344CB8AC3E}">
        <p14:creationId xmlns:p14="http://schemas.microsoft.com/office/powerpoint/2010/main" val="41547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63563"/>
            <a:ext cx="8229600" cy="1036637"/>
          </a:xfrm>
        </p:spPr>
        <p:txBody>
          <a:bodyPr/>
          <a:lstStyle/>
          <a:p>
            <a:r>
              <a:rPr lang="en-US" sz="3600" dirty="0">
                <a:latin typeface="Calisto MT"/>
                <a:cs typeface="Calisto MT"/>
              </a:rPr>
              <a:t>Intranasal Medication Administration: </a:t>
            </a:r>
            <a:r>
              <a:rPr lang="en-US" sz="3600" dirty="0"/>
              <a:t>Factors Affecting Bioavailability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001000" cy="34290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Nasal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drug delivery is convenient and easy, but it may not always be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effective.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Nasal drug delivery cannot completely replace the need for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injections.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Being aware of the limitations and using the correct equipment and drug concentrations will assist you in predicting times when nasal drug delivery may not be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effective.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Intranasal (IN) Naloxone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391400" cy="32766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Background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Absorption of IN naloxone </a:t>
            </a:r>
            <a:r>
              <a:rPr lang="en-US" sz="1800" dirty="0" smtClean="0">
                <a:solidFill>
                  <a:srgbClr val="000000"/>
                </a:solidFill>
              </a:rPr>
              <a:t>is almost </a:t>
            </a:r>
            <a:r>
              <a:rPr lang="en-US" sz="1800" dirty="0">
                <a:solidFill>
                  <a:srgbClr val="000000"/>
                </a:solidFill>
              </a:rPr>
              <a:t>as fast as IV in both animal and human </a:t>
            </a:r>
            <a:r>
              <a:rPr lang="en-US" sz="1800" dirty="0" smtClean="0">
                <a:solidFill>
                  <a:srgbClr val="000000"/>
                </a:solidFill>
              </a:rPr>
              <a:t>models: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err="1" smtClean="0"/>
              <a:t>Hussain</a:t>
            </a:r>
            <a:r>
              <a:rPr lang="en-US" sz="1800" dirty="0"/>
              <a:t>, A.A., </a:t>
            </a:r>
            <a:r>
              <a:rPr lang="en-US" sz="1800" i="1" dirty="0"/>
              <a:t>Mechanism of nasal absorption of drugs.</a:t>
            </a:r>
            <a:r>
              <a:rPr lang="en-US" sz="1800" dirty="0"/>
              <a:t> </a:t>
            </a:r>
            <a:r>
              <a:rPr lang="en-US" sz="1800" dirty="0" err="1"/>
              <a:t>Prog</a:t>
            </a:r>
            <a:r>
              <a:rPr lang="en-US" sz="1800" dirty="0"/>
              <a:t> </a:t>
            </a:r>
            <a:r>
              <a:rPr lang="en-US" sz="1800" dirty="0" err="1"/>
              <a:t>Clin</a:t>
            </a:r>
            <a:r>
              <a:rPr lang="en-US" sz="1800" dirty="0"/>
              <a:t> </a:t>
            </a:r>
            <a:r>
              <a:rPr lang="en-US" sz="1800" dirty="0" err="1"/>
              <a:t>Biol</a:t>
            </a:r>
            <a:r>
              <a:rPr lang="en-US" sz="1800" dirty="0"/>
              <a:t> Res, 1989. </a:t>
            </a:r>
            <a:r>
              <a:rPr lang="en-US" sz="1800" b="1" dirty="0"/>
              <a:t>292</a:t>
            </a:r>
            <a:r>
              <a:rPr lang="en-US" sz="1800" dirty="0"/>
              <a:t>: p. 261-272</a:t>
            </a:r>
            <a:r>
              <a:rPr lang="en-US" sz="1800" dirty="0" smtClean="0"/>
              <a:t>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Loimer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N., Hofmann P., </a:t>
            </a:r>
            <a:r>
              <a:rPr lang="en-US" sz="1800" dirty="0" err="1">
                <a:solidFill>
                  <a:srgbClr val="000000"/>
                </a:solidFill>
              </a:rPr>
              <a:t>Chaudhry</a:t>
            </a:r>
            <a:r>
              <a:rPr lang="en-US" sz="1800" dirty="0">
                <a:solidFill>
                  <a:srgbClr val="000000"/>
                </a:solidFill>
              </a:rPr>
              <a:t> H.R. (1994). </a:t>
            </a:r>
            <a:r>
              <a:rPr lang="en-US" sz="1800" i="1" dirty="0" smtClean="0">
                <a:solidFill>
                  <a:srgbClr val="000000"/>
                </a:solidFill>
              </a:rPr>
              <a:t>Nasal administration </a:t>
            </a:r>
            <a:r>
              <a:rPr lang="en-US" sz="1800" i="1" dirty="0">
                <a:solidFill>
                  <a:srgbClr val="000000"/>
                </a:solidFill>
              </a:rPr>
              <a:t>of naloxone is as effective </a:t>
            </a:r>
            <a:r>
              <a:rPr lang="en-US" sz="1800" i="1" dirty="0" smtClean="0">
                <a:solidFill>
                  <a:srgbClr val="000000"/>
                </a:solidFill>
              </a:rPr>
              <a:t>as the intravenous </a:t>
            </a:r>
            <a:r>
              <a:rPr lang="en-US" sz="1800" i="1" dirty="0">
                <a:solidFill>
                  <a:srgbClr val="000000"/>
                </a:solidFill>
              </a:rPr>
              <a:t>route in opiate addicts. The </a:t>
            </a:r>
            <a:r>
              <a:rPr lang="en-US" sz="1800" i="1" dirty="0" smtClean="0">
                <a:solidFill>
                  <a:srgbClr val="000000"/>
                </a:solidFill>
              </a:rPr>
              <a:t>International Journal </a:t>
            </a:r>
            <a:r>
              <a:rPr lang="en-US" sz="1800" i="1" dirty="0">
                <a:solidFill>
                  <a:srgbClr val="000000"/>
                </a:solidFill>
              </a:rPr>
              <a:t>of the Addictions; 29:6.</a:t>
            </a:r>
            <a:endParaRPr lang="en-US" sz="1800" i="1" dirty="0" smtClean="0">
              <a:solidFill>
                <a:srgbClr val="000000"/>
              </a:solidFill>
            </a:endParaRPr>
          </a:p>
          <a:p>
            <a:pPr lvl="4">
              <a:lnSpc>
                <a:spcPct val="90000"/>
              </a:lnSpc>
              <a:buFont typeface="Arial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1828800" lvl="4" indent="0">
              <a:lnSpc>
                <a:spcPct val="90000"/>
              </a:lnSpc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2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Intranasal (IN) Naloxone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001000" cy="3886200"/>
          </a:xfrm>
        </p:spPr>
        <p:txBody>
          <a:bodyPr/>
          <a:lstStyle/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Atomized spray of medications show much better absorption via the IN </a:t>
            </a:r>
            <a:r>
              <a:rPr lang="en-US" sz="2400" dirty="0" smtClean="0">
                <a:solidFill>
                  <a:srgbClr val="000000"/>
                </a:solidFill>
              </a:rPr>
              <a:t>route: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Calisto MT" panose="02040603050505030304" pitchFamily="18" charset="0"/>
              </a:rPr>
              <a:t>Bryant</a:t>
            </a:r>
            <a:r>
              <a:rPr lang="en-US" sz="1800" dirty="0">
                <a:latin typeface="Calisto MT" panose="02040603050505030304" pitchFamily="18" charset="0"/>
              </a:rPr>
              <a:t>, M.L., et al., </a:t>
            </a:r>
            <a:r>
              <a:rPr lang="en-US" sz="1800" i="1" dirty="0">
                <a:latin typeface="Calisto MT" panose="02040603050505030304" pitchFamily="18" charset="0"/>
              </a:rPr>
              <a:t>Comparison of the clearance of radiolabelled nose drops and nasal spray as </a:t>
            </a:r>
            <a:r>
              <a:rPr lang="en-US" sz="1800" i="1" dirty="0" err="1">
                <a:latin typeface="Calisto MT" panose="02040603050505030304" pitchFamily="18" charset="0"/>
              </a:rPr>
              <a:t>mucosally</a:t>
            </a:r>
            <a:r>
              <a:rPr lang="en-US" sz="1800" i="1" dirty="0">
                <a:latin typeface="Calisto MT" panose="02040603050505030304" pitchFamily="18" charset="0"/>
              </a:rPr>
              <a:t> delivered vaccine.</a:t>
            </a:r>
            <a:r>
              <a:rPr lang="en-US" sz="1800" dirty="0">
                <a:latin typeface="Calisto MT" panose="02040603050505030304" pitchFamily="18" charset="0"/>
              </a:rPr>
              <a:t> </a:t>
            </a:r>
            <a:r>
              <a:rPr lang="en-US" sz="1800" dirty="0" err="1">
                <a:latin typeface="Calisto MT" panose="02040603050505030304" pitchFamily="18" charset="0"/>
              </a:rPr>
              <a:t>Nucl</a:t>
            </a:r>
            <a:r>
              <a:rPr lang="en-US" sz="1800" dirty="0">
                <a:latin typeface="Calisto MT" panose="02040603050505030304" pitchFamily="18" charset="0"/>
              </a:rPr>
              <a:t> Med </a:t>
            </a:r>
            <a:r>
              <a:rPr lang="en-US" sz="1800" dirty="0" err="1">
                <a:latin typeface="Calisto MT" panose="02040603050505030304" pitchFamily="18" charset="0"/>
              </a:rPr>
              <a:t>Commun</a:t>
            </a:r>
            <a:r>
              <a:rPr lang="en-US" sz="1800" dirty="0">
                <a:latin typeface="Calisto MT" panose="02040603050505030304" pitchFamily="18" charset="0"/>
              </a:rPr>
              <a:t>, 1999. </a:t>
            </a:r>
            <a:r>
              <a:rPr lang="en-US" sz="1800" b="1" dirty="0">
                <a:latin typeface="Calisto MT" panose="02040603050505030304" pitchFamily="18" charset="0"/>
              </a:rPr>
              <a:t>20</a:t>
            </a:r>
            <a:r>
              <a:rPr lang="en-US" sz="1800" dirty="0">
                <a:latin typeface="Calisto MT" panose="02040603050505030304" pitchFamily="18" charset="0"/>
              </a:rPr>
              <a:t>(2): p. </a:t>
            </a:r>
            <a:r>
              <a:rPr lang="en-US" sz="1800" dirty="0" smtClean="0">
                <a:latin typeface="Calisto MT" panose="02040603050505030304" pitchFamily="18" charset="0"/>
              </a:rPr>
              <a:t>171-4.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1800" dirty="0" smtClean="0">
              <a:latin typeface="Calisto MT" panose="02040603050505030304" pitchFamily="18" charset="0"/>
            </a:endParaRPr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1800" dirty="0" smtClean="0">
                <a:latin typeface="Calisto MT" panose="02040603050505030304" pitchFamily="18" charset="0"/>
              </a:rPr>
              <a:t>Daley-Yates</a:t>
            </a:r>
            <a:r>
              <a:rPr lang="en-US" sz="1800" dirty="0">
                <a:latin typeface="Calisto MT" panose="02040603050505030304" pitchFamily="18" charset="0"/>
              </a:rPr>
              <a:t>, P.T. and R.C. Baker, </a:t>
            </a:r>
            <a:r>
              <a:rPr lang="en-US" sz="1800" i="1" dirty="0">
                <a:latin typeface="Calisto MT" panose="02040603050505030304" pitchFamily="18" charset="0"/>
              </a:rPr>
              <a:t>Systemic bioavailability of fluticasone propionate administered as nasal drops and aqueous nasal spray formulations.</a:t>
            </a:r>
            <a:r>
              <a:rPr lang="en-US" sz="1800" dirty="0">
                <a:latin typeface="Calisto MT" panose="02040603050505030304" pitchFamily="18" charset="0"/>
              </a:rPr>
              <a:t> Br J </a:t>
            </a:r>
            <a:r>
              <a:rPr lang="en-US" sz="1800" dirty="0" err="1">
                <a:latin typeface="Calisto MT" panose="02040603050505030304" pitchFamily="18" charset="0"/>
              </a:rPr>
              <a:t>Clin</a:t>
            </a:r>
            <a:r>
              <a:rPr lang="en-US" sz="1800" dirty="0">
                <a:latin typeface="Calisto MT" panose="02040603050505030304" pitchFamily="18" charset="0"/>
              </a:rPr>
              <a:t> </a:t>
            </a:r>
            <a:r>
              <a:rPr lang="en-US" sz="1800" dirty="0" err="1">
                <a:latin typeface="Calisto MT" panose="02040603050505030304" pitchFamily="18" charset="0"/>
              </a:rPr>
              <a:t>Pharmacol</a:t>
            </a:r>
            <a:r>
              <a:rPr lang="en-US" sz="1800" dirty="0">
                <a:latin typeface="Calisto MT" panose="02040603050505030304" pitchFamily="18" charset="0"/>
              </a:rPr>
              <a:t>, 2001. </a:t>
            </a:r>
            <a:r>
              <a:rPr lang="en-US" sz="1800" b="1" dirty="0">
                <a:latin typeface="Calisto MT" panose="02040603050505030304" pitchFamily="18" charset="0"/>
              </a:rPr>
              <a:t>51</a:t>
            </a:r>
            <a:r>
              <a:rPr lang="en-US" sz="1800" dirty="0">
                <a:latin typeface="Calisto MT" panose="02040603050505030304" pitchFamily="18" charset="0"/>
              </a:rPr>
              <a:t>(1): p. 103-5</a:t>
            </a:r>
            <a:endParaRPr lang="en-US" sz="1800" dirty="0">
              <a:solidFill>
                <a:srgbClr val="000000"/>
              </a:solidFill>
              <a:latin typeface="Calisto MT" panose="02040603050505030304" pitchFamily="18" charset="0"/>
            </a:endParaRPr>
          </a:p>
          <a:p>
            <a:pPr lvl="4">
              <a:lnSpc>
                <a:spcPct val="90000"/>
              </a:lnSpc>
              <a:buFont typeface="Arial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524000"/>
          </a:xfrm>
        </p:spPr>
        <p:txBody>
          <a:bodyPr/>
          <a:lstStyle/>
          <a:p>
            <a:r>
              <a:rPr lang="en-US" sz="4000" dirty="0"/>
              <a:t>“Intranasal Administration of </a:t>
            </a:r>
            <a:br>
              <a:rPr lang="en-US" sz="4000" dirty="0"/>
            </a:br>
            <a:r>
              <a:rPr lang="en-US" sz="4000" dirty="0"/>
              <a:t>  </a:t>
            </a:r>
            <a:r>
              <a:rPr lang="en-US" sz="4000" dirty="0" err="1"/>
              <a:t>Naloxone</a:t>
            </a:r>
            <a:r>
              <a:rPr lang="en-US" sz="4000" dirty="0"/>
              <a:t> by Paramedics”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752600"/>
            <a:ext cx="7958138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Prospective clinical trial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Preliminary study February, 2001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Barton et al, </a:t>
            </a:r>
            <a:r>
              <a:rPr lang="en-US" sz="1800" i="1" dirty="0" err="1"/>
              <a:t>Prehosp</a:t>
            </a:r>
            <a:r>
              <a:rPr lang="en-US" sz="1800" i="1" dirty="0"/>
              <a:t> </a:t>
            </a:r>
            <a:r>
              <a:rPr lang="en-US" sz="1800" i="1" dirty="0" err="1"/>
              <a:t>Emer</a:t>
            </a:r>
            <a:r>
              <a:rPr lang="en-US" sz="1800" i="1" dirty="0"/>
              <a:t> Care</a:t>
            </a:r>
            <a:r>
              <a:rPr lang="en-US" sz="1800" dirty="0"/>
              <a:t> </a:t>
            </a:r>
            <a:r>
              <a:rPr lang="en-US" sz="1800" dirty="0" smtClean="0"/>
              <a:t>2002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hlinkClick r:id="rId3"/>
              </a:rPr>
              <a:t>http://www.ihra.net/files/2010/08/23/Barton_-_Intranasal_Administration_of_Naloxone.pdf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Final </a:t>
            </a:r>
            <a:r>
              <a:rPr lang="en-US" sz="2400" dirty="0"/>
              <a:t>study completed 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Barton et al, J </a:t>
            </a:r>
            <a:r>
              <a:rPr lang="en-US" sz="1800" dirty="0" err="1"/>
              <a:t>Emerg</a:t>
            </a:r>
            <a:r>
              <a:rPr lang="en-US" sz="1800" dirty="0"/>
              <a:t> Med 2005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Kelly et al, Med J </a:t>
            </a:r>
            <a:r>
              <a:rPr lang="en-US" sz="1800" dirty="0" err="1"/>
              <a:t>Aust</a:t>
            </a:r>
            <a:r>
              <a:rPr lang="en-US" sz="1800" dirty="0"/>
              <a:t> 2005 (a study in Australia</a:t>
            </a:r>
            <a:r>
              <a:rPr lang="en-US" sz="1800" dirty="0" smtClean="0"/>
              <a:t>)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hlinkClick r:id="rId4"/>
              </a:rPr>
              <a:t>https://www.mja.com.au/journal/2005/182/1/randomised-trial-intranasal-versus-intramuscular-naloxone-prehospital-treatment</a:t>
            </a:r>
            <a:endParaRPr lang="en-US" sz="1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/>
              <a:t>Study design: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Required all patients to get an IV and IV naloxone (standard care) – however nasal naloxone was administered first and if the patient awoke prior to IV therapy they could stop.</a:t>
            </a:r>
          </a:p>
        </p:txBody>
      </p:sp>
    </p:spTree>
    <p:extLst>
      <p:ext uri="{BB962C8B-B14F-4D97-AF65-F5344CB8AC3E}">
        <p14:creationId xmlns:p14="http://schemas.microsoft.com/office/powerpoint/2010/main" val="13140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Pre-hospital </a:t>
            </a:r>
            <a:r>
              <a:rPr lang="en-US" dirty="0"/>
              <a:t>IN Naloxone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/>
              <a:t>Results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43/52 (83%) = </a:t>
            </a:r>
            <a:r>
              <a:rPr lang="en-US" dirty="0" smtClean="0"/>
              <a:t>Responded to IN Naloxone</a:t>
            </a:r>
            <a:endParaRPr lang="en-US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Median time to awaken from drug delivery = </a:t>
            </a:r>
            <a:r>
              <a:rPr lang="en-US" sz="1800" b="1" dirty="0"/>
              <a:t>3 </a:t>
            </a:r>
            <a:r>
              <a:rPr lang="en-US" sz="1800" b="1" dirty="0" smtClean="0"/>
              <a:t>min</a:t>
            </a:r>
            <a:endParaRPr lang="en-US" sz="1800" b="1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Median time from first contact = </a:t>
            </a:r>
            <a:r>
              <a:rPr lang="en-US" sz="1800" b="1" dirty="0"/>
              <a:t>8 </a:t>
            </a:r>
            <a:r>
              <a:rPr lang="en-US" sz="1800" b="1" dirty="0" smtClean="0"/>
              <a:t>min</a:t>
            </a:r>
            <a:endParaRPr lang="en-US" sz="1800" b="1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9/52 (17%) = </a:t>
            </a:r>
            <a:r>
              <a:rPr lang="en-US" dirty="0" smtClean="0"/>
              <a:t>Did not respond to IN Naloxone</a:t>
            </a:r>
            <a:endParaRPr lang="en-US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err="1" smtClean="0"/>
              <a:t>Fourpatients</a:t>
            </a:r>
            <a:r>
              <a:rPr lang="en-US" sz="1800" dirty="0" smtClean="0"/>
              <a:t> </a:t>
            </a:r>
            <a:r>
              <a:rPr lang="en-US" sz="1800" dirty="0"/>
              <a:t>noted to have “epistaxis,” “trauma,” or “</a:t>
            </a:r>
            <a:r>
              <a:rPr lang="en-US" sz="1800" dirty="0" err="1"/>
              <a:t>septal</a:t>
            </a:r>
            <a:r>
              <a:rPr lang="en-US" sz="1800" dirty="0"/>
              <a:t> </a:t>
            </a:r>
            <a:r>
              <a:rPr lang="en-US" sz="1800" dirty="0" smtClean="0"/>
              <a:t>abnormality”</a:t>
            </a:r>
            <a:endParaRPr lang="en-US" sz="1800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Note: </a:t>
            </a:r>
            <a:r>
              <a:rPr lang="en-US" sz="1800" dirty="0"/>
              <a:t>no one waited for them to </a:t>
            </a:r>
            <a:r>
              <a:rPr lang="en-US" sz="1800" dirty="0" smtClean="0"/>
              <a:t>respond. Once an IV was started </a:t>
            </a:r>
            <a:r>
              <a:rPr lang="en-US" sz="1800" dirty="0"/>
              <a:t>they got IV </a:t>
            </a:r>
            <a:r>
              <a:rPr lang="en-US" sz="1800" dirty="0" err="1" smtClean="0"/>
              <a:t>naloxone</a:t>
            </a:r>
            <a:r>
              <a:rPr lang="en-US" sz="1800" dirty="0" smtClean="0"/>
              <a:t>, </a:t>
            </a:r>
            <a:r>
              <a:rPr lang="en-US" sz="1800" dirty="0"/>
              <a:t>so some cases were given IV naloxone before the nasal drug could </a:t>
            </a:r>
            <a:r>
              <a:rPr lang="en-US" sz="1800" dirty="0" smtClean="0"/>
              <a:t>absorb.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46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Pre-hospital </a:t>
            </a:r>
            <a:r>
              <a:rPr lang="en-US" dirty="0"/>
              <a:t>IN </a:t>
            </a:r>
            <a:r>
              <a:rPr lang="en-US" dirty="0" err="1"/>
              <a:t>Naloxone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057400"/>
            <a:ext cx="7958138" cy="44196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Conclusions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 naloxone is </a:t>
            </a:r>
            <a:r>
              <a:rPr lang="en-US" sz="1800" dirty="0" smtClean="0">
                <a:solidFill>
                  <a:srgbClr val="000000"/>
                </a:solidFill>
              </a:rPr>
              <a:t>effective:</a:t>
            </a:r>
            <a:endParaRPr lang="en-US" sz="18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83 </a:t>
            </a:r>
            <a:r>
              <a:rPr lang="en-US" sz="1800" dirty="0">
                <a:solidFill>
                  <a:srgbClr val="000000"/>
                </a:solidFill>
              </a:rPr>
              <a:t>%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response in the </a:t>
            </a:r>
            <a:r>
              <a:rPr lang="en-US" sz="1800" dirty="0" smtClean="0">
                <a:solidFill>
                  <a:srgbClr val="000000"/>
                </a:solidFill>
              </a:rPr>
              <a:t>field</a:t>
            </a:r>
            <a:endParaRPr lang="en-US" sz="18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Potentially higher if one waits a few minutes for its effect prior to giving IV </a:t>
            </a:r>
            <a:r>
              <a:rPr lang="en-US" sz="1800" dirty="0" smtClean="0">
                <a:solidFill>
                  <a:srgbClr val="000000"/>
                </a:solidFill>
              </a:rPr>
              <a:t>naloxone</a:t>
            </a: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Inexpensive device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Syringe driven atomizer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May decrease </a:t>
            </a:r>
            <a:r>
              <a:rPr lang="en-US" sz="1800" dirty="0" smtClean="0">
                <a:solidFill>
                  <a:srgbClr val="000000"/>
                </a:solidFill>
              </a:rPr>
              <a:t>pre-hospital </a:t>
            </a:r>
            <a:r>
              <a:rPr lang="en-US" sz="1800" dirty="0">
                <a:solidFill>
                  <a:srgbClr val="000000"/>
                </a:solidFill>
              </a:rPr>
              <a:t>blood exposures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</a:rPr>
              <a:t>29 % of patients did not need an </a:t>
            </a:r>
            <a:r>
              <a:rPr lang="en-US" sz="1800" dirty="0">
                <a:solidFill>
                  <a:srgbClr val="000000"/>
                </a:solidFill>
              </a:rPr>
              <a:t>IV in the field (woke up before one could be </a:t>
            </a:r>
            <a:r>
              <a:rPr lang="en-US" sz="1800" dirty="0" smtClean="0">
                <a:solidFill>
                  <a:srgbClr val="000000"/>
                </a:solidFill>
              </a:rPr>
              <a:t>started)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19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Pre-hospital </a:t>
            </a:r>
            <a:r>
              <a:rPr lang="en-US" dirty="0"/>
              <a:t>IN </a:t>
            </a:r>
            <a:r>
              <a:rPr lang="en-US" dirty="0" err="1"/>
              <a:t>Naloxone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38862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Take away lessons for nasal </a:t>
            </a:r>
            <a:r>
              <a:rPr lang="en-US" dirty="0" err="1" smtClean="0">
                <a:cs typeface="Times New Roman" pitchFamily="18" charset="0"/>
              </a:rPr>
              <a:t>naloxone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Dose </a:t>
            </a:r>
            <a:r>
              <a:rPr lang="en-US" sz="1800" dirty="0"/>
              <a:t>and volume – higher concentration preferred so use </a:t>
            </a:r>
            <a:r>
              <a:rPr lang="en-US" sz="1800" dirty="0" smtClean="0"/>
              <a:t>1 mg/ml </a:t>
            </a:r>
            <a:r>
              <a:rPr lang="en-US" sz="1800" dirty="0"/>
              <a:t>IV </a:t>
            </a:r>
            <a:r>
              <a:rPr lang="en-US" sz="1800" dirty="0" smtClean="0"/>
              <a:t>solution.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Delivery </a:t>
            </a:r>
            <a:r>
              <a:rPr lang="en-US" sz="1800" dirty="0"/>
              <a:t>– immediately on decision to </a:t>
            </a:r>
            <a:r>
              <a:rPr lang="en-US" sz="1800" dirty="0" smtClean="0"/>
              <a:t>treat, </a:t>
            </a:r>
            <a:r>
              <a:rPr lang="en-US" sz="1800" dirty="0"/>
              <a:t>inject naloxone into nose with </a:t>
            </a:r>
            <a:r>
              <a:rPr lang="en-US" sz="1800" dirty="0" smtClean="0"/>
              <a:t>atomizer.  Then </a:t>
            </a:r>
            <a:r>
              <a:rPr lang="en-US" sz="1800" dirty="0"/>
              <a:t>begin standard </a:t>
            </a:r>
            <a:r>
              <a:rPr lang="en-US" sz="1800" dirty="0" smtClean="0"/>
              <a:t>care.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Successful </a:t>
            </a:r>
            <a:r>
              <a:rPr lang="en-US" sz="1800" dirty="0"/>
              <a:t>awakening eliminates the need for any IV or further ALS </a:t>
            </a:r>
            <a:r>
              <a:rPr lang="en-US" sz="1800" dirty="0" smtClean="0"/>
              <a:t>care.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Awakening </a:t>
            </a:r>
            <a:r>
              <a:rPr lang="en-US" sz="1800" dirty="0"/>
              <a:t>is gradual-patient doesn’t jump off the bed, but adequate respiratory efforts occur as fast or faster than IV naloxone due to no delays with IV </a:t>
            </a:r>
            <a:r>
              <a:rPr lang="en-US" sz="1800" dirty="0" smtClean="0"/>
              <a:t>start.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Not 100 percent effective- </a:t>
            </a:r>
            <a:r>
              <a:rPr lang="en-US" sz="1800" dirty="0"/>
              <a:t>failures with IN naloxone need to be followed with </a:t>
            </a:r>
            <a:r>
              <a:rPr lang="en-US" sz="1800" dirty="0" smtClean="0"/>
              <a:t>IM naloxone.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04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543800" cy="1189037"/>
          </a:xfrm>
        </p:spPr>
        <p:txBody>
          <a:bodyPr/>
          <a:lstStyle/>
          <a:p>
            <a:r>
              <a:rPr lang="en-US" dirty="0"/>
              <a:t>What if </a:t>
            </a:r>
            <a:r>
              <a:rPr lang="en-US" dirty="0" smtClean="0"/>
              <a:t>initial intranasal </a:t>
            </a:r>
            <a:r>
              <a:rPr lang="en-US" dirty="0"/>
              <a:t>N</a:t>
            </a:r>
            <a:r>
              <a:rPr lang="en-US" dirty="0" smtClean="0"/>
              <a:t>aloxone </a:t>
            </a:r>
            <a:r>
              <a:rPr lang="en-US" dirty="0"/>
              <a:t>does not work?</a:t>
            </a:r>
          </a:p>
        </p:txBody>
      </p:sp>
      <p:sp>
        <p:nvSpPr>
          <p:cNvPr id="1822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3528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dirty="0" smtClean="0"/>
              <a:t>Continue ABCs </a:t>
            </a:r>
            <a:r>
              <a:rPr lang="en-US" sz="2400" dirty="0"/>
              <a:t>to support breathing and </a:t>
            </a:r>
            <a:r>
              <a:rPr lang="en-US" sz="2400" dirty="0" smtClean="0"/>
              <a:t>circulation.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Administer additional Naloxone per protocol.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Consider </a:t>
            </a:r>
            <a:r>
              <a:rPr lang="en-US" sz="2400" dirty="0"/>
              <a:t>other causes for </a:t>
            </a:r>
            <a:r>
              <a:rPr lang="en-US" sz="2400" dirty="0" smtClean="0"/>
              <a:t>respiratory </a:t>
            </a:r>
            <a:r>
              <a:rPr lang="en-US" dirty="0" smtClean="0"/>
              <a:t>depression/coma             AEIOU-TIPS.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51628"/>
              </p:ext>
            </p:extLst>
          </p:nvPr>
        </p:nvGraphicFramePr>
        <p:xfrm>
          <a:off x="838200" y="3962400"/>
          <a:ext cx="257614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670"/>
                <a:gridCol w="1927476"/>
              </a:tblGrid>
              <a:tr h="345440">
                <a:tc>
                  <a:txBody>
                    <a:bodyPr/>
                    <a:lstStyle/>
                    <a:p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AEIOU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Alcohol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Epilepsy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Infection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Overdose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Uremia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749016"/>
              </p:ext>
            </p:extLst>
          </p:nvPr>
        </p:nvGraphicFramePr>
        <p:xfrm>
          <a:off x="3733800" y="3962400"/>
          <a:ext cx="2438400" cy="187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986"/>
                <a:gridCol w="1824414"/>
              </a:tblGrid>
              <a:tr h="3493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TIPS</a:t>
                      </a:r>
                      <a:endParaRPr lang="en-US" dirty="0"/>
                    </a:p>
                  </a:txBody>
                  <a:tcPr/>
                </a:tc>
              </a:tr>
              <a:tr h="34933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Trauma</a:t>
                      </a:r>
                      <a:endParaRPr lang="en-US" dirty="0"/>
                    </a:p>
                  </a:txBody>
                  <a:tcPr/>
                </a:tc>
              </a:tr>
              <a:tr h="34933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Insulin</a:t>
                      </a:r>
                      <a:endParaRPr lang="en-US" dirty="0"/>
                    </a:p>
                  </a:txBody>
                  <a:tcPr/>
                </a:tc>
              </a:tr>
              <a:tr h="34933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Poisoning</a:t>
                      </a:r>
                      <a:endParaRPr lang="en-US" dirty="0"/>
                    </a:p>
                  </a:txBody>
                  <a:tcPr/>
                </a:tc>
              </a:tr>
              <a:tr h="41624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Stroke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87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the Initial IN Dose Time to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19400"/>
          </a:xfrm>
        </p:spPr>
        <p:txBody>
          <a:bodyPr/>
          <a:lstStyle/>
          <a:p>
            <a:r>
              <a:rPr lang="en-US" sz="2400" dirty="0" smtClean="0"/>
              <a:t>0.5 mg can usually correct respiratory concerns in a large person.</a:t>
            </a:r>
          </a:p>
          <a:p>
            <a:r>
              <a:rPr lang="en-US" sz="2400" dirty="0" smtClean="0"/>
              <a:t>Give the drug three to five minutes to work before additional doses are given.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39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Communicable Disease Population 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Not all infected people know they are infected.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EMS scenes can be high risk events due to patient and bystander behavior, as well as environmental aspects.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296343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289794" name="Picture 2" descr="http://www.polkcountytoday.com/images/648_acc052909_2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IM Administration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Use only when IN route is contraindicated.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17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133600"/>
            <a:ext cx="7958138" cy="44958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Drugs </a:t>
            </a:r>
            <a:r>
              <a:rPr lang="en-US" sz="2400" dirty="0"/>
              <a:t>can be given </a:t>
            </a:r>
            <a:r>
              <a:rPr lang="en-US" sz="2400" dirty="0" smtClean="0"/>
              <a:t>IN: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Rapid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Safe to patient and provider</a:t>
            </a:r>
            <a:endParaRPr lang="en-US" sz="18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Immediate access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Can be given to almost anyone 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Exception = Nasal mucosal </a:t>
            </a:r>
            <a:r>
              <a:rPr lang="en-US" sz="1800" dirty="0" smtClean="0"/>
              <a:t>abnormalities</a:t>
            </a:r>
            <a:endParaRPr lang="en-US" sz="1800" dirty="0"/>
          </a:p>
          <a:p>
            <a:pPr marL="1143000" lvl="2">
              <a:lnSpc>
                <a:spcPct val="90000"/>
              </a:lnSpc>
            </a:pPr>
            <a:endParaRPr lang="en-US" dirty="0"/>
          </a:p>
          <a:p>
            <a:pPr marL="1828800" lvl="4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657600"/>
          </a:xfrm>
        </p:spPr>
        <p:txBody>
          <a:bodyPr vert="horz" wrap="none"/>
          <a:lstStyle/>
          <a:p>
            <a:pPr>
              <a:buNone/>
            </a:pPr>
            <a:r>
              <a:rPr lang="en-US" sz="2400" dirty="0" smtClean="0"/>
              <a:t>The purpose of this medication is </a:t>
            </a:r>
            <a:r>
              <a:rPr lang="en-US" sz="2400" b="1" dirty="0" smtClean="0"/>
              <a:t>NOT</a:t>
            </a:r>
            <a:r>
              <a:rPr lang="en-US" sz="2400" dirty="0" smtClean="0"/>
              <a:t> to wake someone up.</a:t>
            </a:r>
          </a:p>
          <a:p>
            <a:pPr>
              <a:buNone/>
            </a:pPr>
            <a:r>
              <a:rPr lang="en-US" sz="2400" dirty="0" smtClean="0"/>
              <a:t>The purpose of this medication is to increase their spontaneous</a:t>
            </a:r>
          </a:p>
          <a:p>
            <a:pPr>
              <a:buNone/>
            </a:pPr>
            <a:r>
              <a:rPr lang="en-US" sz="2400" dirty="0" smtClean="0"/>
              <a:t>respiratory effort.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Intranasal </a:t>
            </a:r>
            <a:r>
              <a:rPr lang="en-US" sz="2400" dirty="0"/>
              <a:t>drug delivery is </a:t>
            </a:r>
            <a:r>
              <a:rPr lang="en-US" sz="2400" dirty="0" smtClean="0"/>
              <a:t>a “needleless</a:t>
            </a:r>
            <a:r>
              <a:rPr lang="en-US" sz="2400" dirty="0"/>
              <a:t>” </a:t>
            </a:r>
            <a:r>
              <a:rPr lang="en-US" sz="2400" dirty="0" smtClean="0"/>
              <a:t>system.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Reduce </a:t>
            </a:r>
            <a:r>
              <a:rPr lang="en-US" sz="2400" dirty="0" err="1" smtClean="0"/>
              <a:t>bloodborne</a:t>
            </a:r>
            <a:r>
              <a:rPr lang="en-US" sz="2400" dirty="0" smtClean="0"/>
              <a:t> </a:t>
            </a:r>
            <a:r>
              <a:rPr lang="en-US" sz="2400" dirty="0"/>
              <a:t>exposure </a:t>
            </a:r>
            <a:r>
              <a:rPr lang="en-US" sz="2400" dirty="0" smtClean="0"/>
              <a:t>risks:</a:t>
            </a:r>
            <a:endParaRPr lang="en-US" sz="2400" dirty="0"/>
          </a:p>
          <a:p>
            <a:pPr lvl="2">
              <a:buFont typeface="Arial" pitchFamily="34" charset="0"/>
              <a:buChar char="•"/>
            </a:pPr>
            <a:r>
              <a:rPr lang="en-US" dirty="0"/>
              <a:t>HIV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Hepatitis B, 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Dr Charles E. Cady, </a:t>
            </a:r>
            <a:r>
              <a:rPr lang="en-US" sz="2000" dirty="0" smtClean="0"/>
              <a:t>MD - </a:t>
            </a:r>
            <a:r>
              <a:rPr lang="en-US" sz="2000" dirty="0"/>
              <a:t>State of Wisconsin Medical Director</a:t>
            </a:r>
          </a:p>
          <a:p>
            <a:pPr>
              <a:buNone/>
            </a:pPr>
            <a:r>
              <a:rPr lang="en-US" sz="2000" dirty="0"/>
              <a:t>			</a:t>
            </a:r>
            <a:r>
              <a:rPr lang="en-US" sz="2000" dirty="0">
                <a:hlinkClick r:id="rId3"/>
              </a:rPr>
              <a:t>cecady@mcw.edu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Frederick </a:t>
            </a:r>
            <a:r>
              <a:rPr lang="en-US" sz="2000" dirty="0"/>
              <a:t>T. Hornby </a:t>
            </a:r>
            <a:r>
              <a:rPr lang="en-US" sz="2000" dirty="0" smtClean="0"/>
              <a:t>II – Training Coordinator, Wisconsin </a:t>
            </a:r>
            <a:r>
              <a:rPr lang="en-US" sz="2000" dirty="0"/>
              <a:t>EMS Office</a:t>
            </a:r>
          </a:p>
          <a:p>
            <a:pPr>
              <a:buNone/>
            </a:pPr>
            <a:r>
              <a:rPr lang="en-US" sz="2000" dirty="0"/>
              <a:t>			</a:t>
            </a:r>
            <a:r>
              <a:rPr lang="en-US" sz="2000" dirty="0" smtClean="0">
                <a:hlinkClick r:id="rId4"/>
              </a:rPr>
              <a:t>frederick.hornby@wisconsin.gov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Jerry Biggart - EMS Advisory Board Chair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 smtClean="0">
                <a:hlinkClick r:id="rId5"/>
              </a:rPr>
              <a:t>axswngr@att.net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Mark Frederickson - EMS Advisory Board Vice Chair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>
                <a:hlinkClick r:id="rId6"/>
              </a:rPr>
              <a:t>mark@goldcross.org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Resources and References</a:t>
            </a:r>
            <a:endParaRPr lang="en-US" sz="4000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534400" cy="3429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Times New Roman" pitchFamily="18" charset="0"/>
                <a:hlinkClick r:id="rId3"/>
              </a:rPr>
              <a:t>www.intranasal.net</a:t>
            </a:r>
            <a:endParaRPr lang="en-US" sz="1400" dirty="0" smtClean="0">
              <a:cs typeface="Times New Roman" pitchFamily="18" charset="0"/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www.ihra.net/files/2010/08/23/Barton-Intranasal_Administration_of_Naloxone.pdf</a:t>
            </a:r>
            <a:endParaRPr lang="en-US" sz="1400" dirty="0" smtClean="0"/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www.mja.com.au/journal/2005/182/1/randomised-trial-intranasal-versus-intramuscular-naloxone-prehospital-treatment</a:t>
            </a:r>
            <a:endParaRPr lang="en-US" sz="1400" dirty="0" smtClean="0"/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1400" dirty="0" err="1"/>
              <a:t>Hussain</a:t>
            </a:r>
            <a:r>
              <a:rPr lang="en-US" sz="1400" dirty="0"/>
              <a:t>, A.A., </a:t>
            </a:r>
            <a:r>
              <a:rPr lang="en-US" sz="1400" i="1" dirty="0"/>
              <a:t>Mechanism of nasal absorption of drugs.</a:t>
            </a:r>
            <a:r>
              <a:rPr lang="en-US" sz="1400" dirty="0"/>
              <a:t> </a:t>
            </a:r>
            <a:r>
              <a:rPr lang="en-US" sz="1400" dirty="0" err="1"/>
              <a:t>Prog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Res, 1989. </a:t>
            </a:r>
            <a:r>
              <a:rPr lang="en-US" sz="1400" b="1" dirty="0"/>
              <a:t>292</a:t>
            </a:r>
            <a:r>
              <a:rPr lang="en-US" sz="1400" dirty="0"/>
              <a:t>: p. 261-272.</a:t>
            </a:r>
            <a:endParaRPr lang="en-US" sz="1400" dirty="0">
              <a:solidFill>
                <a:srgbClr val="000000"/>
              </a:solidFill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rgbClr val="000000"/>
                </a:solidFill>
              </a:rPr>
              <a:t>Loimer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N., Hofmann P., </a:t>
            </a:r>
            <a:r>
              <a:rPr lang="en-US" sz="1400" dirty="0" err="1">
                <a:solidFill>
                  <a:srgbClr val="000000"/>
                </a:solidFill>
              </a:rPr>
              <a:t>Chaudhry</a:t>
            </a:r>
            <a:r>
              <a:rPr lang="en-US" sz="1400" dirty="0">
                <a:solidFill>
                  <a:srgbClr val="000000"/>
                </a:solidFill>
              </a:rPr>
              <a:t> H.R. (1994). </a:t>
            </a:r>
            <a:r>
              <a:rPr lang="en-US" sz="1400" i="1" dirty="0">
                <a:solidFill>
                  <a:srgbClr val="000000"/>
                </a:solidFill>
              </a:rPr>
              <a:t>Nasal administration of naloxone is as effective as the intravenous route in opiate addicts. The International Journal of the Addictions; 29:6.</a:t>
            </a: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1400" dirty="0" err="1" smtClean="0"/>
              <a:t>Hussain</a:t>
            </a:r>
            <a:r>
              <a:rPr lang="en-US" sz="1400" dirty="0"/>
              <a:t>, A.A., </a:t>
            </a:r>
            <a:r>
              <a:rPr lang="en-US" sz="1400" i="1" dirty="0"/>
              <a:t>Mechanism of nasal absorption of drugs.</a:t>
            </a:r>
            <a:r>
              <a:rPr lang="en-US" sz="1400" dirty="0"/>
              <a:t> </a:t>
            </a:r>
            <a:r>
              <a:rPr lang="en-US" sz="1400" dirty="0" err="1"/>
              <a:t>Prog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Biol</a:t>
            </a:r>
            <a:r>
              <a:rPr lang="en-US" sz="1400" dirty="0"/>
              <a:t> Res, 1989. </a:t>
            </a:r>
            <a:r>
              <a:rPr lang="en-US" sz="1400" b="1" dirty="0"/>
              <a:t>292</a:t>
            </a:r>
            <a:r>
              <a:rPr lang="en-US" sz="1400" dirty="0"/>
              <a:t>: p. 261-272.</a:t>
            </a:r>
          </a:p>
          <a:p>
            <a:pPr marL="342900" lvl="5" indent="-342900" fontAlgn="base">
              <a:spcAft>
                <a:spcPct val="0"/>
              </a:spcAft>
            </a:pPr>
            <a:r>
              <a:rPr lang="en-US" sz="1400" dirty="0" smtClean="0">
                <a:latin typeface="Calisto MT" pitchFamily="18" charset="0"/>
                <a:cs typeface="Times New Roman" pitchFamily="18" charset="0"/>
              </a:rPr>
              <a:t>Bryant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, M.L., et al., </a:t>
            </a:r>
            <a:r>
              <a:rPr lang="en-US" sz="1400" i="1" dirty="0">
                <a:latin typeface="Calisto MT" pitchFamily="18" charset="0"/>
                <a:cs typeface="Times New Roman" pitchFamily="18" charset="0"/>
              </a:rPr>
              <a:t>Comparison of the clearance of radiolabelled nose drops and nasal spray as </a:t>
            </a:r>
            <a:r>
              <a:rPr lang="en-US" sz="1400" i="1" dirty="0" err="1">
                <a:latin typeface="Calisto MT" pitchFamily="18" charset="0"/>
                <a:cs typeface="Times New Roman" pitchFamily="18" charset="0"/>
              </a:rPr>
              <a:t>mucosally</a:t>
            </a:r>
            <a:r>
              <a:rPr lang="en-US" sz="1400" i="1" dirty="0">
                <a:latin typeface="Calisto MT" pitchFamily="18" charset="0"/>
                <a:cs typeface="Times New Roman" pitchFamily="18" charset="0"/>
              </a:rPr>
              <a:t> delivered vaccine.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 </a:t>
            </a:r>
            <a:r>
              <a:rPr lang="en-US" sz="1400" dirty="0" err="1">
                <a:latin typeface="Calisto MT" pitchFamily="18" charset="0"/>
                <a:cs typeface="Times New Roman" pitchFamily="18" charset="0"/>
              </a:rPr>
              <a:t>Nucl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 Med </a:t>
            </a:r>
            <a:r>
              <a:rPr lang="en-US" sz="1400" dirty="0" err="1">
                <a:latin typeface="Calisto MT" pitchFamily="18" charset="0"/>
                <a:cs typeface="Times New Roman" pitchFamily="18" charset="0"/>
              </a:rPr>
              <a:t>Commun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, 1999. </a:t>
            </a:r>
            <a:r>
              <a:rPr lang="en-US" sz="1400" b="1" dirty="0">
                <a:latin typeface="Calisto MT" pitchFamily="18" charset="0"/>
                <a:cs typeface="Times New Roman" pitchFamily="18" charset="0"/>
              </a:rPr>
              <a:t>20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(2): p. 171-4</a:t>
            </a:r>
            <a:r>
              <a:rPr lang="en-US" sz="1400" dirty="0" smtClean="0">
                <a:latin typeface="Calisto MT" pitchFamily="18" charset="0"/>
                <a:cs typeface="Times New Roman" pitchFamily="18" charset="0"/>
              </a:rPr>
              <a:t>.</a:t>
            </a:r>
          </a:p>
          <a:p>
            <a:pPr marL="342900" lvl="5" indent="-342900" fontAlgn="base">
              <a:spcAft>
                <a:spcPct val="0"/>
              </a:spcAft>
            </a:pPr>
            <a:r>
              <a:rPr lang="en-US" sz="1400" dirty="0">
                <a:latin typeface="Calisto MT" pitchFamily="18" charset="0"/>
                <a:cs typeface="Times New Roman" pitchFamily="18" charset="0"/>
              </a:rPr>
              <a:t>Daley-Yates, P.T. and R.C. Baker, </a:t>
            </a:r>
            <a:r>
              <a:rPr lang="en-US" sz="1400" i="1" dirty="0">
                <a:latin typeface="Calisto MT" pitchFamily="18" charset="0"/>
                <a:cs typeface="Times New Roman" pitchFamily="18" charset="0"/>
              </a:rPr>
              <a:t>Systemic bioavailability of fluticasone propionate administered as nasal drops and aqueous nasal spray formulations.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 Br J </a:t>
            </a:r>
            <a:r>
              <a:rPr lang="en-US" sz="1400" dirty="0" err="1">
                <a:latin typeface="Calisto MT" pitchFamily="18" charset="0"/>
                <a:cs typeface="Times New Roman" pitchFamily="18" charset="0"/>
              </a:rPr>
              <a:t>Clin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Calisto MT" pitchFamily="18" charset="0"/>
                <a:cs typeface="Times New Roman" pitchFamily="18" charset="0"/>
              </a:rPr>
              <a:t>Pharmacol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, 2001. </a:t>
            </a:r>
            <a:r>
              <a:rPr lang="en-US" sz="1400" b="1" dirty="0">
                <a:latin typeface="Calisto MT" pitchFamily="18" charset="0"/>
                <a:cs typeface="Times New Roman" pitchFamily="18" charset="0"/>
              </a:rPr>
              <a:t>51</a:t>
            </a:r>
            <a:r>
              <a:rPr lang="en-US" sz="1400" dirty="0">
                <a:latin typeface="Calisto MT" pitchFamily="18" charset="0"/>
                <a:cs typeface="Times New Roman" pitchFamily="18" charset="0"/>
              </a:rPr>
              <a:t>(1): p. 103-5</a:t>
            </a:r>
          </a:p>
          <a:p>
            <a:pPr marL="342900" lvl="5" indent="-342900" fontAlgn="base">
              <a:spcAft>
                <a:spcPct val="0"/>
              </a:spcAft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3200" dirty="0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05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Intranasal Medication Administration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438400"/>
            <a:ext cx="7958138" cy="3657600"/>
          </a:xfrm>
        </p:spPr>
        <p:txBody>
          <a:bodyPr/>
          <a:lstStyle/>
          <a:p>
            <a:r>
              <a:rPr lang="en-US" sz="2400" dirty="0"/>
              <a:t>Intranasal </a:t>
            </a:r>
            <a:r>
              <a:rPr lang="en-US" sz="2400" dirty="0" smtClean="0"/>
              <a:t>medication </a:t>
            </a:r>
            <a:r>
              <a:rPr lang="en-US" sz="2400" dirty="0"/>
              <a:t>administration offers a </a:t>
            </a:r>
            <a:r>
              <a:rPr lang="en-US" sz="2400" dirty="0" smtClean="0">
                <a:solidFill>
                  <a:schemeClr val="folHlink"/>
                </a:solidFill>
              </a:rPr>
              <a:t>“</a:t>
            </a:r>
            <a:r>
              <a:rPr lang="en-US" sz="2400" dirty="0">
                <a:solidFill>
                  <a:schemeClr val="folHlink"/>
                </a:solidFill>
              </a:rPr>
              <a:t>Needleless” solution</a:t>
            </a:r>
            <a:r>
              <a:rPr lang="en-US" sz="2400" dirty="0"/>
              <a:t> to drug </a:t>
            </a:r>
            <a:r>
              <a:rPr lang="en-US" sz="2400" dirty="0" smtClean="0"/>
              <a:t>delivery.</a:t>
            </a:r>
          </a:p>
          <a:p>
            <a:endParaRPr lang="en-US" dirty="0"/>
          </a:p>
        </p:txBody>
      </p:sp>
      <p:pic>
        <p:nvPicPr>
          <p:cNvPr id="278530" name="Picture 2" descr="http://naltrexone.olmifon.net/wp-content/uploads/2012/01/Naloxone-Intranasal-Inj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3505200" cy="27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6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543800" cy="1036637"/>
          </a:xfrm>
        </p:spPr>
        <p:txBody>
          <a:bodyPr/>
          <a:lstStyle/>
          <a:p>
            <a:r>
              <a:rPr lang="en-US" sz="4000" dirty="0"/>
              <a:t>Intranasal </a:t>
            </a:r>
            <a:r>
              <a:rPr lang="en-US" sz="4000" dirty="0" smtClean="0"/>
              <a:t>Administration</a:t>
            </a:r>
            <a:r>
              <a:rPr lang="en-US" sz="4000" dirty="0"/>
              <a:t>: Basic Concepts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2133600"/>
            <a:ext cx="795813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intranasal </a:t>
            </a:r>
            <a:r>
              <a:rPr lang="en-US" dirty="0">
                <a:cs typeface="Times New Roman" pitchFamily="18" charset="0"/>
              </a:rPr>
              <a:t>delivery route has several </a:t>
            </a:r>
            <a:r>
              <a:rPr lang="en-US" dirty="0" smtClean="0">
                <a:cs typeface="Times New Roman" pitchFamily="18" charset="0"/>
              </a:rPr>
              <a:t>advantages: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It’s </a:t>
            </a:r>
            <a:r>
              <a:rPr lang="en-US" sz="1800" dirty="0"/>
              <a:t>easy and </a:t>
            </a:r>
            <a:r>
              <a:rPr lang="en-US" sz="1800" dirty="0" smtClean="0"/>
              <a:t>convenient. </a:t>
            </a:r>
            <a:endParaRPr lang="en-US" sz="1800" dirty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nose is a very easy access point for medication delivery (even easier than the arm, especially in winter</a:t>
            </a:r>
            <a:r>
              <a:rPr lang="en-US" sz="1800" dirty="0" smtClean="0"/>
              <a:t>).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/>
              <a:t>No </a:t>
            </a:r>
            <a:r>
              <a:rPr lang="en-US" sz="1800" dirty="0"/>
              <a:t>shots are </a:t>
            </a:r>
            <a:r>
              <a:rPr lang="en-US" sz="1800" dirty="0" smtClean="0"/>
              <a:t>needed.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It is </a:t>
            </a:r>
            <a:r>
              <a:rPr lang="en-US" sz="1800" dirty="0" smtClean="0"/>
              <a:t>painless.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/>
              <a:t>It eliminates any risk of a needle stick </a:t>
            </a:r>
            <a:r>
              <a:rPr lang="en-US" sz="1800" i="1" dirty="0"/>
              <a:t>to you, the medical </a:t>
            </a:r>
            <a:r>
              <a:rPr lang="en-US" sz="1800" i="1" dirty="0" smtClean="0"/>
              <a:t>provider.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90231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Naloxone (</a:t>
            </a:r>
            <a:r>
              <a:rPr lang="en-US" dirty="0" err="1" smtClean="0"/>
              <a:t>Narcan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48600" cy="3886200"/>
          </a:xfrm>
        </p:spPr>
        <p:txBody>
          <a:bodyPr/>
          <a:lstStyle/>
          <a:p>
            <a:r>
              <a:rPr lang="en-US" sz="2400" dirty="0"/>
              <a:t>Pure opiate antagonist –reverses respiratory &amp; </a:t>
            </a:r>
            <a:r>
              <a:rPr lang="en-US" sz="2400" dirty="0" smtClean="0"/>
              <a:t>central nervous system (CNS) </a:t>
            </a:r>
            <a:r>
              <a:rPr lang="en-US" sz="2400" dirty="0"/>
              <a:t>depression </a:t>
            </a:r>
          </a:p>
          <a:p>
            <a:r>
              <a:rPr lang="en-US" sz="2400" dirty="0"/>
              <a:t>High lipid solubility so rapidly enters </a:t>
            </a:r>
            <a:r>
              <a:rPr lang="en-US" sz="2400" dirty="0" smtClean="0"/>
              <a:t>CNS</a:t>
            </a:r>
          </a:p>
          <a:p>
            <a:r>
              <a:rPr lang="it-IT" sz="2400" dirty="0" smtClean="0"/>
              <a:t>Roughly $10-$30 </a:t>
            </a:r>
            <a:r>
              <a:rPr lang="it-IT" sz="2400" dirty="0"/>
              <a:t>per 2 mg</a:t>
            </a:r>
          </a:p>
          <a:p>
            <a:r>
              <a:rPr lang="en-US" sz="2400" dirty="0"/>
              <a:t>Long shelf life: 18-24 months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577">
            <a:off x="4949202" y="4459031"/>
            <a:ext cx="29146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Naloxone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5" y="2133599"/>
            <a:ext cx="7958138" cy="381000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Patient withdrawal: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Agitation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Vomiting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Patient Combativeness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Rare: Less than 1% of the time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Seizures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Pulmonary edema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/>
              <a:t>&lt;1 % complicated by </a:t>
            </a:r>
            <a:r>
              <a:rPr lang="en-US" sz="1800" dirty="0" smtClean="0"/>
              <a:t>non-cardiogenic </a:t>
            </a:r>
            <a:r>
              <a:rPr lang="en-US" sz="1800" dirty="0"/>
              <a:t>pulmonary edema </a:t>
            </a:r>
            <a:r>
              <a:rPr lang="en-US" sz="1800" dirty="0" smtClean="0"/>
              <a:t>– 95 </a:t>
            </a:r>
            <a:r>
              <a:rPr lang="en-US" sz="1800" dirty="0"/>
              <a:t>% of cases occur at onset of OD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Arrhythmias 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1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Patient Does Not Need to be Breathing for IN Administration</a:t>
            </a:r>
            <a:endParaRPr lang="en-US" sz="3600" dirty="0"/>
          </a:p>
        </p:txBody>
      </p:sp>
      <p:pic>
        <p:nvPicPr>
          <p:cNvPr id="5" name="Picture 11" descr="28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301307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treetdrugoverdo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362199"/>
            <a:ext cx="3736123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s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dhs4</Template>
  <TotalTime>833</TotalTime>
  <Words>1888</Words>
  <Application>Microsoft Office PowerPoint</Application>
  <PresentationFormat>On-screen Show (4:3)</PresentationFormat>
  <Paragraphs>339</Paragraphs>
  <Slides>44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dhs4</vt:lpstr>
      <vt:lpstr>Chart</vt:lpstr>
      <vt:lpstr>Naloxone Intranasal Administration in the Pre-hospital Setting –  Basic Life Support (BLS) Pilot Program</vt:lpstr>
      <vt:lpstr>Naloxone Pilot Project</vt:lpstr>
      <vt:lpstr>Decrease in  Needles = Decreases in Risk</vt:lpstr>
      <vt:lpstr>Communicable Disease Population </vt:lpstr>
      <vt:lpstr>Intranasal Medication Administration</vt:lpstr>
      <vt:lpstr>Intranasal Administration: Basic Concepts</vt:lpstr>
      <vt:lpstr>Naloxone (Narcan)</vt:lpstr>
      <vt:lpstr>Naloxone Complications</vt:lpstr>
      <vt:lpstr>Patient Does Not Need to be Breathing for IN Administration</vt:lpstr>
      <vt:lpstr>IN Administration</vt:lpstr>
      <vt:lpstr>PowerPoint Presentation</vt:lpstr>
      <vt:lpstr>IN Administration</vt:lpstr>
      <vt:lpstr>IN Administration</vt:lpstr>
      <vt:lpstr>The Pilot IN Protocol</vt:lpstr>
      <vt:lpstr>The Pilot IN Protocol</vt:lpstr>
      <vt:lpstr>The Pilot IN Protocol</vt:lpstr>
      <vt:lpstr>The Pilot IN Protocol</vt:lpstr>
      <vt:lpstr>The Pilot IN Protocol</vt:lpstr>
      <vt:lpstr>Understanding IN delivery: Definitions</vt:lpstr>
      <vt:lpstr>First pass metabolism</vt:lpstr>
      <vt:lpstr>Nose brain pathway</vt:lpstr>
      <vt:lpstr>Lipophilicity</vt:lpstr>
      <vt:lpstr>Bioavailability</vt:lpstr>
      <vt:lpstr>Bioavailability</vt:lpstr>
      <vt:lpstr>Intranasal Medication Administration: Bioavailability</vt:lpstr>
      <vt:lpstr>Intranasal Medication Administration: Factors Affecting Bioavailability</vt:lpstr>
      <vt:lpstr>Intranasal Medication Administration: Factors Affecting Bioavailability</vt:lpstr>
      <vt:lpstr>Intranasal Medication Administration: Factors Affecting Bioavailability</vt:lpstr>
      <vt:lpstr>Intranasal Medication Administration: Factors Affecting Bioavailability</vt:lpstr>
      <vt:lpstr>Bioavailability and Particle size</vt:lpstr>
      <vt:lpstr>Intranasal Medication Administration: Factors Affecting Bioavailability</vt:lpstr>
      <vt:lpstr>Intranasal (IN) Naloxone</vt:lpstr>
      <vt:lpstr>Intranasal (IN) Naloxone</vt:lpstr>
      <vt:lpstr>“Intranasal Administration of    Naloxone by Paramedics”</vt:lpstr>
      <vt:lpstr>Pre-hospital IN Naloxone</vt:lpstr>
      <vt:lpstr>Pre-hospital IN Naloxone</vt:lpstr>
      <vt:lpstr>Pre-hospital IN Naloxone</vt:lpstr>
      <vt:lpstr>What if initial intranasal Naloxone does not work?</vt:lpstr>
      <vt:lpstr>Give the Initial IN Dose Time to Work</vt:lpstr>
      <vt:lpstr>Use of IM Administration </vt:lpstr>
      <vt:lpstr>Conclusions</vt:lpstr>
      <vt:lpstr>Conclusions</vt:lpstr>
      <vt:lpstr>Questions?</vt:lpstr>
      <vt:lpstr>Resources and References</vt:lpstr>
    </vt:vector>
  </TitlesOfParts>
  <Company>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EMS Update</dc:title>
  <dc:creator>Litza, Brian D</dc:creator>
  <cp:lastModifiedBy>Hornby, Frederick T.</cp:lastModifiedBy>
  <cp:revision>196</cp:revision>
  <cp:lastPrinted>2013-05-23T19:51:22Z</cp:lastPrinted>
  <dcterms:created xsi:type="dcterms:W3CDTF">2013-11-11T02:22:34Z</dcterms:created>
  <dcterms:modified xsi:type="dcterms:W3CDTF">2014-04-22T18:22:58Z</dcterms:modified>
</cp:coreProperties>
</file>