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76"/>
  </p:notesMasterIdLst>
  <p:handoutMasterIdLst>
    <p:handoutMasterId r:id="rId77"/>
  </p:handoutMasterIdLst>
  <p:sldIdLst>
    <p:sldId id="361" r:id="rId2"/>
    <p:sldId id="362" r:id="rId3"/>
    <p:sldId id="470" r:id="rId4"/>
    <p:sldId id="482" r:id="rId5"/>
    <p:sldId id="474" r:id="rId6"/>
    <p:sldId id="475" r:id="rId7"/>
    <p:sldId id="465" r:id="rId8"/>
    <p:sldId id="466" r:id="rId9"/>
    <p:sldId id="468" r:id="rId10"/>
    <p:sldId id="363" r:id="rId11"/>
    <p:sldId id="441" r:id="rId12"/>
    <p:sldId id="488" r:id="rId13"/>
    <p:sldId id="364" r:id="rId14"/>
    <p:sldId id="394" r:id="rId15"/>
    <p:sldId id="459" r:id="rId16"/>
    <p:sldId id="460" r:id="rId17"/>
    <p:sldId id="365" r:id="rId18"/>
    <p:sldId id="366" r:id="rId19"/>
    <p:sldId id="542" r:id="rId20"/>
    <p:sldId id="395" r:id="rId21"/>
    <p:sldId id="367" r:id="rId22"/>
    <p:sldId id="396" r:id="rId23"/>
    <p:sldId id="368" r:id="rId24"/>
    <p:sldId id="369" r:id="rId25"/>
    <p:sldId id="397" r:id="rId26"/>
    <p:sldId id="526" r:id="rId27"/>
    <p:sldId id="540" r:id="rId28"/>
    <p:sldId id="503" r:id="rId29"/>
    <p:sldId id="504" r:id="rId30"/>
    <p:sldId id="530" r:id="rId31"/>
    <p:sldId id="505" r:id="rId32"/>
    <p:sldId id="506" r:id="rId33"/>
    <p:sldId id="507" r:id="rId34"/>
    <p:sldId id="508" r:id="rId35"/>
    <p:sldId id="510" r:id="rId36"/>
    <p:sldId id="513" r:id="rId37"/>
    <p:sldId id="509" r:id="rId38"/>
    <p:sldId id="511" r:id="rId39"/>
    <p:sldId id="519" r:id="rId40"/>
    <p:sldId id="520" r:id="rId41"/>
    <p:sldId id="522" r:id="rId42"/>
    <p:sldId id="521" r:id="rId43"/>
    <p:sldId id="528" r:id="rId44"/>
    <p:sldId id="529" r:id="rId45"/>
    <p:sldId id="371" r:id="rId46"/>
    <p:sldId id="444" r:id="rId47"/>
    <p:sldId id="373" r:id="rId48"/>
    <p:sldId id="400" r:id="rId49"/>
    <p:sldId id="537" r:id="rId50"/>
    <p:sldId id="374" r:id="rId51"/>
    <p:sldId id="399" r:id="rId52"/>
    <p:sldId id="531" r:id="rId53"/>
    <p:sldId id="497" r:id="rId54"/>
    <p:sldId id="499" r:id="rId55"/>
    <p:sldId id="535" r:id="rId56"/>
    <p:sldId id="532" r:id="rId57"/>
    <p:sldId id="388" r:id="rId58"/>
    <p:sldId id="389" r:id="rId59"/>
    <p:sldId id="390" r:id="rId60"/>
    <p:sldId id="533" r:id="rId61"/>
    <p:sldId id="391" r:id="rId62"/>
    <p:sldId id="538" r:id="rId63"/>
    <p:sldId id="534" r:id="rId64"/>
    <p:sldId id="392" r:id="rId65"/>
    <p:sldId id="401" r:id="rId66"/>
    <p:sldId id="479" r:id="rId67"/>
    <p:sldId id="480" r:id="rId68"/>
    <p:sldId id="539" r:id="rId69"/>
    <p:sldId id="491" r:id="rId70"/>
    <p:sldId id="495" r:id="rId71"/>
    <p:sldId id="494" r:id="rId72"/>
    <p:sldId id="496" r:id="rId73"/>
    <p:sldId id="487" r:id="rId74"/>
    <p:sldId id="541" r:id="rId75"/>
  </p:sldIdLst>
  <p:sldSz cx="9144000" cy="6858000" type="screen4x3"/>
  <p:notesSz cx="6858000" cy="9144000"/>
  <p:custDataLst>
    <p:tags r:id="rId78"/>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4" autoAdjust="0"/>
    <p:restoredTop sz="96344" autoAdjust="0"/>
  </p:normalViewPr>
  <p:slideViewPr>
    <p:cSldViewPr snapToGrid="0">
      <p:cViewPr varScale="1">
        <p:scale>
          <a:sx n="85" d="100"/>
          <a:sy n="85" d="100"/>
        </p:scale>
        <p:origin x="-691" y="-8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50" d="100"/>
        <a:sy n="150" d="100"/>
      </p:scale>
      <p:origin x="0" y="0"/>
    </p:cViewPr>
  </p:sorterViewPr>
  <p:notesViewPr>
    <p:cSldViewPr snapToGrid="0">
      <p:cViewPr>
        <p:scale>
          <a:sx n="100" d="100"/>
          <a:sy n="100" d="100"/>
        </p:scale>
        <p:origin x="-179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4147E-A530-4A34-9B66-1BBDCC42EBFD}" type="doc">
      <dgm:prSet loTypeId="urn:microsoft.com/office/officeart/2005/8/layout/cycle6" loCatId="cycle" qsTypeId="urn:microsoft.com/office/officeart/2005/8/quickstyle/3d1" qsCatId="3D" csTypeId="urn:microsoft.com/office/officeart/2005/8/colors/accent2_2" csCatId="accent2" phldr="1"/>
      <dgm:spPr/>
      <dgm:t>
        <a:bodyPr/>
        <a:lstStyle/>
        <a:p>
          <a:endParaRPr lang="en-US"/>
        </a:p>
      </dgm:t>
    </dgm:pt>
    <dgm:pt modelId="{0AA15A74-9097-47D3-992D-122EADC06488}">
      <dgm:prSet phldrT="[Text]" custT="1"/>
      <dgm:spPr/>
      <dgm:t>
        <a:bodyPr/>
        <a:lstStyle/>
        <a:p>
          <a:r>
            <a:rPr lang="en-US" sz="1800" dirty="0">
              <a:effectLst>
                <a:outerShdw blurRad="38100" dist="38100" dir="2700000" algn="tl">
                  <a:srgbClr val="000000">
                    <a:alpha val="43137"/>
                  </a:srgbClr>
                </a:outerShdw>
              </a:effectLst>
            </a:rPr>
            <a:t>Airway dilation</a:t>
          </a:r>
        </a:p>
      </dgm:t>
    </dgm:pt>
    <dgm:pt modelId="{69BC6D60-0953-494F-8DD5-E85448451236}" type="parTrans" cxnId="{0120FCB3-221D-4B44-9204-145D466E1E76}">
      <dgm:prSet/>
      <dgm:spPr/>
      <dgm:t>
        <a:bodyPr/>
        <a:lstStyle/>
        <a:p>
          <a:endParaRPr lang="en-US" sz="1800">
            <a:effectLst>
              <a:outerShdw blurRad="38100" dist="38100" dir="2700000" algn="tl">
                <a:srgbClr val="000000">
                  <a:alpha val="43137"/>
                </a:srgbClr>
              </a:outerShdw>
            </a:effectLst>
          </a:endParaRPr>
        </a:p>
      </dgm:t>
    </dgm:pt>
    <dgm:pt modelId="{60D20880-405E-41A1-9078-160632C48D6A}" type="sibTrans" cxnId="{0120FCB3-221D-4B44-9204-145D466E1E76}">
      <dgm:prSet/>
      <dgm:spPr/>
      <dgm:t>
        <a:bodyPr/>
        <a:lstStyle/>
        <a:p>
          <a:endParaRPr lang="en-US" sz="1800">
            <a:effectLst>
              <a:outerShdw blurRad="38100" dist="38100" dir="2700000" algn="tl">
                <a:srgbClr val="000000">
                  <a:alpha val="43137"/>
                </a:srgbClr>
              </a:outerShdw>
            </a:effectLst>
          </a:endParaRPr>
        </a:p>
      </dgm:t>
    </dgm:pt>
    <dgm:pt modelId="{59262C88-3FE7-4B5F-887C-0AC34A29110B}">
      <dgm:prSet phldrT="[Text]" custT="1"/>
      <dgm:spPr/>
      <dgm:t>
        <a:bodyPr/>
        <a:lstStyle/>
        <a:p>
          <a:r>
            <a:rPr lang="en-US" sz="1800" dirty="0">
              <a:effectLst>
                <a:outerShdw blurRad="38100" dist="38100" dir="2700000" algn="tl">
                  <a:srgbClr val="000000">
                    <a:alpha val="43137"/>
                  </a:srgbClr>
                </a:outerShdw>
              </a:effectLst>
            </a:rPr>
            <a:t>Blood flow to skeletal muscles increases</a:t>
          </a:r>
        </a:p>
      </dgm:t>
    </dgm:pt>
    <dgm:pt modelId="{831153D4-65D4-4BD6-964D-9E11203A05EB}" type="parTrans" cxnId="{A8580AD5-FF90-44F4-945F-76CB36735965}">
      <dgm:prSet/>
      <dgm:spPr/>
      <dgm:t>
        <a:bodyPr/>
        <a:lstStyle/>
        <a:p>
          <a:endParaRPr lang="en-US" sz="1800">
            <a:effectLst>
              <a:outerShdw blurRad="38100" dist="38100" dir="2700000" algn="tl">
                <a:srgbClr val="000000">
                  <a:alpha val="43137"/>
                </a:srgbClr>
              </a:outerShdw>
            </a:effectLst>
          </a:endParaRPr>
        </a:p>
      </dgm:t>
    </dgm:pt>
    <dgm:pt modelId="{8A68238C-B57F-4414-B998-E1E9942941FC}" type="sibTrans" cxnId="{A8580AD5-FF90-44F4-945F-76CB36735965}">
      <dgm:prSet/>
      <dgm:spPr/>
      <dgm:t>
        <a:bodyPr/>
        <a:lstStyle/>
        <a:p>
          <a:endParaRPr lang="en-US" sz="1800">
            <a:effectLst>
              <a:outerShdw blurRad="38100" dist="38100" dir="2700000" algn="tl">
                <a:srgbClr val="000000">
                  <a:alpha val="43137"/>
                </a:srgbClr>
              </a:outerShdw>
            </a:effectLst>
          </a:endParaRPr>
        </a:p>
      </dgm:t>
    </dgm:pt>
    <dgm:pt modelId="{2D12C945-5FDA-4F5C-8E62-A27CCDDFB00B}">
      <dgm:prSet phldrT="[Text]" custT="1"/>
      <dgm:spPr/>
      <dgm:t>
        <a:bodyPr/>
        <a:lstStyle/>
        <a:p>
          <a:r>
            <a:rPr lang="en-US" sz="1800" dirty="0">
              <a:effectLst>
                <a:outerShdw blurRad="38100" dist="38100" dir="2700000" algn="tl">
                  <a:srgbClr val="000000">
                    <a:alpha val="43137"/>
                  </a:srgbClr>
                </a:outerShdw>
              </a:effectLst>
            </a:rPr>
            <a:t>Pupils dilate</a:t>
          </a:r>
        </a:p>
      </dgm:t>
    </dgm:pt>
    <dgm:pt modelId="{032B9A40-C1BC-4771-BFEE-745288294860}" type="parTrans" cxnId="{46944D20-154C-4ACA-A3FC-6FD76FDF2583}">
      <dgm:prSet/>
      <dgm:spPr/>
      <dgm:t>
        <a:bodyPr/>
        <a:lstStyle/>
        <a:p>
          <a:endParaRPr lang="en-US" sz="1800">
            <a:effectLst>
              <a:outerShdw blurRad="38100" dist="38100" dir="2700000" algn="tl">
                <a:srgbClr val="000000">
                  <a:alpha val="43137"/>
                </a:srgbClr>
              </a:outerShdw>
            </a:effectLst>
          </a:endParaRPr>
        </a:p>
      </dgm:t>
    </dgm:pt>
    <dgm:pt modelId="{861FC9C9-5BE7-4148-9E63-F94EA1204482}" type="sibTrans" cxnId="{46944D20-154C-4ACA-A3FC-6FD76FDF2583}">
      <dgm:prSet/>
      <dgm:spPr/>
      <dgm:t>
        <a:bodyPr/>
        <a:lstStyle/>
        <a:p>
          <a:endParaRPr lang="en-US" sz="1800">
            <a:effectLst>
              <a:outerShdw blurRad="38100" dist="38100" dir="2700000" algn="tl">
                <a:srgbClr val="000000">
                  <a:alpha val="43137"/>
                </a:srgbClr>
              </a:outerShdw>
            </a:effectLst>
          </a:endParaRPr>
        </a:p>
      </dgm:t>
    </dgm:pt>
    <dgm:pt modelId="{34F3D9FA-5B84-4982-BACF-3AAB9F215E2D}">
      <dgm:prSet phldrT="[Text]" custT="1"/>
      <dgm:spPr/>
      <dgm:t>
        <a:bodyPr/>
        <a:lstStyle/>
        <a:p>
          <a:r>
            <a:rPr lang="en-US" sz="1800" dirty="0">
              <a:effectLst>
                <a:outerShdw blurRad="38100" dist="38100" dir="2700000" algn="tl">
                  <a:srgbClr val="000000">
                    <a:alpha val="43137"/>
                  </a:srgbClr>
                </a:outerShdw>
              </a:effectLst>
            </a:rPr>
            <a:t>Blood sugar level increases</a:t>
          </a:r>
        </a:p>
      </dgm:t>
    </dgm:pt>
    <dgm:pt modelId="{980E6E69-20F2-452D-AED0-53CBF6F86AD2}" type="parTrans" cxnId="{985561B4-4873-4EAE-B8D8-89036C15088B}">
      <dgm:prSet/>
      <dgm:spPr/>
      <dgm:t>
        <a:bodyPr/>
        <a:lstStyle/>
        <a:p>
          <a:endParaRPr lang="en-US" sz="1800">
            <a:effectLst>
              <a:outerShdw blurRad="38100" dist="38100" dir="2700000" algn="tl">
                <a:srgbClr val="000000">
                  <a:alpha val="43137"/>
                </a:srgbClr>
              </a:outerShdw>
            </a:effectLst>
          </a:endParaRPr>
        </a:p>
      </dgm:t>
    </dgm:pt>
    <dgm:pt modelId="{0BFC3339-E8FB-411D-AEBF-899C109DE0DC}" type="sibTrans" cxnId="{985561B4-4873-4EAE-B8D8-89036C15088B}">
      <dgm:prSet/>
      <dgm:spPr/>
      <dgm:t>
        <a:bodyPr/>
        <a:lstStyle/>
        <a:p>
          <a:endParaRPr lang="en-US" sz="1800">
            <a:effectLst>
              <a:outerShdw blurRad="38100" dist="38100" dir="2700000" algn="tl">
                <a:srgbClr val="000000">
                  <a:alpha val="43137"/>
                </a:srgbClr>
              </a:outerShdw>
            </a:effectLst>
          </a:endParaRPr>
        </a:p>
      </dgm:t>
    </dgm:pt>
    <dgm:pt modelId="{4100D338-8808-4766-A447-62D8C44E133A}">
      <dgm:prSet phldrT="[Text]" custT="1"/>
      <dgm:spPr/>
      <dgm:t>
        <a:bodyPr/>
        <a:lstStyle/>
        <a:p>
          <a:r>
            <a:rPr lang="en-US" sz="1800" dirty="0">
              <a:effectLst>
                <a:outerShdw blurRad="38100" dist="38100" dir="2700000" algn="tl">
                  <a:srgbClr val="000000">
                    <a:alpha val="43137"/>
                  </a:srgbClr>
                </a:outerShdw>
              </a:effectLst>
            </a:rPr>
            <a:t>Blood pressure increases</a:t>
          </a:r>
        </a:p>
      </dgm:t>
    </dgm:pt>
    <dgm:pt modelId="{B587FA4D-6326-48BA-B8F8-2B45570E5580}" type="parTrans" cxnId="{8943D379-D54E-4BA5-A06B-87F47E8C408F}">
      <dgm:prSet/>
      <dgm:spPr/>
      <dgm:t>
        <a:bodyPr/>
        <a:lstStyle/>
        <a:p>
          <a:endParaRPr lang="en-US" sz="1800">
            <a:effectLst>
              <a:outerShdw blurRad="38100" dist="38100" dir="2700000" algn="tl">
                <a:srgbClr val="000000">
                  <a:alpha val="43137"/>
                </a:srgbClr>
              </a:outerShdw>
            </a:effectLst>
          </a:endParaRPr>
        </a:p>
      </dgm:t>
    </dgm:pt>
    <dgm:pt modelId="{05E89A88-04FF-4AFE-AAF1-D158F8B9109E}" type="sibTrans" cxnId="{8943D379-D54E-4BA5-A06B-87F47E8C408F}">
      <dgm:prSet/>
      <dgm:spPr/>
      <dgm:t>
        <a:bodyPr/>
        <a:lstStyle/>
        <a:p>
          <a:endParaRPr lang="en-US" sz="1800">
            <a:effectLst>
              <a:outerShdw blurRad="38100" dist="38100" dir="2700000" algn="tl">
                <a:srgbClr val="000000">
                  <a:alpha val="43137"/>
                </a:srgbClr>
              </a:outerShdw>
            </a:effectLst>
          </a:endParaRPr>
        </a:p>
      </dgm:t>
    </dgm:pt>
    <dgm:pt modelId="{1ED7A947-97A6-4D59-881D-5CE0870F0713}">
      <dgm:prSet custT="1"/>
      <dgm:spPr/>
      <dgm:t>
        <a:bodyPr/>
        <a:lstStyle/>
        <a:p>
          <a:r>
            <a:rPr lang="en-US" sz="1800" dirty="0">
              <a:effectLst>
                <a:outerShdw blurRad="38100" dist="38100" dir="2700000" algn="tl">
                  <a:srgbClr val="000000">
                    <a:alpha val="43137"/>
                  </a:srgbClr>
                </a:outerShdw>
              </a:effectLst>
            </a:rPr>
            <a:t>Heart rate increases</a:t>
          </a:r>
        </a:p>
      </dgm:t>
    </dgm:pt>
    <dgm:pt modelId="{1EBA2599-F7EE-4646-947B-70DCB6905A8A}" type="parTrans" cxnId="{5F4FBA2B-B22D-4A50-BE9D-59B09E73DBD8}">
      <dgm:prSet/>
      <dgm:spPr/>
      <dgm:t>
        <a:bodyPr/>
        <a:lstStyle/>
        <a:p>
          <a:endParaRPr lang="en-US" sz="1800">
            <a:effectLst>
              <a:outerShdw blurRad="38100" dist="38100" dir="2700000" algn="tl">
                <a:srgbClr val="000000">
                  <a:alpha val="43137"/>
                </a:srgbClr>
              </a:outerShdw>
            </a:effectLst>
          </a:endParaRPr>
        </a:p>
      </dgm:t>
    </dgm:pt>
    <dgm:pt modelId="{FAADAB53-F46B-4A13-9840-393F586ACB6C}" type="sibTrans" cxnId="{5F4FBA2B-B22D-4A50-BE9D-59B09E73DBD8}">
      <dgm:prSet/>
      <dgm:spPr/>
      <dgm:t>
        <a:bodyPr/>
        <a:lstStyle/>
        <a:p>
          <a:endParaRPr lang="en-US" sz="1800">
            <a:effectLst>
              <a:outerShdw blurRad="38100" dist="38100" dir="2700000" algn="tl">
                <a:srgbClr val="000000">
                  <a:alpha val="43137"/>
                </a:srgbClr>
              </a:outerShdw>
            </a:effectLst>
          </a:endParaRPr>
        </a:p>
      </dgm:t>
    </dgm:pt>
    <dgm:pt modelId="{9D8DB38B-DE21-4A6B-A42C-8906C0F33B84}">
      <dgm:prSet phldrT="[Text]" custT="1"/>
      <dgm:spPr/>
      <dgm:t>
        <a:bodyPr/>
        <a:lstStyle/>
        <a:p>
          <a:r>
            <a:rPr lang="en-US" sz="1800" dirty="0">
              <a:effectLst>
                <a:outerShdw blurRad="38100" dist="38100" dir="2700000" algn="tl">
                  <a:srgbClr val="000000">
                    <a:alpha val="43137"/>
                  </a:srgbClr>
                </a:outerShdw>
              </a:effectLst>
            </a:rPr>
            <a:t>Breathing rate increases</a:t>
          </a:r>
        </a:p>
      </dgm:t>
    </dgm:pt>
    <dgm:pt modelId="{247B96A6-E2BF-4E71-B98C-0BB8C0125DD6}" type="parTrans" cxnId="{8380A35E-016B-4AA9-9790-E671CE657914}">
      <dgm:prSet/>
      <dgm:spPr/>
      <dgm:t>
        <a:bodyPr/>
        <a:lstStyle/>
        <a:p>
          <a:endParaRPr lang="en-US" sz="1800">
            <a:effectLst>
              <a:outerShdw blurRad="38100" dist="38100" dir="2700000" algn="tl">
                <a:srgbClr val="000000">
                  <a:alpha val="43137"/>
                </a:srgbClr>
              </a:outerShdw>
            </a:effectLst>
          </a:endParaRPr>
        </a:p>
      </dgm:t>
    </dgm:pt>
    <dgm:pt modelId="{1EE7692C-85AB-4FE7-8A7F-EA0CB251E176}" type="sibTrans" cxnId="{8380A35E-016B-4AA9-9790-E671CE657914}">
      <dgm:prSet/>
      <dgm:spPr/>
      <dgm:t>
        <a:bodyPr/>
        <a:lstStyle/>
        <a:p>
          <a:endParaRPr lang="en-US" sz="1800">
            <a:effectLst>
              <a:outerShdw blurRad="38100" dist="38100" dir="2700000" algn="tl">
                <a:srgbClr val="000000">
                  <a:alpha val="43137"/>
                </a:srgbClr>
              </a:outerShdw>
            </a:effectLst>
          </a:endParaRPr>
        </a:p>
      </dgm:t>
    </dgm:pt>
    <dgm:pt modelId="{D8EF06C3-A908-4D39-B8D3-C746415947B3}" type="pres">
      <dgm:prSet presAssocID="{DB34147E-A530-4A34-9B66-1BBDCC42EBFD}" presName="cycle" presStyleCnt="0">
        <dgm:presLayoutVars>
          <dgm:dir/>
          <dgm:resizeHandles val="exact"/>
        </dgm:presLayoutVars>
      </dgm:prSet>
      <dgm:spPr/>
      <dgm:t>
        <a:bodyPr/>
        <a:lstStyle/>
        <a:p>
          <a:endParaRPr lang="en-US"/>
        </a:p>
      </dgm:t>
    </dgm:pt>
    <dgm:pt modelId="{96CDB5C2-10AF-4A66-926A-B77A9A7B1794}" type="pres">
      <dgm:prSet presAssocID="{0AA15A74-9097-47D3-992D-122EADC06488}" presName="node" presStyleLbl="node1" presStyleIdx="0" presStyleCnt="7" custScaleY="84108" custRadScaleRad="96362">
        <dgm:presLayoutVars>
          <dgm:bulletEnabled val="1"/>
        </dgm:presLayoutVars>
      </dgm:prSet>
      <dgm:spPr/>
      <dgm:t>
        <a:bodyPr/>
        <a:lstStyle/>
        <a:p>
          <a:endParaRPr lang="en-US"/>
        </a:p>
      </dgm:t>
    </dgm:pt>
    <dgm:pt modelId="{908410B8-DF0B-4450-BE90-2505AAD1A65A}" type="pres">
      <dgm:prSet presAssocID="{0AA15A74-9097-47D3-992D-122EADC06488}" presName="spNode" presStyleCnt="0"/>
      <dgm:spPr/>
    </dgm:pt>
    <dgm:pt modelId="{E3D9C729-6855-43B3-8FE2-A22B0ACA9F1E}" type="pres">
      <dgm:prSet presAssocID="{60D20880-405E-41A1-9078-160632C48D6A}" presName="sibTrans" presStyleLbl="sibTrans1D1" presStyleIdx="0" presStyleCnt="7"/>
      <dgm:spPr/>
      <dgm:t>
        <a:bodyPr/>
        <a:lstStyle/>
        <a:p>
          <a:endParaRPr lang="en-US"/>
        </a:p>
      </dgm:t>
    </dgm:pt>
    <dgm:pt modelId="{B1888171-26DE-4D77-841D-F0402220B39F}" type="pres">
      <dgm:prSet presAssocID="{59262C88-3FE7-4B5F-887C-0AC34A29110B}" presName="node" presStyleLbl="node1" presStyleIdx="1" presStyleCnt="7" custScaleX="168316" custScaleY="105676" custRadScaleRad="100925" custRadScaleInc="35695">
        <dgm:presLayoutVars>
          <dgm:bulletEnabled val="1"/>
        </dgm:presLayoutVars>
      </dgm:prSet>
      <dgm:spPr/>
      <dgm:t>
        <a:bodyPr/>
        <a:lstStyle/>
        <a:p>
          <a:endParaRPr lang="en-US"/>
        </a:p>
      </dgm:t>
    </dgm:pt>
    <dgm:pt modelId="{E902FC16-61E1-4402-A3DE-3804ED7E8A64}" type="pres">
      <dgm:prSet presAssocID="{59262C88-3FE7-4B5F-887C-0AC34A29110B}" presName="spNode" presStyleCnt="0"/>
      <dgm:spPr/>
    </dgm:pt>
    <dgm:pt modelId="{EE73939B-9DD5-42FD-ABFF-D5053892D7FD}" type="pres">
      <dgm:prSet presAssocID="{8A68238C-B57F-4414-B998-E1E9942941FC}" presName="sibTrans" presStyleLbl="sibTrans1D1" presStyleIdx="1" presStyleCnt="7"/>
      <dgm:spPr/>
      <dgm:t>
        <a:bodyPr/>
        <a:lstStyle/>
        <a:p>
          <a:endParaRPr lang="en-US"/>
        </a:p>
      </dgm:t>
    </dgm:pt>
    <dgm:pt modelId="{293BFE74-1F59-4D3B-BD10-628132DD6E0F}" type="pres">
      <dgm:prSet presAssocID="{2D12C945-5FDA-4F5C-8E62-A27CCDDFB00B}" presName="node" presStyleLbl="node1" presStyleIdx="2" presStyleCnt="7" custScaleY="75311" custRadScaleRad="97493" custRadScaleInc="-74067">
        <dgm:presLayoutVars>
          <dgm:bulletEnabled val="1"/>
        </dgm:presLayoutVars>
      </dgm:prSet>
      <dgm:spPr/>
      <dgm:t>
        <a:bodyPr/>
        <a:lstStyle/>
        <a:p>
          <a:endParaRPr lang="en-US"/>
        </a:p>
      </dgm:t>
    </dgm:pt>
    <dgm:pt modelId="{A44AB89D-0A7F-441E-87C0-06D9CB860A8C}" type="pres">
      <dgm:prSet presAssocID="{2D12C945-5FDA-4F5C-8E62-A27CCDDFB00B}" presName="spNode" presStyleCnt="0"/>
      <dgm:spPr/>
    </dgm:pt>
    <dgm:pt modelId="{D1215B2B-8A8D-41D6-B67B-5A5CF4827D17}" type="pres">
      <dgm:prSet presAssocID="{861FC9C9-5BE7-4148-9E63-F94EA1204482}" presName="sibTrans" presStyleLbl="sibTrans1D1" presStyleIdx="2" presStyleCnt="7"/>
      <dgm:spPr/>
      <dgm:t>
        <a:bodyPr/>
        <a:lstStyle/>
        <a:p>
          <a:endParaRPr lang="en-US"/>
        </a:p>
      </dgm:t>
    </dgm:pt>
    <dgm:pt modelId="{B1E32455-BB1A-48F3-8BCD-477AE70C7B17}" type="pres">
      <dgm:prSet presAssocID="{34F3D9FA-5B84-4982-BACF-3AAB9F215E2D}" presName="node" presStyleLbl="node1" presStyleIdx="3" presStyleCnt="7" custScaleX="153246" custScaleY="75135" custRadScaleRad="73257" custRadScaleInc="-115724">
        <dgm:presLayoutVars>
          <dgm:bulletEnabled val="1"/>
        </dgm:presLayoutVars>
      </dgm:prSet>
      <dgm:spPr/>
      <dgm:t>
        <a:bodyPr/>
        <a:lstStyle/>
        <a:p>
          <a:endParaRPr lang="en-US"/>
        </a:p>
      </dgm:t>
    </dgm:pt>
    <dgm:pt modelId="{EFCCA1B7-DB72-4F7C-B72B-CB9434213324}" type="pres">
      <dgm:prSet presAssocID="{34F3D9FA-5B84-4982-BACF-3AAB9F215E2D}" presName="spNode" presStyleCnt="0"/>
      <dgm:spPr/>
    </dgm:pt>
    <dgm:pt modelId="{A7BD8108-7E1F-4BEF-B74F-89230172D049}" type="pres">
      <dgm:prSet presAssocID="{0BFC3339-E8FB-411D-AEBF-899C109DE0DC}" presName="sibTrans" presStyleLbl="sibTrans1D1" presStyleIdx="3" presStyleCnt="7"/>
      <dgm:spPr/>
      <dgm:t>
        <a:bodyPr/>
        <a:lstStyle/>
        <a:p>
          <a:endParaRPr lang="en-US"/>
        </a:p>
      </dgm:t>
    </dgm:pt>
    <dgm:pt modelId="{5ED5108E-E824-41D1-A7BA-418F38B75195}" type="pres">
      <dgm:prSet presAssocID="{1ED7A947-97A6-4D59-881D-5CE0870F0713}" presName="node" presStyleLbl="node1" presStyleIdx="4" presStyleCnt="7" custScaleX="141226" custScaleY="71893" custRadScaleRad="71840" custRadScaleInc="112949">
        <dgm:presLayoutVars>
          <dgm:bulletEnabled val="1"/>
        </dgm:presLayoutVars>
      </dgm:prSet>
      <dgm:spPr/>
      <dgm:t>
        <a:bodyPr/>
        <a:lstStyle/>
        <a:p>
          <a:endParaRPr lang="en-US"/>
        </a:p>
      </dgm:t>
    </dgm:pt>
    <dgm:pt modelId="{76F82BFA-CB32-46C6-B078-8398B6BD61F0}" type="pres">
      <dgm:prSet presAssocID="{1ED7A947-97A6-4D59-881D-5CE0870F0713}" presName="spNode" presStyleCnt="0"/>
      <dgm:spPr/>
    </dgm:pt>
    <dgm:pt modelId="{2758C181-2617-483C-A236-6A5B012552FF}" type="pres">
      <dgm:prSet presAssocID="{FAADAB53-F46B-4A13-9840-393F586ACB6C}" presName="sibTrans" presStyleLbl="sibTrans1D1" presStyleIdx="4" presStyleCnt="7"/>
      <dgm:spPr/>
      <dgm:t>
        <a:bodyPr/>
        <a:lstStyle/>
        <a:p>
          <a:endParaRPr lang="en-US"/>
        </a:p>
      </dgm:t>
    </dgm:pt>
    <dgm:pt modelId="{699CDE20-A48B-4A1F-A922-8E53CD8ED2A4}" type="pres">
      <dgm:prSet presAssocID="{4100D338-8808-4766-A447-62D8C44E133A}" presName="node" presStyleLbl="node1" presStyleIdx="5" presStyleCnt="7" custScaleX="157408" custScaleY="78554" custRadScaleRad="97498" custRadScaleInc="78192">
        <dgm:presLayoutVars>
          <dgm:bulletEnabled val="1"/>
        </dgm:presLayoutVars>
      </dgm:prSet>
      <dgm:spPr/>
      <dgm:t>
        <a:bodyPr/>
        <a:lstStyle/>
        <a:p>
          <a:endParaRPr lang="en-US"/>
        </a:p>
      </dgm:t>
    </dgm:pt>
    <dgm:pt modelId="{B1786B96-FD61-40AD-8BFD-6A8D3D2325B8}" type="pres">
      <dgm:prSet presAssocID="{4100D338-8808-4766-A447-62D8C44E133A}" presName="spNode" presStyleCnt="0"/>
      <dgm:spPr/>
    </dgm:pt>
    <dgm:pt modelId="{36223395-92C1-453F-8A13-02211796FED8}" type="pres">
      <dgm:prSet presAssocID="{05E89A88-04FF-4AFE-AAF1-D158F8B9109E}" presName="sibTrans" presStyleLbl="sibTrans1D1" presStyleIdx="5" presStyleCnt="7"/>
      <dgm:spPr/>
      <dgm:t>
        <a:bodyPr/>
        <a:lstStyle/>
        <a:p>
          <a:endParaRPr lang="en-US"/>
        </a:p>
      </dgm:t>
    </dgm:pt>
    <dgm:pt modelId="{8F4E2053-F318-4776-A144-F4713A5B617B}" type="pres">
      <dgm:prSet presAssocID="{9D8DB38B-DE21-4A6B-A42C-8906C0F33B84}" presName="node" presStyleLbl="node1" presStyleIdx="6" presStyleCnt="7" custScaleX="124899" custScaleY="113494" custRadScaleRad="96012" custRadScaleInc="-18027">
        <dgm:presLayoutVars>
          <dgm:bulletEnabled val="1"/>
        </dgm:presLayoutVars>
      </dgm:prSet>
      <dgm:spPr/>
      <dgm:t>
        <a:bodyPr/>
        <a:lstStyle/>
        <a:p>
          <a:endParaRPr lang="en-US"/>
        </a:p>
      </dgm:t>
    </dgm:pt>
    <dgm:pt modelId="{59922E70-4AB1-4C07-B266-E20A88512527}" type="pres">
      <dgm:prSet presAssocID="{9D8DB38B-DE21-4A6B-A42C-8906C0F33B84}" presName="spNode" presStyleCnt="0"/>
      <dgm:spPr/>
    </dgm:pt>
    <dgm:pt modelId="{C77C6E00-A20D-4148-84E0-9AAEC57EAC96}" type="pres">
      <dgm:prSet presAssocID="{1EE7692C-85AB-4FE7-8A7F-EA0CB251E176}" presName="sibTrans" presStyleLbl="sibTrans1D1" presStyleIdx="6" presStyleCnt="7"/>
      <dgm:spPr/>
      <dgm:t>
        <a:bodyPr/>
        <a:lstStyle/>
        <a:p>
          <a:endParaRPr lang="en-US"/>
        </a:p>
      </dgm:t>
    </dgm:pt>
  </dgm:ptLst>
  <dgm:cxnLst>
    <dgm:cxn modelId="{A8580AD5-FF90-44F4-945F-76CB36735965}" srcId="{DB34147E-A530-4A34-9B66-1BBDCC42EBFD}" destId="{59262C88-3FE7-4B5F-887C-0AC34A29110B}" srcOrd="1" destOrd="0" parTransId="{831153D4-65D4-4BD6-964D-9E11203A05EB}" sibTransId="{8A68238C-B57F-4414-B998-E1E9942941FC}"/>
    <dgm:cxn modelId="{985561B4-4873-4EAE-B8D8-89036C15088B}" srcId="{DB34147E-A530-4A34-9B66-1BBDCC42EBFD}" destId="{34F3D9FA-5B84-4982-BACF-3AAB9F215E2D}" srcOrd="3" destOrd="0" parTransId="{980E6E69-20F2-452D-AED0-53CBF6F86AD2}" sibTransId="{0BFC3339-E8FB-411D-AEBF-899C109DE0DC}"/>
    <dgm:cxn modelId="{0D961064-F6B8-43B8-809A-AC345482452F}" type="presOf" srcId="{59262C88-3FE7-4B5F-887C-0AC34A29110B}" destId="{B1888171-26DE-4D77-841D-F0402220B39F}" srcOrd="0" destOrd="0" presId="urn:microsoft.com/office/officeart/2005/8/layout/cycle6"/>
    <dgm:cxn modelId="{56C59DAF-4AA6-4928-9581-7AAC78ECBFE7}" type="presOf" srcId="{DB34147E-A530-4A34-9B66-1BBDCC42EBFD}" destId="{D8EF06C3-A908-4D39-B8D3-C746415947B3}" srcOrd="0" destOrd="0" presId="urn:microsoft.com/office/officeart/2005/8/layout/cycle6"/>
    <dgm:cxn modelId="{5F4FBA2B-B22D-4A50-BE9D-59B09E73DBD8}" srcId="{DB34147E-A530-4A34-9B66-1BBDCC42EBFD}" destId="{1ED7A947-97A6-4D59-881D-5CE0870F0713}" srcOrd="4" destOrd="0" parTransId="{1EBA2599-F7EE-4646-947B-70DCB6905A8A}" sibTransId="{FAADAB53-F46B-4A13-9840-393F586ACB6C}"/>
    <dgm:cxn modelId="{08AD9C3F-ED17-4E87-9B68-D227444D0BBA}" type="presOf" srcId="{1ED7A947-97A6-4D59-881D-5CE0870F0713}" destId="{5ED5108E-E824-41D1-A7BA-418F38B75195}" srcOrd="0" destOrd="0" presId="urn:microsoft.com/office/officeart/2005/8/layout/cycle6"/>
    <dgm:cxn modelId="{8943D379-D54E-4BA5-A06B-87F47E8C408F}" srcId="{DB34147E-A530-4A34-9B66-1BBDCC42EBFD}" destId="{4100D338-8808-4766-A447-62D8C44E133A}" srcOrd="5" destOrd="0" parTransId="{B587FA4D-6326-48BA-B8F8-2B45570E5580}" sibTransId="{05E89A88-04FF-4AFE-AAF1-D158F8B9109E}"/>
    <dgm:cxn modelId="{C6BDFB6D-68BA-4275-B49B-3E43D85B3454}" type="presOf" srcId="{0BFC3339-E8FB-411D-AEBF-899C109DE0DC}" destId="{A7BD8108-7E1F-4BEF-B74F-89230172D049}" srcOrd="0" destOrd="0" presId="urn:microsoft.com/office/officeart/2005/8/layout/cycle6"/>
    <dgm:cxn modelId="{31C93107-BEE5-420D-ACC3-3E49C00DE25B}" type="presOf" srcId="{861FC9C9-5BE7-4148-9E63-F94EA1204482}" destId="{D1215B2B-8A8D-41D6-B67B-5A5CF4827D17}" srcOrd="0" destOrd="0" presId="urn:microsoft.com/office/officeart/2005/8/layout/cycle6"/>
    <dgm:cxn modelId="{0120FCB3-221D-4B44-9204-145D466E1E76}" srcId="{DB34147E-A530-4A34-9B66-1BBDCC42EBFD}" destId="{0AA15A74-9097-47D3-992D-122EADC06488}" srcOrd="0" destOrd="0" parTransId="{69BC6D60-0953-494F-8DD5-E85448451236}" sibTransId="{60D20880-405E-41A1-9078-160632C48D6A}"/>
    <dgm:cxn modelId="{433770B1-F5A4-414C-8EF0-62EA094BAB53}" type="presOf" srcId="{9D8DB38B-DE21-4A6B-A42C-8906C0F33B84}" destId="{8F4E2053-F318-4776-A144-F4713A5B617B}" srcOrd="0" destOrd="0" presId="urn:microsoft.com/office/officeart/2005/8/layout/cycle6"/>
    <dgm:cxn modelId="{8380A35E-016B-4AA9-9790-E671CE657914}" srcId="{DB34147E-A530-4A34-9B66-1BBDCC42EBFD}" destId="{9D8DB38B-DE21-4A6B-A42C-8906C0F33B84}" srcOrd="6" destOrd="0" parTransId="{247B96A6-E2BF-4E71-B98C-0BB8C0125DD6}" sibTransId="{1EE7692C-85AB-4FE7-8A7F-EA0CB251E176}"/>
    <dgm:cxn modelId="{61203845-5F91-4F13-A428-341538EB1D42}" type="presOf" srcId="{8A68238C-B57F-4414-B998-E1E9942941FC}" destId="{EE73939B-9DD5-42FD-ABFF-D5053892D7FD}" srcOrd="0" destOrd="0" presId="urn:microsoft.com/office/officeart/2005/8/layout/cycle6"/>
    <dgm:cxn modelId="{46944D20-154C-4ACA-A3FC-6FD76FDF2583}" srcId="{DB34147E-A530-4A34-9B66-1BBDCC42EBFD}" destId="{2D12C945-5FDA-4F5C-8E62-A27CCDDFB00B}" srcOrd="2" destOrd="0" parTransId="{032B9A40-C1BC-4771-BFEE-745288294860}" sibTransId="{861FC9C9-5BE7-4148-9E63-F94EA1204482}"/>
    <dgm:cxn modelId="{6493CA5F-2051-4807-96F2-0E8C5BB385F2}" type="presOf" srcId="{FAADAB53-F46B-4A13-9840-393F586ACB6C}" destId="{2758C181-2617-483C-A236-6A5B012552FF}" srcOrd="0" destOrd="0" presId="urn:microsoft.com/office/officeart/2005/8/layout/cycle6"/>
    <dgm:cxn modelId="{005E56FF-341C-4165-AC6E-6F563AC95222}" type="presOf" srcId="{1EE7692C-85AB-4FE7-8A7F-EA0CB251E176}" destId="{C77C6E00-A20D-4148-84E0-9AAEC57EAC96}" srcOrd="0" destOrd="0" presId="urn:microsoft.com/office/officeart/2005/8/layout/cycle6"/>
    <dgm:cxn modelId="{9895EE9C-0EBA-47A4-9A8D-16B88CCCFE60}" type="presOf" srcId="{05E89A88-04FF-4AFE-AAF1-D158F8B9109E}" destId="{36223395-92C1-453F-8A13-02211796FED8}" srcOrd="0" destOrd="0" presId="urn:microsoft.com/office/officeart/2005/8/layout/cycle6"/>
    <dgm:cxn modelId="{BF9042C7-D3F8-49F3-906D-042DC95DE945}" type="presOf" srcId="{34F3D9FA-5B84-4982-BACF-3AAB9F215E2D}" destId="{B1E32455-BB1A-48F3-8BCD-477AE70C7B17}" srcOrd="0" destOrd="0" presId="urn:microsoft.com/office/officeart/2005/8/layout/cycle6"/>
    <dgm:cxn modelId="{8BA055DE-0954-4740-8C8C-E2A1C62930E9}" type="presOf" srcId="{4100D338-8808-4766-A447-62D8C44E133A}" destId="{699CDE20-A48B-4A1F-A922-8E53CD8ED2A4}" srcOrd="0" destOrd="0" presId="urn:microsoft.com/office/officeart/2005/8/layout/cycle6"/>
    <dgm:cxn modelId="{7CE15E54-B86D-4793-802F-309A7CD8AEF9}" type="presOf" srcId="{0AA15A74-9097-47D3-992D-122EADC06488}" destId="{96CDB5C2-10AF-4A66-926A-B77A9A7B1794}" srcOrd="0" destOrd="0" presId="urn:microsoft.com/office/officeart/2005/8/layout/cycle6"/>
    <dgm:cxn modelId="{6CD24DE4-DC05-4F24-9227-E80CB218B890}" type="presOf" srcId="{60D20880-405E-41A1-9078-160632C48D6A}" destId="{E3D9C729-6855-43B3-8FE2-A22B0ACA9F1E}" srcOrd="0" destOrd="0" presId="urn:microsoft.com/office/officeart/2005/8/layout/cycle6"/>
    <dgm:cxn modelId="{98E77F07-E5BC-4A2E-886E-06A457DFD653}" type="presOf" srcId="{2D12C945-5FDA-4F5C-8E62-A27CCDDFB00B}" destId="{293BFE74-1F59-4D3B-BD10-628132DD6E0F}" srcOrd="0" destOrd="0" presId="urn:microsoft.com/office/officeart/2005/8/layout/cycle6"/>
    <dgm:cxn modelId="{B41C4436-A332-4C34-9CB7-61EE613CCBAF}" type="presParOf" srcId="{D8EF06C3-A908-4D39-B8D3-C746415947B3}" destId="{96CDB5C2-10AF-4A66-926A-B77A9A7B1794}" srcOrd="0" destOrd="0" presId="urn:microsoft.com/office/officeart/2005/8/layout/cycle6"/>
    <dgm:cxn modelId="{686E2A10-C347-420A-9562-97A56A2056D4}" type="presParOf" srcId="{D8EF06C3-A908-4D39-B8D3-C746415947B3}" destId="{908410B8-DF0B-4450-BE90-2505AAD1A65A}" srcOrd="1" destOrd="0" presId="urn:microsoft.com/office/officeart/2005/8/layout/cycle6"/>
    <dgm:cxn modelId="{891C4E41-39F3-4517-AF05-CE471DFA7AF5}" type="presParOf" srcId="{D8EF06C3-A908-4D39-B8D3-C746415947B3}" destId="{E3D9C729-6855-43B3-8FE2-A22B0ACA9F1E}" srcOrd="2" destOrd="0" presId="urn:microsoft.com/office/officeart/2005/8/layout/cycle6"/>
    <dgm:cxn modelId="{AD6ADC25-E65C-4283-804C-643E235E5760}" type="presParOf" srcId="{D8EF06C3-A908-4D39-B8D3-C746415947B3}" destId="{B1888171-26DE-4D77-841D-F0402220B39F}" srcOrd="3" destOrd="0" presId="urn:microsoft.com/office/officeart/2005/8/layout/cycle6"/>
    <dgm:cxn modelId="{B328DB3B-EDDF-428E-91AA-002280168A1A}" type="presParOf" srcId="{D8EF06C3-A908-4D39-B8D3-C746415947B3}" destId="{E902FC16-61E1-4402-A3DE-3804ED7E8A64}" srcOrd="4" destOrd="0" presId="urn:microsoft.com/office/officeart/2005/8/layout/cycle6"/>
    <dgm:cxn modelId="{54EB8D88-E253-4EA2-8002-5A28C37819FE}" type="presParOf" srcId="{D8EF06C3-A908-4D39-B8D3-C746415947B3}" destId="{EE73939B-9DD5-42FD-ABFF-D5053892D7FD}" srcOrd="5" destOrd="0" presId="urn:microsoft.com/office/officeart/2005/8/layout/cycle6"/>
    <dgm:cxn modelId="{1ACA8212-435E-4B82-81F1-8DE79140C208}" type="presParOf" srcId="{D8EF06C3-A908-4D39-B8D3-C746415947B3}" destId="{293BFE74-1F59-4D3B-BD10-628132DD6E0F}" srcOrd="6" destOrd="0" presId="urn:microsoft.com/office/officeart/2005/8/layout/cycle6"/>
    <dgm:cxn modelId="{A5FD2E29-A551-42EB-81AF-4636D867BDF3}" type="presParOf" srcId="{D8EF06C3-A908-4D39-B8D3-C746415947B3}" destId="{A44AB89D-0A7F-441E-87C0-06D9CB860A8C}" srcOrd="7" destOrd="0" presId="urn:microsoft.com/office/officeart/2005/8/layout/cycle6"/>
    <dgm:cxn modelId="{2F878FEB-7908-4637-BDCE-1E469EBF0ACB}" type="presParOf" srcId="{D8EF06C3-A908-4D39-B8D3-C746415947B3}" destId="{D1215B2B-8A8D-41D6-B67B-5A5CF4827D17}" srcOrd="8" destOrd="0" presId="urn:microsoft.com/office/officeart/2005/8/layout/cycle6"/>
    <dgm:cxn modelId="{3090F6B7-5594-4E3E-88EB-BD3DF67EEBA0}" type="presParOf" srcId="{D8EF06C3-A908-4D39-B8D3-C746415947B3}" destId="{B1E32455-BB1A-48F3-8BCD-477AE70C7B17}" srcOrd="9" destOrd="0" presId="urn:microsoft.com/office/officeart/2005/8/layout/cycle6"/>
    <dgm:cxn modelId="{B0A84B51-9C66-4A8A-B698-0D590ADA7A8B}" type="presParOf" srcId="{D8EF06C3-A908-4D39-B8D3-C746415947B3}" destId="{EFCCA1B7-DB72-4F7C-B72B-CB9434213324}" srcOrd="10" destOrd="0" presId="urn:microsoft.com/office/officeart/2005/8/layout/cycle6"/>
    <dgm:cxn modelId="{DF3BA1F6-772E-4808-A969-05F023901065}" type="presParOf" srcId="{D8EF06C3-A908-4D39-B8D3-C746415947B3}" destId="{A7BD8108-7E1F-4BEF-B74F-89230172D049}" srcOrd="11" destOrd="0" presId="urn:microsoft.com/office/officeart/2005/8/layout/cycle6"/>
    <dgm:cxn modelId="{D6041BA9-4F1D-4C55-A942-AE12B04417F1}" type="presParOf" srcId="{D8EF06C3-A908-4D39-B8D3-C746415947B3}" destId="{5ED5108E-E824-41D1-A7BA-418F38B75195}" srcOrd="12" destOrd="0" presId="urn:microsoft.com/office/officeart/2005/8/layout/cycle6"/>
    <dgm:cxn modelId="{5149A881-F1B1-4CC7-AD27-811FF8DEAC22}" type="presParOf" srcId="{D8EF06C3-A908-4D39-B8D3-C746415947B3}" destId="{76F82BFA-CB32-46C6-B078-8398B6BD61F0}" srcOrd="13" destOrd="0" presId="urn:microsoft.com/office/officeart/2005/8/layout/cycle6"/>
    <dgm:cxn modelId="{873D775F-D4E9-4F3C-AA02-DC9B0001D3B5}" type="presParOf" srcId="{D8EF06C3-A908-4D39-B8D3-C746415947B3}" destId="{2758C181-2617-483C-A236-6A5B012552FF}" srcOrd="14" destOrd="0" presId="urn:microsoft.com/office/officeart/2005/8/layout/cycle6"/>
    <dgm:cxn modelId="{9FED56E6-DBD5-4ED7-BB4F-EE4377E33031}" type="presParOf" srcId="{D8EF06C3-A908-4D39-B8D3-C746415947B3}" destId="{699CDE20-A48B-4A1F-A922-8E53CD8ED2A4}" srcOrd="15" destOrd="0" presId="urn:microsoft.com/office/officeart/2005/8/layout/cycle6"/>
    <dgm:cxn modelId="{9F9001A8-50DE-4B8D-A30F-47F338B1C732}" type="presParOf" srcId="{D8EF06C3-A908-4D39-B8D3-C746415947B3}" destId="{B1786B96-FD61-40AD-8BFD-6A8D3D2325B8}" srcOrd="16" destOrd="0" presId="urn:microsoft.com/office/officeart/2005/8/layout/cycle6"/>
    <dgm:cxn modelId="{0B5EB30F-E3B4-46DA-B8D2-13C9BA737C41}" type="presParOf" srcId="{D8EF06C3-A908-4D39-B8D3-C746415947B3}" destId="{36223395-92C1-453F-8A13-02211796FED8}" srcOrd="17" destOrd="0" presId="urn:microsoft.com/office/officeart/2005/8/layout/cycle6"/>
    <dgm:cxn modelId="{3E71E710-BA88-4CBB-B70E-8364D9C25EB8}" type="presParOf" srcId="{D8EF06C3-A908-4D39-B8D3-C746415947B3}" destId="{8F4E2053-F318-4776-A144-F4713A5B617B}" srcOrd="18" destOrd="0" presId="urn:microsoft.com/office/officeart/2005/8/layout/cycle6"/>
    <dgm:cxn modelId="{C16EC0B8-ED27-44A6-8B3A-93142D1FBD38}" type="presParOf" srcId="{D8EF06C3-A908-4D39-B8D3-C746415947B3}" destId="{59922E70-4AB1-4C07-B266-E20A88512527}" srcOrd="19" destOrd="0" presId="urn:microsoft.com/office/officeart/2005/8/layout/cycle6"/>
    <dgm:cxn modelId="{F171059B-1DC7-45EF-A2EF-3E3E5EB196C7}" type="presParOf" srcId="{D8EF06C3-A908-4D39-B8D3-C746415947B3}" destId="{C77C6E00-A20D-4148-84E0-9AAEC57EAC96}"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DB5C2-10AF-4A66-926A-B77A9A7B1794}">
      <dsp:nvSpPr>
        <dsp:cNvPr id="0" name=""/>
        <dsp:cNvSpPr/>
      </dsp:nvSpPr>
      <dsp:spPr>
        <a:xfrm>
          <a:off x="3470188" y="124010"/>
          <a:ext cx="1166998" cy="638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effectLst>
                <a:outerShdw blurRad="38100" dist="38100" dir="2700000" algn="tl">
                  <a:srgbClr val="000000">
                    <a:alpha val="43137"/>
                  </a:srgbClr>
                </a:outerShdw>
              </a:effectLst>
            </a:rPr>
            <a:t>Airway dilation</a:t>
          </a:r>
        </a:p>
      </dsp:txBody>
      <dsp:txXfrm>
        <a:off x="3501333" y="155155"/>
        <a:ext cx="1104708" cy="575710"/>
      </dsp:txXfrm>
    </dsp:sp>
    <dsp:sp modelId="{E3D9C729-6855-43B3-8FE2-A22B0ACA9F1E}">
      <dsp:nvSpPr>
        <dsp:cNvPr id="0" name=""/>
        <dsp:cNvSpPr/>
      </dsp:nvSpPr>
      <dsp:spPr>
        <a:xfrm>
          <a:off x="2060043" y="486434"/>
          <a:ext cx="4327161" cy="4327161"/>
        </a:xfrm>
        <a:custGeom>
          <a:avLst/>
          <a:gdLst/>
          <a:ahLst/>
          <a:cxnLst/>
          <a:rect l="0" t="0" r="0" b="0"/>
          <a:pathLst>
            <a:path>
              <a:moveTo>
                <a:pt x="2587205" y="41877"/>
              </a:moveTo>
              <a:arcTo wR="2163580" hR="2163580" stAng="16877481" swAng="1612618"/>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1888171-26DE-4D77-841D-F0402220B39F}">
      <dsp:nvSpPr>
        <dsp:cNvPr id="0" name=""/>
        <dsp:cNvSpPr/>
      </dsp:nvSpPr>
      <dsp:spPr>
        <a:xfrm>
          <a:off x="4914165" y="955368"/>
          <a:ext cx="1964245" cy="80160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effectLst>
                <a:outerShdw blurRad="38100" dist="38100" dir="2700000" algn="tl">
                  <a:srgbClr val="000000">
                    <a:alpha val="43137"/>
                  </a:srgbClr>
                </a:outerShdw>
              </a:effectLst>
            </a:rPr>
            <a:t>Blood flow to skeletal muscles increases</a:t>
          </a:r>
        </a:p>
      </dsp:txBody>
      <dsp:txXfrm>
        <a:off x="4953296" y="994499"/>
        <a:ext cx="1885983" cy="723342"/>
      </dsp:txXfrm>
    </dsp:sp>
    <dsp:sp modelId="{EE73939B-9DD5-42FD-ABFF-D5053892D7FD}">
      <dsp:nvSpPr>
        <dsp:cNvPr id="0" name=""/>
        <dsp:cNvSpPr/>
      </dsp:nvSpPr>
      <dsp:spPr>
        <a:xfrm>
          <a:off x="1817561" y="46843"/>
          <a:ext cx="4327161" cy="4327161"/>
        </a:xfrm>
        <a:custGeom>
          <a:avLst/>
          <a:gdLst/>
          <a:ahLst/>
          <a:cxnLst/>
          <a:rect l="0" t="0" r="0" b="0"/>
          <a:pathLst>
            <a:path>
              <a:moveTo>
                <a:pt x="4280138" y="1714954"/>
              </a:moveTo>
              <a:arcTo wR="2163580" hR="2163580" stAng="20881962" swAng="770116"/>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93BFE74-1F59-4D3B-BD10-628132DD6E0F}">
      <dsp:nvSpPr>
        <dsp:cNvPr id="0" name=""/>
        <dsp:cNvSpPr/>
      </dsp:nvSpPr>
      <dsp:spPr>
        <a:xfrm>
          <a:off x="5579519" y="2248133"/>
          <a:ext cx="1166998" cy="57127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effectLst>
                <a:outerShdw blurRad="38100" dist="38100" dir="2700000" algn="tl">
                  <a:srgbClr val="000000">
                    <a:alpha val="43137"/>
                  </a:srgbClr>
                </a:outerShdw>
              </a:effectLst>
            </a:rPr>
            <a:t>Pupils dilate</a:t>
          </a:r>
        </a:p>
      </dsp:txBody>
      <dsp:txXfrm>
        <a:off x="5607406" y="2276020"/>
        <a:ext cx="1111224" cy="515496"/>
      </dsp:txXfrm>
    </dsp:sp>
    <dsp:sp modelId="{D1215B2B-8A8D-41D6-B67B-5A5CF4827D17}">
      <dsp:nvSpPr>
        <dsp:cNvPr id="0" name=""/>
        <dsp:cNvSpPr/>
      </dsp:nvSpPr>
      <dsp:spPr>
        <a:xfrm>
          <a:off x="2369714" y="-790075"/>
          <a:ext cx="4327161" cy="4327161"/>
        </a:xfrm>
        <a:custGeom>
          <a:avLst/>
          <a:gdLst/>
          <a:ahLst/>
          <a:cxnLst/>
          <a:rect l="0" t="0" r="0" b="0"/>
          <a:pathLst>
            <a:path>
              <a:moveTo>
                <a:pt x="3766983" y="3616226"/>
              </a:moveTo>
              <a:arcTo wR="2163580" hR="2163580" stAng="2530550" swAng="1425834"/>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1E32455-BB1A-48F3-8BCD-477AE70C7B17}">
      <dsp:nvSpPr>
        <dsp:cNvPr id="0" name=""/>
        <dsp:cNvSpPr/>
      </dsp:nvSpPr>
      <dsp:spPr>
        <a:xfrm>
          <a:off x="4291003" y="3352795"/>
          <a:ext cx="1788378" cy="56993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effectLst>
                <a:outerShdw blurRad="38100" dist="38100" dir="2700000" algn="tl">
                  <a:srgbClr val="000000">
                    <a:alpha val="43137"/>
                  </a:srgbClr>
                </a:outerShdw>
              </a:effectLst>
            </a:rPr>
            <a:t>Blood sugar level increases</a:t>
          </a:r>
        </a:p>
      </dsp:txBody>
      <dsp:txXfrm>
        <a:off x="4318825" y="3380617"/>
        <a:ext cx="1732734" cy="514291"/>
      </dsp:txXfrm>
    </dsp:sp>
    <dsp:sp modelId="{A7BD8108-7E1F-4BEF-B74F-89230172D049}">
      <dsp:nvSpPr>
        <dsp:cNvPr id="0" name=""/>
        <dsp:cNvSpPr/>
      </dsp:nvSpPr>
      <dsp:spPr>
        <a:xfrm>
          <a:off x="1933220" y="-284764"/>
          <a:ext cx="4327161" cy="4327161"/>
        </a:xfrm>
        <a:custGeom>
          <a:avLst/>
          <a:gdLst/>
          <a:ahLst/>
          <a:cxnLst/>
          <a:rect l="0" t="0" r="0" b="0"/>
          <a:pathLst>
            <a:path>
              <a:moveTo>
                <a:pt x="2859091" y="4212323"/>
              </a:moveTo>
              <a:arcTo wR="2163580" hR="2163580" stAng="4274915" swAng="2363903"/>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ED5108E-E824-41D1-A7BA-418F38B75195}">
      <dsp:nvSpPr>
        <dsp:cNvPr id="0" name=""/>
        <dsp:cNvSpPr/>
      </dsp:nvSpPr>
      <dsp:spPr>
        <a:xfrm>
          <a:off x="2129091" y="3352798"/>
          <a:ext cx="1648105" cy="5453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effectLst>
                <a:outerShdw blurRad="38100" dist="38100" dir="2700000" algn="tl">
                  <a:srgbClr val="000000">
                    <a:alpha val="43137"/>
                  </a:srgbClr>
                </a:outerShdw>
              </a:effectLst>
            </a:rPr>
            <a:t>Heart rate increases</a:t>
          </a:r>
        </a:p>
      </dsp:txBody>
      <dsp:txXfrm>
        <a:off x="2155712" y="3379419"/>
        <a:ext cx="1594863" cy="492101"/>
      </dsp:txXfrm>
    </dsp:sp>
    <dsp:sp modelId="{2758C181-2617-483C-A236-6A5B012552FF}">
      <dsp:nvSpPr>
        <dsp:cNvPr id="0" name=""/>
        <dsp:cNvSpPr/>
      </dsp:nvSpPr>
      <dsp:spPr>
        <a:xfrm>
          <a:off x="1404746" y="-807999"/>
          <a:ext cx="4327161" cy="4327161"/>
        </a:xfrm>
        <a:custGeom>
          <a:avLst/>
          <a:gdLst/>
          <a:ahLst/>
          <a:cxnLst/>
          <a:rect l="0" t="0" r="0" b="0"/>
          <a:pathLst>
            <a:path>
              <a:moveTo>
                <a:pt x="1322852" y="4157134"/>
              </a:moveTo>
              <a:arcTo wR="2163580" hR="2163580" stAng="6771977" swAng="1487894"/>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99CDE20-A48B-4A1F-A922-8E53CD8ED2A4}">
      <dsp:nvSpPr>
        <dsp:cNvPr id="0" name=""/>
        <dsp:cNvSpPr/>
      </dsp:nvSpPr>
      <dsp:spPr>
        <a:xfrm>
          <a:off x="1025861" y="2209799"/>
          <a:ext cx="1836949" cy="59587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effectLst>
                <a:outerShdw blurRad="38100" dist="38100" dir="2700000" algn="tl">
                  <a:srgbClr val="000000">
                    <a:alpha val="43137"/>
                  </a:srgbClr>
                </a:outerShdw>
              </a:effectLst>
            </a:rPr>
            <a:t>Blood pressure increases</a:t>
          </a:r>
        </a:p>
      </dsp:txBody>
      <dsp:txXfrm>
        <a:off x="1054949" y="2238887"/>
        <a:ext cx="1778773" cy="537694"/>
      </dsp:txXfrm>
    </dsp:sp>
    <dsp:sp modelId="{36223395-92C1-453F-8A13-02211796FED8}">
      <dsp:nvSpPr>
        <dsp:cNvPr id="0" name=""/>
        <dsp:cNvSpPr/>
      </dsp:nvSpPr>
      <dsp:spPr>
        <a:xfrm>
          <a:off x="1915761" y="520381"/>
          <a:ext cx="4327161" cy="4327161"/>
        </a:xfrm>
        <a:custGeom>
          <a:avLst/>
          <a:gdLst/>
          <a:ahLst/>
          <a:cxnLst/>
          <a:rect l="0" t="0" r="0" b="0"/>
          <a:pathLst>
            <a:path>
              <a:moveTo>
                <a:pt x="53662" y="1684698"/>
              </a:moveTo>
              <a:arcTo wR="2163580" hR="2163580" stAng="11567256" swAng="754910"/>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8F4E2053-F318-4776-A144-F4713A5B617B}">
      <dsp:nvSpPr>
        <dsp:cNvPr id="0" name=""/>
        <dsp:cNvSpPr/>
      </dsp:nvSpPr>
      <dsp:spPr>
        <a:xfrm>
          <a:off x="1633345" y="891692"/>
          <a:ext cx="1457569" cy="86090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effectLst>
                <a:outerShdw blurRad="38100" dist="38100" dir="2700000" algn="tl">
                  <a:srgbClr val="000000">
                    <a:alpha val="43137"/>
                  </a:srgbClr>
                </a:outerShdw>
              </a:effectLst>
            </a:rPr>
            <a:t>Breathing rate increases</a:t>
          </a:r>
        </a:p>
      </dsp:txBody>
      <dsp:txXfrm>
        <a:off x="1675371" y="933718"/>
        <a:ext cx="1373517" cy="776855"/>
      </dsp:txXfrm>
    </dsp:sp>
    <dsp:sp modelId="{C77C6E00-A20D-4148-84E0-9AAEC57EAC96}">
      <dsp:nvSpPr>
        <dsp:cNvPr id="0" name=""/>
        <dsp:cNvSpPr/>
      </dsp:nvSpPr>
      <dsp:spPr>
        <a:xfrm>
          <a:off x="1946900" y="429413"/>
          <a:ext cx="4327161" cy="4327161"/>
        </a:xfrm>
        <a:custGeom>
          <a:avLst/>
          <a:gdLst/>
          <a:ahLst/>
          <a:cxnLst/>
          <a:rect l="0" t="0" r="0" b="0"/>
          <a:pathLst>
            <a:path>
              <a:moveTo>
                <a:pt x="833115" y="457431"/>
              </a:moveTo>
              <a:arcTo wR="2163580" hR="2163580" stAng="13923160" swAng="1231505"/>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37FBF5-BFFE-4343-BDDC-4CFFF681C960}" type="datetimeFigureOut">
              <a:rPr lang="en-US" smtClean="0"/>
              <a:t>12/21/2016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F42FD5-9D43-4F57-AE80-B32528B4B2AD}" type="slidenum">
              <a:rPr lang="en-US" smtClean="0"/>
              <a:t>‹#›</a:t>
            </a:fld>
            <a:endParaRPr lang="en-US"/>
          </a:p>
        </p:txBody>
      </p:sp>
    </p:spTree>
    <p:extLst>
      <p:ext uri="{BB962C8B-B14F-4D97-AF65-F5344CB8AC3E}">
        <p14:creationId xmlns:p14="http://schemas.microsoft.com/office/powerpoint/2010/main" val="252124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72474-4FE0-4827-A9BD-2DB702638DF4}" type="datetimeFigureOut">
              <a:rPr lang="en-US" smtClean="0"/>
              <a:pPr/>
              <a:t>12/21/2016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B8E19-7938-48FC-B90B-090871F6F895}" type="slidenum">
              <a:rPr lang="en-US" smtClean="0"/>
              <a:pPr/>
              <a:t>‹#›</a:t>
            </a:fld>
            <a:endParaRPr lang="en-US" dirty="0"/>
          </a:p>
        </p:txBody>
      </p:sp>
    </p:spTree>
    <p:extLst>
      <p:ext uri="{BB962C8B-B14F-4D97-AF65-F5344CB8AC3E}">
        <p14:creationId xmlns:p14="http://schemas.microsoft.com/office/powerpoint/2010/main" val="4263608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5</a:t>
            </a:fld>
            <a:endParaRPr lang="en-US" dirty="0"/>
          </a:p>
        </p:txBody>
      </p:sp>
    </p:spTree>
    <p:extLst>
      <p:ext uri="{BB962C8B-B14F-4D97-AF65-F5344CB8AC3E}">
        <p14:creationId xmlns:p14="http://schemas.microsoft.com/office/powerpoint/2010/main" val="327010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20</a:t>
            </a:fld>
            <a:endParaRPr lang="en-US" dirty="0"/>
          </a:p>
        </p:txBody>
      </p:sp>
    </p:spTree>
    <p:extLst>
      <p:ext uri="{BB962C8B-B14F-4D97-AF65-F5344CB8AC3E}">
        <p14:creationId xmlns:p14="http://schemas.microsoft.com/office/powerpoint/2010/main" val="3797042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21</a:t>
            </a:fld>
            <a:endParaRPr lang="en-US" dirty="0"/>
          </a:p>
        </p:txBody>
      </p:sp>
    </p:spTree>
    <p:extLst>
      <p:ext uri="{BB962C8B-B14F-4D97-AF65-F5344CB8AC3E}">
        <p14:creationId xmlns:p14="http://schemas.microsoft.com/office/powerpoint/2010/main" val="3261748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22</a:t>
            </a:fld>
            <a:endParaRPr lang="en-US" dirty="0"/>
          </a:p>
        </p:txBody>
      </p:sp>
    </p:spTree>
    <p:extLst>
      <p:ext uri="{BB962C8B-B14F-4D97-AF65-F5344CB8AC3E}">
        <p14:creationId xmlns:p14="http://schemas.microsoft.com/office/powerpoint/2010/main" val="2366165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23</a:t>
            </a:fld>
            <a:endParaRPr lang="en-US" dirty="0"/>
          </a:p>
        </p:txBody>
      </p:sp>
    </p:spTree>
    <p:extLst>
      <p:ext uri="{BB962C8B-B14F-4D97-AF65-F5344CB8AC3E}">
        <p14:creationId xmlns:p14="http://schemas.microsoft.com/office/powerpoint/2010/main" val="1890354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24</a:t>
            </a:fld>
            <a:endParaRPr lang="en-US" dirty="0"/>
          </a:p>
        </p:txBody>
      </p:sp>
    </p:spTree>
    <p:extLst>
      <p:ext uri="{BB962C8B-B14F-4D97-AF65-F5344CB8AC3E}">
        <p14:creationId xmlns:p14="http://schemas.microsoft.com/office/powerpoint/2010/main" val="430459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25</a:t>
            </a:fld>
            <a:endParaRPr lang="en-US" dirty="0"/>
          </a:p>
        </p:txBody>
      </p:sp>
    </p:spTree>
    <p:extLst>
      <p:ext uri="{BB962C8B-B14F-4D97-AF65-F5344CB8AC3E}">
        <p14:creationId xmlns:p14="http://schemas.microsoft.com/office/powerpoint/2010/main" val="225842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221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pitchFamily="1" charset="0"/>
              <a:ea typeface="ＭＳ Ｐゴシック" pitchFamily="1" charset="-128"/>
              <a:cs typeface="Helvetica" pitchFamily="1" charset="0"/>
              <a:sym typeface="Helvetica"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221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pitchFamily="1" charset="0"/>
              <a:ea typeface="ＭＳ Ｐゴシック" pitchFamily="1" charset="-128"/>
              <a:cs typeface="Helvetica" pitchFamily="1" charset="0"/>
              <a:sym typeface="Helvetica"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28</a:t>
            </a:fld>
            <a:endParaRPr lang="en-US" dirty="0"/>
          </a:p>
        </p:txBody>
      </p:sp>
    </p:spTree>
    <p:extLst>
      <p:ext uri="{BB962C8B-B14F-4D97-AF65-F5344CB8AC3E}">
        <p14:creationId xmlns:p14="http://schemas.microsoft.com/office/powerpoint/2010/main" val="1812009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29</a:t>
            </a:fld>
            <a:endParaRPr lang="en-US" dirty="0"/>
          </a:p>
        </p:txBody>
      </p:sp>
    </p:spTree>
    <p:extLst>
      <p:ext uri="{BB962C8B-B14F-4D97-AF65-F5344CB8AC3E}">
        <p14:creationId xmlns:p14="http://schemas.microsoft.com/office/powerpoint/2010/main" val="400866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10</a:t>
            </a:fld>
            <a:endParaRPr lang="en-US" dirty="0"/>
          </a:p>
        </p:txBody>
      </p:sp>
    </p:spTree>
    <p:extLst>
      <p:ext uri="{BB962C8B-B14F-4D97-AF65-F5344CB8AC3E}">
        <p14:creationId xmlns:p14="http://schemas.microsoft.com/office/powerpoint/2010/main" val="1059803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30</a:t>
            </a:fld>
            <a:endParaRPr lang="en-US" dirty="0"/>
          </a:p>
        </p:txBody>
      </p:sp>
    </p:spTree>
    <p:extLst>
      <p:ext uri="{BB962C8B-B14F-4D97-AF65-F5344CB8AC3E}">
        <p14:creationId xmlns:p14="http://schemas.microsoft.com/office/powerpoint/2010/main" val="4248145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31</a:t>
            </a:fld>
            <a:endParaRPr lang="en-US" dirty="0"/>
          </a:p>
        </p:txBody>
      </p:sp>
    </p:spTree>
    <p:extLst>
      <p:ext uri="{BB962C8B-B14F-4D97-AF65-F5344CB8AC3E}">
        <p14:creationId xmlns:p14="http://schemas.microsoft.com/office/powerpoint/2010/main" val="2589092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32</a:t>
            </a:fld>
            <a:endParaRPr lang="en-US" dirty="0"/>
          </a:p>
        </p:txBody>
      </p:sp>
    </p:spTree>
    <p:extLst>
      <p:ext uri="{BB962C8B-B14F-4D97-AF65-F5344CB8AC3E}">
        <p14:creationId xmlns:p14="http://schemas.microsoft.com/office/powerpoint/2010/main" val="3235994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33</a:t>
            </a:fld>
            <a:endParaRPr lang="en-US" dirty="0"/>
          </a:p>
        </p:txBody>
      </p:sp>
    </p:spTree>
    <p:extLst>
      <p:ext uri="{BB962C8B-B14F-4D97-AF65-F5344CB8AC3E}">
        <p14:creationId xmlns:p14="http://schemas.microsoft.com/office/powerpoint/2010/main" val="633305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34</a:t>
            </a:fld>
            <a:endParaRPr lang="en-US" dirty="0"/>
          </a:p>
        </p:txBody>
      </p:sp>
    </p:spTree>
    <p:extLst>
      <p:ext uri="{BB962C8B-B14F-4D97-AF65-F5344CB8AC3E}">
        <p14:creationId xmlns:p14="http://schemas.microsoft.com/office/powerpoint/2010/main" val="211218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35</a:t>
            </a:fld>
            <a:endParaRPr lang="en-US" dirty="0"/>
          </a:p>
        </p:txBody>
      </p:sp>
    </p:spTree>
    <p:extLst>
      <p:ext uri="{BB962C8B-B14F-4D97-AF65-F5344CB8AC3E}">
        <p14:creationId xmlns:p14="http://schemas.microsoft.com/office/powerpoint/2010/main" val="2943292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2323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pitchFamily="1" charset="0"/>
              <a:ea typeface="ＭＳ Ｐゴシック" pitchFamily="1" charset="-128"/>
              <a:cs typeface="Helvetica" pitchFamily="1" charset="0"/>
              <a:sym typeface="Helvetica" pitchFamily="1"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79" eaLnBrk="0" hangingPunct="0">
              <a:spcBef>
                <a:spcPct val="30000"/>
              </a:spcBef>
              <a:defRPr sz="1200">
                <a:solidFill>
                  <a:schemeClr val="tx1"/>
                </a:solidFill>
                <a:latin typeface="Times New Roman" pitchFamily="18" charset="0"/>
              </a:defRPr>
            </a:lvl1pPr>
            <a:lvl2pPr marL="729057" indent="-280406" defTabSz="912879" eaLnBrk="0" hangingPunct="0">
              <a:spcBef>
                <a:spcPct val="30000"/>
              </a:spcBef>
              <a:defRPr sz="1200">
                <a:solidFill>
                  <a:schemeClr val="tx1"/>
                </a:solidFill>
                <a:latin typeface="Times New Roman" pitchFamily="18" charset="0"/>
              </a:defRPr>
            </a:lvl2pPr>
            <a:lvl3pPr marL="1121626" indent="-224325" defTabSz="912879" eaLnBrk="0" hangingPunct="0">
              <a:spcBef>
                <a:spcPct val="30000"/>
              </a:spcBef>
              <a:defRPr sz="1200">
                <a:solidFill>
                  <a:schemeClr val="tx1"/>
                </a:solidFill>
                <a:latin typeface="Times New Roman" pitchFamily="18" charset="0"/>
              </a:defRPr>
            </a:lvl3pPr>
            <a:lvl4pPr marL="1570276" indent="-224325" defTabSz="912879" eaLnBrk="0" hangingPunct="0">
              <a:spcBef>
                <a:spcPct val="30000"/>
              </a:spcBef>
              <a:defRPr sz="1200">
                <a:solidFill>
                  <a:schemeClr val="tx1"/>
                </a:solidFill>
                <a:latin typeface="Times New Roman" pitchFamily="18" charset="0"/>
              </a:defRPr>
            </a:lvl4pPr>
            <a:lvl5pPr marL="2018927" indent="-224325" defTabSz="912879" eaLnBrk="0" hangingPunct="0">
              <a:spcBef>
                <a:spcPct val="30000"/>
              </a:spcBef>
              <a:defRPr sz="1200">
                <a:solidFill>
                  <a:schemeClr val="tx1"/>
                </a:solidFill>
                <a:latin typeface="Times New Roman" pitchFamily="18" charset="0"/>
              </a:defRPr>
            </a:lvl5pPr>
            <a:lvl6pPr marL="2467577" indent="-224325" defTabSz="912879" eaLnBrk="0" fontAlgn="base" hangingPunct="0">
              <a:spcBef>
                <a:spcPct val="30000"/>
              </a:spcBef>
              <a:spcAft>
                <a:spcPct val="0"/>
              </a:spcAft>
              <a:defRPr sz="1200">
                <a:solidFill>
                  <a:schemeClr val="tx1"/>
                </a:solidFill>
                <a:latin typeface="Times New Roman" pitchFamily="18" charset="0"/>
              </a:defRPr>
            </a:lvl6pPr>
            <a:lvl7pPr marL="2916227" indent="-224325" defTabSz="912879" eaLnBrk="0" fontAlgn="base" hangingPunct="0">
              <a:spcBef>
                <a:spcPct val="30000"/>
              </a:spcBef>
              <a:spcAft>
                <a:spcPct val="0"/>
              </a:spcAft>
              <a:defRPr sz="1200">
                <a:solidFill>
                  <a:schemeClr val="tx1"/>
                </a:solidFill>
                <a:latin typeface="Times New Roman" pitchFamily="18" charset="0"/>
              </a:defRPr>
            </a:lvl7pPr>
            <a:lvl8pPr marL="3364878" indent="-224325" defTabSz="912879" eaLnBrk="0" fontAlgn="base" hangingPunct="0">
              <a:spcBef>
                <a:spcPct val="30000"/>
              </a:spcBef>
              <a:spcAft>
                <a:spcPct val="0"/>
              </a:spcAft>
              <a:defRPr sz="1200">
                <a:solidFill>
                  <a:schemeClr val="tx1"/>
                </a:solidFill>
                <a:latin typeface="Times New Roman" pitchFamily="18" charset="0"/>
              </a:defRPr>
            </a:lvl8pPr>
            <a:lvl9pPr marL="3813528" indent="-224325" defTabSz="912879"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0A7886C-1B4A-47BB-8733-7201DE7B8694}" type="slidenum">
              <a:rPr lang="en-US" altLang="en-US" smtClean="0">
                <a:solidFill>
                  <a:prstClr val="black"/>
                </a:solidFill>
              </a:rPr>
              <a:pPr eaLnBrk="1" hangingPunct="1">
                <a:spcBef>
                  <a:spcPct val="0"/>
                </a:spcBef>
              </a:pPr>
              <a:t>37</a:t>
            </a:fld>
            <a:endParaRPr lang="en-US" altLang="en-US">
              <a:solidFill>
                <a:prstClr val="black"/>
              </a:solidFill>
            </a:endParaRPr>
          </a:p>
        </p:txBody>
      </p:sp>
      <p:sp>
        <p:nvSpPr>
          <p:cNvPr id="76803" name="Rectangle 2"/>
          <p:cNvSpPr>
            <a:spLocks noGrp="1" noChangeArrowheads="1"/>
          </p:cNvSpPr>
          <p:nvPr>
            <p:ph type="body" idx="1"/>
          </p:nvPr>
        </p:nvSpPr>
        <p:spPr>
          <a:xfrm>
            <a:off x="919370" y="4311235"/>
            <a:ext cx="5019261" cy="45813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79" tIns="44347" rIns="90279" bIns="44347"/>
          <a:lstStyle/>
          <a:p>
            <a:pPr eaLnBrk="1" hangingPunct="1"/>
            <a:endParaRPr lang="en-US" altLang="en-US" dirty="0"/>
          </a:p>
        </p:txBody>
      </p:sp>
      <p:sp>
        <p:nvSpPr>
          <p:cNvPr id="76804" name="Rectangle 3"/>
          <p:cNvSpPr>
            <a:spLocks noGrp="1" noRot="1" noChangeAspect="1" noChangeArrowheads="1" noTextEdit="1"/>
          </p:cNvSpPr>
          <p:nvPr>
            <p:ph type="sldImg"/>
          </p:nvPr>
        </p:nvSpPr>
        <p:spPr>
          <a:xfrm>
            <a:off x="1144588" y="725488"/>
            <a:ext cx="4567237" cy="3425825"/>
          </a:xfrm>
          <a:ln w="12700" cap="flat">
            <a:solidFill>
              <a:schemeClr val="tx1"/>
            </a:solid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38</a:t>
            </a:fld>
            <a:endParaRPr lang="en-US" dirty="0"/>
          </a:p>
        </p:txBody>
      </p:sp>
    </p:spTree>
    <p:extLst>
      <p:ext uri="{BB962C8B-B14F-4D97-AF65-F5344CB8AC3E}">
        <p14:creationId xmlns:p14="http://schemas.microsoft.com/office/powerpoint/2010/main" val="1033116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39</a:t>
            </a:fld>
            <a:endParaRPr lang="en-US" dirty="0"/>
          </a:p>
        </p:txBody>
      </p:sp>
    </p:spTree>
    <p:extLst>
      <p:ext uri="{BB962C8B-B14F-4D97-AF65-F5344CB8AC3E}">
        <p14:creationId xmlns:p14="http://schemas.microsoft.com/office/powerpoint/2010/main" val="171369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43C5C-3718-442D-B3F1-5531F03241AB}" type="slidenum">
              <a:rPr lang="en-US" smtClean="0"/>
              <a:t>12</a:t>
            </a:fld>
            <a:endParaRPr lang="en-US" dirty="0"/>
          </a:p>
        </p:txBody>
      </p:sp>
      <p:sp>
        <p:nvSpPr>
          <p:cNvPr id="5" name="Date Placeholder 4"/>
          <p:cNvSpPr>
            <a:spLocks noGrp="1"/>
          </p:cNvSpPr>
          <p:nvPr>
            <p:ph type="dt" idx="11"/>
          </p:nvPr>
        </p:nvSpPr>
        <p:spPr/>
        <p:txBody>
          <a:bodyPr/>
          <a:lstStyle/>
          <a:p>
            <a:r>
              <a:rPr lang="en-US"/>
              <a:t>2012</a:t>
            </a:r>
          </a:p>
        </p:txBody>
      </p:sp>
      <p:sp>
        <p:nvSpPr>
          <p:cNvPr id="6" name="Footer Placeholder 5"/>
          <p:cNvSpPr>
            <a:spLocks noGrp="1"/>
          </p:cNvSpPr>
          <p:nvPr>
            <p:ph type="ftr" sz="quarter" idx="12"/>
          </p:nvPr>
        </p:nvSpPr>
        <p:spPr/>
        <p:txBody>
          <a:bodyPr/>
          <a:lstStyle/>
          <a:p>
            <a:r>
              <a:rPr lang="en-US"/>
              <a:t>S. Martens, MD</a:t>
            </a:r>
          </a:p>
        </p:txBody>
      </p:sp>
    </p:spTree>
    <p:extLst>
      <p:ext uri="{BB962C8B-B14F-4D97-AF65-F5344CB8AC3E}">
        <p14:creationId xmlns:p14="http://schemas.microsoft.com/office/powerpoint/2010/main" val="2208707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40</a:t>
            </a:fld>
            <a:endParaRPr lang="en-US" dirty="0"/>
          </a:p>
        </p:txBody>
      </p:sp>
    </p:spTree>
    <p:extLst>
      <p:ext uri="{BB962C8B-B14F-4D97-AF65-F5344CB8AC3E}">
        <p14:creationId xmlns:p14="http://schemas.microsoft.com/office/powerpoint/2010/main" val="1907323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41</a:t>
            </a:fld>
            <a:endParaRPr lang="en-US" dirty="0"/>
          </a:p>
        </p:txBody>
      </p:sp>
    </p:spTree>
    <p:extLst>
      <p:ext uri="{BB962C8B-B14F-4D97-AF65-F5344CB8AC3E}">
        <p14:creationId xmlns:p14="http://schemas.microsoft.com/office/powerpoint/2010/main" val="835480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42</a:t>
            </a:fld>
            <a:endParaRPr lang="en-US" dirty="0"/>
          </a:p>
        </p:txBody>
      </p:sp>
    </p:spTree>
    <p:extLst>
      <p:ext uri="{BB962C8B-B14F-4D97-AF65-F5344CB8AC3E}">
        <p14:creationId xmlns:p14="http://schemas.microsoft.com/office/powerpoint/2010/main" val="2513573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43</a:t>
            </a:fld>
            <a:endParaRPr lang="en-US" dirty="0"/>
          </a:p>
        </p:txBody>
      </p:sp>
    </p:spTree>
    <p:extLst>
      <p:ext uri="{BB962C8B-B14F-4D97-AF65-F5344CB8AC3E}">
        <p14:creationId xmlns:p14="http://schemas.microsoft.com/office/powerpoint/2010/main" val="17715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44</a:t>
            </a:fld>
            <a:endParaRPr lang="en-US" dirty="0"/>
          </a:p>
        </p:txBody>
      </p:sp>
    </p:spTree>
    <p:extLst>
      <p:ext uri="{BB962C8B-B14F-4D97-AF65-F5344CB8AC3E}">
        <p14:creationId xmlns:p14="http://schemas.microsoft.com/office/powerpoint/2010/main" val="376596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98EEEF2-A125-4945-ADF7-022D2C9B4563}" type="slidenum">
              <a:rPr lang="en-US" altLang="en-US" smtClean="0"/>
              <a:pPr/>
              <a:t>45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43"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pitchFamily="1" charset="0"/>
              <a:ea typeface="ＭＳ Ｐゴシック" pitchFamily="1" charset="-128"/>
              <a:cs typeface="Helvetica" pitchFamily="1" charset="0"/>
              <a:sym typeface="Helvetica" pitchFamily="1"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47</a:t>
            </a:fld>
            <a:endParaRPr lang="en-US" dirty="0"/>
          </a:p>
        </p:txBody>
      </p:sp>
    </p:spTree>
    <p:extLst>
      <p:ext uri="{BB962C8B-B14F-4D97-AF65-F5344CB8AC3E}">
        <p14:creationId xmlns:p14="http://schemas.microsoft.com/office/powerpoint/2010/main" val="2588771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48</a:t>
            </a:fld>
            <a:endParaRPr lang="en-US" dirty="0"/>
          </a:p>
        </p:txBody>
      </p:sp>
    </p:spTree>
    <p:extLst>
      <p:ext uri="{BB962C8B-B14F-4D97-AF65-F5344CB8AC3E}">
        <p14:creationId xmlns:p14="http://schemas.microsoft.com/office/powerpoint/2010/main" val="3462944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49</a:t>
            </a:fld>
            <a:endParaRPr lang="en-US" dirty="0"/>
          </a:p>
        </p:txBody>
      </p:sp>
    </p:spTree>
    <p:extLst>
      <p:ext uri="{BB962C8B-B14F-4D97-AF65-F5344CB8AC3E}">
        <p14:creationId xmlns:p14="http://schemas.microsoft.com/office/powerpoint/2010/main" val="67761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13</a:t>
            </a:fld>
            <a:endParaRPr lang="en-US" dirty="0"/>
          </a:p>
        </p:txBody>
      </p:sp>
    </p:spTree>
    <p:extLst>
      <p:ext uri="{BB962C8B-B14F-4D97-AF65-F5344CB8AC3E}">
        <p14:creationId xmlns:p14="http://schemas.microsoft.com/office/powerpoint/2010/main" val="3442043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50</a:t>
            </a:fld>
            <a:endParaRPr lang="en-US" dirty="0"/>
          </a:p>
        </p:txBody>
      </p:sp>
    </p:spTree>
    <p:extLst>
      <p:ext uri="{BB962C8B-B14F-4D97-AF65-F5344CB8AC3E}">
        <p14:creationId xmlns:p14="http://schemas.microsoft.com/office/powerpoint/2010/main" val="2354963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51</a:t>
            </a:fld>
            <a:endParaRPr lang="en-US" dirty="0"/>
          </a:p>
        </p:txBody>
      </p:sp>
    </p:spTree>
    <p:extLst>
      <p:ext uri="{BB962C8B-B14F-4D97-AF65-F5344CB8AC3E}">
        <p14:creationId xmlns:p14="http://schemas.microsoft.com/office/powerpoint/2010/main" val="2910860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52</a:t>
            </a:fld>
            <a:endParaRPr lang="en-US" dirty="0"/>
          </a:p>
        </p:txBody>
      </p:sp>
    </p:spTree>
    <p:extLst>
      <p:ext uri="{BB962C8B-B14F-4D97-AF65-F5344CB8AC3E}">
        <p14:creationId xmlns:p14="http://schemas.microsoft.com/office/powerpoint/2010/main" val="4205585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53</a:t>
            </a:fld>
            <a:endParaRPr lang="en-US" dirty="0"/>
          </a:p>
        </p:txBody>
      </p:sp>
    </p:spTree>
    <p:extLst>
      <p:ext uri="{BB962C8B-B14F-4D97-AF65-F5344CB8AC3E}">
        <p14:creationId xmlns:p14="http://schemas.microsoft.com/office/powerpoint/2010/main" val="2740053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54</a:t>
            </a:fld>
            <a:endParaRPr lang="en-US" dirty="0"/>
          </a:p>
        </p:txBody>
      </p:sp>
    </p:spTree>
    <p:extLst>
      <p:ext uri="{BB962C8B-B14F-4D97-AF65-F5344CB8AC3E}">
        <p14:creationId xmlns:p14="http://schemas.microsoft.com/office/powerpoint/2010/main" val="13069836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55</a:t>
            </a:fld>
            <a:endParaRPr lang="en-US" dirty="0"/>
          </a:p>
        </p:txBody>
      </p:sp>
    </p:spTree>
    <p:extLst>
      <p:ext uri="{BB962C8B-B14F-4D97-AF65-F5344CB8AC3E}">
        <p14:creationId xmlns:p14="http://schemas.microsoft.com/office/powerpoint/2010/main" val="33317882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56</a:t>
            </a:fld>
            <a:endParaRPr lang="en-US" dirty="0"/>
          </a:p>
        </p:txBody>
      </p:sp>
    </p:spTree>
    <p:extLst>
      <p:ext uri="{BB962C8B-B14F-4D97-AF65-F5344CB8AC3E}">
        <p14:creationId xmlns:p14="http://schemas.microsoft.com/office/powerpoint/2010/main" val="35158081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57</a:t>
            </a:fld>
            <a:endParaRPr lang="en-US" dirty="0"/>
          </a:p>
        </p:txBody>
      </p:sp>
    </p:spTree>
    <p:extLst>
      <p:ext uri="{BB962C8B-B14F-4D97-AF65-F5344CB8AC3E}">
        <p14:creationId xmlns:p14="http://schemas.microsoft.com/office/powerpoint/2010/main" val="4217581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58</a:t>
            </a:fld>
            <a:endParaRPr lang="en-US" dirty="0"/>
          </a:p>
        </p:txBody>
      </p:sp>
    </p:spTree>
    <p:extLst>
      <p:ext uri="{BB962C8B-B14F-4D97-AF65-F5344CB8AC3E}">
        <p14:creationId xmlns:p14="http://schemas.microsoft.com/office/powerpoint/2010/main" val="31702657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59</a:t>
            </a:fld>
            <a:endParaRPr lang="en-US" dirty="0"/>
          </a:p>
        </p:txBody>
      </p:sp>
    </p:spTree>
    <p:extLst>
      <p:ext uri="{BB962C8B-B14F-4D97-AF65-F5344CB8AC3E}">
        <p14:creationId xmlns:p14="http://schemas.microsoft.com/office/powerpoint/2010/main" val="9401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15</a:t>
            </a:fld>
            <a:endParaRPr lang="en-US" dirty="0"/>
          </a:p>
        </p:txBody>
      </p:sp>
    </p:spTree>
    <p:extLst>
      <p:ext uri="{BB962C8B-B14F-4D97-AF65-F5344CB8AC3E}">
        <p14:creationId xmlns:p14="http://schemas.microsoft.com/office/powerpoint/2010/main" val="20399793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60</a:t>
            </a:fld>
            <a:endParaRPr lang="en-US" dirty="0"/>
          </a:p>
        </p:txBody>
      </p:sp>
    </p:spTree>
    <p:extLst>
      <p:ext uri="{BB962C8B-B14F-4D97-AF65-F5344CB8AC3E}">
        <p14:creationId xmlns:p14="http://schemas.microsoft.com/office/powerpoint/2010/main" val="13502477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61</a:t>
            </a:fld>
            <a:endParaRPr lang="en-US" dirty="0"/>
          </a:p>
        </p:txBody>
      </p:sp>
    </p:spTree>
    <p:extLst>
      <p:ext uri="{BB962C8B-B14F-4D97-AF65-F5344CB8AC3E}">
        <p14:creationId xmlns:p14="http://schemas.microsoft.com/office/powerpoint/2010/main" val="30382673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62</a:t>
            </a:fld>
            <a:endParaRPr lang="en-US" dirty="0"/>
          </a:p>
        </p:txBody>
      </p:sp>
    </p:spTree>
    <p:extLst>
      <p:ext uri="{BB962C8B-B14F-4D97-AF65-F5344CB8AC3E}">
        <p14:creationId xmlns:p14="http://schemas.microsoft.com/office/powerpoint/2010/main" val="34700250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63</a:t>
            </a:fld>
            <a:endParaRPr lang="en-US" dirty="0"/>
          </a:p>
        </p:txBody>
      </p:sp>
    </p:spTree>
    <p:extLst>
      <p:ext uri="{BB962C8B-B14F-4D97-AF65-F5344CB8AC3E}">
        <p14:creationId xmlns:p14="http://schemas.microsoft.com/office/powerpoint/2010/main" val="3194819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64</a:t>
            </a:fld>
            <a:endParaRPr lang="en-US" dirty="0"/>
          </a:p>
        </p:txBody>
      </p:sp>
    </p:spTree>
    <p:extLst>
      <p:ext uri="{BB962C8B-B14F-4D97-AF65-F5344CB8AC3E}">
        <p14:creationId xmlns:p14="http://schemas.microsoft.com/office/powerpoint/2010/main" val="32528881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65</a:t>
            </a:fld>
            <a:endParaRPr lang="en-US" dirty="0"/>
          </a:p>
        </p:txBody>
      </p:sp>
    </p:spTree>
    <p:extLst>
      <p:ext uri="{BB962C8B-B14F-4D97-AF65-F5344CB8AC3E}">
        <p14:creationId xmlns:p14="http://schemas.microsoft.com/office/powerpoint/2010/main" val="10571101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66</a:t>
            </a:fld>
            <a:endParaRPr lang="en-US" dirty="0"/>
          </a:p>
        </p:txBody>
      </p:sp>
    </p:spTree>
    <p:extLst>
      <p:ext uri="{BB962C8B-B14F-4D97-AF65-F5344CB8AC3E}">
        <p14:creationId xmlns:p14="http://schemas.microsoft.com/office/powerpoint/2010/main" val="3451420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67</a:t>
            </a:fld>
            <a:endParaRPr lang="en-US" dirty="0"/>
          </a:p>
        </p:txBody>
      </p:sp>
    </p:spTree>
    <p:extLst>
      <p:ext uri="{BB962C8B-B14F-4D97-AF65-F5344CB8AC3E}">
        <p14:creationId xmlns:p14="http://schemas.microsoft.com/office/powerpoint/2010/main" val="227196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68</a:t>
            </a:fld>
            <a:endParaRPr lang="en-US" dirty="0"/>
          </a:p>
        </p:txBody>
      </p:sp>
    </p:spTree>
    <p:extLst>
      <p:ext uri="{BB962C8B-B14F-4D97-AF65-F5344CB8AC3E}">
        <p14:creationId xmlns:p14="http://schemas.microsoft.com/office/powerpoint/2010/main" val="4272924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69</a:t>
            </a:fld>
            <a:endParaRPr lang="en-US" dirty="0"/>
          </a:p>
        </p:txBody>
      </p:sp>
    </p:spTree>
    <p:extLst>
      <p:ext uri="{BB962C8B-B14F-4D97-AF65-F5344CB8AC3E}">
        <p14:creationId xmlns:p14="http://schemas.microsoft.com/office/powerpoint/2010/main" val="303776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16</a:t>
            </a:fld>
            <a:endParaRPr lang="en-US" dirty="0"/>
          </a:p>
        </p:txBody>
      </p:sp>
    </p:spTree>
    <p:extLst>
      <p:ext uri="{BB962C8B-B14F-4D97-AF65-F5344CB8AC3E}">
        <p14:creationId xmlns:p14="http://schemas.microsoft.com/office/powerpoint/2010/main" val="35155508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70</a:t>
            </a:fld>
            <a:endParaRPr lang="en-US" dirty="0"/>
          </a:p>
        </p:txBody>
      </p:sp>
    </p:spTree>
    <p:extLst>
      <p:ext uri="{BB962C8B-B14F-4D97-AF65-F5344CB8AC3E}">
        <p14:creationId xmlns:p14="http://schemas.microsoft.com/office/powerpoint/2010/main" val="37766199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71</a:t>
            </a:fld>
            <a:endParaRPr lang="en-US" dirty="0"/>
          </a:p>
        </p:txBody>
      </p:sp>
    </p:spTree>
    <p:extLst>
      <p:ext uri="{BB962C8B-B14F-4D97-AF65-F5344CB8AC3E}">
        <p14:creationId xmlns:p14="http://schemas.microsoft.com/office/powerpoint/2010/main" val="2523476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72</a:t>
            </a:fld>
            <a:endParaRPr lang="en-US" dirty="0"/>
          </a:p>
        </p:txBody>
      </p:sp>
    </p:spTree>
    <p:extLst>
      <p:ext uri="{BB962C8B-B14F-4D97-AF65-F5344CB8AC3E}">
        <p14:creationId xmlns:p14="http://schemas.microsoft.com/office/powerpoint/2010/main" val="20103155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5579" y="8686489"/>
            <a:ext cx="2972421"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9" tIns="45615" rIns="91229" bIns="45615" anchor="b"/>
          <a:lstStyle>
            <a:lvl1pPr defTabSz="930275" eaLnBrk="0" hangingPunct="0">
              <a:spcBef>
                <a:spcPct val="30000"/>
              </a:spcBef>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F19FC1D0-0E1E-483A-B9B1-E6E0EEB760AD}" type="slidenum">
              <a:rPr lang="en-US" altLang="en-US"/>
              <a:pPr algn="r" eaLnBrk="1" hangingPunct="1">
                <a:spcBef>
                  <a:spcPct val="0"/>
                </a:spcBef>
              </a:pPr>
              <a:t>73</a:t>
            </a:fld>
            <a:endParaRPr lang="en-US" altLang="en-US"/>
          </a:p>
        </p:txBody>
      </p:sp>
      <p:sp>
        <p:nvSpPr>
          <p:cNvPr id="84995" name="Rectangle 2"/>
          <p:cNvSpPr>
            <a:spLocks noGrp="1" noChangeArrowheads="1"/>
          </p:cNvSpPr>
          <p:nvPr>
            <p:ph type="body" idx="1"/>
          </p:nvPr>
        </p:nvSpPr>
        <p:spPr>
          <a:xfrm>
            <a:off x="919370" y="4311235"/>
            <a:ext cx="5019261" cy="45813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79" tIns="44347" rIns="90279" bIns="44347"/>
          <a:lstStyle/>
          <a:p>
            <a:pPr eaLnBrk="1" hangingPunct="1"/>
            <a:endParaRPr lang="en-US" altLang="en-US" dirty="0"/>
          </a:p>
        </p:txBody>
      </p:sp>
      <p:sp>
        <p:nvSpPr>
          <p:cNvPr id="84996" name="Rectangle 3"/>
          <p:cNvSpPr>
            <a:spLocks noGrp="1" noRot="1" noChangeAspect="1" noChangeArrowheads="1" noTextEdit="1"/>
          </p:cNvSpPr>
          <p:nvPr>
            <p:ph type="sldImg"/>
          </p:nvPr>
        </p:nvSpPr>
        <p:spPr>
          <a:xfrm>
            <a:off x="1144588" y="725488"/>
            <a:ext cx="4567237" cy="3425825"/>
          </a:xfrm>
          <a:ln w="12700" cap="flat">
            <a:solidFill>
              <a:schemeClr val="tx1"/>
            </a:solid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74</a:t>
            </a:fld>
            <a:endParaRPr lang="en-US" dirty="0"/>
          </a:p>
        </p:txBody>
      </p:sp>
    </p:spTree>
    <p:extLst>
      <p:ext uri="{BB962C8B-B14F-4D97-AF65-F5344CB8AC3E}">
        <p14:creationId xmlns:p14="http://schemas.microsoft.com/office/powerpoint/2010/main" val="51685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B8E19-7938-48FC-B90B-090871F6F895}" type="slidenum">
              <a:rPr lang="en-US" smtClean="0"/>
              <a:pPr/>
              <a:t>17</a:t>
            </a:fld>
            <a:endParaRPr lang="en-US" dirty="0"/>
          </a:p>
        </p:txBody>
      </p:sp>
    </p:spTree>
    <p:extLst>
      <p:ext uri="{BB962C8B-B14F-4D97-AF65-F5344CB8AC3E}">
        <p14:creationId xmlns:p14="http://schemas.microsoft.com/office/powerpoint/2010/main" val="112811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8EA06B-7AE0-4A40-96A9-22B2E3ABD23D}" type="slidenum">
              <a:rPr lang="en-US" altLang="en-US" smtClean="0"/>
              <a:pPr/>
              <a:t>18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8EA06B-7AE0-4A40-96A9-22B2E3ABD23D}" type="slidenum">
              <a:rPr lang="en-US" altLang="en-US" smtClean="0"/>
              <a:pPr/>
              <a:t>19</a:t>
            </a:fld>
            <a:endParaRPr lang="en-US" altLang="en-US"/>
          </a:p>
        </p:txBody>
      </p:sp>
    </p:spTree>
    <p:extLst>
      <p:ext uri="{BB962C8B-B14F-4D97-AF65-F5344CB8AC3E}">
        <p14:creationId xmlns:p14="http://schemas.microsoft.com/office/powerpoint/2010/main" val="254854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531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a:t>Click to edit Master title style</a:t>
            </a:r>
          </a:p>
        </p:txBody>
      </p:sp>
      <p:sp>
        <p:nvSpPr>
          <p:cNvPr id="3" name="Content Placeholder 2"/>
          <p:cNvSpPr>
            <a:spLocks noGrp="1"/>
          </p:cNvSpPr>
          <p:nvPr>
            <p:ph sz="quarter" idx="1"/>
          </p:nvPr>
        </p:nvSpPr>
        <p:spPr>
          <a:xfrm>
            <a:off x="457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WI DHS Office of Preparedness &amp; Emergency Health Care</a:t>
            </a:r>
          </a:p>
        </p:txBody>
      </p:sp>
      <p:sp>
        <p:nvSpPr>
          <p:cNvPr id="9" name="Rectangle 6"/>
          <p:cNvSpPr>
            <a:spLocks noGrp="1" noChangeArrowheads="1"/>
          </p:cNvSpPr>
          <p:nvPr>
            <p:ph type="sldNum" sz="quarter" idx="12"/>
          </p:nvPr>
        </p:nvSpPr>
        <p:spPr>
          <a:ln/>
        </p:spPr>
        <p:txBody>
          <a:bodyPr/>
          <a:lstStyle>
            <a:lvl1pPr>
              <a:defRPr/>
            </a:lvl1pPr>
          </a:lstStyle>
          <a:p>
            <a:pPr>
              <a:defRPr/>
            </a:pPr>
            <a:fld id="{79F16B6A-9C86-4A0F-ABD2-FE7A8490DF10}" type="slidenum">
              <a:rPr lang="en-US"/>
              <a:pPr>
                <a:defRPr/>
              </a:pPr>
              <a:t>‹#›</a:t>
            </a:fld>
            <a:endParaRPr lang="en-US"/>
          </a:p>
        </p:txBody>
      </p:sp>
    </p:spTree>
    <p:extLst>
      <p:ext uri="{BB962C8B-B14F-4D97-AF65-F5344CB8AC3E}">
        <p14:creationId xmlns:p14="http://schemas.microsoft.com/office/powerpoint/2010/main" val="285694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WI DHS Office of Preparedness &amp; Emergency Health Care</a:t>
            </a:r>
          </a:p>
        </p:txBody>
      </p:sp>
      <p:sp>
        <p:nvSpPr>
          <p:cNvPr id="7" name="Rectangle 6"/>
          <p:cNvSpPr>
            <a:spLocks noGrp="1" noChangeArrowheads="1"/>
          </p:cNvSpPr>
          <p:nvPr>
            <p:ph type="sldNum" sz="quarter" idx="12"/>
          </p:nvPr>
        </p:nvSpPr>
        <p:spPr>
          <a:ln/>
        </p:spPr>
        <p:txBody>
          <a:bodyPr/>
          <a:lstStyle>
            <a:lvl1pPr>
              <a:defRPr/>
            </a:lvl1pPr>
          </a:lstStyle>
          <a:p>
            <a:pPr>
              <a:defRPr/>
            </a:pPr>
            <a:fld id="{83D5691A-756B-45B7-BA7B-9277A4C043C2}" type="slidenum">
              <a:rPr lang="en-US"/>
              <a:pPr>
                <a:defRPr/>
              </a:pPr>
              <a:t>‹#›</a:t>
            </a:fld>
            <a:endParaRPr lang="en-US"/>
          </a:p>
        </p:txBody>
      </p:sp>
    </p:spTree>
    <p:extLst>
      <p:ext uri="{BB962C8B-B14F-4D97-AF65-F5344CB8AC3E}">
        <p14:creationId xmlns:p14="http://schemas.microsoft.com/office/powerpoint/2010/main" val="95898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2B87DE4-1224-4E32-8E80-0CFE2BB8A0D2}" type="slidenum">
              <a:rPr lang="en-US" smtClean="0"/>
              <a:t>‹#›</a:t>
            </a:fld>
            <a:endParaRPr lang="en-US"/>
          </a:p>
        </p:txBody>
      </p:sp>
      <p:sp>
        <p:nvSpPr>
          <p:cNvPr id="8" name="Footer Placeholder 7"/>
          <p:cNvSpPr>
            <a:spLocks noGrp="1"/>
          </p:cNvSpPr>
          <p:nvPr>
            <p:ph type="ftr" sz="quarter" idx="13"/>
          </p:nvPr>
        </p:nvSpPr>
        <p:spPr/>
        <p:txBody>
          <a:bodyPr/>
          <a:lstStyle/>
          <a:p>
            <a:r>
              <a:rPr lang="en-US"/>
              <a:t>Wisconsin Department of Health Services:  Office of Preparedness and Emergency Health Care</a:t>
            </a:r>
            <a:endParaRPr lang="en-US" dirty="0"/>
          </a:p>
        </p:txBody>
      </p:sp>
    </p:spTree>
    <p:extLst>
      <p:ext uri="{BB962C8B-B14F-4D97-AF65-F5344CB8AC3E}">
        <p14:creationId xmlns:p14="http://schemas.microsoft.com/office/powerpoint/2010/main" val="410815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2B87DE4-1224-4E32-8E80-0CFE2BB8A0D2}" type="slidenum">
              <a:rPr lang="en-US" smtClean="0"/>
              <a:t>‹#›</a:t>
            </a:fld>
            <a:endParaRPr lang="en-US"/>
          </a:p>
        </p:txBody>
      </p:sp>
    </p:spTree>
    <p:extLst>
      <p:ext uri="{BB962C8B-B14F-4D97-AF65-F5344CB8AC3E}">
        <p14:creationId xmlns:p14="http://schemas.microsoft.com/office/powerpoint/2010/main" val="55865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2B87DE4-1224-4E32-8E80-0CFE2BB8A0D2}" type="slidenum">
              <a:rPr lang="en-US" smtClean="0"/>
              <a:t>‹#›</a:t>
            </a:fld>
            <a:endParaRPr lang="en-US"/>
          </a:p>
        </p:txBody>
      </p:sp>
      <p:sp>
        <p:nvSpPr>
          <p:cNvPr id="9" name="Footer Placeholder 8"/>
          <p:cNvSpPr>
            <a:spLocks noGrp="1"/>
          </p:cNvSpPr>
          <p:nvPr>
            <p:ph type="ftr" sz="quarter" idx="13"/>
          </p:nvPr>
        </p:nvSpPr>
        <p:spPr/>
        <p:txBody>
          <a:bodyPr/>
          <a:lstStyle/>
          <a:p>
            <a:r>
              <a:rPr lang="en-US"/>
              <a:t>Wisconsin Department of Health Services:  Office of Preparedness and Emergency Health Care</a:t>
            </a:r>
            <a:endParaRPr lang="en-US" dirty="0"/>
          </a:p>
        </p:txBody>
      </p:sp>
    </p:spTree>
    <p:extLst>
      <p:ext uri="{BB962C8B-B14F-4D97-AF65-F5344CB8AC3E}">
        <p14:creationId xmlns:p14="http://schemas.microsoft.com/office/powerpoint/2010/main" val="419490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2B87DE4-1224-4E32-8E80-0CFE2BB8A0D2}" type="slidenum">
              <a:rPr lang="en-US" smtClean="0"/>
              <a:t>‹#›</a:t>
            </a:fld>
            <a:endParaRPr lang="en-US"/>
          </a:p>
        </p:txBody>
      </p:sp>
      <p:sp>
        <p:nvSpPr>
          <p:cNvPr id="11" name="Footer Placeholder 10"/>
          <p:cNvSpPr>
            <a:spLocks noGrp="1"/>
          </p:cNvSpPr>
          <p:nvPr>
            <p:ph type="ftr" sz="quarter" idx="13"/>
          </p:nvPr>
        </p:nvSpPr>
        <p:spPr/>
        <p:txBody>
          <a:bodyPr/>
          <a:lstStyle/>
          <a:p>
            <a:r>
              <a:rPr lang="en-US"/>
              <a:t>Wisconsin Department of Health Services:  Office of Preparedness and Emergency Health Care</a:t>
            </a:r>
            <a:endParaRPr lang="en-US" dirty="0"/>
          </a:p>
        </p:txBody>
      </p:sp>
    </p:spTree>
    <p:extLst>
      <p:ext uri="{BB962C8B-B14F-4D97-AF65-F5344CB8AC3E}">
        <p14:creationId xmlns:p14="http://schemas.microsoft.com/office/powerpoint/2010/main" val="294635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2B87DE4-1224-4E32-8E80-0CFE2BB8A0D2}" type="slidenum">
              <a:rPr lang="en-US" smtClean="0"/>
              <a:t>‹#›</a:t>
            </a:fld>
            <a:endParaRPr lang="en-US"/>
          </a:p>
        </p:txBody>
      </p:sp>
      <p:sp>
        <p:nvSpPr>
          <p:cNvPr id="7" name="Footer Placeholder 6"/>
          <p:cNvSpPr>
            <a:spLocks noGrp="1"/>
          </p:cNvSpPr>
          <p:nvPr>
            <p:ph type="ftr" sz="quarter" idx="13"/>
          </p:nvPr>
        </p:nvSpPr>
        <p:spPr/>
        <p:txBody>
          <a:bodyPr/>
          <a:lstStyle/>
          <a:p>
            <a:r>
              <a:rPr lang="en-US"/>
              <a:t>Wisconsin Department of Health Services:  Office of Preparedness and Emergency Health Care</a:t>
            </a:r>
            <a:endParaRPr lang="en-US" dirty="0"/>
          </a:p>
        </p:txBody>
      </p:sp>
    </p:spTree>
    <p:extLst>
      <p:ext uri="{BB962C8B-B14F-4D97-AF65-F5344CB8AC3E}">
        <p14:creationId xmlns:p14="http://schemas.microsoft.com/office/powerpoint/2010/main" val="205627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B87DE4-1224-4E32-8E80-0CFE2BB8A0D2}" type="slidenum">
              <a:rPr lang="en-US" smtClean="0"/>
              <a:t>‹#›</a:t>
            </a:fld>
            <a:endParaRPr lang="en-US"/>
          </a:p>
        </p:txBody>
      </p:sp>
      <p:sp>
        <p:nvSpPr>
          <p:cNvPr id="6" name="Footer Placeholder 5"/>
          <p:cNvSpPr>
            <a:spLocks noGrp="1"/>
          </p:cNvSpPr>
          <p:nvPr>
            <p:ph type="ftr" sz="quarter" idx="13"/>
          </p:nvPr>
        </p:nvSpPr>
        <p:spPr/>
        <p:txBody>
          <a:bodyPr/>
          <a:lstStyle/>
          <a:p>
            <a:r>
              <a:rPr lang="en-US"/>
              <a:t>Wisconsin Department of Health Services:  Office of Preparedness and Emergency Health Care</a:t>
            </a:r>
            <a:endParaRPr lang="en-US" dirty="0"/>
          </a:p>
        </p:txBody>
      </p:sp>
    </p:spTree>
    <p:extLst>
      <p:ext uri="{BB962C8B-B14F-4D97-AF65-F5344CB8AC3E}">
        <p14:creationId xmlns:p14="http://schemas.microsoft.com/office/powerpoint/2010/main" val="10887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C2B87DE4-1224-4E32-8E80-0CFE2BB8A0D2}" type="slidenum">
              <a:rPr lang="en-US" smtClean="0"/>
              <a:t>‹#›</a:t>
            </a:fld>
            <a:endParaRPr lang="en-US"/>
          </a:p>
        </p:txBody>
      </p:sp>
      <p:sp>
        <p:nvSpPr>
          <p:cNvPr id="9" name="Footer Placeholder 8"/>
          <p:cNvSpPr>
            <a:spLocks noGrp="1"/>
          </p:cNvSpPr>
          <p:nvPr>
            <p:ph type="ftr" sz="quarter" idx="13"/>
          </p:nvPr>
        </p:nvSpPr>
        <p:spPr/>
        <p:txBody>
          <a:bodyPr/>
          <a:lstStyle/>
          <a:p>
            <a:r>
              <a:rPr lang="en-US"/>
              <a:t>Wisconsin Department of Health Services:  Office of Preparedness and Emergency Health Care</a:t>
            </a:r>
            <a:endParaRPr lang="en-US" dirty="0"/>
          </a:p>
        </p:txBody>
      </p:sp>
    </p:spTree>
    <p:extLst>
      <p:ext uri="{BB962C8B-B14F-4D97-AF65-F5344CB8AC3E}">
        <p14:creationId xmlns:p14="http://schemas.microsoft.com/office/powerpoint/2010/main" val="16526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lipArt Placeholder 2"/>
          <p:cNvSpPr>
            <a:spLocks noGrp="1"/>
          </p:cNvSpPr>
          <p:nvPr>
            <p:ph type="clipArt" sz="half" idx="1"/>
          </p:nvPr>
        </p:nvSpPr>
        <p:spPr>
          <a:xfrm>
            <a:off x="457200" y="1905000"/>
            <a:ext cx="4038600" cy="4114800"/>
          </a:xfrm>
        </p:spPr>
        <p:txBody>
          <a:bodyPr/>
          <a:lstStyle/>
          <a:p>
            <a:pPr lvl="0"/>
            <a:endParaRPr lang="en-US" noProof="0"/>
          </a:p>
        </p:txBody>
      </p:sp>
      <p:sp>
        <p:nvSpPr>
          <p:cNvPr id="4" name="Text Placeholder 3"/>
          <p:cNvSpPr>
            <a:spLocks noGrp="1"/>
          </p:cNvSpPr>
          <p:nvPr>
            <p:ph type="body"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WI DHS Office of Preparedness &amp; Emergency Health Care</a:t>
            </a:r>
          </a:p>
        </p:txBody>
      </p:sp>
      <p:sp>
        <p:nvSpPr>
          <p:cNvPr id="7" name="Rectangle 6"/>
          <p:cNvSpPr>
            <a:spLocks noGrp="1" noChangeArrowheads="1"/>
          </p:cNvSpPr>
          <p:nvPr>
            <p:ph type="sldNum" sz="quarter" idx="12"/>
          </p:nvPr>
        </p:nvSpPr>
        <p:spPr>
          <a:ln/>
        </p:spPr>
        <p:txBody>
          <a:bodyPr/>
          <a:lstStyle>
            <a:lvl1pPr>
              <a:defRPr/>
            </a:lvl1pPr>
          </a:lstStyle>
          <a:p>
            <a:pPr>
              <a:defRPr/>
            </a:pPr>
            <a:fld id="{6AB2FBF9-91DC-43A5-93C8-9283FD0F44C1}" type="slidenum">
              <a:rPr lang="en-US"/>
              <a:pPr>
                <a:defRPr/>
              </a:pPr>
              <a:t>‹#›</a:t>
            </a:fld>
            <a:endParaRPr lang="en-US"/>
          </a:p>
        </p:txBody>
      </p:sp>
    </p:spTree>
    <p:extLst>
      <p:ext uri="{BB962C8B-B14F-4D97-AF65-F5344CB8AC3E}">
        <p14:creationId xmlns:p14="http://schemas.microsoft.com/office/powerpoint/2010/main" val="205080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1380" y="401948"/>
            <a:ext cx="760525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200102" y="6425174"/>
            <a:ext cx="4866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87DE4-1224-4E32-8E80-0CFE2BB8A0D2}" type="slidenum">
              <a:rPr lang="en-US" smtClean="0"/>
              <a:t>‹#›</a:t>
            </a:fld>
            <a:endParaRPr lang="en-US" dirty="0"/>
          </a:p>
        </p:txBody>
      </p:sp>
      <p:sp>
        <p:nvSpPr>
          <p:cNvPr id="7" name="Rectangle 6"/>
          <p:cNvSpPr/>
          <p:nvPr/>
        </p:nvSpPr>
        <p:spPr>
          <a:xfrm>
            <a:off x="0" y="2"/>
            <a:ext cx="9144000" cy="196643"/>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64999" y="476865"/>
            <a:ext cx="835850" cy="8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6277899"/>
            <a:ext cx="9144000" cy="11798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1"/>
          <p:cNvSpPr>
            <a:spLocks noGrp="1"/>
          </p:cNvSpPr>
          <p:nvPr>
            <p:ph type="ftr" sz="quarter" idx="3"/>
          </p:nvPr>
        </p:nvSpPr>
        <p:spPr>
          <a:xfrm>
            <a:off x="420638" y="6489290"/>
            <a:ext cx="7110872" cy="265472"/>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Wisconsin Department of Health Services:  Office of Preparedness and Emergency Health Care</a:t>
            </a:r>
          </a:p>
        </p:txBody>
      </p:sp>
    </p:spTree>
    <p:extLst>
      <p:ext uri="{BB962C8B-B14F-4D97-AF65-F5344CB8AC3E}">
        <p14:creationId xmlns:p14="http://schemas.microsoft.com/office/powerpoint/2010/main" val="19746242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2" r:id="rId8"/>
    <p:sldLayoutId id="2147483683" r:id="rId9"/>
    <p:sldLayoutId id="2147483684" r:id="rId10"/>
    <p:sldLayoutId id="214748368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000" b="1" kern="1200">
          <a:solidFill>
            <a:schemeClr val="tx2">
              <a:lumMod val="75000"/>
            </a:schemeClr>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3.emf"/><Relationship Id="rId4" Type="http://schemas.openxmlformats.org/officeDocument/2006/relationships/slide" Target="slide5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slide" Target="slide61.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slide" Target="slide6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slide" Target="slide22.xml"/><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slide" Target="slide20.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25757"/>
            <a:ext cx="7772400" cy="1470025"/>
          </a:xfrm>
        </p:spPr>
        <p:txBody>
          <a:bodyPr/>
          <a:lstStyle/>
          <a:p>
            <a:pPr eaLnBrk="1" hangingPunct="1">
              <a:defRPr/>
            </a:pPr>
            <a:r>
              <a:rPr lang="en-US" dirty="0"/>
              <a:t>Anaphylaxis &amp; IM Epinephrine Administration by the WI EMR</a:t>
            </a:r>
          </a:p>
        </p:txBody>
      </p:sp>
      <p:sp>
        <p:nvSpPr>
          <p:cNvPr id="3075" name="Rectangle 3"/>
          <p:cNvSpPr>
            <a:spLocks noGrp="1" noChangeArrowheads="1"/>
          </p:cNvSpPr>
          <p:nvPr>
            <p:ph type="subTitle" idx="1"/>
          </p:nvPr>
        </p:nvSpPr>
        <p:spPr>
          <a:xfrm>
            <a:off x="1371600" y="3505200"/>
            <a:ext cx="6400800" cy="762000"/>
          </a:xfrm>
        </p:spPr>
        <p:txBody>
          <a:bodyPr>
            <a:noAutofit/>
          </a:bodyPr>
          <a:lstStyle/>
          <a:p>
            <a:pPr eaLnBrk="1" hangingPunct="1">
              <a:lnSpc>
                <a:spcPct val="80000"/>
              </a:lnSpc>
              <a:defRPr/>
            </a:pPr>
            <a:r>
              <a:rPr lang="en-US" sz="2800" dirty="0"/>
              <a:t>Advanced Skill</a:t>
            </a:r>
          </a:p>
          <a:p>
            <a:pPr eaLnBrk="1" hangingPunct="1">
              <a:lnSpc>
                <a:spcPct val="80000"/>
              </a:lnSpc>
              <a:defRPr/>
            </a:pPr>
            <a:r>
              <a:rPr lang="en-US" sz="2800" dirty="0"/>
              <a:t>Requires Additional Training and Approval</a:t>
            </a:r>
          </a:p>
        </p:txBody>
      </p:sp>
      <p:sp>
        <p:nvSpPr>
          <p:cNvPr id="6" name="Footer Placeholder 1"/>
          <p:cNvSpPr txBox="1">
            <a:spLocks/>
          </p:cNvSpPr>
          <p:nvPr/>
        </p:nvSpPr>
        <p:spPr>
          <a:xfrm>
            <a:off x="420638" y="6489290"/>
            <a:ext cx="7110872" cy="265472"/>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sz="2000" b="1" dirty="0">
                <a:solidFill>
                  <a:schemeClr val="tx2">
                    <a:lumMod val="50000"/>
                  </a:schemeClr>
                </a:solidFill>
              </a:rPr>
              <a:t>WI DHS Office of Preparedness &amp; Emergency Health Care</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714" y="4306529"/>
            <a:ext cx="2725457" cy="193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43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Key Terms</a:t>
            </a:r>
          </a:p>
        </p:txBody>
      </p:sp>
      <p:sp>
        <p:nvSpPr>
          <p:cNvPr id="3" name="Content Placeholder 2"/>
          <p:cNvSpPr>
            <a:spLocks noGrp="1"/>
          </p:cNvSpPr>
          <p:nvPr>
            <p:ph idx="1"/>
          </p:nvPr>
        </p:nvSpPr>
        <p:spPr>
          <a:xfrm>
            <a:off x="381000" y="1600200"/>
            <a:ext cx="8229600" cy="4114800"/>
          </a:xfrm>
        </p:spPr>
        <p:txBody>
          <a:bodyPr>
            <a:normAutofit lnSpcReduction="10000"/>
          </a:bodyPr>
          <a:lstStyle/>
          <a:p>
            <a:pPr>
              <a:buFont typeface="Wingdings" pitchFamily="2" charset="2"/>
              <a:buNone/>
              <a:defRPr/>
            </a:pPr>
            <a:r>
              <a:rPr lang="en-US" sz="2000" b="1" dirty="0"/>
              <a:t>Anaphylaxis: </a:t>
            </a:r>
            <a:r>
              <a:rPr lang="en-US" sz="2000" dirty="0"/>
              <a:t>life-threatening, hypersensitivity reaction of the immune system</a:t>
            </a:r>
          </a:p>
          <a:p>
            <a:pPr>
              <a:buFont typeface="Wingdings" pitchFamily="2" charset="2"/>
              <a:buNone/>
              <a:defRPr/>
            </a:pPr>
            <a:r>
              <a:rPr lang="en-US" sz="2000" b="1" dirty="0"/>
              <a:t>Aseptic technique: </a:t>
            </a:r>
            <a:r>
              <a:rPr lang="en-US" sz="2000" dirty="0"/>
              <a:t>procedure performed under sterile conditions</a:t>
            </a:r>
          </a:p>
          <a:p>
            <a:pPr>
              <a:buFont typeface="Wingdings" pitchFamily="2" charset="2"/>
              <a:buNone/>
              <a:defRPr/>
            </a:pPr>
            <a:r>
              <a:rPr lang="en-US" sz="2000" b="1" dirty="0"/>
              <a:t>Asphyxia: </a:t>
            </a:r>
            <a:r>
              <a:rPr lang="en-US" sz="2000" dirty="0"/>
              <a:t>suffocation as a result of blockage of the airway</a:t>
            </a:r>
            <a:endParaRPr lang="en-US" sz="2000" b="1" dirty="0"/>
          </a:p>
          <a:p>
            <a:pPr>
              <a:buFont typeface="Wingdings" pitchFamily="2" charset="2"/>
              <a:buNone/>
              <a:defRPr/>
            </a:pPr>
            <a:r>
              <a:rPr lang="en-US" sz="2000" b="1" dirty="0"/>
              <a:t>Dyspnea:</a:t>
            </a:r>
            <a:r>
              <a:rPr lang="en-US" sz="2000" dirty="0"/>
              <a:t> labored or difficult breathing</a:t>
            </a:r>
            <a:endParaRPr lang="en-US" sz="2000" b="1" dirty="0"/>
          </a:p>
          <a:p>
            <a:pPr>
              <a:buFont typeface="Wingdings" pitchFamily="2" charset="2"/>
              <a:buNone/>
              <a:defRPr/>
            </a:pPr>
            <a:r>
              <a:rPr lang="en-US" sz="2000" b="1" dirty="0"/>
              <a:t>Epinephrine: </a:t>
            </a:r>
            <a:r>
              <a:rPr lang="en-US" sz="2000" dirty="0"/>
              <a:t>hormone released from the adrenal glands that activates several tissues in the “fight-or-flight” response</a:t>
            </a:r>
            <a:endParaRPr lang="en-US" sz="2000" b="1" dirty="0"/>
          </a:p>
          <a:p>
            <a:pPr>
              <a:buFont typeface="Wingdings" pitchFamily="2" charset="2"/>
              <a:buNone/>
              <a:defRPr/>
            </a:pPr>
            <a:r>
              <a:rPr lang="en-US" sz="2000" b="1" dirty="0"/>
              <a:t>Histamine:</a:t>
            </a:r>
            <a:r>
              <a:rPr lang="en-US" sz="2000" dirty="0"/>
              <a:t> one of several chemical messages released from immune cells that promote inflammation as a defense mechanism</a:t>
            </a:r>
            <a:endParaRPr lang="en-US" sz="2000" b="1" dirty="0"/>
          </a:p>
          <a:p>
            <a:pPr>
              <a:buFont typeface="Wingdings" pitchFamily="2" charset="2"/>
              <a:buNone/>
              <a:defRPr/>
            </a:pPr>
            <a:r>
              <a:rPr lang="en-US" sz="2000" b="1" dirty="0"/>
              <a:t>Intramuscular:</a:t>
            </a:r>
            <a:r>
              <a:rPr lang="en-US" sz="2000" dirty="0"/>
              <a:t> medication route by injection into the belly of a muscle which encourages rapid transport in the bloodstream</a:t>
            </a:r>
          </a:p>
          <a:p>
            <a:pPr>
              <a:buFont typeface="Wingdings" pitchFamily="2" charset="2"/>
              <a:buNone/>
              <a:defRPr/>
            </a:pPr>
            <a:r>
              <a:rPr lang="en-US" sz="2000" b="1" dirty="0"/>
              <a:t>Shock:</a:t>
            </a:r>
            <a:r>
              <a:rPr lang="en-US" sz="2000" dirty="0"/>
              <a:t> severe reduction in blood pressure (by any cause) that  results in inadequate blood flow (oxygen &amp; glucose) to tissues</a:t>
            </a:r>
          </a:p>
        </p:txBody>
      </p:sp>
      <p:sp>
        <p:nvSpPr>
          <p:cNvPr id="5"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50367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 “Rights” of </a:t>
            </a:r>
            <a:br>
              <a:rPr lang="en-US" dirty="0"/>
            </a:br>
            <a:r>
              <a:rPr lang="en-US" dirty="0"/>
              <a:t>Medication Administration</a:t>
            </a:r>
          </a:p>
        </p:txBody>
      </p:sp>
      <p:sp>
        <p:nvSpPr>
          <p:cNvPr id="3" name="Content Placeholder 2"/>
          <p:cNvSpPr>
            <a:spLocks noGrp="1"/>
          </p:cNvSpPr>
          <p:nvPr>
            <p:ph idx="1"/>
          </p:nvPr>
        </p:nvSpPr>
        <p:spPr/>
        <p:txBody>
          <a:bodyPr>
            <a:noAutofit/>
          </a:bodyPr>
          <a:lstStyle/>
          <a:p>
            <a:pPr marL="571500" indent="-514350">
              <a:buFont typeface="+mj-lt"/>
              <a:buAutoNum type="arabicPeriod"/>
            </a:pPr>
            <a:endParaRPr lang="en-US" altLang="en-US" sz="3600" dirty="0">
              <a:cs typeface="Verdana" pitchFamily="1" charset="0"/>
            </a:endParaRPr>
          </a:p>
          <a:p>
            <a:pPr marL="571500" indent="-514350">
              <a:buFont typeface="+mj-lt"/>
              <a:buAutoNum type="arabicPeriod"/>
            </a:pPr>
            <a:r>
              <a:rPr lang="en-US" altLang="en-US" sz="3600" dirty="0">
                <a:cs typeface="Verdana" pitchFamily="1" charset="0"/>
              </a:rPr>
              <a:t>Right patient</a:t>
            </a:r>
          </a:p>
          <a:p>
            <a:pPr marL="571500" indent="-514350">
              <a:buFont typeface="+mj-lt"/>
              <a:buAutoNum type="arabicPeriod"/>
            </a:pPr>
            <a:r>
              <a:rPr lang="en-US" altLang="en-US" sz="3600" dirty="0">
                <a:cs typeface="Verdana" pitchFamily="1" charset="0"/>
              </a:rPr>
              <a:t>Right medication</a:t>
            </a:r>
          </a:p>
          <a:p>
            <a:pPr marL="571500" indent="-514350">
              <a:buFont typeface="+mj-lt"/>
              <a:buAutoNum type="arabicPeriod"/>
            </a:pPr>
            <a:r>
              <a:rPr lang="en-US" altLang="en-US" sz="3600" dirty="0">
                <a:cs typeface="Verdana" pitchFamily="1" charset="0"/>
              </a:rPr>
              <a:t>Right dose</a:t>
            </a:r>
          </a:p>
          <a:p>
            <a:pPr marL="571500" indent="-514350">
              <a:buFont typeface="+mj-lt"/>
              <a:buAutoNum type="arabicPeriod"/>
            </a:pPr>
            <a:r>
              <a:rPr lang="en-US" altLang="en-US" sz="3600" dirty="0">
                <a:cs typeface="Verdana" pitchFamily="1" charset="0"/>
              </a:rPr>
              <a:t>Right route</a:t>
            </a:r>
          </a:p>
          <a:p>
            <a:pPr marL="571500" indent="-514350">
              <a:buFont typeface="+mj-lt"/>
              <a:buAutoNum type="arabicPeriod"/>
            </a:pPr>
            <a:r>
              <a:rPr lang="en-US" altLang="en-US" sz="3600" dirty="0">
                <a:cs typeface="Verdana" pitchFamily="1" charset="0"/>
              </a:rPr>
              <a:t>Right time</a:t>
            </a:r>
          </a:p>
          <a:p>
            <a:pPr marL="571500" indent="-514350">
              <a:buFont typeface="+mj-lt"/>
              <a:buAutoNum type="arabicPeriod"/>
            </a:pPr>
            <a:r>
              <a:rPr lang="en-US" altLang="en-US" sz="3600" dirty="0">
                <a:cs typeface="Verdana" pitchFamily="1" charset="0"/>
              </a:rPr>
              <a:t>Right documentation</a:t>
            </a:r>
          </a:p>
        </p:txBody>
      </p:sp>
      <p:sp>
        <p:nvSpPr>
          <p:cNvPr id="4" name="Slide Number Placeholder 3"/>
          <p:cNvSpPr>
            <a:spLocks noGrp="1"/>
          </p:cNvSpPr>
          <p:nvPr>
            <p:ph type="sldNum" sz="quarter" idx="12"/>
          </p:nvPr>
        </p:nvSpPr>
        <p:spPr/>
        <p:txBody>
          <a:bodyPr/>
          <a:lstStyle/>
          <a:p>
            <a:fld id="{C2B87DE4-1224-4E32-8E80-0CFE2BB8A0D2}" type="slidenum">
              <a:rPr lang="en-US" smtClean="0"/>
              <a:t>11</a:t>
            </a:fld>
            <a:endParaRPr lang="en-US"/>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169209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9239" y="2799368"/>
            <a:ext cx="6249936" cy="1362075"/>
          </a:xfrm>
        </p:spPr>
        <p:txBody>
          <a:bodyPr>
            <a:normAutofit fontScale="90000"/>
          </a:bodyPr>
          <a:lstStyle/>
          <a:p>
            <a:r>
              <a:rPr lang="en-US" dirty="0"/>
              <a:t>Half of the people with EpiPens do not know why or how to use them. </a:t>
            </a:r>
          </a:p>
        </p:txBody>
      </p:sp>
      <p:pic>
        <p:nvPicPr>
          <p:cNvPr id="6146" name="Picture 2" descr="C:\Users\Suzanne\Documents\EMS\EMS articles\Environmental Emergencies\allergy &amp; anaphylaxis\EpiPen\safety epi pen pix\epipen jr and training pen on table.bmp"/>
          <p:cNvPicPr>
            <a:picLocks noChangeAspect="1" noChangeArrowheads="1"/>
          </p:cNvPicPr>
          <p:nvPr/>
        </p:nvPicPr>
        <p:blipFill rotWithShape="1">
          <a:blip r:embed="rId3">
            <a:extLst>
              <a:ext uri="{28A0092B-C50C-407E-A947-70E740481C1C}">
                <a14:useLocalDpi xmlns:a14="http://schemas.microsoft.com/office/drawing/2010/main" val="0"/>
              </a:ext>
            </a:extLst>
          </a:blip>
          <a:srcRect l="10831" r="17959"/>
          <a:stretch/>
        </p:blipFill>
        <p:spPr bwMode="auto">
          <a:xfrm>
            <a:off x="76200" y="1730508"/>
            <a:ext cx="2075543" cy="3886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ellalarm.com/images/scenarios/scenario_traveler_02.jpg"/>
          <p:cNvPicPr>
            <a:picLocks noChangeAspect="1" noChangeArrowheads="1"/>
          </p:cNvPicPr>
          <p:nvPr/>
        </p:nvPicPr>
        <p:blipFill rotWithShape="1">
          <a:blip r:embed="rId4">
            <a:extLst>
              <a:ext uri="{28A0092B-C50C-407E-A947-70E740481C1C}">
                <a14:useLocalDpi xmlns:a14="http://schemas.microsoft.com/office/drawing/2010/main" val="0"/>
              </a:ext>
            </a:extLst>
          </a:blip>
          <a:srcRect t="8930" b="8775"/>
          <a:stretch/>
        </p:blipFill>
        <p:spPr bwMode="auto">
          <a:xfrm>
            <a:off x="6019800" y="213931"/>
            <a:ext cx="3124200" cy="257105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doctortipster.com/wp-content/uploads/2011/05/epipen-450x300.jpg"/>
          <p:cNvPicPr>
            <a:picLocks noChangeAspect="1" noChangeArrowheads="1"/>
          </p:cNvPicPr>
          <p:nvPr/>
        </p:nvPicPr>
        <p:blipFill rotWithShape="1">
          <a:blip r:embed="rId5">
            <a:extLst>
              <a:ext uri="{28A0092B-C50C-407E-A947-70E740481C1C}">
                <a14:useLocalDpi xmlns:a14="http://schemas.microsoft.com/office/drawing/2010/main" val="0"/>
              </a:ext>
            </a:extLst>
          </a:blip>
          <a:srcRect t="14619" b="19511"/>
          <a:stretch/>
        </p:blipFill>
        <p:spPr bwMode="auto">
          <a:xfrm>
            <a:off x="5638800" y="4838700"/>
            <a:ext cx="3000375" cy="131535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p:cNvSpPr txBox="1">
            <a:spLocks/>
          </p:cNvSpPr>
          <p:nvPr/>
        </p:nvSpPr>
        <p:spPr>
          <a:xfrm>
            <a:off x="420638" y="6489290"/>
            <a:ext cx="7110872" cy="265472"/>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sz="2000" b="1"/>
              <a:t>WI DHS Office of Preparedness &amp; Emergency Health Care</a:t>
            </a:r>
            <a:endParaRPr lang="en-US" sz="2000" b="1" dirty="0"/>
          </a:p>
        </p:txBody>
      </p:sp>
    </p:spTree>
    <p:extLst>
      <p:ext uri="{BB962C8B-B14F-4D97-AF65-F5344CB8AC3E}">
        <p14:creationId xmlns:p14="http://schemas.microsoft.com/office/powerpoint/2010/main" val="382762734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92100"/>
            <a:ext cx="8229600" cy="1003300"/>
          </a:xfrm>
        </p:spPr>
        <p:txBody>
          <a:bodyPr/>
          <a:lstStyle/>
          <a:p>
            <a:pPr eaLnBrk="1" hangingPunct="1">
              <a:defRPr/>
            </a:pPr>
            <a:r>
              <a:rPr lang="en-US" dirty="0"/>
              <a:t>What is Epinephrine?</a:t>
            </a:r>
          </a:p>
        </p:txBody>
      </p:sp>
      <p:sp>
        <p:nvSpPr>
          <p:cNvPr id="11267" name="Rectangle 3"/>
          <p:cNvSpPr>
            <a:spLocks noGrp="1" noChangeArrowheads="1"/>
          </p:cNvSpPr>
          <p:nvPr>
            <p:ph type="body" sz="half" idx="2"/>
          </p:nvPr>
        </p:nvSpPr>
        <p:spPr>
          <a:xfrm>
            <a:off x="304800" y="1295400"/>
            <a:ext cx="8534400" cy="2590800"/>
          </a:xfrm>
        </p:spPr>
        <p:txBody>
          <a:bodyPr/>
          <a:lstStyle/>
          <a:p>
            <a:pPr eaLnBrk="1" hangingPunct="1">
              <a:defRPr/>
            </a:pPr>
            <a:r>
              <a:rPr lang="en-US" sz="2800" dirty="0"/>
              <a:t>A synthetic form of the naturally occurring hormone </a:t>
            </a:r>
            <a:r>
              <a:rPr lang="en-US" sz="2800" b="1" dirty="0">
                <a:solidFill>
                  <a:schemeClr val="tx1"/>
                </a:solidFill>
              </a:rPr>
              <a:t>Epinephrine</a:t>
            </a:r>
          </a:p>
          <a:p>
            <a:pPr eaLnBrk="1" hangingPunct="1">
              <a:defRPr/>
            </a:pPr>
            <a:r>
              <a:rPr lang="en-US" sz="2800" dirty="0"/>
              <a:t>Released during </a:t>
            </a:r>
            <a:r>
              <a:rPr lang="en-US" sz="2800" dirty="0">
                <a:solidFill>
                  <a:schemeClr val="tx1"/>
                </a:solidFill>
              </a:rPr>
              <a:t>“fight or flight” </a:t>
            </a:r>
            <a:r>
              <a:rPr lang="en-US" sz="2800" dirty="0"/>
              <a:t>responses</a:t>
            </a:r>
          </a:p>
          <a:p>
            <a:pPr lvl="1" eaLnBrk="1" hangingPunct="1">
              <a:defRPr/>
            </a:pPr>
            <a:r>
              <a:rPr lang="en-US" sz="2400" dirty="0"/>
              <a:t>Reflex stimulation of the adrenal gland</a:t>
            </a:r>
          </a:p>
          <a:p>
            <a:pPr lvl="1" eaLnBrk="1" hangingPunct="1">
              <a:defRPr/>
            </a:pPr>
            <a:r>
              <a:rPr lang="en-US" sz="2400" dirty="0"/>
              <a:t>Sympathetic division of the autonomic nervous system</a:t>
            </a:r>
          </a:p>
        </p:txBody>
      </p:sp>
      <p:pic>
        <p:nvPicPr>
          <p:cNvPr id="5124" name="Picture 4" descr="Wiki Epinephrine pic"/>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5562600" y="3810000"/>
            <a:ext cx="2946400" cy="2209800"/>
          </a:xfrm>
        </p:spPr>
      </p:pic>
      <p:sp>
        <p:nvSpPr>
          <p:cNvPr id="5125" name="TextBox 8"/>
          <p:cNvSpPr txBox="1">
            <a:spLocks noChangeArrowheads="1"/>
          </p:cNvSpPr>
          <p:nvPr/>
        </p:nvSpPr>
        <p:spPr bwMode="auto">
          <a:xfrm>
            <a:off x="280219" y="4800600"/>
            <a:ext cx="46604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i="1" dirty="0">
                <a:solidFill>
                  <a:srgbClr val="FF0000"/>
                </a:solidFill>
              </a:rPr>
              <a:t>During “fight or flight” reactions, the airways _____________ .</a:t>
            </a:r>
          </a:p>
          <a:p>
            <a:pPr>
              <a:spcBef>
                <a:spcPct val="0"/>
              </a:spcBef>
              <a:buClrTx/>
              <a:buSzTx/>
              <a:buFontTx/>
              <a:buNone/>
            </a:pPr>
            <a:r>
              <a:rPr lang="en-US" altLang="en-US" sz="2000" b="1" i="1" dirty="0">
                <a:solidFill>
                  <a:srgbClr val="FF0000"/>
                </a:solidFill>
              </a:rPr>
              <a:t>              (dilate or constrict)</a:t>
            </a:r>
          </a:p>
        </p:txBody>
      </p:sp>
      <p:pic>
        <p:nvPicPr>
          <p:cNvPr id="5126" name="Picture 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4724400"/>
            <a:ext cx="909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302754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7638" y="228600"/>
            <a:ext cx="7745361" cy="1784350"/>
          </a:xfrm>
          <a:prstGeom prst="rect">
            <a:avLst/>
          </a:prstGeom>
          <a:noFill/>
        </p:spPr>
        <p:txBody>
          <a:bodyPr wrap="square">
            <a:spAutoFit/>
          </a:bodyPr>
          <a:lstStyle/>
          <a:p>
            <a:pPr>
              <a:defRPr/>
            </a:pPr>
            <a:r>
              <a:rPr lang="en-US" sz="2200" dirty="0"/>
              <a:t>The body’s stress response causes the normal release of epinephrine to maintain homeostasis during vigorous activity: “fight or flight”.  These same actions of epinephrine counteract the </a:t>
            </a:r>
            <a:r>
              <a:rPr lang="en-US" sz="2200" dirty="0" err="1">
                <a:solidFill>
                  <a:srgbClr val="FF0000"/>
                </a:solidFill>
              </a:rPr>
              <a:t>bronchoconstriction</a:t>
            </a:r>
            <a:r>
              <a:rPr lang="en-US" sz="2200" dirty="0"/>
              <a:t> and </a:t>
            </a:r>
            <a:r>
              <a:rPr lang="en-US" sz="2200" dirty="0">
                <a:solidFill>
                  <a:srgbClr val="FF0000"/>
                </a:solidFill>
              </a:rPr>
              <a:t>low blood pressure</a:t>
            </a:r>
            <a:r>
              <a:rPr lang="en-US" sz="2200" dirty="0">
                <a:solidFill>
                  <a:srgbClr val="FFC000"/>
                </a:solidFill>
              </a:rPr>
              <a:t> </a:t>
            </a:r>
            <a:r>
              <a:rPr lang="en-US" sz="2200" dirty="0"/>
              <a:t>of anaphylaxis when administered by medical personnel. </a:t>
            </a:r>
          </a:p>
        </p:txBody>
      </p:sp>
      <p:graphicFrame>
        <p:nvGraphicFramePr>
          <p:cNvPr id="7" name="Diagram 6"/>
          <p:cNvGraphicFramePr/>
          <p:nvPr>
            <p:extLst>
              <p:ext uri="{D42A27DB-BD31-4B8C-83A1-F6EECF244321}">
                <p14:modId xmlns:p14="http://schemas.microsoft.com/office/powerpoint/2010/main" val="579326341"/>
              </p:ext>
            </p:extLst>
          </p:nvPr>
        </p:nvGraphicFramePr>
        <p:xfrm>
          <a:off x="685800" y="2172924"/>
          <a:ext cx="7772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972228" y="4114800"/>
            <a:ext cx="1573161" cy="369888"/>
          </a:xfrm>
          <a:prstGeom prst="rect">
            <a:avLst/>
          </a:prstGeom>
          <a:noFill/>
        </p:spPr>
        <p:txBody>
          <a:bodyPr wrap="square">
            <a:spAutoFit/>
          </a:bodyPr>
          <a:lstStyle/>
          <a:p>
            <a:pPr>
              <a:defRPr/>
            </a:pPr>
            <a:r>
              <a:rPr lang="en-US" b="1" dirty="0">
                <a:solidFill>
                  <a:srgbClr val="FF0000"/>
                </a:solidFill>
                <a:effectLst>
                  <a:outerShdw blurRad="38100" dist="38100" dir="2700000" algn="tl">
                    <a:srgbClr val="000000">
                      <a:alpha val="43137"/>
                    </a:srgbClr>
                  </a:outerShdw>
                </a:effectLst>
              </a:rPr>
              <a:t>EPINEPHRINE</a:t>
            </a:r>
          </a:p>
        </p:txBody>
      </p:sp>
      <p:sp>
        <p:nvSpPr>
          <p:cNvPr id="9"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10341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 Underused in EMS</a:t>
            </a:r>
          </a:p>
        </p:txBody>
      </p:sp>
      <p:sp>
        <p:nvSpPr>
          <p:cNvPr id="5" name="Content Placeholder 4"/>
          <p:cNvSpPr>
            <a:spLocks noGrp="1"/>
          </p:cNvSpPr>
          <p:nvPr>
            <p:ph idx="1"/>
          </p:nvPr>
        </p:nvSpPr>
        <p:spPr/>
        <p:txBody>
          <a:bodyPr>
            <a:normAutofit fontScale="85000" lnSpcReduction="10000"/>
          </a:bodyPr>
          <a:lstStyle/>
          <a:p>
            <a:r>
              <a:rPr lang="en-US" i="1" dirty="0"/>
              <a:t>The Use of Epinephrine for Out-of-Hospital Treatment of Anaphylaxis</a:t>
            </a:r>
          </a:p>
          <a:p>
            <a:pPr lvl="2"/>
            <a:r>
              <a:rPr lang="en-US" dirty="0"/>
              <a:t>National Association of EMS Physicians Position Statement</a:t>
            </a:r>
          </a:p>
          <a:p>
            <a:r>
              <a:rPr lang="en-US" i="1" dirty="0"/>
              <a:t>Epinephrine for Anaphylaxis: Underutilized and Unavailable</a:t>
            </a:r>
          </a:p>
          <a:p>
            <a:pPr lvl="2"/>
            <a:r>
              <a:rPr lang="sv-SE" dirty="0"/>
              <a:t>Western J Emerg Med. 2015;16(3):385387.</a:t>
            </a:r>
          </a:p>
          <a:p>
            <a:r>
              <a:rPr lang="en-US" i="1" dirty="0"/>
              <a:t>Epinephrine Use Among EMS Providers Varies Widely By State</a:t>
            </a:r>
          </a:p>
          <a:p>
            <a:pPr lvl="2"/>
            <a:r>
              <a:rPr lang="en-US" dirty="0"/>
              <a:t>American College of Allergy, Asthma &amp; Immunology 2009</a:t>
            </a:r>
          </a:p>
          <a:p>
            <a:r>
              <a:rPr lang="en-US" i="1" dirty="0"/>
              <a:t>Life-Saving Epinephrine Under Utilized by Paramedics</a:t>
            </a:r>
          </a:p>
          <a:p>
            <a:pPr lvl="2"/>
            <a:r>
              <a:rPr lang="en-US" dirty="0"/>
              <a:t>American College of Allergy, Asthma and Immunology 2008</a:t>
            </a:r>
          </a:p>
        </p:txBody>
      </p:sp>
      <p:sp>
        <p:nvSpPr>
          <p:cNvPr id="3" name="Slide Number Placeholder 2"/>
          <p:cNvSpPr>
            <a:spLocks noGrp="1"/>
          </p:cNvSpPr>
          <p:nvPr>
            <p:ph type="sldNum" sz="quarter" idx="12"/>
          </p:nvPr>
        </p:nvSpPr>
        <p:spPr/>
        <p:txBody>
          <a:bodyPr/>
          <a:lstStyle/>
          <a:p>
            <a:fld id="{C2B87DE4-1224-4E32-8E80-0CFE2BB8A0D2}" type="slidenum">
              <a:rPr lang="en-US" smtClean="0"/>
              <a:t>15</a:t>
            </a:fld>
            <a:endParaRPr lang="en-US"/>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62442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 Underused in EMS</a:t>
            </a:r>
          </a:p>
        </p:txBody>
      </p:sp>
      <p:sp>
        <p:nvSpPr>
          <p:cNvPr id="3" name="Content Placeholder 2"/>
          <p:cNvSpPr>
            <a:spLocks noGrp="1"/>
          </p:cNvSpPr>
          <p:nvPr>
            <p:ph idx="1"/>
          </p:nvPr>
        </p:nvSpPr>
        <p:spPr/>
        <p:txBody>
          <a:bodyPr/>
          <a:lstStyle/>
          <a:p>
            <a:endParaRPr lang="en-US" dirty="0"/>
          </a:p>
          <a:p>
            <a:pPr marL="0" indent="0" algn="ctr">
              <a:buNone/>
            </a:pPr>
            <a:r>
              <a:rPr lang="en-US" b="1" i="1" dirty="0"/>
              <a:t>There is </a:t>
            </a:r>
            <a:r>
              <a:rPr lang="en-US" b="1" i="1" u="sng" dirty="0"/>
              <a:t>NO</a:t>
            </a:r>
            <a:r>
              <a:rPr lang="en-US" b="1" i="1" dirty="0"/>
              <a:t> contraindication for Epinephrine </a:t>
            </a:r>
          </a:p>
          <a:p>
            <a:pPr marL="0" indent="0" algn="ctr">
              <a:buNone/>
            </a:pPr>
            <a:r>
              <a:rPr lang="en-US" b="1" i="1" dirty="0"/>
              <a:t>for anaphylaxis or anaphylactic shock</a:t>
            </a:r>
          </a:p>
          <a:p>
            <a:pPr marL="0" indent="0" algn="ctr">
              <a:buNone/>
            </a:pPr>
            <a:endParaRPr lang="en-US" b="1" i="1" dirty="0"/>
          </a:p>
          <a:p>
            <a:pPr marL="0" indent="0" algn="ctr">
              <a:buNone/>
            </a:pPr>
            <a:r>
              <a:rPr lang="en-US" b="1" i="1" dirty="0"/>
              <a:t>This is the primary medication for allergic reaction &amp; anaphylaxis in children</a:t>
            </a:r>
          </a:p>
        </p:txBody>
      </p:sp>
      <p:sp>
        <p:nvSpPr>
          <p:cNvPr id="4" name="Slide Number Placeholder 3"/>
          <p:cNvSpPr>
            <a:spLocks noGrp="1"/>
          </p:cNvSpPr>
          <p:nvPr>
            <p:ph type="sldNum" sz="quarter" idx="12"/>
          </p:nvPr>
        </p:nvSpPr>
        <p:spPr/>
        <p:txBody>
          <a:bodyPr/>
          <a:lstStyle/>
          <a:p>
            <a:fld id="{C2B87DE4-1224-4E32-8E80-0CFE2BB8A0D2}" type="slidenum">
              <a:rPr lang="en-US" smtClean="0"/>
              <a:t>16</a:t>
            </a:fld>
            <a:endParaRPr lang="en-US"/>
          </a:p>
        </p:txBody>
      </p:sp>
      <p:pic>
        <p:nvPicPr>
          <p:cNvPr id="1026" name="Picture 2" descr="http://www.kdheks.gov/emsc/images/EMSC-Bear-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980" y="4457599"/>
            <a:ext cx="1190625" cy="172402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390195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sz="quarter"/>
          </p:nvPr>
        </p:nvSpPr>
        <p:spPr/>
        <p:txBody>
          <a:bodyPr/>
          <a:lstStyle/>
          <a:p>
            <a:pPr eaLnBrk="1" hangingPunct="1">
              <a:defRPr/>
            </a:pPr>
            <a:r>
              <a:rPr lang="en-US" dirty="0"/>
              <a:t>Examples of the Medication</a:t>
            </a:r>
          </a:p>
        </p:txBody>
      </p:sp>
      <p:pic>
        <p:nvPicPr>
          <p:cNvPr id="6147" name="Picture 3" descr="EpiPen Pic"/>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447675" y="1905000"/>
            <a:ext cx="4733925" cy="2514600"/>
          </a:xfrm>
          <a:noFill/>
          <a:ln>
            <a:solidFill>
              <a:srgbClr val="000000"/>
            </a:solidFill>
          </a:ln>
          <a:extLst>
            <a:ext uri="{909E8E84-426E-40DD-AFC4-6F175D3DCCD1}">
              <a14:hiddenFill xmlns:a14="http://schemas.microsoft.com/office/drawing/2010/main">
                <a:solidFill>
                  <a:srgbClr val="FFFFFF"/>
                </a:solidFill>
              </a14:hiddenFill>
            </a:ext>
          </a:extLst>
        </p:spPr>
      </p:pic>
      <p:pic>
        <p:nvPicPr>
          <p:cNvPr id="6148" name="Picture 4" descr="Epi 1 to 1 Ampule"/>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562600" y="1676400"/>
            <a:ext cx="2743200" cy="914400"/>
          </a:xfrm>
          <a:noFill/>
          <a:ln>
            <a:solidFill>
              <a:srgbClr val="000000"/>
            </a:solidFill>
          </a:ln>
          <a:extLst>
            <a:ext uri="{909E8E84-426E-40DD-AFC4-6F175D3DCCD1}">
              <a14:hiddenFill xmlns:a14="http://schemas.microsoft.com/office/drawing/2010/main">
                <a:solidFill>
                  <a:srgbClr val="FFFFFF"/>
                </a:solidFill>
              </a14:hiddenFill>
            </a:ext>
          </a:extLst>
        </p:spPr>
      </p:pic>
      <p:sp>
        <p:nvSpPr>
          <p:cNvPr id="6149" name="Rectangle 5"/>
          <p:cNvSpPr>
            <a:spLocks noChangeArrowheads="1"/>
          </p:cNvSpPr>
          <p:nvPr/>
        </p:nvSpPr>
        <p:spPr bwMode="auto">
          <a:xfrm>
            <a:off x="1600200" y="4495800"/>
            <a:ext cx="579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 typeface="Arial" charset="0"/>
              <a:buChar char="•"/>
            </a:pPr>
            <a:r>
              <a:rPr lang="en-US" altLang="en-US" sz="2400" dirty="0"/>
              <a:t>Name of medication</a:t>
            </a:r>
          </a:p>
          <a:p>
            <a:pPr eaLnBrk="1" hangingPunct="1">
              <a:spcBef>
                <a:spcPct val="0"/>
              </a:spcBef>
              <a:buClrTx/>
              <a:buSzTx/>
              <a:buFont typeface="Arial" charset="0"/>
              <a:buChar char="•"/>
            </a:pPr>
            <a:r>
              <a:rPr lang="en-US" altLang="en-US" sz="2400" dirty="0"/>
              <a:t>Concentration (1:1,000 or 1mg/1ml)</a:t>
            </a:r>
          </a:p>
          <a:p>
            <a:pPr eaLnBrk="1" hangingPunct="1">
              <a:spcBef>
                <a:spcPct val="0"/>
              </a:spcBef>
              <a:buClrTx/>
              <a:buSzTx/>
              <a:buFont typeface="Arial" charset="0"/>
              <a:buChar char="•"/>
            </a:pPr>
            <a:r>
              <a:rPr lang="en-US" altLang="en-US" sz="2400" dirty="0"/>
              <a:t>Expiration date</a:t>
            </a:r>
          </a:p>
        </p:txBody>
      </p:sp>
      <p:pic>
        <p:nvPicPr>
          <p:cNvPr id="6151" name="Picture 7" descr="C:\Users\Owner\Desktop\Epinephrine IM for EMRs drawn-up 2016\adrenaline 1-1000 vial.jpg"/>
          <p:cNvPicPr>
            <a:picLocks noChangeAspect="1" noChangeArrowheads="1"/>
          </p:cNvPicPr>
          <p:nvPr/>
        </p:nvPicPr>
        <p:blipFill>
          <a:blip r:embed="rId5">
            <a:extLst>
              <a:ext uri="{28A0092B-C50C-407E-A947-70E740481C1C}">
                <a14:useLocalDpi xmlns:a14="http://schemas.microsoft.com/office/drawing/2010/main" val="0"/>
              </a:ext>
            </a:extLst>
          </a:blip>
          <a:srcRect l="34525" r="32738"/>
          <a:stretch>
            <a:fillRect/>
          </a:stretch>
        </p:blipFill>
        <p:spPr bwMode="auto">
          <a:xfrm>
            <a:off x="6466882" y="2667000"/>
            <a:ext cx="9318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
          <p:cNvSpPr>
            <a:spLocks noGrp="1"/>
          </p:cNvSpPr>
          <p:nvPr>
            <p:ph type="ftr" sz="quarter" idx="11"/>
          </p:nvPr>
        </p:nvSpPr>
        <p:spPr>
          <a:xfrm>
            <a:off x="420638" y="6489290"/>
            <a:ext cx="7110872" cy="265472"/>
          </a:xfr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340136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371600"/>
            <a:ext cx="32004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a:xfrm>
            <a:off x="609600" y="457200"/>
            <a:ext cx="8229600" cy="1384300"/>
          </a:xfrm>
        </p:spPr>
        <p:txBody>
          <a:bodyPr/>
          <a:lstStyle/>
          <a:p>
            <a:pPr eaLnBrk="1" hangingPunct="1">
              <a:defRPr/>
            </a:pPr>
            <a:r>
              <a:rPr lang="en-US" dirty="0"/>
              <a:t>Indications for Use</a:t>
            </a:r>
          </a:p>
        </p:txBody>
      </p:sp>
      <p:sp>
        <p:nvSpPr>
          <p:cNvPr id="15363" name="Rectangle 3"/>
          <p:cNvSpPr>
            <a:spLocks noGrp="1" noChangeArrowheads="1"/>
          </p:cNvSpPr>
          <p:nvPr>
            <p:ph type="body" sz="half" idx="1"/>
          </p:nvPr>
        </p:nvSpPr>
        <p:spPr>
          <a:xfrm>
            <a:off x="457200" y="1600200"/>
            <a:ext cx="8229600" cy="4572000"/>
          </a:xfrm>
        </p:spPr>
        <p:txBody>
          <a:bodyPr/>
          <a:lstStyle/>
          <a:p>
            <a:pPr eaLnBrk="1" hangingPunct="1">
              <a:buFontTx/>
              <a:buNone/>
              <a:defRPr/>
            </a:pPr>
            <a:r>
              <a:rPr lang="en-US" sz="3000" dirty="0"/>
              <a:t>EMRs may administer Epinephrine for:</a:t>
            </a:r>
          </a:p>
          <a:p>
            <a:pPr eaLnBrk="1" hangingPunct="1">
              <a:defRPr/>
            </a:pPr>
            <a:r>
              <a:rPr lang="en-US" sz="3000" dirty="0"/>
              <a:t>Anaphylaxis with Respiratory Distress</a:t>
            </a:r>
          </a:p>
          <a:p>
            <a:pPr eaLnBrk="1" hangingPunct="1">
              <a:defRPr/>
            </a:pPr>
            <a:r>
              <a:rPr lang="en-US" sz="3000" dirty="0"/>
              <a:t>Anaphylactic shock</a:t>
            </a:r>
          </a:p>
          <a:p>
            <a:pPr eaLnBrk="1" hangingPunct="1">
              <a:buFont typeface="Wingdings" pitchFamily="2" charset="2"/>
              <a:buNone/>
              <a:defRPr/>
            </a:pPr>
            <a:endParaRPr lang="en-US" sz="3200" dirty="0"/>
          </a:p>
          <a:p>
            <a:pPr eaLnBrk="1" hangingPunct="1">
              <a:buFont typeface="Wingdings" pitchFamily="2" charset="2"/>
              <a:buNone/>
              <a:defRPr/>
            </a:pPr>
            <a:endParaRPr lang="en-US" sz="3200" dirty="0"/>
          </a:p>
          <a:p>
            <a:pPr eaLnBrk="1" hangingPunct="1">
              <a:buFont typeface="Wingdings" pitchFamily="2" charset="2"/>
              <a:buNone/>
              <a:defRPr/>
            </a:pPr>
            <a:r>
              <a:rPr lang="en-US" sz="3000" dirty="0"/>
              <a:t>Dosage:</a:t>
            </a:r>
          </a:p>
          <a:p>
            <a:pPr eaLnBrk="1" hangingPunct="1">
              <a:defRPr/>
            </a:pPr>
            <a:r>
              <a:rPr lang="en-US" sz="3200" b="1" dirty="0">
                <a:solidFill>
                  <a:schemeClr val="accent3"/>
                </a:solidFill>
              </a:rPr>
              <a:t>Adults </a:t>
            </a:r>
            <a:r>
              <a:rPr lang="en-US" sz="2400" b="1" dirty="0">
                <a:solidFill>
                  <a:schemeClr val="accent3"/>
                </a:solidFill>
              </a:rPr>
              <a:t>- 0.30 mg </a:t>
            </a:r>
            <a:r>
              <a:rPr lang="en-US" sz="2400" b="1" dirty="0"/>
              <a:t>of 1:1,000</a:t>
            </a:r>
          </a:p>
          <a:p>
            <a:pPr eaLnBrk="1" hangingPunct="1">
              <a:defRPr/>
            </a:pPr>
            <a:r>
              <a:rPr lang="en-US" sz="3200" b="1" dirty="0">
                <a:solidFill>
                  <a:srgbClr val="FFC000"/>
                </a:solidFill>
              </a:rPr>
              <a:t>Pediatrics </a:t>
            </a:r>
            <a:r>
              <a:rPr lang="en-US" sz="2400" b="1" dirty="0">
                <a:solidFill>
                  <a:srgbClr val="FFC000"/>
                </a:solidFill>
              </a:rPr>
              <a:t>- 0.15 mg</a:t>
            </a:r>
            <a:r>
              <a:rPr lang="en-US" sz="2400" b="1" dirty="0">
                <a:solidFill>
                  <a:srgbClr val="FFFF00"/>
                </a:solidFill>
              </a:rPr>
              <a:t> </a:t>
            </a:r>
            <a:r>
              <a:rPr lang="en-US" sz="2400" b="1" dirty="0"/>
              <a:t>of </a:t>
            </a:r>
            <a:r>
              <a:rPr lang="en-US" sz="2400" b="1" dirty="0" smtClean="0"/>
              <a:t>1:2,000</a:t>
            </a:r>
            <a:endParaRPr lang="en-US" sz="4800" b="1" dirty="0"/>
          </a:p>
          <a:p>
            <a:pPr eaLnBrk="1" hangingPunct="1">
              <a:buFontTx/>
              <a:buNone/>
              <a:defRPr/>
            </a:pPr>
            <a:endParaRPr lang="en-US" dirty="0"/>
          </a:p>
        </p:txBody>
      </p:sp>
      <p:sp>
        <p:nvSpPr>
          <p:cNvPr id="7173" name="Rectangle 6"/>
          <p:cNvSpPr>
            <a:spLocks noChangeArrowheads="1"/>
          </p:cNvSpPr>
          <p:nvPr/>
        </p:nvSpPr>
        <p:spPr bwMode="auto">
          <a:xfrm>
            <a:off x="7510358" y="3664980"/>
            <a:ext cx="10262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800" b="1" u="sng" dirty="0">
                <a:solidFill>
                  <a:srgbClr val="000000"/>
                </a:solidFill>
              </a:rPr>
              <a:t>&gt;</a:t>
            </a:r>
            <a:r>
              <a:rPr lang="en-US" altLang="en-US" sz="1800" b="1" dirty="0">
                <a:solidFill>
                  <a:srgbClr val="000000"/>
                </a:solidFill>
              </a:rPr>
              <a:t>8yo</a:t>
            </a:r>
          </a:p>
          <a:p>
            <a:pPr algn="ctr">
              <a:spcBef>
                <a:spcPct val="0"/>
              </a:spcBef>
              <a:buClrTx/>
              <a:buSzTx/>
              <a:buFontTx/>
              <a:buNone/>
            </a:pPr>
            <a:r>
              <a:rPr lang="en-US" altLang="en-US" sz="1800" b="1" u="sng" dirty="0">
                <a:solidFill>
                  <a:srgbClr val="000000"/>
                </a:solidFill>
              </a:rPr>
              <a:t>&gt;</a:t>
            </a:r>
            <a:r>
              <a:rPr lang="en-US" altLang="en-US" sz="1800" b="1" dirty="0">
                <a:solidFill>
                  <a:srgbClr val="000000"/>
                </a:solidFill>
              </a:rPr>
              <a:t>30kg</a:t>
            </a:r>
            <a:r>
              <a:rPr lang="en-US" altLang="en-US" sz="1800" dirty="0">
                <a:solidFill>
                  <a:srgbClr val="000000"/>
                </a:solidFill>
              </a:rPr>
              <a:t> </a:t>
            </a:r>
          </a:p>
          <a:p>
            <a:pPr algn="ctr">
              <a:spcBef>
                <a:spcPct val="0"/>
              </a:spcBef>
              <a:buClrTx/>
              <a:buSzTx/>
              <a:buFontTx/>
              <a:buNone/>
            </a:pPr>
            <a:r>
              <a:rPr lang="en-US" altLang="en-US" sz="1800" dirty="0">
                <a:solidFill>
                  <a:srgbClr val="000000"/>
                </a:solidFill>
              </a:rPr>
              <a:t>(66 </a:t>
            </a:r>
            <a:r>
              <a:rPr lang="en-US" altLang="en-US" sz="1800" dirty="0" err="1">
                <a:solidFill>
                  <a:srgbClr val="000000"/>
                </a:solidFill>
              </a:rPr>
              <a:t>lbs</a:t>
            </a:r>
            <a:r>
              <a:rPr lang="en-US" altLang="en-US" sz="1800" dirty="0">
                <a:solidFill>
                  <a:srgbClr val="000000"/>
                </a:solidFill>
              </a:rPr>
              <a:t>)</a:t>
            </a:r>
          </a:p>
        </p:txBody>
      </p:sp>
      <p:sp>
        <p:nvSpPr>
          <p:cNvPr id="7174" name="Rectangle 7"/>
          <p:cNvSpPr>
            <a:spLocks noChangeArrowheads="1"/>
          </p:cNvSpPr>
          <p:nvPr/>
        </p:nvSpPr>
        <p:spPr bwMode="auto">
          <a:xfrm>
            <a:off x="6324600" y="4424520"/>
            <a:ext cx="838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000000"/>
                </a:solidFill>
              </a:rPr>
              <a:t>&lt;8yo</a:t>
            </a:r>
          </a:p>
          <a:p>
            <a:pPr algn="ctr">
              <a:spcBef>
                <a:spcPct val="0"/>
              </a:spcBef>
              <a:buClrTx/>
              <a:buSzTx/>
              <a:buFontTx/>
              <a:buNone/>
            </a:pPr>
            <a:r>
              <a:rPr lang="en-US" altLang="en-US" sz="1400" b="1" dirty="0">
                <a:solidFill>
                  <a:srgbClr val="000000"/>
                </a:solidFill>
              </a:rPr>
              <a:t>&lt;30kg</a:t>
            </a:r>
          </a:p>
          <a:p>
            <a:pPr algn="ctr">
              <a:spcBef>
                <a:spcPct val="0"/>
              </a:spcBef>
              <a:buClrTx/>
              <a:buSzTx/>
              <a:buFontTx/>
              <a:buNone/>
            </a:pPr>
            <a:r>
              <a:rPr lang="en-US" altLang="en-US" sz="1400" dirty="0">
                <a:solidFill>
                  <a:srgbClr val="000000"/>
                </a:solidFill>
              </a:rPr>
              <a:t>(66 </a:t>
            </a:r>
            <a:r>
              <a:rPr lang="en-US" altLang="en-US" sz="1400" dirty="0" err="1">
                <a:solidFill>
                  <a:srgbClr val="000000"/>
                </a:solidFill>
              </a:rPr>
              <a:t>lbs</a:t>
            </a:r>
            <a:r>
              <a:rPr lang="en-US" altLang="en-US" sz="1400" dirty="0">
                <a:solidFill>
                  <a:srgbClr val="000000"/>
                </a:solidFill>
              </a:rPr>
              <a:t>)</a:t>
            </a:r>
          </a:p>
        </p:txBody>
      </p:sp>
      <p:sp>
        <p:nvSpPr>
          <p:cNvPr id="7175" name="Rectangle 6"/>
          <p:cNvSpPr>
            <a:spLocks noChangeArrowheads="1"/>
          </p:cNvSpPr>
          <p:nvPr/>
        </p:nvSpPr>
        <p:spPr bwMode="auto">
          <a:xfrm>
            <a:off x="990600" y="350520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 typeface="Wingdings" pitchFamily="2" charset="2"/>
              <a:buNone/>
            </a:pPr>
            <a:r>
              <a:rPr lang="en-US" altLang="en-US" sz="2000" b="1" i="1" dirty="0">
                <a:solidFill>
                  <a:srgbClr val="FF0000"/>
                </a:solidFill>
              </a:rPr>
              <a:t>Is this a different dose than when using the </a:t>
            </a:r>
            <a:r>
              <a:rPr lang="en-US" altLang="en-US" sz="2000" b="1" i="1" dirty="0" err="1">
                <a:solidFill>
                  <a:srgbClr val="FF0000"/>
                </a:solidFill>
              </a:rPr>
              <a:t>EpiPen</a:t>
            </a:r>
            <a:r>
              <a:rPr lang="en-US" altLang="en-US" sz="2000" b="1" i="1" dirty="0">
                <a:solidFill>
                  <a:srgbClr val="FF0000"/>
                </a:solidFill>
              </a:rPr>
              <a:t>?</a:t>
            </a:r>
          </a:p>
        </p:txBody>
      </p:sp>
      <p:pic>
        <p:nvPicPr>
          <p:cNvPr id="7176" name="Picture 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200400"/>
            <a:ext cx="909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256534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371600"/>
            <a:ext cx="3200400"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a:xfrm>
            <a:off x="609600" y="457200"/>
            <a:ext cx="8229600" cy="1384300"/>
          </a:xfrm>
        </p:spPr>
        <p:txBody>
          <a:bodyPr/>
          <a:lstStyle/>
          <a:p>
            <a:pPr eaLnBrk="1" hangingPunct="1">
              <a:defRPr/>
            </a:pPr>
            <a:r>
              <a:rPr lang="en-US" dirty="0"/>
              <a:t>Indications for Use</a:t>
            </a:r>
          </a:p>
        </p:txBody>
      </p:sp>
      <p:sp>
        <p:nvSpPr>
          <p:cNvPr id="15363" name="Rectangle 3"/>
          <p:cNvSpPr>
            <a:spLocks noGrp="1" noChangeArrowheads="1"/>
          </p:cNvSpPr>
          <p:nvPr>
            <p:ph type="body" sz="half" idx="1"/>
          </p:nvPr>
        </p:nvSpPr>
        <p:spPr>
          <a:xfrm>
            <a:off x="457200" y="1600200"/>
            <a:ext cx="8229600" cy="4572000"/>
          </a:xfrm>
        </p:spPr>
        <p:txBody>
          <a:bodyPr/>
          <a:lstStyle/>
          <a:p>
            <a:pPr eaLnBrk="1" hangingPunct="1">
              <a:buFontTx/>
              <a:buNone/>
              <a:defRPr/>
            </a:pPr>
            <a:r>
              <a:rPr lang="en-US" sz="3000" dirty="0"/>
              <a:t>EMRs may administer Epinephrine for:</a:t>
            </a:r>
          </a:p>
          <a:p>
            <a:pPr eaLnBrk="1" hangingPunct="1">
              <a:defRPr/>
            </a:pPr>
            <a:r>
              <a:rPr lang="en-US" sz="3000" dirty="0"/>
              <a:t>Anaphylaxis with Respiratory Distress</a:t>
            </a:r>
          </a:p>
          <a:p>
            <a:pPr eaLnBrk="1" hangingPunct="1">
              <a:defRPr/>
            </a:pPr>
            <a:r>
              <a:rPr lang="en-US" sz="3000" dirty="0"/>
              <a:t>Anaphylactic shock</a:t>
            </a:r>
          </a:p>
          <a:p>
            <a:pPr eaLnBrk="1" hangingPunct="1">
              <a:buFont typeface="Wingdings" pitchFamily="2" charset="2"/>
              <a:buNone/>
              <a:defRPr/>
            </a:pPr>
            <a:endParaRPr lang="en-US" sz="3200" dirty="0"/>
          </a:p>
          <a:p>
            <a:pPr eaLnBrk="1" hangingPunct="1">
              <a:buFont typeface="Wingdings" pitchFamily="2" charset="2"/>
              <a:buNone/>
              <a:defRPr/>
            </a:pPr>
            <a:endParaRPr lang="en-US" sz="3200" dirty="0"/>
          </a:p>
          <a:p>
            <a:pPr eaLnBrk="1" hangingPunct="1">
              <a:buFont typeface="Wingdings" pitchFamily="2" charset="2"/>
              <a:buNone/>
              <a:defRPr/>
            </a:pPr>
            <a:r>
              <a:rPr lang="en-US" sz="3000" dirty="0"/>
              <a:t>Dosage:</a:t>
            </a:r>
          </a:p>
          <a:p>
            <a:pPr eaLnBrk="1" hangingPunct="1">
              <a:defRPr/>
            </a:pPr>
            <a:r>
              <a:rPr lang="en-US" sz="3200" b="1" dirty="0">
                <a:solidFill>
                  <a:schemeClr val="accent3"/>
                </a:solidFill>
              </a:rPr>
              <a:t>Adults </a:t>
            </a:r>
            <a:r>
              <a:rPr lang="en-US" sz="2400" b="1" dirty="0">
                <a:solidFill>
                  <a:schemeClr val="accent3"/>
                </a:solidFill>
              </a:rPr>
              <a:t>- 0.30 mg </a:t>
            </a:r>
            <a:r>
              <a:rPr lang="en-US" sz="2400" b="1" dirty="0"/>
              <a:t>of 1:1,000</a:t>
            </a:r>
          </a:p>
          <a:p>
            <a:pPr eaLnBrk="1" hangingPunct="1">
              <a:defRPr/>
            </a:pPr>
            <a:r>
              <a:rPr lang="en-US" sz="3200" b="1" dirty="0">
                <a:solidFill>
                  <a:srgbClr val="FFC000"/>
                </a:solidFill>
              </a:rPr>
              <a:t>Pediatrics </a:t>
            </a:r>
            <a:r>
              <a:rPr lang="en-US" sz="2400" b="1" dirty="0">
                <a:solidFill>
                  <a:srgbClr val="FFC000"/>
                </a:solidFill>
              </a:rPr>
              <a:t>- 0.15 mg</a:t>
            </a:r>
            <a:r>
              <a:rPr lang="en-US" sz="2400" b="1" dirty="0">
                <a:solidFill>
                  <a:srgbClr val="FFFF00"/>
                </a:solidFill>
              </a:rPr>
              <a:t> </a:t>
            </a:r>
            <a:r>
              <a:rPr lang="en-US" sz="2400" b="1" dirty="0"/>
              <a:t>of </a:t>
            </a:r>
            <a:r>
              <a:rPr lang="en-US" sz="2400" b="1" dirty="0" smtClean="0"/>
              <a:t>1:2,000</a:t>
            </a:r>
            <a:endParaRPr lang="en-US" sz="4800" b="1" dirty="0"/>
          </a:p>
          <a:p>
            <a:pPr eaLnBrk="1" hangingPunct="1">
              <a:buFontTx/>
              <a:buNone/>
              <a:defRPr/>
            </a:pPr>
            <a:endParaRPr lang="en-US" dirty="0"/>
          </a:p>
        </p:txBody>
      </p:sp>
      <p:sp>
        <p:nvSpPr>
          <p:cNvPr id="7173" name="Rectangle 6"/>
          <p:cNvSpPr>
            <a:spLocks noChangeArrowheads="1"/>
          </p:cNvSpPr>
          <p:nvPr/>
        </p:nvSpPr>
        <p:spPr bwMode="auto">
          <a:xfrm>
            <a:off x="7510358" y="3664980"/>
            <a:ext cx="10262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800" b="1" u="sng" dirty="0">
                <a:solidFill>
                  <a:srgbClr val="000000"/>
                </a:solidFill>
              </a:rPr>
              <a:t>&gt;</a:t>
            </a:r>
            <a:r>
              <a:rPr lang="en-US" altLang="en-US" sz="1800" b="1" dirty="0">
                <a:solidFill>
                  <a:srgbClr val="000000"/>
                </a:solidFill>
              </a:rPr>
              <a:t>8yo</a:t>
            </a:r>
          </a:p>
          <a:p>
            <a:pPr algn="ctr">
              <a:spcBef>
                <a:spcPct val="0"/>
              </a:spcBef>
              <a:buClrTx/>
              <a:buSzTx/>
              <a:buFontTx/>
              <a:buNone/>
            </a:pPr>
            <a:r>
              <a:rPr lang="en-US" altLang="en-US" sz="1800" b="1" u="sng" dirty="0">
                <a:solidFill>
                  <a:srgbClr val="000000"/>
                </a:solidFill>
              </a:rPr>
              <a:t>&gt;</a:t>
            </a:r>
            <a:r>
              <a:rPr lang="en-US" altLang="en-US" sz="1800" b="1" dirty="0">
                <a:solidFill>
                  <a:srgbClr val="000000"/>
                </a:solidFill>
              </a:rPr>
              <a:t>30kg</a:t>
            </a:r>
            <a:r>
              <a:rPr lang="en-US" altLang="en-US" sz="1800" dirty="0">
                <a:solidFill>
                  <a:srgbClr val="000000"/>
                </a:solidFill>
              </a:rPr>
              <a:t> </a:t>
            </a:r>
          </a:p>
          <a:p>
            <a:pPr algn="ctr">
              <a:spcBef>
                <a:spcPct val="0"/>
              </a:spcBef>
              <a:buClrTx/>
              <a:buSzTx/>
              <a:buFontTx/>
              <a:buNone/>
            </a:pPr>
            <a:r>
              <a:rPr lang="en-US" altLang="en-US" sz="1800" dirty="0">
                <a:solidFill>
                  <a:srgbClr val="000000"/>
                </a:solidFill>
              </a:rPr>
              <a:t>(66 </a:t>
            </a:r>
            <a:r>
              <a:rPr lang="en-US" altLang="en-US" sz="1800" dirty="0" err="1">
                <a:solidFill>
                  <a:srgbClr val="000000"/>
                </a:solidFill>
              </a:rPr>
              <a:t>lbs</a:t>
            </a:r>
            <a:r>
              <a:rPr lang="en-US" altLang="en-US" sz="1800" dirty="0">
                <a:solidFill>
                  <a:srgbClr val="000000"/>
                </a:solidFill>
              </a:rPr>
              <a:t>)</a:t>
            </a:r>
          </a:p>
        </p:txBody>
      </p:sp>
      <p:sp>
        <p:nvSpPr>
          <p:cNvPr id="7174" name="Rectangle 7"/>
          <p:cNvSpPr>
            <a:spLocks noChangeArrowheads="1"/>
          </p:cNvSpPr>
          <p:nvPr/>
        </p:nvSpPr>
        <p:spPr bwMode="auto">
          <a:xfrm>
            <a:off x="6324600" y="4424520"/>
            <a:ext cx="838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1400" b="1" dirty="0">
                <a:solidFill>
                  <a:srgbClr val="000000"/>
                </a:solidFill>
              </a:rPr>
              <a:t>&lt;8yo</a:t>
            </a:r>
          </a:p>
          <a:p>
            <a:pPr algn="ctr">
              <a:spcBef>
                <a:spcPct val="0"/>
              </a:spcBef>
              <a:buClrTx/>
              <a:buSzTx/>
              <a:buFontTx/>
              <a:buNone/>
            </a:pPr>
            <a:r>
              <a:rPr lang="en-US" altLang="en-US" sz="1400" b="1" dirty="0">
                <a:solidFill>
                  <a:srgbClr val="000000"/>
                </a:solidFill>
              </a:rPr>
              <a:t>&lt;30kg</a:t>
            </a:r>
          </a:p>
          <a:p>
            <a:pPr algn="ctr">
              <a:spcBef>
                <a:spcPct val="0"/>
              </a:spcBef>
              <a:buClrTx/>
              <a:buSzTx/>
              <a:buFontTx/>
              <a:buNone/>
            </a:pPr>
            <a:r>
              <a:rPr lang="en-US" altLang="en-US" sz="1400" dirty="0">
                <a:solidFill>
                  <a:srgbClr val="000000"/>
                </a:solidFill>
              </a:rPr>
              <a:t>(66 </a:t>
            </a:r>
            <a:r>
              <a:rPr lang="en-US" altLang="en-US" sz="1400" dirty="0" err="1">
                <a:solidFill>
                  <a:srgbClr val="000000"/>
                </a:solidFill>
              </a:rPr>
              <a:t>lbs</a:t>
            </a:r>
            <a:r>
              <a:rPr lang="en-US" altLang="en-US" sz="1400" dirty="0">
                <a:solidFill>
                  <a:srgbClr val="000000"/>
                </a:solidFill>
              </a:rPr>
              <a:t>)</a:t>
            </a:r>
          </a:p>
        </p:txBody>
      </p:sp>
      <p:sp>
        <p:nvSpPr>
          <p:cNvPr id="7175" name="Rectangle 6"/>
          <p:cNvSpPr>
            <a:spLocks noChangeArrowheads="1"/>
          </p:cNvSpPr>
          <p:nvPr/>
        </p:nvSpPr>
        <p:spPr bwMode="auto">
          <a:xfrm>
            <a:off x="990600" y="3505200"/>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 typeface="Wingdings" pitchFamily="2" charset="2"/>
              <a:buNone/>
            </a:pPr>
            <a:r>
              <a:rPr lang="en-US" altLang="en-US" sz="2000" b="1" i="1" dirty="0">
                <a:solidFill>
                  <a:srgbClr val="FF0000"/>
                </a:solidFill>
              </a:rPr>
              <a:t>Is this a different dose than when using the </a:t>
            </a:r>
            <a:r>
              <a:rPr lang="en-US" altLang="en-US" sz="2000" b="1" i="1" dirty="0" err="1">
                <a:solidFill>
                  <a:srgbClr val="FF0000"/>
                </a:solidFill>
              </a:rPr>
              <a:t>EpiPen</a:t>
            </a:r>
            <a:r>
              <a:rPr lang="en-US" altLang="en-US" sz="2000" b="1" i="1" dirty="0">
                <a:solidFill>
                  <a:srgbClr val="FF0000"/>
                </a:solidFill>
              </a:rPr>
              <a:t>?</a:t>
            </a:r>
          </a:p>
        </p:txBody>
      </p:sp>
      <p:pic>
        <p:nvPicPr>
          <p:cNvPr id="7176" name="Picture 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200400"/>
            <a:ext cx="909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32489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81000"/>
            <a:ext cx="8229600" cy="990600"/>
          </a:xfrm>
        </p:spPr>
        <p:txBody>
          <a:bodyPr/>
          <a:lstStyle/>
          <a:p>
            <a:pPr eaLnBrk="1" hangingPunct="1">
              <a:defRPr/>
            </a:pPr>
            <a:r>
              <a:rPr lang="en-US" dirty="0"/>
              <a:t>Learning Objectives:</a:t>
            </a:r>
          </a:p>
        </p:txBody>
      </p:sp>
      <p:sp>
        <p:nvSpPr>
          <p:cNvPr id="20483" name="Rectangle 3"/>
          <p:cNvSpPr>
            <a:spLocks noGrp="1" noChangeArrowheads="1"/>
          </p:cNvSpPr>
          <p:nvPr>
            <p:ph type="body" idx="1"/>
          </p:nvPr>
        </p:nvSpPr>
        <p:spPr>
          <a:xfrm>
            <a:off x="381000" y="1447800"/>
            <a:ext cx="8305800" cy="5105400"/>
          </a:xfrm>
        </p:spPr>
        <p:txBody>
          <a:bodyPr/>
          <a:lstStyle/>
          <a:p>
            <a:pPr marL="403225" indent="-403225" eaLnBrk="1" hangingPunct="1">
              <a:buFont typeface="Wingdings" pitchFamily="2" charset="2"/>
              <a:buNone/>
              <a:defRPr/>
            </a:pPr>
            <a:r>
              <a:rPr lang="en-US" sz="2400" dirty="0"/>
              <a:t>With successful completion of this training module, the EMR will be able to describe and/or correctly demonstrate:</a:t>
            </a:r>
          </a:p>
          <a:p>
            <a:pPr lvl="8">
              <a:defRPr/>
            </a:pPr>
            <a:endParaRPr lang="en-US" sz="1200" dirty="0"/>
          </a:p>
          <a:p>
            <a:pPr>
              <a:defRPr/>
            </a:pPr>
            <a:r>
              <a:rPr lang="en-US" sz="2400" dirty="0"/>
              <a:t>Expected baseline education for EMR:</a:t>
            </a:r>
          </a:p>
          <a:p>
            <a:pPr lvl="1">
              <a:defRPr/>
            </a:pPr>
            <a:r>
              <a:rPr lang="en-US" sz="2000" dirty="0"/>
              <a:t>Signs and Symptoms of Anaphylaxis</a:t>
            </a:r>
          </a:p>
          <a:p>
            <a:pPr lvl="1">
              <a:defRPr/>
            </a:pPr>
            <a:r>
              <a:rPr lang="en-US" sz="2000" dirty="0"/>
              <a:t>Epinephrine identification as a medication</a:t>
            </a:r>
          </a:p>
          <a:p>
            <a:pPr lvl="1">
              <a:defRPr/>
            </a:pPr>
            <a:r>
              <a:rPr lang="en-US" sz="2000" dirty="0"/>
              <a:t>The mechanism of action and effects of Epinephrine</a:t>
            </a:r>
          </a:p>
          <a:p>
            <a:pPr>
              <a:defRPr/>
            </a:pPr>
            <a:r>
              <a:rPr lang="en-US" sz="2400" dirty="0"/>
              <a:t>Advanced skills MUST be recorded in WARDS report</a:t>
            </a:r>
          </a:p>
          <a:p>
            <a:pPr lvl="8">
              <a:defRPr/>
            </a:pPr>
            <a:endParaRPr lang="en-US" sz="1200" dirty="0"/>
          </a:p>
          <a:p>
            <a:pPr marL="403225" indent="-403225" eaLnBrk="1" hangingPunct="1">
              <a:defRPr/>
            </a:pPr>
            <a:r>
              <a:rPr lang="en-US" sz="2400" b="1" dirty="0"/>
              <a:t>Steps in Aseptic Technique</a:t>
            </a:r>
          </a:p>
          <a:p>
            <a:pPr marL="400050" indent="-400050" eaLnBrk="1" hangingPunct="1">
              <a:lnSpc>
                <a:spcPct val="80000"/>
              </a:lnSpc>
              <a:defRPr/>
            </a:pPr>
            <a:r>
              <a:rPr lang="en-US" sz="2400" b="1" dirty="0"/>
              <a:t>Preparation of Epinephrine for IM administration</a:t>
            </a:r>
          </a:p>
          <a:p>
            <a:pPr marL="400050" indent="-400050" eaLnBrk="1" hangingPunct="1">
              <a:lnSpc>
                <a:spcPct val="80000"/>
              </a:lnSpc>
              <a:defRPr/>
            </a:pPr>
            <a:r>
              <a:rPr lang="en-US" sz="2400" b="1" dirty="0"/>
              <a:t>Intramuscular administration of Epinephrine </a:t>
            </a:r>
          </a:p>
        </p:txBody>
      </p:sp>
      <p:pic>
        <p:nvPicPr>
          <p:cNvPr id="307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257800"/>
            <a:ext cx="909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408159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EpiPen</a:t>
            </a:r>
            <a:r>
              <a:rPr lang="en-US" dirty="0"/>
              <a:t> Dosages</a:t>
            </a:r>
          </a:p>
        </p:txBody>
      </p:sp>
      <p:pic>
        <p:nvPicPr>
          <p:cNvPr id="36867" name="Picture 6" descr="EpiPen Box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1828800"/>
            <a:ext cx="660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133600" y="3886200"/>
            <a:ext cx="4551246" cy="830997"/>
          </a:xfrm>
          <a:prstGeom prst="rect">
            <a:avLst/>
          </a:prstGeom>
        </p:spPr>
        <p:txBody>
          <a:bodyPr wrap="none">
            <a:spAutoFit/>
          </a:bodyPr>
          <a:lstStyle/>
          <a:p>
            <a:pPr eaLnBrk="1" hangingPunct="1">
              <a:defRPr/>
            </a:pPr>
            <a:r>
              <a:rPr lang="en-US" sz="2400" b="1" dirty="0">
                <a:solidFill>
                  <a:srgbClr val="92D050"/>
                </a:solidFill>
              </a:rPr>
              <a:t>Pediatrics</a:t>
            </a:r>
            <a:r>
              <a:rPr lang="en-US" sz="2400" b="1" dirty="0"/>
              <a:t> 	- </a:t>
            </a:r>
            <a:r>
              <a:rPr lang="en-US" sz="2400" b="1" dirty="0">
                <a:solidFill>
                  <a:srgbClr val="FF0000"/>
                </a:solidFill>
              </a:rPr>
              <a:t>0.15 mg </a:t>
            </a:r>
            <a:r>
              <a:rPr lang="en-US" sz="2400" b="1" dirty="0"/>
              <a:t>of 1:2,000</a:t>
            </a:r>
          </a:p>
          <a:p>
            <a:pPr eaLnBrk="1" hangingPunct="1">
              <a:defRPr/>
            </a:pPr>
            <a:r>
              <a:rPr lang="en-US" sz="2400" b="1" dirty="0">
                <a:solidFill>
                  <a:srgbClr val="FFC000"/>
                </a:solidFill>
              </a:rPr>
              <a:t>Adults</a:t>
            </a:r>
            <a:r>
              <a:rPr lang="en-US" sz="2400" b="1" dirty="0"/>
              <a:t> 		- </a:t>
            </a:r>
            <a:r>
              <a:rPr lang="en-US" sz="2400" b="1" dirty="0">
                <a:solidFill>
                  <a:srgbClr val="FF0000"/>
                </a:solidFill>
              </a:rPr>
              <a:t>0.30 mg </a:t>
            </a:r>
            <a:r>
              <a:rPr lang="en-US" sz="2400" b="1" dirty="0"/>
              <a:t>of 1:1,000</a:t>
            </a:r>
          </a:p>
        </p:txBody>
      </p:sp>
      <p:sp>
        <p:nvSpPr>
          <p:cNvPr id="36869" name="TextBox 8"/>
          <p:cNvSpPr txBox="1">
            <a:spLocks noChangeArrowheads="1"/>
          </p:cNvSpPr>
          <p:nvPr/>
        </p:nvSpPr>
        <p:spPr bwMode="auto">
          <a:xfrm>
            <a:off x="838200" y="51054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400" dirty="0">
                <a:latin typeface="+mn-lt"/>
              </a:rPr>
              <a:t>The same dosage schedule is used in anaphylaxis, no matter the method of IM administration.</a:t>
            </a:r>
          </a:p>
        </p:txBody>
      </p:sp>
      <p:sp>
        <p:nvSpPr>
          <p:cNvPr id="8"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122046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a:defRPr/>
            </a:pPr>
            <a:r>
              <a:rPr lang="en-US" dirty="0"/>
              <a:t>Anaphylaxis is an over-reaction of the Immune System</a:t>
            </a:r>
          </a:p>
        </p:txBody>
      </p:sp>
      <p:sp>
        <p:nvSpPr>
          <p:cNvPr id="56323" name="Rectangle 3"/>
          <p:cNvSpPr>
            <a:spLocks noGrp="1" noChangeArrowheads="1"/>
          </p:cNvSpPr>
          <p:nvPr>
            <p:ph idx="1"/>
          </p:nvPr>
        </p:nvSpPr>
        <p:spPr/>
        <p:txBody>
          <a:bodyPr/>
          <a:lstStyle/>
          <a:p>
            <a:pPr>
              <a:lnSpc>
                <a:spcPct val="90000"/>
              </a:lnSpc>
              <a:defRPr/>
            </a:pPr>
            <a:r>
              <a:rPr lang="en-US" sz="2800" dirty="0"/>
              <a:t>Sudden, severe allergic reaction involving the whole body </a:t>
            </a:r>
            <a:r>
              <a:rPr lang="en-US" sz="2800" i="1" dirty="0"/>
              <a:t>(more than a local reaction, sting or rash)</a:t>
            </a:r>
          </a:p>
          <a:p>
            <a:pPr>
              <a:lnSpc>
                <a:spcPct val="90000"/>
              </a:lnSpc>
              <a:defRPr/>
            </a:pPr>
            <a:r>
              <a:rPr lang="en-US" sz="2800" dirty="0"/>
              <a:t>Most common allergens: </a:t>
            </a:r>
          </a:p>
          <a:p>
            <a:pPr lvl="1">
              <a:lnSpc>
                <a:spcPct val="90000"/>
              </a:lnSpc>
              <a:defRPr/>
            </a:pPr>
            <a:r>
              <a:rPr lang="en-US" sz="2400" b="1" dirty="0"/>
              <a:t>Insect stings, Food, Medications, Latex</a:t>
            </a:r>
          </a:p>
          <a:p>
            <a:pPr>
              <a:lnSpc>
                <a:spcPct val="90000"/>
              </a:lnSpc>
              <a:defRPr/>
            </a:pPr>
            <a:r>
              <a:rPr lang="en-US" sz="2800" dirty="0"/>
              <a:t>Skin responses with itching, hives &amp; swelling</a:t>
            </a:r>
          </a:p>
          <a:p>
            <a:pPr>
              <a:lnSpc>
                <a:spcPct val="90000"/>
              </a:lnSpc>
              <a:defRPr/>
            </a:pPr>
            <a:r>
              <a:rPr lang="en-US" sz="2800" dirty="0"/>
              <a:t>Vascular responses with tachycardia, hypotension, and </a:t>
            </a:r>
            <a:r>
              <a:rPr lang="en-US" sz="2800" dirty="0" err="1"/>
              <a:t>hypoperfusion</a:t>
            </a:r>
            <a:r>
              <a:rPr lang="en-US" sz="2800" dirty="0"/>
              <a:t>/shock</a:t>
            </a:r>
          </a:p>
          <a:p>
            <a:pPr>
              <a:lnSpc>
                <a:spcPct val="90000"/>
              </a:lnSpc>
              <a:defRPr/>
            </a:pPr>
            <a:r>
              <a:rPr lang="en-US" sz="2800" dirty="0"/>
              <a:t>Tracheal and bronchial swelling may result in asphyxia</a:t>
            </a:r>
          </a:p>
        </p:txBody>
      </p:sp>
      <p:sp>
        <p:nvSpPr>
          <p:cNvPr id="7" name="Footer Placeholder 1"/>
          <p:cNvSpPr>
            <a:spLocks noGrp="1"/>
          </p:cNvSpPr>
          <p:nvPr>
            <p:ph type="ftr" sz="quarter" idx="13"/>
          </p:nvPr>
        </p:nvSpPr>
        <p:spPr>
          <a:prstGeom prst="rect">
            <a:avLst/>
          </a:prstGeom>
        </p:spPr>
        <p:txBody>
          <a:bodyPr/>
          <a:lstStyle/>
          <a:p>
            <a:pPr>
              <a:defRPr/>
            </a:pPr>
            <a:r>
              <a:rPr lang="en-US" sz="2000" b="1" dirty="0"/>
              <a:t>WI DHS Office of Preparedness &amp; Emergency Health Care</a:t>
            </a:r>
          </a:p>
        </p:txBody>
      </p:sp>
      <p:sp>
        <p:nvSpPr>
          <p:cNvPr id="8196" name="TextBox 3"/>
          <p:cNvSpPr txBox="1">
            <a:spLocks noChangeArrowheads="1"/>
          </p:cNvSpPr>
          <p:nvPr/>
        </p:nvSpPr>
        <p:spPr bwMode="auto">
          <a:xfrm>
            <a:off x="3701845" y="5439708"/>
            <a:ext cx="42229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i="1" dirty="0">
                <a:solidFill>
                  <a:srgbClr val="FF0000"/>
                </a:solidFill>
              </a:rPr>
              <a:t>What respiratory signs would be typical of anaphylaxis?</a:t>
            </a:r>
          </a:p>
        </p:txBody>
      </p:sp>
      <p:pic>
        <p:nvPicPr>
          <p:cNvPr id="8197"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5410200"/>
            <a:ext cx="909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65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animEffect transition="in" filter="fade">
                                      <p:cBhvr>
                                        <p:cTn id="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90000"/>
              </a:lnSpc>
              <a:defRPr/>
            </a:pPr>
            <a:r>
              <a:rPr lang="en-US" dirty="0"/>
              <a:t>Respiratory Signs &amp; Symptoms</a:t>
            </a:r>
          </a:p>
        </p:txBody>
      </p:sp>
      <p:sp>
        <p:nvSpPr>
          <p:cNvPr id="59395" name="Rectangle 3"/>
          <p:cNvSpPr>
            <a:spLocks noGrp="1" noChangeArrowheads="1"/>
          </p:cNvSpPr>
          <p:nvPr>
            <p:ph type="body" idx="1"/>
          </p:nvPr>
        </p:nvSpPr>
        <p:spPr/>
        <p:txBody>
          <a:bodyPr/>
          <a:lstStyle/>
          <a:p>
            <a:pPr>
              <a:lnSpc>
                <a:spcPct val="90000"/>
              </a:lnSpc>
              <a:defRPr/>
            </a:pPr>
            <a:r>
              <a:rPr lang="en-US" sz="3000" dirty="0"/>
              <a:t>Shortness of breath</a:t>
            </a:r>
          </a:p>
          <a:p>
            <a:pPr>
              <a:lnSpc>
                <a:spcPct val="90000"/>
              </a:lnSpc>
              <a:defRPr/>
            </a:pPr>
            <a:r>
              <a:rPr lang="en-US" sz="3000" dirty="0"/>
              <a:t>Swelling and/or spasm</a:t>
            </a:r>
          </a:p>
          <a:p>
            <a:pPr>
              <a:lnSpc>
                <a:spcPct val="90000"/>
              </a:lnSpc>
              <a:defRPr/>
            </a:pPr>
            <a:r>
              <a:rPr lang="en-US" sz="3000" dirty="0"/>
              <a:t>Rapid and/or labored breathing, use of accessory muscles, prolonged expirations, hypoventilation, decreased lung sounds</a:t>
            </a:r>
          </a:p>
          <a:p>
            <a:pPr>
              <a:lnSpc>
                <a:spcPct val="90000"/>
              </a:lnSpc>
              <a:defRPr/>
            </a:pPr>
            <a:r>
              <a:rPr lang="en-US" sz="3000" dirty="0"/>
              <a:t>Changes in the ability to speak</a:t>
            </a:r>
          </a:p>
          <a:p>
            <a:pPr>
              <a:lnSpc>
                <a:spcPct val="90000"/>
              </a:lnSpc>
              <a:defRPr/>
            </a:pPr>
            <a:r>
              <a:rPr lang="en-US" sz="3000" dirty="0"/>
              <a:t>Hoarseness, stridor (upper airway), wheezing (lower airway), or other abnormal sounds of breathing</a:t>
            </a:r>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418132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dirty="0"/>
              <a:t>Action of Epinephrine</a:t>
            </a:r>
          </a:p>
        </p:txBody>
      </p:sp>
      <p:sp>
        <p:nvSpPr>
          <p:cNvPr id="30723" name="Rectangle 3"/>
          <p:cNvSpPr>
            <a:spLocks noGrp="1" noChangeArrowheads="1"/>
          </p:cNvSpPr>
          <p:nvPr>
            <p:ph idx="1"/>
          </p:nvPr>
        </p:nvSpPr>
        <p:spPr/>
        <p:txBody>
          <a:bodyPr>
            <a:normAutofit/>
          </a:bodyPr>
          <a:lstStyle/>
          <a:p>
            <a:pPr eaLnBrk="1" hangingPunct="1">
              <a:lnSpc>
                <a:spcPct val="80000"/>
              </a:lnSpc>
              <a:defRPr/>
            </a:pPr>
            <a:r>
              <a:rPr lang="en-US" dirty="0"/>
              <a:t>Relaxes smooth muscle in the airways</a:t>
            </a:r>
          </a:p>
          <a:p>
            <a:pPr eaLnBrk="1" hangingPunct="1">
              <a:lnSpc>
                <a:spcPct val="80000"/>
              </a:lnSpc>
              <a:defRPr/>
            </a:pPr>
            <a:r>
              <a:rPr lang="en-US" dirty="0"/>
              <a:t>Counteracts histamine and other cytokines</a:t>
            </a:r>
          </a:p>
          <a:p>
            <a:pPr eaLnBrk="1" hangingPunct="1">
              <a:lnSpc>
                <a:spcPct val="80000"/>
              </a:lnSpc>
              <a:defRPr/>
            </a:pPr>
            <a:r>
              <a:rPr lang="en-US" dirty="0"/>
              <a:t>Raises blood sugar level</a:t>
            </a:r>
          </a:p>
          <a:p>
            <a:pPr eaLnBrk="1" hangingPunct="1">
              <a:lnSpc>
                <a:spcPct val="80000"/>
              </a:lnSpc>
              <a:defRPr/>
            </a:pPr>
            <a:r>
              <a:rPr lang="en-US" dirty="0"/>
              <a:t>Raises heart rate, blood pressure, and myocardial oxygen demand</a:t>
            </a:r>
          </a:p>
          <a:p>
            <a:pPr marL="0" indent="0" eaLnBrk="1" hangingPunct="1">
              <a:lnSpc>
                <a:spcPct val="80000"/>
              </a:lnSpc>
              <a:buNone/>
              <a:defRPr/>
            </a:pPr>
            <a:endParaRPr lang="en-US" dirty="0"/>
          </a:p>
          <a:p>
            <a:pPr eaLnBrk="1" hangingPunct="1">
              <a:lnSpc>
                <a:spcPct val="80000"/>
              </a:lnSpc>
              <a:buFont typeface="Wingdings" pitchFamily="2" charset="2"/>
              <a:buNone/>
              <a:defRPr/>
            </a:pPr>
            <a:r>
              <a:rPr lang="en-US" dirty="0"/>
              <a:t>For Intramuscular injection of Epinephrine</a:t>
            </a:r>
          </a:p>
          <a:p>
            <a:pPr eaLnBrk="1" hangingPunct="1">
              <a:lnSpc>
                <a:spcPct val="80000"/>
              </a:lnSpc>
              <a:buFont typeface="Wingdings" pitchFamily="2" charset="2"/>
              <a:buNone/>
              <a:defRPr/>
            </a:pPr>
            <a:r>
              <a:rPr lang="en-US" dirty="0">
                <a:solidFill>
                  <a:srgbClr val="FFC000"/>
                </a:solidFill>
              </a:rPr>
              <a:t>	</a:t>
            </a:r>
            <a:r>
              <a:rPr lang="en-US" b="1" dirty="0">
                <a:solidFill>
                  <a:srgbClr val="FFC000"/>
                </a:solidFill>
              </a:rPr>
              <a:t>Onset of effect: </a:t>
            </a:r>
            <a:r>
              <a:rPr lang="en-US" dirty="0"/>
              <a:t>	3-5 min</a:t>
            </a:r>
          </a:p>
          <a:p>
            <a:pPr eaLnBrk="1" hangingPunct="1">
              <a:lnSpc>
                <a:spcPct val="80000"/>
              </a:lnSpc>
              <a:buFont typeface="Wingdings" pitchFamily="2" charset="2"/>
              <a:buNone/>
              <a:defRPr/>
            </a:pPr>
            <a:r>
              <a:rPr lang="en-US" dirty="0">
                <a:solidFill>
                  <a:srgbClr val="FFC000"/>
                </a:solidFill>
              </a:rPr>
              <a:t>	</a:t>
            </a:r>
            <a:r>
              <a:rPr lang="en-US" b="1" dirty="0">
                <a:solidFill>
                  <a:srgbClr val="FFC000"/>
                </a:solidFill>
              </a:rPr>
              <a:t>Duration of effect: </a:t>
            </a:r>
            <a:r>
              <a:rPr lang="en-US" dirty="0"/>
              <a:t>	1-4 hours</a:t>
            </a:r>
          </a:p>
        </p:txBody>
      </p:sp>
      <p:sp>
        <p:nvSpPr>
          <p:cNvPr id="8" name="Footer Placeholder 1"/>
          <p:cNvSpPr>
            <a:spLocks noGrp="1"/>
          </p:cNvSpPr>
          <p:nvPr>
            <p:ph type="ftr" sz="quarter" idx="13"/>
          </p:nvPr>
        </p:nvSpPr>
        <p:spPr>
          <a:prstGeom prst="rect">
            <a:avLst/>
          </a:prstGeom>
        </p:spPr>
        <p:txBody>
          <a:bodyPr/>
          <a:lstStyle/>
          <a:p>
            <a:pPr>
              <a:defRPr/>
            </a:pPr>
            <a:r>
              <a:rPr lang="en-US" sz="2000" b="1" dirty="0"/>
              <a:t>WI DHS Office of Preparedness &amp; Emergency Health Care</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012004"/>
            <a:ext cx="811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C:\Documents and Settings\jmlapsansky\Local Settings\Temporary Internet Files\Content.IE5\WO991HVE\MC90004797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0220" y="3143868"/>
            <a:ext cx="70643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C:\Documents and Settings\jmlapsansky\Local Settings\Temporary Internet Files\Content.IE5\WO991HVE\MC9002871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28932" y="1029948"/>
            <a:ext cx="10668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81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defRPr/>
            </a:pPr>
            <a:r>
              <a:rPr lang="en-US" sz="4000" dirty="0"/>
              <a:t>Some Side Effects of </a:t>
            </a:r>
            <a:br>
              <a:rPr lang="en-US" sz="4000" dirty="0"/>
            </a:br>
            <a:r>
              <a:rPr lang="en-US" sz="4000" dirty="0"/>
              <a:t>Epinephrine </a:t>
            </a:r>
            <a:r>
              <a:rPr lang="en-US" sz="4000" u="sng" dirty="0"/>
              <a:t>will</a:t>
            </a:r>
            <a:r>
              <a:rPr lang="en-US" sz="4000" dirty="0"/>
              <a:t> occur:</a:t>
            </a:r>
          </a:p>
        </p:txBody>
      </p:sp>
      <p:sp>
        <p:nvSpPr>
          <p:cNvPr id="10243" name="Rectangle 3"/>
          <p:cNvSpPr>
            <a:spLocks noGrp="1" noChangeArrowheads="1"/>
          </p:cNvSpPr>
          <p:nvPr>
            <p:ph type="body" idx="1"/>
          </p:nvPr>
        </p:nvSpPr>
        <p:spPr/>
        <p:txBody>
          <a:bodyPr/>
          <a:lstStyle/>
          <a:p>
            <a:pPr>
              <a:lnSpc>
                <a:spcPct val="80000"/>
              </a:lnSpc>
            </a:pPr>
            <a:r>
              <a:rPr lang="en-US" altLang="en-US" sz="2800" dirty="0">
                <a:effectLst/>
              </a:rPr>
              <a:t>Palpitations</a:t>
            </a:r>
          </a:p>
          <a:p>
            <a:pPr>
              <a:lnSpc>
                <a:spcPct val="80000"/>
              </a:lnSpc>
            </a:pPr>
            <a:r>
              <a:rPr lang="en-US" altLang="en-US" sz="2800" dirty="0">
                <a:effectLst/>
              </a:rPr>
              <a:t>Tachycardia &amp; dysrhythmias</a:t>
            </a:r>
          </a:p>
          <a:p>
            <a:pPr>
              <a:lnSpc>
                <a:spcPct val="80000"/>
              </a:lnSpc>
            </a:pPr>
            <a:r>
              <a:rPr lang="en-US" altLang="en-US" sz="2800" dirty="0">
                <a:effectLst/>
              </a:rPr>
              <a:t>Hypertension</a:t>
            </a:r>
          </a:p>
          <a:p>
            <a:pPr>
              <a:lnSpc>
                <a:spcPct val="80000"/>
              </a:lnSpc>
            </a:pPr>
            <a:r>
              <a:rPr lang="en-US" altLang="en-US" sz="2800" dirty="0">
                <a:effectLst/>
              </a:rPr>
              <a:t>Headache</a:t>
            </a:r>
          </a:p>
          <a:p>
            <a:pPr>
              <a:lnSpc>
                <a:spcPct val="80000"/>
              </a:lnSpc>
            </a:pPr>
            <a:r>
              <a:rPr lang="en-US" altLang="en-US" sz="2800" dirty="0">
                <a:effectLst/>
              </a:rPr>
              <a:t>Tremor, weakness</a:t>
            </a:r>
          </a:p>
          <a:p>
            <a:pPr>
              <a:lnSpc>
                <a:spcPct val="80000"/>
              </a:lnSpc>
            </a:pPr>
            <a:r>
              <a:rPr lang="en-US" altLang="en-US" sz="2800" dirty="0">
                <a:effectLst/>
              </a:rPr>
              <a:t>Skin signs: pallor, sweating</a:t>
            </a:r>
          </a:p>
          <a:p>
            <a:pPr>
              <a:lnSpc>
                <a:spcPct val="80000"/>
              </a:lnSpc>
            </a:pPr>
            <a:r>
              <a:rPr lang="en-US" altLang="en-US" sz="2800" dirty="0">
                <a:effectLst/>
              </a:rPr>
              <a:t>Nausea &amp; vomiting</a:t>
            </a:r>
          </a:p>
          <a:p>
            <a:pPr>
              <a:lnSpc>
                <a:spcPct val="80000"/>
              </a:lnSpc>
            </a:pPr>
            <a:r>
              <a:rPr lang="en-US" altLang="en-US" sz="2800" dirty="0">
                <a:effectLst/>
              </a:rPr>
              <a:t>Nervousness &amp; anxiety</a:t>
            </a:r>
          </a:p>
          <a:p>
            <a:pPr>
              <a:lnSpc>
                <a:spcPct val="80000"/>
              </a:lnSpc>
            </a:pPr>
            <a:r>
              <a:rPr lang="en-US" altLang="en-US" sz="2800" dirty="0">
                <a:effectLst/>
              </a:rPr>
              <a:t>Pain, redness at the injection site</a:t>
            </a:r>
          </a:p>
        </p:txBody>
      </p:sp>
      <p:sp>
        <p:nvSpPr>
          <p:cNvPr id="10244" name="TextBox 3"/>
          <p:cNvSpPr txBox="1">
            <a:spLocks noChangeArrowheads="1"/>
          </p:cNvSpPr>
          <p:nvPr/>
        </p:nvSpPr>
        <p:spPr bwMode="auto">
          <a:xfrm>
            <a:off x="5486400" y="2895600"/>
            <a:ext cx="3352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i="1" dirty="0">
                <a:solidFill>
                  <a:srgbClr val="FF0000"/>
                </a:solidFill>
              </a:rPr>
              <a:t>Which vital signs are important to document before and after administering Epinephrine?</a:t>
            </a:r>
          </a:p>
        </p:txBody>
      </p:sp>
      <p:pic>
        <p:nvPicPr>
          <p:cNvPr id="10245" name="Picture 1">
            <a:hlinkClick r:id="" action="ppaction://noaction"/>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191000"/>
            <a:ext cx="909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8010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par>
                                <p:cTn id="10" presetID="53" presetClass="entr" presetSubtype="16" fill="hold" nodeType="with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p:cTn id="12" dur="500" fill="hold"/>
                                        <p:tgtEl>
                                          <p:spTgt spid="10245"/>
                                        </p:tgtEl>
                                        <p:attrNameLst>
                                          <p:attrName>ppt_w</p:attrName>
                                        </p:attrNameLst>
                                      </p:cBhvr>
                                      <p:tavLst>
                                        <p:tav tm="0">
                                          <p:val>
                                            <p:fltVal val="0"/>
                                          </p:val>
                                        </p:tav>
                                        <p:tav tm="100000">
                                          <p:val>
                                            <p:strVal val="#ppt_w"/>
                                          </p:val>
                                        </p:tav>
                                      </p:tavLst>
                                    </p:anim>
                                    <p:anim calcmode="lin" valueType="num">
                                      <p:cBhvr>
                                        <p:cTn id="13" dur="500" fill="hold"/>
                                        <p:tgtEl>
                                          <p:spTgt spid="10245"/>
                                        </p:tgtEl>
                                        <p:attrNameLst>
                                          <p:attrName>ppt_h</p:attrName>
                                        </p:attrNameLst>
                                      </p:cBhvr>
                                      <p:tavLst>
                                        <p:tav tm="0">
                                          <p:val>
                                            <p:fltVal val="0"/>
                                          </p:val>
                                        </p:tav>
                                        <p:tav tm="100000">
                                          <p:val>
                                            <p:strVal val="#ppt_h"/>
                                          </p:val>
                                        </p:tav>
                                      </p:tavLst>
                                    </p:anim>
                                    <p:animEffect transition="in" filter="fade">
                                      <p:cBhvr>
                                        <p:cTn id="14"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Document Vital Signs before and after treatment with Epinephrine</a:t>
            </a:r>
          </a:p>
        </p:txBody>
      </p:sp>
      <p:sp>
        <p:nvSpPr>
          <p:cNvPr id="3" name="Content Placeholder 2"/>
          <p:cNvSpPr>
            <a:spLocks noGrp="1"/>
          </p:cNvSpPr>
          <p:nvPr>
            <p:ph idx="1"/>
          </p:nvPr>
        </p:nvSpPr>
        <p:spPr/>
        <p:txBody>
          <a:bodyPr/>
          <a:lstStyle/>
          <a:p>
            <a:pPr>
              <a:buFont typeface="Wingdings" pitchFamily="2" charset="2"/>
              <a:buNone/>
              <a:defRPr/>
            </a:pPr>
            <a:endParaRPr lang="en-US" sz="2800" dirty="0"/>
          </a:p>
          <a:p>
            <a:pPr>
              <a:buFont typeface="Wingdings" pitchFamily="2" charset="2"/>
              <a:buNone/>
              <a:defRPr/>
            </a:pPr>
            <a:r>
              <a:rPr lang="en-US" sz="2800" dirty="0"/>
              <a:t>Because Epinephrine is expected to cause widespread changes in function, it is important to frequently monitor and document vital signs:</a:t>
            </a:r>
          </a:p>
          <a:p>
            <a:pPr lvl="1">
              <a:defRPr/>
            </a:pPr>
            <a:r>
              <a:rPr lang="en-US" sz="2400" dirty="0">
                <a:effectLst/>
              </a:rPr>
              <a:t>HR, RR, BP</a:t>
            </a:r>
          </a:p>
          <a:p>
            <a:pPr marL="800100" lvl="3" indent="-342900">
              <a:defRPr/>
            </a:pPr>
            <a:r>
              <a:rPr lang="en-US" sz="2400" dirty="0">
                <a:effectLst/>
              </a:rPr>
              <a:t>Include general appearance, work of breathing, lung sounds, skin signs, and ability to speak</a:t>
            </a:r>
          </a:p>
          <a:p>
            <a:pPr>
              <a:defRPr/>
            </a:pPr>
            <a:endParaRPr lang="en-US" sz="2800" dirty="0"/>
          </a:p>
        </p:txBody>
      </p:sp>
      <p:sp>
        <p:nvSpPr>
          <p:cNvPr id="6" name="Footer Placeholder 1"/>
          <p:cNvSpPr>
            <a:spLocks noGrp="1"/>
          </p:cNvSpPr>
          <p:nvPr>
            <p:ph type="ftr" sz="quarter" idx="13"/>
          </p:nvPr>
        </p:nvSpPr>
        <p:spPr>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162381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p:txBody>
          <a:bodyPr>
            <a:normAutofit fontScale="90000"/>
          </a:bodyPr>
          <a:lstStyle/>
          <a:p>
            <a:r>
              <a:rPr lang="en-US" altLang="en-US" dirty="0"/>
              <a:t>Techniques of </a:t>
            </a:r>
            <a:br>
              <a:rPr lang="en-US" altLang="en-US" dirty="0"/>
            </a:br>
            <a:r>
              <a:rPr lang="en-US" altLang="en-US" dirty="0"/>
              <a:t>Medication Administration</a:t>
            </a:r>
          </a:p>
        </p:txBody>
      </p:sp>
      <p:sp>
        <p:nvSpPr>
          <p:cNvPr id="82947" name="Rectangle 2"/>
          <p:cNvSpPr>
            <a:spLocks noGrp="1" noChangeArrowheads="1"/>
          </p:cNvSpPr>
          <p:nvPr>
            <p:ph type="body" idx="1"/>
          </p:nvPr>
        </p:nvSpPr>
        <p:spPr>
          <a:xfrm>
            <a:off x="457200" y="1600200"/>
            <a:ext cx="5981458" cy="4525963"/>
          </a:xfrm>
        </p:spPr>
        <p:txBody>
          <a:bodyPr>
            <a:normAutofit fontScale="85000" lnSpcReduction="20000"/>
          </a:bodyPr>
          <a:lstStyle/>
          <a:p>
            <a:r>
              <a:rPr lang="en-US" altLang="en-US" dirty="0">
                <a:cs typeface="Verdana" pitchFamily="1" charset="0"/>
              </a:rPr>
              <a:t>Equipment used for injections</a:t>
            </a:r>
          </a:p>
          <a:p>
            <a:pPr lvl="1"/>
            <a:r>
              <a:rPr lang="en-US" altLang="en-US" dirty="0">
                <a:cs typeface="Verdana" pitchFamily="1" charset="0"/>
              </a:rPr>
              <a:t>Medication vial or ampoule</a:t>
            </a:r>
          </a:p>
          <a:p>
            <a:pPr lvl="1"/>
            <a:r>
              <a:rPr lang="en-US" altLang="en-US" dirty="0">
                <a:cs typeface="Verdana" pitchFamily="1" charset="0"/>
              </a:rPr>
              <a:t>Transfer device</a:t>
            </a:r>
          </a:p>
          <a:p>
            <a:pPr lvl="2"/>
            <a:r>
              <a:rPr lang="en-US" altLang="en-US" dirty="0">
                <a:cs typeface="Verdana" pitchFamily="1" charset="0"/>
              </a:rPr>
              <a:t>Filter needle/straw or blunt medication transfer device</a:t>
            </a:r>
          </a:p>
          <a:p>
            <a:pPr lvl="1"/>
            <a:r>
              <a:rPr lang="en-US" altLang="en-US" dirty="0">
                <a:cs typeface="Verdana" pitchFamily="1" charset="0"/>
              </a:rPr>
              <a:t>1ml syringe</a:t>
            </a:r>
          </a:p>
          <a:p>
            <a:pPr lvl="1"/>
            <a:r>
              <a:rPr lang="en-US" altLang="en-US" dirty="0">
                <a:cs typeface="Verdana" pitchFamily="1" charset="0"/>
              </a:rPr>
              <a:t>23 gauge 1.25 inch safety injection needle</a:t>
            </a:r>
          </a:p>
          <a:p>
            <a:pPr lvl="1"/>
            <a:r>
              <a:rPr lang="en-US" altLang="en-US" dirty="0">
                <a:cs typeface="Verdana" pitchFamily="1" charset="0"/>
              </a:rPr>
              <a:t>Alcohol/Iodine wipe x2</a:t>
            </a:r>
          </a:p>
          <a:p>
            <a:pPr lvl="2"/>
            <a:r>
              <a:rPr lang="en-US" altLang="en-US" dirty="0">
                <a:cs typeface="Verdana" pitchFamily="1" charset="0"/>
              </a:rPr>
              <a:t>1 for </a:t>
            </a:r>
            <a:r>
              <a:rPr lang="en-US" altLang="en-US" dirty="0" err="1">
                <a:cs typeface="Verdana" pitchFamily="1" charset="0"/>
              </a:rPr>
              <a:t>pt</a:t>
            </a:r>
            <a:r>
              <a:rPr lang="en-US" altLang="en-US" dirty="0">
                <a:cs typeface="Verdana" pitchFamily="1" charset="0"/>
              </a:rPr>
              <a:t>, 1 for vial/ampoule</a:t>
            </a:r>
          </a:p>
          <a:p>
            <a:pPr lvl="1"/>
            <a:r>
              <a:rPr lang="en-US" altLang="en-US" dirty="0">
                <a:cs typeface="Verdana" pitchFamily="1" charset="0"/>
              </a:rPr>
              <a:t>Small gauze square</a:t>
            </a:r>
          </a:p>
          <a:p>
            <a:pPr lvl="1"/>
            <a:r>
              <a:rPr lang="en-US" altLang="en-US" dirty="0">
                <a:cs typeface="Verdana" pitchFamily="1" charset="0"/>
              </a:rPr>
              <a:t>Adhesive bandage</a:t>
            </a:r>
          </a:p>
          <a:p>
            <a:pPr lvl="1"/>
            <a:r>
              <a:rPr lang="en-US" altLang="en-US" dirty="0">
                <a:cs typeface="Verdana" pitchFamily="1" charset="0"/>
              </a:rPr>
              <a:t>Sharps disposal container</a:t>
            </a:r>
          </a:p>
        </p:txBody>
      </p:sp>
      <p:sp>
        <p:nvSpPr>
          <p:cNvPr id="4"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5" name="Picture 2" descr="AAKCRAD0.jpg"/>
          <p:cNvPicPr>
            <a:picLocks noChangeAspect="1"/>
          </p:cNvPicPr>
          <p:nvPr/>
        </p:nvPicPr>
        <p:blipFill rotWithShape="1">
          <a:blip r:embed="rId3" cstate="print">
            <a:extLst>
              <a:ext uri="{28A0092B-C50C-407E-A947-70E740481C1C}">
                <a14:useLocalDpi xmlns:a14="http://schemas.microsoft.com/office/drawing/2010/main" val="0"/>
              </a:ext>
            </a:extLst>
          </a:blip>
          <a:srcRect l="29090" t="13686" r="24009" b="17106"/>
          <a:stretch/>
        </p:blipFill>
        <p:spPr bwMode="auto">
          <a:xfrm>
            <a:off x="6017342" y="3193066"/>
            <a:ext cx="3097093" cy="304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Owner\Desktop\Epinephrine IM for EMRs drawn-up 2016\filter straw.jpg"/>
          <p:cNvPicPr>
            <a:picLocks noChangeAspect="1" noChangeArrowheads="1"/>
          </p:cNvPicPr>
          <p:nvPr/>
        </p:nvPicPr>
        <p:blipFill rotWithShape="1">
          <a:blip r:embed="rId4">
            <a:extLst>
              <a:ext uri="{28A0092B-C50C-407E-A947-70E740481C1C}">
                <a14:useLocalDpi xmlns:a14="http://schemas.microsoft.com/office/drawing/2010/main" val="0"/>
              </a:ext>
            </a:extLst>
          </a:blip>
          <a:srcRect l="45355" r="44967"/>
          <a:stretch/>
        </p:blipFill>
        <p:spPr bwMode="auto">
          <a:xfrm rot="16200000">
            <a:off x="6594952" y="2213675"/>
            <a:ext cx="368711" cy="15731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cdnll.marketlab.com/images/xxl/monojectsmartipneedlelessmed-prepcannul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52" t="20717" r="10738" b="22246"/>
          <a:stretch/>
        </p:blipFill>
        <p:spPr bwMode="auto">
          <a:xfrm>
            <a:off x="7923130" y="2396058"/>
            <a:ext cx="1055057" cy="782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Owner\Desktop\Epinephrine IM for EMRs drawn-up 2016\Epinephrine ampoule gray.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072" t="5249" r="39082" b="-5249"/>
          <a:stretch/>
        </p:blipFill>
        <p:spPr bwMode="auto">
          <a:xfrm flipH="1">
            <a:off x="7646962" y="4308653"/>
            <a:ext cx="259168" cy="10868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dn2.bigcommerce.com/server500/rd4j7/products/343/images/3184/50_0430_full__02970.1447094183.1280.1280.jpg?c=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7147" b="36777"/>
          <a:stretch/>
        </p:blipFill>
        <p:spPr bwMode="auto">
          <a:xfrm rot="5400000">
            <a:off x="-990571" y="4515532"/>
            <a:ext cx="2760019" cy="71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05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 calcmode="lin" valueType="num">
                                      <p:cBhvr additive="base">
                                        <p:cTn id="7"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 calcmode="lin" valueType="num">
                                      <p:cBhvr additive="base">
                                        <p:cTn id="12"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2947">
                                            <p:txEl>
                                              <p:pRg st="3" end="3"/>
                                            </p:txEl>
                                          </p:spTgt>
                                        </p:tgtEl>
                                        <p:attrNameLst>
                                          <p:attrName>style.visibility</p:attrName>
                                        </p:attrNameLst>
                                      </p:cBhvr>
                                      <p:to>
                                        <p:strVal val="visible"/>
                                      </p:to>
                                    </p:set>
                                    <p:anim calcmode="lin" valueType="num">
                                      <p:cBhvr additive="base">
                                        <p:cTn id="17" dur="5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2947">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2947">
                                            <p:txEl>
                                              <p:pRg st="4" end="4"/>
                                            </p:txEl>
                                          </p:spTgt>
                                        </p:tgtEl>
                                        <p:attrNameLst>
                                          <p:attrName>style.visibility</p:attrName>
                                        </p:attrNameLst>
                                      </p:cBhvr>
                                      <p:to>
                                        <p:strVal val="visible"/>
                                      </p:to>
                                    </p:set>
                                    <p:anim calcmode="lin" valueType="num">
                                      <p:cBhvr additive="base">
                                        <p:cTn id="22" dur="5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2947">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2947">
                                            <p:txEl>
                                              <p:pRg st="5" end="5"/>
                                            </p:txEl>
                                          </p:spTgt>
                                        </p:tgtEl>
                                        <p:attrNameLst>
                                          <p:attrName>style.visibility</p:attrName>
                                        </p:attrNameLst>
                                      </p:cBhvr>
                                      <p:to>
                                        <p:strVal val="visible"/>
                                      </p:to>
                                    </p:set>
                                    <p:anim calcmode="lin" valueType="num">
                                      <p:cBhvr additive="base">
                                        <p:cTn id="27" dur="500" fill="hold"/>
                                        <p:tgtEl>
                                          <p:spTgt spid="8294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2947">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82947">
                                            <p:txEl>
                                              <p:pRg st="6" end="6"/>
                                            </p:txEl>
                                          </p:spTgt>
                                        </p:tgtEl>
                                        <p:attrNameLst>
                                          <p:attrName>style.visibility</p:attrName>
                                        </p:attrNameLst>
                                      </p:cBhvr>
                                      <p:to>
                                        <p:strVal val="visible"/>
                                      </p:to>
                                    </p:set>
                                    <p:anim calcmode="lin" valueType="num">
                                      <p:cBhvr additive="base">
                                        <p:cTn id="32" dur="500" fill="hold"/>
                                        <p:tgtEl>
                                          <p:spTgt spid="82947">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2947">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2947">
                                            <p:txEl>
                                              <p:pRg st="7" end="7"/>
                                            </p:txEl>
                                          </p:spTgt>
                                        </p:tgtEl>
                                        <p:attrNameLst>
                                          <p:attrName>style.visibility</p:attrName>
                                        </p:attrNameLst>
                                      </p:cBhvr>
                                      <p:to>
                                        <p:strVal val="visible"/>
                                      </p:to>
                                    </p:set>
                                    <p:anim calcmode="lin" valueType="num">
                                      <p:cBhvr additive="base">
                                        <p:cTn id="37" dur="500" fill="hold"/>
                                        <p:tgtEl>
                                          <p:spTgt spid="8294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947">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82947">
                                            <p:txEl>
                                              <p:pRg st="8" end="8"/>
                                            </p:txEl>
                                          </p:spTgt>
                                        </p:tgtEl>
                                        <p:attrNameLst>
                                          <p:attrName>style.visibility</p:attrName>
                                        </p:attrNameLst>
                                      </p:cBhvr>
                                      <p:to>
                                        <p:strVal val="visible"/>
                                      </p:to>
                                    </p:set>
                                    <p:anim calcmode="lin" valueType="num">
                                      <p:cBhvr additive="base">
                                        <p:cTn id="42" dur="500" fill="hold"/>
                                        <p:tgtEl>
                                          <p:spTgt spid="82947">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2947">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82947">
                                            <p:txEl>
                                              <p:pRg st="9" end="9"/>
                                            </p:txEl>
                                          </p:spTgt>
                                        </p:tgtEl>
                                        <p:attrNameLst>
                                          <p:attrName>style.visibility</p:attrName>
                                        </p:attrNameLst>
                                      </p:cBhvr>
                                      <p:to>
                                        <p:strVal val="visible"/>
                                      </p:to>
                                    </p:set>
                                    <p:anim calcmode="lin" valueType="num">
                                      <p:cBhvr additive="base">
                                        <p:cTn id="47" dur="500" fill="hold"/>
                                        <p:tgtEl>
                                          <p:spTgt spid="82947">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2947">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82947">
                                            <p:txEl>
                                              <p:pRg st="10" end="10"/>
                                            </p:txEl>
                                          </p:spTgt>
                                        </p:tgtEl>
                                        <p:attrNameLst>
                                          <p:attrName>style.visibility</p:attrName>
                                        </p:attrNameLst>
                                      </p:cBhvr>
                                      <p:to>
                                        <p:strVal val="visible"/>
                                      </p:to>
                                    </p:set>
                                    <p:anim calcmode="lin" valueType="num">
                                      <p:cBhvr additive="base">
                                        <p:cTn id="52" dur="500" fill="hold"/>
                                        <p:tgtEl>
                                          <p:spTgt spid="82947">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829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p:txBody>
          <a:bodyPr>
            <a:normAutofit fontScale="90000"/>
          </a:bodyPr>
          <a:lstStyle/>
          <a:p>
            <a:r>
              <a:rPr lang="en-US" altLang="en-US" dirty="0"/>
              <a:t>Techniques of </a:t>
            </a:r>
            <a:br>
              <a:rPr lang="en-US" altLang="en-US" dirty="0"/>
            </a:br>
            <a:r>
              <a:rPr lang="en-US" altLang="en-US" dirty="0"/>
              <a:t>Medication Administration</a:t>
            </a:r>
          </a:p>
        </p:txBody>
      </p:sp>
      <p:sp>
        <p:nvSpPr>
          <p:cNvPr id="4"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5" name="Picture 2" descr="AAKCRAD0.jpg"/>
          <p:cNvPicPr>
            <a:picLocks noChangeAspect="1"/>
          </p:cNvPicPr>
          <p:nvPr/>
        </p:nvPicPr>
        <p:blipFill rotWithShape="1">
          <a:blip r:embed="rId3" cstate="print">
            <a:extLst>
              <a:ext uri="{28A0092B-C50C-407E-A947-70E740481C1C}">
                <a14:useLocalDpi xmlns:a14="http://schemas.microsoft.com/office/drawing/2010/main" val="0"/>
              </a:ext>
            </a:extLst>
          </a:blip>
          <a:srcRect l="29090" t="13686" r="24009" b="17106"/>
          <a:stretch/>
        </p:blipFill>
        <p:spPr bwMode="auto">
          <a:xfrm>
            <a:off x="6017342" y="3193066"/>
            <a:ext cx="3097093" cy="304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2"/>
          <p:cNvSpPr>
            <a:spLocks noGrp="1" noChangeArrowheads="1"/>
          </p:cNvSpPr>
          <p:nvPr>
            <p:ph type="body" idx="1"/>
          </p:nvPr>
        </p:nvSpPr>
        <p:spPr>
          <a:xfrm>
            <a:off x="457199" y="1600200"/>
            <a:ext cx="5820509" cy="4525963"/>
          </a:xfrm>
        </p:spPr>
        <p:txBody>
          <a:bodyPr>
            <a:normAutofit fontScale="92500" lnSpcReduction="20000"/>
          </a:bodyPr>
          <a:lstStyle/>
          <a:p>
            <a:r>
              <a:rPr lang="en-US" altLang="en-US" dirty="0">
                <a:cs typeface="Verdana" pitchFamily="1" charset="0"/>
              </a:rPr>
              <a:t>Equipment used for injections</a:t>
            </a:r>
          </a:p>
          <a:p>
            <a:pPr lvl="1"/>
            <a:r>
              <a:rPr lang="en-US" altLang="en-US" dirty="0">
                <a:cs typeface="Verdana" pitchFamily="1" charset="0"/>
              </a:rPr>
              <a:t>Transfer device</a:t>
            </a:r>
          </a:p>
          <a:p>
            <a:pPr lvl="2"/>
            <a:r>
              <a:rPr lang="en-US" altLang="en-US" dirty="0">
                <a:cs typeface="Verdana" pitchFamily="1" charset="0"/>
              </a:rPr>
              <a:t>Filter needle/straw for ampoule</a:t>
            </a:r>
          </a:p>
          <a:p>
            <a:pPr lvl="2"/>
            <a:r>
              <a:rPr lang="en-US" altLang="en-US" dirty="0">
                <a:cs typeface="Verdana" pitchFamily="1" charset="0"/>
              </a:rPr>
              <a:t>Blunt transfer device for vial</a:t>
            </a:r>
          </a:p>
          <a:p>
            <a:pPr lvl="1"/>
            <a:r>
              <a:rPr lang="en-US" altLang="en-US" dirty="0">
                <a:cs typeface="Verdana" pitchFamily="1" charset="0"/>
              </a:rPr>
              <a:t>1ml syringe; not larger</a:t>
            </a:r>
          </a:p>
          <a:p>
            <a:pPr lvl="1"/>
            <a:r>
              <a:rPr lang="en-US" altLang="en-US" dirty="0">
                <a:cs typeface="Verdana" pitchFamily="1" charset="0"/>
              </a:rPr>
              <a:t>23 gauge 1.25 inch safety injection needle</a:t>
            </a:r>
          </a:p>
          <a:p>
            <a:pPr lvl="2"/>
            <a:r>
              <a:rPr lang="en-US" altLang="en-US" dirty="0">
                <a:cs typeface="Verdana" pitchFamily="1" charset="0"/>
              </a:rPr>
              <a:t>Adequate for adults and </a:t>
            </a:r>
            <a:r>
              <a:rPr lang="en-US" altLang="en-US" dirty="0" err="1">
                <a:cs typeface="Verdana" pitchFamily="1" charset="0"/>
              </a:rPr>
              <a:t>peds</a:t>
            </a:r>
            <a:endParaRPr lang="en-US" altLang="en-US" dirty="0">
              <a:cs typeface="Verdana" pitchFamily="1" charset="0"/>
            </a:endParaRPr>
          </a:p>
          <a:p>
            <a:r>
              <a:rPr lang="en-US" altLang="en-US" dirty="0">
                <a:cs typeface="Verdana" pitchFamily="1" charset="0"/>
              </a:rPr>
              <a:t>For safety, the devices are used on the medication container and the needle is only used on the patient </a:t>
            </a:r>
          </a:p>
        </p:txBody>
      </p:sp>
      <p:pic>
        <p:nvPicPr>
          <p:cNvPr id="1026" name="Picture 2" descr="C:\Users\Owner\Desktop\Epinephrine IM for EMRs drawn-up 2016\filter straw.jpg"/>
          <p:cNvPicPr>
            <a:picLocks noChangeAspect="1" noChangeArrowheads="1"/>
          </p:cNvPicPr>
          <p:nvPr/>
        </p:nvPicPr>
        <p:blipFill rotWithShape="1">
          <a:blip r:embed="rId4">
            <a:extLst>
              <a:ext uri="{28A0092B-C50C-407E-A947-70E740481C1C}">
                <a14:useLocalDpi xmlns:a14="http://schemas.microsoft.com/office/drawing/2010/main" val="0"/>
              </a:ext>
            </a:extLst>
          </a:blip>
          <a:srcRect l="45355" r="44967"/>
          <a:stretch/>
        </p:blipFill>
        <p:spPr bwMode="auto">
          <a:xfrm rot="16200000">
            <a:off x="6594952" y="2213675"/>
            <a:ext cx="368711" cy="15731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cdnll.marketlab.com/images/xxl/monojectsmartipneedlelessmed-prepcannul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52" t="20717" r="10738" b="22246"/>
          <a:stretch/>
        </p:blipFill>
        <p:spPr bwMode="auto">
          <a:xfrm>
            <a:off x="7923130" y="2396058"/>
            <a:ext cx="1055057" cy="782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Owner\Desktop\Epinephrine IM for EMRs drawn-up 2016\Epinephrine ampoule gray.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072" t="5249" r="39082" b="-5249"/>
          <a:stretch/>
        </p:blipFill>
        <p:spPr bwMode="auto">
          <a:xfrm flipH="1">
            <a:off x="7646962" y="4308653"/>
            <a:ext cx="259168" cy="10868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cdn2.bigcommerce.com/server500/rd4j7/products/343/images/3184/50_0430_full__02970.1447094183.1280.1280.jpg?c=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7147" b="36777"/>
          <a:stretch/>
        </p:blipFill>
        <p:spPr bwMode="auto">
          <a:xfrm rot="5400000">
            <a:off x="-990571" y="4515532"/>
            <a:ext cx="2760019" cy="71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1346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82947">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Preparing ampoules &amp; vials</a:t>
            </a:r>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2B87DE4-1224-4E32-8E80-0CFE2BB8A0D2}" type="slidenum">
              <a:rPr lang="en-US" smtClean="0">
                <a:solidFill>
                  <a:prstClr val="black">
                    <a:tint val="75000"/>
                  </a:prstClr>
                </a:solidFill>
              </a:rPr>
              <a:pPr/>
              <a:t>28</a:t>
            </a:fld>
            <a:endParaRPr lang="en-US">
              <a:solidFill>
                <a:prstClr val="black">
                  <a:tint val="75000"/>
                </a:prstClr>
              </a:solidFill>
            </a:endParaRPr>
          </a:p>
        </p:txBody>
      </p:sp>
      <p:sp>
        <p:nvSpPr>
          <p:cNvPr id="10" name="Footer Placeholder 1"/>
          <p:cNvSpPr txBox="1">
            <a:spLocks/>
          </p:cNvSpPr>
          <p:nvPr/>
        </p:nvSpPr>
        <p:spPr>
          <a:xfrm>
            <a:off x="420638" y="6504038"/>
            <a:ext cx="7110872" cy="265472"/>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sz="2000" b="1">
                <a:solidFill>
                  <a:prstClr val="black">
                    <a:tint val="75000"/>
                  </a:prstClr>
                </a:solidFill>
              </a:rPr>
              <a:t>WI DHS Office of Preparedness &amp; Emergency Health Care</a:t>
            </a:r>
            <a:endParaRPr lang="en-US" sz="2000" b="1" dirty="0">
              <a:solidFill>
                <a:prstClr val="black">
                  <a:tint val="75000"/>
                </a:prstClr>
              </a:solidFill>
            </a:endParaRPr>
          </a:p>
        </p:txBody>
      </p:sp>
    </p:spTree>
    <p:extLst>
      <p:ext uri="{BB962C8B-B14F-4D97-AF65-F5344CB8AC3E}">
        <p14:creationId xmlns:p14="http://schemas.microsoft.com/office/powerpoint/2010/main" val="28760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73735" y="2743200"/>
            <a:ext cx="1346844" cy="461665"/>
          </a:xfrm>
          <a:prstGeom prst="rect">
            <a:avLst/>
          </a:prstGeom>
          <a:noFill/>
          <a:ln w="9525">
            <a:noFill/>
            <a:miter lim="800000"/>
            <a:headEnd/>
            <a:tailEnd/>
          </a:ln>
        </p:spPr>
        <p:txBody>
          <a:bodyPr wrap="none">
            <a:spAutoFit/>
          </a:bodyPr>
          <a:lstStyle/>
          <a:p>
            <a:pPr algn="ctr">
              <a:defRPr/>
            </a:pPr>
            <a:r>
              <a:rPr lang="en-US" sz="2400" b="1" dirty="0">
                <a:solidFill>
                  <a:srgbClr val="FF0000"/>
                </a:solidFill>
                <a:latin typeface="+mn-lt"/>
              </a:rPr>
              <a:t>Ampoule</a:t>
            </a:r>
            <a:endParaRPr lang="en-US" sz="2400" dirty="0">
              <a:solidFill>
                <a:srgbClr val="FF0000"/>
              </a:solidFill>
              <a:latin typeface="+mn-lt"/>
            </a:endParaRPr>
          </a:p>
        </p:txBody>
      </p:sp>
      <p:sp>
        <p:nvSpPr>
          <p:cNvPr id="8195" name="Text Box 3"/>
          <p:cNvSpPr txBox="1">
            <a:spLocks noChangeArrowheads="1"/>
          </p:cNvSpPr>
          <p:nvPr/>
        </p:nvSpPr>
        <p:spPr bwMode="auto">
          <a:xfrm>
            <a:off x="6816722" y="2819400"/>
            <a:ext cx="670375" cy="461665"/>
          </a:xfrm>
          <a:prstGeom prst="rect">
            <a:avLst/>
          </a:prstGeom>
          <a:noFill/>
          <a:ln w="9525">
            <a:noFill/>
            <a:miter lim="800000"/>
            <a:headEnd/>
            <a:tailEnd/>
          </a:ln>
        </p:spPr>
        <p:txBody>
          <a:bodyPr wrap="none">
            <a:spAutoFit/>
          </a:bodyPr>
          <a:lstStyle/>
          <a:p>
            <a:pPr algn="ctr">
              <a:defRPr/>
            </a:pPr>
            <a:r>
              <a:rPr lang="en-US" sz="2400" b="1" dirty="0">
                <a:solidFill>
                  <a:srgbClr val="FF0000"/>
                </a:solidFill>
                <a:latin typeface="+mn-lt"/>
              </a:rPr>
              <a:t>Vial</a:t>
            </a:r>
          </a:p>
        </p:txBody>
      </p:sp>
      <p:sp>
        <p:nvSpPr>
          <p:cNvPr id="27654" name="Rectangle 6"/>
          <p:cNvSpPr>
            <a:spLocks noGrp="1" noChangeArrowheads="1"/>
          </p:cNvSpPr>
          <p:nvPr>
            <p:ph type="title"/>
          </p:nvPr>
        </p:nvSpPr>
        <p:spPr>
          <a:xfrm>
            <a:off x="228600" y="381000"/>
            <a:ext cx="8686800" cy="838200"/>
          </a:xfrm>
        </p:spPr>
        <p:txBody>
          <a:bodyPr/>
          <a:lstStyle/>
          <a:p>
            <a:pPr eaLnBrk="1" hangingPunct="1">
              <a:defRPr/>
            </a:pPr>
            <a:r>
              <a:rPr lang="en-US" dirty="0"/>
              <a:t>Ampoules and Vials</a:t>
            </a:r>
            <a:endParaRPr lang="en-US" sz="3300" dirty="0"/>
          </a:p>
        </p:txBody>
      </p:sp>
      <p:sp>
        <p:nvSpPr>
          <p:cNvPr id="17413" name="Rectangle 8"/>
          <p:cNvSpPr>
            <a:spLocks noChangeArrowheads="1"/>
          </p:cNvSpPr>
          <p:nvPr/>
        </p:nvSpPr>
        <p:spPr bwMode="auto">
          <a:xfrm>
            <a:off x="609600" y="1524000"/>
            <a:ext cx="78486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nSpc>
                <a:spcPct val="80000"/>
              </a:lnSpc>
              <a:spcBef>
                <a:spcPct val="0"/>
              </a:spcBef>
              <a:buClrTx/>
              <a:buSzTx/>
              <a:buFontTx/>
              <a:buNone/>
            </a:pPr>
            <a:r>
              <a:rPr lang="en-US" altLang="en-US" sz="2400" dirty="0">
                <a:solidFill>
                  <a:prstClr val="black"/>
                </a:solidFill>
                <a:latin typeface="+mn-lt"/>
              </a:rPr>
              <a:t>Store Epinephrine AWAY from light; leave it in its carton until ready to use.  Also keep away from extreme heat and danger of freezing.</a:t>
            </a:r>
          </a:p>
        </p:txBody>
      </p:sp>
      <p:pic>
        <p:nvPicPr>
          <p:cNvPr id="174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872" y="3279060"/>
            <a:ext cx="3124200" cy="2819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5" name="TextBox 10"/>
          <p:cNvSpPr txBox="1">
            <a:spLocks noChangeArrowheads="1"/>
          </p:cNvSpPr>
          <p:nvPr/>
        </p:nvSpPr>
        <p:spPr bwMode="auto">
          <a:xfrm>
            <a:off x="1981200" y="3352800"/>
            <a:ext cx="51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a:solidFill>
                  <a:srgbClr val="000000"/>
                </a:solidFill>
              </a:rPr>
              <a:t>top</a:t>
            </a:r>
          </a:p>
        </p:txBody>
      </p:sp>
      <p:cxnSp>
        <p:nvCxnSpPr>
          <p:cNvPr id="17416" name="Straight Arrow Connector 12"/>
          <p:cNvCxnSpPr>
            <a:cxnSpLocks noChangeShapeType="1"/>
          </p:cNvCxnSpPr>
          <p:nvPr/>
        </p:nvCxnSpPr>
        <p:spPr bwMode="auto">
          <a:xfrm>
            <a:off x="2438400" y="3657600"/>
            <a:ext cx="609600" cy="42545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7418" name="TextBox 16"/>
          <p:cNvSpPr txBox="1">
            <a:spLocks noChangeArrowheads="1"/>
          </p:cNvSpPr>
          <p:nvPr/>
        </p:nvSpPr>
        <p:spPr bwMode="auto">
          <a:xfrm>
            <a:off x="4741980" y="3048000"/>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dirty="0">
                <a:solidFill>
                  <a:srgbClr val="000000"/>
                </a:solidFill>
                <a:latin typeface="+mn-lt"/>
              </a:rPr>
              <a:t>Self-sealing rubber top</a:t>
            </a:r>
          </a:p>
        </p:txBody>
      </p:sp>
      <p:cxnSp>
        <p:nvCxnSpPr>
          <p:cNvPr id="17419" name="Straight Arrow Connector 18"/>
          <p:cNvCxnSpPr>
            <a:cxnSpLocks noChangeShapeType="1"/>
          </p:cNvCxnSpPr>
          <p:nvPr/>
        </p:nvCxnSpPr>
        <p:spPr bwMode="auto">
          <a:xfrm>
            <a:off x="5867400" y="3352800"/>
            <a:ext cx="533400" cy="1588"/>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7420" name="TextBox 19"/>
          <p:cNvSpPr txBox="1">
            <a:spLocks noChangeArrowheads="1"/>
          </p:cNvSpPr>
          <p:nvPr/>
        </p:nvSpPr>
        <p:spPr bwMode="auto">
          <a:xfrm>
            <a:off x="2590800" y="52578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1800">
                <a:solidFill>
                  <a:srgbClr val="000000"/>
                </a:solidFill>
              </a:rPr>
              <a:t>scored neck</a:t>
            </a:r>
          </a:p>
        </p:txBody>
      </p:sp>
      <p:cxnSp>
        <p:nvCxnSpPr>
          <p:cNvPr id="17421" name="Straight Arrow Connector 21"/>
          <p:cNvCxnSpPr>
            <a:cxnSpLocks noChangeShapeType="1"/>
          </p:cNvCxnSpPr>
          <p:nvPr/>
        </p:nvCxnSpPr>
        <p:spPr bwMode="auto">
          <a:xfrm rot="16200000" flipV="1">
            <a:off x="2933700" y="4914900"/>
            <a:ext cx="457200" cy="381000"/>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15" name="Footer Placeholder 1"/>
          <p:cNvSpPr>
            <a:spLocks noGrp="1"/>
          </p:cNvSpPr>
          <p:nvPr>
            <p:ph type="ftr" sz="quarter" idx="4294967295"/>
          </p:nvPr>
        </p:nvSpPr>
        <p:spPr>
          <a:xfrm>
            <a:off x="420638" y="6504038"/>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56322" name="Picture 2" descr="C:\Users\Owner\Desktop\Epinephrine IM for EMRs drawn-up 2016\adrenaline 1-1000 vial.jpg"/>
          <p:cNvPicPr>
            <a:picLocks noChangeAspect="1" noChangeArrowheads="1"/>
          </p:cNvPicPr>
          <p:nvPr/>
        </p:nvPicPr>
        <p:blipFill rotWithShape="1">
          <a:blip r:embed="rId4">
            <a:extLst>
              <a:ext uri="{28A0092B-C50C-407E-A947-70E740481C1C}">
                <a14:useLocalDpi xmlns:a14="http://schemas.microsoft.com/office/drawing/2010/main" val="0"/>
              </a:ext>
            </a:extLst>
          </a:blip>
          <a:srcRect l="32258" t="7795" r="31049"/>
          <a:stretch/>
        </p:blipFill>
        <p:spPr bwMode="auto">
          <a:xfrm>
            <a:off x="6464069" y="3262725"/>
            <a:ext cx="1529581" cy="288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21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ü"/>
            </a:pPr>
            <a:r>
              <a:rPr lang="en-US" dirty="0"/>
              <a:t>WI EMS Allergy/Anaphylaxis treatment guideline or local protocol </a:t>
            </a:r>
          </a:p>
          <a:p>
            <a:pPr lvl="1"/>
            <a:r>
              <a:rPr lang="en-US" dirty="0"/>
              <a:t>Adult and Pediatric</a:t>
            </a:r>
          </a:p>
          <a:p>
            <a:pPr>
              <a:buFont typeface="Wingdings" panose="05000000000000000000" pitchFamily="2" charset="2"/>
              <a:buChar char="ü"/>
            </a:pPr>
            <a:r>
              <a:rPr lang="en-US" dirty="0"/>
              <a:t>Skills &amp; Procedures Manual IM Injection Section</a:t>
            </a:r>
          </a:p>
          <a:p>
            <a:pPr>
              <a:buFont typeface="Wingdings" panose="05000000000000000000" pitchFamily="2" charset="2"/>
              <a:buChar char="ü"/>
            </a:pPr>
            <a:r>
              <a:rPr lang="en-US" dirty="0"/>
              <a:t>IM Injection video from WCTC; CD copy (edited) or internet access</a:t>
            </a:r>
          </a:p>
          <a:p>
            <a:pPr lvl="1"/>
            <a:r>
              <a:rPr lang="en-US" dirty="0"/>
              <a:t>https://www.youtube.com/watch?v=0SIG0N65yNY</a:t>
            </a:r>
          </a:p>
          <a:p>
            <a:pPr lvl="1"/>
            <a:r>
              <a:rPr lang="en-US" dirty="0"/>
              <a:t>Provided by WCTC as open EMS education </a:t>
            </a:r>
          </a:p>
          <a:p>
            <a:pPr>
              <a:buFont typeface="Wingdings" panose="05000000000000000000" pitchFamily="2" charset="2"/>
              <a:buChar char="ü"/>
            </a:pPr>
            <a:r>
              <a:rPr lang="en-US" dirty="0"/>
              <a:t>Epinephrine Check &amp; Inject reference sheets as visual prompts </a:t>
            </a:r>
          </a:p>
          <a:p>
            <a:pPr>
              <a:buFont typeface="Wingdings" panose="05000000000000000000" pitchFamily="2" charset="2"/>
              <a:buChar char="ü"/>
            </a:pPr>
            <a:r>
              <a:rPr lang="en-US" dirty="0"/>
              <a:t>Skills testing check sheet or similar check sheet from local training program</a:t>
            </a:r>
          </a:p>
          <a:p>
            <a:pPr>
              <a:buFont typeface="Wingdings" panose="05000000000000000000" pitchFamily="2" charset="2"/>
              <a:buChar char="ü"/>
            </a:pPr>
            <a:r>
              <a:rPr lang="en-US" dirty="0"/>
              <a:t>EMR Advanced Skills form to update Op Plan </a:t>
            </a:r>
          </a:p>
        </p:txBody>
      </p:sp>
      <p:sp>
        <p:nvSpPr>
          <p:cNvPr id="4" name="Slide Number Placeholder 3"/>
          <p:cNvSpPr>
            <a:spLocks noGrp="1"/>
          </p:cNvSpPr>
          <p:nvPr>
            <p:ph type="sldNum" sz="quarter" idx="12"/>
          </p:nvPr>
        </p:nvSpPr>
        <p:spPr/>
        <p:txBody>
          <a:bodyPr/>
          <a:lstStyle/>
          <a:p>
            <a:fld id="{C2B87DE4-1224-4E32-8E80-0CFE2BB8A0D2}" type="slidenum">
              <a:rPr lang="en-US" smtClean="0"/>
              <a:t>3</a:t>
            </a:fld>
            <a:endParaRPr lang="en-US"/>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359018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Epinephrine After Being Exposed To Sunlight for Various Times</a:t>
            </a:r>
          </a:p>
        </p:txBody>
      </p:sp>
      <p:sp>
        <p:nvSpPr>
          <p:cNvPr id="3" name="Slide Number Placeholder 2"/>
          <p:cNvSpPr>
            <a:spLocks noGrp="1"/>
          </p:cNvSpPr>
          <p:nvPr>
            <p:ph type="sldNum" sz="quarter" idx="12"/>
          </p:nvPr>
        </p:nvSpPr>
        <p:spPr/>
        <p:txBody>
          <a:bodyPr/>
          <a:lstStyle/>
          <a:p>
            <a:fld id="{C2B87DE4-1224-4E32-8E80-0CFE2BB8A0D2}" type="slidenum">
              <a:rPr lang="en-US" smtClean="0"/>
              <a:t>30</a:t>
            </a:fld>
            <a:endParaRPr lang="en-US"/>
          </a:p>
        </p:txBody>
      </p:sp>
      <p:pic>
        <p:nvPicPr>
          <p:cNvPr id="4098" name="Picture 2" descr="C:\Users\Owner\Desktop\Epinephrine IM for EMRs drawn-up 2016\zz discolored epinephrine Syringes from dissected EpiPens, exposed to light for varying periods Pinter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94895"/>
            <a:ext cx="7010400" cy="273367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357530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2819400"/>
            <a:ext cx="8382000" cy="838200"/>
          </a:xfrm>
        </p:spPr>
        <p:txBody>
          <a:bodyPr>
            <a:normAutofit fontScale="90000"/>
          </a:bodyPr>
          <a:lstStyle/>
          <a:p>
            <a:pPr eaLnBrk="1" hangingPunct="1">
              <a:defRPr/>
            </a:pPr>
            <a:r>
              <a:rPr lang="en-US" dirty="0">
                <a:solidFill>
                  <a:schemeClr val="accent1"/>
                </a:solidFill>
              </a:rPr>
              <a:t>Skills Section: </a:t>
            </a:r>
            <a:br>
              <a:rPr lang="en-US" dirty="0">
                <a:solidFill>
                  <a:schemeClr val="accent1"/>
                </a:solidFill>
              </a:rPr>
            </a:br>
            <a:r>
              <a:rPr lang="en-US" dirty="0"/>
              <a:t>Obtaining Medication </a:t>
            </a:r>
            <a:br>
              <a:rPr lang="en-US" dirty="0"/>
            </a:br>
            <a:r>
              <a:rPr lang="en-US" dirty="0"/>
              <a:t>from a Glass Ampoule</a:t>
            </a:r>
            <a:endParaRPr lang="en-US" sz="4300" dirty="0"/>
          </a:p>
        </p:txBody>
      </p:sp>
      <p:sp>
        <p:nvSpPr>
          <p:cNvPr id="4"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16665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Confirm the Medication</a:t>
            </a:r>
          </a:p>
        </p:txBody>
      </p:sp>
      <p:sp>
        <p:nvSpPr>
          <p:cNvPr id="3" name="Content Placeholder 2"/>
          <p:cNvSpPr>
            <a:spLocks noGrp="1"/>
          </p:cNvSpPr>
          <p:nvPr>
            <p:ph idx="1"/>
          </p:nvPr>
        </p:nvSpPr>
        <p:spPr/>
        <p:txBody>
          <a:bodyPr/>
          <a:lstStyle/>
          <a:p>
            <a:pPr>
              <a:defRPr/>
            </a:pPr>
            <a:r>
              <a:rPr lang="en-US" dirty="0"/>
              <a:t>Medication name</a:t>
            </a:r>
          </a:p>
          <a:p>
            <a:pPr>
              <a:defRPr/>
            </a:pPr>
            <a:r>
              <a:rPr lang="en-US" dirty="0"/>
              <a:t>Dosage (1:1,000 or 1mg/1ml)</a:t>
            </a:r>
          </a:p>
          <a:p>
            <a:pPr>
              <a:defRPr/>
            </a:pPr>
            <a:r>
              <a:rPr lang="en-US" dirty="0"/>
              <a:t>Expiration date</a:t>
            </a:r>
          </a:p>
          <a:p>
            <a:pPr>
              <a:defRPr/>
            </a:pPr>
            <a:r>
              <a:rPr lang="en-US" dirty="0"/>
              <a:t>Not cloudy;  no color or precipitate</a:t>
            </a:r>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2050" name="Picture 2" descr="C:\Users\Owner\Desktop\Epinephrine IM for EMRs drawn-up 2016\Epinephrine ampoule gray.jpg"/>
          <p:cNvPicPr>
            <a:picLocks noChangeAspect="1" noChangeArrowheads="1"/>
          </p:cNvPicPr>
          <p:nvPr/>
        </p:nvPicPr>
        <p:blipFill rotWithShape="1">
          <a:blip r:embed="rId3">
            <a:extLst>
              <a:ext uri="{28A0092B-C50C-407E-A947-70E740481C1C}">
                <a14:useLocalDpi xmlns:a14="http://schemas.microsoft.com/office/drawing/2010/main" val="0"/>
              </a:ext>
            </a:extLst>
          </a:blip>
          <a:srcRect l="37303" r="38232"/>
          <a:stretch/>
        </p:blipFill>
        <p:spPr bwMode="auto">
          <a:xfrm rot="5400000">
            <a:off x="3821798" y="2004458"/>
            <a:ext cx="1548522" cy="6329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91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z="3200" dirty="0"/>
              <a:t>Hold the ampoule upright and tap its </a:t>
            </a:r>
            <a:br>
              <a:rPr lang="en-US" sz="3200" dirty="0"/>
            </a:br>
            <a:r>
              <a:rPr lang="en-US" sz="3200" dirty="0"/>
              <a:t>top to dislodge any trapped solution.</a:t>
            </a: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380" y="1629442"/>
            <a:ext cx="4962832" cy="45025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122603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002890" y="401947"/>
            <a:ext cx="8141110" cy="1544849"/>
          </a:xfrm>
        </p:spPr>
        <p:txBody>
          <a:bodyPr>
            <a:noAutofit/>
          </a:bodyPr>
          <a:lstStyle/>
          <a:p>
            <a:pPr algn="l" eaLnBrk="1" hangingPunct="1">
              <a:defRPr/>
            </a:pPr>
            <a:r>
              <a:rPr lang="en-US" sz="3200" dirty="0"/>
              <a:t>Use thumb to break along scored edge of neck.  Place gauze or alcohol pad wrap around the neck to protect thumb.</a:t>
            </a:r>
          </a:p>
        </p:txBody>
      </p:sp>
      <p:pic>
        <p:nvPicPr>
          <p:cNvPr id="2253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58" y="1952087"/>
            <a:ext cx="3451123" cy="42640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7935" y="2197513"/>
            <a:ext cx="4839721" cy="37952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372204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Caution When </a:t>
            </a:r>
            <a:br>
              <a:rPr lang="en-US" dirty="0"/>
            </a:br>
            <a:r>
              <a:rPr lang="en-US" dirty="0"/>
              <a:t>Breaking Glass Ampoule</a:t>
            </a:r>
          </a:p>
        </p:txBody>
      </p:sp>
      <p:sp>
        <p:nvSpPr>
          <p:cNvPr id="3" name="Slide Number Placeholder 2"/>
          <p:cNvSpPr>
            <a:spLocks noGrp="1"/>
          </p:cNvSpPr>
          <p:nvPr>
            <p:ph type="sldNum" sz="quarter" idx="12"/>
          </p:nvPr>
        </p:nvSpPr>
        <p:spPr/>
        <p:txBody>
          <a:bodyPr/>
          <a:lstStyle/>
          <a:p>
            <a:fld id="{C2B87DE4-1224-4E32-8E80-0CFE2BB8A0D2}" type="slidenum">
              <a:rPr lang="en-US" smtClean="0">
                <a:solidFill>
                  <a:prstClr val="black">
                    <a:tint val="75000"/>
                  </a:prstClr>
                </a:solidFill>
              </a:rPr>
              <a:pPr/>
              <a:t>35</a:t>
            </a:fld>
            <a:endParaRPr lang="en-US">
              <a:solidFill>
                <a:prstClr val="black">
                  <a:tint val="75000"/>
                </a:prstClr>
              </a:solidFill>
            </a:endParaRPr>
          </a:p>
        </p:txBody>
      </p:sp>
      <p:pic>
        <p:nvPicPr>
          <p:cNvPr id="3074" name="Picture 2" descr="https://justbeingjulz.files.wordpress.com/2016/01/20160202_011654.jpg?w=691&amp;h=1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930" y="1799302"/>
            <a:ext cx="2941584" cy="43591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0.gstatic.com/images?q=tbn:ANd9GcRRAHOUg-NXY2J_gR2j_mCidyHEVgA0r0aUWMXI1VyCiCUceFL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666" y="2305990"/>
            <a:ext cx="2995253" cy="28520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40129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p:txBody>
          <a:bodyPr>
            <a:normAutofit fontScale="90000"/>
          </a:bodyPr>
          <a:lstStyle/>
          <a:p>
            <a:r>
              <a:rPr lang="en-US" altLang="en-US" dirty="0"/>
              <a:t>Techniques of </a:t>
            </a:r>
            <a:br>
              <a:rPr lang="en-US" altLang="en-US" dirty="0"/>
            </a:br>
            <a:r>
              <a:rPr lang="en-US" altLang="en-US" dirty="0"/>
              <a:t>Medication Administration</a:t>
            </a:r>
          </a:p>
        </p:txBody>
      </p:sp>
      <p:sp>
        <p:nvSpPr>
          <p:cNvPr id="4" name="Footer Placeholder 1"/>
          <p:cNvSpPr>
            <a:spLocks noGrp="1"/>
          </p:cNvSpPr>
          <p:nvPr>
            <p:ph type="ftr" sz="quarter" idx="13"/>
          </p:nvPr>
        </p:nvSpPr>
        <p:spPr>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6" name="Picture 2" descr="AAKCQZU0.jpg"/>
          <p:cNvPicPr>
            <a:picLocks noChangeAspect="1"/>
          </p:cNvPicPr>
          <p:nvPr/>
        </p:nvPicPr>
        <p:blipFill rotWithShape="1">
          <a:blip r:embed="rId3" cstate="print">
            <a:extLst>
              <a:ext uri="{28A0092B-C50C-407E-A947-70E740481C1C}">
                <a14:useLocalDpi xmlns:a14="http://schemas.microsoft.com/office/drawing/2010/main" val="0"/>
              </a:ext>
            </a:extLst>
          </a:blip>
          <a:srcRect t="11339"/>
          <a:stretch/>
        </p:blipFill>
        <p:spPr bwMode="auto">
          <a:xfrm>
            <a:off x="7359445" y="1991023"/>
            <a:ext cx="1752919" cy="233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2"/>
          <p:cNvSpPr>
            <a:spLocks noGrp="1" noChangeArrowheads="1"/>
          </p:cNvSpPr>
          <p:nvPr>
            <p:ph sz="half" idx="1"/>
          </p:nvPr>
        </p:nvSpPr>
        <p:spPr>
          <a:xfrm>
            <a:off x="457198" y="1600200"/>
            <a:ext cx="6946492" cy="4525963"/>
          </a:xfrm>
        </p:spPr>
        <p:txBody>
          <a:bodyPr>
            <a:normAutofit/>
          </a:bodyPr>
          <a:lstStyle/>
          <a:p>
            <a:r>
              <a:rPr lang="en-US" altLang="en-US" dirty="0">
                <a:cs typeface="Verdana" pitchFamily="1" charset="0"/>
              </a:rPr>
              <a:t>Drawing medication from ampoules</a:t>
            </a:r>
          </a:p>
          <a:p>
            <a:pPr lvl="1"/>
            <a:r>
              <a:rPr lang="en-US" altLang="en-US" dirty="0">
                <a:cs typeface="Verdana" pitchFamily="1" charset="0"/>
              </a:rPr>
              <a:t>Hold upright between thumb and fingers</a:t>
            </a:r>
          </a:p>
          <a:p>
            <a:pPr lvl="1"/>
            <a:r>
              <a:rPr lang="en-US" altLang="en-US" dirty="0">
                <a:cs typeface="Verdana" pitchFamily="1" charset="0"/>
              </a:rPr>
              <a:t>May invert to ensure all medication is in the lower section of the ampoule</a:t>
            </a:r>
          </a:p>
          <a:p>
            <a:pPr lvl="1"/>
            <a:r>
              <a:rPr lang="en-US" altLang="en-US" u="sng" dirty="0">
                <a:cs typeface="Verdana" pitchFamily="1" charset="0"/>
              </a:rPr>
              <a:t>Requires</a:t>
            </a:r>
            <a:r>
              <a:rPr lang="en-US" altLang="en-US" dirty="0">
                <a:cs typeface="Verdana" pitchFamily="1" charset="0"/>
              </a:rPr>
              <a:t> a filter needle/straw to retain glass fragments</a:t>
            </a:r>
          </a:p>
          <a:p>
            <a:pPr lvl="1"/>
            <a:r>
              <a:rPr lang="en-US" altLang="en-US" dirty="0">
                <a:cs typeface="Verdana" pitchFamily="1" charset="0"/>
              </a:rPr>
              <a:t>Do not need to draw air into syringe or inject air into ampoule before drawing up medication, it is an open system.</a:t>
            </a:r>
          </a:p>
        </p:txBody>
      </p:sp>
    </p:spTree>
    <p:extLst>
      <p:ext uri="{BB962C8B-B14F-4D97-AF65-F5344CB8AC3E}">
        <p14:creationId xmlns:p14="http://schemas.microsoft.com/office/powerpoint/2010/main" val="416670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914400" y="76200"/>
            <a:ext cx="501173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2863" rIns="88900" bIns="42863">
            <a:spAutoFit/>
          </a:bodyPr>
          <a:lstStyle>
            <a:lvl1pPr defTabSz="892175" eaLnBrk="0" hangingPunct="0">
              <a:defRPr sz="2400">
                <a:solidFill>
                  <a:schemeClr val="tx1"/>
                </a:solidFill>
                <a:latin typeface="Times New Roman" pitchFamily="18" charset="0"/>
              </a:defRPr>
            </a:lvl1pPr>
            <a:lvl2pPr marL="742950" indent="-285750" defTabSz="892175" eaLnBrk="0" hangingPunct="0">
              <a:defRPr sz="2400">
                <a:solidFill>
                  <a:schemeClr val="tx1"/>
                </a:solidFill>
                <a:latin typeface="Times New Roman" pitchFamily="18" charset="0"/>
              </a:defRPr>
            </a:lvl2pPr>
            <a:lvl3pPr marL="1143000" indent="-228600" defTabSz="892175" eaLnBrk="0" hangingPunct="0">
              <a:defRPr sz="2400">
                <a:solidFill>
                  <a:schemeClr val="tx1"/>
                </a:solidFill>
                <a:latin typeface="Times New Roman" pitchFamily="18" charset="0"/>
              </a:defRPr>
            </a:lvl3pPr>
            <a:lvl4pPr marL="1600200" indent="-228600" defTabSz="892175" eaLnBrk="0" hangingPunct="0">
              <a:defRPr sz="2400">
                <a:solidFill>
                  <a:schemeClr val="tx1"/>
                </a:solidFill>
                <a:latin typeface="Times New Roman" pitchFamily="18" charset="0"/>
              </a:defRPr>
            </a:lvl4pPr>
            <a:lvl5pPr marL="2057400" indent="-228600" defTabSz="892175" eaLnBrk="0" hangingPunct="0">
              <a:defRPr sz="2400">
                <a:solidFill>
                  <a:schemeClr val="tx1"/>
                </a:solidFill>
                <a:latin typeface="Times New Roman" pitchFamily="18" charset="0"/>
              </a:defRPr>
            </a:lvl5pPr>
            <a:lvl6pPr marL="2514600" indent="-228600" defTabSz="892175" eaLnBrk="0" fontAlgn="base" hangingPunct="0">
              <a:spcBef>
                <a:spcPct val="0"/>
              </a:spcBef>
              <a:spcAft>
                <a:spcPct val="0"/>
              </a:spcAft>
              <a:defRPr sz="2400">
                <a:solidFill>
                  <a:schemeClr val="tx1"/>
                </a:solidFill>
                <a:latin typeface="Times New Roman" pitchFamily="18" charset="0"/>
              </a:defRPr>
            </a:lvl6pPr>
            <a:lvl7pPr marL="2971800" indent="-228600" defTabSz="892175" eaLnBrk="0" fontAlgn="base" hangingPunct="0">
              <a:spcBef>
                <a:spcPct val="0"/>
              </a:spcBef>
              <a:spcAft>
                <a:spcPct val="0"/>
              </a:spcAft>
              <a:defRPr sz="2400">
                <a:solidFill>
                  <a:schemeClr val="tx1"/>
                </a:solidFill>
                <a:latin typeface="Times New Roman" pitchFamily="18" charset="0"/>
              </a:defRPr>
            </a:lvl7pPr>
            <a:lvl8pPr marL="3429000" indent="-228600" defTabSz="892175" eaLnBrk="0" fontAlgn="base" hangingPunct="0">
              <a:spcBef>
                <a:spcPct val="0"/>
              </a:spcBef>
              <a:spcAft>
                <a:spcPct val="0"/>
              </a:spcAft>
              <a:defRPr sz="2400">
                <a:solidFill>
                  <a:schemeClr val="tx1"/>
                </a:solidFill>
                <a:latin typeface="Times New Roman" pitchFamily="18" charset="0"/>
              </a:defRPr>
            </a:lvl8pPr>
            <a:lvl9pPr marL="3886200" indent="-228600" defTabSz="892175" eaLnBrk="0" fontAlgn="base" hangingPunct="0">
              <a:spcBef>
                <a:spcPct val="0"/>
              </a:spcBef>
              <a:spcAft>
                <a:spcPct val="0"/>
              </a:spcAft>
              <a:defRPr sz="2400">
                <a:solidFill>
                  <a:schemeClr val="tx1"/>
                </a:solidFill>
                <a:latin typeface="Times New Roman" pitchFamily="18" charset="0"/>
              </a:defRPr>
            </a:lvl9pPr>
          </a:lstStyle>
          <a:p>
            <a:r>
              <a:rPr lang="en-US" altLang="en-US" sz="4400" b="1">
                <a:solidFill>
                  <a:prstClr val="white"/>
                </a:solidFill>
                <a:latin typeface="Arial" charset="0"/>
              </a:rPr>
              <a:t>Prep Epinephrine</a:t>
            </a:r>
          </a:p>
        </p:txBody>
      </p:sp>
      <p:pic>
        <p:nvPicPr>
          <p:cNvPr id="430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0128"/>
            <a:ext cx="2351088" cy="213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0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909896"/>
            <a:ext cx="1425575" cy="1762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0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981200"/>
            <a:ext cx="1978025" cy="1550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30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994356"/>
            <a:ext cx="2743200" cy="222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819961" y="1676400"/>
            <a:ext cx="704039"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prstClr val="white">
                    <a:shade val="50000"/>
                  </a:prstClr>
                </a:solidFill>
              </a:rPr>
              <a:t>1.</a:t>
            </a:r>
          </a:p>
        </p:txBody>
      </p:sp>
      <p:sp>
        <p:nvSpPr>
          <p:cNvPr id="13" name="Rectangle 12"/>
          <p:cNvSpPr/>
          <p:nvPr/>
        </p:nvSpPr>
        <p:spPr>
          <a:xfrm>
            <a:off x="4267200" y="1676400"/>
            <a:ext cx="704039"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prstClr val="white">
                    <a:shade val="50000"/>
                  </a:prstClr>
                </a:solidFill>
              </a:rPr>
              <a:t>2.</a:t>
            </a:r>
          </a:p>
        </p:txBody>
      </p:sp>
      <p:sp>
        <p:nvSpPr>
          <p:cNvPr id="14" name="Rectangle 13"/>
          <p:cNvSpPr/>
          <p:nvPr/>
        </p:nvSpPr>
        <p:spPr>
          <a:xfrm>
            <a:off x="2438400" y="4800600"/>
            <a:ext cx="704039"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prstClr val="white">
                    <a:shade val="50000"/>
                  </a:prstClr>
                </a:solidFill>
              </a:rPr>
              <a:t>3.</a:t>
            </a:r>
          </a:p>
        </p:txBody>
      </p:sp>
      <p:sp>
        <p:nvSpPr>
          <p:cNvPr id="2" name="Title 1"/>
          <p:cNvSpPr>
            <a:spLocks noGrp="1"/>
          </p:cNvSpPr>
          <p:nvPr>
            <p:ph type="title"/>
          </p:nvPr>
        </p:nvSpPr>
        <p:spPr/>
        <p:txBody>
          <a:bodyPr/>
          <a:lstStyle/>
          <a:p>
            <a:r>
              <a:rPr lang="en-US" dirty="0"/>
              <a:t>Tap-Wrap-Snap-Draw</a:t>
            </a:r>
          </a:p>
        </p:txBody>
      </p:sp>
      <p:sp>
        <p:nvSpPr>
          <p:cNvPr id="11"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415222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228600"/>
            <a:ext cx="8153400" cy="762000"/>
          </a:xfrm>
        </p:spPr>
        <p:txBody>
          <a:bodyPr/>
          <a:lstStyle/>
          <a:p>
            <a:pPr eaLnBrk="1" hangingPunct="1">
              <a:defRPr/>
            </a:pPr>
            <a:r>
              <a:rPr lang="en-US" sz="3200" dirty="0"/>
              <a:t>Draw Up The Medication</a:t>
            </a:r>
            <a:endParaRPr lang="en-US" dirty="0"/>
          </a:p>
        </p:txBody>
      </p:sp>
      <p:sp>
        <p:nvSpPr>
          <p:cNvPr id="23555" name="Rectangle 3"/>
          <p:cNvSpPr>
            <a:spLocks noChangeArrowheads="1"/>
          </p:cNvSpPr>
          <p:nvPr/>
        </p:nvSpPr>
        <p:spPr bwMode="auto">
          <a:xfrm>
            <a:off x="324464" y="5073456"/>
            <a:ext cx="85098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400" dirty="0">
                <a:solidFill>
                  <a:prstClr val="black"/>
                </a:solidFill>
                <a:latin typeface="+mn-lt"/>
              </a:rPr>
              <a:t>Using a syringe, insert the filter needle into the ampoule and </a:t>
            </a:r>
          </a:p>
          <a:p>
            <a:pPr algn="ctr">
              <a:spcBef>
                <a:spcPct val="0"/>
              </a:spcBef>
              <a:buClrTx/>
              <a:buSzTx/>
              <a:buFontTx/>
              <a:buNone/>
            </a:pPr>
            <a:r>
              <a:rPr lang="en-US" altLang="en-US" sz="2400" dirty="0">
                <a:solidFill>
                  <a:prstClr val="black"/>
                </a:solidFill>
                <a:latin typeface="+mn-lt"/>
              </a:rPr>
              <a:t>draw the plunger back until you reach the correct dosage </a:t>
            </a:r>
          </a:p>
          <a:p>
            <a:pPr algn="ctr">
              <a:spcBef>
                <a:spcPct val="0"/>
              </a:spcBef>
              <a:buClrTx/>
              <a:buSzTx/>
              <a:buFontTx/>
              <a:buNone/>
            </a:pPr>
            <a:r>
              <a:rPr lang="en-US" altLang="en-US" sz="2400" b="1" dirty="0">
                <a:solidFill>
                  <a:srgbClr val="FF0000"/>
                </a:solidFill>
                <a:latin typeface="+mn-lt"/>
              </a:rPr>
              <a:t>(PEDS = 0.15 ml or ADULT = 0.3ml)</a:t>
            </a:r>
            <a:endParaRPr lang="en-US" altLang="en-US" sz="1800" b="1" dirty="0">
              <a:solidFill>
                <a:srgbClr val="FF0000"/>
              </a:solidFill>
              <a:latin typeface="+mn-lt"/>
            </a:endParaRPr>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57346" name="Picture 2" descr="C:\Users\Owner\Desktop\Epinephrine IM for EMRs drawn-up 2016\Newlun kit example 2.jpg"/>
          <p:cNvPicPr>
            <a:picLocks noChangeAspect="1" noChangeArrowheads="1"/>
          </p:cNvPicPr>
          <p:nvPr/>
        </p:nvPicPr>
        <p:blipFill rotWithShape="1">
          <a:blip r:embed="rId3">
            <a:extLst>
              <a:ext uri="{28A0092B-C50C-407E-A947-70E740481C1C}">
                <a14:useLocalDpi xmlns:a14="http://schemas.microsoft.com/office/drawing/2010/main" val="0"/>
              </a:ext>
            </a:extLst>
          </a:blip>
          <a:srcRect t="54794" r="17206"/>
          <a:stretch/>
        </p:blipFill>
        <p:spPr bwMode="auto">
          <a:xfrm>
            <a:off x="4291781" y="1390005"/>
            <a:ext cx="4778454" cy="3476946"/>
          </a:xfrm>
          <a:prstGeom prst="rect">
            <a:avLst/>
          </a:prstGeom>
          <a:noFill/>
          <a:extLst>
            <a:ext uri="{909E8E84-426E-40DD-AFC4-6F175D3DCCD1}">
              <a14:hiddenFill xmlns:a14="http://schemas.microsoft.com/office/drawing/2010/main">
                <a:solidFill>
                  <a:srgbClr val="FFFFFF"/>
                </a:solidFill>
              </a14:hiddenFill>
            </a:ext>
          </a:extLst>
        </p:spPr>
      </p:pic>
      <p:pic>
        <p:nvPicPr>
          <p:cNvPr id="57347" name="Picture 3" descr="C:\Users\Owner\Desktop\Epinephrine IM for EMRs drawn-up 2016\filter straw.jpg"/>
          <p:cNvPicPr>
            <a:picLocks noChangeAspect="1" noChangeArrowheads="1"/>
          </p:cNvPicPr>
          <p:nvPr/>
        </p:nvPicPr>
        <p:blipFill rotWithShape="1">
          <a:blip r:embed="rId4">
            <a:extLst>
              <a:ext uri="{28A0092B-C50C-407E-A947-70E740481C1C}">
                <a14:useLocalDpi xmlns:a14="http://schemas.microsoft.com/office/drawing/2010/main" val="0"/>
              </a:ext>
            </a:extLst>
          </a:blip>
          <a:srcRect l="45355" r="45742"/>
          <a:stretch/>
        </p:blipFill>
        <p:spPr bwMode="auto">
          <a:xfrm>
            <a:off x="3819847" y="1214292"/>
            <a:ext cx="339214"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AKCQZU0.jpg"/>
          <p:cNvPicPr>
            <a:picLocks noChangeAspect="1"/>
          </p:cNvPicPr>
          <p:nvPr/>
        </p:nvPicPr>
        <p:blipFill rotWithShape="1">
          <a:blip r:embed="rId5" cstate="print">
            <a:extLst>
              <a:ext uri="{28A0092B-C50C-407E-A947-70E740481C1C}">
                <a14:useLocalDpi xmlns:a14="http://schemas.microsoft.com/office/drawing/2010/main" val="0"/>
              </a:ext>
            </a:extLst>
          </a:blip>
          <a:srcRect l="-1320" t="10459" r="1320" b="21799"/>
          <a:stretch/>
        </p:blipFill>
        <p:spPr bwMode="auto">
          <a:xfrm>
            <a:off x="285213" y="1460098"/>
            <a:ext cx="3352800" cy="340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87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2971800"/>
            <a:ext cx="8229600" cy="762000"/>
          </a:xfrm>
        </p:spPr>
        <p:txBody>
          <a:bodyPr>
            <a:normAutofit fontScale="90000"/>
          </a:bodyPr>
          <a:lstStyle/>
          <a:p>
            <a:pPr eaLnBrk="1" hangingPunct="1">
              <a:defRPr/>
            </a:pPr>
            <a:r>
              <a:rPr lang="en-US" dirty="0"/>
              <a:t/>
            </a:r>
            <a:br>
              <a:rPr lang="en-US" dirty="0"/>
            </a:br>
            <a:r>
              <a:rPr lang="en-US" dirty="0">
                <a:solidFill>
                  <a:schemeClr val="accent1"/>
                </a:solidFill>
              </a:rPr>
              <a:t>Skills Section:</a:t>
            </a:r>
            <a:br>
              <a:rPr lang="en-US" dirty="0">
                <a:solidFill>
                  <a:schemeClr val="accent1"/>
                </a:solidFill>
              </a:rPr>
            </a:br>
            <a:r>
              <a:rPr lang="en-US" dirty="0"/>
              <a:t>Obtaining Medication</a:t>
            </a:r>
            <a:br>
              <a:rPr lang="en-US" dirty="0"/>
            </a:br>
            <a:r>
              <a:rPr lang="en-US" dirty="0"/>
              <a:t>from a Vial</a:t>
            </a:r>
          </a:p>
        </p:txBody>
      </p:sp>
      <p:sp>
        <p:nvSpPr>
          <p:cNvPr id="4"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249411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fontScale="90000"/>
          </a:bodyPr>
          <a:lstStyle/>
          <a:p>
            <a:r>
              <a:rPr lang="en-US" dirty="0"/>
              <a:t>The earliest reported case of anaphylaxis can be traced to approximately 3300 BC, when the Egyptian King Menses died from a hymenoptera sting. </a:t>
            </a:r>
            <a:br>
              <a:rPr lang="en-US" dirty="0"/>
            </a:br>
            <a:endParaRPr lang="en-US" dirty="0"/>
          </a:p>
        </p:txBody>
      </p:sp>
      <p:sp>
        <p:nvSpPr>
          <p:cNvPr id="9" name="Subtitle 8"/>
          <p:cNvSpPr>
            <a:spLocks noGrp="1"/>
          </p:cNvSpPr>
          <p:nvPr>
            <p:ph type="subTitle" idx="1"/>
          </p:nvPr>
        </p:nvSpPr>
        <p:spPr/>
        <p:txBody>
          <a:bodyPr/>
          <a:lstStyle/>
          <a:p>
            <a:endParaRPr lang="en-US" dirty="0"/>
          </a:p>
          <a:p>
            <a:r>
              <a:rPr lang="en-US" b="1" dirty="0">
                <a:solidFill>
                  <a:schemeClr val="tx2"/>
                </a:solidFill>
              </a:rPr>
              <a:t>Hymenoptera are insects such as sawflies, wasps, bees, and ants</a:t>
            </a:r>
          </a:p>
        </p:txBody>
      </p:sp>
      <p:sp>
        <p:nvSpPr>
          <p:cNvPr id="4" name="Slide Number Placeholder 3"/>
          <p:cNvSpPr>
            <a:spLocks noGrp="1"/>
          </p:cNvSpPr>
          <p:nvPr>
            <p:ph type="sldNum" sz="quarter" idx="4294967295"/>
          </p:nvPr>
        </p:nvSpPr>
        <p:spPr>
          <a:xfrm>
            <a:off x="8656638" y="6424613"/>
            <a:ext cx="487362" cy="365125"/>
          </a:xfrm>
        </p:spPr>
        <p:txBody>
          <a:bodyPr/>
          <a:lstStyle/>
          <a:p>
            <a:fld id="{C2B87DE4-1224-4E32-8E80-0CFE2BB8A0D2}" type="slidenum">
              <a:rPr lang="en-US" smtClean="0"/>
              <a:t>4</a:t>
            </a:fld>
            <a:endParaRPr lang="en-US"/>
          </a:p>
        </p:txBody>
      </p:sp>
      <p:pic>
        <p:nvPicPr>
          <p:cNvPr id="10" name="Picture 4" descr="http://www.firecompanies.com/MFC/public/news_images/10066/116282/265811_ori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594" t="13157" r="12999" b="11835"/>
          <a:stretch/>
        </p:blipFill>
        <p:spPr bwMode="auto">
          <a:xfrm>
            <a:off x="7197211" y="3451121"/>
            <a:ext cx="1921504" cy="117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p:cNvSpPr txBox="1">
            <a:spLocks/>
          </p:cNvSpPr>
          <p:nvPr/>
        </p:nvSpPr>
        <p:spPr>
          <a:xfrm>
            <a:off x="420638" y="6489290"/>
            <a:ext cx="7110872" cy="265472"/>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sz="2000" b="1"/>
              <a:t>WI DHS Office of Preparedness &amp; Emergency Health Care</a:t>
            </a:r>
            <a:endParaRPr lang="en-US" sz="2000" b="1" dirty="0"/>
          </a:p>
        </p:txBody>
      </p:sp>
    </p:spTree>
    <p:extLst>
      <p:ext uri="{BB962C8B-B14F-4D97-AF65-F5344CB8AC3E}">
        <p14:creationId xmlns:p14="http://schemas.microsoft.com/office/powerpoint/2010/main" val="180787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Confirm the Medication</a:t>
            </a:r>
          </a:p>
        </p:txBody>
      </p:sp>
      <p:sp>
        <p:nvSpPr>
          <p:cNvPr id="6" name="Content Placeholder 2"/>
          <p:cNvSpPr txBox="1">
            <a:spLocks/>
          </p:cNvSpPr>
          <p:nvPr/>
        </p:nvSpPr>
        <p:spPr>
          <a:xfrm>
            <a:off x="457200" y="2133600"/>
            <a:ext cx="8229600" cy="4114800"/>
          </a:xfrm>
          <a:prstGeom prst="rect">
            <a:avLst/>
          </a:prstGeom>
        </p:spPr>
        <p:txBody>
          <a:bodyPr/>
          <a:lstStyle/>
          <a:p>
            <a:pPr marL="342900" indent="-342900">
              <a:spcBef>
                <a:spcPct val="20000"/>
              </a:spcBef>
              <a:buClr>
                <a:srgbClr val="0000FF"/>
              </a:buClr>
              <a:buSzPct val="65000"/>
              <a:buFont typeface="Wingdings" pitchFamily="2" charset="2"/>
              <a:buChar char="n"/>
              <a:defRPr/>
            </a:pPr>
            <a:r>
              <a:rPr lang="en-US" sz="3200" kern="0" dirty="0">
                <a:solidFill>
                  <a:prstClr val="black"/>
                </a:solidFill>
                <a:latin typeface="Calibri"/>
              </a:rPr>
              <a:t>Medication name</a:t>
            </a:r>
          </a:p>
          <a:p>
            <a:pPr marL="342900" indent="-342900">
              <a:spcBef>
                <a:spcPct val="20000"/>
              </a:spcBef>
              <a:buClr>
                <a:srgbClr val="0000FF"/>
              </a:buClr>
              <a:buSzPct val="65000"/>
              <a:buFont typeface="Wingdings" pitchFamily="2" charset="2"/>
              <a:buChar char="n"/>
              <a:defRPr/>
            </a:pPr>
            <a:r>
              <a:rPr lang="en-US" sz="3200" kern="0" dirty="0">
                <a:solidFill>
                  <a:prstClr val="black"/>
                </a:solidFill>
                <a:latin typeface="Calibri"/>
              </a:rPr>
              <a:t>Dosage (1:1,000 or 1mg/1ml)</a:t>
            </a:r>
          </a:p>
          <a:p>
            <a:pPr marL="342900" indent="-342900">
              <a:spcBef>
                <a:spcPct val="20000"/>
              </a:spcBef>
              <a:buClr>
                <a:srgbClr val="0000FF"/>
              </a:buClr>
              <a:buSzPct val="65000"/>
              <a:buFont typeface="Wingdings" pitchFamily="2" charset="2"/>
              <a:buChar char="n"/>
              <a:defRPr/>
            </a:pPr>
            <a:r>
              <a:rPr lang="en-US" sz="3200" kern="0" dirty="0">
                <a:solidFill>
                  <a:prstClr val="black"/>
                </a:solidFill>
                <a:latin typeface="Calibri"/>
              </a:rPr>
              <a:t>Expiration date</a:t>
            </a:r>
          </a:p>
          <a:p>
            <a:pPr marL="342900" indent="-342900">
              <a:spcBef>
                <a:spcPct val="20000"/>
              </a:spcBef>
              <a:buClr>
                <a:srgbClr val="0000FF"/>
              </a:buClr>
              <a:buSzPct val="65000"/>
              <a:buFont typeface="Wingdings" pitchFamily="2" charset="2"/>
              <a:buChar char="n"/>
              <a:defRPr/>
            </a:pPr>
            <a:r>
              <a:rPr lang="en-US" sz="3200" kern="0" dirty="0">
                <a:solidFill>
                  <a:prstClr val="black"/>
                </a:solidFill>
                <a:latin typeface="Calibri"/>
              </a:rPr>
              <a:t>Not cloudy; no color or precipitate</a:t>
            </a:r>
          </a:p>
        </p:txBody>
      </p:sp>
      <p:sp>
        <p:nvSpPr>
          <p:cNvPr id="7"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8" name="Picture 2" descr="C:\Users\Owner\Desktop\Epinephrine IM for EMRs drawn-up 2016\adrenaline 1-1000 vial.jpg"/>
          <p:cNvPicPr>
            <a:picLocks noChangeAspect="1" noChangeArrowheads="1"/>
          </p:cNvPicPr>
          <p:nvPr/>
        </p:nvPicPr>
        <p:blipFill rotWithShape="1">
          <a:blip r:embed="rId3">
            <a:extLst>
              <a:ext uri="{28A0092B-C50C-407E-A947-70E740481C1C}">
                <a14:useLocalDpi xmlns:a14="http://schemas.microsoft.com/office/drawing/2010/main" val="0"/>
              </a:ext>
            </a:extLst>
          </a:blip>
          <a:srcRect l="32258" t="7795" r="31049"/>
          <a:stretch/>
        </p:blipFill>
        <p:spPr bwMode="auto">
          <a:xfrm>
            <a:off x="6946493" y="1758429"/>
            <a:ext cx="2020525" cy="38079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29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a:t>Clean the Vial’s Rubber Top</a:t>
            </a:r>
          </a:p>
        </p:txBody>
      </p:sp>
      <p:sp>
        <p:nvSpPr>
          <p:cNvPr id="6" name="Footer Placeholder 1"/>
          <p:cNvSpPr>
            <a:spLocks noGrp="1"/>
          </p:cNvSpPr>
          <p:nvPr>
            <p:ph type="ftr" sz="quarter" idx="13"/>
          </p:nvPr>
        </p:nvSpPr>
        <p:spPr>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27651" name="Picture 10" descr="ALCOHOL SWAB by 黃Anny安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718" y="1553804"/>
            <a:ext cx="2533445" cy="19000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7015" t="6786" r="44657" b="21931"/>
          <a:stretch/>
        </p:blipFill>
        <p:spPr bwMode="auto">
          <a:xfrm>
            <a:off x="250721" y="1553804"/>
            <a:ext cx="6002593" cy="402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60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457200"/>
            <a:ext cx="7543800" cy="685800"/>
          </a:xfrm>
        </p:spPr>
        <p:txBody>
          <a:bodyPr/>
          <a:lstStyle/>
          <a:p>
            <a:pPr eaLnBrk="1" hangingPunct="1">
              <a:defRPr/>
            </a:pPr>
            <a:r>
              <a:rPr lang="en-US" sz="3200" dirty="0"/>
              <a:t>Prepare the syringe </a:t>
            </a:r>
            <a:endParaRPr lang="en-US" sz="3800" dirty="0"/>
          </a:p>
        </p:txBody>
      </p:sp>
      <p:pic>
        <p:nvPicPr>
          <p:cNvPr id="266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0"/>
            <a:ext cx="4648200" cy="396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8" name="TextBox 4"/>
          <p:cNvSpPr txBox="1">
            <a:spLocks noChangeArrowheads="1"/>
          </p:cNvSpPr>
          <p:nvPr/>
        </p:nvSpPr>
        <p:spPr bwMode="auto">
          <a:xfrm>
            <a:off x="117987" y="5410200"/>
            <a:ext cx="88195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000" dirty="0">
                <a:solidFill>
                  <a:prstClr val="black"/>
                </a:solidFill>
                <a:latin typeface="+mn-lt"/>
              </a:rPr>
              <a:t>With the needle cap on, pull back the plunger to the appropriate dosage. </a:t>
            </a:r>
          </a:p>
          <a:p>
            <a:pPr algn="ctr">
              <a:spcBef>
                <a:spcPct val="0"/>
              </a:spcBef>
              <a:buClrTx/>
              <a:buSzTx/>
              <a:buFontTx/>
              <a:buNone/>
            </a:pPr>
            <a:r>
              <a:rPr lang="en-US" altLang="en-US" sz="2000" dirty="0">
                <a:solidFill>
                  <a:prstClr val="black"/>
                </a:solidFill>
                <a:latin typeface="+mn-lt"/>
              </a:rPr>
              <a:t>You will inject the same volume of air into a vial as you withdraw the medicine.</a:t>
            </a:r>
            <a:endParaRPr lang="en-US" altLang="en-US" sz="1800" dirty="0">
              <a:solidFill>
                <a:prstClr val="black"/>
              </a:solidFill>
              <a:latin typeface="+mn-lt"/>
            </a:endParaRPr>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58370" name="Picture 2" descr="http://cdnll.marketlab.com/images/xxl/MonojectSmarTipNeedlelessMed-PrepCannula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1569" y="267090"/>
            <a:ext cx="2128684" cy="2128684"/>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http://cdnll.marketlab.com/images/xxl/monojectsmartipneedlelessmed-prepcannul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52" t="20717" r="10738" b="22246"/>
          <a:stretch/>
        </p:blipFill>
        <p:spPr bwMode="auto">
          <a:xfrm rot="13436071">
            <a:off x="898620" y="1186224"/>
            <a:ext cx="2594074" cy="17738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51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Inject Air and Withdraw Med</a:t>
            </a:r>
          </a:p>
        </p:txBody>
      </p:sp>
      <p:sp>
        <p:nvSpPr>
          <p:cNvPr id="5" name="Content Placeholder 4"/>
          <p:cNvSpPr>
            <a:spLocks noGrp="1"/>
          </p:cNvSpPr>
          <p:nvPr>
            <p:ph sz="half" idx="1"/>
          </p:nvPr>
        </p:nvSpPr>
        <p:spPr>
          <a:xfrm>
            <a:off x="457200" y="1600200"/>
            <a:ext cx="5619136" cy="4525963"/>
          </a:xfrm>
        </p:spPr>
        <p:txBody>
          <a:bodyPr/>
          <a:lstStyle/>
          <a:p>
            <a:endParaRPr lang="en-US" altLang="en-US" dirty="0"/>
          </a:p>
          <a:p>
            <a:r>
              <a:rPr lang="en-US" altLang="en-US" sz="3200" dirty="0"/>
              <a:t>Insert transfer device through rubber stopper</a:t>
            </a:r>
          </a:p>
          <a:p>
            <a:r>
              <a:rPr lang="en-US" altLang="en-US" sz="3200" dirty="0"/>
              <a:t>Inject a volume of air slightly greater than the volume of medication to be withdrawn</a:t>
            </a:r>
          </a:p>
          <a:p>
            <a:r>
              <a:rPr lang="en-US" altLang="en-US" sz="3200" dirty="0"/>
              <a:t>Draw the medication from the vial</a:t>
            </a:r>
            <a:endParaRPr lang="en-US" sz="3200" dirty="0"/>
          </a:p>
        </p:txBody>
      </p:sp>
      <p:sp>
        <p:nvSpPr>
          <p:cNvPr id="3" name="Slide Number Placeholder 2"/>
          <p:cNvSpPr>
            <a:spLocks noGrp="1"/>
          </p:cNvSpPr>
          <p:nvPr>
            <p:ph type="sldNum" sz="quarter" idx="12"/>
          </p:nvPr>
        </p:nvSpPr>
        <p:spPr/>
        <p:txBody>
          <a:bodyPr/>
          <a:lstStyle/>
          <a:p>
            <a:fld id="{C2B87DE4-1224-4E32-8E80-0CFE2BB8A0D2}" type="slidenum">
              <a:rPr lang="en-US" smtClean="0"/>
              <a:t>43</a:t>
            </a:fld>
            <a:endParaRPr lang="en-US"/>
          </a:p>
        </p:txBody>
      </p:sp>
      <p:pic>
        <p:nvPicPr>
          <p:cNvPr id="7" name="Picture 2" descr="AAKCRAF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336" y="1700983"/>
            <a:ext cx="2987002" cy="416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7744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228600"/>
            <a:ext cx="8153400" cy="762000"/>
          </a:xfrm>
        </p:spPr>
        <p:txBody>
          <a:bodyPr/>
          <a:lstStyle/>
          <a:p>
            <a:pPr eaLnBrk="1" hangingPunct="1">
              <a:defRPr/>
            </a:pPr>
            <a:r>
              <a:rPr lang="en-US" sz="3200" dirty="0"/>
              <a:t>Draw Up The Medication</a:t>
            </a:r>
            <a:endParaRPr lang="en-US" dirty="0"/>
          </a:p>
        </p:txBody>
      </p:sp>
      <p:sp>
        <p:nvSpPr>
          <p:cNvPr id="23555" name="Rectangle 3"/>
          <p:cNvSpPr>
            <a:spLocks noChangeArrowheads="1"/>
          </p:cNvSpPr>
          <p:nvPr/>
        </p:nvSpPr>
        <p:spPr bwMode="auto">
          <a:xfrm>
            <a:off x="324464" y="5073456"/>
            <a:ext cx="850981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en-US" altLang="en-US" sz="2400" dirty="0">
                <a:solidFill>
                  <a:prstClr val="black"/>
                </a:solidFill>
                <a:latin typeface="+mn-lt"/>
              </a:rPr>
              <a:t>Using a syringe, insert the transfer device into the vial and </a:t>
            </a:r>
          </a:p>
          <a:p>
            <a:pPr algn="ctr">
              <a:spcBef>
                <a:spcPct val="0"/>
              </a:spcBef>
              <a:buClrTx/>
              <a:buSzTx/>
              <a:buFontTx/>
              <a:buNone/>
            </a:pPr>
            <a:r>
              <a:rPr lang="en-US" altLang="en-US" sz="2400" dirty="0">
                <a:solidFill>
                  <a:prstClr val="black"/>
                </a:solidFill>
                <a:latin typeface="+mn-lt"/>
              </a:rPr>
              <a:t>draw the plunger back until you reach the correct dosage </a:t>
            </a:r>
          </a:p>
          <a:p>
            <a:pPr algn="ctr">
              <a:spcBef>
                <a:spcPct val="0"/>
              </a:spcBef>
              <a:buClrTx/>
              <a:buSzTx/>
              <a:buFontTx/>
              <a:buNone/>
            </a:pPr>
            <a:r>
              <a:rPr lang="en-US" altLang="en-US" sz="2400" b="1" dirty="0">
                <a:solidFill>
                  <a:srgbClr val="FF0000"/>
                </a:solidFill>
                <a:latin typeface="+mn-lt"/>
              </a:rPr>
              <a:t>(PEDS = 0.15 ml or ADULT = 0.3ml)</a:t>
            </a:r>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57346" name="Picture 2" descr="C:\Users\Owner\Desktop\Epinephrine IM for EMRs drawn-up 2016\Newlun kit example 2.jpg"/>
          <p:cNvPicPr>
            <a:picLocks noChangeAspect="1" noChangeArrowheads="1"/>
          </p:cNvPicPr>
          <p:nvPr/>
        </p:nvPicPr>
        <p:blipFill rotWithShape="1">
          <a:blip r:embed="rId3">
            <a:extLst>
              <a:ext uri="{28A0092B-C50C-407E-A947-70E740481C1C}">
                <a14:useLocalDpi xmlns:a14="http://schemas.microsoft.com/office/drawing/2010/main" val="0"/>
              </a:ext>
            </a:extLst>
          </a:blip>
          <a:srcRect t="54794" r="17206"/>
          <a:stretch/>
        </p:blipFill>
        <p:spPr bwMode="auto">
          <a:xfrm>
            <a:off x="4291781" y="1390005"/>
            <a:ext cx="4778454" cy="34769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AKCRAF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2520" y="1406023"/>
            <a:ext cx="2479895" cy="346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65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a:t>Site Selection &amp; Preparation</a:t>
            </a:r>
          </a:p>
        </p:txBody>
      </p:sp>
      <p:sp>
        <p:nvSpPr>
          <p:cNvPr id="33795" name="Rectangle 3"/>
          <p:cNvSpPr>
            <a:spLocks noGrp="1" noChangeArrowheads="1"/>
          </p:cNvSpPr>
          <p:nvPr>
            <p:ph idx="1"/>
          </p:nvPr>
        </p:nvSpPr>
        <p:spPr/>
        <p:txBody>
          <a:bodyPr>
            <a:normAutofit lnSpcReduction="10000"/>
          </a:bodyPr>
          <a:lstStyle/>
          <a:p>
            <a:pPr eaLnBrk="1" hangingPunct="1">
              <a:lnSpc>
                <a:spcPct val="90000"/>
              </a:lnSpc>
              <a:buFont typeface="Wingdings" pitchFamily="2" charset="2"/>
              <a:buNone/>
              <a:defRPr/>
            </a:pPr>
            <a:r>
              <a:rPr lang="en-US" sz="2800" b="1" dirty="0">
                <a:solidFill>
                  <a:srgbClr val="C00000"/>
                </a:solidFill>
              </a:rPr>
              <a:t>Intramuscular</a:t>
            </a:r>
            <a:r>
              <a:rPr lang="en-US" sz="2400" dirty="0">
                <a:solidFill>
                  <a:schemeClr val="accent6">
                    <a:lumMod val="40000"/>
                    <a:lumOff val="60000"/>
                  </a:schemeClr>
                </a:solidFill>
              </a:rPr>
              <a:t> </a:t>
            </a:r>
            <a:r>
              <a:rPr lang="en-US" sz="2400" dirty="0">
                <a:effectLst/>
              </a:rPr>
              <a:t>sites allow a drug to be injected into the belly of a muscle so that the blood vessels supplying that muscle distribute the medication to its site of action via the bloodstream. </a:t>
            </a:r>
          </a:p>
          <a:p>
            <a:pPr eaLnBrk="1" hangingPunct="1">
              <a:lnSpc>
                <a:spcPct val="90000"/>
              </a:lnSpc>
              <a:buFont typeface="Wingdings" pitchFamily="2" charset="2"/>
              <a:buNone/>
              <a:defRPr/>
            </a:pPr>
            <a:endParaRPr lang="en-US" sz="2400" dirty="0">
              <a:solidFill>
                <a:srgbClr val="FF0000"/>
              </a:solidFill>
            </a:endParaRPr>
          </a:p>
          <a:p>
            <a:pPr eaLnBrk="1" hangingPunct="1">
              <a:lnSpc>
                <a:spcPct val="90000"/>
              </a:lnSpc>
              <a:buFont typeface="Wingdings" pitchFamily="2" charset="2"/>
              <a:buNone/>
              <a:defRPr/>
            </a:pPr>
            <a:endParaRPr lang="en-US" sz="2400" dirty="0">
              <a:solidFill>
                <a:srgbClr val="FF0000"/>
              </a:solidFill>
            </a:endParaRPr>
          </a:p>
          <a:p>
            <a:pPr eaLnBrk="1" hangingPunct="1">
              <a:lnSpc>
                <a:spcPct val="90000"/>
              </a:lnSpc>
              <a:buFont typeface="Wingdings" pitchFamily="2" charset="2"/>
              <a:buNone/>
              <a:defRPr/>
            </a:pPr>
            <a:r>
              <a:rPr lang="en-US" sz="2800" b="1" dirty="0">
                <a:solidFill>
                  <a:srgbClr val="C00000"/>
                </a:solidFill>
              </a:rPr>
              <a:t>First steps:</a:t>
            </a:r>
          </a:p>
          <a:p>
            <a:pPr marL="457200" indent="-457200" eaLnBrk="1" hangingPunct="1">
              <a:lnSpc>
                <a:spcPct val="90000"/>
              </a:lnSpc>
              <a:buFont typeface="+mj-lt"/>
              <a:buAutoNum type="arabicPeriod"/>
              <a:defRPr/>
            </a:pPr>
            <a:r>
              <a:rPr lang="en-US" sz="2400" dirty="0">
                <a:effectLst/>
              </a:rPr>
              <a:t>Prep the site with approved antiseptic by scrubbing vigorously and allowing to dry.  </a:t>
            </a:r>
          </a:p>
          <a:p>
            <a:pPr marL="857250" lvl="1" indent="-457200">
              <a:lnSpc>
                <a:spcPct val="90000"/>
              </a:lnSpc>
              <a:buFont typeface="Wingdings" panose="05000000000000000000" pitchFamily="2" charset="2"/>
              <a:buChar char="v"/>
              <a:defRPr/>
            </a:pPr>
            <a:r>
              <a:rPr lang="en-US" sz="2000" dirty="0">
                <a:effectLst/>
              </a:rPr>
              <a:t>DO NOT TOUCH, BLOW ON OR FAN THE INJECTION SITE! </a:t>
            </a:r>
          </a:p>
          <a:p>
            <a:pPr marL="457200" indent="-457200" eaLnBrk="1" hangingPunct="1">
              <a:lnSpc>
                <a:spcPct val="90000"/>
              </a:lnSpc>
              <a:buFont typeface="+mj-lt"/>
              <a:buAutoNum type="arabicPeriod"/>
              <a:defRPr/>
            </a:pPr>
            <a:r>
              <a:rPr lang="en-US" sz="2400" dirty="0">
                <a:effectLst/>
              </a:rPr>
              <a:t>Align the needle above the injection site at a 90 degree angle to help insure IM administration of drug.</a:t>
            </a:r>
          </a:p>
          <a:p>
            <a:pPr eaLnBrk="1" hangingPunct="1">
              <a:lnSpc>
                <a:spcPct val="90000"/>
              </a:lnSpc>
              <a:defRPr/>
            </a:pPr>
            <a:endParaRPr lang="en-US" sz="2400" dirty="0"/>
          </a:p>
          <a:p>
            <a:pPr eaLnBrk="1" hangingPunct="1">
              <a:lnSpc>
                <a:spcPct val="90000"/>
              </a:lnSpc>
              <a:buFontTx/>
              <a:buNone/>
              <a:defRPr/>
            </a:pPr>
            <a:endParaRPr lang="en-US" sz="2400" dirty="0"/>
          </a:p>
        </p:txBody>
      </p:sp>
      <p:sp>
        <p:nvSpPr>
          <p:cNvPr id="7" name="Footer Placeholder 1"/>
          <p:cNvSpPr>
            <a:spLocks noGrp="1"/>
          </p:cNvSpPr>
          <p:nvPr>
            <p:ph type="ftr" sz="quarter" idx="13"/>
          </p:nvPr>
        </p:nvSpPr>
        <p:spPr/>
        <p:txBody>
          <a:bodyPr/>
          <a:lstStyle/>
          <a:p>
            <a:pPr>
              <a:defRPr/>
            </a:pPr>
            <a:r>
              <a:rPr lang="en-US" sz="2000" b="1" dirty="0"/>
              <a:t>WI DHS Office of Preparedness &amp; Emergency Health Care</a:t>
            </a:r>
          </a:p>
        </p:txBody>
      </p:sp>
      <p:sp>
        <p:nvSpPr>
          <p:cNvPr id="12292" name="TextBox 6"/>
          <p:cNvSpPr txBox="1">
            <a:spLocks noChangeArrowheads="1"/>
          </p:cNvSpPr>
          <p:nvPr/>
        </p:nvSpPr>
        <p:spPr bwMode="auto">
          <a:xfrm>
            <a:off x="2182761" y="2937396"/>
            <a:ext cx="56658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i="1" dirty="0">
                <a:solidFill>
                  <a:srgbClr val="FF0000"/>
                </a:solidFill>
              </a:rPr>
              <a:t>What PPE should be worn when preparing the medication and injection site?</a:t>
            </a:r>
          </a:p>
        </p:txBody>
      </p:sp>
      <p:pic>
        <p:nvPicPr>
          <p:cNvPr id="12293"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971800"/>
            <a:ext cx="909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24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anim calcmode="lin" valueType="num">
                                      <p:cBhvr>
                                        <p:cTn id="8" dur="1000" fill="hold"/>
                                        <p:tgtEl>
                                          <p:spTgt spid="12292"/>
                                        </p:tgtEl>
                                        <p:attrNameLst>
                                          <p:attrName>ppt_x</p:attrName>
                                        </p:attrNameLst>
                                      </p:cBhvr>
                                      <p:tavLst>
                                        <p:tav tm="0">
                                          <p:val>
                                            <p:strVal val="#ppt_x"/>
                                          </p:val>
                                        </p:tav>
                                        <p:tav tm="100000">
                                          <p:val>
                                            <p:strVal val="#ppt_x"/>
                                          </p:val>
                                        </p:tav>
                                      </p:tavLst>
                                    </p:anim>
                                    <p:anim calcmode="lin" valueType="num">
                                      <p:cBhvr>
                                        <p:cTn id="9" dur="1000" fill="hold"/>
                                        <p:tgtEl>
                                          <p:spTgt spid="1229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1000"/>
                                        <p:tgtEl>
                                          <p:spTgt spid="12293"/>
                                        </p:tgtEl>
                                      </p:cBhvr>
                                    </p:animEffect>
                                    <p:anim calcmode="lin" valueType="num">
                                      <p:cBhvr>
                                        <p:cTn id="13" dur="1000" fill="hold"/>
                                        <p:tgtEl>
                                          <p:spTgt spid="12293"/>
                                        </p:tgtEl>
                                        <p:attrNameLst>
                                          <p:attrName>ppt_x</p:attrName>
                                        </p:attrNameLst>
                                      </p:cBhvr>
                                      <p:tavLst>
                                        <p:tav tm="0">
                                          <p:val>
                                            <p:strVal val="#ppt_x"/>
                                          </p:val>
                                        </p:tav>
                                        <p:tav tm="100000">
                                          <p:val>
                                            <p:strVal val="#ppt_x"/>
                                          </p:val>
                                        </p:tav>
                                      </p:tavLst>
                                    </p:anim>
                                    <p:anim calcmode="lin" valueType="num">
                                      <p:cBhvr>
                                        <p:cTn id="14"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p:txBody>
          <a:bodyPr>
            <a:normAutofit fontScale="90000"/>
          </a:bodyPr>
          <a:lstStyle/>
          <a:p>
            <a:r>
              <a:rPr lang="en-US" altLang="en-US" dirty="0"/>
              <a:t>Techniques of </a:t>
            </a:r>
            <a:br>
              <a:rPr lang="en-US" altLang="en-US" dirty="0"/>
            </a:br>
            <a:r>
              <a:rPr lang="en-US" altLang="en-US" dirty="0"/>
              <a:t>Medication Administration</a:t>
            </a:r>
          </a:p>
        </p:txBody>
      </p:sp>
      <p:sp>
        <p:nvSpPr>
          <p:cNvPr id="68611" name="Rectangle 2"/>
          <p:cNvSpPr>
            <a:spLocks noGrp="1" noChangeArrowheads="1"/>
          </p:cNvSpPr>
          <p:nvPr>
            <p:ph type="body" idx="1"/>
          </p:nvPr>
        </p:nvSpPr>
        <p:spPr/>
        <p:txBody>
          <a:bodyPr>
            <a:normAutofit/>
          </a:bodyPr>
          <a:lstStyle/>
          <a:p>
            <a:r>
              <a:rPr lang="en-US" altLang="en-US" dirty="0">
                <a:cs typeface="Verdana" pitchFamily="1" charset="0"/>
              </a:rPr>
              <a:t>EMS provider safety</a:t>
            </a:r>
          </a:p>
          <a:p>
            <a:pPr lvl="1"/>
            <a:r>
              <a:rPr lang="en-US" altLang="en-US" u="sng" dirty="0">
                <a:cs typeface="Verdana" pitchFamily="1" charset="0"/>
              </a:rPr>
              <a:t>Always use Standard Precautions</a:t>
            </a:r>
          </a:p>
          <a:p>
            <a:pPr lvl="2"/>
            <a:r>
              <a:rPr lang="en-US" altLang="en-US" u="sng" dirty="0">
                <a:cs typeface="Verdana" pitchFamily="1" charset="0"/>
              </a:rPr>
              <a:t>Gloves for standard precautions</a:t>
            </a:r>
          </a:p>
          <a:p>
            <a:pPr lvl="1"/>
            <a:r>
              <a:rPr lang="en-US" altLang="en-US" dirty="0">
                <a:cs typeface="Verdana" pitchFamily="1" charset="0"/>
              </a:rPr>
              <a:t>Alcohol or povidone iodine swabs</a:t>
            </a:r>
          </a:p>
          <a:p>
            <a:pPr lvl="1"/>
            <a:r>
              <a:rPr lang="en-US" altLang="en-US" dirty="0">
                <a:cs typeface="Verdana" pitchFamily="1" charset="0"/>
              </a:rPr>
              <a:t>Syringe of proper size with proper graduations</a:t>
            </a:r>
          </a:p>
          <a:p>
            <a:pPr lvl="2"/>
            <a:r>
              <a:rPr lang="en-US" altLang="en-US" dirty="0">
                <a:cs typeface="Verdana" pitchFamily="1" charset="0"/>
              </a:rPr>
              <a:t>Needles or filter straws</a:t>
            </a:r>
          </a:p>
          <a:p>
            <a:pPr lvl="1"/>
            <a:r>
              <a:rPr lang="en-US" altLang="en-US" b="1" u="sng" dirty="0">
                <a:cs typeface="Verdana" pitchFamily="1" charset="0"/>
              </a:rPr>
              <a:t>Never recap</a:t>
            </a:r>
            <a:r>
              <a:rPr lang="en-US" altLang="en-US" dirty="0">
                <a:cs typeface="Verdana" pitchFamily="1" charset="0"/>
              </a:rPr>
              <a:t> contaminated needles</a:t>
            </a:r>
          </a:p>
          <a:p>
            <a:pPr lvl="1"/>
            <a:r>
              <a:rPr lang="en-US" altLang="en-US" dirty="0">
                <a:cs typeface="Verdana" pitchFamily="1" charset="0"/>
              </a:rPr>
              <a:t>Dispose in biohazard container</a:t>
            </a:r>
          </a:p>
        </p:txBody>
      </p:sp>
      <p:sp>
        <p:nvSpPr>
          <p:cNvPr id="4"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5" name="Picture 2" descr="http://cdn2.bigcommerce.com/server500/rd4j7/products/343/images/3184/50_0430_full__02970.1447094183.1280.1280.jpg?c=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147" b="36777"/>
          <a:stretch/>
        </p:blipFill>
        <p:spPr bwMode="auto">
          <a:xfrm rot="5400000">
            <a:off x="-990571" y="4515532"/>
            <a:ext cx="2760019" cy="71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12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1066800"/>
          </a:xfrm>
        </p:spPr>
        <p:txBody>
          <a:bodyPr/>
          <a:lstStyle/>
          <a:p>
            <a:pPr eaLnBrk="1" hangingPunct="1">
              <a:defRPr/>
            </a:pPr>
            <a:r>
              <a:rPr lang="en-US" dirty="0"/>
              <a:t>Intramuscular Injection Sites</a:t>
            </a:r>
          </a:p>
        </p:txBody>
      </p:sp>
      <p:pic>
        <p:nvPicPr>
          <p:cNvPr id="14339" name="Picture 9" descr="http://images.rxlist.com/images/rxlist/interferon8.gif"/>
          <p:cNvPicPr>
            <a:picLocks noChangeAspect="1" noChangeArrowheads="1"/>
          </p:cNvPicPr>
          <p:nvPr/>
        </p:nvPicPr>
        <p:blipFill>
          <a:blip r:embed="rId3">
            <a:extLst>
              <a:ext uri="{28A0092B-C50C-407E-A947-70E740481C1C}">
                <a14:useLocalDpi xmlns:a14="http://schemas.microsoft.com/office/drawing/2010/main" val="0"/>
              </a:ext>
            </a:extLst>
          </a:blip>
          <a:srcRect r="-3986"/>
          <a:stretch>
            <a:fillRect/>
          </a:stretch>
        </p:blipFill>
        <p:spPr bwMode="auto">
          <a:xfrm>
            <a:off x="2190216" y="1359312"/>
            <a:ext cx="1981200" cy="380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1" descr="http://www2a.cdc.gov/nip/isd/ycts/mod1/data/images/delto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7996" y="1447800"/>
            <a:ext cx="23733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9"/>
          <p:cNvSpPr>
            <a:spLocks noChangeArrowheads="1"/>
          </p:cNvSpPr>
          <p:nvPr/>
        </p:nvSpPr>
        <p:spPr bwMode="auto">
          <a:xfrm>
            <a:off x="5299160" y="4925964"/>
            <a:ext cx="1488421" cy="830997"/>
          </a:xfrm>
          <a:prstGeom prst="rect">
            <a:avLst/>
          </a:prstGeom>
          <a:solidFill>
            <a:schemeClr val="tx2">
              <a:lumMod val="20000"/>
              <a:lumOff val="80000"/>
            </a:schemeClr>
          </a:solidFill>
          <a:ln w="9525">
            <a:solidFill>
              <a:srgbClr val="000000"/>
            </a:solidFill>
            <a:miter lim="800000"/>
            <a:headEnd/>
            <a:tailEnd/>
          </a:ln>
          <a:extLst/>
        </p:spPr>
        <p:txBody>
          <a:bodyPr wrap="none">
            <a:spAutoFit/>
          </a:bodyPr>
          <a:lstStyle>
            <a:lvl1pPr marL="403225" indent="-403225">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en-US" sz="2400" dirty="0">
                <a:latin typeface="+mn-lt"/>
              </a:rPr>
              <a:t>Secondary</a:t>
            </a:r>
          </a:p>
          <a:p>
            <a:pPr algn="ctr" eaLnBrk="1" hangingPunct="1">
              <a:spcBef>
                <a:spcPct val="0"/>
              </a:spcBef>
              <a:buClrTx/>
              <a:buSzTx/>
              <a:buFontTx/>
              <a:buNone/>
            </a:pPr>
            <a:r>
              <a:rPr lang="en-US" altLang="en-US" sz="2400" dirty="0">
                <a:latin typeface="+mn-lt"/>
              </a:rPr>
              <a:t>Deltoid</a:t>
            </a:r>
          </a:p>
        </p:txBody>
      </p:sp>
      <p:sp>
        <p:nvSpPr>
          <p:cNvPr id="14342" name="Rectangle 10"/>
          <p:cNvSpPr>
            <a:spLocks noChangeArrowheads="1"/>
          </p:cNvSpPr>
          <p:nvPr/>
        </p:nvSpPr>
        <p:spPr bwMode="auto">
          <a:xfrm>
            <a:off x="2204964" y="4928424"/>
            <a:ext cx="1905000" cy="830997"/>
          </a:xfrm>
          <a:prstGeom prst="rect">
            <a:avLst/>
          </a:prstGeom>
          <a:solidFill>
            <a:schemeClr val="tx2">
              <a:lumMod val="20000"/>
              <a:lumOff val="80000"/>
            </a:schemeClr>
          </a:solidFill>
          <a:ln>
            <a:solidFill>
              <a:schemeClr val="tx1"/>
            </a:solidFill>
          </a:ln>
          <a:extLst/>
        </p:spPr>
        <p:txBody>
          <a:bodyPr>
            <a:spAutoFit/>
          </a:bodyPr>
          <a:lstStyle>
            <a:lvl1pPr marL="403225" indent="-403225">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en-US" sz="2400" dirty="0">
                <a:latin typeface="+mn-lt"/>
              </a:rPr>
              <a:t>Primary</a:t>
            </a:r>
          </a:p>
          <a:p>
            <a:pPr algn="ctr" eaLnBrk="1" hangingPunct="1">
              <a:spcBef>
                <a:spcPct val="0"/>
              </a:spcBef>
              <a:buClrTx/>
              <a:buSzTx/>
              <a:buFontTx/>
              <a:buNone/>
            </a:pPr>
            <a:r>
              <a:rPr lang="en-US" altLang="en-US" sz="2400" dirty="0">
                <a:latin typeface="+mn-lt"/>
              </a:rPr>
              <a:t>Lateral thigh</a:t>
            </a:r>
          </a:p>
        </p:txBody>
      </p:sp>
      <p:sp>
        <p:nvSpPr>
          <p:cNvPr id="14343" name="TextBox 12"/>
          <p:cNvSpPr txBox="1">
            <a:spLocks noChangeArrowheads="1"/>
          </p:cNvSpPr>
          <p:nvPr/>
        </p:nvSpPr>
        <p:spPr bwMode="auto">
          <a:xfrm>
            <a:off x="280219" y="5791200"/>
            <a:ext cx="7831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i="1" dirty="0">
                <a:solidFill>
                  <a:srgbClr val="FF0000"/>
                </a:solidFill>
              </a:rPr>
              <a:t>Where is the best IM injection site for infants and toddlers?</a:t>
            </a:r>
          </a:p>
        </p:txBody>
      </p:sp>
      <p:pic>
        <p:nvPicPr>
          <p:cNvPr id="14344"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0" y="5105400"/>
            <a:ext cx="909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43162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fade">
                                      <p:cBhvr>
                                        <p:cTn id="12" dur="1000"/>
                                        <p:tgtEl>
                                          <p:spTgt spid="14344"/>
                                        </p:tgtEl>
                                      </p:cBhvr>
                                    </p:animEffect>
                                    <p:anim calcmode="lin" valueType="num">
                                      <p:cBhvr>
                                        <p:cTn id="13" dur="1000" fill="hold"/>
                                        <p:tgtEl>
                                          <p:spTgt spid="14344"/>
                                        </p:tgtEl>
                                        <p:attrNameLst>
                                          <p:attrName>ppt_x</p:attrName>
                                        </p:attrNameLst>
                                      </p:cBhvr>
                                      <p:tavLst>
                                        <p:tav tm="0">
                                          <p:val>
                                            <p:strVal val="#ppt_x"/>
                                          </p:val>
                                        </p:tav>
                                        <p:tav tm="100000">
                                          <p:val>
                                            <p:strVal val="#ppt_x"/>
                                          </p:val>
                                        </p:tav>
                                      </p:tavLst>
                                    </p:anim>
                                    <p:anim calcmode="lin" valueType="num">
                                      <p:cBhvr>
                                        <p:cTn id="14" dur="1000" fill="hold"/>
                                        <p:tgtEl>
                                          <p:spTgt spid="143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a:defRPr/>
            </a:pPr>
            <a:r>
              <a:rPr lang="en-US" dirty="0"/>
              <a:t>The Anterolateral Thigh is the </a:t>
            </a:r>
            <a:br>
              <a:rPr lang="en-US" dirty="0"/>
            </a:br>
            <a:r>
              <a:rPr lang="en-US" dirty="0"/>
              <a:t>Best Site for Infants &amp; Toddlers</a:t>
            </a:r>
          </a:p>
        </p:txBody>
      </p:sp>
      <p:sp>
        <p:nvSpPr>
          <p:cNvPr id="41987" name="Rectangle 3"/>
          <p:cNvSpPr>
            <a:spLocks noGrp="1" noChangeArrowheads="1"/>
          </p:cNvSpPr>
          <p:nvPr>
            <p:ph type="body" idx="1"/>
          </p:nvPr>
        </p:nvSpPr>
        <p:spPr>
          <a:xfrm>
            <a:off x="4648200" y="1905000"/>
            <a:ext cx="4038600" cy="1524000"/>
          </a:xfrm>
        </p:spPr>
        <p:txBody>
          <a:bodyPr>
            <a:normAutofit fontScale="85000" lnSpcReduction="20000"/>
          </a:bodyPr>
          <a:lstStyle/>
          <a:p>
            <a:r>
              <a:rPr lang="en-US" altLang="en-US" sz="2400" dirty="0">
                <a:effectLst/>
              </a:rPr>
              <a:t>Good site for all ages, but especially under 3 years old</a:t>
            </a:r>
          </a:p>
          <a:p>
            <a:r>
              <a:rPr lang="en-US" altLang="en-US" sz="2400" dirty="0">
                <a:effectLst/>
              </a:rPr>
              <a:t>Far from major blood vessels &amp; nerves</a:t>
            </a:r>
          </a:p>
          <a:p>
            <a:r>
              <a:rPr lang="en-US" altLang="en-US" sz="2400" dirty="0">
                <a:effectLst/>
              </a:rPr>
              <a:t>Insert needle at 90</a:t>
            </a:r>
            <a:r>
              <a:rPr lang="en-US" altLang="en-US" sz="2400" dirty="0">
                <a:effectLst/>
                <a:latin typeface="Times New Roman" pitchFamily="18" charset="0"/>
                <a:cs typeface="Times New Roman" pitchFamily="18" charset="0"/>
              </a:rPr>
              <a:t>°</a:t>
            </a:r>
            <a:r>
              <a:rPr lang="en-US" altLang="en-US" sz="2400" dirty="0">
                <a:effectLst/>
              </a:rPr>
              <a:t> angle </a:t>
            </a:r>
            <a:r>
              <a:rPr lang="en-US" altLang="en-US" sz="2400" dirty="0">
                <a:effectLst/>
                <a:sym typeface="Wingdings"/>
              </a:rPr>
              <a:t></a:t>
            </a:r>
            <a:endParaRPr lang="en-US" altLang="en-US" sz="2400" dirty="0">
              <a:effectLst/>
            </a:endParaRPr>
          </a:p>
        </p:txBody>
      </p:sp>
      <p:pic>
        <p:nvPicPr>
          <p:cNvPr id="41988" name="Picture 4" descr="vastus lateralis 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50" y="1905000"/>
            <a:ext cx="40655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038600"/>
            <a:ext cx="2114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
        <p:nvSpPr>
          <p:cNvPr id="2" name="Rectangle 1"/>
          <p:cNvSpPr/>
          <p:nvPr/>
        </p:nvSpPr>
        <p:spPr>
          <a:xfrm>
            <a:off x="3576484" y="4336025"/>
            <a:ext cx="990754" cy="663678"/>
          </a:xfrm>
          <a:prstGeom prst="rect">
            <a:avLst/>
          </a:prstGeom>
          <a:solidFill>
            <a:srgbClr val="FFFF00">
              <a:alpha val="25000"/>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stCxn id="2" idx="1"/>
          </p:cNvCxnSpPr>
          <p:nvPr/>
        </p:nvCxnSpPr>
        <p:spPr>
          <a:xfrm flipH="1" flipV="1">
            <a:off x="2845558" y="4313902"/>
            <a:ext cx="730926" cy="35396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071666" y="5500048"/>
            <a:ext cx="1213128" cy="21836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38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Prepare The Site</a:t>
            </a:r>
          </a:p>
        </p:txBody>
      </p:sp>
      <p:sp>
        <p:nvSpPr>
          <p:cNvPr id="8" name="Content Placeholder 7"/>
          <p:cNvSpPr>
            <a:spLocks noGrp="1"/>
          </p:cNvSpPr>
          <p:nvPr>
            <p:ph sz="half" idx="2"/>
          </p:nvPr>
        </p:nvSpPr>
        <p:spPr>
          <a:xfrm>
            <a:off x="5043948" y="1600200"/>
            <a:ext cx="3642852" cy="4525963"/>
          </a:xfrm>
        </p:spPr>
        <p:txBody>
          <a:bodyPr/>
          <a:lstStyle/>
          <a:p>
            <a:r>
              <a:rPr lang="en-US" dirty="0"/>
              <a:t>Scrub the skin vigorously with an alcohol/iodine wipe</a:t>
            </a:r>
          </a:p>
          <a:p>
            <a:r>
              <a:rPr lang="en-US" dirty="0"/>
              <a:t>Allow to air dry </a:t>
            </a:r>
          </a:p>
          <a:p>
            <a:r>
              <a:rPr lang="en-US" dirty="0"/>
              <a:t>Do </a:t>
            </a:r>
            <a:r>
              <a:rPr lang="en-US" u="sng" dirty="0"/>
              <a:t>not</a:t>
            </a:r>
            <a:r>
              <a:rPr lang="en-US" dirty="0"/>
              <a:t> touch, blow on, or fan the injection site</a:t>
            </a:r>
          </a:p>
        </p:txBody>
      </p:sp>
      <p:sp>
        <p:nvSpPr>
          <p:cNvPr id="4" name="Slide Number Placeholder 3"/>
          <p:cNvSpPr>
            <a:spLocks noGrp="1"/>
          </p:cNvSpPr>
          <p:nvPr>
            <p:ph type="sldNum" sz="quarter" idx="12"/>
          </p:nvPr>
        </p:nvSpPr>
        <p:spPr/>
        <p:txBody>
          <a:bodyPr/>
          <a:lstStyle/>
          <a:p>
            <a:fld id="{C2B87DE4-1224-4E32-8E80-0CFE2BB8A0D2}" type="slidenum">
              <a:rPr lang="en-US" smtClean="0"/>
              <a:t>49</a:t>
            </a:fld>
            <a:endParaRPr lang="en-US"/>
          </a:p>
        </p:txBody>
      </p:sp>
      <p:pic>
        <p:nvPicPr>
          <p:cNvPr id="9" name="Picture 2" descr="http://farm4.static.flickr.com/3212/2975665946_8bc17847a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627692" y="1209336"/>
            <a:ext cx="3571875" cy="47625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1496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lumMod val="75000"/>
                  </a:srgbClr>
                </a:solidFill>
              </a:rPr>
              <a:t>Anaphylaxis</a:t>
            </a:r>
            <a:br>
              <a:rPr lang="en-US" dirty="0">
                <a:solidFill>
                  <a:srgbClr val="1F497D">
                    <a:lumMod val="75000"/>
                  </a:srgbClr>
                </a:solidFill>
              </a:rPr>
            </a:br>
            <a:r>
              <a:rPr lang="en-US" sz="2400" b="0" dirty="0">
                <a:solidFill>
                  <a:srgbClr val="1F497D">
                    <a:lumMod val="75000"/>
                  </a:srgbClr>
                </a:solidFill>
              </a:rPr>
              <a:t>Rosen's Emergency Medicine, Ed 2, Chapter 119</a:t>
            </a:r>
            <a:endParaRPr lang="en-US" dirty="0"/>
          </a:p>
        </p:txBody>
      </p:sp>
      <p:sp>
        <p:nvSpPr>
          <p:cNvPr id="3" name="Content Placeholder 2"/>
          <p:cNvSpPr>
            <a:spLocks noGrp="1"/>
          </p:cNvSpPr>
          <p:nvPr>
            <p:ph idx="1"/>
          </p:nvPr>
        </p:nvSpPr>
        <p:spPr/>
        <p:txBody>
          <a:bodyPr>
            <a:normAutofit/>
          </a:bodyPr>
          <a:lstStyle/>
          <a:p>
            <a:r>
              <a:rPr lang="en-US" dirty="0"/>
              <a:t>A</a:t>
            </a:r>
            <a:r>
              <a:rPr lang="en-US" i="1" dirty="0"/>
              <a:t>naphylaxis </a:t>
            </a:r>
            <a:r>
              <a:rPr lang="en-US" dirty="0"/>
              <a:t>is derived from Greek </a:t>
            </a:r>
          </a:p>
          <a:p>
            <a:pPr lvl="1"/>
            <a:r>
              <a:rPr lang="en-US" i="1" dirty="0"/>
              <a:t>Ana = </a:t>
            </a:r>
            <a:r>
              <a:rPr lang="en-US" dirty="0"/>
              <a:t>against</a:t>
            </a:r>
          </a:p>
          <a:p>
            <a:pPr lvl="1"/>
            <a:r>
              <a:rPr lang="en-US" i="1" dirty="0" err="1"/>
              <a:t>Phylax</a:t>
            </a:r>
            <a:r>
              <a:rPr lang="en-US" i="1" dirty="0"/>
              <a:t> = </a:t>
            </a:r>
            <a:r>
              <a:rPr lang="en-US" dirty="0"/>
              <a:t>guard or protect</a:t>
            </a:r>
          </a:p>
          <a:p>
            <a:pPr lvl="1"/>
            <a:r>
              <a:rPr lang="en-US" dirty="0"/>
              <a:t>meaning “against protection”</a:t>
            </a:r>
          </a:p>
          <a:p>
            <a:pPr lvl="8"/>
            <a:endParaRPr lang="en-US" dirty="0"/>
          </a:p>
          <a:p>
            <a:r>
              <a:rPr lang="en-US" dirty="0"/>
              <a:t>100,000 attacks per year in the U.S.</a:t>
            </a:r>
          </a:p>
          <a:p>
            <a:pPr lvl="1"/>
            <a:r>
              <a:rPr lang="en-US" dirty="0"/>
              <a:t>60,000 are first-time events</a:t>
            </a:r>
          </a:p>
          <a:p>
            <a:pPr lvl="1"/>
            <a:r>
              <a:rPr lang="en-US" dirty="0"/>
              <a:t>1000-1500 are fatal [1-1.5%] </a:t>
            </a:r>
          </a:p>
        </p:txBody>
      </p:sp>
      <p:sp>
        <p:nvSpPr>
          <p:cNvPr id="4" name="Slide Number Placeholder 3"/>
          <p:cNvSpPr>
            <a:spLocks noGrp="1"/>
          </p:cNvSpPr>
          <p:nvPr>
            <p:ph type="sldNum" sz="quarter" idx="12"/>
          </p:nvPr>
        </p:nvSpPr>
        <p:spPr/>
        <p:txBody>
          <a:bodyPr/>
          <a:lstStyle/>
          <a:p>
            <a:fld id="{C2B87DE4-1224-4E32-8E80-0CFE2BB8A0D2}" type="slidenum">
              <a:rPr lang="en-US" smtClean="0"/>
              <a:t>5</a:t>
            </a:fld>
            <a:endParaRPr lang="en-US"/>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45472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3"/>
          <p:cNvGrpSpPr>
            <a:grpSpLocks/>
          </p:cNvGrpSpPr>
          <p:nvPr/>
        </p:nvGrpSpPr>
        <p:grpSpPr bwMode="auto">
          <a:xfrm>
            <a:off x="1017639" y="381000"/>
            <a:ext cx="7905135" cy="4898923"/>
            <a:chOff x="960" y="768"/>
            <a:chExt cx="3840" cy="3244"/>
          </a:xfrm>
        </p:grpSpPr>
        <p:pic>
          <p:nvPicPr>
            <p:cNvPr id="15367" name="Picture 4" descr="fig10-23"/>
            <p:cNvPicPr>
              <a:picLocks noChangeAspect="1" noChangeArrowheads="1"/>
            </p:cNvPicPr>
            <p:nvPr/>
          </p:nvPicPr>
          <p:blipFill>
            <a:blip r:embed="rId3">
              <a:extLst>
                <a:ext uri="{28A0092B-C50C-407E-A947-70E740481C1C}">
                  <a14:useLocalDpi xmlns:a14="http://schemas.microsoft.com/office/drawing/2010/main" val="0"/>
                </a:ext>
              </a:extLst>
            </a:blip>
            <a:srcRect t="29187" r="33464"/>
            <a:stretch>
              <a:fillRect/>
            </a:stretch>
          </p:blipFill>
          <p:spPr bwMode="auto">
            <a:xfrm>
              <a:off x="960" y="768"/>
              <a:ext cx="3840" cy="32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68" name="Text Box 5"/>
            <p:cNvSpPr txBox="1">
              <a:spLocks noChangeArrowheads="1"/>
            </p:cNvSpPr>
            <p:nvPr/>
          </p:nvSpPr>
          <p:spPr bwMode="auto">
            <a:xfrm>
              <a:off x="3408" y="1392"/>
              <a:ext cx="336" cy="260"/>
            </a:xfrm>
            <a:prstGeom prst="rect">
              <a:avLst/>
            </a:prstGeom>
            <a:solidFill>
              <a:schemeClr val="bg1"/>
            </a:solidFill>
            <a:ln w="9525">
              <a:solidFill>
                <a:srgbClr val="000000"/>
              </a:solidFill>
              <a:miter lim="800000"/>
              <a:headEnd/>
              <a:tailEnd/>
            </a:ln>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n-US" altLang="en-US" sz="1800">
                  <a:latin typeface="Arial" charset="0"/>
                </a:rPr>
                <a:t>90º</a:t>
              </a:r>
            </a:p>
          </p:txBody>
        </p:sp>
      </p:grpSp>
      <p:sp>
        <p:nvSpPr>
          <p:cNvPr id="43010" name="Rectangle 2"/>
          <p:cNvSpPr>
            <a:spLocks noGrp="1" noChangeArrowheads="1"/>
          </p:cNvSpPr>
          <p:nvPr>
            <p:ph type="title"/>
          </p:nvPr>
        </p:nvSpPr>
        <p:spPr>
          <a:xfrm>
            <a:off x="1066800" y="457200"/>
            <a:ext cx="5410200" cy="1006475"/>
          </a:xfrm>
        </p:spPr>
        <p:txBody>
          <a:bodyPr/>
          <a:lstStyle/>
          <a:p>
            <a:pPr eaLnBrk="1" hangingPunct="1">
              <a:defRPr/>
            </a:pPr>
            <a:r>
              <a:rPr lang="en-US" sz="3600" dirty="0">
                <a:solidFill>
                  <a:schemeClr val="accent6">
                    <a:lumMod val="75000"/>
                  </a:schemeClr>
                </a:solidFill>
              </a:rPr>
              <a:t>Intramuscular Injection</a:t>
            </a:r>
          </a:p>
        </p:txBody>
      </p:sp>
      <p:sp>
        <p:nvSpPr>
          <p:cNvPr id="15364" name="Rectangle 5"/>
          <p:cNvSpPr>
            <a:spLocks noChangeArrowheads="1"/>
          </p:cNvSpPr>
          <p:nvPr/>
        </p:nvSpPr>
        <p:spPr bwMode="auto">
          <a:xfrm>
            <a:off x="1430593" y="5329092"/>
            <a:ext cx="66466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hangingPunct="1">
              <a:lnSpc>
                <a:spcPct val="90000"/>
              </a:lnSpc>
              <a:spcBef>
                <a:spcPct val="0"/>
              </a:spcBef>
              <a:buClrTx/>
              <a:buSzTx/>
              <a:buFontTx/>
              <a:buNone/>
            </a:pPr>
            <a:r>
              <a:rPr lang="en-US" altLang="en-US" sz="2000" b="1" i="1" dirty="0">
                <a:solidFill>
                  <a:srgbClr val="FF0000"/>
                </a:solidFill>
              </a:rPr>
              <a:t>How much longer will it take to treat anaphylaxis if Epinephrine is administered too shallowly (subcutaneous layer), rather than in muscle?</a:t>
            </a:r>
          </a:p>
        </p:txBody>
      </p:sp>
      <p:pic>
        <p:nvPicPr>
          <p:cNvPr id="15365" name="Picture 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53388" y="5147196"/>
            <a:ext cx="909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177980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fade">
                                      <p:cBhvr>
                                        <p:cTn id="12" dur="1000"/>
                                        <p:tgtEl>
                                          <p:spTgt spid="15365"/>
                                        </p:tgtEl>
                                      </p:cBhvr>
                                    </p:animEffect>
                                    <p:anim calcmode="lin" valueType="num">
                                      <p:cBhvr>
                                        <p:cTn id="13" dur="1000" fill="hold"/>
                                        <p:tgtEl>
                                          <p:spTgt spid="15365"/>
                                        </p:tgtEl>
                                        <p:attrNameLst>
                                          <p:attrName>ppt_x</p:attrName>
                                        </p:attrNameLst>
                                      </p:cBhvr>
                                      <p:tavLst>
                                        <p:tav tm="0">
                                          <p:val>
                                            <p:strVal val="#ppt_x"/>
                                          </p:val>
                                        </p:tav>
                                        <p:tav tm="100000">
                                          <p:val>
                                            <p:strVal val="#ppt_x"/>
                                          </p:val>
                                        </p:tav>
                                      </p:tavLst>
                                    </p:anim>
                                    <p:anim calcmode="lin" valueType="num">
                                      <p:cBhvr>
                                        <p:cTn id="14" dur="1000" fill="hold"/>
                                        <p:tgtEl>
                                          <p:spTgt spid="153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Be sure to inject </a:t>
            </a:r>
            <a:br>
              <a:rPr lang="en-US" dirty="0"/>
            </a:br>
            <a:r>
              <a:rPr lang="en-US" dirty="0"/>
              <a:t>Epinephrine into the muscle</a:t>
            </a:r>
          </a:p>
        </p:txBody>
      </p:sp>
      <p:sp>
        <p:nvSpPr>
          <p:cNvPr id="3" name="Content Placeholder 2"/>
          <p:cNvSpPr>
            <a:spLocks noGrp="1"/>
          </p:cNvSpPr>
          <p:nvPr>
            <p:ph idx="1"/>
          </p:nvPr>
        </p:nvSpPr>
        <p:spPr>
          <a:xfrm>
            <a:off x="457200" y="1828800"/>
            <a:ext cx="8229600" cy="4114800"/>
          </a:xfrm>
        </p:spPr>
        <p:txBody>
          <a:bodyPr/>
          <a:lstStyle/>
          <a:p>
            <a:pPr>
              <a:buFont typeface="Wingdings" pitchFamily="2" charset="2"/>
              <a:buNone/>
              <a:defRPr/>
            </a:pPr>
            <a:r>
              <a:rPr lang="en-US" dirty="0"/>
              <a:t>It </a:t>
            </a:r>
            <a:r>
              <a:rPr lang="en-US" u="sng" dirty="0"/>
              <a:t>may take twice as long (up to 10 min)</a:t>
            </a:r>
            <a:r>
              <a:rPr lang="en-US" dirty="0"/>
              <a:t> for Epinephrine to have the life-saving effect if not injected into the muscle. </a:t>
            </a:r>
          </a:p>
        </p:txBody>
      </p:sp>
      <p:pic>
        <p:nvPicPr>
          <p:cNvPr id="40964" name="Picture 4" descr="Injection ang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1400"/>
            <a:ext cx="6946900" cy="3124200"/>
          </a:xfrm>
          <a:prstGeom prst="rect">
            <a:avLst/>
          </a:prstGeom>
          <a:noFill/>
          <a:ln w="25400">
            <a:solidFill>
              <a:srgbClr val="9933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84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 Injection Technique</a:t>
            </a:r>
          </a:p>
        </p:txBody>
      </p:sp>
      <p:sp>
        <p:nvSpPr>
          <p:cNvPr id="3" name="Content Placeholder 2"/>
          <p:cNvSpPr>
            <a:spLocks noGrp="1"/>
          </p:cNvSpPr>
          <p:nvPr>
            <p:ph idx="1"/>
          </p:nvPr>
        </p:nvSpPr>
        <p:spPr/>
        <p:txBody>
          <a:bodyPr>
            <a:normAutofit/>
          </a:bodyPr>
          <a:lstStyle/>
          <a:p>
            <a:pPr marL="0" indent="0">
              <a:buNone/>
            </a:pPr>
            <a:r>
              <a:rPr lang="en-US" dirty="0"/>
              <a:t>IM Injection Depth [adult] </a:t>
            </a:r>
          </a:p>
          <a:p>
            <a:r>
              <a:rPr lang="en-US" dirty="0"/>
              <a:t>Lateral Thigh: 12mm = 0.5 inches</a:t>
            </a:r>
          </a:p>
          <a:p>
            <a:r>
              <a:rPr lang="en-US" dirty="0"/>
              <a:t>Deltoid: 13mm = 0.5 inches </a:t>
            </a:r>
          </a:p>
          <a:p>
            <a:pPr lvl="2" algn="r"/>
            <a:r>
              <a:rPr lang="en-US" i="1" dirty="0"/>
              <a:t>Reinventing IM and Procedural Injections; </a:t>
            </a:r>
          </a:p>
          <a:p>
            <a:pPr lvl="2" algn="r"/>
            <a:r>
              <a:rPr lang="en-US" i="1" dirty="0"/>
              <a:t>Practical Pain Management</a:t>
            </a:r>
          </a:p>
          <a:p>
            <a:r>
              <a:rPr lang="en-US" dirty="0"/>
              <a:t>Do </a:t>
            </a:r>
            <a:r>
              <a:rPr lang="en-US" u="sng" dirty="0"/>
              <a:t>NOT</a:t>
            </a:r>
            <a:r>
              <a:rPr lang="en-US" dirty="0"/>
              <a:t> need to bury/hub the needle</a:t>
            </a:r>
          </a:p>
          <a:p>
            <a:pPr lvl="8"/>
            <a:endParaRPr lang="en-US" dirty="0"/>
          </a:p>
          <a:p>
            <a:r>
              <a:rPr lang="en-US" dirty="0"/>
              <a:t>Over 200lbs/100kg need deeper penetration</a:t>
            </a:r>
          </a:p>
        </p:txBody>
      </p:sp>
      <p:sp>
        <p:nvSpPr>
          <p:cNvPr id="4" name="Slide Number Placeholder 3"/>
          <p:cNvSpPr>
            <a:spLocks noGrp="1"/>
          </p:cNvSpPr>
          <p:nvPr>
            <p:ph type="sldNum" sz="quarter" idx="12"/>
          </p:nvPr>
        </p:nvSpPr>
        <p:spPr/>
        <p:txBody>
          <a:bodyPr/>
          <a:lstStyle/>
          <a:p>
            <a:fld id="{C2B87DE4-1224-4E32-8E80-0CFE2BB8A0D2}" type="slidenum">
              <a:rPr lang="en-US" smtClean="0"/>
              <a:t>52</a:t>
            </a:fld>
            <a:endParaRPr lang="en-US"/>
          </a:p>
        </p:txBody>
      </p:sp>
      <p:pic>
        <p:nvPicPr>
          <p:cNvPr id="6" name="Picture 4" descr="fig10-23"/>
          <p:cNvPicPr>
            <a:picLocks noChangeAspect="1" noChangeArrowheads="1"/>
          </p:cNvPicPr>
          <p:nvPr/>
        </p:nvPicPr>
        <p:blipFill>
          <a:blip r:embed="rId3" cstate="print">
            <a:extLst>
              <a:ext uri="{28A0092B-C50C-407E-A947-70E740481C1C}">
                <a14:useLocalDpi xmlns:a14="http://schemas.microsoft.com/office/drawing/2010/main" val="0"/>
              </a:ext>
            </a:extLst>
          </a:blip>
          <a:srcRect t="29187" r="33464"/>
          <a:stretch>
            <a:fillRect/>
          </a:stretch>
        </p:blipFill>
        <p:spPr bwMode="auto">
          <a:xfrm>
            <a:off x="6458099" y="1504335"/>
            <a:ext cx="2641651" cy="16370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138842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 Injection Technique</a:t>
            </a:r>
            <a:br>
              <a:rPr lang="en-US" dirty="0"/>
            </a:br>
            <a:r>
              <a:rPr lang="en-US" sz="2700" dirty="0"/>
              <a:t>WI EMS Skills &amp; Procedures Manual</a:t>
            </a:r>
          </a:p>
        </p:txBody>
      </p:sp>
      <p:sp>
        <p:nvSpPr>
          <p:cNvPr id="3" name="Content Placeholder 2"/>
          <p:cNvSpPr>
            <a:spLocks noGrp="1"/>
          </p:cNvSpPr>
          <p:nvPr>
            <p:ph idx="1"/>
          </p:nvPr>
        </p:nvSpPr>
        <p:spPr/>
        <p:txBody>
          <a:bodyPr>
            <a:normAutofit fontScale="85000" lnSpcReduction="10000"/>
          </a:bodyPr>
          <a:lstStyle/>
          <a:p>
            <a:r>
              <a:rPr lang="en-US" dirty="0"/>
              <a:t>Hold the syringe in dominant hand and remove the needle cover</a:t>
            </a:r>
          </a:p>
          <a:p>
            <a:r>
              <a:rPr lang="en-US" dirty="0"/>
              <a:t>Stabilize the injection site with your non-dominant hand using:</a:t>
            </a:r>
          </a:p>
          <a:p>
            <a:pPr lvl="1"/>
            <a:r>
              <a:rPr lang="en-US" dirty="0"/>
              <a:t>Pinch technique </a:t>
            </a:r>
          </a:p>
          <a:p>
            <a:pPr lvl="1"/>
            <a:r>
              <a:rPr lang="en-US" dirty="0"/>
              <a:t>Stretch technique (better for obese pts)</a:t>
            </a:r>
          </a:p>
          <a:p>
            <a:r>
              <a:rPr lang="en-US" dirty="0"/>
              <a:t>Holding the syringe like a dart, quickly but not forcefully, insert the needle into the injection site at a 90 degree angle until the proper depth is reached</a:t>
            </a:r>
          </a:p>
          <a:p>
            <a:r>
              <a:rPr lang="en-US" dirty="0"/>
              <a:t>Release the skin while continuing to hold the syringe in place with the dominant hand</a:t>
            </a:r>
          </a:p>
        </p:txBody>
      </p:sp>
      <p:sp>
        <p:nvSpPr>
          <p:cNvPr id="4" name="Slide Number Placeholder 3"/>
          <p:cNvSpPr>
            <a:spLocks noGrp="1"/>
          </p:cNvSpPr>
          <p:nvPr>
            <p:ph type="sldNum" sz="quarter" idx="12"/>
          </p:nvPr>
        </p:nvSpPr>
        <p:spPr/>
        <p:txBody>
          <a:bodyPr/>
          <a:lstStyle/>
          <a:p>
            <a:fld id="{C2B87DE4-1224-4E32-8E80-0CFE2BB8A0D2}" type="slidenum">
              <a:rPr lang="en-US" smtClean="0"/>
              <a:t>53</a:t>
            </a:fld>
            <a:endParaRPr lang="en-US"/>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235844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 Injection Technique</a:t>
            </a:r>
            <a:br>
              <a:rPr lang="en-US" dirty="0"/>
            </a:br>
            <a:r>
              <a:rPr lang="en-US" sz="2700" dirty="0">
                <a:solidFill>
                  <a:srgbClr val="1F497D">
                    <a:lumMod val="75000"/>
                  </a:srgbClr>
                </a:solidFill>
              </a:rPr>
              <a:t>WI EMS Skills &amp; Procedures Manual</a:t>
            </a:r>
            <a:endParaRPr lang="en-US" dirty="0"/>
          </a:p>
        </p:txBody>
      </p:sp>
      <p:sp>
        <p:nvSpPr>
          <p:cNvPr id="3" name="Content Placeholder 2"/>
          <p:cNvSpPr>
            <a:spLocks noGrp="1"/>
          </p:cNvSpPr>
          <p:nvPr>
            <p:ph idx="1"/>
          </p:nvPr>
        </p:nvSpPr>
        <p:spPr/>
        <p:txBody>
          <a:bodyPr>
            <a:normAutofit fontScale="85000" lnSpcReduction="20000"/>
          </a:bodyPr>
          <a:lstStyle/>
          <a:p>
            <a:r>
              <a:rPr lang="en-US" dirty="0"/>
              <a:t>Grasp the plunger with one hand and the barrel of the device with the other. Pull back (aspirate) slightly on the plunger and wait 5 seconds.  </a:t>
            </a:r>
          </a:p>
          <a:p>
            <a:r>
              <a:rPr lang="en-US" dirty="0"/>
              <a:t>If no blood aspirates into the syringe, proceed with the injection. Slowly depress the plunger to administer the injection.  A slow, steady injection rate allows the muscle to distend gradually and accept the medication under minimal pressure.  </a:t>
            </a:r>
          </a:p>
          <a:p>
            <a:r>
              <a:rPr lang="en-US" dirty="0"/>
              <a:t>Once the medication has been administered, wait 10 seconds, then withdraw the needle using  appropriate safety features and/or activating the needle safety engineering device.  </a:t>
            </a:r>
          </a:p>
        </p:txBody>
      </p:sp>
      <p:sp>
        <p:nvSpPr>
          <p:cNvPr id="4" name="Slide Number Placeholder 3"/>
          <p:cNvSpPr>
            <a:spLocks noGrp="1"/>
          </p:cNvSpPr>
          <p:nvPr>
            <p:ph type="sldNum" sz="quarter" idx="12"/>
          </p:nvPr>
        </p:nvSpPr>
        <p:spPr/>
        <p:txBody>
          <a:bodyPr/>
          <a:lstStyle/>
          <a:p>
            <a:fld id="{C2B87DE4-1224-4E32-8E80-0CFE2BB8A0D2}" type="slidenum">
              <a:rPr lang="en-US" smtClean="0"/>
              <a:t>54</a:t>
            </a:fld>
            <a:endParaRPr lang="en-US"/>
          </a:p>
        </p:txBody>
      </p:sp>
      <p:sp>
        <p:nvSpPr>
          <p:cNvPr id="6" name="Footer Placeholder 1"/>
          <p:cNvSpPr>
            <a:spLocks noGrp="1"/>
          </p:cNvSpPr>
          <p:nvPr>
            <p:ph type="ftr" sz="quarter" idx="13"/>
          </p:nvPr>
        </p:nvSpPr>
        <p:spPr>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99953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lumMod val="75000"/>
                  </a:srgbClr>
                </a:solidFill>
              </a:rPr>
              <a:t>IM Injection Technique</a:t>
            </a:r>
            <a:br>
              <a:rPr lang="en-US" dirty="0">
                <a:solidFill>
                  <a:srgbClr val="1F497D">
                    <a:lumMod val="75000"/>
                  </a:srgbClr>
                </a:solidFill>
              </a:rPr>
            </a:br>
            <a:r>
              <a:rPr lang="en-US" sz="2700" dirty="0">
                <a:solidFill>
                  <a:srgbClr val="1F497D">
                    <a:lumMod val="75000"/>
                  </a:srgbClr>
                </a:solidFill>
              </a:rPr>
              <a:t>WI EMS Skills &amp; Procedures Manual</a:t>
            </a:r>
            <a:endParaRPr lang="en-US" dirty="0"/>
          </a:p>
        </p:txBody>
      </p:sp>
      <p:sp>
        <p:nvSpPr>
          <p:cNvPr id="3" name="Content Placeholder 2"/>
          <p:cNvSpPr>
            <a:spLocks noGrp="1"/>
          </p:cNvSpPr>
          <p:nvPr>
            <p:ph idx="1"/>
          </p:nvPr>
        </p:nvSpPr>
        <p:spPr/>
        <p:txBody>
          <a:bodyPr>
            <a:normAutofit/>
          </a:bodyPr>
          <a:lstStyle/>
          <a:p>
            <a:r>
              <a:rPr lang="en-US" sz="2800" dirty="0"/>
              <a:t>If blood is present when aspirating, withdraw the needle and discard the medication. </a:t>
            </a:r>
          </a:p>
          <a:p>
            <a:r>
              <a:rPr lang="en-US" sz="2800" dirty="0"/>
              <a:t>Start over with new medication and a new site.</a:t>
            </a:r>
          </a:p>
        </p:txBody>
      </p:sp>
      <p:sp>
        <p:nvSpPr>
          <p:cNvPr id="4" name="Slide Number Placeholder 3"/>
          <p:cNvSpPr>
            <a:spLocks noGrp="1"/>
          </p:cNvSpPr>
          <p:nvPr>
            <p:ph type="sldNum" sz="quarter" idx="12"/>
          </p:nvPr>
        </p:nvSpPr>
        <p:spPr/>
        <p:txBody>
          <a:bodyPr/>
          <a:lstStyle/>
          <a:p>
            <a:fld id="{C2B87DE4-1224-4E32-8E80-0CFE2BB8A0D2}" type="slidenum">
              <a:rPr lang="en-US" smtClean="0"/>
              <a:t>55</a:t>
            </a:fld>
            <a:endParaRPr lang="en-US"/>
          </a:p>
        </p:txBody>
      </p:sp>
      <p:pic>
        <p:nvPicPr>
          <p:cNvPr id="5122" name="Picture 2" descr="https://i.ytimg.com/vi/jqOosJFNHCQ/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t="15908" b="9014"/>
          <a:stretch/>
        </p:blipFill>
        <p:spPr bwMode="auto">
          <a:xfrm>
            <a:off x="1721162" y="3524857"/>
            <a:ext cx="5697297" cy="267335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
          <p:cNvSpPr>
            <a:spLocks noGrp="1"/>
          </p:cNvSpPr>
          <p:nvPr>
            <p:ph type="ftr" sz="quarter" idx="13"/>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351877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 Injection Technique</a:t>
            </a:r>
            <a:br>
              <a:rPr lang="en-US" dirty="0"/>
            </a:br>
            <a:r>
              <a:rPr lang="en-US" sz="2700" dirty="0">
                <a:solidFill>
                  <a:srgbClr val="1F497D">
                    <a:lumMod val="75000"/>
                  </a:srgbClr>
                </a:solidFill>
              </a:rPr>
              <a:t>WI EMS Skills &amp; Procedures Manual</a:t>
            </a:r>
            <a:endParaRPr lang="en-US" dirty="0"/>
          </a:p>
        </p:txBody>
      </p:sp>
      <p:sp>
        <p:nvSpPr>
          <p:cNvPr id="3" name="Content Placeholder 2"/>
          <p:cNvSpPr>
            <a:spLocks noGrp="1"/>
          </p:cNvSpPr>
          <p:nvPr>
            <p:ph idx="1"/>
          </p:nvPr>
        </p:nvSpPr>
        <p:spPr/>
        <p:txBody>
          <a:bodyPr>
            <a:normAutofit/>
          </a:bodyPr>
          <a:lstStyle/>
          <a:p>
            <a:r>
              <a:rPr lang="en-US" dirty="0"/>
              <a:t>Cover the injection site with an alcohol or gauze pad and apply gentle pressure to the area to help reduce pain and improve absorption.  </a:t>
            </a:r>
          </a:p>
          <a:p>
            <a:r>
              <a:rPr lang="en-US" dirty="0"/>
              <a:t>Properly dispose of the syringe and needle assembly in an appropriate sharps container.</a:t>
            </a:r>
          </a:p>
          <a:p>
            <a:r>
              <a:rPr lang="en-US" dirty="0"/>
              <a:t>Place a bandage over the injection site.   </a:t>
            </a:r>
          </a:p>
        </p:txBody>
      </p:sp>
      <p:sp>
        <p:nvSpPr>
          <p:cNvPr id="4" name="Slide Number Placeholder 3"/>
          <p:cNvSpPr>
            <a:spLocks noGrp="1"/>
          </p:cNvSpPr>
          <p:nvPr>
            <p:ph type="sldNum" sz="quarter" idx="12"/>
          </p:nvPr>
        </p:nvSpPr>
        <p:spPr/>
        <p:txBody>
          <a:bodyPr/>
          <a:lstStyle/>
          <a:p>
            <a:fld id="{C2B87DE4-1224-4E32-8E80-0CFE2BB8A0D2}" type="slidenum">
              <a:rPr lang="en-US" smtClean="0"/>
              <a:t>56</a:t>
            </a:fld>
            <a:endParaRPr lang="en-US"/>
          </a:p>
        </p:txBody>
      </p:sp>
      <p:sp>
        <p:nvSpPr>
          <p:cNvPr id="6" name="Footer Placeholder 1"/>
          <p:cNvSpPr>
            <a:spLocks noGrp="1"/>
          </p:cNvSpPr>
          <p:nvPr>
            <p:ph type="ftr" sz="quarter" idx="13"/>
          </p:nvPr>
        </p:nvSpPr>
        <p:spPr>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139405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2971800"/>
            <a:ext cx="8229600" cy="762000"/>
          </a:xfrm>
        </p:spPr>
        <p:txBody>
          <a:bodyPr>
            <a:normAutofit fontScale="90000"/>
          </a:bodyPr>
          <a:lstStyle/>
          <a:p>
            <a:pPr eaLnBrk="1" hangingPunct="1">
              <a:defRPr/>
            </a:pPr>
            <a:r>
              <a:rPr lang="en-US" dirty="0"/>
              <a:t/>
            </a:r>
            <a:br>
              <a:rPr lang="en-US" dirty="0"/>
            </a:br>
            <a:r>
              <a:rPr lang="en-US" dirty="0">
                <a:solidFill>
                  <a:schemeClr val="accent1"/>
                </a:solidFill>
              </a:rPr>
              <a:t>Skills Section:</a:t>
            </a:r>
            <a:br>
              <a:rPr lang="en-US" dirty="0">
                <a:solidFill>
                  <a:schemeClr val="accent1"/>
                </a:solidFill>
              </a:rPr>
            </a:br>
            <a:r>
              <a:rPr lang="en-US" dirty="0"/>
              <a:t>Intramuscular Injection</a:t>
            </a:r>
          </a:p>
        </p:txBody>
      </p:sp>
      <p:sp>
        <p:nvSpPr>
          <p:cNvPr id="4"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428488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Autofit/>
          </a:bodyPr>
          <a:lstStyle/>
          <a:p>
            <a:pPr eaLnBrk="1" hangingPunct="1">
              <a:defRPr/>
            </a:pPr>
            <a:r>
              <a:rPr lang="en-US" dirty="0"/>
              <a:t>Insert The Needle at a </a:t>
            </a:r>
            <a:br>
              <a:rPr lang="en-US" dirty="0"/>
            </a:br>
            <a:r>
              <a:rPr lang="en-US" dirty="0"/>
              <a:t>90</a:t>
            </a:r>
            <a:r>
              <a:rPr lang="en-US" dirty="0">
                <a:sym typeface="Symbol" pitchFamily="18" charset="2"/>
              </a:rPr>
              <a:t>-degree Angle</a:t>
            </a:r>
            <a:endParaRPr lang="en-US" sz="4400" dirty="0"/>
          </a:p>
        </p:txBody>
      </p:sp>
      <p:sp>
        <p:nvSpPr>
          <p:cNvPr id="3" name="Content Placeholder 2"/>
          <p:cNvSpPr>
            <a:spLocks noGrp="1"/>
          </p:cNvSpPr>
          <p:nvPr>
            <p:ph sz="half" idx="2"/>
          </p:nvPr>
        </p:nvSpPr>
        <p:spPr/>
        <p:txBody>
          <a:bodyPr/>
          <a:lstStyle/>
          <a:p>
            <a:endParaRPr lang="en-US" dirty="0"/>
          </a:p>
          <a:p>
            <a:r>
              <a:rPr lang="en-US" dirty="0"/>
              <a:t>Broadly hold the muscle</a:t>
            </a:r>
          </a:p>
          <a:p>
            <a:r>
              <a:rPr lang="en-US" dirty="0"/>
              <a:t>Do not pinch the skin</a:t>
            </a:r>
          </a:p>
          <a:p>
            <a:r>
              <a:rPr lang="en-US" dirty="0"/>
              <a:t>Hold syringe like a dart</a:t>
            </a:r>
          </a:p>
          <a:p>
            <a:r>
              <a:rPr lang="en-US" dirty="0"/>
              <a:t>Insert the needle with a quick stab at a 90° angle to the skin surface</a:t>
            </a:r>
          </a:p>
          <a:p>
            <a:endParaRPr lang="en-US" dirty="0"/>
          </a:p>
        </p:txBody>
      </p:sp>
      <p:sp>
        <p:nvSpPr>
          <p:cNvPr id="6" name="Footer Placeholder 1"/>
          <p:cNvSpPr>
            <a:spLocks noGrp="1"/>
          </p:cNvSpPr>
          <p:nvPr>
            <p:ph type="ftr" sz="quarter" idx="13"/>
          </p:nvPr>
        </p:nvSpPr>
        <p:spPr>
          <a:prstGeom prst="rect">
            <a:avLst/>
          </a:prstGeom>
        </p:spPr>
        <p:txBody>
          <a:bodyPr/>
          <a:lstStyle/>
          <a:p>
            <a:pPr>
              <a:defRPr/>
            </a:pPr>
            <a:r>
              <a:rPr lang="en-US" sz="2000" b="1" dirty="0"/>
              <a:t>WI DHS Office of Preparedness &amp; Emergency Health Care</a:t>
            </a:r>
          </a:p>
        </p:txBody>
      </p:sp>
      <p:pic>
        <p:nvPicPr>
          <p:cNvPr id="3072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15647"/>
          <a:stretch/>
        </p:blipFill>
        <p:spPr bwMode="auto">
          <a:xfrm>
            <a:off x="147492" y="1676400"/>
            <a:ext cx="4306529" cy="4360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82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Deliver the Medication</a:t>
            </a:r>
          </a:p>
        </p:txBody>
      </p:sp>
      <p:sp>
        <p:nvSpPr>
          <p:cNvPr id="4" name="Text Placeholder 3"/>
          <p:cNvSpPr>
            <a:spLocks noGrp="1"/>
          </p:cNvSpPr>
          <p:nvPr>
            <p:ph sz="half" idx="1"/>
          </p:nvPr>
        </p:nvSpPr>
        <p:spPr>
          <a:xfrm>
            <a:off x="457199" y="1600200"/>
            <a:ext cx="4866969" cy="4525963"/>
          </a:xfrm>
        </p:spPr>
        <p:txBody>
          <a:bodyPr>
            <a:normAutofit/>
          </a:bodyPr>
          <a:lstStyle/>
          <a:p>
            <a:pPr marL="457200" indent="-457200">
              <a:buFont typeface="+mj-lt"/>
              <a:buAutoNum type="arabicPeriod"/>
              <a:defRPr/>
            </a:pPr>
            <a:r>
              <a:rPr lang="en-US" sz="2400" dirty="0">
                <a:solidFill>
                  <a:srgbClr val="FFC000"/>
                </a:solidFill>
              </a:rPr>
              <a:t>Draw back </a:t>
            </a:r>
            <a:r>
              <a:rPr lang="en-US" sz="2400" dirty="0"/>
              <a:t>the plunger to verify you are not in a blood vessel</a:t>
            </a:r>
          </a:p>
          <a:p>
            <a:pPr marL="857250" lvl="1" indent="-457200">
              <a:defRPr/>
            </a:pPr>
            <a:r>
              <a:rPr lang="en-US" sz="2000" b="1" i="1" dirty="0">
                <a:solidFill>
                  <a:srgbClr val="FF0000"/>
                </a:solidFill>
              </a:rPr>
              <a:t>If blood present, remove and prepare a new syringe. </a:t>
            </a:r>
          </a:p>
          <a:p>
            <a:pPr marL="457200" indent="-457200">
              <a:buFont typeface="+mj-lt"/>
              <a:buAutoNum type="arabicPeriod"/>
              <a:defRPr/>
            </a:pPr>
            <a:r>
              <a:rPr lang="en-US" sz="2400" dirty="0">
                <a:solidFill>
                  <a:srgbClr val="FFC000"/>
                </a:solidFill>
              </a:rPr>
              <a:t>Depress</a:t>
            </a:r>
            <a:r>
              <a:rPr lang="en-US" sz="2400" dirty="0"/>
              <a:t> the plunger with a slow, steady motion until the syringe is empty</a:t>
            </a:r>
          </a:p>
          <a:p>
            <a:pPr marL="457200" indent="-457200">
              <a:buFont typeface="+mj-lt"/>
              <a:buAutoNum type="arabicPeriod"/>
              <a:defRPr/>
            </a:pPr>
            <a:r>
              <a:rPr lang="en-US" sz="2400" dirty="0">
                <a:solidFill>
                  <a:srgbClr val="FFC000"/>
                </a:solidFill>
              </a:rPr>
              <a:t>Remove</a:t>
            </a:r>
            <a:r>
              <a:rPr lang="en-US" sz="2400" dirty="0"/>
              <a:t> syringe and needle, utilizing safety needle mechanism</a:t>
            </a:r>
          </a:p>
        </p:txBody>
      </p:sp>
      <p:sp>
        <p:nvSpPr>
          <p:cNvPr id="8" name="Footer Placeholder 1"/>
          <p:cNvSpPr>
            <a:spLocks noGrp="1"/>
          </p:cNvSpPr>
          <p:nvPr>
            <p:ph type="ftr" sz="quarter" idx="13"/>
          </p:nvPr>
        </p:nvSpPr>
        <p:spPr/>
        <p:txBody>
          <a:bodyPr/>
          <a:lstStyle/>
          <a:p>
            <a:pPr>
              <a:defRPr/>
            </a:pPr>
            <a:r>
              <a:rPr lang="en-US" sz="2000" b="1" dirty="0"/>
              <a:t>WI DHS Office of Preparedness &amp; Emergency Health Care</a:t>
            </a:r>
          </a:p>
        </p:txBody>
      </p:sp>
      <p:pic>
        <p:nvPicPr>
          <p:cNvPr id="317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226" y="1809144"/>
            <a:ext cx="3592344" cy="31811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624" y="4990316"/>
            <a:ext cx="2477729" cy="11925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16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lumMod val="75000"/>
                  </a:srgbClr>
                </a:solidFill>
              </a:rPr>
              <a:t>Anaphylaxis</a:t>
            </a:r>
            <a:br>
              <a:rPr lang="en-US" dirty="0">
                <a:solidFill>
                  <a:srgbClr val="1F497D">
                    <a:lumMod val="75000"/>
                  </a:srgbClr>
                </a:solidFill>
              </a:rPr>
            </a:br>
            <a:r>
              <a:rPr lang="en-US" sz="2400" b="0" dirty="0">
                <a:solidFill>
                  <a:srgbClr val="1F497D">
                    <a:lumMod val="75000"/>
                  </a:srgbClr>
                </a:solidFill>
              </a:rPr>
              <a:t>Rosen's Emergency Medicine, Ed 2, Chapter 119</a:t>
            </a:r>
            <a:endParaRPr lang="en-US" dirty="0"/>
          </a:p>
        </p:txBody>
      </p:sp>
      <p:sp>
        <p:nvSpPr>
          <p:cNvPr id="3" name="Content Placeholder 2"/>
          <p:cNvSpPr>
            <a:spLocks noGrp="1"/>
          </p:cNvSpPr>
          <p:nvPr>
            <p:ph sz="half" idx="1"/>
          </p:nvPr>
        </p:nvSpPr>
        <p:spPr>
          <a:xfrm>
            <a:off x="457199" y="1600200"/>
            <a:ext cx="5899356" cy="4525963"/>
          </a:xfrm>
        </p:spPr>
        <p:txBody>
          <a:bodyPr>
            <a:normAutofit fontScale="85000" lnSpcReduction="10000"/>
          </a:bodyPr>
          <a:lstStyle/>
          <a:p>
            <a:pPr marL="0" indent="0">
              <a:buNone/>
            </a:pPr>
            <a:r>
              <a:rPr lang="en-US" dirty="0"/>
              <a:t>Primary triggers:</a:t>
            </a:r>
          </a:p>
          <a:p>
            <a:r>
              <a:rPr lang="en-US" dirty="0"/>
              <a:t>Foods</a:t>
            </a:r>
          </a:p>
          <a:p>
            <a:pPr lvl="1"/>
            <a:r>
              <a:rPr lang="en-US" dirty="0"/>
              <a:t>Egg, peanut, tree nut, milk, fruits, shellfish, shrimp, crustaceans</a:t>
            </a:r>
          </a:p>
          <a:p>
            <a:r>
              <a:rPr lang="en-US" dirty="0"/>
              <a:t>Medications</a:t>
            </a:r>
          </a:p>
          <a:p>
            <a:pPr lvl="1"/>
            <a:r>
              <a:rPr lang="en-US" dirty="0"/>
              <a:t>Antibiotics: </a:t>
            </a:r>
          </a:p>
          <a:p>
            <a:pPr lvl="2"/>
            <a:r>
              <a:rPr lang="en-US" dirty="0" err="1"/>
              <a:t>penicillins</a:t>
            </a:r>
            <a:r>
              <a:rPr lang="en-US" dirty="0"/>
              <a:t>, </a:t>
            </a:r>
            <a:r>
              <a:rPr lang="en-US" dirty="0" err="1"/>
              <a:t>cephalosporins</a:t>
            </a:r>
            <a:r>
              <a:rPr lang="en-US" dirty="0"/>
              <a:t>, sulfonamides, nitrofurantoin, tetracycline, streptomycin</a:t>
            </a:r>
          </a:p>
          <a:p>
            <a:r>
              <a:rPr lang="en-US" dirty="0"/>
              <a:t>Insect stings</a:t>
            </a:r>
          </a:p>
          <a:p>
            <a:pPr lvl="1"/>
            <a:r>
              <a:rPr lang="en-US" dirty="0"/>
              <a:t>Hymenoptera venoms, fire ant stings</a:t>
            </a:r>
          </a:p>
          <a:p>
            <a:r>
              <a:rPr lang="en-US" dirty="0"/>
              <a:t>Natural rubber latex</a:t>
            </a:r>
          </a:p>
          <a:p>
            <a:pPr lvl="8"/>
            <a:endParaRPr lang="en-US" dirty="0"/>
          </a:p>
          <a:p>
            <a:pPr marL="0" indent="0">
              <a:buNone/>
            </a:pPr>
            <a:r>
              <a:rPr lang="en-US" dirty="0"/>
              <a:t>In 1/3 of cases a trigger cannot be established</a:t>
            </a:r>
          </a:p>
        </p:txBody>
      </p:sp>
      <p:sp>
        <p:nvSpPr>
          <p:cNvPr id="4" name="Slide Number Placeholder 3"/>
          <p:cNvSpPr>
            <a:spLocks noGrp="1"/>
          </p:cNvSpPr>
          <p:nvPr>
            <p:ph type="sldNum" sz="quarter" idx="12"/>
          </p:nvPr>
        </p:nvSpPr>
        <p:spPr/>
        <p:txBody>
          <a:bodyPr/>
          <a:lstStyle/>
          <a:p>
            <a:fld id="{C2B87DE4-1224-4E32-8E80-0CFE2BB8A0D2}" type="slidenum">
              <a:rPr lang="en-US" smtClean="0"/>
              <a:t>6</a:t>
            </a:fld>
            <a:endParaRPr lang="en-US"/>
          </a:p>
        </p:txBody>
      </p:sp>
      <p:pic>
        <p:nvPicPr>
          <p:cNvPr id="6" name="Picture 9" descr="19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435" y="2870986"/>
            <a:ext cx="3288577" cy="257605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71367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a:t>Needle Handling Precautions</a:t>
            </a:r>
          </a:p>
        </p:txBody>
      </p:sp>
      <p:sp>
        <p:nvSpPr>
          <p:cNvPr id="23555" name="Rectangle 3"/>
          <p:cNvSpPr>
            <a:spLocks noGrp="1" noChangeArrowheads="1"/>
          </p:cNvSpPr>
          <p:nvPr>
            <p:ph type="body" idx="1"/>
          </p:nvPr>
        </p:nvSpPr>
        <p:spPr/>
        <p:txBody>
          <a:bodyPr/>
          <a:lstStyle/>
          <a:p>
            <a:pPr marL="403225" indent="-403225" eaLnBrk="1" hangingPunct="1">
              <a:defRPr/>
            </a:pPr>
            <a:r>
              <a:rPr lang="en-US" dirty="0"/>
              <a:t>Immediately dispose of used sharps in a sharps container.</a:t>
            </a:r>
          </a:p>
          <a:p>
            <a:pPr marL="403225" indent="-403225" eaLnBrk="1" hangingPunct="1">
              <a:defRPr/>
            </a:pPr>
            <a:r>
              <a:rPr lang="en-US" b="1" dirty="0">
                <a:solidFill>
                  <a:srgbClr val="FF0000"/>
                </a:solidFill>
              </a:rPr>
              <a:t>NEVER</a:t>
            </a:r>
            <a:r>
              <a:rPr lang="en-US" dirty="0"/>
              <a:t> recap needles</a:t>
            </a:r>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pic>
        <p:nvPicPr>
          <p:cNvPr id="55298" name="Picture 2" descr="http://ecx.images-amazon.com/images/I/41aW4CtgUKL._SL500_AA28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325" y="2507218"/>
            <a:ext cx="3614482" cy="361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7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500" fill="hold"/>
                                        <p:tgtEl>
                                          <p:spTgt spid="2355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algn="l" eaLnBrk="1" hangingPunct="1">
              <a:defRPr/>
            </a:pPr>
            <a:r>
              <a:rPr lang="en-US" dirty="0"/>
              <a:t>Secure, Massage &amp; Cover Site</a:t>
            </a:r>
          </a:p>
        </p:txBody>
      </p:sp>
      <p:sp>
        <p:nvSpPr>
          <p:cNvPr id="4" name="Content Placeholder 3"/>
          <p:cNvSpPr>
            <a:spLocks noGrp="1"/>
          </p:cNvSpPr>
          <p:nvPr>
            <p:ph sz="half" idx="1"/>
          </p:nvPr>
        </p:nvSpPr>
        <p:spPr>
          <a:xfrm>
            <a:off x="457200" y="1600200"/>
            <a:ext cx="4940710" cy="4525963"/>
          </a:xfrm>
        </p:spPr>
        <p:txBody>
          <a:bodyPr/>
          <a:lstStyle/>
          <a:p>
            <a:endParaRPr lang="en-US" dirty="0"/>
          </a:p>
          <a:p>
            <a:r>
              <a:rPr lang="en-US" dirty="0"/>
              <a:t>Massage with gauze or alcohol wipe to enhance absorption and comfort</a:t>
            </a:r>
          </a:p>
          <a:p>
            <a:r>
              <a:rPr lang="en-US" dirty="0"/>
              <a:t>Cover the puncture site</a:t>
            </a:r>
          </a:p>
          <a:p>
            <a:r>
              <a:rPr lang="en-US" dirty="0"/>
              <a:t>Reassess your patient</a:t>
            </a:r>
          </a:p>
          <a:p>
            <a:r>
              <a:rPr lang="en-US" dirty="0"/>
              <a:t>Prepare for transport</a:t>
            </a:r>
          </a:p>
        </p:txBody>
      </p:sp>
      <p:sp>
        <p:nvSpPr>
          <p:cNvPr id="5" name="Footer Placeholder 1"/>
          <p:cNvSpPr>
            <a:spLocks noGrp="1"/>
          </p:cNvSpPr>
          <p:nvPr>
            <p:ph type="ftr" sz="quarter" idx="13"/>
          </p:nvPr>
        </p:nvSpPr>
        <p:spPr>
          <a:prstGeom prst="rect">
            <a:avLst/>
          </a:prstGeom>
        </p:spPr>
        <p:txBody>
          <a:bodyPr/>
          <a:lstStyle/>
          <a:p>
            <a:pPr>
              <a:defRPr/>
            </a:pPr>
            <a:r>
              <a:rPr lang="en-US" sz="2000" b="1" dirty="0"/>
              <a:t>WI DHS Office of Preparedness &amp; Emergency Health Care</a:t>
            </a:r>
          </a:p>
        </p:txBody>
      </p:sp>
      <p:pic>
        <p:nvPicPr>
          <p:cNvPr id="3277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910" y="1914832"/>
            <a:ext cx="3546475" cy="4219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63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Reassess Patient</a:t>
            </a:r>
          </a:p>
        </p:txBody>
      </p:sp>
      <p:sp>
        <p:nvSpPr>
          <p:cNvPr id="7" name="Content Placeholder 6"/>
          <p:cNvSpPr>
            <a:spLocks noGrp="1"/>
          </p:cNvSpPr>
          <p:nvPr>
            <p:ph sz="half" idx="1"/>
          </p:nvPr>
        </p:nvSpPr>
        <p:spPr/>
        <p:txBody>
          <a:bodyPr/>
          <a:lstStyle/>
          <a:p>
            <a:endParaRPr lang="en-US" dirty="0"/>
          </a:p>
          <a:p>
            <a:endParaRPr lang="en-US" dirty="0"/>
          </a:p>
          <a:p>
            <a:r>
              <a:rPr lang="en-US" dirty="0"/>
              <a:t>LOC</a:t>
            </a:r>
          </a:p>
          <a:p>
            <a:r>
              <a:rPr lang="en-US" dirty="0"/>
              <a:t>Appearance</a:t>
            </a:r>
          </a:p>
          <a:p>
            <a:r>
              <a:rPr lang="en-US" dirty="0"/>
              <a:t>Respiratory distress</a:t>
            </a:r>
          </a:p>
          <a:p>
            <a:r>
              <a:rPr lang="en-US" dirty="0"/>
              <a:t>VS</a:t>
            </a:r>
          </a:p>
          <a:p>
            <a:r>
              <a:rPr lang="en-US" dirty="0"/>
              <a:t>Change in symptoms</a:t>
            </a:r>
          </a:p>
        </p:txBody>
      </p:sp>
      <p:sp>
        <p:nvSpPr>
          <p:cNvPr id="4" name="Slide Number Placeholder 3"/>
          <p:cNvSpPr>
            <a:spLocks noGrp="1"/>
          </p:cNvSpPr>
          <p:nvPr>
            <p:ph type="sldNum" sz="quarter" idx="12"/>
          </p:nvPr>
        </p:nvSpPr>
        <p:spPr/>
        <p:txBody>
          <a:bodyPr/>
          <a:lstStyle/>
          <a:p>
            <a:fld id="{C2B87DE4-1224-4E32-8E80-0CFE2BB8A0D2}" type="slidenum">
              <a:rPr lang="en-US" smtClean="0"/>
              <a:t>62</a:t>
            </a:fld>
            <a:endParaRPr lang="en-US"/>
          </a:p>
        </p:txBody>
      </p:sp>
      <p:pic>
        <p:nvPicPr>
          <p:cNvPr id="6" name="Picture 2" descr="AAKCRAK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3725" y="1622322"/>
            <a:ext cx="3061110" cy="459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
          <p:cNvSpPr>
            <a:spLocks noGrp="1"/>
          </p:cNvSpPr>
          <p:nvPr>
            <p:ph type="ftr" sz="quarter" idx="13"/>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370202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defRPr/>
            </a:pPr>
            <a:r>
              <a:rPr lang="en-US" sz="3600" dirty="0">
                <a:solidFill>
                  <a:schemeClr val="tx1"/>
                </a:solidFill>
              </a:rPr>
              <a:t>Treat &amp; Document </a:t>
            </a:r>
            <a:r>
              <a:rPr lang="en-US" sz="3600" dirty="0"/>
              <a:t>all information concerning the patient &amp; medication:</a:t>
            </a:r>
            <a:endParaRPr lang="en-US" sz="4000" dirty="0"/>
          </a:p>
        </p:txBody>
      </p:sp>
      <p:sp>
        <p:nvSpPr>
          <p:cNvPr id="24579" name="Rectangle 3"/>
          <p:cNvSpPr>
            <a:spLocks noGrp="1" noChangeArrowheads="1"/>
          </p:cNvSpPr>
          <p:nvPr>
            <p:ph idx="1"/>
          </p:nvPr>
        </p:nvSpPr>
        <p:spPr/>
        <p:txBody>
          <a:bodyPr>
            <a:normAutofit/>
          </a:bodyPr>
          <a:lstStyle/>
          <a:p>
            <a:pPr marL="1031875" lvl="1" indent="-514350" eaLnBrk="1" hangingPunct="1">
              <a:buFont typeface="+mj-lt"/>
              <a:buAutoNum type="arabicPeriod"/>
              <a:defRPr/>
            </a:pPr>
            <a:r>
              <a:rPr lang="en-US" dirty="0">
                <a:solidFill>
                  <a:schemeClr val="tx1"/>
                </a:solidFill>
              </a:rPr>
              <a:t>ABC’s, LOC, oxygen therapy</a:t>
            </a:r>
          </a:p>
          <a:p>
            <a:pPr marL="1031875" lvl="1" indent="-514350" eaLnBrk="1" hangingPunct="1">
              <a:buFont typeface="+mj-lt"/>
              <a:buAutoNum type="arabicPeriod"/>
              <a:defRPr/>
            </a:pPr>
            <a:r>
              <a:rPr lang="en-US" dirty="0">
                <a:solidFill>
                  <a:schemeClr val="tx1"/>
                </a:solidFill>
              </a:rPr>
              <a:t>Indication for medication administration</a:t>
            </a:r>
          </a:p>
          <a:p>
            <a:pPr marL="1203325" lvl="2" eaLnBrk="1" hangingPunct="1">
              <a:defRPr/>
            </a:pPr>
            <a:r>
              <a:rPr lang="en-US" dirty="0">
                <a:solidFill>
                  <a:schemeClr val="tx1"/>
                </a:solidFill>
              </a:rPr>
              <a:t>V</a:t>
            </a:r>
            <a:r>
              <a:rPr lang="en-US" dirty="0">
                <a:solidFill>
                  <a:schemeClr val="tx1"/>
                </a:solidFill>
                <a:effectLst/>
              </a:rPr>
              <a:t>ital signs, work of breathing, lung sounds, skin signs, ability to speak (how many words) </a:t>
            </a:r>
          </a:p>
          <a:p>
            <a:pPr marL="1031875" lvl="1" indent="-514350" eaLnBrk="1" hangingPunct="1">
              <a:buFont typeface="+mj-lt"/>
              <a:buAutoNum type="arabicPeriod"/>
              <a:defRPr/>
            </a:pPr>
            <a:r>
              <a:rPr lang="en-US" dirty="0">
                <a:solidFill>
                  <a:schemeClr val="tx1"/>
                </a:solidFill>
              </a:rPr>
              <a:t>Medication, dosage, and delivery site</a:t>
            </a:r>
          </a:p>
          <a:p>
            <a:pPr marL="1031875" lvl="1" indent="-514350" eaLnBrk="1" hangingPunct="1">
              <a:buFont typeface="+mj-lt"/>
              <a:buAutoNum type="arabicPeriod"/>
              <a:defRPr/>
            </a:pPr>
            <a:r>
              <a:rPr lang="en-US" dirty="0">
                <a:solidFill>
                  <a:schemeClr val="tx1"/>
                </a:solidFill>
              </a:rPr>
              <a:t>Response to the medication</a:t>
            </a:r>
          </a:p>
          <a:p>
            <a:pPr marL="1203325" lvl="2" eaLnBrk="1" hangingPunct="1">
              <a:defRPr/>
            </a:pPr>
            <a:r>
              <a:rPr lang="en-US" dirty="0">
                <a:solidFill>
                  <a:schemeClr val="tx1"/>
                </a:solidFill>
              </a:rPr>
              <a:t>V</a:t>
            </a:r>
            <a:r>
              <a:rPr lang="en-US" dirty="0">
                <a:solidFill>
                  <a:schemeClr val="tx1"/>
                </a:solidFill>
                <a:effectLst/>
              </a:rPr>
              <a:t>ital signs, work of breathing, lung sounds, skin signs, changes in ability to speak</a:t>
            </a:r>
          </a:p>
          <a:p>
            <a:pPr marL="1203325" lvl="2" eaLnBrk="1" hangingPunct="1">
              <a:defRPr/>
            </a:pPr>
            <a:r>
              <a:rPr lang="en-US" dirty="0">
                <a:solidFill>
                  <a:schemeClr val="tx1"/>
                </a:solidFill>
              </a:rPr>
              <a:t>B</a:t>
            </a:r>
            <a:r>
              <a:rPr lang="en-US" dirty="0">
                <a:solidFill>
                  <a:schemeClr val="tx1"/>
                </a:solidFill>
                <a:effectLst/>
              </a:rPr>
              <a:t>oth positive and negative responses</a:t>
            </a:r>
          </a:p>
        </p:txBody>
      </p:sp>
      <p:sp>
        <p:nvSpPr>
          <p:cNvPr id="5" name="Footer Placeholder 1"/>
          <p:cNvSpPr>
            <a:spLocks noGrp="1"/>
          </p:cNvSpPr>
          <p:nvPr>
            <p:ph type="ftr" sz="quarter" idx="13"/>
          </p:nvPr>
        </p:nvSpPr>
        <p:spPr>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164794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pPr eaLnBrk="1" hangingPunct="1">
              <a:defRPr/>
            </a:pPr>
            <a:r>
              <a:rPr lang="en-US" dirty="0"/>
              <a:t>Assessment of Patient Response</a:t>
            </a:r>
          </a:p>
        </p:txBody>
      </p:sp>
      <p:sp>
        <p:nvSpPr>
          <p:cNvPr id="119811" name="Rectangle 3"/>
          <p:cNvSpPr>
            <a:spLocks noGrp="1" noChangeArrowheads="1"/>
          </p:cNvSpPr>
          <p:nvPr>
            <p:ph type="body" idx="1"/>
          </p:nvPr>
        </p:nvSpPr>
        <p:spPr>
          <a:xfrm>
            <a:off x="457200" y="1981200"/>
            <a:ext cx="8534400" cy="4114800"/>
          </a:xfrm>
        </p:spPr>
        <p:txBody>
          <a:bodyPr/>
          <a:lstStyle/>
          <a:p>
            <a:pPr eaLnBrk="1" hangingPunct="1">
              <a:buFontTx/>
              <a:buNone/>
              <a:defRPr/>
            </a:pPr>
            <a:r>
              <a:rPr lang="en-US" sz="3000" dirty="0"/>
              <a:t>Document the patient’s response to treatment:    </a:t>
            </a:r>
          </a:p>
          <a:p>
            <a:pPr eaLnBrk="1" hangingPunct="1">
              <a:defRPr/>
            </a:pPr>
            <a:r>
              <a:rPr lang="en-US" sz="3000" dirty="0"/>
              <a:t>LOC, behavior, breathing effort, lung sounds, skin signs, vital signs, and changes in ability to speak</a:t>
            </a:r>
          </a:p>
          <a:p>
            <a:pPr eaLnBrk="1" hangingPunct="1">
              <a:defRPr/>
            </a:pPr>
            <a:r>
              <a:rPr lang="en-US" sz="3000" dirty="0"/>
              <a:t>Document adverse effects, if any</a:t>
            </a:r>
          </a:p>
        </p:txBody>
      </p:sp>
      <p:sp>
        <p:nvSpPr>
          <p:cNvPr id="33796" name="TextBox 3"/>
          <p:cNvSpPr txBox="1">
            <a:spLocks noChangeArrowheads="1"/>
          </p:cNvSpPr>
          <p:nvPr/>
        </p:nvSpPr>
        <p:spPr bwMode="auto">
          <a:xfrm>
            <a:off x="990600" y="5105400"/>
            <a:ext cx="708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spcBef>
                <a:spcPct val="0"/>
              </a:spcBef>
              <a:buClrTx/>
              <a:buSzTx/>
              <a:buFontTx/>
              <a:buNone/>
            </a:pPr>
            <a:r>
              <a:rPr lang="en-US" altLang="en-US" sz="2000" b="1" i="1" dirty="0">
                <a:solidFill>
                  <a:srgbClr val="FF0000"/>
                </a:solidFill>
              </a:rPr>
              <a:t>How long does it take for the drug to take effect, and what do I do if the patient does not improve?</a:t>
            </a:r>
          </a:p>
        </p:txBody>
      </p:sp>
      <p:pic>
        <p:nvPicPr>
          <p:cNvPr id="33797"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4800600"/>
            <a:ext cx="9096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24910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t>Ongoing Assessment</a:t>
            </a:r>
          </a:p>
        </p:txBody>
      </p:sp>
      <p:sp>
        <p:nvSpPr>
          <p:cNvPr id="97283" name="Rectangle 3"/>
          <p:cNvSpPr>
            <a:spLocks noGrp="1" noChangeArrowheads="1"/>
          </p:cNvSpPr>
          <p:nvPr>
            <p:ph type="body" idx="1"/>
          </p:nvPr>
        </p:nvSpPr>
        <p:spPr/>
        <p:txBody>
          <a:bodyPr/>
          <a:lstStyle/>
          <a:p>
            <a:pPr algn="ctr">
              <a:buFontTx/>
              <a:buNone/>
              <a:defRPr/>
            </a:pPr>
            <a:r>
              <a:rPr lang="en-US" sz="2800" b="1" i="1" dirty="0">
                <a:solidFill>
                  <a:srgbClr val="FF0000"/>
                </a:solidFill>
              </a:rPr>
              <a:t>If no significant improvement within </a:t>
            </a:r>
          </a:p>
          <a:p>
            <a:pPr algn="ctr">
              <a:buFontTx/>
              <a:buNone/>
              <a:defRPr/>
            </a:pPr>
            <a:r>
              <a:rPr lang="en-US" sz="2800" b="1" i="1" dirty="0">
                <a:solidFill>
                  <a:srgbClr val="FF0000"/>
                </a:solidFill>
              </a:rPr>
              <a:t>10 minutes, consider second dose</a:t>
            </a:r>
          </a:p>
          <a:p>
            <a:pPr>
              <a:defRPr/>
            </a:pPr>
            <a:endParaRPr lang="en-US" sz="2800" dirty="0">
              <a:effectLst/>
            </a:endParaRPr>
          </a:p>
          <a:p>
            <a:pPr>
              <a:defRPr/>
            </a:pPr>
            <a:r>
              <a:rPr lang="en-US" sz="2800" dirty="0">
                <a:effectLst/>
              </a:rPr>
              <a:t>Second dose may require consultation with online medical control</a:t>
            </a:r>
          </a:p>
          <a:p>
            <a:pPr>
              <a:defRPr/>
            </a:pPr>
            <a:r>
              <a:rPr lang="en-US" sz="2800" dirty="0">
                <a:effectLst/>
              </a:rPr>
              <a:t>If unable to contact medical control or ambulance, it is recommended that an EMR may administer second dose if required</a:t>
            </a:r>
          </a:p>
          <a:p>
            <a:pPr>
              <a:defRPr/>
            </a:pPr>
            <a:r>
              <a:rPr lang="en-US" sz="2800" dirty="0">
                <a:effectLst/>
              </a:rPr>
              <a:t>Thorough documentation is essential</a:t>
            </a:r>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303372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C2B87DE4-1224-4E32-8E80-0CFE2BB8A0D2}" type="slidenum">
              <a:rPr lang="en-US" smtClean="0"/>
              <a:t>66</a:t>
            </a:fld>
            <a:endParaRPr lang="en-US"/>
          </a:p>
        </p:txBody>
      </p:sp>
      <p:sp>
        <p:nvSpPr>
          <p:cNvPr id="6" name="Footer Placeholder 1"/>
          <p:cNvSpPr txBox="1">
            <a:spLocks/>
          </p:cNvSpPr>
          <p:nvPr/>
        </p:nvSpPr>
        <p:spPr>
          <a:xfrm>
            <a:off x="420638" y="6489290"/>
            <a:ext cx="7110872" cy="265472"/>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sz="2000" b="1" dirty="0">
                <a:solidFill>
                  <a:schemeClr val="tx2">
                    <a:lumMod val="50000"/>
                  </a:schemeClr>
                </a:solidFill>
              </a:rPr>
              <a:t>WI DHS Office of Preparedness &amp; Emergency Health Care</a:t>
            </a:r>
          </a:p>
        </p:txBody>
      </p:sp>
    </p:spTree>
    <p:extLst>
      <p:ext uri="{BB962C8B-B14F-4D97-AF65-F5344CB8AC3E}">
        <p14:creationId xmlns:p14="http://schemas.microsoft.com/office/powerpoint/2010/main" val="35540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Example</a:t>
            </a:r>
          </a:p>
        </p:txBody>
      </p:sp>
      <p:sp>
        <p:nvSpPr>
          <p:cNvPr id="6" name="Content Placeholder 5"/>
          <p:cNvSpPr>
            <a:spLocks noGrp="1"/>
          </p:cNvSpPr>
          <p:nvPr>
            <p:ph idx="1"/>
          </p:nvPr>
        </p:nvSpPr>
        <p:spPr/>
        <p:txBody>
          <a:bodyPr>
            <a:normAutofit fontScale="92500"/>
          </a:bodyPr>
          <a:lstStyle/>
          <a:p>
            <a:r>
              <a:rPr lang="en-US" dirty="0"/>
              <a:t>You are called to the house of a </a:t>
            </a:r>
            <a:r>
              <a:rPr lang="en-US" dirty="0">
                <a:solidFill>
                  <a:srgbClr val="FF0000"/>
                </a:solidFill>
              </a:rPr>
              <a:t>5 year‐old</a:t>
            </a:r>
            <a:r>
              <a:rPr lang="en-US" dirty="0"/>
              <a:t> male with a chief complaint of “tongue itching”. </a:t>
            </a:r>
          </a:p>
          <a:p>
            <a:r>
              <a:rPr lang="en-US" dirty="0"/>
              <a:t>His father greets you and explains that approximately 30 minutes prior to arrival the patient ate an oatmeal raisin energy bar and within minutes of eating the bar he developed itching of his tongue and a sore throat. He then developed scattered hives, followed by an episode of vomiting.</a:t>
            </a:r>
          </a:p>
        </p:txBody>
      </p:sp>
      <p:sp>
        <p:nvSpPr>
          <p:cNvPr id="4" name="Slide Number Placeholder 3"/>
          <p:cNvSpPr>
            <a:spLocks noGrp="1"/>
          </p:cNvSpPr>
          <p:nvPr>
            <p:ph type="sldNum" sz="quarter" idx="12"/>
          </p:nvPr>
        </p:nvSpPr>
        <p:spPr/>
        <p:txBody>
          <a:bodyPr/>
          <a:lstStyle/>
          <a:p>
            <a:fld id="{C2B87DE4-1224-4E32-8E80-0CFE2BB8A0D2}" type="slidenum">
              <a:rPr lang="en-US" smtClean="0"/>
              <a:t>67</a:t>
            </a:fld>
            <a:endParaRPr lang="en-US"/>
          </a:p>
        </p:txBody>
      </p:sp>
      <p:sp>
        <p:nvSpPr>
          <p:cNvPr id="7" name="Footer Placeholder 1"/>
          <p:cNvSpPr>
            <a:spLocks noGrp="1"/>
          </p:cNvSpPr>
          <p:nvPr>
            <p:ph type="ftr" sz="quarter" idx="13"/>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280113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Example</a:t>
            </a:r>
          </a:p>
        </p:txBody>
      </p:sp>
      <p:sp>
        <p:nvSpPr>
          <p:cNvPr id="6" name="Content Placeholder 5"/>
          <p:cNvSpPr>
            <a:spLocks noGrp="1"/>
          </p:cNvSpPr>
          <p:nvPr>
            <p:ph idx="1"/>
          </p:nvPr>
        </p:nvSpPr>
        <p:spPr>
          <a:xfrm>
            <a:off x="457200" y="1600200"/>
            <a:ext cx="6792328" cy="4525963"/>
          </a:xfrm>
        </p:spPr>
        <p:txBody>
          <a:bodyPr>
            <a:normAutofit fontScale="92500" lnSpcReduction="10000"/>
          </a:bodyPr>
          <a:lstStyle/>
          <a:p>
            <a:r>
              <a:rPr lang="en-US" dirty="0"/>
              <a:t>Physical exam shows a diffuse red rash, facial swelling, rapid breathing, faint wheezing, and mild diffuse abdominal tenderness.</a:t>
            </a:r>
          </a:p>
          <a:p>
            <a:r>
              <a:rPr lang="en-US" dirty="0"/>
              <a:t>Vital signs are: </a:t>
            </a:r>
          </a:p>
          <a:p>
            <a:pPr lvl="1"/>
            <a:r>
              <a:rPr lang="en-US" dirty="0"/>
              <a:t>HR 124, RR 24, Pulse ox 94%,  BP 64/34, Temp 37.1° C/98.8° F</a:t>
            </a:r>
          </a:p>
          <a:p>
            <a:r>
              <a:rPr lang="en-US" dirty="0"/>
              <a:t>During the examination his oxygen saturation dropped to 89% and his mental status began to decline…</a:t>
            </a:r>
          </a:p>
        </p:txBody>
      </p:sp>
      <p:sp>
        <p:nvSpPr>
          <p:cNvPr id="4" name="Slide Number Placeholder 3"/>
          <p:cNvSpPr>
            <a:spLocks noGrp="1"/>
          </p:cNvSpPr>
          <p:nvPr>
            <p:ph type="sldNum" sz="quarter" idx="12"/>
          </p:nvPr>
        </p:nvSpPr>
        <p:spPr/>
        <p:txBody>
          <a:bodyPr/>
          <a:lstStyle/>
          <a:p>
            <a:fld id="{C2B87DE4-1224-4E32-8E80-0CFE2BB8A0D2}" type="slidenum">
              <a:rPr lang="en-US" smtClean="0"/>
              <a:t>68</a:t>
            </a:fld>
            <a:endParaRPr lang="en-US"/>
          </a:p>
        </p:txBody>
      </p:sp>
      <p:pic>
        <p:nvPicPr>
          <p:cNvPr id="2050" name="Picture 2" descr="http://docplayer.net/docs-images/27/9699237/images/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528" y="1090603"/>
            <a:ext cx="1828800" cy="2505076"/>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1"/>
          <p:cNvSpPr>
            <a:spLocks noGrp="1"/>
          </p:cNvSpPr>
          <p:nvPr>
            <p:ph type="ftr" sz="quarter" idx="13"/>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375630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Example</a:t>
            </a:r>
          </a:p>
        </p:txBody>
      </p:sp>
      <p:sp>
        <p:nvSpPr>
          <p:cNvPr id="6" name="Content Placeholder 5"/>
          <p:cNvSpPr>
            <a:spLocks noGrp="1"/>
          </p:cNvSpPr>
          <p:nvPr>
            <p:ph idx="1"/>
          </p:nvPr>
        </p:nvSpPr>
        <p:spPr>
          <a:xfrm>
            <a:off x="457200" y="1600200"/>
            <a:ext cx="6792328" cy="4525963"/>
          </a:xfrm>
        </p:spPr>
        <p:txBody>
          <a:bodyPr>
            <a:normAutofit/>
          </a:bodyPr>
          <a:lstStyle/>
          <a:p>
            <a:r>
              <a:rPr lang="en-US" dirty="0"/>
              <a:t>The child was immediately placed in the supine position</a:t>
            </a:r>
          </a:p>
          <a:p>
            <a:r>
              <a:rPr lang="en-US" dirty="0"/>
              <a:t>Oxygen administered via non‐rebreather mask</a:t>
            </a:r>
          </a:p>
          <a:p>
            <a:r>
              <a:rPr lang="en-US" dirty="0"/>
              <a:t>Epinephrine 0.15 mg administered into his left anterolateral thigh</a:t>
            </a:r>
          </a:p>
          <a:p>
            <a:r>
              <a:rPr lang="en-US" dirty="0"/>
              <a:t>Transporting ambulance arrives.</a:t>
            </a:r>
          </a:p>
        </p:txBody>
      </p:sp>
      <p:sp>
        <p:nvSpPr>
          <p:cNvPr id="4" name="Slide Number Placeholder 3"/>
          <p:cNvSpPr>
            <a:spLocks noGrp="1"/>
          </p:cNvSpPr>
          <p:nvPr>
            <p:ph type="sldNum" sz="quarter" idx="12"/>
          </p:nvPr>
        </p:nvSpPr>
        <p:spPr/>
        <p:txBody>
          <a:bodyPr/>
          <a:lstStyle/>
          <a:p>
            <a:fld id="{C2B87DE4-1224-4E32-8E80-0CFE2BB8A0D2}" type="slidenum">
              <a:rPr lang="en-US" smtClean="0"/>
              <a:t>69</a:t>
            </a:fld>
            <a:endParaRPr lang="en-US"/>
          </a:p>
        </p:txBody>
      </p:sp>
      <p:pic>
        <p:nvPicPr>
          <p:cNvPr id="7" name="Picture 2" descr="http://docplayer.net/docs-images/27/9699237/images/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528" y="1090603"/>
            <a:ext cx="1828800" cy="2505076"/>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1"/>
          <p:cNvSpPr>
            <a:spLocks noGrp="1"/>
          </p:cNvSpPr>
          <p:nvPr>
            <p:ph type="ftr" sz="quarter" idx="13"/>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280676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Anaphylaxis</a:t>
            </a:r>
            <a:br>
              <a:rPr lang="en-US" dirty="0"/>
            </a:br>
            <a:r>
              <a:rPr lang="en-US" sz="2400" b="0" dirty="0"/>
              <a:t>Rosen's Emergency Medicine, Ed 2, Chapter 119</a:t>
            </a:r>
            <a:endParaRPr lang="en-US" sz="2400" dirty="0"/>
          </a:p>
        </p:txBody>
      </p:sp>
      <p:sp>
        <p:nvSpPr>
          <p:cNvPr id="7" name="Content Placeholder 6"/>
          <p:cNvSpPr>
            <a:spLocks noGrp="1"/>
          </p:cNvSpPr>
          <p:nvPr>
            <p:ph idx="1"/>
          </p:nvPr>
        </p:nvSpPr>
        <p:spPr/>
        <p:txBody>
          <a:bodyPr>
            <a:normAutofit fontScale="85000" lnSpcReduction="20000"/>
          </a:bodyPr>
          <a:lstStyle/>
          <a:p>
            <a:pPr marL="0" indent="0">
              <a:buNone/>
            </a:pPr>
            <a:r>
              <a:rPr lang="en-US" dirty="0"/>
              <a:t>Involvement of </a:t>
            </a:r>
            <a:r>
              <a:rPr lang="en-US" u="sng" dirty="0"/>
              <a:t>2 systems</a:t>
            </a:r>
            <a:r>
              <a:rPr lang="en-US" dirty="0"/>
              <a:t> after allergen exposure</a:t>
            </a:r>
          </a:p>
          <a:p>
            <a:r>
              <a:rPr lang="en-US" dirty="0"/>
              <a:t>Skin/Mucosa Rash or Swelling</a:t>
            </a:r>
          </a:p>
          <a:p>
            <a:r>
              <a:rPr lang="en-US" dirty="0"/>
              <a:t>Respiratory Distress</a:t>
            </a:r>
          </a:p>
          <a:p>
            <a:r>
              <a:rPr lang="en-US" dirty="0"/>
              <a:t>Hypotension</a:t>
            </a:r>
          </a:p>
          <a:p>
            <a:r>
              <a:rPr lang="en-US" dirty="0"/>
              <a:t>GI Upset/Cramps</a:t>
            </a:r>
          </a:p>
          <a:p>
            <a:pPr lvl="8"/>
            <a:endParaRPr lang="en-US" dirty="0"/>
          </a:p>
          <a:p>
            <a:pPr marL="0" indent="0">
              <a:buNone/>
            </a:pPr>
            <a:r>
              <a:rPr lang="en-US" dirty="0"/>
              <a:t>Or </a:t>
            </a:r>
            <a:r>
              <a:rPr lang="en-US" u="sng" dirty="0"/>
              <a:t>Low SBP</a:t>
            </a:r>
            <a:r>
              <a:rPr lang="en-US" dirty="0"/>
              <a:t> after exposure to allergen:</a:t>
            </a:r>
          </a:p>
          <a:p>
            <a:pPr marL="857250" lvl="1" indent="-457200">
              <a:buFont typeface="Courier New" panose="02070309020205020404" pitchFamily="49" charset="0"/>
              <a:buChar char="o"/>
            </a:pPr>
            <a:r>
              <a:rPr lang="en-US" dirty="0"/>
              <a:t>Age 1 month  to 1 </a:t>
            </a:r>
            <a:r>
              <a:rPr lang="en-US" dirty="0" err="1"/>
              <a:t>yr</a:t>
            </a:r>
            <a:r>
              <a:rPr lang="en-US" dirty="0"/>
              <a:t>: &lt;70 mmHg </a:t>
            </a:r>
          </a:p>
          <a:p>
            <a:pPr marL="857250" lvl="1" indent="-457200">
              <a:buFont typeface="Courier New" panose="02070309020205020404" pitchFamily="49" charset="0"/>
              <a:buChar char="o"/>
            </a:pPr>
            <a:r>
              <a:rPr lang="en-US" dirty="0"/>
              <a:t>Age 1-10 </a:t>
            </a:r>
            <a:r>
              <a:rPr lang="en-US" dirty="0" err="1"/>
              <a:t>yrs</a:t>
            </a:r>
            <a:r>
              <a:rPr lang="en-US" dirty="0"/>
              <a:t>: &lt; (70 mmHg + [2 × age]) </a:t>
            </a:r>
          </a:p>
          <a:p>
            <a:pPr marL="857250" lvl="1" indent="-457200">
              <a:buFont typeface="Courier New" panose="02070309020205020404" pitchFamily="49" charset="0"/>
              <a:buChar char="o"/>
            </a:pPr>
            <a:r>
              <a:rPr lang="en-US" dirty="0"/>
              <a:t>Age 11-17 </a:t>
            </a:r>
            <a:r>
              <a:rPr lang="en-US" dirty="0" err="1"/>
              <a:t>yrs</a:t>
            </a:r>
            <a:r>
              <a:rPr lang="en-US" dirty="0"/>
              <a:t>: &lt; 90 mmHg </a:t>
            </a:r>
          </a:p>
          <a:p>
            <a:pPr marL="857250" lvl="1" indent="-457200">
              <a:buFont typeface="Courier New" panose="02070309020205020404" pitchFamily="49" charset="0"/>
              <a:buChar char="o"/>
            </a:pPr>
            <a:r>
              <a:rPr lang="en-US" dirty="0"/>
              <a:t>Adults: &lt; 90 mmHg </a:t>
            </a:r>
            <a:r>
              <a:rPr lang="en-US" b="1" u="sng" dirty="0"/>
              <a:t>or</a:t>
            </a:r>
            <a:r>
              <a:rPr lang="en-US" dirty="0"/>
              <a:t> more than 30% </a:t>
            </a:r>
            <a:r>
              <a:rPr lang="en-US" dirty="0" err="1"/>
              <a:t>decr</a:t>
            </a:r>
            <a:r>
              <a:rPr lang="en-US" dirty="0"/>
              <a:t> from baseline</a:t>
            </a:r>
          </a:p>
        </p:txBody>
      </p:sp>
      <p:sp>
        <p:nvSpPr>
          <p:cNvPr id="4" name="Slide Number Placeholder 3"/>
          <p:cNvSpPr>
            <a:spLocks noGrp="1"/>
          </p:cNvSpPr>
          <p:nvPr>
            <p:ph type="sldNum" sz="quarter" idx="12"/>
          </p:nvPr>
        </p:nvSpPr>
        <p:spPr/>
        <p:txBody>
          <a:bodyPr/>
          <a:lstStyle/>
          <a:p>
            <a:fld id="{C2B87DE4-1224-4E32-8E80-0CFE2BB8A0D2}" type="slidenum">
              <a:rPr lang="en-US" smtClean="0"/>
              <a:t>7</a:t>
            </a:fld>
            <a:endParaRPr lang="en-US"/>
          </a:p>
        </p:txBody>
      </p:sp>
      <p:sp>
        <p:nvSpPr>
          <p:cNvPr id="6"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270370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Example</a:t>
            </a:r>
          </a:p>
        </p:txBody>
      </p:sp>
      <p:sp>
        <p:nvSpPr>
          <p:cNvPr id="6" name="Content Placeholder 5"/>
          <p:cNvSpPr>
            <a:spLocks noGrp="1"/>
          </p:cNvSpPr>
          <p:nvPr>
            <p:ph idx="1"/>
          </p:nvPr>
        </p:nvSpPr>
        <p:spPr/>
        <p:txBody>
          <a:bodyPr>
            <a:normAutofit/>
          </a:bodyPr>
          <a:lstStyle/>
          <a:p>
            <a:r>
              <a:rPr lang="en-US" dirty="0"/>
              <a:t>Ambulance crew intervention: </a:t>
            </a:r>
          </a:p>
          <a:p>
            <a:pPr lvl="1"/>
            <a:r>
              <a:rPr lang="en-US" dirty="0"/>
              <a:t>An intravenous line was established</a:t>
            </a:r>
          </a:p>
          <a:p>
            <a:pPr lvl="1"/>
            <a:r>
              <a:rPr lang="en-US" dirty="0"/>
              <a:t>20 ml/kg bolus of 0.9% normal saline</a:t>
            </a:r>
          </a:p>
          <a:p>
            <a:pPr lvl="1"/>
            <a:r>
              <a:rPr lang="en-US" dirty="0"/>
              <a:t>Albuterol nebulizer treatment </a:t>
            </a:r>
          </a:p>
        </p:txBody>
      </p:sp>
      <p:sp>
        <p:nvSpPr>
          <p:cNvPr id="4" name="Slide Number Placeholder 3"/>
          <p:cNvSpPr>
            <a:spLocks noGrp="1"/>
          </p:cNvSpPr>
          <p:nvPr>
            <p:ph type="sldNum" sz="quarter" idx="12"/>
          </p:nvPr>
        </p:nvSpPr>
        <p:spPr/>
        <p:txBody>
          <a:bodyPr/>
          <a:lstStyle/>
          <a:p>
            <a:fld id="{C2B87DE4-1224-4E32-8E80-0CFE2BB8A0D2}" type="slidenum">
              <a:rPr lang="en-US" smtClean="0"/>
              <a:t>70</a:t>
            </a:fld>
            <a:endParaRPr lang="en-US"/>
          </a:p>
        </p:txBody>
      </p:sp>
      <p:sp>
        <p:nvSpPr>
          <p:cNvPr id="7" name="Footer Placeholder 1"/>
          <p:cNvSpPr>
            <a:spLocks noGrp="1"/>
          </p:cNvSpPr>
          <p:nvPr>
            <p:ph type="ftr" sz="quarter" idx="13"/>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353481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Example</a:t>
            </a:r>
          </a:p>
        </p:txBody>
      </p:sp>
      <p:sp>
        <p:nvSpPr>
          <p:cNvPr id="6" name="Content Placeholder 5"/>
          <p:cNvSpPr>
            <a:spLocks noGrp="1"/>
          </p:cNvSpPr>
          <p:nvPr>
            <p:ph idx="1"/>
          </p:nvPr>
        </p:nvSpPr>
        <p:spPr/>
        <p:txBody>
          <a:bodyPr>
            <a:normAutofit fontScale="85000" lnSpcReduction="10000"/>
          </a:bodyPr>
          <a:lstStyle/>
          <a:p>
            <a:r>
              <a:rPr lang="en-US" dirty="0"/>
              <a:t>Within 15 minutes his rash began to improve and the wheezing was no longer heard. </a:t>
            </a:r>
          </a:p>
          <a:p>
            <a:r>
              <a:rPr lang="en-US" dirty="0"/>
              <a:t>Repeat VS: HR 96, RR 18, and a pulse oximetry reading of 97%, BP 110/59 mm Hg. His mental status returned to his baseline.</a:t>
            </a:r>
          </a:p>
          <a:p>
            <a:pPr lvl="1"/>
            <a:r>
              <a:rPr lang="en-US" dirty="0"/>
              <a:t>Previous VS: HR 124, RR 24, Pulse ox 94%,  BP 64/34, Temp 37.1° C/98.8° F</a:t>
            </a:r>
          </a:p>
          <a:p>
            <a:r>
              <a:rPr lang="en-US" dirty="0"/>
              <a:t>He did not require any additional doses of epinephrine and was observed in the ED for approximately 5 hours. </a:t>
            </a:r>
          </a:p>
          <a:p>
            <a:r>
              <a:rPr lang="en-US" dirty="0"/>
              <a:t>He was discharged in good condition with an auto‐injector device and referral to an allergist.</a:t>
            </a:r>
          </a:p>
        </p:txBody>
      </p:sp>
      <p:sp>
        <p:nvSpPr>
          <p:cNvPr id="4" name="Slide Number Placeholder 3"/>
          <p:cNvSpPr>
            <a:spLocks noGrp="1"/>
          </p:cNvSpPr>
          <p:nvPr>
            <p:ph type="sldNum" sz="quarter" idx="12"/>
          </p:nvPr>
        </p:nvSpPr>
        <p:spPr/>
        <p:txBody>
          <a:bodyPr/>
          <a:lstStyle/>
          <a:p>
            <a:fld id="{C2B87DE4-1224-4E32-8E80-0CFE2BB8A0D2}" type="slidenum">
              <a:rPr lang="en-US" smtClean="0"/>
              <a:t>71</a:t>
            </a:fld>
            <a:endParaRPr lang="en-US"/>
          </a:p>
        </p:txBody>
      </p:sp>
      <p:sp>
        <p:nvSpPr>
          <p:cNvPr id="7" name="Footer Placeholder 1"/>
          <p:cNvSpPr>
            <a:spLocks noGrp="1"/>
          </p:cNvSpPr>
          <p:nvPr>
            <p:ph type="ftr" sz="quarter" idx="13"/>
          </p:nvPr>
        </p:nvSpPr>
        <p:spPr>
          <a:xfrm>
            <a:off x="420638" y="6489290"/>
            <a:ext cx="7110872" cy="265472"/>
          </a:xfrm>
          <a:prstGeom prst="rect">
            <a:avLst/>
          </a:prstGeom>
        </p:spPr>
        <p:txBody>
          <a:bodyPr/>
          <a:lstStyle/>
          <a:p>
            <a:pPr>
              <a:defRPr/>
            </a:pPr>
            <a:r>
              <a:rPr lang="en-US" sz="2000" b="1" dirty="0">
                <a:solidFill>
                  <a:prstClr val="black">
                    <a:tint val="75000"/>
                  </a:prstClr>
                </a:solidFill>
              </a:rPr>
              <a:t>WI DHS Office of Preparedness &amp; Emergency Health Care</a:t>
            </a:r>
          </a:p>
        </p:txBody>
      </p:sp>
    </p:spTree>
    <p:extLst>
      <p:ext uri="{BB962C8B-B14F-4D97-AF65-F5344CB8AC3E}">
        <p14:creationId xmlns:p14="http://schemas.microsoft.com/office/powerpoint/2010/main" val="6313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Questions?</a:t>
            </a:r>
            <a:br>
              <a:rPr lang="en-US" dirty="0"/>
            </a:br>
            <a:r>
              <a:rPr lang="en-US" dirty="0"/>
              <a:t>Discussion?</a:t>
            </a:r>
            <a:endParaRPr lang="en-US" sz="4900" dirty="0"/>
          </a:p>
        </p:txBody>
      </p:sp>
      <p:sp>
        <p:nvSpPr>
          <p:cNvPr id="4" name="Slide Number Placeholder 3"/>
          <p:cNvSpPr>
            <a:spLocks noGrp="1"/>
          </p:cNvSpPr>
          <p:nvPr>
            <p:ph type="sldNum" sz="quarter" idx="12"/>
          </p:nvPr>
        </p:nvSpPr>
        <p:spPr/>
        <p:txBody>
          <a:bodyPr/>
          <a:lstStyle/>
          <a:p>
            <a:fld id="{C2B87DE4-1224-4E32-8E80-0CFE2BB8A0D2}" type="slidenum">
              <a:rPr lang="en-US" smtClean="0"/>
              <a:t>72</a:t>
            </a:fld>
            <a:endParaRPr lang="en-US"/>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290448"/>
            <a:ext cx="3152775" cy="173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Suzanne\Documents\EMS\EMS articles\Environmental Emergencies\allergy &amp; anaphylaxis\EpiPen\safety epi pen pix\epipen-dose detail 0.3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87" y="2187696"/>
            <a:ext cx="3234388" cy="2158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uzanne\Documents\EMS\EMS articles\Environmental Emergencies\allergy &amp; anaphylaxis\EpiPen\safety epi pen pix\epipen jr and training pen on table.bmp"/>
          <p:cNvPicPr>
            <a:picLocks noChangeAspect="1" noChangeArrowheads="1"/>
          </p:cNvPicPr>
          <p:nvPr/>
        </p:nvPicPr>
        <p:blipFill rotWithShape="1">
          <a:blip r:embed="rId5">
            <a:extLst>
              <a:ext uri="{28A0092B-C50C-407E-A947-70E740481C1C}">
                <a14:useLocalDpi xmlns:a14="http://schemas.microsoft.com/office/drawing/2010/main" val="0"/>
              </a:ext>
            </a:extLst>
          </a:blip>
          <a:srcRect l="10831" r="17959"/>
          <a:stretch/>
        </p:blipFill>
        <p:spPr bwMode="auto">
          <a:xfrm>
            <a:off x="6978264" y="2187696"/>
            <a:ext cx="2075543"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Desktop\Epinephrine IM for EMRs drawn-up 2016\zz adrenaline 1-1000 vial.jpg"/>
          <p:cNvPicPr>
            <a:picLocks noChangeAspect="1" noChangeArrowheads="1"/>
          </p:cNvPicPr>
          <p:nvPr/>
        </p:nvPicPr>
        <p:blipFill rotWithShape="1">
          <a:blip r:embed="rId6">
            <a:extLst>
              <a:ext uri="{28A0092B-C50C-407E-A947-70E740481C1C}">
                <a14:useLocalDpi xmlns:a14="http://schemas.microsoft.com/office/drawing/2010/main" val="0"/>
              </a:ext>
            </a:extLst>
          </a:blip>
          <a:srcRect l="31451" r="31451"/>
          <a:stretch/>
        </p:blipFill>
        <p:spPr bwMode="auto">
          <a:xfrm>
            <a:off x="4737608" y="1519082"/>
            <a:ext cx="1196985" cy="2419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C:\Users\Owner\Desktop\Epinephrine IM for EMRs drawn-up 2016\Epinephrine ampoule gray.jpg"/>
          <p:cNvPicPr>
            <a:picLocks noChangeAspect="1" noChangeArrowheads="1"/>
          </p:cNvPicPr>
          <p:nvPr/>
        </p:nvPicPr>
        <p:blipFill rotWithShape="1">
          <a:blip r:embed="rId7">
            <a:extLst>
              <a:ext uri="{28A0092B-C50C-407E-A947-70E740481C1C}">
                <a14:useLocalDpi xmlns:a14="http://schemas.microsoft.com/office/drawing/2010/main" val="0"/>
              </a:ext>
            </a:extLst>
          </a:blip>
          <a:srcRect l="37303" r="38232"/>
          <a:stretch/>
        </p:blipFill>
        <p:spPr bwMode="auto">
          <a:xfrm>
            <a:off x="3777554" y="938493"/>
            <a:ext cx="806274" cy="32956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Footer Placeholder 1"/>
          <p:cNvSpPr txBox="1">
            <a:spLocks/>
          </p:cNvSpPr>
          <p:nvPr/>
        </p:nvSpPr>
        <p:spPr>
          <a:xfrm>
            <a:off x="420638" y="6489290"/>
            <a:ext cx="7110872" cy="265472"/>
          </a:xfrm>
          <a:prstGeom prst="rect">
            <a:avLst/>
          </a:prstGeom>
        </p:spPr>
        <p:txBody>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sz="2000" b="1" dirty="0">
                <a:solidFill>
                  <a:schemeClr val="tx2">
                    <a:lumMod val="50000"/>
                  </a:schemeClr>
                </a:solidFill>
              </a:rPr>
              <a:t>WI DHS Office of Preparedness &amp; Emergency Health Care</a:t>
            </a:r>
          </a:p>
        </p:txBody>
      </p:sp>
    </p:spTree>
    <p:extLst>
      <p:ext uri="{BB962C8B-B14F-4D97-AF65-F5344CB8AC3E}">
        <p14:creationId xmlns:p14="http://schemas.microsoft.com/office/powerpoint/2010/main" val="343587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WordArt 7"/>
          <p:cNvSpPr>
            <a:spLocks noChangeArrowheads="1" noChangeShapeType="1" noTextEdit="1"/>
          </p:cNvSpPr>
          <p:nvPr/>
        </p:nvSpPr>
        <p:spPr bwMode="auto">
          <a:xfrm>
            <a:off x="838200" y="152400"/>
            <a:ext cx="5638800" cy="2057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Questions?</a:t>
            </a:r>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124075"/>
            <a:ext cx="619125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84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Release of training liability statement - pending</a:t>
            </a:r>
          </a:p>
        </p:txBody>
      </p:sp>
      <p:sp>
        <p:nvSpPr>
          <p:cNvPr id="3" name="Content Placeholder 2"/>
          <p:cNvSpPr>
            <a:spLocks noGrp="1"/>
          </p:cNvSpPr>
          <p:nvPr>
            <p:ph idx="1"/>
          </p:nvPr>
        </p:nvSpPr>
        <p:spPr/>
        <p:txBody>
          <a:bodyPr>
            <a:normAutofit fontScale="70000" lnSpcReduction="20000"/>
          </a:bodyPr>
          <a:lstStyle/>
          <a:p>
            <a:r>
              <a:rPr lang="en-US" dirty="0"/>
              <a:t>Example from S&amp;P Manual </a:t>
            </a:r>
          </a:p>
          <a:p>
            <a:r>
              <a:rPr lang="en-US" dirty="0"/>
              <a:t>This manual is intended to provide examples of tried and proven techniques of caring for patients with the various injuries or illnesses that EMS personnel will encounter in the field. It does not provide the only method or technique that may be an acceptable approach in caring for an injury or illness. However, since the various certification examinations used within the state are based on the current edition of this document as well as the current edition of the National EMS Education Standards, the State of Wisconsin Scope of Practice, and the State of Wisconsin Curricula, this should be considered a companion to the curricula used for the education of EMS personnel. This is a consensus document, endorsed by the EMS Training Centers, the Office of Preparedness and Emergency Health Care in the Department of Health Services and the EMS Physician Advisory Committee for purposes of instruction</a:t>
            </a: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2B87DE4-1224-4E32-8E80-0CFE2BB8A0D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74</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Wisconsin Department of Health Services:  Office of Preparedness and Emergency Health Care</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7144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Anaphylaxis is treated </a:t>
            </a:r>
            <a:br>
              <a:rPr lang="en-US" dirty="0"/>
            </a:br>
            <a:r>
              <a:rPr lang="en-US" dirty="0"/>
              <a:t>with </a:t>
            </a:r>
            <a:r>
              <a:rPr lang="en-US" sz="4900" dirty="0"/>
              <a:t>epinephrine</a:t>
            </a:r>
          </a:p>
        </p:txBody>
      </p:sp>
      <p:sp>
        <p:nvSpPr>
          <p:cNvPr id="4" name="Slide Number Placeholder 3"/>
          <p:cNvSpPr>
            <a:spLocks noGrp="1"/>
          </p:cNvSpPr>
          <p:nvPr>
            <p:ph type="sldNum" sz="quarter" idx="12"/>
          </p:nvPr>
        </p:nvSpPr>
        <p:spPr/>
        <p:txBody>
          <a:bodyPr/>
          <a:lstStyle/>
          <a:p>
            <a:fld id="{C2B87DE4-1224-4E32-8E80-0CFE2BB8A0D2}" type="slidenum">
              <a:rPr lang="en-US" smtClean="0"/>
              <a:t>8</a:t>
            </a:fld>
            <a:endParaRPr lang="en-US"/>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225" y="290448"/>
            <a:ext cx="3152775" cy="173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Suzanne\Documents\EMS\EMS articles\Environmental Emergencies\allergy &amp; anaphylaxis\EpiPen\safety epi pen pix\epipen-dose detail 0.3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87" y="2187696"/>
            <a:ext cx="3234388" cy="21586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uzanne\Documents\EMS\EMS articles\Environmental Emergencies\allergy &amp; anaphylaxis\EpiPen\safety epi pen pix\epipen jr and training pen on table.bmp"/>
          <p:cNvPicPr>
            <a:picLocks noChangeAspect="1" noChangeArrowheads="1"/>
          </p:cNvPicPr>
          <p:nvPr/>
        </p:nvPicPr>
        <p:blipFill rotWithShape="1">
          <a:blip r:embed="rId4">
            <a:extLst>
              <a:ext uri="{28A0092B-C50C-407E-A947-70E740481C1C}">
                <a14:useLocalDpi xmlns:a14="http://schemas.microsoft.com/office/drawing/2010/main" val="0"/>
              </a:ext>
            </a:extLst>
          </a:blip>
          <a:srcRect l="10831" r="17959"/>
          <a:stretch/>
        </p:blipFill>
        <p:spPr bwMode="auto">
          <a:xfrm>
            <a:off x="6978264" y="2187696"/>
            <a:ext cx="2075543"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Desktop\Epinephrine IM for EMRs drawn-up 2016\zz adrenaline 1-1000 vial.jpg"/>
          <p:cNvPicPr>
            <a:picLocks noChangeAspect="1" noChangeArrowheads="1"/>
          </p:cNvPicPr>
          <p:nvPr/>
        </p:nvPicPr>
        <p:blipFill rotWithShape="1">
          <a:blip r:embed="rId5">
            <a:extLst>
              <a:ext uri="{28A0092B-C50C-407E-A947-70E740481C1C}">
                <a14:useLocalDpi xmlns:a14="http://schemas.microsoft.com/office/drawing/2010/main" val="0"/>
              </a:ext>
            </a:extLst>
          </a:blip>
          <a:srcRect l="31451" r="31451"/>
          <a:stretch/>
        </p:blipFill>
        <p:spPr bwMode="auto">
          <a:xfrm>
            <a:off x="4737608" y="1519082"/>
            <a:ext cx="1196985" cy="2419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C:\Users\Owner\Desktop\Epinephrine IM for EMRs drawn-up 2016\Epinephrine ampoule gray.jpg"/>
          <p:cNvPicPr>
            <a:picLocks noChangeAspect="1" noChangeArrowheads="1"/>
          </p:cNvPicPr>
          <p:nvPr/>
        </p:nvPicPr>
        <p:blipFill rotWithShape="1">
          <a:blip r:embed="rId6">
            <a:extLst>
              <a:ext uri="{28A0092B-C50C-407E-A947-70E740481C1C}">
                <a14:useLocalDpi xmlns:a14="http://schemas.microsoft.com/office/drawing/2010/main" val="0"/>
              </a:ext>
            </a:extLst>
          </a:blip>
          <a:srcRect l="37303" r="38232"/>
          <a:stretch/>
        </p:blipFill>
        <p:spPr bwMode="auto">
          <a:xfrm>
            <a:off x="3777554" y="938493"/>
            <a:ext cx="806274" cy="32956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Footer Placeholder 1"/>
          <p:cNvSpPr txBox="1">
            <a:spLocks/>
          </p:cNvSpPr>
          <p:nvPr/>
        </p:nvSpPr>
        <p:spPr>
          <a:xfrm>
            <a:off x="420638" y="6489290"/>
            <a:ext cx="7110872" cy="265472"/>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en-US" sz="2000" b="1"/>
              <a:t>WI DHS Office of Preparedness &amp; Emergency Health Care</a:t>
            </a:r>
            <a:endParaRPr lang="en-US" sz="2000" b="1" dirty="0"/>
          </a:p>
        </p:txBody>
      </p:sp>
    </p:spTree>
    <p:extLst>
      <p:ext uri="{BB962C8B-B14F-4D97-AF65-F5344CB8AC3E}">
        <p14:creationId xmlns:p14="http://schemas.microsoft.com/office/powerpoint/2010/main" val="2559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Emphasis on Epi</a:t>
            </a:r>
          </a:p>
        </p:txBody>
      </p:sp>
      <p:sp>
        <p:nvSpPr>
          <p:cNvPr id="3" name="Content Placeholder 2"/>
          <p:cNvSpPr>
            <a:spLocks noGrp="1"/>
          </p:cNvSpPr>
          <p:nvPr>
            <p:ph idx="1"/>
          </p:nvPr>
        </p:nvSpPr>
        <p:spPr/>
        <p:txBody>
          <a:bodyPr>
            <a:normAutofit fontScale="70000" lnSpcReduction="20000"/>
          </a:bodyPr>
          <a:lstStyle/>
          <a:p>
            <a:r>
              <a:rPr lang="en-US" dirty="0"/>
              <a:t>Epinephrine for Anaphylaxis: Underutilized and Unavailable</a:t>
            </a:r>
          </a:p>
          <a:p>
            <a:pPr lvl="2"/>
            <a:r>
              <a:rPr lang="sv-SE" i="1" dirty="0"/>
              <a:t>Western J Emerg Med. 2015;16(3):385387</a:t>
            </a:r>
          </a:p>
          <a:p>
            <a:pPr lvl="8"/>
            <a:endParaRPr lang="sv-SE" dirty="0"/>
          </a:p>
          <a:p>
            <a:r>
              <a:rPr lang="en-US" dirty="0"/>
              <a:t>Anaphylaxis Requires Prompt Epinephrine Shot</a:t>
            </a:r>
          </a:p>
          <a:p>
            <a:pPr lvl="2"/>
            <a:r>
              <a:rPr lang="en-US" i="1" dirty="0"/>
              <a:t>Annals of Allergy, Asthma and Immunology Dec 2014</a:t>
            </a:r>
          </a:p>
          <a:p>
            <a:pPr lvl="8"/>
            <a:endParaRPr lang="en-US" dirty="0"/>
          </a:p>
          <a:p>
            <a:r>
              <a:rPr lang="en-US" dirty="0"/>
              <a:t>THE USE OF EPINEPHRINE FOR OUT-OF-HOSPITAL TREATMENT OF ANAPHYLAXIS: RESOURCE DOCUMENT FOR THE NATIONAL ASSOCIATION OF EMS PHYSICIANS POSITION STATEMENT</a:t>
            </a:r>
          </a:p>
          <a:p>
            <a:pPr lvl="2"/>
            <a:r>
              <a:rPr lang="en-US" dirty="0"/>
              <a:t>NAEMSP</a:t>
            </a:r>
          </a:p>
          <a:p>
            <a:pPr lvl="8"/>
            <a:endParaRPr lang="en-US" dirty="0"/>
          </a:p>
          <a:p>
            <a:r>
              <a:rPr lang="en-US" dirty="0"/>
              <a:t>Children with Food Allergies Should Carry Two Epinephrine Doses</a:t>
            </a:r>
          </a:p>
          <a:p>
            <a:pPr lvl="2"/>
            <a:r>
              <a:rPr lang="en-US" i="1" dirty="0"/>
              <a:t>Pediatrics 2009</a:t>
            </a:r>
          </a:p>
          <a:p>
            <a:pPr lvl="8"/>
            <a:endParaRPr lang="en-US" dirty="0"/>
          </a:p>
          <a:p>
            <a:r>
              <a:rPr lang="en-US" dirty="0"/>
              <a:t>Epinephrine: The Drug of Choice for Anaphylaxis</a:t>
            </a:r>
          </a:p>
          <a:p>
            <a:pPr lvl="2">
              <a:tabLst>
                <a:tab pos="1371600" algn="l"/>
              </a:tabLst>
            </a:pPr>
            <a:r>
              <a:rPr lang="en-US" dirty="0"/>
              <a:t>A Statement of the World Allergy Organization 2008</a:t>
            </a:r>
            <a:endParaRPr lang="en-US" b="1" dirty="0"/>
          </a:p>
        </p:txBody>
      </p:sp>
      <p:sp>
        <p:nvSpPr>
          <p:cNvPr id="4" name="Slide Number Placeholder 3"/>
          <p:cNvSpPr>
            <a:spLocks noGrp="1"/>
          </p:cNvSpPr>
          <p:nvPr>
            <p:ph type="sldNum" sz="quarter" idx="12"/>
          </p:nvPr>
        </p:nvSpPr>
        <p:spPr/>
        <p:txBody>
          <a:bodyPr/>
          <a:lstStyle/>
          <a:p>
            <a:fld id="{C2B87DE4-1224-4E32-8E80-0CFE2BB8A0D2}" type="slidenum">
              <a:rPr lang="en-US" smtClean="0"/>
              <a:t>9</a:t>
            </a:fld>
            <a:endParaRPr lang="en-US"/>
          </a:p>
        </p:txBody>
      </p:sp>
      <p:pic>
        <p:nvPicPr>
          <p:cNvPr id="6" name="Picture 7" descr="C:\Users\Owner\Desktop\Epinephrine IM for EMRs drawn-up 2016\adrenaline 1-1000 vial.jpg"/>
          <p:cNvPicPr>
            <a:picLocks noChangeAspect="1" noChangeArrowheads="1"/>
          </p:cNvPicPr>
          <p:nvPr/>
        </p:nvPicPr>
        <p:blipFill>
          <a:blip r:embed="rId2">
            <a:extLst>
              <a:ext uri="{28A0092B-C50C-407E-A947-70E740481C1C}">
                <a14:useLocalDpi xmlns:a14="http://schemas.microsoft.com/office/drawing/2010/main" val="0"/>
              </a:ext>
            </a:extLst>
          </a:blip>
          <a:srcRect l="34525" r="32738"/>
          <a:stretch>
            <a:fillRect/>
          </a:stretch>
        </p:blipFill>
        <p:spPr bwMode="auto">
          <a:xfrm>
            <a:off x="8103910" y="277824"/>
            <a:ext cx="9318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
          <p:cNvSpPr>
            <a:spLocks noGrp="1"/>
          </p:cNvSpPr>
          <p:nvPr>
            <p:ph type="ftr" sz="quarter" idx="4294967295"/>
          </p:nvPr>
        </p:nvSpPr>
        <p:spPr>
          <a:xfrm>
            <a:off x="420638" y="6489290"/>
            <a:ext cx="7110872" cy="265472"/>
          </a:xfrm>
          <a:prstGeom prst="rect">
            <a:avLst/>
          </a:prstGeom>
        </p:spPr>
        <p:txBody>
          <a:bodyPr/>
          <a:lstStyle/>
          <a:p>
            <a:pPr>
              <a:defRPr/>
            </a:pPr>
            <a:r>
              <a:rPr lang="en-US" sz="2000" b="1" dirty="0"/>
              <a:t>WI DHS Office of Preparedness &amp; Emergency Health Care</a:t>
            </a:r>
          </a:p>
        </p:txBody>
      </p:sp>
    </p:spTree>
    <p:extLst>
      <p:ext uri="{BB962C8B-B14F-4D97-AF65-F5344CB8AC3E}">
        <p14:creationId xmlns:p14="http://schemas.microsoft.com/office/powerpoint/2010/main" val="263560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Medical Surge 101- An Overview&amp;quot;&quot;/&gt;&lt;property id=&quot;20307&quot; value=&quot;256&quot;/&gt;&lt;/object&gt;&lt;object type=&quot;3&quot; unique_id=&quot;10004&quot;&gt;&lt;property id=&quot;20148&quot; value=&quot;5&quot;/&gt;&lt;property id=&quot;20300&quot; value=&quot;Slide 2 - &amp;quot;Definition&amp;quot;&quot;/&gt;&lt;property id=&quot;20307&quot; value=&quot;257&quot;/&gt;&lt;/object&gt;&lt;object type=&quot;3&quot; unique_id=&quot;10005&quot;&gt;&lt;property id=&quot;20148&quot; value=&quot;5&quot;/&gt;&lt;property id=&quot;20300&quot; value=&quot;Slide 13 - &amp;quot;Wisconsin DMAT Resources&amp;quot;&quot;/&gt;&lt;property id=&quot;20307&quot; value=&quot;280&quot;/&gt;&lt;/object&gt;&lt;object type=&quot;3&quot; unique_id=&quot;10026&quot;&gt;&lt;property id=&quot;20148&quot; value=&quot;5&quot;/&gt;&lt;property id=&quot;20300&quot; value=&quot;Slide 17 - &amp;quot;For More Information&amp;quot;&quot;/&gt;&lt;property id=&quot;20307&quot; value=&quot;297&quot;/&gt;&lt;/object&gt;&lt;object type=&quot;3&quot; unique_id=&quot;10027&quot;&gt;&lt;property id=&quot;20148&quot; value=&quot;5&quot;/&gt;&lt;property id=&quot;20300&quot; value=&quot;Slide 19 - &amp;quot;For More Information:&amp;quot;&quot;/&gt;&lt;property id=&quot;20307&quot; value=&quot;274&quot;/&gt;&lt;/object&gt;&lt;object type=&quot;3&quot; unique_id=&quot;11049&quot;&gt;&lt;property id=&quot;20148&quot; value=&quot;5&quot;/&gt;&lt;property id=&quot;20300&quot; value=&quot;Slide 4 - &amp;quot;Functions of Medical Surge&amp;quot;&quot;/&gt;&lt;property id=&quot;20307&quot; value=&quot;303&quot;/&gt;&lt;/object&gt;&lt;object type=&quot;3&quot; unique_id=&quot;11050&quot;&gt;&lt;property id=&quot;20148&quot; value=&quot;5&quot;/&gt;&lt;property id=&quot;20300&quot; value=&quot;Slide 5 - &amp;quot;Function 1&amp;quot;&quot;/&gt;&lt;property id=&quot;20307&quot; value=&quot;304&quot;/&gt;&lt;/object&gt;&lt;object type=&quot;3&quot; unique_id=&quot;11051&quot;&gt;&lt;property id=&quot;20148&quot; value=&quot;5&quot;/&gt;&lt;property id=&quot;20300&quot; value=&quot;Slide 9 - &amp;quot;Function 3&amp;quot;&quot;/&gt;&lt;property id=&quot;20307&quot; value=&quot;305&quot;/&gt;&lt;/object&gt;&lt;object type=&quot;3&quot; unique_id=&quot;11052&quot;&gt;&lt;property id=&quot;20148&quot; value=&quot;5&quot;/&gt;&lt;property id=&quot;20300&quot; value=&quot;Slide 10 - &amp;quot;Medical Shelters&amp;quot;&quot;/&gt;&lt;property id=&quot;20307&quot; value=&quot;306&quot;/&gt;&lt;/object&gt;&lt;object type=&quot;3&quot; unique_id=&quot;11053&quot;&gt;&lt;property id=&quot;20148&quot; value=&quot;5&quot;/&gt;&lt;property id=&quot;20300&quot; value=&quot;Slide 12 - &amp;quot;Wisconsin’s Medical Shelter Model&amp;quot;&quot;/&gt;&lt;property id=&quot;20307&quot; value=&quot;307&quot;/&gt;&lt;/object&gt;&lt;object type=&quot;3&quot; unique_id=&quot;11064&quot;&gt;&lt;property id=&quot;20148&quot; value=&quot;5&quot;/&gt;&lt;property id=&quot;20300&quot; value=&quot;Slide 18 - &amp;quot;Upcoming Medical Surge Training Opportunities&amp;quot;&quot;/&gt;&lt;property id=&quot;20307&quot; value=&quot;318&quot;/&gt;&lt;/object&gt;&lt;object type=&quot;3&quot; unique_id=&quot;11118&quot;&gt;&lt;property id=&quot;20148&quot; value=&quot;5&quot;/&gt;&lt;property id=&quot;20300&quot; value=&quot;Slide 3 - &amp;quot;The Tiers&amp;quot;&quot;/&gt;&lt;property id=&quot;20307&quot; value=&quot;319&quot;/&gt;&lt;/object&gt;&lt;object type=&quot;3&quot; unique_id=&quot;11119&quot;&gt;&lt;property id=&quot;20148&quot; value=&quot;5&quot;/&gt;&lt;property id=&quot;20300&quot; value=&quot;Slide 6 - &amp;quot;Function 2&amp;quot;&quot;/&gt;&lt;property id=&quot;20307&quot; value=&quot;320&quot;/&gt;&lt;/object&gt;&lt;object type=&quot;3&quot; unique_id=&quot;11120&quot;&gt;&lt;property id=&quot;20148&quot; value=&quot;5&quot;/&gt;&lt;property id=&quot;20300&quot; value=&quot;Slide 7 - &amp;quot;Function 2 - continued&amp;quot;&quot;/&gt;&lt;property id=&quot;20307&quot; value=&quot;321&quot;/&gt;&lt;/object&gt;&lt;object type=&quot;3&quot; unique_id=&quot;11121&quot;&gt;&lt;property id=&quot;20148&quot; value=&quot;5&quot;/&gt;&lt;property id=&quot;20300&quot; value=&quot;Slide 8 - &amp;quot;CBRNE Exposure Care&amp;quot;&quot;/&gt;&lt;property id=&quot;20307&quot; value=&quot;322&quot;/&gt;&lt;/object&gt;&lt;object type=&quot;3&quot; unique_id=&quot;11457&quot;&gt;&lt;property id=&quot;20148&quot; value=&quot;5&quot;/&gt;&lt;property id=&quot;20300&quot; value=&quot;Slide 11 - &amp;quot;Wisconsin’s Medical Surge Model&amp;quot;&quot;/&gt;&lt;property id=&quot;20307&quot; value=&quot;323&quot;/&gt;&lt;/object&gt;&lt;object type=&quot;3&quot; unique_id=&quot;11458&quot;&gt;&lt;property id=&quot;20148&quot; value=&quot;5&quot;/&gt;&lt;property id=&quot;20300&quot; value=&quot;Slide 15 - &amp;quot;Wisconsin National Guard (WING) Resources&amp;quot;&quot;/&gt;&lt;property id=&quot;20307&quot; value=&quot;324&quot;/&gt;&lt;/object&gt;&lt;object type=&quot;3&quot; unique_id=&quot;11459&quot;&gt;&lt;property id=&quot;20148&quot; value=&quot;5&quot;/&gt;&lt;property id=&quot;20300&quot; value=&quot;Slide 16 - &amp;quot;In summary…&amp;quot;&quot;/&gt;&lt;property id=&quot;20307&quot; value=&quot;325&quot;/&gt;&lt;/object&gt;&lt;object type=&quot;3&quot; unique_id=&quot;11777&quot;&gt;&lt;property id=&quot;20148&quot; value=&quot;5&quot;/&gt;&lt;property id=&quot;20300&quot; value=&quot;Slide 14&quot;/&gt;&lt;property id=&quot;20307&quot; value=&quot;326&quot;/&gt;&lt;/object&gt;&lt;/object&gt;&lt;object type=&quot;8&quot; unique_id=&quot;10054&quot;&gt;&lt;/object&gt;&lt;/object&gt;&lt;/database&gt;"/>
  <p:tag name="SECTOMILLISECCONVERTED" val="1"/>
</p:tagLst>
</file>

<file path=ppt/theme/theme1.xml><?xml version="1.0" encoding="utf-8"?>
<a:theme xmlns:a="http://schemas.openxmlformats.org/drawingml/2006/main" name="OPEHC.DHS.Blue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OPEHC.DHS.BlueBasic</Template>
  <TotalTime>2182</TotalTime>
  <Words>3762</Words>
  <Application>Microsoft Office PowerPoint</Application>
  <PresentationFormat>On-screen Show (4:3)</PresentationFormat>
  <Paragraphs>584</Paragraphs>
  <Slides>74</Slides>
  <Notes>64</Notes>
  <HiddenSlides>1</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OPEHC.DHS.BlueBasic</vt:lpstr>
      <vt:lpstr>Anaphylaxis &amp; IM Epinephrine Administration by the WI EMR</vt:lpstr>
      <vt:lpstr>Learning Objectives:</vt:lpstr>
      <vt:lpstr>Resources</vt:lpstr>
      <vt:lpstr>The earliest reported case of anaphylaxis can be traced to approximately 3300 BC, when the Egyptian King Menses died from a hymenoptera sting.  </vt:lpstr>
      <vt:lpstr>Anaphylaxis Rosen's Emergency Medicine, Ed 2, Chapter 119</vt:lpstr>
      <vt:lpstr>Anaphylaxis Rosen's Emergency Medicine, Ed 2, Chapter 119</vt:lpstr>
      <vt:lpstr>Anaphylaxis Rosen's Emergency Medicine, Ed 2, Chapter 119</vt:lpstr>
      <vt:lpstr>Anaphylaxis is treated  with epinephrine</vt:lpstr>
      <vt:lpstr>Emphasis on Epi</vt:lpstr>
      <vt:lpstr>Key Terms</vt:lpstr>
      <vt:lpstr>6 “Rights” of  Medication Administration</vt:lpstr>
      <vt:lpstr>Half of the people with EpiPens do not know why or how to use them. </vt:lpstr>
      <vt:lpstr>What is Epinephrine?</vt:lpstr>
      <vt:lpstr>PowerPoint Presentation</vt:lpstr>
      <vt:lpstr>Epinephrine Underused in EMS</vt:lpstr>
      <vt:lpstr>Epinephrine Underused in EMS</vt:lpstr>
      <vt:lpstr>Examples of the Medication</vt:lpstr>
      <vt:lpstr>Indications for Use</vt:lpstr>
      <vt:lpstr>Indications for Use</vt:lpstr>
      <vt:lpstr>EpiPen Dosages</vt:lpstr>
      <vt:lpstr>Anaphylaxis is an over-reaction of the Immune System</vt:lpstr>
      <vt:lpstr>Respiratory Signs &amp; Symptoms</vt:lpstr>
      <vt:lpstr>Action of Epinephrine</vt:lpstr>
      <vt:lpstr>Some Side Effects of  Epinephrine will occur:</vt:lpstr>
      <vt:lpstr>Document Vital Signs before and after treatment with Epinephrine</vt:lpstr>
      <vt:lpstr>Techniques of  Medication Administration</vt:lpstr>
      <vt:lpstr>Techniques of  Medication Administration</vt:lpstr>
      <vt:lpstr>Preparing ampoules &amp; vials</vt:lpstr>
      <vt:lpstr>Ampoules and Vials</vt:lpstr>
      <vt:lpstr>Epinephrine After Being Exposed To Sunlight for Various Times</vt:lpstr>
      <vt:lpstr>Skills Section:  Obtaining Medication  from a Glass Ampoule</vt:lpstr>
      <vt:lpstr>Confirm the Medication</vt:lpstr>
      <vt:lpstr>Hold the ampoule upright and tap its  top to dislodge any trapped solution.</vt:lpstr>
      <vt:lpstr>Use thumb to break along scored edge of neck.  Place gauze or alcohol pad wrap around the neck to protect thumb.</vt:lpstr>
      <vt:lpstr>Use Caution When  Breaking Glass Ampoule</vt:lpstr>
      <vt:lpstr>Techniques of  Medication Administration</vt:lpstr>
      <vt:lpstr>Tap-Wrap-Snap-Draw</vt:lpstr>
      <vt:lpstr>Draw Up The Medication</vt:lpstr>
      <vt:lpstr> Skills Section: Obtaining Medication from a Vial</vt:lpstr>
      <vt:lpstr>Confirm the Medication</vt:lpstr>
      <vt:lpstr>Clean the Vial’s Rubber Top</vt:lpstr>
      <vt:lpstr>Prepare the syringe </vt:lpstr>
      <vt:lpstr>Inject Air and Withdraw Med</vt:lpstr>
      <vt:lpstr>Draw Up The Medication</vt:lpstr>
      <vt:lpstr>Site Selection &amp; Preparation</vt:lpstr>
      <vt:lpstr>Techniques of  Medication Administration</vt:lpstr>
      <vt:lpstr>Intramuscular Injection Sites</vt:lpstr>
      <vt:lpstr>The Anterolateral Thigh is the  Best Site for Infants &amp; Toddlers</vt:lpstr>
      <vt:lpstr>Prepare The Site</vt:lpstr>
      <vt:lpstr>Intramuscular Injection</vt:lpstr>
      <vt:lpstr>Be sure to inject  Epinephrine into the muscle</vt:lpstr>
      <vt:lpstr>IM Injection Technique</vt:lpstr>
      <vt:lpstr>IM Injection Technique WI EMS Skills &amp; Procedures Manual</vt:lpstr>
      <vt:lpstr>IM Injection Technique WI EMS Skills &amp; Procedures Manual</vt:lpstr>
      <vt:lpstr>IM Injection Technique WI EMS Skills &amp; Procedures Manual</vt:lpstr>
      <vt:lpstr>IM Injection Technique WI EMS Skills &amp; Procedures Manual</vt:lpstr>
      <vt:lpstr> Skills Section: Intramuscular Injection</vt:lpstr>
      <vt:lpstr>Insert The Needle at a  90-degree Angle</vt:lpstr>
      <vt:lpstr>Deliver the Medication</vt:lpstr>
      <vt:lpstr>Needle Handling Precautions</vt:lpstr>
      <vt:lpstr>Secure, Massage &amp; Cover Site</vt:lpstr>
      <vt:lpstr>Reassess Patient</vt:lpstr>
      <vt:lpstr>Treat &amp; Document all information concerning the patient &amp; medication:</vt:lpstr>
      <vt:lpstr>Assessment of Patient Response</vt:lpstr>
      <vt:lpstr>Ongoing Assessment</vt:lpstr>
      <vt:lpstr>Case example</vt:lpstr>
      <vt:lpstr>Case Example</vt:lpstr>
      <vt:lpstr>Case Example</vt:lpstr>
      <vt:lpstr>Case Example</vt:lpstr>
      <vt:lpstr>Case Example</vt:lpstr>
      <vt:lpstr>Case Example</vt:lpstr>
      <vt:lpstr>Questions? Discussion?</vt:lpstr>
      <vt:lpstr>PowerPoint Presentation</vt:lpstr>
      <vt:lpstr>Release of training liability statement - pending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dc:creator>
  <cp:keywords>OPEHC;PPT Template</cp:keywords>
  <cp:lastModifiedBy>Ryce, Sandy L</cp:lastModifiedBy>
  <cp:revision>151</cp:revision>
  <dcterms:created xsi:type="dcterms:W3CDTF">2016-05-23T22:44:13Z</dcterms:created>
  <dcterms:modified xsi:type="dcterms:W3CDTF">2016-12-21T18:36:32Z</dcterms:modified>
</cp:coreProperties>
</file>