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1" r:id="rId2"/>
    <p:sldId id="257" r:id="rId3"/>
    <p:sldId id="258" r:id="rId4"/>
    <p:sldId id="259" r:id="rId5"/>
    <p:sldId id="260" r:id="rId6"/>
    <p:sldId id="261" r:id="rId7"/>
    <p:sldId id="265" r:id="rId8"/>
    <p:sldId id="262" r:id="rId9"/>
    <p:sldId id="263" r:id="rId10"/>
    <p:sldId id="266" r:id="rId11"/>
    <p:sldId id="267" r:id="rId12"/>
    <p:sldId id="268" r:id="rId13"/>
    <p:sldId id="269" r:id="rId14"/>
    <p:sldId id="277" r:id="rId15"/>
    <p:sldId id="270" r:id="rId16"/>
    <p:sldId id="271" r:id="rId17"/>
    <p:sldId id="272" r:id="rId18"/>
    <p:sldId id="273" r:id="rId19"/>
    <p:sldId id="280" r:id="rId20"/>
    <p:sldId id="275" r:id="rId21"/>
    <p:sldId id="276" r:id="rId22"/>
    <p:sldId id="282" r:id="rId23"/>
  </p:sldIdLst>
  <p:sldSz cx="9144000" cy="6858000" type="screen4x3"/>
  <p:notesSz cx="7010400" cy="92964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Weese, Sigrid" initials="DS" lastIdx="4" clrIdx="0">
    <p:extLst>
      <p:ext uri="{19B8F6BF-5375-455C-9EA6-DF929625EA0E}">
        <p15:presenceInfo xmlns:p15="http://schemas.microsoft.com/office/powerpoint/2012/main" userId="S-1-5-21-781256798-401653752-3358417428-19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5C5C"/>
    <a:srgbClr val="D9D9D9"/>
    <a:srgbClr val="6DA94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1618" autoAdjust="0"/>
  </p:normalViewPr>
  <p:slideViewPr>
    <p:cSldViewPr>
      <p:cViewPr varScale="1">
        <p:scale>
          <a:sx n="90" d="100"/>
          <a:sy n="90" d="100"/>
        </p:scale>
        <p:origin x="213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086"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dhs.wistate.us\1WW\Common\Dph\BEOH\EH%20Tracking\County%20Environmental%20Health%20Profiles\2021\Communications\Excel%20files%20for%20ppt\CO%20excel%20fil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hs.wistate.us\1WW\Common\Dph\BEOH\EH%20Tracking\County%20Environmental%20Health%20Profiles\2021\Communications\Excel%20files%20for%20ppt\Lyme%20disease%20file.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dhs.wistate.us\1WW\Common\Dph\BEOH\EH%20Tracking\County%20Environmental%20Health%20Profiles\2021\Communications\Excel%20files%20for%20ppt\Extreme%20heat%20projection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oleObject" Target="file:///\\dhs.wistate.us\1WW\Common\Dph\BEOH\EH%20Tracking\County%20Environmental%20Health%20Profiles\2021\Communications\Excel%20files%20for%20ppt\Motor%20vehicle%20related%20fataliti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Sheet1!$A$3</c:f>
              <c:strCache>
                <c:ptCount val="1"/>
                <c:pt idx="0">
                  <c:v>Wisconsin Average</c:v>
                </c:pt>
              </c:strCache>
            </c:strRef>
          </c:tx>
          <c:spPr>
            <a:ln w="76200">
              <a:solidFill>
                <a:srgbClr val="605C5C"/>
              </a:solidFill>
              <a:prstDash val="sysDash"/>
            </a:ln>
          </c:spPr>
          <c:marker>
            <c:symbol val="none"/>
          </c:marker>
          <c:cat>
            <c:strRef>
              <c:f>Sheet1!$B$1:$C$1</c:f>
              <c:strCache>
                <c:ptCount val="2"/>
                <c:pt idx="0">
                  <c:v>2010-2014</c:v>
                </c:pt>
                <c:pt idx="1">
                  <c:v>2015-2019</c:v>
                </c:pt>
              </c:strCache>
            </c:strRef>
          </c:cat>
          <c:val>
            <c:numRef>
              <c:f>Sheet1!$B$3:$C$3</c:f>
              <c:numCache>
                <c:formatCode>General</c:formatCode>
                <c:ptCount val="2"/>
                <c:pt idx="0">
                  <c:v>8.1</c:v>
                </c:pt>
                <c:pt idx="1">
                  <c:v>8.1</c:v>
                </c:pt>
              </c:numCache>
            </c:numRef>
          </c:val>
          <c:smooth val="0"/>
          <c:extLst>
            <c:ext xmlns:c16="http://schemas.microsoft.com/office/drawing/2014/chart" uri="{C3380CC4-5D6E-409C-BE32-E72D297353CC}">
              <c16:uniqueId val="{00000000-8D0C-480E-806F-E495EF6731F1}"/>
            </c:ext>
          </c:extLst>
        </c:ser>
        <c:ser>
          <c:idx val="0"/>
          <c:order val="1"/>
          <c:tx>
            <c:strRef>
              <c:f>Sheet1!$A$2</c:f>
              <c:strCache>
                <c:ptCount val="1"/>
                <c:pt idx="0">
                  <c:v>Your County</c:v>
                </c:pt>
              </c:strCache>
            </c:strRef>
          </c:tx>
          <c:spPr>
            <a:ln w="76200">
              <a:solidFill>
                <a:srgbClr val="003C9F"/>
              </a:solidFill>
            </a:ln>
          </c:spPr>
          <c:marker>
            <c:symbol val="none"/>
          </c:marker>
          <c:cat>
            <c:strRef>
              <c:f>Sheet1!$B$1:$C$1</c:f>
              <c:strCache>
                <c:ptCount val="2"/>
                <c:pt idx="0">
                  <c:v>2010-2014</c:v>
                </c:pt>
                <c:pt idx="1">
                  <c:v>2015-2019</c:v>
                </c:pt>
              </c:strCache>
            </c:strRef>
          </c:cat>
          <c:val>
            <c:numRef>
              <c:f>Sheet1!$B$2:$C$2</c:f>
              <c:numCache>
                <c:formatCode>General</c:formatCode>
                <c:ptCount val="2"/>
                <c:pt idx="0">
                  <c:v>13.2</c:v>
                </c:pt>
                <c:pt idx="1">
                  <c:v>7</c:v>
                </c:pt>
              </c:numCache>
            </c:numRef>
          </c:val>
          <c:smooth val="0"/>
          <c:extLst>
            <c:ext xmlns:c16="http://schemas.microsoft.com/office/drawing/2014/chart" uri="{C3380CC4-5D6E-409C-BE32-E72D297353CC}">
              <c16:uniqueId val="{00000001-8D0C-480E-806F-E495EF6731F1}"/>
            </c:ext>
          </c:extLst>
        </c:ser>
        <c:dLbls>
          <c:showLegendKey val="0"/>
          <c:showVal val="0"/>
          <c:showCatName val="0"/>
          <c:showSerName val="0"/>
          <c:showPercent val="0"/>
          <c:showBubbleSize val="0"/>
        </c:dLbls>
        <c:smooth val="0"/>
        <c:axId val="152234624"/>
        <c:axId val="152240512"/>
      </c:lineChart>
      <c:catAx>
        <c:axId val="152234624"/>
        <c:scaling>
          <c:orientation val="minMax"/>
        </c:scaling>
        <c:delete val="0"/>
        <c:axPos val="b"/>
        <c:numFmt formatCode="General" sourceLinked="1"/>
        <c:majorTickMark val="none"/>
        <c:minorTickMark val="none"/>
        <c:tickLblPos val="nextTo"/>
        <c:txPr>
          <a:bodyPr/>
          <a:lstStyle/>
          <a:p>
            <a:pPr>
              <a:defRPr sz="1800" baseline="0">
                <a:solidFill>
                  <a:srgbClr val="605C5C"/>
                </a:solidFill>
              </a:defRPr>
            </a:pPr>
            <a:endParaRPr lang="en-US"/>
          </a:p>
        </c:txPr>
        <c:crossAx val="152240512"/>
        <c:crosses val="autoZero"/>
        <c:auto val="1"/>
        <c:lblAlgn val="ctr"/>
        <c:lblOffset val="100"/>
        <c:noMultiLvlLbl val="0"/>
      </c:catAx>
      <c:valAx>
        <c:axId val="152240512"/>
        <c:scaling>
          <c:orientation val="minMax"/>
          <c:min val="0"/>
        </c:scaling>
        <c:delete val="0"/>
        <c:axPos val="l"/>
        <c:numFmt formatCode="General" sourceLinked="0"/>
        <c:majorTickMark val="none"/>
        <c:minorTickMark val="none"/>
        <c:tickLblPos val="nextTo"/>
        <c:txPr>
          <a:bodyPr/>
          <a:lstStyle/>
          <a:p>
            <a:pPr>
              <a:defRPr sz="1800" baseline="0">
                <a:solidFill>
                  <a:srgbClr val="605C5C"/>
                </a:solidFill>
              </a:defRPr>
            </a:pPr>
            <a:endParaRPr lang="en-US"/>
          </a:p>
        </c:txPr>
        <c:crossAx val="152234624"/>
        <c:crosses val="autoZero"/>
        <c:crossBetween val="between"/>
        <c:majorUnit val="5"/>
      </c:valAx>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Sheet1!$A$3</c:f>
              <c:strCache>
                <c:ptCount val="1"/>
                <c:pt idx="0">
                  <c:v>Wisconsin Average</c:v>
                </c:pt>
              </c:strCache>
            </c:strRef>
          </c:tx>
          <c:spPr>
            <a:ln w="76200">
              <a:solidFill>
                <a:srgbClr val="605C5C"/>
              </a:solidFill>
              <a:prstDash val="sysDash"/>
            </a:ln>
          </c:spPr>
          <c:marker>
            <c:symbol val="none"/>
          </c:marker>
          <c:cat>
            <c:numRef>
              <c:f>Sheet1!$B$1:$R$1</c:f>
              <c:numCache>
                <c:formatCode>General</c:formatCode>
                <c:ptCount val="17"/>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numCache>
            </c:numRef>
          </c:cat>
          <c:val>
            <c:numRef>
              <c:f>Sheet1!$B$3:$R$3</c:f>
              <c:numCache>
                <c:formatCode>0.0</c:formatCode>
                <c:ptCount val="17"/>
                <c:pt idx="0">
                  <c:v>14.13</c:v>
                </c:pt>
                <c:pt idx="1">
                  <c:v>21.77</c:v>
                </c:pt>
                <c:pt idx="2">
                  <c:v>26.87</c:v>
                </c:pt>
                <c:pt idx="3">
                  <c:v>27.17</c:v>
                </c:pt>
                <c:pt idx="4">
                  <c:v>33.01</c:v>
                </c:pt>
                <c:pt idx="5">
                  <c:v>36.11</c:v>
                </c:pt>
                <c:pt idx="6">
                  <c:v>46.19</c:v>
                </c:pt>
                <c:pt idx="7">
                  <c:v>62.88</c:v>
                </c:pt>
                <c:pt idx="8">
                  <c:v>64.760000000000005</c:v>
                </c:pt>
                <c:pt idx="9">
                  <c:v>33.79</c:v>
                </c:pt>
                <c:pt idx="10">
                  <c:v>39.64</c:v>
                </c:pt>
                <c:pt idx="11">
                  <c:v>23.93</c:v>
                </c:pt>
                <c:pt idx="12">
                  <c:v>32.85</c:v>
                </c:pt>
                <c:pt idx="13">
                  <c:v>39.700000000000003</c:v>
                </c:pt>
                <c:pt idx="14">
                  <c:v>51.68</c:v>
                </c:pt>
                <c:pt idx="15">
                  <c:v>32.4</c:v>
                </c:pt>
                <c:pt idx="16">
                  <c:v>37.700000000000003</c:v>
                </c:pt>
              </c:numCache>
            </c:numRef>
          </c:val>
          <c:smooth val="0"/>
          <c:extLst>
            <c:ext xmlns:c16="http://schemas.microsoft.com/office/drawing/2014/chart" uri="{C3380CC4-5D6E-409C-BE32-E72D297353CC}">
              <c16:uniqueId val="{00000000-0474-48BF-B627-8B6FE86E1FD5}"/>
            </c:ext>
          </c:extLst>
        </c:ser>
        <c:ser>
          <c:idx val="0"/>
          <c:order val="1"/>
          <c:tx>
            <c:strRef>
              <c:f>Sheet1!$A$2</c:f>
              <c:strCache>
                <c:ptCount val="1"/>
                <c:pt idx="0">
                  <c:v>Your County</c:v>
                </c:pt>
              </c:strCache>
            </c:strRef>
          </c:tx>
          <c:spPr>
            <a:ln w="76200">
              <a:solidFill>
                <a:srgbClr val="003C9F"/>
              </a:solidFill>
            </a:ln>
          </c:spPr>
          <c:marker>
            <c:symbol val="none"/>
          </c:marker>
          <c:cat>
            <c:numRef>
              <c:f>Sheet1!$B$1:$R$1</c:f>
              <c:numCache>
                <c:formatCode>General</c:formatCode>
                <c:ptCount val="17"/>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numCache>
            </c:numRef>
          </c:cat>
          <c:val>
            <c:numRef>
              <c:f>Sheet1!$B$2:$R$2</c:f>
              <c:numCache>
                <c:formatCode>General</c:formatCode>
                <c:ptCount val="17"/>
                <c:pt idx="0">
                  <c:v>1.26</c:v>
                </c:pt>
                <c:pt idx="1">
                  <c:v>5.67</c:v>
                </c:pt>
                <c:pt idx="2">
                  <c:v>5.01</c:v>
                </c:pt>
                <c:pt idx="3">
                  <c:v>4.99</c:v>
                </c:pt>
                <c:pt idx="4">
                  <c:v>7.43</c:v>
                </c:pt>
                <c:pt idx="5">
                  <c:v>8.02</c:v>
                </c:pt>
                <c:pt idx="6">
                  <c:v>23.26</c:v>
                </c:pt>
                <c:pt idx="7">
                  <c:v>26.34</c:v>
                </c:pt>
                <c:pt idx="8">
                  <c:v>26.87</c:v>
                </c:pt>
                <c:pt idx="9">
                  <c:v>5.34</c:v>
                </c:pt>
                <c:pt idx="10">
                  <c:v>4.1399999999999997</c:v>
                </c:pt>
                <c:pt idx="11">
                  <c:v>2.36</c:v>
                </c:pt>
                <c:pt idx="12">
                  <c:v>5.91</c:v>
                </c:pt>
                <c:pt idx="13">
                  <c:v>5.9</c:v>
                </c:pt>
                <c:pt idx="14">
                  <c:v>19.95</c:v>
                </c:pt>
                <c:pt idx="15">
                  <c:v>16.43</c:v>
                </c:pt>
                <c:pt idx="16">
                  <c:v>16.29</c:v>
                </c:pt>
              </c:numCache>
            </c:numRef>
          </c:val>
          <c:smooth val="0"/>
          <c:extLst>
            <c:ext xmlns:c16="http://schemas.microsoft.com/office/drawing/2014/chart" uri="{C3380CC4-5D6E-409C-BE32-E72D297353CC}">
              <c16:uniqueId val="{00000001-0474-48BF-B627-8B6FE86E1FD5}"/>
            </c:ext>
          </c:extLst>
        </c:ser>
        <c:dLbls>
          <c:showLegendKey val="0"/>
          <c:showVal val="0"/>
          <c:showCatName val="0"/>
          <c:showSerName val="0"/>
          <c:showPercent val="0"/>
          <c:showBubbleSize val="0"/>
        </c:dLbls>
        <c:smooth val="0"/>
        <c:axId val="90367104"/>
        <c:axId val="90368640"/>
      </c:lineChart>
      <c:catAx>
        <c:axId val="90367104"/>
        <c:scaling>
          <c:orientation val="minMax"/>
        </c:scaling>
        <c:delete val="0"/>
        <c:axPos val="b"/>
        <c:numFmt formatCode="General" sourceLinked="1"/>
        <c:majorTickMark val="none"/>
        <c:minorTickMark val="none"/>
        <c:tickLblPos val="nextTo"/>
        <c:txPr>
          <a:bodyPr/>
          <a:lstStyle/>
          <a:p>
            <a:pPr>
              <a:defRPr sz="1800" baseline="0">
                <a:solidFill>
                  <a:srgbClr val="605C5C"/>
                </a:solidFill>
              </a:defRPr>
            </a:pPr>
            <a:endParaRPr lang="en-US"/>
          </a:p>
        </c:txPr>
        <c:crossAx val="90368640"/>
        <c:crosses val="autoZero"/>
        <c:auto val="1"/>
        <c:lblAlgn val="ctr"/>
        <c:lblOffset val="100"/>
        <c:tickLblSkip val="2"/>
        <c:noMultiLvlLbl val="0"/>
      </c:catAx>
      <c:valAx>
        <c:axId val="90368640"/>
        <c:scaling>
          <c:orientation val="minMax"/>
          <c:min val="0"/>
        </c:scaling>
        <c:delete val="0"/>
        <c:axPos val="l"/>
        <c:numFmt formatCode="0" sourceLinked="0"/>
        <c:majorTickMark val="none"/>
        <c:minorTickMark val="none"/>
        <c:tickLblPos val="nextTo"/>
        <c:txPr>
          <a:bodyPr/>
          <a:lstStyle/>
          <a:p>
            <a:pPr>
              <a:defRPr sz="1800" baseline="0">
                <a:solidFill>
                  <a:srgbClr val="605C5C"/>
                </a:solidFill>
              </a:defRPr>
            </a:pPr>
            <a:endParaRPr lang="en-US"/>
          </a:p>
        </c:txPr>
        <c:crossAx val="90367104"/>
        <c:crosses val="autoZero"/>
        <c:crossBetween val="between"/>
      </c:valAx>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Sheet1!$B$3</c:f>
              <c:strCache>
                <c:ptCount val="1"/>
                <c:pt idx="0">
                  <c:v>Wisconsin Average</c:v>
                </c:pt>
              </c:strCache>
            </c:strRef>
          </c:tx>
          <c:spPr>
            <a:ln w="76200">
              <a:solidFill>
                <a:srgbClr val="605C5C"/>
              </a:solidFill>
              <a:prstDash val="sysDash"/>
            </a:ln>
          </c:spPr>
          <c:marker>
            <c:symbol val="none"/>
          </c:marker>
          <c:cat>
            <c:numRef>
              <c:f>Sheet1!$C$3:$C$53</c:f>
              <c:numCache>
                <c:formatCode>General</c:formatCode>
                <c:ptCount val="51"/>
                <c:pt idx="0">
                  <c:v>2030</c:v>
                </c:pt>
                <c:pt idx="1">
                  <c:v>2031</c:v>
                </c:pt>
                <c:pt idx="2">
                  <c:v>2032</c:v>
                </c:pt>
                <c:pt idx="3">
                  <c:v>2033</c:v>
                </c:pt>
                <c:pt idx="4">
                  <c:v>2034</c:v>
                </c:pt>
                <c:pt idx="5">
                  <c:v>2035</c:v>
                </c:pt>
                <c:pt idx="6">
                  <c:v>2036</c:v>
                </c:pt>
                <c:pt idx="7">
                  <c:v>2037</c:v>
                </c:pt>
                <c:pt idx="8">
                  <c:v>2038</c:v>
                </c:pt>
                <c:pt idx="9">
                  <c:v>2039</c:v>
                </c:pt>
                <c:pt idx="10">
                  <c:v>2040</c:v>
                </c:pt>
                <c:pt idx="11">
                  <c:v>2041</c:v>
                </c:pt>
                <c:pt idx="12">
                  <c:v>2042</c:v>
                </c:pt>
                <c:pt idx="13">
                  <c:v>2043</c:v>
                </c:pt>
                <c:pt idx="14">
                  <c:v>2044</c:v>
                </c:pt>
                <c:pt idx="15">
                  <c:v>2045</c:v>
                </c:pt>
                <c:pt idx="16">
                  <c:v>2046</c:v>
                </c:pt>
                <c:pt idx="17">
                  <c:v>2047</c:v>
                </c:pt>
                <c:pt idx="18">
                  <c:v>2048</c:v>
                </c:pt>
                <c:pt idx="19">
                  <c:v>2049</c:v>
                </c:pt>
                <c:pt idx="20">
                  <c:v>2050</c:v>
                </c:pt>
                <c:pt idx="21">
                  <c:v>2051</c:v>
                </c:pt>
                <c:pt idx="22">
                  <c:v>2052</c:v>
                </c:pt>
                <c:pt idx="23">
                  <c:v>2053</c:v>
                </c:pt>
                <c:pt idx="24">
                  <c:v>2054</c:v>
                </c:pt>
                <c:pt idx="25">
                  <c:v>2055</c:v>
                </c:pt>
                <c:pt idx="26">
                  <c:v>2056</c:v>
                </c:pt>
                <c:pt idx="27">
                  <c:v>2057</c:v>
                </c:pt>
                <c:pt idx="28">
                  <c:v>2058</c:v>
                </c:pt>
                <c:pt idx="29">
                  <c:v>2059</c:v>
                </c:pt>
                <c:pt idx="30">
                  <c:v>2060</c:v>
                </c:pt>
                <c:pt idx="31">
                  <c:v>2061</c:v>
                </c:pt>
                <c:pt idx="32">
                  <c:v>2062</c:v>
                </c:pt>
                <c:pt idx="33">
                  <c:v>2063</c:v>
                </c:pt>
                <c:pt idx="34">
                  <c:v>2064</c:v>
                </c:pt>
                <c:pt idx="35">
                  <c:v>2065</c:v>
                </c:pt>
                <c:pt idx="36">
                  <c:v>2066</c:v>
                </c:pt>
                <c:pt idx="37">
                  <c:v>2067</c:v>
                </c:pt>
                <c:pt idx="38">
                  <c:v>2068</c:v>
                </c:pt>
                <c:pt idx="39">
                  <c:v>2069</c:v>
                </c:pt>
                <c:pt idx="40">
                  <c:v>2070</c:v>
                </c:pt>
                <c:pt idx="41">
                  <c:v>2071</c:v>
                </c:pt>
                <c:pt idx="42">
                  <c:v>2072</c:v>
                </c:pt>
                <c:pt idx="43">
                  <c:v>2073</c:v>
                </c:pt>
                <c:pt idx="44">
                  <c:v>2074</c:v>
                </c:pt>
                <c:pt idx="45">
                  <c:v>2075</c:v>
                </c:pt>
                <c:pt idx="46">
                  <c:v>2076</c:v>
                </c:pt>
                <c:pt idx="47">
                  <c:v>2077</c:v>
                </c:pt>
                <c:pt idx="48">
                  <c:v>2078</c:v>
                </c:pt>
                <c:pt idx="49">
                  <c:v>2079</c:v>
                </c:pt>
                <c:pt idx="50">
                  <c:v>2080</c:v>
                </c:pt>
              </c:numCache>
            </c:numRef>
          </c:cat>
          <c:val>
            <c:numRef>
              <c:f>Sheet1!$D$3:$D$53</c:f>
              <c:numCache>
                <c:formatCode>General</c:formatCode>
                <c:ptCount val="51"/>
                <c:pt idx="0">
                  <c:v>3.7801388888888892</c:v>
                </c:pt>
                <c:pt idx="1">
                  <c:v>3.7879166666666677</c:v>
                </c:pt>
                <c:pt idx="2">
                  <c:v>3.7625000000000006</c:v>
                </c:pt>
                <c:pt idx="3">
                  <c:v>3.7663888888888897</c:v>
                </c:pt>
                <c:pt idx="4">
                  <c:v>3.7891666666666675</c:v>
                </c:pt>
                <c:pt idx="5">
                  <c:v>3.7702777777777774</c:v>
                </c:pt>
                <c:pt idx="6">
                  <c:v>3.7716666666666674</c:v>
                </c:pt>
                <c:pt idx="7">
                  <c:v>3.8050000000000015</c:v>
                </c:pt>
                <c:pt idx="8">
                  <c:v>3.8199999999999985</c:v>
                </c:pt>
                <c:pt idx="9">
                  <c:v>3.8327777777777774</c:v>
                </c:pt>
                <c:pt idx="10">
                  <c:v>3.8291666666666675</c:v>
                </c:pt>
                <c:pt idx="11">
                  <c:v>3.8370833333333345</c:v>
                </c:pt>
                <c:pt idx="12">
                  <c:v>3.8373611111111106</c:v>
                </c:pt>
                <c:pt idx="13">
                  <c:v>3.8148611111111106</c:v>
                </c:pt>
                <c:pt idx="14">
                  <c:v>3.8497222222222223</c:v>
                </c:pt>
                <c:pt idx="15">
                  <c:v>3.8527777777777765</c:v>
                </c:pt>
                <c:pt idx="16">
                  <c:v>3.8374999999999995</c:v>
                </c:pt>
                <c:pt idx="17">
                  <c:v>3.8805555555555551</c:v>
                </c:pt>
                <c:pt idx="18">
                  <c:v>3.842222222222222</c:v>
                </c:pt>
                <c:pt idx="19">
                  <c:v>3.8372222222222234</c:v>
                </c:pt>
                <c:pt idx="20">
                  <c:v>3.857638888888888</c:v>
                </c:pt>
                <c:pt idx="21">
                  <c:v>3.8840277777777774</c:v>
                </c:pt>
                <c:pt idx="22">
                  <c:v>3.8780555555555543</c:v>
                </c:pt>
                <c:pt idx="23">
                  <c:v>3.8813888888888908</c:v>
                </c:pt>
                <c:pt idx="24">
                  <c:v>3.9408333333333334</c:v>
                </c:pt>
                <c:pt idx="25">
                  <c:v>3.954583333333332</c:v>
                </c:pt>
                <c:pt idx="26">
                  <c:v>4.0234722222222219</c:v>
                </c:pt>
                <c:pt idx="27">
                  <c:v>4.1319444444444455</c:v>
                </c:pt>
                <c:pt idx="28">
                  <c:v>4.1658333333333353</c:v>
                </c:pt>
                <c:pt idx="29">
                  <c:v>4.2037499999999977</c:v>
                </c:pt>
                <c:pt idx="30">
                  <c:v>4.1970833333333317</c:v>
                </c:pt>
                <c:pt idx="31">
                  <c:v>4.1980555555555554</c:v>
                </c:pt>
                <c:pt idx="32">
                  <c:v>4.1998611111111117</c:v>
                </c:pt>
                <c:pt idx="33">
                  <c:v>4.2445833333333347</c:v>
                </c:pt>
                <c:pt idx="34">
                  <c:v>4.2320833333333336</c:v>
                </c:pt>
                <c:pt idx="35">
                  <c:v>4.2737500000000015</c:v>
                </c:pt>
                <c:pt idx="36">
                  <c:v>4.3327777777777765</c:v>
                </c:pt>
                <c:pt idx="37">
                  <c:v>4.3577777777777778</c:v>
                </c:pt>
                <c:pt idx="38">
                  <c:v>4.4111111111111132</c:v>
                </c:pt>
                <c:pt idx="39">
                  <c:v>4.3747222222222222</c:v>
                </c:pt>
                <c:pt idx="40">
                  <c:v>4.3837500000000009</c:v>
                </c:pt>
                <c:pt idx="41">
                  <c:v>4.3805555555555564</c:v>
                </c:pt>
                <c:pt idx="42">
                  <c:v>4.4019444444444433</c:v>
                </c:pt>
                <c:pt idx="43">
                  <c:v>4.4215277777777757</c:v>
                </c:pt>
                <c:pt idx="44">
                  <c:v>4.3993055555555554</c:v>
                </c:pt>
                <c:pt idx="45">
                  <c:v>4.4020833333333327</c:v>
                </c:pt>
                <c:pt idx="46">
                  <c:v>4.4518055555555556</c:v>
                </c:pt>
                <c:pt idx="47">
                  <c:v>4.4562499999999989</c:v>
                </c:pt>
                <c:pt idx="48">
                  <c:v>4.5808333333333335</c:v>
                </c:pt>
                <c:pt idx="49">
                  <c:v>4.6276388888888906</c:v>
                </c:pt>
                <c:pt idx="50">
                  <c:v>4.6320833333333349</c:v>
                </c:pt>
              </c:numCache>
            </c:numRef>
          </c:val>
          <c:smooth val="0"/>
          <c:extLst>
            <c:ext xmlns:c16="http://schemas.microsoft.com/office/drawing/2014/chart" uri="{C3380CC4-5D6E-409C-BE32-E72D297353CC}">
              <c16:uniqueId val="{00000000-EAE9-4643-A42C-A698503581EF}"/>
            </c:ext>
          </c:extLst>
        </c:ser>
        <c:ser>
          <c:idx val="0"/>
          <c:order val="1"/>
          <c:tx>
            <c:strRef>
              <c:f>Sheet1!$F$3</c:f>
              <c:strCache>
                <c:ptCount val="1"/>
                <c:pt idx="0">
                  <c:v>Your County</c:v>
                </c:pt>
              </c:strCache>
            </c:strRef>
          </c:tx>
          <c:spPr>
            <a:ln w="76200">
              <a:solidFill>
                <a:srgbClr val="003C9F"/>
              </a:solidFill>
            </a:ln>
          </c:spPr>
          <c:marker>
            <c:symbol val="none"/>
          </c:marker>
          <c:cat>
            <c:numRef>
              <c:f>Sheet1!$C$3:$C$53</c:f>
              <c:numCache>
                <c:formatCode>General</c:formatCode>
                <c:ptCount val="51"/>
                <c:pt idx="0">
                  <c:v>2030</c:v>
                </c:pt>
                <c:pt idx="1">
                  <c:v>2031</c:v>
                </c:pt>
                <c:pt idx="2">
                  <c:v>2032</c:v>
                </c:pt>
                <c:pt idx="3">
                  <c:v>2033</c:v>
                </c:pt>
                <c:pt idx="4">
                  <c:v>2034</c:v>
                </c:pt>
                <c:pt idx="5">
                  <c:v>2035</c:v>
                </c:pt>
                <c:pt idx="6">
                  <c:v>2036</c:v>
                </c:pt>
                <c:pt idx="7">
                  <c:v>2037</c:v>
                </c:pt>
                <c:pt idx="8">
                  <c:v>2038</c:v>
                </c:pt>
                <c:pt idx="9">
                  <c:v>2039</c:v>
                </c:pt>
                <c:pt idx="10">
                  <c:v>2040</c:v>
                </c:pt>
                <c:pt idx="11">
                  <c:v>2041</c:v>
                </c:pt>
                <c:pt idx="12">
                  <c:v>2042</c:v>
                </c:pt>
                <c:pt idx="13">
                  <c:v>2043</c:v>
                </c:pt>
                <c:pt idx="14">
                  <c:v>2044</c:v>
                </c:pt>
                <c:pt idx="15">
                  <c:v>2045</c:v>
                </c:pt>
                <c:pt idx="16">
                  <c:v>2046</c:v>
                </c:pt>
                <c:pt idx="17">
                  <c:v>2047</c:v>
                </c:pt>
                <c:pt idx="18">
                  <c:v>2048</c:v>
                </c:pt>
                <c:pt idx="19">
                  <c:v>2049</c:v>
                </c:pt>
                <c:pt idx="20">
                  <c:v>2050</c:v>
                </c:pt>
                <c:pt idx="21">
                  <c:v>2051</c:v>
                </c:pt>
                <c:pt idx="22">
                  <c:v>2052</c:v>
                </c:pt>
                <c:pt idx="23">
                  <c:v>2053</c:v>
                </c:pt>
                <c:pt idx="24">
                  <c:v>2054</c:v>
                </c:pt>
                <c:pt idx="25">
                  <c:v>2055</c:v>
                </c:pt>
                <c:pt idx="26">
                  <c:v>2056</c:v>
                </c:pt>
                <c:pt idx="27">
                  <c:v>2057</c:v>
                </c:pt>
                <c:pt idx="28">
                  <c:v>2058</c:v>
                </c:pt>
                <c:pt idx="29">
                  <c:v>2059</c:v>
                </c:pt>
                <c:pt idx="30">
                  <c:v>2060</c:v>
                </c:pt>
                <c:pt idx="31">
                  <c:v>2061</c:v>
                </c:pt>
                <c:pt idx="32">
                  <c:v>2062</c:v>
                </c:pt>
                <c:pt idx="33">
                  <c:v>2063</c:v>
                </c:pt>
                <c:pt idx="34">
                  <c:v>2064</c:v>
                </c:pt>
                <c:pt idx="35">
                  <c:v>2065</c:v>
                </c:pt>
                <c:pt idx="36">
                  <c:v>2066</c:v>
                </c:pt>
                <c:pt idx="37">
                  <c:v>2067</c:v>
                </c:pt>
                <c:pt idx="38">
                  <c:v>2068</c:v>
                </c:pt>
                <c:pt idx="39">
                  <c:v>2069</c:v>
                </c:pt>
                <c:pt idx="40">
                  <c:v>2070</c:v>
                </c:pt>
                <c:pt idx="41">
                  <c:v>2071</c:v>
                </c:pt>
                <c:pt idx="42">
                  <c:v>2072</c:v>
                </c:pt>
                <c:pt idx="43">
                  <c:v>2073</c:v>
                </c:pt>
                <c:pt idx="44">
                  <c:v>2074</c:v>
                </c:pt>
                <c:pt idx="45">
                  <c:v>2075</c:v>
                </c:pt>
                <c:pt idx="46">
                  <c:v>2076</c:v>
                </c:pt>
                <c:pt idx="47">
                  <c:v>2077</c:v>
                </c:pt>
                <c:pt idx="48">
                  <c:v>2078</c:v>
                </c:pt>
                <c:pt idx="49">
                  <c:v>2079</c:v>
                </c:pt>
                <c:pt idx="50">
                  <c:v>2080</c:v>
                </c:pt>
              </c:numCache>
            </c:numRef>
          </c:cat>
          <c:val>
            <c:numRef>
              <c:f>Sheet1!$H$3:$H$53</c:f>
              <c:numCache>
                <c:formatCode>General</c:formatCode>
                <c:ptCount val="51"/>
                <c:pt idx="0">
                  <c:v>5.0599999999999996</c:v>
                </c:pt>
                <c:pt idx="1">
                  <c:v>5.03</c:v>
                </c:pt>
                <c:pt idx="2">
                  <c:v>4.97</c:v>
                </c:pt>
                <c:pt idx="3">
                  <c:v>4.91</c:v>
                </c:pt>
                <c:pt idx="4">
                  <c:v>4.93</c:v>
                </c:pt>
                <c:pt idx="5">
                  <c:v>4.92</c:v>
                </c:pt>
                <c:pt idx="6">
                  <c:v>4.9000000000000004</c:v>
                </c:pt>
                <c:pt idx="7">
                  <c:v>4.97</c:v>
                </c:pt>
                <c:pt idx="8">
                  <c:v>4.96</c:v>
                </c:pt>
                <c:pt idx="9">
                  <c:v>4.97</c:v>
                </c:pt>
                <c:pt idx="10">
                  <c:v>4.93</c:v>
                </c:pt>
                <c:pt idx="11">
                  <c:v>4.99</c:v>
                </c:pt>
                <c:pt idx="12">
                  <c:v>5.01</c:v>
                </c:pt>
                <c:pt idx="13">
                  <c:v>4.9800000000000004</c:v>
                </c:pt>
                <c:pt idx="14">
                  <c:v>4.97</c:v>
                </c:pt>
                <c:pt idx="15">
                  <c:v>4.9400000000000004</c:v>
                </c:pt>
                <c:pt idx="16">
                  <c:v>4.9400000000000004</c:v>
                </c:pt>
                <c:pt idx="17">
                  <c:v>4.97</c:v>
                </c:pt>
                <c:pt idx="18">
                  <c:v>4.95</c:v>
                </c:pt>
                <c:pt idx="19">
                  <c:v>4.95</c:v>
                </c:pt>
                <c:pt idx="20">
                  <c:v>4.95</c:v>
                </c:pt>
                <c:pt idx="21">
                  <c:v>5.0599999999999996</c:v>
                </c:pt>
                <c:pt idx="22">
                  <c:v>5.07</c:v>
                </c:pt>
                <c:pt idx="23">
                  <c:v>5.05</c:v>
                </c:pt>
                <c:pt idx="24">
                  <c:v>5.12</c:v>
                </c:pt>
                <c:pt idx="25">
                  <c:v>5.14</c:v>
                </c:pt>
                <c:pt idx="26">
                  <c:v>5.16</c:v>
                </c:pt>
                <c:pt idx="27">
                  <c:v>5.31</c:v>
                </c:pt>
                <c:pt idx="28">
                  <c:v>5.34</c:v>
                </c:pt>
                <c:pt idx="29">
                  <c:v>5.38</c:v>
                </c:pt>
                <c:pt idx="30">
                  <c:v>5.31</c:v>
                </c:pt>
                <c:pt idx="31">
                  <c:v>5.27</c:v>
                </c:pt>
                <c:pt idx="32">
                  <c:v>5.31</c:v>
                </c:pt>
                <c:pt idx="33">
                  <c:v>5.41</c:v>
                </c:pt>
                <c:pt idx="34">
                  <c:v>5.38</c:v>
                </c:pt>
                <c:pt idx="35">
                  <c:v>5.41</c:v>
                </c:pt>
                <c:pt idx="36">
                  <c:v>5.54</c:v>
                </c:pt>
                <c:pt idx="37">
                  <c:v>5.57</c:v>
                </c:pt>
                <c:pt idx="38">
                  <c:v>5.6</c:v>
                </c:pt>
                <c:pt idx="39">
                  <c:v>5.55</c:v>
                </c:pt>
                <c:pt idx="40">
                  <c:v>5.61</c:v>
                </c:pt>
                <c:pt idx="41">
                  <c:v>5.61</c:v>
                </c:pt>
                <c:pt idx="42">
                  <c:v>5.56</c:v>
                </c:pt>
                <c:pt idx="43">
                  <c:v>5.63</c:v>
                </c:pt>
                <c:pt idx="44">
                  <c:v>5.62</c:v>
                </c:pt>
                <c:pt idx="45">
                  <c:v>5.64</c:v>
                </c:pt>
                <c:pt idx="46">
                  <c:v>5.7</c:v>
                </c:pt>
                <c:pt idx="47">
                  <c:v>5.7</c:v>
                </c:pt>
                <c:pt idx="48">
                  <c:v>5.89</c:v>
                </c:pt>
                <c:pt idx="49">
                  <c:v>5.99</c:v>
                </c:pt>
                <c:pt idx="50">
                  <c:v>5.99</c:v>
                </c:pt>
              </c:numCache>
            </c:numRef>
          </c:val>
          <c:smooth val="0"/>
          <c:extLst>
            <c:ext xmlns:c16="http://schemas.microsoft.com/office/drawing/2014/chart" uri="{C3380CC4-5D6E-409C-BE32-E72D297353CC}">
              <c16:uniqueId val="{00000001-EAE9-4643-A42C-A698503581EF}"/>
            </c:ext>
          </c:extLst>
        </c:ser>
        <c:dLbls>
          <c:showLegendKey val="0"/>
          <c:showVal val="0"/>
          <c:showCatName val="0"/>
          <c:showSerName val="0"/>
          <c:showPercent val="0"/>
          <c:showBubbleSize val="0"/>
        </c:dLbls>
        <c:smooth val="0"/>
        <c:axId val="90323584"/>
        <c:axId val="90325376"/>
      </c:lineChart>
      <c:catAx>
        <c:axId val="90323584"/>
        <c:scaling>
          <c:orientation val="minMax"/>
        </c:scaling>
        <c:delete val="0"/>
        <c:axPos val="b"/>
        <c:numFmt formatCode="General" sourceLinked="0"/>
        <c:majorTickMark val="none"/>
        <c:minorTickMark val="none"/>
        <c:tickLblPos val="nextTo"/>
        <c:txPr>
          <a:bodyPr/>
          <a:lstStyle/>
          <a:p>
            <a:pPr>
              <a:defRPr sz="1800" baseline="0">
                <a:solidFill>
                  <a:srgbClr val="605C5C"/>
                </a:solidFill>
              </a:defRPr>
            </a:pPr>
            <a:endParaRPr lang="en-US"/>
          </a:p>
        </c:txPr>
        <c:crossAx val="90325376"/>
        <c:crosses val="autoZero"/>
        <c:auto val="1"/>
        <c:lblAlgn val="ctr"/>
        <c:lblOffset val="100"/>
        <c:tickLblSkip val="5"/>
        <c:noMultiLvlLbl val="0"/>
      </c:catAx>
      <c:valAx>
        <c:axId val="90325376"/>
        <c:scaling>
          <c:orientation val="minMax"/>
          <c:min val="0"/>
        </c:scaling>
        <c:delete val="0"/>
        <c:axPos val="l"/>
        <c:numFmt formatCode="0" sourceLinked="0"/>
        <c:majorTickMark val="none"/>
        <c:minorTickMark val="none"/>
        <c:tickLblPos val="nextTo"/>
        <c:txPr>
          <a:bodyPr/>
          <a:lstStyle/>
          <a:p>
            <a:pPr>
              <a:defRPr sz="1800" baseline="0">
                <a:solidFill>
                  <a:srgbClr val="605C5C"/>
                </a:solidFill>
              </a:defRPr>
            </a:pPr>
            <a:endParaRPr lang="en-US"/>
          </a:p>
        </c:txPr>
        <c:crossAx val="90323584"/>
        <c:crosses val="autoZero"/>
        <c:crossBetween val="between"/>
      </c:valAx>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605C5C"/>
              </a:solidFill>
              <a:ln>
                <a:noFill/>
              </a:ln>
              <a:effectLst/>
            </c:spPr>
            <c:extLst>
              <c:ext xmlns:c16="http://schemas.microsoft.com/office/drawing/2014/chart" uri="{C3380CC4-5D6E-409C-BE32-E72D297353CC}">
                <c16:uniqueId val="{00000001-0DEC-43C5-AE6F-66C01F0314AA}"/>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0DEC-43C5-AE6F-66C01F0314AA}"/>
              </c:ext>
            </c:extLst>
          </c:dPt>
          <c:dLbls>
            <c:dLbl>
              <c:idx val="0"/>
              <c:tx>
                <c:rich>
                  <a:bodyPr/>
                  <a:lstStyle/>
                  <a:p>
                    <a:fld id="{98FD807C-4F8D-42F9-999B-E3D55E741F8C}" type="VALUE">
                      <a:rPr lang="en-US">
                        <a:solidFill>
                          <a:schemeClr val="bg1">
                            <a:lumMod val="50000"/>
                          </a:schemeClr>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DEC-43C5-AE6F-66C01F0314AA}"/>
                </c:ext>
              </c:extLst>
            </c:dLbl>
            <c:dLbl>
              <c:idx val="1"/>
              <c:tx>
                <c:rich>
                  <a:bodyPr/>
                  <a:lstStyle/>
                  <a:p>
                    <a:fld id="{5FC535A6-1939-4EA4-833A-7FF79BBFE545}" type="VALUE">
                      <a:rPr lang="en-US">
                        <a:solidFill>
                          <a:schemeClr val="accent4"/>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DEC-43C5-AE6F-66C01F0314A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Wisconsin Average</c:v>
                </c:pt>
                <c:pt idx="1">
                  <c:v>Wisconsinville County</c:v>
                </c:pt>
              </c:strCache>
            </c:strRef>
          </c:cat>
          <c:val>
            <c:numRef>
              <c:f>Sheet1!$B$2:$B$3</c:f>
              <c:numCache>
                <c:formatCode>0.0%</c:formatCode>
                <c:ptCount val="2"/>
                <c:pt idx="0">
                  <c:v>0.16</c:v>
                </c:pt>
                <c:pt idx="1">
                  <c:v>0.28999999999999998</c:v>
                </c:pt>
              </c:numCache>
            </c:numRef>
          </c:val>
          <c:extLst>
            <c:ext xmlns:c16="http://schemas.microsoft.com/office/drawing/2014/chart" uri="{C3380CC4-5D6E-409C-BE32-E72D297353CC}">
              <c16:uniqueId val="{00000004-0DEC-43C5-AE6F-66C01F0314AA}"/>
            </c:ext>
          </c:extLst>
        </c:ser>
        <c:dLbls>
          <c:showLegendKey val="0"/>
          <c:showVal val="0"/>
          <c:showCatName val="0"/>
          <c:showSerName val="0"/>
          <c:showPercent val="0"/>
          <c:showBubbleSize val="0"/>
        </c:dLbls>
        <c:gapWidth val="24"/>
        <c:axId val="773273960"/>
        <c:axId val="773279864"/>
      </c:barChart>
      <c:catAx>
        <c:axId val="773273960"/>
        <c:scaling>
          <c:orientation val="minMax"/>
        </c:scaling>
        <c:delete val="1"/>
        <c:axPos val="l"/>
        <c:numFmt formatCode="General" sourceLinked="1"/>
        <c:majorTickMark val="none"/>
        <c:minorTickMark val="none"/>
        <c:tickLblPos val="nextTo"/>
        <c:crossAx val="773279864"/>
        <c:crosses val="autoZero"/>
        <c:auto val="1"/>
        <c:lblAlgn val="ctr"/>
        <c:lblOffset val="100"/>
        <c:noMultiLvlLbl val="0"/>
      </c:catAx>
      <c:valAx>
        <c:axId val="773279864"/>
        <c:scaling>
          <c:orientation val="minMax"/>
        </c:scaling>
        <c:delete val="1"/>
        <c:axPos val="b"/>
        <c:numFmt formatCode="0.0%" sourceLinked="1"/>
        <c:majorTickMark val="none"/>
        <c:minorTickMark val="none"/>
        <c:tickLblPos val="nextTo"/>
        <c:crossAx val="7732739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88BB9AE-5AAF-4C82-8050-752442F0EB10}" type="datetimeFigureOut">
              <a:rPr lang="en-US" smtClean="0"/>
              <a:t>9/23/2021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FDA2B5D-398A-47C9-A9AA-0EAFFB6FC937}" type="slidenum">
              <a:rPr lang="en-US" smtClean="0"/>
              <a:t>‹#›</a:t>
            </a:fld>
            <a:endParaRPr lang="en-US"/>
          </a:p>
        </p:txBody>
      </p:sp>
    </p:spTree>
    <p:extLst>
      <p:ext uri="{BB962C8B-B14F-4D97-AF65-F5344CB8AC3E}">
        <p14:creationId xmlns:p14="http://schemas.microsoft.com/office/powerpoint/2010/main" val="490055366"/>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Presenter notes:</a:t>
            </a:r>
            <a:r>
              <a:rPr lang="en-US" i="1" baseline="0" dirty="0" smtClean="0"/>
              <a:t> </a:t>
            </a:r>
          </a:p>
          <a:p>
            <a:endParaRPr lang="en-US" i="1" baseline="0" dirty="0" smtClean="0"/>
          </a:p>
          <a:p>
            <a:r>
              <a:rPr lang="en-US" i="1" baseline="0" dirty="0" smtClean="0"/>
              <a:t>These notes are provided as a guide.  Feel free to make this your own.  Add or remove slides as needed.  </a:t>
            </a:r>
            <a:r>
              <a:rPr lang="en-US" b="1" i="1" baseline="0" dirty="0" smtClean="0"/>
              <a:t>If your audience doesn’t need the context about data, skip to slide 9.  </a:t>
            </a:r>
          </a:p>
          <a:p>
            <a:endParaRPr lang="en-US" i="1" baseline="0" dirty="0" smtClean="0"/>
          </a:p>
          <a:p>
            <a:r>
              <a:rPr lang="en-US" i="1" baseline="0" dirty="0" smtClean="0"/>
              <a:t>During the presentation, all audience members should have a copy of your county’s dashboard (page 3 in your County Environmental Health Profile).  If you need copies printed and sent to you, please email dhstracking@wi.gov so we can arrange to send them to you.</a:t>
            </a:r>
          </a:p>
          <a:p>
            <a:endParaRPr lang="en-US" i="1" baseline="0" dirty="0" smtClean="0"/>
          </a:p>
          <a:p>
            <a:r>
              <a:rPr lang="en-US" i="1" baseline="0" dirty="0" smtClean="0"/>
              <a:t>The full presentation should probably take about 15-20 minutes to deliver.  With questions and discussion, it will probably take 30 minutes.  Pare down or expound on your local efforts as needed.  This is your presentation!</a:t>
            </a:r>
          </a:p>
          <a:p>
            <a:endParaRPr lang="en-US" i="1" dirty="0" smtClean="0"/>
          </a:p>
          <a:p>
            <a:r>
              <a:rPr lang="en-US" i="0" dirty="0" smtClean="0"/>
              <a:t>We have put text in </a:t>
            </a:r>
            <a:r>
              <a:rPr lang="en-US" i="1" dirty="0" smtClean="0"/>
              <a:t>italics</a:t>
            </a:r>
            <a:r>
              <a:rPr lang="en-US" i="0" baseline="0" dirty="0" smtClean="0"/>
              <a:t> </a:t>
            </a:r>
            <a:r>
              <a:rPr lang="en-US" i="0" dirty="0" smtClean="0"/>
              <a:t>that needs</a:t>
            </a:r>
            <a:r>
              <a:rPr lang="en-US" i="0" baseline="0" dirty="0" smtClean="0"/>
              <a:t> to be tailored to your community. </a:t>
            </a:r>
            <a:r>
              <a:rPr lang="en-US" i="0" baseline="0" dirty="0" smtClean="0"/>
              <a:t>Remember to update this text before you present. On </a:t>
            </a:r>
            <a:r>
              <a:rPr lang="en-US" i="0" baseline="0" dirty="0" smtClean="0"/>
              <a:t>this slide, delete the entire </a:t>
            </a:r>
            <a:r>
              <a:rPr lang="en-US" i="0" baseline="0" dirty="0" smtClean="0"/>
              <a:t>light blue </a:t>
            </a:r>
            <a:r>
              <a:rPr lang="en-US" i="0" baseline="0" dirty="0" smtClean="0"/>
              <a:t>circle and place your agency’s logo in this space.</a:t>
            </a:r>
            <a:endParaRPr lang="en-US" i="0" dirty="0"/>
          </a:p>
        </p:txBody>
      </p:sp>
      <p:sp>
        <p:nvSpPr>
          <p:cNvPr id="4" name="Slide Number Placeholder 3"/>
          <p:cNvSpPr>
            <a:spLocks noGrp="1"/>
          </p:cNvSpPr>
          <p:nvPr>
            <p:ph type="sldNum" sz="quarter" idx="10"/>
          </p:nvPr>
        </p:nvSpPr>
        <p:spPr/>
        <p:txBody>
          <a:bodyPr/>
          <a:lstStyle/>
          <a:p>
            <a:fld id="{8FDA2B5D-398A-47C9-A9AA-0EAFFB6FC937}" type="slidenum">
              <a:rPr lang="en-US" smtClean="0"/>
              <a:t>1</a:t>
            </a:fld>
            <a:endParaRPr lang="en-US"/>
          </a:p>
        </p:txBody>
      </p:sp>
    </p:spTree>
    <p:extLst>
      <p:ext uri="{BB962C8B-B14F-4D97-AF65-F5344CB8AC3E}">
        <p14:creationId xmlns:p14="http://schemas.microsoft.com/office/powerpoint/2010/main" val="258415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profile,</a:t>
            </a:r>
            <a:r>
              <a:rPr lang="en-US" baseline="0" dirty="0" smtClean="0"/>
              <a:t> t</a:t>
            </a:r>
            <a:r>
              <a:rPr lang="en-US" dirty="0" smtClean="0"/>
              <a:t>he first page after the cover highlights some potential</a:t>
            </a:r>
            <a:r>
              <a:rPr lang="en-US" baseline="0" dirty="0" smtClean="0"/>
              <a:t> uses of the data.  As I go through our county’s data, be thinking about ways we can use the data in our communities.  Here are a few examples.</a:t>
            </a:r>
          </a:p>
          <a:p>
            <a:endParaRPr lang="en-US" baseline="0" dirty="0" smtClean="0"/>
          </a:p>
          <a:p>
            <a:r>
              <a:rPr lang="en-US" i="1" baseline="0" dirty="0" smtClean="0"/>
              <a:t>Presenter note: Pause here for a few seconds to give the audience a chance to read the slide.</a:t>
            </a:r>
          </a:p>
        </p:txBody>
      </p:sp>
      <p:sp>
        <p:nvSpPr>
          <p:cNvPr id="4" name="Slide Number Placeholder 3"/>
          <p:cNvSpPr>
            <a:spLocks noGrp="1"/>
          </p:cNvSpPr>
          <p:nvPr>
            <p:ph type="sldNum" sz="quarter" idx="10"/>
          </p:nvPr>
        </p:nvSpPr>
        <p:spPr/>
        <p:txBody>
          <a:bodyPr/>
          <a:lstStyle/>
          <a:p>
            <a:fld id="{8FDA2B5D-398A-47C9-A9AA-0EAFFB6FC937}" type="slidenum">
              <a:rPr lang="en-US" smtClean="0"/>
              <a:t>10</a:t>
            </a:fld>
            <a:endParaRPr lang="en-US"/>
          </a:p>
        </p:txBody>
      </p:sp>
    </p:spTree>
    <p:extLst>
      <p:ext uri="{BB962C8B-B14F-4D97-AF65-F5344CB8AC3E}">
        <p14:creationId xmlns:p14="http://schemas.microsoft.com/office/powerpoint/2010/main" val="275871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take a look at the dashboard, which is on</a:t>
            </a:r>
            <a:r>
              <a:rPr lang="en-US" baseline="0" dirty="0" smtClean="0"/>
              <a:t> the second page after the cover</a:t>
            </a:r>
            <a:r>
              <a:rPr lang="en-US" dirty="0" smtClean="0"/>
              <a:t>.  The dashboard is</a:t>
            </a:r>
            <a:r>
              <a:rPr lang="en-US" baseline="0" dirty="0" smtClean="0"/>
              <a:t> a quick overview of everything included in the profile.  You will notice there are some abbreviated data details on the back.  We don’t expect everyone to read the full profile.  The dashboard can be printed and shared with staff, stakeholders, and policymakers to give snapshot of how </a:t>
            </a:r>
            <a:r>
              <a:rPr lang="en-US" i="1" baseline="0" dirty="0" smtClean="0">
                <a:solidFill>
                  <a:srgbClr val="FF0000"/>
                </a:solidFill>
              </a:rPr>
              <a:t>our county </a:t>
            </a:r>
            <a:r>
              <a:rPr lang="en-US" baseline="0" dirty="0" smtClean="0"/>
              <a:t>is doing on 12 environmental health indicators.</a:t>
            </a:r>
          </a:p>
          <a:p>
            <a:endParaRPr lang="en-US" baseline="0" dirty="0" smtClean="0"/>
          </a:p>
          <a:p>
            <a:r>
              <a:rPr lang="en-US" baseline="0" dirty="0" smtClean="0"/>
              <a:t>Notice the gold circle or green circle icon next to each measure.  If </a:t>
            </a:r>
            <a:r>
              <a:rPr lang="en-US" i="1" baseline="0" dirty="0" smtClean="0">
                <a:solidFill>
                  <a:srgbClr val="FF0000"/>
                </a:solidFill>
              </a:rPr>
              <a:t>our county’s </a:t>
            </a:r>
            <a:r>
              <a:rPr lang="en-US" baseline="0" dirty="0" smtClean="0"/>
              <a:t>rate or measure is above the state rate, it is the gold circle icon.  If it’s below the state rate, it’s the green circle icon.  Keep in mind that the icons don’t necessarily mean good and bad.  In some cases the Wisconsin value might be quite low or very high; the comparison is only for a reference point.</a:t>
            </a:r>
          </a:p>
          <a:p>
            <a:endParaRPr lang="en-US" baseline="0" dirty="0" smtClean="0"/>
          </a:p>
          <a:p>
            <a:r>
              <a:rPr lang="en-US" baseline="0" dirty="0" smtClean="0"/>
              <a:t>Take a minute to review the dashboard in the profile.  What sticks out to you?  What questions do you have at this point?</a:t>
            </a:r>
          </a:p>
          <a:p>
            <a:endParaRPr lang="en-US" i="1" baseline="0" dirty="0" smtClean="0"/>
          </a:p>
          <a:p>
            <a:r>
              <a:rPr lang="en-US" i="1" baseline="0" dirty="0" smtClean="0"/>
              <a:t>Presenter note: Listen to what your audience has come up with so far.  Answer questions the best you can.  It’s completely okay to say, “I’m not sure, but I will check on that for you!”  If you get any questions you can’t answer, send them our way (dhstracking@wi.gov).</a:t>
            </a:r>
          </a:p>
          <a:p>
            <a:endParaRPr lang="en-US" baseline="0" dirty="0" smtClean="0"/>
          </a:p>
          <a:p>
            <a:r>
              <a:rPr lang="en-US" i="1" baseline="0" dirty="0" smtClean="0"/>
              <a:t>Are you from a pretty small county?  If so, you are probably used to getting reports with lots of suppressed values.  Suppression often happens when there are so few cases that individuals might be identifiable or the rates are unstable (and not helpful for decision-making).  The Tracking team tried to minimize suppression in smaller counties by aggregating more years. All of the details on years of data used are in the notes on page 4.  This isn’t something you necessarily need to bring up with your audience, but if you get any questions, you have that background.</a:t>
            </a:r>
          </a:p>
          <a:p>
            <a:endParaRPr lang="en-US" i="1" baseline="0" dirty="0" smtClean="0"/>
          </a:p>
          <a:p>
            <a:r>
              <a:rPr lang="en-US" i="1" dirty="0" smtClean="0"/>
              <a:t>We have put text in italics</a:t>
            </a:r>
            <a:r>
              <a:rPr lang="en-US" i="1" baseline="0" dirty="0" smtClean="0"/>
              <a:t> </a:t>
            </a:r>
            <a:r>
              <a:rPr lang="en-US" i="1" dirty="0" smtClean="0"/>
              <a:t>that needs</a:t>
            </a:r>
            <a:r>
              <a:rPr lang="en-US" i="1" baseline="0" dirty="0" smtClean="0"/>
              <a:t> to be tailored to your community.  Please change the text before you present.  </a:t>
            </a:r>
            <a:endParaRPr lang="en-US" i="1" dirty="0" smtClean="0"/>
          </a:p>
          <a:p>
            <a:endParaRPr lang="en-US" dirty="0"/>
          </a:p>
        </p:txBody>
      </p:sp>
      <p:sp>
        <p:nvSpPr>
          <p:cNvPr id="4" name="Slide Number Placeholder 3"/>
          <p:cNvSpPr>
            <a:spLocks noGrp="1"/>
          </p:cNvSpPr>
          <p:nvPr>
            <p:ph type="sldNum" sz="quarter" idx="10"/>
          </p:nvPr>
        </p:nvSpPr>
        <p:spPr/>
        <p:txBody>
          <a:bodyPr/>
          <a:lstStyle/>
          <a:p>
            <a:fld id="{8FDA2B5D-398A-47C9-A9AA-0EAFFB6FC937}" type="slidenum">
              <a:rPr lang="en-US" smtClean="0"/>
              <a:t>11</a:t>
            </a:fld>
            <a:endParaRPr lang="en-US"/>
          </a:p>
        </p:txBody>
      </p:sp>
    </p:spTree>
    <p:extLst>
      <p:ext uri="{BB962C8B-B14F-4D97-AF65-F5344CB8AC3E}">
        <p14:creationId xmlns:p14="http://schemas.microsoft.com/office/powerpoint/2010/main" val="2936188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Let’s talk about some highlights from </a:t>
            </a:r>
            <a:r>
              <a:rPr lang="en-US" i="1" dirty="0" smtClean="0">
                <a:solidFill>
                  <a:srgbClr val="FF0000"/>
                </a:solidFill>
              </a:rPr>
              <a:t>Our</a:t>
            </a:r>
            <a:r>
              <a:rPr lang="en-US" i="1" baseline="0" dirty="0" smtClean="0">
                <a:solidFill>
                  <a:srgbClr val="FF0000"/>
                </a:solidFill>
              </a:rPr>
              <a:t> County Name</a:t>
            </a:r>
            <a:r>
              <a:rPr lang="en-US" i="0" baseline="0" dirty="0" smtClean="0"/>
              <a:t>.</a:t>
            </a:r>
            <a:endParaRPr lang="en-US" i="0" dirty="0" smtClean="0"/>
          </a:p>
          <a:p>
            <a:endParaRPr lang="en-US" i="1" dirty="0" smtClean="0"/>
          </a:p>
          <a:p>
            <a:r>
              <a:rPr lang="en-US" i="1" dirty="0" smtClean="0"/>
              <a:t>Presenter</a:t>
            </a:r>
            <a:r>
              <a:rPr lang="en-US" i="1" baseline="0" dirty="0" smtClean="0"/>
              <a:t> note: This is where your county data can really shine.  Highlight 3-5 key data points from your profile.  Start with something where you county is doing awesome.  Is your asthma rate far below the state rate? Take this opportunity to highlight the things you have done to address asthma in your community.  You might change the picture here to reflect the topics you plan to talk about.</a:t>
            </a:r>
          </a:p>
          <a:p>
            <a:endParaRPr lang="en-US" i="1" baseline="0" dirty="0" smtClean="0"/>
          </a:p>
          <a:p>
            <a:r>
              <a:rPr lang="en-US" i="1" baseline="0" dirty="0" smtClean="0"/>
              <a:t>If there is an indicator where your county measure is much higher than the state average, do you have any insights to share about why your measure might be higher?  You will need to customize the next several slides.  We have provided a skeleton that you are free to edit to highlight strengths and areas for improvement.  Let us know if you need help presenting the data in a meaningful way (dhstracking@wi.gov).  </a:t>
            </a:r>
          </a:p>
          <a:p>
            <a:endParaRPr lang="en-US" i="1" baseline="0" dirty="0" smtClean="0"/>
          </a:p>
          <a:p>
            <a:endParaRPr lang="en-US" i="1" dirty="0"/>
          </a:p>
        </p:txBody>
      </p:sp>
      <p:sp>
        <p:nvSpPr>
          <p:cNvPr id="4" name="Slide Number Placeholder 3"/>
          <p:cNvSpPr>
            <a:spLocks noGrp="1"/>
          </p:cNvSpPr>
          <p:nvPr>
            <p:ph type="sldNum" sz="quarter" idx="10"/>
          </p:nvPr>
        </p:nvSpPr>
        <p:spPr/>
        <p:txBody>
          <a:bodyPr/>
          <a:lstStyle/>
          <a:p>
            <a:fld id="{8FDA2B5D-398A-47C9-A9AA-0EAFFB6FC937}" type="slidenum">
              <a:rPr lang="en-US" smtClean="0"/>
              <a:t>12</a:t>
            </a:fld>
            <a:endParaRPr lang="en-US"/>
          </a:p>
        </p:txBody>
      </p:sp>
    </p:spTree>
    <p:extLst>
      <p:ext uri="{BB962C8B-B14F-4D97-AF65-F5344CB8AC3E}">
        <p14:creationId xmlns:p14="http://schemas.microsoft.com/office/powerpoint/2010/main" val="3401801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Presenter note: This is an example of something Wisconsinville </a:t>
            </a:r>
            <a:r>
              <a:rPr lang="en-US" i="1" baseline="0" dirty="0" smtClean="0"/>
              <a:t>County might want to highlight.  Add in a data point you want to highlight. </a:t>
            </a:r>
          </a:p>
          <a:p>
            <a:endParaRPr lang="en-US" i="1" baseline="0" dirty="0" smtClean="0"/>
          </a:p>
          <a:p>
            <a:r>
              <a:rPr lang="en-US" i="1" baseline="0" dirty="0" smtClean="0"/>
              <a:t>For all your data slides, summarize the key takeaway at the top.  Your audience should understand at a glance what’s happening with the data.  Try the takeaway test: show the slide to someone for a few seconds, then take it away.  They should be able to give you the gist of what they just saw.</a:t>
            </a:r>
          </a:p>
          <a:p>
            <a:endParaRPr lang="en-US" i="1" baseline="0" dirty="0" smtClean="0"/>
          </a:p>
          <a:p>
            <a:r>
              <a:rPr lang="en-US" i="1" baseline="0" dirty="0" smtClean="0"/>
              <a:t>Right-click the chart and select “Edit Data” to update the chart with your county’s data.</a:t>
            </a:r>
            <a:endParaRPr lang="en-US" i="1" dirty="0"/>
          </a:p>
        </p:txBody>
      </p:sp>
      <p:sp>
        <p:nvSpPr>
          <p:cNvPr id="4" name="Slide Number Placeholder 3"/>
          <p:cNvSpPr>
            <a:spLocks noGrp="1"/>
          </p:cNvSpPr>
          <p:nvPr>
            <p:ph type="sldNum" sz="quarter" idx="10"/>
          </p:nvPr>
        </p:nvSpPr>
        <p:spPr/>
        <p:txBody>
          <a:bodyPr/>
          <a:lstStyle/>
          <a:p>
            <a:fld id="{8FDA2B5D-398A-47C9-A9AA-0EAFFB6FC937}" type="slidenum">
              <a:rPr lang="en-US" smtClean="0"/>
              <a:t>13</a:t>
            </a:fld>
            <a:endParaRPr lang="en-US"/>
          </a:p>
        </p:txBody>
      </p:sp>
    </p:spTree>
    <p:extLst>
      <p:ext uri="{BB962C8B-B14F-4D97-AF65-F5344CB8AC3E}">
        <p14:creationId xmlns:p14="http://schemas.microsoft.com/office/powerpoint/2010/main" val="119408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smtClean="0"/>
              <a:t>Presenter</a:t>
            </a:r>
            <a:r>
              <a:rPr lang="en-US" i="1" baseline="0" dirty="0" smtClean="0"/>
              <a:t> note: Use this opportunity to talk about work done to improve this public health issue.  For example, Wisconsinville County might discuss their strides to increase carbon monoxide detector use in homes or at ice arenas and indoor recreation facilities where gas-powered equipment is used.  Talk about any key partnerships that helped make this happen.  Use pictures that make sense with the topic you’re covering.  If you need help with pictures, let us know (dhstracking@wi.gov).  </a:t>
            </a:r>
            <a:endParaRPr lang="en-US" dirty="0" smtClean="0"/>
          </a:p>
          <a:p>
            <a:endParaRPr lang="en-US" dirty="0"/>
          </a:p>
        </p:txBody>
      </p:sp>
      <p:sp>
        <p:nvSpPr>
          <p:cNvPr id="4" name="Slide Number Placeholder 3"/>
          <p:cNvSpPr>
            <a:spLocks noGrp="1"/>
          </p:cNvSpPr>
          <p:nvPr>
            <p:ph type="sldNum" sz="quarter" idx="10"/>
          </p:nvPr>
        </p:nvSpPr>
        <p:spPr/>
        <p:txBody>
          <a:bodyPr/>
          <a:lstStyle/>
          <a:p>
            <a:fld id="{8FDA2B5D-398A-47C9-A9AA-0EAFFB6FC937}" type="slidenum">
              <a:rPr lang="en-US" smtClean="0"/>
              <a:t>14</a:t>
            </a:fld>
            <a:endParaRPr lang="en-US"/>
          </a:p>
        </p:txBody>
      </p:sp>
    </p:spTree>
    <p:extLst>
      <p:ext uri="{BB962C8B-B14F-4D97-AF65-F5344CB8AC3E}">
        <p14:creationId xmlns:p14="http://schemas.microsoft.com/office/powerpoint/2010/main" val="99166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Presenter note: In</a:t>
            </a:r>
            <a:r>
              <a:rPr lang="en-US" i="1" baseline="0" dirty="0" smtClean="0"/>
              <a:t> addition to covering the data, </a:t>
            </a:r>
            <a:r>
              <a:rPr lang="en-US" i="1" dirty="0" smtClean="0"/>
              <a:t>this</a:t>
            </a:r>
            <a:r>
              <a:rPr lang="en-US" i="1" baseline="0" dirty="0" smtClean="0"/>
              <a:t> is a great opportunity to explain how measures like this are environmental health issues. T</a:t>
            </a:r>
            <a:r>
              <a:rPr lang="en-US" i="1" dirty="0" smtClean="0"/>
              <a:t>o learn</a:t>
            </a:r>
            <a:r>
              <a:rPr lang="en-US" i="1" baseline="0" dirty="0" smtClean="0"/>
              <a:t> more about how indicators in the profiles are linked to the environment, simply go to the topic area on our website and scroll down to the FAQs: https://www.dhs.wisconsin.gov/epht/data.htm.</a:t>
            </a:r>
          </a:p>
          <a:p>
            <a:endParaRPr lang="en-US" i="1" baseline="0" dirty="0" smtClean="0"/>
          </a:p>
          <a:p>
            <a:r>
              <a:rPr lang="en-US" i="1" baseline="0" dirty="0" smtClean="0"/>
              <a:t>To get exact numbers to create charts like this, you can get your data from our data portal (available through dhs.wisconsin.gov/</a:t>
            </a:r>
            <a:r>
              <a:rPr lang="en-US" i="1" baseline="0" dirty="0" err="1" smtClean="0"/>
              <a:t>epht</a:t>
            </a:r>
            <a:r>
              <a:rPr lang="en-US" i="1" baseline="0" dirty="0" smtClean="0"/>
              <a:t>).  </a:t>
            </a:r>
          </a:p>
          <a:p>
            <a:endParaRPr lang="en-US" i="1" baseline="0" dirty="0" smtClean="0"/>
          </a:p>
          <a:p>
            <a:r>
              <a:rPr lang="en-US" i="1" baseline="0" dirty="0" smtClean="0"/>
              <a:t>Like with the previous slide, highlight success stories and things you are doing in your community to improve public health around this issue.</a:t>
            </a:r>
          </a:p>
          <a:p>
            <a:endParaRPr lang="en-US" i="1" baseline="0" dirty="0" smtClean="0"/>
          </a:p>
          <a:p>
            <a:pPr defTabSz="931774">
              <a:defRPr/>
            </a:pPr>
            <a:r>
              <a:rPr lang="en-US" i="1" baseline="0" dirty="0" smtClean="0"/>
              <a:t>Right-click the chart and select “Edit Data” to update the chart with your county’s data.</a:t>
            </a:r>
            <a:endParaRPr lang="en-US" i="1" dirty="0" smtClean="0"/>
          </a:p>
          <a:p>
            <a:endParaRPr lang="en-US" i="1" dirty="0"/>
          </a:p>
        </p:txBody>
      </p:sp>
      <p:sp>
        <p:nvSpPr>
          <p:cNvPr id="4" name="Slide Number Placeholder 3"/>
          <p:cNvSpPr>
            <a:spLocks noGrp="1"/>
          </p:cNvSpPr>
          <p:nvPr>
            <p:ph type="sldNum" sz="quarter" idx="10"/>
          </p:nvPr>
        </p:nvSpPr>
        <p:spPr/>
        <p:txBody>
          <a:bodyPr/>
          <a:lstStyle/>
          <a:p>
            <a:fld id="{8FDA2B5D-398A-47C9-A9AA-0EAFFB6FC937}" type="slidenum">
              <a:rPr lang="en-US" smtClean="0"/>
              <a:t>15</a:t>
            </a:fld>
            <a:endParaRPr lang="en-US"/>
          </a:p>
        </p:txBody>
      </p:sp>
    </p:spTree>
    <p:extLst>
      <p:ext uri="{BB962C8B-B14F-4D97-AF65-F5344CB8AC3E}">
        <p14:creationId xmlns:p14="http://schemas.microsoft.com/office/powerpoint/2010/main" val="2721925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Presenter note: Use</a:t>
            </a:r>
            <a:r>
              <a:rPr lang="en-US" i="1" baseline="0" dirty="0" smtClean="0"/>
              <a:t> quotes and stories to make the data real.  For example, on this slide, a county might highlight work they are doing to educate residents on tick bite prevention.</a:t>
            </a:r>
          </a:p>
          <a:p>
            <a:endParaRPr lang="en-US" i="1" baseline="0" dirty="0" smtClean="0"/>
          </a:p>
          <a:p>
            <a:r>
              <a:rPr lang="en-US" i="1" baseline="0" dirty="0" smtClean="0"/>
              <a:t>If your quotes are long and you plan to read them, simply put a few words then an ellipse and read the quote from your notes.  Alternatively, display the whole quote but give the audience time to read it themselves.  </a:t>
            </a:r>
            <a:endParaRPr lang="en-US" i="1" dirty="0"/>
          </a:p>
        </p:txBody>
      </p:sp>
      <p:sp>
        <p:nvSpPr>
          <p:cNvPr id="4" name="Slide Number Placeholder 3"/>
          <p:cNvSpPr>
            <a:spLocks noGrp="1"/>
          </p:cNvSpPr>
          <p:nvPr>
            <p:ph type="sldNum" sz="quarter" idx="10"/>
          </p:nvPr>
        </p:nvSpPr>
        <p:spPr/>
        <p:txBody>
          <a:bodyPr/>
          <a:lstStyle/>
          <a:p>
            <a:fld id="{8FDA2B5D-398A-47C9-A9AA-0EAFFB6FC937}" type="slidenum">
              <a:rPr lang="en-US" smtClean="0"/>
              <a:t>16</a:t>
            </a:fld>
            <a:endParaRPr lang="en-US"/>
          </a:p>
        </p:txBody>
      </p:sp>
    </p:spTree>
    <p:extLst>
      <p:ext uri="{BB962C8B-B14F-4D97-AF65-F5344CB8AC3E}">
        <p14:creationId xmlns:p14="http://schemas.microsoft.com/office/powerpoint/2010/main" val="3758595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baseline="0" dirty="0" smtClean="0"/>
              <a:t>Right-click the chart and select “Edit Data” to update the chart with your county’s data.</a:t>
            </a:r>
            <a:endParaRPr lang="en-US" i="1" dirty="0" smtClean="0"/>
          </a:p>
          <a:p>
            <a:endParaRPr lang="en-US" dirty="0"/>
          </a:p>
        </p:txBody>
      </p:sp>
      <p:sp>
        <p:nvSpPr>
          <p:cNvPr id="4" name="Slide Number Placeholder 3"/>
          <p:cNvSpPr>
            <a:spLocks noGrp="1"/>
          </p:cNvSpPr>
          <p:nvPr>
            <p:ph type="sldNum" sz="quarter" idx="10"/>
          </p:nvPr>
        </p:nvSpPr>
        <p:spPr/>
        <p:txBody>
          <a:bodyPr/>
          <a:lstStyle/>
          <a:p>
            <a:fld id="{8FDA2B5D-398A-47C9-A9AA-0EAFFB6FC937}" type="slidenum">
              <a:rPr lang="en-US" smtClean="0"/>
              <a:t>17</a:t>
            </a:fld>
            <a:endParaRPr lang="en-US"/>
          </a:p>
        </p:txBody>
      </p:sp>
    </p:spTree>
    <p:extLst>
      <p:ext uri="{BB962C8B-B14F-4D97-AF65-F5344CB8AC3E}">
        <p14:creationId xmlns:p14="http://schemas.microsoft.com/office/powerpoint/2010/main" val="1037950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smtClean="0"/>
              <a:t>Presenter note: If you have specific plans for addressing an issue, bring it up.  For example, maybe</a:t>
            </a:r>
            <a:r>
              <a:rPr lang="en-US" i="1" baseline="0" dirty="0" smtClean="0"/>
              <a:t> Wisconsinville</a:t>
            </a:r>
            <a:r>
              <a:rPr lang="en-US" i="1" dirty="0" smtClean="0"/>
              <a:t> County is partnering</a:t>
            </a:r>
            <a:r>
              <a:rPr lang="en-US" i="1" baseline="0" dirty="0" smtClean="0"/>
              <a:t> with local churches and businesses to host more cooling centers next summer. Highlight those plans.</a:t>
            </a:r>
            <a:endParaRPr lang="en-US" i="1" dirty="0" smtClean="0"/>
          </a:p>
          <a:p>
            <a:endParaRPr lang="en-US" dirty="0"/>
          </a:p>
        </p:txBody>
      </p:sp>
      <p:sp>
        <p:nvSpPr>
          <p:cNvPr id="4" name="Slide Number Placeholder 3"/>
          <p:cNvSpPr>
            <a:spLocks noGrp="1"/>
          </p:cNvSpPr>
          <p:nvPr>
            <p:ph type="sldNum" sz="quarter" idx="10"/>
          </p:nvPr>
        </p:nvSpPr>
        <p:spPr/>
        <p:txBody>
          <a:bodyPr/>
          <a:lstStyle/>
          <a:p>
            <a:fld id="{8FDA2B5D-398A-47C9-A9AA-0EAFFB6FC937}" type="slidenum">
              <a:rPr lang="en-US" smtClean="0"/>
              <a:t>18</a:t>
            </a:fld>
            <a:endParaRPr lang="en-US"/>
          </a:p>
        </p:txBody>
      </p:sp>
    </p:spTree>
    <p:extLst>
      <p:ext uri="{BB962C8B-B14F-4D97-AF65-F5344CB8AC3E}">
        <p14:creationId xmlns:p14="http://schemas.microsoft.com/office/powerpoint/2010/main" val="936072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baseline="0" dirty="0" smtClean="0"/>
              <a:t>Right-click the chart and select “Edit Data” to update the chart with your county’s data.</a:t>
            </a:r>
            <a:endParaRPr lang="en-US" i="1" dirty="0" smtClean="0"/>
          </a:p>
          <a:p>
            <a:endParaRPr lang="en-US" dirty="0"/>
          </a:p>
        </p:txBody>
      </p:sp>
      <p:sp>
        <p:nvSpPr>
          <p:cNvPr id="4" name="Slide Number Placeholder 3"/>
          <p:cNvSpPr>
            <a:spLocks noGrp="1"/>
          </p:cNvSpPr>
          <p:nvPr>
            <p:ph type="sldNum" sz="quarter" idx="10"/>
          </p:nvPr>
        </p:nvSpPr>
        <p:spPr/>
        <p:txBody>
          <a:bodyPr/>
          <a:lstStyle/>
          <a:p>
            <a:fld id="{8FDA2B5D-398A-47C9-A9AA-0EAFFB6FC937}" type="slidenum">
              <a:rPr lang="en-US" smtClean="0"/>
              <a:t>19</a:t>
            </a:fld>
            <a:endParaRPr lang="en-US"/>
          </a:p>
        </p:txBody>
      </p:sp>
    </p:spTree>
    <p:extLst>
      <p:ext uri="{BB962C8B-B14F-4D97-AF65-F5344CB8AC3E}">
        <p14:creationId xmlns:p14="http://schemas.microsoft.com/office/powerpoint/2010/main" val="369170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data</a:t>
            </a:r>
            <a:r>
              <a:rPr lang="en-US" baseline="0" dirty="0" smtClean="0"/>
              <a:t> to do a lot of things.  Before you even left the house this morning, data helped you make several decisions:  </a:t>
            </a:r>
          </a:p>
          <a:p>
            <a:endParaRPr lang="en-US" baseline="0" dirty="0" smtClean="0"/>
          </a:p>
          <a:p>
            <a:r>
              <a:rPr lang="en-US" baseline="0" dirty="0" smtClean="0"/>
              <a:t>(CLICK)</a:t>
            </a:r>
          </a:p>
          <a:p>
            <a:r>
              <a:rPr lang="en-US" baseline="0" dirty="0" smtClean="0"/>
              <a:t>The time on the alarm clock told you it was time to get out of bed.  </a:t>
            </a:r>
          </a:p>
          <a:p>
            <a:endParaRPr lang="en-US" baseline="0" dirty="0" smtClean="0"/>
          </a:p>
          <a:p>
            <a:r>
              <a:rPr lang="en-US" baseline="0" dirty="0" smtClean="0"/>
              <a:t>(CLICK)</a:t>
            </a:r>
          </a:p>
          <a:p>
            <a:r>
              <a:rPr lang="en-US" baseline="0" dirty="0" smtClean="0"/>
              <a:t>You felt the temperature of the water in the shower and adjusted it accordingly.  </a:t>
            </a:r>
          </a:p>
          <a:p>
            <a:endParaRPr lang="en-US" baseline="0" dirty="0" smtClean="0"/>
          </a:p>
          <a:p>
            <a:r>
              <a:rPr lang="en-US" baseline="0" dirty="0" smtClean="0"/>
              <a:t>(CLICK)</a:t>
            </a:r>
          </a:p>
          <a:p>
            <a:r>
              <a:rPr lang="en-US" baseline="0" dirty="0" smtClean="0"/>
              <a:t>You maybe read the weather report and knew to pack an umbrella.  </a:t>
            </a:r>
            <a:endParaRPr lang="en-US" dirty="0"/>
          </a:p>
        </p:txBody>
      </p:sp>
      <p:sp>
        <p:nvSpPr>
          <p:cNvPr id="4" name="Slide Number Placeholder 3"/>
          <p:cNvSpPr>
            <a:spLocks noGrp="1"/>
          </p:cNvSpPr>
          <p:nvPr>
            <p:ph type="sldNum" sz="quarter" idx="10"/>
          </p:nvPr>
        </p:nvSpPr>
        <p:spPr/>
        <p:txBody>
          <a:bodyPr/>
          <a:lstStyle/>
          <a:p>
            <a:fld id="{8FDA2B5D-398A-47C9-A9AA-0EAFFB6FC937}" type="slidenum">
              <a:rPr lang="en-US" smtClean="0"/>
              <a:t>2</a:t>
            </a:fld>
            <a:endParaRPr lang="en-US"/>
          </a:p>
        </p:txBody>
      </p:sp>
    </p:spTree>
    <p:extLst>
      <p:ext uri="{BB962C8B-B14F-4D97-AF65-F5344CB8AC3E}">
        <p14:creationId xmlns:p14="http://schemas.microsoft.com/office/powerpoint/2010/main" val="3157810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smtClean="0"/>
              <a:t>Presenter note: If you have specific plans for addressing an issue, bring it up.  For example, maybe</a:t>
            </a:r>
            <a:r>
              <a:rPr lang="en-US" i="1" baseline="0" dirty="0" smtClean="0"/>
              <a:t> </a:t>
            </a:r>
            <a:r>
              <a:rPr lang="en-US" i="1" dirty="0" smtClean="0"/>
              <a:t>Wisconsinville County is actively promoting safe routes to schools programs, sharing the road with cyclists and pedestrians, and working with Parks</a:t>
            </a:r>
            <a:r>
              <a:rPr lang="en-US" i="1" baseline="0" dirty="0" smtClean="0"/>
              <a:t> and Rec to build and maintain bike and pedestrian infrastructure.</a:t>
            </a:r>
            <a:endParaRPr lang="en-US" i="1" dirty="0" smtClean="0"/>
          </a:p>
          <a:p>
            <a:endParaRPr lang="en-US" dirty="0"/>
          </a:p>
        </p:txBody>
      </p:sp>
      <p:sp>
        <p:nvSpPr>
          <p:cNvPr id="4" name="Slide Number Placeholder 3"/>
          <p:cNvSpPr>
            <a:spLocks noGrp="1"/>
          </p:cNvSpPr>
          <p:nvPr>
            <p:ph type="sldNum" sz="quarter" idx="10"/>
          </p:nvPr>
        </p:nvSpPr>
        <p:spPr/>
        <p:txBody>
          <a:bodyPr/>
          <a:lstStyle/>
          <a:p>
            <a:fld id="{8FDA2B5D-398A-47C9-A9AA-0EAFFB6FC937}" type="slidenum">
              <a:rPr lang="en-US" smtClean="0"/>
              <a:t>20</a:t>
            </a:fld>
            <a:endParaRPr lang="en-US"/>
          </a:p>
        </p:txBody>
      </p:sp>
    </p:spTree>
    <p:extLst>
      <p:ext uri="{BB962C8B-B14F-4D97-AF65-F5344CB8AC3E}">
        <p14:creationId xmlns:p14="http://schemas.microsoft.com/office/powerpoint/2010/main" val="3512008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have heard a few data highlights from our County Environmental Health Profile and have also heard about our work in these areas.  At this point, I want to hear from you!</a:t>
            </a:r>
          </a:p>
          <a:p>
            <a:endParaRPr lang="en-US" baseline="0" dirty="0" smtClean="0"/>
          </a:p>
          <a:p>
            <a:r>
              <a:rPr lang="en-US" i="1" baseline="0" dirty="0" smtClean="0"/>
              <a:t>Presenter note: At this point, you are transitioning to talk about potential solutions and partnerships.  What do you want to ask of this group (for example, ideas for solutions, a seat at the table, an invitation for them to join your existing efforts, monetary support)?  Insert more slides as needed.</a:t>
            </a:r>
          </a:p>
          <a:p>
            <a:endParaRPr lang="en-US" i="1" baseline="0" dirty="0" smtClean="0"/>
          </a:p>
          <a:p>
            <a:r>
              <a:rPr lang="en-US" i="1" baseline="0" dirty="0" smtClean="0"/>
              <a:t>The Tracking Program has fact sheets with strategies for each topic in the profiles.  Visit dhs.wisconsin.gov/</a:t>
            </a:r>
            <a:r>
              <a:rPr lang="en-US" i="1" baseline="0" dirty="0" err="1" smtClean="0"/>
              <a:t>epht</a:t>
            </a:r>
            <a:r>
              <a:rPr lang="en-US" i="1" baseline="0" dirty="0" smtClean="0"/>
              <a:t> and click on the Profiles tab to get to them.  Consider bringing some copies of this document to your presentation to get your audience thinking about solutions.  You could lead a discussion about what strategies people are interested in or might be already doing.</a:t>
            </a:r>
            <a:endParaRPr lang="en-US" i="1" dirty="0"/>
          </a:p>
        </p:txBody>
      </p:sp>
      <p:sp>
        <p:nvSpPr>
          <p:cNvPr id="4" name="Slide Number Placeholder 3"/>
          <p:cNvSpPr>
            <a:spLocks noGrp="1"/>
          </p:cNvSpPr>
          <p:nvPr>
            <p:ph type="sldNum" sz="quarter" idx="10"/>
          </p:nvPr>
        </p:nvSpPr>
        <p:spPr/>
        <p:txBody>
          <a:bodyPr/>
          <a:lstStyle/>
          <a:p>
            <a:fld id="{8FDA2B5D-398A-47C9-A9AA-0EAFFB6FC937}" type="slidenum">
              <a:rPr lang="en-US" smtClean="0"/>
              <a:t>21</a:t>
            </a:fld>
            <a:endParaRPr lang="en-US"/>
          </a:p>
        </p:txBody>
      </p:sp>
    </p:spTree>
    <p:extLst>
      <p:ext uri="{BB962C8B-B14F-4D97-AF65-F5344CB8AC3E}">
        <p14:creationId xmlns:p14="http://schemas.microsoft.com/office/powerpoint/2010/main" val="3830708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Thank you so much for your attention and input!  What questions do you have?</a:t>
            </a:r>
          </a:p>
          <a:p>
            <a:endParaRPr lang="en-US" i="0" dirty="0" smtClean="0"/>
          </a:p>
          <a:p>
            <a:r>
              <a:rPr lang="en-US" i="1" dirty="0" smtClean="0"/>
              <a:t>Presenter note: Update presenter</a:t>
            </a:r>
            <a:r>
              <a:rPr lang="en-US" i="1" baseline="0" dirty="0" smtClean="0"/>
              <a:t> name, agency and date. Also add in your logo.</a:t>
            </a:r>
            <a:endParaRPr lang="en-US" i="1" dirty="0" smtClean="0"/>
          </a:p>
        </p:txBody>
      </p:sp>
      <p:sp>
        <p:nvSpPr>
          <p:cNvPr id="4" name="Slide Number Placeholder 3"/>
          <p:cNvSpPr>
            <a:spLocks noGrp="1"/>
          </p:cNvSpPr>
          <p:nvPr>
            <p:ph type="sldNum" sz="quarter" idx="10"/>
          </p:nvPr>
        </p:nvSpPr>
        <p:spPr/>
        <p:txBody>
          <a:bodyPr/>
          <a:lstStyle/>
          <a:p>
            <a:fld id="{8FDA2B5D-398A-47C9-A9AA-0EAFFB6FC937}" type="slidenum">
              <a:rPr lang="en-US" smtClean="0"/>
              <a:t>22</a:t>
            </a:fld>
            <a:endParaRPr lang="en-US"/>
          </a:p>
        </p:txBody>
      </p:sp>
    </p:spTree>
    <p:extLst>
      <p:ext uri="{BB962C8B-B14F-4D97-AF65-F5344CB8AC3E}">
        <p14:creationId xmlns:p14="http://schemas.microsoft.com/office/powerpoint/2010/main" val="258415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data in public health in much the same way:</a:t>
            </a:r>
            <a:r>
              <a:rPr lang="en-US" baseline="0" dirty="0" smtClean="0"/>
              <a:t> to better understand the world around us, to solve problems, and to drive decision-making.</a:t>
            </a:r>
          </a:p>
          <a:p>
            <a:endParaRPr lang="en-US" baseline="0" dirty="0" smtClean="0"/>
          </a:p>
        </p:txBody>
      </p:sp>
      <p:sp>
        <p:nvSpPr>
          <p:cNvPr id="4" name="Slide Number Placeholder 3"/>
          <p:cNvSpPr>
            <a:spLocks noGrp="1"/>
          </p:cNvSpPr>
          <p:nvPr>
            <p:ph type="sldNum" sz="quarter" idx="10"/>
          </p:nvPr>
        </p:nvSpPr>
        <p:spPr/>
        <p:txBody>
          <a:bodyPr/>
          <a:lstStyle/>
          <a:p>
            <a:fld id="{8FDA2B5D-398A-47C9-A9AA-0EAFFB6FC937}" type="slidenum">
              <a:rPr lang="en-US" smtClean="0"/>
              <a:t>3</a:t>
            </a:fld>
            <a:endParaRPr lang="en-US"/>
          </a:p>
        </p:txBody>
      </p:sp>
    </p:spTree>
    <p:extLst>
      <p:ext uri="{BB962C8B-B14F-4D97-AF65-F5344CB8AC3E}">
        <p14:creationId xmlns:p14="http://schemas.microsoft.com/office/powerpoint/2010/main" val="2617367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is that local environmental health data are often hard</a:t>
            </a:r>
            <a:r>
              <a:rPr lang="en-US" baseline="0" dirty="0" smtClean="0"/>
              <a:t> to find and interpret, making it a challenge for us to solve problems and make informed decisions. (CLICK)</a:t>
            </a:r>
          </a:p>
          <a:p>
            <a:endParaRPr lang="en-US" baseline="0" dirty="0" smtClean="0"/>
          </a:p>
          <a:p>
            <a:r>
              <a:rPr lang="en-US" baseline="0" dirty="0" smtClean="0"/>
              <a:t>Can you imagine if your alarm clock was located in your basement instead of right next to your bed?</a:t>
            </a:r>
          </a:p>
        </p:txBody>
      </p:sp>
      <p:sp>
        <p:nvSpPr>
          <p:cNvPr id="4" name="Slide Number Placeholder 3"/>
          <p:cNvSpPr>
            <a:spLocks noGrp="1"/>
          </p:cNvSpPr>
          <p:nvPr>
            <p:ph type="sldNum" sz="quarter" idx="10"/>
          </p:nvPr>
        </p:nvSpPr>
        <p:spPr/>
        <p:txBody>
          <a:bodyPr/>
          <a:lstStyle/>
          <a:p>
            <a:fld id="{8FDA2B5D-398A-47C9-A9AA-0EAFFB6FC937}" type="slidenum">
              <a:rPr lang="en-US" smtClean="0"/>
              <a:t>4</a:t>
            </a:fld>
            <a:endParaRPr lang="en-US"/>
          </a:p>
        </p:txBody>
      </p:sp>
    </p:spTree>
    <p:extLst>
      <p:ext uri="{BB962C8B-B14F-4D97-AF65-F5344CB8AC3E}">
        <p14:creationId xmlns:p14="http://schemas.microsoft.com/office/powerpoint/2010/main" val="703072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if to change the temperature of the water in the shower you had to email a request to your utility company?</a:t>
            </a:r>
            <a:endParaRPr lang="en-US" dirty="0"/>
          </a:p>
        </p:txBody>
      </p:sp>
      <p:sp>
        <p:nvSpPr>
          <p:cNvPr id="4" name="Slide Number Placeholder 3"/>
          <p:cNvSpPr>
            <a:spLocks noGrp="1"/>
          </p:cNvSpPr>
          <p:nvPr>
            <p:ph type="sldNum" sz="quarter" idx="10"/>
          </p:nvPr>
        </p:nvSpPr>
        <p:spPr/>
        <p:txBody>
          <a:bodyPr/>
          <a:lstStyle/>
          <a:p>
            <a:fld id="{8FDA2B5D-398A-47C9-A9AA-0EAFFB6FC937}" type="slidenum">
              <a:rPr lang="en-US" smtClean="0"/>
              <a:t>5</a:t>
            </a:fld>
            <a:endParaRPr lang="en-US"/>
          </a:p>
        </p:txBody>
      </p:sp>
    </p:spTree>
    <p:extLst>
      <p:ext uri="{BB962C8B-B14F-4D97-AF65-F5344CB8AC3E}">
        <p14:creationId xmlns:p14="http://schemas.microsoft.com/office/powerpoint/2010/main" val="703072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Imagine having to consult 4 or 5 agencies to get a simple weather report.</a:t>
            </a:r>
          </a:p>
          <a:p>
            <a:endParaRPr lang="en-US" baseline="0" dirty="0" smtClean="0"/>
          </a:p>
          <a:p>
            <a:r>
              <a:rPr lang="en-US" baseline="0" dirty="0" smtClean="0"/>
              <a:t>It sounds crazy, right?  Unfortunately, this is the case for many environmental health datasets.  Some datasets are hard to find, others require special permission to view, and most are just simply scattered across several agencies.</a:t>
            </a:r>
            <a:endParaRPr lang="en-US" dirty="0"/>
          </a:p>
        </p:txBody>
      </p:sp>
      <p:sp>
        <p:nvSpPr>
          <p:cNvPr id="4" name="Slide Number Placeholder 3"/>
          <p:cNvSpPr>
            <a:spLocks noGrp="1"/>
          </p:cNvSpPr>
          <p:nvPr>
            <p:ph type="sldNum" sz="quarter" idx="10"/>
          </p:nvPr>
        </p:nvSpPr>
        <p:spPr/>
        <p:txBody>
          <a:bodyPr/>
          <a:lstStyle/>
          <a:p>
            <a:fld id="{8FDA2B5D-398A-47C9-A9AA-0EAFFB6FC937}" type="slidenum">
              <a:rPr lang="en-US" smtClean="0"/>
              <a:t>6</a:t>
            </a:fld>
            <a:endParaRPr lang="en-US"/>
          </a:p>
        </p:txBody>
      </p:sp>
    </p:spTree>
    <p:extLst>
      <p:ext uri="{BB962C8B-B14F-4D97-AF65-F5344CB8AC3E}">
        <p14:creationId xmlns:p14="http://schemas.microsoft.com/office/powerpoint/2010/main" val="703072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Wisconsin</a:t>
            </a:r>
            <a:r>
              <a:rPr lang="en-US" baseline="0" dirty="0" smtClean="0"/>
              <a:t> Environmental Public Health Tracking Program makes it easier to find and use the data by pulling them from many sources into one web portal. (CLICK)</a:t>
            </a:r>
          </a:p>
          <a:p>
            <a:endParaRPr lang="en-US" baseline="0" dirty="0" smtClean="0"/>
          </a:p>
          <a:p>
            <a:r>
              <a:rPr lang="en-US" i="1" baseline="0" dirty="0" smtClean="0"/>
              <a:t>Presenter note: There is an animation here that pulls four sources into the bigger Tracking window.  </a:t>
            </a:r>
            <a:endParaRPr lang="en-US" i="1" dirty="0"/>
          </a:p>
        </p:txBody>
      </p:sp>
      <p:sp>
        <p:nvSpPr>
          <p:cNvPr id="4" name="Slide Number Placeholder 3"/>
          <p:cNvSpPr>
            <a:spLocks noGrp="1"/>
          </p:cNvSpPr>
          <p:nvPr>
            <p:ph type="sldNum" sz="quarter" idx="10"/>
          </p:nvPr>
        </p:nvSpPr>
        <p:spPr/>
        <p:txBody>
          <a:bodyPr/>
          <a:lstStyle/>
          <a:p>
            <a:fld id="{2AB2B1FA-7305-41D1-A6E9-24A547AB34C9}" type="slidenum">
              <a:rPr lang="en-US" smtClean="0"/>
              <a:t>7</a:t>
            </a:fld>
            <a:endParaRPr lang="en-US"/>
          </a:p>
        </p:txBody>
      </p:sp>
    </p:spTree>
    <p:extLst>
      <p:ext uri="{BB962C8B-B14F-4D97-AF65-F5344CB8AC3E}">
        <p14:creationId xmlns:p14="http://schemas.microsoft.com/office/powerpoint/2010/main" val="83490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aseline="0" dirty="0" smtClean="0"/>
              <a:t>Tracking Program was created t</a:t>
            </a:r>
            <a:r>
              <a:rPr lang="en-US" dirty="0" smtClean="0"/>
              <a:t>o</a:t>
            </a:r>
            <a:r>
              <a:rPr lang="en-US" baseline="0" dirty="0" smtClean="0"/>
              <a:t> help make it easier to track (CLICK), analyze (CLICK), and act (CLICK) upon environmental health data.</a:t>
            </a:r>
          </a:p>
          <a:p>
            <a:endParaRPr lang="en-US" baseline="0" dirty="0" smtClean="0"/>
          </a:p>
          <a:p>
            <a:r>
              <a:rPr lang="en-US" i="1" baseline="0" dirty="0" smtClean="0"/>
              <a:t>Presenter note: Pause a minute here and give the audience some time to read the specifics under track, analyze, and act.  It also gives you a chance to take a breath.</a:t>
            </a:r>
          </a:p>
        </p:txBody>
      </p:sp>
      <p:sp>
        <p:nvSpPr>
          <p:cNvPr id="4" name="Slide Number Placeholder 3"/>
          <p:cNvSpPr>
            <a:spLocks noGrp="1"/>
          </p:cNvSpPr>
          <p:nvPr>
            <p:ph type="sldNum" sz="quarter" idx="10"/>
          </p:nvPr>
        </p:nvSpPr>
        <p:spPr/>
        <p:txBody>
          <a:bodyPr/>
          <a:lstStyle/>
          <a:p>
            <a:fld id="{8FDA2B5D-398A-47C9-A9AA-0EAFFB6FC937}" type="slidenum">
              <a:rPr lang="en-US" smtClean="0"/>
              <a:t>8</a:t>
            </a:fld>
            <a:endParaRPr lang="en-US"/>
          </a:p>
        </p:txBody>
      </p:sp>
    </p:spTree>
    <p:extLst>
      <p:ext uri="{BB962C8B-B14F-4D97-AF65-F5344CB8AC3E}">
        <p14:creationId xmlns:p14="http://schemas.microsoft.com/office/powerpoint/2010/main" val="167618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Tracking Program also puts out </a:t>
            </a:r>
            <a:r>
              <a:rPr lang="en-US" baseline="0" dirty="0" smtClean="0"/>
              <a:t>County Environmental Health Profiles.  These profiles are updated every two years and just scratch the surface of what Tracking has available.  Today we will be talking about how our county is doing with environmental health indicators.  Let’s take a look inside.</a:t>
            </a:r>
          </a:p>
          <a:p>
            <a:endParaRPr lang="en-US" baseline="0" dirty="0" smtClean="0"/>
          </a:p>
          <a:p>
            <a:endParaRPr lang="en-US" baseline="0" dirty="0" smtClean="0"/>
          </a:p>
          <a:p>
            <a:r>
              <a:rPr lang="en-US" i="1" baseline="0" dirty="0" smtClean="0"/>
              <a:t>Presenter note: Feel free to keep the screen shot of the profile as Milwaukee County, but you could instead add in a screen shot of your county’s profile.   </a:t>
            </a:r>
            <a:endParaRPr lang="en-US" i="1" dirty="0" smtClean="0"/>
          </a:p>
          <a:p>
            <a:endParaRPr lang="en-US" dirty="0"/>
          </a:p>
        </p:txBody>
      </p:sp>
      <p:sp>
        <p:nvSpPr>
          <p:cNvPr id="4" name="Slide Number Placeholder 3"/>
          <p:cNvSpPr>
            <a:spLocks noGrp="1"/>
          </p:cNvSpPr>
          <p:nvPr>
            <p:ph type="sldNum" sz="quarter" idx="10"/>
          </p:nvPr>
        </p:nvSpPr>
        <p:spPr/>
        <p:txBody>
          <a:bodyPr/>
          <a:lstStyle/>
          <a:p>
            <a:fld id="{8FDA2B5D-398A-47C9-A9AA-0EAFFB6FC937}" type="slidenum">
              <a:rPr lang="en-US" smtClean="0"/>
              <a:t>9</a:t>
            </a:fld>
            <a:endParaRPr lang="en-US"/>
          </a:p>
        </p:txBody>
      </p:sp>
    </p:spTree>
    <p:extLst>
      <p:ext uri="{BB962C8B-B14F-4D97-AF65-F5344CB8AC3E}">
        <p14:creationId xmlns:p14="http://schemas.microsoft.com/office/powerpoint/2010/main" val="430634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11AF82-8DAC-4A61-9369-93369983E5E1}"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2307240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1AF82-8DAC-4A61-9369-93369983E5E1}"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59362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1AF82-8DAC-4A61-9369-93369983E5E1}"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397497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1AF82-8DAC-4A61-9369-93369983E5E1}"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129023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11AF82-8DAC-4A61-9369-93369983E5E1}"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2672559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11AF82-8DAC-4A61-9369-93369983E5E1}"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1249318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11AF82-8DAC-4A61-9369-93369983E5E1}" type="datetimeFigureOut">
              <a:rPr lang="en-US" smtClean="0"/>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300347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11AF82-8DAC-4A61-9369-93369983E5E1}" type="datetimeFigureOut">
              <a:rPr lang="en-US" smtClean="0"/>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2798509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1AF82-8DAC-4A61-9369-93369983E5E1}" type="datetimeFigureOut">
              <a:rPr lang="en-US" smtClean="0"/>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149343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11AF82-8DAC-4A61-9369-93369983E5E1}"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1718475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11AF82-8DAC-4A61-9369-93369983E5E1}"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EEA1E-7D61-4677-B5F8-BF27CC14C7EF}" type="slidenum">
              <a:rPr lang="en-US" smtClean="0"/>
              <a:t>‹#›</a:t>
            </a:fld>
            <a:endParaRPr lang="en-US"/>
          </a:p>
        </p:txBody>
      </p:sp>
    </p:spTree>
    <p:extLst>
      <p:ext uri="{BB962C8B-B14F-4D97-AF65-F5344CB8AC3E}">
        <p14:creationId xmlns:p14="http://schemas.microsoft.com/office/powerpoint/2010/main" val="4038927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1AF82-8DAC-4A61-9369-93369983E5E1}" type="datetimeFigureOut">
              <a:rPr lang="en-US" smtClean="0"/>
              <a:t>9/23/2021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EEA1E-7D61-4677-B5F8-BF27CC14C7EF}" type="slidenum">
              <a:rPr lang="en-US" smtClean="0"/>
              <a:t>‹#›</a:t>
            </a:fld>
            <a:endParaRPr lang="en-US"/>
          </a:p>
        </p:txBody>
      </p:sp>
    </p:spTree>
    <p:extLst>
      <p:ext uri="{BB962C8B-B14F-4D97-AF65-F5344CB8AC3E}">
        <p14:creationId xmlns:p14="http://schemas.microsoft.com/office/powerpoint/2010/main" val="1301452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43000"/>
            <a:ext cx="9144000" cy="6096000"/>
          </a:xfrm>
          <a:prstGeom prst="rect">
            <a:avLst/>
          </a:prstGeom>
        </p:spPr>
      </p:pic>
      <p:sp>
        <p:nvSpPr>
          <p:cNvPr id="3" name="Rectangle 2"/>
          <p:cNvSpPr/>
          <p:nvPr/>
        </p:nvSpPr>
        <p:spPr>
          <a:xfrm>
            <a:off x="0" y="4343401"/>
            <a:ext cx="9144000" cy="2514600"/>
          </a:xfrm>
          <a:prstGeom prst="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4495800"/>
            <a:ext cx="4855520" cy="2339102"/>
          </a:xfrm>
          <a:prstGeom prst="rect">
            <a:avLst/>
          </a:prstGeom>
          <a:noFill/>
        </p:spPr>
        <p:txBody>
          <a:bodyPr wrap="square" rtlCol="0">
            <a:spAutoFit/>
          </a:bodyPr>
          <a:lstStyle/>
          <a:p>
            <a:r>
              <a:rPr lang="en-US" sz="3200" b="1" dirty="0" smtClean="0">
                <a:solidFill>
                  <a:schemeClr val="bg1"/>
                </a:solidFill>
                <a:latin typeface="+mj-lt"/>
              </a:rPr>
              <a:t>TRACKING ENVIRONMENTAL HEALTH</a:t>
            </a:r>
            <a:endParaRPr lang="en-US" sz="1200" b="1" dirty="0" smtClean="0">
              <a:solidFill>
                <a:schemeClr val="bg1"/>
              </a:solidFill>
              <a:latin typeface="+mj-lt"/>
            </a:endParaRPr>
          </a:p>
          <a:p>
            <a:r>
              <a:rPr lang="en-US" sz="2000" dirty="0" smtClean="0">
                <a:solidFill>
                  <a:schemeClr val="bg1"/>
                </a:solidFill>
                <a:latin typeface="+mj-lt"/>
              </a:rPr>
              <a:t>2021 County Environmental Health Profiles</a:t>
            </a:r>
          </a:p>
          <a:p>
            <a:endParaRPr lang="en-US" sz="1200" dirty="0" smtClean="0">
              <a:solidFill>
                <a:schemeClr val="tx1">
                  <a:lumMod val="75000"/>
                  <a:lumOff val="25000"/>
                </a:schemeClr>
              </a:solidFill>
              <a:latin typeface="+mj-lt"/>
            </a:endParaRPr>
          </a:p>
          <a:p>
            <a:r>
              <a:rPr lang="en-US" i="1" dirty="0" smtClean="0">
                <a:solidFill>
                  <a:schemeClr val="bg1"/>
                </a:solidFill>
                <a:latin typeface="+mj-lt"/>
              </a:rPr>
              <a:t>Presenter Name  |  Presenter Agency  |  Date</a:t>
            </a:r>
            <a:endParaRPr lang="en-US" sz="1600" i="1" dirty="0">
              <a:solidFill>
                <a:schemeClr val="bg1"/>
              </a:solidFill>
              <a:latin typeface="+mj-lt"/>
            </a:endParaRPr>
          </a:p>
        </p:txBody>
      </p:sp>
      <p:sp>
        <p:nvSpPr>
          <p:cNvPr id="4" name="Oval 3"/>
          <p:cNvSpPr/>
          <p:nvPr/>
        </p:nvSpPr>
        <p:spPr>
          <a:xfrm>
            <a:off x="7391984" y="3713120"/>
            <a:ext cx="1447800" cy="1447800"/>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PUT YOUR LOGO IN THIS SPACE</a:t>
            </a:r>
            <a:endParaRPr lang="en-US" dirty="0">
              <a:solidFill>
                <a:schemeClr val="tx1"/>
              </a:solidFill>
            </a:endParaRPr>
          </a:p>
        </p:txBody>
      </p:sp>
    </p:spTree>
    <p:extLst>
      <p:ext uri="{BB962C8B-B14F-4D97-AF65-F5344CB8AC3E}">
        <p14:creationId xmlns:p14="http://schemas.microsoft.com/office/powerpoint/2010/main" val="3356698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BEOH\Stock Photos\DHS Shutterstock\men-woman-working-meeting-offic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433" y="0"/>
            <a:ext cx="9143310" cy="6913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33" y="0"/>
            <a:ext cx="4571999" cy="6858000"/>
          </a:xfrm>
          <a:prstGeom prst="rect">
            <a:avLst/>
          </a:prstGeom>
          <a:solidFill>
            <a:srgbClr val="FFFFFF">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smtClean="0">
                <a:solidFill>
                  <a:schemeClr val="tx1"/>
                </a:solidFill>
                <a:latin typeface="+mj-lt"/>
              </a:rPr>
              <a:t>Community health assessments</a:t>
            </a:r>
          </a:p>
          <a:p>
            <a:pPr algn="ctr">
              <a:spcAft>
                <a:spcPts val="1200"/>
              </a:spcAft>
            </a:pPr>
            <a:r>
              <a:rPr lang="en-US" sz="2800" dirty="0" smtClean="0">
                <a:solidFill>
                  <a:schemeClr val="tx1"/>
                </a:solidFill>
                <a:latin typeface="+mj-lt"/>
              </a:rPr>
              <a:t>Community health </a:t>
            </a:r>
            <a:r>
              <a:rPr lang="en-US" sz="2800" dirty="0">
                <a:solidFill>
                  <a:schemeClr val="tx1"/>
                </a:solidFill>
                <a:latin typeface="+mj-lt"/>
              </a:rPr>
              <a:t>i</a:t>
            </a:r>
            <a:r>
              <a:rPr lang="en-US" sz="2800" dirty="0" smtClean="0">
                <a:solidFill>
                  <a:schemeClr val="tx1"/>
                </a:solidFill>
                <a:latin typeface="+mj-lt"/>
              </a:rPr>
              <a:t>mprovement plans</a:t>
            </a:r>
          </a:p>
          <a:p>
            <a:pPr algn="ctr">
              <a:spcAft>
                <a:spcPts val="1200"/>
              </a:spcAft>
            </a:pPr>
            <a:r>
              <a:rPr lang="en-US" sz="2800" dirty="0" smtClean="0">
                <a:solidFill>
                  <a:schemeClr val="tx1"/>
                </a:solidFill>
                <a:latin typeface="+mj-lt"/>
              </a:rPr>
              <a:t>Research</a:t>
            </a:r>
          </a:p>
          <a:p>
            <a:pPr algn="ctr">
              <a:spcAft>
                <a:spcPts val="1200"/>
              </a:spcAft>
            </a:pPr>
            <a:r>
              <a:rPr lang="en-US" sz="2800" dirty="0" smtClean="0">
                <a:solidFill>
                  <a:schemeClr val="tx1"/>
                </a:solidFill>
                <a:latin typeface="+mj-lt"/>
              </a:rPr>
              <a:t>Media stories</a:t>
            </a:r>
          </a:p>
          <a:p>
            <a:pPr algn="ctr">
              <a:spcAft>
                <a:spcPts val="1200"/>
              </a:spcAft>
            </a:pPr>
            <a:r>
              <a:rPr lang="en-US" sz="2800" dirty="0" smtClean="0">
                <a:solidFill>
                  <a:schemeClr val="tx1"/>
                </a:solidFill>
                <a:latin typeface="+mj-lt"/>
              </a:rPr>
              <a:t>Accreditation</a:t>
            </a:r>
          </a:p>
          <a:p>
            <a:pPr algn="ctr">
              <a:spcAft>
                <a:spcPts val="1200"/>
              </a:spcAft>
            </a:pPr>
            <a:r>
              <a:rPr lang="en-US" sz="2800" dirty="0" smtClean="0">
                <a:solidFill>
                  <a:schemeClr val="tx1"/>
                </a:solidFill>
                <a:latin typeface="+mj-lt"/>
              </a:rPr>
              <a:t>Social media</a:t>
            </a:r>
          </a:p>
          <a:p>
            <a:pPr algn="ctr">
              <a:spcAft>
                <a:spcPts val="1200"/>
              </a:spcAft>
            </a:pPr>
            <a:r>
              <a:rPr lang="en-US" sz="2800" dirty="0" smtClean="0">
                <a:solidFill>
                  <a:schemeClr val="tx1"/>
                </a:solidFill>
                <a:latin typeface="+mj-lt"/>
              </a:rPr>
              <a:t>Grant proposals</a:t>
            </a:r>
          </a:p>
          <a:p>
            <a:pPr algn="ctr">
              <a:spcAft>
                <a:spcPts val="1200"/>
              </a:spcAft>
            </a:pPr>
            <a:r>
              <a:rPr lang="en-US" sz="2800" dirty="0" smtClean="0">
                <a:solidFill>
                  <a:schemeClr val="tx1"/>
                </a:solidFill>
                <a:latin typeface="+mj-lt"/>
              </a:rPr>
              <a:t>Education and outreach</a:t>
            </a:r>
          </a:p>
          <a:p>
            <a:pPr algn="ctr">
              <a:spcAft>
                <a:spcPts val="1200"/>
              </a:spcAft>
            </a:pPr>
            <a:r>
              <a:rPr lang="en-US" sz="2800" dirty="0" smtClean="0">
                <a:solidFill>
                  <a:schemeClr val="tx1"/>
                </a:solidFill>
                <a:latin typeface="+mj-lt"/>
              </a:rPr>
              <a:t>Policy development</a:t>
            </a:r>
            <a:endParaRPr lang="en-US" sz="2800" dirty="0">
              <a:solidFill>
                <a:schemeClr val="tx1"/>
              </a:solidFill>
              <a:latin typeface="+mj-lt"/>
            </a:endParaRPr>
          </a:p>
        </p:txBody>
      </p:sp>
    </p:spTree>
    <p:extLst>
      <p:ext uri="{BB962C8B-B14F-4D97-AF65-F5344CB8AC3E}">
        <p14:creationId xmlns:p14="http://schemas.microsoft.com/office/powerpoint/2010/main" val="215555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4">
                                            <p:txEl>
                                              <p:pRg st="7" end="7"/>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1500" y="5029170"/>
            <a:ext cx="228600" cy="1417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52500" y="4953000"/>
            <a:ext cx="8039100" cy="1569660"/>
          </a:xfrm>
          <a:prstGeom prst="rect">
            <a:avLst/>
          </a:prstGeom>
          <a:noFill/>
        </p:spPr>
        <p:txBody>
          <a:bodyPr wrap="square" rtlCol="0">
            <a:spAutoFit/>
          </a:bodyPr>
          <a:lstStyle/>
          <a:p>
            <a:r>
              <a:rPr lang="en-US" sz="3200" dirty="0" smtClean="0">
                <a:latin typeface="+mj-lt"/>
              </a:rPr>
              <a:t>The </a:t>
            </a:r>
            <a:r>
              <a:rPr lang="en-US" sz="3200" dirty="0" smtClean="0">
                <a:solidFill>
                  <a:schemeClr val="accent4"/>
                </a:solidFill>
                <a:latin typeface="+mj-lt"/>
              </a:rPr>
              <a:t>dashboard is a snapshot </a:t>
            </a:r>
            <a:r>
              <a:rPr lang="en-US" sz="3200" dirty="0" smtClean="0">
                <a:latin typeface="+mj-lt"/>
              </a:rPr>
              <a:t>of how </a:t>
            </a:r>
            <a:r>
              <a:rPr lang="en-US" sz="3200" i="1" dirty="0" smtClean="0">
                <a:latin typeface="+mj-lt"/>
              </a:rPr>
              <a:t>Your County Name</a:t>
            </a:r>
            <a:r>
              <a:rPr lang="en-US" sz="3200" dirty="0" smtClean="0">
                <a:latin typeface="+mj-lt"/>
              </a:rPr>
              <a:t> is doing on 12 environmental health indicators.</a:t>
            </a:r>
            <a:endParaRPr lang="en-US" sz="3200" dirty="0">
              <a:latin typeface="+mj-lt"/>
            </a:endParaRPr>
          </a:p>
        </p:txBody>
      </p:sp>
      <p:pic>
        <p:nvPicPr>
          <p:cNvPr id="2050" name="Picture 2" descr="C:\Users\vogtcm\Downloads\noun_Data_1894314_003c9f.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72640" y="327600"/>
            <a:ext cx="48006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901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BEOH\Stock Photos\DHS Shutterstock\girl-drinking-from-water-fountain-101316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287" y="0"/>
            <a:ext cx="9158288" cy="68732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288" y="4876800"/>
            <a:ext cx="9158288" cy="163121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1000" y="4876800"/>
            <a:ext cx="9372600" cy="1538883"/>
          </a:xfrm>
          <a:prstGeom prst="rect">
            <a:avLst/>
          </a:prstGeom>
          <a:noFill/>
        </p:spPr>
        <p:txBody>
          <a:bodyPr wrap="square" rtlCol="0">
            <a:spAutoFit/>
          </a:bodyPr>
          <a:lstStyle/>
          <a:p>
            <a:pPr algn="r"/>
            <a:r>
              <a:rPr lang="en-US" sz="4000" dirty="0" smtClean="0">
                <a:solidFill>
                  <a:schemeClr val="bg1"/>
                </a:solidFill>
                <a:latin typeface="+mj-lt"/>
              </a:rPr>
              <a:t>HIGHLIGHTS FROM </a:t>
            </a:r>
          </a:p>
          <a:p>
            <a:pPr algn="r"/>
            <a:r>
              <a:rPr lang="en-US" sz="5400" b="1" dirty="0" smtClean="0">
                <a:solidFill>
                  <a:schemeClr val="bg1"/>
                </a:solidFill>
                <a:latin typeface="+mj-lt"/>
              </a:rPr>
              <a:t>OUR COUNTY</a:t>
            </a:r>
            <a:endParaRPr lang="en-US" sz="5400" b="1" dirty="0">
              <a:solidFill>
                <a:schemeClr val="bg1"/>
              </a:solidFill>
              <a:latin typeface="+mj-lt"/>
            </a:endParaRPr>
          </a:p>
        </p:txBody>
      </p:sp>
    </p:spTree>
    <p:extLst>
      <p:ext uri="{BB962C8B-B14F-4D97-AF65-F5344CB8AC3E}">
        <p14:creationId xmlns:p14="http://schemas.microsoft.com/office/powerpoint/2010/main" val="3779024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53200" y="4363630"/>
            <a:ext cx="1828800" cy="646331"/>
          </a:xfrm>
          <a:prstGeom prst="rect">
            <a:avLst/>
          </a:prstGeom>
          <a:noFill/>
        </p:spPr>
        <p:txBody>
          <a:bodyPr wrap="square" rtlCol="0">
            <a:spAutoFit/>
          </a:bodyPr>
          <a:lstStyle/>
          <a:p>
            <a:r>
              <a:rPr lang="en-US" dirty="0" smtClean="0">
                <a:solidFill>
                  <a:schemeClr val="accent4"/>
                </a:solidFill>
                <a:latin typeface="+mj-lt"/>
              </a:rPr>
              <a:t>Wisconsinville County</a:t>
            </a:r>
            <a:endParaRPr lang="en-US" dirty="0">
              <a:solidFill>
                <a:schemeClr val="accent4"/>
              </a:solidFill>
              <a:latin typeface="+mj-lt"/>
            </a:endParaRPr>
          </a:p>
        </p:txBody>
      </p:sp>
      <p:sp>
        <p:nvSpPr>
          <p:cNvPr id="6" name="TextBox 5"/>
          <p:cNvSpPr txBox="1"/>
          <p:nvPr/>
        </p:nvSpPr>
        <p:spPr>
          <a:xfrm>
            <a:off x="6438900" y="3766130"/>
            <a:ext cx="2057400" cy="369332"/>
          </a:xfrm>
          <a:prstGeom prst="rect">
            <a:avLst/>
          </a:prstGeom>
          <a:noFill/>
        </p:spPr>
        <p:txBody>
          <a:bodyPr wrap="square" rtlCol="0">
            <a:spAutoFit/>
          </a:bodyPr>
          <a:lstStyle/>
          <a:p>
            <a:r>
              <a:rPr lang="en-US" dirty="0" smtClean="0">
                <a:solidFill>
                  <a:srgbClr val="605C5C"/>
                </a:solidFill>
                <a:latin typeface="+mj-lt"/>
              </a:rPr>
              <a:t>Wisconsin Average</a:t>
            </a:r>
          </a:p>
        </p:txBody>
      </p:sp>
      <p:sp>
        <p:nvSpPr>
          <p:cNvPr id="7" name="TextBox 6"/>
          <p:cNvSpPr txBox="1"/>
          <p:nvPr/>
        </p:nvSpPr>
        <p:spPr>
          <a:xfrm>
            <a:off x="309154" y="304800"/>
            <a:ext cx="8453846" cy="1615827"/>
          </a:xfrm>
          <a:prstGeom prst="rect">
            <a:avLst/>
          </a:prstGeom>
          <a:noFill/>
        </p:spPr>
        <p:txBody>
          <a:bodyPr wrap="square" rtlCol="0">
            <a:spAutoFit/>
          </a:bodyPr>
          <a:lstStyle/>
          <a:p>
            <a:r>
              <a:rPr lang="en-US" sz="3600" dirty="0" smtClean="0">
                <a:latin typeface="+mj-lt"/>
              </a:rPr>
              <a:t>Our </a:t>
            </a:r>
            <a:r>
              <a:rPr lang="en-US" sz="3600" b="1" dirty="0" smtClean="0">
                <a:solidFill>
                  <a:schemeClr val="accent4"/>
                </a:solidFill>
                <a:latin typeface="+mj-lt"/>
              </a:rPr>
              <a:t>carbon monoxide poisoning rate has decreased </a:t>
            </a:r>
            <a:r>
              <a:rPr lang="en-US" sz="3600" dirty="0" smtClean="0">
                <a:latin typeface="+mj-lt"/>
              </a:rPr>
              <a:t>since 2010.</a:t>
            </a:r>
          </a:p>
          <a:p>
            <a:endParaRPr lang="en-US" sz="500" dirty="0" smtClean="0">
              <a:latin typeface="+mj-lt"/>
            </a:endParaRPr>
          </a:p>
          <a:p>
            <a:r>
              <a:rPr lang="en-US" dirty="0" smtClean="0">
                <a:solidFill>
                  <a:schemeClr val="tx1">
                    <a:lumMod val="50000"/>
                    <a:lumOff val="50000"/>
                  </a:schemeClr>
                </a:solidFill>
                <a:latin typeface="+mj-lt"/>
              </a:rPr>
              <a:t>Rate of ER visits per 100,000 people</a:t>
            </a:r>
            <a:endParaRPr lang="en-US" sz="3200" dirty="0">
              <a:solidFill>
                <a:schemeClr val="tx1">
                  <a:lumMod val="50000"/>
                  <a:lumOff val="50000"/>
                </a:schemeClr>
              </a:solidFill>
              <a:latin typeface="+mj-lt"/>
            </a:endParaRPr>
          </a:p>
        </p:txBody>
      </p:sp>
      <p:graphicFrame>
        <p:nvGraphicFramePr>
          <p:cNvPr id="18" name="Chart 17"/>
          <p:cNvGraphicFramePr>
            <a:graphicFrameLocks/>
          </p:cNvGraphicFramePr>
          <p:nvPr>
            <p:extLst>
              <p:ext uri="{D42A27DB-BD31-4B8C-83A1-F6EECF244321}">
                <p14:modId xmlns:p14="http://schemas.microsoft.com/office/powerpoint/2010/main" val="1071399218"/>
              </p:ext>
            </p:extLst>
          </p:nvPr>
        </p:nvGraphicFramePr>
        <p:xfrm>
          <a:off x="533400" y="2007632"/>
          <a:ext cx="76962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2716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BEOH\Stock Photos\DHS Shutterstock\carbon monoxide detector poisoning home safety batteries smoke detector.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22"/>
          <a:stretch/>
        </p:blipFill>
        <p:spPr bwMode="auto">
          <a:xfrm>
            <a:off x="1" y="-152400"/>
            <a:ext cx="91440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999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64810"/>
            <a:ext cx="8453846" cy="2662267"/>
          </a:xfrm>
          <a:prstGeom prst="rect">
            <a:avLst/>
          </a:prstGeom>
          <a:noFill/>
        </p:spPr>
        <p:txBody>
          <a:bodyPr wrap="square" rtlCol="0">
            <a:spAutoFit/>
          </a:bodyPr>
          <a:lstStyle/>
          <a:p>
            <a:r>
              <a:rPr lang="en-US" sz="3600" dirty="0" smtClean="0">
                <a:latin typeface="+mj-lt"/>
              </a:rPr>
              <a:t>Our </a:t>
            </a:r>
            <a:r>
              <a:rPr lang="en-US" sz="3600" b="1" dirty="0" smtClean="0">
                <a:solidFill>
                  <a:schemeClr val="accent4"/>
                </a:solidFill>
                <a:latin typeface="+mj-lt"/>
              </a:rPr>
              <a:t>Lyme disease rate is lower </a:t>
            </a:r>
            <a:r>
              <a:rPr lang="en-US" sz="3600" dirty="0" smtClean="0">
                <a:latin typeface="+mj-lt"/>
              </a:rPr>
              <a:t>than the Wisconsin average.</a:t>
            </a:r>
          </a:p>
          <a:p>
            <a:pPr lvl="0"/>
            <a:endParaRPr lang="en-US" sz="500" dirty="0">
              <a:solidFill>
                <a:prstClr val="black"/>
              </a:solidFill>
              <a:latin typeface="Gill Sans MT"/>
            </a:endParaRPr>
          </a:p>
          <a:p>
            <a:pPr lvl="0"/>
            <a:r>
              <a:rPr lang="en-US" dirty="0" smtClean="0">
                <a:solidFill>
                  <a:prstClr val="black">
                    <a:lumMod val="50000"/>
                    <a:lumOff val="50000"/>
                  </a:prstClr>
                </a:solidFill>
                <a:latin typeface="Gill Sans MT"/>
              </a:rPr>
              <a:t>Crude rate per 100,000 people</a:t>
            </a:r>
            <a:endParaRPr lang="en-US" sz="3200" dirty="0">
              <a:solidFill>
                <a:prstClr val="black">
                  <a:lumMod val="50000"/>
                  <a:lumOff val="50000"/>
                </a:prstClr>
              </a:solidFill>
              <a:latin typeface="Gill Sans MT"/>
            </a:endParaRPr>
          </a:p>
          <a:p>
            <a:endParaRPr lang="en-US" sz="3600" dirty="0" smtClean="0">
              <a:latin typeface="+mj-lt"/>
            </a:endParaRPr>
          </a:p>
          <a:p>
            <a:endParaRPr lang="en-US" sz="3600" dirty="0">
              <a:latin typeface="+mj-lt"/>
            </a:endParaRPr>
          </a:p>
        </p:txBody>
      </p:sp>
      <p:sp>
        <p:nvSpPr>
          <p:cNvPr id="7" name="TextBox 6"/>
          <p:cNvSpPr txBox="1"/>
          <p:nvPr/>
        </p:nvSpPr>
        <p:spPr>
          <a:xfrm>
            <a:off x="6436926" y="4911668"/>
            <a:ext cx="1752600" cy="584775"/>
          </a:xfrm>
          <a:prstGeom prst="rect">
            <a:avLst/>
          </a:prstGeom>
          <a:noFill/>
        </p:spPr>
        <p:txBody>
          <a:bodyPr wrap="square" rtlCol="0">
            <a:spAutoFit/>
          </a:bodyPr>
          <a:lstStyle/>
          <a:p>
            <a:r>
              <a:rPr lang="en-US" sz="1600" dirty="0" smtClean="0">
                <a:solidFill>
                  <a:schemeClr val="accent4"/>
                </a:solidFill>
                <a:latin typeface="+mj-lt"/>
              </a:rPr>
              <a:t>Wisconsinville County</a:t>
            </a:r>
            <a:endParaRPr lang="en-US" sz="1600" dirty="0">
              <a:solidFill>
                <a:schemeClr val="accent4"/>
              </a:solidFill>
              <a:latin typeface="+mj-lt"/>
            </a:endParaRPr>
          </a:p>
        </p:txBody>
      </p:sp>
      <p:sp>
        <p:nvSpPr>
          <p:cNvPr id="34" name="TextBox 33"/>
          <p:cNvSpPr txBox="1"/>
          <p:nvPr/>
        </p:nvSpPr>
        <p:spPr>
          <a:xfrm>
            <a:off x="6426293" y="3576985"/>
            <a:ext cx="1905000" cy="584775"/>
          </a:xfrm>
          <a:prstGeom prst="rect">
            <a:avLst/>
          </a:prstGeom>
          <a:noFill/>
        </p:spPr>
        <p:txBody>
          <a:bodyPr wrap="square" rtlCol="0">
            <a:spAutoFit/>
          </a:bodyPr>
          <a:lstStyle/>
          <a:p>
            <a:r>
              <a:rPr lang="en-US" sz="1600" dirty="0" smtClean="0">
                <a:solidFill>
                  <a:srgbClr val="605C5C"/>
                </a:solidFill>
                <a:latin typeface="+mj-lt"/>
              </a:rPr>
              <a:t>Wisconsin </a:t>
            </a:r>
            <a:br>
              <a:rPr lang="en-US" sz="1600" dirty="0" smtClean="0">
                <a:solidFill>
                  <a:srgbClr val="605C5C"/>
                </a:solidFill>
                <a:latin typeface="+mj-lt"/>
              </a:rPr>
            </a:br>
            <a:r>
              <a:rPr lang="en-US" sz="1600" dirty="0" smtClean="0">
                <a:solidFill>
                  <a:srgbClr val="605C5C"/>
                </a:solidFill>
                <a:latin typeface="+mj-lt"/>
              </a:rPr>
              <a:t>Average</a:t>
            </a:r>
            <a:endParaRPr lang="en-US" sz="1600" dirty="0">
              <a:solidFill>
                <a:srgbClr val="605C5C"/>
              </a:solidFill>
              <a:latin typeface="+mj-lt"/>
            </a:endParaRPr>
          </a:p>
        </p:txBody>
      </p:sp>
      <p:graphicFrame>
        <p:nvGraphicFramePr>
          <p:cNvPr id="9" name="Chart 8"/>
          <p:cNvGraphicFramePr>
            <a:graphicFrameLocks/>
          </p:cNvGraphicFramePr>
          <p:nvPr>
            <p:extLst>
              <p:ext uri="{D42A27DB-BD31-4B8C-83A1-F6EECF244321}">
                <p14:modId xmlns:p14="http://schemas.microsoft.com/office/powerpoint/2010/main" val="3459427368"/>
              </p:ext>
            </p:extLst>
          </p:nvPr>
        </p:nvGraphicFramePr>
        <p:xfrm>
          <a:off x="228600" y="1955898"/>
          <a:ext cx="6197693" cy="43656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55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53000" y="232113"/>
            <a:ext cx="4114800" cy="5262979"/>
          </a:xfrm>
          <a:prstGeom prst="rect">
            <a:avLst/>
          </a:prstGeom>
          <a:noFill/>
          <a:ln>
            <a:noFill/>
          </a:ln>
        </p:spPr>
        <p:txBody>
          <a:bodyPr wrap="square" rtlCol="0">
            <a:spAutoFit/>
          </a:bodyPr>
          <a:lstStyle/>
          <a:p>
            <a:r>
              <a:rPr lang="en-US" sz="2800" i="1" dirty="0" smtClean="0">
                <a:latin typeface="+mj-lt"/>
              </a:rPr>
              <a:t>I was worried about my daughter getting Lyme disease because we spend a lot of time hiking in the woods.</a:t>
            </a:r>
          </a:p>
          <a:p>
            <a:endParaRPr lang="en-US" sz="2800" i="1" dirty="0">
              <a:latin typeface="+mj-lt"/>
            </a:endParaRPr>
          </a:p>
          <a:p>
            <a:r>
              <a:rPr lang="en-US" sz="2800" i="1" dirty="0" smtClean="0">
                <a:latin typeface="+mj-lt"/>
              </a:rPr>
              <a:t>I’m so happy Wisconsinville Health Department offered this training on preventing tick bites and explained how to identify the signs and symptoms of Lyme disease.</a:t>
            </a:r>
            <a:endParaRPr lang="en-US" sz="2800" i="1" dirty="0">
              <a:latin typeface="+mj-lt"/>
            </a:endParaRPr>
          </a:p>
        </p:txBody>
      </p:sp>
      <p:cxnSp>
        <p:nvCxnSpPr>
          <p:cNvPr id="10" name="Straight Connector 9"/>
          <p:cNvCxnSpPr/>
          <p:nvPr/>
        </p:nvCxnSpPr>
        <p:spPr>
          <a:xfrm>
            <a:off x="4953000" y="5571292"/>
            <a:ext cx="3886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rot="10800000">
            <a:off x="7772400" y="5495092"/>
            <a:ext cx="304800" cy="262759"/>
          </a:xfrm>
          <a:prstGeom prst="triangl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19800" y="5782270"/>
            <a:ext cx="2743200" cy="923330"/>
          </a:xfrm>
          <a:prstGeom prst="rect">
            <a:avLst/>
          </a:prstGeom>
          <a:noFill/>
        </p:spPr>
        <p:txBody>
          <a:bodyPr wrap="square" rtlCol="0">
            <a:spAutoFit/>
          </a:bodyPr>
          <a:lstStyle/>
          <a:p>
            <a:pPr algn="r"/>
            <a:r>
              <a:rPr lang="en-US" sz="2000" dirty="0" smtClean="0">
                <a:latin typeface="+mj-lt"/>
              </a:rPr>
              <a:t>Sofia Nelson</a:t>
            </a:r>
          </a:p>
          <a:p>
            <a:pPr algn="r"/>
            <a:r>
              <a:rPr lang="en-US" sz="1600" dirty="0" smtClean="0">
                <a:latin typeface="+mj-lt"/>
              </a:rPr>
              <a:t>Mother of Natalie, age 4</a:t>
            </a:r>
          </a:p>
          <a:p>
            <a:pPr algn="r"/>
            <a:r>
              <a:rPr lang="en-US" dirty="0" smtClean="0">
                <a:latin typeface="+mj-lt"/>
              </a:rPr>
              <a:t>WISCONSINVILLE, WI</a:t>
            </a:r>
            <a:endParaRPr lang="en-US" dirty="0">
              <a:latin typeface="+mj-l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099" y="0"/>
            <a:ext cx="4648200" cy="6934200"/>
          </a:xfrm>
          <a:prstGeom prst="rect">
            <a:avLst/>
          </a:prstGeom>
        </p:spPr>
      </p:pic>
    </p:spTree>
    <p:extLst>
      <p:ext uri="{BB962C8B-B14F-4D97-AF65-F5344CB8AC3E}">
        <p14:creationId xmlns:p14="http://schemas.microsoft.com/office/powerpoint/2010/main" val="887486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2413"/>
            <a:ext cx="8453846" cy="2108269"/>
          </a:xfrm>
          <a:prstGeom prst="rect">
            <a:avLst/>
          </a:prstGeom>
          <a:noFill/>
        </p:spPr>
        <p:txBody>
          <a:bodyPr wrap="square" rtlCol="0">
            <a:spAutoFit/>
          </a:bodyPr>
          <a:lstStyle/>
          <a:p>
            <a:r>
              <a:rPr lang="en-US" sz="3600" dirty="0" smtClean="0">
                <a:latin typeface="+mj-lt"/>
              </a:rPr>
              <a:t>Our </a:t>
            </a:r>
            <a:r>
              <a:rPr lang="en-US" sz="3600" b="1" dirty="0" smtClean="0">
                <a:solidFill>
                  <a:schemeClr val="accent4"/>
                </a:solidFill>
                <a:latin typeface="+mj-lt"/>
              </a:rPr>
              <a:t>projected number of future extreme heat days is higher </a:t>
            </a:r>
            <a:r>
              <a:rPr lang="en-US" sz="3600" dirty="0" smtClean="0">
                <a:latin typeface="+mj-lt"/>
              </a:rPr>
              <a:t>than the Wisconsin average.</a:t>
            </a:r>
          </a:p>
          <a:p>
            <a:pPr lvl="0"/>
            <a:endParaRPr lang="en-US" sz="500" dirty="0">
              <a:solidFill>
                <a:prstClr val="black"/>
              </a:solidFill>
              <a:latin typeface="Gill Sans MT"/>
            </a:endParaRPr>
          </a:p>
          <a:p>
            <a:pPr lvl="0"/>
            <a:r>
              <a:rPr lang="en-US" dirty="0" smtClean="0">
                <a:solidFill>
                  <a:prstClr val="black">
                    <a:lumMod val="50000"/>
                    <a:lumOff val="50000"/>
                  </a:prstClr>
                </a:solidFill>
                <a:latin typeface="Gill Sans MT"/>
              </a:rPr>
              <a:t>Number of days </a:t>
            </a:r>
            <a:r>
              <a:rPr lang="en-US" dirty="0">
                <a:solidFill>
                  <a:prstClr val="black">
                    <a:lumMod val="50000"/>
                    <a:lumOff val="50000"/>
                  </a:prstClr>
                </a:solidFill>
                <a:latin typeface="Gill Sans MT"/>
              </a:rPr>
              <a:t>above </a:t>
            </a:r>
            <a:r>
              <a:rPr lang="en-US" dirty="0" smtClean="0">
                <a:solidFill>
                  <a:prstClr val="black">
                    <a:lumMod val="50000"/>
                    <a:lumOff val="50000"/>
                  </a:prstClr>
                </a:solidFill>
                <a:latin typeface="Gill Sans MT"/>
              </a:rPr>
              <a:t>90°F</a:t>
            </a:r>
            <a:endParaRPr lang="en-US" sz="3200" dirty="0">
              <a:solidFill>
                <a:prstClr val="black">
                  <a:lumMod val="50000"/>
                  <a:lumOff val="50000"/>
                </a:prstClr>
              </a:solidFill>
              <a:latin typeface="Gill Sans MT"/>
            </a:endParaRPr>
          </a:p>
        </p:txBody>
      </p:sp>
      <p:sp>
        <p:nvSpPr>
          <p:cNvPr id="6" name="TextBox 5"/>
          <p:cNvSpPr txBox="1"/>
          <p:nvPr/>
        </p:nvSpPr>
        <p:spPr>
          <a:xfrm>
            <a:off x="6400800" y="3649256"/>
            <a:ext cx="2255520" cy="338554"/>
          </a:xfrm>
          <a:prstGeom prst="rect">
            <a:avLst/>
          </a:prstGeom>
          <a:noFill/>
        </p:spPr>
        <p:txBody>
          <a:bodyPr wrap="square" rtlCol="0">
            <a:spAutoFit/>
          </a:bodyPr>
          <a:lstStyle/>
          <a:p>
            <a:r>
              <a:rPr lang="en-US" sz="1600" dirty="0" smtClean="0">
                <a:solidFill>
                  <a:srgbClr val="605C5C"/>
                </a:solidFill>
                <a:latin typeface="+mj-lt"/>
              </a:rPr>
              <a:t>Wisconsin Average</a:t>
            </a:r>
          </a:p>
        </p:txBody>
      </p:sp>
      <p:sp>
        <p:nvSpPr>
          <p:cNvPr id="5" name="TextBox 4"/>
          <p:cNvSpPr txBox="1"/>
          <p:nvPr/>
        </p:nvSpPr>
        <p:spPr>
          <a:xfrm>
            <a:off x="6400800" y="2822963"/>
            <a:ext cx="1828800" cy="584775"/>
          </a:xfrm>
          <a:prstGeom prst="rect">
            <a:avLst/>
          </a:prstGeom>
          <a:noFill/>
        </p:spPr>
        <p:txBody>
          <a:bodyPr wrap="square" rtlCol="0">
            <a:spAutoFit/>
          </a:bodyPr>
          <a:lstStyle/>
          <a:p>
            <a:r>
              <a:rPr lang="en-US" sz="1600" dirty="0" smtClean="0">
                <a:solidFill>
                  <a:schemeClr val="accent4"/>
                </a:solidFill>
                <a:latin typeface="+mj-lt"/>
              </a:rPr>
              <a:t>Wisconsinville County</a:t>
            </a:r>
            <a:endParaRPr lang="en-US" sz="1600" dirty="0">
              <a:solidFill>
                <a:schemeClr val="accent4"/>
              </a:solidFill>
              <a:latin typeface="+mj-lt"/>
            </a:endParaRPr>
          </a:p>
        </p:txBody>
      </p:sp>
      <p:graphicFrame>
        <p:nvGraphicFramePr>
          <p:cNvPr id="10" name="Chart 9"/>
          <p:cNvGraphicFramePr>
            <a:graphicFrameLocks/>
          </p:cNvGraphicFramePr>
          <p:nvPr>
            <p:extLst>
              <p:ext uri="{D42A27DB-BD31-4B8C-83A1-F6EECF244321}">
                <p14:modId xmlns:p14="http://schemas.microsoft.com/office/powerpoint/2010/main" val="4067752831"/>
              </p:ext>
            </p:extLst>
          </p:nvPr>
        </p:nvGraphicFramePr>
        <p:xfrm>
          <a:off x="304800" y="2362200"/>
          <a:ext cx="6248400"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05863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9" y="2286000"/>
            <a:ext cx="3048001" cy="2308324"/>
          </a:xfrm>
          <a:prstGeom prst="rect">
            <a:avLst/>
          </a:prstGeom>
          <a:noFill/>
        </p:spPr>
        <p:txBody>
          <a:bodyPr wrap="square" rtlCol="0">
            <a:spAutoFit/>
          </a:bodyPr>
          <a:lstStyle/>
          <a:p>
            <a:r>
              <a:rPr lang="en-US" sz="4800" dirty="0" smtClean="0">
                <a:latin typeface="+mj-lt"/>
              </a:rPr>
              <a:t>Plans for </a:t>
            </a:r>
          </a:p>
          <a:p>
            <a:r>
              <a:rPr lang="en-US" sz="4800" b="1" dirty="0" smtClean="0">
                <a:solidFill>
                  <a:schemeClr val="accent4"/>
                </a:solidFill>
                <a:latin typeface="+mj-lt"/>
              </a:rPr>
              <a:t>Summer 2022</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29000" y="12032"/>
            <a:ext cx="5715000" cy="6858000"/>
          </a:xfrm>
          <a:prstGeom prst="rect">
            <a:avLst/>
          </a:prstGeom>
        </p:spPr>
      </p:pic>
    </p:spTree>
    <p:extLst>
      <p:ext uri="{BB962C8B-B14F-4D97-AF65-F5344CB8AC3E}">
        <p14:creationId xmlns:p14="http://schemas.microsoft.com/office/powerpoint/2010/main" val="1601946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40265"/>
            <a:ext cx="8453846" cy="2108269"/>
          </a:xfrm>
          <a:prstGeom prst="rect">
            <a:avLst/>
          </a:prstGeom>
          <a:noFill/>
        </p:spPr>
        <p:txBody>
          <a:bodyPr wrap="square" rtlCol="0">
            <a:spAutoFit/>
          </a:bodyPr>
          <a:lstStyle/>
          <a:p>
            <a:r>
              <a:rPr lang="en-US" sz="3600" dirty="0" smtClean="0">
                <a:latin typeface="+mj-lt"/>
              </a:rPr>
              <a:t>Our </a:t>
            </a:r>
            <a:r>
              <a:rPr lang="en-US" sz="3600" b="1" dirty="0" smtClean="0">
                <a:solidFill>
                  <a:schemeClr val="accent4"/>
                </a:solidFill>
                <a:latin typeface="+mj-lt"/>
              </a:rPr>
              <a:t>percent of motor vehicle fatalities involving cyclists or pedestrians is higher </a:t>
            </a:r>
            <a:r>
              <a:rPr lang="en-US" sz="3600" dirty="0" smtClean="0">
                <a:latin typeface="+mj-lt"/>
              </a:rPr>
              <a:t>than the Wisconsin average.</a:t>
            </a:r>
          </a:p>
          <a:p>
            <a:pPr lvl="0"/>
            <a:endParaRPr lang="en-US" sz="500" dirty="0">
              <a:solidFill>
                <a:prstClr val="black"/>
              </a:solidFill>
              <a:latin typeface="Gill Sans MT"/>
            </a:endParaRPr>
          </a:p>
          <a:p>
            <a:pPr lvl="0"/>
            <a:r>
              <a:rPr lang="en-US" dirty="0" smtClean="0">
                <a:solidFill>
                  <a:prstClr val="black">
                    <a:lumMod val="50000"/>
                    <a:lumOff val="50000"/>
                  </a:prstClr>
                </a:solidFill>
                <a:latin typeface="Gill Sans MT"/>
              </a:rPr>
              <a:t>Percent of fatal motor vehicle crashes involving cyclists or pedestrians</a:t>
            </a:r>
            <a:endParaRPr lang="en-US" sz="3200" dirty="0">
              <a:solidFill>
                <a:prstClr val="black">
                  <a:lumMod val="50000"/>
                  <a:lumOff val="50000"/>
                </a:prstClr>
              </a:solidFill>
              <a:latin typeface="Gill Sans MT"/>
            </a:endParaRPr>
          </a:p>
        </p:txBody>
      </p:sp>
      <p:sp>
        <p:nvSpPr>
          <p:cNvPr id="13" name="TextBox 12"/>
          <p:cNvSpPr txBox="1"/>
          <p:nvPr/>
        </p:nvSpPr>
        <p:spPr>
          <a:xfrm>
            <a:off x="6930" y="3254711"/>
            <a:ext cx="2219533" cy="646331"/>
          </a:xfrm>
          <a:prstGeom prst="rect">
            <a:avLst/>
          </a:prstGeom>
          <a:noFill/>
        </p:spPr>
        <p:txBody>
          <a:bodyPr wrap="square" rtlCol="0">
            <a:spAutoFit/>
          </a:bodyPr>
          <a:lstStyle/>
          <a:p>
            <a:pPr algn="r"/>
            <a:r>
              <a:rPr lang="en-US" dirty="0" smtClean="0">
                <a:solidFill>
                  <a:schemeClr val="accent4"/>
                </a:solidFill>
                <a:latin typeface="+mj-lt"/>
              </a:rPr>
              <a:t>Wisconsinville County</a:t>
            </a:r>
            <a:endParaRPr lang="en-US" dirty="0">
              <a:solidFill>
                <a:schemeClr val="accent4"/>
              </a:solidFill>
              <a:latin typeface="+mj-lt"/>
            </a:endParaRPr>
          </a:p>
        </p:txBody>
      </p:sp>
      <p:sp>
        <p:nvSpPr>
          <p:cNvPr id="15" name="TextBox 14"/>
          <p:cNvSpPr txBox="1"/>
          <p:nvPr/>
        </p:nvSpPr>
        <p:spPr>
          <a:xfrm>
            <a:off x="620852" y="5018099"/>
            <a:ext cx="2057400" cy="646331"/>
          </a:xfrm>
          <a:prstGeom prst="rect">
            <a:avLst/>
          </a:prstGeom>
          <a:noFill/>
        </p:spPr>
        <p:txBody>
          <a:bodyPr wrap="square" rtlCol="0">
            <a:spAutoFit/>
          </a:bodyPr>
          <a:lstStyle/>
          <a:p>
            <a:pPr algn="ctr"/>
            <a:r>
              <a:rPr lang="en-US" dirty="0" smtClean="0">
                <a:solidFill>
                  <a:srgbClr val="605C5C"/>
                </a:solidFill>
                <a:latin typeface="+mj-lt"/>
              </a:rPr>
              <a:t>Wisconsin </a:t>
            </a:r>
            <a:br>
              <a:rPr lang="en-US" dirty="0" smtClean="0">
                <a:solidFill>
                  <a:srgbClr val="605C5C"/>
                </a:solidFill>
                <a:latin typeface="+mj-lt"/>
              </a:rPr>
            </a:br>
            <a:r>
              <a:rPr lang="en-US" dirty="0" smtClean="0">
                <a:solidFill>
                  <a:srgbClr val="605C5C"/>
                </a:solidFill>
                <a:latin typeface="+mj-lt"/>
              </a:rPr>
              <a:t>Average</a:t>
            </a:r>
            <a:endParaRPr lang="en-US" dirty="0">
              <a:solidFill>
                <a:srgbClr val="605C5C"/>
              </a:solidFill>
              <a:latin typeface="+mj-lt"/>
            </a:endParaRPr>
          </a:p>
        </p:txBody>
      </p:sp>
      <p:graphicFrame>
        <p:nvGraphicFramePr>
          <p:cNvPr id="9" name="Chart 8"/>
          <p:cNvGraphicFramePr>
            <a:graphicFrameLocks/>
          </p:cNvGraphicFramePr>
          <p:nvPr>
            <p:extLst>
              <p:ext uri="{D42A27DB-BD31-4B8C-83A1-F6EECF244321}">
                <p14:modId xmlns:p14="http://schemas.microsoft.com/office/powerpoint/2010/main" val="817013171"/>
              </p:ext>
            </p:extLst>
          </p:nvPr>
        </p:nvGraphicFramePr>
        <p:xfrm>
          <a:off x="2224496" y="2667000"/>
          <a:ext cx="6534150"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19" name="Right Brace 18"/>
          <p:cNvSpPr/>
          <p:nvPr/>
        </p:nvSpPr>
        <p:spPr>
          <a:xfrm rot="16200000" flipH="1">
            <a:off x="6198262" y="3679648"/>
            <a:ext cx="481279" cy="2209801"/>
          </a:xfrm>
          <a:prstGeom prst="rightBrace">
            <a:avLst>
              <a:gd name="adj1" fmla="val 64377"/>
              <a:gd name="adj2" fmla="val 50855"/>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0" name="TextBox 19"/>
          <p:cNvSpPr txBox="1"/>
          <p:nvPr/>
        </p:nvSpPr>
        <p:spPr>
          <a:xfrm>
            <a:off x="6019800" y="5025188"/>
            <a:ext cx="2286000" cy="646331"/>
          </a:xfrm>
          <a:prstGeom prst="rect">
            <a:avLst/>
          </a:prstGeom>
          <a:noFill/>
        </p:spPr>
        <p:txBody>
          <a:bodyPr wrap="square" rtlCol="0">
            <a:spAutoFit/>
          </a:bodyPr>
          <a:lstStyle/>
          <a:p>
            <a:r>
              <a:rPr lang="en-US" dirty="0" smtClean="0">
                <a:solidFill>
                  <a:schemeClr val="accent4"/>
                </a:solidFill>
                <a:latin typeface="+mj-lt"/>
              </a:rPr>
              <a:t>Room for improvement</a:t>
            </a:r>
            <a:endParaRPr lang="en-US" dirty="0">
              <a:solidFill>
                <a:schemeClr val="accent4"/>
              </a:solidFill>
              <a:latin typeface="+mj-lt"/>
            </a:endParaRPr>
          </a:p>
        </p:txBody>
      </p:sp>
    </p:spTree>
    <p:extLst>
      <p:ext uri="{BB962C8B-B14F-4D97-AF65-F5344CB8AC3E}">
        <p14:creationId xmlns:p14="http://schemas.microsoft.com/office/powerpoint/2010/main" val="21988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BEOH\Stock Photos\DHS Shutterstock\yellow umbrella rain path walking storm sun woma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291072" y="1615440"/>
            <a:ext cx="2852928" cy="36728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K:\BEOH\Stock Photos\DHS Shutterstock\hand-bathtub-faucet-cold-120640336.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124200" y="1615440"/>
            <a:ext cx="2852929" cy="36728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BEOH\Stock Photos\DHS Shutterstock\alarm-clock-red-background-1146206138.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 y="1600200"/>
            <a:ext cx="2852929" cy="36880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9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5867400"/>
            <a:ext cx="9144000" cy="9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5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7309" y="2057400"/>
            <a:ext cx="4572000" cy="4555093"/>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600" dirty="0" smtClean="0">
                <a:latin typeface="+mj-lt"/>
              </a:rPr>
              <a:t>Promoting active transportation options like safe routes to schools.</a:t>
            </a:r>
          </a:p>
          <a:p>
            <a:pPr marL="285750" indent="-285750">
              <a:spcAft>
                <a:spcPts val="1800"/>
              </a:spcAft>
              <a:buFont typeface="Arial" panose="020B0604020202020204" pitchFamily="34" charset="0"/>
              <a:buChar char="•"/>
            </a:pPr>
            <a:r>
              <a:rPr lang="en-US" sz="2600" dirty="0" smtClean="0">
                <a:latin typeface="+mj-lt"/>
              </a:rPr>
              <a:t>Encouraging drivers to share the road with cyclists and pedestrians.</a:t>
            </a:r>
          </a:p>
          <a:p>
            <a:pPr marL="285750" indent="-285750">
              <a:spcAft>
                <a:spcPts val="1800"/>
              </a:spcAft>
              <a:buFont typeface="Arial" panose="020B0604020202020204" pitchFamily="34" charset="0"/>
              <a:buChar char="•"/>
            </a:pPr>
            <a:r>
              <a:rPr lang="en-US" sz="2600" dirty="0" smtClean="0">
                <a:latin typeface="+mj-lt"/>
              </a:rPr>
              <a:t>Working with Parks and Rec to build and maintain sidewalks, bike lanes, and crosswalks.</a:t>
            </a:r>
            <a:endParaRPr lang="en-US" sz="2600" dirty="0">
              <a:latin typeface="+mj-lt"/>
            </a:endParaRPr>
          </a:p>
        </p:txBody>
      </p:sp>
      <p:sp>
        <p:nvSpPr>
          <p:cNvPr id="5" name="TextBox 4"/>
          <p:cNvSpPr txBox="1"/>
          <p:nvPr/>
        </p:nvSpPr>
        <p:spPr>
          <a:xfrm>
            <a:off x="4294909" y="152400"/>
            <a:ext cx="4876800" cy="1754326"/>
          </a:xfrm>
          <a:prstGeom prst="rect">
            <a:avLst/>
          </a:prstGeom>
          <a:noFill/>
        </p:spPr>
        <p:txBody>
          <a:bodyPr wrap="square" rtlCol="0">
            <a:spAutoFit/>
          </a:bodyPr>
          <a:lstStyle/>
          <a:p>
            <a:r>
              <a:rPr lang="en-US" sz="3600" dirty="0" smtClean="0">
                <a:latin typeface="+mj-lt"/>
              </a:rPr>
              <a:t>Addressing </a:t>
            </a:r>
            <a:r>
              <a:rPr lang="en-US" sz="3600" b="1" dirty="0" smtClean="0">
                <a:solidFill>
                  <a:schemeClr val="accent4"/>
                </a:solidFill>
                <a:latin typeface="+mj-lt"/>
              </a:rPr>
              <a:t>motor vehicle fatalities </a:t>
            </a:r>
            <a:r>
              <a:rPr lang="en-US" sz="3600" dirty="0" smtClean="0">
                <a:latin typeface="+mj-lt"/>
              </a:rPr>
              <a:t>in Wisconsinville County</a:t>
            </a:r>
            <a:endParaRPr lang="en-US" sz="3600" dirty="0">
              <a:latin typeface="+mj-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4191000" cy="6908496"/>
          </a:xfrm>
          <a:prstGeom prst="rect">
            <a:avLst/>
          </a:prstGeom>
        </p:spPr>
      </p:pic>
    </p:spTree>
    <p:extLst>
      <p:ext uri="{BB962C8B-B14F-4D97-AF65-F5344CB8AC3E}">
        <p14:creationId xmlns:p14="http://schemas.microsoft.com/office/powerpoint/2010/main" val="2188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BEOH\Stock Photos\June 2015 Shutterstock\Chalkboard question plus lightbulb equals exclamation poin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5720"/>
            <a:ext cx="9144000" cy="690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64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08732"/>
            <a:ext cx="9144000" cy="6096000"/>
          </a:xfrm>
          <a:prstGeom prst="rect">
            <a:avLst/>
          </a:prstGeom>
        </p:spPr>
      </p:pic>
      <p:sp>
        <p:nvSpPr>
          <p:cNvPr id="26" name="Rectangle 25"/>
          <p:cNvSpPr/>
          <p:nvPr/>
        </p:nvSpPr>
        <p:spPr>
          <a:xfrm>
            <a:off x="-1" y="4899119"/>
            <a:ext cx="9144001" cy="1958881"/>
          </a:xfrm>
          <a:prstGeom prst="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215" y="5355339"/>
            <a:ext cx="4855520" cy="1046440"/>
          </a:xfrm>
          <a:prstGeom prst="rect">
            <a:avLst/>
          </a:prstGeom>
          <a:noFill/>
        </p:spPr>
        <p:txBody>
          <a:bodyPr wrap="square" rtlCol="0">
            <a:spAutoFit/>
          </a:bodyPr>
          <a:lstStyle/>
          <a:p>
            <a:r>
              <a:rPr lang="en-US" sz="3200" b="1" dirty="0" smtClean="0">
                <a:solidFill>
                  <a:schemeClr val="bg1"/>
                </a:solidFill>
                <a:latin typeface="+mj-lt"/>
              </a:rPr>
              <a:t>THANK YOU!</a:t>
            </a:r>
            <a:endParaRPr lang="en-US" sz="2000" dirty="0" smtClean="0">
              <a:solidFill>
                <a:schemeClr val="bg1"/>
              </a:solidFill>
              <a:latin typeface="+mj-lt"/>
            </a:endParaRPr>
          </a:p>
          <a:p>
            <a:endParaRPr lang="en-US" sz="1200" dirty="0" smtClean="0">
              <a:solidFill>
                <a:schemeClr val="tx1">
                  <a:lumMod val="75000"/>
                  <a:lumOff val="25000"/>
                </a:schemeClr>
              </a:solidFill>
              <a:latin typeface="+mj-lt"/>
            </a:endParaRPr>
          </a:p>
          <a:p>
            <a:r>
              <a:rPr lang="en-US" i="1" dirty="0" smtClean="0">
                <a:solidFill>
                  <a:schemeClr val="bg1"/>
                </a:solidFill>
                <a:latin typeface="+mj-lt"/>
              </a:rPr>
              <a:t>Presenter Name  |  Presenter Agency  |  Date</a:t>
            </a:r>
            <a:endParaRPr lang="en-US" sz="1600" i="1" dirty="0">
              <a:solidFill>
                <a:schemeClr val="bg1"/>
              </a:solidFill>
              <a:latin typeface="+mj-lt"/>
            </a:endParaRPr>
          </a:p>
        </p:txBody>
      </p:sp>
      <p:sp>
        <p:nvSpPr>
          <p:cNvPr id="28" name="Oval 27"/>
          <p:cNvSpPr/>
          <p:nvPr/>
        </p:nvSpPr>
        <p:spPr>
          <a:xfrm>
            <a:off x="7391400" y="4173260"/>
            <a:ext cx="1447800" cy="1447800"/>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PUT YOUR LOGO IN THIS SPACE</a:t>
            </a:r>
            <a:endParaRPr lang="en-US" dirty="0">
              <a:solidFill>
                <a:schemeClr val="tx1"/>
              </a:solidFill>
            </a:endParaRPr>
          </a:p>
        </p:txBody>
      </p:sp>
    </p:spTree>
    <p:extLst>
      <p:ext uri="{BB962C8B-B14F-4D97-AF65-F5344CB8AC3E}">
        <p14:creationId xmlns:p14="http://schemas.microsoft.com/office/powerpoint/2010/main" val="4075382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BEOH\Stock Photos\DHS Shutterstock\men-woman-brainstorming-laptop-offic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5240"/>
            <a:ext cx="9144000" cy="687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043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BEOH\Stock Photos\DHS Shutterstock\alarm-clock-red-background-1146206138.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1600200"/>
            <a:ext cx="2852929" cy="36880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9144000" cy="9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5867400"/>
            <a:ext cx="9144000" cy="9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733800" y="2697540"/>
            <a:ext cx="5105400" cy="1569660"/>
          </a:xfrm>
          <a:prstGeom prst="rect">
            <a:avLst/>
          </a:prstGeom>
          <a:noFill/>
        </p:spPr>
        <p:txBody>
          <a:bodyPr wrap="square" rtlCol="0">
            <a:spAutoFit/>
          </a:bodyPr>
          <a:lstStyle/>
          <a:p>
            <a:r>
              <a:rPr lang="en-US" sz="3200" dirty="0" smtClean="0">
                <a:latin typeface="+mj-lt"/>
              </a:rPr>
              <a:t>What if you kept your </a:t>
            </a:r>
            <a:r>
              <a:rPr lang="en-US" sz="3200" dirty="0" smtClean="0">
                <a:solidFill>
                  <a:schemeClr val="accent4"/>
                </a:solidFill>
                <a:latin typeface="+mj-lt"/>
              </a:rPr>
              <a:t>alarm clock in the basement</a:t>
            </a:r>
            <a:r>
              <a:rPr lang="en-US" sz="3200" dirty="0" smtClean="0">
                <a:latin typeface="+mj-lt"/>
              </a:rPr>
              <a:t>, not next to your bed?</a:t>
            </a:r>
            <a:endParaRPr lang="en-US" sz="3200" dirty="0">
              <a:latin typeface="+mj-lt"/>
            </a:endParaRPr>
          </a:p>
        </p:txBody>
      </p:sp>
      <p:sp>
        <p:nvSpPr>
          <p:cNvPr id="21" name="Rectangle 20"/>
          <p:cNvSpPr/>
          <p:nvPr/>
        </p:nvSpPr>
        <p:spPr>
          <a:xfrm>
            <a:off x="3352800" y="2773710"/>
            <a:ext cx="228600" cy="1417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84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K:\BEOH\Stock Photos\DHS Shutterstock\hand-bathtub-faucet-cold-12064033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144" y="1600200"/>
            <a:ext cx="2852929" cy="36728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33800" y="2697540"/>
            <a:ext cx="5105400" cy="1569660"/>
          </a:xfrm>
          <a:prstGeom prst="rect">
            <a:avLst/>
          </a:prstGeom>
          <a:noFill/>
        </p:spPr>
        <p:txBody>
          <a:bodyPr wrap="square" rtlCol="0">
            <a:spAutoFit/>
          </a:bodyPr>
          <a:lstStyle/>
          <a:p>
            <a:r>
              <a:rPr lang="en-US" sz="3200" dirty="0" smtClean="0">
                <a:latin typeface="+mj-lt"/>
              </a:rPr>
              <a:t>What if you had to </a:t>
            </a:r>
            <a:r>
              <a:rPr lang="en-US" sz="3200" dirty="0" smtClean="0">
                <a:solidFill>
                  <a:schemeClr val="accent4"/>
                </a:solidFill>
                <a:latin typeface="+mj-lt"/>
              </a:rPr>
              <a:t>email the utility company </a:t>
            </a:r>
            <a:r>
              <a:rPr lang="en-US" sz="3200" dirty="0" smtClean="0">
                <a:latin typeface="+mj-lt"/>
              </a:rPr>
              <a:t>to adjust your shower temperature?</a:t>
            </a:r>
            <a:endParaRPr lang="en-US" sz="3200" dirty="0">
              <a:latin typeface="+mj-lt"/>
            </a:endParaRPr>
          </a:p>
        </p:txBody>
      </p:sp>
      <p:sp>
        <p:nvSpPr>
          <p:cNvPr id="10" name="Rectangle 9"/>
          <p:cNvSpPr/>
          <p:nvPr/>
        </p:nvSpPr>
        <p:spPr>
          <a:xfrm>
            <a:off x="3352800" y="2773710"/>
            <a:ext cx="228600" cy="1417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9144000" cy="9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5867400"/>
            <a:ext cx="9144000" cy="9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6562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BEOH\Stock Photos\DHS Shutterstock\yellow umbrella rain path walking storm sun woma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240" y="1615440"/>
            <a:ext cx="2852928" cy="367284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352800" y="2773710"/>
            <a:ext cx="228600" cy="1417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733800" y="2697540"/>
            <a:ext cx="5105400" cy="1569660"/>
          </a:xfrm>
          <a:prstGeom prst="rect">
            <a:avLst/>
          </a:prstGeom>
          <a:noFill/>
        </p:spPr>
        <p:txBody>
          <a:bodyPr wrap="square" rtlCol="0">
            <a:spAutoFit/>
          </a:bodyPr>
          <a:lstStyle/>
          <a:p>
            <a:r>
              <a:rPr lang="en-US" sz="3200" dirty="0" smtClean="0">
                <a:latin typeface="+mj-lt"/>
              </a:rPr>
              <a:t>What if you had to </a:t>
            </a:r>
            <a:r>
              <a:rPr lang="en-US" sz="3200" dirty="0" smtClean="0">
                <a:solidFill>
                  <a:schemeClr val="accent4"/>
                </a:solidFill>
                <a:latin typeface="+mj-lt"/>
              </a:rPr>
              <a:t>consult five agencies</a:t>
            </a:r>
            <a:r>
              <a:rPr lang="en-US" sz="3200" dirty="0" smtClean="0">
                <a:latin typeface="+mj-lt"/>
              </a:rPr>
              <a:t> to get a weather report?</a:t>
            </a:r>
            <a:endParaRPr lang="en-US" sz="3200" dirty="0">
              <a:latin typeface="+mj-lt"/>
            </a:endParaRPr>
          </a:p>
        </p:txBody>
      </p:sp>
      <p:sp>
        <p:nvSpPr>
          <p:cNvPr id="11" name="Rectangle 10"/>
          <p:cNvSpPr/>
          <p:nvPr/>
        </p:nvSpPr>
        <p:spPr>
          <a:xfrm>
            <a:off x="0" y="0"/>
            <a:ext cx="9144000" cy="9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5867400"/>
            <a:ext cx="9144000" cy="99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64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4400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835" y="724543"/>
            <a:ext cx="1982229" cy="1598914"/>
          </a:xfrm>
          <a:prstGeom prst="rect">
            <a:avLst/>
          </a:prstGeom>
          <a:noFill/>
          <a:ln w="38100">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3868" y="723257"/>
            <a:ext cx="1984032" cy="1600200"/>
          </a:xfrm>
          <a:prstGeom prst="rect">
            <a:avLst/>
          </a:prstGeom>
          <a:noFill/>
          <a:ln w="38100">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0421" y="723900"/>
            <a:ext cx="1982230" cy="1600200"/>
          </a:xfrm>
          <a:prstGeom prst="rect">
            <a:avLst/>
          </a:prstGeom>
          <a:noFill/>
          <a:ln w="38100">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13570" y="723900"/>
            <a:ext cx="1982230" cy="1600200"/>
          </a:xfrm>
          <a:prstGeom prst="rect">
            <a:avLst/>
          </a:prstGeom>
          <a:noFill/>
          <a:ln w="38100">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1070" y="1587076"/>
            <a:ext cx="1982230" cy="584775"/>
          </a:xfrm>
          <a:prstGeom prst="rect">
            <a:avLst/>
          </a:prstGeom>
          <a:solidFill>
            <a:schemeClr val="accent4">
              <a:alpha val="90000"/>
            </a:schemeClr>
          </a:solidFill>
        </p:spPr>
        <p:txBody>
          <a:bodyPr wrap="square" rtlCol="0">
            <a:spAutoFit/>
          </a:bodyPr>
          <a:lstStyle/>
          <a:p>
            <a:pPr algn="ctr"/>
            <a:r>
              <a:rPr lang="en-US" sz="3200" dirty="0" smtClean="0">
                <a:solidFill>
                  <a:schemeClr val="bg1"/>
                </a:solidFill>
                <a:latin typeface="+mj-lt"/>
              </a:rPr>
              <a:t>CDC</a:t>
            </a:r>
            <a:endParaRPr lang="en-US" sz="3200" dirty="0">
              <a:solidFill>
                <a:schemeClr val="bg1"/>
              </a:solidFill>
              <a:latin typeface="+mj-lt"/>
            </a:endParaRPr>
          </a:p>
        </p:txBody>
      </p:sp>
      <p:sp>
        <p:nvSpPr>
          <p:cNvPr id="11" name="TextBox 10"/>
          <p:cNvSpPr txBox="1"/>
          <p:nvPr/>
        </p:nvSpPr>
        <p:spPr>
          <a:xfrm>
            <a:off x="2479953" y="1587074"/>
            <a:ext cx="2049464" cy="584775"/>
          </a:xfrm>
          <a:prstGeom prst="rect">
            <a:avLst/>
          </a:prstGeom>
          <a:solidFill>
            <a:schemeClr val="accent4">
              <a:alpha val="90000"/>
            </a:schemeClr>
          </a:solidFill>
        </p:spPr>
        <p:txBody>
          <a:bodyPr wrap="square" rtlCol="0">
            <a:spAutoFit/>
          </a:bodyPr>
          <a:lstStyle/>
          <a:p>
            <a:pPr algn="ctr"/>
            <a:r>
              <a:rPr lang="en-US" sz="3200" dirty="0" smtClean="0">
                <a:solidFill>
                  <a:schemeClr val="bg1"/>
                </a:solidFill>
                <a:latin typeface="+mj-lt"/>
              </a:rPr>
              <a:t>DNR</a:t>
            </a:r>
            <a:endParaRPr lang="en-US" sz="3200" dirty="0">
              <a:solidFill>
                <a:schemeClr val="bg1"/>
              </a:solidFill>
              <a:latin typeface="+mj-lt"/>
            </a:endParaRPr>
          </a:p>
        </p:txBody>
      </p:sp>
      <p:sp>
        <p:nvSpPr>
          <p:cNvPr id="12" name="TextBox 11"/>
          <p:cNvSpPr txBox="1"/>
          <p:nvPr/>
        </p:nvSpPr>
        <p:spPr>
          <a:xfrm>
            <a:off x="4714505" y="1587074"/>
            <a:ext cx="2049464" cy="584775"/>
          </a:xfrm>
          <a:prstGeom prst="rect">
            <a:avLst/>
          </a:prstGeom>
          <a:solidFill>
            <a:schemeClr val="accent4">
              <a:alpha val="90000"/>
            </a:schemeClr>
          </a:solidFill>
        </p:spPr>
        <p:txBody>
          <a:bodyPr wrap="square" rtlCol="0">
            <a:spAutoFit/>
          </a:bodyPr>
          <a:lstStyle/>
          <a:p>
            <a:pPr algn="ctr"/>
            <a:r>
              <a:rPr lang="en-US" sz="3200" dirty="0" smtClean="0">
                <a:solidFill>
                  <a:schemeClr val="bg1"/>
                </a:solidFill>
                <a:latin typeface="+mj-lt"/>
              </a:rPr>
              <a:t>EPA</a:t>
            </a:r>
            <a:endParaRPr lang="en-US" sz="3200" dirty="0">
              <a:solidFill>
                <a:schemeClr val="bg1"/>
              </a:solidFill>
              <a:latin typeface="+mj-lt"/>
            </a:endParaRPr>
          </a:p>
        </p:txBody>
      </p:sp>
      <p:sp>
        <p:nvSpPr>
          <p:cNvPr id="13" name="TextBox 12"/>
          <p:cNvSpPr txBox="1"/>
          <p:nvPr/>
        </p:nvSpPr>
        <p:spPr>
          <a:xfrm>
            <a:off x="6891152" y="1587074"/>
            <a:ext cx="2049464" cy="584775"/>
          </a:xfrm>
          <a:prstGeom prst="rect">
            <a:avLst/>
          </a:prstGeom>
          <a:solidFill>
            <a:schemeClr val="accent4">
              <a:alpha val="90000"/>
            </a:schemeClr>
          </a:solidFill>
        </p:spPr>
        <p:txBody>
          <a:bodyPr wrap="square" rtlCol="0">
            <a:spAutoFit/>
          </a:bodyPr>
          <a:lstStyle/>
          <a:p>
            <a:pPr algn="ctr"/>
            <a:r>
              <a:rPr lang="en-US" sz="3200" dirty="0" smtClean="0">
                <a:solidFill>
                  <a:schemeClr val="bg1"/>
                </a:solidFill>
                <a:latin typeface="+mj-lt"/>
              </a:rPr>
              <a:t>WISH</a:t>
            </a:r>
            <a:endParaRPr lang="en-US" sz="3200" dirty="0">
              <a:solidFill>
                <a:schemeClr val="bg1"/>
              </a:solidFill>
              <a:latin typeface="+mj-lt"/>
            </a:endParaRPr>
          </a:p>
        </p:txBody>
      </p:sp>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13569" y="2250954"/>
            <a:ext cx="4219081" cy="4250566"/>
          </a:xfrm>
          <a:prstGeom prst="rect">
            <a:avLst/>
          </a:prstGeom>
          <a:ln w="38100">
            <a:solidFill>
              <a:schemeClr val="accent4"/>
            </a:solidFill>
          </a:ln>
        </p:spPr>
      </p:pic>
      <p:sp>
        <p:nvSpPr>
          <p:cNvPr id="14" name="TextBox 13"/>
          <p:cNvSpPr txBox="1"/>
          <p:nvPr/>
        </p:nvSpPr>
        <p:spPr>
          <a:xfrm>
            <a:off x="2479954" y="5105400"/>
            <a:ext cx="4259264" cy="584775"/>
          </a:xfrm>
          <a:prstGeom prst="rect">
            <a:avLst/>
          </a:prstGeom>
          <a:solidFill>
            <a:schemeClr val="accent4">
              <a:alpha val="90000"/>
            </a:schemeClr>
          </a:solidFill>
        </p:spPr>
        <p:txBody>
          <a:bodyPr wrap="square" rtlCol="0">
            <a:spAutoFit/>
          </a:bodyPr>
          <a:lstStyle/>
          <a:p>
            <a:pPr algn="ctr"/>
            <a:r>
              <a:rPr lang="en-US" sz="3200" dirty="0" smtClean="0">
                <a:solidFill>
                  <a:schemeClr val="bg1"/>
                </a:solidFill>
                <a:latin typeface="+mj-lt"/>
              </a:rPr>
              <a:t>TRACKING</a:t>
            </a:r>
            <a:endParaRPr lang="en-US" sz="3200" dirty="0">
              <a:solidFill>
                <a:schemeClr val="bg1"/>
              </a:solidFill>
              <a:latin typeface="+mj-lt"/>
            </a:endParaRPr>
          </a:p>
        </p:txBody>
      </p:sp>
    </p:spTree>
    <p:extLst>
      <p:ext uri="{BB962C8B-B14F-4D97-AF65-F5344CB8AC3E}">
        <p14:creationId xmlns:p14="http://schemas.microsoft.com/office/powerpoint/2010/main" val="3932902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C 0.00659 0.00857 0.0118 0.01968 0.02066 0.02338 C 0.03333 0.03472 0.04132 0.04769 0.05295 0.0588 C 0.05503 0.06088 0.05798 0.06111 0.06024 0.06273 C 0.07066 0.0706 0.08073 0.07871 0.09114 0.08611 C 0.10434 0.0956 0.11684 0.10695 0.12951 0.11759 C 0.14201 0.12801 0.15382 0.14028 0.16614 0.15093 C 0.18298 0.16551 0.17205 0.16019 0.18229 0.16458 C 0.19409 0.17477 0.20712 0.18241 0.21909 0.19213 C 0.23038 0.20139 0.24097 0.21158 0.25295 0.21945 C 0.26059 0.22963 0.2684 0.24051 0.27795 0.24699 C 0.28003 0.25463 0.28298 0.26088 0.28524 0.26852 C 0.28819 0.27847 0.28854 0.28773 0.29566 0.29398 C 0.30225 0.3081 0.30573 0.31713 0.30885 0.33333 C 0.31041 0.34121 0.31163 0.34884 0.31319 0.35671 C 0.31371 0.35926 0.31423 0.36204 0.31475 0.36458 C 0.3151 0.36644 0.31614 0.37037 0.31614 0.37037 " pathEditMode="relative" ptsTypes="ffffffffffffffffA">
                                      <p:cBhvr>
                                        <p:cTn id="6" dur="2000" fill="hold"/>
                                        <p:tgtEl>
                                          <p:spTgt spid="409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C 0.00659 0.00857 0.0118 0.01968 0.02066 0.02338 C 0.03333 0.03472 0.04132 0.04769 0.05295 0.0588 C 0.05503 0.06088 0.05798 0.06111 0.06024 0.06273 C 0.07066 0.0706 0.08073 0.07871 0.09114 0.08611 C 0.10434 0.0956 0.11684 0.10695 0.12951 0.11759 C 0.14201 0.12801 0.15382 0.14028 0.16614 0.15093 C 0.18298 0.16551 0.17205 0.16019 0.18229 0.16458 C 0.19409 0.17477 0.20712 0.18241 0.21909 0.19213 C 0.23038 0.20139 0.24097 0.21158 0.25295 0.21945 C 0.26059 0.22963 0.2684 0.24051 0.27795 0.24699 C 0.28003 0.25463 0.28298 0.26088 0.28524 0.26852 C 0.28819 0.27847 0.28854 0.28773 0.29566 0.29398 C 0.30225 0.3081 0.30573 0.31713 0.30885 0.33333 C 0.31041 0.34121 0.31163 0.34884 0.31319 0.35671 C 0.31371 0.35926 0.31423 0.36204 0.31475 0.36458 C 0.3151 0.36644 0.31614 0.37037 0.31614 0.37037 " pathEditMode="relative" ptsTypes="ffffffffffffffffA">
                                      <p:cBhvr>
                                        <p:cTn id="8" dur="2000" fill="hold"/>
                                        <p:tgtEl>
                                          <p:spTgt spid="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C 0.00243 0.02037 0 0.0081 0.01025 0.03518 C 0.01129 0.03773 0.01164 0.04097 0.0132 0.04305 C 0.01737 0.04861 0.01945 0.05046 0.02205 0.05671 C 0.02848 0.07222 0.03577 0.08773 0.04115 0.10393 C 0.04584 0.11828 0.04792 0.1324 0.05139 0.14699 C 0.05278 0.15972 0.05469 0.17129 0.05591 0.18426 C 0.05678 0.2074 0.05816 0.22824 0.06025 0.25092 C 0.06077 0.27176 0.06094 0.29282 0.06181 0.31365 C 0.06216 0.32106 0.06754 0.31967 0.06754 0.32546 " pathEditMode="relative" ptsTypes="fffffffffA">
                                      <p:cBhvr>
                                        <p:cTn id="10" dur="2000" fill="hold"/>
                                        <p:tgtEl>
                                          <p:spTgt spid="4102"/>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C 0.00243 0.02037 0 0.0081 0.01025 0.03518 C 0.01129 0.03773 0.01164 0.04097 0.0132 0.04305 C 0.01737 0.04861 0.01945 0.05046 0.02205 0.05671 C 0.02848 0.07222 0.03577 0.08773 0.04115 0.10393 C 0.04584 0.11828 0.04792 0.1324 0.05139 0.14699 C 0.05278 0.15972 0.05469 0.17129 0.05591 0.18426 C 0.05678 0.2074 0.05816 0.22824 0.06025 0.25092 C 0.06077 0.27176 0.06094 0.29282 0.06181 0.31365 C 0.06216 0.32106 0.06754 0.31967 0.06754 0.32546 " pathEditMode="relative" ptsTypes="fffffffffA">
                                      <p:cBhvr>
                                        <p:cTn id="12" dur="2000" fill="hold"/>
                                        <p:tgtEl>
                                          <p:spTgt spid="11"/>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C -0.00469 0.00949 -0.01094 0.02361 -0.01771 0.03125 C -0.02569 0.04051 -0.03889 0.04445 -0.04861 0.04885 C -0.05486 0.0551 -0.06146 0.05834 -0.06771 0.06459 C -0.07083 0.07153 -0.07517 0.07732 -0.07795 0.08426 C -0.08524 0.10255 -0.08976 0.12385 -0.09566 0.14306 C -0.09774 0.16019 -0.09913 0.18889 -0.10885 0.20185 C -0.11528 0.21042 -0.11667 0.21898 -0.12205 0.22732 C -0.12708 0.23496 -0.13542 0.24236 -0.13976 0.25093 C -0.14444 0.26019 -0.14688 0.27107 -0.15156 0.28033 C -0.16076 0.29861 -0.15521 0.28357 -0.15885 0.29398 " pathEditMode="relative" ptsTypes="ffffffffffA">
                                      <p:cBhvr>
                                        <p:cTn id="14" dur="2000" fill="hold"/>
                                        <p:tgtEl>
                                          <p:spTgt spid="4101"/>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C -0.00469 0.00949 -0.01094 0.02361 -0.01771 0.03125 C -0.02569 0.04051 -0.03889 0.04445 -0.04861 0.04885 C -0.05486 0.0551 -0.06146 0.05834 -0.06771 0.06459 C -0.07083 0.07153 -0.07517 0.07732 -0.07795 0.08426 C -0.08524 0.10255 -0.08976 0.12385 -0.09566 0.14306 C -0.09774 0.16019 -0.09913 0.18889 -0.10885 0.20185 C -0.11528 0.21042 -0.11667 0.21898 -0.12205 0.22732 C -0.12708 0.23496 -0.13542 0.24236 -0.13976 0.25093 C -0.14444 0.26019 -0.14688 0.27107 -0.15156 0.28033 C -0.16076 0.29861 -0.15521 0.28357 -0.15885 0.29398 " pathEditMode="relative" ptsTypes="ffffffffffA">
                                      <p:cBhvr>
                                        <p:cTn id="16" dur="2000" fill="hold"/>
                                        <p:tgtEl>
                                          <p:spTgt spid="12"/>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C -0.01614 0.02778 -0.03455 0.04977 -0.05451 0.07246 C -0.0776 0.09885 -0.09583 0.12593 -0.12361 0.14306 C -0.13576 0.15047 -0.14913 0.15301 -0.1618 0.1588 C -0.20625 0.17917 -0.25069 0.19723 -0.29409 0.22153 C -0.31788 0.23473 -0.33889 0.24514 -0.35885 0.26667 C -0.36666 0.28403 -0.38073 0.29375 -0.38975 0.30973 C -0.39027 0.31181 -0.39045 0.31389 -0.39114 0.31574 C -0.39236 0.31852 -0.39479 0.32037 -0.39566 0.32361 C -0.39705 0.3294 -0.39705 0.33542 -0.39705 0.34121 " pathEditMode="relative" ptsTypes="fffffffffA">
                                      <p:cBhvr>
                                        <p:cTn id="18" dur="2000" fill="hold"/>
                                        <p:tgtEl>
                                          <p:spTgt spid="4099"/>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C -0.01614 0.02778 -0.03455 0.04977 -0.05451 0.07246 C -0.0776 0.09885 -0.09583 0.12593 -0.12361 0.14306 C -0.13576 0.15047 -0.14913 0.15301 -0.1618 0.1588 C -0.20625 0.17917 -0.25069 0.19723 -0.29409 0.22153 C -0.31788 0.23473 -0.33889 0.24514 -0.35885 0.26667 C -0.36666 0.28403 -0.38073 0.29375 -0.38975 0.30973 C -0.39027 0.31181 -0.39045 0.31389 -0.39114 0.31574 C -0.39236 0.31852 -0.39479 0.32037 -0.39566 0.32361 C -0.39705 0.3294 -0.39705 0.33542 -0.39705 0.34121 " pathEditMode="relative" ptsTypes="fffffffffA">
                                      <p:cBhvr>
                                        <p:cTn id="20" dur="2000" fill="hold"/>
                                        <p:tgtEl>
                                          <p:spTgt spid="13"/>
                                        </p:tgtEl>
                                        <p:attrNameLst>
                                          <p:attrName>ppt_x</p:attrName>
                                          <p:attrName>ppt_y</p:attrName>
                                        </p:attrNameLst>
                                      </p:cBhvr>
                                    </p:animMotion>
                                  </p:childTnLst>
                                </p:cTn>
                              </p:par>
                              <p:par>
                                <p:cTn id="21" presetID="10" presetClass="entr" presetSubtype="0"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BEOH\Stock Photos\Icon Sets from Christy - These are CC and must be attributed\Magnifying Glass by Egor Culcea.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8500" y="361652"/>
            <a:ext cx="172597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K:\BEOH\Stock Photos\Icon Sets from Christy - These are CC and must be attributed\Idea by Garrett Knoll.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7813" y="4462740"/>
            <a:ext cx="2258545" cy="20855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BEOH\Stock Photos\Icon Sets from Christy - These are CC and must be attributed\Clipboard Data by Yamini Chandra.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267" y="2232448"/>
            <a:ext cx="2160457" cy="20221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86358" y="361652"/>
            <a:ext cx="6426821" cy="1569660"/>
          </a:xfrm>
          <a:prstGeom prst="rect">
            <a:avLst/>
          </a:prstGeom>
          <a:noFill/>
        </p:spPr>
        <p:txBody>
          <a:bodyPr wrap="square" rtlCol="0">
            <a:spAutoFit/>
          </a:bodyPr>
          <a:lstStyle/>
          <a:p>
            <a:r>
              <a:rPr lang="en-US" sz="4000" b="1" dirty="0" smtClean="0">
                <a:solidFill>
                  <a:schemeClr val="accent4"/>
                </a:solidFill>
                <a:latin typeface="+mj-lt"/>
              </a:rPr>
              <a:t>TRACK.  </a:t>
            </a:r>
          </a:p>
          <a:p>
            <a:r>
              <a:rPr lang="en-US" sz="2800" dirty="0" smtClean="0">
                <a:latin typeface="+mj-lt"/>
              </a:rPr>
              <a:t>Explore the data, compare counties, age groups, and years</a:t>
            </a:r>
            <a:endParaRPr lang="en-US" sz="2800" dirty="0">
              <a:latin typeface="+mj-lt"/>
            </a:endParaRPr>
          </a:p>
        </p:txBody>
      </p:sp>
      <p:sp>
        <p:nvSpPr>
          <p:cNvPr id="11" name="TextBox 10"/>
          <p:cNvSpPr txBox="1"/>
          <p:nvPr/>
        </p:nvSpPr>
        <p:spPr>
          <a:xfrm>
            <a:off x="2412379" y="2361514"/>
            <a:ext cx="6426821" cy="1569660"/>
          </a:xfrm>
          <a:prstGeom prst="rect">
            <a:avLst/>
          </a:prstGeom>
          <a:noFill/>
        </p:spPr>
        <p:txBody>
          <a:bodyPr wrap="square" rtlCol="0">
            <a:spAutoFit/>
          </a:bodyPr>
          <a:lstStyle/>
          <a:p>
            <a:r>
              <a:rPr lang="en-US" sz="4000" b="1" dirty="0" smtClean="0">
                <a:solidFill>
                  <a:schemeClr val="accent4"/>
                </a:solidFill>
                <a:latin typeface="+mj-lt"/>
              </a:rPr>
              <a:t>ANALYZE.</a:t>
            </a:r>
          </a:p>
          <a:p>
            <a:r>
              <a:rPr lang="en-US" sz="2800" dirty="0" smtClean="0">
                <a:latin typeface="+mj-lt"/>
              </a:rPr>
              <a:t>Create charts, maps, and tables to visualize and interpret the data</a:t>
            </a:r>
            <a:endParaRPr lang="en-US" sz="2800" dirty="0">
              <a:latin typeface="+mj-lt"/>
            </a:endParaRPr>
          </a:p>
        </p:txBody>
      </p:sp>
      <p:sp>
        <p:nvSpPr>
          <p:cNvPr id="12" name="TextBox 11"/>
          <p:cNvSpPr txBox="1"/>
          <p:nvPr/>
        </p:nvSpPr>
        <p:spPr>
          <a:xfrm>
            <a:off x="2412379" y="4552652"/>
            <a:ext cx="6426821" cy="2000548"/>
          </a:xfrm>
          <a:prstGeom prst="rect">
            <a:avLst/>
          </a:prstGeom>
          <a:noFill/>
        </p:spPr>
        <p:txBody>
          <a:bodyPr wrap="square" rtlCol="0">
            <a:spAutoFit/>
          </a:bodyPr>
          <a:lstStyle/>
          <a:p>
            <a:r>
              <a:rPr lang="en-US" sz="4000" b="1" dirty="0" smtClean="0">
                <a:solidFill>
                  <a:schemeClr val="accent4"/>
                </a:solidFill>
                <a:latin typeface="+mj-lt"/>
              </a:rPr>
              <a:t>ACT.</a:t>
            </a:r>
          </a:p>
          <a:p>
            <a:r>
              <a:rPr lang="en-US" sz="2800" dirty="0" smtClean="0">
                <a:latin typeface="+mj-lt"/>
              </a:rPr>
              <a:t>Use the data to target education, programming, and policies to address your community’s needs</a:t>
            </a:r>
            <a:endParaRPr lang="en-US" sz="2800" dirty="0">
              <a:latin typeface="+mj-lt"/>
            </a:endParaRPr>
          </a:p>
        </p:txBody>
      </p:sp>
    </p:spTree>
    <p:extLst>
      <p:ext uri="{BB962C8B-B14F-4D97-AF65-F5344CB8AC3E}">
        <p14:creationId xmlns:p14="http://schemas.microsoft.com/office/powerpoint/2010/main" val="192855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5000" y="0"/>
            <a:ext cx="5301012" cy="6858000"/>
          </a:xfrm>
          <a:prstGeom prst="rect">
            <a:avLst/>
          </a:prstGeom>
        </p:spPr>
      </p:pic>
    </p:spTree>
    <p:extLst>
      <p:ext uri="{BB962C8B-B14F-4D97-AF65-F5344CB8AC3E}">
        <p14:creationId xmlns:p14="http://schemas.microsoft.com/office/powerpoint/2010/main" val="7240209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6956&quot;&gt;&lt;/object&gt;&lt;object type=&quot;2&quot; unique_id=&quot;16957&quot;&gt;&lt;object type=&quot;3&quot; unique_id=&quot;16959&quot;&gt;&lt;property id=&quot;20148&quot; value=&quot;5&quot;/&gt;&lt;property id=&quot;20300&quot; value=&quot;Slide 2&quot;/&gt;&lt;property id=&quot;20307&quot; value=&quot;257&quot;/&gt;&lt;/object&gt;&lt;object type=&quot;3&quot; unique_id=&quot;16960&quot;&gt;&lt;property id=&quot;20148&quot; value=&quot;5&quot;/&gt;&lt;property id=&quot;20300&quot; value=&quot;Slide 3&quot;/&gt;&lt;property id=&quot;20307&quot; value=&quot;258&quot;/&gt;&lt;/object&gt;&lt;object type=&quot;3&quot; unique_id=&quot;16961&quot;&gt;&lt;property id=&quot;20148&quot; value=&quot;5&quot;/&gt;&lt;property id=&quot;20300&quot; value=&quot;Slide 4&quot;/&gt;&lt;property id=&quot;20307&quot; value=&quot;259&quot;/&gt;&lt;/object&gt;&lt;object type=&quot;3&quot; unique_id=&quot;16962&quot;&gt;&lt;property id=&quot;20148&quot; value=&quot;5&quot;/&gt;&lt;property id=&quot;20300&quot; value=&quot;Slide 5&quot;/&gt;&lt;property id=&quot;20307&quot; value=&quot;260&quot;/&gt;&lt;/object&gt;&lt;object type=&quot;3&quot; unique_id=&quot;16964&quot;&gt;&lt;property id=&quot;20148&quot; value=&quot;5&quot;/&gt;&lt;property id=&quot;20300&quot; value=&quot;Slide 7&quot;/&gt;&lt;property id=&quot;20307&quot; value=&quot;265&quot;/&gt;&lt;/object&gt;&lt;object type=&quot;3&quot; unique_id=&quot;16977&quot;&gt;&lt;property id=&quot;20148&quot; value=&quot;5&quot;/&gt;&lt;property id=&quot;20300&quot; value=&quot;Slide 6&quot;/&gt;&lt;property id=&quot;20307&quot; value=&quot;261&quot;/&gt;&lt;/object&gt;&lt;object type=&quot;3&quot; unique_id=&quot;16978&quot;&gt;&lt;property id=&quot;20148&quot; value=&quot;5&quot;/&gt;&lt;property id=&quot;20300&quot; value=&quot;Slide 8&quot;/&gt;&lt;property id=&quot;20307&quot; value=&quot;262&quot;/&gt;&lt;/object&gt;&lt;object type=&quot;3&quot; unique_id=&quot;16979&quot;&gt;&lt;property id=&quot;20148&quot; value=&quot;5&quot;/&gt;&lt;property id=&quot;20300&quot; value=&quot;Slide 9&quot;/&gt;&lt;property id=&quot;20307&quot; value=&quot;263&quot;/&gt;&lt;/object&gt;&lt;object type=&quot;3&quot; unique_id=&quot;16980&quot;&gt;&lt;property id=&quot;20148&quot; value=&quot;5&quot;/&gt;&lt;property id=&quot;20300&quot; value=&quot;Slide 10&quot;/&gt;&lt;property id=&quot;20307&quot; value=&quot;266&quot;/&gt;&lt;/object&gt;&lt;object type=&quot;3&quot; unique_id=&quot;16981&quot;&gt;&lt;property id=&quot;20148&quot; value=&quot;5&quot;/&gt;&lt;property id=&quot;20300&quot; value=&quot;Slide 12&quot;/&gt;&lt;property id=&quot;20307&quot; value=&quot;268&quot;/&gt;&lt;/object&gt;&lt;object type=&quot;3&quot; unique_id=&quot;16984&quot;&gt;&lt;property id=&quot;20148&quot; value=&quot;5&quot;/&gt;&lt;property id=&quot;20300&quot; value=&quot;Slide 16&quot;/&gt;&lt;property id=&quot;20307&quot; value=&quot;271&quot;/&gt;&lt;/object&gt;&lt;object type=&quot;3&quot; unique_id=&quot;16985&quot;&gt;&lt;property id=&quot;20148&quot; value=&quot;5&quot;/&gt;&lt;property id=&quot;20300&quot; value=&quot;Slide 17&quot;/&gt;&lt;property id=&quot;20307&quot; value=&quot;272&quot;/&gt;&lt;/object&gt;&lt;object type=&quot;3&quot; unique_id=&quot;16986&quot;&gt;&lt;property id=&quot;20148&quot; value=&quot;5&quot;/&gt;&lt;property id=&quot;20300&quot; value=&quot;Slide 18&quot;/&gt;&lt;property id=&quot;20307&quot; value=&quot;273&quot;/&gt;&lt;/object&gt;&lt;object type=&quot;3&quot; unique_id=&quot;16988&quot;&gt;&lt;property id=&quot;20148&quot; value=&quot;5&quot;/&gt;&lt;property id=&quot;20300&quot; value=&quot;Slide 20&quot;/&gt;&lt;property id=&quot;20307&quot; value=&quot;275&quot;/&gt;&lt;/object&gt;&lt;object type=&quot;3&quot; unique_id=&quot;16989&quot;&gt;&lt;property id=&quot;20148&quot; value=&quot;5&quot;/&gt;&lt;property id=&quot;20300&quot; value=&quot;Slide 21&quot;/&gt;&lt;property id=&quot;20307&quot; value=&quot;276&quot;/&gt;&lt;/object&gt;&lt;object type=&quot;3&quot; unique_id=&quot;16990&quot;&gt;&lt;property id=&quot;20148&quot; value=&quot;5&quot;/&gt;&lt;property id=&quot;20300&quot; value=&quot;Slide 14&quot;/&gt;&lt;property id=&quot;20307&quot; value=&quot;277&quot;/&gt;&lt;/object&gt;&lt;object type=&quot;3&quot; unique_id=&quot;16993&quot;&gt;&lt;property id=&quot;20148&quot; value=&quot;5&quot;/&gt;&lt;property id=&quot;20300&quot; value=&quot;Slide 19&quot;/&gt;&lt;property id=&quot;20307&quot; value=&quot;280&quot;/&gt;&lt;/object&gt;&lt;object type=&quot;3&quot; unique_id=&quot;34439&quot;&gt;&lt;property id=&quot;20148&quot; value=&quot;5&quot;/&gt;&lt;property id=&quot;20300&quot; value=&quot;Slide 11&quot;/&gt;&lt;property id=&quot;20307&quot; value=&quot;267&quot;/&gt;&lt;/object&gt;&lt;object type=&quot;3&quot; unique_id=&quot;34440&quot;&gt;&lt;property id=&quot;20148&quot; value=&quot;5&quot;/&gt;&lt;property id=&quot;20300&quot; value=&quot;Slide 13&quot;/&gt;&lt;property id=&quot;20307&quot; value=&quot;269&quot;/&gt;&lt;/object&gt;&lt;object type=&quot;3&quot; unique_id=&quot;34441&quot;&gt;&lt;property id=&quot;20148&quot; value=&quot;5&quot;/&gt;&lt;property id=&quot;20300&quot; value=&quot;Slide 15&quot;/&gt;&lt;property id=&quot;20307&quot; value=&quot;270&quot;/&gt;&lt;/object&gt;&lt;object type=&quot;3&quot; unique_id=&quot;34538&quot;&gt;&lt;property id=&quot;20148&quot; value=&quot;5&quot;/&gt;&lt;property id=&quot;20300&quot; value=&quot;Slide 1&quot;/&gt;&lt;property id=&quot;20307&quot; value=&quot;281&quot;/&gt;&lt;/object&gt;&lt;object type=&quot;3&quot; unique_id=&quot;34539&quot;&gt;&lt;property id=&quot;20148&quot; value=&quot;5&quot;/&gt;&lt;property id=&quot;20300&quot; value=&quot;Slide 22&quot;/&gt;&lt;property id=&quot;20307&quot; value=&quot;282&quot;/&gt;&lt;/object&gt;&lt;/object&gt;&lt;/object&gt;&lt;/database&gt;"/>
  <p:tag name="SECTOMILLISECCONVERTED" val="1"/>
</p:tagLst>
</file>

<file path=ppt/theme/theme1.xml><?xml version="1.0" encoding="utf-8"?>
<a:theme xmlns:a="http://schemas.openxmlformats.org/drawingml/2006/main" name="Office Theme">
  <a:themeElements>
    <a:clrScheme name="Tracking">
      <a:dk1>
        <a:sysClr val="windowText" lastClr="000000"/>
      </a:dk1>
      <a:lt1>
        <a:sysClr val="window" lastClr="FFFFFF"/>
      </a:lt1>
      <a:dk2>
        <a:srgbClr val="1F497D"/>
      </a:dk2>
      <a:lt2>
        <a:srgbClr val="EEECE1"/>
      </a:lt2>
      <a:accent1>
        <a:srgbClr val="000E63"/>
      </a:accent1>
      <a:accent2>
        <a:srgbClr val="FF8502"/>
      </a:accent2>
      <a:accent3>
        <a:srgbClr val="5AB13C"/>
      </a:accent3>
      <a:accent4>
        <a:srgbClr val="003C9F"/>
      </a:accent4>
      <a:accent5>
        <a:srgbClr val="FF612E"/>
      </a:accent5>
      <a:accent6>
        <a:srgbClr val="73A8C2"/>
      </a:accent6>
      <a:hlink>
        <a:srgbClr val="003C9F"/>
      </a:hlink>
      <a:folHlink>
        <a:srgbClr val="73A8C2"/>
      </a:folHlink>
    </a:clrScheme>
    <a:fontScheme name="Tracking">
      <a:majorFont>
        <a:latin typeface="Gill Sans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acking">
    <a:dk1>
      <a:sysClr val="windowText" lastClr="000000"/>
    </a:dk1>
    <a:lt1>
      <a:sysClr val="window" lastClr="FFFFFF"/>
    </a:lt1>
    <a:dk2>
      <a:srgbClr val="1F497D"/>
    </a:dk2>
    <a:lt2>
      <a:srgbClr val="EEECE1"/>
    </a:lt2>
    <a:accent1>
      <a:srgbClr val="000E63"/>
    </a:accent1>
    <a:accent2>
      <a:srgbClr val="FF8502"/>
    </a:accent2>
    <a:accent3>
      <a:srgbClr val="5AB13C"/>
    </a:accent3>
    <a:accent4>
      <a:srgbClr val="003C9F"/>
    </a:accent4>
    <a:accent5>
      <a:srgbClr val="FF612E"/>
    </a:accent5>
    <a:accent6>
      <a:srgbClr val="73A8C2"/>
    </a:accent6>
    <a:hlink>
      <a:srgbClr val="003C9F"/>
    </a:hlink>
    <a:folHlink>
      <a:srgbClr val="73A8C2"/>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racking">
    <a:dk1>
      <a:sysClr val="windowText" lastClr="000000"/>
    </a:dk1>
    <a:lt1>
      <a:sysClr val="window" lastClr="FFFFFF"/>
    </a:lt1>
    <a:dk2>
      <a:srgbClr val="1F497D"/>
    </a:dk2>
    <a:lt2>
      <a:srgbClr val="EEECE1"/>
    </a:lt2>
    <a:accent1>
      <a:srgbClr val="000E63"/>
    </a:accent1>
    <a:accent2>
      <a:srgbClr val="FF8502"/>
    </a:accent2>
    <a:accent3>
      <a:srgbClr val="5AB13C"/>
    </a:accent3>
    <a:accent4>
      <a:srgbClr val="003C9F"/>
    </a:accent4>
    <a:accent5>
      <a:srgbClr val="FF612E"/>
    </a:accent5>
    <a:accent6>
      <a:srgbClr val="73A8C2"/>
    </a:accent6>
    <a:hlink>
      <a:srgbClr val="003C9F"/>
    </a:hlink>
    <a:folHlink>
      <a:srgbClr val="73A8C2"/>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racking">
    <a:dk1>
      <a:sysClr val="windowText" lastClr="000000"/>
    </a:dk1>
    <a:lt1>
      <a:sysClr val="window" lastClr="FFFFFF"/>
    </a:lt1>
    <a:dk2>
      <a:srgbClr val="1F497D"/>
    </a:dk2>
    <a:lt2>
      <a:srgbClr val="EEECE1"/>
    </a:lt2>
    <a:accent1>
      <a:srgbClr val="000E63"/>
    </a:accent1>
    <a:accent2>
      <a:srgbClr val="FF8502"/>
    </a:accent2>
    <a:accent3>
      <a:srgbClr val="5AB13C"/>
    </a:accent3>
    <a:accent4>
      <a:srgbClr val="003C9F"/>
    </a:accent4>
    <a:accent5>
      <a:srgbClr val="FF612E"/>
    </a:accent5>
    <a:accent6>
      <a:srgbClr val="73A8C2"/>
    </a:accent6>
    <a:hlink>
      <a:srgbClr val="003C9F"/>
    </a:hlink>
    <a:folHlink>
      <a:srgbClr val="73A8C2"/>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1818</TotalTime>
  <Words>2348</Words>
  <Application>Microsoft Office PowerPoint</Application>
  <PresentationFormat>On-screen Show (4:3)</PresentationFormat>
  <Paragraphs>176</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Vogt</dc:creator>
  <cp:lastModifiedBy>Bell, Constance E</cp:lastModifiedBy>
  <cp:revision>161</cp:revision>
  <cp:lastPrinted>2019-09-24T17:39:01Z</cp:lastPrinted>
  <dcterms:created xsi:type="dcterms:W3CDTF">2015-06-10T18:35:59Z</dcterms:created>
  <dcterms:modified xsi:type="dcterms:W3CDTF">2021-09-23T14:51:44Z</dcterms:modified>
</cp:coreProperties>
</file>