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23"/>
  </p:notesMasterIdLst>
  <p:handoutMasterIdLst>
    <p:handoutMasterId r:id="rId24"/>
  </p:handoutMasterIdLst>
  <p:sldIdLst>
    <p:sldId id="257" r:id="rId5"/>
    <p:sldId id="289" r:id="rId6"/>
    <p:sldId id="285" r:id="rId7"/>
    <p:sldId id="264" r:id="rId8"/>
    <p:sldId id="283" r:id="rId9"/>
    <p:sldId id="297" r:id="rId10"/>
    <p:sldId id="298" r:id="rId11"/>
    <p:sldId id="295" r:id="rId12"/>
    <p:sldId id="273" r:id="rId13"/>
    <p:sldId id="292" r:id="rId14"/>
    <p:sldId id="293" r:id="rId15"/>
    <p:sldId id="286" r:id="rId16"/>
    <p:sldId id="272" r:id="rId17"/>
    <p:sldId id="267" r:id="rId18"/>
    <p:sldId id="291" r:id="rId19"/>
    <p:sldId id="284" r:id="rId20"/>
    <p:sldId id="288" r:id="rId21"/>
    <p:sldId id="2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positiva del título" id="{4C2D18A4-229D-4C70-9B24-78A559A62DD2}">
          <p14:sldIdLst>
            <p14:sldId id="257"/>
          </p14:sldIdLst>
        </p14:section>
        <p14:section name="Requisitos adicionales de WI" id="{73DDC109-40F5-48F4-BF94-B979210FAA38}">
          <p14:sldIdLst>
            <p14:sldId id="289"/>
            <p14:sldId id="285"/>
            <p14:sldId id="264"/>
            <p14:sldId id="283"/>
            <p14:sldId id="297"/>
            <p14:sldId id="298"/>
            <p14:sldId id="295"/>
            <p14:sldId id="273"/>
            <p14:sldId id="292"/>
            <p14:sldId id="293"/>
          </p14:sldIdLst>
        </p14:section>
        <p14:section name="Prácticas prohibidas en WI" id="{3A86734B-CD5C-415C-8356-C47CB11B4501}">
          <p14:sldIdLst>
            <p14:sldId id="286"/>
            <p14:sldId id="272"/>
            <p14:sldId id="267"/>
            <p14:sldId id="291"/>
            <p14:sldId id="284"/>
            <p14:sldId id="288"/>
          </p14:sldIdLst>
        </p14:section>
        <p14:section name="Información de contacto del DHS" id="{A6ACE592-C3D2-4235-B632-480A6CAB9447}">
          <p14:sldIdLst>
            <p14:sldId id="29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739F15-DE7A-7724-468D-9FC847DF60FE}" name="Lawent, Jessica L - DHS" initials="LJLD" userId="S::JessicaL.Lawent@dhs.wisconsin.gov::6c89a5ff-e290-4edf-bec7-b34cede79f7b" providerId="AD"/>
  <p188:author id="{576CAB53-9A1D-FC5C-21F9-F1174887BB58}" name="Hasan, Miriam T - DHS (Mimi)" initials="H(" userId="S::miriam.hasan@dhs.wisconsin.gov::c491f998-e261-4960-b36b-1267bd1797b5" providerId="AD"/>
  <p188:author id="{75D4585F-C63C-3DDB-268B-7D907113536E}" name="Hasan, Miriam T" initials="HMT" userId="Hasan, Miriam 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Weese, Sigrid" initials="DS" lastIdx="20" clrIdx="0">
    <p:extLst>
      <p:ext uri="{19B8F6BF-5375-455C-9EA6-DF929625EA0E}">
        <p15:presenceInfo xmlns:p15="http://schemas.microsoft.com/office/powerpoint/2012/main" userId="S-1-5-21-781256798-401653752-3358417428-19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066"/>
    <a:srgbClr val="D5E6E9"/>
    <a:srgbClr val="292929"/>
    <a:srgbClr val="003D78"/>
    <a:srgbClr val="FCFEFE"/>
    <a:srgbClr val="FF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7A7E7-BBCB-055C-9A93-DAC9293118AE}" v="158" dt="2023-06-27T21:29:15.767"/>
    <p1510:client id="{89B024CA-7C82-46C1-9BCE-1643C5EA3590}" v="2" dt="2023-06-26T19:27:20.303"/>
    <p1510:client id="{9275C856-85E4-EEC6-C51E-60E19272C53E}" v="2026" dt="2023-06-28T22:06:58.837"/>
    <p1510:client id="{EF78B501-B1AB-CAEA-1D8B-CFC613E135BA}" v="16" dt="2023-06-28T16:32:22.900"/>
    <p1510:client id="{FD65EE40-27C6-7F67-1F92-E78E70080967}" v="35" dt="2023-06-27T21:09:30.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37" autoAdjust="0"/>
  </p:normalViewPr>
  <p:slideViewPr>
    <p:cSldViewPr snapToGrid="0">
      <p:cViewPr varScale="1">
        <p:scale>
          <a:sx n="51" d="100"/>
          <a:sy n="51" d="100"/>
        </p:scale>
        <p:origin x="366"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20483" name="Rectangle 3"/>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20484" name="Rectangle 4"/>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20485" name="Rectangle 5"/>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20DFF197-DFE4-46CA-AA81-C9A0C8C12854}" type="slidenum">
              <a:rPr lang="en-US"/>
              <a:pPr/>
              <a:t>‹#›</a:t>
            </a:fld>
            <a:endParaRPr lang="en-US"/>
          </a:p>
        </p:txBody>
      </p:sp>
    </p:spTree>
    <p:extLst>
      <p:ext uri="{BB962C8B-B14F-4D97-AF65-F5344CB8AC3E}">
        <p14:creationId xmlns:p14="http://schemas.microsoft.com/office/powerpoint/2010/main" val="3542562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4E8633D4-FB84-4938-9734-90249AA7EFBA}" type="slidenum">
              <a:rPr lang="en-US"/>
              <a:pPr/>
              <a:t>‹#›</a:t>
            </a:fld>
            <a:endParaRPr lang="en-US"/>
          </a:p>
        </p:txBody>
      </p:sp>
    </p:spTree>
    <p:extLst>
      <p:ext uri="{BB962C8B-B14F-4D97-AF65-F5344CB8AC3E}">
        <p14:creationId xmlns:p14="http://schemas.microsoft.com/office/powerpoint/2010/main" val="7170540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tcp.wi.gov/Pages/Programs_Services/ConsumerProtection.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725ACAA6-2877-4F11-BB9A-A0C07E50E677}" type="slidenum">
              <a:rPr sz="1200"/>
              <a:pPr eaLnBrk="1" hangingPunct="1"/>
              <a:t>1</a:t>
            </a:fld>
            <a:endParaRPr sz="120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0" tIns="44970" rIns="89940" bIns="44970"/>
          <a:lstStyle/>
          <a:p>
            <a:pPr rtl="0" eaLnBrk="1" hangingPunct="1"/>
            <a:r>
              <a:rPr lang="es-US" dirty="0"/>
              <a:t>Las siguientes reglas aplican en Wisconsin y se suman a las reglas federales.  Los permisos siguen las reglas más estrictas.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985DBDFC-523F-4C93-A6D9-DECF1EEAB5F6}" type="slidenum">
              <a:rPr sz="1200"/>
              <a:pPr eaLnBrk="1" hangingPunct="1"/>
              <a:t>10</a:t>
            </a:fld>
            <a:endParaRPr sz="1200"/>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r>
              <a:rPr lang="es-US" b="0" i="0" dirty="0">
                <a:solidFill>
                  <a:srgbClr val="111111"/>
                </a:solidFill>
                <a:effectLst/>
                <a:latin typeface="+mj-lt"/>
              </a:rPr>
              <a:t>La EPA solo exige que se le avise al ocupante adulto cómo solicitar el informe. Wisconsin requiere que se le entregue el informe completo a un ocupante adulto de cada unidad afectada. </a:t>
            </a:r>
          </a:p>
        </p:txBody>
      </p:sp>
    </p:spTree>
    <p:extLst>
      <p:ext uri="{BB962C8B-B14F-4D97-AF65-F5344CB8AC3E}">
        <p14:creationId xmlns:p14="http://schemas.microsoft.com/office/powerpoint/2010/main" val="368822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985DBDFC-523F-4C93-A6D9-DECF1EEAB5F6}" type="slidenum">
              <a:rPr sz="1200"/>
              <a:pPr eaLnBrk="1" hangingPunct="1"/>
              <a:t>11</a:t>
            </a:fld>
            <a:endParaRPr sz="1200"/>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r>
              <a:rPr lang="es-US" dirty="0">
                <a:latin typeface="Arial"/>
                <a:ea typeface="ＭＳ Ｐゴシック"/>
                <a:cs typeface="Arial"/>
              </a:rPr>
              <a:t>A diferencia de la EPA, Wisconsin requiere un contrato escrito para la renovación. </a:t>
            </a:r>
          </a:p>
          <a:p>
            <a:endParaRPr lang="en-US" dirty="0">
              <a:latin typeface="Arial"/>
              <a:ea typeface="ＭＳ Ｐゴシック"/>
              <a:cs typeface="Arial"/>
            </a:endParaRPr>
          </a:p>
          <a:p>
            <a:pPr rtl="0"/>
            <a:r>
              <a:rPr lang="es-US" dirty="0">
                <a:latin typeface="Arial"/>
                <a:ea typeface="ＭＳ Ｐゴシック"/>
                <a:cs typeface="Arial"/>
              </a:rPr>
              <a:t>Los informes posteriores a la renovación de Wisconsin también deben tener una copia del contrato escrito.</a:t>
            </a:r>
          </a:p>
        </p:txBody>
      </p:sp>
    </p:spTree>
    <p:extLst>
      <p:ext uri="{BB962C8B-B14F-4D97-AF65-F5344CB8AC3E}">
        <p14:creationId xmlns:p14="http://schemas.microsoft.com/office/powerpoint/2010/main" val="2269103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4E8633D4-FB84-4938-9734-90249AA7EFBA}" type="slidenum">
              <a:rPr/>
              <a:pPr/>
              <a:t>12</a:t>
            </a:fld>
            <a:endParaRPr/>
          </a:p>
        </p:txBody>
      </p:sp>
    </p:spTree>
    <p:extLst>
      <p:ext uri="{BB962C8B-B14F-4D97-AF65-F5344CB8AC3E}">
        <p14:creationId xmlns:p14="http://schemas.microsoft.com/office/powerpoint/2010/main" val="6530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EB9CD088-23B2-4B00-9843-85357738281B}" type="slidenum">
              <a:rPr sz="1200"/>
              <a:pPr eaLnBrk="1" hangingPunct="1"/>
              <a:t>13</a:t>
            </a:fld>
            <a:endParaRPr sz="1200"/>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US" b="0" i="0" dirty="0">
                <a:solidFill>
                  <a:srgbClr val="111111"/>
                </a:solidFill>
                <a:effectLst/>
                <a:latin typeface="+mj-lt"/>
              </a:rPr>
              <a:t>La EPA permite que los renovadores recolecten las muestras de restos de pintura. Wisconsin, en cambio, no. </a:t>
            </a:r>
          </a:p>
          <a:p>
            <a:pPr algn="l" rtl="0"/>
            <a:endParaRPr lang="en-US" b="0" i="0" dirty="0">
              <a:solidFill>
                <a:srgbClr val="111111"/>
              </a:solidFill>
              <a:effectLst/>
              <a:latin typeface="+mj-lt"/>
            </a:endParaRPr>
          </a:p>
          <a:p>
            <a:pPr algn="l" rtl="0"/>
            <a:r>
              <a:rPr lang="es-US" b="0" i="0" dirty="0">
                <a:solidFill>
                  <a:srgbClr val="111111"/>
                </a:solidFill>
                <a:effectLst/>
                <a:latin typeface="+mj-lt"/>
              </a:rPr>
              <a:t>Aunque usted cuente con conocimientos sobre muestras de restos de pintura, no puede recolectarlas en Wisconsin. </a:t>
            </a:r>
          </a:p>
          <a:p>
            <a:pPr algn="l" rtl="0"/>
            <a:endParaRPr lang="en-US" b="0" i="0" dirty="0">
              <a:solidFill>
                <a:srgbClr val="111111"/>
              </a:solidFill>
              <a:effectLst/>
              <a:latin typeface="+mj-lt"/>
            </a:endParaRPr>
          </a:p>
          <a:p>
            <a:pPr algn="l" rtl="0"/>
            <a:r>
              <a:rPr lang="es-US" b="0" i="0" dirty="0">
                <a:solidFill>
                  <a:srgbClr val="111111"/>
                </a:solidFill>
                <a:effectLst/>
                <a:latin typeface="+mj-lt"/>
              </a:rPr>
              <a:t>Tomar las muestras de restos de pintura no es algo sencillo. En Wisconsin se requiere más capacitación para hacerlo.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4A3F70AD-5B94-4C19-B162-33160D969A47}" type="slidenum">
              <a:rPr sz="1200"/>
              <a:pPr eaLnBrk="1" hangingPunct="1"/>
              <a:t>14</a:t>
            </a:fld>
            <a:endParaRPr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xfrm>
            <a:off x="685800" y="4343400"/>
            <a:ext cx="5638800" cy="4343400"/>
          </a:xfrm>
        </p:spPr>
        <p:txBody>
          <a:bodyPr/>
          <a:lstStyle/>
          <a:p>
            <a:pPr rtl="0" eaLnBrk="1" hangingPunct="1">
              <a:buFontTx/>
              <a:buNone/>
            </a:pPr>
            <a:r>
              <a:rPr lang="es-US" dirty="0"/>
              <a:t>No utilice decapantes de pintura que contengan cloruro de metileno. La EPA se encuentra trabajando para prohibir este ingrediente. Puede causar cáncer y, cuando se lo usa en espacios cerrados, puede ocasionar la muerte.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4A3F70AD-5B94-4C19-B162-33160D969A47}" type="slidenum">
              <a:rPr sz="1200"/>
              <a:pPr eaLnBrk="1" hangingPunct="1"/>
              <a:t>15</a:t>
            </a:fld>
            <a:endParaRPr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xfrm>
            <a:off x="685800" y="4343400"/>
            <a:ext cx="5638800" cy="4343400"/>
          </a:xfrm>
        </p:spPr>
        <p:txBody>
          <a:bodyPr/>
          <a:lstStyle/>
          <a:p>
            <a:pPr rtl="0" eaLnBrk="1" hangingPunct="1">
              <a:buFontTx/>
              <a:buNone/>
            </a:pPr>
            <a:r>
              <a:rPr lang="es-US" dirty="0"/>
              <a:t>Wisconsin no permite la limpieza con agua a alta presión, el lavado a presión o el </a:t>
            </a:r>
            <a:r>
              <a:rPr lang="es-US" dirty="0" err="1"/>
              <a:t>hidrolavado</a:t>
            </a:r>
            <a:r>
              <a:rPr lang="es-US" dirty="0"/>
              <a:t>, a menos que se haga en un área de trabajo totalmente contenida con un control de escape con filtro HEPA y con un sistema de recolección de agua. </a:t>
            </a:r>
          </a:p>
        </p:txBody>
      </p:sp>
    </p:spTree>
    <p:extLst>
      <p:ext uri="{BB962C8B-B14F-4D97-AF65-F5344CB8AC3E}">
        <p14:creationId xmlns:p14="http://schemas.microsoft.com/office/powerpoint/2010/main" val="580771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4A3F70AD-5B94-4C19-B162-33160D969A47}" type="slidenum">
              <a:rPr sz="1200"/>
              <a:pPr eaLnBrk="1" hangingPunct="1"/>
              <a:t>16</a:t>
            </a:fld>
            <a:endParaRPr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xfrm>
            <a:off x="685800" y="4343400"/>
            <a:ext cx="5638800" cy="4343400"/>
          </a:xfrm>
        </p:spPr>
        <p:txBody>
          <a:bodyPr/>
          <a:lstStyle/>
          <a:p>
            <a:pPr rtl="0" eaLnBrk="1" hangingPunct="1">
              <a:buFontTx/>
              <a:buNone/>
            </a:pPr>
            <a:r>
              <a:rPr lang="es-US" dirty="0"/>
              <a:t>Las aspiradoras HEPA no pueden usarse si falta alguno de los filtros o la bolsa o si están dañados; la manguera tiene</a:t>
            </a:r>
            <a:r>
              <a:rPr lang="es-US" baseline="0" dirty="0"/>
              <a:t> grietas, está dañada de otra forma o se ha modificado de alguna manera, o si las costuras y los sellos ya no ofrecen un ajuste adecuado.</a:t>
            </a:r>
          </a:p>
        </p:txBody>
      </p:sp>
    </p:spTree>
    <p:extLst>
      <p:ext uri="{BB962C8B-B14F-4D97-AF65-F5344CB8AC3E}">
        <p14:creationId xmlns:p14="http://schemas.microsoft.com/office/powerpoint/2010/main" val="45242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4A3F70AD-5B94-4C19-B162-33160D969A47}" type="slidenum">
              <a:rPr sz="1200"/>
              <a:pPr eaLnBrk="1" hangingPunct="1"/>
              <a:t>17</a:t>
            </a:fld>
            <a:endParaRPr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xfrm>
            <a:off x="685800" y="4343400"/>
            <a:ext cx="5638800" cy="4343400"/>
          </a:xfrm>
        </p:spPr>
        <p:txBody>
          <a:bodyPr/>
          <a:lstStyle/>
          <a:p>
            <a:pPr rtl="0" eaLnBrk="1" hangingPunct="1">
              <a:buFontTx/>
              <a:buNone/>
            </a:pPr>
            <a:r>
              <a:rPr lang="es-US" baseline="0" dirty="0"/>
              <a:t>No se puede barrer en seco. Mantenga las escobas fuera del área de trabajo hasta que el trabajo con plomo se haya completado y limpiado.</a:t>
            </a:r>
          </a:p>
        </p:txBody>
      </p:sp>
    </p:spTree>
    <p:extLst>
      <p:ext uri="{BB962C8B-B14F-4D97-AF65-F5344CB8AC3E}">
        <p14:creationId xmlns:p14="http://schemas.microsoft.com/office/powerpoint/2010/main" val="2545893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4E8633D4-FB84-4938-9734-90249AA7EFBA}" type="slidenum">
              <a:rPr lang="en-US" smtClean="0"/>
              <a:pPr/>
              <a:t>18</a:t>
            </a:fld>
            <a:endParaRPr lang="en-US"/>
          </a:p>
        </p:txBody>
      </p:sp>
    </p:spTree>
    <p:extLst>
      <p:ext uri="{BB962C8B-B14F-4D97-AF65-F5344CB8AC3E}">
        <p14:creationId xmlns:p14="http://schemas.microsoft.com/office/powerpoint/2010/main" val="301344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fld id="{4E8633D4-FB84-4938-9734-90249AA7EFBA}" type="slidenum">
              <a:rPr lang="en-US" smtClean="0"/>
              <a:pPr/>
              <a:t>2</a:t>
            </a:fld>
            <a:endParaRPr lang="en-US"/>
          </a:p>
        </p:txBody>
      </p:sp>
    </p:spTree>
    <p:extLst>
      <p:ext uri="{BB962C8B-B14F-4D97-AF65-F5344CB8AC3E}">
        <p14:creationId xmlns:p14="http://schemas.microsoft.com/office/powerpoint/2010/main" val="106069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b="0" i="0" dirty="0">
                <a:solidFill>
                  <a:srgbClr val="111111"/>
                </a:solidFill>
                <a:effectLst/>
                <a:latin typeface="+mj-lt"/>
                <a:ea typeface="ＭＳ Ｐゴシック"/>
                <a:cs typeface="Arial" panose="020B0604020202020204" pitchFamily="34" charset="0"/>
              </a:rPr>
              <a:t>Para las renovaciones en Wisconsin, se necesita que el DHS emita la certificación individual y la de la empresa.</a:t>
            </a:r>
            <a:r>
              <a:rPr lang="es-US" dirty="0">
                <a:solidFill>
                  <a:srgbClr val="111111"/>
                </a:solidFill>
                <a:latin typeface="+mj-lt"/>
                <a:ea typeface="ＭＳ Ｐゴシック"/>
                <a:cs typeface="Arial" panose="020B0604020202020204" pitchFamily="34" charset="0"/>
              </a:rPr>
              <a:t> </a:t>
            </a:r>
          </a:p>
          <a:p>
            <a:pPr rtl="0"/>
            <a:br>
              <a:rPr lang="en-US" b="0" i="0" dirty="0">
                <a:effectLst/>
                <a:latin typeface="+mj-lt"/>
                <a:cs typeface="Arial" panose="020B0604020202020204" pitchFamily="34" charset="0"/>
              </a:rPr>
            </a:br>
            <a:r>
              <a:rPr lang="es-US" b="0" i="0" dirty="0">
                <a:solidFill>
                  <a:srgbClr val="111111"/>
                </a:solidFill>
                <a:effectLst/>
                <a:latin typeface="+mj-lt"/>
                <a:ea typeface="ＭＳ Ｐゴシック"/>
                <a:cs typeface="Arial" panose="020B0604020202020204" pitchFamily="34" charset="0"/>
              </a:rPr>
              <a:t>Esto también aplica para los propietarios únicos (dueños y operadores). Es similar a tener la licencia de conducir y el registro del vehículo.</a:t>
            </a:r>
            <a:r>
              <a:rPr lang="es-US" dirty="0">
                <a:solidFill>
                  <a:srgbClr val="111111"/>
                </a:solidFill>
                <a:latin typeface="+mj-lt"/>
                <a:ea typeface="ＭＳ Ｐゴシック"/>
                <a:cs typeface="Arial" panose="020B0604020202020204" pitchFamily="34" charset="0"/>
              </a:rPr>
              <a:t> </a:t>
            </a:r>
          </a:p>
          <a:p>
            <a:pPr algn="l" rtl="0"/>
            <a:endParaRPr lang="en-US" b="0" i="0" dirty="0">
              <a:solidFill>
                <a:srgbClr val="111111"/>
              </a:solidFill>
              <a:effectLst/>
              <a:latin typeface="+mj-lt"/>
              <a:cs typeface="Arial" panose="020B0604020202020204" pitchFamily="34" charset="0"/>
            </a:endParaRPr>
          </a:p>
          <a:p>
            <a:pPr rtl="0"/>
            <a:r>
              <a:rPr lang="es-US" b="0" i="0" dirty="0">
                <a:solidFill>
                  <a:srgbClr val="111111"/>
                </a:solidFill>
                <a:effectLst/>
                <a:latin typeface="+mj-lt"/>
                <a:ea typeface="ＭＳ Ｐゴシック"/>
                <a:cs typeface="Arial" panose="020B0604020202020204" pitchFamily="34" charset="0"/>
              </a:rPr>
              <a:t>Incluso si ya tiene una firma certificada por la EPA, su empresa necesita una certificación de Wisconsin.</a:t>
            </a:r>
            <a:r>
              <a:rPr lang="es-US" dirty="0">
                <a:solidFill>
                  <a:srgbClr val="111111"/>
                </a:solidFill>
                <a:latin typeface="+mj-lt"/>
                <a:ea typeface="ＭＳ Ｐゴシック"/>
                <a:cs typeface="Arial" panose="020B0604020202020204" pitchFamily="34" charset="0"/>
              </a:rPr>
              <a:t> </a:t>
            </a:r>
          </a:p>
          <a:p>
            <a:pPr algn="l"/>
            <a:endParaRPr lang="en-US" b="0" i="0" dirty="0">
              <a:solidFill>
                <a:srgbClr val="111111"/>
              </a:solidFill>
              <a:effectLst/>
              <a:latin typeface="+mj-lt"/>
              <a:cs typeface="Arial" panose="020B0604020202020204" pitchFamily="34" charset="0"/>
            </a:endParaRPr>
          </a:p>
          <a:p>
            <a:pPr rtl="0"/>
            <a:r>
              <a:rPr lang="es-US" dirty="0">
                <a:solidFill>
                  <a:srgbClr val="111111"/>
                </a:solidFill>
                <a:latin typeface="+mj-lt"/>
                <a:ea typeface="ＭＳ Ｐゴシック"/>
                <a:cs typeface="Arial" panose="020B0604020202020204" pitchFamily="34" charset="0"/>
              </a:rPr>
              <a:t>Las imágenes no están dispuestas a escala. La tarjeta de certificación individual con la foto es del tamaño de una tarjeta de crédito. El certificado de la empresa se imprime en un papel de 8.5 × 11 pulgadas. </a:t>
            </a:r>
          </a:p>
        </p:txBody>
      </p:sp>
      <p:sp>
        <p:nvSpPr>
          <p:cNvPr id="4" name="Slide Number Placeholder 3"/>
          <p:cNvSpPr>
            <a:spLocks noGrp="1"/>
          </p:cNvSpPr>
          <p:nvPr>
            <p:ph type="sldNum" sz="quarter" idx="5"/>
          </p:nvPr>
        </p:nvSpPr>
        <p:spPr/>
        <p:txBody>
          <a:bodyPr/>
          <a:lstStyle/>
          <a:p>
            <a:pPr rtl="0"/>
            <a:fld id="{4E8633D4-FB84-4938-9734-90249AA7EFBA}" type="slidenum">
              <a:rPr/>
              <a:pPr/>
              <a:t>3</a:t>
            </a:fld>
            <a:endParaRPr/>
          </a:p>
        </p:txBody>
      </p:sp>
    </p:spTree>
    <p:extLst>
      <p:ext uri="{BB962C8B-B14F-4D97-AF65-F5344CB8AC3E}">
        <p14:creationId xmlns:p14="http://schemas.microsoft.com/office/powerpoint/2010/main" val="109816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A4A3C11E-F5CE-4538-8F19-BAF68397EE65}" type="slidenum">
              <a:rPr sz="1200"/>
              <a:pPr eaLnBrk="1" hangingPunct="1"/>
              <a:t>4</a:t>
            </a:fld>
            <a:endParaRPr sz="120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xfrm>
            <a:off x="685800" y="4343400"/>
            <a:ext cx="5486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b="0" i="0">
              <a:solidFill>
                <a:srgbClr val="111111"/>
              </a:solidFill>
              <a:effectLst/>
              <a:latin typeface="Libre Baskerville" panose="02000000000000000000" pitchFamily="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A4A3C11E-F5CE-4538-8F19-BAF68397EE65}" type="slidenum">
              <a:rPr sz="1200"/>
              <a:pPr eaLnBrk="1" hangingPunct="1"/>
              <a:t>5</a:t>
            </a:fld>
            <a:endParaRPr sz="120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xfrm>
            <a:off x="685800" y="4343400"/>
            <a:ext cx="5486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lnSpc>
                <a:spcPct val="90000"/>
              </a:lnSpc>
            </a:pPr>
            <a:r>
              <a:rPr lang="es-US" sz="2600" b="0" i="0" dirty="0">
                <a:solidFill>
                  <a:srgbClr val="111111"/>
                </a:solidFill>
                <a:effectLst/>
                <a:latin typeface="+mj-lt"/>
                <a:ea typeface="ＭＳ Ｐゴシック"/>
                <a:cs typeface="Arial" panose="020B0604020202020204" pitchFamily="34" charset="0"/>
              </a:rPr>
              <a:t>No debe solicitar la certificación a la EPA como renovador individual. Pero, en Wisconsin, debe solicitarla al DHS para ser renovador de trabajo seguro con plomo.</a:t>
            </a:r>
            <a:r>
              <a:rPr lang="es-US" sz="2600" dirty="0">
                <a:solidFill>
                  <a:srgbClr val="111111"/>
                </a:solidFill>
                <a:latin typeface="+mj-lt"/>
                <a:ea typeface="ＭＳ Ｐゴシック"/>
                <a:cs typeface="Arial" panose="020B0604020202020204" pitchFamily="34" charset="0"/>
              </a:rPr>
              <a:t> </a:t>
            </a:r>
          </a:p>
          <a:p>
            <a:pPr eaLnBrk="1" hangingPunct="1">
              <a:lnSpc>
                <a:spcPct val="90000"/>
              </a:lnSpc>
            </a:pPr>
            <a:endParaRPr lang="en-US" sz="1800" b="0" i="0" u="none" dirty="0">
              <a:solidFill>
                <a:srgbClr val="111111"/>
              </a:solidFill>
              <a:effectLst/>
              <a:latin typeface="+mj-lt"/>
              <a:cs typeface="Arial" panose="020B0604020202020204" pitchFamily="34" charset="0"/>
            </a:endParaRPr>
          </a:p>
          <a:p>
            <a:pPr rtl="0" eaLnBrk="1" hangingPunct="1">
              <a:lnSpc>
                <a:spcPct val="90000"/>
              </a:lnSpc>
            </a:pPr>
            <a:r>
              <a:rPr lang="es-US" sz="2600" b="0" i="0" u="none" dirty="0">
                <a:solidFill>
                  <a:srgbClr val="111111"/>
                </a:solidFill>
                <a:effectLst/>
                <a:latin typeface="+mj-lt"/>
                <a:ea typeface="ＭＳ Ｐゴシック"/>
                <a:cs typeface="Arial" panose="020B0604020202020204" pitchFamily="34" charset="0"/>
              </a:rPr>
              <a:t>Wisconsin no acepta que realice la capacitación de actualización </a:t>
            </a:r>
            <a:r>
              <a:rPr lang="es-US" sz="2600" dirty="0">
                <a:solidFill>
                  <a:srgbClr val="111111"/>
                </a:solidFill>
                <a:latin typeface="+mj-lt"/>
                <a:ea typeface="ＭＳ Ｐゴシック"/>
                <a:cs typeface="Arial" panose="020B0604020202020204" pitchFamily="34" charset="0"/>
              </a:rPr>
              <a:t>exclusivamente en línea</a:t>
            </a:r>
            <a:r>
              <a:rPr lang="es-US" sz="2600" b="0" i="0" u="none" dirty="0">
                <a:solidFill>
                  <a:srgbClr val="111111"/>
                </a:solidFill>
                <a:effectLst/>
                <a:latin typeface="+mj-lt"/>
                <a:ea typeface="ＭＳ Ｐゴシック"/>
                <a:cs typeface="Arial" panose="020B0604020202020204" pitchFamily="34" charset="0"/>
              </a:rPr>
              <a:t>. Debe realizar el entrenamiento de renovador de manera presencial cada cuatro años.</a:t>
            </a:r>
            <a:r>
              <a:rPr lang="es-US" sz="2600" dirty="0">
                <a:solidFill>
                  <a:srgbClr val="111111"/>
                </a:solidFill>
                <a:latin typeface="+mj-lt"/>
                <a:ea typeface="ＭＳ Ｐゴシック"/>
                <a:cs typeface="Arial" panose="020B0604020202020204" pitchFamily="34" charset="0"/>
              </a:rPr>
              <a:t> </a:t>
            </a:r>
          </a:p>
        </p:txBody>
      </p:sp>
    </p:spTree>
    <p:extLst>
      <p:ext uri="{BB962C8B-B14F-4D97-AF65-F5344CB8AC3E}">
        <p14:creationId xmlns:p14="http://schemas.microsoft.com/office/powerpoint/2010/main" val="90736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dirty="0">
                <a:latin typeface="+mj-lt"/>
              </a:rPr>
              <a:t>Los controles interinos disminuyen temporalmente los peligros del plomo. Algunos controles interinos constan de actividades de renovación reguladas. Un ejemplo de esto puede ser cuando se raspa la pintura suelta de una superficie para volver a pintarla.  </a:t>
            </a:r>
          </a:p>
          <a:p>
            <a:endParaRPr lang="en-US" dirty="0">
              <a:latin typeface="+mj-lt"/>
            </a:endParaRPr>
          </a:p>
          <a:p>
            <a:pPr rtl="0"/>
            <a:r>
              <a:rPr lang="es-US" dirty="0">
                <a:latin typeface="+mj-lt"/>
              </a:rPr>
              <a:t>Incluso cuando es importante actuar rápido para proteger a un niño de la exposición al plomo, los controles interinos no se consideran como renovaciones de emergencia en Wisconsin. Esto significa que todos los requisitos para estos trabajos siguen aplicando. </a:t>
            </a:r>
          </a:p>
          <a:p>
            <a:endParaRPr lang="en-US" dirty="0">
              <a:latin typeface="+mj-lt"/>
            </a:endParaRPr>
          </a:p>
          <a:p>
            <a:pPr rtl="0"/>
            <a:r>
              <a:rPr lang="es-US" dirty="0">
                <a:latin typeface="+mj-lt"/>
                <a:ea typeface="ＭＳ Ｐゴシック"/>
                <a:cs typeface="Arial"/>
              </a:rPr>
              <a:t>Esto es distinto a lo que se realiza mediante la EPA, la cual no aplica el requisito de entregar el folleto </a:t>
            </a:r>
            <a:r>
              <a:rPr lang="es-US" dirty="0" err="1">
                <a:latin typeface="+mj-lt"/>
                <a:ea typeface="ＭＳ Ｐゴシック"/>
                <a:cs typeface="Arial"/>
              </a:rPr>
              <a:t>Renovate</a:t>
            </a:r>
            <a:r>
              <a:rPr lang="es-US" dirty="0">
                <a:latin typeface="+mj-lt"/>
                <a:ea typeface="ＭＳ Ｐゴシック"/>
                <a:cs typeface="Arial"/>
              </a:rPr>
              <a:t> </a:t>
            </a:r>
            <a:r>
              <a:rPr lang="es-US" dirty="0" err="1">
                <a:latin typeface="+mj-lt"/>
                <a:ea typeface="ＭＳ Ｐゴシック"/>
                <a:cs typeface="Arial"/>
              </a:rPr>
              <a:t>Right</a:t>
            </a:r>
            <a:r>
              <a:rPr lang="es-US" dirty="0">
                <a:latin typeface="+mj-lt"/>
                <a:ea typeface="ＭＳ Ｐゴシック"/>
                <a:cs typeface="Arial"/>
              </a:rPr>
              <a:t> (Renovar correctamente) como adelanto a los controles interinos en respuesta al envenenamiento de un niño. </a:t>
            </a:r>
          </a:p>
          <a:p>
            <a:endParaRPr lang="en-US" dirty="0">
              <a:latin typeface="+mj-lt"/>
            </a:endParaRPr>
          </a:p>
          <a:p>
            <a:pPr rtl="0"/>
            <a:r>
              <a:rPr lang="es-US" dirty="0">
                <a:latin typeface="+mj-lt"/>
                <a:ea typeface="ＭＳ Ｐゴシック"/>
                <a:cs typeface="Arial"/>
              </a:rPr>
              <a:t>WI solo define la “renovación de emergencia” como “actividades de renovación que no se planificaron, pero que surgen de un acontecimiento repentino e imprevisto que, de no abordarse de manera inmediata, presenta un peligro para la seguridad o salud pública, o pone en riesgo de daño a los equipos o la propiedad”.</a:t>
            </a:r>
          </a:p>
        </p:txBody>
      </p:sp>
      <p:sp>
        <p:nvSpPr>
          <p:cNvPr id="4" name="Slide Number Placeholder 3"/>
          <p:cNvSpPr>
            <a:spLocks noGrp="1"/>
          </p:cNvSpPr>
          <p:nvPr>
            <p:ph type="sldNum" sz="quarter" idx="5"/>
          </p:nvPr>
        </p:nvSpPr>
        <p:spPr/>
        <p:txBody>
          <a:bodyPr/>
          <a:lstStyle/>
          <a:p>
            <a:pPr rtl="0"/>
            <a:fld id="{4E8633D4-FB84-4938-9734-90249AA7EFBA}" type="slidenum">
              <a:rPr/>
              <a:pPr/>
              <a:t>6</a:t>
            </a:fld>
            <a:endParaRPr/>
          </a:p>
        </p:txBody>
      </p:sp>
    </p:spTree>
    <p:extLst>
      <p:ext uri="{BB962C8B-B14F-4D97-AF65-F5344CB8AC3E}">
        <p14:creationId xmlns:p14="http://schemas.microsoft.com/office/powerpoint/2010/main" val="98204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dirty="0">
                <a:latin typeface="+mj-lt"/>
              </a:rPr>
              <a:t>La EPA no cuenta con un nivel de espacio libre de polvo de plomo para porches. Wisconsin, en cambio, sí. </a:t>
            </a:r>
          </a:p>
        </p:txBody>
      </p:sp>
      <p:sp>
        <p:nvSpPr>
          <p:cNvPr id="4" name="Slide Number Placeholder 3"/>
          <p:cNvSpPr>
            <a:spLocks noGrp="1"/>
          </p:cNvSpPr>
          <p:nvPr>
            <p:ph type="sldNum" sz="quarter" idx="5"/>
          </p:nvPr>
        </p:nvSpPr>
        <p:spPr/>
        <p:txBody>
          <a:bodyPr/>
          <a:lstStyle/>
          <a:p>
            <a:pPr rtl="0"/>
            <a:fld id="{4E8633D4-FB84-4938-9734-90249AA7EFBA}" type="slidenum">
              <a:rPr/>
              <a:pPr/>
              <a:t>7</a:t>
            </a:fld>
            <a:endParaRPr/>
          </a:p>
        </p:txBody>
      </p:sp>
    </p:spTree>
    <p:extLst>
      <p:ext uri="{BB962C8B-B14F-4D97-AF65-F5344CB8AC3E}">
        <p14:creationId xmlns:p14="http://schemas.microsoft.com/office/powerpoint/2010/main" val="138444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dirty="0">
                <a:latin typeface="+mj-lt"/>
                <a:ea typeface="ＭＳ Ｐゴシック"/>
                <a:cs typeface="Calibri"/>
              </a:rPr>
              <a:t>La regulación federal no requiere un contrato para un proyecto de renovación. </a:t>
            </a:r>
          </a:p>
          <a:p>
            <a:endParaRPr lang="en-US" dirty="0">
              <a:latin typeface="+mj-lt"/>
              <a:ea typeface="ＭＳ Ｐゴシック"/>
              <a:cs typeface="Calibri"/>
            </a:endParaRPr>
          </a:p>
          <a:p>
            <a:pPr rtl="0"/>
            <a:r>
              <a:rPr lang="es-US" dirty="0">
                <a:latin typeface="+mj-lt"/>
                <a:ea typeface="ＭＳ Ｐゴシック"/>
                <a:cs typeface="Calibri"/>
              </a:rPr>
              <a:t>Para obtener más información sobre el </a:t>
            </a:r>
            <a:r>
              <a:rPr lang="es-US" dirty="0" err="1">
                <a:latin typeface="+mj-lt"/>
                <a:ea typeface="Tahoma"/>
                <a:cs typeface="Tahoma"/>
              </a:rPr>
              <a:t>Wis</a:t>
            </a:r>
            <a:r>
              <a:rPr lang="es-US" dirty="0">
                <a:latin typeface="+mj-lt"/>
                <a:ea typeface="Tahoma"/>
                <a:cs typeface="Tahoma"/>
              </a:rPr>
              <a:t>. Admin. </a:t>
            </a:r>
            <a:r>
              <a:rPr lang="es-US" dirty="0" err="1">
                <a:latin typeface="+mj-lt"/>
                <a:ea typeface="Tahoma"/>
                <a:cs typeface="Tahoma"/>
              </a:rPr>
              <a:t>Code</a:t>
            </a:r>
            <a:r>
              <a:rPr lang="es-US" dirty="0">
                <a:latin typeface="+mj-lt"/>
                <a:ea typeface="Tahoma"/>
                <a:cs typeface="Tahoma"/>
              </a:rPr>
              <a:t> § ATCP 110.05, visite </a:t>
            </a:r>
            <a:r>
              <a:rPr lang="es-US" dirty="0">
                <a:latin typeface="+mj-lt"/>
                <a:hlinkClick r:id="rId3"/>
              </a:rPr>
              <a:t>Protección al Consumidor del Hogar de DATCP (wi.gov)</a:t>
            </a:r>
            <a:r>
              <a:rPr lang="es-US" dirty="0">
                <a:latin typeface="+mj-lt"/>
              </a:rPr>
              <a:t>.</a:t>
            </a:r>
          </a:p>
        </p:txBody>
      </p:sp>
      <p:sp>
        <p:nvSpPr>
          <p:cNvPr id="4" name="Slide Number Placeholder 3"/>
          <p:cNvSpPr>
            <a:spLocks noGrp="1"/>
          </p:cNvSpPr>
          <p:nvPr>
            <p:ph type="sldNum" sz="quarter" idx="5"/>
          </p:nvPr>
        </p:nvSpPr>
        <p:spPr/>
        <p:txBody>
          <a:bodyPr/>
          <a:lstStyle/>
          <a:p>
            <a:pPr rtl="0"/>
            <a:fld id="{4E8633D4-FB84-4938-9734-90249AA7EFBA}" type="slidenum">
              <a:rPr/>
              <a:pPr/>
              <a:t>8</a:t>
            </a:fld>
            <a:endParaRPr/>
          </a:p>
        </p:txBody>
      </p:sp>
    </p:spTree>
    <p:extLst>
      <p:ext uri="{BB962C8B-B14F-4D97-AF65-F5344CB8AC3E}">
        <p14:creationId xmlns:p14="http://schemas.microsoft.com/office/powerpoint/2010/main" val="9942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rtl="0" eaLnBrk="1" hangingPunct="1"/>
            <a:fld id="{985DBDFC-523F-4C93-A6D9-DECF1EEAB5F6}" type="slidenum">
              <a:rPr sz="1200"/>
              <a:pPr eaLnBrk="1" hangingPunct="1"/>
              <a:t>9</a:t>
            </a:fld>
            <a:endParaRPr sz="1200"/>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r>
              <a:rPr lang="es-US" dirty="0"/>
              <a:t>La EPA brinda un período de 30 días desde la finalización de la renovación para emitir el informe posterior a la renovación. En Wisconsin, se cuenta con 10 días laborales (dos semanas completas).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55000"/>
            <a:lum/>
          </a:blip>
          <a:srcRec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535680"/>
            <a:ext cx="10241280" cy="1752600"/>
          </a:xfrm>
        </p:spPr>
        <p:txBody>
          <a:bodyPr>
            <a:normAutofit/>
          </a:bodyPr>
          <a:lstStyle>
            <a:lvl1pPr marL="0" indent="0" algn="l">
              <a:buNone/>
              <a:defRPr sz="2400" baseline="0">
                <a:solidFill>
                  <a:srgbClr val="797676"/>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Presented by [Insert Training Company Name]</a:t>
            </a:r>
          </a:p>
        </p:txBody>
      </p:sp>
      <p:sp>
        <p:nvSpPr>
          <p:cNvPr id="7" name="Rectangle 6"/>
          <p:cNvSpPr/>
          <p:nvPr/>
        </p:nvSpPr>
        <p:spPr>
          <a:xfrm>
            <a:off x="0" y="482600"/>
            <a:ext cx="1727200" cy="3048000"/>
          </a:xfrm>
          <a:prstGeom prst="rect">
            <a:avLst/>
          </a:prstGeom>
          <a:solidFill>
            <a:srgbClr val="79767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828800" y="482600"/>
            <a:ext cx="10363200" cy="30480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1828800" y="487680"/>
            <a:ext cx="10241280" cy="3048000"/>
          </a:xfrm>
        </p:spPr>
        <p:txBody>
          <a:bodyPr anchor="b">
            <a:normAutofit/>
          </a:bodyPr>
          <a:lstStyle>
            <a:lvl1pPr>
              <a:defRPr sz="4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2" y="6309360"/>
            <a:ext cx="2506265" cy="487680"/>
          </a:xfrm>
          <a:prstGeom prst="rect">
            <a:avLst/>
          </a:prstGeom>
        </p:spPr>
      </p:pic>
      <p:sp>
        <p:nvSpPr>
          <p:cNvPr id="14" name="TextBox 13"/>
          <p:cNvSpPr txBox="1"/>
          <p:nvPr/>
        </p:nvSpPr>
        <p:spPr>
          <a:xfrm>
            <a:off x="6793948" y="6176263"/>
            <a:ext cx="5283200" cy="646331"/>
          </a:xfrm>
          <a:prstGeom prst="rect">
            <a:avLst/>
          </a:prstGeom>
          <a:noFill/>
        </p:spPr>
        <p:txBody>
          <a:bodyPr wrap="square" rtlCol="0" anchor="ctr">
            <a:spAutoFit/>
          </a:bodyPr>
          <a:lstStyle/>
          <a:p>
            <a:pPr algn="r" rtl="0"/>
            <a:r>
              <a:rPr lang="es-US" sz="1200" dirty="0">
                <a:solidFill>
                  <a:srgbClr val="003D78"/>
                </a:solidFill>
                <a:latin typeface="Arial" panose="020B0604020202020204" pitchFamily="34" charset="0"/>
                <a:cs typeface="Arial" panose="020B0604020202020204" pitchFamily="34" charset="0"/>
              </a:rPr>
              <a:t>S</a:t>
            </a:r>
          </a:p>
          <a:p>
            <a:pPr algn="r" rtl="0"/>
            <a:r>
              <a:rPr lang="es-US" sz="1200" dirty="0" err="1">
                <a:solidFill>
                  <a:srgbClr val="003D78"/>
                </a:solidFill>
                <a:latin typeface="Arial" panose="020B0604020202020204" pitchFamily="34" charset="0"/>
                <a:cs typeface="Arial" panose="020B0604020202020204" pitchFamily="34" charset="0"/>
              </a:rPr>
              <a:t>Division</a:t>
            </a:r>
            <a:r>
              <a:rPr lang="es-US" sz="1200" dirty="0">
                <a:solidFill>
                  <a:srgbClr val="003D78"/>
                </a:solidFill>
                <a:latin typeface="Arial" panose="020B0604020202020204" pitchFamily="34" charset="0"/>
                <a:cs typeface="Arial" panose="020B0604020202020204" pitchFamily="34" charset="0"/>
              </a:rPr>
              <a:t> </a:t>
            </a:r>
            <a:r>
              <a:rPr lang="es-US" sz="1200" dirty="0" err="1">
                <a:solidFill>
                  <a:srgbClr val="003D78"/>
                </a:solidFill>
                <a:latin typeface="Arial" panose="020B0604020202020204" pitchFamily="34" charset="0"/>
                <a:cs typeface="Arial" panose="020B0604020202020204" pitchFamily="34" charset="0"/>
              </a:rPr>
              <a:t>of</a:t>
            </a:r>
            <a:r>
              <a:rPr lang="es-US" sz="1200" dirty="0">
                <a:solidFill>
                  <a:srgbClr val="003D78"/>
                </a:solidFill>
                <a:latin typeface="Arial" panose="020B0604020202020204" pitchFamily="34" charset="0"/>
                <a:cs typeface="Arial" panose="020B0604020202020204" pitchFamily="34" charset="0"/>
              </a:rPr>
              <a:t> </a:t>
            </a:r>
            <a:r>
              <a:rPr lang="es-US" sz="1200" dirty="0" err="1">
                <a:solidFill>
                  <a:srgbClr val="003D78"/>
                </a:solidFill>
                <a:latin typeface="Arial" panose="020B0604020202020204" pitchFamily="34" charset="0"/>
                <a:cs typeface="Arial" panose="020B0604020202020204" pitchFamily="34" charset="0"/>
              </a:rPr>
              <a:t>Public</a:t>
            </a:r>
            <a:r>
              <a:rPr lang="es-US" sz="1200" dirty="0">
                <a:solidFill>
                  <a:srgbClr val="003D78"/>
                </a:solidFill>
                <a:latin typeface="Arial" panose="020B0604020202020204" pitchFamily="34" charset="0"/>
                <a:cs typeface="Arial" panose="020B0604020202020204" pitchFamily="34" charset="0"/>
              </a:rPr>
              <a:t> </a:t>
            </a:r>
            <a:r>
              <a:rPr lang="es-US" sz="1200" dirty="0" err="1">
                <a:solidFill>
                  <a:srgbClr val="003D78"/>
                </a:solidFill>
                <a:latin typeface="Arial" panose="020B0604020202020204" pitchFamily="34" charset="0"/>
                <a:cs typeface="Arial" panose="020B0604020202020204" pitchFamily="34" charset="0"/>
              </a:rPr>
              <a:t>Health</a:t>
            </a:r>
            <a:endParaRPr lang="es-US" sz="1200" dirty="0">
              <a:solidFill>
                <a:srgbClr val="003D78"/>
              </a:solidFill>
              <a:latin typeface="Arial" panose="020B0604020202020204" pitchFamily="34" charset="0"/>
              <a:cs typeface="Arial" panose="020B0604020202020204" pitchFamily="34" charset="0"/>
            </a:endParaRPr>
          </a:p>
          <a:p>
            <a:pPr algn="r" rtl="0"/>
            <a:r>
              <a:rPr lang="es-US" sz="1200" dirty="0">
                <a:solidFill>
                  <a:srgbClr val="003D78"/>
                </a:solidFill>
                <a:latin typeface="Arial" panose="020B0604020202020204" pitchFamily="34" charset="0"/>
                <a:cs typeface="Arial" panose="020B0604020202020204" pitchFamily="34" charset="0"/>
              </a:rPr>
              <a:t>Revisión de julio de 2023</a:t>
            </a:r>
          </a:p>
        </p:txBody>
      </p:sp>
    </p:spTree>
    <p:extLst>
      <p:ext uri="{BB962C8B-B14F-4D97-AF65-F5344CB8AC3E}">
        <p14:creationId xmlns:p14="http://schemas.microsoft.com/office/powerpoint/2010/main" val="2097475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edia with Caption">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609600" y="182880"/>
            <a:ext cx="10972800" cy="4267200"/>
          </a:xfrm>
        </p:spPr>
        <p:txBody>
          <a:bodyPr/>
          <a:lstStyle>
            <a:lvl1pPr marL="0" indent="0">
              <a:buNone/>
              <a:defRPr/>
            </a:lvl1pPr>
            <a:lvl2pPr marL="233362" indent="0">
              <a:buNone/>
              <a:defRPr/>
            </a:lvl2pPr>
            <a:lvl3pPr marL="457200" indent="0">
              <a:buNone/>
              <a:defRPr/>
            </a:lvl3pPr>
            <a:lvl4pPr marL="688975" indent="0">
              <a:buNone/>
              <a:defRPr/>
            </a:lvl4pPr>
            <a:lvl5pPr marL="914400" indent="0">
              <a:buNone/>
              <a:defRPr/>
            </a:lvl5pPr>
          </a:lstStyle>
          <a:p>
            <a:pPr lvl="0"/>
            <a:r>
              <a:rPr lang="en-US"/>
              <a:t>Click to insert media</a:t>
            </a:r>
          </a:p>
        </p:txBody>
      </p:sp>
      <p:sp>
        <p:nvSpPr>
          <p:cNvPr id="7" name="Title 1"/>
          <p:cNvSpPr>
            <a:spLocks noGrp="1"/>
          </p:cNvSpPr>
          <p:nvPr>
            <p:ph type="title" hasCustomPrompt="1"/>
          </p:nvPr>
        </p:nvSpPr>
        <p:spPr>
          <a:xfrm>
            <a:off x="609600" y="4705349"/>
            <a:ext cx="10972800" cy="755652"/>
          </a:xfrm>
        </p:spPr>
        <p:txBody>
          <a:bodyPr anchor="b">
            <a:noAutofit/>
          </a:bodyPr>
          <a:lstStyle>
            <a:lvl1pPr algn="l">
              <a:defRPr sz="2200" b="1"/>
            </a:lvl1pPr>
          </a:lstStyle>
          <a:p>
            <a:r>
              <a:rPr lang="en-US"/>
              <a:t>Click to Add Caption</a:t>
            </a:r>
          </a:p>
        </p:txBody>
      </p:sp>
      <p:sp>
        <p:nvSpPr>
          <p:cNvPr id="8" name="Text Placeholder 3"/>
          <p:cNvSpPr>
            <a:spLocks noGrp="1"/>
          </p:cNvSpPr>
          <p:nvPr>
            <p:ph type="body" sz="half" idx="11" hasCustomPrompt="1"/>
          </p:nvPr>
        </p:nvSpPr>
        <p:spPr>
          <a:xfrm>
            <a:off x="609600" y="5461000"/>
            <a:ext cx="10972800" cy="812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description</a:t>
            </a:r>
          </a:p>
        </p:txBody>
      </p:sp>
    </p:spTree>
    <p:extLst>
      <p:ext uri="{BB962C8B-B14F-4D97-AF65-F5344CB8AC3E}">
        <p14:creationId xmlns:p14="http://schemas.microsoft.com/office/powerpoint/2010/main" val="7205642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edia No Title">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609600" y="182880"/>
            <a:ext cx="10972800" cy="6096000"/>
          </a:xfrm>
        </p:spPr>
        <p:txBody>
          <a:bodyPr/>
          <a:lstStyle>
            <a:lvl1pPr marL="0" indent="0">
              <a:buNone/>
              <a:defRPr/>
            </a:lvl1pPr>
            <a:lvl2pPr marL="233362" indent="0">
              <a:buNone/>
              <a:defRPr/>
            </a:lvl2pPr>
            <a:lvl3pPr marL="457200" indent="0">
              <a:buNone/>
              <a:defRPr/>
            </a:lvl3pPr>
            <a:lvl4pPr marL="688975" indent="0">
              <a:buNone/>
              <a:defRPr/>
            </a:lvl4pPr>
            <a:lvl5pPr marL="914400" indent="0">
              <a:buNone/>
              <a:defRPr/>
            </a:lvl5pPr>
          </a:lstStyle>
          <a:p>
            <a:pPr lvl="0"/>
            <a:r>
              <a:rPr lang="en-US"/>
              <a:t>Click to insert media</a:t>
            </a:r>
          </a:p>
        </p:txBody>
      </p:sp>
    </p:spTree>
    <p:extLst>
      <p:ext uri="{BB962C8B-B14F-4D97-AF65-F5344CB8AC3E}">
        <p14:creationId xmlns:p14="http://schemas.microsoft.com/office/powerpoint/2010/main" val="23099046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endParaRPr lang="en-US"/>
          </a:p>
        </p:txBody>
      </p:sp>
    </p:spTree>
    <p:extLst>
      <p:ext uri="{BB962C8B-B14F-4D97-AF65-F5344CB8AC3E}">
        <p14:creationId xmlns:p14="http://schemas.microsoft.com/office/powerpoint/2010/main" val="235324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10058399" cy="114300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dirty="0"/>
          </a:p>
        </p:txBody>
      </p:sp>
      <p:pic>
        <p:nvPicPr>
          <p:cNvPr id="11" name="Graphic 10" descr="No sign outline">
            <a:extLst>
              <a:ext uri="{FF2B5EF4-FFF2-40B4-BE49-F238E27FC236}">
                <a16:creationId xmlns:a16="http://schemas.microsoft.com/office/drawing/2014/main" id="{2F9F3854-7D9D-FEF8-385C-BDBF021129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55119"/>
            <a:ext cx="1445082" cy="1445082"/>
          </a:xfrm>
          <a:prstGeom prst="rect">
            <a:avLst/>
          </a:prstGeom>
        </p:spPr>
      </p:pic>
    </p:spTree>
    <p:extLst>
      <p:ext uri="{BB962C8B-B14F-4D97-AF65-F5344CB8AC3E}">
        <p14:creationId xmlns:p14="http://schemas.microsoft.com/office/powerpoint/2010/main" val="104257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Text and Clip Art">
    <p:spTree>
      <p:nvGrpSpPr>
        <p:cNvPr id="1" name=""/>
        <p:cNvGrpSpPr/>
        <p:nvPr/>
      </p:nvGrpSpPr>
      <p:grpSpPr>
        <a:xfrm>
          <a:off x="0" y="0"/>
          <a:ext cx="0" cy="0"/>
          <a:chOff x="0" y="0"/>
          <a:chExt cx="0" cy="0"/>
        </a:xfrm>
      </p:grpSpPr>
      <p:sp>
        <p:nvSpPr>
          <p:cNvPr id="4" name="ClipArt Placeholder 3"/>
          <p:cNvSpPr>
            <a:spLocks noGrp="1"/>
          </p:cNvSpPr>
          <p:nvPr>
            <p:ph type="clipArt" sz="half" idx="2"/>
          </p:nvPr>
        </p:nvSpPr>
        <p:spPr>
          <a:xfrm>
            <a:off x="0" y="0"/>
            <a:ext cx="12192000" cy="6553199"/>
          </a:xfrm>
        </p:spPr>
        <p:txBody>
          <a:bodyPr/>
          <a:lstStyle/>
          <a:p>
            <a:pPr lvl="0"/>
            <a:endParaRPr lang="en-US" noProof="0"/>
          </a:p>
        </p:txBody>
      </p:sp>
      <p:sp>
        <p:nvSpPr>
          <p:cNvPr id="2" name="Title 1"/>
          <p:cNvSpPr>
            <a:spLocks noGrp="1"/>
          </p:cNvSpPr>
          <p:nvPr>
            <p:ph type="title"/>
          </p:nvPr>
        </p:nvSpPr>
        <p:spPr>
          <a:xfrm>
            <a:off x="1524000" y="274638"/>
            <a:ext cx="10058399" cy="1143000"/>
          </a:xfrm>
        </p:spPr>
        <p:txBody>
          <a:bodyPr/>
          <a:lstStyle>
            <a:lvl1pPr>
              <a:defRPr>
                <a:solidFill>
                  <a:schemeClr val="tx1"/>
                </a:solidFill>
              </a:defRPr>
            </a:lvl1pPr>
          </a:lstStyle>
          <a:p>
            <a:r>
              <a:rPr lang="en-US"/>
              <a:t>Click to edit Master title style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endParaRPr lang="en-US"/>
          </a:p>
        </p:txBody>
      </p:sp>
      <p:pic>
        <p:nvPicPr>
          <p:cNvPr id="8" name="Graphic 7" descr="No sign outline">
            <a:extLst>
              <a:ext uri="{FF2B5EF4-FFF2-40B4-BE49-F238E27FC236}">
                <a16:creationId xmlns:a16="http://schemas.microsoft.com/office/drawing/2014/main" id="{395BF7BC-4F84-104D-6855-C0DE50C21F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55119"/>
            <a:ext cx="1445082" cy="1445082"/>
          </a:xfrm>
          <a:prstGeom prst="rect">
            <a:avLst/>
          </a:prstGeom>
        </p:spPr>
      </p:pic>
    </p:spTree>
    <p:extLst>
      <p:ext uri="{BB962C8B-B14F-4D97-AF65-F5344CB8AC3E}">
        <p14:creationId xmlns:p14="http://schemas.microsoft.com/office/powerpoint/2010/main" val="87965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Add Slide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22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Content Placeholder 17" descr="A black rectangle with a black background&#10;&#10;Description automatically generated with low confidence">
            <a:extLst>
              <a:ext uri="{FF2B5EF4-FFF2-40B4-BE49-F238E27FC236}">
                <a16:creationId xmlns:a16="http://schemas.microsoft.com/office/drawing/2014/main" id="{9636C074-D141-99E2-E95B-EBED912EB601}"/>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2400" y="286076"/>
            <a:ext cx="1246237" cy="1317607"/>
          </a:xfrm>
          <a:prstGeom prst="rect">
            <a:avLst/>
          </a:prstGeom>
        </p:spPr>
      </p:pic>
    </p:spTree>
    <p:extLst>
      <p:ext uri="{BB962C8B-B14F-4D97-AF65-F5344CB8AC3E}">
        <p14:creationId xmlns:p14="http://schemas.microsoft.com/office/powerpoint/2010/main" val="16105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003D7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5536" y="4035552"/>
            <a:ext cx="8936736" cy="1828800"/>
          </a:xfrm>
        </p:spPr>
        <p:txBody>
          <a:bodyPr anchor="b"/>
          <a:lstStyle>
            <a:lvl1pPr algn="l">
              <a:defRPr sz="4000" b="0" cap="none" baseline="0">
                <a:solidFill>
                  <a:schemeClr val="bg1"/>
                </a:solidFill>
              </a:defRPr>
            </a:lvl1pPr>
          </a:lstStyle>
          <a:p>
            <a:r>
              <a:rPr lang="en-US" dirty="0"/>
              <a:t>Section Title</a:t>
            </a:r>
          </a:p>
        </p:txBody>
      </p:sp>
      <p:sp>
        <p:nvSpPr>
          <p:cNvPr id="9" name="Rectangle 8"/>
          <p:cNvSpPr/>
          <p:nvPr/>
        </p:nvSpPr>
        <p:spPr>
          <a:xfrm>
            <a:off x="0" y="5969000"/>
            <a:ext cx="121920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2192" y="6053328"/>
            <a:ext cx="2999232" cy="713232"/>
          </a:xfrm>
          <a:prstGeom prst="rect">
            <a:avLst/>
          </a:prstGeom>
          <a:solidFill>
            <a:srgbClr val="79767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3145536" y="6053328"/>
            <a:ext cx="9046464" cy="713232"/>
          </a:xfrm>
          <a:prstGeom prst="rect">
            <a:avLst/>
          </a:prstGeom>
          <a:solidFill>
            <a:srgbClr val="2E606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Text Placeholder 2"/>
          <p:cNvSpPr>
            <a:spLocks noGrp="1"/>
          </p:cNvSpPr>
          <p:nvPr>
            <p:ph type="body" idx="1" hasCustomPrompt="1"/>
          </p:nvPr>
        </p:nvSpPr>
        <p:spPr>
          <a:xfrm>
            <a:off x="3145536" y="6068568"/>
            <a:ext cx="8936736" cy="682752"/>
          </a:xfrm>
        </p:spPr>
        <p:txBody>
          <a:bodyPr anchor="ctr">
            <a:norm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3673565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dirty="0"/>
              <a:t>Click to edit Master title style</a:t>
            </a:r>
          </a:p>
        </p:txBody>
      </p:sp>
      <p:sp>
        <p:nvSpPr>
          <p:cNvPr id="5" name="Content Placeholder 2"/>
          <p:cNvSpPr>
            <a:spLocks noGrp="1"/>
          </p:cNvSpPr>
          <p:nvPr>
            <p:ph sz="half" idx="1" hasCustomPrompt="1"/>
          </p:nvPr>
        </p:nvSpPr>
        <p:spPr>
          <a:xfrm>
            <a:off x="609600" y="1719072"/>
            <a:ext cx="5364480" cy="4572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hasCustomPrompt="1"/>
          </p:nvPr>
        </p:nvSpPr>
        <p:spPr>
          <a:xfrm>
            <a:off x="6217920" y="1719072"/>
            <a:ext cx="5364480" cy="4572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21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600200" y="182880"/>
            <a:ext cx="9982199" cy="1524000"/>
          </a:xfrm>
          <a:prstGeom prst="rect">
            <a:avLst/>
          </a:prstGeom>
        </p:spPr>
        <p:txBody>
          <a:bodyPr vert="horz" lIns="91440" tIns="45720" rIns="91440" bIns="45720" rtlCol="0" anchor="ctr">
            <a:normAutofit/>
          </a:bodyPr>
          <a:lstStyle/>
          <a:p>
            <a:r>
              <a:rPr lang="en-US"/>
              <a:t>Click to edit Master title style</a:t>
            </a:r>
          </a:p>
        </p:txBody>
      </p:sp>
      <p:sp>
        <p:nvSpPr>
          <p:cNvPr id="5" name="Content Placeholder 2"/>
          <p:cNvSpPr>
            <a:spLocks noGrp="1"/>
          </p:cNvSpPr>
          <p:nvPr>
            <p:ph sz="half" idx="1" hasCustomPrompt="1"/>
          </p:nvPr>
        </p:nvSpPr>
        <p:spPr>
          <a:xfrm>
            <a:off x="609600" y="1719072"/>
            <a:ext cx="5364480" cy="4572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hasCustomPrompt="1"/>
          </p:nvPr>
        </p:nvSpPr>
        <p:spPr>
          <a:xfrm>
            <a:off x="6217920" y="1719072"/>
            <a:ext cx="5364480" cy="4572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Content Placeholder 17" descr="A black rectangle with a black background&#10;&#10;Description automatically generated with low confidence">
            <a:extLst>
              <a:ext uri="{FF2B5EF4-FFF2-40B4-BE49-F238E27FC236}">
                <a16:creationId xmlns:a16="http://schemas.microsoft.com/office/drawing/2014/main" id="{99FA656F-D509-4CB7-DDED-DCEEEBDF60BA}"/>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2400" y="286076"/>
            <a:ext cx="1246237" cy="1317607"/>
          </a:xfrm>
          <a:prstGeom prst="rect">
            <a:avLst/>
          </a:prstGeom>
        </p:spPr>
      </p:pic>
    </p:spTree>
    <p:extLst>
      <p:ext uri="{BB962C8B-B14F-4D97-AF65-F5344CB8AC3E}">
        <p14:creationId xmlns:p14="http://schemas.microsoft.com/office/powerpoint/2010/main" val="386907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5" name="Content Placeholder 2"/>
          <p:cNvSpPr>
            <a:spLocks noGrp="1"/>
          </p:cNvSpPr>
          <p:nvPr>
            <p:ph sz="half" idx="1" hasCustomPrompt="1"/>
          </p:nvPr>
        </p:nvSpPr>
        <p:spPr>
          <a:xfrm>
            <a:off x="609600" y="1719072"/>
            <a:ext cx="3505200" cy="4572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hasCustomPrompt="1"/>
          </p:nvPr>
        </p:nvSpPr>
        <p:spPr>
          <a:xfrm>
            <a:off x="4191000" y="1719072"/>
            <a:ext cx="7391400" cy="45720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38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706880"/>
            <a:ext cx="5364480" cy="975360"/>
          </a:xfrm>
        </p:spPr>
        <p:txBody>
          <a:bodyPr anchor="ctr">
            <a:noAutofit/>
          </a:bodyPr>
          <a:lstStyle>
            <a:lvl1pPr marL="0" indent="0" algn="ctr">
              <a:buNone/>
              <a:defRPr sz="2400" b="1">
                <a:solidFill>
                  <a:srgbClr val="4F7E87"/>
                </a:solidFill>
                <a:latin typeface="Century" panose="020406040505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5" name="Text Placeholder 4"/>
          <p:cNvSpPr>
            <a:spLocks noGrp="1"/>
          </p:cNvSpPr>
          <p:nvPr>
            <p:ph type="body" sz="quarter" idx="3" hasCustomPrompt="1"/>
          </p:nvPr>
        </p:nvSpPr>
        <p:spPr>
          <a:xfrm>
            <a:off x="6217920" y="1706880"/>
            <a:ext cx="5364480" cy="975360"/>
          </a:xfrm>
        </p:spPr>
        <p:txBody>
          <a:bodyPr anchor="ctr">
            <a:noAutofit/>
          </a:bodyPr>
          <a:lstStyle>
            <a:lvl1pPr marL="0" indent="0" algn="ctr">
              <a:buNone/>
              <a:defRPr sz="2400" b="1">
                <a:solidFill>
                  <a:srgbClr val="4F7E87"/>
                </a:solidFill>
                <a:latin typeface="Century" panose="020406040505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5"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7" name="Content Placeholder 3"/>
          <p:cNvSpPr>
            <a:spLocks noGrp="1"/>
          </p:cNvSpPr>
          <p:nvPr>
            <p:ph sz="half" idx="2" hasCustomPrompt="1"/>
          </p:nvPr>
        </p:nvSpPr>
        <p:spPr>
          <a:xfrm>
            <a:off x="609600" y="2692400"/>
            <a:ext cx="5364480" cy="3565144"/>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4" hasCustomPrompt="1"/>
          </p:nvPr>
        </p:nvSpPr>
        <p:spPr>
          <a:xfrm>
            <a:off x="6217920" y="2692400"/>
            <a:ext cx="5364480" cy="3565144"/>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1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609605" y="182882"/>
            <a:ext cx="4011084" cy="1549401"/>
          </a:xfrm>
        </p:spPr>
        <p:txBody>
          <a:bodyPr anchor="b"/>
          <a:lstStyle>
            <a:lvl1pPr algn="l">
              <a:defRPr sz="2400" b="1"/>
            </a:lvl1pPr>
          </a:lstStyle>
          <a:p>
            <a:r>
              <a:rPr lang="en-US"/>
              <a:t>Click to edit Master title style</a:t>
            </a:r>
          </a:p>
        </p:txBody>
      </p:sp>
      <p:sp>
        <p:nvSpPr>
          <p:cNvPr id="6" name="Content Placeholder 2"/>
          <p:cNvSpPr>
            <a:spLocks noGrp="1"/>
          </p:cNvSpPr>
          <p:nvPr>
            <p:ph idx="1" hasCustomPrompt="1"/>
          </p:nvPr>
        </p:nvSpPr>
        <p:spPr>
          <a:xfrm>
            <a:off x="4618181" y="182880"/>
            <a:ext cx="6964219" cy="6090920"/>
          </a:xfrm>
        </p:spPr>
        <p:txBody>
          <a:bodyPr/>
          <a:lstStyle>
            <a:lvl1pPr marL="0" indent="0">
              <a:buNone/>
              <a:defRPr sz="2600"/>
            </a:lvl1pPr>
            <a:lvl2pPr marL="233362" indent="0">
              <a:buNone/>
              <a:defRPr sz="2400"/>
            </a:lvl2pPr>
            <a:lvl3pPr marL="457200" indent="0">
              <a:buNone/>
              <a:defRPr sz="2000"/>
            </a:lvl3pPr>
            <a:lvl4pPr marL="688975" indent="0">
              <a:buNone/>
              <a:defRPr sz="1800"/>
            </a:lvl4pPr>
            <a:lvl5pPr marL="914400" indent="0">
              <a:buNone/>
              <a:defRPr sz="1800"/>
            </a:lvl5pPr>
            <a:lvl6pPr>
              <a:defRPr sz="2000"/>
            </a:lvl6pPr>
            <a:lvl7pPr>
              <a:defRPr sz="2000"/>
            </a:lvl7pPr>
            <a:lvl8pPr>
              <a:defRPr sz="2000"/>
            </a:lvl8pPr>
            <a:lvl9pPr>
              <a:defRPr sz="2000"/>
            </a:lvl9pPr>
          </a:lstStyle>
          <a:p>
            <a:pPr lvl="0"/>
            <a:r>
              <a:rPr lang="en-US"/>
              <a:t>Click to insert media</a:t>
            </a:r>
          </a:p>
        </p:txBody>
      </p:sp>
      <p:sp>
        <p:nvSpPr>
          <p:cNvPr id="7" name="Text Placeholder 3"/>
          <p:cNvSpPr>
            <a:spLocks noGrp="1"/>
          </p:cNvSpPr>
          <p:nvPr>
            <p:ph type="body" sz="half" idx="2"/>
          </p:nvPr>
        </p:nvSpPr>
        <p:spPr>
          <a:xfrm>
            <a:off x="609605" y="1746252"/>
            <a:ext cx="4011084" cy="4527551"/>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071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Add Slide Title</a:t>
            </a:r>
          </a:p>
        </p:txBody>
      </p:sp>
      <p:sp>
        <p:nvSpPr>
          <p:cNvPr id="3" name="Text Placeholder 2"/>
          <p:cNvSpPr>
            <a:spLocks noGrp="1"/>
          </p:cNvSpPr>
          <p:nvPr>
            <p:ph type="body" idx="1"/>
          </p:nvPr>
        </p:nvSpPr>
        <p:spPr>
          <a:xfrm>
            <a:off x="609600" y="1719072"/>
            <a:ext cx="109728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545263"/>
            <a:ext cx="548640" cy="228600"/>
          </a:xfrm>
          <a:prstGeom prst="rect">
            <a:avLst/>
          </a:prstGeom>
          <a:solidFill>
            <a:srgbClr val="4F7E8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solidFill>
                <a:schemeClr val="accent2"/>
              </a:solidFill>
            </a:endParaRPr>
          </a:p>
        </p:txBody>
      </p:sp>
      <p:sp>
        <p:nvSpPr>
          <p:cNvPr id="8" name="Rectangle 7"/>
          <p:cNvSpPr/>
          <p:nvPr/>
        </p:nvSpPr>
        <p:spPr>
          <a:xfrm>
            <a:off x="609600" y="6545263"/>
            <a:ext cx="11582400" cy="2286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r>
              <a:rPr kumimoji="0" lang="es-US" sz="1200">
                <a:latin typeface="Arial" panose="020B0604020202020204" pitchFamily="34" charset="0"/>
                <a:cs typeface="Arial" panose="020B0604020202020204" pitchFamily="34" charset="0"/>
              </a:rPr>
              <a:t>Revisión de julio de 2023</a:t>
            </a:r>
          </a:p>
        </p:txBody>
      </p:sp>
      <p:sp>
        <p:nvSpPr>
          <p:cNvPr id="10" name="Slide Number Placeholder 5"/>
          <p:cNvSpPr txBox="1">
            <a:spLocks/>
          </p:cNvSpPr>
          <p:nvPr/>
        </p:nvSpPr>
        <p:spPr>
          <a:xfrm>
            <a:off x="8737600" y="6477001"/>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1" kern="1200">
                <a:solidFill>
                  <a:schemeClr val="bg1"/>
                </a:solidFill>
                <a:latin typeface="Century" panose="02040604050505020304" pitchFamily="18"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57C57-6D7C-4D28-99BB-4F87CEC48CD0}" type="slidenum">
              <a:rPr sz="1200"/>
              <a:pPr marL="0" marR="0" lvl="0" indent="0" algn="r" defTabSz="914400" rtl="0" eaLnBrk="1" fontAlgn="base" latinLnBrk="0" hangingPunct="1">
                <a:lnSpc>
                  <a:spcPct val="100000"/>
                </a:lnSpc>
                <a:spcBef>
                  <a:spcPct val="0"/>
                </a:spcBef>
                <a:spcAft>
                  <a:spcPct val="0"/>
                </a:spcAft>
                <a:buClrTx/>
                <a:buSzTx/>
                <a:buFontTx/>
                <a:buNone/>
                <a:tabLst/>
                <a:defRPr/>
              </a:pPr>
              <a:t>‹#›</a:t>
            </a:fld>
            <a:endParaRPr sz="1200"/>
          </a:p>
        </p:txBody>
      </p:sp>
    </p:spTree>
    <p:extLst>
      <p:ext uri="{BB962C8B-B14F-4D97-AF65-F5344CB8AC3E}">
        <p14:creationId xmlns:p14="http://schemas.microsoft.com/office/powerpoint/2010/main" val="1398121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4" r:id="rId3"/>
    <p:sldLayoutId id="2147483664" r:id="rId4"/>
    <p:sldLayoutId id="2147483665" r:id="rId5"/>
    <p:sldLayoutId id="2147483675" r:id="rId6"/>
    <p:sldLayoutId id="2147483672" r:id="rId7"/>
    <p:sldLayoutId id="2147483666" r:id="rId8"/>
    <p:sldLayoutId id="2147483667" r:id="rId9"/>
    <p:sldLayoutId id="2147483668" r:id="rId10"/>
    <p:sldLayoutId id="2147483669" r:id="rId11"/>
    <p:sldLayoutId id="2147483670" r:id="rId12"/>
    <p:sldLayoutId id="2147483671" r:id="rId13"/>
    <p:sldLayoutId id="2147483673" r:id="rId14"/>
  </p:sldLayoutIdLst>
  <p:hf hdr="0" ftr="0" dt="0"/>
  <p:txStyles>
    <p:titleStyle>
      <a:lvl1pPr algn="l" defTabSz="914400" rtl="0" eaLnBrk="1" latinLnBrk="0" hangingPunct="1">
        <a:spcBef>
          <a:spcPct val="0"/>
        </a:spcBef>
        <a:buNone/>
        <a:defRPr sz="4000" kern="1200">
          <a:solidFill>
            <a:srgbClr val="797676"/>
          </a:solidFill>
          <a:latin typeface="Verdana" panose="020B0604030504040204" pitchFamily="34" charset="0"/>
          <a:ea typeface="Verdana" panose="020B0604030504040204" pitchFamily="34" charset="0"/>
          <a:cs typeface="Verdana" panose="020B0604030504040204" pitchFamily="34" charset="0"/>
        </a:defRPr>
      </a:lvl1pPr>
    </p:titleStyle>
    <p:bodyStyle>
      <a:lvl1pPr marL="231775" indent="-231775" algn="l" defTabSz="914400" rtl="0" eaLnBrk="1" latinLnBrk="0" hangingPunct="1">
        <a:spcBef>
          <a:spcPts val="300"/>
        </a:spcBef>
        <a:buClr>
          <a:srgbClr val="4F7E87"/>
        </a:buClr>
        <a:buSzPct val="85000"/>
        <a:buFont typeface="Wingdings" panose="05000000000000000000" pitchFamily="2" charset="2"/>
        <a:buChar char="§"/>
        <a:defRPr sz="2600" kern="1200">
          <a:solidFill>
            <a:srgbClr val="003D78"/>
          </a:solidFill>
          <a:latin typeface="Tahoma" panose="020B0604030504040204" pitchFamily="34" charset="0"/>
          <a:ea typeface="Tahoma" panose="020B0604030504040204" pitchFamily="34" charset="0"/>
          <a:cs typeface="Tahoma" panose="020B0604030504040204" pitchFamily="34" charset="0"/>
        </a:defRPr>
      </a:lvl1pPr>
      <a:lvl2pPr marL="457200" indent="-225425" algn="l" defTabSz="914400" rtl="0" eaLnBrk="1" latinLnBrk="0" hangingPunct="1">
        <a:spcBef>
          <a:spcPts val="300"/>
        </a:spcBef>
        <a:buClr>
          <a:srgbClr val="4F7E87"/>
        </a:buClr>
        <a:buSzPct val="85000"/>
        <a:buFont typeface="Arial" panose="020B0604020202020204" pitchFamily="34" charset="0"/>
        <a:buChar char="♦"/>
        <a:defRPr sz="2400" kern="1200">
          <a:solidFill>
            <a:srgbClr val="003D78"/>
          </a:solidFill>
          <a:latin typeface="Tahoma" panose="020B0604030504040204" pitchFamily="34" charset="0"/>
          <a:ea typeface="Tahoma" panose="020B0604030504040204" pitchFamily="34" charset="0"/>
          <a:cs typeface="Tahoma" panose="020B0604030504040204" pitchFamily="34" charset="0"/>
        </a:defRPr>
      </a:lvl2pPr>
      <a:lvl3pPr marL="688975" indent="-231775" algn="l" defTabSz="914400" rtl="0" eaLnBrk="1" latinLnBrk="0" hangingPunct="1">
        <a:spcBef>
          <a:spcPts val="300"/>
        </a:spcBef>
        <a:buClr>
          <a:srgbClr val="4F7E87"/>
        </a:buClr>
        <a:buSzPct val="85000"/>
        <a:buFont typeface="Arial" panose="020B0604020202020204" pitchFamily="34" charset="0"/>
        <a:buChar char="•"/>
        <a:defRPr sz="2000" kern="1200">
          <a:solidFill>
            <a:srgbClr val="003D78"/>
          </a:solidFill>
          <a:latin typeface="Tahoma" panose="020B0604030504040204" pitchFamily="34" charset="0"/>
          <a:ea typeface="Tahoma" panose="020B0604030504040204" pitchFamily="34" charset="0"/>
          <a:cs typeface="Tahoma" panose="020B0604030504040204" pitchFamily="34" charset="0"/>
        </a:defRPr>
      </a:lvl3pPr>
      <a:lvl4pPr marL="911225" indent="-228600" algn="l" defTabSz="914400" rtl="0" eaLnBrk="1" latinLnBrk="0" hangingPunct="1">
        <a:spcBef>
          <a:spcPts val="300"/>
        </a:spcBef>
        <a:buClr>
          <a:srgbClr val="4F7E87"/>
        </a:buClr>
        <a:buSzPct val="85000"/>
        <a:buFont typeface="Arial" panose="020B0604020202020204" pitchFamily="34" charset="0"/>
        <a:buChar char="–"/>
        <a:defRPr sz="1800" kern="1200">
          <a:solidFill>
            <a:srgbClr val="003D78"/>
          </a:solidFill>
          <a:latin typeface="Tahoma" panose="020B0604030504040204" pitchFamily="34" charset="0"/>
          <a:ea typeface="Tahoma" panose="020B0604030504040204" pitchFamily="34" charset="0"/>
          <a:cs typeface="Tahoma" panose="020B0604030504040204" pitchFamily="34" charset="0"/>
        </a:defRPr>
      </a:lvl4pPr>
      <a:lvl5pPr marL="1149350" indent="-228600" algn="l" defTabSz="914400" rtl="0" eaLnBrk="1" latinLnBrk="0" hangingPunct="1">
        <a:spcBef>
          <a:spcPts val="300"/>
        </a:spcBef>
        <a:buClr>
          <a:srgbClr val="4F7E87"/>
        </a:buClr>
        <a:buSzPct val="85000"/>
        <a:buFont typeface="Wingdings" panose="05000000000000000000" pitchFamily="2" charset="2"/>
        <a:buChar char="§"/>
        <a:defRPr sz="1800" kern="1200">
          <a:solidFill>
            <a:srgbClr val="003D78"/>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mailto:DHSAsbestosLead@dhs.Wisconsin.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pPr rtl="0">
              <a:spcAft>
                <a:spcPts val="600"/>
              </a:spcAft>
            </a:pPr>
            <a:br>
              <a:rPr lang="en-US" dirty="0"/>
            </a:br>
            <a:r>
              <a:rPr lang="es-US" dirty="0"/>
              <a:t>Renovación de trabajo seguro con plomo en Wisconsin</a:t>
            </a:r>
            <a:br>
              <a:rPr lang="es-US" dirty="0"/>
            </a:br>
            <a:r>
              <a:rPr lang="es-US" sz="1000" dirty="0"/>
              <a:t>(</a:t>
            </a:r>
            <a:r>
              <a:rPr lang="pt-PT" sz="1000" b="1" i="0" u="none" strike="noStrike" baseline="0" dirty="0"/>
              <a:t>Lead-Safe Renovation in Wisconsin</a:t>
            </a:r>
            <a:r>
              <a:rPr lang="es-US" sz="1000" dirty="0"/>
              <a:t>) </a:t>
            </a:r>
          </a:p>
        </p:txBody>
      </p:sp>
      <p:sp>
        <p:nvSpPr>
          <p:cNvPr id="5" name="Subtitle 4">
            <a:extLst>
              <a:ext uri="{FF2B5EF4-FFF2-40B4-BE49-F238E27FC236}">
                <a16:creationId xmlns:a16="http://schemas.microsoft.com/office/drawing/2014/main" id="{7C7ECCDF-12E8-05FB-8470-66935BCB376F}"/>
              </a:ext>
            </a:extLst>
          </p:cNvPr>
          <p:cNvSpPr>
            <a:spLocks noGrp="1"/>
          </p:cNvSpPr>
          <p:nvPr>
            <p:ph type="subTitle" idx="1"/>
          </p:nvPr>
        </p:nvSpPr>
        <p:spPr/>
        <p:txBody>
          <a:bodyPr/>
          <a:lstStyle/>
          <a:p>
            <a:pPr rtl="0"/>
            <a:r>
              <a:rPr lang="es-US"/>
              <a:t>Presentado por [Insert Training Company Name]</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82880"/>
            <a:ext cx="10058400" cy="1524000"/>
          </a:xfrm>
        </p:spPr>
        <p:txBody>
          <a:bodyPr>
            <a:noAutofit/>
          </a:bodyPr>
          <a:lstStyle/>
          <a:p>
            <a:pPr rtl="0"/>
            <a:r>
              <a:rPr lang="es-US" sz="3600" dirty="0">
                <a:solidFill>
                  <a:schemeClr val="tx1"/>
                </a:solidFill>
                <a:latin typeface="Verdana"/>
                <a:ea typeface="Verdana"/>
              </a:rPr>
              <a:t>Los informes posteriores a la renovación de Wisconsin tienen tres diferencias principales con los de EPA.</a:t>
            </a:r>
          </a:p>
        </p:txBody>
      </p:sp>
      <p:sp>
        <p:nvSpPr>
          <p:cNvPr id="36867" name="Rectangle 3"/>
          <p:cNvSpPr>
            <a:spLocks noGrp="1" noChangeArrowheads="1"/>
          </p:cNvSpPr>
          <p:nvPr>
            <p:ph idx="1"/>
          </p:nvPr>
        </p:nvSpPr>
        <p:spPr>
          <a:xfrm>
            <a:off x="1104900" y="1798095"/>
            <a:ext cx="10477500" cy="4572000"/>
          </a:xfrm>
        </p:spPr>
        <p:txBody>
          <a:bodyPr vert="horz" lIns="91440" tIns="45720" rIns="91440" bIns="45720" rtlCol="0" anchor="t">
            <a:normAutofit/>
          </a:bodyPr>
          <a:lstStyle/>
          <a:p>
            <a:pPr marL="0" indent="0" rtl="0">
              <a:buNone/>
            </a:pPr>
            <a:r>
              <a:rPr lang="es-US" sz="2200" dirty="0">
                <a:latin typeface="Tahoma"/>
                <a:ea typeface="Tahoma"/>
                <a:cs typeface="Tahoma"/>
              </a:rPr>
              <a:t>1. Vencen antes: dentro de los 10 días laborales posteriores a la finalización de la renovación.</a:t>
            </a:r>
          </a:p>
          <a:p>
            <a:pPr marL="0" indent="0" rtl="0">
              <a:buNone/>
            </a:pPr>
            <a:r>
              <a:rPr lang="es-US" sz="2200" dirty="0">
                <a:latin typeface="Tahoma"/>
                <a:ea typeface="Tahoma"/>
                <a:cs typeface="Tahoma"/>
              </a:rPr>
              <a:t>2. El informe completo, no solo las instrucciones para solicitar el informe, debe entregarse a un ocupante adulto de cualquier unidad de la vivienda afectada. </a:t>
            </a:r>
          </a:p>
        </p:txBody>
      </p:sp>
      <p:sp>
        <p:nvSpPr>
          <p:cNvPr id="3" name="Arrow: Right 2">
            <a:extLst>
              <a:ext uri="{FF2B5EF4-FFF2-40B4-BE49-F238E27FC236}">
                <a16:creationId xmlns:a16="http://schemas.microsoft.com/office/drawing/2014/main" id="{2D904D23-3925-A7B4-8232-FC91B75337C4}"/>
              </a:ext>
              <a:ext uri="{C183D7F6-B498-43B3-948B-1728B52AA6E4}">
                <adec:decorative xmlns:adec="http://schemas.microsoft.com/office/drawing/2017/decorative" val="1"/>
              </a:ext>
            </a:extLst>
          </p:cNvPr>
          <p:cNvSpPr/>
          <p:nvPr/>
        </p:nvSpPr>
        <p:spPr>
          <a:xfrm>
            <a:off x="266700" y="2575482"/>
            <a:ext cx="685800" cy="609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58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82880"/>
            <a:ext cx="10058400" cy="1524000"/>
          </a:xfrm>
        </p:spPr>
        <p:txBody>
          <a:bodyPr>
            <a:noAutofit/>
          </a:bodyPr>
          <a:lstStyle/>
          <a:p>
            <a:pPr rtl="0"/>
            <a:r>
              <a:rPr lang="es-US" sz="3600" dirty="0">
                <a:solidFill>
                  <a:schemeClr val="tx1"/>
                </a:solidFill>
                <a:latin typeface="Verdana"/>
                <a:ea typeface="Verdana"/>
              </a:rPr>
              <a:t>Los informes posteriores a la renovación de Wisconsin tienen tres diferencias principales con los de EPA.</a:t>
            </a:r>
          </a:p>
        </p:txBody>
      </p:sp>
      <p:sp>
        <p:nvSpPr>
          <p:cNvPr id="36867" name="Rectangle 3"/>
          <p:cNvSpPr>
            <a:spLocks noGrp="1" noChangeArrowheads="1"/>
          </p:cNvSpPr>
          <p:nvPr>
            <p:ph idx="1"/>
          </p:nvPr>
        </p:nvSpPr>
        <p:spPr>
          <a:xfrm>
            <a:off x="1104900" y="1809384"/>
            <a:ext cx="10477500" cy="4572000"/>
          </a:xfrm>
        </p:spPr>
        <p:txBody>
          <a:bodyPr vert="horz" lIns="91440" tIns="45720" rIns="91440" bIns="45720" rtlCol="0" anchor="t">
            <a:normAutofit/>
          </a:bodyPr>
          <a:lstStyle/>
          <a:p>
            <a:pPr marL="0" indent="0" rtl="0">
              <a:buNone/>
            </a:pPr>
            <a:r>
              <a:rPr lang="es-US" sz="2200" dirty="0">
                <a:latin typeface="Tahoma"/>
                <a:ea typeface="Tahoma"/>
                <a:cs typeface="Tahoma"/>
              </a:rPr>
              <a:t>1. Vencen antes: dentro de los 10 días laborales posteriores a la finalización de la renovación.</a:t>
            </a:r>
          </a:p>
          <a:p>
            <a:pPr marL="0" indent="0" rtl="0">
              <a:buNone/>
            </a:pPr>
            <a:r>
              <a:rPr lang="es-US" sz="2200" dirty="0">
                <a:latin typeface="Tahoma"/>
                <a:ea typeface="Tahoma"/>
                <a:cs typeface="Tahoma"/>
              </a:rPr>
              <a:t>2. El informe completo, no solo las instrucciones para solicitar el informe, debe entregarse a un ocupante adulto de cualquier unidad de la vivienda afectada. </a:t>
            </a:r>
          </a:p>
          <a:p>
            <a:pPr marL="0" indent="0" rtl="0">
              <a:buNone/>
            </a:pPr>
            <a:r>
              <a:rPr lang="es-US" sz="2200" dirty="0">
                <a:latin typeface="Tahoma"/>
                <a:ea typeface="Tahoma"/>
                <a:cs typeface="Tahoma"/>
              </a:rPr>
              <a:t>3. Se debe incluir el contrato escrito de la renovación.</a:t>
            </a:r>
          </a:p>
        </p:txBody>
      </p:sp>
      <p:sp>
        <p:nvSpPr>
          <p:cNvPr id="3" name="Arrow: Right 2">
            <a:extLst>
              <a:ext uri="{FF2B5EF4-FFF2-40B4-BE49-F238E27FC236}">
                <a16:creationId xmlns:a16="http://schemas.microsoft.com/office/drawing/2014/main" id="{FFCF9313-79F0-A4D3-A35D-2C144D024EBE}"/>
              </a:ext>
              <a:ext uri="{C183D7F6-B498-43B3-948B-1728B52AA6E4}">
                <adec:decorative xmlns:adec="http://schemas.microsoft.com/office/drawing/2017/decorative" val="1"/>
              </a:ext>
            </a:extLst>
          </p:cNvPr>
          <p:cNvSpPr/>
          <p:nvPr/>
        </p:nvSpPr>
        <p:spPr>
          <a:xfrm>
            <a:off x="266700" y="3156860"/>
            <a:ext cx="685800" cy="609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12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60218-CFFF-7B47-56C5-6B8CBBC7B143}"/>
              </a:ext>
            </a:extLst>
          </p:cNvPr>
          <p:cNvSpPr>
            <a:spLocks noGrp="1"/>
          </p:cNvSpPr>
          <p:nvPr>
            <p:ph type="title"/>
          </p:nvPr>
        </p:nvSpPr>
        <p:spPr>
          <a:xfrm>
            <a:off x="2438400" y="4035552"/>
            <a:ext cx="9643872" cy="1828800"/>
          </a:xfrm>
        </p:spPr>
        <p:txBody>
          <a:bodyPr/>
          <a:lstStyle/>
          <a:p>
            <a:pPr rtl="0"/>
            <a:r>
              <a:rPr lang="es-US"/>
              <a:t>Prácticas prohibidas en Wisconsin</a:t>
            </a:r>
          </a:p>
        </p:txBody>
      </p:sp>
      <p:sp>
        <p:nvSpPr>
          <p:cNvPr id="5" name="Text Placeholder 4">
            <a:extLst>
              <a:ext uri="{FF2B5EF4-FFF2-40B4-BE49-F238E27FC236}">
                <a16:creationId xmlns:a16="http://schemas.microsoft.com/office/drawing/2014/main" id="{F6915790-1662-6FE9-37FF-52FA9AE806D7}"/>
              </a:ext>
            </a:extLst>
          </p:cNvPr>
          <p:cNvSpPr>
            <a:spLocks noGrp="1"/>
          </p:cNvSpPr>
          <p:nvPr>
            <p:ph type="body" idx="1"/>
          </p:nvPr>
        </p:nvSpPr>
        <p:spPr/>
        <p:txBody>
          <a:bodyPr/>
          <a:lstStyle/>
          <a:p>
            <a:pPr rtl="0"/>
            <a:r>
              <a:rPr lang="es-US"/>
              <a:t>Acciones que no están permitidas en Wisconsin</a:t>
            </a:r>
          </a:p>
        </p:txBody>
      </p:sp>
      <p:pic>
        <p:nvPicPr>
          <p:cNvPr id="3" name="Picture 2">
            <a:extLst>
              <a:ext uri="{FF2B5EF4-FFF2-40B4-BE49-F238E27FC236}">
                <a16:creationId xmlns:a16="http://schemas.microsoft.com/office/drawing/2014/main" id="{11E7B2C3-292A-3F0E-AE2A-74035EED1E97}"/>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972800" y="4724400"/>
            <a:ext cx="990600" cy="1047330"/>
          </a:xfrm>
          <a:prstGeom prst="rect">
            <a:avLst/>
          </a:prstGeom>
        </p:spPr>
      </p:pic>
    </p:spTree>
    <p:extLst>
      <p:ext uri="{BB962C8B-B14F-4D97-AF65-F5344CB8AC3E}">
        <p14:creationId xmlns:p14="http://schemas.microsoft.com/office/powerpoint/2010/main" val="3528266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D159FC8F-B0C6-ED76-FD15-7F4B95E458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16" y="123597"/>
            <a:ext cx="1445082" cy="1445082"/>
          </a:xfrm>
          <a:prstGeom prst="rect">
            <a:avLst/>
          </a:prstGeom>
        </p:spPr>
      </p:pic>
      <p:sp>
        <p:nvSpPr>
          <p:cNvPr id="26626" name="Rectangle 2"/>
          <p:cNvSpPr>
            <a:spLocks noGrp="1" noChangeArrowheads="1"/>
          </p:cNvSpPr>
          <p:nvPr>
            <p:ph type="title"/>
          </p:nvPr>
        </p:nvSpPr>
        <p:spPr>
          <a:xfrm>
            <a:off x="1524000" y="237067"/>
            <a:ext cx="10058399" cy="1361195"/>
          </a:xfrm>
        </p:spPr>
        <p:txBody>
          <a:bodyPr>
            <a:noAutofit/>
          </a:bodyPr>
          <a:lstStyle/>
          <a:p>
            <a:pPr rtl="0"/>
            <a:r>
              <a:rPr lang="es-US" sz="3400" b="1" dirty="0"/>
              <a:t>ESTÁN PROHIBIDAS</a:t>
            </a:r>
            <a:r>
              <a:rPr lang="es-US" sz="3400" dirty="0"/>
              <a:t> las muestras de restos de pintura que no tengan </a:t>
            </a:r>
            <a:br>
              <a:rPr lang="es-US" sz="3400" dirty="0"/>
            </a:br>
            <a:r>
              <a:rPr lang="es-US" sz="3400" dirty="0"/>
              <a:t>certificación adicional</a:t>
            </a:r>
          </a:p>
        </p:txBody>
      </p:sp>
      <p:sp>
        <p:nvSpPr>
          <p:cNvPr id="28" name="Text Placeholder 27">
            <a:extLst>
              <a:ext uri="{FF2B5EF4-FFF2-40B4-BE49-F238E27FC236}">
                <a16:creationId xmlns:a16="http://schemas.microsoft.com/office/drawing/2014/main" id="{E2B65A17-8086-FE81-C71C-4674C13911B5}"/>
              </a:ext>
            </a:extLst>
          </p:cNvPr>
          <p:cNvSpPr>
            <a:spLocks noGrp="1"/>
          </p:cNvSpPr>
          <p:nvPr>
            <p:ph type="body" sz="half" idx="1"/>
          </p:nvPr>
        </p:nvSpPr>
        <p:spPr>
          <a:xfrm>
            <a:off x="740057" y="1883968"/>
            <a:ext cx="3594876" cy="3809999"/>
          </a:xfrm>
        </p:spPr>
        <p:txBody>
          <a:bodyPr>
            <a:normAutofit/>
          </a:bodyPr>
          <a:lstStyle/>
          <a:p>
            <a:pPr marL="0" indent="0" rtl="0">
              <a:buNone/>
            </a:pPr>
            <a:r>
              <a:rPr lang="es-US" sz="2400" dirty="0">
                <a:solidFill>
                  <a:srgbClr val="003D78"/>
                </a:solidFill>
                <a:latin typeface="Tahoma" panose="020B0604030504040204" pitchFamily="34" charset="0"/>
                <a:ea typeface="Tahoma" panose="020B0604030504040204" pitchFamily="34" charset="0"/>
                <a:cs typeface="Tahoma" panose="020B0604030504040204" pitchFamily="34" charset="0"/>
              </a:rPr>
              <a:t>En Wisconsin, se requiere una certificación de un evaluador de riesgo de plomo, de un investigador de peligro o de un inspector para las muestras de restos de pintura.</a:t>
            </a:r>
          </a:p>
        </p:txBody>
      </p:sp>
      <p:pic>
        <p:nvPicPr>
          <p:cNvPr id="6" name="Picture 8" descr="A pair of hands collects a paint chip sample.">
            <a:extLst>
              <a:ext uri="{FF2B5EF4-FFF2-40B4-BE49-F238E27FC236}">
                <a16:creationId xmlns:a16="http://schemas.microsoft.com/office/drawing/2014/main" id="{CDA46DCD-60BD-FB63-A766-16B37B848846}"/>
              </a:ext>
            </a:extLst>
          </p:cNvPr>
          <p:cNvPicPr>
            <a:picLocks noGrp="1" noChangeAspect="1" noChangeArrowheads="1"/>
          </p:cNvPicPr>
          <p:nvPr>
            <p:ph type="clipArt" sz="half" idx="2"/>
          </p:nvPr>
        </p:nvPicPr>
        <p:blipFill rotWithShape="1">
          <a:blip r:embed="rId5">
            <a:extLst>
              <a:ext uri="{28A0092B-C50C-407E-A947-70E740481C1C}">
                <a14:useLocalDpi xmlns:a14="http://schemas.microsoft.com/office/drawing/2010/main" val="0"/>
              </a:ext>
            </a:extLst>
          </a:blip>
          <a:srcRect b="16269"/>
          <a:stretch/>
        </p:blipFill>
        <p:spPr>
          <a:xfrm>
            <a:off x="4664597" y="1863713"/>
            <a:ext cx="7161213" cy="447768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Image Placeholder 7" descr="A glass bottle partly full of a clear green liquid is labeled &quot;METHYLENE CHLORIDE.&quot;">
            <a:extLst>
              <a:ext uri="{FF2B5EF4-FFF2-40B4-BE49-F238E27FC236}">
                <a16:creationId xmlns:a16="http://schemas.microsoft.com/office/drawing/2014/main" id="{11DBD15D-25D7-7D4B-7D7F-99B981C71349}"/>
              </a:ext>
            </a:extLst>
          </p:cNvPr>
          <p:cNvPicPr>
            <a:picLocks noGrp="1" noChangeAspect="1"/>
          </p:cNvPicPr>
          <p:nvPr>
            <p:ph type="clipArt" sz="half" idx="2"/>
          </p:nvPr>
        </p:nvPicPr>
        <p:blipFill>
          <a:blip r:embed="rId3">
            <a:extLst>
              <a:ext uri="{28A0092B-C50C-407E-A947-70E740481C1C}">
                <a14:useLocalDpi xmlns:a14="http://schemas.microsoft.com/office/drawing/2010/main" val="0"/>
              </a:ext>
            </a:extLst>
          </a:blip>
          <a:srcRect/>
          <a:stretch/>
        </p:blipFill>
        <p:spPr>
          <a:xfrm>
            <a:off x="8791" y="-1019610"/>
            <a:ext cx="12148640" cy="7524411"/>
          </a:xfrm>
        </p:spPr>
      </p:pic>
      <p:grpSp>
        <p:nvGrpSpPr>
          <p:cNvPr id="24" name="Group 23" descr="NO paint strippers with methylene chloride">
            <a:extLst>
              <a:ext uri="{FF2B5EF4-FFF2-40B4-BE49-F238E27FC236}">
                <a16:creationId xmlns:a16="http://schemas.microsoft.com/office/drawing/2014/main" id="{0919C1B3-7303-965C-0812-2257C2DBAF6D}"/>
              </a:ext>
            </a:extLst>
          </p:cNvPr>
          <p:cNvGrpSpPr/>
          <p:nvPr/>
        </p:nvGrpSpPr>
        <p:grpSpPr>
          <a:xfrm>
            <a:off x="-301907" y="123597"/>
            <a:ext cx="12795813" cy="1445082"/>
            <a:chOff x="-375214" y="190660"/>
            <a:chExt cx="12795813" cy="1445082"/>
          </a:xfrm>
        </p:grpSpPr>
        <p:sp>
          <p:nvSpPr>
            <p:cNvPr id="25" name="Rectangle 24">
              <a:extLst>
                <a:ext uri="{FF2B5EF4-FFF2-40B4-BE49-F238E27FC236}">
                  <a16:creationId xmlns:a16="http://schemas.microsoft.com/office/drawing/2014/main" id="{3928425B-F175-F227-BEF5-87540B5C40BE}"/>
                </a:ext>
              </a:extLst>
            </p:cNvPr>
            <p:cNvSpPr/>
            <p:nvPr/>
          </p:nvSpPr>
          <p:spPr>
            <a:xfrm>
              <a:off x="-375214" y="228761"/>
              <a:ext cx="12795813" cy="1368881"/>
            </a:xfrm>
            <a:prstGeom prst="rect">
              <a:avLst/>
            </a:prstGeom>
            <a:solidFill>
              <a:srgbClr val="FCFEFE">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No sign outline">
              <a:extLst>
                <a:ext uri="{FF2B5EF4-FFF2-40B4-BE49-F238E27FC236}">
                  <a16:creationId xmlns:a16="http://schemas.microsoft.com/office/drawing/2014/main" id="{33FB254C-223C-420B-C1A1-E5E943ADE3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91" y="190660"/>
              <a:ext cx="1445082" cy="1445082"/>
            </a:xfrm>
            <a:prstGeom prst="rect">
              <a:avLst/>
            </a:prstGeom>
          </p:spPr>
        </p:pic>
      </p:grpSp>
      <p:sp>
        <p:nvSpPr>
          <p:cNvPr id="28674" name="Rectangle 2"/>
          <p:cNvSpPr>
            <a:spLocks noGrp="1" noChangeArrowheads="1"/>
          </p:cNvSpPr>
          <p:nvPr>
            <p:ph type="title"/>
          </p:nvPr>
        </p:nvSpPr>
        <p:spPr/>
        <p:txBody>
          <a:bodyPr>
            <a:normAutofit/>
          </a:bodyPr>
          <a:lstStyle/>
          <a:p>
            <a:pPr rtl="0"/>
            <a:r>
              <a:rPr lang="es-US" sz="3400" b="1" dirty="0"/>
              <a:t>ESTÁN PROHIBIDOS</a:t>
            </a:r>
            <a:r>
              <a:rPr lang="es-US" sz="3400" dirty="0"/>
              <a:t> los decapantes de pintura que contengan cloruro de metileno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Image Placeholder 3" descr="A pressure or power washing tool sprays water with force. ">
            <a:extLst>
              <a:ext uri="{FF2B5EF4-FFF2-40B4-BE49-F238E27FC236}">
                <a16:creationId xmlns:a16="http://schemas.microsoft.com/office/drawing/2014/main" id="{E0D0907C-7EF2-5ABB-3EA8-1C31734C8DAF}"/>
              </a:ext>
            </a:extLst>
          </p:cNvPr>
          <p:cNvPicPr>
            <a:picLocks noGrp="1" noChangeAspect="1"/>
          </p:cNvPicPr>
          <p:nvPr>
            <p:ph type="clipArt" sz="half" idx="2"/>
          </p:nvPr>
        </p:nvPicPr>
        <p:blipFill rotWithShape="1">
          <a:blip r:embed="rId3" cstate="print">
            <a:extLst>
              <a:ext uri="{28A0092B-C50C-407E-A947-70E740481C1C}">
                <a14:useLocalDpi xmlns:a14="http://schemas.microsoft.com/office/drawing/2010/main" val="0"/>
              </a:ext>
            </a:extLst>
          </a:blip>
          <a:srcRect l="145" t="120" r="-145" b="20407"/>
          <a:stretch/>
        </p:blipFill>
        <p:spPr>
          <a:xfrm>
            <a:off x="17516" y="1"/>
            <a:ext cx="12250684" cy="6400800"/>
          </a:xfrm>
        </p:spPr>
      </p:pic>
      <p:grpSp>
        <p:nvGrpSpPr>
          <p:cNvPr id="6" name="Group 5" descr="NO pressure or power washing to remove paint without full containment and water filtration">
            <a:extLst>
              <a:ext uri="{FF2B5EF4-FFF2-40B4-BE49-F238E27FC236}">
                <a16:creationId xmlns:a16="http://schemas.microsoft.com/office/drawing/2014/main" id="{4F4332C8-AC4D-2CC0-73FF-304680DEA120}"/>
              </a:ext>
            </a:extLst>
          </p:cNvPr>
          <p:cNvGrpSpPr/>
          <p:nvPr/>
        </p:nvGrpSpPr>
        <p:grpSpPr>
          <a:xfrm>
            <a:off x="-301907" y="123597"/>
            <a:ext cx="12795813" cy="1445082"/>
            <a:chOff x="-375214" y="190660"/>
            <a:chExt cx="12795813" cy="1445082"/>
          </a:xfrm>
        </p:grpSpPr>
        <p:sp>
          <p:nvSpPr>
            <p:cNvPr id="7" name="Rectangle 6">
              <a:extLst>
                <a:ext uri="{FF2B5EF4-FFF2-40B4-BE49-F238E27FC236}">
                  <a16:creationId xmlns:a16="http://schemas.microsoft.com/office/drawing/2014/main" id="{A6A56583-94EF-A474-1805-87310B4D0420}"/>
                </a:ext>
              </a:extLst>
            </p:cNvPr>
            <p:cNvSpPr/>
            <p:nvPr/>
          </p:nvSpPr>
          <p:spPr>
            <a:xfrm>
              <a:off x="-375214" y="228761"/>
              <a:ext cx="12795813" cy="1368881"/>
            </a:xfrm>
            <a:prstGeom prst="rect">
              <a:avLst/>
            </a:prstGeom>
            <a:solidFill>
              <a:srgbClr val="FCFEFE">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No sign outline">
              <a:extLst>
                <a:ext uri="{FF2B5EF4-FFF2-40B4-BE49-F238E27FC236}">
                  <a16:creationId xmlns:a16="http://schemas.microsoft.com/office/drawing/2014/main" id="{224B31A4-ACC3-A900-5501-F5961A0AD6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91" y="190660"/>
              <a:ext cx="1445082" cy="1445082"/>
            </a:xfrm>
            <a:prstGeom prst="rect">
              <a:avLst/>
            </a:prstGeom>
          </p:spPr>
        </p:pic>
      </p:grpSp>
      <p:sp>
        <p:nvSpPr>
          <p:cNvPr id="28674" name="Rectangle 2"/>
          <p:cNvSpPr>
            <a:spLocks noGrp="1" noChangeArrowheads="1"/>
          </p:cNvSpPr>
          <p:nvPr>
            <p:ph type="title"/>
          </p:nvPr>
        </p:nvSpPr>
        <p:spPr>
          <a:xfrm>
            <a:off x="1524000" y="347662"/>
            <a:ext cx="10058399" cy="1069976"/>
          </a:xfrm>
        </p:spPr>
        <p:txBody>
          <a:bodyPr>
            <a:noAutofit/>
          </a:bodyPr>
          <a:lstStyle/>
          <a:p>
            <a:pPr rtl="0"/>
            <a:r>
              <a:rPr lang="es-US" sz="2800" b="1" dirty="0"/>
              <a:t>ESTÁ PROHIBIDA</a:t>
            </a:r>
            <a:r>
              <a:rPr lang="es-US" sz="2800" dirty="0"/>
              <a:t> la limpieza con agua a alta presión para quitar la pintura sin un método de contención completo y filtración de agua</a:t>
            </a:r>
          </a:p>
        </p:txBody>
      </p:sp>
    </p:spTree>
    <p:extLst>
      <p:ext uri="{BB962C8B-B14F-4D97-AF65-F5344CB8AC3E}">
        <p14:creationId xmlns:p14="http://schemas.microsoft.com/office/powerpoint/2010/main" val="3184170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rtl="0"/>
            <a:r>
              <a:rPr lang="es-US" sz="3200" b="1" dirty="0"/>
              <a:t>ESTÁ PROHIBIDO</a:t>
            </a:r>
            <a:r>
              <a:rPr lang="es-US" sz="3200" dirty="0"/>
              <a:t> aspirar con equipamiento que no funcione bien</a:t>
            </a:r>
          </a:p>
        </p:txBody>
      </p:sp>
      <p:sp>
        <p:nvSpPr>
          <p:cNvPr id="28675" name="Rectangle 3"/>
          <p:cNvSpPr>
            <a:spLocks noGrp="1" noChangeArrowheads="1"/>
          </p:cNvSpPr>
          <p:nvPr>
            <p:ph type="body" sz="half" idx="1"/>
          </p:nvPr>
        </p:nvSpPr>
        <p:spPr>
          <a:xfrm>
            <a:off x="197870" y="1755016"/>
            <a:ext cx="2910478" cy="4617122"/>
          </a:xfrm>
        </p:spPr>
        <p:txBody>
          <a:bodyPr>
            <a:normAutofit/>
          </a:bodyPr>
          <a:lstStyle/>
          <a:p>
            <a:pPr marL="0" indent="0" rtl="0">
              <a:buNone/>
            </a:pPr>
            <a:r>
              <a:rPr lang="es-US" sz="2200" dirty="0"/>
              <a:t>No utilice una aspiradora con </a:t>
            </a:r>
            <a:br>
              <a:rPr lang="es-US" sz="2200" dirty="0"/>
            </a:br>
            <a:r>
              <a:rPr lang="es-US" sz="2200" dirty="0" err="1"/>
              <a:t>high-efficiency</a:t>
            </a:r>
            <a:r>
              <a:rPr lang="es-US" sz="2200" dirty="0"/>
              <a:t> particular air </a:t>
            </a:r>
            <a:r>
              <a:rPr lang="es-ES" sz="2200" dirty="0"/>
              <a:t>(aire </a:t>
            </a:r>
            <a:br>
              <a:rPr lang="es-ES" sz="2200" dirty="0"/>
            </a:br>
            <a:r>
              <a:rPr lang="es-ES" sz="2200" dirty="0"/>
              <a:t>de partículas de alta eficiencia, HEPA)</a:t>
            </a:r>
            <a:r>
              <a:rPr lang="es-US" sz="2200" dirty="0"/>
              <a:t> </a:t>
            </a:r>
            <a:br>
              <a:rPr lang="es-US" sz="2200" dirty="0"/>
            </a:br>
            <a:r>
              <a:rPr lang="es-US" sz="2200" dirty="0"/>
              <a:t>con una manguera dañada, un filtro tapado o sin filtro, conexiones sueltas u otros problemas. </a:t>
            </a:r>
          </a:p>
        </p:txBody>
      </p:sp>
      <p:pic>
        <p:nvPicPr>
          <p:cNvPr id="7" name="Online Image Placeholder 6" descr="A vacuum hose has a crack where the hose connects to an attachment.">
            <a:extLst>
              <a:ext uri="{FF2B5EF4-FFF2-40B4-BE49-F238E27FC236}">
                <a16:creationId xmlns:a16="http://schemas.microsoft.com/office/drawing/2014/main" id="{889DFD7C-EF49-8FD5-0C5E-085FE1679F82}"/>
              </a:ext>
            </a:extLst>
          </p:cNvPr>
          <p:cNvPicPr>
            <a:picLocks noGrp="1" noChangeAspect="1"/>
          </p:cNvPicPr>
          <p:nvPr>
            <p:ph type="clipArt" sz="half" idx="2"/>
          </p:nvPr>
        </p:nvPicPr>
        <p:blipFill rotWithShape="1">
          <a:blip r:embed="rId3" cstate="print">
            <a:extLst>
              <a:ext uri="{28A0092B-C50C-407E-A947-70E740481C1C}">
                <a14:useLocalDpi xmlns:a14="http://schemas.microsoft.com/office/drawing/2010/main" val="0"/>
              </a:ext>
            </a:extLst>
          </a:blip>
          <a:srcRect l="6286" b="-70"/>
          <a:stretch/>
        </p:blipFill>
        <p:spPr>
          <a:xfrm>
            <a:off x="3108349" y="1755016"/>
            <a:ext cx="5769206" cy="4620359"/>
          </a:xfrm>
        </p:spPr>
      </p:pic>
      <p:pic>
        <p:nvPicPr>
          <p:cNvPr id="12" name="Online Image Placeholder 6" descr="This is a zoomed in image of the crack in the picture of the cracked vacuum hose. ">
            <a:extLst>
              <a:ext uri="{FF2B5EF4-FFF2-40B4-BE49-F238E27FC236}">
                <a16:creationId xmlns:a16="http://schemas.microsoft.com/office/drawing/2014/main" id="{4F30438F-861F-885A-7959-5EBBA50DD8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7132" t="38700" r="42074" b="38439"/>
          <a:stretch/>
        </p:blipFill>
        <p:spPr>
          <a:xfrm>
            <a:off x="6710436" y="939234"/>
            <a:ext cx="2902845" cy="2488153"/>
          </a:xfrm>
          <a:prstGeom prst="wedgeEllipseCallout">
            <a:avLst>
              <a:gd name="adj1" fmla="val 3092"/>
              <a:gd name="adj2" fmla="val 5747"/>
            </a:avLst>
          </a:prstGeom>
          <a:ln w="76200">
            <a:solidFill>
              <a:schemeClr val="bg1"/>
            </a:solidFill>
          </a:ln>
        </p:spPr>
      </p:pic>
      <p:pic>
        <p:nvPicPr>
          <p:cNvPr id="11" name="Picture 10" descr="A very clogged and dirty HEPA filter">
            <a:extLst>
              <a:ext uri="{FF2B5EF4-FFF2-40B4-BE49-F238E27FC236}">
                <a16:creationId xmlns:a16="http://schemas.microsoft.com/office/drawing/2014/main" id="{6D6FBAA8-5FDF-1683-683D-097E71D4D0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77" t="5090" r="9439" b="3883"/>
          <a:stretch/>
        </p:blipFill>
        <p:spPr>
          <a:xfrm>
            <a:off x="9072635" y="1617576"/>
            <a:ext cx="2902846" cy="4754563"/>
          </a:xfrm>
          <a:prstGeom prst="rect">
            <a:avLst/>
          </a:prstGeom>
        </p:spPr>
      </p:pic>
      <p:cxnSp>
        <p:nvCxnSpPr>
          <p:cNvPr id="14" name="Straight Connector 13">
            <a:extLst>
              <a:ext uri="{FF2B5EF4-FFF2-40B4-BE49-F238E27FC236}">
                <a16:creationId xmlns:a16="http://schemas.microsoft.com/office/drawing/2014/main" id="{D34B8427-3E8B-5974-DFF1-A000DBDAE2B6}"/>
              </a:ext>
              <a:ext uri="{C183D7F6-B498-43B3-948B-1728B52AA6E4}">
                <adec:decorative xmlns:adec="http://schemas.microsoft.com/office/drawing/2017/decorative" val="1"/>
              </a:ext>
            </a:extLst>
          </p:cNvPr>
          <p:cNvCxnSpPr>
            <a:cxnSpLocks/>
          </p:cNvCxnSpPr>
          <p:nvPr/>
        </p:nvCxnSpPr>
        <p:spPr>
          <a:xfrm flipV="1">
            <a:off x="5872236" y="2901443"/>
            <a:ext cx="990600" cy="8036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36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Image Placeholder 5" descr="A person sweeps dust from the floor with a straw broom.">
            <a:extLst>
              <a:ext uri="{FF2B5EF4-FFF2-40B4-BE49-F238E27FC236}">
                <a16:creationId xmlns:a16="http://schemas.microsoft.com/office/drawing/2014/main" id="{5A38C830-340D-4A3E-3349-01BA3B0668A6}"/>
              </a:ext>
            </a:extLst>
          </p:cNvPr>
          <p:cNvPicPr>
            <a:picLocks noGrp="1" noChangeAspect="1"/>
          </p:cNvPicPr>
          <p:nvPr>
            <p:ph type="clipArt" sz="half" idx="2"/>
          </p:nvPr>
        </p:nvPicPr>
        <p:blipFill>
          <a:blip r:embed="rId3" cstate="print">
            <a:extLst>
              <a:ext uri="{28A0092B-C50C-407E-A947-70E740481C1C}">
                <a14:useLocalDpi xmlns:a14="http://schemas.microsoft.com/office/drawing/2010/main" val="0"/>
              </a:ext>
            </a:extLst>
          </a:blip>
          <a:srcRect/>
          <a:stretch/>
        </p:blipFill>
        <p:spPr>
          <a:xfrm>
            <a:off x="-838200" y="-910431"/>
            <a:ext cx="13192478" cy="7420769"/>
          </a:xfrm>
          <a:prstGeom prst="rect">
            <a:avLst/>
          </a:prstGeom>
        </p:spPr>
      </p:pic>
      <p:grpSp>
        <p:nvGrpSpPr>
          <p:cNvPr id="9" name="Group 8" descr="NO dry sweeping dust, debris or paint chips">
            <a:extLst>
              <a:ext uri="{FF2B5EF4-FFF2-40B4-BE49-F238E27FC236}">
                <a16:creationId xmlns:a16="http://schemas.microsoft.com/office/drawing/2014/main" id="{6AB62E05-0DC1-8675-5581-210D76472B6B}"/>
              </a:ext>
            </a:extLst>
          </p:cNvPr>
          <p:cNvGrpSpPr/>
          <p:nvPr/>
        </p:nvGrpSpPr>
        <p:grpSpPr>
          <a:xfrm>
            <a:off x="-301907" y="123597"/>
            <a:ext cx="12795813" cy="1445082"/>
            <a:chOff x="-375214" y="190660"/>
            <a:chExt cx="12795813" cy="1445082"/>
          </a:xfrm>
        </p:grpSpPr>
        <p:sp>
          <p:nvSpPr>
            <p:cNvPr id="10" name="Rectangle 9">
              <a:extLst>
                <a:ext uri="{FF2B5EF4-FFF2-40B4-BE49-F238E27FC236}">
                  <a16:creationId xmlns:a16="http://schemas.microsoft.com/office/drawing/2014/main" id="{B59687C1-A385-9C07-9E71-DD43D8DD2C0F}"/>
                </a:ext>
              </a:extLst>
            </p:cNvPr>
            <p:cNvSpPr/>
            <p:nvPr/>
          </p:nvSpPr>
          <p:spPr>
            <a:xfrm>
              <a:off x="-375214" y="228761"/>
              <a:ext cx="12795813" cy="1368881"/>
            </a:xfrm>
            <a:prstGeom prst="rect">
              <a:avLst/>
            </a:prstGeom>
            <a:solidFill>
              <a:srgbClr val="FCFEFE">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No sign outline">
              <a:extLst>
                <a:ext uri="{FF2B5EF4-FFF2-40B4-BE49-F238E27FC236}">
                  <a16:creationId xmlns:a16="http://schemas.microsoft.com/office/drawing/2014/main" id="{0076B3D2-2449-A860-4096-518177186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91" y="190660"/>
              <a:ext cx="1445082" cy="1445082"/>
            </a:xfrm>
            <a:prstGeom prst="rect">
              <a:avLst/>
            </a:prstGeom>
          </p:spPr>
        </p:pic>
      </p:grpSp>
      <p:sp>
        <p:nvSpPr>
          <p:cNvPr id="28674" name="Rectangle 2"/>
          <p:cNvSpPr>
            <a:spLocks noGrp="1" noChangeArrowheads="1"/>
          </p:cNvSpPr>
          <p:nvPr>
            <p:ph type="title"/>
          </p:nvPr>
        </p:nvSpPr>
        <p:spPr/>
        <p:txBody>
          <a:bodyPr>
            <a:normAutofit/>
          </a:bodyPr>
          <a:lstStyle/>
          <a:p>
            <a:pPr rtl="0"/>
            <a:r>
              <a:rPr lang="es-US" sz="3400" b="1" dirty="0"/>
              <a:t>ESTÁ PROHIBIDO</a:t>
            </a:r>
            <a:r>
              <a:rPr lang="es-US" sz="3400" dirty="0"/>
              <a:t> barrer en seco el polvo, los escombros o los restos de pintura</a:t>
            </a:r>
          </a:p>
        </p:txBody>
      </p:sp>
    </p:spTree>
    <p:extLst>
      <p:ext uri="{BB962C8B-B14F-4D97-AF65-F5344CB8AC3E}">
        <p14:creationId xmlns:p14="http://schemas.microsoft.com/office/powerpoint/2010/main" val="108627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5DA2B9-F7EC-1BD8-3B2E-840109213822}"/>
              </a:ext>
            </a:extLst>
          </p:cNvPr>
          <p:cNvSpPr>
            <a:spLocks noGrp="1"/>
          </p:cNvSpPr>
          <p:nvPr>
            <p:ph type="title"/>
          </p:nvPr>
        </p:nvSpPr>
        <p:spPr/>
        <p:txBody>
          <a:bodyPr>
            <a:normAutofit/>
          </a:bodyPr>
          <a:lstStyle/>
          <a:p>
            <a:pPr rtl="0"/>
            <a:r>
              <a:rPr lang="es-US" sz="3600" dirty="0">
                <a:solidFill>
                  <a:schemeClr val="tx1"/>
                </a:solidFill>
              </a:rPr>
              <a:t>Si tiene preguntas, comuníquese con el DHS. </a:t>
            </a:r>
          </a:p>
        </p:txBody>
      </p:sp>
      <p:sp>
        <p:nvSpPr>
          <p:cNvPr id="5" name="Content Placeholder 4">
            <a:extLst>
              <a:ext uri="{FF2B5EF4-FFF2-40B4-BE49-F238E27FC236}">
                <a16:creationId xmlns:a16="http://schemas.microsoft.com/office/drawing/2014/main" id="{CEBA10AD-E1A1-E812-D498-2A33A2CF16E3}"/>
              </a:ext>
            </a:extLst>
          </p:cNvPr>
          <p:cNvSpPr>
            <a:spLocks noGrp="1"/>
          </p:cNvSpPr>
          <p:nvPr>
            <p:ph idx="1"/>
          </p:nvPr>
        </p:nvSpPr>
        <p:spPr/>
        <p:txBody>
          <a:bodyPr/>
          <a:lstStyle/>
          <a:p>
            <a:pPr marL="0" indent="0" rtl="0">
              <a:buNone/>
            </a:pPr>
            <a:r>
              <a:rPr lang="es-US"/>
              <a:t>608-261-6876</a:t>
            </a:r>
          </a:p>
          <a:p>
            <a:pPr marL="0" indent="0" rtl="0">
              <a:buNone/>
            </a:pPr>
            <a:r>
              <a:rPr lang="es-US">
                <a:hlinkClick r:id="rId3"/>
              </a:rPr>
              <a:t>DHSAsbestosLead@dhs.Wisconsin.gov</a:t>
            </a:r>
          </a:p>
        </p:txBody>
      </p:sp>
      <p:pic>
        <p:nvPicPr>
          <p:cNvPr id="8" name="Picture 7">
            <a:extLst>
              <a:ext uri="{FF2B5EF4-FFF2-40B4-BE49-F238E27FC236}">
                <a16:creationId xmlns:a16="http://schemas.microsoft.com/office/drawing/2014/main" id="{1AD32566-6770-FF41-CAB4-8C355891A70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83623" y="3652691"/>
            <a:ext cx="2824754" cy="548640"/>
          </a:xfrm>
          <a:prstGeom prst="rect">
            <a:avLst/>
          </a:prstGeom>
        </p:spPr>
      </p:pic>
    </p:spTree>
    <p:extLst>
      <p:ext uri="{BB962C8B-B14F-4D97-AF65-F5344CB8AC3E}">
        <p14:creationId xmlns:p14="http://schemas.microsoft.com/office/powerpoint/2010/main" val="218956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FC465-4131-F559-6802-1404ED55D947}"/>
              </a:ext>
            </a:extLst>
          </p:cNvPr>
          <p:cNvSpPr>
            <a:spLocks noGrp="1"/>
          </p:cNvSpPr>
          <p:nvPr>
            <p:ph type="title"/>
          </p:nvPr>
        </p:nvSpPr>
        <p:spPr>
          <a:xfrm>
            <a:off x="1240971" y="4035552"/>
            <a:ext cx="10841301" cy="1828800"/>
          </a:xfrm>
        </p:spPr>
        <p:txBody>
          <a:bodyPr/>
          <a:lstStyle/>
          <a:p>
            <a:pPr rtl="0"/>
            <a:r>
              <a:rPr lang="es-US"/>
              <a:t>Requisitos adicionales de Wisconsin</a:t>
            </a:r>
          </a:p>
        </p:txBody>
      </p:sp>
      <p:sp>
        <p:nvSpPr>
          <p:cNvPr id="5" name="Text Placeholder 4">
            <a:extLst>
              <a:ext uri="{FF2B5EF4-FFF2-40B4-BE49-F238E27FC236}">
                <a16:creationId xmlns:a16="http://schemas.microsoft.com/office/drawing/2014/main" id="{EB326035-69F9-4341-6A6F-C55589456906}"/>
              </a:ext>
            </a:extLst>
          </p:cNvPr>
          <p:cNvSpPr>
            <a:spLocks noGrp="1"/>
          </p:cNvSpPr>
          <p:nvPr>
            <p:ph type="body" idx="1"/>
          </p:nvPr>
        </p:nvSpPr>
        <p:spPr/>
        <p:txBody>
          <a:bodyPr>
            <a:noAutofit/>
          </a:bodyPr>
          <a:lstStyle/>
          <a:p>
            <a:pPr rtl="0"/>
            <a:r>
              <a:rPr lang="es-US" sz="2000" dirty="0"/>
              <a:t>Diferencias con los requisitos de la </a:t>
            </a:r>
            <a:r>
              <a:rPr lang="es-US" sz="2000" dirty="0" err="1"/>
              <a:t>Environmental</a:t>
            </a:r>
            <a:r>
              <a:rPr lang="es-US" sz="2000" dirty="0"/>
              <a:t> </a:t>
            </a:r>
            <a:r>
              <a:rPr lang="es-US" sz="2000" dirty="0" err="1"/>
              <a:t>Protection</a:t>
            </a:r>
            <a:r>
              <a:rPr lang="es-US" sz="2000" dirty="0"/>
              <a:t> Agency </a:t>
            </a:r>
            <a:r>
              <a:rPr lang="es-ES" sz="2000" dirty="0"/>
              <a:t>(Agencia de Protección Ambiental, EPA)</a:t>
            </a:r>
            <a:r>
              <a:rPr lang="es-US" sz="2000" dirty="0"/>
              <a:t> de EE. UU.</a:t>
            </a:r>
          </a:p>
        </p:txBody>
      </p:sp>
      <p:pic>
        <p:nvPicPr>
          <p:cNvPr id="7" name="Picture 6">
            <a:extLst>
              <a:ext uri="{FF2B5EF4-FFF2-40B4-BE49-F238E27FC236}">
                <a16:creationId xmlns:a16="http://schemas.microsoft.com/office/drawing/2014/main" id="{9D19605D-738B-E830-0192-E2EE81D5DED6}"/>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972800" y="4724400"/>
            <a:ext cx="990600" cy="1047330"/>
          </a:xfrm>
          <a:prstGeom prst="rect">
            <a:avLst/>
          </a:prstGeom>
        </p:spPr>
      </p:pic>
    </p:spTree>
    <p:extLst>
      <p:ext uri="{BB962C8B-B14F-4D97-AF65-F5344CB8AC3E}">
        <p14:creationId xmlns:p14="http://schemas.microsoft.com/office/powerpoint/2010/main" val="29751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88AC07C-D1A1-C3FE-4E9A-BC637C88C468}"/>
              </a:ext>
            </a:extLst>
          </p:cNvPr>
          <p:cNvSpPr>
            <a:spLocks noGrp="1"/>
          </p:cNvSpPr>
          <p:nvPr>
            <p:ph type="title"/>
          </p:nvPr>
        </p:nvSpPr>
        <p:spPr/>
        <p:txBody>
          <a:bodyPr>
            <a:noAutofit/>
          </a:bodyPr>
          <a:lstStyle/>
          <a:p>
            <a:pPr rtl="0"/>
            <a:r>
              <a:rPr lang="es-US" sz="3600" dirty="0">
                <a:solidFill>
                  <a:schemeClr val="tx1"/>
                </a:solidFill>
              </a:rPr>
              <a:t>La certificación de la empresa </a:t>
            </a:r>
            <a:r>
              <a:rPr lang="es-US" sz="3600" b="1" dirty="0">
                <a:solidFill>
                  <a:schemeClr val="tx1"/>
                </a:solidFill>
              </a:rPr>
              <a:t>y</a:t>
            </a:r>
            <a:r>
              <a:rPr lang="es-US" sz="3600" dirty="0">
                <a:solidFill>
                  <a:schemeClr val="tx1"/>
                </a:solidFill>
              </a:rPr>
              <a:t> la certificación individual son obligatorias para las renovaciones en Wisconsin.</a:t>
            </a:r>
          </a:p>
        </p:txBody>
      </p:sp>
      <p:pic>
        <p:nvPicPr>
          <p:cNvPr id="26" name="Content Placeholder 25" descr="Image of an individual lead-safe renovator certification card. ">
            <a:extLst>
              <a:ext uri="{FF2B5EF4-FFF2-40B4-BE49-F238E27FC236}">
                <a16:creationId xmlns:a16="http://schemas.microsoft.com/office/drawing/2014/main" id="{C008A541-5CA4-4FC6-4C49-14D02CF30D9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161" t="75729" r="26701" b="4659"/>
          <a:stretch/>
        </p:blipFill>
        <p:spPr>
          <a:xfrm>
            <a:off x="990600" y="2972332"/>
            <a:ext cx="4663751" cy="2776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27" descr="An image of a sample Lead Company certification. ">
            <a:extLst>
              <a:ext uri="{FF2B5EF4-FFF2-40B4-BE49-F238E27FC236}">
                <a16:creationId xmlns:a16="http://schemas.microsoft.com/office/drawing/2014/main" id="{A3FE4B9E-6675-C874-EB29-0F57B4BB24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203" y="2055829"/>
            <a:ext cx="5024192" cy="3887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075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rtl="0"/>
            <a:r>
              <a:rPr lang="es-US">
                <a:solidFill>
                  <a:schemeClr val="tx1"/>
                </a:solidFill>
                <a:latin typeface="Verdana"/>
                <a:ea typeface="Verdana"/>
              </a:rPr>
              <a:t>Certificación de la empresa</a:t>
            </a:r>
          </a:p>
        </p:txBody>
      </p:sp>
      <p:sp>
        <p:nvSpPr>
          <p:cNvPr id="18435" name="Rectangle 3"/>
          <p:cNvSpPr>
            <a:spLocks noGrp="1" noChangeArrowheads="1"/>
          </p:cNvSpPr>
          <p:nvPr>
            <p:ph sz="half" idx="1"/>
          </p:nvPr>
        </p:nvSpPr>
        <p:spPr>
          <a:xfrm>
            <a:off x="609600" y="1719072"/>
            <a:ext cx="5486400" cy="4759569"/>
          </a:xfrm>
        </p:spPr>
        <p:txBody>
          <a:bodyPr vert="horz" lIns="91440" tIns="45720" rIns="91440" bIns="45720" rtlCol="0" anchor="t">
            <a:noAutofit/>
          </a:bodyPr>
          <a:lstStyle/>
          <a:p>
            <a:pPr marL="0" indent="0" rtl="0">
              <a:buNone/>
            </a:pPr>
            <a:r>
              <a:rPr lang="es-US" sz="2600" dirty="0">
                <a:solidFill>
                  <a:schemeClr val="tx1"/>
                </a:solidFill>
                <a:latin typeface="Tahoma"/>
                <a:ea typeface="Tahoma"/>
                <a:cs typeface="Tahoma"/>
              </a:rPr>
              <a:t>Usted puede:</a:t>
            </a:r>
          </a:p>
          <a:p>
            <a:pPr indent="0" rtl="0"/>
            <a:r>
              <a:rPr lang="es-US" sz="2200" dirty="0">
                <a:solidFill>
                  <a:schemeClr val="tx1"/>
                </a:solidFill>
                <a:latin typeface="Tahoma"/>
                <a:ea typeface="Tahoma"/>
                <a:cs typeface="Tahoma"/>
              </a:rPr>
              <a:t>trabajar para una empresa que tiene certificación de plomo del DHS </a:t>
            </a:r>
            <a:r>
              <a:rPr lang="es-US" sz="2200" b="1" i="1" dirty="0">
                <a:solidFill>
                  <a:schemeClr val="tx1"/>
                </a:solidFill>
                <a:latin typeface="Tahoma"/>
                <a:ea typeface="Tahoma"/>
                <a:cs typeface="Tahoma"/>
              </a:rPr>
              <a:t>o </a:t>
            </a:r>
          </a:p>
          <a:p>
            <a:pPr indent="0" rtl="0"/>
            <a:r>
              <a:rPr lang="es-US" sz="2200" dirty="0">
                <a:solidFill>
                  <a:schemeClr val="tx1"/>
                </a:solidFill>
                <a:latin typeface="Tahoma"/>
                <a:ea typeface="Tahoma"/>
                <a:cs typeface="Tahoma"/>
              </a:rPr>
              <a:t>solicitar una certificación de plomo para empresas al DHS (ya sea para dos o cuatro años). </a:t>
            </a:r>
          </a:p>
          <a:p>
            <a:pPr marL="0" indent="0">
              <a:buNone/>
            </a:pPr>
            <a:endParaRPr lang="en-US" sz="2200" dirty="0">
              <a:solidFill>
                <a:schemeClr val="tx1"/>
              </a:solidFill>
              <a:latin typeface="Tahoma"/>
              <a:ea typeface="Tahoma"/>
              <a:cs typeface="Tahoma"/>
            </a:endParaRPr>
          </a:p>
          <a:p>
            <a:pPr marL="0" indent="0" rtl="0">
              <a:spcBef>
                <a:spcPts val="9000"/>
              </a:spcBef>
              <a:buNone/>
            </a:pPr>
            <a:r>
              <a:rPr lang="es-US" sz="2200" dirty="0">
                <a:solidFill>
                  <a:schemeClr val="tx1"/>
                </a:solidFill>
                <a:latin typeface="Tahoma"/>
                <a:ea typeface="Tahoma"/>
                <a:cs typeface="Tahoma"/>
              </a:rPr>
              <a:t>Para seguir estando certificado, solicite una renovación para su empresa antes de la fecha de vencimiento.</a:t>
            </a:r>
          </a:p>
        </p:txBody>
      </p:sp>
      <p:graphicFrame>
        <p:nvGraphicFramePr>
          <p:cNvPr id="15" name="Table 15">
            <a:extLst>
              <a:ext uri="{FF2B5EF4-FFF2-40B4-BE49-F238E27FC236}">
                <a16:creationId xmlns:a16="http://schemas.microsoft.com/office/drawing/2014/main" id="{2CA9E942-FF9B-7745-2B33-88AE7F1E1920}"/>
              </a:ext>
            </a:extLst>
          </p:cNvPr>
          <p:cNvGraphicFramePr>
            <a:graphicFrameLocks noGrp="1"/>
          </p:cNvGraphicFramePr>
          <p:nvPr>
            <p:extLst>
              <p:ext uri="{D42A27DB-BD31-4B8C-83A1-F6EECF244321}">
                <p14:modId xmlns:p14="http://schemas.microsoft.com/office/powerpoint/2010/main" val="249163542"/>
              </p:ext>
            </p:extLst>
          </p:nvPr>
        </p:nvGraphicFramePr>
        <p:xfrm>
          <a:off x="1972925" y="4052712"/>
          <a:ext cx="3016764" cy="1280160"/>
        </p:xfrm>
        <a:graphic>
          <a:graphicData uri="http://schemas.openxmlformats.org/drawingml/2006/table">
            <a:tbl>
              <a:tblPr firstRow="1" bandRow="1">
                <a:tableStyleId>{5C22544A-7EE6-4342-B048-85BDC9FD1C3A}</a:tableStyleId>
              </a:tblPr>
              <a:tblGrid>
                <a:gridCol w="1726497">
                  <a:extLst>
                    <a:ext uri="{9D8B030D-6E8A-4147-A177-3AD203B41FA5}">
                      <a16:colId xmlns:a16="http://schemas.microsoft.com/office/drawing/2014/main" val="2092287089"/>
                    </a:ext>
                  </a:extLst>
                </a:gridCol>
                <a:gridCol w="1290267">
                  <a:extLst>
                    <a:ext uri="{9D8B030D-6E8A-4147-A177-3AD203B41FA5}">
                      <a16:colId xmlns:a16="http://schemas.microsoft.com/office/drawing/2014/main" val="3564457683"/>
                    </a:ext>
                  </a:extLst>
                </a:gridCol>
              </a:tblGrid>
              <a:tr h="356087">
                <a:tc>
                  <a:txBody>
                    <a:bodyPr/>
                    <a:lstStyle/>
                    <a:p>
                      <a:pPr algn="l" rtl="0"/>
                      <a:r>
                        <a:rPr lang="es-US" sz="2200" dirty="0">
                          <a:latin typeface="Tahoma"/>
                        </a:rPr>
                        <a:t>Duración</a:t>
                      </a:r>
                    </a:p>
                  </a:txBody>
                  <a:tcPr>
                    <a:solidFill>
                      <a:srgbClr val="2E6066"/>
                    </a:solidFill>
                  </a:tcPr>
                </a:tc>
                <a:tc>
                  <a:txBody>
                    <a:bodyPr/>
                    <a:lstStyle/>
                    <a:p>
                      <a:pPr rtl="0"/>
                      <a:r>
                        <a:rPr lang="es-US" sz="2200" dirty="0">
                          <a:latin typeface="Tahoma"/>
                        </a:rPr>
                        <a:t>Tarifa</a:t>
                      </a:r>
                    </a:p>
                  </a:txBody>
                  <a:tcPr>
                    <a:solidFill>
                      <a:srgbClr val="2E6066"/>
                    </a:solidFill>
                  </a:tcPr>
                </a:tc>
                <a:extLst>
                  <a:ext uri="{0D108BD9-81ED-4DB2-BD59-A6C34878D82A}">
                    <a16:rowId xmlns:a16="http://schemas.microsoft.com/office/drawing/2014/main" val="554394498"/>
                  </a:ext>
                </a:extLst>
              </a:tr>
              <a:tr h="370840">
                <a:tc>
                  <a:txBody>
                    <a:bodyPr/>
                    <a:lstStyle/>
                    <a:p>
                      <a:pPr lvl="0" algn="l" rtl="0"/>
                      <a:r>
                        <a:rPr lang="es-US" sz="2200" dirty="0">
                          <a:latin typeface="Tahoma"/>
                        </a:rPr>
                        <a:t>Dos años</a:t>
                      </a:r>
                    </a:p>
                  </a:txBody>
                  <a:tcPr>
                    <a:solidFill>
                      <a:srgbClr val="2E6066">
                        <a:alpha val="5000"/>
                      </a:srgbClr>
                    </a:solidFill>
                  </a:tcPr>
                </a:tc>
                <a:tc>
                  <a:txBody>
                    <a:bodyPr/>
                    <a:lstStyle/>
                    <a:p>
                      <a:pPr rtl="0"/>
                      <a:r>
                        <a:rPr lang="es-US" sz="2200" dirty="0">
                          <a:latin typeface="Tahoma"/>
                        </a:rPr>
                        <a:t>$125</a:t>
                      </a:r>
                    </a:p>
                  </a:txBody>
                  <a:tcPr>
                    <a:solidFill>
                      <a:srgbClr val="2E6066">
                        <a:alpha val="5000"/>
                      </a:srgbClr>
                    </a:solidFill>
                  </a:tcPr>
                </a:tc>
                <a:extLst>
                  <a:ext uri="{0D108BD9-81ED-4DB2-BD59-A6C34878D82A}">
                    <a16:rowId xmlns:a16="http://schemas.microsoft.com/office/drawing/2014/main" val="12249854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200" dirty="0">
                          <a:latin typeface="Tahoma"/>
                        </a:rPr>
                        <a:t>Cuatro años</a:t>
                      </a:r>
                    </a:p>
                  </a:txBody>
                  <a:tcPr>
                    <a:solidFill>
                      <a:srgbClr val="2E6066">
                        <a:alpha val="5000"/>
                      </a:srgbClr>
                    </a:solidFill>
                  </a:tcPr>
                </a:tc>
                <a:tc>
                  <a:txBody>
                    <a:bodyPr/>
                    <a:lstStyle/>
                    <a:p>
                      <a:pPr rtl="0"/>
                      <a:r>
                        <a:rPr lang="es-US" sz="2200" dirty="0">
                          <a:latin typeface="Tahoma"/>
                        </a:rPr>
                        <a:t>$250</a:t>
                      </a:r>
                    </a:p>
                  </a:txBody>
                  <a:tcPr>
                    <a:solidFill>
                      <a:srgbClr val="2E6066">
                        <a:alpha val="5000"/>
                      </a:srgbClr>
                    </a:solidFill>
                  </a:tcPr>
                </a:tc>
                <a:extLst>
                  <a:ext uri="{0D108BD9-81ED-4DB2-BD59-A6C34878D82A}">
                    <a16:rowId xmlns:a16="http://schemas.microsoft.com/office/drawing/2014/main" val="3486494605"/>
                  </a:ext>
                </a:extLst>
              </a:tr>
            </a:tbl>
          </a:graphicData>
        </a:graphic>
      </p:graphicFrame>
      <p:pic>
        <p:nvPicPr>
          <p:cNvPr id="11" name="Content Placeholder 27" descr="An image of a sample Lead Company certification.">
            <a:extLst>
              <a:ext uri="{FF2B5EF4-FFF2-40B4-BE49-F238E27FC236}">
                <a16:creationId xmlns:a16="http://schemas.microsoft.com/office/drawing/2014/main" id="{8D2924D1-3D32-78D4-0587-399B491A7FF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46053" y="1709574"/>
            <a:ext cx="5024193" cy="3899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rtl="0"/>
            <a:r>
              <a:rPr lang="es-US">
                <a:solidFill>
                  <a:schemeClr val="tx1"/>
                </a:solidFill>
                <a:latin typeface="Verdana"/>
                <a:ea typeface="Verdana"/>
              </a:rPr>
              <a:t>Certificación individual</a:t>
            </a:r>
          </a:p>
        </p:txBody>
      </p:sp>
      <p:sp>
        <p:nvSpPr>
          <p:cNvPr id="18435" name="Rectangle 3"/>
          <p:cNvSpPr>
            <a:spLocks noGrp="1" noChangeArrowheads="1"/>
          </p:cNvSpPr>
          <p:nvPr>
            <p:ph sz="half" idx="1"/>
          </p:nvPr>
        </p:nvSpPr>
        <p:spPr>
          <a:xfrm>
            <a:off x="609600" y="1710108"/>
            <a:ext cx="5728448" cy="4760258"/>
          </a:xfrm>
        </p:spPr>
        <p:txBody>
          <a:bodyPr vert="horz" lIns="91440" tIns="45720" rIns="91440" bIns="45720" rtlCol="0" anchor="t">
            <a:normAutofit/>
          </a:bodyPr>
          <a:lstStyle/>
          <a:p>
            <a:pPr marL="0" indent="0" rtl="0">
              <a:buNone/>
            </a:pPr>
            <a:r>
              <a:rPr lang="es-US" sz="2200" dirty="0">
                <a:latin typeface="Tahoma"/>
                <a:ea typeface="Tahoma"/>
                <a:cs typeface="Tahoma"/>
              </a:rPr>
              <a:t>Luego de realizar la capacitación, solicite una certificación de renovador de trabajo seguro con plomo al DHS (ya sea para dos o cuatro años).</a:t>
            </a:r>
          </a:p>
          <a:p>
            <a:pPr indent="0"/>
            <a:endParaRPr lang="en-US" sz="2200" dirty="0">
              <a:latin typeface="Tahoma"/>
              <a:ea typeface="Tahoma"/>
              <a:cs typeface="Tahoma"/>
            </a:endParaRPr>
          </a:p>
          <a:p>
            <a:pPr indent="0"/>
            <a:endParaRPr lang="en-US" sz="2200" dirty="0">
              <a:latin typeface="Tahoma"/>
              <a:ea typeface="Tahoma"/>
              <a:cs typeface="Tahoma"/>
            </a:endParaRPr>
          </a:p>
          <a:p>
            <a:pPr marL="0" indent="0">
              <a:buNone/>
            </a:pPr>
            <a:endParaRPr lang="en-US" sz="2200" dirty="0">
              <a:latin typeface="Tahoma"/>
              <a:ea typeface="Tahoma"/>
              <a:cs typeface="Tahoma"/>
            </a:endParaRPr>
          </a:p>
          <a:p>
            <a:pPr marL="0" indent="0">
              <a:buNone/>
            </a:pPr>
            <a:endParaRPr lang="en-US" sz="2200" dirty="0">
              <a:latin typeface="Tahoma"/>
              <a:ea typeface="Tahoma"/>
              <a:cs typeface="Tahoma"/>
            </a:endParaRPr>
          </a:p>
          <a:p>
            <a:pPr marL="0" indent="0" rtl="0">
              <a:buNone/>
            </a:pPr>
            <a:r>
              <a:rPr lang="es-US" sz="2200" dirty="0">
                <a:latin typeface="Tahoma"/>
                <a:ea typeface="Tahoma"/>
                <a:cs typeface="Tahoma"/>
              </a:rPr>
              <a:t>Para seguir estando certificado, solicite una renovación antes del vencimiento de su certificación. Realice la capacitación de actualización presencial cada cuatro años para seguir siendo elegible.</a:t>
            </a:r>
          </a:p>
        </p:txBody>
      </p:sp>
      <p:graphicFrame>
        <p:nvGraphicFramePr>
          <p:cNvPr id="5" name="Table 15">
            <a:extLst>
              <a:ext uri="{FF2B5EF4-FFF2-40B4-BE49-F238E27FC236}">
                <a16:creationId xmlns:a16="http://schemas.microsoft.com/office/drawing/2014/main" id="{D3281818-58EF-FA34-8500-71D5464EF90A}"/>
              </a:ext>
            </a:extLst>
          </p:cNvPr>
          <p:cNvGraphicFramePr>
            <a:graphicFrameLocks noGrp="1"/>
          </p:cNvGraphicFramePr>
          <p:nvPr>
            <p:extLst>
              <p:ext uri="{D42A27DB-BD31-4B8C-83A1-F6EECF244321}">
                <p14:modId xmlns:p14="http://schemas.microsoft.com/office/powerpoint/2010/main" val="3754346484"/>
              </p:ext>
            </p:extLst>
          </p:nvPr>
        </p:nvGraphicFramePr>
        <p:xfrm>
          <a:off x="1698897" y="3240312"/>
          <a:ext cx="2853798" cy="1280160"/>
        </p:xfrm>
        <a:graphic>
          <a:graphicData uri="http://schemas.openxmlformats.org/drawingml/2006/table">
            <a:tbl>
              <a:tblPr firstRow="1" bandRow="1">
                <a:tableStyleId>{5C22544A-7EE6-4342-B048-85BDC9FD1C3A}</a:tableStyleId>
              </a:tblPr>
              <a:tblGrid>
                <a:gridCol w="1744344">
                  <a:extLst>
                    <a:ext uri="{9D8B030D-6E8A-4147-A177-3AD203B41FA5}">
                      <a16:colId xmlns:a16="http://schemas.microsoft.com/office/drawing/2014/main" val="2092287089"/>
                    </a:ext>
                  </a:extLst>
                </a:gridCol>
                <a:gridCol w="1109454">
                  <a:extLst>
                    <a:ext uri="{9D8B030D-6E8A-4147-A177-3AD203B41FA5}">
                      <a16:colId xmlns:a16="http://schemas.microsoft.com/office/drawing/2014/main" val="3564457683"/>
                    </a:ext>
                  </a:extLst>
                </a:gridCol>
              </a:tblGrid>
              <a:tr h="341085">
                <a:tc>
                  <a:txBody>
                    <a:bodyPr/>
                    <a:lstStyle/>
                    <a:p>
                      <a:pPr algn="l" rtl="0"/>
                      <a:r>
                        <a:rPr lang="es-US" sz="2200" dirty="0">
                          <a:latin typeface="Tahoma"/>
                        </a:rPr>
                        <a:t>Duración</a:t>
                      </a:r>
                    </a:p>
                  </a:txBody>
                  <a:tcPr>
                    <a:solidFill>
                      <a:srgbClr val="2E6066"/>
                    </a:solidFill>
                  </a:tcPr>
                </a:tc>
                <a:tc>
                  <a:txBody>
                    <a:bodyPr/>
                    <a:lstStyle/>
                    <a:p>
                      <a:pPr rtl="0"/>
                      <a:r>
                        <a:rPr lang="es-US" sz="2200">
                          <a:latin typeface="Tahoma"/>
                        </a:rPr>
                        <a:t>Tarifa</a:t>
                      </a:r>
                    </a:p>
                  </a:txBody>
                  <a:tcPr>
                    <a:solidFill>
                      <a:srgbClr val="2E6066"/>
                    </a:solidFill>
                  </a:tcPr>
                </a:tc>
                <a:extLst>
                  <a:ext uri="{0D108BD9-81ED-4DB2-BD59-A6C34878D82A}">
                    <a16:rowId xmlns:a16="http://schemas.microsoft.com/office/drawing/2014/main" val="554394498"/>
                  </a:ext>
                </a:extLst>
              </a:tr>
              <a:tr h="341085">
                <a:tc>
                  <a:txBody>
                    <a:bodyPr/>
                    <a:lstStyle/>
                    <a:p>
                      <a:pPr lvl="0" algn="l" rtl="0"/>
                      <a:r>
                        <a:rPr lang="es-US" sz="2200">
                          <a:latin typeface="Tahoma"/>
                        </a:rPr>
                        <a:t>Dos años</a:t>
                      </a:r>
                    </a:p>
                  </a:txBody>
                  <a:tcPr>
                    <a:solidFill>
                      <a:srgbClr val="2E6066">
                        <a:alpha val="5000"/>
                      </a:srgbClr>
                    </a:solidFill>
                  </a:tcPr>
                </a:tc>
                <a:tc>
                  <a:txBody>
                    <a:bodyPr/>
                    <a:lstStyle/>
                    <a:p>
                      <a:pPr rtl="0"/>
                      <a:r>
                        <a:rPr lang="es-US" sz="2200" dirty="0">
                          <a:latin typeface="Tahoma"/>
                        </a:rPr>
                        <a:t>$75</a:t>
                      </a:r>
                    </a:p>
                  </a:txBody>
                  <a:tcPr>
                    <a:solidFill>
                      <a:srgbClr val="2E6066">
                        <a:alpha val="5000"/>
                      </a:srgbClr>
                    </a:solidFill>
                  </a:tcPr>
                </a:tc>
                <a:extLst>
                  <a:ext uri="{0D108BD9-81ED-4DB2-BD59-A6C34878D82A}">
                    <a16:rowId xmlns:a16="http://schemas.microsoft.com/office/drawing/2014/main" val="1224985419"/>
                  </a:ext>
                </a:extLst>
              </a:tr>
              <a:tr h="341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200">
                          <a:latin typeface="Tahoma"/>
                        </a:rPr>
                        <a:t>Cuatro años</a:t>
                      </a:r>
                    </a:p>
                  </a:txBody>
                  <a:tcPr>
                    <a:solidFill>
                      <a:srgbClr val="2E6066">
                        <a:alpha val="5000"/>
                      </a:srgbClr>
                    </a:solidFill>
                  </a:tcPr>
                </a:tc>
                <a:tc>
                  <a:txBody>
                    <a:bodyPr/>
                    <a:lstStyle/>
                    <a:p>
                      <a:pPr rtl="0"/>
                      <a:r>
                        <a:rPr lang="es-US" sz="2200" dirty="0">
                          <a:latin typeface="Tahoma"/>
                        </a:rPr>
                        <a:t>$150</a:t>
                      </a:r>
                    </a:p>
                  </a:txBody>
                  <a:tcPr>
                    <a:solidFill>
                      <a:srgbClr val="2E6066">
                        <a:alpha val="5000"/>
                      </a:srgbClr>
                    </a:solidFill>
                  </a:tcPr>
                </a:tc>
                <a:extLst>
                  <a:ext uri="{0D108BD9-81ED-4DB2-BD59-A6C34878D82A}">
                    <a16:rowId xmlns:a16="http://schemas.microsoft.com/office/drawing/2014/main" val="3486494605"/>
                  </a:ext>
                </a:extLst>
              </a:tr>
            </a:tbl>
          </a:graphicData>
        </a:graphic>
      </p:graphicFrame>
      <p:pic>
        <p:nvPicPr>
          <p:cNvPr id="4" name="Content Placeholder 25" descr="Image of an individual lead-safe renovator certification card. ">
            <a:extLst>
              <a:ext uri="{FF2B5EF4-FFF2-40B4-BE49-F238E27FC236}">
                <a16:creationId xmlns:a16="http://schemas.microsoft.com/office/drawing/2014/main" id="{2391D991-6B6B-06FB-CB5A-AC1E79A7373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161" t="75729" r="26701" b="4659"/>
          <a:stretch/>
        </p:blipFill>
        <p:spPr>
          <a:xfrm>
            <a:off x="6594471" y="1858484"/>
            <a:ext cx="4023654" cy="2366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BF3A5E13-B32E-9FDB-27D7-0669AC1569D5}"/>
              </a:ext>
            </a:extLst>
          </p:cNvPr>
          <p:cNvSpPr/>
          <p:nvPr/>
        </p:nvSpPr>
        <p:spPr>
          <a:xfrm>
            <a:off x="6811106" y="4443046"/>
            <a:ext cx="3751386" cy="1934306"/>
          </a:xfrm>
          <a:prstGeom prst="round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US" sz="2200" dirty="0">
                <a:solidFill>
                  <a:srgbClr val="003D78"/>
                </a:solidFill>
                <a:latin typeface="Tahoma"/>
                <a:ea typeface="Tahoma"/>
                <a:cs typeface="Tahoma"/>
              </a:rPr>
              <a:t>Tenga su tarjeta de certificación (o una foto de esta) con usted cuando realice el trabajo de renovación.</a:t>
            </a:r>
          </a:p>
        </p:txBody>
      </p:sp>
    </p:spTree>
    <p:extLst>
      <p:ext uri="{BB962C8B-B14F-4D97-AF65-F5344CB8AC3E}">
        <p14:creationId xmlns:p14="http://schemas.microsoft.com/office/powerpoint/2010/main" val="354672054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4EE3-074E-9EFE-8AF3-42E4D43AEB6D}"/>
              </a:ext>
            </a:extLst>
          </p:cNvPr>
          <p:cNvSpPr>
            <a:spLocks noGrp="1"/>
          </p:cNvSpPr>
          <p:nvPr>
            <p:ph type="title"/>
          </p:nvPr>
        </p:nvSpPr>
        <p:spPr/>
        <p:txBody>
          <a:bodyPr/>
          <a:lstStyle/>
          <a:p>
            <a:pPr rtl="0"/>
            <a:r>
              <a:rPr lang="es-US" dirty="0">
                <a:solidFill>
                  <a:schemeClr val="tx1"/>
                </a:solidFill>
                <a:latin typeface="Verdana"/>
                <a:ea typeface="Verdana"/>
              </a:rPr>
              <a:t>Controles interinos para proteger a un niño envenenado con plomo</a:t>
            </a:r>
          </a:p>
        </p:txBody>
      </p:sp>
      <p:sp>
        <p:nvSpPr>
          <p:cNvPr id="3" name="Content Placeholder 2">
            <a:extLst>
              <a:ext uri="{FF2B5EF4-FFF2-40B4-BE49-F238E27FC236}">
                <a16:creationId xmlns:a16="http://schemas.microsoft.com/office/drawing/2014/main" id="{4916631A-6471-065B-A968-6F6A8CBFE1F7}"/>
              </a:ext>
            </a:extLst>
          </p:cNvPr>
          <p:cNvSpPr>
            <a:spLocks noGrp="1"/>
          </p:cNvSpPr>
          <p:nvPr>
            <p:ph sz="half" idx="1"/>
          </p:nvPr>
        </p:nvSpPr>
        <p:spPr>
          <a:xfrm>
            <a:off x="609600" y="2035595"/>
            <a:ext cx="5364480" cy="4255477"/>
          </a:xfrm>
        </p:spPr>
        <p:txBody>
          <a:bodyPr vert="horz" lIns="91440" tIns="45720" rIns="91440" bIns="45720" rtlCol="0" anchor="t">
            <a:normAutofit/>
          </a:bodyPr>
          <a:lstStyle/>
          <a:p>
            <a:pPr marL="0" indent="0" rtl="0">
              <a:buNone/>
            </a:pPr>
            <a:r>
              <a:rPr lang="es-US" sz="2600" dirty="0">
                <a:solidFill>
                  <a:schemeClr val="tx1"/>
                </a:solidFill>
                <a:latin typeface="Tahoma"/>
                <a:ea typeface="Verdana"/>
                <a:cs typeface="Tahoma"/>
              </a:rPr>
              <a:t>Cuando los controles interinos para proteger a un niño envenenado con plomo incluyen actividades de renovación, siga </a:t>
            </a:r>
            <a:r>
              <a:rPr lang="es-US" sz="2600" b="1" dirty="0">
                <a:solidFill>
                  <a:schemeClr val="tx1"/>
                </a:solidFill>
                <a:latin typeface="Tahoma"/>
                <a:ea typeface="Verdana"/>
                <a:cs typeface="Tahoma"/>
              </a:rPr>
              <a:t>todos </a:t>
            </a:r>
            <a:r>
              <a:rPr lang="es-US" sz="2600" dirty="0">
                <a:solidFill>
                  <a:schemeClr val="tx1"/>
                </a:solidFill>
                <a:latin typeface="Tahoma"/>
                <a:ea typeface="Verdana"/>
                <a:cs typeface="Tahoma"/>
              </a:rPr>
              <a:t>los requisitos de renovación—incluida la distribución del folleto </a:t>
            </a:r>
            <a:r>
              <a:rPr lang="es-US" sz="2600" dirty="0" err="1">
                <a:solidFill>
                  <a:schemeClr val="tx1"/>
                </a:solidFill>
                <a:latin typeface="Tahoma"/>
                <a:ea typeface="Verdana"/>
                <a:cs typeface="Tahoma"/>
              </a:rPr>
              <a:t>Renovate</a:t>
            </a:r>
            <a:r>
              <a:rPr lang="es-US" sz="2600" dirty="0">
                <a:solidFill>
                  <a:schemeClr val="tx1"/>
                </a:solidFill>
                <a:latin typeface="Tahoma"/>
                <a:ea typeface="Verdana"/>
                <a:cs typeface="Tahoma"/>
              </a:rPr>
              <a:t> </a:t>
            </a:r>
            <a:r>
              <a:rPr lang="es-US" sz="2600" dirty="0" err="1">
                <a:solidFill>
                  <a:schemeClr val="tx1"/>
                </a:solidFill>
                <a:latin typeface="Tahoma"/>
                <a:ea typeface="Verdana"/>
                <a:cs typeface="Tahoma"/>
              </a:rPr>
              <a:t>Right</a:t>
            </a:r>
            <a:r>
              <a:rPr lang="es-US" sz="2600" dirty="0">
                <a:solidFill>
                  <a:schemeClr val="tx1"/>
                </a:solidFill>
                <a:latin typeface="Tahoma"/>
                <a:ea typeface="Verdana"/>
                <a:cs typeface="Tahoma"/>
              </a:rPr>
              <a:t> (Renovar correctamente).</a:t>
            </a:r>
          </a:p>
        </p:txBody>
      </p:sp>
      <p:pic>
        <p:nvPicPr>
          <p:cNvPr id="7" name="Picture 7" descr="A small child, probably less than two years old, looks at the camera from a swing while a parent pushes.">
            <a:extLst>
              <a:ext uri="{FF2B5EF4-FFF2-40B4-BE49-F238E27FC236}">
                <a16:creationId xmlns:a16="http://schemas.microsoft.com/office/drawing/2014/main" id="{D1E0B67F-CE85-8333-6778-6E3C5F39EA58}"/>
              </a:ext>
            </a:extLst>
          </p:cNvPr>
          <p:cNvPicPr>
            <a:picLocks noGrp="1" noChangeAspect="1"/>
          </p:cNvPicPr>
          <p:nvPr>
            <p:ph sz="half" idx="2"/>
          </p:nvPr>
        </p:nvPicPr>
        <p:blipFill>
          <a:blip r:embed="rId3"/>
          <a:stretch>
            <a:fillRect/>
          </a:stretch>
        </p:blipFill>
        <p:spPr>
          <a:xfrm>
            <a:off x="6217920" y="2216912"/>
            <a:ext cx="5364480" cy="3576320"/>
          </a:xfrm>
        </p:spPr>
      </p:pic>
    </p:spTree>
    <p:extLst>
      <p:ext uri="{BB962C8B-B14F-4D97-AF65-F5344CB8AC3E}">
        <p14:creationId xmlns:p14="http://schemas.microsoft.com/office/powerpoint/2010/main" val="879119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083FB-4ED7-FDF9-98B0-A6C466452C2E}"/>
              </a:ext>
            </a:extLst>
          </p:cNvPr>
          <p:cNvSpPr>
            <a:spLocks noGrp="1"/>
          </p:cNvSpPr>
          <p:nvPr>
            <p:ph type="title" idx="4294967295"/>
          </p:nvPr>
        </p:nvSpPr>
        <p:spPr>
          <a:xfrm>
            <a:off x="1524000" y="182880"/>
            <a:ext cx="10058400" cy="1524000"/>
          </a:xfrm>
        </p:spPr>
        <p:txBody>
          <a:bodyPr>
            <a:noAutofit/>
          </a:bodyPr>
          <a:lstStyle/>
          <a:p>
            <a:pPr rtl="0"/>
            <a:r>
              <a:rPr lang="es-US" sz="3600" dirty="0">
                <a:solidFill>
                  <a:schemeClr val="tx1"/>
                </a:solidFill>
                <a:latin typeface="Verdana"/>
                <a:ea typeface="Verdana"/>
              </a:rPr>
              <a:t>Wisconsin cuenta con un nivel de espacio libre de polvo de plomo para porches. </a:t>
            </a:r>
          </a:p>
        </p:txBody>
      </p:sp>
      <p:graphicFrame>
        <p:nvGraphicFramePr>
          <p:cNvPr id="4" name="Table 4">
            <a:extLst>
              <a:ext uri="{FF2B5EF4-FFF2-40B4-BE49-F238E27FC236}">
                <a16:creationId xmlns:a16="http://schemas.microsoft.com/office/drawing/2014/main" id="{FDE2C77F-03BB-DB46-575C-D865554B68A1}"/>
              </a:ext>
            </a:extLst>
          </p:cNvPr>
          <p:cNvGraphicFramePr>
            <a:graphicFrameLocks noGrp="1"/>
          </p:cNvGraphicFramePr>
          <p:nvPr>
            <p:ph idx="1"/>
            <p:extLst>
              <p:ext uri="{D42A27DB-BD31-4B8C-83A1-F6EECF244321}">
                <p14:modId xmlns:p14="http://schemas.microsoft.com/office/powerpoint/2010/main" val="2328457686"/>
              </p:ext>
            </p:extLst>
          </p:nvPr>
        </p:nvGraphicFramePr>
        <p:xfrm>
          <a:off x="2028092" y="1934308"/>
          <a:ext cx="8217850" cy="3139440"/>
        </p:xfrm>
        <a:graphic>
          <a:graphicData uri="http://schemas.openxmlformats.org/drawingml/2006/table">
            <a:tbl>
              <a:tblPr firstRow="1" firstCol="1" bandRow="1">
                <a:tableStyleId>{7E9639D4-E3E2-4D34-9284-5A2195B3D0D7}</a:tableStyleId>
              </a:tblPr>
              <a:tblGrid>
                <a:gridCol w="2801815">
                  <a:extLst>
                    <a:ext uri="{9D8B030D-6E8A-4147-A177-3AD203B41FA5}">
                      <a16:colId xmlns:a16="http://schemas.microsoft.com/office/drawing/2014/main" val="703913531"/>
                    </a:ext>
                  </a:extLst>
                </a:gridCol>
                <a:gridCol w="2531058">
                  <a:extLst>
                    <a:ext uri="{9D8B030D-6E8A-4147-A177-3AD203B41FA5}">
                      <a16:colId xmlns:a16="http://schemas.microsoft.com/office/drawing/2014/main" val="2712686439"/>
                    </a:ext>
                  </a:extLst>
                </a:gridCol>
                <a:gridCol w="2884977">
                  <a:extLst>
                    <a:ext uri="{9D8B030D-6E8A-4147-A177-3AD203B41FA5}">
                      <a16:colId xmlns:a16="http://schemas.microsoft.com/office/drawing/2014/main" val="4238813042"/>
                    </a:ext>
                  </a:extLst>
                </a:gridCol>
              </a:tblGrid>
              <a:tr h="370840">
                <a:tc>
                  <a:txBody>
                    <a:bodyPr/>
                    <a:lstStyle/>
                    <a:p>
                      <a:endParaRPr lang="en-US" sz="2200"/>
                    </a:p>
                  </a:txBody>
                  <a:tcPr anchor="ctr"/>
                </a:tc>
                <a:tc>
                  <a:txBody>
                    <a:bodyPr/>
                    <a:lstStyle/>
                    <a:p>
                      <a:pPr algn="ctr" rtl="0"/>
                      <a:r>
                        <a:rPr lang="es-US" sz="2200" dirty="0">
                          <a:latin typeface="Tahoma"/>
                        </a:rPr>
                        <a:t>EPA </a:t>
                      </a:r>
                    </a:p>
                    <a:p>
                      <a:pPr lvl="0" algn="ctr" rtl="0">
                        <a:buNone/>
                      </a:pPr>
                      <a:r>
                        <a:rPr lang="es-US" sz="2200" dirty="0">
                          <a:latin typeface="Tahoma"/>
                        </a:rPr>
                        <a:t>Estándares de espacios libres de polvo</a:t>
                      </a:r>
                    </a:p>
                  </a:txBody>
                  <a:tcPr anchor="ctr"/>
                </a:tc>
                <a:tc>
                  <a:txBody>
                    <a:bodyPr/>
                    <a:lstStyle/>
                    <a:p>
                      <a:pPr algn="ctr" rtl="0"/>
                      <a:r>
                        <a:rPr lang="es-US" sz="2200">
                          <a:latin typeface="Tahoma"/>
                        </a:rPr>
                        <a:t>Wisconsin </a:t>
                      </a:r>
                    </a:p>
                    <a:p>
                      <a:pPr lvl="0" algn="ctr" rtl="0">
                        <a:buNone/>
                      </a:pPr>
                      <a:r>
                        <a:rPr lang="es-US" sz="2200">
                          <a:latin typeface="Tahoma"/>
                        </a:rPr>
                        <a:t>Estándares de espacios libres de polvo</a:t>
                      </a:r>
                    </a:p>
                  </a:txBody>
                  <a:tcPr anchor="ctr"/>
                </a:tc>
                <a:extLst>
                  <a:ext uri="{0D108BD9-81ED-4DB2-BD59-A6C34878D82A}">
                    <a16:rowId xmlns:a16="http://schemas.microsoft.com/office/drawing/2014/main" val="3864915779"/>
                  </a:ext>
                </a:extLst>
              </a:tr>
              <a:tr h="370840">
                <a:tc>
                  <a:txBody>
                    <a:bodyPr/>
                    <a:lstStyle/>
                    <a:p>
                      <a:pPr algn="r" rtl="0"/>
                      <a:r>
                        <a:rPr lang="es-US" sz="2200">
                          <a:latin typeface="Tahoma"/>
                        </a:rPr>
                        <a:t>Suelo</a:t>
                      </a:r>
                    </a:p>
                  </a:txBody>
                  <a:tcPr anchor="ctr"/>
                </a:tc>
                <a:tc>
                  <a:txBody>
                    <a:bodyPr/>
                    <a:lstStyle/>
                    <a:p>
                      <a:pPr rtl="0"/>
                      <a:r>
                        <a:rPr lang="es-US" sz="2200">
                          <a:latin typeface="Tahoma"/>
                        </a:rPr>
                        <a:t>Menos de 10</a:t>
                      </a:r>
                    </a:p>
                  </a:txBody>
                  <a:tcPr anchor="ctr"/>
                </a:tc>
                <a:tc>
                  <a:txBody>
                    <a:bodyPr/>
                    <a:lstStyle/>
                    <a:p>
                      <a:pPr lvl="0" rtl="0">
                        <a:buNone/>
                      </a:pPr>
                      <a:r>
                        <a:rPr lang="es-US" sz="2200" u="none" strike="noStrike" dirty="0">
                          <a:latin typeface="Tahoma"/>
                        </a:rPr>
                        <a:t>Menos de 10</a:t>
                      </a:r>
                    </a:p>
                  </a:txBody>
                  <a:tcPr anchor="ctr"/>
                </a:tc>
                <a:extLst>
                  <a:ext uri="{0D108BD9-81ED-4DB2-BD59-A6C34878D82A}">
                    <a16:rowId xmlns:a16="http://schemas.microsoft.com/office/drawing/2014/main" val="3267331830"/>
                  </a:ext>
                </a:extLst>
              </a:tr>
              <a:tr h="370840">
                <a:tc>
                  <a:txBody>
                    <a:bodyPr/>
                    <a:lstStyle/>
                    <a:p>
                      <a:pPr algn="r" rtl="0"/>
                      <a:r>
                        <a:rPr lang="es-US" sz="2200">
                          <a:latin typeface="Tahoma"/>
                        </a:rPr>
                        <a:t>Alféizar</a:t>
                      </a:r>
                    </a:p>
                  </a:txBody>
                  <a:tcPr anchor="ctr"/>
                </a:tc>
                <a:tc>
                  <a:txBody>
                    <a:bodyPr/>
                    <a:lstStyle/>
                    <a:p>
                      <a:pPr rtl="0"/>
                      <a:r>
                        <a:rPr lang="es-US" sz="2200">
                          <a:latin typeface="Tahoma"/>
                        </a:rPr>
                        <a:t>Menos de 100</a:t>
                      </a:r>
                    </a:p>
                  </a:txBody>
                  <a:tcPr anchor="ctr"/>
                </a:tc>
                <a:tc>
                  <a:txBody>
                    <a:bodyPr/>
                    <a:lstStyle/>
                    <a:p>
                      <a:pPr lvl="0" rtl="0">
                        <a:buNone/>
                      </a:pPr>
                      <a:r>
                        <a:rPr lang="es-US" sz="2200" u="none" strike="noStrike">
                          <a:latin typeface="Tahoma"/>
                        </a:rPr>
                        <a:t>Menos de 100</a:t>
                      </a:r>
                    </a:p>
                  </a:txBody>
                  <a:tcPr anchor="ctr"/>
                </a:tc>
                <a:extLst>
                  <a:ext uri="{0D108BD9-81ED-4DB2-BD59-A6C34878D82A}">
                    <a16:rowId xmlns:a16="http://schemas.microsoft.com/office/drawing/2014/main" val="3303389012"/>
                  </a:ext>
                </a:extLst>
              </a:tr>
              <a:tr h="370840">
                <a:tc>
                  <a:txBody>
                    <a:bodyPr/>
                    <a:lstStyle/>
                    <a:p>
                      <a:pPr algn="r" rtl="0"/>
                      <a:r>
                        <a:rPr lang="es-US" sz="2200" dirty="0">
                          <a:latin typeface="Tahoma"/>
                        </a:rPr>
                        <a:t>Bebederos (pozo)</a:t>
                      </a:r>
                    </a:p>
                  </a:txBody>
                  <a:tcPr anchor="ctr"/>
                </a:tc>
                <a:tc>
                  <a:txBody>
                    <a:bodyPr/>
                    <a:lstStyle/>
                    <a:p>
                      <a:pPr lvl="0" rtl="0">
                        <a:buNone/>
                      </a:pPr>
                      <a:r>
                        <a:rPr lang="es-US" sz="2200" u="none" strike="noStrike" dirty="0">
                          <a:latin typeface="Tahoma"/>
                        </a:rPr>
                        <a:t>Menos </a:t>
                      </a:r>
                      <a:r>
                        <a:rPr lang="es-US" sz="2200" u="none" strike="noStrike">
                          <a:latin typeface="Tahoma"/>
                        </a:rPr>
                        <a:t>de 400</a:t>
                      </a:r>
                      <a:endParaRPr lang="es-US" sz="2200" u="none" strike="noStrike" dirty="0">
                        <a:latin typeface="Tahoma"/>
                      </a:endParaRPr>
                    </a:p>
                  </a:txBody>
                  <a:tcPr anchor="ctr"/>
                </a:tc>
                <a:tc>
                  <a:txBody>
                    <a:bodyPr/>
                    <a:lstStyle/>
                    <a:p>
                      <a:pPr lvl="0" rtl="0">
                        <a:buNone/>
                      </a:pPr>
                      <a:r>
                        <a:rPr lang="es-US" sz="2200" u="none" strike="noStrike">
                          <a:latin typeface="Tahoma"/>
                        </a:rPr>
                        <a:t>Menos de 100</a:t>
                      </a:r>
                    </a:p>
                  </a:txBody>
                  <a:tcPr anchor="ctr"/>
                </a:tc>
                <a:extLst>
                  <a:ext uri="{0D108BD9-81ED-4DB2-BD59-A6C34878D82A}">
                    <a16:rowId xmlns:a16="http://schemas.microsoft.com/office/drawing/2014/main" val="2104742968"/>
                  </a:ext>
                </a:extLst>
              </a:tr>
              <a:tr h="370840">
                <a:tc>
                  <a:txBody>
                    <a:bodyPr/>
                    <a:lstStyle/>
                    <a:p>
                      <a:pPr algn="r" rtl="0"/>
                      <a:r>
                        <a:rPr lang="es-US" sz="2200">
                          <a:latin typeface="Tahoma"/>
                        </a:rPr>
                        <a:t>Porche</a:t>
                      </a:r>
                    </a:p>
                  </a:txBody>
                  <a:tcPr anchor="ctr"/>
                </a:tc>
                <a:tc>
                  <a:txBody>
                    <a:bodyPr/>
                    <a:lstStyle/>
                    <a:p>
                      <a:pPr rtl="0"/>
                      <a:r>
                        <a:rPr lang="es-US" sz="2200">
                          <a:latin typeface="Tahoma"/>
                        </a:rPr>
                        <a:t>N/C</a:t>
                      </a:r>
                    </a:p>
                  </a:txBody>
                  <a:tcPr anchor="ctr"/>
                </a:tc>
                <a:tc>
                  <a:txBody>
                    <a:bodyPr/>
                    <a:lstStyle/>
                    <a:p>
                      <a:pPr lvl="0" rtl="0">
                        <a:buNone/>
                      </a:pPr>
                      <a:r>
                        <a:rPr lang="es-US" sz="2200" u="none" strike="noStrike" dirty="0">
                          <a:latin typeface="Tahoma"/>
                        </a:rPr>
                        <a:t>Menos de 40</a:t>
                      </a:r>
                    </a:p>
                  </a:txBody>
                  <a:tcPr anchor="ctr"/>
                </a:tc>
                <a:extLst>
                  <a:ext uri="{0D108BD9-81ED-4DB2-BD59-A6C34878D82A}">
                    <a16:rowId xmlns:a16="http://schemas.microsoft.com/office/drawing/2014/main" val="3479245737"/>
                  </a:ext>
                </a:extLst>
              </a:tr>
            </a:tbl>
          </a:graphicData>
        </a:graphic>
      </p:graphicFrame>
      <p:sp>
        <p:nvSpPr>
          <p:cNvPr id="6" name="Rounded Rectangle 6">
            <a:extLst>
              <a:ext uri="{FF2B5EF4-FFF2-40B4-BE49-F238E27FC236}">
                <a16:creationId xmlns:a16="http://schemas.microsoft.com/office/drawing/2014/main" id="{AD0D5EAF-9616-F30E-9A34-6D759A316D87}"/>
              </a:ext>
            </a:extLst>
          </p:cNvPr>
          <p:cNvSpPr/>
          <p:nvPr/>
        </p:nvSpPr>
        <p:spPr>
          <a:xfrm>
            <a:off x="2028092" y="5552244"/>
            <a:ext cx="8217849" cy="446527"/>
          </a:xfrm>
          <a:prstGeom prst="roundRect">
            <a:avLst>
              <a:gd name="adj" fmla="val 50000"/>
            </a:avLst>
          </a:prstGeom>
          <a:noFill/>
          <a:ln w="6350">
            <a:solidFill>
              <a:schemeClr val="tx1"/>
            </a:solidFill>
          </a:ln>
          <a:effectLst>
            <a:innerShdw blurRad="609600" dist="317500" dir="8820000">
              <a:schemeClr val="accent1">
                <a:alpha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rtl="0"/>
            <a:r>
              <a:rPr lang="es-US" sz="2000" dirty="0">
                <a:solidFill>
                  <a:schemeClr val="tx1"/>
                </a:solidFill>
                <a:latin typeface="Tahoma"/>
                <a:ea typeface="Tahoma"/>
                <a:cs typeface="Tahoma"/>
              </a:rPr>
              <a:t>Todos los niveles se miden en microgramos por pie cuadrado (μg/ft</a:t>
            </a:r>
            <a:r>
              <a:rPr lang="es-US" sz="2000" baseline="30000" dirty="0">
                <a:solidFill>
                  <a:schemeClr val="tx1"/>
                </a:solidFill>
                <a:latin typeface="Tahoma"/>
                <a:ea typeface="Tahoma"/>
                <a:cs typeface="Tahoma"/>
              </a:rPr>
              <a:t>2</a:t>
            </a:r>
            <a:r>
              <a:rPr lang="es-US" sz="2000" dirty="0">
                <a:solidFill>
                  <a:schemeClr val="tx1"/>
                </a:solidFill>
                <a:latin typeface="Tahoma"/>
                <a:ea typeface="Tahoma"/>
                <a:cs typeface="Tahoma"/>
              </a:rPr>
              <a:t>)</a:t>
            </a:r>
          </a:p>
        </p:txBody>
      </p:sp>
    </p:spTree>
    <p:extLst>
      <p:ext uri="{BB962C8B-B14F-4D97-AF65-F5344CB8AC3E}">
        <p14:creationId xmlns:p14="http://schemas.microsoft.com/office/powerpoint/2010/main" val="271754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0587B-2CD5-75F3-0B1A-3466A00C2A93}"/>
              </a:ext>
            </a:extLst>
          </p:cNvPr>
          <p:cNvSpPr>
            <a:spLocks noGrp="1"/>
          </p:cNvSpPr>
          <p:nvPr>
            <p:ph type="title" idx="4294967295"/>
          </p:nvPr>
        </p:nvSpPr>
        <p:spPr>
          <a:xfrm>
            <a:off x="1524000" y="182880"/>
            <a:ext cx="10058400" cy="1524000"/>
          </a:xfrm>
        </p:spPr>
        <p:txBody>
          <a:bodyPr/>
          <a:lstStyle/>
          <a:p>
            <a:pPr rtl="0"/>
            <a:r>
              <a:rPr lang="es-US" dirty="0">
                <a:solidFill>
                  <a:srgbClr val="003D78"/>
                </a:solidFill>
                <a:latin typeface="Verdana"/>
                <a:ea typeface="Verdana"/>
              </a:rPr>
              <a:t>Una renovación de Wisconsin requiere un contrato por escrito.</a:t>
            </a:r>
          </a:p>
        </p:txBody>
      </p:sp>
      <p:sp>
        <p:nvSpPr>
          <p:cNvPr id="3" name="Content Placeholder 2">
            <a:extLst>
              <a:ext uri="{FF2B5EF4-FFF2-40B4-BE49-F238E27FC236}">
                <a16:creationId xmlns:a16="http://schemas.microsoft.com/office/drawing/2014/main" id="{2ACE8304-22DB-7F8E-14D3-763D19906718}"/>
              </a:ext>
            </a:extLst>
          </p:cNvPr>
          <p:cNvSpPr>
            <a:spLocks noGrp="1"/>
          </p:cNvSpPr>
          <p:nvPr>
            <p:ph idx="1"/>
          </p:nvPr>
        </p:nvSpPr>
        <p:spPr/>
        <p:txBody>
          <a:bodyPr vert="horz" lIns="91440" tIns="45720" rIns="91440" bIns="45720" rtlCol="0" anchor="t">
            <a:normAutofit/>
          </a:bodyPr>
          <a:lstStyle/>
          <a:p>
            <a:pPr marL="0" indent="0" rtl="0">
              <a:buNone/>
            </a:pPr>
            <a:r>
              <a:rPr lang="es-US" sz="2400" dirty="0">
                <a:latin typeface="Tahoma"/>
                <a:ea typeface="Tahoma"/>
                <a:cs typeface="Tahoma"/>
              </a:rPr>
              <a:t>El contrato debe:</a:t>
            </a:r>
          </a:p>
          <a:p>
            <a:pPr marL="457200" indent="-457200" rtl="0"/>
            <a:r>
              <a:rPr lang="es-US" sz="2400" dirty="0">
                <a:latin typeface="Tahoma"/>
                <a:ea typeface="Tahoma"/>
                <a:cs typeface="Tahoma"/>
              </a:rPr>
              <a:t>cumplir con el </a:t>
            </a:r>
            <a:r>
              <a:rPr lang="es-US" sz="2400" dirty="0" err="1">
                <a:latin typeface="Tahoma"/>
                <a:ea typeface="Tahoma"/>
                <a:cs typeface="Tahoma"/>
              </a:rPr>
              <a:t>Wis</a:t>
            </a:r>
            <a:r>
              <a:rPr lang="es-US" sz="2400" dirty="0">
                <a:latin typeface="Tahoma"/>
                <a:ea typeface="Tahoma"/>
                <a:cs typeface="Tahoma"/>
              </a:rPr>
              <a:t>. Admin. </a:t>
            </a:r>
            <a:r>
              <a:rPr lang="es-US" sz="2400" dirty="0" err="1">
                <a:latin typeface="Tahoma"/>
                <a:ea typeface="Tahoma"/>
                <a:cs typeface="Tahoma"/>
              </a:rPr>
              <a:t>Code</a:t>
            </a:r>
            <a:r>
              <a:rPr lang="es-US" sz="2400" dirty="0">
                <a:latin typeface="Tahoma"/>
                <a:ea typeface="Tahoma"/>
                <a:cs typeface="Tahoma"/>
              </a:rPr>
              <a:t> § ATCP 110.05,</a:t>
            </a:r>
          </a:p>
          <a:p>
            <a:pPr marL="457200" indent="-457200" rtl="0"/>
            <a:r>
              <a:rPr lang="es-US" sz="2400" dirty="0">
                <a:latin typeface="Tahoma"/>
                <a:ea typeface="Tahoma"/>
                <a:cs typeface="Tahoma"/>
              </a:rPr>
              <a:t>especificar las actividades que se realizarán e</a:t>
            </a:r>
          </a:p>
          <a:p>
            <a:pPr marL="457200" indent="-457200" rtl="0"/>
            <a:r>
              <a:rPr lang="es-US" sz="2400" dirty="0">
                <a:latin typeface="Tahoma"/>
                <a:ea typeface="Tahoma"/>
                <a:cs typeface="Tahoma"/>
              </a:rPr>
              <a:t>incluir información sobre la presencia o ausencia de adhesión o cobertura de seguro (incluido el seguro de compensación de trabajadores).</a:t>
            </a:r>
          </a:p>
        </p:txBody>
      </p:sp>
      <p:sp>
        <p:nvSpPr>
          <p:cNvPr id="4" name="TextBox 3">
            <a:extLst>
              <a:ext uri="{FF2B5EF4-FFF2-40B4-BE49-F238E27FC236}">
                <a16:creationId xmlns:a16="http://schemas.microsoft.com/office/drawing/2014/main" id="{1F206666-E64B-CCEF-6C11-EC4012EF4777}"/>
              </a:ext>
            </a:extLst>
          </p:cNvPr>
          <p:cNvSpPr txBox="1"/>
          <p:nvPr/>
        </p:nvSpPr>
        <p:spPr>
          <a:xfrm>
            <a:off x="879231" y="4023918"/>
            <a:ext cx="10351474" cy="1569660"/>
          </a:xfrm>
          <a:prstGeom prst="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rtl="0"/>
            <a:r>
              <a:rPr lang="es-US" sz="2400" dirty="0">
                <a:latin typeface="Tahoma"/>
                <a:ea typeface="Tahoma"/>
                <a:cs typeface="Tahoma"/>
              </a:rPr>
              <a:t>Para la autorización posterior a la renovación (en lugar de la verificación de limpieza), también debe incluir quién es responsable de los costos de las pruebas de limpieza y autorización adicionales, en caso de que el proyecto no pase la autorización.</a:t>
            </a:r>
          </a:p>
        </p:txBody>
      </p:sp>
    </p:spTree>
    <p:extLst>
      <p:ext uri="{BB962C8B-B14F-4D97-AF65-F5344CB8AC3E}">
        <p14:creationId xmlns:p14="http://schemas.microsoft.com/office/powerpoint/2010/main" val="123478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82880"/>
            <a:ext cx="10058400" cy="1524000"/>
          </a:xfrm>
        </p:spPr>
        <p:txBody>
          <a:bodyPr>
            <a:noAutofit/>
          </a:bodyPr>
          <a:lstStyle/>
          <a:p>
            <a:pPr rtl="0"/>
            <a:r>
              <a:rPr lang="es-US" sz="3600" dirty="0">
                <a:solidFill>
                  <a:schemeClr val="tx1"/>
                </a:solidFill>
              </a:rPr>
              <a:t>Los informes posteriores a la renovación de Wisconsin tienen tres diferencias principales con los de EPA.</a:t>
            </a:r>
          </a:p>
        </p:txBody>
      </p:sp>
      <p:sp>
        <p:nvSpPr>
          <p:cNvPr id="36867" name="Rectangle 3"/>
          <p:cNvSpPr>
            <a:spLocks noGrp="1" noChangeArrowheads="1"/>
          </p:cNvSpPr>
          <p:nvPr>
            <p:ph idx="1"/>
          </p:nvPr>
        </p:nvSpPr>
        <p:spPr>
          <a:xfrm>
            <a:off x="1104900" y="1820673"/>
            <a:ext cx="10477500" cy="4572000"/>
          </a:xfrm>
        </p:spPr>
        <p:txBody>
          <a:bodyPr vert="horz" lIns="91440" tIns="45720" rIns="91440" bIns="45720" rtlCol="0" anchor="t">
            <a:normAutofit/>
          </a:bodyPr>
          <a:lstStyle/>
          <a:p>
            <a:pPr marL="0" indent="0" rtl="0">
              <a:buNone/>
            </a:pPr>
            <a:r>
              <a:rPr lang="es-US" sz="2200" dirty="0">
                <a:latin typeface="Tahoma"/>
                <a:ea typeface="Tahoma"/>
                <a:cs typeface="Tahoma"/>
              </a:rPr>
              <a:t>1. Vencen antes: dentro de los 10 días laborales posteriores a la finalización de la renovación.</a:t>
            </a:r>
          </a:p>
        </p:txBody>
      </p:sp>
      <p:sp>
        <p:nvSpPr>
          <p:cNvPr id="8" name="Arrow: Right 7">
            <a:extLst>
              <a:ext uri="{FF2B5EF4-FFF2-40B4-BE49-F238E27FC236}">
                <a16:creationId xmlns:a16="http://schemas.microsoft.com/office/drawing/2014/main" id="{B3897B04-A0E8-9806-1BCF-7F7CE98F44C1}"/>
              </a:ext>
              <a:ext uri="{C183D7F6-B498-43B3-948B-1728B52AA6E4}">
                <adec:decorative xmlns:adec="http://schemas.microsoft.com/office/drawing/2017/decorative" val="1"/>
              </a:ext>
            </a:extLst>
          </p:cNvPr>
          <p:cNvSpPr/>
          <p:nvPr/>
        </p:nvSpPr>
        <p:spPr>
          <a:xfrm>
            <a:off x="266700" y="1778001"/>
            <a:ext cx="685800" cy="609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ppttemplate3">
  <a:themeElements>
    <a:clrScheme name="DHS - Tomato, Sunset, Papaya Accent">
      <a:dk1>
        <a:srgbClr val="003D78"/>
      </a:dk1>
      <a:lt1>
        <a:srgbClr val="FCFEFE"/>
      </a:lt1>
      <a:dk2>
        <a:srgbClr val="523200"/>
      </a:dk2>
      <a:lt2>
        <a:srgbClr val="FFFFFF"/>
      </a:lt2>
      <a:accent1>
        <a:srgbClr val="40747B"/>
      </a:accent1>
      <a:accent2>
        <a:srgbClr val="F55D3E"/>
      </a:accent2>
      <a:accent3>
        <a:srgbClr val="A7CCD1"/>
      </a:accent3>
      <a:accent4>
        <a:srgbClr val="DCE21C"/>
      </a:accent4>
      <a:accent5>
        <a:srgbClr val="CCB3D0"/>
      </a:accent5>
      <a:accent6>
        <a:srgbClr val="D9E2C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296C675-BB7B-4AB8-AA16-4271DEB95306}" vid="{60D416CB-F6FB-4935-9D25-9E44B272D01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290b5c15-7813-40c9-a3c2-dfaf78f36a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C7A3F384570D4F874F6CB2FEA2F83C" ma:contentTypeVersion="15" ma:contentTypeDescription="Create a new document." ma:contentTypeScope="" ma:versionID="3ece3dab9a42ff7feadbf7fc7d62c071">
  <xsd:schema xmlns:xsd="http://www.w3.org/2001/XMLSchema" xmlns:xs="http://www.w3.org/2001/XMLSchema" xmlns:p="http://schemas.microsoft.com/office/2006/metadata/properties" xmlns:ns1="http://schemas.microsoft.com/sharepoint/v3" xmlns:ns3="18bd1609-3d1c-4365-ac8e-aed5ae6686fc" xmlns:ns4="290b5c15-7813-40c9-a3c2-dfaf78f36ac3" targetNamespace="http://schemas.microsoft.com/office/2006/metadata/properties" ma:root="true" ma:fieldsID="c35913d8ce108dca18e7f4ec3807ee64" ns1:_="" ns3:_="" ns4:_="">
    <xsd:import namespace="http://schemas.microsoft.com/sharepoint/v3"/>
    <xsd:import namespace="18bd1609-3d1c-4365-ac8e-aed5ae6686fc"/>
    <xsd:import namespace="290b5c15-7813-40c9-a3c2-dfaf78f36ac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1:_ip_UnifiedCompliancePolicyProperties" minOccurs="0"/>
                <xsd:element ref="ns1:_ip_UnifiedCompliancePolicyUIAction"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bd1609-3d1c-4365-ac8e-aed5ae6686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0b5c15-7813-40c9-a3c2-dfaf78f36ac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66866B-5FED-47A8-9911-9656AE5D1439}">
  <ds:schemaRefs>
    <ds:schemaRef ds:uri="http://schemas.microsoft.com/sharepoint/v3/contenttype/forms"/>
  </ds:schemaRefs>
</ds:datastoreItem>
</file>

<file path=customXml/itemProps2.xml><?xml version="1.0" encoding="utf-8"?>
<ds:datastoreItem xmlns:ds="http://schemas.openxmlformats.org/officeDocument/2006/customXml" ds:itemID="{44519ECE-C6F0-4D5E-B7B1-E868E1BF0F2A}">
  <ds:schemaRefs>
    <ds:schemaRef ds:uri="http://schemas.microsoft.com/office/2006/documentManagement/types"/>
    <ds:schemaRef ds:uri="http://schemas.microsoft.com/sharepoint/v3"/>
    <ds:schemaRef ds:uri="http://purl.org/dc/elements/1.1/"/>
    <ds:schemaRef ds:uri="http://schemas.openxmlformats.org/package/2006/metadata/core-properties"/>
    <ds:schemaRef ds:uri="18bd1609-3d1c-4365-ac8e-aed5ae6686fc"/>
    <ds:schemaRef ds:uri="http://www.w3.org/XML/1998/namespace"/>
    <ds:schemaRef ds:uri="http://schemas.microsoft.com/office/infopath/2007/PartnerControls"/>
    <ds:schemaRef ds:uri="http://purl.org/dc/terms/"/>
    <ds:schemaRef ds:uri="290b5c15-7813-40c9-a3c2-dfaf78f36ac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DCC54A8-ED77-410E-9D34-939A553F64D1}">
  <ds:schemaRefs>
    <ds:schemaRef ds:uri="18bd1609-3d1c-4365-ac8e-aed5ae6686fc"/>
    <ds:schemaRef ds:uri="290b5c15-7813-40c9-a3c2-dfaf78f36a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ppttemplate3</Template>
  <TotalTime>75</TotalTime>
  <Words>1572</Words>
  <Application>Microsoft Office PowerPoint</Application>
  <PresentationFormat>Widescreen</PresentationFormat>
  <Paragraphs>131</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vt:lpstr>
      <vt:lpstr>Libre Baskerville</vt:lpstr>
      <vt:lpstr>Tahoma</vt:lpstr>
      <vt:lpstr>Verdana</vt:lpstr>
      <vt:lpstr>Wingdings</vt:lpstr>
      <vt:lpstr>ppttemplate3</vt:lpstr>
      <vt:lpstr> Renovación de trabajo seguro con plomo en Wisconsin (Lead-Safe Renovation in Wisconsin) </vt:lpstr>
      <vt:lpstr>Requisitos adicionales de Wisconsin</vt:lpstr>
      <vt:lpstr>La certificación de la empresa y la certificación individual son obligatorias para las renovaciones en Wisconsin.</vt:lpstr>
      <vt:lpstr>Certificación de la empresa</vt:lpstr>
      <vt:lpstr>Certificación individual</vt:lpstr>
      <vt:lpstr>Controles interinos para proteger a un niño envenenado con plomo</vt:lpstr>
      <vt:lpstr>Wisconsin cuenta con un nivel de espacio libre de polvo de plomo para porches. </vt:lpstr>
      <vt:lpstr>Una renovación de Wisconsin requiere un contrato por escrito.</vt:lpstr>
      <vt:lpstr>Los informes posteriores a la renovación de Wisconsin tienen tres diferencias principales con los de EPA.</vt:lpstr>
      <vt:lpstr>Los informes posteriores a la renovación de Wisconsin tienen tres diferencias principales con los de EPA.</vt:lpstr>
      <vt:lpstr>Los informes posteriores a la renovación de Wisconsin tienen tres diferencias principales con los de EPA.</vt:lpstr>
      <vt:lpstr>Prácticas prohibidas en Wisconsin</vt:lpstr>
      <vt:lpstr>ESTÁN PROHIBIDAS las muestras de restos de pintura que no tengan  certificación adicional</vt:lpstr>
      <vt:lpstr>ESTÁN PROHIBIDOS los decapantes de pintura que contengan cloruro de metileno</vt:lpstr>
      <vt:lpstr>ESTÁ PROHIBIDA la limpieza con agua a alta presión para quitar la pintura sin un método de contención completo y filtración de agua</vt:lpstr>
      <vt:lpstr>ESTÁ PROHIBIDO aspirar con equipamiento que no funcione bien</vt:lpstr>
      <vt:lpstr>ESTÁ PROHIBIDO barrer en seco el polvo, los escombros o los restos de pintura</vt:lpstr>
      <vt:lpstr>Si tiene preguntas, comuníquese con el DHS. </vt:lpstr>
    </vt:vector>
  </TitlesOfParts>
  <Company>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Renovación de trabajo seguro con plomo en Wisconsin</dc:title>
  <dc:creator>DHS</dc:creator>
  <cp:lastModifiedBy>Hasan, Miriam T</cp:lastModifiedBy>
  <cp:revision>338</cp:revision>
  <dcterms:created xsi:type="dcterms:W3CDTF">2009-09-25T14:25:18Z</dcterms:created>
  <dcterms:modified xsi:type="dcterms:W3CDTF">2023-08-09T22:04:57Z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0x01010038C7A3F384570D4F874F6CB2FEA2F83C</vt:lpwstr>
  </property>
  <property fmtid="{D5CDD505-2E9C-101B-9397-08002B2CF9AE}" pid="3" name="Language">
    <vt:lpwstr>Spanish</vt:lpwstr>
  </property>
</Properties>
</file>