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59" r:id="rId3"/>
    <p:sldId id="260" r:id="rId4"/>
    <p:sldId id="261" r:id="rId5"/>
    <p:sldId id="262" r:id="rId6"/>
    <p:sldId id="291" r:id="rId7"/>
    <p:sldId id="292" r:id="rId8"/>
    <p:sldId id="265" r:id="rId9"/>
    <p:sldId id="266" r:id="rId10"/>
    <p:sldId id="267" r:id="rId11"/>
    <p:sldId id="268" r:id="rId12"/>
    <p:sldId id="270" r:id="rId13"/>
    <p:sldId id="271" r:id="rId14"/>
    <p:sldId id="272" r:id="rId15"/>
    <p:sldId id="273" r:id="rId16"/>
    <p:sldId id="274" r:id="rId17"/>
    <p:sldId id="275" r:id="rId18"/>
    <p:sldId id="276" r:id="rId19"/>
    <p:sldId id="277" r:id="rId20"/>
    <p:sldId id="293" r:id="rId21"/>
    <p:sldId id="279" r:id="rId22"/>
    <p:sldId id="278" r:id="rId23"/>
    <p:sldId id="280" r:id="rId24"/>
    <p:sldId id="281" r:id="rId25"/>
    <p:sldId id="282" r:id="rId26"/>
    <p:sldId id="283" r:id="rId27"/>
    <p:sldId id="294" r:id="rId28"/>
    <p:sldId id="284" r:id="rId29"/>
    <p:sldId id="285" r:id="rId30"/>
    <p:sldId id="286" r:id="rId31"/>
    <p:sldId id="287" r:id="rId32"/>
    <p:sldId id="295" r:id="rId33"/>
    <p:sldId id="288" r:id="rId34"/>
    <p:sldId id="289" r:id="rId35"/>
    <p:sldId id="290" r:id="rId36"/>
  </p:sldIdLst>
  <p:sldSz cx="9144000" cy="6858000" type="screen4x3"/>
  <p:notesSz cx="7010400" cy="9296400"/>
  <p:custDataLst>
    <p:tags r:id="rId3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8D3"/>
    <a:srgbClr val="FBFBBD"/>
    <a:srgbClr val="3DCFA2"/>
    <a:srgbClr val="9933FF"/>
    <a:srgbClr val="1C3765"/>
    <a:srgbClr val="618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72263" autoAdjust="0"/>
  </p:normalViewPr>
  <p:slideViewPr>
    <p:cSldViewPr>
      <p:cViewPr>
        <p:scale>
          <a:sx n="66" d="100"/>
          <a:sy n="66" d="100"/>
        </p:scale>
        <p:origin x="-1037" y="-475"/>
      </p:cViewPr>
      <p:guideLst>
        <p:guide orient="horz" pos="2160"/>
        <p:guide pos="2880"/>
      </p:guideLst>
    </p:cSldViewPr>
  </p:slideViewPr>
  <p:notesTextViewPr>
    <p:cViewPr>
      <p:scale>
        <a:sx n="1" d="1"/>
        <a:sy n="1" d="1"/>
      </p:scale>
      <p:origin x="0" y="0"/>
    </p:cViewPr>
  </p:notesTextViewPr>
  <p:sorterViewPr>
    <p:cViewPr>
      <p:scale>
        <a:sx n="100" d="100"/>
        <a:sy n="100" d="100"/>
      </p:scale>
      <p:origin x="0" y="6480"/>
    </p:cViewPr>
  </p:sorterViewPr>
  <p:notesViewPr>
    <p:cSldViewPr>
      <p:cViewPr>
        <p:scale>
          <a:sx n="70" d="100"/>
          <a:sy n="70" d="100"/>
        </p:scale>
        <p:origin x="-1402" y="55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r>
              <a:rPr lang="en-US" smtClean="0"/>
              <a:t>5/16/2016</a:t>
            </a:r>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8C371B2-E405-45B1-AA4D-30B26D5565F8}" type="slidenum">
              <a:rPr lang="en-US" smtClean="0"/>
              <a:t>‹#›</a:t>
            </a:fld>
            <a:endParaRPr lang="en-US"/>
          </a:p>
        </p:txBody>
      </p:sp>
    </p:spTree>
    <p:extLst>
      <p:ext uri="{BB962C8B-B14F-4D97-AF65-F5344CB8AC3E}">
        <p14:creationId xmlns:p14="http://schemas.microsoft.com/office/powerpoint/2010/main" val="268147168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264" cy="465535"/>
          </a:xfrm>
          <a:prstGeom prst="rect">
            <a:avLst/>
          </a:prstGeom>
        </p:spPr>
        <p:txBody>
          <a:bodyPr vert="horz" lIns="91495" tIns="45747" rIns="91495" bIns="45747" rtlCol="0"/>
          <a:lstStyle>
            <a:lvl1pPr algn="l">
              <a:defRPr sz="1200"/>
            </a:lvl1pPr>
          </a:lstStyle>
          <a:p>
            <a:endParaRPr lang="en-US"/>
          </a:p>
        </p:txBody>
      </p:sp>
      <p:sp>
        <p:nvSpPr>
          <p:cNvPr id="3" name="Date Placeholder 2"/>
          <p:cNvSpPr>
            <a:spLocks noGrp="1"/>
          </p:cNvSpPr>
          <p:nvPr>
            <p:ph type="dt" idx="1"/>
          </p:nvPr>
        </p:nvSpPr>
        <p:spPr>
          <a:xfrm>
            <a:off x="3970548" y="1"/>
            <a:ext cx="3038264" cy="465535"/>
          </a:xfrm>
          <a:prstGeom prst="rect">
            <a:avLst/>
          </a:prstGeom>
        </p:spPr>
        <p:txBody>
          <a:bodyPr vert="horz" lIns="91495" tIns="45747" rIns="91495" bIns="45747" rtlCol="0"/>
          <a:lstStyle>
            <a:lvl1pPr algn="r">
              <a:defRPr sz="1200"/>
            </a:lvl1pPr>
          </a:lstStyle>
          <a:p>
            <a:r>
              <a:rPr lang="en-US" smtClean="0"/>
              <a:t>5/16/2016</a:t>
            </a: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95" tIns="45747" rIns="91495" bIns="45747" rtlCol="0" anchor="ctr"/>
          <a:lstStyle/>
          <a:p>
            <a:endParaRPr lang="en-US"/>
          </a:p>
        </p:txBody>
      </p:sp>
      <p:sp>
        <p:nvSpPr>
          <p:cNvPr id="5" name="Notes Placeholder 4"/>
          <p:cNvSpPr>
            <a:spLocks noGrp="1"/>
          </p:cNvSpPr>
          <p:nvPr>
            <p:ph type="body" sz="quarter" idx="3"/>
          </p:nvPr>
        </p:nvSpPr>
        <p:spPr>
          <a:xfrm>
            <a:off x="700406" y="4415433"/>
            <a:ext cx="5609591" cy="4183460"/>
          </a:xfrm>
          <a:prstGeom prst="rect">
            <a:avLst/>
          </a:prstGeom>
        </p:spPr>
        <p:txBody>
          <a:bodyPr vert="horz" lIns="91495" tIns="45747" rIns="91495" bIns="457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278"/>
            <a:ext cx="3038264" cy="465533"/>
          </a:xfrm>
          <a:prstGeom prst="rect">
            <a:avLst/>
          </a:prstGeom>
        </p:spPr>
        <p:txBody>
          <a:bodyPr vert="horz" lIns="91495" tIns="45747" rIns="91495" bIns="45747" rtlCol="0" anchor="b"/>
          <a:lstStyle>
            <a:lvl1pPr algn="l">
              <a:defRPr sz="1200"/>
            </a:lvl1pPr>
          </a:lstStyle>
          <a:p>
            <a:endParaRPr lang="en-US"/>
          </a:p>
        </p:txBody>
      </p:sp>
      <p:sp>
        <p:nvSpPr>
          <p:cNvPr id="7" name="Slide Number Placeholder 6"/>
          <p:cNvSpPr>
            <a:spLocks noGrp="1"/>
          </p:cNvSpPr>
          <p:nvPr>
            <p:ph type="sldNum" sz="quarter" idx="5"/>
          </p:nvPr>
        </p:nvSpPr>
        <p:spPr>
          <a:xfrm>
            <a:off x="3970548" y="8829278"/>
            <a:ext cx="3038264" cy="465533"/>
          </a:xfrm>
          <a:prstGeom prst="rect">
            <a:avLst/>
          </a:prstGeom>
        </p:spPr>
        <p:txBody>
          <a:bodyPr vert="horz" lIns="91495" tIns="45747" rIns="91495" bIns="45747" rtlCol="0" anchor="b"/>
          <a:lstStyle>
            <a:lvl1pPr algn="r">
              <a:defRPr sz="1200"/>
            </a:lvl1pPr>
          </a:lstStyle>
          <a:p>
            <a:fld id="{3E0E9FAA-5563-4524-96CD-34890CBC735D}" type="slidenum">
              <a:rPr lang="en-US" smtClean="0"/>
              <a:t>‹#›</a:t>
            </a:fld>
            <a:endParaRPr lang="en-US"/>
          </a:p>
        </p:txBody>
      </p:sp>
    </p:spTree>
    <p:extLst>
      <p:ext uri="{BB962C8B-B14F-4D97-AF65-F5344CB8AC3E}">
        <p14:creationId xmlns:p14="http://schemas.microsoft.com/office/powerpoint/2010/main" val="204424569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400" b="1" dirty="0"/>
              <a:t>Group Leader Script:</a:t>
            </a:r>
          </a:p>
          <a:p>
            <a:endParaRPr lang="en-US" sz="1400" dirty="0"/>
          </a:p>
          <a:p>
            <a:pPr marL="171553" indent="-171553">
              <a:buFont typeface="Arial" panose="020B0604020202020204" pitchFamily="34" charset="0"/>
              <a:buChar char="•"/>
            </a:pPr>
            <a:r>
              <a:rPr lang="en-US" sz="1400" dirty="0"/>
              <a:t>Welcome. </a:t>
            </a:r>
          </a:p>
          <a:p>
            <a:pPr marL="171553" indent="-171553">
              <a:buFont typeface="Arial" panose="020B0604020202020204" pitchFamily="34" charset="0"/>
              <a:buChar char="•"/>
            </a:pPr>
            <a:endParaRPr lang="en-US" sz="1400" dirty="0"/>
          </a:p>
          <a:p>
            <a:pPr marL="171553" indent="-171553">
              <a:buFont typeface="Arial" panose="020B0604020202020204" pitchFamily="34" charset="0"/>
              <a:buChar char="•"/>
            </a:pPr>
            <a:r>
              <a:rPr lang="en-US" sz="1400" dirty="0"/>
              <a:t>In front of you is a folder with a lot of good information on lead and lead poisoning.</a:t>
            </a:r>
          </a:p>
          <a:p>
            <a:pPr marL="171553" indent="-171553">
              <a:buFont typeface="Arial" panose="020B0604020202020204" pitchFamily="34" charset="0"/>
              <a:buChar char="•"/>
            </a:pPr>
            <a:endParaRPr lang="en-US" sz="1400" dirty="0"/>
          </a:p>
          <a:p>
            <a:pPr marL="171553" indent="-171553">
              <a:buFont typeface="Arial" panose="020B0604020202020204" pitchFamily="34" charset="0"/>
              <a:buChar char="•"/>
            </a:pPr>
            <a:r>
              <a:rPr lang="en-US" sz="1400" dirty="0"/>
              <a:t>At certain </a:t>
            </a:r>
            <a:r>
              <a:rPr lang="en-US" sz="1400" dirty="0" smtClean="0"/>
              <a:t>points in </a:t>
            </a:r>
            <a:r>
              <a:rPr lang="en-US" sz="1400" dirty="0"/>
              <a:t>this presentation I will refer to a particular handout in the folder.</a:t>
            </a:r>
          </a:p>
          <a:p>
            <a:pPr marL="171553" indent="-171553">
              <a:buFont typeface="Arial" panose="020B0604020202020204" pitchFamily="34" charset="0"/>
              <a:buChar char="•"/>
            </a:pPr>
            <a:endParaRPr lang="en-US" sz="1400" dirty="0"/>
          </a:p>
          <a:p>
            <a:pPr marL="171553" indent="-171553">
              <a:buFont typeface="Arial" panose="020B0604020202020204" pitchFamily="34" charset="0"/>
              <a:buChar char="•"/>
            </a:pPr>
            <a:r>
              <a:rPr lang="en-US" sz="1400" dirty="0"/>
              <a:t>Please wait until I tell you to pull out </a:t>
            </a:r>
            <a:r>
              <a:rPr lang="en-US" sz="1400" dirty="0" smtClean="0"/>
              <a:t>the </a:t>
            </a:r>
            <a:r>
              <a:rPr lang="en-US" sz="1400" dirty="0"/>
              <a:t>handout. </a:t>
            </a:r>
          </a:p>
          <a:p>
            <a:pPr marL="171553" indent="-171553">
              <a:buFont typeface="Arial" panose="020B0604020202020204" pitchFamily="34" charset="0"/>
              <a:buChar char="•"/>
            </a:pPr>
            <a:endParaRPr lang="en-US" sz="1400" dirty="0"/>
          </a:p>
          <a:p>
            <a:pPr marL="171553" indent="-171553">
              <a:buFont typeface="Arial" panose="020B0604020202020204" pitchFamily="34" charset="0"/>
              <a:buChar char="•"/>
            </a:pPr>
            <a:r>
              <a:rPr lang="en-US" sz="1400" dirty="0"/>
              <a:t>Then we can look at it together.</a:t>
            </a:r>
          </a:p>
          <a:p>
            <a:endParaRPr lang="en-US" dirty="0"/>
          </a:p>
        </p:txBody>
      </p:sp>
      <p:sp>
        <p:nvSpPr>
          <p:cNvPr id="4" name="Slide Number Placeholder 3"/>
          <p:cNvSpPr>
            <a:spLocks noGrp="1"/>
          </p:cNvSpPr>
          <p:nvPr>
            <p:ph type="sldNum" sz="quarter" idx="10"/>
          </p:nvPr>
        </p:nvSpPr>
        <p:spPr/>
        <p:txBody>
          <a:bodyPr/>
          <a:lstStyle/>
          <a:p>
            <a:fld id="{3E0E9FAA-5563-4524-96CD-34890CBC735D}" type="slidenum">
              <a:rPr lang="en-US" smtClean="0"/>
              <a:t>1</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70596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56091" eaLnBrk="0" hangingPunct="0">
              <a:defRPr>
                <a:solidFill>
                  <a:schemeClr val="tx1"/>
                </a:solidFill>
                <a:latin typeface="Tahoma" pitchFamily="34" charset="0"/>
              </a:defRPr>
            </a:lvl1pPr>
            <a:lvl2pPr marL="732948" indent="-280149" defTabSz="956091" eaLnBrk="0" hangingPunct="0">
              <a:defRPr>
                <a:solidFill>
                  <a:schemeClr val="tx1"/>
                </a:solidFill>
                <a:latin typeface="Tahoma" pitchFamily="34" charset="0"/>
              </a:defRPr>
            </a:lvl2pPr>
            <a:lvl3pPr marL="1130369" indent="-226401" defTabSz="956091" eaLnBrk="0" hangingPunct="0">
              <a:defRPr>
                <a:solidFill>
                  <a:schemeClr val="tx1"/>
                </a:solidFill>
                <a:latin typeface="Tahoma" pitchFamily="34" charset="0"/>
              </a:defRPr>
            </a:lvl3pPr>
            <a:lvl4pPr marL="1581540" indent="-226401" defTabSz="956091" eaLnBrk="0" hangingPunct="0">
              <a:defRPr>
                <a:solidFill>
                  <a:schemeClr val="tx1"/>
                </a:solidFill>
                <a:latin typeface="Tahoma" pitchFamily="34" charset="0"/>
              </a:defRPr>
            </a:lvl4pPr>
            <a:lvl5pPr marL="2034338" indent="-224770" defTabSz="956091" eaLnBrk="0" hangingPunct="0">
              <a:defRPr>
                <a:solidFill>
                  <a:schemeClr val="tx1"/>
                </a:solidFill>
                <a:latin typeface="Tahoma" pitchFamily="34" charset="0"/>
              </a:defRPr>
            </a:lvl5pPr>
            <a:lvl6pPr marL="2503424" indent="-224770" defTabSz="956091" eaLnBrk="0" fontAlgn="base" hangingPunct="0">
              <a:spcBef>
                <a:spcPct val="0"/>
              </a:spcBef>
              <a:spcAft>
                <a:spcPct val="0"/>
              </a:spcAft>
              <a:defRPr>
                <a:solidFill>
                  <a:schemeClr val="tx1"/>
                </a:solidFill>
                <a:latin typeface="Tahoma" pitchFamily="34" charset="0"/>
              </a:defRPr>
            </a:lvl6pPr>
            <a:lvl7pPr marL="2972512" indent="-224770" defTabSz="956091" eaLnBrk="0" fontAlgn="base" hangingPunct="0">
              <a:spcBef>
                <a:spcPct val="0"/>
              </a:spcBef>
              <a:spcAft>
                <a:spcPct val="0"/>
              </a:spcAft>
              <a:defRPr>
                <a:solidFill>
                  <a:schemeClr val="tx1"/>
                </a:solidFill>
                <a:latin typeface="Tahoma" pitchFamily="34" charset="0"/>
              </a:defRPr>
            </a:lvl7pPr>
            <a:lvl8pPr marL="3441599" indent="-224770" defTabSz="956091" eaLnBrk="0" fontAlgn="base" hangingPunct="0">
              <a:spcBef>
                <a:spcPct val="0"/>
              </a:spcBef>
              <a:spcAft>
                <a:spcPct val="0"/>
              </a:spcAft>
              <a:defRPr>
                <a:solidFill>
                  <a:schemeClr val="tx1"/>
                </a:solidFill>
                <a:latin typeface="Tahoma" pitchFamily="34" charset="0"/>
              </a:defRPr>
            </a:lvl8pPr>
            <a:lvl9pPr marL="3910685" indent="-224770" defTabSz="956091" eaLnBrk="0" fontAlgn="base" hangingPunct="0">
              <a:spcBef>
                <a:spcPct val="0"/>
              </a:spcBef>
              <a:spcAft>
                <a:spcPct val="0"/>
              </a:spcAft>
              <a:defRPr>
                <a:solidFill>
                  <a:schemeClr val="tx1"/>
                </a:solidFill>
                <a:latin typeface="Tahoma" pitchFamily="34" charset="0"/>
              </a:defRPr>
            </a:lvl9pPr>
          </a:lstStyle>
          <a:p>
            <a:fld id="{13E8253B-2A65-451F-A637-B24C3A688C71}" type="slidenum">
              <a:rPr lang="en-US">
                <a:latin typeface="Times New Roman" pitchFamily="18" charset="0"/>
              </a:rPr>
              <a:pPr/>
              <a:t>10</a:t>
            </a:fld>
            <a:endParaRPr lang="en-US">
              <a:latin typeface="Times New Roman" pitchFamily="18" charset="0"/>
            </a:endParaRPr>
          </a:p>
        </p:txBody>
      </p:sp>
      <p:sp>
        <p:nvSpPr>
          <p:cNvPr id="88067" name="Rectangle 2"/>
          <p:cNvSpPr>
            <a:spLocks noGrp="1" noRot="1" noChangeAspect="1" noChangeArrowheads="1" noTextEdit="1"/>
          </p:cNvSpPr>
          <p:nvPr>
            <p:ph type="sldImg"/>
          </p:nvPr>
        </p:nvSpPr>
        <p:spPr>
          <a:xfrm>
            <a:off x="1184275" y="698500"/>
            <a:ext cx="4643438" cy="3484563"/>
          </a:xfrm>
          <a:ln/>
        </p:spPr>
      </p:sp>
      <p:sp>
        <p:nvSpPr>
          <p:cNvPr id="88068" name="Rectangle 3"/>
          <p:cNvSpPr>
            <a:spLocks noGrp="1" noChangeArrowheads="1"/>
          </p:cNvSpPr>
          <p:nvPr>
            <p:ph type="body" idx="1"/>
          </p:nvPr>
        </p:nvSpPr>
        <p:spPr>
          <a:xfrm>
            <a:off x="933453" y="4416427"/>
            <a:ext cx="5143501" cy="4181474"/>
          </a:xfrm>
        </p:spPr>
        <p:txBody>
          <a:bodyPr/>
          <a:lstStyle/>
          <a:p>
            <a:pPr>
              <a:lnSpc>
                <a:spcPct val="200000"/>
              </a:lnSpc>
            </a:pPr>
            <a:r>
              <a:rPr lang="en-US" b="1" dirty="0"/>
              <a:t>Group Leader Script</a:t>
            </a:r>
            <a:r>
              <a:rPr lang="en-US" b="1" dirty="0" smtClean="0"/>
              <a:t>:</a:t>
            </a:r>
          </a:p>
          <a:p>
            <a:pPr>
              <a:lnSpc>
                <a:spcPct val="200000"/>
              </a:lnSpc>
            </a:pPr>
            <a:endParaRPr lang="en-US" b="1" dirty="0"/>
          </a:p>
          <a:p>
            <a:pPr marL="174693" indent="-174693">
              <a:spcAft>
                <a:spcPts val="611"/>
              </a:spcAft>
              <a:buFont typeface="Arial" panose="020B0604020202020204" pitchFamily="34" charset="0"/>
              <a:buChar char="•"/>
            </a:pPr>
            <a:r>
              <a:rPr lang="en-US" sz="1400" dirty="0"/>
              <a:t>At this age, a child’s body absorbs whatever lead they put into their mouth.</a:t>
            </a:r>
          </a:p>
          <a:p>
            <a:pPr marL="174693" indent="-174693">
              <a:spcAft>
                <a:spcPts val="611"/>
              </a:spcAft>
              <a:buFont typeface="Arial" panose="020B0604020202020204" pitchFamily="34" charset="0"/>
              <a:buChar char="•"/>
            </a:pPr>
            <a:r>
              <a:rPr lang="en-US" sz="1400" dirty="0"/>
              <a:t>Their bodies absorb lead six times faster than an </a:t>
            </a:r>
            <a:r>
              <a:rPr lang="en-US" sz="1400" dirty="0" smtClean="0"/>
              <a:t>adult’s body </a:t>
            </a:r>
            <a:r>
              <a:rPr lang="en-US" sz="1400" dirty="0"/>
              <a:t>does.</a:t>
            </a:r>
          </a:p>
          <a:p>
            <a:endParaRPr lang="en-US" dirty="0"/>
          </a:p>
          <a:p>
            <a:pPr>
              <a:lnSpc>
                <a:spcPct val="90000"/>
              </a:lnSpc>
              <a:buFontTx/>
              <a:buChar char="•"/>
            </a:pPr>
            <a:endParaRPr lang="en-US" sz="1700" dirty="0"/>
          </a:p>
          <a:p>
            <a:pPr>
              <a:lnSpc>
                <a:spcPct val="90000"/>
              </a:lnSpc>
              <a:buFontTx/>
              <a:buNone/>
            </a:pPr>
            <a:endParaRPr lang="en-US" sz="1700" dirty="0"/>
          </a:p>
          <a:p>
            <a:pPr>
              <a:lnSpc>
                <a:spcPct val="90000"/>
              </a:lnSpc>
              <a:buFontTx/>
              <a:buChar char="•"/>
            </a:pPr>
            <a:endParaRPr lang="en-US" sz="1700" dirty="0"/>
          </a:p>
          <a:p>
            <a:pPr>
              <a:lnSpc>
                <a:spcPct val="90000"/>
              </a:lnSpc>
            </a:pPr>
            <a:endParaRPr lang="en-US" sz="1700" dirty="0"/>
          </a:p>
        </p:txBody>
      </p:sp>
      <p:sp>
        <p:nvSpPr>
          <p:cNvPr id="2" name="Date Placeholder 1"/>
          <p:cNvSpPr>
            <a:spLocks noGrp="1"/>
          </p:cNvSpPr>
          <p:nvPr>
            <p:ph type="dt" idx="10"/>
          </p:nvPr>
        </p:nvSpPr>
        <p:spPr/>
        <p:txBody>
          <a:bodyPr/>
          <a:lstStyle/>
          <a:p>
            <a:r>
              <a:rPr lang="en-US" smtClean="0"/>
              <a:t>5/16/2016</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56091" eaLnBrk="0" hangingPunct="0">
              <a:defRPr>
                <a:solidFill>
                  <a:schemeClr val="tx1"/>
                </a:solidFill>
                <a:latin typeface="Tahoma" pitchFamily="34" charset="0"/>
              </a:defRPr>
            </a:lvl1pPr>
            <a:lvl2pPr marL="732948" indent="-280149" defTabSz="956091" eaLnBrk="0" hangingPunct="0">
              <a:defRPr>
                <a:solidFill>
                  <a:schemeClr val="tx1"/>
                </a:solidFill>
                <a:latin typeface="Tahoma" pitchFamily="34" charset="0"/>
              </a:defRPr>
            </a:lvl2pPr>
            <a:lvl3pPr marL="1130369" indent="-226401" defTabSz="956091" eaLnBrk="0" hangingPunct="0">
              <a:defRPr>
                <a:solidFill>
                  <a:schemeClr val="tx1"/>
                </a:solidFill>
                <a:latin typeface="Tahoma" pitchFamily="34" charset="0"/>
              </a:defRPr>
            </a:lvl3pPr>
            <a:lvl4pPr marL="1581540" indent="-226401" defTabSz="956091" eaLnBrk="0" hangingPunct="0">
              <a:defRPr>
                <a:solidFill>
                  <a:schemeClr val="tx1"/>
                </a:solidFill>
                <a:latin typeface="Tahoma" pitchFamily="34" charset="0"/>
              </a:defRPr>
            </a:lvl4pPr>
            <a:lvl5pPr marL="2034338" indent="-224770" defTabSz="956091" eaLnBrk="0" hangingPunct="0">
              <a:defRPr>
                <a:solidFill>
                  <a:schemeClr val="tx1"/>
                </a:solidFill>
                <a:latin typeface="Tahoma" pitchFamily="34" charset="0"/>
              </a:defRPr>
            </a:lvl5pPr>
            <a:lvl6pPr marL="2503424" indent="-224770" defTabSz="956091" eaLnBrk="0" fontAlgn="base" hangingPunct="0">
              <a:spcBef>
                <a:spcPct val="0"/>
              </a:spcBef>
              <a:spcAft>
                <a:spcPct val="0"/>
              </a:spcAft>
              <a:defRPr>
                <a:solidFill>
                  <a:schemeClr val="tx1"/>
                </a:solidFill>
                <a:latin typeface="Tahoma" pitchFamily="34" charset="0"/>
              </a:defRPr>
            </a:lvl6pPr>
            <a:lvl7pPr marL="2972512" indent="-224770" defTabSz="956091" eaLnBrk="0" fontAlgn="base" hangingPunct="0">
              <a:spcBef>
                <a:spcPct val="0"/>
              </a:spcBef>
              <a:spcAft>
                <a:spcPct val="0"/>
              </a:spcAft>
              <a:defRPr>
                <a:solidFill>
                  <a:schemeClr val="tx1"/>
                </a:solidFill>
                <a:latin typeface="Tahoma" pitchFamily="34" charset="0"/>
              </a:defRPr>
            </a:lvl7pPr>
            <a:lvl8pPr marL="3441599" indent="-224770" defTabSz="956091" eaLnBrk="0" fontAlgn="base" hangingPunct="0">
              <a:spcBef>
                <a:spcPct val="0"/>
              </a:spcBef>
              <a:spcAft>
                <a:spcPct val="0"/>
              </a:spcAft>
              <a:defRPr>
                <a:solidFill>
                  <a:schemeClr val="tx1"/>
                </a:solidFill>
                <a:latin typeface="Tahoma" pitchFamily="34" charset="0"/>
              </a:defRPr>
            </a:lvl8pPr>
            <a:lvl9pPr marL="3910685" indent="-224770" defTabSz="956091" eaLnBrk="0" fontAlgn="base" hangingPunct="0">
              <a:spcBef>
                <a:spcPct val="0"/>
              </a:spcBef>
              <a:spcAft>
                <a:spcPct val="0"/>
              </a:spcAft>
              <a:defRPr>
                <a:solidFill>
                  <a:schemeClr val="tx1"/>
                </a:solidFill>
                <a:latin typeface="Tahoma" pitchFamily="34" charset="0"/>
              </a:defRPr>
            </a:lvl9pPr>
          </a:lstStyle>
          <a:p>
            <a:fld id="{13E8253B-2A65-451F-A637-B24C3A688C71}" type="slidenum">
              <a:rPr lang="en-US">
                <a:latin typeface="Times New Roman" pitchFamily="18" charset="0"/>
              </a:rPr>
              <a:pPr/>
              <a:t>11</a:t>
            </a:fld>
            <a:endParaRPr lang="en-US">
              <a:latin typeface="Times New Roman" pitchFamily="18" charset="0"/>
            </a:endParaRPr>
          </a:p>
        </p:txBody>
      </p:sp>
      <p:sp>
        <p:nvSpPr>
          <p:cNvPr id="88067" name="Rectangle 2"/>
          <p:cNvSpPr>
            <a:spLocks noGrp="1" noRot="1" noChangeAspect="1" noChangeArrowheads="1" noTextEdit="1"/>
          </p:cNvSpPr>
          <p:nvPr>
            <p:ph type="sldImg"/>
          </p:nvPr>
        </p:nvSpPr>
        <p:spPr>
          <a:xfrm>
            <a:off x="1184275" y="698500"/>
            <a:ext cx="4643438" cy="3484563"/>
          </a:xfrm>
          <a:ln/>
        </p:spPr>
      </p:sp>
      <p:sp>
        <p:nvSpPr>
          <p:cNvPr id="88068" name="Rectangle 3"/>
          <p:cNvSpPr>
            <a:spLocks noGrp="1" noChangeArrowheads="1"/>
          </p:cNvSpPr>
          <p:nvPr>
            <p:ph type="body" idx="1"/>
          </p:nvPr>
        </p:nvSpPr>
        <p:spPr>
          <a:xfrm>
            <a:off x="933453" y="4416427"/>
            <a:ext cx="5143501" cy="4181474"/>
          </a:xfrm>
        </p:spPr>
        <p:txBody>
          <a:bodyPr/>
          <a:lstStyle/>
          <a:p>
            <a:pPr>
              <a:lnSpc>
                <a:spcPct val="200000"/>
              </a:lnSpc>
            </a:pPr>
            <a:r>
              <a:rPr lang="en-US" b="1" dirty="0"/>
              <a:t>Group Leader Script</a:t>
            </a:r>
            <a:r>
              <a:rPr lang="en-US" b="1" dirty="0" smtClean="0"/>
              <a:t>:</a:t>
            </a:r>
          </a:p>
          <a:p>
            <a:pPr>
              <a:lnSpc>
                <a:spcPct val="200000"/>
              </a:lnSpc>
            </a:pPr>
            <a:endParaRPr lang="en-US" b="1" dirty="0"/>
          </a:p>
          <a:p>
            <a:pPr marL="174693" indent="-174693">
              <a:spcAft>
                <a:spcPts val="611"/>
              </a:spcAft>
              <a:buFont typeface="Arial" panose="020B0604020202020204" pitchFamily="34" charset="0"/>
              <a:buChar char="•"/>
            </a:pPr>
            <a:r>
              <a:rPr lang="en-US" sz="1400" dirty="0" smtClean="0"/>
              <a:t>This is a picture of red blood cells. The red in red blood cells is from iron. Iron </a:t>
            </a:r>
            <a:r>
              <a:rPr lang="en-US" sz="1400" dirty="0"/>
              <a:t>is a mineral that our bodies need to stay healthy.</a:t>
            </a:r>
          </a:p>
          <a:p>
            <a:pPr marL="174693" indent="-174693">
              <a:spcAft>
                <a:spcPts val="611"/>
              </a:spcAft>
              <a:buFont typeface="Arial" panose="020B0604020202020204" pitchFamily="34" charset="0"/>
              <a:buChar char="•"/>
            </a:pPr>
            <a:r>
              <a:rPr lang="en-US" sz="1400" dirty="0"/>
              <a:t>So iron, like calcium, is also something that is needed for building the brain and the body.</a:t>
            </a:r>
          </a:p>
          <a:p>
            <a:pPr marL="174693" indent="-174693">
              <a:spcAft>
                <a:spcPts val="611"/>
              </a:spcAft>
              <a:buFont typeface="Arial" panose="020B0604020202020204" pitchFamily="34" charset="0"/>
              <a:buChar char="•"/>
            </a:pPr>
            <a:r>
              <a:rPr lang="en-US" sz="1400" dirty="0"/>
              <a:t>If a child has low iron in their body, the child can absorb more lead.</a:t>
            </a:r>
          </a:p>
          <a:p>
            <a:endParaRPr lang="en-US" dirty="0"/>
          </a:p>
          <a:p>
            <a:pPr>
              <a:lnSpc>
                <a:spcPct val="90000"/>
              </a:lnSpc>
              <a:buFontTx/>
              <a:buChar char="•"/>
            </a:pPr>
            <a:endParaRPr lang="en-US" sz="1700" dirty="0"/>
          </a:p>
          <a:p>
            <a:pPr>
              <a:lnSpc>
                <a:spcPct val="90000"/>
              </a:lnSpc>
              <a:buFontTx/>
              <a:buNone/>
            </a:pPr>
            <a:endParaRPr lang="en-US" sz="1700" dirty="0"/>
          </a:p>
          <a:p>
            <a:pPr>
              <a:lnSpc>
                <a:spcPct val="90000"/>
              </a:lnSpc>
              <a:buFontTx/>
              <a:buChar char="•"/>
            </a:pPr>
            <a:endParaRPr lang="en-US" sz="1700" dirty="0"/>
          </a:p>
          <a:p>
            <a:pPr>
              <a:lnSpc>
                <a:spcPct val="90000"/>
              </a:lnSpc>
            </a:pPr>
            <a:endParaRPr lang="en-US" sz="1700" dirty="0"/>
          </a:p>
        </p:txBody>
      </p:sp>
      <p:sp>
        <p:nvSpPr>
          <p:cNvPr id="2" name="Date Placeholder 1"/>
          <p:cNvSpPr>
            <a:spLocks noGrp="1"/>
          </p:cNvSpPr>
          <p:nvPr>
            <p:ph type="dt" idx="10"/>
          </p:nvPr>
        </p:nvSpPr>
        <p:spPr/>
        <p:txBody>
          <a:bodyPr/>
          <a:lstStyle/>
          <a:p>
            <a:r>
              <a:rPr lang="en-US" smtClean="0"/>
              <a:t>5/16/2016</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93">
              <a:lnSpc>
                <a:spcPct val="90000"/>
              </a:lnSpc>
              <a:defRPr/>
            </a:pPr>
            <a:r>
              <a:rPr lang="en-US" b="1" dirty="0">
                <a:solidFill>
                  <a:prstClr val="black"/>
                </a:solidFill>
              </a:rPr>
              <a:t>Group Leader script:  </a:t>
            </a:r>
          </a:p>
          <a:p>
            <a:endParaRPr lang="en-US" dirty="0" smtClean="0"/>
          </a:p>
          <a:p>
            <a:r>
              <a:rPr lang="en-US" sz="1400" dirty="0"/>
              <a:t>The primary source of lead for young children is lead dust. Lead dust is created when chipping and peeling lead paint gets ground up and spread around the house and yard.</a:t>
            </a:r>
          </a:p>
          <a:p>
            <a:endParaRPr lang="en-US" dirty="0" smtClean="0"/>
          </a:p>
          <a:p>
            <a:pPr lvl="0"/>
            <a:r>
              <a:rPr lang="en-US" sz="1400" dirty="0"/>
              <a:t>So, </a:t>
            </a:r>
            <a:r>
              <a:rPr lang="en-US" sz="1400" b="1" dirty="0">
                <a:solidFill>
                  <a:schemeClr val="tx2"/>
                </a:solidFill>
              </a:rPr>
              <a:t>WHAT</a:t>
            </a:r>
            <a:r>
              <a:rPr lang="en-US" sz="1400" dirty="0"/>
              <a:t> are the things children do at these young ages that cause them to get exposed to lead more easily?</a:t>
            </a:r>
          </a:p>
          <a:p>
            <a:pPr lvl="0"/>
            <a:endParaRPr lang="en-US" sz="1400" dirty="0"/>
          </a:p>
          <a:p>
            <a:pPr marL="174693" indent="-174693">
              <a:spcAft>
                <a:spcPts val="611"/>
              </a:spcAft>
              <a:buFont typeface="Arial" panose="020B0604020202020204" pitchFamily="34" charset="0"/>
              <a:buChar char="•"/>
            </a:pPr>
            <a:r>
              <a:rPr lang="en-US" sz="1400" dirty="0"/>
              <a:t>Young children put everything in their mouths. </a:t>
            </a:r>
          </a:p>
          <a:p>
            <a:pPr marL="174693" indent="-174693">
              <a:buFont typeface="Arial" panose="020B0604020202020204" pitchFamily="34" charset="0"/>
              <a:buChar char="•"/>
            </a:pPr>
            <a:r>
              <a:rPr lang="en-US" sz="1400" dirty="0"/>
              <a:t>So the lead dust on their hands, toys, etc., will get into their mouths and they swallow it. </a:t>
            </a:r>
          </a:p>
          <a:p>
            <a:pPr lvl="0"/>
            <a:endParaRPr lang="en-US" dirty="0">
              <a:ea typeface="Times New Roman"/>
            </a:endParaRPr>
          </a:p>
          <a:p>
            <a:pPr>
              <a:lnSpc>
                <a:spcPct val="150000"/>
              </a:lnSpc>
              <a:spcAft>
                <a:spcPts val="611"/>
              </a:spcAft>
            </a:pPr>
            <a:endParaRPr lang="en-US" sz="1000" dirty="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98EE0DF4-6AF5-4A61-BF69-46B1962BB46B}" type="slidenum">
              <a:rPr lang="en-US" smtClean="0"/>
              <a:t>12</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1453345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Leader Script:</a:t>
            </a:r>
          </a:p>
          <a:p>
            <a:endParaRPr lang="en-US" dirty="0" smtClean="0"/>
          </a:p>
          <a:p>
            <a:pPr lvl="0"/>
            <a:endParaRPr lang="en-US" sz="1400" dirty="0"/>
          </a:p>
          <a:p>
            <a:pPr lvl="0"/>
            <a:r>
              <a:rPr lang="en-US" sz="1400" dirty="0"/>
              <a:t>Also, ordinary things they do can put them at greater risk:</a:t>
            </a:r>
          </a:p>
          <a:p>
            <a:pPr marL="8371"/>
            <a:endParaRPr lang="en-US" sz="1400" dirty="0"/>
          </a:p>
          <a:p>
            <a:pPr marL="183064" indent="-174693">
              <a:buFont typeface="Arial" panose="020B0604020202020204" pitchFamily="34" charset="0"/>
              <a:buChar char="•"/>
            </a:pPr>
            <a:r>
              <a:rPr lang="en-US" sz="1400" dirty="0"/>
              <a:t>Crawling on the floor where lead dust settles…</a:t>
            </a:r>
          </a:p>
          <a:p>
            <a:pPr lvl="2"/>
            <a:r>
              <a:rPr lang="en-US" dirty="0"/>
              <a:t> </a:t>
            </a:r>
            <a:endParaRPr lang="en-US" sz="1100" dirty="0"/>
          </a:p>
          <a:p>
            <a:pPr>
              <a:lnSpc>
                <a:spcPct val="150000"/>
              </a:lnSpc>
              <a:spcAft>
                <a:spcPts val="611"/>
              </a:spcAft>
            </a:pPr>
            <a:endParaRPr lang="en-US" sz="1000" dirty="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98EE0DF4-6AF5-4A61-BF69-46B1962BB46B}" type="slidenum">
              <a:rPr lang="en-US" smtClean="0"/>
              <a:t>13</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1453345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Leader Script:</a:t>
            </a:r>
          </a:p>
          <a:p>
            <a:pPr lvl="2"/>
            <a:endParaRPr lang="en-US" sz="1100" dirty="0"/>
          </a:p>
          <a:p>
            <a:pPr marL="640538" lvl="1" indent="-174693">
              <a:buFont typeface="Arial" panose="020B0604020202020204" pitchFamily="34" charset="0"/>
              <a:buChar char="•"/>
            </a:pPr>
            <a:r>
              <a:rPr lang="en-US" sz="1400" dirty="0"/>
              <a:t>Playing by an old window with chipping paint…</a:t>
            </a:r>
          </a:p>
          <a:p>
            <a:pPr marL="465846" lvl="1"/>
            <a:endParaRPr lang="en-US" sz="1400" dirty="0"/>
          </a:p>
          <a:p>
            <a:pPr marL="640538" lvl="1" indent="-174693">
              <a:buFont typeface="Arial" panose="020B0604020202020204" pitchFamily="34" charset="0"/>
              <a:buChar char="•"/>
            </a:pPr>
            <a:r>
              <a:rPr lang="en-US" sz="1400" dirty="0"/>
              <a:t>Or playing on a porch with chipping paint…</a:t>
            </a:r>
          </a:p>
          <a:p>
            <a:pPr>
              <a:lnSpc>
                <a:spcPct val="150000"/>
              </a:lnSpc>
              <a:spcAft>
                <a:spcPts val="611"/>
              </a:spcAft>
            </a:pPr>
            <a:endParaRPr lang="en-US" sz="1600" dirty="0">
              <a:ea typeface="Times New Roman"/>
            </a:endParaRPr>
          </a:p>
          <a:p>
            <a:pPr>
              <a:lnSpc>
                <a:spcPct val="150000"/>
              </a:lnSpc>
              <a:spcAft>
                <a:spcPts val="611"/>
              </a:spcAft>
            </a:pPr>
            <a:endParaRPr lang="en-US" sz="1000" dirty="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98EE0DF4-6AF5-4A61-BF69-46B1962BB46B}" type="slidenum">
              <a:rPr lang="en-US" smtClean="0"/>
              <a:t>14</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1453345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611"/>
              </a:spcAft>
            </a:pPr>
            <a:r>
              <a:rPr lang="en-US" b="1" dirty="0">
                <a:ea typeface="Times New Roman"/>
              </a:rPr>
              <a:t>Group Leader Script:</a:t>
            </a:r>
          </a:p>
          <a:p>
            <a:pPr>
              <a:lnSpc>
                <a:spcPct val="150000"/>
              </a:lnSpc>
              <a:spcAft>
                <a:spcPts val="611"/>
              </a:spcAft>
            </a:pPr>
            <a:r>
              <a:rPr lang="en-US" sz="1400" b="1" dirty="0">
                <a:solidFill>
                  <a:schemeClr val="tx2"/>
                </a:solidFill>
                <a:ea typeface="Times New Roman"/>
              </a:rPr>
              <a:t>WHEN</a:t>
            </a:r>
            <a:r>
              <a:rPr lang="en-US" sz="1400" dirty="0">
                <a:ea typeface="Times New Roman"/>
              </a:rPr>
              <a:t> should a young child be tested for lead? </a:t>
            </a:r>
          </a:p>
          <a:p>
            <a:pPr marL="174693" indent="-174693">
              <a:spcAft>
                <a:spcPts val="611"/>
              </a:spcAft>
              <a:buFont typeface="Arial" panose="020B0604020202020204" pitchFamily="34" charset="0"/>
              <a:buChar char="•"/>
            </a:pPr>
            <a:r>
              <a:rPr lang="en-US" sz="1400" dirty="0"/>
              <a:t>Lead poisoning can be invisible in a child.</a:t>
            </a:r>
          </a:p>
          <a:p>
            <a:pPr marL="174693" indent="-174693">
              <a:spcAft>
                <a:spcPts val="611"/>
              </a:spcAft>
              <a:buFont typeface="Arial" panose="020B0604020202020204" pitchFamily="34" charset="0"/>
              <a:buChar char="•"/>
            </a:pPr>
            <a:r>
              <a:rPr lang="en-US" sz="1400" dirty="0"/>
              <a:t>Children with lead poisoning often don’t look or act sick but they may be irritable, complain of tummy aches, or seem </a:t>
            </a:r>
            <a:r>
              <a:rPr lang="en-US" sz="1400" dirty="0" smtClean="0"/>
              <a:t>tired—much </a:t>
            </a:r>
            <a:r>
              <a:rPr lang="en-US" sz="1400" dirty="0"/>
              <a:t>like the flu.</a:t>
            </a:r>
          </a:p>
          <a:p>
            <a:pPr marL="174693" indent="-174693">
              <a:spcAft>
                <a:spcPts val="611"/>
              </a:spcAft>
              <a:buFont typeface="Arial" panose="020B0604020202020204" pitchFamily="34" charset="0"/>
              <a:buChar char="•"/>
            </a:pPr>
            <a:r>
              <a:rPr lang="en-US" sz="1400" dirty="0"/>
              <a:t>We measure how much lead is in a child’s body through a blood test. Getting a child tested for lead is the only way to know if a child is lead poisoned. The clinic staff may take a few drops of blood from the child’s finger or take blood from the child’s arm. </a:t>
            </a:r>
          </a:p>
          <a:p>
            <a:pPr marL="173840" indent="-173840">
              <a:buFont typeface="Arial" panose="020B0604020202020204" pitchFamily="34" charset="0"/>
              <a:buChar char="•"/>
            </a:pPr>
            <a:r>
              <a:rPr lang="en-US" sz="1400" dirty="0"/>
              <a:t>It’s important to test at age one to catch any lead exposure early on. It’s also important to test again at age two when children are at greater risk for lead poisoning. A two-year-old child is more able to explore on their own and may have easier access to lead hazards.</a:t>
            </a:r>
          </a:p>
          <a:p>
            <a:endParaRPr lang="en-US" dirty="0"/>
          </a:p>
        </p:txBody>
      </p:sp>
      <p:sp>
        <p:nvSpPr>
          <p:cNvPr id="4" name="Slide Number Placeholder 3"/>
          <p:cNvSpPr>
            <a:spLocks noGrp="1"/>
          </p:cNvSpPr>
          <p:nvPr>
            <p:ph type="sldNum" sz="quarter" idx="10"/>
          </p:nvPr>
        </p:nvSpPr>
        <p:spPr/>
        <p:txBody>
          <a:bodyPr/>
          <a:lstStyle/>
          <a:p>
            <a:fld id="{98EE0DF4-6AF5-4A61-BF69-46B1962BB46B}" type="slidenum">
              <a:rPr lang="en-US" smtClean="0"/>
              <a:t>15</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4268582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611"/>
              </a:spcAft>
            </a:pPr>
            <a:r>
              <a:rPr lang="en-US" b="1" dirty="0">
                <a:ea typeface="Times New Roman"/>
              </a:rPr>
              <a:t>Group Leader Script:</a:t>
            </a:r>
          </a:p>
          <a:p>
            <a:pPr marL="174693" indent="-174693">
              <a:spcAft>
                <a:spcPts val="611"/>
              </a:spcAft>
              <a:buFont typeface="Arial" panose="020B0604020202020204" pitchFamily="34" charset="0"/>
              <a:buChar char="•"/>
            </a:pPr>
            <a:r>
              <a:rPr lang="en-US" sz="1400" dirty="0"/>
              <a:t>When your child is tested for lead, the test result will be a number. That number will tell you how much lead is in your child’s blood. No amount of lead is safe, but we are more concerned the higher the number is, because it might mean the child has been exposed to more lead for a longer time.</a:t>
            </a:r>
          </a:p>
          <a:p>
            <a:pPr marL="174693" indent="-174693">
              <a:spcAft>
                <a:spcPts val="611"/>
              </a:spcAft>
              <a:buFont typeface="Arial" panose="020B0604020202020204" pitchFamily="34" charset="0"/>
              <a:buChar char="•"/>
            </a:pPr>
            <a:r>
              <a:rPr lang="en-US" sz="1400" dirty="0"/>
              <a:t>Ask your doctor if your child has been tested, what your child’s lead level </a:t>
            </a:r>
            <a:r>
              <a:rPr lang="en-US" sz="1400" dirty="0" smtClean="0"/>
              <a:t>is, </a:t>
            </a:r>
            <a:r>
              <a:rPr lang="en-US" sz="1400" dirty="0"/>
              <a:t>and if it’s time for another test. If your child hasn’t been tested, ask your doctor to do the test. Then be sure to ask for the test result. </a:t>
            </a:r>
          </a:p>
          <a:p>
            <a:pPr marL="174693" indent="-174693">
              <a:spcAft>
                <a:spcPts val="611"/>
              </a:spcAft>
              <a:buFont typeface="Arial" panose="020B0604020202020204" pitchFamily="34" charset="0"/>
              <a:buChar char="•"/>
            </a:pPr>
            <a:r>
              <a:rPr lang="en-US" sz="1400" dirty="0"/>
              <a:t>If your child was tested at age one, it might be time for the two-year-old test.</a:t>
            </a:r>
          </a:p>
          <a:p>
            <a:pPr marL="174693" indent="-174693">
              <a:spcAft>
                <a:spcPts val="611"/>
              </a:spcAft>
              <a:buFont typeface="Arial" panose="020B0604020202020204" pitchFamily="34" charset="0"/>
              <a:buChar char="•"/>
            </a:pPr>
            <a:r>
              <a:rPr lang="en-US" sz="1400" dirty="0"/>
              <a:t>There is a story book in your folder about getting a lead test, </a:t>
            </a:r>
            <a:r>
              <a:rPr lang="en-US" sz="1400" i="1" dirty="0"/>
              <a:t>Elmo’s Trip to the Doctor</a:t>
            </a:r>
            <a:r>
              <a:rPr lang="en-US" sz="1400" dirty="0"/>
              <a:t>. You can read it to your child later.</a:t>
            </a:r>
          </a:p>
        </p:txBody>
      </p:sp>
      <p:sp>
        <p:nvSpPr>
          <p:cNvPr id="4" name="Slide Number Placeholder 3"/>
          <p:cNvSpPr>
            <a:spLocks noGrp="1"/>
          </p:cNvSpPr>
          <p:nvPr>
            <p:ph type="sldNum" sz="quarter" idx="10"/>
          </p:nvPr>
        </p:nvSpPr>
        <p:spPr/>
        <p:txBody>
          <a:bodyPr/>
          <a:lstStyle/>
          <a:p>
            <a:fld id="{98EE0DF4-6AF5-4A61-BF69-46B1962BB46B}" type="slidenum">
              <a:rPr lang="en-US" smtClean="0"/>
              <a:t>16</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4268582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dirty="0" smtClean="0"/>
          </a:p>
          <a:p>
            <a:r>
              <a:rPr lang="en-US" sz="1400" b="1" dirty="0">
                <a:solidFill>
                  <a:schemeClr val="tx2"/>
                </a:solidFill>
              </a:rPr>
              <a:t>WHY</a:t>
            </a:r>
            <a:r>
              <a:rPr lang="en-US" sz="1400" dirty="0"/>
              <a:t> is it important to know what happens to a child exposed to lead?</a:t>
            </a:r>
          </a:p>
          <a:p>
            <a:endParaRPr lang="en-US" sz="1400" dirty="0"/>
          </a:p>
          <a:p>
            <a:pPr marL="174693" indent="-174693">
              <a:spcAft>
                <a:spcPts val="611"/>
              </a:spcAft>
              <a:buFont typeface="Arial" panose="020B0604020202020204" pitchFamily="34" charset="0"/>
              <a:buChar char="•"/>
            </a:pPr>
            <a:r>
              <a:rPr lang="en-US" sz="1400" dirty="0"/>
              <a:t>Lead poisoning can mean a child will have problems with hearing, learning to talk, learning to read, and learning to complete a project from beginning to end.</a:t>
            </a:r>
          </a:p>
          <a:p>
            <a:pPr marL="174693" indent="-174693">
              <a:spcAft>
                <a:spcPts val="611"/>
              </a:spcAft>
              <a:buFont typeface="Arial" panose="020B0604020202020204" pitchFamily="34" charset="0"/>
              <a:buChar char="•"/>
            </a:pPr>
            <a:r>
              <a:rPr lang="en-US" sz="1400" dirty="0"/>
              <a:t>Sometimes lead poisoning can result in negative </a:t>
            </a:r>
            <a:r>
              <a:rPr lang="en-US" sz="1400" dirty="0" smtClean="0"/>
              <a:t>behaviors—being </a:t>
            </a:r>
            <a:r>
              <a:rPr lang="en-US" sz="1400" dirty="0"/>
              <a:t>antsy or wiggly, acting out and </a:t>
            </a:r>
            <a:r>
              <a:rPr lang="en-US" sz="1400" dirty="0" smtClean="0"/>
              <a:t>bullying, </a:t>
            </a:r>
            <a:r>
              <a:rPr lang="en-US" sz="1400" dirty="0"/>
              <a:t>or being depressed, anxious, and panicky.</a:t>
            </a:r>
          </a:p>
          <a:p>
            <a:pPr marL="174693" indent="-174693">
              <a:spcAft>
                <a:spcPts val="611"/>
              </a:spcAft>
              <a:buFont typeface="Arial" panose="020B0604020202020204" pitchFamily="34" charset="0"/>
              <a:buChar char="•"/>
            </a:pPr>
            <a:r>
              <a:rPr lang="en-US" sz="1400" dirty="0"/>
              <a:t>Not all children will have the same effects if they are lead poisoned.</a:t>
            </a:r>
          </a:p>
          <a:p>
            <a:pPr marL="174693" indent="-174693">
              <a:buFont typeface="Arial" panose="020B0604020202020204" pitchFamily="34" charset="0"/>
              <a:buChar char="•"/>
            </a:pPr>
            <a:r>
              <a:rPr lang="en-US" sz="1400" dirty="0"/>
              <a:t>It can depend on a number of things. Like how much lead the child was exposed to and how long the child was exposed to the lead. Say a child is exposed to lead on a daily basis over a long period of time. That child is more likely to have the problems we are discussing here.</a:t>
            </a:r>
          </a:p>
          <a:p>
            <a:pPr marL="174693" indent="-174693">
              <a:buFont typeface="Arial" panose="020B0604020202020204" pitchFamily="34" charset="0"/>
              <a:buChar char="•"/>
            </a:pPr>
            <a:endParaRPr lang="en-US" sz="1400" dirty="0"/>
          </a:p>
          <a:p>
            <a:pPr marL="174693" indent="-174693">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98EE0DF4-6AF5-4A61-BF69-46B1962BB46B}" type="slidenum">
              <a:rPr lang="en-US" smtClean="0"/>
              <a:t>17</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907566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dirty="0" smtClean="0"/>
          </a:p>
          <a:p>
            <a:pPr marL="0" indent="0">
              <a:spcAft>
                <a:spcPts val="600"/>
              </a:spcAft>
              <a:buFont typeface="Arial" panose="020B0604020202020204" pitchFamily="34" charset="0"/>
              <a:buNone/>
            </a:pPr>
            <a:r>
              <a:rPr lang="en-US" sz="1400" dirty="0"/>
              <a:t>Sometimes lead poisoning can result in bad outcomes later in </a:t>
            </a:r>
            <a:r>
              <a:rPr lang="en-US" sz="1400" dirty="0" smtClean="0"/>
              <a:t>life—getting </a:t>
            </a:r>
            <a:r>
              <a:rPr lang="en-US" sz="1400" dirty="0"/>
              <a:t>in trouble in school, teen pregnancy, smoking and crime.</a:t>
            </a:r>
          </a:p>
          <a:p>
            <a:pPr marL="0" indent="0">
              <a:spcAft>
                <a:spcPts val="600"/>
              </a:spcAft>
              <a:buFont typeface="Arial" panose="020B0604020202020204" pitchFamily="34" charset="0"/>
              <a:buNone/>
            </a:pPr>
            <a:endParaRPr lang="en-US" sz="1400" dirty="0" smtClean="0"/>
          </a:p>
          <a:p>
            <a:pPr marL="0" indent="0">
              <a:spcAft>
                <a:spcPts val="600"/>
              </a:spcAft>
              <a:buFont typeface="Arial" panose="020B0604020202020204" pitchFamily="34" charset="0"/>
              <a:buNone/>
            </a:pPr>
            <a:r>
              <a:rPr lang="en-US" sz="1400" dirty="0" smtClean="0"/>
              <a:t>Why </a:t>
            </a:r>
            <a:r>
              <a:rPr lang="en-US" sz="1400" dirty="0"/>
              <a:t>is </a:t>
            </a:r>
            <a:r>
              <a:rPr lang="en-US" sz="1400" dirty="0" smtClean="0"/>
              <a:t>lead connected </a:t>
            </a:r>
            <a:r>
              <a:rPr lang="en-US" sz="1400" dirty="0"/>
              <a:t>with these things?</a:t>
            </a:r>
          </a:p>
          <a:p>
            <a:pPr marL="174693" indent="-174693">
              <a:spcAft>
                <a:spcPts val="600"/>
              </a:spcAft>
              <a:buFont typeface="Arial" panose="020B0604020202020204" pitchFamily="34" charset="0"/>
              <a:buChar char="•"/>
            </a:pPr>
            <a:r>
              <a:rPr lang="en-US" sz="1400" dirty="0" smtClean="0"/>
              <a:t>Some </a:t>
            </a:r>
            <a:r>
              <a:rPr lang="en-US" sz="1400" dirty="0"/>
              <a:t>researchers did </a:t>
            </a:r>
            <a:r>
              <a:rPr lang="en-US" sz="1400" dirty="0" smtClean="0"/>
              <a:t>a study that </a:t>
            </a:r>
            <a:r>
              <a:rPr lang="en-US" sz="1400" dirty="0"/>
              <a:t>showed there were missing parts of the brain in adults who had been lead poisoned as children.</a:t>
            </a:r>
          </a:p>
          <a:p>
            <a:pPr marL="174693" indent="-174693">
              <a:spcAft>
                <a:spcPts val="600"/>
              </a:spcAft>
              <a:buFont typeface="Arial" panose="020B0604020202020204" pitchFamily="34" charset="0"/>
              <a:buChar char="•"/>
            </a:pPr>
            <a:r>
              <a:rPr lang="en-US" sz="1400" dirty="0"/>
              <a:t>The places in the brain where the tissue was missing are the same areas of the brain people use when they make decisions, control their emotions, control their impulses.</a:t>
            </a:r>
          </a:p>
          <a:p>
            <a:pPr marL="174693" indent="-174693">
              <a:spcAft>
                <a:spcPts val="600"/>
              </a:spcAft>
              <a:buFont typeface="Arial" panose="020B0604020202020204" pitchFamily="34" charset="0"/>
              <a:buChar char="•"/>
            </a:pPr>
            <a:r>
              <a:rPr lang="en-US" sz="1400" dirty="0"/>
              <a:t>So if that brain matter is missing, those people are less likely to make good decisions, control their </a:t>
            </a:r>
            <a:r>
              <a:rPr lang="en-US" sz="1400" dirty="0" smtClean="0"/>
              <a:t>emotions, </a:t>
            </a:r>
            <a:r>
              <a:rPr lang="en-US" sz="1400" dirty="0"/>
              <a:t>and control their impulses.</a:t>
            </a:r>
          </a:p>
          <a:p>
            <a:pPr marL="174693" indent="-174693">
              <a:spcAft>
                <a:spcPts val="600"/>
              </a:spcAft>
              <a:buFont typeface="Arial" panose="020B0604020202020204" pitchFamily="34" charset="0"/>
              <a:buChar char="•"/>
            </a:pPr>
            <a:r>
              <a:rPr lang="en-US" sz="1400" dirty="0"/>
              <a:t>Also, if those people have been struggling in school, </a:t>
            </a:r>
            <a:r>
              <a:rPr lang="en-US" sz="1400" dirty="0" smtClean="0"/>
              <a:t>they could be suspended or fail </a:t>
            </a:r>
            <a:r>
              <a:rPr lang="en-US" sz="1400" dirty="0"/>
              <a:t>school, and that could </a:t>
            </a:r>
            <a:r>
              <a:rPr lang="en-US" sz="1400" dirty="0" smtClean="0"/>
              <a:t>increase the chance that they might get </a:t>
            </a:r>
            <a:r>
              <a:rPr lang="en-US" sz="1400" dirty="0"/>
              <a:t>pregnant or </a:t>
            </a:r>
            <a:r>
              <a:rPr lang="en-US" sz="1400" dirty="0" smtClean="0"/>
              <a:t>get </a:t>
            </a:r>
            <a:r>
              <a:rPr lang="en-US" sz="1400" dirty="0"/>
              <a:t>into trouble with the law.</a:t>
            </a:r>
          </a:p>
          <a:p>
            <a:pPr marL="174693" indent="-174693">
              <a:buFont typeface="Arial" panose="020B0604020202020204" pitchFamily="34" charset="0"/>
              <a:buChar char="•"/>
            </a:pP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98EE0DF4-6AF5-4A61-BF69-46B1962BB46B}" type="slidenum">
              <a:rPr lang="en-US" smtClean="0"/>
              <a:t>18</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907566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dirty="0" smtClean="0"/>
          </a:p>
          <a:p>
            <a:pPr marL="174693" indent="-174693">
              <a:buFont typeface="Arial" panose="020B0604020202020204" pitchFamily="34" charset="0"/>
              <a:buChar char="•"/>
            </a:pPr>
            <a:r>
              <a:rPr lang="en-US" sz="1400" dirty="0"/>
              <a:t>Being exposed to lead as a child can mean health problems later on, like high blood pressure, heart attack, stroke, and memory loss.</a:t>
            </a:r>
          </a:p>
          <a:p>
            <a:pPr marL="174693" indent="-174693">
              <a:buFont typeface="Arial" panose="020B0604020202020204" pitchFamily="34" charset="0"/>
              <a:buChar char="•"/>
            </a:pPr>
            <a:endParaRPr lang="en-US" sz="1400" dirty="0"/>
          </a:p>
          <a:p>
            <a:pPr marL="174693" indent="-174693">
              <a:buFont typeface="Arial" panose="020B0604020202020204" pitchFamily="34" charset="0"/>
              <a:buChar char="•"/>
            </a:pPr>
            <a:r>
              <a:rPr lang="en-US" sz="1400" dirty="0"/>
              <a:t>Because lead affects the development of every part of the body, it can affect the major organs of the body like the heart, veins, kidneys, as well as the brain.</a:t>
            </a:r>
          </a:p>
          <a:p>
            <a:pPr marL="174693" indent="-174693">
              <a:buFont typeface="Arial" panose="020B0604020202020204" pitchFamily="34" charset="0"/>
              <a:buChar char="•"/>
            </a:pPr>
            <a:endParaRPr lang="en-US" sz="1400" dirty="0"/>
          </a:p>
          <a:p>
            <a:endParaRPr lang="en-US" sz="1400"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98EE0DF4-6AF5-4A61-BF69-46B1962BB46B}" type="slidenum">
              <a:rPr lang="en-US" smtClean="0"/>
              <a:t>19</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90756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Group Leader Script:</a:t>
            </a:r>
          </a:p>
          <a:p>
            <a:endParaRPr lang="en-US" sz="800" dirty="0">
              <a:latin typeface="Times New Roman"/>
            </a:endParaRPr>
          </a:p>
          <a:p>
            <a:endParaRPr lang="en-US" sz="800" dirty="0"/>
          </a:p>
          <a:p>
            <a:pPr marL="174693" indent="-174693">
              <a:spcAft>
                <a:spcPts val="611"/>
              </a:spcAft>
              <a:buFont typeface="Arial" panose="020B0604020202020204" pitchFamily="34" charset="0"/>
              <a:buChar char="•"/>
            </a:pPr>
            <a:r>
              <a:rPr lang="en-US" sz="1400" dirty="0"/>
              <a:t>Tonight we are going to talk about the story of Lead </a:t>
            </a:r>
            <a:r>
              <a:rPr lang="en-US" sz="1400" dirty="0" smtClean="0"/>
              <a:t>Poisoning—the </a:t>
            </a:r>
            <a:r>
              <a:rPr lang="en-US" sz="1400" dirty="0"/>
              <a:t>Invisible Disease.</a:t>
            </a:r>
          </a:p>
          <a:p>
            <a:pPr marL="174693" indent="-174693">
              <a:spcAft>
                <a:spcPts val="611"/>
              </a:spcAft>
              <a:buFont typeface="Arial" panose="020B0604020202020204" pitchFamily="34" charset="0"/>
              <a:buChar char="•"/>
            </a:pPr>
            <a:r>
              <a:rPr lang="en-US" sz="1400" dirty="0"/>
              <a:t>Let’s get started. What do you know about lead? Have you ever heard about lead or lead poisoning before? Do you know anyone who was lead poisoned?</a:t>
            </a:r>
          </a:p>
          <a:p>
            <a:pPr marL="174693" indent="-174693">
              <a:spcAft>
                <a:spcPts val="611"/>
              </a:spcAft>
              <a:buFont typeface="Arial" panose="020B0604020202020204" pitchFamily="34" charset="0"/>
              <a:buChar char="•"/>
            </a:pPr>
            <a:r>
              <a:rPr lang="en-US" sz="1400" dirty="0"/>
              <a:t>Did you know that lead is toxic? It’s a poison and a child gets poisoned if lead gets into the body.</a:t>
            </a:r>
          </a:p>
          <a:p>
            <a:pPr marL="174693" indent="-174693">
              <a:spcAft>
                <a:spcPts val="611"/>
              </a:spcAft>
              <a:buFont typeface="Arial" panose="020B0604020202020204" pitchFamily="34" charset="0"/>
              <a:buChar char="•"/>
            </a:pPr>
            <a:r>
              <a:rPr lang="en-US" sz="1400" dirty="0"/>
              <a:t>Lead hurts kids! Lead can damage a child’s brain and body. </a:t>
            </a:r>
          </a:p>
          <a:p>
            <a:pPr marL="174693" indent="-174693">
              <a:spcAft>
                <a:spcPts val="611"/>
              </a:spcAft>
              <a:buFont typeface="Arial" panose="020B0604020202020204" pitchFamily="34" charset="0"/>
              <a:buChar char="•"/>
            </a:pPr>
            <a:r>
              <a:rPr lang="en-US" sz="1400" dirty="0"/>
              <a:t>It can make it hard for a child to learn to read. It can make a child antsy and act out in class. </a:t>
            </a:r>
          </a:p>
          <a:p>
            <a:pPr marL="174693" indent="-174693">
              <a:spcAft>
                <a:spcPts val="611"/>
              </a:spcAft>
              <a:buFont typeface="Arial" panose="020B0604020202020204" pitchFamily="34" charset="0"/>
              <a:buChar char="•"/>
            </a:pPr>
            <a:r>
              <a:rPr lang="en-US" sz="1400" dirty="0"/>
              <a:t>But, lead poisoning is an invisible disease.</a:t>
            </a:r>
          </a:p>
          <a:p>
            <a:pPr marL="174693" indent="-174693">
              <a:spcAft>
                <a:spcPts val="611"/>
              </a:spcAft>
              <a:buFont typeface="Arial" panose="020B0604020202020204" pitchFamily="34" charset="0"/>
              <a:buChar char="•"/>
            </a:pPr>
            <a:r>
              <a:rPr lang="en-US" sz="1400" dirty="0" smtClean="0"/>
              <a:t>Now </a:t>
            </a:r>
            <a:r>
              <a:rPr lang="en-US" sz="1400" dirty="0"/>
              <a:t>let’s learn more about lead and why it’s called the invisible disease. </a:t>
            </a:r>
            <a:endParaRPr lang="en-US" sz="1600" dirty="0"/>
          </a:p>
        </p:txBody>
      </p:sp>
      <p:sp>
        <p:nvSpPr>
          <p:cNvPr id="4" name="Slide Number Placeholder 3"/>
          <p:cNvSpPr>
            <a:spLocks noGrp="1"/>
          </p:cNvSpPr>
          <p:nvPr>
            <p:ph type="sldNum" sz="quarter" idx="10"/>
          </p:nvPr>
        </p:nvSpPr>
        <p:spPr/>
        <p:txBody>
          <a:bodyPr/>
          <a:lstStyle/>
          <a:p>
            <a:fld id="{98EE0DF4-6AF5-4A61-BF69-46B1962BB46B}" type="slidenum">
              <a:rPr lang="en-US" smtClean="0"/>
              <a:t>2</a:t>
            </a:fld>
            <a:endParaRPr lang="en-US" dirty="0"/>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2313681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5" y="4415790"/>
            <a:ext cx="6465147" cy="4183380"/>
          </a:xfrm>
        </p:spPr>
        <p:txBody>
          <a:bodyPr/>
          <a:lstStyle/>
          <a:p>
            <a:r>
              <a:rPr lang="en-US" b="1" dirty="0" smtClean="0"/>
              <a:t>Group Leader Script:</a:t>
            </a:r>
          </a:p>
          <a:p>
            <a:endParaRPr lang="en-US" b="1" dirty="0" smtClean="0"/>
          </a:p>
          <a:p>
            <a:endParaRPr lang="en-US" sz="100" b="1" dirty="0"/>
          </a:p>
          <a:p>
            <a:r>
              <a:rPr lang="en-US" sz="1400" dirty="0"/>
              <a:t>So </a:t>
            </a:r>
            <a:r>
              <a:rPr lang="en-US" sz="1400" b="1" dirty="0">
                <a:solidFill>
                  <a:schemeClr val="tx2"/>
                </a:solidFill>
              </a:rPr>
              <a:t>WHERE</a:t>
            </a:r>
            <a:r>
              <a:rPr lang="en-US" sz="1400" dirty="0"/>
              <a:t> is lead found?</a:t>
            </a:r>
          </a:p>
          <a:p>
            <a:pPr marL="174693" indent="-174693">
              <a:spcAft>
                <a:spcPts val="611"/>
              </a:spcAft>
              <a:buFont typeface="Arial" panose="020B0604020202020204" pitchFamily="34" charset="0"/>
              <a:buChar char="•"/>
            </a:pPr>
            <a:r>
              <a:rPr lang="en-US" sz="1400" dirty="0"/>
              <a:t>Now we are going to look at some places where lead might be found in homes.</a:t>
            </a:r>
          </a:p>
          <a:p>
            <a:pPr marL="174693" indent="-174693">
              <a:spcAft>
                <a:spcPts val="611"/>
              </a:spcAft>
              <a:buFont typeface="Arial" panose="020B0604020202020204" pitchFamily="34" charset="0"/>
              <a:buChar char="•"/>
            </a:pPr>
            <a:r>
              <a:rPr lang="en-US" sz="1400" dirty="0"/>
              <a:t>Knowing where and what things could expose your child to lead is important.</a:t>
            </a:r>
          </a:p>
          <a:p>
            <a:pPr marL="174693" indent="-174693">
              <a:spcAft>
                <a:spcPts val="611"/>
              </a:spcAft>
              <a:buFont typeface="Arial" panose="020B0604020202020204" pitchFamily="34" charset="0"/>
              <a:buChar char="•"/>
            </a:pPr>
            <a:r>
              <a:rPr lang="en-US" sz="1400" dirty="0"/>
              <a:t>Paint in older </a:t>
            </a:r>
            <a:r>
              <a:rPr lang="en-US" sz="1400" dirty="0" smtClean="0"/>
              <a:t>homes—those </a:t>
            </a:r>
            <a:r>
              <a:rPr lang="en-US" sz="1400" dirty="0"/>
              <a:t>built before </a:t>
            </a:r>
            <a:r>
              <a:rPr lang="en-US" sz="1400" dirty="0" smtClean="0"/>
              <a:t>1978—may </a:t>
            </a:r>
            <a:r>
              <a:rPr lang="en-US" sz="1400" dirty="0"/>
              <a:t>contain lead.  Paint that is not in good </a:t>
            </a:r>
            <a:r>
              <a:rPr lang="en-US" sz="1400" dirty="0" smtClean="0"/>
              <a:t>condition—peeling</a:t>
            </a:r>
            <a:r>
              <a:rPr lang="en-US" sz="1400" dirty="0"/>
              <a:t>, flaking, </a:t>
            </a:r>
            <a:r>
              <a:rPr lang="en-US" sz="1400" dirty="0" smtClean="0"/>
              <a:t>chipping, </a:t>
            </a:r>
            <a:r>
              <a:rPr lang="en-US" sz="1400" dirty="0"/>
              <a:t>or is on a friction surface like a window or </a:t>
            </a:r>
            <a:r>
              <a:rPr lang="en-US" sz="1400" dirty="0" smtClean="0"/>
              <a:t>door—may </a:t>
            </a:r>
            <a:r>
              <a:rPr lang="en-US" sz="1400" dirty="0"/>
              <a:t>be a lead hazard.</a:t>
            </a:r>
          </a:p>
          <a:p>
            <a:pPr marL="174693" indent="-174693">
              <a:spcAft>
                <a:spcPts val="611"/>
              </a:spcAft>
              <a:buFont typeface="Arial" panose="020B0604020202020204" pitchFamily="34" charset="0"/>
              <a:buChar char="•"/>
            </a:pPr>
            <a:r>
              <a:rPr lang="en-US" sz="1400" dirty="0"/>
              <a:t>Old painted surfaces and small children do not mix.</a:t>
            </a:r>
          </a:p>
          <a:p>
            <a:pPr marL="174693" indent="-174693">
              <a:spcAft>
                <a:spcPts val="611"/>
              </a:spcAft>
              <a:buFont typeface="Arial" panose="020B0604020202020204" pitchFamily="34" charset="0"/>
              <a:buChar char="•"/>
            </a:pPr>
            <a:r>
              <a:rPr lang="en-US" sz="1400" dirty="0"/>
              <a:t>You have a handout in your folder showing this house and where the lead hazards are, but don’t look at it just yet.</a:t>
            </a:r>
          </a:p>
          <a:p>
            <a:pPr marL="174693" indent="-174693">
              <a:spcAft>
                <a:spcPts val="611"/>
              </a:spcAft>
              <a:buFont typeface="Arial" panose="020B0604020202020204" pitchFamily="34" charset="0"/>
              <a:buChar char="•"/>
            </a:pPr>
            <a:r>
              <a:rPr lang="en-US" sz="1400" dirty="0"/>
              <a:t>Let’s take a look and point out the places where lead might be found inside and outside this house. </a:t>
            </a:r>
          </a:p>
        </p:txBody>
      </p:sp>
      <p:sp>
        <p:nvSpPr>
          <p:cNvPr id="4" name="Slide Number Placeholder 3"/>
          <p:cNvSpPr>
            <a:spLocks noGrp="1"/>
          </p:cNvSpPr>
          <p:nvPr>
            <p:ph type="sldNum" sz="quarter" idx="10"/>
          </p:nvPr>
        </p:nvSpPr>
        <p:spPr/>
        <p:txBody>
          <a:bodyPr/>
          <a:lstStyle/>
          <a:p>
            <a:fld id="{98EE0DF4-6AF5-4A61-BF69-46B1962BB46B}" type="slidenum">
              <a:rPr lang="en-US" smtClean="0"/>
              <a:t>20</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972259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dirty="0"/>
          </a:p>
          <a:p>
            <a:r>
              <a:rPr lang="en-US" sz="1400" dirty="0"/>
              <a:t>[Read out any of the ones that were not brought up in the discussion.]</a:t>
            </a:r>
          </a:p>
          <a:p>
            <a:endParaRPr lang="en-US" sz="1400" dirty="0"/>
          </a:p>
          <a:p>
            <a:pPr marL="285921" indent="-285921">
              <a:buFont typeface="Arial" panose="020B0604020202020204" pitchFamily="34" charset="0"/>
              <a:buChar char="•"/>
            </a:pPr>
            <a:r>
              <a:rPr lang="en-US" sz="1400" dirty="0"/>
              <a:t>You can use this handout with your child and point out where the lead hazards might be. Then </a:t>
            </a:r>
            <a:r>
              <a:rPr lang="en-US" sz="1400" dirty="0" smtClean="0"/>
              <a:t>your child </a:t>
            </a:r>
            <a:r>
              <a:rPr lang="en-US" sz="1400" dirty="0"/>
              <a:t>can color the house.</a:t>
            </a:r>
          </a:p>
        </p:txBody>
      </p:sp>
      <p:sp>
        <p:nvSpPr>
          <p:cNvPr id="4" name="Slide Number Placeholder 3"/>
          <p:cNvSpPr>
            <a:spLocks noGrp="1"/>
          </p:cNvSpPr>
          <p:nvPr>
            <p:ph type="sldNum" sz="quarter" idx="10"/>
          </p:nvPr>
        </p:nvSpPr>
        <p:spPr/>
        <p:txBody>
          <a:bodyPr/>
          <a:lstStyle/>
          <a:p>
            <a:fld id="{98EE0DF4-6AF5-4A61-BF69-46B1962BB46B}" type="slidenum">
              <a:rPr lang="en-US" smtClean="0"/>
              <a:t>21</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972259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5" y="4415790"/>
            <a:ext cx="6465147" cy="4183380"/>
          </a:xfrm>
        </p:spPr>
        <p:txBody>
          <a:bodyPr/>
          <a:lstStyle/>
          <a:p>
            <a:r>
              <a:rPr lang="en-US" b="1" dirty="0" smtClean="0"/>
              <a:t>Group Leader Script</a:t>
            </a:r>
          </a:p>
          <a:p>
            <a:endParaRPr lang="en-US" b="1" dirty="0" smtClean="0"/>
          </a:p>
          <a:p>
            <a:endParaRPr lang="en-US" sz="100" b="1" dirty="0"/>
          </a:p>
          <a:p>
            <a:r>
              <a:rPr lang="en-US" sz="1400" dirty="0"/>
              <a:t>So </a:t>
            </a:r>
            <a:r>
              <a:rPr lang="en-US" sz="1400" b="1" dirty="0">
                <a:solidFill>
                  <a:schemeClr val="tx2"/>
                </a:solidFill>
              </a:rPr>
              <a:t>WHERE</a:t>
            </a:r>
            <a:r>
              <a:rPr lang="en-US" sz="1400" dirty="0"/>
              <a:t> is lead found?</a:t>
            </a:r>
          </a:p>
          <a:p>
            <a:pPr marL="291154" indent="-291154">
              <a:spcAft>
                <a:spcPts val="611"/>
              </a:spcAft>
              <a:buFont typeface="Arial" panose="020B0604020202020204" pitchFamily="34" charset="0"/>
              <a:buChar char="•"/>
            </a:pPr>
            <a:r>
              <a:rPr lang="en-US" sz="1400" dirty="0"/>
              <a:t>Remember when I said that the primary way young children get lead poisoned is from lead dust? </a:t>
            </a:r>
          </a:p>
          <a:p>
            <a:pPr marL="291154" indent="-291154">
              <a:spcAft>
                <a:spcPts val="611"/>
              </a:spcAft>
              <a:buFont typeface="Arial" panose="020B0604020202020204" pitchFamily="34" charset="0"/>
              <a:buChar char="•"/>
            </a:pPr>
            <a:r>
              <a:rPr lang="en-US" sz="1400" dirty="0"/>
              <a:t>In front of each of you is a sugar packet. Pretend we’re in a </a:t>
            </a:r>
            <a:r>
              <a:rPr lang="en-US" sz="1400" dirty="0" smtClean="0"/>
              <a:t>two-bedroom </a:t>
            </a:r>
            <a:r>
              <a:rPr lang="en-US" sz="1400" dirty="0"/>
              <a:t>home like this one. </a:t>
            </a:r>
          </a:p>
          <a:p>
            <a:pPr marL="291154" indent="-291154">
              <a:spcAft>
                <a:spcPts val="611"/>
              </a:spcAft>
              <a:buFont typeface="Arial" panose="020B0604020202020204" pitchFamily="34" charset="0"/>
              <a:buChar char="•"/>
            </a:pPr>
            <a:r>
              <a:rPr lang="en-US" sz="1400" dirty="0"/>
              <a:t>I am going to demonstrate another way lead poisoning is an invisible disease. I am going to open my packet of sugar, pour it into my hand and now watch (blows from hand). Can you see it? No, you can’t.</a:t>
            </a:r>
          </a:p>
          <a:p>
            <a:pPr marL="291154" indent="-291154">
              <a:spcAft>
                <a:spcPts val="611"/>
              </a:spcAft>
              <a:buFont typeface="Arial" panose="020B0604020202020204" pitchFamily="34" charset="0"/>
              <a:buChar char="•"/>
            </a:pPr>
            <a:r>
              <a:rPr lang="en-US" sz="1400" dirty="0"/>
              <a:t>If that sugar were lead </a:t>
            </a:r>
            <a:r>
              <a:rPr lang="en-US" sz="1400" dirty="0" smtClean="0"/>
              <a:t>dust, </a:t>
            </a:r>
            <a:r>
              <a:rPr lang="en-US" sz="1400" dirty="0"/>
              <a:t>that would be enough to poison a </a:t>
            </a:r>
            <a:r>
              <a:rPr lang="en-US" sz="1400" dirty="0" smtClean="0"/>
              <a:t>child, </a:t>
            </a:r>
            <a:r>
              <a:rPr lang="en-US" sz="1400" dirty="0"/>
              <a:t>and it’s invisible.</a:t>
            </a:r>
          </a:p>
          <a:p>
            <a:pPr marL="291154" indent="-291154">
              <a:buFont typeface="Arial" panose="020B0604020202020204" pitchFamily="34" charset="0"/>
              <a:buChar char="•"/>
            </a:pPr>
            <a:r>
              <a:rPr lang="en-US" sz="1400" dirty="0"/>
              <a:t>There is a handout in your folder that explains this. It’s right behind another handout that </a:t>
            </a:r>
            <a:r>
              <a:rPr lang="en-US" sz="1400" dirty="0" smtClean="0"/>
              <a:t>shows </a:t>
            </a:r>
            <a:r>
              <a:rPr lang="en-US" sz="1400" dirty="0"/>
              <a:t>you where to look for lead in your home.</a:t>
            </a:r>
          </a:p>
          <a:p>
            <a:pPr marL="291154" indent="-291154">
              <a:buFont typeface="Arial" panose="020B0604020202020204" pitchFamily="34" charset="0"/>
              <a:buChar char="•"/>
            </a:pPr>
            <a:endParaRPr lang="en-US" sz="1400" dirty="0"/>
          </a:p>
          <a:p>
            <a:pPr marL="0" indent="0">
              <a:buFont typeface="Arial" panose="020B0604020202020204" pitchFamily="34" charset="0"/>
              <a:buNone/>
            </a:pPr>
            <a:r>
              <a:rPr lang="en-US" sz="1400" dirty="0"/>
              <a:t>Now I hope every time you see a packet of sugar, you’ll think of this.</a:t>
            </a:r>
          </a:p>
        </p:txBody>
      </p:sp>
      <p:sp>
        <p:nvSpPr>
          <p:cNvPr id="4" name="Slide Number Placeholder 3"/>
          <p:cNvSpPr>
            <a:spLocks noGrp="1"/>
          </p:cNvSpPr>
          <p:nvPr>
            <p:ph type="sldNum" sz="quarter" idx="10"/>
          </p:nvPr>
        </p:nvSpPr>
        <p:spPr/>
        <p:txBody>
          <a:bodyPr/>
          <a:lstStyle/>
          <a:p>
            <a:fld id="{98EE0DF4-6AF5-4A61-BF69-46B1962BB46B}" type="slidenum">
              <a:rPr lang="en-US" smtClean="0"/>
              <a:t>22</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972259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dirty="0" smtClean="0"/>
          </a:p>
          <a:p>
            <a:pPr marL="174693" indent="-174693">
              <a:buFont typeface="Arial" panose="020B0604020202020204" pitchFamily="34" charset="0"/>
              <a:buChar char="•"/>
            </a:pPr>
            <a:r>
              <a:rPr lang="en-US" sz="1400" dirty="0"/>
              <a:t>We’re going to look at some pictures of lead inside and outside the home.</a:t>
            </a:r>
          </a:p>
          <a:p>
            <a:pPr marL="174693" indent="-174693">
              <a:buFont typeface="Arial" panose="020B0604020202020204" pitchFamily="34" charset="0"/>
              <a:buChar char="•"/>
            </a:pPr>
            <a:endParaRPr lang="en-US" sz="1400" dirty="0"/>
          </a:p>
          <a:p>
            <a:pPr marL="174693" indent="-174693">
              <a:buFont typeface="Arial" panose="020B0604020202020204" pitchFamily="34" charset="0"/>
              <a:buChar char="•"/>
            </a:pPr>
            <a:r>
              <a:rPr lang="en-US" sz="1400" dirty="0"/>
              <a:t>This is a door with lead-based paint and the pattern is what we call </a:t>
            </a:r>
            <a:r>
              <a:rPr lang="en-US" sz="1400" dirty="0" err="1"/>
              <a:t>alligatoring</a:t>
            </a:r>
            <a:r>
              <a:rPr lang="en-US" sz="1400" dirty="0"/>
              <a:t>.</a:t>
            </a:r>
          </a:p>
          <a:p>
            <a:endParaRPr lang="en-US" sz="1400" dirty="0"/>
          </a:p>
        </p:txBody>
      </p:sp>
      <p:sp>
        <p:nvSpPr>
          <p:cNvPr id="4" name="Slide Number Placeholder 3"/>
          <p:cNvSpPr>
            <a:spLocks noGrp="1"/>
          </p:cNvSpPr>
          <p:nvPr>
            <p:ph type="sldNum" sz="quarter" idx="10"/>
          </p:nvPr>
        </p:nvSpPr>
        <p:spPr/>
        <p:txBody>
          <a:bodyPr/>
          <a:lstStyle/>
          <a:p>
            <a:fld id="{98EE0DF4-6AF5-4A61-BF69-46B1962BB46B}" type="slidenum">
              <a:rPr lang="en-US" smtClean="0"/>
              <a:t>23</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dirty="0" smtClean="0"/>
          </a:p>
          <a:p>
            <a:pPr marL="174693" indent="-174693">
              <a:buFont typeface="Arial" panose="020B0604020202020204" pitchFamily="34" charset="0"/>
              <a:buChar char="•"/>
            </a:pPr>
            <a:r>
              <a:rPr lang="en-US" sz="1400" dirty="0"/>
              <a:t>See the lead dust on the floor</a:t>
            </a:r>
            <a:r>
              <a:rPr lang="en-US" sz="1400" dirty="0" smtClean="0"/>
              <a:t>.</a:t>
            </a:r>
          </a:p>
          <a:p>
            <a:pPr marL="174693" indent="-174693">
              <a:buFont typeface="Arial" panose="020B0604020202020204" pitchFamily="34" charset="0"/>
              <a:buChar char="•"/>
            </a:pPr>
            <a:endParaRPr lang="en-US" sz="1400" dirty="0"/>
          </a:p>
          <a:p>
            <a:pPr marL="174693" indent="-174693">
              <a:buFont typeface="Arial" panose="020B0604020202020204" pitchFamily="34" charset="0"/>
              <a:buChar char="•"/>
            </a:pPr>
            <a:r>
              <a:rPr lang="en-US" sz="1400" dirty="0" smtClean="0"/>
              <a:t>Normally you would not be able to see the dust. But here there are also larger pieces </a:t>
            </a:r>
            <a:r>
              <a:rPr lang="en-US" sz="1400" dirty="0"/>
              <a:t>of dust and some chips of </a:t>
            </a:r>
            <a:r>
              <a:rPr lang="en-US" sz="1400" dirty="0" smtClean="0"/>
              <a:t>paint. </a:t>
            </a:r>
            <a:endParaRPr lang="en-US" sz="1400" dirty="0"/>
          </a:p>
        </p:txBody>
      </p:sp>
      <p:sp>
        <p:nvSpPr>
          <p:cNvPr id="4" name="Slide Number Placeholder 3"/>
          <p:cNvSpPr>
            <a:spLocks noGrp="1"/>
          </p:cNvSpPr>
          <p:nvPr>
            <p:ph type="sldNum" sz="quarter" idx="10"/>
          </p:nvPr>
        </p:nvSpPr>
        <p:spPr/>
        <p:txBody>
          <a:bodyPr/>
          <a:lstStyle/>
          <a:p>
            <a:fld id="{98EE0DF4-6AF5-4A61-BF69-46B1962BB46B}" type="slidenum">
              <a:rPr lang="en-US" smtClean="0"/>
              <a:t>24</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dirty="0" smtClean="0"/>
          </a:p>
          <a:p>
            <a:pPr marL="291154" indent="-291154">
              <a:buFont typeface="Arial" panose="020B0604020202020204" pitchFamily="34" charset="0"/>
              <a:buChar char="•"/>
            </a:pPr>
            <a:r>
              <a:rPr lang="en-US" sz="1400" dirty="0"/>
              <a:t>Chipping paint in the window wells and on the window sill…</a:t>
            </a:r>
          </a:p>
          <a:p>
            <a:pPr marL="174693" indent="-174693">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8EE0DF4-6AF5-4A61-BF69-46B1962BB46B}" type="slidenum">
              <a:rPr lang="en-US" smtClean="0"/>
              <a:t>25</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dirty="0" smtClean="0"/>
          </a:p>
          <a:p>
            <a:pPr marL="291154" indent="-291154">
              <a:buFont typeface="Arial" panose="020B0604020202020204" pitchFamily="34" charset="0"/>
              <a:buChar char="•"/>
            </a:pPr>
            <a:r>
              <a:rPr lang="en-US" sz="1400" dirty="0"/>
              <a:t>Chipping paint on the exterior…</a:t>
            </a:r>
          </a:p>
          <a:p>
            <a:pPr marL="174693" indent="-174693">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8EE0DF4-6AF5-4A61-BF69-46B1962BB46B}" type="slidenum">
              <a:rPr lang="en-US" smtClean="0"/>
              <a:t>26</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dirty="0" smtClean="0"/>
          </a:p>
          <a:p>
            <a:pPr marL="291154" indent="-291154">
              <a:buFont typeface="Arial" panose="020B0604020202020204" pitchFamily="34" charset="0"/>
              <a:buChar char="•"/>
            </a:pPr>
            <a:r>
              <a:rPr lang="en-US" sz="1400" dirty="0"/>
              <a:t>L</a:t>
            </a:r>
            <a:r>
              <a:rPr lang="en-US" sz="1400" dirty="0" smtClean="0"/>
              <a:t>ead in water can also be a source of a child’s poisoning.</a:t>
            </a:r>
          </a:p>
          <a:p>
            <a:pPr marL="291154" indent="-291154">
              <a:buFont typeface="Arial" panose="020B0604020202020204" pitchFamily="34" charset="0"/>
              <a:buChar char="•"/>
            </a:pPr>
            <a:r>
              <a:rPr lang="en-US" sz="1400" dirty="0" smtClean="0"/>
              <a:t>Homes </a:t>
            </a:r>
            <a:r>
              <a:rPr lang="en-US" sz="1400" dirty="0"/>
              <a:t>built before 1984 may have plumbing that includes materials made from lead. These plumbing materials can be a source of lead in your water</a:t>
            </a:r>
            <a:r>
              <a:rPr lang="en-US" sz="1400" dirty="0" smtClean="0"/>
              <a:t>.</a:t>
            </a:r>
          </a:p>
          <a:p>
            <a:pPr marL="291154" indent="-291154">
              <a:buFont typeface="Arial" panose="020B0604020202020204" pitchFamily="34" charset="0"/>
              <a:buChar char="•"/>
            </a:pPr>
            <a:r>
              <a:rPr lang="en-US" sz="1400" dirty="0" smtClean="0"/>
              <a:t>People </a:t>
            </a:r>
            <a:r>
              <a:rPr lang="en-US" sz="1400" dirty="0"/>
              <a:t>can find out how much lead is in their water by getting it tested for </a:t>
            </a:r>
            <a:r>
              <a:rPr lang="en-US" sz="1400" dirty="0" smtClean="0"/>
              <a:t>lead.  </a:t>
            </a:r>
          </a:p>
          <a:p>
            <a:pPr marL="291154" indent="-291154">
              <a:buFont typeface="Arial" panose="020B0604020202020204" pitchFamily="34" charset="0"/>
              <a:buChar char="•"/>
            </a:pPr>
            <a:r>
              <a:rPr lang="en-US" sz="1400" dirty="0" smtClean="0"/>
              <a:t>If you think your water might have lead, you can take steps:</a:t>
            </a:r>
          </a:p>
          <a:p>
            <a:pPr marL="748354" lvl="1" indent="-291154">
              <a:buFont typeface="Courier New" panose="02070309020205020404" pitchFamily="49" charset="0"/>
              <a:buChar char="o"/>
            </a:pPr>
            <a:r>
              <a:rPr lang="en-US" sz="1400" dirty="0" smtClean="0"/>
              <a:t>Flush your pipes for two minutes before using the water.</a:t>
            </a:r>
          </a:p>
          <a:p>
            <a:pPr marL="748354" lvl="1" indent="-291154">
              <a:buFont typeface="Courier New" panose="02070309020205020404" pitchFamily="49" charset="0"/>
              <a:buChar char="o"/>
            </a:pPr>
            <a:r>
              <a:rPr lang="en-US" sz="1400" dirty="0" smtClean="0"/>
              <a:t>Never use hot water for cooking or drinking.</a:t>
            </a:r>
          </a:p>
          <a:p>
            <a:pPr marL="748354" lvl="1" indent="-291154">
              <a:buFont typeface="Courier New" panose="02070309020205020404" pitchFamily="49" charset="0"/>
              <a:buChar char="o"/>
            </a:pPr>
            <a:r>
              <a:rPr lang="en-US" sz="1400" dirty="0" smtClean="0"/>
              <a:t>Install a water filter for removing lead.</a:t>
            </a:r>
          </a:p>
          <a:p>
            <a:pPr marL="748354" lvl="1" indent="-291154">
              <a:buFont typeface="Courier New" panose="02070309020205020404" pitchFamily="49" charset="0"/>
              <a:buChar char="o"/>
            </a:pPr>
            <a:r>
              <a:rPr lang="en-US" sz="1400" dirty="0" smtClean="0"/>
              <a:t>Get your water another way, such as bottled water.</a:t>
            </a:r>
          </a:p>
          <a:p>
            <a:pPr marL="748354" lvl="1" indent="-291154">
              <a:buFont typeface="Arial" panose="020B0604020202020204" pitchFamily="34" charset="0"/>
              <a:buChar char="•"/>
            </a:pPr>
            <a:endParaRPr lang="en-US" sz="1400" dirty="0"/>
          </a:p>
          <a:p>
            <a:pPr marL="0" indent="0">
              <a:buFont typeface="Arial" panose="020B0604020202020204" pitchFamily="34" charset="0"/>
              <a:buNone/>
            </a:pPr>
            <a:r>
              <a:rPr lang="en-US" sz="1400" dirty="0" smtClean="0"/>
              <a:t>There is a pamphlet in your folder with more information about lead in drinking water. You can look at that later.</a:t>
            </a:r>
            <a:endParaRPr lang="en-US" sz="1400" dirty="0"/>
          </a:p>
          <a:p>
            <a:pPr marL="174693" indent="-174693">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8EE0DF4-6AF5-4A61-BF69-46B1962BB46B}" type="slidenum">
              <a:rPr lang="en-US" smtClean="0"/>
              <a:t>27</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baseline="0" dirty="0" smtClean="0"/>
          </a:p>
          <a:p>
            <a:endParaRPr lang="en-US" baseline="0" dirty="0" smtClean="0"/>
          </a:p>
          <a:p>
            <a:pPr marL="174693" indent="-174693">
              <a:buFont typeface="Arial" panose="020B0604020202020204" pitchFamily="34" charset="0"/>
              <a:buChar char="•"/>
            </a:pPr>
            <a:r>
              <a:rPr lang="en-US" sz="1400" dirty="0"/>
              <a:t>And lead can be found in other products that children are exposed to. </a:t>
            </a:r>
          </a:p>
          <a:p>
            <a:endParaRPr lang="en-US" sz="1400" dirty="0"/>
          </a:p>
          <a:p>
            <a:pPr marL="174693" indent="-174693">
              <a:buFont typeface="Arial" panose="020B0604020202020204" pitchFamily="34" charset="0"/>
              <a:buChar char="•"/>
            </a:pPr>
            <a:r>
              <a:rPr lang="en-US" sz="1400" dirty="0"/>
              <a:t>Lead may be in jewelry, art supplies such as sidewalk </a:t>
            </a:r>
            <a:r>
              <a:rPr lang="en-US" sz="1400" dirty="0" smtClean="0"/>
              <a:t>chalk, </a:t>
            </a:r>
            <a:r>
              <a:rPr lang="en-US" sz="1400" dirty="0"/>
              <a:t>and imported candies.</a:t>
            </a:r>
          </a:p>
          <a:p>
            <a:pPr marL="174693" indent="-174693">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98EE0DF4-6AF5-4A61-BF69-46B1962BB46B}" type="slidenum">
              <a:rPr lang="en-US" smtClean="0"/>
              <a:t>28</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solidFill>
            <a:schemeClr val="bg1"/>
          </a:solidFill>
        </p:spPr>
        <p:txBody>
          <a:bodyPr/>
          <a:lstStyle/>
          <a:p>
            <a:r>
              <a:rPr lang="en-US" b="1" dirty="0" smtClean="0"/>
              <a:t>Group Leader Script:</a:t>
            </a:r>
          </a:p>
          <a:p>
            <a:endParaRPr lang="en-US" baseline="0" dirty="0" smtClean="0"/>
          </a:p>
          <a:p>
            <a:endParaRPr lang="en-US" baseline="0" dirty="0" smtClean="0"/>
          </a:p>
          <a:p>
            <a:pPr marL="174693" indent="-174693">
              <a:buFont typeface="Arial" panose="020B0604020202020204" pitchFamily="34" charset="0"/>
              <a:buChar char="•"/>
            </a:pPr>
            <a:r>
              <a:rPr lang="en-US" sz="1400" dirty="0"/>
              <a:t>Lead may be in imported toys, and other products you </a:t>
            </a:r>
            <a:r>
              <a:rPr lang="en-US" sz="1400" dirty="0" smtClean="0"/>
              <a:t>use</a:t>
            </a:r>
            <a:r>
              <a:rPr lang="en-US" sz="1400" dirty="0"/>
              <a:t>, such as ceramic dishes.</a:t>
            </a:r>
          </a:p>
          <a:p>
            <a:pPr marL="174693" indent="-17469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8EE0DF4-6AF5-4A61-BF69-46B1962BB46B}" type="slidenum">
              <a:rPr lang="en-US" smtClean="0"/>
              <a:t>29</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Leader Script:</a:t>
            </a:r>
          </a:p>
          <a:p>
            <a:pPr lvl="0"/>
            <a:endParaRPr lang="en-US" sz="1600" dirty="0"/>
          </a:p>
          <a:p>
            <a:pPr lvl="0"/>
            <a:r>
              <a:rPr lang="en-US" sz="1400" dirty="0"/>
              <a:t>When a reporter writes a story for the newspaper, he or she must get all the basic facts right. They call that the </a:t>
            </a:r>
            <a:r>
              <a:rPr lang="en-US" sz="1400" i="1" dirty="0"/>
              <a:t>WHO, WHAT, WHEN, WHY, WHERE </a:t>
            </a:r>
            <a:r>
              <a:rPr lang="en-US" sz="1400" dirty="0"/>
              <a:t>and</a:t>
            </a:r>
            <a:r>
              <a:rPr lang="en-US" sz="1400" i="1" dirty="0"/>
              <a:t> HOW</a:t>
            </a:r>
            <a:r>
              <a:rPr lang="en-US" sz="1400" dirty="0"/>
              <a:t> of the story.</a:t>
            </a:r>
          </a:p>
          <a:p>
            <a:pPr lvl="0"/>
            <a:endParaRPr lang="en-US" sz="1400" dirty="0"/>
          </a:p>
          <a:p>
            <a:pPr>
              <a:spcAft>
                <a:spcPts val="611"/>
              </a:spcAft>
            </a:pPr>
            <a:r>
              <a:rPr lang="en-US" sz="1400" dirty="0"/>
              <a:t>We’ll begin with </a:t>
            </a:r>
            <a:r>
              <a:rPr lang="en-US" sz="1400" b="1" dirty="0">
                <a:solidFill>
                  <a:schemeClr val="tx2"/>
                </a:solidFill>
              </a:rPr>
              <a:t>WHO</a:t>
            </a:r>
            <a:r>
              <a:rPr lang="en-US" sz="1400" dirty="0"/>
              <a:t> is most affected by lead…</a:t>
            </a:r>
          </a:p>
          <a:p>
            <a:pPr lvl="0"/>
            <a:endParaRPr lang="en-US" sz="1600" dirty="0"/>
          </a:p>
          <a:p>
            <a:endParaRPr lang="en-US" sz="1600" dirty="0"/>
          </a:p>
        </p:txBody>
      </p:sp>
      <p:sp>
        <p:nvSpPr>
          <p:cNvPr id="4" name="Slide Number Placeholder 3"/>
          <p:cNvSpPr>
            <a:spLocks noGrp="1"/>
          </p:cNvSpPr>
          <p:nvPr>
            <p:ph type="sldNum" sz="quarter" idx="10"/>
          </p:nvPr>
        </p:nvSpPr>
        <p:spPr/>
        <p:txBody>
          <a:bodyPr/>
          <a:lstStyle/>
          <a:p>
            <a:fld id="{98EE0DF4-6AF5-4A61-BF69-46B1962BB46B}" type="slidenum">
              <a:rPr lang="en-US" smtClean="0"/>
              <a:t>3</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66246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baseline="0" dirty="0" smtClean="0"/>
          </a:p>
          <a:p>
            <a:endParaRPr lang="en-US" baseline="0" dirty="0" smtClean="0"/>
          </a:p>
          <a:p>
            <a:pPr marL="174693" indent="-174693">
              <a:buFont typeface="Arial" panose="020B0604020202020204" pitchFamily="34" charset="0"/>
              <a:buChar char="•"/>
            </a:pPr>
            <a:r>
              <a:rPr lang="en-US" sz="1400" dirty="0"/>
              <a:t>Lead may be in imported make-up and </a:t>
            </a:r>
            <a:r>
              <a:rPr lang="en-US" sz="1400" dirty="0" smtClean="0"/>
              <a:t>home </a:t>
            </a:r>
            <a:r>
              <a:rPr lang="en-US" sz="1400" dirty="0"/>
              <a:t>remedies.</a:t>
            </a:r>
          </a:p>
          <a:p>
            <a:pPr marL="174693" indent="-17469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8EE0DF4-6AF5-4A61-BF69-46B1962BB46B}" type="slidenum">
              <a:rPr lang="en-US" smtClean="0"/>
              <a:t>30</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8EE0DF4-6AF5-4A61-BF69-46B1962BB46B}" type="slidenum">
              <a:rPr lang="en-US" smtClean="0"/>
              <a:t>31</a:t>
            </a:fld>
            <a:endParaRPr lang="en-US"/>
          </a:p>
        </p:txBody>
      </p:sp>
      <p:sp>
        <p:nvSpPr>
          <p:cNvPr id="6" name="Notes Placeholder 2"/>
          <p:cNvSpPr txBox="1">
            <a:spLocks/>
          </p:cNvSpPr>
          <p:nvPr/>
        </p:nvSpPr>
        <p:spPr>
          <a:xfrm>
            <a:off x="311575" y="4415791"/>
            <a:ext cx="6465147" cy="4575810"/>
          </a:xfrm>
          <a:prstGeom prst="rect">
            <a:avLst/>
          </a:prstGeom>
        </p:spPr>
        <p:txBody>
          <a:bodyPr vert="horz" lIns="93169" tIns="46585" rIns="93169" bIns="46585"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sz="1400" dirty="0" smtClean="0"/>
          </a:p>
        </p:txBody>
      </p:sp>
      <p:sp>
        <p:nvSpPr>
          <p:cNvPr id="3" name="Notes Placeholder 2"/>
          <p:cNvSpPr>
            <a:spLocks noGrp="1"/>
          </p:cNvSpPr>
          <p:nvPr>
            <p:ph type="body" idx="1"/>
          </p:nvPr>
        </p:nvSpPr>
        <p:spPr/>
        <p:txBody>
          <a:bodyPr/>
          <a:lstStyle/>
          <a:p>
            <a:r>
              <a:rPr lang="en-US" b="1" dirty="0" smtClean="0"/>
              <a:t>Group Leader Script:</a:t>
            </a:r>
          </a:p>
          <a:p>
            <a:r>
              <a:rPr lang="en-US" sz="700" b="1" dirty="0" smtClean="0">
                <a:solidFill>
                  <a:schemeClr val="accent3">
                    <a:lumMod val="50000"/>
                  </a:schemeClr>
                </a:solidFill>
              </a:rPr>
              <a:t>[For the HEPA filter instructions, find out ahead of time if your health department or housing agency has a HEPA-filter vacuum for rent or loan. Otherwise you can discuss it as a best practice if a similar vacuum is available to them.]</a:t>
            </a:r>
          </a:p>
          <a:p>
            <a:pPr>
              <a:buFont typeface="Arial" panose="020B0604020202020204" pitchFamily="34" charset="0"/>
              <a:buNone/>
            </a:pPr>
            <a:endParaRPr lang="en-US" sz="700" dirty="0" smtClean="0"/>
          </a:p>
          <a:p>
            <a:pPr>
              <a:buFont typeface="Arial" panose="020B0604020202020204" pitchFamily="34" charset="0"/>
              <a:buNone/>
            </a:pPr>
            <a:r>
              <a:rPr lang="en-US" sz="1200" dirty="0" smtClean="0"/>
              <a:t>And finally </a:t>
            </a:r>
            <a:r>
              <a:rPr lang="en-US" sz="1200" b="1" dirty="0" smtClean="0">
                <a:solidFill>
                  <a:schemeClr val="tx2"/>
                </a:solidFill>
              </a:rPr>
              <a:t>HOW</a:t>
            </a:r>
            <a:r>
              <a:rPr lang="en-US" sz="1200" dirty="0" smtClean="0"/>
              <a:t> do you protect your children from lead?</a:t>
            </a:r>
          </a:p>
          <a:p>
            <a:pPr marL="174693" indent="-174693">
              <a:spcAft>
                <a:spcPts val="611"/>
              </a:spcAft>
              <a:buFont typeface="Arial" panose="020B0604020202020204" pitchFamily="34" charset="0"/>
              <a:buChar char="•"/>
            </a:pPr>
            <a:r>
              <a:rPr lang="en-US" sz="1200" dirty="0" smtClean="0"/>
              <a:t>There are some things you can do right now if you find chipping and peeling paint in your home. Instructions for some of what we are going to talk about are in your folder.</a:t>
            </a:r>
          </a:p>
          <a:p>
            <a:pPr marL="174693" indent="-174693">
              <a:spcAft>
                <a:spcPts val="611"/>
              </a:spcAft>
              <a:buFont typeface="Arial" panose="020B0604020202020204" pitchFamily="34" charset="0"/>
              <a:buChar char="•"/>
            </a:pPr>
            <a:r>
              <a:rPr lang="en-US" sz="1200" dirty="0" smtClean="0"/>
              <a:t>On windows and carpets, the best way to clean is to use a vacuum with a HEPA air filter to get rid of the lead dust. </a:t>
            </a:r>
            <a:r>
              <a:rPr lang="en-US" sz="1200" b="1" dirty="0" smtClean="0"/>
              <a:t>Don’t use </a:t>
            </a:r>
            <a:r>
              <a:rPr lang="en-US" sz="1200" dirty="0" smtClean="0"/>
              <a:t>a shop vacuum, regular home vacuum, or broom to clean up lead dust. It just spreads the dust around the room. A HEPA vacuum has an air filter that traps all of the dust it collects. If your vacuum cleaner has a high-efficiency air filter, you can use that on carpeted areas, and on window surfaces. </a:t>
            </a:r>
          </a:p>
          <a:p>
            <a:pPr marL="174693" indent="-174693">
              <a:spcAft>
                <a:spcPts val="611"/>
              </a:spcAft>
              <a:buFont typeface="Arial" panose="020B0604020202020204" pitchFamily="34" charset="0"/>
              <a:buChar char="•"/>
            </a:pPr>
            <a:r>
              <a:rPr lang="en-US" sz="1200" dirty="0" smtClean="0"/>
              <a:t>Use the HEPA vacuum on floors, especially below windows. Use it all around the windows and inside the window wells. Move slowly and make sure the hose has good suction on the surface. </a:t>
            </a:r>
          </a:p>
          <a:p>
            <a:pPr marL="174693" indent="-174693">
              <a:spcAft>
                <a:spcPts val="611"/>
              </a:spcAft>
              <a:buFont typeface="Arial" panose="020B0604020202020204" pitchFamily="34" charset="0"/>
              <a:buChar char="•"/>
            </a:pPr>
            <a:r>
              <a:rPr lang="en-US" sz="1200" dirty="0" smtClean="0"/>
              <a:t>If you have bare wood floors, a Swiffer or other wet mop works well.</a:t>
            </a:r>
          </a:p>
          <a:p>
            <a:pPr marL="174693" indent="-174693">
              <a:spcAft>
                <a:spcPts val="611"/>
              </a:spcAft>
              <a:buFont typeface="Arial" panose="020B0604020202020204" pitchFamily="34" charset="0"/>
              <a:buChar char="•"/>
            </a:pPr>
            <a:r>
              <a:rPr lang="en-US" sz="1200" dirty="0" smtClean="0"/>
              <a:t>After you vacuum the lead dust, it’s important to wet clean the window surfaces and other flat surfaces where lead dust might collect, like a bookshelf under a window. It’s best to use a wet method for cleaning. If you use a dry dust cloth, the dust will blow around.  </a:t>
            </a:r>
          </a:p>
          <a:p>
            <a:endParaRPr lang="en-US" dirty="0"/>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8EE0DF4-6AF5-4A61-BF69-46B1962BB46B}" type="slidenum">
              <a:rPr lang="en-US" smtClean="0"/>
              <a:t>32</a:t>
            </a:fld>
            <a:endParaRPr lang="en-US"/>
          </a:p>
        </p:txBody>
      </p:sp>
      <p:sp>
        <p:nvSpPr>
          <p:cNvPr id="6" name="Notes Placeholder 2"/>
          <p:cNvSpPr txBox="1">
            <a:spLocks/>
          </p:cNvSpPr>
          <p:nvPr/>
        </p:nvSpPr>
        <p:spPr>
          <a:xfrm>
            <a:off x="311575" y="4415791"/>
            <a:ext cx="6465147" cy="4575810"/>
          </a:xfrm>
          <a:prstGeom prst="rect">
            <a:avLst/>
          </a:prstGeom>
        </p:spPr>
        <p:txBody>
          <a:bodyPr vert="horz" lIns="93169" tIns="46585" rIns="93169" bIns="46585"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sz="1400" dirty="0"/>
          </a:p>
        </p:txBody>
      </p:sp>
      <p:sp>
        <p:nvSpPr>
          <p:cNvPr id="3" name="Notes Placeholder 2"/>
          <p:cNvSpPr>
            <a:spLocks noGrp="1"/>
          </p:cNvSpPr>
          <p:nvPr>
            <p:ph type="body" idx="1"/>
          </p:nvPr>
        </p:nvSpPr>
        <p:spPr/>
        <p:txBody>
          <a:bodyPr/>
          <a:lstStyle/>
          <a:p>
            <a:r>
              <a:rPr lang="en-US" b="1" dirty="0"/>
              <a:t>Group Leader Script:</a:t>
            </a:r>
          </a:p>
          <a:p>
            <a:pPr>
              <a:buFont typeface="Arial" panose="020B0604020202020204" pitchFamily="34" charset="0"/>
              <a:buNone/>
            </a:pPr>
            <a:endParaRPr lang="en-US" sz="800" dirty="0"/>
          </a:p>
          <a:p>
            <a:pPr marL="174693" indent="-174693">
              <a:spcAft>
                <a:spcPts val="611"/>
              </a:spcAft>
              <a:buFont typeface="Arial" panose="020B0604020202020204" pitchFamily="34" charset="0"/>
              <a:buChar char="•"/>
            </a:pPr>
            <a:r>
              <a:rPr lang="en-US" sz="1400" dirty="0"/>
              <a:t>Some adults work with lead </a:t>
            </a:r>
            <a:r>
              <a:rPr lang="en-US" sz="1400" dirty="0" smtClean="0"/>
              <a:t>on their job, </a:t>
            </a:r>
            <a:r>
              <a:rPr lang="en-US" sz="1400" dirty="0"/>
              <a:t>such as floor sanding, battery manufacturing, remodeling, etc. If someone in your home works with lead:</a:t>
            </a:r>
          </a:p>
          <a:p>
            <a:pPr marL="742950" lvl="1" indent="-285750">
              <a:spcAft>
                <a:spcPts val="611"/>
              </a:spcAft>
              <a:buFont typeface="Courier New" panose="02070309020205020404" pitchFamily="49" charset="0"/>
              <a:buChar char="o"/>
            </a:pPr>
            <a:r>
              <a:rPr lang="en-US" sz="1400" dirty="0" smtClean="0"/>
              <a:t>have </a:t>
            </a:r>
            <a:r>
              <a:rPr lang="en-US" sz="1400" dirty="0"/>
              <a:t>them shower and change into clean clothes and different shoes before entering the car or your home. If they </a:t>
            </a:r>
            <a:r>
              <a:rPr lang="en-US" sz="1400" dirty="0" smtClean="0"/>
              <a:t>don’t, </a:t>
            </a:r>
            <a:r>
              <a:rPr lang="en-US" sz="1400" dirty="0"/>
              <a:t>they could expose your child to lead dust. </a:t>
            </a:r>
          </a:p>
          <a:p>
            <a:pPr marL="742950" lvl="1" indent="-285750">
              <a:spcAft>
                <a:spcPts val="611"/>
              </a:spcAft>
              <a:buFont typeface="Courier New" panose="02070309020205020404" pitchFamily="49" charset="0"/>
              <a:buChar char="o"/>
            </a:pPr>
            <a:r>
              <a:rPr lang="en-US" sz="1400" dirty="0"/>
              <a:t>Wash these clothes separately from the rest of the family’s clothes. </a:t>
            </a:r>
          </a:p>
          <a:p>
            <a:pPr marL="742950" lvl="1" indent="-285750">
              <a:spcAft>
                <a:spcPts val="611"/>
              </a:spcAft>
              <a:buFont typeface="Courier New" panose="02070309020205020404" pitchFamily="49" charset="0"/>
              <a:buChar char="o"/>
            </a:pPr>
            <a:r>
              <a:rPr lang="en-US" sz="1400" dirty="0"/>
              <a:t>In addition, any items used on the jobsite, such as lunch coolers or tool boxes, should be kept in the trunk of the car.</a:t>
            </a:r>
          </a:p>
          <a:p>
            <a:pPr marL="174693" indent="-174693">
              <a:spcAft>
                <a:spcPts val="611"/>
              </a:spcAft>
              <a:buFont typeface="Arial" panose="020B0604020202020204" pitchFamily="34" charset="0"/>
              <a:buChar char="•"/>
            </a:pPr>
            <a:r>
              <a:rPr lang="en-US" sz="1400" dirty="0"/>
              <a:t>Lead is also </a:t>
            </a:r>
            <a:r>
              <a:rPr lang="en-US" sz="1400" dirty="0" smtClean="0"/>
              <a:t>in some </a:t>
            </a:r>
            <a:r>
              <a:rPr lang="en-US" sz="1400" dirty="0"/>
              <a:t>products used in certain hobbies, such as leaded stained glass, loading shot, </a:t>
            </a:r>
            <a:r>
              <a:rPr lang="en-US" sz="1400" dirty="0" smtClean="0"/>
              <a:t>and </a:t>
            </a:r>
            <a:r>
              <a:rPr lang="en-US" sz="1400" dirty="0"/>
              <a:t>fishing weights. The following practices should be followed:</a:t>
            </a:r>
          </a:p>
          <a:p>
            <a:pPr marL="742950" lvl="1" indent="-285750">
              <a:spcAft>
                <a:spcPts val="611"/>
              </a:spcAft>
              <a:buFont typeface="Courier New" panose="02070309020205020404" pitchFamily="49" charset="0"/>
              <a:buChar char="o"/>
            </a:pPr>
            <a:r>
              <a:rPr lang="en-US" sz="1400" dirty="0"/>
              <a:t>Children should be kept away from any work areas.</a:t>
            </a:r>
          </a:p>
          <a:p>
            <a:pPr marL="742950" lvl="1" indent="-285750">
              <a:spcAft>
                <a:spcPts val="611"/>
              </a:spcAft>
              <a:buFont typeface="Courier New" panose="02070309020205020404" pitchFamily="49" charset="0"/>
              <a:buChar char="o"/>
            </a:pPr>
            <a:r>
              <a:rPr lang="en-US" sz="1400" dirty="0"/>
              <a:t>Adults should not eat or smoke while handling the lead product.  </a:t>
            </a:r>
          </a:p>
          <a:p>
            <a:pPr marL="742950" lvl="1" indent="-285750">
              <a:spcAft>
                <a:spcPts val="611"/>
              </a:spcAft>
              <a:buFont typeface="Courier New" panose="02070309020205020404" pitchFamily="49" charset="0"/>
              <a:buChar char="o"/>
            </a:pPr>
            <a:r>
              <a:rPr lang="en-US" sz="1400" dirty="0"/>
              <a:t>Adults should wash their hands frequently. </a:t>
            </a:r>
          </a:p>
          <a:p>
            <a:endParaRPr lang="en-US" dirty="0"/>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baseline="0" dirty="0" smtClean="0"/>
          </a:p>
          <a:p>
            <a:endParaRPr lang="en-US" baseline="0" dirty="0" smtClean="0"/>
          </a:p>
          <a:p>
            <a:pPr marL="174693" indent="-174693">
              <a:spcAft>
                <a:spcPts val="611"/>
              </a:spcAft>
              <a:buFont typeface="Arial" panose="020B0604020202020204" pitchFamily="34" charset="0"/>
              <a:buChar char="•"/>
            </a:pPr>
            <a:r>
              <a:rPr lang="en-US" sz="1400" dirty="0"/>
              <a:t>Cover up chipping paint with duct tape or contact paper.</a:t>
            </a:r>
          </a:p>
          <a:p>
            <a:pPr marL="174693" indent="-174693">
              <a:spcAft>
                <a:spcPts val="611"/>
              </a:spcAft>
              <a:buFont typeface="Arial" panose="020B0604020202020204" pitchFamily="34" charset="0"/>
              <a:buChar char="•"/>
            </a:pPr>
            <a:r>
              <a:rPr lang="en-US" sz="1400" dirty="0" smtClean="0"/>
              <a:t>Put something in front of a window with chipping and peeling paint that blocks your child’s access to it. </a:t>
            </a:r>
            <a:endParaRPr lang="en-US" sz="1400" dirty="0"/>
          </a:p>
          <a:p>
            <a:pPr marL="174693" indent="-174693">
              <a:spcAft>
                <a:spcPts val="611"/>
              </a:spcAft>
              <a:buFont typeface="Arial" panose="020B0604020202020204" pitchFamily="34" charset="0"/>
              <a:buChar char="•"/>
            </a:pPr>
            <a:r>
              <a:rPr lang="en-US" sz="1400" dirty="0" smtClean="0"/>
              <a:t>Wash </a:t>
            </a:r>
            <a:r>
              <a:rPr lang="en-US" sz="1400" dirty="0"/>
              <a:t>your child’s hands after play and before eating, napping or bedtime. Also, wash your child’s toys frequently.  </a:t>
            </a:r>
            <a:endParaRPr lang="en-US" sz="1400" dirty="0" smtClean="0"/>
          </a:p>
          <a:p>
            <a:pPr marL="174693" indent="-174693">
              <a:spcAft>
                <a:spcPts val="611"/>
              </a:spcAft>
              <a:buFont typeface="Arial" panose="020B0604020202020204" pitchFamily="34" charset="0"/>
              <a:buChar char="•"/>
            </a:pPr>
            <a:r>
              <a:rPr lang="en-US" sz="1400" dirty="0"/>
              <a:t>Lock the door to a room with lead hazards.</a:t>
            </a:r>
          </a:p>
          <a:p>
            <a:pPr marL="174693" indent="-174693">
              <a:spcAft>
                <a:spcPts val="611"/>
              </a:spcAft>
              <a:buFont typeface="Arial" panose="020B0604020202020204" pitchFamily="34" charset="0"/>
              <a:buChar char="•"/>
            </a:pPr>
            <a:endParaRPr lang="en-US" sz="1400" dirty="0"/>
          </a:p>
          <a:p>
            <a:pPr marL="174693" indent="-174693">
              <a:buFont typeface="Arial" panose="020B0604020202020204" pitchFamily="34" charset="0"/>
              <a:buChar char="•"/>
            </a:pPr>
            <a:endParaRPr lang="en-US" sz="1400" dirty="0"/>
          </a:p>
          <a:p>
            <a:pPr marL="174693" indent="-174693">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98EE0DF4-6AF5-4A61-BF69-46B1962BB46B}" type="slidenum">
              <a:rPr lang="en-US" smtClean="0"/>
              <a:t>33</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Leader Script:</a:t>
            </a:r>
          </a:p>
          <a:p>
            <a:endParaRPr lang="en-US" baseline="0" dirty="0" smtClean="0"/>
          </a:p>
          <a:p>
            <a:endParaRPr lang="en-US" baseline="0" dirty="0" smtClean="0"/>
          </a:p>
          <a:p>
            <a:pPr marL="174693" indent="-174693">
              <a:spcAft>
                <a:spcPts val="611"/>
              </a:spcAft>
              <a:buFont typeface="Arial" panose="020B0604020202020204" pitchFamily="34" charset="0"/>
              <a:buChar char="•"/>
            </a:pPr>
            <a:r>
              <a:rPr lang="en-US" sz="1400" dirty="0"/>
              <a:t>And we can contact the housing agency to see if your family or landlord might be able to get some money to fix some of the hazards. </a:t>
            </a:r>
          </a:p>
          <a:p>
            <a:pPr marL="174693" indent="-174693">
              <a:buFont typeface="Arial" panose="020B0604020202020204" pitchFamily="34" charset="0"/>
              <a:buChar char="•"/>
            </a:pPr>
            <a:r>
              <a:rPr lang="en-US" sz="1400" dirty="0"/>
              <a:t>Your landlord will have to fill in </a:t>
            </a:r>
            <a:r>
              <a:rPr lang="en-US" sz="1400"/>
              <a:t>some </a:t>
            </a:r>
            <a:r>
              <a:rPr lang="en-US" sz="1400" smtClean="0"/>
              <a:t>forms, </a:t>
            </a:r>
            <a:r>
              <a:rPr lang="en-US" sz="1400" dirty="0"/>
              <a:t>but we can work together on that.</a:t>
            </a:r>
          </a:p>
          <a:p>
            <a:pPr marL="174693" indent="-174693">
              <a:buFont typeface="Arial" panose="020B0604020202020204" pitchFamily="34" charset="0"/>
              <a:buChar char="•"/>
            </a:pPr>
            <a:r>
              <a:rPr lang="en-US" sz="1400" dirty="0" smtClean="0"/>
              <a:t>There </a:t>
            </a:r>
            <a:r>
              <a:rPr lang="en-US" sz="1400" dirty="0"/>
              <a:t>is a handout in your folder with this information.</a:t>
            </a:r>
          </a:p>
          <a:p>
            <a:pPr marL="174693" indent="-174693">
              <a:buFont typeface="Arial" panose="020B0604020202020204" pitchFamily="34" charset="0"/>
              <a:buChar char="•"/>
            </a:pPr>
            <a:endParaRPr lang="en-US" dirty="0"/>
          </a:p>
          <a:p>
            <a:pPr marL="174693" indent="-17469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8EE0DF4-6AF5-4A61-BF69-46B1962BB46B}" type="slidenum">
              <a:rPr lang="en-US" smtClean="0"/>
              <a:t>34</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016454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sz="1400" b="1" dirty="0">
                <a:solidFill>
                  <a:schemeClr val="tx2"/>
                </a:solidFill>
              </a:rPr>
              <a:t>Group Leader Script:</a:t>
            </a:r>
          </a:p>
          <a:p>
            <a:pPr marL="174693" indent="-174693">
              <a:spcAft>
                <a:spcPts val="611"/>
              </a:spcAft>
              <a:buFont typeface="Arial" panose="020B0604020202020204" pitchFamily="34" charset="0"/>
              <a:buChar char="•"/>
            </a:pPr>
            <a:endParaRPr lang="en-US" sz="1400" dirty="0"/>
          </a:p>
          <a:p>
            <a:pPr marL="174693" indent="-174693">
              <a:spcAft>
                <a:spcPts val="611"/>
              </a:spcAft>
              <a:buFont typeface="Arial" panose="020B0604020202020204" pitchFamily="34" charset="0"/>
              <a:buChar char="•"/>
            </a:pPr>
            <a:r>
              <a:rPr lang="en-US" sz="1400" dirty="0"/>
              <a:t>These are a couple of websites that have good information.</a:t>
            </a:r>
          </a:p>
          <a:p>
            <a:pPr marL="174693" indent="-174693">
              <a:spcAft>
                <a:spcPts val="611"/>
              </a:spcAft>
              <a:buFont typeface="Arial" panose="020B0604020202020204" pitchFamily="34" charset="0"/>
              <a:buChar char="•"/>
            </a:pPr>
            <a:r>
              <a:rPr lang="en-US" sz="1400" dirty="0"/>
              <a:t>Do you have any final questions? I hope that you will be able to use this information at home.</a:t>
            </a:r>
          </a:p>
          <a:p>
            <a:pPr marL="174693" indent="-174693">
              <a:buFont typeface="Arial" panose="020B0604020202020204" pitchFamily="34" charset="0"/>
              <a:buChar char="•"/>
            </a:pPr>
            <a:r>
              <a:rPr lang="en-US" sz="1400" dirty="0"/>
              <a:t>Before we finish the session, please take a few minutes to fill out the evaluation form in your folder and turn it in to me. Thank you for your attention and your questions. I really enjoyed meeting with you today.</a:t>
            </a:r>
          </a:p>
        </p:txBody>
      </p:sp>
      <p:sp>
        <p:nvSpPr>
          <p:cNvPr id="4" name="Slide Number Placeholder 3"/>
          <p:cNvSpPr>
            <a:spLocks noGrp="1"/>
          </p:cNvSpPr>
          <p:nvPr>
            <p:ph type="sldNum" sz="quarter" idx="10"/>
          </p:nvPr>
        </p:nvSpPr>
        <p:spPr/>
        <p:txBody>
          <a:bodyPr/>
          <a:lstStyle/>
          <a:p>
            <a:fld id="{98EE0DF4-6AF5-4A61-BF69-46B1962BB46B}" type="slidenum">
              <a:rPr lang="en-US" smtClean="0"/>
              <a:t>35</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869000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6" y="4493260"/>
            <a:ext cx="5608320" cy="4183380"/>
          </a:xfrm>
        </p:spPr>
        <p:txBody>
          <a:bodyPr/>
          <a:lstStyle/>
          <a:p>
            <a:pPr>
              <a:spcAft>
                <a:spcPts val="611"/>
              </a:spcAft>
            </a:pPr>
            <a:r>
              <a:rPr lang="en-US" b="1" dirty="0"/>
              <a:t>Group Leader Script:</a:t>
            </a:r>
          </a:p>
          <a:p>
            <a:pPr>
              <a:spcAft>
                <a:spcPts val="611"/>
              </a:spcAft>
            </a:pPr>
            <a:endParaRPr lang="en-US" sz="1400" b="1" dirty="0">
              <a:solidFill>
                <a:schemeClr val="tx2"/>
              </a:solidFill>
            </a:endParaRPr>
          </a:p>
          <a:p>
            <a:pPr>
              <a:spcAft>
                <a:spcPts val="611"/>
              </a:spcAft>
            </a:pPr>
            <a:r>
              <a:rPr lang="en-US" sz="1400" dirty="0"/>
              <a:t>Next, we’ll talk about </a:t>
            </a:r>
            <a:r>
              <a:rPr lang="en-US" sz="1400" b="1" dirty="0">
                <a:solidFill>
                  <a:schemeClr val="tx2"/>
                </a:solidFill>
              </a:rPr>
              <a:t>WHAT</a:t>
            </a:r>
            <a:r>
              <a:rPr lang="en-US" sz="1400" dirty="0"/>
              <a:t> young children do that puts them at risk for lead exposure…</a:t>
            </a:r>
          </a:p>
          <a:p>
            <a:endParaRPr lang="en-US" dirty="0"/>
          </a:p>
        </p:txBody>
      </p:sp>
      <p:sp>
        <p:nvSpPr>
          <p:cNvPr id="4" name="Slide Number Placeholder 3"/>
          <p:cNvSpPr>
            <a:spLocks noGrp="1"/>
          </p:cNvSpPr>
          <p:nvPr>
            <p:ph type="sldNum" sz="quarter" idx="10"/>
          </p:nvPr>
        </p:nvSpPr>
        <p:spPr/>
        <p:txBody>
          <a:bodyPr/>
          <a:lstStyle/>
          <a:p>
            <a:fld id="{98EE0DF4-6AF5-4A61-BF69-46B1962BB46B}" type="slidenum">
              <a:rPr lang="en-US" smtClean="0"/>
              <a:t>4</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395871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Leader Script:</a:t>
            </a:r>
          </a:p>
          <a:p>
            <a:endParaRPr lang="en-US" sz="1600" b="1" dirty="0">
              <a:solidFill>
                <a:schemeClr val="tx2"/>
              </a:solidFill>
            </a:endParaRPr>
          </a:p>
          <a:p>
            <a:r>
              <a:rPr lang="en-US" sz="1400" dirty="0"/>
              <a:t>We’ll discuss </a:t>
            </a:r>
            <a:r>
              <a:rPr lang="en-US" sz="1400" b="1" dirty="0">
                <a:solidFill>
                  <a:schemeClr val="tx2"/>
                </a:solidFill>
              </a:rPr>
              <a:t>WHEN</a:t>
            </a:r>
            <a:r>
              <a:rPr lang="en-US" sz="1400" dirty="0"/>
              <a:t> children should be tested for lead…</a:t>
            </a:r>
          </a:p>
        </p:txBody>
      </p:sp>
      <p:sp>
        <p:nvSpPr>
          <p:cNvPr id="4" name="Slide Number Placeholder 3"/>
          <p:cNvSpPr>
            <a:spLocks noGrp="1"/>
          </p:cNvSpPr>
          <p:nvPr>
            <p:ph type="sldNum" sz="quarter" idx="10"/>
          </p:nvPr>
        </p:nvSpPr>
        <p:spPr/>
        <p:txBody>
          <a:bodyPr/>
          <a:lstStyle/>
          <a:p>
            <a:fld id="{98EE0DF4-6AF5-4A61-BF69-46B1962BB46B}" type="slidenum">
              <a:rPr lang="en-US" smtClean="0"/>
              <a:t>5</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210569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Leader Script:</a:t>
            </a:r>
          </a:p>
          <a:p>
            <a:endParaRPr lang="en-US" sz="1600" dirty="0"/>
          </a:p>
          <a:p>
            <a:r>
              <a:rPr lang="en-US" sz="1400" dirty="0"/>
              <a:t>We’ll discuss </a:t>
            </a:r>
            <a:r>
              <a:rPr lang="en-US" sz="1400" b="1" dirty="0">
                <a:solidFill>
                  <a:schemeClr val="tx2"/>
                </a:solidFill>
              </a:rPr>
              <a:t>WHY</a:t>
            </a:r>
            <a:r>
              <a:rPr lang="en-US" sz="1400" dirty="0"/>
              <a:t> children should be tested for lead…</a:t>
            </a:r>
          </a:p>
        </p:txBody>
      </p:sp>
      <p:sp>
        <p:nvSpPr>
          <p:cNvPr id="4" name="Slide Number Placeholder 3"/>
          <p:cNvSpPr>
            <a:spLocks noGrp="1"/>
          </p:cNvSpPr>
          <p:nvPr>
            <p:ph type="sldNum" sz="quarter" idx="10"/>
          </p:nvPr>
        </p:nvSpPr>
        <p:spPr/>
        <p:txBody>
          <a:bodyPr/>
          <a:lstStyle/>
          <a:p>
            <a:fld id="{98EE0DF4-6AF5-4A61-BF69-46B1962BB46B}" type="slidenum">
              <a:rPr lang="en-US" smtClean="0"/>
              <a:t>6</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2105693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Leader Script:</a:t>
            </a:r>
          </a:p>
          <a:p>
            <a:endParaRPr lang="en-US" sz="1600" dirty="0"/>
          </a:p>
          <a:p>
            <a:r>
              <a:rPr lang="en-US" sz="1400" dirty="0"/>
              <a:t>We’ll discuss </a:t>
            </a:r>
            <a:r>
              <a:rPr lang="en-US" sz="1400" b="1" dirty="0">
                <a:solidFill>
                  <a:schemeClr val="tx2"/>
                </a:solidFill>
              </a:rPr>
              <a:t>WHERE</a:t>
            </a:r>
            <a:r>
              <a:rPr lang="en-US" sz="1400" dirty="0"/>
              <a:t> lead can be found…</a:t>
            </a:r>
          </a:p>
        </p:txBody>
      </p:sp>
      <p:sp>
        <p:nvSpPr>
          <p:cNvPr id="4" name="Slide Number Placeholder 3"/>
          <p:cNvSpPr>
            <a:spLocks noGrp="1"/>
          </p:cNvSpPr>
          <p:nvPr>
            <p:ph type="sldNum" sz="quarter" idx="10"/>
          </p:nvPr>
        </p:nvSpPr>
        <p:spPr/>
        <p:txBody>
          <a:bodyPr/>
          <a:lstStyle/>
          <a:p>
            <a:fld id="{98EE0DF4-6AF5-4A61-BF69-46B1962BB46B}" type="slidenum">
              <a:rPr lang="en-US" smtClean="0"/>
              <a:t>7</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210569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r>
              <a:rPr lang="en-US" b="1" dirty="0"/>
              <a:t>Group Leader Script:</a:t>
            </a:r>
          </a:p>
          <a:p>
            <a:pPr marL="0" lvl="2"/>
            <a:endParaRPr lang="en-US" sz="1600" dirty="0"/>
          </a:p>
          <a:p>
            <a:pPr marL="0" lvl="2"/>
            <a:r>
              <a:rPr lang="en-US" sz="1400" dirty="0"/>
              <a:t>And finally, </a:t>
            </a:r>
            <a:r>
              <a:rPr lang="en-US" sz="1400" b="1" dirty="0">
                <a:solidFill>
                  <a:schemeClr val="tx2"/>
                </a:solidFill>
              </a:rPr>
              <a:t>HOW</a:t>
            </a:r>
            <a:r>
              <a:rPr lang="en-US" sz="1400" dirty="0"/>
              <a:t> to protect your children from lead.</a:t>
            </a:r>
          </a:p>
          <a:p>
            <a:endParaRPr lang="en-US" sz="1800" dirty="0"/>
          </a:p>
        </p:txBody>
      </p:sp>
      <p:sp>
        <p:nvSpPr>
          <p:cNvPr id="4" name="Slide Number Placeholder 3"/>
          <p:cNvSpPr>
            <a:spLocks noGrp="1"/>
          </p:cNvSpPr>
          <p:nvPr>
            <p:ph type="sldNum" sz="quarter" idx="10"/>
          </p:nvPr>
        </p:nvSpPr>
        <p:spPr/>
        <p:txBody>
          <a:bodyPr/>
          <a:lstStyle/>
          <a:p>
            <a:fld id="{98EE0DF4-6AF5-4A61-BF69-46B1962BB46B}" type="slidenum">
              <a:rPr lang="en-US" smtClean="0"/>
              <a:t>8</a:t>
            </a:fld>
            <a:endParaRPr lang="en-US"/>
          </a:p>
        </p:txBody>
      </p:sp>
      <p:sp>
        <p:nvSpPr>
          <p:cNvPr id="5" name="Date Placeholder 4"/>
          <p:cNvSpPr>
            <a:spLocks noGrp="1"/>
          </p:cNvSpPr>
          <p:nvPr>
            <p:ph type="dt" idx="11"/>
          </p:nvPr>
        </p:nvSpPr>
        <p:spPr/>
        <p:txBody>
          <a:bodyPr/>
          <a:lstStyle/>
          <a:p>
            <a:r>
              <a:rPr lang="en-US" smtClean="0"/>
              <a:t>5/16/2016</a:t>
            </a:r>
            <a:endParaRPr lang="en-US"/>
          </a:p>
        </p:txBody>
      </p:sp>
    </p:spTree>
    <p:extLst>
      <p:ext uri="{BB962C8B-B14F-4D97-AF65-F5344CB8AC3E}">
        <p14:creationId xmlns:p14="http://schemas.microsoft.com/office/powerpoint/2010/main" val="1207549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56091" eaLnBrk="0" hangingPunct="0">
              <a:defRPr>
                <a:solidFill>
                  <a:schemeClr val="tx1"/>
                </a:solidFill>
                <a:latin typeface="Tahoma" pitchFamily="34" charset="0"/>
              </a:defRPr>
            </a:lvl1pPr>
            <a:lvl2pPr marL="732948" indent="-280149" defTabSz="956091" eaLnBrk="0" hangingPunct="0">
              <a:defRPr>
                <a:solidFill>
                  <a:schemeClr val="tx1"/>
                </a:solidFill>
                <a:latin typeface="Tahoma" pitchFamily="34" charset="0"/>
              </a:defRPr>
            </a:lvl2pPr>
            <a:lvl3pPr marL="1130369" indent="-226401" defTabSz="956091" eaLnBrk="0" hangingPunct="0">
              <a:defRPr>
                <a:solidFill>
                  <a:schemeClr val="tx1"/>
                </a:solidFill>
                <a:latin typeface="Tahoma" pitchFamily="34" charset="0"/>
              </a:defRPr>
            </a:lvl3pPr>
            <a:lvl4pPr marL="1581540" indent="-226401" defTabSz="956091" eaLnBrk="0" hangingPunct="0">
              <a:defRPr>
                <a:solidFill>
                  <a:schemeClr val="tx1"/>
                </a:solidFill>
                <a:latin typeface="Tahoma" pitchFamily="34" charset="0"/>
              </a:defRPr>
            </a:lvl4pPr>
            <a:lvl5pPr marL="2034338" indent="-224770" defTabSz="956091" eaLnBrk="0" hangingPunct="0">
              <a:defRPr>
                <a:solidFill>
                  <a:schemeClr val="tx1"/>
                </a:solidFill>
                <a:latin typeface="Tahoma" pitchFamily="34" charset="0"/>
              </a:defRPr>
            </a:lvl5pPr>
            <a:lvl6pPr marL="2503424" indent="-224770" defTabSz="956091" eaLnBrk="0" fontAlgn="base" hangingPunct="0">
              <a:spcBef>
                <a:spcPct val="0"/>
              </a:spcBef>
              <a:spcAft>
                <a:spcPct val="0"/>
              </a:spcAft>
              <a:defRPr>
                <a:solidFill>
                  <a:schemeClr val="tx1"/>
                </a:solidFill>
                <a:latin typeface="Tahoma" pitchFamily="34" charset="0"/>
              </a:defRPr>
            </a:lvl6pPr>
            <a:lvl7pPr marL="2972512" indent="-224770" defTabSz="956091" eaLnBrk="0" fontAlgn="base" hangingPunct="0">
              <a:spcBef>
                <a:spcPct val="0"/>
              </a:spcBef>
              <a:spcAft>
                <a:spcPct val="0"/>
              </a:spcAft>
              <a:defRPr>
                <a:solidFill>
                  <a:schemeClr val="tx1"/>
                </a:solidFill>
                <a:latin typeface="Tahoma" pitchFamily="34" charset="0"/>
              </a:defRPr>
            </a:lvl7pPr>
            <a:lvl8pPr marL="3441599" indent="-224770" defTabSz="956091" eaLnBrk="0" fontAlgn="base" hangingPunct="0">
              <a:spcBef>
                <a:spcPct val="0"/>
              </a:spcBef>
              <a:spcAft>
                <a:spcPct val="0"/>
              </a:spcAft>
              <a:defRPr>
                <a:solidFill>
                  <a:schemeClr val="tx1"/>
                </a:solidFill>
                <a:latin typeface="Tahoma" pitchFamily="34" charset="0"/>
              </a:defRPr>
            </a:lvl8pPr>
            <a:lvl9pPr marL="3910685" indent="-224770" defTabSz="956091" eaLnBrk="0" fontAlgn="base" hangingPunct="0">
              <a:spcBef>
                <a:spcPct val="0"/>
              </a:spcBef>
              <a:spcAft>
                <a:spcPct val="0"/>
              </a:spcAft>
              <a:defRPr>
                <a:solidFill>
                  <a:schemeClr val="tx1"/>
                </a:solidFill>
                <a:latin typeface="Tahoma" pitchFamily="34" charset="0"/>
              </a:defRPr>
            </a:lvl9pPr>
          </a:lstStyle>
          <a:p>
            <a:fld id="{13E8253B-2A65-451F-A637-B24C3A688C71}" type="slidenum">
              <a:rPr lang="en-US">
                <a:latin typeface="Times New Roman" pitchFamily="18" charset="0"/>
              </a:rPr>
              <a:pPr/>
              <a:t>9</a:t>
            </a:fld>
            <a:endParaRPr lang="en-US">
              <a:latin typeface="Times New Roman" pitchFamily="18" charset="0"/>
            </a:endParaRPr>
          </a:p>
        </p:txBody>
      </p:sp>
      <p:sp>
        <p:nvSpPr>
          <p:cNvPr id="88067" name="Rectangle 2"/>
          <p:cNvSpPr>
            <a:spLocks noGrp="1" noRot="1" noChangeAspect="1" noChangeArrowheads="1" noTextEdit="1"/>
          </p:cNvSpPr>
          <p:nvPr>
            <p:ph type="sldImg"/>
          </p:nvPr>
        </p:nvSpPr>
        <p:spPr>
          <a:xfrm>
            <a:off x="1184275" y="698500"/>
            <a:ext cx="4643438" cy="3484563"/>
          </a:xfrm>
          <a:ln/>
        </p:spPr>
      </p:sp>
      <p:sp>
        <p:nvSpPr>
          <p:cNvPr id="88068" name="Rectangle 3"/>
          <p:cNvSpPr>
            <a:spLocks noGrp="1" noChangeArrowheads="1"/>
          </p:cNvSpPr>
          <p:nvPr>
            <p:ph type="body" idx="1"/>
          </p:nvPr>
        </p:nvSpPr>
        <p:spPr>
          <a:xfrm>
            <a:off x="933453" y="4416427"/>
            <a:ext cx="5143501" cy="4181474"/>
          </a:xfrm>
        </p:spPr>
        <p:txBody>
          <a:bodyPr/>
          <a:lstStyle/>
          <a:p>
            <a:pPr>
              <a:lnSpc>
                <a:spcPct val="200000"/>
              </a:lnSpc>
            </a:pPr>
            <a:r>
              <a:rPr lang="en-US" b="1" dirty="0"/>
              <a:t>Group Leader Script</a:t>
            </a:r>
            <a:r>
              <a:rPr lang="en-US" b="1" dirty="0" smtClean="0"/>
              <a:t>:</a:t>
            </a:r>
          </a:p>
          <a:p>
            <a:pPr>
              <a:lnSpc>
                <a:spcPct val="200000"/>
              </a:lnSpc>
            </a:pPr>
            <a:endParaRPr lang="en-US" b="1" dirty="0"/>
          </a:p>
          <a:p>
            <a:pPr>
              <a:spcAft>
                <a:spcPts val="611"/>
              </a:spcAft>
            </a:pPr>
            <a:r>
              <a:rPr lang="en-US" sz="1400" b="1" dirty="0">
                <a:solidFill>
                  <a:schemeClr val="tx2"/>
                </a:solidFill>
              </a:rPr>
              <a:t>WHO</a:t>
            </a:r>
            <a:r>
              <a:rPr lang="en-US" sz="1400" dirty="0"/>
              <a:t> is most affected by lead?</a:t>
            </a:r>
          </a:p>
          <a:p>
            <a:pPr marL="174693" indent="-174693">
              <a:spcAft>
                <a:spcPts val="611"/>
              </a:spcAft>
              <a:buFont typeface="Arial" panose="020B0604020202020204" pitchFamily="34" charset="0"/>
              <a:buChar char="•"/>
            </a:pPr>
            <a:r>
              <a:rPr lang="en-US" sz="1400" dirty="0"/>
              <a:t>The focus of preventing lead poisoning is primarily on young children under age 6.</a:t>
            </a:r>
          </a:p>
          <a:p>
            <a:pPr marL="174693" indent="-174693">
              <a:spcAft>
                <a:spcPts val="611"/>
              </a:spcAft>
              <a:buFont typeface="Arial" panose="020B0604020202020204" pitchFamily="34" charset="0"/>
              <a:buChar char="•"/>
            </a:pPr>
            <a:r>
              <a:rPr lang="en-US" sz="1400" dirty="0"/>
              <a:t>A child’s brain is growing very quickly at this age. </a:t>
            </a:r>
          </a:p>
          <a:p>
            <a:pPr marL="174693" indent="-174693">
              <a:spcAft>
                <a:spcPts val="611"/>
              </a:spcAft>
              <a:buFont typeface="Arial" panose="020B0604020202020204" pitchFamily="34" charset="0"/>
              <a:buChar char="•"/>
            </a:pPr>
            <a:r>
              <a:rPr lang="en-US" sz="1400" dirty="0"/>
              <a:t>Lead can affect how the brain develops. </a:t>
            </a:r>
          </a:p>
          <a:p>
            <a:pPr marL="174693" indent="-174693">
              <a:spcAft>
                <a:spcPts val="611"/>
              </a:spcAft>
              <a:buFont typeface="Arial" panose="020B0604020202020204" pitchFamily="34" charset="0"/>
              <a:buChar char="•"/>
            </a:pPr>
            <a:r>
              <a:rPr lang="en-US" sz="1400" dirty="0"/>
              <a:t>The body thinks lead is calcium. Calcium is needed to build the brain. So if the body sees lead, it latches onto it, thinking it is calcium. </a:t>
            </a:r>
          </a:p>
          <a:p>
            <a:pPr marL="174693" indent="-174693">
              <a:spcAft>
                <a:spcPts val="611"/>
              </a:spcAft>
              <a:buFont typeface="Arial" panose="020B0604020202020204" pitchFamily="34" charset="0"/>
              <a:buChar char="•"/>
            </a:pPr>
            <a:r>
              <a:rPr lang="en-US" sz="1400" dirty="0"/>
              <a:t>Then the lead damages the brain and other parts of the body as well.</a:t>
            </a:r>
          </a:p>
          <a:p>
            <a:pPr marL="174693" indent="-174693">
              <a:lnSpc>
                <a:spcPct val="200000"/>
              </a:lnSpc>
              <a:buFont typeface="Arial" panose="020B0604020202020204" pitchFamily="34" charset="0"/>
              <a:buChar char="•"/>
            </a:pPr>
            <a:endParaRPr lang="en-US" dirty="0"/>
          </a:p>
          <a:p>
            <a:endParaRPr lang="en-US" dirty="0"/>
          </a:p>
          <a:p>
            <a:pPr>
              <a:lnSpc>
                <a:spcPct val="90000"/>
              </a:lnSpc>
              <a:buFontTx/>
              <a:buChar char="•"/>
            </a:pPr>
            <a:endParaRPr lang="en-US" sz="1700" dirty="0"/>
          </a:p>
          <a:p>
            <a:pPr>
              <a:lnSpc>
                <a:spcPct val="90000"/>
              </a:lnSpc>
              <a:buFontTx/>
              <a:buNone/>
            </a:pPr>
            <a:endParaRPr lang="en-US" sz="1700" dirty="0"/>
          </a:p>
          <a:p>
            <a:pPr>
              <a:lnSpc>
                <a:spcPct val="90000"/>
              </a:lnSpc>
              <a:buFontTx/>
              <a:buChar char="•"/>
            </a:pPr>
            <a:endParaRPr lang="en-US" sz="1700" dirty="0"/>
          </a:p>
          <a:p>
            <a:pPr>
              <a:lnSpc>
                <a:spcPct val="90000"/>
              </a:lnSpc>
            </a:pPr>
            <a:endParaRPr lang="en-US" sz="1700" dirty="0"/>
          </a:p>
        </p:txBody>
      </p:sp>
      <p:sp>
        <p:nvSpPr>
          <p:cNvPr id="3" name="TextBox 2"/>
          <p:cNvSpPr txBox="1"/>
          <p:nvPr/>
        </p:nvSpPr>
        <p:spPr>
          <a:xfrm>
            <a:off x="968829" y="7848601"/>
            <a:ext cx="5029200" cy="1138773"/>
          </a:xfrm>
          <a:prstGeom prst="rect">
            <a:avLst/>
          </a:prstGeom>
          <a:noFill/>
          <a:ln>
            <a:solidFill>
              <a:schemeClr val="tx1"/>
            </a:solidFill>
          </a:ln>
        </p:spPr>
        <p:txBody>
          <a:bodyPr wrap="square" rtlCol="0">
            <a:spAutoFit/>
          </a:bodyPr>
          <a:lstStyle/>
          <a:p>
            <a:pPr algn="ctr"/>
            <a:r>
              <a:rPr lang="en-US" sz="1400" dirty="0" smtClean="0">
                <a:latin typeface="+mn-lt"/>
                <a:sym typeface="Wingdings 2"/>
              </a:rPr>
              <a:t>Key to Diagram</a:t>
            </a:r>
          </a:p>
          <a:p>
            <a:r>
              <a:rPr lang="en-US" dirty="0" smtClean="0">
                <a:sym typeface="Wingdings 2"/>
              </a:rPr>
              <a:t> </a:t>
            </a:r>
            <a:r>
              <a:rPr lang="en-US" sz="1200" dirty="0" smtClean="0">
                <a:latin typeface="+mn-lt"/>
                <a:sym typeface="Wingdings 2"/>
              </a:rPr>
              <a:t>Dust particles ingested through the mouth </a:t>
            </a:r>
          </a:p>
          <a:p>
            <a:r>
              <a:rPr lang="en-US" dirty="0" smtClean="0">
                <a:sym typeface="Wingdings 2"/>
              </a:rPr>
              <a:t> </a:t>
            </a:r>
            <a:r>
              <a:rPr lang="en-US" sz="1200" dirty="0" smtClean="0">
                <a:latin typeface="+mn-lt"/>
                <a:sym typeface="Wingdings 2"/>
              </a:rPr>
              <a:t>Travels to the stomach </a:t>
            </a:r>
            <a:r>
              <a:rPr lang="en-US" dirty="0" smtClean="0">
                <a:sym typeface="Wingdings 2"/>
              </a:rPr>
              <a:t> </a:t>
            </a:r>
            <a:r>
              <a:rPr lang="en-US" sz="1200" dirty="0">
                <a:latin typeface="+mn-lt"/>
                <a:sym typeface="Wingdings 2"/>
              </a:rPr>
              <a:t>A</a:t>
            </a:r>
            <a:r>
              <a:rPr lang="en-US" sz="1200" dirty="0" smtClean="0">
                <a:latin typeface="+mn-lt"/>
                <a:sym typeface="Wingdings 2"/>
              </a:rPr>
              <a:t>bsorbed into the brain </a:t>
            </a:r>
          </a:p>
          <a:p>
            <a:r>
              <a:rPr lang="en-US" dirty="0" smtClean="0">
                <a:sym typeface="Wingdings 2"/>
              </a:rPr>
              <a:t> </a:t>
            </a:r>
            <a:r>
              <a:rPr lang="en-US" sz="1200" dirty="0" smtClean="0">
                <a:latin typeface="+mn-lt"/>
                <a:sym typeface="Wingdings 2"/>
              </a:rPr>
              <a:t>Absorbed into the bones </a:t>
            </a:r>
            <a:r>
              <a:rPr lang="en-US" dirty="0" smtClean="0">
                <a:sym typeface="Wingdings 2"/>
              </a:rPr>
              <a:t> </a:t>
            </a:r>
            <a:r>
              <a:rPr lang="en-US" sz="1200" dirty="0" smtClean="0">
                <a:latin typeface="+mn-lt"/>
                <a:sym typeface="Wingdings 2"/>
              </a:rPr>
              <a:t>Absorbed into kidneys and other organs</a:t>
            </a:r>
            <a:endParaRPr lang="en-US" dirty="0"/>
          </a:p>
        </p:txBody>
      </p:sp>
      <p:sp>
        <p:nvSpPr>
          <p:cNvPr id="2" name="Date Placeholder 1"/>
          <p:cNvSpPr>
            <a:spLocks noGrp="1"/>
          </p:cNvSpPr>
          <p:nvPr>
            <p:ph type="dt" idx="10"/>
          </p:nvPr>
        </p:nvSpPr>
        <p:spPr/>
        <p:txBody>
          <a:bodyPr/>
          <a:lstStyle/>
          <a:p>
            <a:r>
              <a:rPr lang="en-US" smtClean="0"/>
              <a:t>5/16/2016</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4"/>
          <p:cNvGrpSpPr>
            <a:grpSpLocks/>
          </p:cNvGrpSpPr>
          <p:nvPr userDrawn="1"/>
        </p:nvGrpSpPr>
        <p:grpSpPr bwMode="auto">
          <a:xfrm>
            <a:off x="762000" y="1066800"/>
            <a:ext cx="7543800" cy="1981200"/>
            <a:chOff x="240" y="672"/>
            <a:chExt cx="3936" cy="960"/>
          </a:xfrm>
        </p:grpSpPr>
        <p:sp>
          <p:nvSpPr>
            <p:cNvPr id="8" name="AutoShape 11"/>
            <p:cNvSpPr>
              <a:spLocks noChangeArrowheads="1"/>
            </p:cNvSpPr>
            <p:nvPr/>
          </p:nvSpPr>
          <p:spPr bwMode="auto">
            <a:xfrm>
              <a:off x="1824" y="672"/>
              <a:ext cx="2352" cy="960"/>
            </a:xfrm>
            <a:prstGeom prst="flowChartOnlineStorag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13"/>
            <p:cNvSpPr>
              <a:spLocks noChangeArrowheads="1"/>
            </p:cNvSpPr>
            <p:nvPr/>
          </p:nvSpPr>
          <p:spPr bwMode="auto">
            <a:xfrm rot="10800000">
              <a:off x="240" y="672"/>
              <a:ext cx="2352" cy="960"/>
            </a:xfrm>
            <a:prstGeom prst="flowChartOnlineStorag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Title 1"/>
          <p:cNvSpPr>
            <a:spLocks noGrp="1"/>
          </p:cNvSpPr>
          <p:nvPr>
            <p:ph type="ctrTitle" hasCustomPrompt="1"/>
          </p:nvPr>
        </p:nvSpPr>
        <p:spPr>
          <a:xfrm>
            <a:off x="1524000" y="1295400"/>
            <a:ext cx="6019800" cy="1470025"/>
          </a:xfrm>
        </p:spPr>
        <p:txBody>
          <a:bodyPr/>
          <a:lstStyle>
            <a:lvl1pPr>
              <a:defRPr b="1">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618B9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6615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149842-55D9-4A7E-B6EB-FD6B3A4BED3C}" type="slidenum">
              <a:rPr lang="en-US"/>
              <a:pPr/>
              <a:t>‹#›</a:t>
            </a:fld>
            <a:endParaRPr lang="en-US"/>
          </a:p>
        </p:txBody>
      </p:sp>
    </p:spTree>
    <p:extLst>
      <p:ext uri="{BB962C8B-B14F-4D97-AF65-F5344CB8AC3E}">
        <p14:creationId xmlns:p14="http://schemas.microsoft.com/office/powerpoint/2010/main" val="235277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51987C-CD1C-41A4-993B-7625623E1D99}" type="slidenum">
              <a:rPr lang="en-US"/>
              <a:pPr/>
              <a:t>‹#›</a:t>
            </a:fld>
            <a:endParaRPr lang="en-US"/>
          </a:p>
        </p:txBody>
      </p:sp>
    </p:spTree>
    <p:extLst>
      <p:ext uri="{BB962C8B-B14F-4D97-AF65-F5344CB8AC3E}">
        <p14:creationId xmlns:p14="http://schemas.microsoft.com/office/powerpoint/2010/main" val="2749480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57200" y="2133601"/>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2133601"/>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B2D742-555F-4DC4-8661-441CA1BB81AC}" type="slidenum">
              <a:rPr lang="en-US"/>
              <a:pPr/>
              <a:t>‹#›</a:t>
            </a:fld>
            <a:endParaRPr lang="en-US"/>
          </a:p>
        </p:txBody>
      </p:sp>
    </p:spTree>
    <p:extLst>
      <p:ext uri="{BB962C8B-B14F-4D97-AF65-F5344CB8AC3E}">
        <p14:creationId xmlns:p14="http://schemas.microsoft.com/office/powerpoint/2010/main" val="71214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2103438"/>
            <a:ext cx="4040188" cy="8683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hasCustomPrompt="1"/>
          </p:nvPr>
        </p:nvSpPr>
        <p:spPr>
          <a:xfrm>
            <a:off x="457200" y="3048000"/>
            <a:ext cx="4040188" cy="2895600"/>
          </a:xfrm>
        </p:spPr>
        <p:txBody>
          <a:bodyPr/>
          <a:lstStyle>
            <a:lvl1pPr>
              <a:defRPr sz="2800" baseline="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2103438"/>
            <a:ext cx="4041775" cy="8683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hasCustomPrompt="1"/>
          </p:nvPr>
        </p:nvSpPr>
        <p:spPr>
          <a:xfrm>
            <a:off x="4645025" y="3048000"/>
            <a:ext cx="4041775" cy="2895600"/>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A385A77-0412-4F6F-9798-DEC4D638E01E}" type="slidenum">
              <a:rPr lang="en-US"/>
              <a:pPr/>
              <a:t>‹#›</a:t>
            </a:fld>
            <a:endParaRPr lang="en-US"/>
          </a:p>
        </p:txBody>
      </p:sp>
    </p:spTree>
    <p:extLst>
      <p:ext uri="{BB962C8B-B14F-4D97-AF65-F5344CB8AC3E}">
        <p14:creationId xmlns:p14="http://schemas.microsoft.com/office/powerpoint/2010/main" val="2519866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383A00B-DAF1-40A2-AD66-B08BBB0C0F35}" type="slidenum">
              <a:rPr lang="en-US"/>
              <a:pPr/>
              <a:t>‹#›</a:t>
            </a:fld>
            <a:endParaRPr lang="en-US"/>
          </a:p>
        </p:txBody>
      </p:sp>
    </p:spTree>
    <p:extLst>
      <p:ext uri="{BB962C8B-B14F-4D97-AF65-F5344CB8AC3E}">
        <p14:creationId xmlns:p14="http://schemas.microsoft.com/office/powerpoint/2010/main" val="2329609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5A4CA66-2D90-44E5-9764-A3A4E1B3A394}" type="slidenum">
              <a:rPr lang="en-US"/>
              <a:pPr/>
              <a:t>‹#›</a:t>
            </a:fld>
            <a:endParaRPr lang="en-US"/>
          </a:p>
        </p:txBody>
      </p:sp>
    </p:spTree>
    <p:extLst>
      <p:ext uri="{BB962C8B-B14F-4D97-AF65-F5344CB8AC3E}">
        <p14:creationId xmlns:p14="http://schemas.microsoft.com/office/powerpoint/2010/main" val="573851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8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2133601"/>
            <a:ext cx="8229600" cy="380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019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1C3765"/>
                </a:solidFill>
              </a:defRPr>
            </a:lvl1pPr>
          </a:lstStyle>
          <a:p>
            <a:endParaRPr lang="en-US" dirty="0"/>
          </a:p>
        </p:txBody>
      </p:sp>
      <p:sp>
        <p:nvSpPr>
          <p:cNvPr id="1029" name="Rectangle 5"/>
          <p:cNvSpPr>
            <a:spLocks noGrp="1" noChangeArrowheads="1"/>
          </p:cNvSpPr>
          <p:nvPr>
            <p:ph type="ftr" sz="quarter" idx="3"/>
          </p:nvPr>
        </p:nvSpPr>
        <p:spPr bwMode="auto">
          <a:xfrm>
            <a:off x="3124200" y="60198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1C3765"/>
                </a:solidFill>
              </a:defRPr>
            </a:lvl1pPr>
          </a:lstStyle>
          <a:p>
            <a:endParaRPr lang="en-US" dirty="0"/>
          </a:p>
        </p:txBody>
      </p:sp>
      <p:sp>
        <p:nvSpPr>
          <p:cNvPr id="1030" name="Rectangle 6"/>
          <p:cNvSpPr>
            <a:spLocks noGrp="1" noChangeArrowheads="1"/>
          </p:cNvSpPr>
          <p:nvPr>
            <p:ph type="sldNum" sz="quarter" idx="4"/>
          </p:nvPr>
        </p:nvSpPr>
        <p:spPr bwMode="auto">
          <a:xfrm>
            <a:off x="6553200" y="6019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1C3765"/>
                </a:solidFill>
              </a:defRPr>
            </a:lvl1pPr>
          </a:lstStyle>
          <a:p>
            <a:fld id="{BC2CB9AF-D547-452D-8AA9-A2F63FE803B8}" type="slidenum">
              <a:rPr lang="en-US" smtClean="0"/>
              <a:pPr/>
              <a:t>‹#›</a:t>
            </a:fld>
            <a:endParaRPr lang="en-US"/>
          </a:p>
        </p:txBody>
      </p:sp>
      <p:pic>
        <p:nvPicPr>
          <p:cNvPr id="7" name="Picture 10" descr="dhspphead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7625"/>
            <a:ext cx="8191500" cy="714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p:cNvSpPr>
            <a:spLocks noChangeArrowheads="1"/>
          </p:cNvSpPr>
          <p:nvPr/>
        </p:nvSpPr>
        <p:spPr bwMode="auto">
          <a:xfrm>
            <a:off x="0" y="6553200"/>
            <a:ext cx="9144000" cy="304800"/>
          </a:xfrm>
          <a:prstGeom prst="rect">
            <a:avLst/>
          </a:prstGeom>
          <a:solidFill>
            <a:srgbClr val="1C37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dirty="0">
                <a:solidFill>
                  <a:schemeClr val="bg1"/>
                </a:solidFill>
                <a:latin typeface="Garamond" pitchFamily="18" charset="0"/>
              </a:rPr>
              <a:t>Protecting and promoting the health and safety of the people of Wisconsin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ctr" rtl="0" eaLnBrk="1" fontAlgn="base" hangingPunct="1">
        <a:spcBef>
          <a:spcPct val="0"/>
        </a:spcBef>
        <a:spcAft>
          <a:spcPct val="0"/>
        </a:spcAft>
        <a:defRPr sz="4400" b="1" i="0" u="none">
          <a:solidFill>
            <a:srgbClr val="1C3765"/>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rgbClr val="1C3765"/>
          </a:solidFill>
          <a:latin typeface="+mn-lt"/>
          <a:ea typeface="+mn-ea"/>
          <a:cs typeface="+mn-cs"/>
        </a:defRPr>
      </a:lvl1pPr>
      <a:lvl2pPr marL="742950" indent="-285750" algn="l" rtl="0" eaLnBrk="1" fontAlgn="base" hangingPunct="1">
        <a:spcBef>
          <a:spcPct val="20000"/>
        </a:spcBef>
        <a:spcAft>
          <a:spcPct val="0"/>
        </a:spcAft>
        <a:buChar char="–"/>
        <a:defRPr sz="2400" b="0" i="0" u="none">
          <a:solidFill>
            <a:srgbClr val="1C3765"/>
          </a:solidFill>
          <a:latin typeface="+mn-lt"/>
        </a:defRPr>
      </a:lvl2pPr>
      <a:lvl3pPr marL="1143000" indent="-228600" algn="l" rtl="0" eaLnBrk="1" fontAlgn="base" hangingPunct="1">
        <a:spcBef>
          <a:spcPct val="20000"/>
        </a:spcBef>
        <a:spcAft>
          <a:spcPct val="0"/>
        </a:spcAft>
        <a:buChar char="•"/>
        <a:defRPr sz="2000">
          <a:solidFill>
            <a:srgbClr val="1C3765"/>
          </a:solidFill>
          <a:latin typeface="+mn-lt"/>
        </a:defRPr>
      </a:lvl3pPr>
      <a:lvl4pPr marL="1600200" indent="-228600" algn="l" rtl="0" eaLnBrk="1" fontAlgn="base" hangingPunct="1">
        <a:spcBef>
          <a:spcPct val="20000"/>
        </a:spcBef>
        <a:spcAft>
          <a:spcPct val="0"/>
        </a:spcAft>
        <a:buChar char="–"/>
        <a:defRPr sz="1800">
          <a:solidFill>
            <a:srgbClr val="1C3765"/>
          </a:solidFill>
          <a:latin typeface="+mn-lt"/>
        </a:defRPr>
      </a:lvl4pPr>
      <a:lvl5pPr marL="2057400" indent="-228600" algn="l" rtl="0" eaLnBrk="1" fontAlgn="base" hangingPunct="1">
        <a:spcBef>
          <a:spcPct val="20000"/>
        </a:spcBef>
        <a:spcAft>
          <a:spcPct val="0"/>
        </a:spcAft>
        <a:buChar char="»"/>
        <a:defRPr sz="1800">
          <a:solidFill>
            <a:srgbClr val="1C3765"/>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g"/><Relationship Id="rId4" Type="http://schemas.openxmlformats.org/officeDocument/2006/relationships/image" Target="../media/image45.jpg"/></Relationships>
</file>

<file path=ppt/slides/_rels/slide33.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s>
</file>

<file path=ppt/slides/_rels/slide35.xml.rels><?xml version="1.0" encoding="UTF-8" standalone="yes"?>
<Relationships xmlns="http://schemas.openxmlformats.org/package/2006/relationships"><Relationship Id="rId3" Type="http://schemas.openxmlformats.org/officeDocument/2006/relationships/hyperlink" Target="http://www.dhs.wisconsin.gov/lead"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hyperlink" Target="http://www.saferproducts.gov/Search/Result.aspx?dm=0&amp;q=lead&amp;srt=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The Story of Childhood Lead Poisoning</a:t>
            </a:r>
            <a:endParaRPr lang="en-US" dirty="0"/>
          </a:p>
        </p:txBody>
      </p:sp>
      <p:sp>
        <p:nvSpPr>
          <p:cNvPr id="2051" name="Rectangle 3"/>
          <p:cNvSpPr>
            <a:spLocks noGrp="1" noChangeArrowheads="1"/>
          </p:cNvSpPr>
          <p:nvPr>
            <p:ph type="subTitle" idx="1"/>
          </p:nvPr>
        </p:nvSpPr>
        <p:spPr>
          <a:xfrm>
            <a:off x="304800" y="3886200"/>
            <a:ext cx="8534400" cy="1752600"/>
          </a:xfrm>
        </p:spPr>
        <p:txBody>
          <a:bodyPr/>
          <a:lstStyle/>
          <a:p>
            <a:r>
              <a:rPr lang="en-US" dirty="0" smtClean="0"/>
              <a:t>Presenter Name</a:t>
            </a:r>
          </a:p>
          <a:p>
            <a:r>
              <a:rPr lang="en-US" dirty="0" smtClean="0"/>
              <a:t>Job Title</a:t>
            </a:r>
          </a:p>
          <a:p>
            <a:r>
              <a:rPr lang="en-US" dirty="0" smtClean="0"/>
              <a:t>Date of Presentation</a:t>
            </a:r>
          </a:p>
          <a:p>
            <a:endParaRPr lang="en-US" dirty="0"/>
          </a:p>
          <a:p>
            <a:r>
              <a:rPr lang="en-US" sz="1600" dirty="0" smtClean="0"/>
              <a:t>Division of Public Health, Bureau of Environmental and Occupational Health </a:t>
            </a:r>
          </a:p>
          <a:p>
            <a:r>
              <a:rPr lang="en-US" sz="1600" dirty="0" smtClean="0"/>
              <a:t>P-01245 (04/2016)</a:t>
            </a:r>
            <a:endParaRPr lang="en-US" sz="1600" dirty="0"/>
          </a:p>
        </p:txBody>
      </p:sp>
      <p:sp>
        <p:nvSpPr>
          <p:cNvPr id="2056" name="Rectangle 8"/>
          <p:cNvSpPr>
            <a:spLocks noChangeArrowheads="1"/>
          </p:cNvSpPr>
          <p:nvPr/>
        </p:nvSpPr>
        <p:spPr bwMode="auto">
          <a:xfrm>
            <a:off x="0" y="6553200"/>
            <a:ext cx="9144000" cy="304800"/>
          </a:xfrm>
          <a:prstGeom prst="rect">
            <a:avLst/>
          </a:prstGeom>
          <a:solidFill>
            <a:srgbClr val="1C37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dirty="0">
                <a:solidFill>
                  <a:schemeClr val="bg1"/>
                </a:solidFill>
                <a:latin typeface="Garamond" pitchFamily="18" charset="0"/>
              </a:rPr>
              <a:t>Protecting and promoting the health and safety of the people of Wisconsin</a:t>
            </a:r>
          </a:p>
        </p:txBody>
      </p:sp>
      <p:pic>
        <p:nvPicPr>
          <p:cNvPr id="2058" name="Picture 10" descr="dhspp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7625"/>
            <a:ext cx="8191500" cy="714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A6A3897E-0C16-4654-8419-EFEB1F966078}" type="slidenum">
              <a:rPr lang="en-US"/>
              <a:pPr>
                <a:defRPr/>
              </a:pPr>
              <a:t>10</a:t>
            </a:fld>
            <a:endParaRPr lang="en-US"/>
          </a:p>
        </p:txBody>
      </p:sp>
      <p:sp>
        <p:nvSpPr>
          <p:cNvPr id="557064" name="Rectangle 2"/>
          <p:cNvSpPr>
            <a:spLocks noGrp="1" noRot="1" noChangeArrowheads="1"/>
          </p:cNvSpPr>
          <p:nvPr>
            <p:ph type="body" idx="4294967295"/>
          </p:nvPr>
        </p:nvSpPr>
        <p:spPr>
          <a:xfrm>
            <a:off x="533400" y="1600200"/>
            <a:ext cx="7929563" cy="4767471"/>
          </a:xfrm>
        </p:spPr>
        <p:txBody>
          <a:bodyPr>
            <a:normAutofit/>
          </a:bodyPr>
          <a:lstStyle/>
          <a:p>
            <a:pPr marL="0" indent="0" eaLnBrk="1" hangingPunct="1">
              <a:lnSpc>
                <a:spcPct val="120000"/>
              </a:lnSpc>
              <a:spcBef>
                <a:spcPts val="0"/>
              </a:spcBef>
              <a:buNone/>
              <a:defRPr/>
            </a:pPr>
            <a:endParaRPr lang="en-US" sz="3000" dirty="0" smtClean="0">
              <a:latin typeface="+mj-lt"/>
            </a:endParaRPr>
          </a:p>
          <a:p>
            <a:pPr marL="0" indent="0" eaLnBrk="1" hangingPunct="1">
              <a:lnSpc>
                <a:spcPct val="120000"/>
              </a:lnSpc>
              <a:spcBef>
                <a:spcPts val="0"/>
              </a:spcBef>
              <a:buNone/>
              <a:defRPr/>
            </a:pPr>
            <a:r>
              <a:rPr lang="en-US" sz="3000" dirty="0" smtClean="0">
                <a:latin typeface="+mj-lt"/>
              </a:rPr>
              <a:t>Children under six years </a:t>
            </a:r>
          </a:p>
          <a:p>
            <a:pPr marL="0" indent="0" eaLnBrk="1" hangingPunct="1">
              <a:lnSpc>
                <a:spcPct val="120000"/>
              </a:lnSpc>
              <a:spcBef>
                <a:spcPts val="0"/>
              </a:spcBef>
              <a:buNone/>
              <a:defRPr/>
            </a:pPr>
            <a:r>
              <a:rPr lang="en-US" sz="3000" dirty="0" smtClean="0">
                <a:latin typeface="+mj-lt"/>
              </a:rPr>
              <a:t>of age are at risk </a:t>
            </a:r>
          </a:p>
          <a:p>
            <a:pPr marL="0" indent="0" eaLnBrk="1" hangingPunct="1">
              <a:lnSpc>
                <a:spcPct val="120000"/>
              </a:lnSpc>
              <a:spcBef>
                <a:spcPts val="0"/>
              </a:spcBef>
              <a:buNone/>
              <a:defRPr/>
            </a:pPr>
            <a:r>
              <a:rPr lang="en-US" sz="3000" dirty="0">
                <a:latin typeface="+mj-lt"/>
              </a:rPr>
              <a:t>b</a:t>
            </a:r>
            <a:r>
              <a:rPr lang="en-US" sz="3000" dirty="0" smtClean="0">
                <a:latin typeface="+mj-lt"/>
              </a:rPr>
              <a:t>ecause…</a:t>
            </a:r>
          </a:p>
          <a:p>
            <a:pPr marL="0" indent="0" eaLnBrk="1" hangingPunct="1">
              <a:spcBef>
                <a:spcPts val="0"/>
              </a:spcBef>
              <a:buNone/>
              <a:defRPr/>
            </a:pPr>
            <a:endParaRPr lang="en-US" sz="1000" dirty="0" smtClean="0">
              <a:latin typeface="+mj-lt"/>
            </a:endParaRPr>
          </a:p>
          <a:p>
            <a:pPr marL="0" indent="0">
              <a:lnSpc>
                <a:spcPct val="120000"/>
              </a:lnSpc>
              <a:spcBef>
                <a:spcPct val="0"/>
              </a:spcBef>
              <a:buNone/>
              <a:defRPr/>
            </a:pPr>
            <a:r>
              <a:rPr lang="en-US" sz="3000" dirty="0" smtClean="0"/>
              <a:t>their </a:t>
            </a:r>
            <a:r>
              <a:rPr lang="en-US" sz="3000" dirty="0"/>
              <a:t>bodies </a:t>
            </a:r>
            <a:r>
              <a:rPr lang="en-US" sz="3000" dirty="0" smtClean="0"/>
              <a:t>absorb </a:t>
            </a:r>
          </a:p>
          <a:p>
            <a:pPr marL="0" indent="0">
              <a:lnSpc>
                <a:spcPct val="120000"/>
              </a:lnSpc>
              <a:spcBef>
                <a:spcPct val="0"/>
              </a:spcBef>
              <a:buNone/>
              <a:defRPr/>
            </a:pPr>
            <a:r>
              <a:rPr lang="en-US" sz="3000" dirty="0" smtClean="0"/>
              <a:t>lead </a:t>
            </a:r>
            <a:r>
              <a:rPr lang="en-US" sz="3000" dirty="0"/>
              <a:t>more </a:t>
            </a:r>
            <a:r>
              <a:rPr lang="en-US" sz="3000" dirty="0" smtClean="0"/>
              <a:t>quickly.</a:t>
            </a:r>
          </a:p>
          <a:p>
            <a:pPr marL="0" indent="0">
              <a:lnSpc>
                <a:spcPct val="120000"/>
              </a:lnSpc>
              <a:spcBef>
                <a:spcPct val="0"/>
              </a:spcBef>
              <a:buNone/>
              <a:defRPr/>
            </a:pPr>
            <a:endParaRPr lang="en-US" sz="1000" dirty="0"/>
          </a:p>
          <a:p>
            <a:pPr marL="0" indent="0">
              <a:spcBef>
                <a:spcPct val="0"/>
              </a:spcBef>
              <a:buNone/>
              <a:defRPr/>
            </a:pPr>
            <a:r>
              <a:rPr lang="en-US" sz="3200" b="1" dirty="0" smtClean="0"/>
              <a:t>Six</a:t>
            </a:r>
            <a:r>
              <a:rPr lang="en-US" sz="3200" b="1" dirty="0" smtClean="0">
                <a:latin typeface="+mj-lt"/>
              </a:rPr>
              <a:t> times faster than adults</a:t>
            </a:r>
          </a:p>
          <a:p>
            <a:pPr eaLnBrk="1" hangingPunct="1">
              <a:lnSpc>
                <a:spcPct val="120000"/>
              </a:lnSpc>
              <a:spcBef>
                <a:spcPct val="0"/>
              </a:spcBef>
              <a:defRPr/>
            </a:pPr>
            <a:endParaRPr lang="en-US" dirty="0">
              <a:latin typeface="+mj-lt"/>
            </a:endParaRPr>
          </a:p>
          <a:p>
            <a:pPr marL="0" indent="0" eaLnBrk="1" hangingPunct="1">
              <a:lnSpc>
                <a:spcPct val="120000"/>
              </a:lnSpc>
              <a:spcBef>
                <a:spcPct val="0"/>
              </a:spcBef>
              <a:buNone/>
              <a:defRPr/>
            </a:pPr>
            <a:endParaRPr lang="en-US" dirty="0" smtClean="0">
              <a:latin typeface="+mj-lt"/>
            </a:endParaRPr>
          </a:p>
          <a:p>
            <a:pPr eaLnBrk="1" hangingPunct="1">
              <a:lnSpc>
                <a:spcPct val="120000"/>
              </a:lnSpc>
              <a:spcBef>
                <a:spcPct val="0"/>
              </a:spcBef>
              <a:defRPr/>
            </a:pPr>
            <a:endParaRPr lang="en-US" dirty="0">
              <a:latin typeface="+mj-lt"/>
            </a:endParaRPr>
          </a:p>
          <a:p>
            <a:pPr marL="0" indent="0" eaLnBrk="1" hangingPunct="1">
              <a:lnSpc>
                <a:spcPct val="120000"/>
              </a:lnSpc>
              <a:spcBef>
                <a:spcPct val="0"/>
              </a:spcBef>
              <a:buNone/>
              <a:defRPr/>
            </a:pPr>
            <a:endParaRPr lang="en-US" dirty="0" smtClean="0">
              <a:latin typeface="+mj-lt"/>
            </a:endParaRPr>
          </a:p>
        </p:txBody>
      </p:sp>
      <p:sp>
        <p:nvSpPr>
          <p:cNvPr id="557066" name="Rectangle 5"/>
          <p:cNvSpPr>
            <a:spLocks noGrp="1" noChangeArrowheads="1"/>
          </p:cNvSpPr>
          <p:nvPr>
            <p:ph type="title" idx="4294967295"/>
          </p:nvPr>
        </p:nvSpPr>
        <p:spPr>
          <a:xfrm>
            <a:off x="685800" y="609600"/>
            <a:ext cx="7924800" cy="1143000"/>
          </a:xfrm>
        </p:spPr>
        <p:txBody>
          <a:bodyPr/>
          <a:lstStyle/>
          <a:p>
            <a:pPr algn="r" eaLnBrk="1" hangingPunct="1">
              <a:defRPr/>
            </a:pPr>
            <a:r>
              <a:rPr lang="en-US"/>
              <a:t>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7176" t="7868" r="14941" b="5485"/>
          <a:stretch/>
        </p:blipFill>
        <p:spPr>
          <a:xfrm>
            <a:off x="4876800" y="1981200"/>
            <a:ext cx="3726194" cy="3170816"/>
          </a:xfrm>
          <a:prstGeom prst="rect">
            <a:avLst/>
          </a:prstGeom>
        </p:spPr>
      </p:pic>
      <p:sp>
        <p:nvSpPr>
          <p:cNvPr id="10" name="Rectangle 7"/>
          <p:cNvSpPr>
            <a:spLocks noChangeArrowheads="1"/>
          </p:cNvSpPr>
          <p:nvPr/>
        </p:nvSpPr>
        <p:spPr bwMode="auto">
          <a:xfrm>
            <a:off x="685800" y="609600"/>
            <a:ext cx="8153400" cy="1143000"/>
          </a:xfrm>
          <a:prstGeom prst="rect">
            <a:avLst/>
          </a:prstGeom>
          <a:noFill/>
          <a:ln w="9525">
            <a:noFill/>
            <a:miter lim="800000"/>
            <a:headEnd/>
            <a:tailEnd/>
          </a:ln>
        </p:spPr>
        <p:txBody>
          <a:bodyPr anchor="ctr"/>
          <a:lstStyle/>
          <a:p>
            <a:r>
              <a:rPr lang="en-US" sz="4400" b="1" dirty="0" smtClean="0">
                <a:latin typeface="+mj-lt"/>
                <a:cs typeface="Calibri" panose="020F0502020204030204" pitchFamily="34" charset="0"/>
              </a:rPr>
              <a:t>Young Child - Greater </a:t>
            </a:r>
            <a:r>
              <a:rPr lang="en-US" sz="4400" b="1" dirty="0">
                <a:latin typeface="+mj-lt"/>
                <a:cs typeface="Calibri" panose="020F0502020204030204" pitchFamily="34" charset="0"/>
              </a:rPr>
              <a:t>Risk</a:t>
            </a:r>
          </a:p>
        </p:txBody>
      </p:sp>
      <p:sp>
        <p:nvSpPr>
          <p:cNvPr id="11" name="Rectangle 10"/>
          <p:cNvSpPr/>
          <p:nvPr/>
        </p:nvSpPr>
        <p:spPr>
          <a:xfrm>
            <a:off x="533400" y="6096000"/>
            <a:ext cx="7772400" cy="369332"/>
          </a:xfrm>
          <a:prstGeom prst="rect">
            <a:avLst/>
          </a:prstGeom>
        </p:spPr>
        <p:txBody>
          <a:bodyPr wrap="square">
            <a:spAutoFit/>
          </a:bodyPr>
          <a:lstStyle/>
          <a:p>
            <a:r>
              <a:rPr lang="en-US" dirty="0">
                <a:solidFill>
                  <a:schemeClr val="accent5">
                    <a:lumMod val="50000"/>
                  </a:schemeClr>
                </a:solidFill>
                <a:sym typeface="Wingdings"/>
              </a:rPr>
              <a:t></a:t>
            </a:r>
            <a:r>
              <a:rPr lang="en-US" dirty="0">
                <a:solidFill>
                  <a:schemeClr val="accent5">
                    <a:lumMod val="50000"/>
                  </a:schemeClr>
                </a:solidFill>
              </a:rPr>
              <a:t> </a:t>
            </a:r>
            <a:r>
              <a:rPr lang="en-US" b="1" dirty="0">
                <a:solidFill>
                  <a:schemeClr val="accent5">
                    <a:lumMod val="50000"/>
                  </a:schemeClr>
                </a:solidFill>
              </a:rPr>
              <a:t>WHO</a:t>
            </a:r>
            <a:r>
              <a:rPr lang="en-US" b="1" dirty="0" smtClean="0">
                <a:solidFill>
                  <a:schemeClr val="accent5">
                    <a:lumMod val="50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12" name="Rounded Rectangle 11"/>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301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A6A3897E-0C16-4654-8419-EFEB1F966078}" type="slidenum">
              <a:rPr lang="en-US"/>
              <a:pPr>
                <a:defRPr/>
              </a:pPr>
              <a:t>11</a:t>
            </a:fld>
            <a:endParaRPr lang="en-US"/>
          </a:p>
        </p:txBody>
      </p:sp>
      <p:sp>
        <p:nvSpPr>
          <p:cNvPr id="557064" name="Rectangle 2"/>
          <p:cNvSpPr>
            <a:spLocks noGrp="1" noRot="1" noChangeArrowheads="1"/>
          </p:cNvSpPr>
          <p:nvPr>
            <p:ph type="body" idx="4294967295"/>
          </p:nvPr>
        </p:nvSpPr>
        <p:spPr>
          <a:xfrm>
            <a:off x="533400" y="1893723"/>
            <a:ext cx="7929563" cy="4234934"/>
          </a:xfrm>
        </p:spPr>
        <p:txBody>
          <a:bodyPr>
            <a:normAutofit/>
          </a:bodyPr>
          <a:lstStyle/>
          <a:p>
            <a:pPr marL="0" indent="0" eaLnBrk="1" hangingPunct="1">
              <a:lnSpc>
                <a:spcPct val="120000"/>
              </a:lnSpc>
              <a:spcBef>
                <a:spcPts val="0"/>
              </a:spcBef>
              <a:buNone/>
              <a:defRPr/>
            </a:pPr>
            <a:r>
              <a:rPr lang="en-US" sz="3000" dirty="0" smtClean="0">
                <a:latin typeface="+mj-lt"/>
              </a:rPr>
              <a:t>Children are at risk </a:t>
            </a:r>
          </a:p>
          <a:p>
            <a:pPr marL="0" indent="0" eaLnBrk="1" hangingPunct="1">
              <a:lnSpc>
                <a:spcPct val="120000"/>
              </a:lnSpc>
              <a:spcBef>
                <a:spcPts val="0"/>
              </a:spcBef>
              <a:buNone/>
              <a:defRPr/>
            </a:pPr>
            <a:r>
              <a:rPr lang="en-US" sz="3000" dirty="0" smtClean="0">
                <a:latin typeface="+mj-lt"/>
              </a:rPr>
              <a:t>if their </a:t>
            </a:r>
            <a:r>
              <a:rPr lang="en-US" sz="3000" dirty="0">
                <a:latin typeface="+mj-lt"/>
              </a:rPr>
              <a:t>b</a:t>
            </a:r>
            <a:r>
              <a:rPr lang="en-US" sz="3000" dirty="0" smtClean="0">
                <a:latin typeface="+mj-lt"/>
              </a:rPr>
              <a:t>odies have  </a:t>
            </a:r>
          </a:p>
          <a:p>
            <a:pPr marL="0" indent="0" eaLnBrk="1" hangingPunct="1">
              <a:lnSpc>
                <a:spcPct val="120000"/>
              </a:lnSpc>
              <a:spcBef>
                <a:spcPts val="0"/>
              </a:spcBef>
              <a:buNone/>
              <a:defRPr/>
            </a:pPr>
            <a:r>
              <a:rPr lang="en-US" sz="3000" dirty="0" smtClean="0">
                <a:latin typeface="+mj-lt"/>
              </a:rPr>
              <a:t>low iron because…</a:t>
            </a:r>
          </a:p>
          <a:p>
            <a:pPr marL="0" indent="0" eaLnBrk="1" hangingPunct="1">
              <a:lnSpc>
                <a:spcPct val="120000"/>
              </a:lnSpc>
              <a:spcBef>
                <a:spcPts val="0"/>
              </a:spcBef>
              <a:buNone/>
              <a:defRPr/>
            </a:pPr>
            <a:endParaRPr lang="en-US" sz="1000" dirty="0">
              <a:latin typeface="+mj-lt"/>
            </a:endParaRPr>
          </a:p>
          <a:p>
            <a:pPr marL="0" indent="0" eaLnBrk="1" hangingPunct="1">
              <a:lnSpc>
                <a:spcPct val="120000"/>
              </a:lnSpc>
              <a:spcBef>
                <a:spcPts val="0"/>
              </a:spcBef>
              <a:buNone/>
              <a:defRPr/>
            </a:pPr>
            <a:r>
              <a:rPr lang="en-US" sz="3000" dirty="0" smtClean="0">
                <a:latin typeface="+mj-lt"/>
              </a:rPr>
              <a:t>they may absorb more</a:t>
            </a:r>
          </a:p>
          <a:p>
            <a:pPr marL="0" indent="0" eaLnBrk="1" hangingPunct="1">
              <a:lnSpc>
                <a:spcPct val="120000"/>
              </a:lnSpc>
              <a:spcBef>
                <a:spcPts val="0"/>
              </a:spcBef>
              <a:buNone/>
              <a:defRPr/>
            </a:pPr>
            <a:r>
              <a:rPr lang="en-US" sz="3000" dirty="0" smtClean="0">
                <a:latin typeface="+mj-lt"/>
              </a:rPr>
              <a:t>lead.</a:t>
            </a:r>
          </a:p>
        </p:txBody>
      </p:sp>
      <p:sp>
        <p:nvSpPr>
          <p:cNvPr id="557066" name="Rectangle 5"/>
          <p:cNvSpPr>
            <a:spLocks noGrp="1" noChangeArrowheads="1"/>
          </p:cNvSpPr>
          <p:nvPr>
            <p:ph type="title" idx="4294967295"/>
          </p:nvPr>
        </p:nvSpPr>
        <p:spPr>
          <a:xfrm>
            <a:off x="685800" y="609600"/>
            <a:ext cx="7924800" cy="1143000"/>
          </a:xfrm>
        </p:spPr>
        <p:txBody>
          <a:bodyPr/>
          <a:lstStyle/>
          <a:p>
            <a:pPr algn="r" eaLnBrk="1" hangingPunct="1">
              <a:defRPr/>
            </a:pPr>
            <a:r>
              <a:rPr lang="en-US"/>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002971"/>
            <a:ext cx="3573948" cy="2492829"/>
          </a:xfrm>
          <a:prstGeom prst="rect">
            <a:avLst/>
          </a:prstGeom>
        </p:spPr>
      </p:pic>
      <p:sp>
        <p:nvSpPr>
          <p:cNvPr id="10" name="Rounded Rectangle 9"/>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457200" y="838200"/>
            <a:ext cx="8229600" cy="1143000"/>
          </a:xfrm>
          <a:prstGeom prst="rect">
            <a:avLst/>
          </a:prstGeom>
        </p:spPr>
        <p:txBody>
          <a:bodyPr/>
          <a:lstStyle>
            <a:lvl1pPr algn="ctr" rtl="0" eaLnBrk="1" fontAlgn="base" hangingPunct="1">
              <a:spcBef>
                <a:spcPct val="0"/>
              </a:spcBef>
              <a:spcAft>
                <a:spcPct val="0"/>
              </a:spcAft>
              <a:defRPr sz="4400" b="1" i="0" u="none">
                <a:solidFill>
                  <a:srgbClr val="1C3765"/>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kern="0" dirty="0" smtClean="0"/>
              <a:t>Young Child – Greater Risk</a:t>
            </a:r>
            <a:endParaRPr lang="en-US" kern="0" dirty="0"/>
          </a:p>
        </p:txBody>
      </p:sp>
      <p:sp>
        <p:nvSpPr>
          <p:cNvPr id="9" name="Rectangle 8"/>
          <p:cNvSpPr/>
          <p:nvPr/>
        </p:nvSpPr>
        <p:spPr>
          <a:xfrm>
            <a:off x="533400" y="6096000"/>
            <a:ext cx="7772400" cy="369332"/>
          </a:xfrm>
          <a:prstGeom prst="rect">
            <a:avLst/>
          </a:prstGeom>
        </p:spPr>
        <p:txBody>
          <a:bodyPr wrap="square">
            <a:spAutoFit/>
          </a:bodyPr>
          <a:lstStyle/>
          <a:p>
            <a:r>
              <a:rPr lang="en-US" dirty="0">
                <a:solidFill>
                  <a:schemeClr val="accent5">
                    <a:lumMod val="50000"/>
                  </a:schemeClr>
                </a:solidFill>
                <a:sym typeface="Wingdings"/>
              </a:rPr>
              <a:t></a:t>
            </a:r>
            <a:r>
              <a:rPr lang="en-US" dirty="0">
                <a:solidFill>
                  <a:schemeClr val="accent5">
                    <a:lumMod val="50000"/>
                  </a:schemeClr>
                </a:solidFill>
              </a:rPr>
              <a:t> </a:t>
            </a:r>
            <a:r>
              <a:rPr lang="en-US" b="1" dirty="0">
                <a:solidFill>
                  <a:schemeClr val="accent5">
                    <a:lumMod val="50000"/>
                  </a:schemeClr>
                </a:solidFill>
              </a:rPr>
              <a:t>WHO</a:t>
            </a:r>
            <a:r>
              <a:rPr lang="en-US" b="1" dirty="0" smtClean="0">
                <a:solidFill>
                  <a:schemeClr val="accent5">
                    <a:lumMod val="50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Tree>
    <p:extLst>
      <p:ext uri="{BB962C8B-B14F-4D97-AF65-F5344CB8AC3E}">
        <p14:creationId xmlns:p14="http://schemas.microsoft.com/office/powerpoint/2010/main" val="2152823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981200"/>
            <a:ext cx="4673600" cy="3505200"/>
          </a:xfrm>
          <a:prstGeom prst="rect">
            <a:avLst/>
          </a:prstGeom>
        </p:spPr>
      </p:pic>
      <p:sp>
        <p:nvSpPr>
          <p:cNvPr id="2" name="Content Placeholder 1"/>
          <p:cNvSpPr>
            <a:spLocks noGrp="1"/>
          </p:cNvSpPr>
          <p:nvPr>
            <p:ph sz="half" idx="1"/>
          </p:nvPr>
        </p:nvSpPr>
        <p:spPr>
          <a:xfrm>
            <a:off x="381000" y="1838325"/>
            <a:ext cx="4038600" cy="3810000"/>
          </a:xfrm>
        </p:spPr>
        <p:txBody>
          <a:bodyPr/>
          <a:lstStyle/>
          <a:p>
            <a:pPr marL="0" lvl="0" indent="0">
              <a:lnSpc>
                <a:spcPct val="120000"/>
              </a:lnSpc>
              <a:spcBef>
                <a:spcPts val="0"/>
              </a:spcBef>
              <a:buNone/>
              <a:defRPr/>
            </a:pPr>
            <a:endParaRPr lang="en-US" sz="2000" dirty="0" smtClean="0"/>
          </a:p>
          <a:p>
            <a:pPr marL="0" lvl="0" indent="0">
              <a:lnSpc>
                <a:spcPct val="120000"/>
              </a:lnSpc>
              <a:spcBef>
                <a:spcPts val="0"/>
              </a:spcBef>
              <a:buNone/>
              <a:defRPr/>
            </a:pPr>
            <a:r>
              <a:rPr lang="en-US" sz="3000" dirty="0" smtClean="0"/>
              <a:t>Children </a:t>
            </a:r>
            <a:r>
              <a:rPr lang="en-US" sz="3000" dirty="0"/>
              <a:t>under six years </a:t>
            </a:r>
            <a:r>
              <a:rPr lang="en-US" sz="3000" dirty="0" smtClean="0"/>
              <a:t>of </a:t>
            </a:r>
            <a:r>
              <a:rPr lang="en-US" sz="3000" dirty="0"/>
              <a:t>age are at risk </a:t>
            </a:r>
            <a:r>
              <a:rPr lang="en-US" sz="3000" dirty="0" smtClean="0"/>
              <a:t>because…</a:t>
            </a:r>
            <a:endParaRPr lang="en-US" sz="3000" dirty="0"/>
          </a:p>
          <a:p>
            <a:pPr marL="0" indent="0">
              <a:spcBef>
                <a:spcPts val="0"/>
              </a:spcBef>
              <a:buNone/>
            </a:pPr>
            <a:endParaRPr lang="en-US" sz="1000" dirty="0"/>
          </a:p>
          <a:p>
            <a:pPr marL="0" indent="0">
              <a:spcBef>
                <a:spcPts val="0"/>
              </a:spcBef>
              <a:buNone/>
            </a:pPr>
            <a:r>
              <a:rPr lang="en-US" sz="3000" dirty="0" smtClean="0"/>
              <a:t>they put everything</a:t>
            </a:r>
          </a:p>
          <a:p>
            <a:pPr marL="0" indent="0">
              <a:spcBef>
                <a:spcPts val="0"/>
              </a:spcBef>
              <a:buNone/>
            </a:pPr>
            <a:r>
              <a:rPr lang="en-US" sz="3000" dirty="0" smtClean="0"/>
              <a:t>in their mouths.</a:t>
            </a:r>
            <a:endParaRPr lang="en-US" sz="3000" dirty="0"/>
          </a:p>
        </p:txBody>
      </p:sp>
      <p:sp>
        <p:nvSpPr>
          <p:cNvPr id="7" name="Rounded Rectangle 6"/>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b="1" dirty="0" smtClean="0">
                <a:solidFill>
                  <a:schemeClr val="accent5">
                    <a:lumMod val="50000"/>
                  </a:schemeClr>
                </a:solidFill>
                <a:sym typeface="Wingdings"/>
              </a:rPr>
              <a:t></a:t>
            </a:r>
            <a:r>
              <a:rPr lang="en-US" b="1" dirty="0" smtClean="0">
                <a:solidFill>
                  <a:schemeClr val="accent5">
                    <a:lumMod val="50000"/>
                  </a:schemeClr>
                </a:solidFill>
              </a:rPr>
              <a:t> </a:t>
            </a:r>
            <a:r>
              <a:rPr lang="en-US" b="1" dirty="0">
                <a:solidFill>
                  <a:schemeClr val="accent5">
                    <a:lumMod val="50000"/>
                  </a:schemeClr>
                </a:solidFill>
              </a:rPr>
              <a:t>WHAT</a:t>
            </a:r>
            <a:r>
              <a:rPr lang="en-US" b="1" dirty="0" smtClean="0">
                <a:solidFill>
                  <a:schemeClr val="accent5">
                    <a:lumMod val="50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10" name="Title 3"/>
          <p:cNvSpPr>
            <a:spLocks noGrp="1"/>
          </p:cNvSpPr>
          <p:nvPr>
            <p:ph type="title"/>
          </p:nvPr>
        </p:nvSpPr>
        <p:spPr>
          <a:xfrm>
            <a:off x="457200" y="685800"/>
            <a:ext cx="8229600" cy="1143000"/>
          </a:xfrm>
        </p:spPr>
        <p:txBody>
          <a:bodyPr>
            <a:noAutofit/>
          </a:bodyPr>
          <a:lstStyle/>
          <a:p>
            <a:pPr algn="l"/>
            <a:r>
              <a:rPr lang="en-US" dirty="0" smtClean="0"/>
              <a:t>What Do Young Children Do?</a:t>
            </a:r>
            <a:endParaRPr lang="en-US" dirty="0"/>
          </a:p>
        </p:txBody>
      </p:sp>
      <p:sp>
        <p:nvSpPr>
          <p:cNvPr id="3" name="Slide Number Placeholder 2"/>
          <p:cNvSpPr>
            <a:spLocks noGrp="1"/>
          </p:cNvSpPr>
          <p:nvPr>
            <p:ph type="sldNum" sz="quarter" idx="12"/>
          </p:nvPr>
        </p:nvSpPr>
        <p:spPr/>
        <p:txBody>
          <a:bodyPr/>
          <a:lstStyle/>
          <a:p>
            <a:fld id="{E7B2D742-555F-4DC4-8661-441CA1BB81AC}" type="slidenum">
              <a:rPr lang="en-US" smtClean="0"/>
              <a:pPr/>
              <a:t>12</a:t>
            </a:fld>
            <a:endParaRPr lang="en-US"/>
          </a:p>
        </p:txBody>
      </p:sp>
    </p:spTree>
    <p:extLst>
      <p:ext uri="{BB962C8B-B14F-4D97-AF65-F5344CB8AC3E}">
        <p14:creationId xmlns:p14="http://schemas.microsoft.com/office/powerpoint/2010/main" val="1442269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Autofit/>
          </a:bodyPr>
          <a:lstStyle/>
          <a:p>
            <a:pPr algn="l"/>
            <a:r>
              <a:rPr lang="en-US" dirty="0" smtClean="0"/>
              <a:t>What Do Young Children Do?</a:t>
            </a:r>
            <a:endParaRPr lang="en-US" dirty="0"/>
          </a:p>
        </p:txBody>
      </p:sp>
      <p:pic>
        <p:nvPicPr>
          <p:cNvPr id="11" name="Content Placeholder 1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114800" y="1820228"/>
            <a:ext cx="4038600" cy="4038600"/>
          </a:xfrm>
        </p:spPr>
      </p:pic>
      <p:sp>
        <p:nvSpPr>
          <p:cNvPr id="3" name="TextBox 2"/>
          <p:cNvSpPr txBox="1"/>
          <p:nvPr/>
        </p:nvSpPr>
        <p:spPr>
          <a:xfrm>
            <a:off x="762000" y="2362200"/>
            <a:ext cx="3352800" cy="1477328"/>
          </a:xfrm>
          <a:prstGeom prst="rect">
            <a:avLst/>
          </a:prstGeom>
          <a:noFill/>
        </p:spPr>
        <p:txBody>
          <a:bodyPr wrap="square" rtlCol="0">
            <a:spAutoFit/>
          </a:bodyPr>
          <a:lstStyle/>
          <a:p>
            <a:r>
              <a:rPr lang="en-US" sz="3000" dirty="0" smtClean="0">
                <a:solidFill>
                  <a:srgbClr val="1C3765"/>
                </a:solidFill>
              </a:rPr>
              <a:t>They crawl on the floor where lead dust settles. </a:t>
            </a:r>
            <a:endParaRPr lang="en-US" sz="3000" dirty="0">
              <a:solidFill>
                <a:srgbClr val="1C3765"/>
              </a:solidFill>
            </a:endParaRPr>
          </a:p>
        </p:txBody>
      </p:sp>
      <p:sp>
        <p:nvSpPr>
          <p:cNvPr id="7" name="Rounded Rectangle 6"/>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a:t>
            </a:r>
            <a:r>
              <a:rPr lang="en-US" b="1" dirty="0">
                <a:solidFill>
                  <a:schemeClr val="bg1">
                    <a:lumMod val="85000"/>
                  </a:schemeClr>
                </a:solidFill>
              </a:rPr>
              <a:t>WHO</a:t>
            </a:r>
            <a:r>
              <a:rPr lang="en-US" b="1" dirty="0" smtClean="0">
                <a:solidFill>
                  <a:schemeClr val="bg1">
                    <a:lumMod val="85000"/>
                  </a:schemeClr>
                </a:solidFill>
              </a:rPr>
              <a:t>?  </a:t>
            </a:r>
            <a:r>
              <a:rPr lang="en-US" b="1" dirty="0" smtClean="0">
                <a:solidFill>
                  <a:schemeClr val="accent5">
                    <a:lumMod val="50000"/>
                  </a:schemeClr>
                </a:solidFill>
                <a:sym typeface="Wingdings"/>
              </a:rPr>
              <a:t></a:t>
            </a:r>
            <a:r>
              <a:rPr lang="en-US" b="1" dirty="0" smtClean="0">
                <a:solidFill>
                  <a:schemeClr val="accent5">
                    <a:lumMod val="50000"/>
                  </a:schemeClr>
                </a:solidFill>
              </a:rPr>
              <a:t> </a:t>
            </a:r>
            <a:r>
              <a:rPr lang="en-US" b="1" dirty="0">
                <a:solidFill>
                  <a:schemeClr val="accent5">
                    <a:lumMod val="50000"/>
                  </a:schemeClr>
                </a:solidFill>
              </a:rPr>
              <a:t>WHAT</a:t>
            </a:r>
            <a:r>
              <a:rPr lang="en-US" b="1" dirty="0" smtClean="0">
                <a:solidFill>
                  <a:schemeClr val="accent5">
                    <a:lumMod val="50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2" name="Slide Number Placeholder 1"/>
          <p:cNvSpPr>
            <a:spLocks noGrp="1"/>
          </p:cNvSpPr>
          <p:nvPr>
            <p:ph type="sldNum" sz="quarter" idx="12"/>
          </p:nvPr>
        </p:nvSpPr>
        <p:spPr/>
        <p:txBody>
          <a:bodyPr/>
          <a:lstStyle/>
          <a:p>
            <a:fld id="{E7B2D742-555F-4DC4-8661-441CA1BB81AC}" type="slidenum">
              <a:rPr lang="en-US" smtClean="0"/>
              <a:pPr/>
              <a:t>13</a:t>
            </a:fld>
            <a:endParaRPr lang="en-US"/>
          </a:p>
        </p:txBody>
      </p:sp>
    </p:spTree>
    <p:extLst>
      <p:ext uri="{BB962C8B-B14F-4D97-AF65-F5344CB8AC3E}">
        <p14:creationId xmlns:p14="http://schemas.microsoft.com/office/powerpoint/2010/main" val="3627974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200" y="2209800"/>
            <a:ext cx="4038600" cy="3306763"/>
          </a:xfrm>
        </p:spPr>
        <p:txBody>
          <a:bodyPr/>
          <a:lstStyle/>
          <a:p>
            <a:pPr marL="0" indent="0">
              <a:buNone/>
            </a:pPr>
            <a:r>
              <a:rPr lang="en-US" sz="3000" dirty="0" smtClean="0"/>
              <a:t>They play by windows or on a porch with chipping paint.</a:t>
            </a:r>
            <a:endParaRPr lang="en-US" sz="30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10200" y="1905000"/>
            <a:ext cx="2701290" cy="2731472"/>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886200"/>
            <a:ext cx="4407150" cy="1767840"/>
          </a:xfrm>
          <a:prstGeom prst="rect">
            <a:avLst/>
          </a:prstGeom>
        </p:spPr>
      </p:pic>
      <p:sp>
        <p:nvSpPr>
          <p:cNvPr id="9" name="Rounded Rectangle 8"/>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b="1" dirty="0" smtClean="0">
                <a:solidFill>
                  <a:schemeClr val="accent5">
                    <a:lumMod val="50000"/>
                  </a:schemeClr>
                </a:solidFill>
                <a:sym typeface="Wingdings"/>
              </a:rPr>
              <a:t></a:t>
            </a:r>
            <a:r>
              <a:rPr lang="en-US" b="1" dirty="0" smtClean="0">
                <a:solidFill>
                  <a:schemeClr val="accent5">
                    <a:lumMod val="50000"/>
                  </a:schemeClr>
                </a:solidFill>
              </a:rPr>
              <a:t> </a:t>
            </a:r>
            <a:r>
              <a:rPr lang="en-US" b="1" dirty="0">
                <a:solidFill>
                  <a:schemeClr val="accent5">
                    <a:lumMod val="50000"/>
                  </a:schemeClr>
                </a:solidFill>
              </a:rPr>
              <a:t>WHAT</a:t>
            </a:r>
            <a:r>
              <a:rPr lang="en-US" b="1" dirty="0" smtClean="0">
                <a:solidFill>
                  <a:schemeClr val="accent5">
                    <a:lumMod val="50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11" name="Title 3"/>
          <p:cNvSpPr>
            <a:spLocks noGrp="1"/>
          </p:cNvSpPr>
          <p:nvPr>
            <p:ph type="title"/>
          </p:nvPr>
        </p:nvSpPr>
        <p:spPr>
          <a:xfrm>
            <a:off x="457200" y="685800"/>
            <a:ext cx="8229600" cy="1143000"/>
          </a:xfrm>
        </p:spPr>
        <p:txBody>
          <a:bodyPr>
            <a:noAutofit/>
          </a:bodyPr>
          <a:lstStyle/>
          <a:p>
            <a:pPr algn="l"/>
            <a:r>
              <a:rPr lang="en-US" dirty="0" smtClean="0"/>
              <a:t>What Do Young Children Do?</a:t>
            </a:r>
            <a:endParaRPr lang="en-US" dirty="0"/>
          </a:p>
        </p:txBody>
      </p:sp>
      <p:sp>
        <p:nvSpPr>
          <p:cNvPr id="3" name="Slide Number Placeholder 2"/>
          <p:cNvSpPr>
            <a:spLocks noGrp="1"/>
          </p:cNvSpPr>
          <p:nvPr>
            <p:ph type="sldNum" sz="quarter" idx="12"/>
          </p:nvPr>
        </p:nvSpPr>
        <p:spPr/>
        <p:txBody>
          <a:bodyPr/>
          <a:lstStyle/>
          <a:p>
            <a:fld id="{E7B2D742-555F-4DC4-8661-441CA1BB81AC}" type="slidenum">
              <a:rPr lang="en-US" smtClean="0"/>
              <a:pPr/>
              <a:t>14</a:t>
            </a:fld>
            <a:endParaRPr lang="en-US"/>
          </a:p>
        </p:txBody>
      </p:sp>
    </p:spTree>
    <p:extLst>
      <p:ext uri="{BB962C8B-B14F-4D97-AF65-F5344CB8AC3E}">
        <p14:creationId xmlns:p14="http://schemas.microsoft.com/office/powerpoint/2010/main" val="2782915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914400"/>
            <a:ext cx="8229600" cy="1143000"/>
          </a:xfrm>
        </p:spPr>
        <p:txBody>
          <a:bodyPr>
            <a:normAutofit fontScale="90000"/>
          </a:bodyPr>
          <a:lstStyle/>
          <a:p>
            <a:pPr algn="l"/>
            <a:r>
              <a:rPr lang="en-US" dirty="0" smtClean="0"/>
              <a:t>Young Children Should Have Their Blood Tested for Lead </a:t>
            </a:r>
            <a:endParaRPr lang="en-US" dirty="0"/>
          </a:p>
        </p:txBody>
      </p:sp>
      <p:pic>
        <p:nvPicPr>
          <p:cNvPr id="102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680931" y="2200275"/>
            <a:ext cx="379193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ontent Placehold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971800" y="4112853"/>
            <a:ext cx="2667000" cy="1778889"/>
          </a:xfrm>
        </p:spPr>
      </p:pic>
      <p:sp>
        <p:nvSpPr>
          <p:cNvPr id="8" name="Rounded Rectangle 7"/>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b="1" dirty="0" smtClean="0">
                <a:solidFill>
                  <a:schemeClr val="accent5">
                    <a:lumMod val="50000"/>
                  </a:schemeClr>
                </a:solidFill>
                <a:sym typeface="Wingdings"/>
              </a:rPr>
              <a:t></a:t>
            </a:r>
            <a:r>
              <a:rPr lang="en-US" b="1" dirty="0" smtClean="0">
                <a:solidFill>
                  <a:schemeClr val="accent5">
                    <a:lumMod val="50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pic>
        <p:nvPicPr>
          <p:cNvPr id="7" name="Content Placeholder 5"/>
          <p:cNvPicPr>
            <a:picLocks noChangeAspect="1"/>
          </p:cNvPicPr>
          <p:nvPr/>
        </p:nvPicPr>
        <p:blipFill rotWithShape="1">
          <a:blip r:embed="rId5" cstate="print">
            <a:extLst>
              <a:ext uri="{28A0092B-C50C-407E-A947-70E740481C1C}">
                <a14:useLocalDpi xmlns:a14="http://schemas.microsoft.com/office/drawing/2010/main" val="0"/>
              </a:ext>
            </a:extLst>
          </a:blip>
          <a:srcRect t="6016"/>
          <a:stretch/>
        </p:blipFill>
        <p:spPr bwMode="auto">
          <a:xfrm>
            <a:off x="5638800" y="2200275"/>
            <a:ext cx="3070925" cy="369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7B2D742-555F-4DC4-8661-441CA1BB81AC}" type="slidenum">
              <a:rPr lang="en-US" smtClean="0"/>
              <a:pPr/>
              <a:t>15</a:t>
            </a:fld>
            <a:endParaRPr lang="en-US"/>
          </a:p>
        </p:txBody>
      </p:sp>
    </p:spTree>
    <p:extLst>
      <p:ext uri="{BB962C8B-B14F-4D97-AF65-F5344CB8AC3E}">
        <p14:creationId xmlns:p14="http://schemas.microsoft.com/office/powerpoint/2010/main" val="3044654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1143000"/>
          </a:xfrm>
        </p:spPr>
        <p:txBody>
          <a:bodyPr>
            <a:normAutofit fontScale="90000"/>
          </a:bodyPr>
          <a:lstStyle/>
          <a:p>
            <a:pPr algn="l"/>
            <a:r>
              <a:rPr lang="en-US" dirty="0" smtClean="0"/>
              <a:t>Young Children Should Have Their Blood Tested for Lead </a:t>
            </a:r>
            <a:endParaRPr lang="en-US" dirty="0"/>
          </a:p>
        </p:txBody>
      </p:sp>
      <p:pic>
        <p:nvPicPr>
          <p:cNvPr id="7"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0943" t="25743" r="19707" b="34948"/>
          <a:stretch/>
        </p:blipFill>
        <p:spPr bwMode="auto">
          <a:xfrm>
            <a:off x="4800600" y="3733800"/>
            <a:ext cx="3824674" cy="2048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2882" t="26863" r="23199" b="34713"/>
          <a:stretch/>
        </p:blipFill>
        <p:spPr bwMode="auto">
          <a:xfrm>
            <a:off x="448632" y="2209800"/>
            <a:ext cx="4150436"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b="1" dirty="0" smtClean="0">
                <a:solidFill>
                  <a:schemeClr val="accent5">
                    <a:lumMod val="50000"/>
                  </a:schemeClr>
                </a:solidFill>
                <a:sym typeface="Wingdings"/>
              </a:rPr>
              <a:t></a:t>
            </a:r>
            <a:r>
              <a:rPr lang="en-US" b="1" dirty="0" smtClean="0">
                <a:solidFill>
                  <a:schemeClr val="accent5">
                    <a:lumMod val="50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2" name="Slide Number Placeholder 1"/>
          <p:cNvSpPr>
            <a:spLocks noGrp="1"/>
          </p:cNvSpPr>
          <p:nvPr>
            <p:ph type="sldNum" sz="quarter" idx="12"/>
          </p:nvPr>
        </p:nvSpPr>
        <p:spPr/>
        <p:txBody>
          <a:bodyPr/>
          <a:lstStyle/>
          <a:p>
            <a:fld id="{E7B2D742-555F-4DC4-8661-441CA1BB81AC}" type="slidenum">
              <a:rPr lang="en-US" smtClean="0"/>
              <a:pPr/>
              <a:t>16</a:t>
            </a:fld>
            <a:endParaRPr lang="en-US"/>
          </a:p>
        </p:txBody>
      </p:sp>
    </p:spTree>
    <p:extLst>
      <p:ext uri="{BB962C8B-B14F-4D97-AF65-F5344CB8AC3E}">
        <p14:creationId xmlns:p14="http://schemas.microsoft.com/office/powerpoint/2010/main" val="3855049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2487"/>
            <a:ext cx="8534400" cy="1143000"/>
          </a:xfrm>
        </p:spPr>
        <p:txBody>
          <a:bodyPr>
            <a:normAutofit fontScale="90000"/>
          </a:bodyPr>
          <a:lstStyle/>
          <a:p>
            <a:pPr algn="l"/>
            <a:r>
              <a:rPr lang="en-US" dirty="0" smtClean="0"/>
              <a:t>Lifelong Effects of Lead Poisoning </a:t>
            </a:r>
            <a:endParaRPr lang="en-US" dirty="0"/>
          </a:p>
        </p:txBody>
      </p:sp>
      <p:sp>
        <p:nvSpPr>
          <p:cNvPr id="3" name="TextBox 2"/>
          <p:cNvSpPr txBox="1"/>
          <p:nvPr/>
        </p:nvSpPr>
        <p:spPr>
          <a:xfrm>
            <a:off x="971550" y="1966189"/>
            <a:ext cx="2971800" cy="553998"/>
          </a:xfrm>
          <a:prstGeom prst="rect">
            <a:avLst/>
          </a:prstGeom>
          <a:noFill/>
        </p:spPr>
        <p:txBody>
          <a:bodyPr wrap="square" rtlCol="0">
            <a:spAutoFit/>
          </a:bodyPr>
          <a:lstStyle/>
          <a:p>
            <a:r>
              <a:rPr lang="en-US" sz="3000" b="1" dirty="0" smtClean="0">
                <a:solidFill>
                  <a:srgbClr val="1C3765"/>
                </a:solidFill>
              </a:rPr>
              <a:t>As children:</a:t>
            </a:r>
            <a:endParaRPr lang="en-US" sz="3000" b="1" dirty="0">
              <a:solidFill>
                <a:srgbClr val="1C3765"/>
              </a:solidFill>
            </a:endParaRPr>
          </a:p>
        </p:txBody>
      </p:sp>
      <p:sp>
        <p:nvSpPr>
          <p:cNvPr id="10" name="TextBox 9"/>
          <p:cNvSpPr txBox="1"/>
          <p:nvPr/>
        </p:nvSpPr>
        <p:spPr>
          <a:xfrm>
            <a:off x="5635120" y="3484384"/>
            <a:ext cx="2895600" cy="400110"/>
          </a:xfrm>
          <a:prstGeom prst="rect">
            <a:avLst/>
          </a:prstGeom>
          <a:noFill/>
        </p:spPr>
        <p:txBody>
          <a:bodyPr wrap="square" rtlCol="0">
            <a:spAutoFit/>
          </a:bodyPr>
          <a:lstStyle/>
          <a:p>
            <a:r>
              <a:rPr lang="en-US" sz="2000" dirty="0" smtClean="0">
                <a:solidFill>
                  <a:srgbClr val="1C3765"/>
                </a:solidFill>
              </a:rPr>
              <a:t>Trouble Learning</a:t>
            </a:r>
            <a:endParaRPr lang="en-US" sz="2000" dirty="0">
              <a:solidFill>
                <a:srgbClr val="1C3765"/>
              </a:solidFill>
            </a:endParaRPr>
          </a:p>
        </p:txBody>
      </p:sp>
      <p:sp>
        <p:nvSpPr>
          <p:cNvPr id="11" name="TextBox 10"/>
          <p:cNvSpPr txBox="1"/>
          <p:nvPr/>
        </p:nvSpPr>
        <p:spPr>
          <a:xfrm>
            <a:off x="609600" y="3140452"/>
            <a:ext cx="2106759" cy="400110"/>
          </a:xfrm>
          <a:prstGeom prst="rect">
            <a:avLst/>
          </a:prstGeom>
          <a:noFill/>
        </p:spPr>
        <p:txBody>
          <a:bodyPr wrap="square" rtlCol="0">
            <a:spAutoFit/>
          </a:bodyPr>
          <a:lstStyle/>
          <a:p>
            <a:r>
              <a:rPr lang="en-US" sz="2000" dirty="0" smtClean="0">
                <a:solidFill>
                  <a:srgbClr val="1C3765"/>
                </a:solidFill>
              </a:rPr>
              <a:t>Aggressive</a:t>
            </a:r>
          </a:p>
        </p:txBody>
      </p:sp>
      <p:sp>
        <p:nvSpPr>
          <p:cNvPr id="14" name="TextBox 13"/>
          <p:cNvSpPr txBox="1"/>
          <p:nvPr/>
        </p:nvSpPr>
        <p:spPr>
          <a:xfrm>
            <a:off x="3124200" y="3628867"/>
            <a:ext cx="1638300" cy="381000"/>
          </a:xfrm>
          <a:prstGeom prst="rect">
            <a:avLst/>
          </a:prstGeom>
          <a:noFill/>
        </p:spPr>
        <p:txBody>
          <a:bodyPr wrap="square" rtlCol="0">
            <a:spAutoFit/>
          </a:bodyPr>
          <a:lstStyle/>
          <a:p>
            <a:r>
              <a:rPr lang="en-US" dirty="0" smtClean="0"/>
              <a:t>Inattentive</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693"/>
          <a:stretch/>
        </p:blipFill>
        <p:spPr>
          <a:xfrm>
            <a:off x="5550383" y="2125197"/>
            <a:ext cx="2950774" cy="1174263"/>
          </a:xfrm>
          <a:prstGeom prst="rect">
            <a:avLst/>
          </a:prstGeom>
        </p:spPr>
      </p:pic>
      <p:sp>
        <p:nvSpPr>
          <p:cNvPr id="15" name="TextBox 14"/>
          <p:cNvSpPr txBox="1"/>
          <p:nvPr/>
        </p:nvSpPr>
        <p:spPr>
          <a:xfrm>
            <a:off x="5562600" y="1733490"/>
            <a:ext cx="1899155" cy="400110"/>
          </a:xfrm>
          <a:prstGeom prst="rect">
            <a:avLst/>
          </a:prstGeom>
          <a:noFill/>
        </p:spPr>
        <p:txBody>
          <a:bodyPr wrap="square" rtlCol="0">
            <a:spAutoFit/>
          </a:bodyPr>
          <a:lstStyle/>
          <a:p>
            <a:r>
              <a:rPr lang="en-US" sz="2000" dirty="0" smtClean="0">
                <a:solidFill>
                  <a:srgbClr val="1C3765"/>
                </a:solidFill>
              </a:rPr>
              <a:t>Misbehaving</a:t>
            </a:r>
            <a:endParaRPr lang="en-US" sz="2000" dirty="0">
              <a:solidFill>
                <a:srgbClr val="1C3765"/>
              </a:solidFill>
            </a:endParaRPr>
          </a:p>
        </p:txBody>
      </p:sp>
      <p:sp>
        <p:nvSpPr>
          <p:cNvPr id="17" name="Rounded Rectangle 16"/>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b="1" dirty="0" smtClean="0">
                <a:solidFill>
                  <a:schemeClr val="accent5">
                    <a:lumMod val="50000"/>
                  </a:schemeClr>
                </a:solidFill>
                <a:sym typeface="Wingdings"/>
              </a:rPr>
              <a:t></a:t>
            </a:r>
            <a:r>
              <a:rPr lang="en-US" b="1" dirty="0" smtClean="0">
                <a:solidFill>
                  <a:schemeClr val="accent5">
                    <a:lumMod val="50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5120" y="3886200"/>
            <a:ext cx="2781300" cy="185166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066" y="3509784"/>
            <a:ext cx="2106759" cy="14045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5692" y="3299460"/>
            <a:ext cx="2438400" cy="2438400"/>
          </a:xfrm>
          <a:prstGeom prst="rect">
            <a:avLst/>
          </a:prstGeom>
          <a:ln>
            <a:noFill/>
          </a:ln>
        </p:spPr>
      </p:pic>
      <p:sp>
        <p:nvSpPr>
          <p:cNvPr id="20" name="TextBox 19"/>
          <p:cNvSpPr txBox="1"/>
          <p:nvPr/>
        </p:nvSpPr>
        <p:spPr>
          <a:xfrm>
            <a:off x="2885692" y="2930128"/>
            <a:ext cx="2106759" cy="400110"/>
          </a:xfrm>
          <a:prstGeom prst="rect">
            <a:avLst/>
          </a:prstGeom>
          <a:noFill/>
        </p:spPr>
        <p:txBody>
          <a:bodyPr wrap="square" rtlCol="0">
            <a:spAutoFit/>
          </a:bodyPr>
          <a:lstStyle/>
          <a:p>
            <a:r>
              <a:rPr lang="en-US" sz="2000" dirty="0" smtClean="0">
                <a:solidFill>
                  <a:srgbClr val="1C3765"/>
                </a:solidFill>
              </a:rPr>
              <a:t>Inattentive</a:t>
            </a:r>
          </a:p>
        </p:txBody>
      </p:sp>
      <p:sp>
        <p:nvSpPr>
          <p:cNvPr id="4" name="Slide Number Placeholder 3"/>
          <p:cNvSpPr>
            <a:spLocks noGrp="1"/>
          </p:cNvSpPr>
          <p:nvPr>
            <p:ph type="sldNum" sz="quarter" idx="12"/>
          </p:nvPr>
        </p:nvSpPr>
        <p:spPr/>
        <p:txBody>
          <a:bodyPr/>
          <a:lstStyle/>
          <a:p>
            <a:fld id="{24149842-55D9-4A7E-B6EB-FD6B3A4BED3C}" type="slidenum">
              <a:rPr lang="en-US" smtClean="0"/>
              <a:pPr/>
              <a:t>17</a:t>
            </a:fld>
            <a:endParaRPr lang="en-US"/>
          </a:p>
        </p:txBody>
      </p:sp>
    </p:spTree>
    <p:extLst>
      <p:ext uri="{BB962C8B-B14F-4D97-AF65-F5344CB8AC3E}">
        <p14:creationId xmlns:p14="http://schemas.microsoft.com/office/powerpoint/2010/main" val="579470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34400" cy="698211"/>
          </a:xfrm>
        </p:spPr>
        <p:txBody>
          <a:bodyPr>
            <a:noAutofit/>
          </a:bodyPr>
          <a:lstStyle/>
          <a:p>
            <a:pPr algn="l"/>
            <a:r>
              <a:rPr lang="en-US" sz="4000" dirty="0"/>
              <a:t>Lifelong Effects of Lead Poisoning</a:t>
            </a:r>
            <a:endParaRPr lang="en-US" dirty="0"/>
          </a:p>
        </p:txBody>
      </p:sp>
      <p:sp>
        <p:nvSpPr>
          <p:cNvPr id="5" name="TextBox 4"/>
          <p:cNvSpPr txBox="1"/>
          <p:nvPr/>
        </p:nvSpPr>
        <p:spPr>
          <a:xfrm>
            <a:off x="2819400" y="1579599"/>
            <a:ext cx="3200400" cy="553998"/>
          </a:xfrm>
          <a:prstGeom prst="rect">
            <a:avLst/>
          </a:prstGeom>
          <a:noFill/>
        </p:spPr>
        <p:txBody>
          <a:bodyPr wrap="square" rtlCol="0">
            <a:spAutoFit/>
          </a:bodyPr>
          <a:lstStyle/>
          <a:p>
            <a:r>
              <a:rPr lang="en-US" sz="3000" b="1" dirty="0" smtClean="0">
                <a:solidFill>
                  <a:srgbClr val="1C3765"/>
                </a:solidFill>
              </a:rPr>
              <a:t>As teenagers:</a:t>
            </a:r>
            <a:endParaRPr lang="en-US" sz="3000" b="1" dirty="0">
              <a:solidFill>
                <a:srgbClr val="1C3765"/>
              </a:solidFill>
            </a:endParaRPr>
          </a:p>
        </p:txBody>
      </p:sp>
      <p:sp>
        <p:nvSpPr>
          <p:cNvPr id="10" name="TextBox 9"/>
          <p:cNvSpPr txBox="1"/>
          <p:nvPr/>
        </p:nvSpPr>
        <p:spPr>
          <a:xfrm>
            <a:off x="560196" y="2133600"/>
            <a:ext cx="2895600" cy="400110"/>
          </a:xfrm>
          <a:prstGeom prst="rect">
            <a:avLst/>
          </a:prstGeom>
          <a:noFill/>
        </p:spPr>
        <p:txBody>
          <a:bodyPr wrap="square" rtlCol="0">
            <a:spAutoFit/>
          </a:bodyPr>
          <a:lstStyle/>
          <a:p>
            <a:r>
              <a:rPr lang="en-US" sz="2000" dirty="0" smtClean="0">
                <a:solidFill>
                  <a:srgbClr val="1C3765"/>
                </a:solidFill>
              </a:rPr>
              <a:t>Skipping School</a:t>
            </a:r>
            <a:endParaRPr lang="en-US" sz="2000" dirty="0">
              <a:solidFill>
                <a:srgbClr val="1C3765"/>
              </a:solidFill>
            </a:endParaRPr>
          </a:p>
        </p:txBody>
      </p:sp>
      <p:sp>
        <p:nvSpPr>
          <p:cNvPr id="11" name="TextBox 10"/>
          <p:cNvSpPr txBox="1"/>
          <p:nvPr/>
        </p:nvSpPr>
        <p:spPr>
          <a:xfrm>
            <a:off x="3637260" y="2724150"/>
            <a:ext cx="2230140" cy="400110"/>
          </a:xfrm>
          <a:prstGeom prst="rect">
            <a:avLst/>
          </a:prstGeom>
          <a:noFill/>
        </p:spPr>
        <p:txBody>
          <a:bodyPr wrap="square" rtlCol="0">
            <a:spAutoFit/>
          </a:bodyPr>
          <a:lstStyle/>
          <a:p>
            <a:r>
              <a:rPr lang="en-US" sz="2000" dirty="0" smtClean="0">
                <a:solidFill>
                  <a:srgbClr val="1C3765"/>
                </a:solidFill>
              </a:rPr>
              <a:t>Teen Pregnancy</a:t>
            </a:r>
            <a:endParaRPr lang="en-US" sz="2000" dirty="0">
              <a:solidFill>
                <a:srgbClr val="1C3765"/>
              </a:solidFill>
            </a:endParaRPr>
          </a:p>
        </p:txBody>
      </p:sp>
      <p:sp>
        <p:nvSpPr>
          <p:cNvPr id="12" name="TextBox 11"/>
          <p:cNvSpPr txBox="1"/>
          <p:nvPr/>
        </p:nvSpPr>
        <p:spPr>
          <a:xfrm>
            <a:off x="5943600" y="3409890"/>
            <a:ext cx="1695450" cy="400110"/>
          </a:xfrm>
          <a:prstGeom prst="rect">
            <a:avLst/>
          </a:prstGeom>
          <a:noFill/>
        </p:spPr>
        <p:txBody>
          <a:bodyPr wrap="square" rtlCol="0">
            <a:spAutoFit/>
          </a:bodyPr>
          <a:lstStyle/>
          <a:p>
            <a:r>
              <a:rPr lang="en-US" sz="2000" dirty="0" smtClean="0">
                <a:solidFill>
                  <a:srgbClr val="1C3765"/>
                </a:solidFill>
              </a:rPr>
              <a:t>Smoking</a:t>
            </a:r>
            <a:endParaRPr lang="en-US" sz="2000" dirty="0">
              <a:solidFill>
                <a:srgbClr val="1C3765"/>
              </a:solidFill>
            </a:endParaRPr>
          </a:p>
        </p:txBody>
      </p:sp>
      <p:sp>
        <p:nvSpPr>
          <p:cNvPr id="15" name="Rounded Rectangle 14"/>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3400" y="6096000"/>
            <a:ext cx="7772400" cy="369332"/>
          </a:xfrm>
          <a:prstGeom prst="rect">
            <a:avLst/>
          </a:prstGeom>
        </p:spPr>
        <p:txBody>
          <a:bodyPr wrap="square">
            <a:spAutoFit/>
          </a:bodyPr>
          <a:lstStyle/>
          <a:p>
            <a:r>
              <a:rPr lang="en-US" b="1" dirty="0">
                <a:solidFill>
                  <a:schemeClr val="bg1">
                    <a:lumMod val="85000"/>
                  </a:schemeClr>
                </a:solidFill>
                <a:sym typeface="Wingdings"/>
              </a:rPr>
              <a:t></a:t>
            </a:r>
            <a:r>
              <a:rPr lang="en-US" b="1" dirty="0">
                <a:solidFill>
                  <a:schemeClr val="bg1">
                    <a:lumMod val="85000"/>
                  </a:schemeClr>
                </a:solidFill>
              </a:rPr>
              <a:t> WHO</a:t>
            </a:r>
            <a:r>
              <a:rPr lang="en-US" b="1"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b="1" dirty="0" smtClean="0">
                <a:solidFill>
                  <a:schemeClr val="accent5">
                    <a:lumMod val="50000"/>
                  </a:schemeClr>
                </a:solidFill>
                <a:sym typeface="Wingdings"/>
              </a:rPr>
              <a:t></a:t>
            </a:r>
            <a:r>
              <a:rPr lang="en-US" b="1" dirty="0" smtClean="0">
                <a:solidFill>
                  <a:schemeClr val="accent5">
                    <a:lumMod val="50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286"/>
          <a:stretch/>
        </p:blipFill>
        <p:spPr>
          <a:xfrm>
            <a:off x="583154" y="2513072"/>
            <a:ext cx="2905299" cy="2135128"/>
          </a:xfrm>
          <a:prstGeom prst="rect">
            <a:avLst/>
          </a:prstGeom>
          <a:ln>
            <a:no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2432"/>
          <a:stretch/>
        </p:blipFill>
        <p:spPr>
          <a:xfrm>
            <a:off x="3659031" y="3108144"/>
            <a:ext cx="2130738" cy="2090874"/>
          </a:xfrm>
          <a:prstGeom prst="rect">
            <a:avLst/>
          </a:prstGeom>
          <a:ln>
            <a:no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3771900"/>
            <a:ext cx="2857500" cy="1714500"/>
          </a:xfrm>
          <a:prstGeom prst="rect">
            <a:avLst/>
          </a:prstGeom>
          <a:ln>
            <a:solidFill>
              <a:schemeClr val="bg1"/>
            </a:solidFill>
          </a:ln>
        </p:spPr>
      </p:pic>
      <p:sp>
        <p:nvSpPr>
          <p:cNvPr id="3" name="Slide Number Placeholder 2"/>
          <p:cNvSpPr>
            <a:spLocks noGrp="1"/>
          </p:cNvSpPr>
          <p:nvPr>
            <p:ph type="sldNum" sz="quarter" idx="12"/>
          </p:nvPr>
        </p:nvSpPr>
        <p:spPr/>
        <p:txBody>
          <a:bodyPr/>
          <a:lstStyle/>
          <a:p>
            <a:fld id="{24149842-55D9-4A7E-B6EB-FD6B3A4BED3C}" type="slidenum">
              <a:rPr lang="en-US" smtClean="0"/>
              <a:pPr/>
              <a:t>18</a:t>
            </a:fld>
            <a:endParaRPr lang="en-US"/>
          </a:p>
        </p:txBody>
      </p:sp>
    </p:spTree>
    <p:extLst>
      <p:ext uri="{BB962C8B-B14F-4D97-AF65-F5344CB8AC3E}">
        <p14:creationId xmlns:p14="http://schemas.microsoft.com/office/powerpoint/2010/main" val="3293789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534400" cy="685800"/>
          </a:xfrm>
        </p:spPr>
        <p:txBody>
          <a:bodyPr>
            <a:noAutofit/>
          </a:bodyPr>
          <a:lstStyle/>
          <a:p>
            <a:pPr algn="l"/>
            <a:r>
              <a:rPr lang="en-US" sz="4000" dirty="0"/>
              <a:t>Lifelong Effects of Lead Poisoning</a:t>
            </a:r>
            <a:endParaRPr lang="en-US" dirty="0"/>
          </a:p>
        </p:txBody>
      </p:sp>
      <p:sp>
        <p:nvSpPr>
          <p:cNvPr id="7" name="TextBox 6"/>
          <p:cNvSpPr txBox="1"/>
          <p:nvPr/>
        </p:nvSpPr>
        <p:spPr>
          <a:xfrm>
            <a:off x="533400" y="2266890"/>
            <a:ext cx="2039566" cy="400110"/>
          </a:xfrm>
          <a:prstGeom prst="rect">
            <a:avLst/>
          </a:prstGeom>
          <a:noFill/>
        </p:spPr>
        <p:txBody>
          <a:bodyPr wrap="square" rtlCol="0">
            <a:spAutoFit/>
          </a:bodyPr>
          <a:lstStyle/>
          <a:p>
            <a:r>
              <a:rPr lang="en-US" sz="2000" dirty="0" smtClean="0">
                <a:solidFill>
                  <a:srgbClr val="1C3765"/>
                </a:solidFill>
              </a:rPr>
              <a:t>Memory Loss</a:t>
            </a:r>
            <a:endParaRPr lang="en-US" sz="2000" dirty="0">
              <a:solidFill>
                <a:srgbClr val="1C3765"/>
              </a:solidFill>
            </a:endParaRPr>
          </a:p>
        </p:txBody>
      </p:sp>
      <p:sp>
        <p:nvSpPr>
          <p:cNvPr id="9" name="TextBox 8"/>
          <p:cNvSpPr txBox="1"/>
          <p:nvPr/>
        </p:nvSpPr>
        <p:spPr>
          <a:xfrm>
            <a:off x="2873828" y="2876490"/>
            <a:ext cx="2764972" cy="400110"/>
          </a:xfrm>
          <a:prstGeom prst="rect">
            <a:avLst/>
          </a:prstGeom>
          <a:noFill/>
        </p:spPr>
        <p:txBody>
          <a:bodyPr wrap="square" rtlCol="0">
            <a:spAutoFit/>
          </a:bodyPr>
          <a:lstStyle/>
          <a:p>
            <a:r>
              <a:rPr lang="en-US" sz="2000" dirty="0" smtClean="0">
                <a:solidFill>
                  <a:srgbClr val="1C3765"/>
                </a:solidFill>
              </a:rPr>
              <a:t>High Blood Pressure</a:t>
            </a:r>
            <a:endParaRPr lang="en-US" sz="2000" dirty="0">
              <a:solidFill>
                <a:srgbClr val="1C3765"/>
              </a:solidFill>
            </a:endParaRPr>
          </a:p>
        </p:txBody>
      </p:sp>
      <p:sp>
        <p:nvSpPr>
          <p:cNvPr id="10" name="TextBox 9"/>
          <p:cNvSpPr txBox="1"/>
          <p:nvPr/>
        </p:nvSpPr>
        <p:spPr>
          <a:xfrm>
            <a:off x="6117771" y="2752665"/>
            <a:ext cx="2035629" cy="400110"/>
          </a:xfrm>
          <a:prstGeom prst="rect">
            <a:avLst/>
          </a:prstGeom>
          <a:noFill/>
        </p:spPr>
        <p:txBody>
          <a:bodyPr wrap="square" rtlCol="0">
            <a:spAutoFit/>
          </a:bodyPr>
          <a:lstStyle/>
          <a:p>
            <a:r>
              <a:rPr lang="en-US" sz="2000" dirty="0" smtClean="0">
                <a:solidFill>
                  <a:srgbClr val="1C3765"/>
                </a:solidFill>
              </a:rPr>
              <a:t>Heart Attack</a:t>
            </a:r>
            <a:endParaRPr lang="en-US" sz="2000" dirty="0">
              <a:solidFill>
                <a:srgbClr val="1C3765"/>
              </a:solidFill>
            </a:endParaRPr>
          </a:p>
        </p:txBody>
      </p:sp>
      <p:sp>
        <p:nvSpPr>
          <p:cNvPr id="11" name="TextBox 10"/>
          <p:cNvSpPr txBox="1"/>
          <p:nvPr/>
        </p:nvSpPr>
        <p:spPr>
          <a:xfrm>
            <a:off x="3045881" y="1828800"/>
            <a:ext cx="3200400" cy="584775"/>
          </a:xfrm>
          <a:prstGeom prst="rect">
            <a:avLst/>
          </a:prstGeom>
          <a:noFill/>
        </p:spPr>
        <p:txBody>
          <a:bodyPr wrap="square" rtlCol="0">
            <a:spAutoFit/>
          </a:bodyPr>
          <a:lstStyle/>
          <a:p>
            <a:r>
              <a:rPr lang="en-US" sz="3200" b="1" dirty="0" smtClean="0">
                <a:solidFill>
                  <a:srgbClr val="1C3765"/>
                </a:solidFill>
              </a:rPr>
              <a:t>As adults:</a:t>
            </a:r>
            <a:endParaRPr lang="en-US" sz="3200" b="1" dirty="0">
              <a:solidFill>
                <a:srgbClr val="1C3765"/>
              </a:solidFill>
            </a:endParaRPr>
          </a:p>
        </p:txBody>
      </p:sp>
      <p:sp>
        <p:nvSpPr>
          <p:cNvPr id="14" name="Rounded Rectangle 13"/>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b="1" dirty="0" smtClean="0">
                <a:solidFill>
                  <a:schemeClr val="accent5">
                    <a:lumMod val="50000"/>
                  </a:schemeClr>
                </a:solidFill>
                <a:sym typeface="Wingdings"/>
              </a:rPr>
              <a:t></a:t>
            </a:r>
            <a:r>
              <a:rPr lang="en-US" b="1" dirty="0" smtClean="0">
                <a:solidFill>
                  <a:schemeClr val="accent5">
                    <a:lumMod val="50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2120" y="2652468"/>
            <a:ext cx="1891516" cy="2833932"/>
          </a:xfr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277" y="3276600"/>
            <a:ext cx="2733523" cy="1905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2675" y="3171825"/>
            <a:ext cx="2133600" cy="2133600"/>
          </a:xfrm>
          <a:prstGeom prst="rect">
            <a:avLst/>
          </a:prstGeom>
        </p:spPr>
      </p:pic>
      <p:sp>
        <p:nvSpPr>
          <p:cNvPr id="3" name="Slide Number Placeholder 2"/>
          <p:cNvSpPr>
            <a:spLocks noGrp="1"/>
          </p:cNvSpPr>
          <p:nvPr>
            <p:ph type="sldNum" sz="quarter" idx="12"/>
          </p:nvPr>
        </p:nvSpPr>
        <p:spPr/>
        <p:txBody>
          <a:bodyPr/>
          <a:lstStyle/>
          <a:p>
            <a:fld id="{24149842-55D9-4A7E-B6EB-FD6B3A4BED3C}" type="slidenum">
              <a:rPr lang="en-US" smtClean="0"/>
              <a:pPr/>
              <a:t>19</a:t>
            </a:fld>
            <a:endParaRPr lang="en-US"/>
          </a:p>
        </p:txBody>
      </p:sp>
    </p:spTree>
    <p:extLst>
      <p:ext uri="{BB962C8B-B14F-4D97-AF65-F5344CB8AC3E}">
        <p14:creationId xmlns:p14="http://schemas.microsoft.com/office/powerpoint/2010/main" val="3650327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9324" b="5835"/>
          <a:stretch/>
        </p:blipFill>
        <p:spPr>
          <a:xfrm>
            <a:off x="533400" y="990600"/>
            <a:ext cx="8063058" cy="4558706"/>
          </a:xfrm>
          <a:prstGeom prst="rect">
            <a:avLst/>
          </a:prstGeom>
        </p:spPr>
      </p:pic>
      <p:sp>
        <p:nvSpPr>
          <p:cNvPr id="2" name="Title 1"/>
          <p:cNvSpPr>
            <a:spLocks noGrp="1"/>
          </p:cNvSpPr>
          <p:nvPr>
            <p:ph type="ctrTitle"/>
          </p:nvPr>
        </p:nvSpPr>
        <p:spPr>
          <a:xfrm>
            <a:off x="526329" y="5486400"/>
            <a:ext cx="8077200" cy="960120"/>
          </a:xfrm>
          <a:solidFill>
            <a:schemeClr val="accent5">
              <a:lumMod val="50000"/>
            </a:schemeClr>
          </a:solidFill>
        </p:spPr>
        <p:txBody>
          <a:bodyPr>
            <a:normAutofit/>
          </a:bodyPr>
          <a:lstStyle/>
          <a:p>
            <a:pPr algn="l"/>
            <a:r>
              <a:rPr lang="en-US" sz="3200" dirty="0" smtClean="0">
                <a:solidFill>
                  <a:schemeClr val="bg1"/>
                </a:solidFill>
                <a:latin typeface="Kristen ITC" panose="03050502040202030202" pitchFamily="66" charset="0"/>
              </a:rPr>
              <a:t>Lead </a:t>
            </a:r>
            <a:r>
              <a:rPr lang="en-US" sz="3200" dirty="0">
                <a:solidFill>
                  <a:schemeClr val="bg1"/>
                </a:solidFill>
                <a:latin typeface="Kristen ITC" panose="03050502040202030202" pitchFamily="66" charset="0"/>
              </a:rPr>
              <a:t>Poisoning </a:t>
            </a:r>
            <a:r>
              <a:rPr lang="en-US" sz="3200" dirty="0" smtClean="0">
                <a:solidFill>
                  <a:schemeClr val="bg1"/>
                </a:solidFill>
                <a:latin typeface="Kristen ITC" panose="03050502040202030202" pitchFamily="66" charset="0"/>
              </a:rPr>
              <a:t>– The Invisible Disease</a:t>
            </a:r>
            <a:endParaRPr lang="en-US" sz="3200" dirty="0">
              <a:solidFill>
                <a:schemeClr val="bg1"/>
              </a:solidFill>
              <a:latin typeface="Kristen ITC" panose="03050502040202030202" pitchFamily="66" charset="0"/>
            </a:endParaRPr>
          </a:p>
        </p:txBody>
      </p:sp>
    </p:spTree>
    <p:extLst>
      <p:ext uri="{BB962C8B-B14F-4D97-AF65-F5344CB8AC3E}">
        <p14:creationId xmlns:p14="http://schemas.microsoft.com/office/powerpoint/2010/main" val="3711335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55638" y="776287"/>
            <a:ext cx="3992562" cy="5167313"/>
          </a:xfrm>
        </p:spPr>
      </p:pic>
      <p:sp>
        <p:nvSpPr>
          <p:cNvPr id="12" name="TextBox 11"/>
          <p:cNvSpPr txBox="1"/>
          <p:nvPr/>
        </p:nvSpPr>
        <p:spPr>
          <a:xfrm>
            <a:off x="1995901" y="5149579"/>
            <a:ext cx="1447800" cy="246221"/>
          </a:xfrm>
          <a:prstGeom prst="rect">
            <a:avLst/>
          </a:prstGeom>
          <a:solidFill>
            <a:schemeClr val="bg1"/>
          </a:solidFill>
        </p:spPr>
        <p:txBody>
          <a:bodyPr wrap="square" rtlCol="0">
            <a:spAutoFit/>
          </a:bodyPr>
          <a:lstStyle/>
          <a:p>
            <a:endParaRPr lang="en-US" sz="1000" dirty="0"/>
          </a:p>
        </p:txBody>
      </p:sp>
      <p:sp>
        <p:nvSpPr>
          <p:cNvPr id="7" name="TextBox 6"/>
          <p:cNvSpPr txBox="1"/>
          <p:nvPr/>
        </p:nvSpPr>
        <p:spPr>
          <a:xfrm>
            <a:off x="2041595" y="2440581"/>
            <a:ext cx="1462393" cy="142411"/>
          </a:xfrm>
          <a:prstGeom prst="rect">
            <a:avLst/>
          </a:prstGeom>
          <a:solidFill>
            <a:schemeClr val="bg1"/>
          </a:solidFill>
        </p:spPr>
        <p:txBody>
          <a:bodyPr wrap="square" rtlCol="0">
            <a:spAutoFit/>
          </a:bodyPr>
          <a:lstStyle/>
          <a:p>
            <a:endParaRPr lang="en-US" sz="600" dirty="0"/>
          </a:p>
        </p:txBody>
      </p:sp>
      <p:sp>
        <p:nvSpPr>
          <p:cNvPr id="8" name="TextBox 7"/>
          <p:cNvSpPr txBox="1"/>
          <p:nvPr/>
        </p:nvSpPr>
        <p:spPr>
          <a:xfrm>
            <a:off x="1005732" y="2793164"/>
            <a:ext cx="670667" cy="640848"/>
          </a:xfrm>
          <a:prstGeom prst="rect">
            <a:avLst/>
          </a:prstGeom>
          <a:solidFill>
            <a:schemeClr val="bg1"/>
          </a:solidFill>
        </p:spPr>
        <p:txBody>
          <a:bodyPr wrap="square" rtlCol="0">
            <a:spAutoFit/>
          </a:bodyPr>
          <a:lstStyle/>
          <a:p>
            <a:endParaRPr lang="en-US" sz="4800" dirty="0"/>
          </a:p>
        </p:txBody>
      </p:sp>
      <p:sp>
        <p:nvSpPr>
          <p:cNvPr id="9" name="TextBox 8"/>
          <p:cNvSpPr txBox="1"/>
          <p:nvPr/>
        </p:nvSpPr>
        <p:spPr>
          <a:xfrm>
            <a:off x="4132385" y="3626353"/>
            <a:ext cx="487464" cy="450967"/>
          </a:xfrm>
          <a:prstGeom prst="rect">
            <a:avLst/>
          </a:prstGeom>
          <a:solidFill>
            <a:schemeClr val="bg1"/>
          </a:solidFill>
        </p:spPr>
        <p:txBody>
          <a:bodyPr wrap="square" rtlCol="0">
            <a:spAutoFit/>
          </a:bodyPr>
          <a:lstStyle/>
          <a:p>
            <a:endParaRPr lang="en-US" sz="3200" dirty="0"/>
          </a:p>
        </p:txBody>
      </p:sp>
      <p:sp>
        <p:nvSpPr>
          <p:cNvPr id="10" name="TextBox 9"/>
          <p:cNvSpPr txBox="1"/>
          <p:nvPr/>
        </p:nvSpPr>
        <p:spPr>
          <a:xfrm>
            <a:off x="883867" y="4673608"/>
            <a:ext cx="487733" cy="450967"/>
          </a:xfrm>
          <a:prstGeom prst="rect">
            <a:avLst/>
          </a:prstGeom>
          <a:solidFill>
            <a:schemeClr val="bg1"/>
          </a:solidFill>
        </p:spPr>
        <p:txBody>
          <a:bodyPr wrap="square" rtlCol="0">
            <a:spAutoFit/>
          </a:bodyPr>
          <a:lstStyle/>
          <a:p>
            <a:endParaRPr lang="en-US" sz="3200" dirty="0"/>
          </a:p>
        </p:txBody>
      </p:sp>
      <p:sp>
        <p:nvSpPr>
          <p:cNvPr id="13" name="TextBox 12"/>
          <p:cNvSpPr txBox="1"/>
          <p:nvPr/>
        </p:nvSpPr>
        <p:spPr>
          <a:xfrm>
            <a:off x="2102528" y="4899091"/>
            <a:ext cx="670264" cy="142411"/>
          </a:xfrm>
          <a:prstGeom prst="rect">
            <a:avLst/>
          </a:prstGeom>
          <a:solidFill>
            <a:schemeClr val="bg1"/>
          </a:solidFill>
        </p:spPr>
        <p:txBody>
          <a:bodyPr wrap="square" rtlCol="0">
            <a:spAutoFit/>
          </a:bodyPr>
          <a:lstStyle/>
          <a:p>
            <a:endParaRPr lang="en-US" sz="600" dirty="0"/>
          </a:p>
        </p:txBody>
      </p:sp>
      <p:sp>
        <p:nvSpPr>
          <p:cNvPr id="14" name="TextBox 13"/>
          <p:cNvSpPr txBox="1"/>
          <p:nvPr/>
        </p:nvSpPr>
        <p:spPr>
          <a:xfrm>
            <a:off x="2346260" y="3968442"/>
            <a:ext cx="426531" cy="189881"/>
          </a:xfrm>
          <a:prstGeom prst="rect">
            <a:avLst/>
          </a:prstGeom>
          <a:solidFill>
            <a:schemeClr val="bg1"/>
          </a:solidFill>
        </p:spPr>
        <p:txBody>
          <a:bodyPr wrap="square" rtlCol="0">
            <a:spAutoFit/>
          </a:bodyPr>
          <a:lstStyle/>
          <a:p>
            <a:endParaRPr lang="en-US" sz="1000" dirty="0"/>
          </a:p>
        </p:txBody>
      </p:sp>
      <p:sp>
        <p:nvSpPr>
          <p:cNvPr id="15" name="TextBox 14"/>
          <p:cNvSpPr txBox="1"/>
          <p:nvPr/>
        </p:nvSpPr>
        <p:spPr>
          <a:xfrm>
            <a:off x="3062680" y="3645071"/>
            <a:ext cx="441308" cy="107722"/>
          </a:xfrm>
          <a:prstGeom prst="rect">
            <a:avLst/>
          </a:prstGeom>
          <a:solidFill>
            <a:schemeClr val="bg1"/>
          </a:solidFill>
        </p:spPr>
        <p:txBody>
          <a:bodyPr wrap="square" rtlCol="0">
            <a:spAutoFit/>
          </a:bodyPr>
          <a:lstStyle/>
          <a:p>
            <a:endParaRPr lang="en-US" sz="100" dirty="0"/>
          </a:p>
        </p:txBody>
      </p:sp>
      <p:sp>
        <p:nvSpPr>
          <p:cNvPr id="16" name="TextBox 15"/>
          <p:cNvSpPr txBox="1"/>
          <p:nvPr/>
        </p:nvSpPr>
        <p:spPr>
          <a:xfrm>
            <a:off x="3503988" y="3615859"/>
            <a:ext cx="121866" cy="83073"/>
          </a:xfrm>
          <a:prstGeom prst="rect">
            <a:avLst/>
          </a:prstGeom>
          <a:solidFill>
            <a:schemeClr val="bg1"/>
          </a:solidFill>
        </p:spPr>
        <p:txBody>
          <a:bodyPr wrap="square" rtlCol="0">
            <a:spAutoFit/>
          </a:bodyPr>
          <a:lstStyle/>
          <a:p>
            <a:endParaRPr lang="en-US" sz="100" dirty="0"/>
          </a:p>
        </p:txBody>
      </p:sp>
      <p:sp>
        <p:nvSpPr>
          <p:cNvPr id="17" name="TextBox 16"/>
          <p:cNvSpPr txBox="1"/>
          <p:nvPr/>
        </p:nvSpPr>
        <p:spPr>
          <a:xfrm>
            <a:off x="1957801" y="3578024"/>
            <a:ext cx="290099" cy="184666"/>
          </a:xfrm>
          <a:prstGeom prst="rect">
            <a:avLst/>
          </a:prstGeom>
          <a:solidFill>
            <a:schemeClr val="bg1"/>
          </a:solidFill>
        </p:spPr>
        <p:txBody>
          <a:bodyPr wrap="square" rtlCol="0">
            <a:spAutoFit/>
          </a:bodyPr>
          <a:lstStyle/>
          <a:p>
            <a:endParaRPr lang="en-US" sz="600" dirty="0"/>
          </a:p>
        </p:txBody>
      </p:sp>
      <p:sp>
        <p:nvSpPr>
          <p:cNvPr id="18" name="TextBox 17"/>
          <p:cNvSpPr txBox="1"/>
          <p:nvPr/>
        </p:nvSpPr>
        <p:spPr>
          <a:xfrm>
            <a:off x="1934942" y="3657395"/>
            <a:ext cx="45719" cy="106808"/>
          </a:xfrm>
          <a:prstGeom prst="rect">
            <a:avLst/>
          </a:prstGeom>
          <a:solidFill>
            <a:schemeClr val="bg1"/>
          </a:solidFill>
        </p:spPr>
        <p:txBody>
          <a:bodyPr wrap="square" rtlCol="0">
            <a:spAutoFit/>
          </a:bodyPr>
          <a:lstStyle/>
          <a:p>
            <a:endParaRPr lang="en-US" sz="300" dirty="0"/>
          </a:p>
        </p:txBody>
      </p:sp>
      <p:sp>
        <p:nvSpPr>
          <p:cNvPr id="19" name="TextBox 18"/>
          <p:cNvSpPr txBox="1"/>
          <p:nvPr/>
        </p:nvSpPr>
        <p:spPr>
          <a:xfrm>
            <a:off x="3290723" y="4038600"/>
            <a:ext cx="213265" cy="107855"/>
          </a:xfrm>
          <a:prstGeom prst="rect">
            <a:avLst/>
          </a:prstGeom>
          <a:solidFill>
            <a:schemeClr val="bg1"/>
          </a:solidFill>
        </p:spPr>
        <p:txBody>
          <a:bodyPr wrap="square" rtlCol="0">
            <a:spAutoFit/>
          </a:bodyPr>
          <a:lstStyle/>
          <a:p>
            <a:endParaRPr lang="en-US" sz="900" dirty="0"/>
          </a:p>
        </p:txBody>
      </p:sp>
      <p:sp>
        <p:nvSpPr>
          <p:cNvPr id="20" name="TextBox 19"/>
          <p:cNvSpPr txBox="1"/>
          <p:nvPr/>
        </p:nvSpPr>
        <p:spPr>
          <a:xfrm>
            <a:off x="3283334" y="3946284"/>
            <a:ext cx="174498" cy="94941"/>
          </a:xfrm>
          <a:prstGeom prst="rect">
            <a:avLst/>
          </a:prstGeom>
          <a:solidFill>
            <a:schemeClr val="bg1"/>
          </a:solidFill>
        </p:spPr>
        <p:txBody>
          <a:bodyPr wrap="square" rtlCol="0">
            <a:spAutoFit/>
          </a:bodyPr>
          <a:lstStyle/>
          <a:p>
            <a:endParaRPr lang="en-US" sz="200" dirty="0"/>
          </a:p>
        </p:txBody>
      </p:sp>
      <p:sp>
        <p:nvSpPr>
          <p:cNvPr id="22" name="TextBox 21"/>
          <p:cNvSpPr txBox="1"/>
          <p:nvPr/>
        </p:nvSpPr>
        <p:spPr>
          <a:xfrm>
            <a:off x="3002959" y="4697254"/>
            <a:ext cx="577196" cy="246221"/>
          </a:xfrm>
          <a:prstGeom prst="rect">
            <a:avLst/>
          </a:prstGeom>
          <a:solidFill>
            <a:schemeClr val="bg1"/>
          </a:solidFill>
        </p:spPr>
        <p:txBody>
          <a:bodyPr wrap="square" rtlCol="0">
            <a:spAutoFit/>
          </a:bodyPr>
          <a:lstStyle/>
          <a:p>
            <a:endParaRPr lang="en-US" sz="1000" dirty="0"/>
          </a:p>
        </p:txBody>
      </p:sp>
      <p:sp>
        <p:nvSpPr>
          <p:cNvPr id="23" name="TextBox 22"/>
          <p:cNvSpPr txBox="1"/>
          <p:nvPr/>
        </p:nvSpPr>
        <p:spPr>
          <a:xfrm>
            <a:off x="3138390" y="4673608"/>
            <a:ext cx="487464" cy="83073"/>
          </a:xfrm>
          <a:prstGeom prst="rect">
            <a:avLst/>
          </a:prstGeom>
          <a:solidFill>
            <a:schemeClr val="bg1"/>
          </a:solidFill>
        </p:spPr>
        <p:txBody>
          <a:bodyPr wrap="square" rtlCol="0">
            <a:spAutoFit/>
          </a:bodyPr>
          <a:lstStyle/>
          <a:p>
            <a:endParaRPr lang="en-US" sz="100" dirty="0"/>
          </a:p>
        </p:txBody>
      </p:sp>
      <p:sp>
        <p:nvSpPr>
          <p:cNvPr id="24" name="TextBox 23"/>
          <p:cNvSpPr txBox="1"/>
          <p:nvPr/>
        </p:nvSpPr>
        <p:spPr>
          <a:xfrm>
            <a:off x="3534455" y="4756681"/>
            <a:ext cx="91400" cy="284821"/>
          </a:xfrm>
          <a:prstGeom prst="rect">
            <a:avLst/>
          </a:prstGeom>
          <a:solidFill>
            <a:schemeClr val="bg1"/>
          </a:solidFill>
        </p:spPr>
        <p:txBody>
          <a:bodyPr wrap="square" rtlCol="0">
            <a:spAutoFit/>
          </a:bodyPr>
          <a:lstStyle/>
          <a:p>
            <a:endParaRPr lang="en-US" dirty="0"/>
          </a:p>
        </p:txBody>
      </p:sp>
      <p:sp>
        <p:nvSpPr>
          <p:cNvPr id="27" name="Rounded Rectangle 26"/>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30" name="TextBox 29"/>
          <p:cNvSpPr txBox="1"/>
          <p:nvPr/>
        </p:nvSpPr>
        <p:spPr>
          <a:xfrm>
            <a:off x="3016524" y="3550764"/>
            <a:ext cx="441308" cy="107722"/>
          </a:xfrm>
          <a:prstGeom prst="rect">
            <a:avLst/>
          </a:prstGeom>
          <a:solidFill>
            <a:schemeClr val="bg1"/>
          </a:solidFill>
        </p:spPr>
        <p:txBody>
          <a:bodyPr wrap="square" rtlCol="0">
            <a:spAutoFit/>
          </a:bodyPr>
          <a:lstStyle/>
          <a:p>
            <a:endParaRPr lang="en-US" sz="100" dirty="0"/>
          </a:p>
        </p:txBody>
      </p:sp>
      <p:sp>
        <p:nvSpPr>
          <p:cNvPr id="33" name="TextBox 32"/>
          <p:cNvSpPr txBox="1"/>
          <p:nvPr/>
        </p:nvSpPr>
        <p:spPr>
          <a:xfrm>
            <a:off x="2013020" y="3556911"/>
            <a:ext cx="136860" cy="153888"/>
          </a:xfrm>
          <a:prstGeom prst="rect">
            <a:avLst/>
          </a:prstGeom>
          <a:solidFill>
            <a:schemeClr val="bg1"/>
          </a:solidFill>
        </p:spPr>
        <p:txBody>
          <a:bodyPr wrap="square" rtlCol="0">
            <a:spAutoFit/>
          </a:bodyPr>
          <a:lstStyle/>
          <a:p>
            <a:endParaRPr lang="en-US" sz="400" dirty="0"/>
          </a:p>
        </p:txBody>
      </p:sp>
      <p:sp>
        <p:nvSpPr>
          <p:cNvPr id="6" name="Rectangle 5"/>
          <p:cNvSpPr/>
          <p:nvPr/>
        </p:nvSpPr>
        <p:spPr>
          <a:xfrm>
            <a:off x="1855470" y="5562600"/>
            <a:ext cx="784859"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53000" y="1541186"/>
            <a:ext cx="3352800" cy="3785652"/>
          </a:xfrm>
          <a:prstGeom prst="rect">
            <a:avLst/>
          </a:prstGeom>
          <a:noFill/>
        </p:spPr>
        <p:txBody>
          <a:bodyPr wrap="square" rtlCol="0">
            <a:spAutoFit/>
          </a:bodyPr>
          <a:lstStyle/>
          <a:p>
            <a:r>
              <a:rPr lang="en-US" sz="3000" dirty="0" smtClean="0">
                <a:solidFill>
                  <a:srgbClr val="1C3765"/>
                </a:solidFill>
              </a:rPr>
              <a:t>Older homes are more likely to have lead paint hazards.</a:t>
            </a:r>
          </a:p>
          <a:p>
            <a:endParaRPr lang="en-US" sz="3000" dirty="0">
              <a:solidFill>
                <a:srgbClr val="1C3765"/>
              </a:solidFill>
            </a:endParaRPr>
          </a:p>
          <a:p>
            <a:r>
              <a:rPr lang="en-US" sz="3000" dirty="0" smtClean="0">
                <a:solidFill>
                  <a:srgbClr val="1C3765"/>
                </a:solidFill>
              </a:rPr>
              <a:t>Where can you find lead in a home?</a:t>
            </a:r>
            <a:endParaRPr lang="en-US" sz="3000" dirty="0">
              <a:solidFill>
                <a:srgbClr val="1C3765"/>
              </a:solidFill>
            </a:endParaRPr>
          </a:p>
        </p:txBody>
      </p:sp>
      <p:sp>
        <p:nvSpPr>
          <p:cNvPr id="2" name="Slide Number Placeholder 1"/>
          <p:cNvSpPr>
            <a:spLocks noGrp="1"/>
          </p:cNvSpPr>
          <p:nvPr>
            <p:ph type="sldNum" sz="quarter" idx="12"/>
          </p:nvPr>
        </p:nvSpPr>
        <p:spPr/>
        <p:txBody>
          <a:bodyPr/>
          <a:lstStyle/>
          <a:p>
            <a:fld id="{35A4CA66-2D90-44E5-9764-A3A4E1B3A394}" type="slidenum">
              <a:rPr lang="en-US" smtClean="0"/>
              <a:pPr/>
              <a:t>20</a:t>
            </a:fld>
            <a:endParaRPr lang="en-US"/>
          </a:p>
        </p:txBody>
      </p:sp>
    </p:spTree>
    <p:extLst>
      <p:ext uri="{BB962C8B-B14F-4D97-AF65-F5344CB8AC3E}">
        <p14:creationId xmlns:p14="http://schemas.microsoft.com/office/powerpoint/2010/main" val="3361462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6647" y="763575"/>
            <a:ext cx="4000500" cy="5176333"/>
          </a:xfrm>
        </p:spPr>
      </p:pic>
      <p:grpSp>
        <p:nvGrpSpPr>
          <p:cNvPr id="5" name="Group 4"/>
          <p:cNvGrpSpPr/>
          <p:nvPr/>
        </p:nvGrpSpPr>
        <p:grpSpPr>
          <a:xfrm>
            <a:off x="533400" y="2371725"/>
            <a:ext cx="3813747" cy="3437467"/>
            <a:chOff x="550169" y="2277533"/>
            <a:chExt cx="3813747" cy="3437467"/>
          </a:xfrm>
        </p:grpSpPr>
        <p:sp>
          <p:nvSpPr>
            <p:cNvPr id="2" name="Oval 1"/>
            <p:cNvSpPr/>
            <p:nvPr/>
          </p:nvSpPr>
          <p:spPr>
            <a:xfrm>
              <a:off x="1637975" y="2277533"/>
              <a:ext cx="16002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723899" y="2726267"/>
              <a:ext cx="766233" cy="3217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01916" y="3429000"/>
              <a:ext cx="7620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57867" y="3505200"/>
              <a:ext cx="4953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05454" y="3390900"/>
              <a:ext cx="732692" cy="4191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43100" y="3790950"/>
              <a:ext cx="609600" cy="4191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70689" y="3790950"/>
              <a:ext cx="381001" cy="4191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55588" y="4762500"/>
              <a:ext cx="9906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50169" y="4572000"/>
              <a:ext cx="6096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813659" y="5057775"/>
              <a:ext cx="1178983" cy="2476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52700" y="4572000"/>
              <a:ext cx="8636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09022" y="5410200"/>
              <a:ext cx="9906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3900" y="3086100"/>
              <a:ext cx="762000" cy="3429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ounded Rectangle 17"/>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20" name="TextBox 19"/>
          <p:cNvSpPr txBox="1"/>
          <p:nvPr/>
        </p:nvSpPr>
        <p:spPr>
          <a:xfrm>
            <a:off x="4572000" y="2675288"/>
            <a:ext cx="4185761" cy="923330"/>
          </a:xfrm>
          <a:prstGeom prst="rect">
            <a:avLst/>
          </a:prstGeom>
          <a:noFill/>
        </p:spPr>
        <p:txBody>
          <a:bodyPr wrap="none" rtlCol="0">
            <a:spAutoFit/>
          </a:bodyPr>
          <a:lstStyle/>
          <a:p>
            <a:r>
              <a:rPr lang="en-US" sz="3000" b="1" dirty="0" smtClean="0">
                <a:solidFill>
                  <a:srgbClr val="1C3765"/>
                </a:solidFill>
              </a:rPr>
              <a:t>Where is lead found? </a:t>
            </a:r>
          </a:p>
          <a:p>
            <a:endParaRPr lang="en-US" sz="2400" dirty="0"/>
          </a:p>
        </p:txBody>
      </p:sp>
      <p:sp>
        <p:nvSpPr>
          <p:cNvPr id="17" name="Slide Number Placeholder 16"/>
          <p:cNvSpPr>
            <a:spLocks noGrp="1"/>
          </p:cNvSpPr>
          <p:nvPr>
            <p:ph type="sldNum" sz="quarter" idx="12"/>
          </p:nvPr>
        </p:nvSpPr>
        <p:spPr/>
        <p:txBody>
          <a:bodyPr/>
          <a:lstStyle/>
          <a:p>
            <a:fld id="{24149842-55D9-4A7E-B6EB-FD6B3A4BED3C}" type="slidenum">
              <a:rPr lang="en-US" smtClean="0"/>
              <a:pPr/>
              <a:t>21</a:t>
            </a:fld>
            <a:endParaRPr lang="en-US"/>
          </a:p>
        </p:txBody>
      </p:sp>
    </p:spTree>
    <p:extLst>
      <p:ext uri="{BB962C8B-B14F-4D97-AF65-F5344CB8AC3E}">
        <p14:creationId xmlns:p14="http://schemas.microsoft.com/office/powerpoint/2010/main" val="3867854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32385" y="3626353"/>
            <a:ext cx="487464" cy="450967"/>
          </a:xfrm>
          <a:prstGeom prst="rect">
            <a:avLst/>
          </a:prstGeom>
          <a:solidFill>
            <a:schemeClr val="bg1"/>
          </a:solidFill>
        </p:spPr>
        <p:txBody>
          <a:bodyPr wrap="square" rtlCol="0">
            <a:spAutoFit/>
          </a:bodyPr>
          <a:lstStyle/>
          <a:p>
            <a:endParaRPr lang="en-US" sz="3200" dirty="0"/>
          </a:p>
        </p:txBody>
      </p:sp>
      <p:sp>
        <p:nvSpPr>
          <p:cNvPr id="18" name="TextBox 17"/>
          <p:cNvSpPr txBox="1"/>
          <p:nvPr/>
        </p:nvSpPr>
        <p:spPr>
          <a:xfrm>
            <a:off x="1934942" y="3657395"/>
            <a:ext cx="45719" cy="106808"/>
          </a:xfrm>
          <a:prstGeom prst="rect">
            <a:avLst/>
          </a:prstGeom>
          <a:solidFill>
            <a:schemeClr val="bg1"/>
          </a:solidFill>
        </p:spPr>
        <p:txBody>
          <a:bodyPr wrap="square" rtlCol="0">
            <a:spAutoFit/>
          </a:bodyPr>
          <a:lstStyle/>
          <a:p>
            <a:endParaRPr lang="en-US" sz="300" dirty="0"/>
          </a:p>
        </p:txBody>
      </p:sp>
      <p:sp>
        <p:nvSpPr>
          <p:cNvPr id="20" name="TextBox 19"/>
          <p:cNvSpPr txBox="1"/>
          <p:nvPr/>
        </p:nvSpPr>
        <p:spPr>
          <a:xfrm>
            <a:off x="3283334" y="3946284"/>
            <a:ext cx="174498" cy="94941"/>
          </a:xfrm>
          <a:prstGeom prst="rect">
            <a:avLst/>
          </a:prstGeom>
          <a:solidFill>
            <a:schemeClr val="bg1"/>
          </a:solidFill>
        </p:spPr>
        <p:txBody>
          <a:bodyPr wrap="square" rtlCol="0">
            <a:spAutoFit/>
          </a:bodyPr>
          <a:lstStyle/>
          <a:p>
            <a:endParaRPr lang="en-US" sz="200" dirty="0"/>
          </a:p>
        </p:txBody>
      </p:sp>
      <p:sp>
        <p:nvSpPr>
          <p:cNvPr id="27" name="Rounded Rectangle 26"/>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37" name="Plus 36"/>
          <p:cNvSpPr/>
          <p:nvPr/>
        </p:nvSpPr>
        <p:spPr>
          <a:xfrm>
            <a:off x="3665280" y="4157269"/>
            <a:ext cx="467105" cy="550451"/>
          </a:xfrm>
          <a:prstGeom prst="mathPlus">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spcCol="0" rtlCol="0" anchor="ctr"/>
          <a:lstStyle/>
          <a:p>
            <a:pPr algn="ctr"/>
            <a:endParaRPr lang="en-US" dirty="0"/>
          </a:p>
        </p:txBody>
      </p:sp>
      <p:sp>
        <p:nvSpPr>
          <p:cNvPr id="38" name="Equal 37"/>
          <p:cNvSpPr/>
          <p:nvPr/>
        </p:nvSpPr>
        <p:spPr>
          <a:xfrm>
            <a:off x="5943600" y="4157268"/>
            <a:ext cx="534340" cy="550451"/>
          </a:xfrm>
          <a:prstGeom prst="mathEqual">
            <a:avLst>
              <a:gd name="adj1" fmla="val 23520"/>
              <a:gd name="adj2" fmla="val 1615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spcCol="0" rtlCol="0" anchor="ctr"/>
          <a:lstStyle/>
          <a:p>
            <a:pPr algn="ctr"/>
            <a:endParaRPr lang="en-US" dirty="0">
              <a:solidFill>
                <a:schemeClr val="tx1"/>
              </a:solidFill>
            </a:endParaRPr>
          </a:p>
        </p:txBody>
      </p:sp>
      <p:sp>
        <p:nvSpPr>
          <p:cNvPr id="39" name="TextBox 38"/>
          <p:cNvSpPr txBox="1"/>
          <p:nvPr/>
        </p:nvSpPr>
        <p:spPr>
          <a:xfrm>
            <a:off x="6584066" y="3920706"/>
            <a:ext cx="1518091" cy="1023575"/>
          </a:xfrm>
          <a:prstGeom prst="rect">
            <a:avLst/>
          </a:prstGeom>
          <a:noFill/>
        </p:spPr>
        <p:txBody>
          <a:bodyPr wrap="square" lIns="99276" tIns="49638" rIns="99276" bIns="49638" rtlCol="0">
            <a:spAutoFit/>
          </a:bodyPr>
          <a:lstStyle/>
          <a:p>
            <a:pPr algn="ctr"/>
            <a:r>
              <a:rPr lang="en-US" sz="2000" b="1" dirty="0">
                <a:solidFill>
                  <a:srgbClr val="1C3765"/>
                </a:solidFill>
              </a:rPr>
              <a:t>Lead Poisoned Child</a:t>
            </a:r>
          </a:p>
        </p:txBody>
      </p:sp>
      <p:sp>
        <p:nvSpPr>
          <p:cNvPr id="40" name="TextBox 39"/>
          <p:cNvSpPr txBox="1"/>
          <p:nvPr/>
        </p:nvSpPr>
        <p:spPr>
          <a:xfrm>
            <a:off x="2205772" y="714137"/>
            <a:ext cx="6400800" cy="300300"/>
          </a:xfrm>
          <a:prstGeom prst="rect">
            <a:avLst/>
          </a:prstGeom>
          <a:noFill/>
        </p:spPr>
        <p:txBody>
          <a:bodyPr wrap="square" lIns="99276" tIns="49638" rIns="99276" bIns="49638" rtlCol="0">
            <a:spAutoFit/>
          </a:bodyPr>
          <a:lstStyle/>
          <a:p>
            <a:pPr algn="ctr"/>
            <a:endParaRPr lang="en-US" sz="1300" dirty="0"/>
          </a:p>
        </p:txBody>
      </p:sp>
      <p:pic>
        <p:nvPicPr>
          <p:cNvPr id="42" name="Picture 4" descr="C:\Users\acorps\Desktop\1403secon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668" y="3149263"/>
            <a:ext cx="2716316" cy="2415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2133600"/>
            <a:ext cx="7920772" cy="1015663"/>
          </a:xfrm>
          <a:prstGeom prst="rect">
            <a:avLst/>
          </a:prstGeom>
        </p:spPr>
        <p:txBody>
          <a:bodyPr wrap="square">
            <a:spAutoFit/>
          </a:bodyPr>
          <a:lstStyle/>
          <a:p>
            <a:pPr lvl="0" algn="ctr"/>
            <a:r>
              <a:rPr lang="en-US" sz="3000" dirty="0" smtClean="0">
                <a:solidFill>
                  <a:srgbClr val="1C3765"/>
                </a:solidFill>
              </a:rPr>
              <a:t>Less </a:t>
            </a:r>
            <a:r>
              <a:rPr lang="en-US" sz="3000" dirty="0">
                <a:solidFill>
                  <a:srgbClr val="1C3765"/>
                </a:solidFill>
              </a:rPr>
              <a:t>than the size of a sugar packet spread around a two-bedroom house.</a:t>
            </a:r>
          </a:p>
        </p:txBody>
      </p:sp>
      <p:sp>
        <p:nvSpPr>
          <p:cNvPr id="7" name="Title 6"/>
          <p:cNvSpPr>
            <a:spLocks noGrp="1"/>
          </p:cNvSpPr>
          <p:nvPr>
            <p:ph type="title" idx="4294967295"/>
          </p:nvPr>
        </p:nvSpPr>
        <p:spPr>
          <a:xfrm>
            <a:off x="376972" y="864287"/>
            <a:ext cx="8229600" cy="1143000"/>
          </a:xfrm>
        </p:spPr>
        <p:txBody>
          <a:bodyPr/>
          <a:lstStyle/>
          <a:p>
            <a:r>
              <a:rPr lang="en-US" dirty="0" smtClean="0"/>
              <a:t>How Much Lead Does it Take to Poison a Child?</a:t>
            </a:r>
            <a:endParaRPr lang="en-US" dirty="0"/>
          </a:p>
        </p:txBody>
      </p:sp>
      <p:sp>
        <p:nvSpPr>
          <p:cNvPr id="3" name="Slide Number Placeholder 2"/>
          <p:cNvSpPr>
            <a:spLocks noGrp="1"/>
          </p:cNvSpPr>
          <p:nvPr>
            <p:ph type="sldNum" sz="quarter" idx="12"/>
          </p:nvPr>
        </p:nvSpPr>
        <p:spPr/>
        <p:txBody>
          <a:bodyPr/>
          <a:lstStyle/>
          <a:p>
            <a:fld id="{35A4CA66-2D90-44E5-9764-A3A4E1B3A394}" type="slidenum">
              <a:rPr lang="en-US" smtClean="0"/>
              <a:pPr/>
              <a:t>22</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925801"/>
            <a:ext cx="1489769" cy="1018480"/>
          </a:xfrm>
          <a:prstGeom prst="rect">
            <a:avLst/>
          </a:prstGeom>
        </p:spPr>
      </p:pic>
    </p:spTree>
    <p:extLst>
      <p:ext uri="{BB962C8B-B14F-4D97-AF65-F5344CB8AC3E}">
        <p14:creationId xmlns:p14="http://schemas.microsoft.com/office/powerpoint/2010/main" val="1247222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9533" y="609600"/>
            <a:ext cx="8229600" cy="1143000"/>
          </a:xfrm>
        </p:spPr>
        <p:txBody>
          <a:bodyPr>
            <a:normAutofit/>
          </a:bodyPr>
          <a:lstStyle/>
          <a:p>
            <a:pPr algn="l"/>
            <a:r>
              <a:rPr lang="en-US" dirty="0" smtClean="0"/>
              <a:t>Sources of Lead in Homes</a:t>
            </a:r>
            <a:endParaRPr lang="en-US" dirty="0"/>
          </a:p>
        </p:txBody>
      </p:sp>
      <p:pic>
        <p:nvPicPr>
          <p:cNvPr id="10" name="Picture 5" descr="door close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752600"/>
            <a:ext cx="4661518" cy="419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2" name="Slide Number Placeholder 1"/>
          <p:cNvSpPr>
            <a:spLocks noGrp="1"/>
          </p:cNvSpPr>
          <p:nvPr>
            <p:ph type="sldNum" sz="quarter" idx="12"/>
          </p:nvPr>
        </p:nvSpPr>
        <p:spPr/>
        <p:txBody>
          <a:bodyPr/>
          <a:lstStyle/>
          <a:p>
            <a:fld id="{24149842-55D9-4A7E-B6EB-FD6B3A4BED3C}" type="slidenum">
              <a:rPr lang="en-US" smtClean="0"/>
              <a:pPr/>
              <a:t>23</a:t>
            </a:fld>
            <a:endParaRPr lang="en-US"/>
          </a:p>
        </p:txBody>
      </p:sp>
    </p:spTree>
    <p:extLst>
      <p:ext uri="{BB962C8B-B14F-4D97-AF65-F5344CB8AC3E}">
        <p14:creationId xmlns:p14="http://schemas.microsoft.com/office/powerpoint/2010/main" val="2911178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t>Sources of Lead in Homes</a:t>
            </a:r>
            <a:endParaRPr lang="en-US" dirty="0"/>
          </a:p>
        </p:txBody>
      </p:sp>
      <p:pic>
        <p:nvPicPr>
          <p:cNvPr id="5" name="Picture 2" descr="P2130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909038"/>
            <a:ext cx="566057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2" name="Slide Number Placeholder 1"/>
          <p:cNvSpPr>
            <a:spLocks noGrp="1"/>
          </p:cNvSpPr>
          <p:nvPr>
            <p:ph type="sldNum" sz="quarter" idx="12"/>
          </p:nvPr>
        </p:nvSpPr>
        <p:spPr/>
        <p:txBody>
          <a:bodyPr/>
          <a:lstStyle/>
          <a:p>
            <a:fld id="{24149842-55D9-4A7E-B6EB-FD6B3A4BED3C}" type="slidenum">
              <a:rPr lang="en-US" smtClean="0"/>
              <a:pPr/>
              <a:t>24</a:t>
            </a:fld>
            <a:endParaRPr lang="en-US"/>
          </a:p>
        </p:txBody>
      </p:sp>
    </p:spTree>
    <p:extLst>
      <p:ext uri="{BB962C8B-B14F-4D97-AF65-F5344CB8AC3E}">
        <p14:creationId xmlns:p14="http://schemas.microsoft.com/office/powerpoint/2010/main" val="3848346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t>Sources of Lead in Homes</a:t>
            </a:r>
            <a:endParaRPr lang="en-US" dirty="0"/>
          </a:p>
        </p:txBody>
      </p:sp>
      <p:pic>
        <p:nvPicPr>
          <p:cNvPr id="6" name="Picture 5" descr="window trou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905863"/>
            <a:ext cx="576942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2" name="Slide Number Placeholder 1"/>
          <p:cNvSpPr>
            <a:spLocks noGrp="1"/>
          </p:cNvSpPr>
          <p:nvPr>
            <p:ph type="sldNum" sz="quarter" idx="12"/>
          </p:nvPr>
        </p:nvSpPr>
        <p:spPr/>
        <p:txBody>
          <a:bodyPr/>
          <a:lstStyle/>
          <a:p>
            <a:fld id="{24149842-55D9-4A7E-B6EB-FD6B3A4BED3C}" type="slidenum">
              <a:rPr lang="en-US" smtClean="0"/>
              <a:pPr/>
              <a:t>25</a:t>
            </a:fld>
            <a:endParaRPr lang="en-US"/>
          </a:p>
        </p:txBody>
      </p:sp>
    </p:spTree>
    <p:extLst>
      <p:ext uri="{BB962C8B-B14F-4D97-AF65-F5344CB8AC3E}">
        <p14:creationId xmlns:p14="http://schemas.microsoft.com/office/powerpoint/2010/main" val="1142567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t>Sources of Lead in Homes</a:t>
            </a:r>
            <a:endParaRPr lang="en-US" dirty="0"/>
          </a:p>
        </p:txBody>
      </p:sp>
      <p:pic>
        <p:nvPicPr>
          <p:cNvPr id="5" name="Picture 5" descr="Pvill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2600"/>
            <a:ext cx="576227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2" name="Slide Number Placeholder 1"/>
          <p:cNvSpPr>
            <a:spLocks noGrp="1"/>
          </p:cNvSpPr>
          <p:nvPr>
            <p:ph type="sldNum" sz="quarter" idx="12"/>
          </p:nvPr>
        </p:nvSpPr>
        <p:spPr/>
        <p:txBody>
          <a:bodyPr/>
          <a:lstStyle/>
          <a:p>
            <a:fld id="{24149842-55D9-4A7E-B6EB-FD6B3A4BED3C}" type="slidenum">
              <a:rPr lang="en-US" smtClean="0"/>
              <a:pPr/>
              <a:t>26</a:t>
            </a:fld>
            <a:endParaRPr lang="en-US"/>
          </a:p>
        </p:txBody>
      </p:sp>
    </p:spTree>
    <p:extLst>
      <p:ext uri="{BB962C8B-B14F-4D97-AF65-F5344CB8AC3E}">
        <p14:creationId xmlns:p14="http://schemas.microsoft.com/office/powerpoint/2010/main" val="3703561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t>Sources of Lead in Homes</a:t>
            </a:r>
            <a:endParaRPr lang="en-US" dirty="0"/>
          </a:p>
        </p:txBody>
      </p:sp>
      <p:sp>
        <p:nvSpPr>
          <p:cNvPr id="8" name="Rounded Rectangle 7"/>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905000"/>
            <a:ext cx="5669280" cy="3538728"/>
          </a:xfrm>
          <a:prstGeom prst="rect">
            <a:avLst/>
          </a:prstGeom>
        </p:spPr>
      </p:pic>
      <p:sp>
        <p:nvSpPr>
          <p:cNvPr id="3" name="Slide Number Placeholder 2"/>
          <p:cNvSpPr>
            <a:spLocks noGrp="1"/>
          </p:cNvSpPr>
          <p:nvPr>
            <p:ph type="sldNum" sz="quarter" idx="12"/>
          </p:nvPr>
        </p:nvSpPr>
        <p:spPr/>
        <p:txBody>
          <a:bodyPr/>
          <a:lstStyle/>
          <a:p>
            <a:fld id="{24149842-55D9-4A7E-B6EB-FD6B3A4BED3C}" type="slidenum">
              <a:rPr lang="en-US" smtClean="0"/>
              <a:pPr/>
              <a:t>27</a:t>
            </a:fld>
            <a:endParaRPr lang="en-US"/>
          </a:p>
        </p:txBody>
      </p:sp>
    </p:spTree>
    <p:extLst>
      <p:ext uri="{BB962C8B-B14F-4D97-AF65-F5344CB8AC3E}">
        <p14:creationId xmlns:p14="http://schemas.microsoft.com/office/powerpoint/2010/main" val="1713677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Lead in Other Products</a:t>
            </a:r>
            <a:endParaRPr lang="en-US" dirty="0"/>
          </a:p>
        </p:txBody>
      </p:sp>
      <p:pic>
        <p:nvPicPr>
          <p:cNvPr id="6" name="Picture 236" descr="image628202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2392977"/>
            <a:ext cx="3042519"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43" descr="Picture of Recalled Sidewalk Chalk"/>
          <p:cNvPicPr>
            <a:picLocks noChangeAspect="1" noChangeArrowheads="1"/>
          </p:cNvPicPr>
          <p:nvPr/>
        </p:nvPicPr>
        <p:blipFill>
          <a:blip r:embed="rId4" cstate="print">
            <a:extLst>
              <a:ext uri="{28A0092B-C50C-407E-A947-70E740481C1C}">
                <a14:useLocalDpi xmlns:a14="http://schemas.microsoft.com/office/drawing/2010/main" val="0"/>
              </a:ext>
            </a:extLst>
          </a:blip>
          <a:srcRect l="17572" t="4216" r="17999" b="8109"/>
          <a:stretch>
            <a:fillRect/>
          </a:stretch>
        </p:blipFill>
        <p:spPr bwMode="auto">
          <a:xfrm>
            <a:off x="3782590" y="2819401"/>
            <a:ext cx="2626984" cy="236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1990635"/>
            <a:ext cx="2438400" cy="400110"/>
          </a:xfrm>
          <a:prstGeom prst="rect">
            <a:avLst/>
          </a:prstGeom>
          <a:noFill/>
        </p:spPr>
        <p:txBody>
          <a:bodyPr wrap="square" rtlCol="0">
            <a:spAutoFit/>
          </a:bodyPr>
          <a:lstStyle/>
          <a:p>
            <a:r>
              <a:rPr lang="en-US" sz="2000" dirty="0" smtClean="0">
                <a:solidFill>
                  <a:srgbClr val="1C3765"/>
                </a:solidFill>
              </a:rPr>
              <a:t>Jewelry</a:t>
            </a:r>
            <a:endParaRPr lang="en-US" sz="2000" dirty="0">
              <a:solidFill>
                <a:srgbClr val="1C3765"/>
              </a:solidFill>
            </a:endParaRPr>
          </a:p>
        </p:txBody>
      </p:sp>
      <p:sp>
        <p:nvSpPr>
          <p:cNvPr id="11" name="TextBox 10"/>
          <p:cNvSpPr txBox="1"/>
          <p:nvPr/>
        </p:nvSpPr>
        <p:spPr>
          <a:xfrm>
            <a:off x="3782589" y="2419290"/>
            <a:ext cx="2438400" cy="400110"/>
          </a:xfrm>
          <a:prstGeom prst="rect">
            <a:avLst/>
          </a:prstGeom>
          <a:noFill/>
        </p:spPr>
        <p:txBody>
          <a:bodyPr wrap="square" rtlCol="0">
            <a:spAutoFit/>
          </a:bodyPr>
          <a:lstStyle/>
          <a:p>
            <a:r>
              <a:rPr lang="en-US" sz="2000" dirty="0" smtClean="0">
                <a:solidFill>
                  <a:srgbClr val="1C3765"/>
                </a:solidFill>
              </a:rPr>
              <a:t>Sidewalk chalk</a:t>
            </a:r>
            <a:endParaRPr lang="en-US" sz="2000" dirty="0">
              <a:solidFill>
                <a:srgbClr val="1C3765"/>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3733834"/>
            <a:ext cx="2057400" cy="1833196"/>
          </a:xfrm>
          <a:prstGeom prst="rect">
            <a:avLst/>
          </a:prstGeom>
        </p:spPr>
      </p:pic>
      <p:sp>
        <p:nvSpPr>
          <p:cNvPr id="13" name="TextBox 12"/>
          <p:cNvSpPr txBox="1"/>
          <p:nvPr/>
        </p:nvSpPr>
        <p:spPr>
          <a:xfrm>
            <a:off x="6619875" y="3333724"/>
            <a:ext cx="2057400" cy="400110"/>
          </a:xfrm>
          <a:prstGeom prst="rect">
            <a:avLst/>
          </a:prstGeom>
          <a:noFill/>
        </p:spPr>
        <p:txBody>
          <a:bodyPr wrap="square" rtlCol="0">
            <a:spAutoFit/>
          </a:bodyPr>
          <a:lstStyle/>
          <a:p>
            <a:r>
              <a:rPr lang="en-US" sz="2000" dirty="0" smtClean="0">
                <a:solidFill>
                  <a:srgbClr val="1C3765"/>
                </a:solidFill>
              </a:rPr>
              <a:t>Candies</a:t>
            </a:r>
            <a:endParaRPr lang="en-US" sz="2000" dirty="0">
              <a:solidFill>
                <a:srgbClr val="1C3765"/>
              </a:solidFill>
            </a:endParaRPr>
          </a:p>
        </p:txBody>
      </p:sp>
      <p:sp>
        <p:nvSpPr>
          <p:cNvPr id="12" name="Rounded Rectangle 11"/>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5" name="Slide Number Placeholder 4"/>
          <p:cNvSpPr>
            <a:spLocks noGrp="1"/>
          </p:cNvSpPr>
          <p:nvPr>
            <p:ph type="sldNum" sz="quarter" idx="12"/>
          </p:nvPr>
        </p:nvSpPr>
        <p:spPr/>
        <p:txBody>
          <a:bodyPr/>
          <a:lstStyle/>
          <a:p>
            <a:fld id="{24149842-55D9-4A7E-B6EB-FD6B3A4BED3C}" type="slidenum">
              <a:rPr lang="en-US" smtClean="0"/>
              <a:pPr/>
              <a:t>28</a:t>
            </a:fld>
            <a:endParaRPr lang="en-US"/>
          </a:p>
        </p:txBody>
      </p:sp>
    </p:spTree>
    <p:extLst>
      <p:ext uri="{BB962C8B-B14F-4D97-AF65-F5344CB8AC3E}">
        <p14:creationId xmlns:p14="http://schemas.microsoft.com/office/powerpoint/2010/main" val="979445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Lead in Other Products</a:t>
            </a:r>
            <a:endParaRPr lang="en-US" dirty="0"/>
          </a:p>
        </p:txBody>
      </p:sp>
      <p:pic>
        <p:nvPicPr>
          <p:cNvPr id="7" name="Picture 231" descr="Picture of Recalled Bendable Dog and Cat To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04" y="2057400"/>
            <a:ext cx="3990166" cy="1917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929" y="3200400"/>
            <a:ext cx="3887963" cy="20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5671" y="4076863"/>
            <a:ext cx="2438400" cy="461665"/>
          </a:xfrm>
          <a:prstGeom prst="rect">
            <a:avLst/>
          </a:prstGeom>
          <a:noFill/>
        </p:spPr>
        <p:txBody>
          <a:bodyPr wrap="square" rtlCol="0">
            <a:spAutoFit/>
          </a:bodyPr>
          <a:lstStyle/>
          <a:p>
            <a:r>
              <a:rPr lang="en-US" sz="2400" dirty="0" smtClean="0">
                <a:solidFill>
                  <a:srgbClr val="1C3765"/>
                </a:solidFill>
              </a:rPr>
              <a:t>Toys</a:t>
            </a:r>
            <a:endParaRPr lang="en-US" sz="2400" dirty="0">
              <a:solidFill>
                <a:srgbClr val="1C3765"/>
              </a:solidFill>
            </a:endParaRPr>
          </a:p>
        </p:txBody>
      </p:sp>
      <p:sp>
        <p:nvSpPr>
          <p:cNvPr id="11" name="TextBox 10"/>
          <p:cNvSpPr txBox="1"/>
          <p:nvPr/>
        </p:nvSpPr>
        <p:spPr>
          <a:xfrm>
            <a:off x="4619703" y="5234170"/>
            <a:ext cx="3076497" cy="461665"/>
          </a:xfrm>
          <a:prstGeom prst="rect">
            <a:avLst/>
          </a:prstGeom>
          <a:noFill/>
        </p:spPr>
        <p:txBody>
          <a:bodyPr wrap="square" rtlCol="0">
            <a:spAutoFit/>
          </a:bodyPr>
          <a:lstStyle/>
          <a:p>
            <a:r>
              <a:rPr lang="en-US" sz="2400" dirty="0" smtClean="0">
                <a:solidFill>
                  <a:srgbClr val="1C3765"/>
                </a:solidFill>
              </a:rPr>
              <a:t>Ceramic Dishes</a:t>
            </a:r>
            <a:endParaRPr lang="en-US" sz="2400" dirty="0">
              <a:solidFill>
                <a:srgbClr val="1C3765"/>
              </a:solidFill>
            </a:endParaRPr>
          </a:p>
        </p:txBody>
      </p:sp>
      <p:sp>
        <p:nvSpPr>
          <p:cNvPr id="10" name="Rounded Rectangle 9"/>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3" name="Slide Number Placeholder 2"/>
          <p:cNvSpPr>
            <a:spLocks noGrp="1"/>
          </p:cNvSpPr>
          <p:nvPr>
            <p:ph type="sldNum" sz="quarter" idx="12"/>
          </p:nvPr>
        </p:nvSpPr>
        <p:spPr/>
        <p:txBody>
          <a:bodyPr/>
          <a:lstStyle/>
          <a:p>
            <a:fld id="{24149842-55D9-4A7E-B6EB-FD6B3A4BED3C}" type="slidenum">
              <a:rPr lang="en-US" smtClean="0"/>
              <a:pPr/>
              <a:t>29</a:t>
            </a:fld>
            <a:endParaRPr lang="en-US"/>
          </a:p>
        </p:txBody>
      </p:sp>
    </p:spTree>
    <p:extLst>
      <p:ext uri="{BB962C8B-B14F-4D97-AF65-F5344CB8AC3E}">
        <p14:creationId xmlns:p14="http://schemas.microsoft.com/office/powerpoint/2010/main" val="1914878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Story of Lead Poisoning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dirty="0" smtClean="0">
                <a:solidFill>
                  <a:schemeClr val="accent5">
                    <a:lumMod val="50000"/>
                  </a:schemeClr>
                </a:solidFill>
                <a:sym typeface="Wingdings"/>
              </a:rPr>
              <a:t></a:t>
            </a:r>
            <a:r>
              <a:rPr lang="en-US" sz="3600" dirty="0" smtClean="0">
                <a:solidFill>
                  <a:schemeClr val="accent5">
                    <a:lumMod val="50000"/>
                  </a:schemeClr>
                </a:solidFill>
              </a:rPr>
              <a:t> WHO?</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WHAT?</a:t>
            </a:r>
          </a:p>
          <a:p>
            <a:pPr marL="0" indent="0">
              <a:buNone/>
            </a:pPr>
            <a:r>
              <a:rPr lang="en-US" sz="3600" dirty="0" smtClean="0">
                <a:solidFill>
                  <a:schemeClr val="bg1">
                    <a:lumMod val="85000"/>
                  </a:schemeClr>
                </a:solidFill>
                <a:sym typeface="Wingdings"/>
              </a:rPr>
              <a:t> WHEN?</a:t>
            </a:r>
            <a:endParaRPr lang="en-US" sz="3600" dirty="0" smtClean="0">
              <a:solidFill>
                <a:schemeClr val="bg1">
                  <a:lumMod val="85000"/>
                </a:schemeClr>
              </a:solidFill>
            </a:endParaRP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WHY?</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WHERE?</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HOW?</a:t>
            </a:r>
            <a:endParaRPr lang="en-US" sz="36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24149842-55D9-4A7E-B6EB-FD6B3A4BED3C}" type="slidenum">
              <a:rPr lang="en-US" smtClean="0"/>
              <a:pPr/>
              <a:t>3</a:t>
            </a:fld>
            <a:endParaRPr lang="en-US"/>
          </a:p>
        </p:txBody>
      </p:sp>
    </p:spTree>
    <p:extLst>
      <p:ext uri="{BB962C8B-B14F-4D97-AF65-F5344CB8AC3E}">
        <p14:creationId xmlns:p14="http://schemas.microsoft.com/office/powerpoint/2010/main" val="3955550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Lead in Other Products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1752600"/>
            <a:ext cx="910216" cy="1751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00201" y="3105090"/>
            <a:ext cx="3048000" cy="400110"/>
          </a:xfrm>
          <a:prstGeom prst="rect">
            <a:avLst/>
          </a:prstGeom>
          <a:noFill/>
        </p:spPr>
        <p:txBody>
          <a:bodyPr wrap="square" rtlCol="0">
            <a:spAutoFit/>
          </a:bodyPr>
          <a:lstStyle/>
          <a:p>
            <a:r>
              <a:rPr lang="en-US" sz="2000" dirty="0" smtClean="0">
                <a:solidFill>
                  <a:srgbClr val="1C3765"/>
                </a:solidFill>
              </a:rPr>
              <a:t>Imported Make-up</a:t>
            </a:r>
            <a:endParaRPr lang="en-US" sz="2000" dirty="0">
              <a:solidFill>
                <a:srgbClr val="1C3765"/>
              </a:solidFill>
            </a:endParaRPr>
          </a:p>
        </p:txBody>
      </p:sp>
      <p:sp>
        <p:nvSpPr>
          <p:cNvPr id="11" name="TextBox 10"/>
          <p:cNvSpPr txBox="1"/>
          <p:nvPr/>
        </p:nvSpPr>
        <p:spPr>
          <a:xfrm>
            <a:off x="4992158" y="2647890"/>
            <a:ext cx="2590800" cy="400110"/>
          </a:xfrm>
          <a:prstGeom prst="rect">
            <a:avLst/>
          </a:prstGeom>
          <a:noFill/>
        </p:spPr>
        <p:txBody>
          <a:bodyPr wrap="square" rtlCol="0">
            <a:spAutoFit/>
          </a:bodyPr>
          <a:lstStyle/>
          <a:p>
            <a:r>
              <a:rPr lang="en-US" sz="2000" dirty="0" smtClean="0">
                <a:solidFill>
                  <a:srgbClr val="1C3765"/>
                </a:solidFill>
              </a:rPr>
              <a:t>Home Remedies</a:t>
            </a:r>
            <a:endParaRPr lang="en-US" sz="2000" dirty="0">
              <a:solidFill>
                <a:srgbClr val="1C3765"/>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1" y="3504337"/>
            <a:ext cx="4038600" cy="1590622"/>
          </a:xfrm>
          <a:prstGeom prst="rect">
            <a:avLst/>
          </a:prstGeom>
        </p:spPr>
      </p:pic>
      <p:sp>
        <p:nvSpPr>
          <p:cNvPr id="12" name="Rounded Rectangle 11"/>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b="1" dirty="0" smtClean="0">
                <a:solidFill>
                  <a:schemeClr val="accent5">
                    <a:lumMod val="50000"/>
                  </a:schemeClr>
                </a:solidFill>
                <a:sym typeface="Wingdings"/>
              </a:rPr>
              <a:t></a:t>
            </a:r>
            <a:r>
              <a:rPr lang="en-US" b="1" dirty="0" smtClean="0">
                <a:solidFill>
                  <a:schemeClr val="accent5">
                    <a:lumMod val="50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3" name="Slide Number Placeholder 2"/>
          <p:cNvSpPr>
            <a:spLocks noGrp="1"/>
          </p:cNvSpPr>
          <p:nvPr>
            <p:ph type="sldNum" sz="quarter" idx="12"/>
          </p:nvPr>
        </p:nvSpPr>
        <p:spPr/>
        <p:txBody>
          <a:bodyPr/>
          <a:lstStyle/>
          <a:p>
            <a:fld id="{24149842-55D9-4A7E-B6EB-FD6B3A4BED3C}" type="slidenum">
              <a:rPr lang="en-US" smtClean="0"/>
              <a:pPr/>
              <a:t>30</a:t>
            </a:fld>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8343" y="3071149"/>
            <a:ext cx="2678430" cy="2863575"/>
          </a:xfrm>
          <a:prstGeom prst="rect">
            <a:avLst/>
          </a:prstGeom>
        </p:spPr>
      </p:pic>
    </p:spTree>
    <p:extLst>
      <p:ext uri="{BB962C8B-B14F-4D97-AF65-F5344CB8AC3E}">
        <p14:creationId xmlns:p14="http://schemas.microsoft.com/office/powerpoint/2010/main" val="2538032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990600"/>
          </a:xfrm>
        </p:spPr>
        <p:txBody>
          <a:bodyPr>
            <a:normAutofit fontScale="90000"/>
          </a:bodyPr>
          <a:lstStyle/>
          <a:p>
            <a:pPr algn="l"/>
            <a:r>
              <a:rPr lang="en-US" dirty="0" smtClean="0"/>
              <a:t>How to Prevent </a:t>
            </a:r>
            <a:r>
              <a:rPr lang="en-US" dirty="0"/>
              <a:t>L</a:t>
            </a:r>
            <a:r>
              <a:rPr lang="en-US" dirty="0" smtClean="0"/>
              <a:t>ead Poisoning</a:t>
            </a:r>
            <a:endParaRPr lang="en-US" dirty="0"/>
          </a:p>
        </p:txBody>
      </p:sp>
      <p:sp>
        <p:nvSpPr>
          <p:cNvPr id="2" name="TextBox 1"/>
          <p:cNvSpPr txBox="1"/>
          <p:nvPr/>
        </p:nvSpPr>
        <p:spPr>
          <a:xfrm>
            <a:off x="4572000" y="4721944"/>
            <a:ext cx="2438400" cy="400110"/>
          </a:xfrm>
          <a:prstGeom prst="rect">
            <a:avLst/>
          </a:prstGeom>
          <a:noFill/>
        </p:spPr>
        <p:txBody>
          <a:bodyPr wrap="square" rtlCol="0">
            <a:spAutoFit/>
          </a:bodyPr>
          <a:lstStyle/>
          <a:p>
            <a:r>
              <a:rPr lang="en-US" sz="2000" dirty="0" smtClean="0">
                <a:solidFill>
                  <a:srgbClr val="1C3765"/>
                </a:solidFill>
              </a:rPr>
              <a:t>Wet Washing</a:t>
            </a:r>
            <a:endParaRPr lang="en-US" sz="2000" dirty="0">
              <a:solidFill>
                <a:srgbClr val="1C3765"/>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4200" y="2106254"/>
            <a:ext cx="2522736" cy="240639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3193" y="2035062"/>
            <a:ext cx="1600200" cy="2784348"/>
          </a:xfrm>
          <a:prstGeom prst="rect">
            <a:avLst/>
          </a:prstGeom>
        </p:spPr>
      </p:pic>
      <p:sp>
        <p:nvSpPr>
          <p:cNvPr id="11" name="TextBox 10"/>
          <p:cNvSpPr txBox="1"/>
          <p:nvPr/>
        </p:nvSpPr>
        <p:spPr>
          <a:xfrm>
            <a:off x="1843193" y="4724400"/>
            <a:ext cx="2438400" cy="1015663"/>
          </a:xfrm>
          <a:prstGeom prst="rect">
            <a:avLst/>
          </a:prstGeom>
          <a:noFill/>
        </p:spPr>
        <p:txBody>
          <a:bodyPr wrap="square" rtlCol="0">
            <a:spAutoFit/>
          </a:bodyPr>
          <a:lstStyle/>
          <a:p>
            <a:r>
              <a:rPr lang="en-US" sz="2000" dirty="0" smtClean="0">
                <a:solidFill>
                  <a:srgbClr val="1C3765"/>
                </a:solidFill>
              </a:rPr>
              <a:t>High Efficiency Particulate Air (HEPA) Vacuum</a:t>
            </a:r>
            <a:endParaRPr lang="en-US" sz="2000" dirty="0">
              <a:solidFill>
                <a:srgbClr val="1C3765"/>
              </a:solidFill>
            </a:endParaRPr>
          </a:p>
        </p:txBody>
      </p:sp>
      <p:sp>
        <p:nvSpPr>
          <p:cNvPr id="13" name="Rounded Rectangle 12"/>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b="1" dirty="0" smtClean="0">
                <a:solidFill>
                  <a:schemeClr val="accent5">
                    <a:lumMod val="50000"/>
                  </a:schemeClr>
                </a:solidFill>
                <a:sym typeface="Wingdings"/>
              </a:rPr>
              <a:t></a:t>
            </a:r>
            <a:r>
              <a:rPr lang="en-US" b="1" dirty="0" smtClean="0">
                <a:solidFill>
                  <a:schemeClr val="accent5">
                    <a:lumMod val="50000"/>
                  </a:schemeClr>
                </a:solidFill>
              </a:rPr>
              <a:t> </a:t>
            </a:r>
            <a:r>
              <a:rPr lang="en-US" b="1" dirty="0">
                <a:solidFill>
                  <a:schemeClr val="accent5">
                    <a:lumMod val="50000"/>
                  </a:schemeClr>
                </a:solidFill>
              </a:rPr>
              <a:t>HOW?</a:t>
            </a:r>
          </a:p>
        </p:txBody>
      </p:sp>
      <p:sp>
        <p:nvSpPr>
          <p:cNvPr id="6" name="Slide Number Placeholder 5"/>
          <p:cNvSpPr>
            <a:spLocks noGrp="1"/>
          </p:cNvSpPr>
          <p:nvPr>
            <p:ph type="sldNum" sz="quarter" idx="12"/>
          </p:nvPr>
        </p:nvSpPr>
        <p:spPr/>
        <p:txBody>
          <a:bodyPr/>
          <a:lstStyle/>
          <a:p>
            <a:fld id="{24149842-55D9-4A7E-B6EB-FD6B3A4BED3C}" type="slidenum">
              <a:rPr lang="en-US" smtClean="0"/>
              <a:pPr/>
              <a:t>31</a:t>
            </a:fld>
            <a:endParaRPr lang="en-US"/>
          </a:p>
        </p:txBody>
      </p:sp>
    </p:spTree>
    <p:extLst>
      <p:ext uri="{BB962C8B-B14F-4D97-AF65-F5344CB8AC3E}">
        <p14:creationId xmlns:p14="http://schemas.microsoft.com/office/powerpoint/2010/main" val="842492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990600"/>
          </a:xfrm>
        </p:spPr>
        <p:txBody>
          <a:bodyPr>
            <a:normAutofit fontScale="90000"/>
          </a:bodyPr>
          <a:lstStyle/>
          <a:p>
            <a:pPr algn="l"/>
            <a:r>
              <a:rPr lang="en-US" dirty="0" smtClean="0"/>
              <a:t>How to Prevent </a:t>
            </a:r>
            <a:r>
              <a:rPr lang="en-US" dirty="0"/>
              <a:t>L</a:t>
            </a:r>
            <a:r>
              <a:rPr lang="en-US" dirty="0" smtClean="0"/>
              <a:t>ead Poisoning</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286000"/>
            <a:ext cx="2730033" cy="2314461"/>
          </a:xfrm>
          <a:prstGeom prst="rect">
            <a:avLst/>
          </a:prstGeom>
        </p:spPr>
      </p:pic>
      <p:sp>
        <p:nvSpPr>
          <p:cNvPr id="12" name="TextBox 11"/>
          <p:cNvSpPr txBox="1"/>
          <p:nvPr/>
        </p:nvSpPr>
        <p:spPr>
          <a:xfrm>
            <a:off x="1295400" y="4616417"/>
            <a:ext cx="2209800" cy="400110"/>
          </a:xfrm>
          <a:prstGeom prst="rect">
            <a:avLst/>
          </a:prstGeom>
          <a:noFill/>
        </p:spPr>
        <p:txBody>
          <a:bodyPr wrap="square" rtlCol="0">
            <a:spAutoFit/>
          </a:bodyPr>
          <a:lstStyle/>
          <a:p>
            <a:r>
              <a:rPr lang="en-US" sz="2000" dirty="0" smtClean="0">
                <a:solidFill>
                  <a:srgbClr val="1C3765"/>
                </a:solidFill>
              </a:rPr>
              <a:t>From Work</a:t>
            </a:r>
            <a:endParaRPr lang="en-US" sz="2000" dirty="0">
              <a:solidFill>
                <a:srgbClr val="1C3765"/>
              </a:solidFill>
            </a:endParaRPr>
          </a:p>
        </p:txBody>
      </p:sp>
      <p:sp>
        <p:nvSpPr>
          <p:cNvPr id="13" name="Rounded Rectangle 12"/>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b="1" dirty="0" smtClean="0">
                <a:solidFill>
                  <a:schemeClr val="accent5">
                    <a:lumMod val="50000"/>
                  </a:schemeClr>
                </a:solidFill>
                <a:sym typeface="Wingdings"/>
              </a:rPr>
              <a:t></a:t>
            </a:r>
            <a:r>
              <a:rPr lang="en-US" b="1" dirty="0" smtClean="0">
                <a:solidFill>
                  <a:schemeClr val="accent5">
                    <a:lumMod val="50000"/>
                  </a:schemeClr>
                </a:solidFill>
              </a:rPr>
              <a:t> </a:t>
            </a:r>
            <a:r>
              <a:rPr lang="en-US" b="1" dirty="0">
                <a:solidFill>
                  <a:schemeClr val="accent5">
                    <a:lumMod val="50000"/>
                  </a:schemeClr>
                </a:solidFill>
              </a:rPr>
              <a:t>HOW?</a:t>
            </a:r>
          </a:p>
        </p:txBody>
      </p:sp>
      <p:sp>
        <p:nvSpPr>
          <p:cNvPr id="15" name="TextBox 14"/>
          <p:cNvSpPr txBox="1"/>
          <p:nvPr/>
        </p:nvSpPr>
        <p:spPr>
          <a:xfrm>
            <a:off x="4833049" y="5172075"/>
            <a:ext cx="2677886" cy="400110"/>
          </a:xfrm>
          <a:prstGeom prst="rect">
            <a:avLst/>
          </a:prstGeom>
          <a:noFill/>
        </p:spPr>
        <p:txBody>
          <a:bodyPr wrap="square" rtlCol="0">
            <a:spAutoFit/>
          </a:bodyPr>
          <a:lstStyle/>
          <a:p>
            <a:r>
              <a:rPr lang="en-US" sz="2000" dirty="0" smtClean="0">
                <a:solidFill>
                  <a:srgbClr val="1C3765"/>
                </a:solidFill>
              </a:rPr>
              <a:t>From Hobbies</a:t>
            </a:r>
            <a:endParaRPr lang="en-US" sz="2000" dirty="0">
              <a:solidFill>
                <a:srgbClr val="1C3765"/>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5895" y="3638550"/>
            <a:ext cx="1524000" cy="15240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2033530"/>
            <a:ext cx="1502090" cy="126873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2539" y="2033530"/>
            <a:ext cx="1208314" cy="1409700"/>
          </a:xfrm>
          <a:prstGeom prst="rect">
            <a:avLst/>
          </a:prstGeom>
        </p:spPr>
      </p:pic>
      <p:sp>
        <p:nvSpPr>
          <p:cNvPr id="5" name="Slide Number Placeholder 4"/>
          <p:cNvSpPr>
            <a:spLocks noGrp="1"/>
          </p:cNvSpPr>
          <p:nvPr>
            <p:ph type="sldNum" sz="quarter" idx="12"/>
          </p:nvPr>
        </p:nvSpPr>
        <p:spPr/>
        <p:txBody>
          <a:bodyPr/>
          <a:lstStyle/>
          <a:p>
            <a:fld id="{24149842-55D9-4A7E-B6EB-FD6B3A4BED3C}" type="slidenum">
              <a:rPr lang="en-US" smtClean="0"/>
              <a:pPr/>
              <a:t>32</a:t>
            </a:fld>
            <a:endParaRPr lang="en-US"/>
          </a:p>
        </p:txBody>
      </p:sp>
    </p:spTree>
    <p:extLst>
      <p:ext uri="{BB962C8B-B14F-4D97-AF65-F5344CB8AC3E}">
        <p14:creationId xmlns:p14="http://schemas.microsoft.com/office/powerpoint/2010/main" val="911997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990600"/>
          </a:xfrm>
        </p:spPr>
        <p:txBody>
          <a:bodyPr/>
          <a:lstStyle/>
          <a:p>
            <a:pPr algn="l"/>
            <a:r>
              <a:rPr lang="en-US" sz="4000" dirty="0" smtClean="0"/>
              <a:t>How to Prevent Lead Poisoning </a:t>
            </a:r>
            <a:endParaRPr lang="en-US" sz="4000" dirty="0"/>
          </a:p>
        </p:txBody>
      </p:sp>
      <p:sp>
        <p:nvSpPr>
          <p:cNvPr id="2" name="TextBox 1"/>
          <p:cNvSpPr txBox="1"/>
          <p:nvPr/>
        </p:nvSpPr>
        <p:spPr>
          <a:xfrm>
            <a:off x="550333" y="3077064"/>
            <a:ext cx="2573867" cy="400110"/>
          </a:xfrm>
          <a:prstGeom prst="rect">
            <a:avLst/>
          </a:prstGeom>
          <a:noFill/>
        </p:spPr>
        <p:txBody>
          <a:bodyPr wrap="square" rtlCol="0">
            <a:spAutoFit/>
          </a:bodyPr>
          <a:lstStyle/>
          <a:p>
            <a:r>
              <a:rPr lang="en-US" sz="2000" dirty="0" smtClean="0">
                <a:solidFill>
                  <a:srgbClr val="1C3765"/>
                </a:solidFill>
              </a:rPr>
              <a:t>Cover </a:t>
            </a:r>
            <a:r>
              <a:rPr lang="en-US" sz="2000" dirty="0">
                <a:solidFill>
                  <a:srgbClr val="1C3765"/>
                </a:solidFill>
              </a:rPr>
              <a:t>P</a:t>
            </a:r>
            <a:r>
              <a:rPr lang="en-US" sz="2000" dirty="0" smtClean="0">
                <a:solidFill>
                  <a:srgbClr val="1C3765"/>
                </a:solidFill>
              </a:rPr>
              <a:t>eeling Paint</a:t>
            </a:r>
            <a:endParaRPr lang="en-US" sz="2000" dirty="0">
              <a:solidFill>
                <a:srgbClr val="1C3765"/>
              </a:solidFill>
            </a:endParaRPr>
          </a:p>
        </p:txBody>
      </p:sp>
      <p:sp>
        <p:nvSpPr>
          <p:cNvPr id="12" name="TextBox 11"/>
          <p:cNvSpPr txBox="1"/>
          <p:nvPr/>
        </p:nvSpPr>
        <p:spPr>
          <a:xfrm>
            <a:off x="5588000" y="3200400"/>
            <a:ext cx="3048000" cy="400110"/>
          </a:xfrm>
          <a:prstGeom prst="rect">
            <a:avLst/>
          </a:prstGeom>
          <a:noFill/>
        </p:spPr>
        <p:txBody>
          <a:bodyPr wrap="square" rtlCol="0">
            <a:spAutoFit/>
          </a:bodyPr>
          <a:lstStyle/>
          <a:p>
            <a:r>
              <a:rPr lang="en-US" sz="2000" dirty="0" smtClean="0">
                <a:solidFill>
                  <a:srgbClr val="1C3765"/>
                </a:solidFill>
              </a:rPr>
              <a:t>Wash Hands Often</a:t>
            </a:r>
            <a:endParaRPr lang="en-US" sz="2000" dirty="0">
              <a:solidFill>
                <a:srgbClr val="1C3765"/>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8000" y="1895587"/>
            <a:ext cx="2506855" cy="1399661"/>
          </a:xfrm>
          <a:prstGeom prst="rect">
            <a:avLst/>
          </a:prstGeom>
        </p:spPr>
      </p:pic>
      <p:sp>
        <p:nvSpPr>
          <p:cNvPr id="11" name="TextBox 10"/>
          <p:cNvSpPr txBox="1"/>
          <p:nvPr/>
        </p:nvSpPr>
        <p:spPr>
          <a:xfrm>
            <a:off x="3124200" y="5334000"/>
            <a:ext cx="3352800" cy="400110"/>
          </a:xfrm>
          <a:prstGeom prst="rect">
            <a:avLst/>
          </a:prstGeom>
          <a:noFill/>
        </p:spPr>
        <p:txBody>
          <a:bodyPr wrap="square" rtlCol="0">
            <a:spAutoFit/>
          </a:bodyPr>
          <a:lstStyle/>
          <a:p>
            <a:r>
              <a:rPr lang="en-US" sz="2000" dirty="0" smtClean="0">
                <a:solidFill>
                  <a:srgbClr val="1C3765"/>
                </a:solidFill>
              </a:rPr>
              <a:t>Block Access/Lock Door</a:t>
            </a:r>
            <a:endParaRPr lang="en-US" sz="2000" dirty="0">
              <a:solidFill>
                <a:srgbClr val="1C3765"/>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1693621"/>
            <a:ext cx="2109592" cy="138738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3521796"/>
            <a:ext cx="1897380" cy="1852472"/>
          </a:xfrm>
          <a:prstGeom prst="rect">
            <a:avLst/>
          </a:prstGeom>
        </p:spPr>
      </p:pic>
      <p:sp>
        <p:nvSpPr>
          <p:cNvPr id="16" name="Rounded Rectangle 15"/>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b="1" dirty="0" smtClean="0">
                <a:solidFill>
                  <a:schemeClr val="accent5">
                    <a:lumMod val="50000"/>
                  </a:schemeClr>
                </a:solidFill>
                <a:sym typeface="Wingdings"/>
              </a:rPr>
              <a:t></a:t>
            </a:r>
            <a:r>
              <a:rPr lang="en-US" b="1" dirty="0" smtClean="0">
                <a:solidFill>
                  <a:schemeClr val="accent5">
                    <a:lumMod val="50000"/>
                  </a:schemeClr>
                </a:solidFill>
              </a:rPr>
              <a:t> </a:t>
            </a:r>
            <a:r>
              <a:rPr lang="en-US" b="1" dirty="0">
                <a:solidFill>
                  <a:schemeClr val="accent5">
                    <a:lumMod val="50000"/>
                  </a:schemeClr>
                </a:solidFill>
              </a:rPr>
              <a:t>HOW?</a:t>
            </a:r>
          </a:p>
        </p:txBody>
      </p:sp>
      <p:sp>
        <p:nvSpPr>
          <p:cNvPr id="3" name="Slide Number Placeholder 2"/>
          <p:cNvSpPr>
            <a:spLocks noGrp="1"/>
          </p:cNvSpPr>
          <p:nvPr>
            <p:ph type="sldNum" sz="quarter" idx="12"/>
          </p:nvPr>
        </p:nvSpPr>
        <p:spPr/>
        <p:txBody>
          <a:bodyPr/>
          <a:lstStyle/>
          <a:p>
            <a:fld id="{24149842-55D9-4A7E-B6EB-FD6B3A4BED3C}" type="slidenum">
              <a:rPr lang="en-US" smtClean="0"/>
              <a:pPr/>
              <a:t>33</a:t>
            </a:fld>
            <a:endParaRPr lang="en-US"/>
          </a:p>
        </p:txBody>
      </p:sp>
    </p:spTree>
    <p:extLst>
      <p:ext uri="{BB962C8B-B14F-4D97-AF65-F5344CB8AC3E}">
        <p14:creationId xmlns:p14="http://schemas.microsoft.com/office/powerpoint/2010/main" val="1056666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887851"/>
          </a:xfrm>
        </p:spPr>
        <p:txBody>
          <a:bodyPr/>
          <a:lstStyle/>
          <a:p>
            <a:pPr algn="l"/>
            <a:r>
              <a:rPr lang="en-US" sz="4000" dirty="0" smtClean="0"/>
              <a:t>How to Prevent Lead Poisoning</a:t>
            </a:r>
            <a:endParaRPr lang="en-US" sz="4000" dirty="0"/>
          </a:p>
        </p:txBody>
      </p:sp>
      <p:sp>
        <p:nvSpPr>
          <p:cNvPr id="8" name="TextBox 7"/>
          <p:cNvSpPr txBox="1"/>
          <p:nvPr/>
        </p:nvSpPr>
        <p:spPr>
          <a:xfrm>
            <a:off x="2895600" y="2819400"/>
            <a:ext cx="609600" cy="523220"/>
          </a:xfrm>
          <a:prstGeom prst="rect">
            <a:avLst/>
          </a:prstGeom>
          <a:solidFill>
            <a:schemeClr val="bg1"/>
          </a:solidFill>
          <a:ln>
            <a:noFill/>
          </a:ln>
        </p:spPr>
        <p:txBody>
          <a:bodyPr wrap="square" rtlCol="0">
            <a:spAutoFit/>
          </a:bodyPr>
          <a:lstStyle/>
          <a:p>
            <a:endParaRPr lang="en-US" sz="2800" dirty="0">
              <a:solidFill>
                <a:schemeClr val="bg1"/>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6516"/>
          <a:stretch/>
        </p:blipFill>
        <p:spPr>
          <a:xfrm>
            <a:off x="423333" y="1726051"/>
            <a:ext cx="3462867" cy="4316296"/>
          </a:xfrm>
          <a:prstGeom prst="rect">
            <a:avLst/>
          </a:prstGeom>
        </p:spPr>
      </p:pic>
      <p:sp>
        <p:nvSpPr>
          <p:cNvPr id="12" name="TextBox 11"/>
          <p:cNvSpPr txBox="1"/>
          <p:nvPr/>
        </p:nvSpPr>
        <p:spPr>
          <a:xfrm>
            <a:off x="3506398" y="2363534"/>
            <a:ext cx="4902200" cy="400110"/>
          </a:xfrm>
          <a:prstGeom prst="rect">
            <a:avLst/>
          </a:prstGeom>
          <a:noFill/>
        </p:spPr>
        <p:txBody>
          <a:bodyPr wrap="square" rtlCol="0">
            <a:spAutoFit/>
          </a:bodyPr>
          <a:lstStyle/>
          <a:p>
            <a:r>
              <a:rPr lang="en-US" sz="2000" dirty="0" smtClean="0">
                <a:solidFill>
                  <a:srgbClr val="1C3765"/>
                </a:solidFill>
              </a:rPr>
              <a:t>Seek out funding to fix lead hazards</a:t>
            </a:r>
            <a:endParaRPr lang="en-US" sz="2000" dirty="0">
              <a:solidFill>
                <a:srgbClr val="1C3765"/>
              </a:solidFill>
            </a:endParaRPr>
          </a:p>
        </p:txBody>
      </p:sp>
      <p:sp>
        <p:nvSpPr>
          <p:cNvPr id="10" name="Rounded Rectangle 9"/>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 y="6096000"/>
            <a:ext cx="7772400" cy="369332"/>
          </a:xfrm>
          <a:prstGeom prst="rect">
            <a:avLst/>
          </a:prstGeom>
        </p:spPr>
        <p:txBody>
          <a:bodyPr wrap="square">
            <a:spAutoFit/>
          </a:bodyPr>
          <a:lstStyle/>
          <a:p>
            <a:r>
              <a:rPr lang="en-US" dirty="0">
                <a:solidFill>
                  <a:schemeClr val="bg1">
                    <a:lumMod val="85000"/>
                  </a:schemeClr>
                </a:solidFill>
                <a:sym typeface="Wingdings"/>
              </a:rPr>
              <a:t></a:t>
            </a:r>
            <a:r>
              <a:rPr lang="en-US" dirty="0">
                <a:solidFill>
                  <a:schemeClr val="bg1">
                    <a:lumMod val="85000"/>
                  </a:schemeClr>
                </a:solidFill>
              </a:rPr>
              <a:t> WHO</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a:solidFill>
                  <a:schemeClr val="bg1">
                    <a:lumMod val="85000"/>
                  </a:schemeClr>
                </a:solidFill>
                <a:sym typeface="Wingdings"/>
              </a:rPr>
              <a:t> </a:t>
            </a:r>
            <a:r>
              <a:rPr lang="en-US" dirty="0" smtClean="0">
                <a:solidFill>
                  <a:schemeClr val="bg1">
                    <a:lumMod val="85000"/>
                  </a:schemeClr>
                </a:solidFill>
              </a:rPr>
              <a:t>WHERE?  </a:t>
            </a:r>
            <a:r>
              <a:rPr lang="en-US" b="1" dirty="0" smtClean="0">
                <a:solidFill>
                  <a:schemeClr val="accent5">
                    <a:lumMod val="50000"/>
                  </a:schemeClr>
                </a:solidFill>
                <a:sym typeface="Wingdings"/>
              </a:rPr>
              <a:t></a:t>
            </a:r>
            <a:r>
              <a:rPr lang="en-US" b="1" dirty="0" smtClean="0">
                <a:solidFill>
                  <a:schemeClr val="accent5">
                    <a:lumMod val="50000"/>
                  </a:schemeClr>
                </a:solidFill>
              </a:rPr>
              <a:t> </a:t>
            </a:r>
            <a:r>
              <a:rPr lang="en-US" b="1" dirty="0">
                <a:solidFill>
                  <a:schemeClr val="accent5">
                    <a:lumMod val="50000"/>
                  </a:schemeClr>
                </a:solidFill>
              </a:rPr>
              <a:t>HOW?</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18342"/>
          <a:stretch/>
        </p:blipFill>
        <p:spPr>
          <a:xfrm>
            <a:off x="5611521" y="3884199"/>
            <a:ext cx="1425876" cy="91163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7046" y="3884199"/>
            <a:ext cx="1553593" cy="1024135"/>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6447" y="3874674"/>
            <a:ext cx="1615406" cy="1043642"/>
          </a:xfrm>
          <a:prstGeom prst="rect">
            <a:avLst/>
          </a:prstGeom>
        </p:spPr>
      </p:pic>
      <p:sp>
        <p:nvSpPr>
          <p:cNvPr id="7" name="Slide Number Placeholder 6"/>
          <p:cNvSpPr>
            <a:spLocks noGrp="1"/>
          </p:cNvSpPr>
          <p:nvPr>
            <p:ph type="sldNum" sz="quarter" idx="12"/>
          </p:nvPr>
        </p:nvSpPr>
        <p:spPr/>
        <p:txBody>
          <a:bodyPr/>
          <a:lstStyle/>
          <a:p>
            <a:fld id="{24149842-55D9-4A7E-B6EB-FD6B3A4BED3C}" type="slidenum">
              <a:rPr lang="en-US" smtClean="0"/>
              <a:pPr/>
              <a:t>34</a:t>
            </a:fld>
            <a:endParaRPr lang="en-US"/>
          </a:p>
        </p:txBody>
      </p:sp>
      <p:sp>
        <p:nvSpPr>
          <p:cNvPr id="15" name="TextBox 14"/>
          <p:cNvSpPr txBox="1"/>
          <p:nvPr/>
        </p:nvSpPr>
        <p:spPr>
          <a:xfrm>
            <a:off x="3657600" y="2796029"/>
            <a:ext cx="1761065" cy="984885"/>
          </a:xfrm>
          <a:prstGeom prst="rect">
            <a:avLst/>
          </a:prstGeom>
          <a:solidFill>
            <a:srgbClr val="9933FF"/>
          </a:solidFill>
          <a:effectLst>
            <a:outerShdw blurRad="50800" dist="38100" dir="8100000" algn="tr" rotWithShape="0">
              <a:prstClr val="black">
                <a:alpha val="40000"/>
              </a:prstClr>
            </a:outerShdw>
          </a:effectLst>
        </p:spPr>
        <p:txBody>
          <a:bodyPr wrap="square" rtlCol="0">
            <a:spAutoFit/>
          </a:bodyPr>
          <a:lstStyle/>
          <a:p>
            <a:pPr algn="ctr"/>
            <a:r>
              <a:rPr lang="en-US" sz="600" b="1" u="sng" dirty="0" err="1" smtClean="0"/>
              <a:t>Northwoods</a:t>
            </a:r>
            <a:r>
              <a:rPr lang="en-US" sz="600" b="1" u="sng" dirty="0" smtClean="0"/>
              <a:t> Region</a:t>
            </a:r>
          </a:p>
          <a:p>
            <a:r>
              <a:rPr lang="en-US" sz="650" dirty="0" smtClean="0"/>
              <a:t>Barbara </a:t>
            </a:r>
            <a:r>
              <a:rPr lang="en-US" sz="650" dirty="0" err="1" smtClean="0"/>
              <a:t>Gabrielson</a:t>
            </a:r>
            <a:r>
              <a:rPr lang="en-US" sz="650" dirty="0" smtClean="0"/>
              <a:t>, Grant Funding Manager</a:t>
            </a:r>
          </a:p>
          <a:p>
            <a:r>
              <a:rPr lang="en-US" sz="650" dirty="0" smtClean="0"/>
              <a:t>GAI Consultants, Inc.</a:t>
            </a:r>
          </a:p>
          <a:p>
            <a:r>
              <a:rPr lang="en-US" sz="650" dirty="0" smtClean="0"/>
              <a:t>313 Prospect Street</a:t>
            </a:r>
          </a:p>
          <a:p>
            <a:r>
              <a:rPr lang="en-US" sz="650" dirty="0" smtClean="0"/>
              <a:t>Bear Creek, WI 54922</a:t>
            </a:r>
          </a:p>
          <a:p>
            <a:r>
              <a:rPr lang="en-US" sz="650" dirty="0" smtClean="0"/>
              <a:t>Phone: 715-752-4620</a:t>
            </a:r>
          </a:p>
          <a:p>
            <a:r>
              <a:rPr lang="en-US" sz="650" dirty="0" smtClean="0"/>
              <a:t>Fax: 715-752-4595</a:t>
            </a:r>
          </a:p>
          <a:p>
            <a:r>
              <a:rPr lang="en-US" sz="650" dirty="0" smtClean="0"/>
              <a:t>E-mail: </a:t>
            </a:r>
            <a:r>
              <a:rPr lang="en-US" sz="650" u="sng" dirty="0" smtClean="0">
                <a:solidFill>
                  <a:srgbClr val="FF0000"/>
                </a:solidFill>
              </a:rPr>
              <a:t>b.gabrielson@gaiconsultants.com</a:t>
            </a:r>
          </a:p>
        </p:txBody>
      </p:sp>
      <p:sp>
        <p:nvSpPr>
          <p:cNvPr id="16" name="TextBox 15"/>
          <p:cNvSpPr txBox="1"/>
          <p:nvPr/>
        </p:nvSpPr>
        <p:spPr>
          <a:xfrm>
            <a:off x="5524785" y="2796029"/>
            <a:ext cx="1545949" cy="884858"/>
          </a:xfrm>
          <a:prstGeom prst="rect">
            <a:avLst/>
          </a:prstGeom>
          <a:solidFill>
            <a:srgbClr val="3DCFA2"/>
          </a:solidFill>
          <a:effectLst>
            <a:outerShdw blurRad="50800" dist="38100" dir="8100000" algn="tr" rotWithShape="0">
              <a:prstClr val="black">
                <a:alpha val="40000"/>
              </a:prstClr>
            </a:outerShdw>
          </a:effectLst>
        </p:spPr>
        <p:txBody>
          <a:bodyPr wrap="square" rtlCol="0">
            <a:spAutoFit/>
          </a:bodyPr>
          <a:lstStyle/>
          <a:p>
            <a:pPr algn="ctr"/>
            <a:r>
              <a:rPr lang="en-US" sz="600" b="1" u="sng" dirty="0" smtClean="0"/>
              <a:t>Northeastern Region</a:t>
            </a:r>
          </a:p>
          <a:p>
            <a:r>
              <a:rPr lang="en-US" sz="650" dirty="0" smtClean="0"/>
              <a:t>Todd D. Mead</a:t>
            </a:r>
          </a:p>
          <a:p>
            <a:r>
              <a:rPr lang="en-US" sz="650" dirty="0" smtClean="0"/>
              <a:t>Brown County Planning Commission</a:t>
            </a:r>
          </a:p>
          <a:p>
            <a:r>
              <a:rPr lang="en-US" sz="650" dirty="0" smtClean="0"/>
              <a:t>305 E. Walnut Street</a:t>
            </a:r>
          </a:p>
          <a:p>
            <a:r>
              <a:rPr lang="en-US" sz="650" dirty="0" smtClean="0"/>
              <a:t>Green Bay, WI 54305-3600</a:t>
            </a:r>
          </a:p>
          <a:p>
            <a:r>
              <a:rPr lang="en-US" sz="650" dirty="0" smtClean="0"/>
              <a:t>Phone: 920-448-6480</a:t>
            </a:r>
          </a:p>
          <a:p>
            <a:r>
              <a:rPr lang="en-US" sz="650" dirty="0" smtClean="0"/>
              <a:t>Fax: 920-448-4487</a:t>
            </a:r>
          </a:p>
          <a:p>
            <a:r>
              <a:rPr lang="en-US" sz="650" u="sng" dirty="0" smtClean="0">
                <a:solidFill>
                  <a:srgbClr val="FF0000"/>
                </a:solidFill>
              </a:rPr>
              <a:t>www.co.brown.wi.us</a:t>
            </a:r>
            <a:endParaRPr lang="en-US" sz="650" u="sng" dirty="0">
              <a:solidFill>
                <a:srgbClr val="FF0000"/>
              </a:solidFill>
            </a:endParaRPr>
          </a:p>
        </p:txBody>
      </p:sp>
      <p:sp>
        <p:nvSpPr>
          <p:cNvPr id="18" name="TextBox 17"/>
          <p:cNvSpPr txBox="1"/>
          <p:nvPr/>
        </p:nvSpPr>
        <p:spPr>
          <a:xfrm>
            <a:off x="7184607" y="2810077"/>
            <a:ext cx="1430697" cy="792525"/>
          </a:xfrm>
          <a:prstGeom prst="rect">
            <a:avLst/>
          </a:prstGeom>
          <a:solidFill>
            <a:srgbClr val="FBFBBD"/>
          </a:solidFill>
          <a:effectLst>
            <a:outerShdw blurRad="50800" dist="38100" dir="8100000" algn="tr" rotWithShape="0">
              <a:prstClr val="black">
                <a:alpha val="40000"/>
              </a:prstClr>
            </a:outerShdw>
          </a:effectLst>
        </p:spPr>
        <p:txBody>
          <a:bodyPr wrap="square" rtlCol="0">
            <a:spAutoFit/>
          </a:bodyPr>
          <a:lstStyle/>
          <a:p>
            <a:pPr algn="ctr"/>
            <a:r>
              <a:rPr lang="en-US" sz="650" b="1" u="sng" dirty="0" smtClean="0"/>
              <a:t>Southern Region</a:t>
            </a:r>
          </a:p>
          <a:p>
            <a:r>
              <a:rPr lang="en-US" sz="650" dirty="0" smtClean="0"/>
              <a:t>Kari </a:t>
            </a:r>
            <a:r>
              <a:rPr lang="en-US" sz="650" dirty="0" err="1" smtClean="0"/>
              <a:t>Justmann</a:t>
            </a:r>
            <a:endParaRPr lang="en-US" sz="650" dirty="0" smtClean="0"/>
          </a:p>
          <a:p>
            <a:r>
              <a:rPr lang="en-US" sz="650" dirty="0" smtClean="0"/>
              <a:t>MSA Professional Services</a:t>
            </a:r>
          </a:p>
          <a:p>
            <a:r>
              <a:rPr lang="en-US" sz="650" dirty="0" smtClean="0"/>
              <a:t>201 Corporate Drive</a:t>
            </a:r>
          </a:p>
          <a:p>
            <a:r>
              <a:rPr lang="en-US" sz="650" dirty="0" smtClean="0"/>
              <a:t>Beaver Dam, WI 53916</a:t>
            </a:r>
          </a:p>
          <a:p>
            <a:r>
              <a:rPr lang="en-US" sz="650" dirty="0" smtClean="0"/>
              <a:t>Phone: 1-800-552-6330</a:t>
            </a:r>
          </a:p>
          <a:p>
            <a:r>
              <a:rPr lang="en-US" sz="650" dirty="0" smtClean="0"/>
              <a:t>Email: </a:t>
            </a:r>
            <a:r>
              <a:rPr lang="en-US" sz="650" u="sng" dirty="0" smtClean="0">
                <a:solidFill>
                  <a:srgbClr val="FF0000"/>
                </a:solidFill>
              </a:rPr>
              <a:t>kjustmann@mpa-ps.com</a:t>
            </a:r>
            <a:endParaRPr lang="en-US" sz="650" u="sng" dirty="0">
              <a:solidFill>
                <a:srgbClr val="FF0000"/>
              </a:solidFill>
            </a:endParaRPr>
          </a:p>
        </p:txBody>
      </p:sp>
      <p:sp>
        <p:nvSpPr>
          <p:cNvPr id="19" name="TextBox 18"/>
          <p:cNvSpPr txBox="1"/>
          <p:nvPr/>
        </p:nvSpPr>
        <p:spPr>
          <a:xfrm>
            <a:off x="3733800" y="4953000"/>
            <a:ext cx="1539207" cy="892552"/>
          </a:xfrm>
          <a:prstGeom prst="rect">
            <a:avLst/>
          </a:prstGeom>
          <a:solidFill>
            <a:srgbClr val="F098D3"/>
          </a:solidFill>
          <a:effectLst>
            <a:outerShdw blurRad="50800" dist="38100" dir="8100000" algn="tr" rotWithShape="0">
              <a:prstClr val="black">
                <a:alpha val="40000"/>
              </a:prstClr>
            </a:outerShdw>
          </a:effectLst>
        </p:spPr>
        <p:txBody>
          <a:bodyPr wrap="square" rtlCol="0">
            <a:spAutoFit/>
          </a:bodyPr>
          <a:lstStyle/>
          <a:p>
            <a:pPr algn="ctr"/>
            <a:r>
              <a:rPr lang="en-US" sz="650" b="1" u="sng" dirty="0" smtClean="0"/>
              <a:t>Central Region</a:t>
            </a:r>
          </a:p>
          <a:p>
            <a:r>
              <a:rPr lang="en-US" sz="650" dirty="0" smtClean="0"/>
              <a:t>Julie A. Oleson, Executive Director</a:t>
            </a:r>
          </a:p>
          <a:p>
            <a:r>
              <a:rPr lang="en-US" sz="650" dirty="0" smtClean="0"/>
              <a:t>Juneau County Housing Authority717 E. State Street</a:t>
            </a:r>
          </a:p>
          <a:p>
            <a:r>
              <a:rPr lang="en-US" sz="650" dirty="0" smtClean="0"/>
              <a:t>Mauston, WI 53948</a:t>
            </a:r>
          </a:p>
          <a:p>
            <a:r>
              <a:rPr lang="en-US" sz="650" dirty="0" smtClean="0"/>
              <a:t>Phone: 608-847-7309</a:t>
            </a:r>
          </a:p>
          <a:p>
            <a:r>
              <a:rPr lang="en-US" sz="650" dirty="0" smtClean="0"/>
              <a:t>Fax: 608-847-2278</a:t>
            </a:r>
          </a:p>
          <a:p>
            <a:r>
              <a:rPr lang="en-US" sz="650" dirty="0" smtClean="0"/>
              <a:t>E-mail: </a:t>
            </a:r>
            <a:r>
              <a:rPr lang="en-US" sz="650" u="sng" dirty="0" smtClean="0">
                <a:solidFill>
                  <a:srgbClr val="FF0000"/>
                </a:solidFill>
              </a:rPr>
              <a:t>juncoha@frontier.com</a:t>
            </a:r>
            <a:endParaRPr lang="en-US" sz="650" u="sng" dirty="0">
              <a:solidFill>
                <a:srgbClr val="FF0000"/>
              </a:solidFill>
            </a:endParaRPr>
          </a:p>
        </p:txBody>
      </p:sp>
    </p:spTree>
    <p:extLst>
      <p:ext uri="{BB962C8B-B14F-4D97-AF65-F5344CB8AC3E}">
        <p14:creationId xmlns:p14="http://schemas.microsoft.com/office/powerpoint/2010/main" val="8065075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pPr marL="0" indent="0" algn="ctr">
              <a:buNone/>
            </a:pPr>
            <a:endParaRPr lang="en-US" i="1" dirty="0" smtClean="0"/>
          </a:p>
          <a:p>
            <a:pPr marL="0" indent="0" algn="ctr">
              <a:buNone/>
            </a:pPr>
            <a:endParaRPr lang="en-US" i="1" dirty="0"/>
          </a:p>
          <a:p>
            <a:pPr marL="0" indent="0" algn="ctr">
              <a:buNone/>
            </a:pPr>
            <a:endParaRPr lang="en-US" i="1" dirty="0" smtClean="0"/>
          </a:p>
          <a:p>
            <a:pPr marL="0" indent="0" algn="ctr">
              <a:buNone/>
            </a:pPr>
            <a:endParaRPr lang="en-US" i="1" dirty="0" smtClean="0"/>
          </a:p>
          <a:p>
            <a:pPr marL="0" indent="0" algn="ctr">
              <a:spcBef>
                <a:spcPts val="0"/>
              </a:spcBef>
              <a:buNone/>
            </a:pPr>
            <a:r>
              <a:rPr lang="en-US" b="1" i="1" dirty="0" smtClean="0"/>
              <a:t>Lead-Safe Wisconsin</a:t>
            </a:r>
          </a:p>
          <a:p>
            <a:pPr marL="0" indent="0" algn="ctr">
              <a:spcBef>
                <a:spcPts val="0"/>
              </a:spcBef>
              <a:spcAft>
                <a:spcPts val="1200"/>
              </a:spcAft>
              <a:buNone/>
            </a:pPr>
            <a:r>
              <a:rPr lang="en-US" dirty="0" smtClean="0">
                <a:hlinkClick r:id="rId3"/>
              </a:rPr>
              <a:t>www.dhs.wisconsin.gov/lead</a:t>
            </a:r>
            <a:endParaRPr lang="en-US" dirty="0" smtClean="0"/>
          </a:p>
          <a:p>
            <a:pPr marL="0" indent="0" algn="ctr">
              <a:spcBef>
                <a:spcPts val="0"/>
              </a:spcBef>
              <a:buNone/>
            </a:pPr>
            <a:r>
              <a:rPr lang="en-US" b="1" i="1" dirty="0" smtClean="0"/>
              <a:t>Product Recall Searchable Database</a:t>
            </a:r>
            <a:endParaRPr lang="en-US" b="1" i="1" dirty="0"/>
          </a:p>
          <a:p>
            <a:pPr marL="0" indent="0" algn="ctr">
              <a:spcBef>
                <a:spcPts val="0"/>
              </a:spcBef>
              <a:buNone/>
            </a:pPr>
            <a:r>
              <a:rPr lang="en-US" sz="2000" dirty="0" smtClean="0">
                <a:hlinkClick r:id="rId4"/>
              </a:rPr>
              <a:t>http://www.saferproducts.gov/Search/Result.aspx?dm=0&amp;q=lead&amp;srt=0</a:t>
            </a:r>
            <a:endParaRPr lang="en-US" sz="2000" dirty="0" smtClean="0"/>
          </a:p>
          <a:p>
            <a:pPr marL="0" indent="0" algn="ctr">
              <a:buNone/>
            </a:pPr>
            <a:endParaRPr lang="en-US" dirty="0" smtClean="0"/>
          </a:p>
          <a:p>
            <a:pPr marL="0" indent="0" algn="ctr">
              <a:buNone/>
            </a:pPr>
            <a:endParaRPr lang="en-US" dirty="0" smtClean="0"/>
          </a:p>
          <a:p>
            <a:pPr marL="0" indent="0" algn="ctr">
              <a:buNone/>
            </a:pP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2795" y="1981200"/>
            <a:ext cx="1595005" cy="1949450"/>
          </a:xfrm>
          <a:prstGeom prst="rect">
            <a:avLst/>
          </a:prstGeom>
        </p:spPr>
      </p:pic>
      <p:sp>
        <p:nvSpPr>
          <p:cNvPr id="5" name="TextBox 4"/>
          <p:cNvSpPr txBox="1"/>
          <p:nvPr/>
        </p:nvSpPr>
        <p:spPr>
          <a:xfrm>
            <a:off x="5105400" y="2133600"/>
            <a:ext cx="838200" cy="381000"/>
          </a:xfrm>
          <a:prstGeom prst="rect">
            <a:avLst/>
          </a:prstGeom>
          <a:solidFill>
            <a:schemeClr val="bg1"/>
          </a:solidFill>
        </p:spPr>
        <p:txBody>
          <a:bodyPr wrap="square" rtlCol="0">
            <a:spAutoFit/>
          </a:bodyPr>
          <a:lstStyle/>
          <a:p>
            <a:endParaRPr lang="en-US" dirty="0"/>
          </a:p>
        </p:txBody>
      </p:sp>
      <p:sp>
        <p:nvSpPr>
          <p:cNvPr id="6" name="Slide Number Placeholder 5"/>
          <p:cNvSpPr>
            <a:spLocks noGrp="1"/>
          </p:cNvSpPr>
          <p:nvPr>
            <p:ph type="sldNum" sz="quarter" idx="12"/>
          </p:nvPr>
        </p:nvSpPr>
        <p:spPr/>
        <p:txBody>
          <a:bodyPr/>
          <a:lstStyle/>
          <a:p>
            <a:fld id="{24149842-55D9-4A7E-B6EB-FD6B3A4BED3C}" type="slidenum">
              <a:rPr lang="en-US" smtClean="0"/>
              <a:pPr/>
              <a:t>35</a:t>
            </a:fld>
            <a:endParaRPr lang="en-US"/>
          </a:p>
        </p:txBody>
      </p:sp>
    </p:spTree>
    <p:extLst>
      <p:ext uri="{BB962C8B-B14F-4D97-AF65-F5344CB8AC3E}">
        <p14:creationId xmlns:p14="http://schemas.microsoft.com/office/powerpoint/2010/main" val="4083850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Story of Lead Poisoning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dirty="0" smtClean="0">
                <a:solidFill>
                  <a:schemeClr val="accent5">
                    <a:lumMod val="50000"/>
                  </a:schemeClr>
                </a:solidFill>
                <a:sym typeface="Wingdings"/>
              </a:rPr>
              <a:t></a:t>
            </a:r>
            <a:r>
              <a:rPr lang="en-US" sz="3600" dirty="0" smtClean="0">
                <a:solidFill>
                  <a:schemeClr val="accent5">
                    <a:lumMod val="50000"/>
                  </a:schemeClr>
                </a:solidFill>
              </a:rPr>
              <a:t> WHO?</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WHAT?</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WHEN? </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WHY?</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WHERE?</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HOW?</a:t>
            </a:r>
            <a:endParaRPr lang="en-US" sz="36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24149842-55D9-4A7E-B6EB-FD6B3A4BED3C}" type="slidenum">
              <a:rPr lang="en-US" smtClean="0"/>
              <a:pPr/>
              <a:t>4</a:t>
            </a:fld>
            <a:endParaRPr lang="en-US"/>
          </a:p>
        </p:txBody>
      </p:sp>
    </p:spTree>
    <p:extLst>
      <p:ext uri="{BB962C8B-B14F-4D97-AF65-F5344CB8AC3E}">
        <p14:creationId xmlns:p14="http://schemas.microsoft.com/office/powerpoint/2010/main" val="2335921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Story of Lead Poisoning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dirty="0" smtClean="0">
                <a:solidFill>
                  <a:schemeClr val="accent5">
                    <a:lumMod val="50000"/>
                  </a:schemeClr>
                </a:solidFill>
                <a:sym typeface="Wingdings"/>
              </a:rPr>
              <a:t></a:t>
            </a:r>
            <a:r>
              <a:rPr lang="en-US" sz="3600" dirty="0" smtClean="0">
                <a:solidFill>
                  <a:schemeClr val="accent5">
                    <a:lumMod val="50000"/>
                  </a:schemeClr>
                </a:solidFill>
              </a:rPr>
              <a:t> WHO?</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WHAT?</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WHEN? </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WHY?</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WHERE?</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HOW?</a:t>
            </a:r>
            <a:endParaRPr lang="en-US" sz="36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24149842-55D9-4A7E-B6EB-FD6B3A4BED3C}" type="slidenum">
              <a:rPr lang="en-US" smtClean="0"/>
              <a:pPr/>
              <a:t>5</a:t>
            </a:fld>
            <a:endParaRPr lang="en-US"/>
          </a:p>
        </p:txBody>
      </p:sp>
    </p:spTree>
    <p:extLst>
      <p:ext uri="{BB962C8B-B14F-4D97-AF65-F5344CB8AC3E}">
        <p14:creationId xmlns:p14="http://schemas.microsoft.com/office/powerpoint/2010/main" val="596046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Story of Lead Poisoning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dirty="0" smtClean="0">
                <a:solidFill>
                  <a:schemeClr val="accent5">
                    <a:lumMod val="50000"/>
                  </a:schemeClr>
                </a:solidFill>
                <a:sym typeface="Wingdings"/>
              </a:rPr>
              <a:t></a:t>
            </a:r>
            <a:r>
              <a:rPr lang="en-US" sz="3600" dirty="0" smtClean="0">
                <a:solidFill>
                  <a:schemeClr val="accent5">
                    <a:lumMod val="50000"/>
                  </a:schemeClr>
                </a:solidFill>
              </a:rPr>
              <a:t> WHO?</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WHAT?</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WHEN? </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WHY?</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WHERE?</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HOW?</a:t>
            </a:r>
            <a:endParaRPr lang="en-US" sz="36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24149842-55D9-4A7E-B6EB-FD6B3A4BED3C}" type="slidenum">
              <a:rPr lang="en-US" smtClean="0"/>
              <a:pPr/>
              <a:t>6</a:t>
            </a:fld>
            <a:endParaRPr lang="en-US"/>
          </a:p>
        </p:txBody>
      </p:sp>
    </p:spTree>
    <p:extLst>
      <p:ext uri="{BB962C8B-B14F-4D97-AF65-F5344CB8AC3E}">
        <p14:creationId xmlns:p14="http://schemas.microsoft.com/office/powerpoint/2010/main" val="485250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Story of Lead Poisoning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dirty="0" smtClean="0">
                <a:solidFill>
                  <a:schemeClr val="accent5">
                    <a:lumMod val="50000"/>
                  </a:schemeClr>
                </a:solidFill>
                <a:sym typeface="Wingdings"/>
              </a:rPr>
              <a:t></a:t>
            </a:r>
            <a:r>
              <a:rPr lang="en-US" sz="3600" dirty="0" smtClean="0">
                <a:solidFill>
                  <a:schemeClr val="accent5">
                    <a:lumMod val="50000"/>
                  </a:schemeClr>
                </a:solidFill>
              </a:rPr>
              <a:t> WHO?</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WHAT?</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WHEN? </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WHY?</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WHERE?</a:t>
            </a:r>
          </a:p>
          <a:p>
            <a:pPr marL="0" indent="0">
              <a:buNone/>
            </a:pPr>
            <a:r>
              <a:rPr lang="en-US" sz="3600" dirty="0">
                <a:solidFill>
                  <a:schemeClr val="bg1">
                    <a:lumMod val="85000"/>
                  </a:schemeClr>
                </a:solidFill>
                <a:sym typeface="Wingdings"/>
              </a:rPr>
              <a:t></a:t>
            </a:r>
            <a:r>
              <a:rPr lang="en-US" sz="3600" dirty="0" smtClean="0">
                <a:solidFill>
                  <a:schemeClr val="bg1">
                    <a:lumMod val="85000"/>
                  </a:schemeClr>
                </a:solidFill>
              </a:rPr>
              <a:t> HOW?</a:t>
            </a:r>
            <a:endParaRPr lang="en-US" sz="36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24149842-55D9-4A7E-B6EB-FD6B3A4BED3C}" type="slidenum">
              <a:rPr lang="en-US" smtClean="0"/>
              <a:pPr/>
              <a:t>7</a:t>
            </a:fld>
            <a:endParaRPr lang="en-US"/>
          </a:p>
        </p:txBody>
      </p:sp>
    </p:spTree>
    <p:extLst>
      <p:ext uri="{BB962C8B-B14F-4D97-AF65-F5344CB8AC3E}">
        <p14:creationId xmlns:p14="http://schemas.microsoft.com/office/powerpoint/2010/main" val="265322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Story of Lead Poisoning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dirty="0" smtClean="0">
                <a:solidFill>
                  <a:schemeClr val="accent5">
                    <a:lumMod val="50000"/>
                  </a:schemeClr>
                </a:solidFill>
                <a:sym typeface="Wingdings"/>
              </a:rPr>
              <a:t></a:t>
            </a:r>
            <a:r>
              <a:rPr lang="en-US" sz="3600" dirty="0" smtClean="0">
                <a:solidFill>
                  <a:schemeClr val="accent5">
                    <a:lumMod val="50000"/>
                  </a:schemeClr>
                </a:solidFill>
              </a:rPr>
              <a:t> WHO?</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WHAT?</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WHEN? </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WHY?</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WHERE?</a:t>
            </a:r>
          </a:p>
          <a:p>
            <a:pPr marL="0" indent="0">
              <a:buNone/>
            </a:pPr>
            <a:r>
              <a:rPr lang="en-US" sz="3600" dirty="0">
                <a:solidFill>
                  <a:schemeClr val="accent5">
                    <a:lumMod val="50000"/>
                  </a:schemeClr>
                </a:solidFill>
                <a:sym typeface="Wingdings"/>
              </a:rPr>
              <a:t></a:t>
            </a:r>
            <a:r>
              <a:rPr lang="en-US" sz="3600" dirty="0" smtClean="0">
                <a:solidFill>
                  <a:schemeClr val="accent5">
                    <a:lumMod val="50000"/>
                  </a:schemeClr>
                </a:solidFill>
              </a:rPr>
              <a:t> HOW?</a:t>
            </a:r>
            <a:endParaRPr lang="en-US" sz="3600"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24149842-55D9-4A7E-B6EB-FD6B3A4BED3C}" type="slidenum">
              <a:rPr lang="en-US" smtClean="0"/>
              <a:pPr/>
              <a:t>8</a:t>
            </a:fld>
            <a:endParaRPr lang="en-US"/>
          </a:p>
        </p:txBody>
      </p:sp>
    </p:spTree>
    <p:extLst>
      <p:ext uri="{BB962C8B-B14F-4D97-AF65-F5344CB8AC3E}">
        <p14:creationId xmlns:p14="http://schemas.microsoft.com/office/powerpoint/2010/main" val="1783392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A6A3897E-0C16-4654-8419-EFEB1F966078}" type="slidenum">
              <a:rPr lang="en-US"/>
              <a:pPr>
                <a:defRPr/>
              </a:pPr>
              <a:t>9</a:t>
            </a:fld>
            <a:endParaRPr lang="en-US"/>
          </a:p>
        </p:txBody>
      </p:sp>
      <p:sp>
        <p:nvSpPr>
          <p:cNvPr id="557064" name="Rectangle 2"/>
          <p:cNvSpPr>
            <a:spLocks noGrp="1" noRot="1" noChangeArrowheads="1"/>
          </p:cNvSpPr>
          <p:nvPr>
            <p:ph type="body" idx="4294967295"/>
          </p:nvPr>
        </p:nvSpPr>
        <p:spPr>
          <a:xfrm>
            <a:off x="533400" y="1600200"/>
            <a:ext cx="8382000" cy="4481209"/>
          </a:xfrm>
        </p:spPr>
        <p:txBody>
          <a:bodyPr>
            <a:normAutofit/>
          </a:bodyPr>
          <a:lstStyle/>
          <a:p>
            <a:pPr marL="0" indent="0" eaLnBrk="1" hangingPunct="1">
              <a:lnSpc>
                <a:spcPct val="120000"/>
              </a:lnSpc>
              <a:spcBef>
                <a:spcPts val="0"/>
              </a:spcBef>
              <a:buNone/>
              <a:defRPr/>
            </a:pPr>
            <a:endParaRPr lang="en-US" sz="3000" dirty="0" smtClean="0">
              <a:latin typeface="+mj-lt"/>
            </a:endParaRPr>
          </a:p>
          <a:p>
            <a:pPr marL="0" indent="0" eaLnBrk="1" hangingPunct="1">
              <a:lnSpc>
                <a:spcPct val="120000"/>
              </a:lnSpc>
              <a:spcBef>
                <a:spcPts val="0"/>
              </a:spcBef>
              <a:buNone/>
              <a:defRPr/>
            </a:pPr>
            <a:r>
              <a:rPr lang="en-US" sz="3000" dirty="0" smtClean="0">
                <a:latin typeface="+mj-lt"/>
              </a:rPr>
              <a:t>Children under six years </a:t>
            </a:r>
          </a:p>
          <a:p>
            <a:pPr marL="0" indent="0" eaLnBrk="1" hangingPunct="1">
              <a:lnSpc>
                <a:spcPct val="120000"/>
              </a:lnSpc>
              <a:spcBef>
                <a:spcPts val="0"/>
              </a:spcBef>
              <a:buNone/>
              <a:defRPr/>
            </a:pPr>
            <a:r>
              <a:rPr lang="en-US" sz="3000" dirty="0" smtClean="0">
                <a:latin typeface="+mj-lt"/>
              </a:rPr>
              <a:t>of age are at risk </a:t>
            </a:r>
          </a:p>
          <a:p>
            <a:pPr marL="0" indent="0" eaLnBrk="1" hangingPunct="1">
              <a:lnSpc>
                <a:spcPct val="120000"/>
              </a:lnSpc>
              <a:spcBef>
                <a:spcPts val="0"/>
              </a:spcBef>
              <a:buNone/>
              <a:defRPr/>
            </a:pPr>
            <a:r>
              <a:rPr lang="en-US" sz="3000" dirty="0">
                <a:latin typeface="+mj-lt"/>
              </a:rPr>
              <a:t>b</a:t>
            </a:r>
            <a:r>
              <a:rPr lang="en-US" sz="3000" dirty="0" smtClean="0">
                <a:latin typeface="+mj-lt"/>
              </a:rPr>
              <a:t>ecause…</a:t>
            </a:r>
          </a:p>
          <a:p>
            <a:pPr marL="0" indent="0" eaLnBrk="1" hangingPunct="1">
              <a:lnSpc>
                <a:spcPct val="120000"/>
              </a:lnSpc>
              <a:spcBef>
                <a:spcPct val="0"/>
              </a:spcBef>
              <a:buNone/>
              <a:defRPr/>
            </a:pPr>
            <a:endParaRPr lang="en-US" sz="1000" dirty="0" smtClean="0">
              <a:latin typeface="+mj-lt"/>
            </a:endParaRPr>
          </a:p>
          <a:p>
            <a:pPr marL="0" indent="0" eaLnBrk="1" hangingPunct="1">
              <a:lnSpc>
                <a:spcPct val="120000"/>
              </a:lnSpc>
              <a:spcBef>
                <a:spcPct val="0"/>
              </a:spcBef>
              <a:buNone/>
              <a:defRPr/>
            </a:pPr>
            <a:r>
              <a:rPr lang="en-US" sz="3000" dirty="0" smtClean="0">
                <a:latin typeface="+mj-lt"/>
              </a:rPr>
              <a:t>their brains are growing </a:t>
            </a:r>
          </a:p>
          <a:p>
            <a:pPr marL="0" indent="0" eaLnBrk="1" hangingPunct="1">
              <a:lnSpc>
                <a:spcPct val="120000"/>
              </a:lnSpc>
              <a:spcBef>
                <a:spcPct val="0"/>
              </a:spcBef>
              <a:buNone/>
              <a:defRPr/>
            </a:pPr>
            <a:r>
              <a:rPr lang="en-US" sz="3000" dirty="0" smtClean="0">
                <a:latin typeface="+mj-lt"/>
              </a:rPr>
              <a:t>quickly.</a:t>
            </a:r>
            <a:endParaRPr lang="en-US" sz="3000" dirty="0">
              <a:latin typeface="+mj-lt"/>
            </a:endParaRPr>
          </a:p>
        </p:txBody>
      </p:sp>
      <p:sp>
        <p:nvSpPr>
          <p:cNvPr id="3" name="Rectangle 2"/>
          <p:cNvSpPr/>
          <p:nvPr/>
        </p:nvSpPr>
        <p:spPr>
          <a:xfrm>
            <a:off x="533400" y="6096000"/>
            <a:ext cx="7772400" cy="369332"/>
          </a:xfrm>
          <a:prstGeom prst="rect">
            <a:avLst/>
          </a:prstGeom>
        </p:spPr>
        <p:txBody>
          <a:bodyPr wrap="square">
            <a:spAutoFit/>
          </a:bodyPr>
          <a:lstStyle/>
          <a:p>
            <a:r>
              <a:rPr lang="en-US" dirty="0">
                <a:solidFill>
                  <a:schemeClr val="accent5">
                    <a:lumMod val="50000"/>
                  </a:schemeClr>
                </a:solidFill>
                <a:sym typeface="Wingdings"/>
              </a:rPr>
              <a:t></a:t>
            </a:r>
            <a:r>
              <a:rPr lang="en-US" dirty="0">
                <a:solidFill>
                  <a:schemeClr val="accent5">
                    <a:lumMod val="50000"/>
                  </a:schemeClr>
                </a:solidFill>
              </a:rPr>
              <a:t> </a:t>
            </a:r>
            <a:r>
              <a:rPr lang="en-US" b="1" dirty="0">
                <a:solidFill>
                  <a:schemeClr val="accent5">
                    <a:lumMod val="50000"/>
                  </a:schemeClr>
                </a:solidFill>
              </a:rPr>
              <a:t>WHO</a:t>
            </a:r>
            <a:r>
              <a:rPr lang="en-US" b="1" dirty="0" smtClean="0">
                <a:solidFill>
                  <a:schemeClr val="accent5">
                    <a:lumMod val="50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WHAT</a:t>
            </a:r>
            <a:r>
              <a:rPr lang="en-US" dirty="0" smtClean="0">
                <a:solidFill>
                  <a:schemeClr val="bg1">
                    <a:lumMod val="85000"/>
                  </a:schemeClr>
                </a:solidFill>
              </a:rPr>
              <a:t>?  </a:t>
            </a:r>
            <a:r>
              <a:rPr lang="en-US" dirty="0" smtClean="0">
                <a:solidFill>
                  <a:schemeClr val="bg1">
                    <a:lumMod val="85000"/>
                  </a:schemeClr>
                </a:solidFill>
                <a:sym typeface="Wingdings"/>
              </a:rPr>
              <a:t></a:t>
            </a:r>
            <a:r>
              <a:rPr lang="en-US" dirty="0" smtClean="0">
                <a:solidFill>
                  <a:schemeClr val="bg1">
                    <a:lumMod val="85000"/>
                  </a:schemeClr>
                </a:solidFill>
              </a:rPr>
              <a:t> WHEN?   </a:t>
            </a:r>
            <a:r>
              <a:rPr lang="en-US" dirty="0" smtClean="0">
                <a:solidFill>
                  <a:schemeClr val="bg1">
                    <a:lumMod val="85000"/>
                  </a:schemeClr>
                </a:solidFill>
                <a:sym typeface="Wingdings"/>
              </a:rPr>
              <a:t></a:t>
            </a:r>
            <a:r>
              <a:rPr lang="en-US" dirty="0" smtClean="0">
                <a:solidFill>
                  <a:schemeClr val="bg1">
                    <a:lumMod val="85000"/>
                  </a:schemeClr>
                </a:solidFill>
              </a:rPr>
              <a:t> WHY?  </a:t>
            </a:r>
            <a:r>
              <a:rPr lang="en-US" dirty="0" smtClean="0">
                <a:solidFill>
                  <a:schemeClr val="bg1">
                    <a:lumMod val="85000"/>
                  </a:schemeClr>
                </a:solidFill>
                <a:sym typeface="Wingdings"/>
              </a:rPr>
              <a:t></a:t>
            </a:r>
            <a:r>
              <a:rPr lang="en-US" dirty="0" smtClean="0">
                <a:solidFill>
                  <a:schemeClr val="bg1">
                    <a:lumMod val="85000"/>
                  </a:schemeClr>
                </a:solidFill>
              </a:rPr>
              <a:t> WHERE?  </a:t>
            </a:r>
            <a:r>
              <a:rPr lang="en-US" dirty="0" smtClean="0">
                <a:solidFill>
                  <a:schemeClr val="bg1">
                    <a:lumMod val="85000"/>
                  </a:schemeClr>
                </a:solidFill>
                <a:sym typeface="Wingdings"/>
              </a:rPr>
              <a:t></a:t>
            </a:r>
            <a:r>
              <a:rPr lang="en-US" dirty="0" smtClean="0">
                <a:solidFill>
                  <a:schemeClr val="bg1">
                    <a:lumMod val="85000"/>
                  </a:schemeClr>
                </a:solidFill>
              </a:rPr>
              <a:t> </a:t>
            </a:r>
            <a:r>
              <a:rPr lang="en-US" dirty="0">
                <a:solidFill>
                  <a:schemeClr val="bg1">
                    <a:lumMod val="85000"/>
                  </a:schemeClr>
                </a:solidFill>
              </a:rPr>
              <a:t>HOW?</a:t>
            </a:r>
          </a:p>
        </p:txBody>
      </p:sp>
      <p:sp>
        <p:nvSpPr>
          <p:cNvPr id="5" name="Rounded Rectangle 4"/>
          <p:cNvSpPr/>
          <p:nvPr/>
        </p:nvSpPr>
        <p:spPr>
          <a:xfrm>
            <a:off x="533400" y="6095999"/>
            <a:ext cx="7162800" cy="369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57200" y="838200"/>
            <a:ext cx="8229600" cy="1143000"/>
          </a:xfrm>
          <a:prstGeom prst="rect">
            <a:avLst/>
          </a:prstGeom>
        </p:spPr>
        <p:txBody>
          <a:bodyPr/>
          <a:lstStyle>
            <a:lvl1pPr algn="ctr" rtl="0" eaLnBrk="1" fontAlgn="base" hangingPunct="1">
              <a:spcBef>
                <a:spcPct val="0"/>
              </a:spcBef>
              <a:spcAft>
                <a:spcPct val="0"/>
              </a:spcAft>
              <a:defRPr sz="4400" b="1" i="0" u="none">
                <a:solidFill>
                  <a:srgbClr val="1C3765"/>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kern="0" dirty="0" smtClean="0"/>
              <a:t>Young Child – Greater Risk</a:t>
            </a:r>
            <a:endParaRPr lang="en-US" kern="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676400"/>
            <a:ext cx="3078480" cy="4152900"/>
          </a:xfrm>
          <a:prstGeom prst="rect">
            <a:avLst/>
          </a:prstGeom>
        </p:spPr>
      </p:pic>
    </p:spTree>
    <p:extLst>
      <p:ext uri="{BB962C8B-B14F-4D97-AF65-F5344CB8AC3E}">
        <p14:creationId xmlns:p14="http://schemas.microsoft.com/office/powerpoint/2010/main" val="32483410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81012&quot;&gt;&lt;object type=&quot;3&quot; unique_id=&quot;81013&quot;&gt;&lt;property id=&quot;20148&quot; value=&quot;5&quot;/&gt;&lt;property id=&quot;20300&quot; value=&quot;Slide 1 - &amp;quot;Presentation  Title&amp;quot;&quot;/&gt;&lt;property id=&quot;20307&quot; value=&quot;256&quot;/&gt;&lt;/object&gt;&lt;object type=&quot;3&quot; unique_id=&quot;81014&quot;&gt;&lt;property id=&quot;20148&quot; value=&quot;5&quot;/&gt;&lt;property id=&quot;20300&quot; value=&quot;Slide 2&quot;/&gt;&lt;property id=&quot;20307&quot; value=&quot;258&quot;/&gt;&lt;/object&gt;&lt;/object&gt;&lt;object type=&quot;8&quot; unique_id=&quot;81018&quot;&gt;&lt;/object&gt;&lt;/object&gt;&lt;/database&gt;"/>
  <p:tag name="MMPROD_NEXTUNIQUEID" val="10009"/>
  <p:tag name="SECTOMILLISECCONVERTED" val="1"/>
</p:tagLst>
</file>

<file path=ppt/theme/theme1.xml><?xml version="1.0" encoding="utf-8"?>
<a:theme xmlns:a="http://schemas.openxmlformats.org/drawingml/2006/main" name="dhs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dhs1</Template>
  <TotalTime>1098</TotalTime>
  <Words>3927</Words>
  <Application>Microsoft Office PowerPoint</Application>
  <PresentationFormat>On-screen Show (4:3)</PresentationFormat>
  <Paragraphs>549</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dhs1</vt:lpstr>
      <vt:lpstr>The Story of Childhood Lead Poisoning</vt:lpstr>
      <vt:lpstr>Lead Poisoning – The Invisible Disease</vt:lpstr>
      <vt:lpstr>The Story of Lead Poisoning</vt:lpstr>
      <vt:lpstr>The Story of Lead Poisoning</vt:lpstr>
      <vt:lpstr>The Story of Lead Poisoning</vt:lpstr>
      <vt:lpstr>The Story of Lead Poisoning</vt:lpstr>
      <vt:lpstr>The Story of Lead Poisoning</vt:lpstr>
      <vt:lpstr>The Story of Lead Poisoning</vt:lpstr>
      <vt:lpstr>PowerPoint Presentation</vt:lpstr>
      <vt:lpstr> </vt:lpstr>
      <vt:lpstr> </vt:lpstr>
      <vt:lpstr>What Do Young Children Do?</vt:lpstr>
      <vt:lpstr>What Do Young Children Do?</vt:lpstr>
      <vt:lpstr>What Do Young Children Do?</vt:lpstr>
      <vt:lpstr>Young Children Should Have Their Blood Tested for Lead </vt:lpstr>
      <vt:lpstr>Young Children Should Have Their Blood Tested for Lead </vt:lpstr>
      <vt:lpstr>Lifelong Effects of Lead Poisoning </vt:lpstr>
      <vt:lpstr>Lifelong Effects of Lead Poisoning</vt:lpstr>
      <vt:lpstr>Lifelong Effects of Lead Poisoning</vt:lpstr>
      <vt:lpstr>PowerPoint Presentation</vt:lpstr>
      <vt:lpstr>PowerPoint Presentation</vt:lpstr>
      <vt:lpstr>How Much Lead Does it Take to Poison a Child?</vt:lpstr>
      <vt:lpstr>Sources of Lead in Homes</vt:lpstr>
      <vt:lpstr>Sources of Lead in Homes</vt:lpstr>
      <vt:lpstr>Sources of Lead in Homes</vt:lpstr>
      <vt:lpstr>Sources of Lead in Homes</vt:lpstr>
      <vt:lpstr>Sources of Lead in Homes</vt:lpstr>
      <vt:lpstr>Lead in Other Products</vt:lpstr>
      <vt:lpstr>Lead in Other Products</vt:lpstr>
      <vt:lpstr>Lead in Other Products</vt:lpstr>
      <vt:lpstr>How to Prevent Lead Poisoning</vt:lpstr>
      <vt:lpstr>How to Prevent Lead Poisoning</vt:lpstr>
      <vt:lpstr>How to Prevent Lead Poisoning </vt:lpstr>
      <vt:lpstr>How to Prevent Lead Poisoning</vt:lpstr>
      <vt:lpstr>For More Information</vt:lpstr>
    </vt:vector>
  </TitlesOfParts>
  <Company>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Walsh, Reghan O.</dc:creator>
  <cp:lastModifiedBy>Walsh, Reghan O.</cp:lastModifiedBy>
  <cp:revision>69</cp:revision>
  <cp:lastPrinted>2016-08-12T14:22:45Z</cp:lastPrinted>
  <dcterms:created xsi:type="dcterms:W3CDTF">2016-01-22T23:28:07Z</dcterms:created>
  <dcterms:modified xsi:type="dcterms:W3CDTF">2016-08-26T18:21:27Z</dcterms:modified>
</cp:coreProperties>
</file>