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 id="2147483697" r:id="rId3"/>
  </p:sldMasterIdLst>
  <p:notesMasterIdLst>
    <p:notesMasterId r:id="rId46"/>
  </p:notesMasterIdLst>
  <p:sldIdLst>
    <p:sldId id="257" r:id="rId4"/>
    <p:sldId id="258" r:id="rId5"/>
    <p:sldId id="259" r:id="rId6"/>
    <p:sldId id="260" r:id="rId7"/>
    <p:sldId id="261" r:id="rId8"/>
    <p:sldId id="265" r:id="rId9"/>
    <p:sldId id="266" r:id="rId10"/>
    <p:sldId id="267" r:id="rId11"/>
    <p:sldId id="287" r:id="rId12"/>
    <p:sldId id="288" r:id="rId13"/>
    <p:sldId id="298" r:id="rId14"/>
    <p:sldId id="268" r:id="rId15"/>
    <p:sldId id="269" r:id="rId16"/>
    <p:sldId id="294" r:id="rId17"/>
    <p:sldId id="270" r:id="rId18"/>
    <p:sldId id="271" r:id="rId19"/>
    <p:sldId id="272" r:id="rId20"/>
    <p:sldId id="273" r:id="rId21"/>
    <p:sldId id="299" r:id="rId22"/>
    <p:sldId id="262" r:id="rId23"/>
    <p:sldId id="263" r:id="rId24"/>
    <p:sldId id="300" r:id="rId25"/>
    <p:sldId id="264" r:id="rId26"/>
    <p:sldId id="285" r:id="rId27"/>
    <p:sldId id="286" r:id="rId28"/>
    <p:sldId id="289" r:id="rId29"/>
    <p:sldId id="301" r:id="rId30"/>
    <p:sldId id="302" r:id="rId31"/>
    <p:sldId id="303" r:id="rId32"/>
    <p:sldId id="296" r:id="rId33"/>
    <p:sldId id="297" r:id="rId34"/>
    <p:sldId id="305" r:id="rId35"/>
    <p:sldId id="306" r:id="rId36"/>
    <p:sldId id="307" r:id="rId37"/>
    <p:sldId id="308" r:id="rId38"/>
    <p:sldId id="309" r:id="rId39"/>
    <p:sldId id="310" r:id="rId40"/>
    <p:sldId id="317" r:id="rId41"/>
    <p:sldId id="311" r:id="rId42"/>
    <p:sldId id="312" r:id="rId43"/>
    <p:sldId id="315" r:id="rId44"/>
    <p:sldId id="316"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44" d="100"/>
          <a:sy n="44" d="100"/>
        </p:scale>
        <p:origin x="-70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49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6BF8679-91A3-46B5-835B-A3FD5DCEE1CE}" type="datetimeFigureOut">
              <a:rPr lang="en-US"/>
              <a:pPr>
                <a:defRPr/>
              </a:pPr>
              <a:t>5/25/2011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D028885-2E42-49F5-8F76-2EE11D8E3B6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6D7EA-EAA4-4F57-8A59-ADFD58DFD499}"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the message that I think it is essential you hear, is that this is not new!  You already do it, all the time.   This specific method might be new, but the concepts  are not.  So do not be afraid!</a:t>
            </a:r>
          </a:p>
          <a:p>
            <a:pPr eaLnBrk="1" hangingPunct="1">
              <a:spcBef>
                <a:spcPct val="0"/>
              </a:spcBef>
            </a:pPr>
            <a:endParaRPr lang="en-US" smtClean="0"/>
          </a:p>
          <a:p>
            <a:pPr eaLnBrk="1" hangingPunct="1">
              <a:spcBef>
                <a:spcPct val="0"/>
              </a:spcBef>
            </a:pPr>
            <a:r>
              <a:rPr lang="en-US" smtClean="0"/>
              <a:t>Even at home, think about ways you do this.  So for example – this is a non-public health example, but sometimes seeing how we do things in other settings can be helpful.  So I like to cook and bake.  I get online and search for recipes, and try new ones out a lot.  And then I start to change them!  I love apple picking, and make crisps, but I don’t think I’ve ever made the same crisp twice because I’m always trying to improve it.  And I’m sure some of you do this too.  Maybe the first was good, but the apples were too sweet, or got to mushy.  So you switch apples.  Was it better or worse with the new apples?  If better then you keep the change, if not, you try a new apple or mix of apples the next time.  I don’t really like nutmeg, so I always reduce it, or leave it out.  You might try oats in your topping once time, or whole wheat flour, or different spices.  Now, where I run  into trouble, is that sometimes I make changes, and they are great!  And then I can’t remember what exactly it was that I changed.  That’s where the QI process comes in.  And documentation!  I’m not saying you should be doing radar charts when you bake pies, and keeping minutes (but  probably not a bad idea to write your changes down), but you should with projects at work,  And so often we don’t.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07348-67E7-4AEA-BD91-C2170FBC352E}"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Ok, so we likely all do this in some way at home, and we also do it at work!  Again, maybe not the intentional systematic process, but we are constantly thinking about how to make things we do better.  How do we get people through clinics more efficiently,  how do we make sure that people are getting appropriate referrals to other resources , how do we increase our immunizaitn rates, or communicaiton with partners – we think,  does the current process work as it should, or does it need to be improved.    We have lots of hallway conversations about things that aren’t working as well as we’d like them to.   </a:t>
            </a:r>
          </a:p>
          <a:p>
            <a:pPr eaLnBrk="1" hangingPunct="1">
              <a:spcBef>
                <a:spcPct val="0"/>
              </a:spcBef>
            </a:pPr>
            <a:endParaRPr lang="en-US" smtClean="0"/>
          </a:p>
          <a:p>
            <a:pPr eaLnBrk="1" hangingPunct="1">
              <a:spcBef>
                <a:spcPct val="0"/>
              </a:spcBef>
            </a:pPr>
            <a:r>
              <a:rPr lang="en-US" smtClean="0"/>
              <a:t>Where we run into trouble is that we often see that things need to be improved, and we start making changes.   Not necessarily haphazardly, I know they are often thoughtful and have rational behind them,  But theQI process helps you really dig deeper into the issue and then make changes that have the most potential for positive impact.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0566FF-9EF5-41F0-A9AC-2EC888258BC0}"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331AE-8E14-4A56-812A-C35720CC9A8D}" type="slidenum">
              <a:rPr lang="en-US"/>
              <a:pPr fontAlgn="base">
                <a:spcBef>
                  <a:spcPct val="0"/>
                </a:spcBef>
                <a:spcAft>
                  <a:spcPct val="0"/>
                </a:spcAft>
                <a:defRPr/>
              </a:pPr>
              <a:t>12</a:t>
            </a:fld>
            <a:endParaRPr lang="en-US"/>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p:txBody>
          <a:bodyPr>
            <a:normAutofit lnSpcReduction="10000"/>
          </a:bodyPr>
          <a:lstStyle/>
          <a:p>
            <a:pPr eaLnBrk="1" fontAlgn="auto" hangingPunct="1">
              <a:spcBef>
                <a:spcPts val="0"/>
              </a:spcBef>
              <a:spcAft>
                <a:spcPts val="0"/>
              </a:spcAft>
              <a:defRPr/>
            </a:pPr>
            <a:r>
              <a:rPr lang="en-US" dirty="0" smtClean="0"/>
              <a:t>So why should you care about QI?  Some of you are probably thinking, “I have more than enough to do, the last thing I need is to add one more thing to my plate!”  But really, that’s exactly why we need QI now!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are in a current environment where there is </a:t>
            </a:r>
            <a:r>
              <a:rPr lang="en-US" dirty="0"/>
              <a:t>less money to do more work:  we need to be more efficient, and we need to make sure that we are using resources effectively, and that the things that are being done are indeed making a difference</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Jim Butler who has done a lot of work in Michigan with QI and has been a great resource said, everything we do has a cost, but everything we don’t do, but should also has a cost.  Yes it’s time up front, but not taking the time to really look at what your agency is doing, to not measure potential time and resources that are being wasted or used ineffectively or inefficiently and to not make improvements to make your agency as effective and efficient as you can, and ultimately make you community healthier, has a huge cost too.  We can’t afford to not do this!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last two points I think are also really important.  QI is a staff driven process – it’s is the people on the front line who really drive the changes, with the support of the agency leadership.  That means  that QI </a:t>
            </a:r>
            <a:r>
              <a:rPr lang="en-US" dirty="0"/>
              <a:t>gives people some control over changes that occur</a:t>
            </a:r>
            <a:r>
              <a:rPr lang="en-US" dirty="0" smtClean="0"/>
              <a:t>!  And empowering people to be able to make changes to make them more efficient and effective can be a really good thing!  So yes, you might have groans of “one more thing” but if you really embrace QI as a staff driven process and give them the power to  identify problems and FIX them, then you might have some good buy-in!</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EDD865-6B01-44D3-BE06-E22FF1FF8045}" type="slidenum">
              <a:rPr lang="en-US"/>
              <a:pPr fontAlgn="base">
                <a:spcBef>
                  <a:spcPct val="0"/>
                </a:spcBef>
                <a:spcAft>
                  <a:spcPct val="0"/>
                </a:spcAft>
                <a:defRPr/>
              </a:pPr>
              <a:t>13</a:t>
            </a:fld>
            <a:endParaRPr lang="en-US"/>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Funders want to know that what you are doing works!  Using QI also shows that you are being a responsible steward of resources.</a:t>
            </a:r>
          </a:p>
          <a:p>
            <a:pPr eaLnBrk="1" hangingPunct="1">
              <a:spcBef>
                <a:spcPct val="0"/>
              </a:spcBef>
            </a:pPr>
            <a:endParaRPr lang="en-US" smtClean="0"/>
          </a:p>
          <a:p>
            <a:pPr eaLnBrk="1" hangingPunct="1">
              <a:spcBef>
                <a:spcPct val="0"/>
              </a:spcBef>
            </a:pPr>
            <a:r>
              <a:rPr lang="en-US" smtClean="0"/>
              <a:t>For some of you who may be interested in accreditation down the road, QI is an essential component.  But even if not, this is where public health is going – and we should all want to deliver the best services possible, in the best possible way!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probably not a poster that we want hanging in our agencies.  And a special thanks to Jay Schrader who introduced me to despair.com.  If you need a good laugh now and then, I highly recommend.  Or, if this is a poster you want hanging in your agency, then they are available for purchase on the website along with many others.</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86CF6F-0B4C-4C8F-8F83-F3756E4E73CD}"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47DE5-642A-4BD2-8B37-29A3845A1412}" type="slidenum">
              <a:rPr lang="en-US"/>
              <a:pPr fontAlgn="base">
                <a:spcBef>
                  <a:spcPct val="0"/>
                </a:spcBef>
                <a:spcAft>
                  <a:spcPct val="0"/>
                </a:spcAft>
                <a:defRPr/>
              </a:pPr>
              <a:t>15</a:t>
            </a:fld>
            <a:endParaRPr lang="en-US"/>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am going to do a really brief overview of the model that public health pretty much around the county has embraced which is Plan Do Study Act or PDSA.  You may also see Plan Do Check Act or PDCA – they are the exact same thing – apparently one acronym just wasn’t enough!  </a:t>
            </a:r>
          </a:p>
          <a:p>
            <a:pPr eaLnBrk="1" hangingPunct="1">
              <a:spcBef>
                <a:spcPct val="0"/>
              </a:spcBef>
            </a:pPr>
            <a:endParaRPr lang="en-US" smtClean="0"/>
          </a:p>
          <a:p>
            <a:pPr eaLnBrk="1" hangingPunct="1">
              <a:spcBef>
                <a:spcPct val="0"/>
              </a:spcBef>
            </a:pPr>
            <a:r>
              <a:rPr lang="en-US" smtClean="0"/>
              <a:t>And a reminder that this is not intended as a training, just building foundational knowledge.  There are some great resources that can walk you through this process in much more detail.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9FA9-5C4B-460C-85F4-1B6B5EF51300}" type="slidenum">
              <a:rPr lang="en-US"/>
              <a:pPr fontAlgn="base">
                <a:spcBef>
                  <a:spcPct val="0"/>
                </a:spcBef>
                <a:spcAft>
                  <a:spcPct val="0"/>
                </a:spcAft>
                <a:defRPr/>
              </a:pPr>
              <a:t>16</a:t>
            </a:fld>
            <a:endParaRPr lang="en-US"/>
          </a:p>
        </p:txBody>
      </p:sp>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defTabSz="914400"/>
            <a:fld id="{060BD930-9834-46CD-BDE0-42A2B9952105}" type="slidenum">
              <a:rPr lang="en-US" sz="1200">
                <a:latin typeface="Calibri" pitchFamily="34" charset="0"/>
              </a:rPr>
              <a:pPr algn="r" defTabSz="914400"/>
              <a:t>16</a:t>
            </a:fld>
            <a:endParaRPr lang="en-US" sz="1200">
              <a:latin typeface="Calibri" pitchFamily="34" charset="0"/>
            </a:endParaRPr>
          </a:p>
        </p:txBody>
      </p:sp>
      <p:sp>
        <p:nvSpPr>
          <p:cNvPr id="74755"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32772" name="Rectangle 3"/>
          <p:cNvSpPr>
            <a:spLocks noGrp="1" noChangeArrowheads="1"/>
          </p:cNvSpPr>
          <p:nvPr>
            <p:ph type="body" idx="1"/>
          </p:nvPr>
        </p:nvSpPr>
        <p:spPr>
          <a:xfrm>
            <a:off x="914400" y="4343400"/>
            <a:ext cx="5029200" cy="4114800"/>
          </a:xfrm>
        </p:spPr>
        <p:txBody>
          <a:bodyPr lIns="91430" tIns="45716" rIns="91430" bIns="45716">
            <a:normAutofit lnSpcReduction="10000"/>
          </a:bodyPr>
          <a:lstStyle/>
          <a:p>
            <a:pPr eaLnBrk="1" fontAlgn="auto" hangingPunct="1">
              <a:spcBef>
                <a:spcPts val="0"/>
              </a:spcBef>
              <a:spcAft>
                <a:spcPts val="0"/>
              </a:spcAft>
              <a:defRPr/>
            </a:pPr>
            <a:r>
              <a:rPr lang="en-US" dirty="0" smtClean="0"/>
              <a:t>So here it is.  As you see, it is a cycle!  It’s not linear ,and it’s intended to be continuous.  </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dirty="0" smtClean="0"/>
              <a:t>In the planning phase, you identify your problem, and decide who needs to be part of the team to address it.  You examine the current approach and identify root causes of the problem.  Then identify some potential solutions.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Then you DO – you test of one of those solutions, for a limited time – this could be a few day, or 2 weeks.  It might be 2 clinics.  You aren’t committing to this, you are piloting it to see what happens.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And then, you see what happens – in the STUDY phase.  This is where that data collection becomes really important.  If you don’t have any info on where you started and where are you after the chance you won’t know if you improved, or just did things differently by stayed the same.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And then based on that information that you look at in the study phase, you ACT.  In act, you can do one of the three A’s – you adopt, adapt or abandon.  If it worked and you are where you want to be – adopt.  If it kind of worked but still needs tweaking – you adapt.  And some times you  might say, yikes, not what we wanted, and then you abandon. Don’t be afraid to abort.  Sometimes we pick the wrong thing.  It’s still learning!  Don’t force it.</a:t>
            </a:r>
          </a:p>
          <a:p>
            <a:pPr eaLnBrk="1" fontAlgn="auto" hangingPunct="1">
              <a:spcBef>
                <a:spcPts val="0"/>
              </a:spcBef>
              <a:spcAft>
                <a:spcPts val="0"/>
              </a:spcAft>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E2430-E454-4A04-AB1F-9FF081CBF2E4}" type="slidenum">
              <a:rPr lang="en-US"/>
              <a:pPr fontAlgn="base">
                <a:spcBef>
                  <a:spcPct val="0"/>
                </a:spcBef>
                <a:spcAft>
                  <a:spcPct val="0"/>
                </a:spcAft>
                <a:defRPr/>
              </a:pPr>
              <a:t>17</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Kate</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A8C74-E4DF-44DE-9510-3B4C4EC1D952}" type="slidenum">
              <a:rPr lang="en-US"/>
              <a:pPr fontAlgn="base">
                <a:spcBef>
                  <a:spcPct val="0"/>
                </a:spcBef>
                <a:spcAft>
                  <a:spcPct val="0"/>
                </a:spcAft>
                <a:defRPr/>
              </a:pPr>
              <a:t>18</a:t>
            </a:fld>
            <a:endParaRPr lang="en-US"/>
          </a:p>
        </p:txBody>
      </p:sp>
      <p:sp>
        <p:nvSpPr>
          <p:cNvPr id="78850" name="Rectangle 6"/>
          <p:cNvSpPr txBox="1">
            <a:spLocks noGrp="1" noChangeArrowheads="1"/>
          </p:cNvSpPr>
          <p:nvPr/>
        </p:nvSpPr>
        <p:spPr bwMode="auto">
          <a:xfrm>
            <a:off x="0" y="8686800"/>
            <a:ext cx="2971800" cy="457200"/>
          </a:xfrm>
          <a:prstGeom prst="rect">
            <a:avLst/>
          </a:prstGeom>
          <a:noFill/>
          <a:ln w="9525">
            <a:noFill/>
            <a:miter lim="800000"/>
            <a:headEnd/>
            <a:tailEnd/>
          </a:ln>
        </p:spPr>
        <p:txBody>
          <a:bodyPr lIns="91419" tIns="45711" rIns="91419" bIns="45711" anchor="b"/>
          <a:lstStyle/>
          <a:p>
            <a:pPr defTabSz="914400"/>
            <a:r>
              <a:rPr lang="en-US" sz="1200">
                <a:latin typeface="Tahoma" pitchFamily="34" charset="0"/>
                <a:cs typeface="Arial" charset="0"/>
              </a:rPr>
              <a:t>MCPP Healthcare Consulting </a:t>
            </a:r>
          </a:p>
        </p:txBody>
      </p:sp>
      <p:sp>
        <p:nvSpPr>
          <p:cNvPr id="78851"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19" tIns="45711" rIns="91419" bIns="45711" anchor="b"/>
          <a:lstStyle/>
          <a:p>
            <a:pPr algn="r" defTabSz="914400"/>
            <a:fld id="{B38F0860-841B-4425-8D24-D7226CAD69F9}" type="slidenum">
              <a:rPr lang="en-US" sz="1200">
                <a:latin typeface="Tahoma" pitchFamily="34" charset="0"/>
                <a:cs typeface="Arial" charset="0"/>
              </a:rPr>
              <a:pPr algn="r" defTabSz="914400"/>
              <a:t>18</a:t>
            </a:fld>
            <a:endParaRPr lang="en-US" sz="1200">
              <a:latin typeface="Tahoma" pitchFamily="34" charset="0"/>
              <a:cs typeface="Arial" charset="0"/>
            </a:endParaRPr>
          </a:p>
        </p:txBody>
      </p:sp>
      <p:sp>
        <p:nvSpPr>
          <p:cNvPr id="7885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8853" name="Rectangle 3"/>
          <p:cNvSpPr>
            <a:spLocks noGrp="1" noChangeArrowheads="1"/>
          </p:cNvSpPr>
          <p:nvPr>
            <p:ph type="body" idx="1"/>
          </p:nvPr>
        </p:nvSpPr>
        <p:spPr bwMode="auto">
          <a:xfrm>
            <a:off x="914400" y="4344988"/>
            <a:ext cx="5029200" cy="4113212"/>
          </a:xfrm>
          <a:noFill/>
        </p:spPr>
        <p:txBody>
          <a:bodyPr wrap="square" lIns="91419" tIns="45711" rIns="91419" bIns="45711" numCol="1" anchor="t" anchorCtr="0" compatLnSpc="1">
            <a:prstTxWarp prst="textNoShape">
              <a:avLst/>
            </a:prstTxWarp>
          </a:bodyPr>
          <a:lstStyle/>
          <a:p>
            <a:pPr eaLnBrk="1" hangingPunct="1">
              <a:spcBef>
                <a:spcPct val="0"/>
              </a:spcBef>
            </a:pPr>
            <a:r>
              <a:rPr lang="en-US" smtClean="0"/>
              <a:t>Ok, this is a message that I really like to hammer home when I do trainings and again underscores the importance of measuring!!!  It’s easy to make changes (and well, let’s be hones, that’s not always even easy), but it can be difficult to truly make and improvement.   I don’t say this to discourage you, but just again, to think about, how do we know if we are doing it better???  And the importance of being able to answer that question.</a:t>
            </a:r>
          </a:p>
          <a:p>
            <a:pPr eaLnBrk="1" hangingPunct="1">
              <a:spcBef>
                <a:spcPct val="0"/>
              </a:spcBef>
            </a:pPr>
            <a:endParaRPr lang="en-US" smtClean="0"/>
          </a:p>
          <a:p>
            <a:pPr eaLnBrk="1" hangingPunct="1">
              <a:spcBef>
                <a:spcPct val="0"/>
              </a:spcBef>
            </a:pPr>
            <a:r>
              <a:rPr lang="en-US" smtClean="0"/>
              <a:t>Remember that not all changes are improvements:  </a:t>
            </a:r>
            <a:r>
              <a:rPr lang="en-US" smtClean="0">
                <a:solidFill>
                  <a:srgbClr val="FF0000"/>
                </a:solidFill>
                <a:cs typeface="Arial" charset="0"/>
              </a:rPr>
              <a:t>Deming said of all the changes he had observed, “only about 5% were improvements… the rest, at best were illusions of progress!”</a:t>
            </a:r>
          </a:p>
          <a:p>
            <a:pPr eaLnBrk="1" hangingPunct="1">
              <a:spcBef>
                <a:spcPct val="0"/>
              </a:spcBef>
            </a:pPr>
            <a:endParaRPr lang="en-US" smtClean="0"/>
          </a:p>
        </p:txBody>
      </p:sp>
      <p:sp>
        <p:nvSpPr>
          <p:cNvPr id="78854" name="Date Placeholder 6"/>
          <p:cNvSpPr txBox="1">
            <a:spLocks noGrp="1"/>
          </p:cNvSpPr>
          <p:nvPr/>
        </p:nvSpPr>
        <p:spPr bwMode="auto">
          <a:xfrm>
            <a:off x="3887788" y="0"/>
            <a:ext cx="2970212" cy="458788"/>
          </a:xfrm>
          <a:prstGeom prst="rect">
            <a:avLst/>
          </a:prstGeom>
          <a:noFill/>
          <a:ln w="9525">
            <a:noFill/>
            <a:miter lim="800000"/>
            <a:headEnd/>
            <a:tailEnd/>
          </a:ln>
        </p:spPr>
        <p:txBody>
          <a:bodyPr lIns="91419" tIns="45711" rIns="91419" bIns="45711"/>
          <a:lstStyle/>
          <a:p>
            <a:pPr algn="r" defTabSz="914400"/>
            <a:fld id="{DC67A8A0-9995-4655-BE9E-428A499D2AA7}" type="datetime1">
              <a:rPr lang="en-US" sz="1200">
                <a:latin typeface="Tahoma" pitchFamily="34" charset="0"/>
                <a:cs typeface="Arial" charset="0"/>
              </a:rPr>
              <a:pPr algn="r" defTabSz="914400"/>
              <a:t>5/25/2011</a:t>
            </a:fld>
            <a:endParaRPr lang="en-US" sz="1200">
              <a:latin typeface="Tahoma" pitchFamily="34"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Ok, so that’s the QI process, in a very small nutshell.  I didn’t want to get too much into tools and details of the process, because, that’s quite frankly its own 1 hour webinar, or more!  But I wanted you to have some idea of what we are talking about when we say QI.  </a:t>
            </a:r>
          </a:p>
          <a:p>
            <a:pPr eaLnBrk="1" hangingPunct="1">
              <a:spcBef>
                <a:spcPct val="0"/>
              </a:spcBef>
            </a:pPr>
            <a:endParaRPr lang="en-US" smtClean="0"/>
          </a:p>
          <a:p>
            <a:pPr eaLnBrk="1" hangingPunct="1">
              <a:spcBef>
                <a:spcPct val="0"/>
              </a:spcBef>
            </a:pPr>
            <a:r>
              <a:rPr lang="en-US" smtClean="0"/>
              <a:t>Now, I want to spend a little time talking about how we make this part of our work. And this idea of Big QI vs. Little QI (</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AAFAB-4BF3-4119-BCDC-E7C23189C6E9}"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33521-D38B-4544-B29D-DC8290421916}"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82946" name="Rectangle 3"/>
          <p:cNvSpPr>
            <a:spLocks noGrp="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r>
              <a:rPr lang="en-US" smtClean="0"/>
              <a:t>And I’ve borrowed some information from Marni Mason who works out of Washington state and has done lots of trainings, and also from Bill Riley from Minnesota.  The nice thing about Wisconsin being part of this learning collaborative the last 3 years is that there are lots of folks all over the country working on this, some are a little farther ahead and they have been very willing to let us borrow and steal, so thanks to them but wanted to give them credit as well!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this slide if from an article the Bill Riley an Russell Brewer published in an issue of Public Health Management and Practice that was dedicated to QI, and I think it’s a good illustration of the different levels of integration  of QI into agencies. </a:t>
            </a:r>
          </a:p>
          <a:p>
            <a:pPr eaLnBrk="1" hangingPunct="1">
              <a:spcBef>
                <a:spcPct val="0"/>
              </a:spcBef>
            </a:pPr>
            <a:endParaRPr lang="en-US" smtClean="0"/>
          </a:p>
          <a:p>
            <a:pPr eaLnBrk="1" hangingPunct="1">
              <a:spcBef>
                <a:spcPct val="0"/>
              </a:spcBef>
            </a:pPr>
            <a:r>
              <a:rPr lang="en-US" smtClean="0"/>
              <a:t>And I think we have agencies in WI at all 4 levels, or at least pretty close.  I’m going to go out on a limb and say that no one on this webinar is a true level 1 – maybe you don’t have activities yet, but the fact that you are on says that you have interest (hopefully that’s true after the webinar).  So maybe you’re a 1.5.  We have a lots of folks at level 2.  They know mostly what it is, and want to use it and have done a project or maybe 2 to try it out, but haven’t gone too far with it yet.  We have a handful that have multiple QI teams and projects going – they’ve had some staff trained and have a good knowledge of some different tools, but it’s still project focused.  And it’s okay to be there – it’s takes time to build capacity and it takes time to build the culture and get people comfortable and enaged.  You have to start somewhere.</a:t>
            </a:r>
          </a:p>
          <a:p>
            <a:pPr eaLnBrk="1" hangingPunct="1">
              <a:spcBef>
                <a:spcPct val="0"/>
              </a:spcBef>
            </a:pPr>
            <a:endParaRPr lang="en-US" smtClean="0"/>
          </a:p>
          <a:p>
            <a:pPr eaLnBrk="1" hangingPunct="1">
              <a:spcBef>
                <a:spcPct val="0"/>
              </a:spcBef>
            </a:pPr>
            <a:r>
              <a:rPr lang="en-US" smtClean="0"/>
              <a:t>And finally, I think we have a few, and you’ll hear form Linda conlon in a bit form Oneida County and I’d say they are one who are 4’s or at least really putting the pieced in place to be at level 4.  And this is where it isn’t’ just doing a projects, its building it into the fabric of your agency.  Its developing a QI plan, and having staff who are trained and knowelegable, and mapping out objectives for QI initiatives and really having it be an ongoing, on the radar, not just now and then kind of thing.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Another way to think about level of integration and what you might see or hear more commonly is this idea of big 	QI vs small qi.  Small qi is very project focused -  staff working on projects from time to time, and often within one or a few program areas.  As we start to get more saturation, and make QI more strategic, getting more staff involved and trained and really building a culture of quality where you not just doing QI project, your doing business with QI as the frame.  </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F92FA-A941-4656-9893-5BE8D2FEBC3F}"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now that you’re thinking, um ,yeah right, we’ll go through some recommendations for how to start this process.  This first slide is again borrowed from Bill Riley and Russell Brewer.  </a:t>
            </a:r>
          </a:p>
          <a:p>
            <a:pPr eaLnBrk="1" hangingPunct="1">
              <a:spcBef>
                <a:spcPct val="0"/>
              </a:spcBef>
            </a:pPr>
            <a:endParaRPr lang="en-US" smtClean="0"/>
          </a:p>
          <a:p>
            <a:pPr eaLnBrk="1" hangingPunct="1">
              <a:spcBef>
                <a:spcPct val="0"/>
              </a:spcBef>
            </a:pPr>
            <a:r>
              <a:rPr lang="en-US" smtClean="0"/>
              <a:t>Last week Jay and Gretchen and Terry talked about Performance Management, and QI as part of that.  As you develop a PMS, think about how you are going to make QI part of your culture.  </a:t>
            </a:r>
          </a:p>
          <a:p>
            <a:pPr eaLnBrk="1" hangingPunct="1">
              <a:spcBef>
                <a:spcPct val="0"/>
              </a:spcBef>
            </a:pPr>
            <a:endParaRPr lang="en-US" smtClean="0"/>
          </a:p>
          <a:p>
            <a:pPr eaLnBrk="1" hangingPunct="1">
              <a:spcBef>
                <a:spcPct val="0"/>
              </a:spcBef>
            </a:pPr>
            <a:r>
              <a:rPr lang="en-US" smtClean="0"/>
              <a:t>Lot of other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01D1B-7947-4F67-A248-58315F2D2FA4}"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82604-1521-4178-8054-92833BF7F2CF}"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am going to walk through some resources that are available for you to learn more about quality improvement process and tools.  I’ll tell you a little more about each one, and then following the webinar, a resource guide will be sent out to you with more information on how to access them.  It should be sent out with the evaluation survey from Tegan.  </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333B3-9A81-4897-B408-7EE4D9F9501E}"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PH memory Jogger is a great little book – pocket sized, that is chock full of tools that you can use, with descriptions of what they are, when to use them and how to use them!  They are about $10 and available online.    The are a great resource to have around for quick reference in how to use a tool or to find a tool to use to get the info you need.</a:t>
            </a:r>
          </a:p>
          <a:p>
            <a:pPr eaLnBrk="1" hangingPunct="1">
              <a:spcBef>
                <a:spcPct val="0"/>
              </a:spcBef>
            </a:pPr>
            <a:endParaRPr lang="en-US" smtClean="0"/>
          </a:p>
          <a:p>
            <a:pPr eaLnBrk="1" hangingPunct="1">
              <a:spcBef>
                <a:spcPct val="0"/>
              </a:spcBef>
            </a:pPr>
            <a:r>
              <a:rPr lang="en-US" smtClean="0"/>
              <a:t>Michigan’s QI Guidebook was produced by PH health people for PH people. The Guidebook provides a starting point for LHDs to implement QI based on </a:t>
            </a:r>
          </a:p>
          <a:p>
            <a:pPr eaLnBrk="1" hangingPunct="1">
              <a:spcBef>
                <a:spcPct val="0"/>
              </a:spcBef>
            </a:pPr>
            <a:r>
              <a:rPr lang="en-US" smtClean="0"/>
              <a:t>methods, tools, and techniques that were actually used in a public health setting.  It has some step by step guidance for using PDSA and some examples of  projects in local health.   It’s available as a PDF online.</a:t>
            </a:r>
          </a:p>
          <a:p>
            <a:pPr eaLnBrk="1" hangingPunct="1">
              <a:spcBef>
                <a:spcPct val="0"/>
              </a:spcBef>
            </a:pPr>
            <a:endParaRPr lang="en-US" smtClean="0"/>
          </a:p>
          <a:p>
            <a:pPr eaLnBrk="1" hangingPunct="1">
              <a:spcBef>
                <a:spcPct val="0"/>
              </a:spcBef>
            </a:pPr>
            <a:r>
              <a:rPr lang="en-US" smtClean="0"/>
              <a:t>The PH QI Handbook is also excellent but a more significant investment.  It’s more textbook like and costs I think around $75. Contains 28 chapters chock full of QI </a:t>
            </a:r>
          </a:p>
          <a:p>
            <a:pPr eaLnBrk="1" hangingPunct="1">
              <a:spcBef>
                <a:spcPct val="0"/>
              </a:spcBef>
            </a:pPr>
            <a:r>
              <a:rPr lang="en-US" smtClean="0"/>
              <a:t>stories, tools, methods, and practical  applications in public health.  The nice thing is the chapters mostly stand alone, so you can pick on of the topic that you want more info about, and read that. </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913602-8F0A-46BC-A595-BC5A699DF851}"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C06DD-FF65-45D4-8B7F-A673C2D78DCB}"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6F39B6-50C4-46D8-9DF1-0797AD7EFB8F}"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A2DB32-7FE2-4EF9-BE59-078AB8AABC85}"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92DC3-BD38-4A9F-B791-1D1D7E18C78E}" type="slidenum">
              <a:rPr lang="en-US"/>
              <a:pPr fontAlgn="base">
                <a:spcBef>
                  <a:spcPct val="0"/>
                </a:spcBef>
                <a:spcAft>
                  <a:spcPct val="0"/>
                </a:spcAft>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Today we are going to talk about quality improvement in public health.  This is NOT intended to be a training, or prepare you to  really use QI, but just to provide a basic foundation and understanding for what quality improvement is, why we should be thinking about it and really starting to integrate it into our practice, and how to start thinking about that, and then to provide some additional resources for learning more about the process and the tools that are available.  </a:t>
            </a:r>
          </a:p>
          <a:p>
            <a:pPr eaLnBrk="1" hangingPunct="1">
              <a:spcBef>
                <a:spcPct val="0"/>
              </a:spcBef>
            </a:pPr>
            <a:endParaRPr lang="en-US" smtClean="0"/>
          </a:p>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28AE3-BD77-4FDF-AB6C-73C406A9FE1B}"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starting out basic with What is it, and why do we even care?  Or why should you care if you don’t yet!!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4C989-452D-4CB7-8884-6D82394EC4BC}"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5D761-4D19-4E3B-A2F9-A166B05E7155}" type="slidenum">
              <a:rPr lang="en-US"/>
              <a:pPr fontAlgn="base">
                <a:spcBef>
                  <a:spcPct val="0"/>
                </a:spcBef>
                <a:spcAft>
                  <a:spcPct val="0"/>
                </a:spcAft>
                <a:defRPr/>
              </a:pPr>
              <a:t>6</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QI is about process!</a:t>
            </a:r>
          </a:p>
          <a:p>
            <a:pPr eaLnBrk="1" hangingPunct="1">
              <a:spcBef>
                <a:spcPct val="0"/>
              </a:spcBef>
            </a:pPr>
            <a:endParaRPr lang="en-US" smtClean="0"/>
          </a:p>
          <a:p>
            <a:pPr eaLnBrk="1" hangingPunct="1">
              <a:spcBef>
                <a:spcPct val="0"/>
              </a:spcBef>
            </a:pPr>
            <a:r>
              <a:rPr lang="en-US" smtClean="0"/>
              <a:t>First, It is a process – not a project!!  While it might feel like “one more thing to do” at first, while you are learning the process and the tools, we really want you to think of this as a process – a way of doing things., a systematic and intentional process for solving problems that you are likely already thinking about or working on in some way.  QI bring structure to that.  </a:t>
            </a:r>
          </a:p>
          <a:p>
            <a:pPr eaLnBrk="1" hangingPunct="1">
              <a:spcBef>
                <a:spcPct val="0"/>
              </a:spcBef>
            </a:pPr>
            <a:endParaRPr lang="en-US" smtClean="0"/>
          </a:p>
          <a:p>
            <a:pPr eaLnBrk="1" hangingPunct="1">
              <a:spcBef>
                <a:spcPct val="0"/>
              </a:spcBef>
            </a:pPr>
            <a:r>
              <a:rPr lang="en-US" smtClean="0"/>
              <a:t>It should be on-going – again, a process not just projects.  Make small changes, continue to review processes</a:t>
            </a:r>
          </a:p>
          <a:p>
            <a:pPr eaLnBrk="1" hangingPunct="1">
              <a:spcBef>
                <a:spcPct val="0"/>
              </a:spcBef>
            </a:pPr>
            <a:endParaRPr lang="en-US" smtClean="0"/>
          </a:p>
          <a:p>
            <a:pPr eaLnBrk="1" hangingPunct="1">
              <a:spcBef>
                <a:spcPct val="0"/>
              </a:spcBef>
            </a:pPr>
            <a:r>
              <a:rPr lang="en-US" smtClean="0"/>
              <a:t>Another important point is that it is used to improve exciting processes, things that you are already doing!  You can certainly use some of the tools and strategies when developing new programs and  processes, but that’s quality planning.  QI works on things you already do!  This is important because a lot of people want to use it to start something new, and then get stuck trying to fit  the project into the QI process.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It’s also about data, or maybe a better word would be information.  We use it to measure improvement.  To know if we improve, we have to know where we start and where we end.  We  need to be able to concretely measure that in some way, and so we need data, or information to do that.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to measuring change, we can collect or use data to help us figure out what we need to improve.  And it’s likely that you are already collecting some of this, and likely that you’ll have to think about what other information you would need to start gathering .  For example, one agency wanted to  work on decreasing their rate of no shows at their WIC clinics.  But when they actually analyzed the numbers, it turned out their rate wasn’t as high as they perceived it to be, so  while it didn’t necessarily go away as in issue, it wasn’t as high of a priority as they thought.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agency wants to improve the percentage of licensed facilities that return their paperwork and payment by the first due date to decrease the amount of time spent tracking down late payments.  So before you can do this, you need to know what that number has been, and if you don’t have that information somewhere, then you need to start collecting it.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Data can also help you identify root causes of problems.  We make a lot of assumptions in our work and sometimes we’re correct.  Data can confirm those assumptions, or give us a different picture.  If you want to decrease  no shows, at a clinic, we assume people forgot and start doing reminder calls.  But that won’t help if the reason people aren’t showing up are related to transportation issues, or time of the clinic being inconvenient.  So if  you start calling no shows and asking the reason for missing the appt,  and analyzing that, you can see hat the true issues are and work to address them which will increase your chances for successful improvement.</a:t>
            </a:r>
            <a:endParaRPr lang="en-US" dirty="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25007A-8F47-411E-A8EB-03364E5FE9F0}"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192983-0E7E-4CBC-AFD8-01D52F61806A}" type="slidenum">
              <a:rPr lang="en-US"/>
              <a:pPr fontAlgn="base">
                <a:spcBef>
                  <a:spcPct val="0"/>
                </a:spcBef>
                <a:spcAft>
                  <a:spcPct val="0"/>
                </a:spcAft>
                <a:defRPr/>
              </a:pPr>
              <a:t>8</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its about learning.  Each time you go through an improvement cycle you learn a little more about the targeted process, allowing you to see areas for additional improvements.  This Diagram is borrowed from the Michigan QI Guidebook, which is a great resource!  It also shows that in qI, we want to make small changes, try them out, and see what happens, - keep it, modify it, or abandon it, and then try again.  We don’t need to make huge changes and hope they work.  And even if the small changes don’t work, you likely haven’t lost much in the attempt and you probably learned something about the process that you can then apply to the next change you make.  Until you get it right!</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in short, Quality Improvement if working to do the right things right!  </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557BEE-C8F5-4D69-9098-1233AA1B6BBA}"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B081F-5FF8-408F-BC46-F0242675455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4D9D0-B7F7-4C86-9C97-D3BAEC9A997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63B6F-7901-4933-AE97-985AD8AEFFF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F6BA58-149A-4BAC-AAF9-E727D20AEBB3}"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0A74FC7-8535-45ED-98CC-C1CCE699ECC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0E675D7-9E0F-44EC-8713-294F932B115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96E34AE-9E03-4FAD-A46C-E6D91B370A4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1096A458-1595-4079-9C31-F27C23CB2A4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9A61439F-87B2-49E1-A5BA-988AEEABEB3E}"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367E25C-285C-4985-A860-265EB4057938}"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D8BC9E6-0181-42E7-94B3-73B3015630D8}"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B17E30-5EC0-459B-9FA3-01F61815837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C9AAF34-F2EA-41FC-AE48-0341654173FF}"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33B5646-2472-4320-96FE-3702F415E89D}"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25FA12B-A5BD-4CA8-8097-596E7A680348}"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EBC7563-5E73-4C33-9C50-4FE0455ADF5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68D9882-F944-4737-B889-2843B4408894}"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27CE61BB-EF53-4E6D-AEBD-28D28BD143F0}"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B0E7AD1A-34F9-4B07-8116-78A60B361395}"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5BB35269-C53A-48B3-81B8-E534D581E914}"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B55458BA-2BCB-427D-9777-C61C38E5BAA3}" type="slidenum">
              <a:rPr lang="en-US"/>
              <a:pPr>
                <a:defRPr/>
              </a:pPr>
              <a:t>‹#›</a:t>
            </a:fld>
            <a:endParaRPr lang="en-US"/>
          </a:p>
        </p:txBody>
      </p:sp>
      <p:sp>
        <p:nvSpPr>
          <p:cNvPr id="7"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5C862A36-F203-4CEE-A368-10335BE194E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428685-2947-4FE0-8BF1-1FD7CCE8236F}"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1"/>
          <p:cNvSpPr>
            <a:spLocks noGrp="1"/>
          </p:cNvSpPr>
          <p:nvPr>
            <p:ph type="sldNum" sz="quarter" idx="11"/>
          </p:nvPr>
        </p:nvSpPr>
        <p:spPr/>
        <p:txBody>
          <a:bodyPr/>
          <a:lstStyle>
            <a:lvl1pPr>
              <a:defRPr/>
            </a:lvl1pPr>
          </a:lstStyle>
          <a:p>
            <a:pPr>
              <a:defRPr/>
            </a:pPr>
            <a:fld id="{7AA434A2-4CAB-4214-81FF-C72CD5E13CC6}" type="slidenum">
              <a:rPr lang="en-US"/>
              <a:pPr>
                <a:defRPr/>
              </a:pPr>
              <a:t>‹#›</a:t>
            </a:fld>
            <a:endParaRPr lang="en-US"/>
          </a:p>
        </p:txBody>
      </p:sp>
      <p:sp>
        <p:nvSpPr>
          <p:cNvPr id="5"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Slide Number Placeholder 11"/>
          <p:cNvSpPr>
            <a:spLocks noGrp="1"/>
          </p:cNvSpPr>
          <p:nvPr>
            <p:ph type="sldNum" sz="quarter" idx="11"/>
          </p:nvPr>
        </p:nvSpPr>
        <p:spPr/>
        <p:txBody>
          <a:bodyPr/>
          <a:lstStyle>
            <a:lvl1pPr>
              <a:defRPr/>
            </a:lvl1pPr>
          </a:lstStyle>
          <a:p>
            <a:pPr>
              <a:defRPr/>
            </a:pPr>
            <a:fld id="{30F66C42-8200-4D9D-8BA1-3C34FA3C51E6}" type="slidenum">
              <a:rPr lang="en-US"/>
              <a:pPr>
                <a:defRPr/>
              </a:pPr>
              <a:t>‹#›</a:t>
            </a:fld>
            <a:endParaRPr lang="en-US"/>
          </a:p>
        </p:txBody>
      </p:sp>
      <p:sp>
        <p:nvSpPr>
          <p:cNvPr id="4"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50AC0F3A-708E-44B5-B8CD-BE4A786928FF}" type="slidenum">
              <a:rPr lang="en-US"/>
              <a:pPr>
                <a:defRPr/>
              </a:pPr>
              <a:t>‹#›</a:t>
            </a:fld>
            <a:endParaRPr lang="en-US"/>
          </a:p>
        </p:txBody>
      </p:sp>
      <p:sp>
        <p:nvSpPr>
          <p:cNvPr id="7"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F6BD8520-2021-476D-A807-3D10A4BA4CBC}" type="slidenum">
              <a:rPr lang="en-US"/>
              <a:pPr>
                <a:defRPr/>
              </a:pPr>
              <a:t>‹#›</a:t>
            </a:fld>
            <a:endParaRPr lang="en-US"/>
          </a:p>
        </p:txBody>
      </p:sp>
      <p:sp>
        <p:nvSpPr>
          <p:cNvPr id="7"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47C60B70-FD76-489B-9281-9A8FF4956D2A}"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23D463A8-8795-4163-9CEE-B592DED1C96F}"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Table Placeholder 2"/>
          <p:cNvSpPr>
            <a:spLocks noGrp="1"/>
          </p:cNvSpPr>
          <p:nvPr>
            <p:ph type="tbl" idx="1"/>
          </p:nvPr>
        </p:nvSpPr>
        <p:spPr>
          <a:xfrm>
            <a:off x="612775" y="1600200"/>
            <a:ext cx="8153400" cy="4525963"/>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1"/>
          <p:cNvSpPr>
            <a:spLocks noGrp="1"/>
          </p:cNvSpPr>
          <p:nvPr>
            <p:ph type="sldNum" sz="quarter" idx="11"/>
          </p:nvPr>
        </p:nvSpPr>
        <p:spPr/>
        <p:txBody>
          <a:bodyPr/>
          <a:lstStyle>
            <a:lvl1pPr>
              <a:defRPr/>
            </a:lvl1pPr>
          </a:lstStyle>
          <a:p>
            <a:pPr>
              <a:defRPr/>
            </a:pPr>
            <a:fld id="{48BE1B2A-255B-45AF-AE7E-6AC6BD97E948}" type="slidenum">
              <a:rPr lang="en-US"/>
              <a:pPr>
                <a:defRPr/>
              </a:pPr>
              <a:t>‹#›</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A40C4-15B0-493B-9599-44007320E4DD}"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E7EFA3-DBA3-4D89-A22F-CBA7491C4018}"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2DD939-BB38-4F53-946C-1B48A7F7E2F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8578D0-BDAC-4336-90C7-88902009E4D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324F2C-A3BF-436C-9F83-B6236F02105D}"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1AA2E-9375-4A8E-841D-B64D7ADCCC78}"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C28361AB-5E9B-4A3E-8482-937BB06112B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 id="2147483734"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5F2BBFD-2B08-43AF-B962-F5B3897E06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21" r:id="rId2"/>
    <p:sldLayoutId id="2147483736" r:id="rId3"/>
    <p:sldLayoutId id="2147483737" r:id="rId4"/>
    <p:sldLayoutId id="2147483738" r:id="rId5"/>
    <p:sldLayoutId id="2147483720" r:id="rId6"/>
    <p:sldLayoutId id="2147483739" r:id="rId7"/>
    <p:sldLayoutId id="2147483719" r:id="rId8"/>
    <p:sldLayoutId id="2147483740" r:id="rId9"/>
    <p:sldLayoutId id="2147483718" r:id="rId10"/>
    <p:sldLayoutId id="2147483741" r:id="rId11"/>
    <p:sldLayoutId id="2147483742" r:id="rId12"/>
  </p:sldLayoutIdLst>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32C16"/>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5CD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3"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4"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0" y="6248400"/>
            <a:ext cx="2667000" cy="365125"/>
          </a:xfrm>
          <a:prstGeom prst="rect">
            <a:avLst/>
          </a:prstGeom>
        </p:spPr>
        <p:txBody>
          <a:bodyPr vert="horz" rtlCol="0"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1" name="Slide Number Placeholder 11"/>
          <p:cNvSpPr>
            <a:spLocks noGrp="1"/>
          </p:cNvSpPr>
          <p:nvPr>
            <p:ph type="sldNum" sz="quarter" idx="4"/>
          </p:nvPr>
        </p:nvSpPr>
        <p:spPr>
          <a:xfrm>
            <a:off x="0" y="1271588"/>
            <a:ext cx="533400" cy="244475"/>
          </a:xfrm>
          <a:prstGeom prst="rect">
            <a:avLst/>
          </a:prstGeom>
        </p:spPr>
        <p:txBody>
          <a:bodyPr vert="horz" rtlCol="0" anchor="ctr" anchorCtr="0">
            <a:normAutofit/>
          </a:bodyPr>
          <a:lstStyle>
            <a:lvl1pPr algn="ctr" fontAlgn="auto">
              <a:spcBef>
                <a:spcPts val="0"/>
              </a:spcBef>
              <a:spcAft>
                <a:spcPts val="0"/>
              </a:spcAft>
              <a:defRPr sz="1400" b="1">
                <a:solidFill>
                  <a:srgbClr val="FFFFFF"/>
                </a:solidFill>
                <a:latin typeface="+mn-lt"/>
              </a:defRPr>
            </a:lvl1pPr>
          </a:lstStyle>
          <a:p>
            <a:pPr>
              <a:defRPr/>
            </a:pPr>
            <a:fld id="{7E6B0D5A-0186-49D3-BABA-135926EA9ECF}" type="slidenum">
              <a:rPr lang="en-US"/>
              <a:pPr>
                <a:defRPr/>
              </a:pPr>
              <a:t>‹#›</a:t>
            </a:fld>
            <a:endParaRPr lang="en-US"/>
          </a:p>
        </p:txBody>
      </p:sp>
      <p:sp>
        <p:nvSpPr>
          <p:cNvPr id="12" name="Footer Placeholder 13"/>
          <p:cNvSpPr>
            <a:spLocks noGrp="1"/>
          </p:cNvSpPr>
          <p:nvPr>
            <p:ph type="ftr" sz="quarter" idx="3"/>
          </p:nvPr>
        </p:nvSpPr>
        <p:spPr>
          <a:xfrm>
            <a:off x="609600" y="6248400"/>
            <a:ext cx="5421313" cy="365125"/>
          </a:xfrm>
          <a:prstGeom prst="rect">
            <a:avLst/>
          </a:prstGeom>
        </p:spPr>
        <p:txBody>
          <a:bodyPr vert="horz" rtlCol="0" anchor="ctr"/>
          <a:lstStyle>
            <a:lvl1pPr algn="r" fontAlgn="auto">
              <a:spcBef>
                <a:spcPts val="0"/>
              </a:spcBef>
              <a:spcAft>
                <a:spcPts val="0"/>
              </a:spcAft>
              <a:defRPr sz="1400">
                <a:solidFill>
                  <a:schemeClr val="tx2"/>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 id="2147483722"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B32C16"/>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F5CD2D"/>
        </a:buClr>
        <a:buSzPct val="65000"/>
        <a:buFont typeface="Wingdings" pitchFamily="2" charset="2"/>
        <a:buChar char=""/>
        <a:defRPr sz="2000">
          <a:solidFill>
            <a:schemeClr val="tx1"/>
          </a:solidFill>
          <a:latin typeface="+mn-lt"/>
        </a:defRPr>
      </a:lvl5pPr>
      <a:lvl6pPr marL="2286000" indent="-228600" algn="l" rtl="0" fontAlgn="base">
        <a:spcBef>
          <a:spcPts val="400"/>
        </a:spcBef>
        <a:spcAft>
          <a:spcPct val="0"/>
        </a:spcAft>
        <a:buClr>
          <a:srgbClr val="F5CD2D"/>
        </a:buClr>
        <a:buSzPct val="65000"/>
        <a:buFont typeface="Wingdings" pitchFamily="2" charset="2"/>
        <a:buChar char=""/>
        <a:defRPr sz="2000">
          <a:solidFill>
            <a:schemeClr val="tx1"/>
          </a:solidFill>
          <a:latin typeface="+mn-lt"/>
        </a:defRPr>
      </a:lvl6pPr>
      <a:lvl7pPr marL="2743200" indent="-228600" algn="l" rtl="0" fontAlgn="base">
        <a:spcBef>
          <a:spcPts val="400"/>
        </a:spcBef>
        <a:spcAft>
          <a:spcPct val="0"/>
        </a:spcAft>
        <a:buClr>
          <a:srgbClr val="F5CD2D"/>
        </a:buClr>
        <a:buSzPct val="65000"/>
        <a:buFont typeface="Wingdings" pitchFamily="2" charset="2"/>
        <a:buChar char=""/>
        <a:defRPr sz="2000">
          <a:solidFill>
            <a:schemeClr val="tx1"/>
          </a:solidFill>
          <a:latin typeface="+mn-lt"/>
        </a:defRPr>
      </a:lvl7pPr>
      <a:lvl8pPr marL="3200400" indent="-228600" algn="l" rtl="0" fontAlgn="base">
        <a:spcBef>
          <a:spcPts val="400"/>
        </a:spcBef>
        <a:spcAft>
          <a:spcPct val="0"/>
        </a:spcAft>
        <a:buClr>
          <a:srgbClr val="F5CD2D"/>
        </a:buClr>
        <a:buSzPct val="65000"/>
        <a:buFont typeface="Wingdings" pitchFamily="2" charset="2"/>
        <a:buChar char=""/>
        <a:defRPr sz="2000">
          <a:solidFill>
            <a:schemeClr val="tx1"/>
          </a:solidFill>
          <a:latin typeface="+mn-lt"/>
        </a:defRPr>
      </a:lvl8pPr>
      <a:lvl9pPr marL="3657600" indent="-228600" algn="l" rtl="0" fontAlgn="base">
        <a:spcBef>
          <a:spcPts val="400"/>
        </a:spcBef>
        <a:spcAft>
          <a:spcPct val="0"/>
        </a:spcAft>
        <a:buClr>
          <a:srgbClr val="F5CD2D"/>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gan.ruland@wisconsin.gov"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8" Type="http://schemas.openxmlformats.org/officeDocument/2006/relationships/hyperlink" Target="http://www.nihb.org/public_health/accreditation.php" TargetMode="External"/><Relationship Id="rId3" Type="http://schemas.openxmlformats.org/officeDocument/2006/relationships/hyperlink" Target="http://www.naccho.org/topics/infrastructure/" TargetMode="External"/><Relationship Id="rId7" Type="http://schemas.openxmlformats.org/officeDocument/2006/relationships/hyperlink" Target="http://www.nalboh.org/Board_Governance.htm" TargetMode="External"/><Relationship Id="rId2" Type="http://schemas.openxmlformats.org/officeDocument/2006/relationships/hyperlink" Target="http://www.cdc.gov/ostlts/NPHII/index.html" TargetMode="External"/><Relationship Id="rId1" Type="http://schemas.openxmlformats.org/officeDocument/2006/relationships/slideLayout" Target="../slideLayouts/slideLayout26.xml"/><Relationship Id="rId6" Type="http://schemas.openxmlformats.org/officeDocument/2006/relationships/hyperlink" Target="http://www.phf.org/focusareas/pmqi/pages/default.aspx" TargetMode="External"/><Relationship Id="rId5" Type="http://schemas.openxmlformats.org/officeDocument/2006/relationships/hyperlink" Target="http://www.phaboard.org/" TargetMode="External"/><Relationship Id="rId4" Type="http://schemas.openxmlformats.org/officeDocument/2006/relationships/hyperlink" Target="http://www.astho.org/Programs/Accreditation-and-Performa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mailto:Jacquelyn.Bremer@wisconsin.org" TargetMode="External"/><Relationship Id="rId2" Type="http://schemas.openxmlformats.org/officeDocument/2006/relationships/hyperlink" Target="mailto:mary.young@wisconsin.org" TargetMode="External"/><Relationship Id="rId1" Type="http://schemas.openxmlformats.org/officeDocument/2006/relationships/slideLayout" Target="../slideLayouts/slideLayout26.xml"/><Relationship Id="rId5" Type="http://schemas.openxmlformats.org/officeDocument/2006/relationships/hyperlink" Target="mailto:grayhorse@mac.com" TargetMode="External"/><Relationship Id="rId4" Type="http://schemas.openxmlformats.org/officeDocument/2006/relationships/hyperlink" Target="mailto:elizabeth.giese@wisconsin.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dhs.wisconsin.gov/localhealth/index.htm" TargetMode="External"/><Relationship Id="rId2" Type="http://schemas.openxmlformats.org/officeDocument/2006/relationships/hyperlink" Target="http://www.instituteforwihealth.org/project-portal/" TargetMode="External"/><Relationship Id="rId1" Type="http://schemas.openxmlformats.org/officeDocument/2006/relationships/slideLayout" Target="../slideLayouts/slideLayout26.xml"/><Relationship Id="rId4" Type="http://schemas.openxmlformats.org/officeDocument/2006/relationships/hyperlink" Target="http://www.phawisconsin.com/"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4.selectsurvey.net/dhs/TakeSurvey.aspx?SurveyID=96M2l721"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2011362"/>
          </a:xfrm>
        </p:spPr>
        <p:txBody>
          <a:bodyPr>
            <a:normAutofit fontScale="90000"/>
          </a:bodyPr>
          <a:lstStyle/>
          <a:p>
            <a:pPr eaLnBrk="1" fontAlgn="auto" hangingPunct="1">
              <a:spcAft>
                <a:spcPts val="0"/>
              </a:spcAft>
              <a:defRPr/>
            </a:pPr>
            <a:r>
              <a:rPr lang="en-US" sz="4800" b="1" i="1" dirty="0">
                <a:solidFill>
                  <a:schemeClr val="folHlink"/>
                </a:solidFill>
              </a:rPr>
              <a:t>GOOD</a:t>
            </a:r>
            <a:r>
              <a:rPr lang="en-US" sz="4800" b="1" i="1" dirty="0" smtClean="0">
                <a:solidFill>
                  <a:schemeClr val="folHlink"/>
                </a:solidFill>
              </a:rPr>
              <a:t> AFTERNOON!</a:t>
            </a:r>
            <a:r>
              <a:rPr lang="en-US" sz="4800" b="1" i="1" dirty="0">
                <a:solidFill>
                  <a:schemeClr val="folHlink"/>
                </a:solidFill>
              </a:rPr>
              <a:t/>
            </a:r>
            <a:br>
              <a:rPr lang="en-US" sz="4800" b="1" i="1" dirty="0">
                <a:solidFill>
                  <a:schemeClr val="folHlink"/>
                </a:solidFill>
              </a:rPr>
            </a:br>
            <a:r>
              <a:rPr lang="en-US" sz="4800" b="1" i="1" dirty="0" smtClean="0">
                <a:solidFill>
                  <a:schemeClr val="folHlink"/>
                </a:solidFill>
              </a:rPr>
              <a:t/>
            </a:r>
            <a:br>
              <a:rPr lang="en-US" sz="4800" b="1" i="1" dirty="0" smtClean="0">
                <a:solidFill>
                  <a:schemeClr val="folHlink"/>
                </a:solidFill>
              </a:rPr>
            </a:br>
            <a:r>
              <a:rPr lang="en-US" sz="4800" b="1" i="1" dirty="0" smtClean="0">
                <a:solidFill>
                  <a:schemeClr val="folHlink"/>
                </a:solidFill>
              </a:rPr>
              <a:t>We </a:t>
            </a:r>
            <a:r>
              <a:rPr lang="en-US" sz="4800" b="1" i="1" dirty="0">
                <a:solidFill>
                  <a:schemeClr val="folHlink"/>
                </a:solidFill>
              </a:rPr>
              <a:t>will be starting shortly.</a:t>
            </a:r>
          </a:p>
        </p:txBody>
      </p:sp>
      <p:sp>
        <p:nvSpPr>
          <p:cNvPr id="41986" name="Rectangle 3"/>
          <p:cNvSpPr>
            <a:spLocks noGrp="1" noChangeArrowheads="1"/>
          </p:cNvSpPr>
          <p:nvPr>
            <p:ph sz="quarter" idx="1"/>
          </p:nvPr>
        </p:nvSpPr>
        <p:spPr>
          <a:xfrm>
            <a:off x="457200" y="2362200"/>
            <a:ext cx="8229600" cy="3763963"/>
          </a:xfrm>
        </p:spPr>
        <p:txBody>
          <a:bodyPr/>
          <a:lstStyle/>
          <a:p>
            <a:pPr eaLnBrk="1" hangingPunct="1"/>
            <a:r>
              <a:rPr lang="en-US" smtClean="0">
                <a:solidFill>
                  <a:srgbClr val="000000"/>
                </a:solidFill>
              </a:rPr>
              <a:t>Please orient yourself to Live Meeting including use of Q and A</a:t>
            </a:r>
          </a:p>
          <a:p>
            <a:pPr eaLnBrk="1" hangingPunct="1"/>
            <a:r>
              <a:rPr lang="en-US" smtClean="0">
                <a:solidFill>
                  <a:srgbClr val="000000"/>
                </a:solidFill>
              </a:rPr>
              <a:t>Please mute your microphones and/or telephone</a:t>
            </a:r>
          </a:p>
          <a:p>
            <a:pPr eaLnBrk="1" hangingPunct="1"/>
            <a:r>
              <a:rPr lang="en-US" smtClean="0">
                <a:solidFill>
                  <a:srgbClr val="000000"/>
                </a:solidFill>
              </a:rPr>
              <a:t>Please email Tegan Ruland at </a:t>
            </a:r>
            <a:r>
              <a:rPr lang="en-US" smtClean="0">
                <a:solidFill>
                  <a:srgbClr val="000000"/>
                </a:solidFill>
                <a:hlinkClick r:id="rId3"/>
              </a:rPr>
              <a:t>tegan.ruland@wisconsin.gov</a:t>
            </a:r>
            <a:r>
              <a:rPr lang="en-US" smtClean="0">
                <a:solidFill>
                  <a:srgbClr val="000000"/>
                </a:solidFill>
              </a:rPr>
              <a:t> if you are having any difficulties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t>And We Already Do It, Everyday!</a:t>
            </a:r>
          </a:p>
        </p:txBody>
      </p:sp>
      <p:pic>
        <p:nvPicPr>
          <p:cNvPr id="60418" name="Content Placeholder 3" descr="2010-08-09 Apple crisp2.jpg"/>
          <p:cNvPicPr>
            <a:picLocks noGrp="1" noChangeAspect="1"/>
          </p:cNvPicPr>
          <p:nvPr>
            <p:ph sz="quarter" idx="1"/>
          </p:nvPr>
        </p:nvPicPr>
        <p:blipFill>
          <a:blip r:embed="rId3"/>
          <a:srcRect/>
          <a:stretch>
            <a:fillRect/>
          </a:stretch>
        </p:blipFill>
        <p:spPr>
          <a:xfrm>
            <a:off x="1779588" y="1600200"/>
            <a:ext cx="5819775" cy="44958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12775" y="228600"/>
            <a:ext cx="8153400" cy="990600"/>
          </a:xfrm>
        </p:spPr>
        <p:txBody>
          <a:bodyPr/>
          <a:lstStyle/>
          <a:p>
            <a:pPr eaLnBrk="1" hangingPunct="1"/>
            <a:r>
              <a:rPr lang="en-US" smtClean="0"/>
              <a:t>And at Work Too!</a:t>
            </a:r>
          </a:p>
        </p:txBody>
      </p:sp>
      <p:pic>
        <p:nvPicPr>
          <p:cNvPr id="62466" name="Content Placeholder 3" descr="meeting.jpg"/>
          <p:cNvPicPr>
            <a:picLocks noGrp="1" noChangeAspect="1"/>
          </p:cNvPicPr>
          <p:nvPr>
            <p:ph sz="quarter" idx="1"/>
          </p:nvPr>
        </p:nvPicPr>
        <p:blipFill>
          <a:blip r:embed="rId3"/>
          <a:srcRect l="-18790" r="-18790"/>
          <a:stretch>
            <a:fillRect/>
          </a:stretch>
        </p:blipFill>
        <p:spPr>
          <a:xfrm>
            <a:off x="612775" y="1600200"/>
            <a:ext cx="8153400" cy="4495800"/>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Why QI Now?</a:t>
            </a:r>
          </a:p>
        </p:txBody>
      </p:sp>
      <p:sp>
        <p:nvSpPr>
          <p:cNvPr id="21507" name="Rectangle 3"/>
          <p:cNvSpPr>
            <a:spLocks noGrp="1" noChangeArrowheads="1"/>
          </p:cNvSpPr>
          <p:nvPr>
            <p:ph sz="quarter" idx="1"/>
          </p:nvPr>
        </p:nvSpPr>
        <p:spPr>
          <a:xfrm>
            <a:off x="609600" y="1589088"/>
            <a:ext cx="3886200" cy="4572000"/>
          </a:xfrm>
        </p:spPr>
        <p:txBody>
          <a:bodyPr>
            <a:normAutofit fontScale="92500" lnSpcReduction="10000"/>
          </a:bodyPr>
          <a:lstStyle/>
          <a:p>
            <a:pPr marL="320040" indent="-320040" eaLnBrk="1" fontAlgn="auto" hangingPunct="1">
              <a:spcAft>
                <a:spcPts val="0"/>
              </a:spcAft>
              <a:buFont typeface="Wingdings"/>
              <a:buChar char=""/>
              <a:defRPr/>
            </a:pPr>
            <a:r>
              <a:rPr lang="en-US" dirty="0"/>
              <a:t>Fewer Resources + More Work + Constant Change = Stress</a:t>
            </a:r>
          </a:p>
          <a:p>
            <a:pPr marL="320040" indent="-320040" eaLnBrk="1" fontAlgn="auto" hangingPunct="1">
              <a:spcAft>
                <a:spcPts val="0"/>
              </a:spcAft>
              <a:buFont typeface="Wingdings"/>
              <a:buChar char=""/>
              <a:defRPr/>
            </a:pPr>
            <a:r>
              <a:rPr lang="en-US" dirty="0"/>
              <a:t>Everything we do has a cost  and everything we don’t do but should also has a </a:t>
            </a:r>
            <a:r>
              <a:rPr lang="en-US" dirty="0" smtClean="0"/>
              <a:t>cost ~Jim Butler</a:t>
            </a:r>
          </a:p>
          <a:p>
            <a:pPr marL="320040" indent="-320040" eaLnBrk="1" fontAlgn="auto" hangingPunct="1">
              <a:spcAft>
                <a:spcPts val="0"/>
              </a:spcAft>
              <a:buFont typeface="Wingdings"/>
              <a:buChar char=""/>
              <a:defRPr/>
            </a:pPr>
            <a:r>
              <a:rPr lang="en-US" dirty="0" smtClean="0"/>
              <a:t>Helps staff deal </a:t>
            </a:r>
            <a:r>
              <a:rPr lang="en-US" dirty="0"/>
              <a:t>more effectively with change</a:t>
            </a:r>
          </a:p>
          <a:p>
            <a:pPr marL="320040" indent="-320040" eaLnBrk="1" fontAlgn="auto" hangingPunct="1">
              <a:spcAft>
                <a:spcPts val="0"/>
              </a:spcAft>
              <a:buFont typeface="Wingdings"/>
              <a:buChar char=""/>
              <a:defRPr/>
            </a:pPr>
            <a:r>
              <a:rPr lang="en-US" dirty="0"/>
              <a:t>Helps make change more effective</a:t>
            </a:r>
          </a:p>
          <a:p>
            <a:pPr marL="640080" lvl="1" indent="-274320" eaLnBrk="1" fontAlgn="auto" hangingPunct="1">
              <a:spcAft>
                <a:spcPts val="0"/>
              </a:spcAft>
              <a:buFont typeface="Wingdings 2"/>
              <a:buChar char=""/>
              <a:defRPr/>
            </a:pPr>
            <a:endParaRPr lang="en-US" dirty="0"/>
          </a:p>
          <a:p>
            <a:pPr marL="320040" indent="-320040" eaLnBrk="1" fontAlgn="auto" hangingPunct="1">
              <a:spcAft>
                <a:spcPts val="0"/>
              </a:spcAft>
              <a:buFont typeface="Wingdings" pitchFamily="2" charset="2"/>
              <a:buNone/>
              <a:defRPr/>
            </a:pPr>
            <a:endParaRPr lang="en-US" dirty="0"/>
          </a:p>
        </p:txBody>
      </p:sp>
      <p:pic>
        <p:nvPicPr>
          <p:cNvPr id="64515" name="Content Placeholder 5" descr="FreewayDecision11.jpg"/>
          <p:cNvPicPr>
            <a:picLocks noGrp="1" noChangeAspect="1"/>
          </p:cNvPicPr>
          <p:nvPr>
            <p:ph sz="quarter" idx="2"/>
          </p:nvPr>
        </p:nvPicPr>
        <p:blipFill>
          <a:blip r:embed="rId3"/>
          <a:srcRect/>
          <a:stretch>
            <a:fillRect/>
          </a:stretch>
        </p:blipFill>
        <p:spPr>
          <a:xfrm>
            <a:off x="4495800" y="1758950"/>
            <a:ext cx="4267200" cy="372745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Why QI?</a:t>
            </a:r>
          </a:p>
        </p:txBody>
      </p:sp>
      <p:sp>
        <p:nvSpPr>
          <p:cNvPr id="66562" name="Rectangle 3"/>
          <p:cNvSpPr>
            <a:spLocks noGrp="1" noChangeArrowheads="1"/>
          </p:cNvSpPr>
          <p:nvPr>
            <p:ph sz="quarter" idx="1"/>
          </p:nvPr>
        </p:nvSpPr>
        <p:spPr>
          <a:xfrm>
            <a:off x="4572000" y="1589088"/>
            <a:ext cx="3886200" cy="4572000"/>
          </a:xfrm>
        </p:spPr>
        <p:txBody>
          <a:bodyPr/>
          <a:lstStyle/>
          <a:p>
            <a:pPr eaLnBrk="1" hangingPunct="1"/>
            <a:r>
              <a:rPr lang="en-US" smtClean="0"/>
              <a:t>Accreditation</a:t>
            </a:r>
          </a:p>
          <a:p>
            <a:pPr eaLnBrk="1" hangingPunct="1"/>
            <a:r>
              <a:rPr lang="en-US" smtClean="0"/>
              <a:t>It’s just good practice!</a:t>
            </a:r>
          </a:p>
          <a:p>
            <a:pPr eaLnBrk="1" hangingPunct="1"/>
            <a:endParaRPr lang="en-US" smtClean="0"/>
          </a:p>
          <a:p>
            <a:pPr eaLnBrk="1" hangingPunct="1"/>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r>
              <a:rPr lang="en-US" smtClean="0"/>
              <a:t>				</a:t>
            </a:r>
          </a:p>
          <a:p>
            <a:pPr eaLnBrk="1" hangingPunct="1"/>
            <a:endParaRPr lang="en-US" smtClean="0"/>
          </a:p>
        </p:txBody>
      </p:sp>
      <p:pic>
        <p:nvPicPr>
          <p:cNvPr id="66563" name="Content Placeholder 5" descr="thumbs up.jpg"/>
          <p:cNvPicPr>
            <a:picLocks noGrp="1" noChangeAspect="1"/>
          </p:cNvPicPr>
          <p:nvPr>
            <p:ph sz="quarter" idx="2"/>
          </p:nvPr>
        </p:nvPicPr>
        <p:blipFill>
          <a:blip r:embed="rId3"/>
          <a:srcRect/>
          <a:stretch>
            <a:fillRect/>
          </a:stretch>
        </p:blipFill>
        <p:spPr>
          <a:xfrm>
            <a:off x="419100" y="1752600"/>
            <a:ext cx="3048000" cy="4572000"/>
          </a:xfrm>
        </p:spPr>
      </p:pic>
      <p:sp>
        <p:nvSpPr>
          <p:cNvPr id="66564" name="Text Box 4"/>
          <p:cNvSpPr txBox="1">
            <a:spLocks noChangeArrowheads="1"/>
          </p:cNvSpPr>
          <p:nvPr/>
        </p:nvSpPr>
        <p:spPr bwMode="auto">
          <a:xfrm>
            <a:off x="4038600" y="4038600"/>
            <a:ext cx="4724400" cy="1624013"/>
          </a:xfrm>
          <a:prstGeom prst="rect">
            <a:avLst/>
          </a:prstGeom>
          <a:noFill/>
          <a:ln w="9525">
            <a:solidFill>
              <a:schemeClr val="tx1"/>
            </a:solidFill>
            <a:miter lim="800000"/>
            <a:headEnd/>
            <a:tailEnd/>
          </a:ln>
        </p:spPr>
        <p:txBody>
          <a:bodyPr>
            <a:spAutoFit/>
          </a:bodyPr>
          <a:lstStyle/>
          <a:p>
            <a:pPr eaLnBrk="0" hangingPunct="0"/>
            <a:r>
              <a:rPr lang="en-US" sz="2400">
                <a:latin typeface="Verdana" pitchFamily="34" charset="0"/>
              </a:rPr>
              <a:t>Who wouldn’t want to expand their horizons and create a better organization?</a:t>
            </a:r>
          </a:p>
          <a:p>
            <a:pPr eaLnBrk="0" hangingPunct="0"/>
            <a:r>
              <a:rPr lang="en-US" sz="2800">
                <a:latin typeface="Verdana" pitchFamily="34" charset="0"/>
              </a:rPr>
              <a:t>      </a:t>
            </a:r>
            <a:r>
              <a:rPr lang="en-US" sz="2000">
                <a:latin typeface="Verdana" pitchFamily="34" charset="0"/>
              </a:rPr>
              <a:t>LHD staff member (Michigan)</a:t>
            </a:r>
            <a:endParaRPr lang="en-US" sz="2800">
              <a:latin typeface="Verdan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title"/>
          </p:nvPr>
        </p:nvSpPr>
        <p:spPr>
          <a:xfrm>
            <a:off x="612775" y="228600"/>
            <a:ext cx="8153400" cy="990600"/>
          </a:xfrm>
        </p:spPr>
        <p:txBody>
          <a:bodyPr/>
          <a:lstStyle/>
          <a:p>
            <a:pPr eaLnBrk="1" hangingPunct="1"/>
            <a:endParaRPr lang="en-US" smtClean="0"/>
          </a:p>
        </p:txBody>
      </p:sp>
      <p:pic>
        <p:nvPicPr>
          <p:cNvPr id="7" name="Content Placeholder 6" descr="customerdisservicedemotivationalposter.jpg"/>
          <p:cNvPicPr>
            <a:picLocks noGrp="1" noChangeAspect="1"/>
          </p:cNvPicPr>
          <p:nvPr>
            <p:ph sz="quarter" idx="1"/>
          </p:nvPr>
        </p:nvPicPr>
        <p:blipFill>
          <a:blip r:embed="rId3"/>
          <a:stretch>
            <a:fillRect/>
          </a:stretch>
        </p:blipFill>
        <p:spPr>
          <a:xfrm>
            <a:off x="1434904" y="1598741"/>
            <a:ext cx="6654019" cy="475099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normAutofit fontScale="90000"/>
          </a:bodyPr>
          <a:lstStyle/>
          <a:p>
            <a:pPr eaLnBrk="1" fontAlgn="auto" hangingPunct="1">
              <a:spcAft>
                <a:spcPts val="0"/>
              </a:spcAft>
              <a:defRPr/>
            </a:pPr>
            <a:r>
              <a:rPr lang="en-US" dirty="0" smtClean="0"/>
              <a:t>Plan Do Study Act - The </a:t>
            </a:r>
            <a:r>
              <a:rPr lang="en-US" dirty="0"/>
              <a:t>Quality Improvement Model</a:t>
            </a:r>
          </a:p>
        </p:txBody>
      </p:sp>
      <p:sp>
        <p:nvSpPr>
          <p:cNvPr id="25603" name="Rectangle 3"/>
          <p:cNvSpPr>
            <a:spLocks noGrp="1" noChangeArrowheads="1"/>
          </p:cNvSpPr>
          <p:nvPr>
            <p:ph type="subTitle" idx="1"/>
          </p:nvPr>
        </p:nvSpPr>
        <p:spPr>
          <a:xfrm>
            <a:off x="2362200" y="6049963"/>
            <a:ext cx="6705600" cy="685800"/>
          </a:xfrm>
        </p:spPr>
        <p:txBody>
          <a:bodyPr>
            <a:normAutofit fontScale="62500" lnSpcReduction="20000"/>
          </a:bodyPr>
          <a:lstStyle/>
          <a:p>
            <a:pPr eaLnBrk="1" fontAlgn="auto" hangingPunct="1">
              <a:spcAft>
                <a:spcPts val="0"/>
              </a:spcAft>
              <a:buFont typeface="Wingdings"/>
              <a:buNone/>
              <a:defRPr/>
            </a:pPr>
            <a:r>
              <a:rPr lang="en-US" sz="3600" dirty="0"/>
              <a:t>“Quality </a:t>
            </a:r>
            <a:r>
              <a:rPr lang="en-US" sz="3600" dirty="0" smtClean="0"/>
              <a:t>is </a:t>
            </a:r>
            <a:r>
              <a:rPr lang="en-US" sz="3600" dirty="0"/>
              <a:t>not an act, it is a habit”</a:t>
            </a:r>
          </a:p>
          <a:p>
            <a:pPr eaLnBrk="1" fontAlgn="auto" hangingPunct="1">
              <a:spcAft>
                <a:spcPts val="0"/>
              </a:spcAft>
              <a:buFont typeface="Wingdings"/>
              <a:buNone/>
              <a:defRPr/>
            </a:pPr>
            <a:r>
              <a:rPr lang="en-US" dirty="0"/>
              <a:t>			~Aristotle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sz="half" idx="4294967295"/>
          </p:nvPr>
        </p:nvSpPr>
        <p:spPr>
          <a:xfrm>
            <a:off x="0" y="1676400"/>
            <a:ext cx="4953000" cy="4114800"/>
          </a:xfrm>
        </p:spPr>
        <p:txBody>
          <a:bodyPr>
            <a:normAutofit lnSpcReduction="10000"/>
          </a:bodyPr>
          <a:lstStyle/>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r>
              <a:rPr lang="en-US" sz="2600" dirty="0"/>
              <a:t>Plan  	Plan changes aimed at improvement, matched to root causes</a:t>
            </a:r>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endParaRPr lang="en-US" sz="1100" dirty="0">
              <a:solidFill>
                <a:srgbClr val="800000"/>
              </a:solidFill>
            </a:endParaRPr>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r>
              <a:rPr lang="en-US" sz="2600" dirty="0"/>
              <a:t>Do 	Carry out changes; try first on small scale</a:t>
            </a:r>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endParaRPr lang="en-US" sz="1300" dirty="0"/>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r>
              <a:rPr lang="en-US" sz="2600" dirty="0"/>
              <a:t>Study  	See if you get the desired results</a:t>
            </a:r>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endParaRPr lang="en-US" sz="1300" dirty="0"/>
          </a:p>
          <a:p>
            <a:pPr marL="1257300" indent="-1257300" defTabSz="449263" eaLnBrk="1" fontAlgn="auto" hangingPunct="1">
              <a:lnSpc>
                <a:spcPct val="80000"/>
              </a:lnSpc>
              <a:spcAft>
                <a:spcPts val="0"/>
              </a:spcAft>
              <a:buFont typeface="Wingdings" pitchFamily="2" charset="2"/>
              <a:buNone/>
              <a:tabLst>
                <a:tab pos="1252538" algn="l"/>
                <a:tab pos="1435100" algn="l"/>
                <a:tab pos="1490663" algn="l"/>
              </a:tabLst>
              <a:defRPr/>
            </a:pPr>
            <a:r>
              <a:rPr lang="en-US" sz="2600" dirty="0"/>
              <a:t>Act 	Make changes based on what you learned; spread success</a:t>
            </a:r>
          </a:p>
        </p:txBody>
      </p:sp>
      <p:graphicFrame>
        <p:nvGraphicFramePr>
          <p:cNvPr id="52226" name="Rectangle 3"/>
          <p:cNvGraphicFramePr>
            <a:graphicFrameLocks/>
          </p:cNvGraphicFramePr>
          <p:nvPr>
            <p:ph type="clipArt" sz="half" idx="4294967295"/>
          </p:nvPr>
        </p:nvGraphicFramePr>
        <p:xfrm>
          <a:off x="5110163" y="1600200"/>
          <a:ext cx="3808412" cy="4525963"/>
        </p:xfrm>
        <a:graphic>
          <a:graphicData uri="http://schemas.openxmlformats.org/presentationml/2006/ole">
            <p:oleObj spid="_x0000_s52226" name="Clip" r:id="rId4" imgW="0" imgH="0" progId="MS_ClipArt_Gallery.2">
              <p:embed/>
            </p:oleObj>
          </a:graphicData>
        </a:graphic>
      </p:graphicFrame>
      <p:sp>
        <p:nvSpPr>
          <p:cNvPr id="52228" name="Rectangle 5"/>
          <p:cNvSpPr>
            <a:spLocks noChangeArrowheads="1"/>
          </p:cNvSpPr>
          <p:nvPr/>
        </p:nvSpPr>
        <p:spPr bwMode="auto">
          <a:xfrm>
            <a:off x="0" y="152400"/>
            <a:ext cx="9144000" cy="1020763"/>
          </a:xfrm>
          <a:prstGeom prst="rect">
            <a:avLst/>
          </a:prstGeom>
          <a:noFill/>
          <a:ln w="9525">
            <a:noFill/>
            <a:miter lim="800000"/>
            <a:headEnd/>
            <a:tailEnd/>
          </a:ln>
        </p:spPr>
        <p:txBody>
          <a:bodyPr lIns="92075" tIns="46038" rIns="92075" bIns="46038" anchor="ctr"/>
          <a:lstStyle/>
          <a:p>
            <a:r>
              <a:rPr lang="en-US" sz="3200">
                <a:latin typeface="Tw Cen MT" pitchFamily="34" charset="0"/>
              </a:rPr>
              <a:t>Quality Improvement Process:</a:t>
            </a:r>
          </a:p>
          <a:p>
            <a:r>
              <a:rPr lang="en-US" sz="3200">
                <a:latin typeface="Tw Cen MT" pitchFamily="34" charset="0"/>
              </a:rPr>
              <a:t>Plan-Do-Study-Act</a:t>
            </a:r>
          </a:p>
        </p:txBody>
      </p:sp>
      <p:grpSp>
        <p:nvGrpSpPr>
          <p:cNvPr id="52229" name="Group 13"/>
          <p:cNvGrpSpPr>
            <a:grpSpLocks noChangeAspect="1"/>
          </p:cNvGrpSpPr>
          <p:nvPr/>
        </p:nvGrpSpPr>
        <p:grpSpPr bwMode="auto">
          <a:xfrm>
            <a:off x="5257800" y="2514600"/>
            <a:ext cx="3281363" cy="1966913"/>
            <a:chOff x="3216" y="1632"/>
            <a:chExt cx="2256" cy="1353"/>
          </a:xfrm>
        </p:grpSpPr>
        <p:sp>
          <p:nvSpPr>
            <p:cNvPr id="52230" name="AutoShape 14"/>
            <p:cNvSpPr>
              <a:spLocks noChangeAspect="1" noChangeArrowheads="1"/>
            </p:cNvSpPr>
            <p:nvPr/>
          </p:nvSpPr>
          <p:spPr bwMode="auto">
            <a:xfrm>
              <a:off x="3544" y="1632"/>
              <a:ext cx="1600" cy="1353"/>
            </a:xfrm>
            <a:prstGeom prst="flowChartOr">
              <a:avLst/>
            </a:prstGeom>
            <a:solidFill>
              <a:srgbClr val="FFFF99"/>
            </a:solidFill>
            <a:ln w="25400">
              <a:solidFill>
                <a:srgbClr val="000000"/>
              </a:solidFill>
              <a:round/>
              <a:headEnd/>
              <a:tailEnd/>
            </a:ln>
          </p:spPr>
          <p:txBody>
            <a:bodyPr anchor="ctr"/>
            <a:lstStyle/>
            <a:p>
              <a:pPr eaLnBrk="0" hangingPunct="0"/>
              <a:endParaRPr lang="en-US">
                <a:latin typeface="Times New Roman" pitchFamily="18" charset="0"/>
              </a:endParaRPr>
            </a:p>
          </p:txBody>
        </p:sp>
        <p:sp>
          <p:nvSpPr>
            <p:cNvPr id="52231" name="Text Box 15"/>
            <p:cNvSpPr txBox="1">
              <a:spLocks noChangeAspect="1" noChangeArrowheads="1"/>
            </p:cNvSpPr>
            <p:nvPr/>
          </p:nvSpPr>
          <p:spPr bwMode="auto">
            <a:xfrm>
              <a:off x="4406" y="1837"/>
              <a:ext cx="533" cy="250"/>
            </a:xfrm>
            <a:prstGeom prst="rect">
              <a:avLst/>
            </a:prstGeom>
            <a:noFill/>
            <a:ln w="9525">
              <a:noFill/>
              <a:miter lim="800000"/>
              <a:headEnd/>
              <a:tailEnd/>
            </a:ln>
          </p:spPr>
          <p:txBody>
            <a:bodyPr/>
            <a:lstStyle/>
            <a:p>
              <a:pPr eaLnBrk="0" hangingPunct="0"/>
              <a:r>
                <a:rPr lang="en-US" sz="1200" b="1">
                  <a:solidFill>
                    <a:srgbClr val="993300"/>
                  </a:solidFill>
                  <a:latin typeface="Tw Cen MT" pitchFamily="34" charset="0"/>
                </a:rPr>
                <a:t>Plan</a:t>
              </a:r>
              <a:endParaRPr lang="en-US">
                <a:latin typeface="Times New Roman" pitchFamily="18" charset="0"/>
              </a:endParaRPr>
            </a:p>
          </p:txBody>
        </p:sp>
        <p:sp>
          <p:nvSpPr>
            <p:cNvPr id="52232" name="Text Box 16"/>
            <p:cNvSpPr txBox="1">
              <a:spLocks noChangeAspect="1" noChangeArrowheads="1"/>
            </p:cNvSpPr>
            <p:nvPr/>
          </p:nvSpPr>
          <p:spPr bwMode="auto">
            <a:xfrm>
              <a:off x="4488" y="2452"/>
              <a:ext cx="410" cy="250"/>
            </a:xfrm>
            <a:prstGeom prst="rect">
              <a:avLst/>
            </a:prstGeom>
            <a:noFill/>
            <a:ln w="9525">
              <a:noFill/>
              <a:miter lim="800000"/>
              <a:headEnd/>
              <a:tailEnd/>
            </a:ln>
          </p:spPr>
          <p:txBody>
            <a:bodyPr/>
            <a:lstStyle/>
            <a:p>
              <a:pPr algn="ctr" eaLnBrk="0" hangingPunct="0"/>
              <a:r>
                <a:rPr lang="en-US" sz="1200" b="1">
                  <a:solidFill>
                    <a:srgbClr val="FF0000"/>
                  </a:solidFill>
                  <a:latin typeface="Tw Cen MT" pitchFamily="34" charset="0"/>
                </a:rPr>
                <a:t>Do</a:t>
              </a:r>
              <a:endParaRPr lang="en-US">
                <a:latin typeface="Times New Roman" pitchFamily="18" charset="0"/>
              </a:endParaRPr>
            </a:p>
          </p:txBody>
        </p:sp>
        <p:sp>
          <p:nvSpPr>
            <p:cNvPr id="52233" name="Text Box 17"/>
            <p:cNvSpPr txBox="1">
              <a:spLocks noChangeAspect="1" noChangeArrowheads="1"/>
            </p:cNvSpPr>
            <p:nvPr/>
          </p:nvSpPr>
          <p:spPr bwMode="auto">
            <a:xfrm>
              <a:off x="3667" y="2452"/>
              <a:ext cx="698" cy="250"/>
            </a:xfrm>
            <a:prstGeom prst="rect">
              <a:avLst/>
            </a:prstGeom>
            <a:noFill/>
            <a:ln w="9525">
              <a:noFill/>
              <a:miter lim="800000"/>
              <a:headEnd/>
              <a:tailEnd/>
            </a:ln>
          </p:spPr>
          <p:txBody>
            <a:bodyPr/>
            <a:lstStyle/>
            <a:p>
              <a:pPr algn="ctr" eaLnBrk="0" hangingPunct="0"/>
              <a:r>
                <a:rPr lang="en-US" sz="1200" b="1">
                  <a:solidFill>
                    <a:srgbClr val="008000"/>
                  </a:solidFill>
                  <a:latin typeface="Tw Cen MT" pitchFamily="34" charset="0"/>
                </a:rPr>
                <a:t>Study</a:t>
              </a:r>
            </a:p>
            <a:p>
              <a:pPr algn="ctr" eaLnBrk="0" hangingPunct="0"/>
              <a:endParaRPr lang="en-US" b="1">
                <a:solidFill>
                  <a:srgbClr val="FFFF00"/>
                </a:solidFill>
                <a:latin typeface="Univers 55"/>
              </a:endParaRPr>
            </a:p>
          </p:txBody>
        </p:sp>
        <p:sp>
          <p:nvSpPr>
            <p:cNvPr id="52234" name="Text Box 18"/>
            <p:cNvSpPr txBox="1">
              <a:spLocks noChangeAspect="1" noChangeArrowheads="1"/>
            </p:cNvSpPr>
            <p:nvPr/>
          </p:nvSpPr>
          <p:spPr bwMode="auto">
            <a:xfrm>
              <a:off x="3790" y="1837"/>
              <a:ext cx="451" cy="250"/>
            </a:xfrm>
            <a:prstGeom prst="rect">
              <a:avLst/>
            </a:prstGeom>
            <a:noFill/>
            <a:ln w="9525">
              <a:noFill/>
              <a:miter lim="800000"/>
              <a:headEnd/>
              <a:tailEnd/>
            </a:ln>
          </p:spPr>
          <p:txBody>
            <a:bodyPr/>
            <a:lstStyle/>
            <a:p>
              <a:pPr algn="ctr" eaLnBrk="0" hangingPunct="0"/>
              <a:r>
                <a:rPr lang="en-US" sz="1200" b="1">
                  <a:solidFill>
                    <a:srgbClr val="0033CC"/>
                  </a:solidFill>
                  <a:latin typeface="Tw Cen MT" pitchFamily="34" charset="0"/>
                </a:rPr>
                <a:t>Act</a:t>
              </a:r>
            </a:p>
          </p:txBody>
        </p:sp>
        <p:sp>
          <p:nvSpPr>
            <p:cNvPr id="52235" name="AutoShape 19"/>
            <p:cNvSpPr>
              <a:spLocks noChangeAspect="1" noChangeArrowheads="1"/>
            </p:cNvSpPr>
            <p:nvPr/>
          </p:nvSpPr>
          <p:spPr bwMode="auto">
            <a:xfrm>
              <a:off x="5103" y="1755"/>
              <a:ext cx="369" cy="1107"/>
            </a:xfrm>
            <a:prstGeom prst="curvedLeftArrow">
              <a:avLst>
                <a:gd name="adj1" fmla="val 60000"/>
                <a:gd name="adj2" fmla="val 120000"/>
                <a:gd name="adj3" fmla="val 33333"/>
              </a:avLst>
            </a:prstGeom>
            <a:solidFill>
              <a:srgbClr val="3366FF"/>
            </a:solidFill>
            <a:ln w="28575">
              <a:solidFill>
                <a:srgbClr val="000000"/>
              </a:solidFill>
              <a:miter lim="800000"/>
              <a:headEnd/>
              <a:tailEnd/>
            </a:ln>
          </p:spPr>
          <p:txBody>
            <a:bodyPr anchor="ctr"/>
            <a:lstStyle/>
            <a:p>
              <a:pPr algn="ctr" eaLnBrk="0" hangingPunct="0"/>
              <a:endParaRPr lang="en-US">
                <a:latin typeface="Times New Roman" pitchFamily="18" charset="0"/>
              </a:endParaRPr>
            </a:p>
          </p:txBody>
        </p:sp>
        <p:sp>
          <p:nvSpPr>
            <p:cNvPr id="52236" name="AutoShape 20"/>
            <p:cNvSpPr>
              <a:spLocks noChangeAspect="1" noChangeArrowheads="1"/>
            </p:cNvSpPr>
            <p:nvPr/>
          </p:nvSpPr>
          <p:spPr bwMode="auto">
            <a:xfrm flipH="1" flipV="1">
              <a:off x="3216" y="1714"/>
              <a:ext cx="369" cy="1107"/>
            </a:xfrm>
            <a:prstGeom prst="curvedLeftArrow">
              <a:avLst>
                <a:gd name="adj1" fmla="val 60000"/>
                <a:gd name="adj2" fmla="val 120000"/>
                <a:gd name="adj3" fmla="val 33333"/>
              </a:avLst>
            </a:prstGeom>
            <a:solidFill>
              <a:srgbClr val="3366FF"/>
            </a:solidFill>
            <a:ln w="28575">
              <a:solidFill>
                <a:srgbClr val="000000"/>
              </a:solidFill>
              <a:miter lim="800000"/>
              <a:headEnd/>
              <a:tailEnd/>
            </a:ln>
          </p:spPr>
          <p:txBody>
            <a:bodyPr rot="10800000" anchor="ctr"/>
            <a:lstStyle/>
            <a:p>
              <a:pPr algn="ctr" eaLnBrk="0" hangingPunct="0"/>
              <a:endParaRPr lang="en-US">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400" dirty="0"/>
              <a:t>Model for Improvement:  </a:t>
            </a:r>
            <a:br>
              <a:rPr lang="en-US" sz="3400" dirty="0"/>
            </a:br>
            <a:r>
              <a:rPr lang="en-US" sz="3400" dirty="0"/>
              <a:t>Three Key Questions in PDSA</a:t>
            </a:r>
          </a:p>
        </p:txBody>
      </p:sp>
      <p:sp>
        <p:nvSpPr>
          <p:cNvPr id="75778" name="Rectangle 3"/>
          <p:cNvSpPr>
            <a:spLocks noGrp="1" noChangeArrowheads="1"/>
          </p:cNvSpPr>
          <p:nvPr>
            <p:ph sz="quarter" idx="1"/>
          </p:nvPr>
        </p:nvSpPr>
        <p:spPr>
          <a:xfrm>
            <a:off x="612775" y="1600200"/>
            <a:ext cx="8153400" cy="4495800"/>
          </a:xfrm>
        </p:spPr>
        <p:txBody>
          <a:bodyPr/>
          <a:lstStyle/>
          <a:p>
            <a:pPr marL="533400" indent="-533400" eaLnBrk="1" hangingPunct="1">
              <a:lnSpc>
                <a:spcPct val="90000"/>
              </a:lnSpc>
              <a:buFont typeface="Wingdings" pitchFamily="2" charset="2"/>
              <a:buNone/>
            </a:pPr>
            <a:endParaRPr lang="en-US" smtClean="0"/>
          </a:p>
          <a:p>
            <a:pPr marL="533400" indent="-533400" eaLnBrk="1" hangingPunct="1">
              <a:lnSpc>
                <a:spcPct val="90000"/>
              </a:lnSpc>
              <a:buFontTx/>
              <a:buAutoNum type="arabicPeriod"/>
            </a:pPr>
            <a:r>
              <a:rPr lang="en-US" smtClean="0"/>
              <a:t>What are we trying to accomplish?</a:t>
            </a:r>
          </a:p>
          <a:p>
            <a:pPr marL="533400" indent="-533400" eaLnBrk="1" hangingPunct="1">
              <a:lnSpc>
                <a:spcPct val="90000"/>
              </a:lnSpc>
              <a:buFontTx/>
              <a:buAutoNum type="arabicPeriod"/>
            </a:pPr>
            <a:r>
              <a:rPr lang="en-US" smtClean="0"/>
              <a:t>How will we know that a change is an improvement?</a:t>
            </a:r>
          </a:p>
          <a:p>
            <a:pPr marL="533400" indent="-533400" eaLnBrk="1" hangingPunct="1">
              <a:lnSpc>
                <a:spcPct val="90000"/>
              </a:lnSpc>
              <a:buFontTx/>
              <a:buAutoNum type="arabicPeriod"/>
            </a:pPr>
            <a:r>
              <a:rPr lang="en-US" smtClean="0"/>
              <a:t>What changes can we make that will result in improvement?</a:t>
            </a:r>
          </a:p>
        </p:txBody>
      </p:sp>
      <p:pic>
        <p:nvPicPr>
          <p:cNvPr id="75779" name="Picture 3" descr="measuringtape.jpg"/>
          <p:cNvPicPr>
            <a:picLocks noChangeAspect="1"/>
          </p:cNvPicPr>
          <p:nvPr/>
        </p:nvPicPr>
        <p:blipFill>
          <a:blip r:embed="rId3"/>
          <a:srcRect/>
          <a:stretch>
            <a:fillRect/>
          </a:stretch>
        </p:blipFill>
        <p:spPr bwMode="auto">
          <a:xfrm>
            <a:off x="4121150" y="4149725"/>
            <a:ext cx="3700463" cy="241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z="3400" b="1" smtClean="0"/>
              <a:t>Change vs.. Improvement</a:t>
            </a:r>
          </a:p>
        </p:txBody>
      </p:sp>
      <p:sp>
        <p:nvSpPr>
          <p:cNvPr id="77826" name="Rectangle 3"/>
          <p:cNvSpPr>
            <a:spLocks noGrp="1" noChangeArrowheads="1"/>
          </p:cNvSpPr>
          <p:nvPr>
            <p:ph sz="quarter" idx="1"/>
          </p:nvPr>
        </p:nvSpPr>
        <p:spPr>
          <a:xfrm>
            <a:off x="612775" y="1600200"/>
            <a:ext cx="8153400" cy="4495800"/>
          </a:xfrm>
        </p:spPr>
        <p:txBody>
          <a:bodyPr/>
          <a:lstStyle/>
          <a:p>
            <a:pPr lvl="1" eaLnBrk="1" hangingPunct="1">
              <a:buFont typeface="Wingdings" pitchFamily="2" charset="2"/>
              <a:buNone/>
            </a:pPr>
            <a:r>
              <a:rPr lang="en-US" sz="3200" smtClean="0"/>
              <a:t>It is essential to learn the difference between doing something in a </a:t>
            </a:r>
            <a:r>
              <a:rPr lang="en-US" sz="3200" i="1" smtClean="0"/>
              <a:t>different</a:t>
            </a:r>
            <a:r>
              <a:rPr lang="en-US" sz="3200" smtClean="0"/>
              <a:t> way, and doing it in a </a:t>
            </a:r>
            <a:r>
              <a:rPr lang="en-US" sz="3200" i="1" smtClean="0"/>
              <a:t>better</a:t>
            </a:r>
            <a:r>
              <a:rPr lang="en-US" sz="3200" smtClean="0"/>
              <a:t> way</a:t>
            </a:r>
            <a:endParaRPr lang="en-US" sz="2800" i="1" smtClean="0"/>
          </a:p>
          <a:p>
            <a:pPr lvl="1" eaLnBrk="1" hangingPunct="1">
              <a:buFont typeface="Wingdings" pitchFamily="2" charset="2"/>
              <a:buNone/>
            </a:pPr>
            <a:endParaRPr lang="en-US" sz="2800" smtClean="0"/>
          </a:p>
        </p:txBody>
      </p:sp>
      <p:sp>
        <p:nvSpPr>
          <p:cNvPr id="77827" name="Text Box 4"/>
          <p:cNvSpPr txBox="1">
            <a:spLocks noChangeArrowheads="1"/>
          </p:cNvSpPr>
          <p:nvPr/>
        </p:nvSpPr>
        <p:spPr bwMode="auto">
          <a:xfrm>
            <a:off x="2971800" y="4267200"/>
            <a:ext cx="5949950" cy="1555750"/>
          </a:xfrm>
          <a:prstGeom prst="rect">
            <a:avLst/>
          </a:prstGeom>
          <a:noFill/>
          <a:ln w="9525">
            <a:noFill/>
            <a:miter lim="800000"/>
            <a:headEnd/>
            <a:tailEnd/>
          </a:ln>
        </p:spPr>
        <p:txBody>
          <a:bodyPr>
            <a:spAutoFit/>
          </a:bodyPr>
          <a:lstStyle/>
          <a:p>
            <a:pPr eaLnBrk="0" hangingPunct="0"/>
            <a:r>
              <a:rPr lang="en-US" sz="2000" i="1">
                <a:latin typeface="Verdana" pitchFamily="34" charset="0"/>
              </a:rPr>
              <a:t>“Of all changes I’ve observed, about 5% were improvements, the rest, at best, were illusions of progress.”</a:t>
            </a:r>
          </a:p>
          <a:p>
            <a:pPr lvl="3" eaLnBrk="0" hangingPunct="0"/>
            <a:r>
              <a:rPr lang="en-US" i="1">
                <a:latin typeface="Verdana" pitchFamily="34" charset="0"/>
              </a:rPr>
              <a:t>		</a:t>
            </a:r>
            <a:r>
              <a:rPr lang="en-US" b="1" i="1">
                <a:latin typeface="Verdana" pitchFamily="34" charset="0"/>
              </a:rPr>
              <a:t>~W. Edwards Deming</a:t>
            </a:r>
          </a:p>
          <a:p>
            <a:pPr eaLnBrk="0" hangingPunct="0"/>
            <a:endParaRPr lang="en-US" b="1">
              <a:latin typeface="Verdan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smtClean="0"/>
              <a:t>Big QI and little QI </a:t>
            </a:r>
            <a:endParaRPr lang="en-US" dirty="0"/>
          </a:p>
        </p:txBody>
      </p:sp>
      <p:sp>
        <p:nvSpPr>
          <p:cNvPr id="79874" name="Text Placeholder 4"/>
          <p:cNvSpPr>
            <a:spLocks noGrp="1"/>
          </p:cNvSpPr>
          <p:nvPr>
            <p:ph type="subTitle" idx="1"/>
          </p:nvPr>
        </p:nvSpPr>
        <p:spPr>
          <a:xfrm>
            <a:off x="2362200" y="6049963"/>
            <a:ext cx="6705600" cy="685800"/>
          </a:xfrm>
        </p:spPr>
        <p:txBody>
          <a:bodyPr/>
          <a:lstStyle/>
          <a:p>
            <a:pPr eaLnBrk="1" hangingPunct="1"/>
            <a:r>
              <a:rPr lang="en-US" smtClean="0"/>
              <a:t>Moving from projects to integration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a:xfrm>
            <a:off x="1150938" y="1371600"/>
            <a:ext cx="7793037" cy="4419600"/>
          </a:xfrm>
        </p:spPr>
        <p:txBody>
          <a:bodyPr/>
          <a:lstStyle/>
          <a:p>
            <a:pPr eaLnBrk="1" hangingPunct="1"/>
            <a:r>
              <a:rPr lang="en-US" b="1" smtClean="0">
                <a:solidFill>
                  <a:schemeClr val="folHlink"/>
                </a:solidFill>
                <a:latin typeface="Century Gothic" pitchFamily="34" charset="0"/>
              </a:rPr>
              <a:t>Performance Improvement in Public Health </a:t>
            </a:r>
            <a:br>
              <a:rPr lang="en-US" b="1" smtClean="0">
                <a:solidFill>
                  <a:schemeClr val="folHlink"/>
                </a:solidFill>
                <a:latin typeface="Century Gothic" pitchFamily="34" charset="0"/>
              </a:rPr>
            </a:br>
            <a:r>
              <a:rPr lang="en-US" b="1" smtClean="0">
                <a:solidFill>
                  <a:schemeClr val="folHlink"/>
                </a:solidFill>
                <a:latin typeface="Century Gothic" pitchFamily="34" charset="0"/>
              </a:rPr>
              <a:t>Learning Session #3:</a:t>
            </a:r>
            <a:r>
              <a:rPr lang="en-US" smtClean="0">
                <a:solidFill>
                  <a:schemeClr val="folHlink"/>
                </a:solidFill>
                <a:latin typeface="Century Gothic" pitchFamily="34" charset="0"/>
              </a:rPr>
              <a:t> </a:t>
            </a:r>
            <a:br>
              <a:rPr lang="en-US" smtClean="0">
                <a:solidFill>
                  <a:schemeClr val="folHlink"/>
                </a:solidFill>
                <a:latin typeface="Century Gothic" pitchFamily="34" charset="0"/>
              </a:rPr>
            </a:br>
            <a:r>
              <a:rPr lang="en-US" smtClean="0">
                <a:latin typeface="Century Gothic" pitchFamily="34" charset="0"/>
              </a:rPr>
              <a:t/>
            </a:r>
            <a:br>
              <a:rPr lang="en-US" smtClean="0">
                <a:latin typeface="Century Gothic" pitchFamily="34" charset="0"/>
              </a:rPr>
            </a:br>
            <a:r>
              <a:rPr lang="en-US" b="1" i="1" u="sng" smtClean="0">
                <a:solidFill>
                  <a:srgbClr val="000000"/>
                </a:solidFill>
                <a:latin typeface="Century Gothic" pitchFamily="34" charset="0"/>
              </a:rPr>
              <a:t> Public Health Quality Improvement 101</a:t>
            </a:r>
          </a:p>
        </p:txBody>
      </p:sp>
      <p:sp>
        <p:nvSpPr>
          <p:cNvPr id="44034" name="Rectangle 5"/>
          <p:cNvSpPr>
            <a:spLocks noGrp="1" noChangeArrowheads="1"/>
          </p:cNvSpPr>
          <p:nvPr>
            <p:ph sz="quarter" idx="1"/>
          </p:nvPr>
        </p:nvSpPr>
        <p:spPr>
          <a:xfrm>
            <a:off x="609600" y="5867400"/>
            <a:ext cx="8345488" cy="265113"/>
          </a:xfrm>
        </p:spPr>
        <p:txBody>
          <a:bodyPr/>
          <a:lstStyle/>
          <a:p>
            <a:pPr eaLnBrk="1" hangingPunct="1">
              <a:lnSpc>
                <a:spcPct val="80000"/>
              </a:lnSpc>
            </a:pPr>
            <a:endParaRPr lang="en-US" sz="1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6"/>
          <p:cNvSpPr>
            <a:spLocks noGrp="1"/>
          </p:cNvSpPr>
          <p:nvPr>
            <p:ph type="body" idx="1"/>
          </p:nvPr>
        </p:nvSpPr>
        <p:spPr/>
        <p:txBody>
          <a:bodyPr/>
          <a:lstStyle/>
          <a:p>
            <a:pPr eaLnBrk="1" hangingPunct="1"/>
            <a:endParaRPr lang="en-US" smtClean="0"/>
          </a:p>
        </p:txBody>
      </p:sp>
      <p:sp>
        <p:nvSpPr>
          <p:cNvPr id="81922" name="Rectangle 2"/>
          <p:cNvSpPr>
            <a:spLocks noGrp="1"/>
          </p:cNvSpPr>
          <p:nvPr>
            <p:ph type="title"/>
          </p:nvPr>
        </p:nvSpPr>
        <p:spPr>
          <a:xfrm>
            <a:off x="1371600" y="1219200"/>
            <a:ext cx="7620000" cy="1524000"/>
          </a:xfrm>
        </p:spPr>
        <p:txBody>
          <a:bodyPr anchor="b"/>
          <a:lstStyle/>
          <a:p>
            <a:pPr eaLnBrk="1" hangingPunct="1"/>
            <a:r>
              <a:rPr lang="en-US" sz="4000" smtClean="0"/>
              <a:t>Levels of Integration of QI into Agency Culture</a:t>
            </a:r>
          </a:p>
        </p:txBody>
      </p:sp>
      <p:sp>
        <p:nvSpPr>
          <p:cNvPr id="81923" name="Footer Placeholder 2"/>
          <p:cNvSpPr txBox="1">
            <a:spLocks noGrp="1"/>
          </p:cNvSpPr>
          <p:nvPr/>
        </p:nvSpPr>
        <p:spPr bwMode="auto">
          <a:xfrm>
            <a:off x="141288" y="6340475"/>
            <a:ext cx="5421312" cy="365125"/>
          </a:xfrm>
          <a:prstGeom prst="rect">
            <a:avLst/>
          </a:prstGeom>
          <a:noFill/>
          <a:ln w="9525">
            <a:noFill/>
            <a:miter lim="800000"/>
            <a:headEnd/>
            <a:tailEnd/>
          </a:ln>
        </p:spPr>
        <p:txBody>
          <a:bodyPr anchor="ctr"/>
          <a:lstStyle/>
          <a:p>
            <a:r>
              <a:rPr lang="en-US" sz="1400">
                <a:solidFill>
                  <a:schemeClr val="tx2"/>
                </a:solidFill>
                <a:latin typeface="Tw Cen MT" pitchFamily="34" charset="0"/>
              </a:rPr>
              <a:t>MarMason Consulting</a:t>
            </a:r>
          </a:p>
        </p:txBody>
      </p:sp>
      <p:sp>
        <p:nvSpPr>
          <p:cNvPr id="81924" name="Rectangle 5"/>
          <p:cNvSpPr>
            <a:spLocks noChangeArrowheads="1"/>
          </p:cNvSpPr>
          <p:nvPr/>
        </p:nvSpPr>
        <p:spPr bwMode="auto">
          <a:xfrm>
            <a:off x="2036763" y="3008313"/>
            <a:ext cx="4572000" cy="954087"/>
          </a:xfrm>
          <a:prstGeom prst="rect">
            <a:avLst/>
          </a:prstGeom>
          <a:noFill/>
          <a:ln w="9525">
            <a:noFill/>
            <a:miter lim="800000"/>
            <a:headEnd/>
            <a:tailEnd/>
          </a:ln>
        </p:spPr>
        <p:txBody>
          <a:bodyPr>
            <a:spAutoFit/>
          </a:bodyPr>
          <a:lstStyle/>
          <a:p>
            <a:r>
              <a:rPr lang="en-US" sz="2000">
                <a:latin typeface="Tw Cen MT" pitchFamily="34" charset="0"/>
              </a:rPr>
              <a:t>*</a:t>
            </a:r>
            <a:r>
              <a:rPr lang="en-US">
                <a:latin typeface="Tw Cen MT" pitchFamily="34" charset="0"/>
              </a:rPr>
              <a:t>Bill Riley and Russell Brewer, Review and Analysis of QI Techniques in Police Departments, JPHMP Mar/April 2009</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xfrm>
            <a:off x="612775" y="228600"/>
            <a:ext cx="8153400" cy="990600"/>
          </a:xfrm>
        </p:spPr>
        <p:txBody>
          <a:bodyPr/>
          <a:lstStyle/>
          <a:p>
            <a:pPr eaLnBrk="1" hangingPunct="1"/>
            <a:r>
              <a:rPr lang="en-US" smtClean="0"/>
              <a:t>Levels of QI Integration</a:t>
            </a:r>
          </a:p>
        </p:txBody>
      </p:sp>
      <p:sp>
        <p:nvSpPr>
          <p:cNvPr id="3584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t>MarMason Consulting</a:t>
            </a:r>
          </a:p>
        </p:txBody>
      </p:sp>
      <p:graphicFrame>
        <p:nvGraphicFramePr>
          <p:cNvPr id="35842" name="Object 2"/>
          <p:cNvGraphicFramePr>
            <a:graphicFrameLocks noGrp="1" noChangeAspect="1"/>
          </p:cNvGraphicFramePr>
          <p:nvPr>
            <p:ph sz="quarter" idx="1"/>
          </p:nvPr>
        </p:nvGraphicFramePr>
        <p:xfrm>
          <a:off x="803275" y="1790700"/>
          <a:ext cx="7772400" cy="4114800"/>
        </p:xfrm>
        <a:graphic>
          <a:graphicData uri="http://schemas.openxmlformats.org/presentationml/2006/ole">
            <p:oleObj spid="_x0000_s35842" name="Chart" r:id="rId4" imgW="7772408" imgH="4114867" progId="MSGraph.Chart.8">
              <p:embed followColorScheme="full"/>
            </p:oleObj>
          </a:graphicData>
        </a:graphic>
      </p:graphicFrame>
      <p:sp>
        <p:nvSpPr>
          <p:cNvPr id="35845" name="Rectangle 5"/>
          <p:cNvSpPr>
            <a:spLocks noChangeArrowheads="1"/>
          </p:cNvSpPr>
          <p:nvPr/>
        </p:nvSpPr>
        <p:spPr bwMode="auto">
          <a:xfrm>
            <a:off x="5029200" y="5715000"/>
            <a:ext cx="2971800" cy="369888"/>
          </a:xfrm>
          <a:prstGeom prst="rect">
            <a:avLst/>
          </a:prstGeom>
          <a:noFill/>
          <a:ln w="9525">
            <a:noFill/>
            <a:miter lim="800000"/>
            <a:headEnd/>
            <a:tailEnd/>
          </a:ln>
        </p:spPr>
        <p:txBody>
          <a:bodyPr>
            <a:spAutoFit/>
          </a:bodyPr>
          <a:lstStyle/>
          <a:p>
            <a:r>
              <a:rPr lang="en-US">
                <a:latin typeface="Tw Cen MT" pitchFamily="34" charset="0"/>
              </a:rPr>
              <a:t>Bill Riley and Russell Brewer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12775" y="228600"/>
            <a:ext cx="8153400" cy="990600"/>
          </a:xfrm>
        </p:spPr>
        <p:txBody>
          <a:bodyPr/>
          <a:lstStyle/>
          <a:p>
            <a:pPr eaLnBrk="1" hangingPunct="1"/>
            <a:r>
              <a:rPr lang="en-US" smtClean="0"/>
              <a:t>“BIG QI” vs. “small qi”</a:t>
            </a:r>
          </a:p>
        </p:txBody>
      </p:sp>
      <p:graphicFrame>
        <p:nvGraphicFramePr>
          <p:cNvPr id="4" name="Content Placeholder 3"/>
          <p:cNvGraphicFramePr>
            <a:graphicFrameLocks noGrp="1"/>
          </p:cNvGraphicFramePr>
          <p:nvPr>
            <p:ph sz="quarter" idx="1"/>
          </p:nvPr>
        </p:nvGraphicFramePr>
        <p:xfrm>
          <a:off x="612775" y="1441450"/>
          <a:ext cx="8153400" cy="2117725"/>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Little</a:t>
                      </a:r>
                      <a:r>
                        <a:rPr lang="en-US" baseline="0" dirty="0" smtClean="0"/>
                        <a:t> </a:t>
                      </a:r>
                      <a:r>
                        <a:rPr lang="en-US" baseline="0" dirty="0" err="1" smtClean="0"/>
                        <a:t>qi</a:t>
                      </a:r>
                      <a:endParaRPr lang="en-US" dirty="0"/>
                    </a:p>
                  </a:txBody>
                  <a:tcPr/>
                </a:tc>
                <a:tc>
                  <a:txBody>
                    <a:bodyPr/>
                    <a:lstStyle/>
                    <a:p>
                      <a:r>
                        <a:rPr lang="en-US" dirty="0" smtClean="0"/>
                        <a:t>BIG</a:t>
                      </a:r>
                      <a:r>
                        <a:rPr lang="en-US" baseline="0" dirty="0" smtClean="0"/>
                        <a:t> QI</a:t>
                      </a:r>
                      <a:endParaRPr lang="en-US" dirty="0"/>
                    </a:p>
                  </a:txBody>
                  <a:tcPr/>
                </a:tc>
              </a:tr>
              <a:tr h="370840">
                <a:tc>
                  <a:txBody>
                    <a:bodyPr/>
                    <a:lstStyle/>
                    <a:p>
                      <a:r>
                        <a:rPr lang="en-US" baseline="0" dirty="0" smtClean="0"/>
                        <a:t>Often program or unit specific</a:t>
                      </a:r>
                      <a:endParaRPr lang="en-US" dirty="0"/>
                    </a:p>
                  </a:txBody>
                  <a:tcPr/>
                </a:tc>
                <a:tc>
                  <a:txBody>
                    <a:bodyPr/>
                    <a:lstStyle/>
                    <a:p>
                      <a:r>
                        <a:rPr lang="en-US" dirty="0" smtClean="0"/>
                        <a:t>System focused </a:t>
                      </a:r>
                    </a:p>
                  </a:txBody>
                  <a:tcPr/>
                </a:tc>
              </a:tr>
              <a:tr h="370840">
                <a:tc>
                  <a:txBody>
                    <a:bodyPr/>
                    <a:lstStyle/>
                    <a:p>
                      <a:r>
                        <a:rPr lang="en-US" dirty="0" smtClean="0"/>
                        <a:t>One time projects</a:t>
                      </a:r>
                      <a:endParaRPr lang="en-US" dirty="0"/>
                    </a:p>
                  </a:txBody>
                  <a:tcPr/>
                </a:tc>
                <a:tc>
                  <a:txBody>
                    <a:bodyPr/>
                    <a:lstStyle/>
                    <a:p>
                      <a:r>
                        <a:rPr lang="en-US" dirty="0" smtClean="0"/>
                        <a:t>Continuous – part</a:t>
                      </a:r>
                      <a:r>
                        <a:rPr lang="en-US" baseline="0" dirty="0" smtClean="0"/>
                        <a:t> of strategic plan</a:t>
                      </a:r>
                      <a:endParaRPr lang="en-US" dirty="0" smtClean="0"/>
                    </a:p>
                  </a:txBody>
                  <a:tcPr/>
                </a:tc>
              </a:tr>
              <a:tr h="370840">
                <a:tc>
                  <a:txBody>
                    <a:bodyPr/>
                    <a:lstStyle/>
                    <a:p>
                      <a:r>
                        <a:rPr lang="en-US" dirty="0" smtClean="0"/>
                        <a:t>Limited</a:t>
                      </a:r>
                      <a:r>
                        <a:rPr lang="en-US" baseline="0" dirty="0" smtClean="0"/>
                        <a:t> staff involvement</a:t>
                      </a:r>
                      <a:endParaRPr lang="en-US" dirty="0"/>
                    </a:p>
                  </a:txBody>
                  <a:tcPr/>
                </a:tc>
                <a:tc>
                  <a:txBody>
                    <a:bodyPr/>
                    <a:lstStyle/>
                    <a:p>
                      <a:r>
                        <a:rPr lang="en-US" dirty="0" smtClean="0"/>
                        <a:t>Many</a:t>
                      </a:r>
                      <a:r>
                        <a:rPr lang="en-US" baseline="0" dirty="0" smtClean="0"/>
                        <a:t> staff </a:t>
                      </a:r>
                      <a:r>
                        <a:rPr lang="en-US" baseline="0" dirty="0" err="1" smtClean="0"/>
                        <a:t>knowledgable</a:t>
                      </a:r>
                      <a:r>
                        <a:rPr lang="en-US" baseline="0" dirty="0" smtClean="0"/>
                        <a:t> and participating</a:t>
                      </a:r>
                      <a:endParaRPr lang="en-US" dirty="0" smtClean="0"/>
                    </a:p>
                  </a:txBody>
                  <a:tcPr/>
                </a:tc>
              </a:tr>
              <a:tr h="206326">
                <a:tc>
                  <a:txBody>
                    <a:bodyPr/>
                    <a:lstStyle/>
                    <a:p>
                      <a:r>
                        <a:rPr lang="en-US" dirty="0" smtClean="0"/>
                        <a:t>QI is an “extra”</a:t>
                      </a:r>
                      <a:endParaRPr lang="en-US" dirty="0"/>
                    </a:p>
                  </a:txBody>
                  <a:tcPr/>
                </a:tc>
                <a:tc>
                  <a:txBody>
                    <a:bodyPr/>
                    <a:lstStyle/>
                    <a:p>
                      <a:r>
                        <a:rPr lang="en-US" dirty="0" smtClean="0"/>
                        <a:t>Culture of quality – QI is business</a:t>
                      </a:r>
                      <a:r>
                        <a:rPr lang="en-US" baseline="0" dirty="0" smtClean="0"/>
                        <a:t> as usual</a:t>
                      </a:r>
                      <a:endParaRPr lang="en-US" dirty="0" smtClean="0"/>
                    </a:p>
                  </a:txBody>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12775" y="228600"/>
            <a:ext cx="8153400" cy="990600"/>
          </a:xfrm>
        </p:spPr>
        <p:txBody>
          <a:bodyPr/>
          <a:lstStyle/>
          <a:p>
            <a:pPr eaLnBrk="1" hangingPunct="1"/>
            <a:r>
              <a:rPr lang="en-US" smtClean="0"/>
              <a:t>Integration Recommendations</a:t>
            </a:r>
          </a:p>
        </p:txBody>
      </p:sp>
      <p:sp>
        <p:nvSpPr>
          <p:cNvPr id="7577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t>MarMason Consulting</a:t>
            </a:r>
          </a:p>
        </p:txBody>
      </p:sp>
      <p:sp>
        <p:nvSpPr>
          <p:cNvPr id="89091" name="Rectangle 3"/>
          <p:cNvSpPr>
            <a:spLocks noGrp="1" noChangeArrowheads="1"/>
          </p:cNvSpPr>
          <p:nvPr>
            <p:ph sz="quarter" idx="1"/>
          </p:nvPr>
        </p:nvSpPr>
        <p:spPr>
          <a:xfrm>
            <a:off x="612775" y="1600200"/>
            <a:ext cx="8153400" cy="4495800"/>
          </a:xfrm>
        </p:spPr>
        <p:txBody>
          <a:bodyPr/>
          <a:lstStyle/>
          <a:p>
            <a:pPr eaLnBrk="1" hangingPunct="1"/>
            <a:r>
              <a:rPr lang="en-US" smtClean="0"/>
              <a:t>Implement QI as a comprehensive management philosophy rather than a project-by-project approach</a:t>
            </a:r>
          </a:p>
          <a:p>
            <a:pPr eaLnBrk="1" hangingPunct="1"/>
            <a:r>
              <a:rPr lang="en-US" smtClean="0"/>
              <a:t>Use the lessons/proven methods from others [police, etc.] to overcome barriers </a:t>
            </a:r>
          </a:p>
          <a:p>
            <a:pPr eaLnBrk="1" hangingPunct="1"/>
            <a:r>
              <a:rPr lang="en-US" smtClean="0"/>
              <a:t>Find creative ways to secure resources for QI</a:t>
            </a:r>
          </a:p>
          <a:p>
            <a:pPr eaLnBrk="1" hangingPunct="1"/>
            <a:r>
              <a:rPr lang="en-US" smtClean="0"/>
              <a:t>Build on existing PH tools and capabilities</a:t>
            </a:r>
          </a:p>
          <a:p>
            <a:pPr eaLnBrk="1" hangingPunct="1"/>
            <a:r>
              <a:rPr lang="en-US" smtClean="0"/>
              <a:t>Conduct a self-assessment for QI readiness in your agency</a:t>
            </a:r>
          </a:p>
          <a:p>
            <a:pPr eaLnBrk="1" hangingPunct="1"/>
            <a:endParaRPr lang="en-US" smtClean="0"/>
          </a:p>
        </p:txBody>
      </p:sp>
      <p:sp>
        <p:nvSpPr>
          <p:cNvPr id="89092" name="Rectangle 5"/>
          <p:cNvSpPr>
            <a:spLocks noChangeArrowheads="1"/>
          </p:cNvSpPr>
          <p:nvPr/>
        </p:nvSpPr>
        <p:spPr bwMode="auto">
          <a:xfrm>
            <a:off x="5791200" y="5486400"/>
            <a:ext cx="2805113" cy="369888"/>
          </a:xfrm>
          <a:prstGeom prst="rect">
            <a:avLst/>
          </a:prstGeom>
          <a:noFill/>
          <a:ln w="9525">
            <a:noFill/>
            <a:miter lim="800000"/>
            <a:headEnd/>
            <a:tailEnd/>
          </a:ln>
        </p:spPr>
        <p:txBody>
          <a:bodyPr wrap="none">
            <a:spAutoFit/>
          </a:bodyPr>
          <a:lstStyle/>
          <a:p>
            <a:r>
              <a:rPr lang="en-US">
                <a:latin typeface="Tw Cen MT" pitchFamily="34" charset="0"/>
              </a:rPr>
              <a:t>Bill Riley and Russell Brewer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Tips and Strategies</a:t>
            </a:r>
          </a:p>
        </p:txBody>
      </p:sp>
      <p:sp>
        <p:nvSpPr>
          <p:cNvPr id="159747" name="Rectangle 3"/>
          <p:cNvSpPr>
            <a:spLocks noGrp="1" noChangeArrowheads="1"/>
          </p:cNvSpPr>
          <p:nvPr>
            <p:ph sz="quarter" idx="1"/>
          </p:nvPr>
        </p:nvSpPr>
        <p:spPr>
          <a:xfrm>
            <a:off x="609600" y="1589088"/>
            <a:ext cx="3886200" cy="4572000"/>
          </a:xfrm>
        </p:spPr>
        <p:txBody>
          <a:bodyPr>
            <a:normAutofit fontScale="92500" lnSpcReduction="20000"/>
          </a:bodyPr>
          <a:lstStyle/>
          <a:p>
            <a:pPr marL="320040" indent="-320040" eaLnBrk="1" fontAlgn="auto" hangingPunct="1">
              <a:spcAft>
                <a:spcPts val="0"/>
              </a:spcAft>
              <a:buFont typeface="Wingdings"/>
              <a:buChar char=""/>
              <a:defRPr/>
            </a:pPr>
            <a:r>
              <a:rPr lang="en-US" dirty="0"/>
              <a:t>Think big but start small</a:t>
            </a:r>
          </a:p>
          <a:p>
            <a:pPr marL="320040" indent="-320040" eaLnBrk="1" fontAlgn="auto" hangingPunct="1">
              <a:spcAft>
                <a:spcPts val="0"/>
              </a:spcAft>
              <a:buFont typeface="Wingdings"/>
              <a:buChar char=""/>
              <a:defRPr/>
            </a:pPr>
            <a:r>
              <a:rPr lang="en-US" dirty="0"/>
              <a:t>Look for winnable opportunities</a:t>
            </a:r>
          </a:p>
          <a:p>
            <a:pPr marL="320040" indent="-320040" eaLnBrk="1" fontAlgn="auto" hangingPunct="1">
              <a:spcAft>
                <a:spcPts val="0"/>
              </a:spcAft>
              <a:buFont typeface="Wingdings"/>
              <a:buChar char=""/>
              <a:defRPr/>
            </a:pPr>
            <a:r>
              <a:rPr lang="en-US" dirty="0"/>
              <a:t>Discuss the need for change – the disconnect between “the way we used to do it”, the way “we’ve always done it”, and the needs of today</a:t>
            </a:r>
          </a:p>
          <a:p>
            <a:pPr marL="320040" indent="-320040" eaLnBrk="1" fontAlgn="auto" hangingPunct="1">
              <a:spcAft>
                <a:spcPts val="0"/>
              </a:spcAft>
              <a:buFont typeface="Wingdings"/>
              <a:buChar char=""/>
              <a:defRPr/>
            </a:pPr>
            <a:r>
              <a:rPr lang="en-US" dirty="0"/>
              <a:t>Empower people to act – make them agents of change</a:t>
            </a:r>
          </a:p>
          <a:p>
            <a:pPr marL="320040" indent="-320040" eaLnBrk="1" fontAlgn="auto" hangingPunct="1">
              <a:spcAft>
                <a:spcPts val="0"/>
              </a:spcAft>
              <a:buFont typeface="Wingdings"/>
              <a:buChar char=""/>
              <a:defRPr/>
            </a:pPr>
            <a:endParaRPr lang="en-US" dirty="0"/>
          </a:p>
        </p:txBody>
      </p:sp>
      <p:pic>
        <p:nvPicPr>
          <p:cNvPr id="91139" name="Content Placeholder 4" descr="thesecretdemotivationalposter.jpg"/>
          <p:cNvPicPr>
            <a:picLocks noGrp="1" noChangeAspect="1"/>
          </p:cNvPicPr>
          <p:nvPr>
            <p:ph sz="quarter" idx="2"/>
          </p:nvPr>
        </p:nvPicPr>
        <p:blipFill>
          <a:blip r:embed="rId3"/>
          <a:srcRect/>
          <a:stretch>
            <a:fillRect/>
          </a:stretch>
        </p:blipFill>
        <p:spPr>
          <a:xfrm>
            <a:off x="4495800" y="2001838"/>
            <a:ext cx="4567238" cy="3260725"/>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12775" y="228600"/>
            <a:ext cx="8153400" cy="990600"/>
          </a:xfrm>
        </p:spPr>
        <p:txBody>
          <a:bodyPr/>
          <a:lstStyle/>
          <a:p>
            <a:pPr eaLnBrk="1" hangingPunct="1"/>
            <a:r>
              <a:rPr lang="en-US" smtClean="0"/>
              <a:t>Tips and Strategies</a:t>
            </a:r>
          </a:p>
        </p:txBody>
      </p:sp>
      <p:sp>
        <p:nvSpPr>
          <p:cNvPr id="93186" name="Rectangle 3"/>
          <p:cNvSpPr>
            <a:spLocks noGrp="1" noChangeArrowheads="1"/>
          </p:cNvSpPr>
          <p:nvPr>
            <p:ph sz="quarter" idx="1"/>
          </p:nvPr>
        </p:nvSpPr>
        <p:spPr>
          <a:xfrm>
            <a:off x="612775" y="1600200"/>
            <a:ext cx="8153400" cy="4495800"/>
          </a:xfrm>
        </p:spPr>
        <p:txBody>
          <a:bodyPr/>
          <a:lstStyle/>
          <a:p>
            <a:pPr eaLnBrk="1" hangingPunct="1"/>
            <a:r>
              <a:rPr lang="en-US" sz="2600" smtClean="0"/>
              <a:t>Articulate quality as part of the organizations core values</a:t>
            </a:r>
          </a:p>
          <a:p>
            <a:pPr eaLnBrk="1" hangingPunct="1"/>
            <a:r>
              <a:rPr lang="en-US" sz="2600" smtClean="0"/>
              <a:t>Incorporate quality improvement skills into job descriptions</a:t>
            </a:r>
          </a:p>
          <a:p>
            <a:pPr eaLnBrk="1" hangingPunct="1"/>
            <a:r>
              <a:rPr lang="en-US" sz="2600" smtClean="0"/>
              <a:t>Discuss professional and program improvement opportunities during regular performance reviews</a:t>
            </a:r>
          </a:p>
          <a:p>
            <a:pPr eaLnBrk="1" hangingPunct="1"/>
            <a:r>
              <a:rPr lang="en-US" sz="2600" smtClean="0"/>
              <a:t>Acknowledge failure and opportunities for growth</a:t>
            </a:r>
          </a:p>
          <a:p>
            <a:pPr eaLnBrk="1" hangingPunct="1"/>
            <a:r>
              <a:rPr lang="en-US" sz="2600" smtClean="0"/>
              <a:t>Celebrate small victories</a:t>
            </a:r>
          </a:p>
        </p:txBody>
      </p:sp>
      <p:pic>
        <p:nvPicPr>
          <p:cNvPr id="93187" name="Picture 3" descr="High_Five.jpg"/>
          <p:cNvPicPr>
            <a:picLocks noChangeAspect="1"/>
          </p:cNvPicPr>
          <p:nvPr/>
        </p:nvPicPr>
        <p:blipFill>
          <a:blip r:embed="rId3"/>
          <a:srcRect/>
          <a:stretch>
            <a:fillRect/>
          </a:stretch>
        </p:blipFill>
        <p:spPr bwMode="auto">
          <a:xfrm>
            <a:off x="4897438" y="3995738"/>
            <a:ext cx="2652712" cy="2651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eaLnBrk="1" fontAlgn="auto" hangingPunct="1">
              <a:spcAft>
                <a:spcPts val="0"/>
              </a:spcAft>
              <a:defRPr/>
            </a:pPr>
            <a:r>
              <a:rPr lang="en-US" dirty="0" smtClean="0"/>
              <a:t>QI Resources:  How you can learn more</a:t>
            </a:r>
            <a:endParaRPr lang="en-US" dirty="0"/>
          </a:p>
        </p:txBody>
      </p:sp>
      <p:sp>
        <p:nvSpPr>
          <p:cNvPr id="95234" name="Subtitle 3"/>
          <p:cNvSpPr>
            <a:spLocks noGrp="1"/>
          </p:cNvSpPr>
          <p:nvPr>
            <p:ph type="subTitle" idx="1"/>
          </p:nvPr>
        </p:nvSpPr>
        <p:spPr>
          <a:xfrm>
            <a:off x="2362200" y="6049963"/>
            <a:ext cx="6705600" cy="685800"/>
          </a:xfrm>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12775" y="228600"/>
            <a:ext cx="8153400" cy="990600"/>
          </a:xfrm>
        </p:spPr>
        <p:txBody>
          <a:bodyPr/>
          <a:lstStyle/>
          <a:p>
            <a:pPr eaLnBrk="1" hangingPunct="1"/>
            <a:r>
              <a:rPr lang="en-US" smtClean="0"/>
              <a:t>References	</a:t>
            </a:r>
          </a:p>
        </p:txBody>
      </p:sp>
      <p:sp>
        <p:nvSpPr>
          <p:cNvPr id="97282" name="Content Placeholder 2"/>
          <p:cNvSpPr>
            <a:spLocks noGrp="1"/>
          </p:cNvSpPr>
          <p:nvPr>
            <p:ph sz="quarter" idx="1"/>
          </p:nvPr>
        </p:nvSpPr>
        <p:spPr>
          <a:xfrm>
            <a:off x="612775" y="1600200"/>
            <a:ext cx="8153400" cy="4495800"/>
          </a:xfrm>
        </p:spPr>
        <p:txBody>
          <a:bodyPr/>
          <a:lstStyle/>
          <a:p>
            <a:pPr eaLnBrk="1" hangingPunct="1"/>
            <a:r>
              <a:rPr lang="en-US" smtClean="0"/>
              <a:t>Public Health Memory Jogger</a:t>
            </a:r>
          </a:p>
          <a:p>
            <a:pPr eaLnBrk="1" hangingPunct="1"/>
            <a:r>
              <a:rPr lang="en-US" smtClean="0"/>
              <a:t>Embracing Quality in Local Public Health:  Michigan’s Quality Improvement Guidebook</a:t>
            </a:r>
          </a:p>
          <a:p>
            <a:pPr eaLnBrk="1" hangingPunct="1"/>
            <a:r>
              <a:rPr lang="en-US" smtClean="0"/>
              <a:t>The Public Health Quality Improvement Handbook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12775" y="228600"/>
            <a:ext cx="8153400" cy="990600"/>
          </a:xfrm>
        </p:spPr>
        <p:txBody>
          <a:bodyPr/>
          <a:lstStyle/>
          <a:p>
            <a:pPr eaLnBrk="1" hangingPunct="1"/>
            <a:r>
              <a:rPr lang="en-US" smtClean="0"/>
              <a:t>WIQI Webinars</a:t>
            </a:r>
          </a:p>
        </p:txBody>
      </p:sp>
      <p:sp>
        <p:nvSpPr>
          <p:cNvPr id="99330" name="Content Placeholder 2"/>
          <p:cNvSpPr>
            <a:spLocks noGrp="1"/>
          </p:cNvSpPr>
          <p:nvPr>
            <p:ph sz="quarter" idx="1"/>
          </p:nvPr>
        </p:nvSpPr>
        <p:spPr>
          <a:xfrm>
            <a:off x="612775" y="1600200"/>
            <a:ext cx="8153400" cy="4495800"/>
          </a:xfrm>
        </p:spPr>
        <p:txBody>
          <a:bodyPr/>
          <a:lstStyle/>
          <a:p>
            <a:pPr eaLnBrk="1" hangingPunct="1"/>
            <a:r>
              <a:rPr lang="en-US" smtClean="0"/>
              <a:t>Available in the Institute for Wisconsin’s Health website</a:t>
            </a:r>
          </a:p>
          <a:p>
            <a:pPr lvl="1" eaLnBrk="1" hangingPunct="1"/>
            <a:r>
              <a:rPr lang="en-US" smtClean="0"/>
              <a:t>Root Cause Analysis – 5 Whys and Fishbone (posted soon)</a:t>
            </a:r>
          </a:p>
          <a:p>
            <a:pPr lvl="1" eaLnBrk="1" hangingPunct="1"/>
            <a:r>
              <a:rPr lang="en-US" smtClean="0"/>
              <a:t>Determining Root Causes and Prioritizing Issues with the Affinity Diagram and Inter-relationship Diagraph</a:t>
            </a:r>
          </a:p>
          <a:p>
            <a:pPr lvl="1" eaLnBrk="1" hangingPunct="1"/>
            <a:r>
              <a:rPr lang="en-US" smtClean="0"/>
              <a:t>Focusing on Key Problems and Prioritizing Using Pareto Charts and Nominal Group Technique</a:t>
            </a:r>
          </a:p>
          <a:p>
            <a:pPr lvl="1" eaLnBrk="1" hangingPunct="1"/>
            <a:endParaRPr lang="en-US" smtClean="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pPr eaLnBrk="1" hangingPunct="1"/>
            <a:r>
              <a:rPr lang="en-US" smtClean="0"/>
              <a:t>NACCHO Webinars</a:t>
            </a:r>
          </a:p>
        </p:txBody>
      </p:sp>
      <p:sp>
        <p:nvSpPr>
          <p:cNvPr id="101378" name="Content Placeholder 2"/>
          <p:cNvSpPr>
            <a:spLocks noGrp="1"/>
          </p:cNvSpPr>
          <p:nvPr>
            <p:ph sz="quarter" idx="1"/>
          </p:nvPr>
        </p:nvSpPr>
        <p:spPr>
          <a:xfrm>
            <a:off x="612775" y="1600200"/>
            <a:ext cx="8153400" cy="4495800"/>
          </a:xfrm>
        </p:spPr>
        <p:txBody>
          <a:bodyPr/>
          <a:lstStyle/>
          <a:p>
            <a:pPr eaLnBrk="1" hangingPunct="1"/>
            <a:r>
              <a:rPr lang="en-US" smtClean="0"/>
              <a:t>NACCHO, with many partners, has developed several webinars on</a:t>
            </a:r>
          </a:p>
          <a:p>
            <a:pPr lvl="1" eaLnBrk="1" hangingPunct="1"/>
            <a:r>
              <a:rPr lang="en-US" smtClean="0"/>
              <a:t>Process</a:t>
            </a:r>
          </a:p>
          <a:p>
            <a:pPr lvl="1" eaLnBrk="1" hangingPunct="1"/>
            <a:r>
              <a:rPr lang="en-US" smtClean="0"/>
              <a:t>Tools</a:t>
            </a:r>
          </a:p>
          <a:p>
            <a:pPr lvl="1" eaLnBrk="1" hangingPunct="1"/>
            <a:r>
              <a:rPr lang="en-US" smtClean="0"/>
              <a:t>QI in Action</a:t>
            </a:r>
          </a:p>
          <a:p>
            <a:pPr lvl="1" eaLnBrk="1" hangingPunct="1">
              <a:buFont typeface="Wingdings 2" pitchFamily="18" charset="2"/>
              <a:buNone/>
            </a:pPr>
            <a:endParaRPr lang="en-US" smtClean="0"/>
          </a:p>
          <a:p>
            <a:pPr lvl="1" eaLnBrk="1" hangingPunct="1">
              <a:buFont typeface="Wingdings 2" pitchFamily="18" charset="2"/>
              <a:buNone/>
            </a:pPr>
            <a:r>
              <a:rPr lang="en-US" smtClean="0"/>
              <a:t>See Resources Guide for details.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12775" y="228600"/>
            <a:ext cx="8153400" cy="990600"/>
          </a:xfrm>
        </p:spPr>
        <p:txBody>
          <a:bodyPr/>
          <a:lstStyle/>
          <a:p>
            <a:pPr eaLnBrk="1" hangingPunct="1"/>
            <a:r>
              <a:rPr lang="en-US" smtClean="0"/>
              <a:t>Welcome and Introductions</a:t>
            </a:r>
          </a:p>
        </p:txBody>
      </p:sp>
      <p:sp>
        <p:nvSpPr>
          <p:cNvPr id="46082" name="Rectangle 3"/>
          <p:cNvSpPr>
            <a:spLocks noGrp="1" noChangeArrowheads="1"/>
          </p:cNvSpPr>
          <p:nvPr>
            <p:ph sz="quarter" idx="1"/>
          </p:nvPr>
        </p:nvSpPr>
        <p:spPr>
          <a:xfrm>
            <a:off x="612775" y="1600200"/>
            <a:ext cx="8153400" cy="4495800"/>
          </a:xfrm>
        </p:spPr>
        <p:txBody>
          <a:bodyPr/>
          <a:lstStyle/>
          <a:p>
            <a:pPr eaLnBrk="1" hangingPunct="1"/>
            <a:r>
              <a:rPr lang="en-US" smtClean="0">
                <a:solidFill>
                  <a:srgbClr val="000000"/>
                </a:solidFill>
              </a:rPr>
              <a:t>Brief description of today’s learning session</a:t>
            </a:r>
          </a:p>
          <a:p>
            <a:pPr eaLnBrk="1" hangingPunct="1"/>
            <a:endParaRPr lang="en-US" smtClean="0">
              <a:solidFill>
                <a:srgbClr val="000000"/>
              </a:solidFill>
            </a:endParaRPr>
          </a:p>
          <a:p>
            <a:pPr eaLnBrk="1" hangingPunct="1"/>
            <a:r>
              <a:rPr lang="en-US" smtClean="0">
                <a:solidFill>
                  <a:srgbClr val="000000"/>
                </a:solidFill>
              </a:rPr>
              <a:t>Brief introduction of those participating</a:t>
            </a:r>
          </a:p>
          <a:p>
            <a:pPr eaLnBrk="1" hangingPunct="1"/>
            <a:endParaRPr lang="en-US" smtClean="0">
              <a:solidFill>
                <a:srgbClr val="000000"/>
              </a:solidFill>
            </a:endParaRPr>
          </a:p>
          <a:p>
            <a:pPr eaLnBrk="1" hangingPunct="1"/>
            <a:r>
              <a:rPr lang="en-US" smtClean="0">
                <a:solidFill>
                  <a:srgbClr val="000000"/>
                </a:solidFill>
              </a:rPr>
              <a:t>Overview of Live Meeting process including muting, accessing handouts, and asking questions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12775" y="228600"/>
            <a:ext cx="8153400" cy="990600"/>
          </a:xfrm>
        </p:spPr>
        <p:txBody>
          <a:bodyPr/>
          <a:lstStyle/>
          <a:p>
            <a:pPr eaLnBrk="1" hangingPunct="1"/>
            <a:r>
              <a:rPr lang="en-US" smtClean="0"/>
              <a:t>Questions?</a:t>
            </a:r>
          </a:p>
        </p:txBody>
      </p:sp>
      <p:pic>
        <p:nvPicPr>
          <p:cNvPr id="103426" name="Content Placeholder 3" descr="question2.jpg"/>
          <p:cNvPicPr>
            <a:picLocks noGrp="1" noChangeAspect="1"/>
          </p:cNvPicPr>
          <p:nvPr>
            <p:ph sz="quarter" idx="1"/>
          </p:nvPr>
        </p:nvPicPr>
        <p:blipFill>
          <a:blip r:embed="rId3"/>
          <a:srcRect/>
          <a:stretch>
            <a:fillRect/>
          </a:stretch>
        </p:blipFill>
        <p:spPr>
          <a:xfrm>
            <a:off x="1946275" y="1905000"/>
            <a:ext cx="5486400" cy="38862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eaLnBrk="1" fontAlgn="auto" hangingPunct="1">
              <a:spcAft>
                <a:spcPts val="0"/>
              </a:spcAft>
              <a:defRPr/>
            </a:pPr>
            <a:r>
              <a:rPr lang="en-US" dirty="0" smtClean="0"/>
              <a:t>QI in the Field	</a:t>
            </a:r>
            <a:endParaRPr lang="en-US" dirty="0"/>
          </a:p>
        </p:txBody>
      </p:sp>
      <p:sp>
        <p:nvSpPr>
          <p:cNvPr id="105474" name="Text Placeholder 6"/>
          <p:cNvSpPr>
            <a:spLocks noGrp="1"/>
          </p:cNvSpPr>
          <p:nvPr>
            <p:ph type="subTitle" idx="1"/>
          </p:nvPr>
        </p:nvSpPr>
        <p:spPr>
          <a:xfrm>
            <a:off x="2362200" y="6049963"/>
            <a:ext cx="6705600" cy="685800"/>
          </a:xfrm>
        </p:spPr>
        <p:txBody>
          <a:bodyPr/>
          <a:lstStyle/>
          <a:p>
            <a:pPr eaLnBrk="1" hangingPunct="1"/>
            <a:r>
              <a:rPr lang="en-US" smtClean="0"/>
              <a:t>An Example from Oneida County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p:txBody>
          <a:bodyPr/>
          <a:lstStyle/>
          <a:p>
            <a:pPr eaLnBrk="1" hangingPunct="1"/>
            <a:r>
              <a:rPr lang="en-US" smtClean="0"/>
              <a:t>Baby Steps	</a:t>
            </a:r>
          </a:p>
        </p:txBody>
      </p:sp>
      <p:sp>
        <p:nvSpPr>
          <p:cNvPr id="106498" name="Rectangle 3"/>
          <p:cNvSpPr>
            <a:spLocks noGrp="1"/>
          </p:cNvSpPr>
          <p:nvPr>
            <p:ph type="body" idx="1"/>
          </p:nvPr>
        </p:nvSpPr>
        <p:spPr>
          <a:xfrm>
            <a:off x="612775" y="1600200"/>
            <a:ext cx="8153400" cy="5032375"/>
          </a:xfrm>
        </p:spPr>
        <p:txBody>
          <a:bodyPr/>
          <a:lstStyle/>
          <a:p>
            <a:pPr eaLnBrk="1" hangingPunct="1"/>
            <a:r>
              <a:rPr lang="en-US" smtClean="0"/>
              <a:t>Just jump in and get started</a:t>
            </a:r>
          </a:p>
          <a:p>
            <a:pPr eaLnBrk="1" hangingPunct="1"/>
            <a:r>
              <a:rPr lang="en-US" smtClean="0"/>
              <a:t>First QI projects not picture perfect</a:t>
            </a:r>
          </a:p>
          <a:p>
            <a:pPr eaLnBrk="1" hangingPunct="1"/>
            <a:r>
              <a:rPr lang="en-US" smtClean="0"/>
              <a:t>Learn as you go</a:t>
            </a:r>
          </a:p>
          <a:p>
            <a:pPr eaLnBrk="1" hangingPunct="1"/>
            <a:r>
              <a:rPr lang="en-US" smtClean="0"/>
              <a:t>Get comfortable with the language</a:t>
            </a:r>
          </a:p>
          <a:p>
            <a:pPr eaLnBrk="1" hangingPunct="1"/>
            <a:r>
              <a:rPr lang="en-US" smtClean="0"/>
              <a:t>Pick a couple tools and stick with them until your comfortable</a:t>
            </a:r>
          </a:p>
          <a:p>
            <a:pPr eaLnBrk="1" hangingPunct="1"/>
            <a:r>
              <a:rPr lang="en-US" smtClean="0"/>
              <a:t>Keep learning (add onto your QI knowledge)</a:t>
            </a:r>
          </a:p>
          <a:p>
            <a:pPr eaLnBrk="1" hangingPunct="1"/>
            <a:r>
              <a:rPr lang="en-US" smtClean="0"/>
              <a:t>Have a team of people who know QI (QI team)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p:txBody>
          <a:bodyPr/>
          <a:lstStyle/>
          <a:p>
            <a:pPr eaLnBrk="1" hangingPunct="1"/>
            <a:r>
              <a:rPr lang="en-US" sz="4000" smtClean="0"/>
              <a:t>TRH Transient Rooming House annual inspections NIATx Change project form</a:t>
            </a:r>
          </a:p>
        </p:txBody>
      </p:sp>
      <p:graphicFrame>
        <p:nvGraphicFramePr>
          <p:cNvPr id="105475" name="Group 3"/>
          <p:cNvGraphicFramePr>
            <a:graphicFrameLocks noGrp="1"/>
          </p:cNvGraphicFramePr>
          <p:nvPr>
            <p:ph idx="1"/>
          </p:nvPr>
        </p:nvGraphicFramePr>
        <p:xfrm>
          <a:off x="390525" y="1698625"/>
          <a:ext cx="8448675" cy="5018088"/>
        </p:xfrm>
        <a:graphic>
          <a:graphicData uri="http://schemas.openxmlformats.org/drawingml/2006/table">
            <a:tbl>
              <a:tblPr/>
              <a:tblGrid>
                <a:gridCol w="2805113"/>
                <a:gridCol w="5643562"/>
              </a:tblGrid>
              <a:tr h="40163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1. Change Project Title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TRH Transient Rooming House annual inspections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2. What AIM will the Change Project 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 of completed annual inspections measured from July1, 2010 to June 30, 2011 (fiscal year).</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Aim for 95% completion.  In 2010 50% of inspections were completed as of 4-1-11.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3. 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Oneida County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4. Start Date and expected completion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10-1-10 to 6-30-11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5. Level of 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6. What Client Population are you trying to help?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TRH licensees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7. Executive Sponsor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Linda Conlon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8. Change Leader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Teri Schwab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9. Change Team Members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Todd Troskey, Jody McKinney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10. How will you collect data to measure the impact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Health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ekton" pitchFamily="34" charset="0"/>
                        </a:rPr>
                        <a:t>11. What is the expected Financial Impact of this change project?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p:txBody>
          <a:bodyPr/>
          <a:lstStyle/>
          <a:p>
            <a:pPr eaLnBrk="1" hangingPunct="1"/>
            <a:r>
              <a:rPr lang="en-US" smtClean="0"/>
              <a:t>PDSA Cycles</a:t>
            </a:r>
          </a:p>
        </p:txBody>
      </p:sp>
      <p:graphicFrame>
        <p:nvGraphicFramePr>
          <p:cNvPr id="106499" name="Group 3"/>
          <p:cNvGraphicFramePr>
            <a:graphicFrameLocks noGrp="1"/>
          </p:cNvGraphicFramePr>
          <p:nvPr>
            <p:ph idx="1"/>
          </p:nvPr>
        </p:nvGraphicFramePr>
        <p:xfrm>
          <a:off x="0" y="1044575"/>
          <a:ext cx="9144000" cy="5518150"/>
        </p:xfrm>
        <a:graphic>
          <a:graphicData uri="http://schemas.openxmlformats.org/drawingml/2006/table">
            <a:tbl>
              <a:tblPr/>
              <a:tblGrid>
                <a:gridCol w="754063"/>
                <a:gridCol w="812800"/>
                <a:gridCol w="769937"/>
                <a:gridCol w="2263775"/>
                <a:gridCol w="1655763"/>
                <a:gridCol w="1581150"/>
                <a:gridCol w="1306512"/>
              </a:tblGrid>
              <a:tr h="993775">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Rapid Cycle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Begin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End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Plan What is the idea/change to be tested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Do</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steps are you specifically making to test this idea/change?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Study</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were the results?  How do they compare with baseline measure?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Act</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is your next step? Adopt? Adapt? Abandon?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916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2500" b="0" i="0" u="none" strike="noStrike" cap="none" normalizeH="0" baseline="0" smtClean="0">
                          <a:ln>
                            <a:noFill/>
                          </a:ln>
                          <a:solidFill>
                            <a:schemeClr val="tx1"/>
                          </a:solidFill>
                          <a:effectLst/>
                          <a:latin typeface="Tw Cen MT"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10-1-10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10-6-10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Look at overdue TRH inspection list from 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Learn the process of making an overdue inspection list on 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&lt;50% of TRH inspections had been completed.  Contact info, past inspections were missing or inaccurate in 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Adapt.  Pull Paper files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2500" b="0" i="0" u="none" strike="noStrike" cap="none" normalizeH="0" baseline="0" smtClean="0">
                          <a:ln>
                            <a:noFill/>
                          </a:ln>
                          <a:solidFill>
                            <a:schemeClr val="tx1"/>
                          </a:solidFill>
                          <a:effectLst/>
                          <a:latin typeface="Tw Cen MT"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10-7-10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10-31-10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Look at paper files to find:</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Last inspection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Contact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Call facility owners mark file as </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Contacted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Left message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Contact info not working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Too many files to keep track of efficiently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Abandon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Need a complete TRH facility list to make notations and record contacts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33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2500" b="0" i="0" u="none" strike="noStrike" cap="none" normalizeH="0" baseline="0" smtClean="0">
                          <a:ln>
                            <a:noFill/>
                          </a:ln>
                          <a:solidFill>
                            <a:schemeClr val="tx1"/>
                          </a:solidFill>
                          <a:effectLst/>
                          <a:latin typeface="Tw Cen MT"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11-7-10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Print out TRH master 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Indicate on list: </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Contacted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Inspection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Change of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Contacting owners during regular business hours success rate about 15%, most numbers were not working or had to leave message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Adopt. Master list will be updated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p:nvPr>
        </p:nvSpPr>
        <p:spPr/>
        <p:txBody>
          <a:bodyPr/>
          <a:lstStyle/>
          <a:p>
            <a:pPr eaLnBrk="1" hangingPunct="1"/>
            <a:r>
              <a:rPr lang="en-US" smtClean="0"/>
              <a:t>PDSA Cycles</a:t>
            </a:r>
          </a:p>
        </p:txBody>
      </p:sp>
      <p:graphicFrame>
        <p:nvGraphicFramePr>
          <p:cNvPr id="107523" name="Group 3"/>
          <p:cNvGraphicFramePr>
            <a:graphicFrameLocks noGrp="1"/>
          </p:cNvGraphicFramePr>
          <p:nvPr>
            <p:ph idx="1"/>
          </p:nvPr>
        </p:nvGraphicFramePr>
        <p:xfrm>
          <a:off x="38100" y="1001713"/>
          <a:ext cx="9105900" cy="5207000"/>
        </p:xfrm>
        <a:graphic>
          <a:graphicData uri="http://schemas.openxmlformats.org/drawingml/2006/table">
            <a:tbl>
              <a:tblPr/>
              <a:tblGrid>
                <a:gridCol w="658813"/>
                <a:gridCol w="768350"/>
                <a:gridCol w="900112"/>
                <a:gridCol w="1873250"/>
                <a:gridCol w="1625600"/>
                <a:gridCol w="1798638"/>
                <a:gridCol w="1481137"/>
              </a:tblGrid>
              <a:tr h="76835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Rapid Cycle #</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300" b="0" i="0" u="none" strike="noStrike" cap="none" normalizeH="0" baseline="0" smtClean="0">
                        <a:ln>
                          <a:noFill/>
                        </a:ln>
                        <a:solidFill>
                          <a:schemeClr val="tx1"/>
                        </a:solidFill>
                        <a:effectLst/>
                        <a:latin typeface="Tw Cen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Cycle Begin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Cycle End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Study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3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11-8-10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11-29-10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Send a letter and inspection request form to all TRH owners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Inspection request form</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To update contact info</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Let the owner realize inspections need to be done annually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About 50% of the facilities called, mailed or emailed the health dept.  Mainly the response was from owners we had already contacted or inspected in the last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Adapt.  Letter language was not strong enough to get a better response.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Collect and enter data that was received. Organize appts enter into office tracker and bulletin board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27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5A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12-1-10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12-31-10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Get organized</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Appointment schedules, email contacts follow up with inspection request forms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Color code bulletin board for inspections.</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Make a lodging group in email address book.</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Make door hangars for no shows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Procedure to record appointments and enter contact information was established.  40% of facilities are recorded in email lodging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Adopt.  Asking for email addresses will be a priority in correspondence and during inspections.  Scheduling appts for the same time next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p:nvPr>
        </p:nvSpPr>
        <p:spPr/>
        <p:txBody>
          <a:bodyPr/>
          <a:lstStyle/>
          <a:p>
            <a:pPr eaLnBrk="1" hangingPunct="1"/>
            <a:r>
              <a:rPr lang="en-US" smtClean="0"/>
              <a:t>PDSA Cycles</a:t>
            </a:r>
          </a:p>
        </p:txBody>
      </p:sp>
      <p:graphicFrame>
        <p:nvGraphicFramePr>
          <p:cNvPr id="108547" name="Group 3"/>
          <p:cNvGraphicFramePr>
            <a:graphicFrameLocks noGrp="1"/>
          </p:cNvGraphicFramePr>
          <p:nvPr>
            <p:ph idx="1"/>
          </p:nvPr>
        </p:nvGraphicFramePr>
        <p:xfrm>
          <a:off x="177800" y="976313"/>
          <a:ext cx="8966200" cy="5730875"/>
        </p:xfrm>
        <a:graphic>
          <a:graphicData uri="http://schemas.openxmlformats.org/drawingml/2006/table">
            <a:tbl>
              <a:tblPr/>
              <a:tblGrid>
                <a:gridCol w="635000"/>
                <a:gridCol w="879475"/>
                <a:gridCol w="844550"/>
                <a:gridCol w="908050"/>
                <a:gridCol w="1865313"/>
                <a:gridCol w="1806575"/>
                <a:gridCol w="2027237"/>
              </a:tblGrid>
              <a:tr h="10525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Rapid Cycle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Begin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End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Plan What is the idea/change to be tested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Do</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steps are you specifically making to test this idea/change?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Study</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were the results?  How do they compare with baseline measure?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Act</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is your next step? Adopt? Adapt? Abandon?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41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2-1-11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2-7-11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Color code and date master TRH 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Record:</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Scheduled inspection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Call back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Property manager </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Email contact </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Last inspection date, no contact, or last inspection date</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Use HS as a guide for last inspection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Identified the contacts that had been made.  Only 13 facilities out of 161 had no last inspection date or telephone/email contact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Adopt.</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Making contact notations on a master list lessens the scenario of calling owners multiple times.</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Keep researching to try different numbers.  Search the web and email requests for inspections.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2-7-11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3-1-11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Web research.  Call or email to schedule an inspection.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Google search</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pPr>
                      <a:r>
                        <a:rPr kumimoji="0" lang="en-US" sz="1300" b="0" i="0" u="none" strike="noStrike" cap="none" normalizeH="0" baseline="0" smtClean="0">
                          <a:ln>
                            <a:noFill/>
                          </a:ln>
                          <a:solidFill>
                            <a:schemeClr val="tx1"/>
                          </a:solidFill>
                          <a:effectLst/>
                          <a:latin typeface="Tw Cen MT" pitchFamily="34" charset="0"/>
                        </a:rPr>
                        <a:t>Yellow book search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 few contacts were made.  The web research worked better for the 5-30 lodging category. Able to find web information on 50% of facilities with no previous contact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Adopt…. Web research is very helpful if there are not too many facilities to look up.  Revise request letter to have stronger language.  License will not be renewed if an inspection is not scheduled and completed by 6-30-11.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p:txBody>
          <a:bodyPr/>
          <a:lstStyle/>
          <a:p>
            <a:pPr eaLnBrk="1" hangingPunct="1"/>
            <a:r>
              <a:rPr lang="en-US" smtClean="0"/>
              <a:t>PDSA Cycles</a:t>
            </a:r>
          </a:p>
        </p:txBody>
      </p:sp>
      <p:graphicFrame>
        <p:nvGraphicFramePr>
          <p:cNvPr id="109571" name="Group 3"/>
          <p:cNvGraphicFramePr>
            <a:graphicFrameLocks noGrp="1"/>
          </p:cNvGraphicFramePr>
          <p:nvPr>
            <p:ph idx="1"/>
          </p:nvPr>
        </p:nvGraphicFramePr>
        <p:xfrm>
          <a:off x="0" y="1600200"/>
          <a:ext cx="9144000" cy="5307013"/>
        </p:xfrm>
        <a:graphic>
          <a:graphicData uri="http://schemas.openxmlformats.org/drawingml/2006/table">
            <a:tbl>
              <a:tblPr/>
              <a:tblGrid>
                <a:gridCol w="682625"/>
                <a:gridCol w="681038"/>
                <a:gridCol w="609600"/>
                <a:gridCol w="1524000"/>
                <a:gridCol w="1771650"/>
                <a:gridCol w="1987550"/>
                <a:gridCol w="1887537"/>
              </a:tblGrid>
              <a:tr h="98266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Rapid Cycle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Begin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Cycle End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Plan What is the idea/change to be tested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Do</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steps are you specifically making to test this idea/change?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Study</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were the results?  How do they compare with baseline measure?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Act</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0" i="0" u="none" strike="noStrike" cap="none" normalizeH="0" baseline="0" smtClean="0">
                          <a:ln>
                            <a:noFill/>
                          </a:ln>
                          <a:solidFill>
                            <a:schemeClr val="tx1"/>
                          </a:solidFill>
                          <a:effectLst/>
                          <a:latin typeface="Tw Cen MT" pitchFamily="34" charset="0"/>
                        </a:rPr>
                        <a:t>What is your next step? Adopt? Adapt? Abandon?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33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3-20-11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3-28-11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Send letter with stronger language and inspection request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Send to 13 facilities with no contact and no last inspection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Still in 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3-28-11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6-30-11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Develop system during inspection to update contact information and to schedule next annual inspection on the day of the inspection.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Have a check list for sanitarians to implement during inspection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Record new contact info</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Schedule appt for next year</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Write appt on business card</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Record changes and appt a the office in HS and office tracker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Still in 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p:txBody>
          <a:bodyPr/>
          <a:lstStyle/>
          <a:p>
            <a:r>
              <a:rPr lang="en-US" smtClean="0"/>
              <a:t>Learning Sessions Planned:</a:t>
            </a:r>
          </a:p>
        </p:txBody>
      </p:sp>
      <p:sp>
        <p:nvSpPr>
          <p:cNvPr id="112642" name="Rectangle 3"/>
          <p:cNvSpPr>
            <a:spLocks noGrp="1"/>
          </p:cNvSpPr>
          <p:nvPr>
            <p:ph type="body" idx="1"/>
          </p:nvPr>
        </p:nvSpPr>
        <p:spPr>
          <a:xfrm>
            <a:off x="457200" y="1709738"/>
            <a:ext cx="8229600" cy="4843462"/>
          </a:xfrm>
        </p:spPr>
        <p:txBody>
          <a:bodyPr/>
          <a:lstStyle/>
          <a:p>
            <a:pPr>
              <a:lnSpc>
                <a:spcPct val="90000"/>
              </a:lnSpc>
              <a:buFont typeface="Wingdings" pitchFamily="2" charset="2"/>
              <a:buNone/>
            </a:pPr>
            <a:endParaRPr lang="en-US" sz="1000" smtClean="0">
              <a:solidFill>
                <a:srgbClr val="000000"/>
              </a:solidFill>
            </a:endParaRPr>
          </a:p>
          <a:p>
            <a:pPr>
              <a:lnSpc>
                <a:spcPct val="90000"/>
              </a:lnSpc>
            </a:pPr>
            <a:r>
              <a:rPr lang="en-US" smtClean="0">
                <a:solidFill>
                  <a:schemeClr val="accent2"/>
                </a:solidFill>
              </a:rPr>
              <a:t>5/9/2011: </a:t>
            </a:r>
          </a:p>
          <a:p>
            <a:pPr>
              <a:lnSpc>
                <a:spcPct val="90000"/>
              </a:lnSpc>
              <a:buFont typeface="Wingdings" pitchFamily="2" charset="2"/>
              <a:buNone/>
            </a:pPr>
            <a:r>
              <a:rPr lang="en-US" smtClean="0">
                <a:solidFill>
                  <a:schemeClr val="accent2"/>
                </a:solidFill>
              </a:rPr>
              <a:t>	PH Performance Management 101</a:t>
            </a:r>
          </a:p>
          <a:p>
            <a:pPr>
              <a:lnSpc>
                <a:spcPct val="90000"/>
              </a:lnSpc>
              <a:buFont typeface="Wingdings" pitchFamily="2" charset="2"/>
              <a:buNone/>
            </a:pPr>
            <a:endParaRPr lang="en-US" sz="1000" smtClean="0">
              <a:solidFill>
                <a:schemeClr val="accent2"/>
              </a:solidFill>
            </a:endParaRPr>
          </a:p>
          <a:p>
            <a:pPr>
              <a:lnSpc>
                <a:spcPct val="90000"/>
              </a:lnSpc>
            </a:pPr>
            <a:r>
              <a:rPr lang="en-US" smtClean="0">
                <a:solidFill>
                  <a:schemeClr val="accent2"/>
                </a:solidFill>
              </a:rPr>
              <a:t>5/16/2011: </a:t>
            </a:r>
          </a:p>
          <a:p>
            <a:pPr>
              <a:lnSpc>
                <a:spcPct val="90000"/>
              </a:lnSpc>
              <a:buFont typeface="Wingdings" pitchFamily="2" charset="2"/>
              <a:buNone/>
            </a:pPr>
            <a:r>
              <a:rPr lang="en-US" smtClean="0">
                <a:solidFill>
                  <a:schemeClr val="accent2"/>
                </a:solidFill>
              </a:rPr>
              <a:t>	PH Quality Improvement 101</a:t>
            </a:r>
          </a:p>
          <a:p>
            <a:pPr>
              <a:lnSpc>
                <a:spcPct val="90000"/>
              </a:lnSpc>
            </a:pPr>
            <a:r>
              <a:rPr lang="en-US" smtClean="0"/>
              <a:t>Today:</a:t>
            </a:r>
            <a:r>
              <a:rPr lang="en-US" smtClean="0">
                <a:solidFill>
                  <a:srgbClr val="000000"/>
                </a:solidFill>
              </a:rPr>
              <a:t>  </a:t>
            </a:r>
          </a:p>
          <a:p>
            <a:pPr>
              <a:lnSpc>
                <a:spcPct val="90000"/>
              </a:lnSpc>
              <a:buFont typeface="Wingdings" pitchFamily="2" charset="2"/>
              <a:buNone/>
            </a:pPr>
            <a:r>
              <a:rPr lang="en-US" smtClean="0">
                <a:solidFill>
                  <a:srgbClr val="000000"/>
                </a:solidFill>
              </a:rPr>
              <a:t>	Wisconsin PH Improvement Initiative 101</a:t>
            </a:r>
          </a:p>
          <a:p>
            <a:pPr>
              <a:lnSpc>
                <a:spcPct val="90000"/>
              </a:lnSpc>
              <a:buFont typeface="Wingdings" pitchFamily="2" charset="2"/>
              <a:buNone/>
            </a:pPr>
            <a:endParaRPr lang="en-US" sz="1000" b="1" smtClean="0">
              <a:solidFill>
                <a:srgbClr val="000000"/>
              </a:solidFill>
            </a:endParaRPr>
          </a:p>
          <a:p>
            <a:pPr>
              <a:lnSpc>
                <a:spcPct val="90000"/>
              </a:lnSpc>
            </a:pPr>
            <a:r>
              <a:rPr lang="en-US" b="1" smtClean="0">
                <a:solidFill>
                  <a:srgbClr val="000000"/>
                </a:solidFill>
              </a:rPr>
              <a:t>5/23/2011(last session): </a:t>
            </a:r>
          </a:p>
          <a:p>
            <a:pPr>
              <a:lnSpc>
                <a:spcPct val="90000"/>
              </a:lnSpc>
              <a:buFont typeface="Wingdings" pitchFamily="2" charset="2"/>
              <a:buNone/>
            </a:pPr>
            <a:r>
              <a:rPr lang="en-US" b="1" smtClean="0">
                <a:solidFill>
                  <a:srgbClr val="000000"/>
                </a:solidFill>
              </a:rPr>
              <a:t>	PH Accreditation 101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p:txBody>
          <a:bodyPr/>
          <a:lstStyle/>
          <a:p>
            <a:r>
              <a:rPr lang="en-US" smtClean="0"/>
              <a:t>National Resources:</a:t>
            </a:r>
          </a:p>
        </p:txBody>
      </p:sp>
      <p:sp>
        <p:nvSpPr>
          <p:cNvPr id="113666" name="Rectangle 3"/>
          <p:cNvSpPr>
            <a:spLocks noGrp="1"/>
          </p:cNvSpPr>
          <p:nvPr>
            <p:ph type="body" idx="1"/>
          </p:nvPr>
        </p:nvSpPr>
        <p:spPr/>
        <p:txBody>
          <a:bodyPr/>
          <a:lstStyle/>
          <a:p>
            <a:pPr>
              <a:lnSpc>
                <a:spcPct val="80000"/>
              </a:lnSpc>
            </a:pPr>
            <a:r>
              <a:rPr lang="en-US" sz="1900" smtClean="0">
                <a:solidFill>
                  <a:srgbClr val="000000"/>
                </a:solidFill>
              </a:rPr>
              <a:t>CDC: </a:t>
            </a:r>
            <a:r>
              <a:rPr lang="en-US" sz="1900" smtClean="0">
                <a:hlinkClick r:id="rId2"/>
              </a:rPr>
              <a:t>http://www.cdc.gov/ostlts/NPHII/index.html</a:t>
            </a:r>
            <a:endParaRPr lang="en-US" sz="1900" smtClean="0"/>
          </a:p>
          <a:p>
            <a:pPr>
              <a:lnSpc>
                <a:spcPct val="80000"/>
              </a:lnSpc>
              <a:buFont typeface="Wingdings" pitchFamily="2" charset="2"/>
              <a:buNone/>
            </a:pPr>
            <a:endParaRPr lang="en-US" sz="1900" smtClean="0">
              <a:solidFill>
                <a:srgbClr val="000000"/>
              </a:solidFill>
            </a:endParaRPr>
          </a:p>
          <a:p>
            <a:pPr>
              <a:lnSpc>
                <a:spcPct val="80000"/>
              </a:lnSpc>
            </a:pPr>
            <a:r>
              <a:rPr lang="en-US" sz="1900" smtClean="0">
                <a:solidFill>
                  <a:srgbClr val="000000"/>
                </a:solidFill>
              </a:rPr>
              <a:t>NACCHO: </a:t>
            </a:r>
            <a:r>
              <a:rPr lang="en-US" sz="1900" smtClean="0">
                <a:hlinkClick r:id="rId3"/>
              </a:rPr>
              <a:t>http://www.naccho.org/topics/infrastructure/</a:t>
            </a:r>
            <a:endParaRPr lang="en-US" sz="1900" smtClean="0"/>
          </a:p>
          <a:p>
            <a:pPr>
              <a:lnSpc>
                <a:spcPct val="80000"/>
              </a:lnSpc>
            </a:pPr>
            <a:endParaRPr lang="en-US" sz="1900" smtClean="0">
              <a:solidFill>
                <a:srgbClr val="000000"/>
              </a:solidFill>
            </a:endParaRPr>
          </a:p>
          <a:p>
            <a:pPr>
              <a:lnSpc>
                <a:spcPct val="80000"/>
              </a:lnSpc>
            </a:pPr>
            <a:r>
              <a:rPr lang="en-US" sz="1900" smtClean="0">
                <a:solidFill>
                  <a:srgbClr val="000000"/>
                </a:solidFill>
              </a:rPr>
              <a:t>ASTHO: </a:t>
            </a:r>
            <a:r>
              <a:rPr lang="en-US" sz="1900" smtClean="0">
                <a:hlinkClick r:id="rId4"/>
              </a:rPr>
              <a:t>http://www.astho.org/Programs/Accreditation-and-Performance/</a:t>
            </a:r>
            <a:endParaRPr lang="en-US" sz="1900" smtClean="0"/>
          </a:p>
          <a:p>
            <a:pPr>
              <a:lnSpc>
                <a:spcPct val="80000"/>
              </a:lnSpc>
            </a:pPr>
            <a:endParaRPr lang="en-US" sz="1900" smtClean="0">
              <a:solidFill>
                <a:srgbClr val="000000"/>
              </a:solidFill>
            </a:endParaRPr>
          </a:p>
          <a:p>
            <a:pPr>
              <a:lnSpc>
                <a:spcPct val="80000"/>
              </a:lnSpc>
            </a:pPr>
            <a:r>
              <a:rPr lang="en-US" sz="1900" smtClean="0">
                <a:solidFill>
                  <a:srgbClr val="000000"/>
                </a:solidFill>
              </a:rPr>
              <a:t>PHAB:  </a:t>
            </a:r>
            <a:r>
              <a:rPr lang="en-US" sz="1900" smtClean="0">
                <a:hlinkClick r:id="rId5"/>
              </a:rPr>
              <a:t>http://www.phaboard.org/</a:t>
            </a:r>
            <a:endParaRPr lang="en-US" sz="1900" smtClean="0"/>
          </a:p>
          <a:p>
            <a:pPr>
              <a:lnSpc>
                <a:spcPct val="80000"/>
              </a:lnSpc>
            </a:pPr>
            <a:endParaRPr lang="en-US" sz="1900" smtClean="0">
              <a:solidFill>
                <a:srgbClr val="000000"/>
              </a:solidFill>
            </a:endParaRPr>
          </a:p>
          <a:p>
            <a:pPr>
              <a:lnSpc>
                <a:spcPct val="80000"/>
              </a:lnSpc>
            </a:pPr>
            <a:r>
              <a:rPr lang="en-US" sz="1900" smtClean="0">
                <a:solidFill>
                  <a:srgbClr val="000000"/>
                </a:solidFill>
              </a:rPr>
              <a:t>PHF: </a:t>
            </a:r>
            <a:r>
              <a:rPr lang="en-US" sz="1900" smtClean="0">
                <a:hlinkClick r:id="rId6"/>
              </a:rPr>
              <a:t>http://www.phf.org/focusareas/pmqi/pages/default.aspx</a:t>
            </a:r>
            <a:endParaRPr lang="en-US" sz="1900" smtClean="0"/>
          </a:p>
          <a:p>
            <a:pPr>
              <a:lnSpc>
                <a:spcPct val="80000"/>
              </a:lnSpc>
            </a:pPr>
            <a:endParaRPr lang="en-US" sz="1900" smtClean="0">
              <a:solidFill>
                <a:srgbClr val="000000"/>
              </a:solidFill>
            </a:endParaRPr>
          </a:p>
          <a:p>
            <a:pPr>
              <a:lnSpc>
                <a:spcPct val="80000"/>
              </a:lnSpc>
            </a:pPr>
            <a:r>
              <a:rPr lang="en-US" sz="1900" smtClean="0">
                <a:solidFill>
                  <a:srgbClr val="000000"/>
                </a:solidFill>
              </a:rPr>
              <a:t>NALBOH: </a:t>
            </a:r>
            <a:r>
              <a:rPr lang="en-US" sz="1900" smtClean="0">
                <a:hlinkClick r:id="rId7"/>
              </a:rPr>
              <a:t>http://www.nalboh.org/Board_Governance.htm#</a:t>
            </a:r>
            <a:endParaRPr lang="en-US" sz="1900" smtClean="0"/>
          </a:p>
          <a:p>
            <a:pPr>
              <a:lnSpc>
                <a:spcPct val="80000"/>
              </a:lnSpc>
            </a:pPr>
            <a:endParaRPr lang="en-US" sz="1900" smtClean="0">
              <a:solidFill>
                <a:srgbClr val="000000"/>
              </a:solidFill>
            </a:endParaRPr>
          </a:p>
          <a:p>
            <a:pPr>
              <a:lnSpc>
                <a:spcPct val="80000"/>
              </a:lnSpc>
            </a:pPr>
            <a:r>
              <a:rPr lang="en-US" sz="1900" smtClean="0">
                <a:solidFill>
                  <a:srgbClr val="000000"/>
                </a:solidFill>
              </a:rPr>
              <a:t>NIHB: </a:t>
            </a:r>
            <a:r>
              <a:rPr lang="en-US" sz="1900" smtClean="0">
                <a:hlinkClick r:id="rId8"/>
              </a:rPr>
              <a:t>http://www.nihb.org/public_health/accreditation.php</a:t>
            </a:r>
            <a:endParaRPr lang="en-US" sz="1900" smtClean="0"/>
          </a:p>
          <a:p>
            <a:pPr>
              <a:lnSpc>
                <a:spcPct val="80000"/>
              </a:lnSpc>
            </a:pPr>
            <a:endParaRPr lang="en-US" sz="19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8229600" cy="1066800"/>
          </a:xfrm>
        </p:spPr>
        <p:txBody>
          <a:bodyPr>
            <a:normAutofit fontScale="90000"/>
          </a:bodyPr>
          <a:lstStyle/>
          <a:p>
            <a:pPr eaLnBrk="1" fontAlgn="auto" hangingPunct="1">
              <a:spcAft>
                <a:spcPts val="0"/>
              </a:spcAft>
              <a:defRPr/>
            </a:pPr>
            <a:r>
              <a:rPr lang="en-US" sz="4000" dirty="0"/>
              <a:t>By the end of this session you should be able to:</a:t>
            </a:r>
          </a:p>
        </p:txBody>
      </p:sp>
      <p:sp>
        <p:nvSpPr>
          <p:cNvPr id="48130" name="Rectangle 3"/>
          <p:cNvSpPr>
            <a:spLocks noGrp="1" noChangeArrowheads="1"/>
          </p:cNvSpPr>
          <p:nvPr>
            <p:ph sz="quarter" idx="1"/>
          </p:nvPr>
        </p:nvSpPr>
        <p:spPr>
          <a:xfrm>
            <a:off x="457200" y="1871663"/>
            <a:ext cx="8229600" cy="3611562"/>
          </a:xfrm>
        </p:spPr>
        <p:txBody>
          <a:bodyPr/>
          <a:lstStyle/>
          <a:p>
            <a:pPr eaLnBrk="1" hangingPunct="1"/>
            <a:r>
              <a:rPr lang="en-US" smtClean="0">
                <a:solidFill>
                  <a:srgbClr val="000000"/>
                </a:solidFill>
              </a:rPr>
              <a:t>Have a basic understanding of quality improvement in PH - purpose and process</a:t>
            </a:r>
          </a:p>
          <a:p>
            <a:pPr eaLnBrk="1" hangingPunct="1"/>
            <a:r>
              <a:rPr lang="en-US" smtClean="0">
                <a:solidFill>
                  <a:srgbClr val="000000"/>
                </a:solidFill>
              </a:rPr>
              <a:t>Understand “Big QI” vs. “small qi” </a:t>
            </a:r>
          </a:p>
          <a:p>
            <a:pPr eaLnBrk="1" hangingPunct="1"/>
            <a:r>
              <a:rPr lang="en-US" smtClean="0">
                <a:solidFill>
                  <a:srgbClr val="000000"/>
                </a:solidFill>
              </a:rPr>
              <a:t>Describe some ways to start integrating QI into your agency</a:t>
            </a:r>
          </a:p>
          <a:p>
            <a:pPr eaLnBrk="1" hangingPunct="1"/>
            <a:r>
              <a:rPr lang="en-US" smtClean="0">
                <a:solidFill>
                  <a:srgbClr val="000000"/>
                </a:solidFill>
              </a:rPr>
              <a:t>Access additional resources</a:t>
            </a:r>
          </a:p>
          <a:p>
            <a:pPr eaLnBrk="1" hangingPunct="1"/>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p:txBody>
          <a:bodyPr/>
          <a:lstStyle/>
          <a:p>
            <a:r>
              <a:rPr lang="en-US" smtClean="0"/>
              <a:t>Primary Wisconsin Resources:</a:t>
            </a:r>
          </a:p>
        </p:txBody>
      </p:sp>
      <p:sp>
        <p:nvSpPr>
          <p:cNvPr id="114690" name="Rectangle 3"/>
          <p:cNvSpPr>
            <a:spLocks noGrp="1"/>
          </p:cNvSpPr>
          <p:nvPr>
            <p:ph type="body" idx="1"/>
          </p:nvPr>
        </p:nvSpPr>
        <p:spPr>
          <a:xfrm>
            <a:off x="457200" y="1600200"/>
            <a:ext cx="8229600" cy="4876800"/>
          </a:xfrm>
        </p:spPr>
        <p:txBody>
          <a:bodyPr/>
          <a:lstStyle/>
          <a:p>
            <a:pPr>
              <a:lnSpc>
                <a:spcPct val="80000"/>
              </a:lnSpc>
            </a:pPr>
            <a:r>
              <a:rPr lang="en-US" sz="2100" smtClean="0">
                <a:solidFill>
                  <a:srgbClr val="000000"/>
                </a:solidFill>
              </a:rPr>
              <a:t>CDC Infrastructure Grant: Mary Young, DPH Southern Regional Office</a:t>
            </a:r>
          </a:p>
          <a:p>
            <a:pPr>
              <a:lnSpc>
                <a:spcPct val="80000"/>
              </a:lnSpc>
              <a:buFont typeface="Wingdings" pitchFamily="2" charset="2"/>
              <a:buNone/>
            </a:pPr>
            <a:r>
              <a:rPr lang="en-US" sz="2100" smtClean="0">
                <a:solidFill>
                  <a:srgbClr val="000000"/>
                </a:solidFill>
              </a:rPr>
              <a:t>	</a:t>
            </a:r>
            <a:r>
              <a:rPr lang="en-US" sz="2100" smtClean="0">
                <a:solidFill>
                  <a:srgbClr val="000000"/>
                </a:solidFill>
                <a:hlinkClick r:id="rId2"/>
              </a:rPr>
              <a:t>mary.young@wisconsin.org</a:t>
            </a:r>
            <a:endParaRPr lang="en-US" sz="2100" smtClean="0">
              <a:solidFill>
                <a:srgbClr val="000000"/>
              </a:solidFill>
            </a:endParaRPr>
          </a:p>
          <a:p>
            <a:pPr>
              <a:lnSpc>
                <a:spcPct val="80000"/>
              </a:lnSpc>
              <a:buFont typeface="Wingdings" pitchFamily="2" charset="2"/>
              <a:buNone/>
            </a:pPr>
            <a:endParaRPr lang="en-US" sz="900" smtClean="0">
              <a:solidFill>
                <a:srgbClr val="000000"/>
              </a:solidFill>
            </a:endParaRPr>
          </a:p>
          <a:p>
            <a:pPr>
              <a:lnSpc>
                <a:spcPct val="80000"/>
              </a:lnSpc>
            </a:pPr>
            <a:r>
              <a:rPr lang="en-US" sz="2100" smtClean="0">
                <a:solidFill>
                  <a:srgbClr val="000000"/>
                </a:solidFill>
              </a:rPr>
              <a:t>Prevention Block Grant: Jackie Bremer, DPH Northern Regional Office</a:t>
            </a:r>
          </a:p>
          <a:p>
            <a:pPr>
              <a:lnSpc>
                <a:spcPct val="80000"/>
              </a:lnSpc>
              <a:buFont typeface="Wingdings" pitchFamily="2" charset="2"/>
              <a:buNone/>
            </a:pPr>
            <a:r>
              <a:rPr lang="en-US" sz="2100" smtClean="0">
                <a:solidFill>
                  <a:srgbClr val="000000"/>
                </a:solidFill>
              </a:rPr>
              <a:t>	</a:t>
            </a:r>
            <a:r>
              <a:rPr lang="en-US" sz="2100" smtClean="0">
                <a:hlinkClick r:id="rId3"/>
              </a:rPr>
              <a:t>Jacquelyn.Bremer@wisconsin.org</a:t>
            </a:r>
            <a:endParaRPr lang="en-US" sz="2100" smtClean="0"/>
          </a:p>
          <a:p>
            <a:pPr>
              <a:lnSpc>
                <a:spcPct val="80000"/>
              </a:lnSpc>
              <a:buFont typeface="Wingdings" pitchFamily="2" charset="2"/>
              <a:buNone/>
            </a:pPr>
            <a:endParaRPr lang="en-US" sz="2100" smtClean="0">
              <a:solidFill>
                <a:srgbClr val="000000"/>
              </a:solidFill>
            </a:endParaRPr>
          </a:p>
          <a:p>
            <a:pPr>
              <a:lnSpc>
                <a:spcPct val="80000"/>
              </a:lnSpc>
            </a:pPr>
            <a:r>
              <a:rPr lang="en-US" sz="2100" smtClean="0">
                <a:solidFill>
                  <a:srgbClr val="000000"/>
                </a:solidFill>
              </a:rPr>
              <a:t>HW 2020 Capacity and Quality Focus Area: Lieske Giese, DPH Western Regional Office</a:t>
            </a:r>
          </a:p>
          <a:p>
            <a:pPr>
              <a:lnSpc>
                <a:spcPct val="80000"/>
              </a:lnSpc>
              <a:buFont typeface="Wingdings" pitchFamily="2" charset="2"/>
              <a:buNone/>
            </a:pPr>
            <a:r>
              <a:rPr lang="en-US" sz="2100" smtClean="0">
                <a:solidFill>
                  <a:srgbClr val="000000"/>
                </a:solidFill>
              </a:rPr>
              <a:t>	</a:t>
            </a:r>
            <a:r>
              <a:rPr lang="en-US" sz="2100" smtClean="0">
                <a:solidFill>
                  <a:srgbClr val="000000"/>
                </a:solidFill>
                <a:hlinkClick r:id="rId4"/>
              </a:rPr>
              <a:t>elizabeth.giese@wisconsin.gov</a:t>
            </a:r>
            <a:endParaRPr lang="en-US" sz="2100" smtClean="0">
              <a:solidFill>
                <a:srgbClr val="000000"/>
              </a:solidFill>
            </a:endParaRPr>
          </a:p>
          <a:p>
            <a:pPr>
              <a:lnSpc>
                <a:spcPct val="80000"/>
              </a:lnSpc>
              <a:buFont typeface="Wingdings" pitchFamily="2" charset="2"/>
              <a:buNone/>
            </a:pPr>
            <a:endParaRPr lang="en-US" sz="2100" smtClean="0">
              <a:solidFill>
                <a:srgbClr val="000000"/>
              </a:solidFill>
            </a:endParaRPr>
          </a:p>
          <a:p>
            <a:pPr>
              <a:lnSpc>
                <a:spcPct val="80000"/>
              </a:lnSpc>
            </a:pPr>
            <a:r>
              <a:rPr lang="en-US" sz="2100" smtClean="0">
                <a:solidFill>
                  <a:srgbClr val="000000"/>
                </a:solidFill>
              </a:rPr>
              <a:t>WIQI: Nancy Young, IWHI</a:t>
            </a:r>
          </a:p>
          <a:p>
            <a:pPr>
              <a:lnSpc>
                <a:spcPct val="80000"/>
              </a:lnSpc>
              <a:buFont typeface="Wingdings" pitchFamily="2" charset="2"/>
              <a:buNone/>
            </a:pPr>
            <a:r>
              <a:rPr lang="en-US" sz="2100" smtClean="0">
                <a:solidFill>
                  <a:srgbClr val="000000"/>
                </a:solidFill>
              </a:rPr>
              <a:t>	</a:t>
            </a:r>
            <a:r>
              <a:rPr lang="en-US" sz="2100" smtClean="0">
                <a:solidFill>
                  <a:srgbClr val="000000"/>
                </a:solidFill>
                <a:hlinkClick r:id="rId5"/>
              </a:rPr>
              <a:t>grayhorse@mac.com</a:t>
            </a:r>
            <a:endParaRPr lang="en-US" sz="2100" smtClean="0">
              <a:solidFill>
                <a:srgbClr val="000000"/>
              </a:solidFill>
            </a:endParaRPr>
          </a:p>
          <a:p>
            <a:pPr>
              <a:lnSpc>
                <a:spcPct val="80000"/>
              </a:lnSpc>
              <a:buFont typeface="Wingdings" pitchFamily="2" charset="2"/>
              <a:buNone/>
            </a:pPr>
            <a:endParaRPr lang="en-US" sz="2100" smtClean="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p:nvPr>
        </p:nvSpPr>
        <p:spPr/>
        <p:txBody>
          <a:bodyPr/>
          <a:lstStyle/>
          <a:p>
            <a:r>
              <a:rPr lang="en-US" smtClean="0"/>
              <a:t>Websites:</a:t>
            </a:r>
          </a:p>
        </p:txBody>
      </p:sp>
      <p:sp>
        <p:nvSpPr>
          <p:cNvPr id="115714" name="Rectangle 3"/>
          <p:cNvSpPr>
            <a:spLocks noGrp="1"/>
          </p:cNvSpPr>
          <p:nvPr>
            <p:ph type="body" idx="1"/>
          </p:nvPr>
        </p:nvSpPr>
        <p:spPr/>
        <p:txBody>
          <a:bodyPr/>
          <a:lstStyle/>
          <a:p>
            <a:r>
              <a:rPr lang="en-US" smtClean="0">
                <a:solidFill>
                  <a:srgbClr val="000000"/>
                </a:solidFill>
              </a:rPr>
              <a:t>IWHI </a:t>
            </a:r>
            <a:r>
              <a:rPr lang="en-US" smtClean="0">
                <a:hlinkClick r:id="rId2"/>
              </a:rPr>
              <a:t>http://www.instituteforwihealth.org/project-portal/</a:t>
            </a:r>
            <a:endParaRPr lang="en-US" smtClean="0"/>
          </a:p>
          <a:p>
            <a:r>
              <a:rPr lang="en-US" smtClean="0">
                <a:solidFill>
                  <a:srgbClr val="000000"/>
                </a:solidFill>
              </a:rPr>
              <a:t>DPH</a:t>
            </a:r>
          </a:p>
          <a:p>
            <a:pPr>
              <a:buFont typeface="Wingdings" pitchFamily="2" charset="2"/>
              <a:buNone/>
            </a:pPr>
            <a:r>
              <a:rPr lang="en-US" smtClean="0">
                <a:hlinkClick r:id="rId3"/>
              </a:rPr>
              <a:t>http://www.dhs.wisconsin.gov/localhealth/index.htm</a:t>
            </a:r>
            <a:endParaRPr lang="en-US" smtClean="0"/>
          </a:p>
          <a:p>
            <a:r>
              <a:rPr lang="en-US" smtClean="0">
                <a:solidFill>
                  <a:srgbClr val="000000"/>
                </a:solidFill>
              </a:rPr>
              <a:t>Accreditation site (soon to</a:t>
            </a:r>
            <a:r>
              <a:rPr lang="en-US" smtClean="0"/>
              <a:t> </a:t>
            </a:r>
            <a:r>
              <a:rPr lang="en-US" smtClean="0">
                <a:solidFill>
                  <a:srgbClr val="000000"/>
                </a:solidFill>
              </a:rPr>
              <a:t>be available)</a:t>
            </a:r>
          </a:p>
          <a:p>
            <a:pPr>
              <a:buFont typeface="Wingdings" pitchFamily="2" charset="2"/>
              <a:buNone/>
            </a:pPr>
            <a:r>
              <a:rPr lang="en-US" smtClean="0"/>
              <a:t> 	</a:t>
            </a:r>
            <a:r>
              <a:rPr lang="en-US" smtClean="0">
                <a:hlinkClick r:id="rId4"/>
              </a:rPr>
              <a:t>http://www.phawisconsin.com/</a:t>
            </a:r>
            <a:endParaRPr lang="en-US" smtClean="0"/>
          </a:p>
          <a:p>
            <a:pPr>
              <a:buFont typeface="Wingdings" pitchFamily="2" charset="2"/>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p:nvPr>
        </p:nvSpPr>
        <p:spPr/>
        <p:txBody>
          <a:bodyPr/>
          <a:lstStyle/>
          <a:p>
            <a:r>
              <a:rPr lang="en-US" sz="4000" smtClean="0">
                <a:solidFill>
                  <a:schemeClr val="folHlink"/>
                </a:solidFill>
              </a:rPr>
              <a:t>Tell us what you thought of today’s session:</a:t>
            </a:r>
          </a:p>
        </p:txBody>
      </p:sp>
      <p:sp>
        <p:nvSpPr>
          <p:cNvPr id="116738" name="Rectangle 3"/>
          <p:cNvSpPr>
            <a:spLocks noGrp="1"/>
          </p:cNvSpPr>
          <p:nvPr>
            <p:ph type="body" idx="1"/>
          </p:nvPr>
        </p:nvSpPr>
        <p:spPr>
          <a:xfrm>
            <a:off x="612775" y="2057400"/>
            <a:ext cx="8153400" cy="4068763"/>
          </a:xfrm>
        </p:spPr>
        <p:txBody>
          <a:bodyPr/>
          <a:lstStyle/>
          <a:p>
            <a:pPr>
              <a:buFont typeface="Wingdings" pitchFamily="2" charset="2"/>
              <a:buNone/>
            </a:pPr>
            <a:r>
              <a:rPr lang="en-US" smtClean="0">
                <a:hlinkClick r:id="rId2"/>
              </a:rPr>
              <a:t>http://4.selectsurvey.net/dhs/TakeSurvey.aspx?SurveyID=96M2l721</a:t>
            </a:r>
            <a:endParaRPr lang="en-US" smtClean="0"/>
          </a:p>
          <a:p>
            <a:pPr>
              <a:buFont typeface="Wingdings" pitchFamily="2" charset="2"/>
              <a:buNone/>
            </a:pPr>
            <a:endParaRPr lang="en-US" smtClean="0"/>
          </a:p>
          <a:p>
            <a:pPr>
              <a:buFont typeface="Wingdings" pitchFamily="2" charset="2"/>
              <a:buNone/>
            </a:pPr>
            <a:r>
              <a:rPr lang="en-US" smtClean="0"/>
              <a:t>You will receive a link to the survey after the presentation as well.</a:t>
            </a:r>
          </a:p>
          <a:p>
            <a:pPr>
              <a:buFont typeface="Wingdings" pitchFamily="2" charset="2"/>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smtClean="0"/>
              <a:t>What is QI and why should we care?</a:t>
            </a:r>
            <a:endParaRPr lang="en-US" dirty="0"/>
          </a:p>
        </p:txBody>
      </p:sp>
      <p:sp>
        <p:nvSpPr>
          <p:cNvPr id="50178" name="Subtitle 5"/>
          <p:cNvSpPr>
            <a:spLocks noGrp="1"/>
          </p:cNvSpPr>
          <p:nvPr>
            <p:ph type="subTitle" idx="1"/>
          </p:nvPr>
        </p:nvSpPr>
        <p:spPr>
          <a:xfrm>
            <a:off x="2362200" y="6049963"/>
            <a:ext cx="6705600" cy="685800"/>
          </a:xfrm>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What is QI?  It’s about Process</a:t>
            </a:r>
          </a:p>
        </p:txBody>
      </p:sp>
      <p:sp>
        <p:nvSpPr>
          <p:cNvPr id="15363" name="Rectangle 3"/>
          <p:cNvSpPr>
            <a:spLocks noGrp="1" noChangeArrowheads="1"/>
          </p:cNvSpPr>
          <p:nvPr>
            <p:ph sz="quarter" idx="1"/>
          </p:nvPr>
        </p:nvSpPr>
        <p:spPr>
          <a:xfrm>
            <a:off x="609600" y="1589088"/>
            <a:ext cx="3886200" cy="4572000"/>
          </a:xfrm>
        </p:spPr>
        <p:txBody>
          <a:bodyPr>
            <a:normAutofit lnSpcReduction="10000"/>
          </a:bodyPr>
          <a:lstStyle/>
          <a:p>
            <a:pPr marL="320040" indent="-320040" eaLnBrk="1" fontAlgn="auto" hangingPunct="1">
              <a:spcAft>
                <a:spcPts val="0"/>
              </a:spcAft>
              <a:buFont typeface="Wingdings"/>
              <a:buChar char=""/>
              <a:defRPr/>
            </a:pPr>
            <a:r>
              <a:rPr lang="en-US" dirty="0"/>
              <a:t>Is used to improve </a:t>
            </a:r>
            <a:r>
              <a:rPr lang="en-US" i="1" dirty="0"/>
              <a:t>existing </a:t>
            </a:r>
            <a:r>
              <a:rPr lang="en-US" dirty="0"/>
              <a:t>processes </a:t>
            </a:r>
          </a:p>
          <a:p>
            <a:pPr marL="640080" lvl="1" indent="-274320" eaLnBrk="1" fontAlgn="auto" hangingPunct="1">
              <a:spcAft>
                <a:spcPts val="0"/>
              </a:spcAft>
              <a:buFont typeface="Wingdings 2"/>
              <a:buChar char=""/>
              <a:defRPr/>
            </a:pPr>
            <a:r>
              <a:rPr lang="en-US" dirty="0"/>
              <a:t>Changing the way you do things to impact longer term outcomes</a:t>
            </a:r>
          </a:p>
          <a:p>
            <a:pPr marL="320040" indent="-320040" eaLnBrk="1" fontAlgn="auto" hangingPunct="1">
              <a:spcAft>
                <a:spcPts val="0"/>
              </a:spcAft>
              <a:buFont typeface="Wingdings"/>
              <a:buChar char=""/>
              <a:defRPr/>
            </a:pPr>
            <a:r>
              <a:rPr lang="en-US" sz="3200" dirty="0"/>
              <a:t>It is a </a:t>
            </a:r>
            <a:r>
              <a:rPr lang="en-US" sz="3200" i="1" dirty="0"/>
              <a:t>process – </a:t>
            </a:r>
            <a:r>
              <a:rPr lang="en-US" sz="3200" dirty="0"/>
              <a:t>a way of doing things</a:t>
            </a:r>
          </a:p>
          <a:p>
            <a:pPr marL="320040" indent="-320040" eaLnBrk="1" fontAlgn="auto" hangingPunct="1">
              <a:spcAft>
                <a:spcPts val="0"/>
              </a:spcAft>
              <a:buFont typeface="Wingdings"/>
              <a:buChar char=""/>
              <a:defRPr/>
            </a:pPr>
            <a:endParaRPr lang="en-US" sz="3200" dirty="0"/>
          </a:p>
          <a:p>
            <a:pPr marL="320040" indent="-32004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pitchFamily="2" charset="2"/>
              <a:buNone/>
              <a:defRPr/>
            </a:pPr>
            <a:r>
              <a:rPr lang="en-US" i="1" dirty="0"/>
              <a:t>					</a:t>
            </a:r>
          </a:p>
        </p:txBody>
      </p:sp>
      <p:pic>
        <p:nvPicPr>
          <p:cNvPr id="73731" name="Content Placeholder 8" descr="Sausage_race_finish_line.jpg"/>
          <p:cNvPicPr>
            <a:picLocks noGrp="1" noChangeAspect="1"/>
          </p:cNvPicPr>
          <p:nvPr>
            <p:ph sz="quarter" idx="2"/>
          </p:nvPr>
        </p:nvPicPr>
        <p:blipFill>
          <a:blip r:embed="rId3"/>
          <a:srcRect/>
          <a:stretch>
            <a:fillRect/>
          </a:stretch>
        </p:blipFill>
        <p:spPr>
          <a:xfrm>
            <a:off x="4845050" y="1657350"/>
            <a:ext cx="3886200" cy="2914650"/>
          </a:xfrm>
        </p:spPr>
      </p:pic>
      <p:sp>
        <p:nvSpPr>
          <p:cNvPr id="73732" name="Text Box 4"/>
          <p:cNvSpPr txBox="1">
            <a:spLocks noChangeArrowheads="1"/>
          </p:cNvSpPr>
          <p:nvPr/>
        </p:nvSpPr>
        <p:spPr bwMode="auto">
          <a:xfrm>
            <a:off x="5562600" y="4964113"/>
            <a:ext cx="3200400" cy="1196975"/>
          </a:xfrm>
          <a:prstGeom prst="rect">
            <a:avLst/>
          </a:prstGeom>
          <a:noFill/>
          <a:ln w="9525">
            <a:solidFill>
              <a:schemeClr val="tx1"/>
            </a:solidFill>
            <a:miter lim="800000"/>
            <a:headEnd/>
            <a:tailEnd/>
          </a:ln>
        </p:spPr>
        <p:txBody>
          <a:bodyPr>
            <a:spAutoFit/>
          </a:bodyPr>
          <a:lstStyle/>
          <a:p>
            <a:pPr eaLnBrk="0" hangingPunct="0"/>
            <a:r>
              <a:rPr lang="en-US" sz="2400">
                <a:latin typeface="Verdana" pitchFamily="34" charset="0"/>
              </a:rPr>
              <a:t>The race for quality has no finish line.</a:t>
            </a:r>
          </a:p>
          <a:p>
            <a:pPr eaLnBrk="0" hangingPunct="0"/>
            <a:r>
              <a:rPr lang="en-US" sz="2400">
                <a:latin typeface="Verdana" pitchFamily="34" charset="0"/>
              </a:rPr>
              <a:t>	~Unknown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What is QI?  It’s about Data</a:t>
            </a:r>
          </a:p>
        </p:txBody>
      </p:sp>
      <p:sp>
        <p:nvSpPr>
          <p:cNvPr id="17411" name="Rectangle 3"/>
          <p:cNvSpPr>
            <a:spLocks noGrp="1" noChangeArrowheads="1"/>
          </p:cNvSpPr>
          <p:nvPr>
            <p:ph sz="quarter" idx="1"/>
          </p:nvPr>
        </p:nvSpPr>
        <p:spPr>
          <a:xfrm>
            <a:off x="609600" y="1589088"/>
            <a:ext cx="3703638" cy="4572000"/>
          </a:xfrm>
        </p:spPr>
        <p:txBody>
          <a:bodyPr>
            <a:normAutofit fontScale="85000" lnSpcReduction="20000"/>
          </a:bodyPr>
          <a:lstStyle/>
          <a:p>
            <a:pPr marL="320040" indent="-320040" eaLnBrk="1" fontAlgn="auto" hangingPunct="1">
              <a:spcAft>
                <a:spcPts val="0"/>
              </a:spcAft>
              <a:buFont typeface="Wingdings"/>
              <a:buChar char=""/>
              <a:defRPr/>
            </a:pPr>
            <a:r>
              <a:rPr lang="en-US" sz="3200" dirty="0"/>
              <a:t>Using data to identify opportunities for improvement and to make decisions</a:t>
            </a:r>
          </a:p>
          <a:p>
            <a:pPr marL="320040" indent="-320040" eaLnBrk="1" fontAlgn="auto" hangingPunct="1">
              <a:spcAft>
                <a:spcPts val="0"/>
              </a:spcAft>
              <a:buFont typeface="Wingdings"/>
              <a:buChar char=""/>
              <a:defRPr/>
            </a:pPr>
            <a:r>
              <a:rPr lang="en-US" sz="3200" dirty="0"/>
              <a:t>Data can help identify the </a:t>
            </a:r>
            <a:r>
              <a:rPr lang="en-US" sz="3200" dirty="0" smtClean="0"/>
              <a:t>root </a:t>
            </a:r>
            <a:r>
              <a:rPr lang="en-US" sz="3200" dirty="0"/>
              <a:t>cause of your problem</a:t>
            </a:r>
            <a:r>
              <a:rPr lang="en-US" sz="3200" dirty="0">
                <a:solidFill>
                  <a:srgbClr val="C00000"/>
                </a:solidFill>
              </a:rPr>
              <a:t>. </a:t>
            </a:r>
          </a:p>
          <a:p>
            <a:pPr marL="320040" indent="-320040" eaLnBrk="1" fontAlgn="auto" hangingPunct="1">
              <a:spcAft>
                <a:spcPts val="0"/>
              </a:spcAft>
              <a:buFont typeface="Wingdings"/>
              <a:buChar char=""/>
              <a:defRPr/>
            </a:pPr>
            <a:r>
              <a:rPr lang="en-US" sz="3200" dirty="0"/>
              <a:t>Data can help you focus on where to spend your time and effort for the greatest return</a:t>
            </a:r>
            <a:endParaRPr lang="en-US" sz="3200" i="1" dirty="0"/>
          </a:p>
          <a:p>
            <a:pPr marL="320040" indent="-320040" eaLnBrk="1" fontAlgn="auto" hangingPunct="1">
              <a:spcAft>
                <a:spcPts val="0"/>
              </a:spcAft>
              <a:buFont typeface="Wingdings"/>
              <a:buChar char=""/>
              <a:defRPr/>
            </a:pPr>
            <a:endParaRPr lang="en-US" dirty="0"/>
          </a:p>
        </p:txBody>
      </p:sp>
      <p:pic>
        <p:nvPicPr>
          <p:cNvPr id="54275" name="Content Placeholder 4" descr="wrappedMagic-8-ball.jpg"/>
          <p:cNvPicPr>
            <a:picLocks noGrp="1" noChangeAspect="1"/>
          </p:cNvPicPr>
          <p:nvPr>
            <p:ph sz="quarter" idx="2"/>
          </p:nvPr>
        </p:nvPicPr>
        <p:blipFill>
          <a:blip r:embed="rId3"/>
          <a:srcRect/>
          <a:stretch>
            <a:fillRect/>
          </a:stretch>
        </p:blipFill>
        <p:spPr>
          <a:xfrm>
            <a:off x="4313238" y="2109788"/>
            <a:ext cx="4700587" cy="3573462"/>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12775" y="228600"/>
            <a:ext cx="8153400" cy="990600"/>
          </a:xfrm>
        </p:spPr>
        <p:txBody>
          <a:bodyPr/>
          <a:lstStyle/>
          <a:p>
            <a:pPr eaLnBrk="1" hangingPunct="1"/>
            <a:r>
              <a:rPr lang="en-US" smtClean="0"/>
              <a:t>What is QI?  It’s about Learning!</a:t>
            </a:r>
          </a:p>
        </p:txBody>
      </p:sp>
      <p:pic>
        <p:nvPicPr>
          <p:cNvPr id="56322" name="Picture 3"/>
          <p:cNvPicPr>
            <a:picLocks noGrp="1" noChangeAspect="1" noChangeArrowheads="1"/>
          </p:cNvPicPr>
          <p:nvPr>
            <p:ph sz="quarter" idx="1"/>
          </p:nvPr>
        </p:nvPicPr>
        <p:blipFill>
          <a:blip r:embed="rId3"/>
          <a:srcRect/>
          <a:stretch>
            <a:fillRect/>
          </a:stretch>
        </p:blipFill>
        <p:spPr>
          <a:xfrm>
            <a:off x="2303463" y="2366963"/>
            <a:ext cx="4772025" cy="2962275"/>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612775" y="228600"/>
            <a:ext cx="8153400" cy="990600"/>
          </a:xfrm>
        </p:spPr>
        <p:txBody>
          <a:bodyPr/>
          <a:lstStyle/>
          <a:p>
            <a:pPr eaLnBrk="1" hangingPunct="1"/>
            <a:endParaRPr lang="en-US" smtClean="0"/>
          </a:p>
        </p:txBody>
      </p:sp>
      <p:sp>
        <p:nvSpPr>
          <p:cNvPr id="7" name="Content Placeholder 6"/>
          <p:cNvSpPr>
            <a:spLocks noGrp="1"/>
          </p:cNvSpPr>
          <p:nvPr>
            <p:ph sz="quarter" idx="1"/>
          </p:nvPr>
        </p:nvSpPr>
        <p:spPr>
          <a:xfrm>
            <a:off x="612775" y="1600200"/>
            <a:ext cx="8153400" cy="4495800"/>
          </a:xfrm>
        </p:spPr>
        <p:txBody>
          <a:bodyPr>
            <a:normAutofit/>
          </a:bodyPr>
          <a:lstStyle/>
          <a:p>
            <a:pPr marL="320040" indent="-320040" algn="ctr" eaLnBrk="1" fontAlgn="auto" hangingPunct="1">
              <a:spcAft>
                <a:spcPts val="0"/>
              </a:spcAft>
              <a:buFont typeface="Wingdings"/>
              <a:buNone/>
              <a:defRPr/>
            </a:pPr>
            <a:endParaRPr lang="en-US" sz="6600" dirty="0" smtClean="0">
              <a:solidFill>
                <a:schemeClr val="accent1">
                  <a:lumMod val="75000"/>
                </a:schemeClr>
              </a:solidFill>
            </a:endParaRPr>
          </a:p>
          <a:p>
            <a:pPr marL="320040" indent="-320040" algn="ctr" eaLnBrk="1" fontAlgn="auto" hangingPunct="1">
              <a:spcAft>
                <a:spcPts val="0"/>
              </a:spcAft>
              <a:buFont typeface="Wingdings"/>
              <a:buNone/>
              <a:defRPr/>
            </a:pPr>
            <a:r>
              <a:rPr lang="en-US" sz="6600" dirty="0" smtClean="0">
                <a:solidFill>
                  <a:schemeClr val="accent1">
                    <a:lumMod val="75000"/>
                  </a:schemeClr>
                </a:solidFill>
              </a:rPr>
              <a:t>Working to Do the Right Things Right!</a:t>
            </a:r>
            <a:endParaRPr lang="en-US" sz="66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5">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CC"/>
        </a:dk2>
        <a:lt2>
          <a:srgbClr val="CCFFFF"/>
        </a:lt2>
        <a:accent1>
          <a:srgbClr val="3366CC"/>
        </a:accent1>
        <a:accent2>
          <a:srgbClr val="00B000"/>
        </a:accent2>
        <a:accent3>
          <a:srgbClr val="AAADE2"/>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FF"/>
        </a:lt1>
        <a:dk2>
          <a:srgbClr val="0066CC"/>
        </a:dk2>
        <a:lt2>
          <a:srgbClr val="CCFFFF"/>
        </a:lt2>
        <a:accent1>
          <a:srgbClr val="3366CC"/>
        </a:accent1>
        <a:accent2>
          <a:srgbClr val="00B000"/>
        </a:accent2>
        <a:accent3>
          <a:srgbClr val="AAB8E2"/>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1_Median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1_Media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dian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3685</TotalTime>
  <Words>4810</Words>
  <Application>Microsoft Macintosh PowerPoint</Application>
  <PresentationFormat>On-screen Show (4:3)</PresentationFormat>
  <Paragraphs>446</Paragraphs>
  <Slides>42</Slides>
  <Notes>30</Notes>
  <HiddenSlides>0</HiddenSlides>
  <MMClips>0</MMClips>
  <ScaleCrop>false</ScaleCrop>
  <HeadingPairs>
    <vt:vector size="8" baseType="variant">
      <vt:variant>
        <vt:lpstr>Fonts Used</vt:lpstr>
      </vt:variant>
      <vt:variant>
        <vt:i4>12</vt:i4>
      </vt:variant>
      <vt:variant>
        <vt:lpstr>Design Template</vt:lpstr>
      </vt:variant>
      <vt:variant>
        <vt:i4>12</vt:i4>
      </vt:variant>
      <vt:variant>
        <vt:lpstr>Embedded OLE Servers</vt:lpstr>
      </vt:variant>
      <vt:variant>
        <vt:i4>2</vt:i4>
      </vt:variant>
      <vt:variant>
        <vt:lpstr>Slide Titles</vt:lpstr>
      </vt:variant>
      <vt:variant>
        <vt:i4>42</vt:i4>
      </vt:variant>
    </vt:vector>
  </HeadingPairs>
  <TitlesOfParts>
    <vt:vector size="68" baseType="lpstr">
      <vt:lpstr>Arial</vt:lpstr>
      <vt:lpstr>ＭＳ Ｐゴシック</vt:lpstr>
      <vt:lpstr>Calibri</vt:lpstr>
      <vt:lpstr>Tw Cen MT</vt:lpstr>
      <vt:lpstr>Wingdings</vt:lpstr>
      <vt:lpstr>Wingdings 2</vt:lpstr>
      <vt:lpstr>Century Gothic</vt:lpstr>
      <vt:lpstr>Verdana</vt:lpstr>
      <vt:lpstr>Times New Roman</vt:lpstr>
      <vt:lpstr>Univers 55</vt:lpstr>
      <vt:lpstr>Tekton</vt:lpstr>
      <vt:lpstr>Tahoma</vt:lpstr>
      <vt:lpstr>Default Design</vt:lpstr>
      <vt:lpstr>Median</vt:lpstr>
      <vt:lpstr>1_Median</vt:lpstr>
      <vt:lpstr>Default Design</vt:lpstr>
      <vt:lpstr>Median</vt:lpstr>
      <vt:lpstr>Median</vt:lpstr>
      <vt:lpstr>Median</vt:lpstr>
      <vt:lpstr>Median</vt:lpstr>
      <vt:lpstr>Median</vt:lpstr>
      <vt:lpstr>Median</vt:lpstr>
      <vt:lpstr>Median</vt:lpstr>
      <vt:lpstr>Median</vt:lpstr>
      <vt:lpstr>Clip</vt:lpstr>
      <vt:lpstr>Chart</vt:lpstr>
      <vt:lpstr>GOOD AFTERNOON!  We will be starting shortly.</vt:lpstr>
      <vt:lpstr>Performance Improvement in Public Health  Learning Session #3:    Public Health Quality Improvement 101</vt:lpstr>
      <vt:lpstr>Welcome and Introductions</vt:lpstr>
      <vt:lpstr>By the end of this session you should be able to:</vt:lpstr>
      <vt:lpstr>WHAT IS QI AND WHY SHOULD WE CARE?</vt:lpstr>
      <vt:lpstr>What is QI?  It’s about Process</vt:lpstr>
      <vt:lpstr>What is QI?  It’s about Data</vt:lpstr>
      <vt:lpstr>What is QI?  It’s about Learning!</vt:lpstr>
      <vt:lpstr>Slide 9</vt:lpstr>
      <vt:lpstr>And We Already Do It, Everyday!</vt:lpstr>
      <vt:lpstr>And at Work Too!</vt:lpstr>
      <vt:lpstr>Why QI Now?</vt:lpstr>
      <vt:lpstr>Why QI?</vt:lpstr>
      <vt:lpstr>Slide 14</vt:lpstr>
      <vt:lpstr>PLAN DO STUDY ACT - THE QUALITY IMPROVEMENT MODEL</vt:lpstr>
      <vt:lpstr>Slide 16</vt:lpstr>
      <vt:lpstr>Model for Improvement:   Three Key Questions in PDSA</vt:lpstr>
      <vt:lpstr>Change vs.. Improvement</vt:lpstr>
      <vt:lpstr>BIG QI AND LITTLE QI </vt:lpstr>
      <vt:lpstr>Levels of Integration of QI into Agency Culture</vt:lpstr>
      <vt:lpstr>Levels of QI Integration</vt:lpstr>
      <vt:lpstr>“BIG QI” vs. “small qi”</vt:lpstr>
      <vt:lpstr>Integration Recommendations</vt:lpstr>
      <vt:lpstr>Tips and Strategies</vt:lpstr>
      <vt:lpstr>Tips and Strategies</vt:lpstr>
      <vt:lpstr>QI RESOURCES:  HOW YOU CAN LEARN MORE</vt:lpstr>
      <vt:lpstr>References </vt:lpstr>
      <vt:lpstr>WIQI Webinars</vt:lpstr>
      <vt:lpstr>NACCHO Webinars</vt:lpstr>
      <vt:lpstr>Questions?</vt:lpstr>
      <vt:lpstr>QI IN THE FIELD </vt:lpstr>
      <vt:lpstr>Baby Steps </vt:lpstr>
      <vt:lpstr>TRH Transient Rooming House annual inspections NIATx Change project form</vt:lpstr>
      <vt:lpstr>PDSA Cycles</vt:lpstr>
      <vt:lpstr>PDSA Cycles</vt:lpstr>
      <vt:lpstr>PDSA Cycles</vt:lpstr>
      <vt:lpstr>PDSA Cycles</vt:lpstr>
      <vt:lpstr>Learning Sessions Planned:</vt:lpstr>
      <vt:lpstr>National Resources:</vt:lpstr>
      <vt:lpstr>Primary Wisconsin Resources:</vt:lpstr>
      <vt:lpstr>Websites:</vt:lpstr>
      <vt:lpstr>Tell us what you thought of today’s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 We will be starting shortly.</dc:title>
  <dc:creator>Katharine Konkle</dc:creator>
  <cp:lastModifiedBy>Tegan Ruland</cp:lastModifiedBy>
  <cp:revision>74</cp:revision>
  <dcterms:created xsi:type="dcterms:W3CDTF">2011-05-16T03:20:06Z</dcterms:created>
  <dcterms:modified xsi:type="dcterms:W3CDTF">2011-05-25T14:54:56Z</dcterms:modified>
</cp:coreProperties>
</file>