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69" r:id="rId2"/>
    <p:sldId id="383" r:id="rId3"/>
    <p:sldId id="386" r:id="rId4"/>
    <p:sldId id="387" r:id="rId5"/>
    <p:sldId id="388" r:id="rId6"/>
    <p:sldId id="389" r:id="rId7"/>
    <p:sldId id="374" r:id="rId8"/>
    <p:sldId id="381" r:id="rId9"/>
    <p:sldId id="391" r:id="rId10"/>
    <p:sldId id="350" r:id="rId11"/>
    <p:sldId id="351" r:id="rId12"/>
    <p:sldId id="298" r:id="rId13"/>
    <p:sldId id="384" r:id="rId14"/>
    <p:sldId id="385" r:id="rId15"/>
    <p:sldId id="316" r:id="rId16"/>
    <p:sldId id="390" r:id="rId17"/>
    <p:sldId id="353" r:id="rId18"/>
    <p:sldId id="372" r:id="rId19"/>
    <p:sldId id="359" r:id="rId20"/>
    <p:sldId id="360" r:id="rId21"/>
    <p:sldId id="361" r:id="rId22"/>
    <p:sldId id="362" r:id="rId23"/>
    <p:sldId id="363" r:id="rId24"/>
    <p:sldId id="364" r:id="rId25"/>
    <p:sldId id="365" r:id="rId26"/>
    <p:sldId id="336" r:id="rId27"/>
    <p:sldId id="327" r:id="rId28"/>
    <p:sldId id="393" r:id="rId29"/>
    <p:sldId id="329" r:id="rId30"/>
    <p:sldId id="392" r:id="rId31"/>
    <p:sldId id="394" r:id="rId32"/>
    <p:sldId id="338" r:id="rId33"/>
    <p:sldId id="339" r:id="rId34"/>
    <p:sldId id="38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EFF"/>
    <a:srgbClr val="FEFEFF"/>
    <a:srgbClr val="FEFFFE"/>
    <a:srgbClr val="FEFFFF"/>
    <a:srgbClr val="FCFEFD"/>
    <a:srgbClr val="FDFEFD"/>
    <a:srgbClr val="FFFEFD"/>
    <a:srgbClr val="FFFFFE"/>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5" autoAdjust="0"/>
    <p:restoredTop sz="94668" autoAdjust="0"/>
  </p:normalViewPr>
  <p:slideViewPr>
    <p:cSldViewPr snapToGrid="0">
      <p:cViewPr>
        <p:scale>
          <a:sx n="79" d="100"/>
          <a:sy n="79" d="100"/>
        </p:scale>
        <p:origin x="-346" y="-43"/>
      </p:cViewPr>
      <p:guideLst>
        <p:guide orient="horz" pos="1068"/>
        <p:guide orient="horz" pos="1443"/>
        <p:guide orient="horz" pos="4029"/>
        <p:guide orient="horz" pos="4210"/>
        <p:guide orient="horz" pos="2556"/>
        <p:guide orient="horz"/>
        <p:guide pos="760"/>
        <p:guide pos="5462"/>
        <p:guide pos="298"/>
        <p:guide pos="2749"/>
        <p:guide pos="9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0" d="100"/>
          <a:sy n="60" d="100"/>
        </p:scale>
        <p:origin x="-262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5FE34-0254-CB4E-A5E4-5F0B8F700389}" type="datetimeFigureOut">
              <a:rPr lang="en-US" smtClean="0"/>
              <a:pPr/>
              <a:t>3/4/2013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B5725CC-1AA9-CA45-AB75-91D94092D047}" type="slidenum">
              <a:rPr lang="en-US" smtClean="0"/>
              <a:pPr/>
              <a:t>‹#›</a:t>
            </a:fld>
            <a:endParaRPr lang="en-US" dirty="0"/>
          </a:p>
        </p:txBody>
      </p:sp>
    </p:spTree>
    <p:extLst>
      <p:ext uri="{BB962C8B-B14F-4D97-AF65-F5344CB8AC3E}">
        <p14:creationId xmlns:p14="http://schemas.microsoft.com/office/powerpoint/2010/main" val="2305347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71D3BD-027A-A147-A84A-68BC2B27E5A1}" type="datetimeFigureOut">
              <a:rPr lang="en-US" smtClean="0"/>
              <a:pPr/>
              <a:t>3/4/2013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68234-3C94-5441-9BE6-F55F3848C366}" type="slidenum">
              <a:rPr lang="en-US" smtClean="0"/>
              <a:pPr/>
              <a:t>‹#›</a:t>
            </a:fld>
            <a:endParaRPr lang="en-US" dirty="0"/>
          </a:p>
        </p:txBody>
      </p:sp>
    </p:spTree>
    <p:extLst>
      <p:ext uri="{BB962C8B-B14F-4D97-AF65-F5344CB8AC3E}">
        <p14:creationId xmlns:p14="http://schemas.microsoft.com/office/powerpoint/2010/main" val="1010484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557338" y="3065961"/>
            <a:ext cx="7589520" cy="769441"/>
          </a:xfrm>
        </p:spPr>
        <p:txBody>
          <a:bodyPr lIns="0" tIns="0" rIns="0" bIns="0" anchor="b" anchorCtr="0">
            <a:spAutoFit/>
          </a:bodyPr>
          <a:lstStyle>
            <a:lvl1pPr algn="l">
              <a:defRPr sz="5000" b="1" cap="none" baseline="0">
                <a:solidFill>
                  <a:schemeClr val="tx1"/>
                </a:solidFill>
              </a:defRPr>
            </a:lvl1pPr>
          </a:lstStyle>
          <a:p>
            <a:r>
              <a:rPr lang="en-US" dirty="0" smtClean="0"/>
              <a:t>Title page: single line</a:t>
            </a:r>
            <a:endParaRPr lang="en-US" dirty="0"/>
          </a:p>
        </p:txBody>
      </p:sp>
      <p:sp>
        <p:nvSpPr>
          <p:cNvPr id="3" name="Text Placeholder 2"/>
          <p:cNvSpPr>
            <a:spLocks noGrp="1"/>
          </p:cNvSpPr>
          <p:nvPr>
            <p:ph type="body" idx="1"/>
          </p:nvPr>
        </p:nvSpPr>
        <p:spPr>
          <a:xfrm>
            <a:off x="1557338" y="3835402"/>
            <a:ext cx="7589520" cy="215444"/>
          </a:xfrm>
        </p:spPr>
        <p:txBody>
          <a:bodyPr wrap="square" bIns="0" anchor="t" anchorCtr="0">
            <a:spAutoFit/>
          </a:bodyPr>
          <a:lstStyle>
            <a:lvl1pPr marL="0" indent="0">
              <a:buNone/>
              <a:defRPr sz="1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1554480" y="6400800"/>
            <a:ext cx="7252050" cy="456535"/>
          </a:xfrm>
          <a:prstGeom prst="rect">
            <a:avLst/>
          </a:prstGeom>
        </p:spPr>
        <p:txBody>
          <a:bodyPr wrap="square" lIns="0" tIns="0" rIns="0" bIns="0" anchor="t" anchorCtr="0">
            <a:spAutoFit/>
          </a:bodyPr>
          <a:lstStyle>
            <a:lvl1pPr algn="l">
              <a:lnSpc>
                <a:spcPts val="1200"/>
              </a:lnSpc>
              <a:defRPr sz="800" b="0" i="0">
                <a:solidFill>
                  <a:schemeClr val="bg1"/>
                </a:solidFill>
                <a:latin typeface="Helvetica"/>
                <a:cs typeface="Helvetica"/>
              </a:defRPr>
            </a:lvl1pPr>
          </a:lstStyle>
          <a:p>
            <a:r>
              <a:rPr lang="en-US" sz="1000" b="1" dirty="0" smtClean="0">
                <a:latin typeface="Arial"/>
                <a:cs typeface="Arial"/>
              </a:rPr>
              <a:t>[Enter the presentation name in Insert &gt; Header &amp; Footer]     7/24/2011 </a:t>
            </a:r>
            <a:endParaRPr lang="en-US" dirty="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119047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smtClean="0"/>
              <a:t>Click to edit text styles</a:t>
            </a:r>
          </a:p>
          <a:p>
            <a:pPr lvl="1"/>
            <a:r>
              <a:rPr lang="en-US" dirty="0" smtClean="0"/>
              <a:t>Second level</a:t>
            </a:r>
          </a:p>
        </p:txBody>
      </p:sp>
      <p:sp>
        <p:nvSpPr>
          <p:cNvPr id="9" name="Picture Placeholder 8"/>
          <p:cNvSpPr>
            <a:spLocks noGrp="1"/>
          </p:cNvSpPr>
          <p:nvPr>
            <p:ph type="pic" sz="quarter" idx="14"/>
          </p:nvPr>
        </p:nvSpPr>
        <p:spPr>
          <a:xfrm>
            <a:off x="1190625" y="2274888"/>
            <a:ext cx="2286222" cy="2286000"/>
          </a:xfrm>
        </p:spPr>
        <p:txBody>
          <a:bodyPr/>
          <a:lstStyle/>
          <a:p>
            <a:r>
              <a:rPr lang="en-US" dirty="0" smtClean="0"/>
              <a:t>Click icon to add picture</a:t>
            </a:r>
            <a:endParaRPr lang="en-US" dirty="0"/>
          </a:p>
        </p:txBody>
      </p:sp>
      <p:sp>
        <p:nvSpPr>
          <p:cNvPr id="8" name="Picture Placeholder 8"/>
          <p:cNvSpPr>
            <a:spLocks noGrp="1"/>
          </p:cNvSpPr>
          <p:nvPr>
            <p:ph type="pic" sz="quarter" idx="15"/>
          </p:nvPr>
        </p:nvSpPr>
        <p:spPr>
          <a:xfrm>
            <a:off x="3965723" y="2274888"/>
            <a:ext cx="2286222" cy="2286000"/>
          </a:xfrm>
        </p:spPr>
        <p:txBody>
          <a:bodyPr/>
          <a:lstStyle/>
          <a:p>
            <a:r>
              <a:rPr lang="en-US" dirty="0" smtClean="0"/>
              <a:t>Click icon to add picture</a:t>
            </a:r>
            <a:endParaRPr lang="en-US" dirty="0"/>
          </a:p>
        </p:txBody>
      </p:sp>
      <p:sp>
        <p:nvSpPr>
          <p:cNvPr id="10" name="Text Placeholder 6"/>
          <p:cNvSpPr>
            <a:spLocks noGrp="1"/>
          </p:cNvSpPr>
          <p:nvPr>
            <p:ph type="body" sz="quarter" idx="16" hasCustomPrompt="1"/>
          </p:nvPr>
        </p:nvSpPr>
        <p:spPr>
          <a:xfrm>
            <a:off x="3976206" y="4656912"/>
            <a:ext cx="2275737" cy="744428"/>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smtClean="0"/>
              <a:t>Click to edit text styles</a:t>
            </a:r>
          </a:p>
          <a:p>
            <a:pPr lvl="1"/>
            <a:r>
              <a:rPr lang="en-US" dirty="0" smtClean="0"/>
              <a:t>Second level</a:t>
            </a:r>
          </a:p>
        </p:txBody>
      </p:sp>
      <p:sp>
        <p:nvSpPr>
          <p:cNvPr id="12"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p_breakout_layou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594454" y="2307303"/>
            <a:ext cx="5986019" cy="1430135"/>
          </a:xfrm>
        </p:spPr>
        <p:txBody>
          <a:bodyPr/>
          <a:lstStyle>
            <a:lvl1pPr>
              <a:spcAft>
                <a:spcPts val="0"/>
              </a:spcAft>
              <a:buFont typeface="Arial" pitchFamily="34" charset="0"/>
              <a:buChar char="»"/>
              <a:defRPr lang="en-US" sz="1800" b="1" kern="1200" baseline="0" dirty="0" smtClean="0">
                <a:solidFill>
                  <a:schemeClr val="bg2"/>
                </a:solidFill>
                <a:latin typeface="Arial"/>
                <a:ea typeface="+mn-ea"/>
                <a:cs typeface="+mn-cs"/>
              </a:defRPr>
            </a:lvl1pPr>
            <a:lvl2pPr marL="228600" indent="4763">
              <a:buNone/>
              <a:defRPr b="0">
                <a:solidFill>
                  <a:schemeClr val="tx1">
                    <a:lumMod val="50000"/>
                    <a:lumOff val="50000"/>
                  </a:schemeClr>
                </a:solidFill>
              </a:defRPr>
            </a:lvl2pPr>
            <a:lvl4pPr>
              <a:defRPr lang="en-US" sz="1200" kern="1200" dirty="0" smtClean="0">
                <a:solidFill>
                  <a:schemeClr val="tx1">
                    <a:lumMod val="75000"/>
                    <a:lumOff val="25000"/>
                  </a:schemeClr>
                </a:solidFill>
                <a:latin typeface="Arial"/>
                <a:ea typeface="+mn-ea"/>
                <a:cs typeface="+mn-cs"/>
              </a:defRPr>
            </a:lvl4pPr>
            <a:lvl5pPr>
              <a:defRPr lang="en-US" sz="1200" kern="1200" dirty="0">
                <a:solidFill>
                  <a:schemeClr val="tx1">
                    <a:lumMod val="75000"/>
                    <a:lumOff val="25000"/>
                  </a:schemeClr>
                </a:solidFill>
                <a:latin typeface="Arial"/>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solidFill>
          <a:srgbClr val="00333B">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6527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titlepag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557338" y="2210461"/>
            <a:ext cx="7589520" cy="1538883"/>
          </a:xfrm>
        </p:spPr>
        <p:txBody>
          <a:bodyPr wrap="square" lIns="0" tIns="0" rIns="0" bIns="0" anchor="b" anchorCtr="0">
            <a:spAutoFit/>
          </a:bodyPr>
          <a:lstStyle>
            <a:lvl1pPr algn="l">
              <a:lnSpc>
                <a:spcPts val="6000"/>
              </a:lnSpc>
              <a:defRPr sz="5000" b="1">
                <a:solidFill>
                  <a:schemeClr val="tx1"/>
                </a:solidFill>
              </a:defRPr>
            </a:lvl1pPr>
          </a:lstStyle>
          <a:p>
            <a:r>
              <a:rPr lang="en-US" dirty="0" smtClean="0"/>
              <a:t>Title page: double lines</a:t>
            </a:r>
            <a:br>
              <a:rPr lang="en-US" dirty="0" smtClean="0"/>
            </a:br>
            <a:r>
              <a:rPr lang="en-US" dirty="0" err="1" smtClean="0"/>
              <a:t>Lorem</a:t>
            </a:r>
            <a:r>
              <a:rPr lang="en-US" dirty="0" smtClean="0"/>
              <a:t> </a:t>
            </a:r>
            <a:r>
              <a:rPr lang="en-US" dirty="0" err="1" smtClean="0"/>
              <a:t>ipsum</a:t>
            </a:r>
            <a:r>
              <a:rPr lang="en-US" dirty="0" smtClean="0"/>
              <a:t> dolor sit</a:t>
            </a:r>
            <a:endParaRPr lang="en-US" dirty="0"/>
          </a:p>
        </p:txBody>
      </p:sp>
      <p:sp>
        <p:nvSpPr>
          <p:cNvPr id="3" name="Subtitle 2"/>
          <p:cNvSpPr>
            <a:spLocks noGrp="1"/>
          </p:cNvSpPr>
          <p:nvPr>
            <p:ph type="subTitle" idx="1"/>
          </p:nvPr>
        </p:nvSpPr>
        <p:spPr>
          <a:xfrm>
            <a:off x="1557338" y="3855674"/>
            <a:ext cx="7589520" cy="215444"/>
          </a:xfrm>
        </p:spPr>
        <p:txBody>
          <a:bodyPr wrap="square" lIns="0" tIns="0" rIns="0" bIns="0">
            <a:spAutoFit/>
          </a:bodyPr>
          <a:lstStyle>
            <a:lvl1pPr marL="0" indent="0" algn="l">
              <a:buNone/>
              <a:defRPr sz="1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1554480" y="6400800"/>
            <a:ext cx="7259320" cy="456535"/>
          </a:xfrm>
          <a:prstGeom prst="rect">
            <a:avLst/>
          </a:prstGeom>
        </p:spPr>
        <p:txBody>
          <a:bodyPr wrap="square" lIns="0" tIns="0" rIns="0" bIns="0">
            <a:spAutoFit/>
          </a:bodyPr>
          <a:lstStyle>
            <a:lvl1pPr algn="l">
              <a:lnSpc>
                <a:spcPts val="1200"/>
              </a:lnSpc>
              <a:defRPr sz="800" b="0" i="0">
                <a:solidFill>
                  <a:schemeClr val="bg1"/>
                </a:solidFill>
                <a:latin typeface="Helvetica"/>
                <a:cs typeface="Helvetica"/>
              </a:defRPr>
            </a:lvl1pPr>
          </a:lstStyle>
          <a:p>
            <a:r>
              <a:rPr lang="en-US" sz="1000" b="1" dirty="0" smtClean="0">
                <a:latin typeface="Arial"/>
                <a:cs typeface="Arial"/>
              </a:rPr>
              <a:t>[Enter the presentation name in Insert &gt; Header &amp; Footer]     7/24/2011 </a:t>
            </a:r>
            <a:endParaRPr lang="en-US" dirty="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
        <p:nvSpPr>
          <p:cNvPr id="10" name="Content Placeholder 9"/>
          <p:cNvSpPr>
            <a:spLocks noGrp="1"/>
          </p:cNvSpPr>
          <p:nvPr>
            <p:ph sz="quarter" idx="13"/>
          </p:nvPr>
        </p:nvSpPr>
        <p:spPr>
          <a:xfrm>
            <a:off x="1206500" y="2290763"/>
            <a:ext cx="7464425" cy="1566070"/>
          </a:xfrm>
        </p:spPr>
        <p:txBody>
          <a:bodyPr/>
          <a:lstStyle>
            <a:lvl3pPr>
              <a:defRPr>
                <a:solidFill>
                  <a:schemeClr val="tx1"/>
                </a:solidFill>
              </a:defRPr>
            </a:lvl3pPr>
            <a:lvl4pPr>
              <a:defRPr>
                <a:solidFill>
                  <a:schemeClr val="tx1"/>
                </a:solidFill>
              </a:defRPr>
            </a:lvl4pPr>
            <a:lvl5pPr>
              <a:buClr>
                <a:srgbClr val="404040"/>
              </a:buClr>
              <a:buFont typeface="Arial" pitchFamily="34" charset="0"/>
              <a:buChar cha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pporters4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06500" y="2226459"/>
            <a:ext cx="6406412" cy="256480"/>
          </a:xfrm>
        </p:spPr>
        <p:txBody>
          <a:bodyPr>
            <a:spAutoFit/>
          </a:bodyPr>
          <a:lstStyle>
            <a:lvl4pPr>
              <a:lnSpc>
                <a:spcPts val="1800"/>
              </a:lnSpc>
              <a:defRPr/>
            </a:lvl4pPr>
            <a:lvl5pPr>
              <a:lnSpc>
                <a:spcPts val="1800"/>
              </a:lnSpc>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3136900"/>
            <a:ext cx="2463800" cy="1308100"/>
          </a:xfrm>
        </p:spPr>
        <p:txBody>
          <a:bodyPr/>
          <a:lstStyle/>
          <a:p>
            <a:r>
              <a:rPr lang="en-US" dirty="0" smtClean="0"/>
              <a:t>Click icon to add picture</a:t>
            </a:r>
            <a:endParaRPr lang="en-US" dirty="0"/>
          </a:p>
        </p:txBody>
      </p:sp>
      <p:sp>
        <p:nvSpPr>
          <p:cNvPr id="16" name="Picture Placeholder 14"/>
          <p:cNvSpPr>
            <a:spLocks noGrp="1"/>
          </p:cNvSpPr>
          <p:nvPr>
            <p:ph type="pic" sz="quarter" idx="18"/>
          </p:nvPr>
        </p:nvSpPr>
        <p:spPr>
          <a:xfrm>
            <a:off x="4560888" y="3136900"/>
            <a:ext cx="2463800" cy="1308100"/>
          </a:xfrm>
        </p:spPr>
        <p:txBody>
          <a:bodyPr/>
          <a:lstStyle/>
          <a:p>
            <a:r>
              <a:rPr lang="en-US" dirty="0" smtClean="0"/>
              <a:t>Click icon to add picture</a:t>
            </a:r>
            <a:endParaRPr lang="en-US" dirty="0"/>
          </a:p>
        </p:txBody>
      </p:sp>
      <p:sp>
        <p:nvSpPr>
          <p:cNvPr id="17" name="Picture Placeholder 14"/>
          <p:cNvSpPr>
            <a:spLocks noGrp="1"/>
          </p:cNvSpPr>
          <p:nvPr>
            <p:ph type="pic" sz="quarter" idx="19"/>
          </p:nvPr>
        </p:nvSpPr>
        <p:spPr>
          <a:xfrm>
            <a:off x="1206500" y="4710223"/>
            <a:ext cx="2463800" cy="1308100"/>
          </a:xfrm>
        </p:spPr>
        <p:txBody>
          <a:bodyPr/>
          <a:lstStyle/>
          <a:p>
            <a:r>
              <a:rPr lang="en-US" dirty="0" smtClean="0"/>
              <a:t>Click icon to add picture</a:t>
            </a:r>
            <a:endParaRPr lang="en-US" dirty="0"/>
          </a:p>
        </p:txBody>
      </p:sp>
      <p:sp>
        <p:nvSpPr>
          <p:cNvPr id="18" name="Picture Placeholder 14"/>
          <p:cNvSpPr>
            <a:spLocks noGrp="1"/>
          </p:cNvSpPr>
          <p:nvPr>
            <p:ph type="pic" sz="quarter" idx="20"/>
          </p:nvPr>
        </p:nvSpPr>
        <p:spPr>
          <a:xfrm>
            <a:off x="4560888" y="4710223"/>
            <a:ext cx="2463800" cy="1308100"/>
          </a:xfrm>
        </p:spPr>
        <p:txBody>
          <a:bodyPr/>
          <a:lstStyle/>
          <a:p>
            <a:r>
              <a:rPr lang="en-US" dirty="0" smtClean="0"/>
              <a:t>Click icon to add picture</a:t>
            </a:r>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pporters2up">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482205" cy="40011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880884" y="2647509"/>
            <a:ext cx="4508204" cy="256480"/>
          </a:xfrm>
        </p:spPr>
        <p:txBody>
          <a:bodyPr wrap="square">
            <a:spAutoFit/>
          </a:bodyPr>
          <a:lstStyle>
            <a:lvl4pPr>
              <a:lnSpc>
                <a:spcPts val="1800"/>
              </a:lnSpc>
              <a:defRPr/>
            </a:lvl4pPr>
            <a:lvl5pPr>
              <a:lnSpc>
                <a:spcPts val="1800"/>
              </a:lnSpc>
              <a:defRPr/>
            </a:lvl5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15" name="Picture Placeholder 14"/>
          <p:cNvSpPr>
            <a:spLocks noGrp="1"/>
          </p:cNvSpPr>
          <p:nvPr>
            <p:ph type="pic" sz="quarter" idx="17"/>
          </p:nvPr>
        </p:nvSpPr>
        <p:spPr>
          <a:xfrm>
            <a:off x="1206500" y="2403876"/>
            <a:ext cx="2463800" cy="1308100"/>
          </a:xfrm>
        </p:spPr>
        <p:txBody>
          <a:bodyPr/>
          <a:lstStyle/>
          <a:p>
            <a:r>
              <a:rPr lang="en-US" dirty="0" smtClean="0"/>
              <a:t>Click icon to add picture</a:t>
            </a:r>
            <a:endParaRPr lang="en-US" dirty="0"/>
          </a:p>
        </p:txBody>
      </p:sp>
      <p:sp>
        <p:nvSpPr>
          <p:cNvPr id="17" name="Picture Placeholder 14"/>
          <p:cNvSpPr>
            <a:spLocks noGrp="1"/>
          </p:cNvSpPr>
          <p:nvPr>
            <p:ph type="pic" sz="quarter" idx="19"/>
          </p:nvPr>
        </p:nvSpPr>
        <p:spPr>
          <a:xfrm>
            <a:off x="1206500" y="4306169"/>
            <a:ext cx="2463800" cy="1308100"/>
          </a:xfrm>
        </p:spPr>
        <p:txBody>
          <a:bodyPr/>
          <a:lstStyle/>
          <a:p>
            <a:r>
              <a:rPr lang="en-US" dirty="0" smtClean="0"/>
              <a:t>Click icon to add picture</a:t>
            </a:r>
            <a:endParaRPr lang="en-US" dirty="0"/>
          </a:p>
        </p:txBody>
      </p:sp>
      <p:sp>
        <p:nvSpPr>
          <p:cNvPr id="10" name="Content Placeholder 2"/>
          <p:cNvSpPr>
            <a:spLocks noGrp="1"/>
          </p:cNvSpPr>
          <p:nvPr>
            <p:ph idx="20"/>
          </p:nvPr>
        </p:nvSpPr>
        <p:spPr>
          <a:xfrm>
            <a:off x="3880884" y="4335488"/>
            <a:ext cx="4508204" cy="256480"/>
          </a:xfrm>
        </p:spPr>
        <p:txBody>
          <a:bodyPr wrap="square">
            <a:spAutoFit/>
          </a:bodyPr>
          <a:lstStyle>
            <a:lvl1pPr>
              <a:spcAft>
                <a:spcPts val="0"/>
              </a:spcAft>
              <a:defRPr/>
            </a:lvl1pPr>
            <a:lvl4pPr>
              <a:lnSpc>
                <a:spcPts val="1800"/>
              </a:lnSpc>
              <a:defRPr/>
            </a:lvl4pPr>
            <a:lvl5pPr>
              <a:lnSpc>
                <a:spcPts val="1800"/>
              </a:lnSpc>
              <a:defRPr/>
            </a:lvl5pPr>
          </a:lstStyle>
          <a:p>
            <a:pPr lvl="0"/>
            <a:r>
              <a:rPr lang="en-US" smtClean="0"/>
              <a:t>Click to edit Master text styles</a:t>
            </a:r>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_list_title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
        <p:nvSpPr>
          <p:cNvPr id="9" name="Content Placeholder 9"/>
          <p:cNvSpPr>
            <a:spLocks noGrp="1"/>
          </p:cNvSpPr>
          <p:nvPr>
            <p:ph sz="quarter" idx="13"/>
          </p:nvPr>
        </p:nvSpPr>
        <p:spPr>
          <a:xfrm>
            <a:off x="1206500" y="2290763"/>
            <a:ext cx="7464425" cy="1390124"/>
          </a:xfrm>
        </p:spPr>
        <p:txBody>
          <a:bodyPr/>
          <a:lstStyle>
            <a:lvl2pPr>
              <a:spcAft>
                <a:spcPts val="300"/>
              </a:spcAft>
              <a:defRPr sz="1400"/>
            </a:lvl2pPr>
            <a:lvl3pPr>
              <a:defRPr sz="1200">
                <a:solidFill>
                  <a:schemeClr val="tx1"/>
                </a:solidFill>
              </a:defRPr>
            </a:lvl3pPr>
            <a:lvl4pPr>
              <a:defRPr sz="1200">
                <a:solidFill>
                  <a:schemeClr val="tx1"/>
                </a:solidFill>
              </a:defRPr>
            </a:lvl4pPr>
            <a:lvl5pPr>
              <a:buClr>
                <a:srgbClr val="404040"/>
              </a:buClr>
              <a:buFont typeface="Arial" pitchFamily="34" charset="0"/>
              <a:buChar cha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718" y="2194560"/>
            <a:ext cx="3535682" cy="1527598"/>
          </a:xfrm>
        </p:spPr>
        <p:txBody>
          <a:bodyPr/>
          <a:lstStyle>
            <a:lvl1pPr>
              <a:defRPr sz="1600"/>
            </a:lvl1pPr>
            <a:lvl2pPr>
              <a:defRPr sz="1600">
                <a:solidFill>
                  <a:schemeClr val="bg2"/>
                </a:solidFill>
              </a:defRPr>
            </a:lvl2pPr>
            <a:lvl3pPr>
              <a:defRPr sz="1400"/>
            </a:lvl3pPr>
            <a:lvl4pPr algn="l">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0732" y="2194560"/>
            <a:ext cx="3666067" cy="1527598"/>
          </a:xfrm>
        </p:spPr>
        <p:txBody>
          <a:bodyPr/>
          <a:lstStyle>
            <a:lvl1pPr>
              <a:defRPr sz="1600"/>
            </a:lvl1pPr>
            <a:lvl2pPr>
              <a:defRPr sz="1600">
                <a:solidFill>
                  <a:schemeClr val="bg2"/>
                </a:solidFill>
              </a:defRPr>
            </a:lvl2pPr>
            <a:lvl3pPr>
              <a:defRPr sz="1400"/>
            </a:lvl3pPr>
            <a:lvl4pPr>
              <a:defRPr sz="1200"/>
            </a:lvl4pPr>
            <a:lvl5pPr>
              <a:defRPr lang="en-US" sz="1100" kern="1200" dirty="0">
                <a:solidFill>
                  <a:schemeClr val="tx1">
                    <a:lumMod val="75000"/>
                    <a:lumOff val="25000"/>
                  </a:schemeClr>
                </a:solidFill>
                <a:latin typeface="Arial"/>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A4AE216E-30EE-794D-82EB-E7F5CCC91463}" type="slidenum">
              <a:rPr lang="en-US" smtClean="0"/>
              <a:pPr/>
              <a:t>‹#›</a:t>
            </a:fld>
            <a:endParaRPr lang="en-US" dirty="0"/>
          </a:p>
        </p:txBody>
      </p:sp>
      <p:sp>
        <p:nvSpPr>
          <p:cNvPr id="8" name="Title 1"/>
          <p:cNvSpPr>
            <a:spLocks noGrp="1"/>
          </p:cNvSpPr>
          <p:nvPr>
            <p:ph type="title"/>
          </p:nvPr>
        </p:nvSpPr>
        <p:spPr>
          <a:xfrm>
            <a:off x="1188720" y="1600200"/>
            <a:ext cx="7946136" cy="369332"/>
          </a:xfrm>
        </p:spPr>
        <p:txBody>
          <a:bodyPr/>
          <a:lstStyle/>
          <a:p>
            <a:r>
              <a:rPr lang="en-US" smtClean="0"/>
              <a:t>Click to edit Master title style</a:t>
            </a:r>
            <a:endParaRPr lang="en-US" dirty="0"/>
          </a:p>
        </p:txBody>
      </p:sp>
      <p:sp>
        <p:nvSpPr>
          <p:cNvPr id="9"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4" name="Slide Number Placeholder 4"/>
          <p:cNvSpPr txBox="1">
            <a:spLocks/>
          </p:cNvSpPr>
          <p:nvPr userDrawn="1"/>
        </p:nvSpPr>
        <p:spPr>
          <a:xfrm>
            <a:off x="1477927" y="6400800"/>
            <a:ext cx="457200" cy="457200"/>
          </a:xfrm>
          <a:prstGeom prst="rect">
            <a:avLst/>
          </a:prstGeom>
        </p:spPr>
        <p:txBody>
          <a:bodyPr vert="horz" lIns="0" tIns="0" rIns="0" bIns="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fld id="{A4AE216E-30EE-794D-82EB-E7F5CCC91463}" type="slidenum">
              <a:rPr kumimoji="0" lang="en-US" sz="1000" b="0" i="0" u="none" strike="noStrike" kern="1200" cap="none" spc="0" normalizeH="0" baseline="0" noProof="0" smtClean="0">
                <a:ln>
                  <a:noFill/>
                </a:ln>
                <a:solidFill>
                  <a:schemeClr val="bg1"/>
                </a:solidFill>
                <a:effectLst/>
                <a:uLnTx/>
                <a:uFillTx/>
                <a:latin typeface="Arial"/>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Arial"/>
              <a:ea typeface="+mn-ea"/>
              <a:cs typeface="+mn-cs"/>
            </a:endParaRPr>
          </a:p>
        </p:txBody>
      </p:sp>
      <p:sp>
        <p:nvSpPr>
          <p:cNvPr id="7"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up_Phot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a:t>
            </a:fld>
            <a:endParaRPr lang="en-US" dirty="0"/>
          </a:p>
        </p:txBody>
      </p:sp>
      <p:sp>
        <p:nvSpPr>
          <p:cNvPr id="7" name="Text Placeholder 6"/>
          <p:cNvSpPr>
            <a:spLocks noGrp="1"/>
          </p:cNvSpPr>
          <p:nvPr>
            <p:ph type="body" sz="quarter" idx="13" hasCustomPrompt="1"/>
          </p:nvPr>
        </p:nvSpPr>
        <p:spPr>
          <a:xfrm>
            <a:off x="6698142" y="2296484"/>
            <a:ext cx="2020888" cy="359073"/>
          </a:xfrm>
        </p:spPr>
        <p:txBody>
          <a:bodyPr/>
          <a:lstStyle>
            <a:lvl1pPr>
              <a:lnSpc>
                <a:spcPts val="1400"/>
              </a:lnSpc>
              <a:spcAft>
                <a:spcPts val="0"/>
              </a:spcAft>
              <a:defRPr sz="1200">
                <a:solidFill>
                  <a:schemeClr val="bg2"/>
                </a:solidFill>
              </a:defRPr>
            </a:lvl1pPr>
            <a:lvl2pPr marL="0" indent="0">
              <a:lnSpc>
                <a:spcPts val="1400"/>
              </a:lnSpc>
              <a:spcAft>
                <a:spcPts val="0"/>
              </a:spcAft>
              <a:buNone/>
              <a:defRPr sz="1200" b="0">
                <a:solidFill>
                  <a:schemeClr val="tx1"/>
                </a:solidFill>
              </a:defRPr>
            </a:lvl2pPr>
          </a:lstStyle>
          <a:p>
            <a:pPr lvl="0"/>
            <a:r>
              <a:rPr lang="en-US" dirty="0" smtClean="0"/>
              <a:t>Click to edit text styles</a:t>
            </a:r>
          </a:p>
          <a:p>
            <a:pPr lvl="1"/>
            <a:r>
              <a:rPr lang="en-US" dirty="0" smtClean="0"/>
              <a:t>Second level</a:t>
            </a:r>
          </a:p>
        </p:txBody>
      </p:sp>
      <p:sp>
        <p:nvSpPr>
          <p:cNvPr id="9" name="Picture Placeholder 8"/>
          <p:cNvSpPr>
            <a:spLocks noGrp="1"/>
          </p:cNvSpPr>
          <p:nvPr>
            <p:ph type="pic" sz="quarter" idx="14"/>
          </p:nvPr>
        </p:nvSpPr>
        <p:spPr>
          <a:xfrm>
            <a:off x="1190625" y="2274888"/>
            <a:ext cx="5295900" cy="4125912"/>
          </a:xfrm>
        </p:spPr>
        <p:txBody>
          <a:bodyPr/>
          <a:lstStyle/>
          <a:p>
            <a:r>
              <a:rPr lang="en-US" dirty="0" smtClean="0"/>
              <a:t>Click icon to add picture</a:t>
            </a:r>
            <a:endParaRPr lang="en-US" dirty="0"/>
          </a:p>
        </p:txBody>
      </p:sp>
      <p:sp>
        <p:nvSpPr>
          <p:cNvPr id="11"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lide.jp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188720" y="1600200"/>
            <a:ext cx="7946136" cy="400110"/>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1188720" y="2194560"/>
            <a:ext cx="7365999" cy="1529137"/>
          </a:xfrm>
          <a:prstGeom prst="rect">
            <a:avLst/>
          </a:prstGeom>
        </p:spPr>
        <p:txBody>
          <a:bodyPr vert="horz" wrap="square" lIns="0" tIns="0" rIns="0" bIns="0" rtlCol="0">
            <a:spAutoFit/>
          </a:bodyPr>
          <a:lstStyle/>
          <a:p>
            <a:pPr lvl="0"/>
            <a:r>
              <a:rPr lang="en-US" dirty="0" smtClean="0"/>
              <a:t>Click to edit master placeholder</a:t>
            </a:r>
          </a:p>
          <a:p>
            <a:pPr lvl="1"/>
            <a:r>
              <a:rPr lang="en-US" dirty="0" smtClean="0"/>
              <a:t>Second level</a:t>
            </a:r>
          </a:p>
          <a:p>
            <a:pPr lvl="2"/>
            <a:r>
              <a:rPr lang="en-US" dirty="0" smtClean="0"/>
              <a:t>Third level</a:t>
            </a:r>
          </a:p>
          <a:p>
            <a:pPr marL="457200" marR="0" lvl="3" indent="-228600" algn="l" defTabSz="457200" rtl="0" eaLnBrk="1" fontAlgn="auto" latinLnBrk="0" hangingPunct="1">
              <a:lnSpc>
                <a:spcPct val="100000"/>
              </a:lnSpc>
              <a:spcBef>
                <a:spcPts val="300"/>
              </a:spcBef>
              <a:spcAft>
                <a:spcPts val="300"/>
              </a:spcAft>
              <a:buClrTx/>
              <a:buSzTx/>
              <a:tabLst/>
              <a:defRPr/>
            </a:pPr>
            <a:r>
              <a:rPr lang="en-US" dirty="0" smtClean="0"/>
              <a:t>Fourth level</a:t>
            </a:r>
          </a:p>
          <a:p>
            <a:pPr marL="457200" marR="0" lvl="4" indent="-2286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Fifth level</a:t>
            </a:r>
          </a:p>
        </p:txBody>
      </p:sp>
      <p:sp>
        <p:nvSpPr>
          <p:cNvPr id="6" name="Slide Number Placeholder 5"/>
          <p:cNvSpPr>
            <a:spLocks noGrp="1"/>
          </p:cNvSpPr>
          <p:nvPr>
            <p:ph type="sldNum" sz="quarter" idx="4"/>
          </p:nvPr>
        </p:nvSpPr>
        <p:spPr>
          <a:xfrm>
            <a:off x="1" y="6400800"/>
            <a:ext cx="457200" cy="457200"/>
          </a:xfrm>
          <a:prstGeom prst="rect">
            <a:avLst/>
          </a:prstGeom>
        </p:spPr>
        <p:txBody>
          <a:bodyPr vert="horz" lIns="0" tIns="0" rIns="0" bIns="0" rtlCol="0" anchor="ctr" anchorCtr="1"/>
          <a:lstStyle>
            <a:lvl1pPr algn="ctr">
              <a:defRPr sz="1000">
                <a:solidFill>
                  <a:schemeClr val="bg1"/>
                </a:solidFill>
                <a:latin typeface="Arial"/>
              </a:defRPr>
            </a:lvl1pPr>
          </a:lstStyle>
          <a:p>
            <a:fld id="{A4AE216E-30EE-794D-82EB-E7F5CCC91463}" type="slidenum">
              <a:rPr lang="en-US" smtClean="0"/>
              <a:pPr/>
              <a:t>‹#›</a:t>
            </a:fld>
            <a:endParaRPr lang="en-US" dirty="0"/>
          </a:p>
        </p:txBody>
      </p:sp>
      <p:sp>
        <p:nvSpPr>
          <p:cNvPr id="10" name="Footer Placeholder 9"/>
          <p:cNvSpPr>
            <a:spLocks noGrp="1"/>
          </p:cNvSpPr>
          <p:nvPr>
            <p:ph type="ftr" sz="quarter" idx="3"/>
          </p:nvPr>
        </p:nvSpPr>
        <p:spPr>
          <a:xfrm>
            <a:off x="1100169" y="6417304"/>
            <a:ext cx="7464425" cy="438912"/>
          </a:xfrm>
          <a:prstGeom prst="rect">
            <a:avLst/>
          </a:prstGeom>
        </p:spPr>
        <p:txBody>
          <a:bodyPr vert="horz" lIns="91440" tIns="45720" rIns="91440" bIns="45720" rtlCol="0" anchor="ctr"/>
          <a:lstStyle>
            <a:lvl1pPr algn="l">
              <a:defRPr sz="900">
                <a:solidFill>
                  <a:schemeClr val="tx1"/>
                </a:solidFill>
              </a:defRPr>
            </a:lvl1pPr>
          </a:lstStyle>
          <a:p>
            <a:r>
              <a:rPr lang="en-US" dirty="0" smtClean="0"/>
              <a:t>[Enter the presentation name in Insert &gt; Header &amp; Footer]      </a:t>
            </a:r>
            <a:fld id="{94874A69-97B2-46D9-BF6B-0F794A1AAF30}" type="datetime4">
              <a:rPr lang="en-US" smtClean="0"/>
              <a:pPr/>
              <a:t>March 4, 2013</a:t>
            </a:fld>
            <a:r>
              <a:rPr lang="en-US" dirty="0" smtClean="0"/>
              <a:t> </a:t>
            </a:r>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5" r:id="rId3"/>
    <p:sldLayoutId id="2147483650" r:id="rId4"/>
    <p:sldLayoutId id="2147483656" r:id="rId5"/>
    <p:sldLayoutId id="2147483657" r:id="rId6"/>
    <p:sldLayoutId id="2147483652" r:id="rId7"/>
    <p:sldLayoutId id="2147483654" r:id="rId8"/>
    <p:sldLayoutId id="2147483658" r:id="rId9"/>
    <p:sldLayoutId id="2147483659" r:id="rId10"/>
    <p:sldLayoutId id="2147483660" r:id="rId11"/>
    <p:sldLayoutId id="2147483661" r:id="rId12"/>
  </p:sldLayoutIdLst>
  <p:hf sldNum="0" hdr="0"/>
  <p:txStyles>
    <p:titleStyle>
      <a:lvl1pPr algn="l" defTabSz="457200" rtl="0" eaLnBrk="1" latinLnBrk="0" hangingPunct="1">
        <a:spcBef>
          <a:spcPct val="0"/>
        </a:spcBef>
        <a:buNone/>
        <a:defRPr sz="2600" b="1" kern="1200">
          <a:solidFill>
            <a:schemeClr val="tx1"/>
          </a:solidFill>
          <a:latin typeface="Arial"/>
          <a:ea typeface="+mj-ea"/>
          <a:cs typeface="+mj-cs"/>
        </a:defRPr>
      </a:lvl1pPr>
    </p:titleStyle>
    <p:body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Tx/>
        <a:buSzTx/>
        <a:buFont typeface="Arial"/>
        <a:buNone/>
        <a:tabLst/>
        <a:defRPr lang="en-US" sz="1200" kern="1200" dirty="0" smtClean="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338" y="2210461"/>
            <a:ext cx="7589520" cy="1538883"/>
          </a:xfrm>
        </p:spPr>
        <p:txBody>
          <a:bodyPr/>
          <a:lstStyle/>
          <a:p>
            <a:r>
              <a:rPr lang="en-US" dirty="0" smtClean="0"/>
              <a:t>Public Health Law in Wisconsin</a:t>
            </a:r>
            <a:endParaRPr lang="en-US" dirty="0"/>
          </a:p>
        </p:txBody>
      </p:sp>
      <p:sp>
        <p:nvSpPr>
          <p:cNvPr id="3" name="Text Placeholder 2"/>
          <p:cNvSpPr>
            <a:spLocks noGrp="1"/>
          </p:cNvSpPr>
          <p:nvPr>
            <p:ph type="subTitle" idx="1"/>
          </p:nvPr>
        </p:nvSpPr>
        <p:spPr>
          <a:xfrm>
            <a:off x="1557338" y="3855674"/>
            <a:ext cx="7589520" cy="1862048"/>
          </a:xfrm>
        </p:spPr>
        <p:txBody>
          <a:bodyPr/>
          <a:lstStyle/>
          <a:p>
            <a:endParaRPr lang="en-US" sz="2400" dirty="0" smtClean="0"/>
          </a:p>
          <a:p>
            <a:r>
              <a:rPr lang="en-US" sz="2400" dirty="0" smtClean="0"/>
              <a:t>Western Region WALHDAB Meeting</a:t>
            </a:r>
          </a:p>
          <a:p>
            <a:r>
              <a:rPr lang="en-US" sz="2400" dirty="0" smtClean="0"/>
              <a:t>Eau Claire, WI</a:t>
            </a:r>
            <a:endParaRPr lang="en-US" sz="1800" dirty="0" smtClean="0"/>
          </a:p>
          <a:p>
            <a:r>
              <a:rPr lang="en-US" sz="2400" dirty="0" smtClean="0"/>
              <a:t>March 6, 2013</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General Powers</a:t>
            </a:r>
            <a:endParaRPr lang="en-US" sz="2800" dirty="0"/>
          </a:p>
        </p:txBody>
      </p:sp>
      <p:sp>
        <p:nvSpPr>
          <p:cNvPr id="7" name="Content Placeholder 3"/>
          <p:cNvSpPr txBox="1">
            <a:spLocks/>
          </p:cNvSpPr>
          <p:nvPr/>
        </p:nvSpPr>
        <p:spPr>
          <a:xfrm>
            <a:off x="1193800" y="2315180"/>
            <a:ext cx="7464425" cy="2405787"/>
          </a:xfrm>
          <a:prstGeom prst="rect">
            <a:avLst/>
          </a:prstGeom>
        </p:spPr>
        <p:txBody>
          <a:bodyPr vert="horz" wrap="square" lIns="0" tIns="0" rIns="0" bIns="0" rtlCol="0">
            <a:spAutoFit/>
          </a:bodyPr>
          <a:lstStyle>
            <a:lvl1pPr marL="0" indent="-228600" algn="l" defTabSz="457200" rtl="0" eaLnBrk="1" latinLnBrk="0" hangingPunct="1">
              <a:lnSpc>
                <a:spcPct val="100000"/>
              </a:lnSpc>
              <a:spcBef>
                <a:spcPts val="0"/>
              </a:spcBef>
              <a:spcAft>
                <a:spcPts val="1000"/>
              </a:spcAft>
              <a:buClr>
                <a:schemeClr val="tx1">
                  <a:lumMod val="75000"/>
                  <a:lumOff val="25000"/>
                </a:schemeClr>
              </a:buClr>
              <a:buFontTx/>
              <a:buNone/>
              <a:defRPr sz="1600" b="1" kern="1200" baseline="0">
                <a:solidFill>
                  <a:schemeClr val="tx1"/>
                </a:solidFill>
                <a:latin typeface="Arial"/>
                <a:ea typeface="+mn-ea"/>
                <a:cs typeface="+mn-cs"/>
              </a:defRPr>
            </a:lvl1pPr>
            <a:lvl2pPr marL="228600" indent="-228600" algn="l" defTabSz="457200" rtl="0" eaLnBrk="1" latinLnBrk="0" hangingPunct="1">
              <a:lnSpc>
                <a:spcPct val="100000"/>
              </a:lnSpc>
              <a:spcBef>
                <a:spcPts val="0"/>
              </a:spcBef>
              <a:spcAft>
                <a:spcPts val="1000"/>
              </a:spcAft>
              <a:buClr>
                <a:schemeClr val="tx1"/>
              </a:buClr>
              <a:buFont typeface="Lucida Grande"/>
              <a:buChar char="»"/>
              <a:defRPr sz="1600" b="1" kern="1200">
                <a:solidFill>
                  <a:schemeClr val="bg2"/>
                </a:solidFill>
                <a:latin typeface="Arial"/>
                <a:ea typeface="+mn-ea"/>
                <a:cs typeface="+mn-cs"/>
              </a:defRPr>
            </a:lvl2pPr>
            <a:lvl3pPr marL="228600" marR="0" indent="0" algn="l" defTabSz="457200" rtl="0" eaLnBrk="1" fontAlgn="auto" latinLnBrk="0" hangingPunct="1">
              <a:lnSpc>
                <a:spcPct val="120000"/>
              </a:lnSpc>
              <a:spcBef>
                <a:spcPts val="0"/>
              </a:spcBef>
              <a:spcAft>
                <a:spcPts val="300"/>
              </a:spcAft>
              <a:buClrTx/>
              <a:buSzTx/>
              <a:buFontTx/>
              <a:buNone/>
              <a:tabLst/>
              <a:defRPr sz="1400" kern="1200">
                <a:solidFill>
                  <a:schemeClr val="tx1"/>
                </a:solidFill>
                <a:latin typeface="Arial"/>
                <a:ea typeface="+mn-ea"/>
                <a:cs typeface="+mn-cs"/>
              </a:defRPr>
            </a:lvl3pPr>
            <a:lvl4pPr marL="457200" indent="-228600" algn="l" defTabSz="457200" rtl="0" eaLnBrk="1" latinLnBrk="0" hangingPunct="1">
              <a:lnSpc>
                <a:spcPct val="120000"/>
              </a:lnSpc>
              <a:spcBef>
                <a:spcPts val="0"/>
              </a:spcBef>
              <a:spcAft>
                <a:spcPts val="300"/>
              </a:spcAft>
              <a:buFont typeface="Lucida Grande"/>
              <a:buChar char="»"/>
              <a:defRPr sz="1200" kern="1200">
                <a:solidFill>
                  <a:schemeClr val="tx1"/>
                </a:solidFill>
                <a:latin typeface="Arial"/>
                <a:ea typeface="+mn-ea"/>
                <a:cs typeface="+mn-cs"/>
              </a:defRPr>
            </a:lvl4pPr>
            <a:lvl5pPr marL="457200" marR="0" indent="-228600" algn="l" defTabSz="457200" rtl="0" eaLnBrk="1" fontAlgn="auto" latinLnBrk="0" hangingPunct="1">
              <a:lnSpc>
                <a:spcPct val="120000"/>
              </a:lnSpc>
              <a:spcBef>
                <a:spcPts val="300"/>
              </a:spcBef>
              <a:spcAft>
                <a:spcPts val="300"/>
              </a:spcAft>
              <a:buClr>
                <a:srgbClr val="404040"/>
              </a:buClr>
              <a:buSzTx/>
              <a:buFont typeface="Arial" pitchFamily="34" charset="0"/>
              <a:buChar char="–"/>
              <a:tabLst/>
              <a:defRPr lang="en-US" sz="12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Broad Powers derive from </a:t>
            </a:r>
            <a:r>
              <a:rPr lang="en-US" sz="2000" i="1" dirty="0" smtClean="0"/>
              <a:t>State ex </a:t>
            </a:r>
            <a:r>
              <a:rPr lang="en-US" sz="2000" i="1" dirty="0" smtClean="0"/>
              <a:t>rel</a:t>
            </a:r>
            <a:r>
              <a:rPr lang="en-US" sz="2000" i="1" dirty="0" smtClean="0"/>
              <a:t> </a:t>
            </a:r>
            <a:r>
              <a:rPr lang="en-US" sz="2000" i="1" dirty="0" smtClean="0"/>
              <a:t>Nowotny</a:t>
            </a:r>
            <a:r>
              <a:rPr lang="en-US" sz="2000" i="1" dirty="0" smtClean="0"/>
              <a:t> v. City of Milwaukee (1909</a:t>
            </a:r>
            <a:r>
              <a:rPr lang="en-US" sz="2000" dirty="0" smtClean="0"/>
              <a:t>)</a:t>
            </a:r>
          </a:p>
          <a:p>
            <a:pPr lvl="2"/>
            <a:r>
              <a:rPr lang="en-US" sz="1800" dirty="0" smtClean="0"/>
              <a:t>“A health officer who is expected to accomplish any results must necessarily possess large powers and be endowed with the right to take summary action, which at times must trench closely upon despotic rule. The public health cannot wait upon the slow processes of legislative body or the leisurely deliberation of court…”</a:t>
            </a:r>
          </a:p>
        </p:txBody>
      </p:sp>
    </p:spTree>
    <p:extLst>
      <p:ext uri="{BB962C8B-B14F-4D97-AF65-F5344CB8AC3E}">
        <p14:creationId xmlns:p14="http://schemas.microsoft.com/office/powerpoint/2010/main" val="194609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6530" y="1608221"/>
            <a:ext cx="7946136" cy="430887"/>
          </a:xfrm>
        </p:spPr>
        <p:txBody>
          <a:bodyPr/>
          <a:lstStyle/>
          <a:p>
            <a:r>
              <a:rPr lang="en-US" sz="2800" dirty="0" smtClean="0"/>
              <a:t>General Powers</a:t>
            </a:r>
            <a:endParaRPr lang="en-US" sz="2800" dirty="0"/>
          </a:p>
        </p:txBody>
      </p:sp>
      <p:sp>
        <p:nvSpPr>
          <p:cNvPr id="6" name="Content Placeholder 3"/>
          <p:cNvSpPr>
            <a:spLocks noGrp="1"/>
          </p:cNvSpPr>
          <p:nvPr>
            <p:ph sz="quarter" idx="13"/>
          </p:nvPr>
        </p:nvSpPr>
        <p:spPr>
          <a:xfrm>
            <a:off x="1206500" y="2290763"/>
            <a:ext cx="7464425" cy="4267835"/>
          </a:xfrm>
        </p:spPr>
        <p:txBody>
          <a:bodyPr/>
          <a:lstStyle/>
          <a:p>
            <a:pPr lvl="1"/>
            <a:r>
              <a:rPr lang="en-US" sz="2000" dirty="0" smtClean="0"/>
              <a:t>The broad power affirmed in </a:t>
            </a:r>
            <a:r>
              <a:rPr lang="en-US" sz="2000" i="1" dirty="0" smtClean="0"/>
              <a:t>Nowotny</a:t>
            </a:r>
            <a:r>
              <a:rPr lang="en-US" sz="2000" dirty="0" smtClean="0"/>
              <a:t> is codified in our statutes today</a:t>
            </a:r>
          </a:p>
          <a:p>
            <a:pPr lvl="3"/>
            <a:r>
              <a:rPr lang="en-US" sz="1800" dirty="0" smtClean="0"/>
              <a:t>Department has power to do “what is reasonable and necessary for the prevention and suppression of disease” [250.04(1)]</a:t>
            </a:r>
          </a:p>
          <a:p>
            <a:pPr lvl="3"/>
            <a:r>
              <a:rPr lang="en-US" sz="1800" dirty="0" smtClean="0"/>
              <a:t>Department “may authorize and implement all emergency measures necessary to control communicable disease” [252.02(6)]</a:t>
            </a:r>
          </a:p>
          <a:p>
            <a:pPr lvl="3">
              <a:lnSpc>
                <a:spcPct val="90000"/>
              </a:lnSpc>
            </a:pPr>
            <a:r>
              <a:rPr lang="en-US" sz="1800" b="0" dirty="0"/>
              <a:t>Local health officers “may do what is reasonable and necessary for the prevention and suppression of disease”  </a:t>
            </a:r>
            <a:r>
              <a:rPr lang="en-US" sz="1800" dirty="0" smtClean="0"/>
              <a:t>[</a:t>
            </a:r>
            <a:r>
              <a:rPr lang="en-US" sz="1800" dirty="0"/>
              <a:t>252.03(2</a:t>
            </a:r>
            <a:r>
              <a:rPr lang="en-US" sz="1800" dirty="0" smtClean="0"/>
              <a:t>)]</a:t>
            </a:r>
          </a:p>
          <a:p>
            <a:pPr lvl="3">
              <a:lnSpc>
                <a:spcPct val="90000"/>
              </a:lnSpc>
            </a:pPr>
            <a:endParaRPr lang="en-US" sz="1800" dirty="0" smtClean="0"/>
          </a:p>
          <a:p>
            <a:pPr lvl="3">
              <a:lnSpc>
                <a:spcPct val="90000"/>
              </a:lnSpc>
            </a:pPr>
            <a:r>
              <a:rPr lang="en-US" sz="1800" b="0" dirty="0">
                <a:solidFill>
                  <a:schemeClr val="tx1"/>
                </a:solidFill>
              </a:rPr>
              <a:t>Local health officers “shall promptly take all measures necessary to prevent, suppress and control communicable diseases. . </a:t>
            </a:r>
            <a:r>
              <a:rPr lang="en-US" sz="1800" b="0" dirty="0" smtClean="0">
                <a:solidFill>
                  <a:schemeClr val="tx1"/>
                </a:solidFill>
              </a:rPr>
              <a:t>.” </a:t>
            </a:r>
            <a:r>
              <a:rPr lang="en-US" sz="1800" dirty="0" smtClean="0"/>
              <a:t>[</a:t>
            </a:r>
            <a:r>
              <a:rPr lang="en-US" sz="1800" dirty="0"/>
              <a:t>252.03(1</a:t>
            </a:r>
            <a:r>
              <a:rPr lang="en-US" sz="1800" dirty="0" smtClean="0"/>
              <a:t>)]</a:t>
            </a:r>
            <a:endParaRPr lang="en-US" sz="1800" dirty="0"/>
          </a:p>
          <a:p>
            <a:pPr lvl="3">
              <a:lnSpc>
                <a:spcPct val="90000"/>
              </a:lnSpc>
            </a:pPr>
            <a:endParaRPr lang="en-US" sz="1600" dirty="0"/>
          </a:p>
          <a:p>
            <a:endParaRPr lang="en-US" dirty="0"/>
          </a:p>
        </p:txBody>
      </p:sp>
    </p:spTree>
    <p:extLst>
      <p:ext uri="{BB962C8B-B14F-4D97-AF65-F5344CB8AC3E}">
        <p14:creationId xmlns:p14="http://schemas.microsoft.com/office/powerpoint/2010/main" val="2956132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General Legal Authority</a:t>
            </a:r>
            <a:endParaRPr lang="en-US" sz="2800" dirty="0"/>
          </a:p>
        </p:txBody>
      </p:sp>
      <p:sp>
        <p:nvSpPr>
          <p:cNvPr id="4" name="Content Placeholder 3"/>
          <p:cNvSpPr>
            <a:spLocks noGrp="1"/>
          </p:cNvSpPr>
          <p:nvPr>
            <p:ph sz="quarter" idx="13"/>
          </p:nvPr>
        </p:nvSpPr>
        <p:spPr>
          <a:xfrm>
            <a:off x="1206500" y="2290763"/>
            <a:ext cx="7464425" cy="2490425"/>
          </a:xfrm>
        </p:spPr>
        <p:txBody>
          <a:bodyPr/>
          <a:lstStyle/>
          <a:p>
            <a:pPr lvl="1"/>
            <a:r>
              <a:rPr lang="en-US" sz="2000" dirty="0"/>
              <a:t>Broad powers must be balanced against individuals’ rights</a:t>
            </a:r>
          </a:p>
          <a:p>
            <a:pPr lvl="3"/>
            <a:r>
              <a:rPr lang="en-US" sz="1800" dirty="0"/>
              <a:t>the right to be free from restrictions is overcome only when the exercise of governmental power is necessary</a:t>
            </a:r>
          </a:p>
          <a:p>
            <a:pPr lvl="3"/>
            <a:r>
              <a:rPr lang="en-US" sz="1800" dirty="0"/>
              <a:t>choose least restrictive measure that will assure public’s health</a:t>
            </a:r>
          </a:p>
          <a:p>
            <a:pPr lvl="3"/>
            <a:r>
              <a:rPr lang="en-US" sz="1800" dirty="0"/>
              <a:t>least restrictive measure will depend upon the threat to the public’s health</a:t>
            </a:r>
          </a:p>
          <a:p>
            <a:endParaRPr lang="en-US" sz="1800"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12</a:t>
            </a:fld>
            <a:endParaRPr lang="en-US" dirty="0"/>
          </a:p>
        </p:txBody>
      </p:sp>
    </p:spTree>
    <p:extLst>
      <p:ext uri="{BB962C8B-B14F-4D97-AF65-F5344CB8AC3E}">
        <p14:creationId xmlns:p14="http://schemas.microsoft.com/office/powerpoint/2010/main" val="2172755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pPr algn="ctr"/>
            <a:r>
              <a:rPr lang="en-US" sz="2800" dirty="0" smtClean="0"/>
              <a:t>Interpreting Laws</a:t>
            </a:r>
            <a:endParaRPr lang="en-US" sz="2800" dirty="0"/>
          </a:p>
        </p:txBody>
      </p:sp>
      <p:sp>
        <p:nvSpPr>
          <p:cNvPr id="3" name="Content Placeholder 2"/>
          <p:cNvSpPr>
            <a:spLocks noGrp="1"/>
          </p:cNvSpPr>
          <p:nvPr>
            <p:ph sz="quarter" idx="13"/>
          </p:nvPr>
        </p:nvSpPr>
        <p:spPr>
          <a:xfrm>
            <a:off x="1206500" y="2290763"/>
            <a:ext cx="7464425" cy="1554272"/>
          </a:xfrm>
        </p:spPr>
        <p:txBody>
          <a:bodyPr/>
          <a:lstStyle/>
          <a:p>
            <a:pPr>
              <a:buFont typeface="Arial" pitchFamily="34" charset="0"/>
              <a:buChar char="•"/>
            </a:pPr>
            <a:endParaRPr lang="en-US" dirty="0" smtClean="0"/>
          </a:p>
          <a:p>
            <a:pPr>
              <a:buFont typeface="Arial" pitchFamily="34" charset="0"/>
              <a:buChar char="•"/>
            </a:pPr>
            <a:r>
              <a:rPr lang="en-US" sz="2000" dirty="0" smtClean="0"/>
              <a:t>Courts do it all the time</a:t>
            </a:r>
          </a:p>
          <a:p>
            <a:pPr>
              <a:buFont typeface="Arial" pitchFamily="34" charset="0"/>
              <a:buChar char="•"/>
            </a:pPr>
            <a:endParaRPr lang="en-US" sz="2000" dirty="0" smtClean="0"/>
          </a:p>
          <a:p>
            <a:pPr>
              <a:buFont typeface="Arial" pitchFamily="34" charset="0"/>
              <a:buChar char="•"/>
            </a:pPr>
            <a:r>
              <a:rPr lang="en-US" sz="2000" dirty="0" smtClean="0"/>
              <a:t>So do lawyers, and in doing so, they assess risks</a:t>
            </a:r>
            <a:endParaRPr lang="en-US" sz="2000" dirty="0"/>
          </a:p>
        </p:txBody>
      </p:sp>
    </p:spTree>
    <p:extLst>
      <p:ext uri="{BB962C8B-B14F-4D97-AF65-F5344CB8AC3E}">
        <p14:creationId xmlns:p14="http://schemas.microsoft.com/office/powerpoint/2010/main" val="1618480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92443"/>
          </a:xfrm>
        </p:spPr>
        <p:txBody>
          <a:bodyPr/>
          <a:lstStyle/>
          <a:p>
            <a:r>
              <a:rPr lang="en-US" sz="3200" dirty="0" smtClean="0"/>
              <a:t>Working With Legal Counsel</a:t>
            </a:r>
            <a:endParaRPr lang="en-US" sz="3200" dirty="0"/>
          </a:p>
        </p:txBody>
      </p:sp>
      <p:sp>
        <p:nvSpPr>
          <p:cNvPr id="3" name="Content Placeholder 2"/>
          <p:cNvSpPr>
            <a:spLocks noGrp="1"/>
          </p:cNvSpPr>
          <p:nvPr>
            <p:ph idx="1"/>
          </p:nvPr>
        </p:nvSpPr>
        <p:spPr>
          <a:xfrm>
            <a:off x="1188720" y="2194560"/>
            <a:ext cx="7365999" cy="3103414"/>
          </a:xfrm>
        </p:spPr>
        <p:txBody>
          <a:bodyPr/>
          <a:lstStyle/>
          <a:p>
            <a:pPr marL="57150" indent="-285750">
              <a:buFont typeface="Arial" pitchFamily="34" charset="0"/>
              <a:buChar char="•"/>
            </a:pPr>
            <a:endParaRPr lang="en-US" dirty="0" smtClean="0"/>
          </a:p>
          <a:p>
            <a:pPr marL="57150" indent="-285750">
              <a:buFont typeface="Arial" pitchFamily="34" charset="0"/>
              <a:buChar char="•"/>
            </a:pPr>
            <a:r>
              <a:rPr lang="en-US" sz="2400" dirty="0" smtClean="0"/>
              <a:t>Build your relationship</a:t>
            </a:r>
          </a:p>
          <a:p>
            <a:pPr marL="57150" indent="-285750">
              <a:buFont typeface="Arial" pitchFamily="34" charset="0"/>
              <a:buChar char="•"/>
            </a:pPr>
            <a:r>
              <a:rPr lang="en-US" sz="2400" dirty="0" smtClean="0"/>
              <a:t>Educate your attorney about your work and challenges</a:t>
            </a:r>
          </a:p>
          <a:p>
            <a:pPr marL="57150" indent="-285750">
              <a:buFont typeface="Arial" pitchFamily="34" charset="0"/>
              <a:buChar char="•"/>
            </a:pPr>
            <a:r>
              <a:rPr lang="en-US" sz="2400" dirty="0" smtClean="0"/>
              <a:t>Anticipate legal issues</a:t>
            </a:r>
          </a:p>
          <a:p>
            <a:pPr marL="57150" indent="-285750">
              <a:buFont typeface="Arial" pitchFamily="34" charset="0"/>
              <a:buChar char="•"/>
            </a:pPr>
            <a:r>
              <a:rPr lang="en-US" sz="2400" dirty="0" smtClean="0"/>
              <a:t>Contact your attorney as soon as possible</a:t>
            </a:r>
          </a:p>
          <a:p>
            <a:pPr marL="57150" indent="-285750">
              <a:buFont typeface="Arial" pitchFamily="34" charset="0"/>
              <a:buChar char="•"/>
            </a:pPr>
            <a:r>
              <a:rPr lang="en-US" sz="2400" dirty="0" smtClean="0"/>
              <a:t>Be candid</a:t>
            </a:r>
            <a:endParaRPr lang="en-US" sz="2400" dirty="0"/>
          </a:p>
        </p:txBody>
      </p:sp>
    </p:spTree>
    <p:extLst>
      <p:ext uri="{BB962C8B-B14F-4D97-AF65-F5344CB8AC3E}">
        <p14:creationId xmlns:p14="http://schemas.microsoft.com/office/powerpoint/2010/main" val="974693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861774"/>
          </a:xfrm>
        </p:spPr>
        <p:txBody>
          <a:bodyPr/>
          <a:lstStyle/>
          <a:p>
            <a:r>
              <a:rPr lang="en-US" sz="2800" dirty="0" smtClean="0"/>
              <a:t>Communicable Disease – Isolation &amp; Quarantine</a:t>
            </a:r>
            <a:endParaRPr lang="en-US" sz="2800" dirty="0"/>
          </a:p>
        </p:txBody>
      </p:sp>
      <p:sp>
        <p:nvSpPr>
          <p:cNvPr id="4" name="Content Placeholder 3"/>
          <p:cNvSpPr>
            <a:spLocks noGrp="1"/>
          </p:cNvSpPr>
          <p:nvPr>
            <p:ph sz="quarter" idx="13"/>
          </p:nvPr>
        </p:nvSpPr>
        <p:spPr>
          <a:xfrm>
            <a:off x="1206500" y="2290763"/>
            <a:ext cx="7464425" cy="4531497"/>
          </a:xfrm>
        </p:spPr>
        <p:txBody>
          <a:bodyPr/>
          <a:lstStyle/>
          <a:p>
            <a:pPr lvl="1">
              <a:lnSpc>
                <a:spcPct val="80000"/>
              </a:lnSpc>
            </a:pPr>
            <a:endParaRPr lang="en-US" sz="2000" dirty="0" smtClean="0"/>
          </a:p>
          <a:p>
            <a:pPr lvl="1">
              <a:lnSpc>
                <a:spcPct val="80000"/>
              </a:lnSpc>
            </a:pPr>
            <a:r>
              <a:rPr lang="en-US" sz="2000" dirty="0" smtClean="0"/>
              <a:t>Shall </a:t>
            </a:r>
            <a:r>
              <a:rPr lang="en-US" sz="2000" dirty="0"/>
              <a:t>immediately investigate and cause examinations to be made as necessary upon appearance of a CD </a:t>
            </a:r>
            <a:r>
              <a:rPr lang="en-US" sz="2000" b="0" dirty="0" smtClean="0"/>
              <a:t>[</a:t>
            </a:r>
            <a:r>
              <a:rPr lang="en-US" sz="2000" b="0" dirty="0"/>
              <a:t>Wis. Stat. 252.03(1);252.06(3)]</a:t>
            </a:r>
          </a:p>
          <a:p>
            <a:pPr lvl="1">
              <a:lnSpc>
                <a:spcPct val="80000"/>
              </a:lnSpc>
            </a:pPr>
            <a:r>
              <a:rPr lang="en-US" sz="2000" dirty="0"/>
              <a:t>Shall order additional tests if:</a:t>
            </a:r>
          </a:p>
          <a:p>
            <a:pPr lvl="3">
              <a:lnSpc>
                <a:spcPct val="80000"/>
              </a:lnSpc>
            </a:pPr>
            <a:r>
              <a:rPr lang="en-US" sz="1600" dirty="0"/>
              <a:t>Dispute regarding disease determination, or</a:t>
            </a:r>
          </a:p>
          <a:p>
            <a:pPr lvl="3">
              <a:lnSpc>
                <a:spcPct val="80000"/>
              </a:lnSpc>
            </a:pPr>
            <a:r>
              <a:rPr lang="en-US" sz="1600" dirty="0"/>
              <a:t>Potential public health significance, or</a:t>
            </a:r>
          </a:p>
          <a:p>
            <a:pPr lvl="3">
              <a:lnSpc>
                <a:spcPct val="80000"/>
              </a:lnSpc>
            </a:pPr>
            <a:r>
              <a:rPr lang="en-US" sz="1600" dirty="0"/>
              <a:t>More testing will aid </a:t>
            </a:r>
            <a:r>
              <a:rPr lang="en-US" sz="1600" dirty="0" smtClean="0"/>
              <a:t>investigation</a:t>
            </a:r>
          </a:p>
          <a:p>
            <a:pPr lvl="4">
              <a:lnSpc>
                <a:spcPct val="80000"/>
              </a:lnSpc>
            </a:pPr>
            <a:r>
              <a:rPr lang="en-US" sz="1600" dirty="0" smtClean="0"/>
              <a:t>[Wis</a:t>
            </a:r>
            <a:r>
              <a:rPr lang="en-US" sz="1600" dirty="0"/>
              <a:t>. Stat. 252.05(9</a:t>
            </a:r>
            <a:r>
              <a:rPr lang="en-US" sz="1600" dirty="0" smtClean="0"/>
              <a:t>)]</a:t>
            </a:r>
          </a:p>
          <a:p>
            <a:pPr lvl="4">
              <a:lnSpc>
                <a:spcPct val="80000"/>
              </a:lnSpc>
            </a:pPr>
            <a:r>
              <a:rPr lang="en-US" sz="300" dirty="0" smtClean="0"/>
              <a:t> </a:t>
            </a:r>
            <a:endParaRPr lang="en-US" sz="300" dirty="0"/>
          </a:p>
          <a:p>
            <a:pPr lvl="1">
              <a:lnSpc>
                <a:spcPct val="80000"/>
              </a:lnSpc>
            </a:pPr>
            <a:r>
              <a:rPr lang="en-US" sz="2000" dirty="0"/>
              <a:t>May isolate a patient and order quarantine of contacts	</a:t>
            </a:r>
            <a:r>
              <a:rPr lang="en-US" sz="2000" b="0" dirty="0" smtClean="0"/>
              <a:t>[</a:t>
            </a:r>
            <a:r>
              <a:rPr lang="en-US" sz="2000" b="0" dirty="0"/>
              <a:t>Wis. Stat. 252.06(1); DHS 145.05, .06]</a:t>
            </a:r>
          </a:p>
          <a:p>
            <a:pPr lvl="1">
              <a:lnSpc>
                <a:spcPct val="80000"/>
              </a:lnSpc>
            </a:pPr>
            <a:r>
              <a:rPr lang="en-US" sz="2000" dirty="0"/>
              <a:t>May direct owners of property and animals to act to prevent transmission of CD </a:t>
            </a:r>
            <a:r>
              <a:rPr lang="en-US" sz="2000" dirty="0" smtClean="0"/>
              <a:t> </a:t>
            </a:r>
            <a:r>
              <a:rPr lang="en-US" sz="2000" b="0" dirty="0"/>
              <a:t>[DHS 145.06(6)]</a:t>
            </a:r>
          </a:p>
          <a:p>
            <a:pPr lvl="3"/>
            <a:endParaRPr lang="en-US" sz="1600" dirty="0" smtClean="0"/>
          </a:p>
          <a:p>
            <a:pPr lvl="1"/>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15</a:t>
            </a:fld>
            <a:endParaRPr lang="en-US" dirty="0"/>
          </a:p>
        </p:txBody>
      </p:sp>
    </p:spTree>
    <p:extLst>
      <p:ext uri="{BB962C8B-B14F-4D97-AF65-F5344CB8AC3E}">
        <p14:creationId xmlns:p14="http://schemas.microsoft.com/office/powerpoint/2010/main" val="1341523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3"/>
            <a:ext cx="7464425" cy="3033651"/>
          </a:xfrm>
        </p:spPr>
        <p:txBody>
          <a:bodyPr/>
          <a:lstStyle/>
          <a:p>
            <a:pPr lvl="1">
              <a:lnSpc>
                <a:spcPct val="90000"/>
              </a:lnSpc>
            </a:pPr>
            <a:r>
              <a:rPr lang="en-US" sz="2000" dirty="0"/>
              <a:t>May isolate a patient and order quarantine of contacts as may be necessary and if consistent with HFS 145, Wis. Adm. Code  </a:t>
            </a:r>
            <a:r>
              <a:rPr lang="en-US" sz="2000" dirty="0" smtClean="0"/>
              <a:t>[</a:t>
            </a:r>
            <a:r>
              <a:rPr lang="en-US" sz="2000" dirty="0"/>
              <a:t>252.06(1)]</a:t>
            </a:r>
          </a:p>
          <a:p>
            <a:pPr lvl="3">
              <a:lnSpc>
                <a:spcPct val="90000"/>
              </a:lnSpc>
            </a:pPr>
            <a:r>
              <a:rPr lang="en-US" sz="1800" dirty="0"/>
              <a:t>Any communicable disease listed in Appendix A of HFS 145</a:t>
            </a:r>
          </a:p>
          <a:p>
            <a:pPr lvl="3">
              <a:lnSpc>
                <a:spcPct val="90000"/>
              </a:lnSpc>
            </a:pPr>
            <a:r>
              <a:rPr lang="en-US" sz="1800" dirty="0"/>
              <a:t>Any other infectious disease which the chief medical officer deems a threat to the </a:t>
            </a:r>
            <a:r>
              <a:rPr lang="en-US" sz="1800" dirty="0" smtClean="0"/>
              <a:t>public [HFS </a:t>
            </a:r>
            <a:r>
              <a:rPr lang="en-US" sz="1800" dirty="0"/>
              <a:t>145.06(1</a:t>
            </a:r>
            <a:r>
              <a:rPr lang="en-US" sz="1800" dirty="0" smtClean="0"/>
              <a:t>)]</a:t>
            </a:r>
          </a:p>
          <a:p>
            <a:pPr marL="228600" lvl="3" indent="0">
              <a:lnSpc>
                <a:spcPct val="90000"/>
              </a:lnSpc>
              <a:buNone/>
            </a:pPr>
            <a:endParaRPr lang="en-US" sz="1400" dirty="0"/>
          </a:p>
          <a:p>
            <a:pPr lvl="4">
              <a:buFont typeface="Wingdings" pitchFamily="2" charset="2"/>
              <a:buNone/>
            </a:pPr>
            <a:r>
              <a:rPr lang="en-US" sz="1400" dirty="0" smtClean="0"/>
              <a:t>								</a:t>
            </a:r>
            <a:endParaRPr lang="en-US" sz="1200" dirty="0"/>
          </a:p>
          <a:p>
            <a:pPr lvl="5">
              <a:lnSpc>
                <a:spcPct val="90000"/>
              </a:lnSpc>
            </a:pPr>
            <a:endParaRPr lang="en-US" sz="1200" dirty="0"/>
          </a:p>
          <a:p>
            <a:pPr lvl="3">
              <a:lnSpc>
                <a:spcPct val="90000"/>
              </a:lnSpc>
            </a:pPr>
            <a:endParaRPr lang="en-US" sz="1400" dirty="0"/>
          </a:p>
          <a:p>
            <a:endParaRPr lang="en-US" dirty="0"/>
          </a:p>
        </p:txBody>
      </p:sp>
    </p:spTree>
    <p:extLst>
      <p:ext uri="{BB962C8B-B14F-4D97-AF65-F5344CB8AC3E}">
        <p14:creationId xmlns:p14="http://schemas.microsoft.com/office/powerpoint/2010/main" val="2181274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150352" y="2330868"/>
            <a:ext cx="7464425" cy="3619452"/>
          </a:xfrm>
        </p:spPr>
        <p:txBody>
          <a:bodyPr/>
          <a:lstStyle/>
          <a:p>
            <a:r>
              <a:rPr lang="en-US" sz="1800" dirty="0"/>
              <a:t>Isolation = separation of persons </a:t>
            </a:r>
            <a:r>
              <a:rPr lang="en-US" sz="1800" u="sng" dirty="0"/>
              <a:t>who have a specific infectious illness</a:t>
            </a:r>
            <a:r>
              <a:rPr lang="en-US" sz="1800" dirty="0"/>
              <a:t> from those who are healthy and the restriction of their movement to stop the spread of that </a:t>
            </a:r>
            <a:r>
              <a:rPr lang="en-US" sz="1800" dirty="0" smtClean="0"/>
              <a:t>illness</a:t>
            </a:r>
          </a:p>
          <a:p>
            <a:endParaRPr lang="en-US" sz="1800" dirty="0"/>
          </a:p>
          <a:p>
            <a:r>
              <a:rPr lang="en-US" sz="1800" dirty="0"/>
              <a:t>Quarantine = separation and restriction of movement of persons </a:t>
            </a:r>
            <a:r>
              <a:rPr lang="en-US" sz="1800" u="sng" dirty="0"/>
              <a:t>who, while not yet ill, have been exposed</a:t>
            </a:r>
            <a:r>
              <a:rPr lang="en-US" sz="1800" dirty="0"/>
              <a:t> to an infectious agent and therefore may become infectious</a:t>
            </a:r>
          </a:p>
          <a:p>
            <a:pPr lvl="3">
              <a:buFont typeface="Wingdings" pitchFamily="2" charset="2"/>
              <a:buNone/>
            </a:pPr>
            <a:r>
              <a:rPr lang="en-US" sz="1800" dirty="0"/>
              <a:t>				</a:t>
            </a:r>
            <a:r>
              <a:rPr lang="en-US" sz="1800" dirty="0" smtClean="0"/>
              <a:t>									</a:t>
            </a:r>
            <a:r>
              <a:rPr lang="en-US" dirty="0" smtClean="0"/>
              <a:t>[</a:t>
            </a:r>
            <a:r>
              <a:rPr lang="en-US" dirty="0"/>
              <a:t>From CDC website]</a:t>
            </a:r>
          </a:p>
          <a:p>
            <a:pPr marL="228600" lvl="4" indent="0">
              <a:lnSpc>
                <a:spcPct val="90000"/>
              </a:lnSpc>
              <a:buNone/>
            </a:pPr>
            <a:endParaRPr lang="en-US" sz="1200" dirty="0"/>
          </a:p>
          <a:p>
            <a:pPr lvl="5">
              <a:lnSpc>
                <a:spcPct val="90000"/>
              </a:lnSpc>
            </a:pPr>
            <a:endParaRPr lang="en-US" sz="1200" dirty="0"/>
          </a:p>
          <a:p>
            <a:pPr lvl="3">
              <a:lnSpc>
                <a:spcPct val="90000"/>
              </a:lnSpc>
            </a:pPr>
            <a:endParaRPr lang="en-US" sz="1400" dirty="0"/>
          </a:p>
          <a:p>
            <a:endParaRPr lang="en-US" dirty="0"/>
          </a:p>
        </p:txBody>
      </p:sp>
    </p:spTree>
    <p:extLst>
      <p:ext uri="{BB962C8B-B14F-4D97-AF65-F5344CB8AC3E}">
        <p14:creationId xmlns:p14="http://schemas.microsoft.com/office/powerpoint/2010/main" val="1293242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Is Isolation/Quarantine Appropriate?</a:t>
            </a:r>
            <a:endParaRPr lang="en-US" sz="2800" dirty="0"/>
          </a:p>
        </p:txBody>
      </p:sp>
      <p:sp>
        <p:nvSpPr>
          <p:cNvPr id="4" name="Content Placeholder 3"/>
          <p:cNvSpPr>
            <a:spLocks noGrp="1"/>
          </p:cNvSpPr>
          <p:nvPr>
            <p:ph sz="quarter" idx="13"/>
          </p:nvPr>
        </p:nvSpPr>
        <p:spPr>
          <a:xfrm>
            <a:off x="1206500" y="2290763"/>
            <a:ext cx="7464425" cy="2785378"/>
          </a:xfrm>
        </p:spPr>
        <p:txBody>
          <a:bodyPr/>
          <a:lstStyle/>
          <a:p>
            <a:pPr lvl="1"/>
            <a:r>
              <a:rPr lang="en-US" sz="2000" dirty="0"/>
              <a:t>If a person is known to have, or is suspected of having, a contagious medical condition that poses a threat, the Department or local health officer may issue one or more of the seven directives listed in HFS 145.06(4)</a:t>
            </a:r>
          </a:p>
          <a:p>
            <a:pPr lvl="1">
              <a:buNone/>
            </a:pPr>
            <a:endParaRPr lang="en-US" sz="2000" dirty="0"/>
          </a:p>
          <a:p>
            <a:pPr lvl="1"/>
            <a:r>
              <a:rPr lang="en-US" sz="2000" dirty="0"/>
              <a:t>The chosen directives must fit the particular communicable disease and the behaviors presented</a:t>
            </a:r>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18</a:t>
            </a:fld>
            <a:endParaRPr lang="en-US" dirty="0"/>
          </a:p>
        </p:txBody>
      </p:sp>
    </p:spTree>
    <p:extLst>
      <p:ext uri="{BB962C8B-B14F-4D97-AF65-F5344CB8AC3E}">
        <p14:creationId xmlns:p14="http://schemas.microsoft.com/office/powerpoint/2010/main" val="8123826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4"/>
            <a:ext cx="7464425" cy="5692840"/>
          </a:xfrm>
        </p:spPr>
        <p:txBody>
          <a:bodyPr/>
          <a:lstStyle/>
          <a:p>
            <a:pPr lvl="1"/>
            <a:r>
              <a:rPr lang="en-US" sz="2000" dirty="0"/>
              <a:t>Seven possible directives:</a:t>
            </a:r>
          </a:p>
          <a:p>
            <a:pPr lvl="3"/>
            <a:r>
              <a:rPr lang="en-US" sz="1800" dirty="0"/>
              <a:t>Participate in </a:t>
            </a:r>
            <a:r>
              <a:rPr lang="en-US" sz="1800" b="1" dirty="0"/>
              <a:t>education or counseling</a:t>
            </a:r>
          </a:p>
          <a:p>
            <a:pPr lvl="3"/>
            <a:r>
              <a:rPr lang="en-US" sz="1800" dirty="0"/>
              <a:t>Participate in </a:t>
            </a:r>
            <a:r>
              <a:rPr lang="en-US" sz="1800" b="1" dirty="0"/>
              <a:t>treatment</a:t>
            </a:r>
          </a:p>
          <a:p>
            <a:pPr lvl="3"/>
            <a:r>
              <a:rPr lang="en-US" sz="1800" dirty="0"/>
              <a:t>Undergo </a:t>
            </a:r>
            <a:r>
              <a:rPr lang="en-US" sz="1800" b="1" dirty="0"/>
              <a:t>tests and exams</a:t>
            </a:r>
            <a:r>
              <a:rPr lang="en-US" sz="1800" dirty="0"/>
              <a:t> to identify, monitor and evaluate disease</a:t>
            </a:r>
          </a:p>
          <a:p>
            <a:pPr lvl="3"/>
            <a:r>
              <a:rPr lang="en-US" sz="1800" b="1" dirty="0"/>
              <a:t>Notify or appear</a:t>
            </a:r>
            <a:r>
              <a:rPr lang="en-US" sz="1800" dirty="0"/>
              <a:t> before local health official to verify status, testing or direct observation of treatment </a:t>
            </a:r>
            <a:endParaRPr lang="en-US" sz="1800" dirty="0" smtClean="0"/>
          </a:p>
          <a:p>
            <a:pPr lvl="3"/>
            <a:r>
              <a:rPr lang="en-US" sz="1800" b="1" dirty="0"/>
              <a:t>Stop conduct or employment</a:t>
            </a:r>
            <a:r>
              <a:rPr lang="en-US" sz="1800" dirty="0"/>
              <a:t> that is a threat to others</a:t>
            </a:r>
          </a:p>
          <a:p>
            <a:pPr lvl="3"/>
            <a:r>
              <a:rPr lang="en-US" sz="1800" b="1" dirty="0"/>
              <a:t>Reside</a:t>
            </a:r>
            <a:r>
              <a:rPr lang="en-US" sz="1800" dirty="0"/>
              <a:t> part-time or full-time in an isolated or segregated setting</a:t>
            </a:r>
          </a:p>
          <a:p>
            <a:pPr lvl="3"/>
            <a:r>
              <a:rPr lang="en-US" sz="1800" dirty="0"/>
              <a:t>Be </a:t>
            </a:r>
            <a:r>
              <a:rPr lang="en-US" sz="1800" b="1" dirty="0"/>
              <a:t>placed in</a:t>
            </a:r>
            <a:r>
              <a:rPr lang="en-US" sz="1800" dirty="0"/>
              <a:t> an appropriate </a:t>
            </a:r>
            <a:r>
              <a:rPr lang="en-US" sz="1800" b="1" dirty="0"/>
              <a:t>institutional </a:t>
            </a:r>
            <a:r>
              <a:rPr lang="en-US" sz="1800" dirty="0"/>
              <a:t>treatment facility until noninfectious</a:t>
            </a:r>
          </a:p>
          <a:p>
            <a:pPr lvl="3"/>
            <a:endParaRPr lang="en-US" sz="1800" dirty="0"/>
          </a:p>
          <a:p>
            <a:pPr lvl="4"/>
            <a:endParaRPr lang="en-US" sz="1600" dirty="0"/>
          </a:p>
          <a:p>
            <a:pPr lvl="3">
              <a:lnSpc>
                <a:spcPct val="90000"/>
              </a:lnSpc>
            </a:pPr>
            <a:endParaRPr lang="en-US" sz="1400" dirty="0"/>
          </a:p>
          <a:p>
            <a:pPr lvl="4">
              <a:buFont typeface="Wingdings" pitchFamily="2" charset="2"/>
              <a:buNone/>
            </a:pPr>
            <a:r>
              <a:rPr lang="en-US" sz="1400" dirty="0" smtClean="0"/>
              <a:t>								</a:t>
            </a:r>
            <a:endParaRPr lang="en-US" sz="1400" dirty="0"/>
          </a:p>
          <a:p>
            <a:pPr lvl="5">
              <a:lnSpc>
                <a:spcPct val="90000"/>
              </a:lnSpc>
            </a:pPr>
            <a:endParaRPr lang="en-US" sz="1400" dirty="0"/>
          </a:p>
          <a:p>
            <a:pPr lvl="3">
              <a:lnSpc>
                <a:spcPct val="90000"/>
              </a:lnSpc>
            </a:pPr>
            <a:endParaRPr lang="en-US" sz="1400" dirty="0"/>
          </a:p>
          <a:p>
            <a:endParaRPr lang="en-US" sz="1400" dirty="0"/>
          </a:p>
        </p:txBody>
      </p:sp>
    </p:spTree>
    <p:extLst>
      <p:ext uri="{BB962C8B-B14F-4D97-AF65-F5344CB8AC3E}">
        <p14:creationId xmlns:p14="http://schemas.microsoft.com/office/powerpoint/2010/main" val="2501694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1162696" y="1239715"/>
            <a:ext cx="7946136" cy="553998"/>
          </a:xfrm>
        </p:spPr>
        <p:txBody>
          <a:bodyPr/>
          <a:lstStyle/>
          <a:p>
            <a:pPr eaLnBrk="1" hangingPunct="1"/>
            <a:r>
              <a:rPr lang="en-US" sz="3600" dirty="0" smtClean="0"/>
              <a:t>National Scope with Local Expertise</a:t>
            </a:r>
          </a:p>
        </p:txBody>
      </p:sp>
      <p:sp>
        <p:nvSpPr>
          <p:cNvPr id="1028" name="Content Placeholder 2"/>
          <p:cNvSpPr>
            <a:spLocks noGrp="1"/>
          </p:cNvSpPr>
          <p:nvPr>
            <p:ph idx="1"/>
          </p:nvPr>
        </p:nvSpPr>
        <p:spPr>
          <a:xfrm>
            <a:off x="562704" y="1948960"/>
            <a:ext cx="6515104" cy="2108269"/>
          </a:xfrm>
        </p:spPr>
        <p:txBody>
          <a:bodyPr/>
          <a:lstStyle/>
          <a:p>
            <a:pPr lvl="1"/>
            <a:r>
              <a:rPr lang="en-US" sz="2400" dirty="0" smtClean="0"/>
              <a:t>Provide support across the country</a:t>
            </a:r>
            <a:endParaRPr lang="en-US" sz="2400" dirty="0"/>
          </a:p>
          <a:p>
            <a:pPr lvl="1"/>
            <a:r>
              <a:rPr lang="en-US" sz="2400" dirty="0" smtClean="0"/>
              <a:t>Divided into 5 Regions to provide local and state support</a:t>
            </a:r>
            <a:endParaRPr lang="en-US" sz="2400" dirty="0"/>
          </a:p>
          <a:p>
            <a:pPr lvl="1"/>
            <a:r>
              <a:rPr lang="en-US" sz="2400" dirty="0" smtClean="0"/>
              <a:t>Contact your Region for assistance</a:t>
            </a:r>
            <a:endParaRPr lang="en-US" sz="2400" dirty="0"/>
          </a:p>
          <a:p>
            <a:pPr eaLnBrk="1" hangingPunct="1"/>
            <a:endParaRPr lang="en-US" dirty="0" smtClean="0"/>
          </a:p>
        </p:txBody>
      </p:sp>
      <p:pic>
        <p:nvPicPr>
          <p:cNvPr id="1040" name="Picture 16" descr="G:\Network Marketing\Marketing toolkit long term\map files\Network_Regions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685" y="3914683"/>
            <a:ext cx="5510784" cy="2176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16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5" name="Content Placeholder 3"/>
          <p:cNvSpPr>
            <a:spLocks noGrp="1"/>
          </p:cNvSpPr>
          <p:nvPr>
            <p:ph sz="quarter" idx="13"/>
          </p:nvPr>
        </p:nvSpPr>
        <p:spPr>
          <a:xfrm>
            <a:off x="1206500" y="2290764"/>
            <a:ext cx="7464425" cy="3088025"/>
          </a:xfrm>
        </p:spPr>
        <p:txBody>
          <a:bodyPr/>
          <a:lstStyle/>
          <a:p>
            <a:pPr lvl="1">
              <a:lnSpc>
                <a:spcPct val="90000"/>
              </a:lnSpc>
            </a:pPr>
            <a:r>
              <a:rPr lang="en-US" sz="2000" dirty="0"/>
              <a:t>A court order is not necessary if a person voluntarily complies with a directive</a:t>
            </a:r>
          </a:p>
          <a:p>
            <a:pPr lvl="1">
              <a:lnSpc>
                <a:spcPct val="90000"/>
              </a:lnSpc>
            </a:pPr>
            <a:r>
              <a:rPr lang="en-US" sz="2000" dirty="0"/>
              <a:t>If a person fails to comply, the official who issued the directive may petition a court to order compliance  </a:t>
            </a:r>
            <a:r>
              <a:rPr lang="en-US" sz="2000" dirty="0" smtClean="0"/>
              <a:t>[</a:t>
            </a:r>
            <a:r>
              <a:rPr lang="en-US" sz="2000" dirty="0"/>
              <a:t>HFS 145.06(5)]</a:t>
            </a:r>
          </a:p>
          <a:p>
            <a:pPr lvl="3">
              <a:lnSpc>
                <a:spcPct val="90000"/>
              </a:lnSpc>
            </a:pPr>
            <a:endParaRPr lang="en-US" sz="2000" dirty="0"/>
          </a:p>
          <a:p>
            <a:pPr lvl="4">
              <a:buFont typeface="Wingdings" pitchFamily="2" charset="2"/>
              <a:buNone/>
            </a:pPr>
            <a:r>
              <a:rPr lang="en-US" sz="2000" dirty="0" smtClean="0"/>
              <a:t>								</a:t>
            </a:r>
            <a:endParaRPr lang="en-US" sz="2000" dirty="0"/>
          </a:p>
          <a:p>
            <a:pPr lvl="5">
              <a:lnSpc>
                <a:spcPct val="90000"/>
              </a:lnSpc>
            </a:pPr>
            <a:endParaRPr lang="en-US" sz="1400" dirty="0"/>
          </a:p>
          <a:p>
            <a:pPr lvl="3">
              <a:lnSpc>
                <a:spcPct val="90000"/>
              </a:lnSpc>
            </a:pPr>
            <a:endParaRPr lang="en-US" sz="1400" dirty="0"/>
          </a:p>
          <a:p>
            <a:endParaRPr lang="en-US" sz="1400" dirty="0"/>
          </a:p>
        </p:txBody>
      </p:sp>
    </p:spTree>
    <p:extLst>
      <p:ext uri="{BB962C8B-B14F-4D97-AF65-F5344CB8AC3E}">
        <p14:creationId xmlns:p14="http://schemas.microsoft.com/office/powerpoint/2010/main" val="4247976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4"/>
            <a:ext cx="7464425" cy="3456844"/>
          </a:xfrm>
        </p:spPr>
        <p:txBody>
          <a:bodyPr/>
          <a:lstStyle/>
          <a:p>
            <a:pPr lvl="1"/>
            <a:r>
              <a:rPr lang="en-US" sz="2000" dirty="0"/>
              <a:t>Work with Corporation Counsel to draft a petition that includes facts to establish:</a:t>
            </a:r>
          </a:p>
          <a:p>
            <a:pPr lvl="3"/>
            <a:r>
              <a:rPr lang="en-US" sz="1800" dirty="0"/>
              <a:t>The person was given the directive in writing;</a:t>
            </a:r>
          </a:p>
          <a:p>
            <a:pPr lvl="3"/>
            <a:r>
              <a:rPr lang="en-US" sz="1800" dirty="0"/>
              <a:t>The directive included the reasons for giving the directive and the evidence supporting those reasons;</a:t>
            </a:r>
          </a:p>
          <a:p>
            <a:pPr lvl="3"/>
            <a:r>
              <a:rPr lang="en-US" sz="1800" dirty="0"/>
              <a:t>The person has had the opportunity to seek counsel; </a:t>
            </a:r>
            <a:r>
              <a:rPr lang="en-US" sz="1800" u="sng" dirty="0"/>
              <a:t>and</a:t>
            </a:r>
            <a:r>
              <a:rPr lang="en-US" sz="1800" dirty="0"/>
              <a:t> </a:t>
            </a:r>
          </a:p>
          <a:p>
            <a:pPr lvl="3"/>
            <a:r>
              <a:rPr lang="en-US" sz="1800" dirty="0"/>
              <a:t>The directive is the least restrictive that would serve to correct the situation and protect the </a:t>
            </a:r>
            <a:r>
              <a:rPr lang="en-US" sz="1800" dirty="0" smtClean="0"/>
              <a:t>public</a:t>
            </a:r>
            <a:endParaRPr lang="en-US" sz="1800" dirty="0"/>
          </a:p>
          <a:p>
            <a:pPr lvl="3">
              <a:lnSpc>
                <a:spcPct val="90000"/>
              </a:lnSpc>
            </a:pPr>
            <a:endParaRPr lang="en-US" sz="1800" dirty="0"/>
          </a:p>
          <a:p>
            <a:endParaRPr lang="en-US" sz="1800" dirty="0"/>
          </a:p>
        </p:txBody>
      </p:sp>
    </p:spTree>
    <p:extLst>
      <p:ext uri="{BB962C8B-B14F-4D97-AF65-F5344CB8AC3E}">
        <p14:creationId xmlns:p14="http://schemas.microsoft.com/office/powerpoint/2010/main" val="556289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4"/>
            <a:ext cx="7464425" cy="3969292"/>
          </a:xfrm>
        </p:spPr>
        <p:txBody>
          <a:bodyPr/>
          <a:lstStyle/>
          <a:p>
            <a:pPr lvl="1"/>
            <a:r>
              <a:rPr lang="en-US" sz="2000" dirty="0"/>
              <a:t>The </a:t>
            </a:r>
            <a:r>
              <a:rPr lang="en-US" sz="2000" u="sng" dirty="0"/>
              <a:t>reasons</a:t>
            </a:r>
            <a:r>
              <a:rPr lang="en-US" sz="2000" dirty="0"/>
              <a:t> for the directive must be proved by clear and convincing evidence:</a:t>
            </a:r>
          </a:p>
          <a:p>
            <a:pPr lvl="3"/>
            <a:r>
              <a:rPr lang="en-US" sz="1800" dirty="0"/>
              <a:t>That the person has, or is suspected of having, a communicable disease;</a:t>
            </a:r>
          </a:p>
          <a:p>
            <a:pPr lvl="3"/>
            <a:r>
              <a:rPr lang="en-US" sz="1800" dirty="0"/>
              <a:t>That the communicable disease is either listed in Appendix A or is deemed to be a communicable disease by the State’s CMO</a:t>
            </a:r>
            <a:r>
              <a:rPr lang="en-US" sz="1800" dirty="0" smtClean="0"/>
              <a:t>;</a:t>
            </a:r>
          </a:p>
          <a:p>
            <a:pPr lvl="3"/>
            <a:r>
              <a:rPr lang="en-US" sz="1800" dirty="0"/>
              <a:t>That the person exhibited one of the six behaviors; </a:t>
            </a:r>
          </a:p>
          <a:p>
            <a:pPr lvl="3"/>
            <a:r>
              <a:rPr lang="en-US" sz="1800" dirty="0"/>
              <a:t>That the person, if only suspected of having a contagious condition, exhibited one of the six  behaviors and one of the three criteria</a:t>
            </a:r>
            <a:r>
              <a:rPr lang="en-US" sz="1400" dirty="0"/>
              <a:t>.</a:t>
            </a:r>
          </a:p>
          <a:p>
            <a:pPr lvl="3"/>
            <a:endParaRPr lang="en-US" sz="1400" dirty="0"/>
          </a:p>
          <a:p>
            <a:pPr lvl="3">
              <a:lnSpc>
                <a:spcPct val="90000"/>
              </a:lnSpc>
            </a:pPr>
            <a:endParaRPr lang="en-US" sz="1400" dirty="0"/>
          </a:p>
          <a:p>
            <a:endParaRPr lang="en-US" sz="1400" dirty="0"/>
          </a:p>
        </p:txBody>
      </p:sp>
    </p:spTree>
    <p:extLst>
      <p:ext uri="{BB962C8B-B14F-4D97-AF65-F5344CB8AC3E}">
        <p14:creationId xmlns:p14="http://schemas.microsoft.com/office/powerpoint/2010/main" val="9412818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4"/>
            <a:ext cx="7464425" cy="3712298"/>
          </a:xfrm>
        </p:spPr>
        <p:txBody>
          <a:bodyPr/>
          <a:lstStyle/>
          <a:p>
            <a:r>
              <a:rPr lang="en-US" sz="2000" dirty="0"/>
              <a:t>TB cases differ:</a:t>
            </a:r>
          </a:p>
          <a:p>
            <a:pPr lvl="1"/>
            <a:r>
              <a:rPr lang="en-US" sz="1800" dirty="0"/>
              <a:t>Use this same process for an order:</a:t>
            </a:r>
          </a:p>
          <a:p>
            <a:pPr lvl="3"/>
            <a:r>
              <a:rPr lang="en-US" sz="1600" dirty="0"/>
              <a:t>to undergo a medical evaluation;</a:t>
            </a:r>
          </a:p>
          <a:p>
            <a:pPr lvl="3"/>
            <a:r>
              <a:rPr lang="en-US" sz="1600" dirty="0"/>
              <a:t>to receive directly observed therapy;</a:t>
            </a:r>
          </a:p>
          <a:p>
            <a:pPr lvl="3"/>
            <a:r>
              <a:rPr lang="en-US" sz="1600" dirty="0"/>
              <a:t>for home isolation</a:t>
            </a:r>
          </a:p>
          <a:p>
            <a:pPr lvl="1"/>
            <a:r>
              <a:rPr lang="en-US" sz="1800" dirty="0"/>
              <a:t>Different process to confine in a facility</a:t>
            </a:r>
          </a:p>
          <a:p>
            <a:pPr lvl="3"/>
            <a:r>
              <a:rPr lang="en-US" sz="1600" dirty="0"/>
              <a:t>72 hours and then a hearing</a:t>
            </a:r>
          </a:p>
          <a:p>
            <a:pPr lvl="1"/>
            <a:r>
              <a:rPr lang="en-US" sz="1800" dirty="0"/>
              <a:t>May confine in jail for TB; unlikely for other communicable diseases</a:t>
            </a:r>
          </a:p>
          <a:p>
            <a:pPr lvl="3">
              <a:lnSpc>
                <a:spcPct val="90000"/>
              </a:lnSpc>
            </a:pPr>
            <a:endParaRPr lang="en-US" sz="1400" dirty="0"/>
          </a:p>
          <a:p>
            <a:endParaRPr lang="en-US" sz="1400" dirty="0"/>
          </a:p>
        </p:txBody>
      </p:sp>
    </p:spTree>
    <p:extLst>
      <p:ext uri="{BB962C8B-B14F-4D97-AF65-F5344CB8AC3E}">
        <p14:creationId xmlns:p14="http://schemas.microsoft.com/office/powerpoint/2010/main" val="2768831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4"/>
            <a:ext cx="7464425" cy="2251899"/>
          </a:xfrm>
        </p:spPr>
        <p:txBody>
          <a:bodyPr/>
          <a:lstStyle/>
          <a:p>
            <a:pPr lvl="1"/>
            <a:r>
              <a:rPr lang="en-US" sz="2000" dirty="0"/>
              <a:t>Property and animals/environs:</a:t>
            </a:r>
          </a:p>
          <a:p>
            <a:pPr lvl="2"/>
            <a:r>
              <a:rPr lang="en-US" sz="1800" dirty="0"/>
              <a:t>If property or animals present a threat of transmitting an Appendix A or CMO-deemed communicable disease, may direct the person who owns or controls the property or animals to do what is reasonable and necessary to abate the threat of transmission. [</a:t>
            </a:r>
            <a:r>
              <a:rPr lang="en-US" sz="1800" dirty="0" smtClean="0"/>
              <a:t>HFS </a:t>
            </a:r>
            <a:r>
              <a:rPr lang="en-US" sz="1800" dirty="0"/>
              <a:t>145.06(6)]</a:t>
            </a:r>
          </a:p>
          <a:p>
            <a:pPr lvl="3">
              <a:lnSpc>
                <a:spcPct val="90000"/>
              </a:lnSpc>
            </a:pPr>
            <a:endParaRPr lang="en-US" sz="1400" dirty="0"/>
          </a:p>
          <a:p>
            <a:endParaRPr lang="en-US" sz="1400" dirty="0"/>
          </a:p>
        </p:txBody>
      </p:sp>
    </p:spTree>
    <p:extLst>
      <p:ext uri="{BB962C8B-B14F-4D97-AF65-F5344CB8AC3E}">
        <p14:creationId xmlns:p14="http://schemas.microsoft.com/office/powerpoint/2010/main" val="329900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88720" y="1600200"/>
            <a:ext cx="7946136" cy="430887"/>
          </a:xfrm>
        </p:spPr>
        <p:txBody>
          <a:bodyPr/>
          <a:lstStyle/>
          <a:p>
            <a:r>
              <a:rPr lang="en-US" sz="2800" dirty="0" smtClean="0"/>
              <a:t>Isolation and Quarantine</a:t>
            </a:r>
            <a:endParaRPr lang="en-US" sz="2800" dirty="0"/>
          </a:p>
        </p:txBody>
      </p:sp>
      <p:sp>
        <p:nvSpPr>
          <p:cNvPr id="6" name="Content Placeholder 3"/>
          <p:cNvSpPr>
            <a:spLocks noGrp="1"/>
          </p:cNvSpPr>
          <p:nvPr>
            <p:ph sz="quarter" idx="13"/>
          </p:nvPr>
        </p:nvSpPr>
        <p:spPr>
          <a:xfrm>
            <a:off x="1206500" y="2290764"/>
            <a:ext cx="7464425" cy="5083443"/>
          </a:xfrm>
        </p:spPr>
        <p:txBody>
          <a:bodyPr/>
          <a:lstStyle/>
          <a:p>
            <a:pPr lvl="1"/>
            <a:r>
              <a:rPr lang="en-US" sz="2000" dirty="0"/>
              <a:t>Contact with person isolated/quarantined:</a:t>
            </a:r>
          </a:p>
          <a:p>
            <a:pPr lvl="2"/>
            <a:r>
              <a:rPr lang="en-US" sz="1600" dirty="0"/>
              <a:t>If necessary, may forbid direct contact with the person by anyone other than:</a:t>
            </a:r>
          </a:p>
          <a:p>
            <a:pPr lvl="4"/>
            <a:r>
              <a:rPr lang="en-US" sz="1600" dirty="0"/>
              <a:t>Local health officer and representative</a:t>
            </a:r>
          </a:p>
          <a:p>
            <a:pPr lvl="4"/>
            <a:r>
              <a:rPr lang="en-US" sz="1600" dirty="0"/>
              <a:t>Attending physicians and nurses</a:t>
            </a:r>
          </a:p>
          <a:p>
            <a:pPr lvl="4"/>
            <a:r>
              <a:rPr lang="en-US" sz="1600" dirty="0"/>
              <a:t>Clergy</a:t>
            </a:r>
          </a:p>
          <a:p>
            <a:pPr lvl="4"/>
            <a:r>
              <a:rPr lang="en-US" sz="1600" dirty="0"/>
              <a:t>Immediate family</a:t>
            </a:r>
          </a:p>
          <a:p>
            <a:pPr lvl="4"/>
            <a:r>
              <a:rPr lang="en-US" sz="1600" dirty="0"/>
              <a:t>Those with special permit from local health </a:t>
            </a:r>
            <a:r>
              <a:rPr lang="en-US" sz="1600" dirty="0" smtClean="0"/>
              <a:t>officer  [252.06(4</a:t>
            </a:r>
            <a:r>
              <a:rPr lang="en-US" sz="1600" dirty="0"/>
              <a:t>)(a</a:t>
            </a:r>
            <a:r>
              <a:rPr lang="en-US" sz="1600" dirty="0" smtClean="0"/>
              <a:t>)]</a:t>
            </a:r>
          </a:p>
          <a:p>
            <a:pPr lvl="4"/>
            <a:r>
              <a:rPr lang="en-US" sz="1600" dirty="0"/>
              <a:t>During a Governor-declared public health emergency, only the public health authority determines who may enter isolation or quarantine premises  </a:t>
            </a:r>
            <a:r>
              <a:rPr lang="en-US" sz="1600" dirty="0" smtClean="0"/>
              <a:t>[</a:t>
            </a:r>
            <a:r>
              <a:rPr lang="en-US" sz="1600" dirty="0"/>
              <a:t>252.06(4)(b)1.]</a:t>
            </a:r>
          </a:p>
          <a:p>
            <a:pPr lvl="4"/>
            <a:r>
              <a:rPr lang="en-US" sz="1600" dirty="0"/>
              <a:t>Anyone who enters may also be subject to isolation or quarantine  </a:t>
            </a:r>
            <a:r>
              <a:rPr lang="en-US" sz="1600" dirty="0" smtClean="0"/>
              <a:t>[</a:t>
            </a:r>
            <a:r>
              <a:rPr lang="en-US" sz="1600" dirty="0"/>
              <a:t>252.06(4)(b)3.]</a:t>
            </a:r>
          </a:p>
          <a:p>
            <a:pPr lvl="4"/>
            <a:endParaRPr lang="en-US" sz="1600" dirty="0"/>
          </a:p>
          <a:p>
            <a:pPr lvl="3">
              <a:lnSpc>
                <a:spcPct val="90000"/>
              </a:lnSpc>
            </a:pPr>
            <a:endParaRPr lang="en-US" sz="1400" dirty="0"/>
          </a:p>
          <a:p>
            <a:endParaRPr lang="en-US" sz="1400" dirty="0"/>
          </a:p>
        </p:txBody>
      </p:sp>
    </p:spTree>
    <p:extLst>
      <p:ext uri="{BB962C8B-B14F-4D97-AF65-F5344CB8AC3E}">
        <p14:creationId xmlns:p14="http://schemas.microsoft.com/office/powerpoint/2010/main" val="689155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Environmental Health</a:t>
            </a:r>
            <a:endParaRPr lang="en-US" sz="2800" dirty="0"/>
          </a:p>
        </p:txBody>
      </p:sp>
      <p:sp>
        <p:nvSpPr>
          <p:cNvPr id="4" name="Content Placeholder 3"/>
          <p:cNvSpPr>
            <a:spLocks noGrp="1"/>
          </p:cNvSpPr>
          <p:nvPr>
            <p:ph sz="quarter" idx="13"/>
          </p:nvPr>
        </p:nvSpPr>
        <p:spPr>
          <a:xfrm>
            <a:off x="1206500" y="2290763"/>
            <a:ext cx="7464425" cy="3575338"/>
          </a:xfrm>
        </p:spPr>
        <p:txBody>
          <a:bodyPr/>
          <a:lstStyle/>
          <a:p>
            <a:pPr lvl="1"/>
            <a:r>
              <a:rPr lang="en-US" sz="2000" dirty="0"/>
              <a:t>Wisconsin Statutes Chapter 254</a:t>
            </a:r>
          </a:p>
          <a:p>
            <a:pPr lvl="3"/>
            <a:r>
              <a:rPr lang="en-US" sz="1800" dirty="0"/>
              <a:t>Toxic substances</a:t>
            </a:r>
          </a:p>
          <a:p>
            <a:pPr lvl="3"/>
            <a:r>
              <a:rPr lang="en-US" sz="1800" dirty="0"/>
              <a:t>Radiation protection</a:t>
            </a:r>
          </a:p>
          <a:p>
            <a:pPr lvl="3"/>
            <a:r>
              <a:rPr lang="en-US" sz="1800" dirty="0"/>
              <a:t>Recreational sanitation</a:t>
            </a:r>
          </a:p>
          <a:p>
            <a:pPr lvl="3"/>
            <a:r>
              <a:rPr lang="en-US" sz="1800" dirty="0"/>
              <a:t>Animal-borne and vector-borne disease</a:t>
            </a:r>
          </a:p>
          <a:p>
            <a:pPr lvl="3"/>
            <a:r>
              <a:rPr lang="en-US" sz="1800" dirty="0"/>
              <a:t>Human health hazards</a:t>
            </a:r>
          </a:p>
          <a:p>
            <a:pPr lvl="3"/>
            <a:r>
              <a:rPr lang="en-US" sz="1800" dirty="0"/>
              <a:t>Lodging and food protection</a:t>
            </a:r>
          </a:p>
          <a:p>
            <a:pPr lvl="3"/>
            <a:r>
              <a:rPr lang="en-US" sz="1800" dirty="0"/>
              <a:t>Tobacco products to minors</a:t>
            </a:r>
          </a:p>
          <a:p>
            <a:pPr lvl="2"/>
            <a:endParaRPr lang="en-US" dirty="0" smtClean="0"/>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26</a:t>
            </a:fld>
            <a:endParaRPr lang="en-US" dirty="0"/>
          </a:p>
        </p:txBody>
      </p:sp>
    </p:spTree>
    <p:extLst>
      <p:ext uri="{BB962C8B-B14F-4D97-AF65-F5344CB8AC3E}">
        <p14:creationId xmlns:p14="http://schemas.microsoft.com/office/powerpoint/2010/main" val="608907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Environmental Health</a:t>
            </a:r>
            <a:endParaRPr lang="en-US" sz="2800" dirty="0"/>
          </a:p>
        </p:txBody>
      </p:sp>
      <p:sp>
        <p:nvSpPr>
          <p:cNvPr id="4" name="Content Placeholder 3"/>
          <p:cNvSpPr>
            <a:spLocks noGrp="1"/>
          </p:cNvSpPr>
          <p:nvPr>
            <p:ph sz="quarter" idx="13"/>
          </p:nvPr>
        </p:nvSpPr>
        <p:spPr>
          <a:xfrm>
            <a:off x="1206500" y="2290763"/>
            <a:ext cx="7464425" cy="2830518"/>
          </a:xfrm>
        </p:spPr>
        <p:txBody>
          <a:bodyPr/>
          <a:lstStyle/>
          <a:p>
            <a:pPr lvl="1"/>
            <a:r>
              <a:rPr lang="en-US" sz="2000" dirty="0"/>
              <a:t>Agent Status</a:t>
            </a:r>
          </a:p>
          <a:p>
            <a:pPr lvl="3"/>
            <a:r>
              <a:rPr lang="en-US" sz="1800" dirty="0"/>
              <a:t>Chapter 254 gives local health powers and duties</a:t>
            </a:r>
          </a:p>
          <a:p>
            <a:pPr lvl="3"/>
            <a:r>
              <a:rPr lang="en-US" sz="1800" dirty="0"/>
              <a:t>In addition, the department may designate local health to carry out the department’s functions under Chapter 254</a:t>
            </a:r>
          </a:p>
          <a:p>
            <a:pPr lvl="3"/>
            <a:r>
              <a:rPr lang="en-US" sz="1800" dirty="0"/>
              <a:t>Duties and powers of department delegated through written memorandum of agreement</a:t>
            </a:r>
          </a:p>
          <a:p>
            <a:pPr lvl="3"/>
            <a:endParaRPr lang="en-US" sz="1800" dirty="0" smtClean="0"/>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27</a:t>
            </a:fld>
            <a:endParaRPr lang="en-US" dirty="0"/>
          </a:p>
        </p:txBody>
      </p:sp>
    </p:spTree>
    <p:extLst>
      <p:ext uri="{BB962C8B-B14F-4D97-AF65-F5344CB8AC3E}">
        <p14:creationId xmlns:p14="http://schemas.microsoft.com/office/powerpoint/2010/main" val="1271678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Human Health Hazard – What is it?</a:t>
            </a:r>
            <a:endParaRPr lang="en-US" sz="2800" dirty="0"/>
          </a:p>
        </p:txBody>
      </p:sp>
      <p:sp>
        <p:nvSpPr>
          <p:cNvPr id="4" name="Content Placeholder 3"/>
          <p:cNvSpPr>
            <a:spLocks noGrp="1"/>
          </p:cNvSpPr>
          <p:nvPr>
            <p:ph sz="quarter" idx="13"/>
          </p:nvPr>
        </p:nvSpPr>
        <p:spPr>
          <a:xfrm>
            <a:off x="1206500" y="2290763"/>
            <a:ext cx="7464425" cy="2913618"/>
          </a:xfrm>
        </p:spPr>
        <p:txBody>
          <a:bodyPr/>
          <a:lstStyle/>
          <a:p>
            <a:pPr marL="57150" indent="-285750">
              <a:buFont typeface="Arial" pitchFamily="34" charset="0"/>
              <a:buChar char="•"/>
            </a:pPr>
            <a:endParaRPr lang="en-US" sz="2000" dirty="0" smtClean="0"/>
          </a:p>
          <a:p>
            <a:pPr marL="57150" indent="-285750">
              <a:buFont typeface="Arial" pitchFamily="34" charset="0"/>
              <a:buChar char="•"/>
            </a:pPr>
            <a:r>
              <a:rPr lang="en-US" sz="2000" dirty="0" smtClean="0"/>
              <a:t>Sec. 254.01(2): a substance, activity or condition that is known to have the potential to cause acute or chronic illness or death if exposure….is not abated.</a:t>
            </a:r>
          </a:p>
          <a:p>
            <a:pPr marL="57150" indent="-285750">
              <a:buFont typeface="Arial" pitchFamily="34" charset="0"/>
              <a:buChar char="•"/>
            </a:pPr>
            <a:r>
              <a:rPr lang="en-US" sz="2000" dirty="0" smtClean="0"/>
              <a:t>There are no court decisions regarding the definition</a:t>
            </a:r>
          </a:p>
          <a:p>
            <a:pPr marL="57150" indent="-285750">
              <a:buFont typeface="Arial" pitchFamily="34" charset="0"/>
              <a:buChar char="•"/>
            </a:pPr>
            <a:r>
              <a:rPr lang="en-US" sz="2000" dirty="0" smtClean="0"/>
              <a:t>It is a scientific-medical question to be decided by the health officer</a:t>
            </a:r>
          </a:p>
          <a:p>
            <a:endParaRPr lang="en-US" dirty="0"/>
          </a:p>
        </p:txBody>
      </p:sp>
    </p:spTree>
    <p:extLst>
      <p:ext uri="{BB962C8B-B14F-4D97-AF65-F5344CB8AC3E}">
        <p14:creationId xmlns:p14="http://schemas.microsoft.com/office/powerpoint/2010/main" val="1509500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Human Health Hazard - Inspection</a:t>
            </a:r>
            <a:endParaRPr lang="en-US" sz="2800" dirty="0"/>
          </a:p>
        </p:txBody>
      </p:sp>
      <p:sp>
        <p:nvSpPr>
          <p:cNvPr id="4" name="Content Placeholder 3"/>
          <p:cNvSpPr>
            <a:spLocks noGrp="1"/>
          </p:cNvSpPr>
          <p:nvPr>
            <p:ph sz="quarter" idx="13"/>
          </p:nvPr>
        </p:nvSpPr>
        <p:spPr>
          <a:xfrm>
            <a:off x="1206500" y="2290763"/>
            <a:ext cx="7464425" cy="3431709"/>
          </a:xfrm>
        </p:spPr>
        <p:txBody>
          <a:bodyPr/>
          <a:lstStyle/>
          <a:p>
            <a:pPr lvl="4">
              <a:lnSpc>
                <a:spcPct val="90000"/>
              </a:lnSpc>
            </a:pPr>
            <a:endParaRPr lang="en-US" sz="2000" dirty="0" smtClean="0"/>
          </a:p>
          <a:p>
            <a:pPr lvl="4">
              <a:lnSpc>
                <a:spcPct val="90000"/>
              </a:lnSpc>
            </a:pPr>
            <a:r>
              <a:rPr lang="en-US" sz="2000" dirty="0" smtClean="0"/>
              <a:t>Determine whether Hazard </a:t>
            </a:r>
            <a:r>
              <a:rPr lang="en-US" sz="2000" dirty="0"/>
              <a:t>exists by consent to enter premise or via special inspection </a:t>
            </a:r>
            <a:r>
              <a:rPr lang="en-US" sz="2000" dirty="0" smtClean="0"/>
              <a:t>warrant except in case of emergency</a:t>
            </a:r>
          </a:p>
          <a:p>
            <a:pPr lvl="4">
              <a:lnSpc>
                <a:spcPct val="90000"/>
              </a:lnSpc>
            </a:pPr>
            <a:r>
              <a:rPr lang="en-US" sz="2000" dirty="0" smtClean="0"/>
              <a:t>Sec. 66.0119(2) authorizes a warrant to inspect “personal or real properties which are not public buildings…or portions of public buildings…not open to the public…upon showing consent has been refused.</a:t>
            </a:r>
          </a:p>
          <a:p>
            <a:pPr lvl="4">
              <a:lnSpc>
                <a:spcPct val="90000"/>
              </a:lnSpc>
            </a:pPr>
            <a:endParaRPr lang="en-US" sz="1800" dirty="0"/>
          </a:p>
          <a:p>
            <a:pPr marL="228600" lvl="4" indent="0">
              <a:lnSpc>
                <a:spcPct val="90000"/>
              </a:lnSpc>
              <a:buNone/>
            </a:pPr>
            <a:endParaRPr lang="en-US" sz="1800" dirty="0"/>
          </a:p>
          <a:p>
            <a:pPr lvl="2"/>
            <a:endParaRPr lang="en-US" sz="1800" dirty="0" smtClean="0"/>
          </a:p>
          <a:p>
            <a:pPr indent="0"/>
            <a:endParaRPr lang="en-US" sz="1800"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29</a:t>
            </a:fld>
            <a:endParaRPr lang="en-US" dirty="0"/>
          </a:p>
        </p:txBody>
      </p:sp>
    </p:spTree>
    <p:extLst>
      <p:ext uri="{BB962C8B-B14F-4D97-AF65-F5344CB8AC3E}">
        <p14:creationId xmlns:p14="http://schemas.microsoft.com/office/powerpoint/2010/main" val="6089079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88720" y="1248520"/>
            <a:ext cx="7946136" cy="615553"/>
          </a:xfrm>
        </p:spPr>
        <p:txBody>
          <a:bodyPr/>
          <a:lstStyle/>
          <a:p>
            <a:pPr eaLnBrk="1" hangingPunct="1"/>
            <a:r>
              <a:rPr lang="en-US" sz="4000" dirty="0" smtClean="0"/>
              <a:t>Who can use the Network</a:t>
            </a:r>
          </a:p>
        </p:txBody>
      </p:sp>
      <p:sp>
        <p:nvSpPr>
          <p:cNvPr id="3" name="Content Placeholder 2"/>
          <p:cNvSpPr>
            <a:spLocks noGrp="1"/>
          </p:cNvSpPr>
          <p:nvPr>
            <p:ph idx="1"/>
          </p:nvPr>
        </p:nvSpPr>
        <p:spPr>
          <a:xfrm>
            <a:off x="589083" y="2025161"/>
            <a:ext cx="8229600" cy="5029200"/>
          </a:xfrm>
        </p:spPr>
        <p:txBody>
          <a:bodyPr rtlCol="0">
            <a:normAutofit/>
          </a:bodyPr>
          <a:lstStyle/>
          <a:p>
            <a:pPr indent="0" eaLnBrk="1" fontAlgn="auto" hangingPunct="1">
              <a:spcAft>
                <a:spcPts val="0"/>
              </a:spcAft>
              <a:defRPr/>
            </a:pPr>
            <a:r>
              <a:rPr lang="en-US" sz="2800" dirty="0" smtClean="0"/>
              <a:t>Anyone committed to public health can join the Network: </a:t>
            </a:r>
          </a:p>
          <a:p>
            <a:pPr indent="0" eaLnBrk="1" fontAlgn="auto" hangingPunct="1">
              <a:spcAft>
                <a:spcPts val="0"/>
              </a:spcAft>
              <a:defRPr/>
            </a:pPr>
            <a:endParaRPr lang="en-US" dirty="0" smtClean="0"/>
          </a:p>
          <a:p>
            <a:pPr lvl="1">
              <a:spcAft>
                <a:spcPts val="0"/>
              </a:spcAft>
              <a:defRPr/>
            </a:pPr>
            <a:r>
              <a:rPr lang="en-US" sz="2800" dirty="0" smtClean="0"/>
              <a:t>Local, state, tribal and federal public health officials</a:t>
            </a:r>
          </a:p>
          <a:p>
            <a:pPr lvl="1">
              <a:spcAft>
                <a:spcPts val="0"/>
              </a:spcAft>
              <a:defRPr/>
            </a:pPr>
            <a:r>
              <a:rPr lang="en-US" sz="2800" dirty="0" smtClean="0"/>
              <a:t>Public health practitioners</a:t>
            </a:r>
          </a:p>
          <a:p>
            <a:pPr lvl="1">
              <a:spcAft>
                <a:spcPts val="0"/>
              </a:spcAft>
              <a:defRPr/>
            </a:pPr>
            <a:r>
              <a:rPr lang="en-US" sz="2800" dirty="0" smtClean="0"/>
              <a:t>Attorneys</a:t>
            </a:r>
          </a:p>
          <a:p>
            <a:pPr lvl="1">
              <a:spcAft>
                <a:spcPts val="0"/>
              </a:spcAft>
              <a:defRPr/>
            </a:pPr>
            <a:r>
              <a:rPr lang="en-US" sz="2800" dirty="0" smtClean="0"/>
              <a:t>Policy-makers</a:t>
            </a:r>
          </a:p>
          <a:p>
            <a:pPr lvl="1">
              <a:spcAft>
                <a:spcPts val="0"/>
              </a:spcAft>
              <a:defRPr/>
            </a:pPr>
            <a:r>
              <a:rPr lang="en-US" sz="2800" dirty="0" smtClean="0"/>
              <a:t>Advocates</a:t>
            </a:r>
          </a:p>
          <a:p>
            <a:pPr indent="0" eaLnBrk="1" fontAlgn="auto" hangingPunct="1">
              <a:spcAft>
                <a:spcPts val="0"/>
              </a:spcAft>
              <a:defRPr/>
            </a:pPr>
            <a:endParaRPr lang="en-US" dirty="0" smtClean="0"/>
          </a:p>
          <a:p>
            <a:pPr lvl="1" eaLnBrk="1" fontAlgn="auto" hangingPunct="1">
              <a:spcAft>
                <a:spcPts val="0"/>
              </a:spcAft>
              <a:buFont typeface="Arial" pitchFamily="34" charset="0"/>
              <a:buChar char="–"/>
              <a:defRPr/>
            </a:pPr>
            <a:endParaRPr lang="en-US" dirty="0" smtClean="0"/>
          </a:p>
        </p:txBody>
      </p:sp>
    </p:spTree>
    <p:extLst>
      <p:ext uri="{BB962C8B-B14F-4D97-AF65-F5344CB8AC3E}">
        <p14:creationId xmlns:p14="http://schemas.microsoft.com/office/powerpoint/2010/main" val="707507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Health Hazard – Abatement &amp; Costs</a:t>
            </a:r>
            <a:endParaRPr lang="en-US" dirty="0"/>
          </a:p>
        </p:txBody>
      </p:sp>
      <p:sp>
        <p:nvSpPr>
          <p:cNvPr id="4" name="Content Placeholder 3"/>
          <p:cNvSpPr>
            <a:spLocks noGrp="1"/>
          </p:cNvSpPr>
          <p:nvPr>
            <p:ph sz="quarter" idx="13"/>
          </p:nvPr>
        </p:nvSpPr>
        <p:spPr>
          <a:xfrm>
            <a:off x="1206500" y="2290763"/>
            <a:ext cx="7464425" cy="3513269"/>
          </a:xfrm>
        </p:spPr>
        <p:txBody>
          <a:bodyPr/>
          <a:lstStyle/>
          <a:p>
            <a:pPr lvl="4">
              <a:lnSpc>
                <a:spcPct val="90000"/>
              </a:lnSpc>
            </a:pPr>
            <a:r>
              <a:rPr lang="en-US" sz="1800" dirty="0"/>
              <a:t>If </a:t>
            </a:r>
            <a:r>
              <a:rPr lang="en-US" sz="1800" dirty="0" smtClean="0"/>
              <a:t>hazard </a:t>
            </a:r>
            <a:r>
              <a:rPr lang="en-US" sz="1800" dirty="0"/>
              <a:t>exists, send registered mail with return receipt requested notifying owner and occupant, and ordering abatement/removal within 30 days</a:t>
            </a:r>
          </a:p>
          <a:p>
            <a:pPr lvl="4"/>
            <a:r>
              <a:rPr lang="en-US" sz="1800" dirty="0"/>
              <a:t>If no abatement/removal in the manner approved by local health, then local health may enter premises and abate/ remove the </a:t>
            </a:r>
            <a:r>
              <a:rPr lang="en-US" sz="1800" dirty="0" smtClean="0"/>
              <a:t>Hazard </a:t>
            </a:r>
            <a:r>
              <a:rPr lang="en-US" sz="1800" dirty="0"/>
              <a:t>or contract to have </a:t>
            </a:r>
            <a:r>
              <a:rPr lang="en-US" sz="1800" dirty="0" smtClean="0"/>
              <a:t>it </a:t>
            </a:r>
            <a:r>
              <a:rPr lang="en-US" sz="1800" dirty="0"/>
              <a:t>abated/removed</a:t>
            </a:r>
          </a:p>
          <a:p>
            <a:pPr lvl="4"/>
            <a:r>
              <a:rPr lang="en-US" sz="1800" dirty="0"/>
              <a:t>Recover the cost of abatement/removal from:</a:t>
            </a:r>
          </a:p>
          <a:p>
            <a:pPr marL="1143000" lvl="5" indent="0">
              <a:buNone/>
            </a:pPr>
            <a:r>
              <a:rPr lang="en-US" sz="1800" dirty="0"/>
              <a:t>Owner of the premises</a:t>
            </a:r>
          </a:p>
          <a:p>
            <a:pPr marL="1143000" lvl="5" indent="0">
              <a:buNone/>
            </a:pPr>
            <a:r>
              <a:rPr lang="en-US" sz="1800" dirty="0"/>
              <a:t>Person causing or permitting the HHH</a:t>
            </a:r>
          </a:p>
          <a:p>
            <a:pPr marL="1143000" lvl="5" indent="0">
              <a:buNone/>
            </a:pPr>
            <a:r>
              <a:rPr lang="en-US" sz="1800" dirty="0" smtClean="0"/>
              <a:t>Special tax? Not an option for county health departments</a:t>
            </a:r>
            <a:endParaRPr lang="en-US" sz="1800" dirty="0"/>
          </a:p>
          <a:p>
            <a:endParaRPr lang="en-US" dirty="0"/>
          </a:p>
        </p:txBody>
      </p:sp>
    </p:spTree>
    <p:extLst>
      <p:ext uri="{BB962C8B-B14F-4D97-AF65-F5344CB8AC3E}">
        <p14:creationId xmlns:p14="http://schemas.microsoft.com/office/powerpoint/2010/main" val="36099088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School Immunization Reporting</a:t>
            </a:r>
            <a:endParaRPr lang="en-US" sz="2800" dirty="0"/>
          </a:p>
        </p:txBody>
      </p:sp>
      <p:sp>
        <p:nvSpPr>
          <p:cNvPr id="4" name="Content Placeholder 3"/>
          <p:cNvSpPr>
            <a:spLocks noGrp="1"/>
          </p:cNvSpPr>
          <p:nvPr>
            <p:ph sz="quarter" idx="13"/>
          </p:nvPr>
        </p:nvSpPr>
        <p:spPr>
          <a:xfrm>
            <a:off x="1206500" y="2290763"/>
            <a:ext cx="7464425" cy="2718693"/>
          </a:xfrm>
        </p:spPr>
        <p:txBody>
          <a:bodyPr/>
          <a:lstStyle/>
          <a:p>
            <a:pPr marL="57150" indent="-285750">
              <a:buFont typeface="Arial" pitchFamily="34" charset="0"/>
              <a:buChar char="•"/>
            </a:pPr>
            <a:endParaRPr lang="en-US" sz="2000" dirty="0" smtClean="0"/>
          </a:p>
          <a:p>
            <a:pPr marL="57150" indent="-285750">
              <a:buFont typeface="Arial" pitchFamily="34" charset="0"/>
              <a:buChar char="•"/>
            </a:pPr>
            <a:r>
              <a:rPr lang="en-US" sz="2000" dirty="0" smtClean="0"/>
              <a:t>DHS 144.07(4)(a): The school shall report to the local health department the degree of compliance with s. 252.04, Stats., and this chapter</a:t>
            </a:r>
          </a:p>
          <a:p>
            <a:pPr marL="57150" indent="-285750">
              <a:buFont typeface="Arial" pitchFamily="34" charset="0"/>
              <a:buChar char="•"/>
            </a:pPr>
            <a:r>
              <a:rPr lang="en-US" sz="2000" dirty="0" smtClean="0"/>
              <a:t>DHS 144.08(2): By November 15 of each year, each local health department shall report to the department statistical information concerning the degree of compliance with s. 252.04, Stats., of students within its service area</a:t>
            </a:r>
            <a:endParaRPr lang="en-US" sz="2000" dirty="0"/>
          </a:p>
        </p:txBody>
      </p:sp>
    </p:spTree>
    <p:extLst>
      <p:ext uri="{BB962C8B-B14F-4D97-AF65-F5344CB8AC3E}">
        <p14:creationId xmlns:p14="http://schemas.microsoft.com/office/powerpoint/2010/main" val="4104520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Open Records &amp; Confidentiality Laws</a:t>
            </a:r>
            <a:endParaRPr lang="en-US" sz="2800" dirty="0"/>
          </a:p>
        </p:txBody>
      </p:sp>
      <p:sp>
        <p:nvSpPr>
          <p:cNvPr id="4" name="Content Placeholder 3"/>
          <p:cNvSpPr>
            <a:spLocks noGrp="1"/>
          </p:cNvSpPr>
          <p:nvPr>
            <p:ph sz="quarter" idx="13"/>
          </p:nvPr>
        </p:nvSpPr>
        <p:spPr>
          <a:xfrm>
            <a:off x="1206500" y="2290763"/>
            <a:ext cx="7464425" cy="3058273"/>
          </a:xfrm>
        </p:spPr>
        <p:txBody>
          <a:bodyPr/>
          <a:lstStyle/>
          <a:p>
            <a:pPr lvl="1">
              <a:lnSpc>
                <a:spcPct val="90000"/>
              </a:lnSpc>
            </a:pPr>
            <a:r>
              <a:rPr lang="en-US" sz="2000" dirty="0"/>
              <a:t>State law regarding confidentiality</a:t>
            </a:r>
          </a:p>
          <a:p>
            <a:pPr lvl="3">
              <a:lnSpc>
                <a:spcPct val="90000"/>
              </a:lnSpc>
            </a:pPr>
            <a:r>
              <a:rPr lang="en-US" sz="1800" dirty="0"/>
              <a:t>Patient health care records are confidential except to the extent they could be disclosed without consent under </a:t>
            </a:r>
            <a:r>
              <a:rPr lang="en-US" sz="1800" dirty="0" smtClean="0"/>
              <a:t>HIPAA Wis</a:t>
            </a:r>
            <a:r>
              <a:rPr lang="en-US" sz="1800" dirty="0"/>
              <a:t>. Stat. s. 146.82(1)</a:t>
            </a:r>
          </a:p>
          <a:p>
            <a:pPr lvl="3">
              <a:lnSpc>
                <a:spcPct val="90000"/>
              </a:lnSpc>
            </a:pPr>
            <a:r>
              <a:rPr lang="en-US" sz="1800" dirty="0"/>
              <a:t>A covered entity may </a:t>
            </a:r>
            <a:r>
              <a:rPr lang="en-US" sz="1800" dirty="0"/>
              <a:t>redisclose</a:t>
            </a:r>
            <a:r>
              <a:rPr lang="en-US" sz="1800" dirty="0"/>
              <a:t> information if it is a release that would be permitted under the statute</a:t>
            </a:r>
          </a:p>
          <a:p>
            <a:pPr lvl="3">
              <a:lnSpc>
                <a:spcPct val="90000"/>
              </a:lnSpc>
            </a:pPr>
            <a:r>
              <a:rPr lang="en-US" sz="1800" dirty="0"/>
              <a:t>An entity that is not a covered entity may </a:t>
            </a:r>
            <a:r>
              <a:rPr lang="en-US" sz="1800" dirty="0"/>
              <a:t>redisclose</a:t>
            </a:r>
            <a:r>
              <a:rPr lang="en-US" sz="1800" dirty="0"/>
              <a:t> for the same purpose for which the information was </a:t>
            </a:r>
            <a:r>
              <a:rPr lang="en-US" sz="1800" dirty="0" smtClean="0"/>
              <a:t>received Wis</a:t>
            </a:r>
            <a:r>
              <a:rPr lang="en-US" sz="1800" dirty="0"/>
              <a:t>. Stat. s. 146.82(5)</a:t>
            </a:r>
          </a:p>
          <a:p>
            <a:pPr lvl="2"/>
            <a:endParaRPr lang="en-US" dirty="0" smtClean="0"/>
          </a:p>
          <a:p>
            <a:endParaRPr lang="en-US"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32</a:t>
            </a:fld>
            <a:endParaRPr lang="en-US" dirty="0"/>
          </a:p>
        </p:txBody>
      </p:sp>
    </p:spTree>
    <p:extLst>
      <p:ext uri="{BB962C8B-B14F-4D97-AF65-F5344CB8AC3E}">
        <p14:creationId xmlns:p14="http://schemas.microsoft.com/office/powerpoint/2010/main" val="1254330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430887"/>
          </a:xfrm>
        </p:spPr>
        <p:txBody>
          <a:bodyPr/>
          <a:lstStyle/>
          <a:p>
            <a:r>
              <a:rPr lang="en-US" sz="2800" dirty="0" smtClean="0"/>
              <a:t>Open Records and Confidentiality Laws</a:t>
            </a:r>
            <a:endParaRPr lang="en-US" sz="2800" dirty="0"/>
          </a:p>
        </p:txBody>
      </p:sp>
      <p:sp>
        <p:nvSpPr>
          <p:cNvPr id="4" name="Content Placeholder 3"/>
          <p:cNvSpPr>
            <a:spLocks noGrp="1"/>
          </p:cNvSpPr>
          <p:nvPr>
            <p:ph sz="quarter" idx="13"/>
          </p:nvPr>
        </p:nvSpPr>
        <p:spPr>
          <a:xfrm>
            <a:off x="1206500" y="2290763"/>
            <a:ext cx="7464425" cy="3155223"/>
          </a:xfrm>
        </p:spPr>
        <p:txBody>
          <a:bodyPr/>
          <a:lstStyle/>
          <a:p>
            <a:pPr lvl="1"/>
            <a:r>
              <a:rPr lang="en-US" sz="2000" dirty="0"/>
              <a:t>Access to Health Information</a:t>
            </a:r>
          </a:p>
          <a:p>
            <a:pPr lvl="3"/>
            <a:r>
              <a:rPr lang="en-US" sz="1800" dirty="0"/>
              <a:t>All records concerning STDs are confidential and may not be divulged except as are necessary for the preservation of public health </a:t>
            </a:r>
            <a:r>
              <a:rPr lang="en-US" sz="1800" dirty="0" smtClean="0"/>
              <a:t>[</a:t>
            </a:r>
            <a:r>
              <a:rPr lang="en-US" sz="1800" dirty="0"/>
              <a:t>Wis. Stat. 252.11(7)]</a:t>
            </a:r>
          </a:p>
          <a:p>
            <a:pPr lvl="3"/>
            <a:r>
              <a:rPr lang="en-US" sz="1800" dirty="0"/>
              <a:t>Results of an HIV test are confidential and may not be disclosed except to the state epidemiologist or designee for surveillance, investigation or </a:t>
            </a:r>
            <a:r>
              <a:rPr lang="en-US" sz="1800" dirty="0" smtClean="0"/>
              <a:t>control [Wis</a:t>
            </a:r>
            <a:r>
              <a:rPr lang="en-US" sz="1800" dirty="0"/>
              <a:t>. Stat. 252.15(5)]</a:t>
            </a:r>
          </a:p>
          <a:p>
            <a:pPr lvl="2"/>
            <a:endParaRPr lang="en-US" sz="1800" dirty="0" smtClean="0"/>
          </a:p>
          <a:p>
            <a:endParaRPr lang="en-US" sz="1800" dirty="0"/>
          </a:p>
        </p:txBody>
      </p:sp>
      <p:sp>
        <p:nvSpPr>
          <p:cNvPr id="5" name="Slide Number Placeholder 4"/>
          <p:cNvSpPr>
            <a:spLocks noGrp="1"/>
          </p:cNvSpPr>
          <p:nvPr>
            <p:ph type="sldNum" sz="quarter" idx="12"/>
          </p:nvPr>
        </p:nvSpPr>
        <p:spPr/>
        <p:txBody>
          <a:bodyPr/>
          <a:lstStyle/>
          <a:p>
            <a:fld id="{A4AE216E-30EE-794D-82EB-E7F5CCC91463}" type="slidenum">
              <a:rPr lang="en-US" smtClean="0"/>
              <a:pPr/>
              <a:t>33</a:t>
            </a:fld>
            <a:endParaRPr lang="en-US" dirty="0"/>
          </a:p>
        </p:txBody>
      </p:sp>
    </p:spTree>
    <p:extLst>
      <p:ext uri="{BB962C8B-B14F-4D97-AF65-F5344CB8AC3E}">
        <p14:creationId xmlns:p14="http://schemas.microsoft.com/office/powerpoint/2010/main" val="1254330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Dan Stier, Director</a:t>
            </a:r>
          </a:p>
        </p:txBody>
      </p:sp>
      <p:sp>
        <p:nvSpPr>
          <p:cNvPr id="36867" name="Content Placeholder 2"/>
          <p:cNvSpPr>
            <a:spLocks noGrp="1"/>
          </p:cNvSpPr>
          <p:nvPr>
            <p:ph idx="1"/>
          </p:nvPr>
        </p:nvSpPr>
        <p:spPr>
          <a:xfrm>
            <a:off x="1188720" y="2194560"/>
            <a:ext cx="7365999" cy="2492990"/>
          </a:xfrm>
        </p:spPr>
        <p:txBody>
          <a:bodyPr/>
          <a:lstStyle/>
          <a:p>
            <a:pPr algn="ctr"/>
            <a:endParaRPr lang="en-US" dirty="0" smtClean="0"/>
          </a:p>
          <a:p>
            <a:pPr algn="ctr"/>
            <a:r>
              <a:rPr lang="en-US" dirty="0" smtClean="0"/>
              <a:t>National Coordinating Center</a:t>
            </a:r>
          </a:p>
          <a:p>
            <a:pPr algn="ctr"/>
            <a:r>
              <a:rPr lang="en-US" dirty="0" smtClean="0"/>
              <a:t>The Network for Public Health Law</a:t>
            </a:r>
          </a:p>
          <a:p>
            <a:pPr algn="ctr"/>
            <a:r>
              <a:rPr lang="en-US" dirty="0" smtClean="0"/>
              <a:t>William Mitchell College of Law</a:t>
            </a:r>
          </a:p>
          <a:p>
            <a:pPr algn="ctr"/>
            <a:r>
              <a:rPr lang="en-US" dirty="0" smtClean="0"/>
              <a:t>St. Paul, Minnesota</a:t>
            </a:r>
          </a:p>
          <a:p>
            <a:pPr algn="ctr"/>
            <a:endParaRPr lang="en-US" dirty="0" smtClean="0"/>
          </a:p>
          <a:p>
            <a:pPr algn="ctr"/>
            <a:r>
              <a:rPr lang="en-US" dirty="0" smtClean="0"/>
              <a:t>DStier@networkforphl.org</a:t>
            </a:r>
          </a:p>
        </p:txBody>
      </p:sp>
    </p:spTree>
    <p:extLst>
      <p:ext uri="{BB962C8B-B14F-4D97-AF65-F5344CB8AC3E}">
        <p14:creationId xmlns:p14="http://schemas.microsoft.com/office/powerpoint/2010/main" val="3096971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88720" y="1345232"/>
            <a:ext cx="7946136" cy="615553"/>
          </a:xfrm>
        </p:spPr>
        <p:txBody>
          <a:bodyPr/>
          <a:lstStyle/>
          <a:p>
            <a:pPr eaLnBrk="1" hangingPunct="1"/>
            <a:r>
              <a:rPr lang="en-US" sz="4000" dirty="0" smtClean="0"/>
              <a:t>Benefits of Joining</a:t>
            </a:r>
          </a:p>
        </p:txBody>
      </p:sp>
      <p:sp>
        <p:nvSpPr>
          <p:cNvPr id="18435" name="Content Placeholder 2"/>
          <p:cNvSpPr>
            <a:spLocks noGrp="1"/>
          </p:cNvSpPr>
          <p:nvPr>
            <p:ph idx="1"/>
          </p:nvPr>
        </p:nvSpPr>
        <p:spPr>
          <a:xfrm>
            <a:off x="533400" y="2154115"/>
            <a:ext cx="5278315" cy="3349635"/>
          </a:xfrm>
        </p:spPr>
        <p:txBody>
          <a:bodyPr/>
          <a:lstStyle/>
          <a:p>
            <a:pPr lvl="1" eaLnBrk="1" hangingPunct="1"/>
            <a:r>
              <a:rPr lang="en-US" sz="2000" dirty="0" smtClean="0"/>
              <a:t>Get the latest information on public health law</a:t>
            </a:r>
          </a:p>
          <a:p>
            <a:pPr lvl="1" eaLnBrk="1" hangingPunct="1"/>
            <a:r>
              <a:rPr lang="en-US" sz="2000" dirty="0" smtClean="0"/>
              <a:t>Connect with others in the Network</a:t>
            </a:r>
          </a:p>
          <a:p>
            <a:pPr lvl="1"/>
            <a:r>
              <a:rPr lang="en-US" sz="2000" dirty="0"/>
              <a:t>Share your public health law knowledge and </a:t>
            </a:r>
            <a:r>
              <a:rPr lang="en-US" sz="2000" dirty="0" smtClean="0"/>
              <a:t>experiences</a:t>
            </a:r>
          </a:p>
          <a:p>
            <a:pPr lvl="1" eaLnBrk="1" hangingPunct="1"/>
            <a:r>
              <a:rPr lang="en-US" sz="2000" dirty="0" smtClean="0"/>
              <a:t>Get help developing, implementing and enforcing public health laws</a:t>
            </a:r>
          </a:p>
          <a:p>
            <a:pPr lvl="1" eaLnBrk="1" hangingPunct="1"/>
            <a:r>
              <a:rPr lang="en-US" sz="2000" dirty="0" smtClean="0"/>
              <a:t>Access legal assistance and resources</a:t>
            </a:r>
          </a:p>
          <a:p>
            <a:pPr lvl="1" eaLnBrk="1" hangingPunct="1">
              <a:buFont typeface="Arial" charset="0"/>
              <a:buChar char="•"/>
            </a:pPr>
            <a:endParaRPr lang="en-US" dirty="0" smtClean="0"/>
          </a:p>
        </p:txBody>
      </p:sp>
      <p:pic>
        <p:nvPicPr>
          <p:cNvPr id="2050" name="Picture 2" descr="G:\Network Marketing\Marketing toolkit long term\pictures\downloaded\8380761_x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2058" y="2509044"/>
            <a:ext cx="2857500" cy="190481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223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88720" y="1424360"/>
            <a:ext cx="7946136" cy="615553"/>
          </a:xfrm>
        </p:spPr>
        <p:txBody>
          <a:bodyPr/>
          <a:lstStyle/>
          <a:p>
            <a:pPr eaLnBrk="1" hangingPunct="1"/>
            <a:r>
              <a:rPr lang="en-US" sz="4000" dirty="0" smtClean="0"/>
              <a:t>Legal Technical </a:t>
            </a:r>
            <a:r>
              <a:rPr lang="en-US" sz="4000" dirty="0"/>
              <a:t>A</a:t>
            </a:r>
            <a:r>
              <a:rPr lang="en-US" sz="4000" dirty="0" smtClean="0"/>
              <a:t>ssistance</a:t>
            </a:r>
          </a:p>
        </p:txBody>
      </p:sp>
      <p:sp>
        <p:nvSpPr>
          <p:cNvPr id="19459" name="Content Placeholder 2"/>
          <p:cNvSpPr>
            <a:spLocks noGrp="1"/>
          </p:cNvSpPr>
          <p:nvPr>
            <p:ph idx="1"/>
          </p:nvPr>
        </p:nvSpPr>
        <p:spPr>
          <a:xfrm>
            <a:off x="643616" y="2194560"/>
            <a:ext cx="7365999" cy="2605842"/>
          </a:xfrm>
        </p:spPr>
        <p:txBody>
          <a:bodyPr/>
          <a:lstStyle/>
          <a:p>
            <a:pPr indent="0" eaLnBrk="1" hangingPunct="1"/>
            <a:r>
              <a:rPr lang="en-US" sz="2400" dirty="0" smtClean="0"/>
              <a:t>Legal assistance can include:</a:t>
            </a:r>
          </a:p>
          <a:p>
            <a:pPr lvl="1" eaLnBrk="1" hangingPunct="1"/>
            <a:r>
              <a:rPr lang="en-US" sz="2400" dirty="0" smtClean="0"/>
              <a:t>Strategizing about potential legal options</a:t>
            </a:r>
          </a:p>
          <a:p>
            <a:pPr lvl="1" eaLnBrk="1" hangingPunct="1"/>
            <a:r>
              <a:rPr lang="en-US" sz="2400" dirty="0" smtClean="0"/>
              <a:t>Help finding experts, resources and tools</a:t>
            </a:r>
          </a:p>
          <a:p>
            <a:pPr lvl="1" eaLnBrk="1" hangingPunct="1"/>
            <a:r>
              <a:rPr lang="en-US" sz="2400" dirty="0" smtClean="0"/>
              <a:t>Support to develop, implement and enforce legislation, statutes or regulations</a:t>
            </a:r>
          </a:p>
          <a:p>
            <a:pPr lvl="1" eaLnBrk="1" hangingPunct="1"/>
            <a:endParaRPr lang="en-US" dirty="0" smtClean="0"/>
          </a:p>
        </p:txBody>
      </p:sp>
      <p:sp>
        <p:nvSpPr>
          <p:cNvPr id="19460" name="TextBox 3"/>
          <p:cNvSpPr txBox="1">
            <a:spLocks noChangeArrowheads="1"/>
          </p:cNvSpPr>
          <p:nvPr/>
        </p:nvSpPr>
        <p:spPr bwMode="auto">
          <a:xfrm>
            <a:off x="457200" y="5715000"/>
            <a:ext cx="7696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latin typeface="Calibri" pitchFamily="34" charset="0"/>
              </a:rPr>
              <a:t>Technical assistance does not  include providing legal advice or representation. </a:t>
            </a:r>
          </a:p>
        </p:txBody>
      </p:sp>
    </p:spTree>
    <p:extLst>
      <p:ext uri="{BB962C8B-B14F-4D97-AF65-F5344CB8AC3E}">
        <p14:creationId xmlns:p14="http://schemas.microsoft.com/office/powerpoint/2010/main" val="297201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1"/>
          <p:cNvSpPr>
            <a:spLocks noGrp="1"/>
          </p:cNvSpPr>
          <p:nvPr>
            <p:ph type="title"/>
          </p:nvPr>
        </p:nvSpPr>
        <p:spPr>
          <a:xfrm>
            <a:off x="1188720" y="1406776"/>
            <a:ext cx="7946136" cy="615553"/>
          </a:xfrm>
        </p:spPr>
        <p:txBody>
          <a:bodyPr/>
          <a:lstStyle/>
          <a:p>
            <a:pPr eaLnBrk="1" hangingPunct="1"/>
            <a:r>
              <a:rPr lang="en-US" sz="4000" dirty="0" smtClean="0"/>
              <a:t>Access Helpful Resources</a:t>
            </a:r>
          </a:p>
        </p:txBody>
      </p:sp>
      <p:sp>
        <p:nvSpPr>
          <p:cNvPr id="20484" name="Content Placeholder 2"/>
          <p:cNvSpPr>
            <a:spLocks noGrp="1"/>
          </p:cNvSpPr>
          <p:nvPr>
            <p:ph idx="1"/>
          </p:nvPr>
        </p:nvSpPr>
        <p:spPr>
          <a:xfrm>
            <a:off x="700454" y="2173776"/>
            <a:ext cx="5181600" cy="4837222"/>
          </a:xfrm>
        </p:spPr>
        <p:txBody>
          <a:bodyPr/>
          <a:lstStyle/>
          <a:p>
            <a:pPr lvl="1"/>
            <a:r>
              <a:rPr lang="en-US" sz="2400" dirty="0" smtClean="0"/>
              <a:t>Network products, such as fact sheets, tables of state laws, legal briefs and more</a:t>
            </a:r>
          </a:p>
          <a:p>
            <a:pPr lvl="1"/>
            <a:r>
              <a:rPr lang="en-US" sz="2400" dirty="0" smtClean="0"/>
              <a:t>Monthly webinar series</a:t>
            </a:r>
            <a:endParaRPr lang="en-US" sz="2400" dirty="0"/>
          </a:p>
          <a:p>
            <a:pPr lvl="1"/>
            <a:r>
              <a:rPr lang="en-US" sz="2400" dirty="0" smtClean="0"/>
              <a:t>Public health </a:t>
            </a:r>
            <a:r>
              <a:rPr lang="en-US" sz="2400" dirty="0"/>
              <a:t>l</a:t>
            </a:r>
            <a:r>
              <a:rPr lang="en-US" sz="2400" dirty="0" smtClean="0"/>
              <a:t>awyer </a:t>
            </a:r>
            <a:r>
              <a:rPr lang="en-US" sz="2400" dirty="0"/>
              <a:t>d</a:t>
            </a:r>
            <a:r>
              <a:rPr lang="en-US" sz="2400" dirty="0" smtClean="0"/>
              <a:t>irectory</a:t>
            </a:r>
          </a:p>
          <a:p>
            <a:pPr lvl="1"/>
            <a:r>
              <a:rPr lang="en-US" sz="2400" dirty="0" smtClean="0"/>
              <a:t>Library of legal assistance questions and answers</a:t>
            </a:r>
          </a:p>
          <a:p>
            <a:pPr lvl="1"/>
            <a:r>
              <a:rPr lang="en-US" sz="2400" dirty="0" smtClean="0"/>
              <a:t>External resources</a:t>
            </a:r>
          </a:p>
          <a:p>
            <a:pPr lvl="1"/>
            <a:r>
              <a:rPr lang="en-US" sz="2400" dirty="0" smtClean="0"/>
              <a:t>Network newsletters</a:t>
            </a:r>
          </a:p>
          <a:p>
            <a:pPr lvl="1"/>
            <a:r>
              <a:rPr lang="en-US" sz="2400" dirty="0" smtClean="0"/>
              <a:t>Events</a:t>
            </a:r>
            <a:endParaRPr lang="en-US" sz="2400" dirty="0"/>
          </a:p>
          <a:p>
            <a:pPr indent="0" eaLnBrk="1" hangingPunct="1"/>
            <a:endParaRPr lang="en-US" dirty="0" smtClean="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34" t="8616" r="14945" b="8395"/>
          <a:stretch/>
        </p:blipFill>
        <p:spPr bwMode="auto">
          <a:xfrm>
            <a:off x="6198571" y="2215670"/>
            <a:ext cx="2765186" cy="20749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875" t="3009" r="21763" b="5914"/>
          <a:stretch/>
        </p:blipFill>
        <p:spPr bwMode="auto">
          <a:xfrm>
            <a:off x="5609492" y="3446593"/>
            <a:ext cx="2570139" cy="2550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006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153899" y="1046284"/>
            <a:ext cx="7946136" cy="615553"/>
          </a:xfrm>
        </p:spPr>
        <p:txBody>
          <a:bodyPr/>
          <a:lstStyle/>
          <a:p>
            <a:r>
              <a:rPr lang="en-US" sz="4000" dirty="0" smtClean="0"/>
              <a:t>Public Health </a:t>
            </a:r>
            <a:r>
              <a:rPr lang="en-US" sz="4000" dirty="0"/>
              <a:t>T</a:t>
            </a:r>
            <a:r>
              <a:rPr lang="en-US" sz="4000" dirty="0" smtClean="0"/>
              <a:t>opics</a:t>
            </a:r>
          </a:p>
        </p:txBody>
      </p:sp>
      <p:sp>
        <p:nvSpPr>
          <p:cNvPr id="21507" name="Content Placeholder 2"/>
          <p:cNvSpPr>
            <a:spLocks noGrp="1"/>
          </p:cNvSpPr>
          <p:nvPr>
            <p:ph sz="half" idx="1"/>
          </p:nvPr>
        </p:nvSpPr>
        <p:spPr>
          <a:xfrm>
            <a:off x="674077" y="2526330"/>
            <a:ext cx="4038600" cy="3421449"/>
          </a:xfrm>
        </p:spPr>
        <p:txBody>
          <a:bodyPr/>
          <a:lstStyle/>
          <a:p>
            <a:pPr lvl="1"/>
            <a:r>
              <a:rPr lang="en-US" sz="1800" dirty="0" smtClean="0"/>
              <a:t>Cross-border public health</a:t>
            </a:r>
          </a:p>
          <a:p>
            <a:pPr lvl="1"/>
            <a:r>
              <a:rPr lang="en-US" sz="1800" dirty="0" smtClean="0"/>
              <a:t>Emergency legal preparedness and response</a:t>
            </a:r>
          </a:p>
          <a:p>
            <a:pPr lvl="1"/>
            <a:r>
              <a:rPr lang="en-US" sz="1800" dirty="0" smtClean="0"/>
              <a:t>Environmental public health</a:t>
            </a:r>
          </a:p>
          <a:p>
            <a:pPr lvl="1"/>
            <a:r>
              <a:rPr lang="en-US" sz="1800" dirty="0" smtClean="0"/>
              <a:t>Food safety</a:t>
            </a:r>
          </a:p>
          <a:p>
            <a:pPr lvl="1"/>
            <a:r>
              <a:rPr lang="en-US" sz="1800" dirty="0" smtClean="0"/>
              <a:t>Health reform</a:t>
            </a:r>
          </a:p>
          <a:p>
            <a:pPr lvl="1"/>
            <a:r>
              <a:rPr lang="en-US" sz="1800" dirty="0" smtClean="0"/>
              <a:t>Health information data sharing</a:t>
            </a:r>
          </a:p>
          <a:p>
            <a:pPr lvl="1"/>
            <a:r>
              <a:rPr lang="en-US" sz="1800" dirty="0" smtClean="0"/>
              <a:t>Injury prevention and safety</a:t>
            </a:r>
          </a:p>
          <a:p>
            <a:pPr lvl="1"/>
            <a:endParaRPr lang="en-US" sz="2000" dirty="0" smtClean="0"/>
          </a:p>
        </p:txBody>
      </p:sp>
      <p:sp>
        <p:nvSpPr>
          <p:cNvPr id="21508" name="Content Placeholder 3"/>
          <p:cNvSpPr>
            <a:spLocks noGrp="1"/>
          </p:cNvSpPr>
          <p:nvPr>
            <p:ph sz="half" idx="2"/>
          </p:nvPr>
        </p:nvSpPr>
        <p:spPr>
          <a:xfrm>
            <a:off x="4988169" y="2510822"/>
            <a:ext cx="4006362" cy="2857192"/>
          </a:xfrm>
        </p:spPr>
        <p:txBody>
          <a:bodyPr/>
          <a:lstStyle/>
          <a:p>
            <a:pPr lvl="1"/>
            <a:r>
              <a:rPr lang="en-US" sz="1800" dirty="0" smtClean="0"/>
              <a:t>Obesity prevention</a:t>
            </a:r>
          </a:p>
          <a:p>
            <a:pPr lvl="1"/>
            <a:r>
              <a:rPr lang="en-US" sz="1800" dirty="0" smtClean="0"/>
              <a:t>Public health agency accreditation and shared service delivery</a:t>
            </a:r>
          </a:p>
          <a:p>
            <a:pPr lvl="1"/>
            <a:r>
              <a:rPr lang="en-US" sz="1800" dirty="0" smtClean="0"/>
              <a:t>Public health statutes and regulatory information</a:t>
            </a:r>
          </a:p>
          <a:p>
            <a:pPr lvl="1"/>
            <a:r>
              <a:rPr lang="en-US" sz="1800" dirty="0" smtClean="0"/>
              <a:t>Tobacco control</a:t>
            </a:r>
          </a:p>
          <a:p>
            <a:pPr lvl="1"/>
            <a:r>
              <a:rPr lang="en-US" sz="1800" dirty="0" smtClean="0"/>
              <a:t>Tribal public health law</a:t>
            </a:r>
          </a:p>
          <a:p>
            <a:pPr lvl="1"/>
            <a:r>
              <a:rPr lang="en-US" sz="1800" dirty="0" smtClean="0"/>
              <a:t>And other topics</a:t>
            </a:r>
          </a:p>
        </p:txBody>
      </p:sp>
      <p:sp>
        <p:nvSpPr>
          <p:cNvPr id="5" name="Content Placeholder 2"/>
          <p:cNvSpPr txBox="1">
            <a:spLocks/>
          </p:cNvSpPr>
          <p:nvPr/>
        </p:nvSpPr>
        <p:spPr bwMode="auto">
          <a:xfrm>
            <a:off x="764931" y="1688121"/>
            <a:ext cx="8229600" cy="838200"/>
          </a:xfrm>
          <a:prstGeom prst="rect">
            <a:avLst/>
          </a:prstGeom>
          <a:noFill/>
          <a:ln w="9525">
            <a:noFill/>
            <a:miter lim="800000"/>
            <a:headEnd/>
            <a:tailEnd/>
          </a:ln>
        </p:spPr>
        <p:txBody>
          <a:bodyPr/>
          <a:lstStyle/>
          <a:p>
            <a:pPr eaLnBrk="0" hangingPunct="0">
              <a:spcBef>
                <a:spcPct val="20000"/>
              </a:spcBef>
              <a:defRPr/>
            </a:pPr>
            <a:r>
              <a:rPr lang="en-US" sz="2000" dirty="0">
                <a:latin typeface="+mn-lt"/>
              </a:rPr>
              <a:t>Working with experts around the country, the Network provides support on a variety of </a:t>
            </a:r>
            <a:r>
              <a:rPr lang="en-US" sz="2000" dirty="0" smtClean="0">
                <a:latin typeface="+mn-lt"/>
              </a:rPr>
              <a:t>topics:</a:t>
            </a:r>
            <a:endParaRPr lang="en-US" sz="2000" dirty="0">
              <a:latin typeface="+mn-lt"/>
            </a:endParaRPr>
          </a:p>
        </p:txBody>
      </p:sp>
    </p:spTree>
    <p:extLst>
      <p:ext uri="{BB962C8B-B14F-4D97-AF65-F5344CB8AC3E}">
        <p14:creationId xmlns:p14="http://schemas.microsoft.com/office/powerpoint/2010/main" val="3763376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188720" y="1195768"/>
            <a:ext cx="7946136" cy="615553"/>
          </a:xfrm>
        </p:spPr>
        <p:txBody>
          <a:bodyPr/>
          <a:lstStyle/>
          <a:p>
            <a:pPr eaLnBrk="1" hangingPunct="1"/>
            <a:r>
              <a:rPr lang="en-US" sz="4000" dirty="0" smtClean="0"/>
              <a:t>Contact the Network</a:t>
            </a:r>
          </a:p>
        </p:txBody>
      </p:sp>
      <p:sp>
        <p:nvSpPr>
          <p:cNvPr id="23555" name="Content Placeholder 2"/>
          <p:cNvSpPr>
            <a:spLocks noGrp="1"/>
          </p:cNvSpPr>
          <p:nvPr>
            <p:ph idx="1"/>
          </p:nvPr>
        </p:nvSpPr>
        <p:spPr>
          <a:xfrm>
            <a:off x="621323" y="2171699"/>
            <a:ext cx="4419600" cy="3965188"/>
          </a:xfrm>
        </p:spPr>
        <p:txBody>
          <a:bodyPr/>
          <a:lstStyle/>
          <a:p>
            <a:pPr lvl="1"/>
            <a:r>
              <a:rPr lang="en-US" sz="2200" dirty="0" smtClean="0"/>
              <a:t>Visit www.networkforphl.org</a:t>
            </a:r>
            <a:endParaRPr lang="en-US" sz="2200" dirty="0"/>
          </a:p>
          <a:p>
            <a:pPr lvl="1"/>
            <a:r>
              <a:rPr lang="en-US" sz="2200" dirty="0" smtClean="0"/>
              <a:t>Call your Region</a:t>
            </a:r>
            <a:endParaRPr lang="en-US" sz="2200" dirty="0"/>
          </a:p>
          <a:p>
            <a:pPr lvl="1"/>
            <a:r>
              <a:rPr lang="en-US" sz="2200" dirty="0" smtClean="0"/>
              <a:t>Office hours from 9 a.m. to 5 p.m. in the respective time zone of the region’s main office</a:t>
            </a:r>
          </a:p>
          <a:p>
            <a:pPr lvl="1"/>
            <a:r>
              <a:rPr lang="en-US" sz="2200" dirty="0" smtClean="0"/>
              <a:t>Expect a first response within 72 business hours</a:t>
            </a:r>
            <a:endParaRPr lang="en-US" sz="2200" dirty="0"/>
          </a:p>
          <a:p>
            <a:pPr eaLnBrk="1" hangingPunct="1">
              <a:buFont typeface="Arial" charset="0"/>
              <a:buChar char="•"/>
            </a:pPr>
            <a:endParaRPr lang="en-US" sz="2400" dirty="0" smtClean="0"/>
          </a:p>
          <a:p>
            <a:pPr eaLnBrk="1" hangingPunct="1"/>
            <a:endParaRPr lang="en-US" dirty="0" smtClean="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70" r="13369" b="5641"/>
          <a:stretch/>
        </p:blipFill>
        <p:spPr bwMode="auto">
          <a:xfrm>
            <a:off x="5380890" y="2206864"/>
            <a:ext cx="3516924" cy="28311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297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1600200"/>
            <a:ext cx="7946136" cy="861774"/>
          </a:xfrm>
        </p:spPr>
        <p:txBody>
          <a:bodyPr/>
          <a:lstStyle/>
          <a:p>
            <a:r>
              <a:rPr lang="en-US" sz="2800" dirty="0" smtClean="0"/>
              <a:t>New Network Wisconsin Resource (in progress)</a:t>
            </a:r>
            <a:endParaRPr lang="en-US" sz="2800" dirty="0"/>
          </a:p>
        </p:txBody>
      </p:sp>
      <p:sp>
        <p:nvSpPr>
          <p:cNvPr id="3" name="Content Placeholder 2"/>
          <p:cNvSpPr>
            <a:spLocks noGrp="1"/>
          </p:cNvSpPr>
          <p:nvPr>
            <p:ph idx="1"/>
          </p:nvPr>
        </p:nvSpPr>
        <p:spPr>
          <a:xfrm>
            <a:off x="1188720" y="2194560"/>
            <a:ext cx="7365999" cy="4385816"/>
          </a:xfrm>
        </p:spPr>
        <p:txBody>
          <a:bodyPr/>
          <a:lstStyle/>
          <a:p>
            <a:pPr marL="57150" indent="-285750">
              <a:buFont typeface="Arial" pitchFamily="34" charset="0"/>
              <a:buChar char="•"/>
            </a:pPr>
            <a:endParaRPr lang="en-US" sz="2400" dirty="0" smtClean="0"/>
          </a:p>
          <a:p>
            <a:pPr marL="57150" indent="-285750">
              <a:buFont typeface="Arial" pitchFamily="34" charset="0"/>
              <a:buChar char="•"/>
            </a:pPr>
            <a:r>
              <a:rPr lang="en-US" sz="2400" dirty="0" smtClean="0"/>
              <a:t>Overview of Chapters 250-257</a:t>
            </a:r>
          </a:p>
          <a:p>
            <a:pPr marL="57150" indent="-285750">
              <a:buFont typeface="Arial" pitchFamily="34" charset="0"/>
              <a:buChar char="•"/>
            </a:pPr>
            <a:r>
              <a:rPr lang="en-US" sz="2400" dirty="0" smtClean="0"/>
              <a:t>Categorized by</a:t>
            </a:r>
            <a:r>
              <a:rPr lang="en-US" sz="2000" dirty="0" smtClean="0"/>
              <a:t>:</a:t>
            </a:r>
          </a:p>
          <a:p>
            <a:pPr lvl="1"/>
            <a:r>
              <a:rPr lang="en-US" sz="2000" dirty="0" smtClean="0"/>
              <a:t>Management</a:t>
            </a:r>
          </a:p>
          <a:p>
            <a:pPr lvl="1"/>
            <a:r>
              <a:rPr lang="en-US" sz="2000" dirty="0" smtClean="0"/>
              <a:t>Rules and Policies</a:t>
            </a:r>
          </a:p>
          <a:p>
            <a:pPr lvl="1"/>
            <a:r>
              <a:rPr lang="en-US" sz="2000" dirty="0" smtClean="0"/>
              <a:t>Investigations</a:t>
            </a:r>
          </a:p>
          <a:p>
            <a:pPr lvl="1"/>
            <a:r>
              <a:rPr lang="en-US" sz="2000" dirty="0" smtClean="0"/>
              <a:t>Enforcement</a:t>
            </a:r>
          </a:p>
          <a:p>
            <a:pPr lvl="1"/>
            <a:r>
              <a:rPr lang="en-US" sz="2000" dirty="0" smtClean="0"/>
              <a:t>Information Collection, Analysis &amp; Dissemination</a:t>
            </a:r>
          </a:p>
          <a:p>
            <a:pPr lvl="1"/>
            <a:r>
              <a:rPr lang="en-US" sz="2000" dirty="0" smtClean="0"/>
              <a:t>Programs/Grants</a:t>
            </a:r>
          </a:p>
          <a:p>
            <a:pPr lvl="1"/>
            <a:endParaRPr lang="en-US" sz="1800" dirty="0" smtClean="0"/>
          </a:p>
        </p:txBody>
      </p:sp>
    </p:spTree>
    <p:extLst>
      <p:ext uri="{BB962C8B-B14F-4D97-AF65-F5344CB8AC3E}">
        <p14:creationId xmlns:p14="http://schemas.microsoft.com/office/powerpoint/2010/main" val="1052635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ldversionNetwork_PPT_template">
  <a:themeElements>
    <a:clrScheme name="Custom 3">
      <a:dk1>
        <a:srgbClr val="404040"/>
      </a:dk1>
      <a:lt1>
        <a:srgbClr val="FEFEFE"/>
      </a:lt1>
      <a:dk2>
        <a:srgbClr val="B1BA1E"/>
      </a:dk2>
      <a:lt2>
        <a:srgbClr val="008877"/>
      </a:lt2>
      <a:accent1>
        <a:srgbClr val="B1BA1E"/>
      </a:accent1>
      <a:accent2>
        <a:srgbClr val="008877"/>
      </a:accent2>
      <a:accent3>
        <a:srgbClr val="F1843D"/>
      </a:accent3>
      <a:accent4>
        <a:srgbClr val="67AE4B"/>
      </a:accent4>
      <a:accent5>
        <a:srgbClr val="8F6CAB"/>
      </a:accent5>
      <a:accent6>
        <a:srgbClr val="F05B5C"/>
      </a:accent6>
      <a:hlink>
        <a:srgbClr val="00887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OldversionNetwork_PPT_template</Template>
  <TotalTime>752</TotalTime>
  <Words>1845</Words>
  <Application>Microsoft Office PowerPoint</Application>
  <PresentationFormat>On-screen Show (4:3)</PresentationFormat>
  <Paragraphs>240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OldversionNetwork_PPT_template</vt:lpstr>
      <vt:lpstr>Public Health Law in Wisconsin</vt:lpstr>
      <vt:lpstr>National Scope with Local Expertise</vt:lpstr>
      <vt:lpstr>Who can use the Network</vt:lpstr>
      <vt:lpstr>Benefits of Joining</vt:lpstr>
      <vt:lpstr>Legal Technical Assistance</vt:lpstr>
      <vt:lpstr>Access Helpful Resources</vt:lpstr>
      <vt:lpstr>Public Health Topics</vt:lpstr>
      <vt:lpstr>Contact the Network</vt:lpstr>
      <vt:lpstr>New Network Wisconsin Resource (in progress)</vt:lpstr>
      <vt:lpstr>General Powers</vt:lpstr>
      <vt:lpstr>General Powers</vt:lpstr>
      <vt:lpstr>General Legal Authority</vt:lpstr>
      <vt:lpstr>Interpreting Laws</vt:lpstr>
      <vt:lpstr>Working With Legal Counsel</vt:lpstr>
      <vt:lpstr>Communicable Disease – Isolation &amp; Quarantine</vt:lpstr>
      <vt:lpstr>Isolation and Quarantine</vt:lpstr>
      <vt:lpstr>Isolation and Quarantine</vt:lpstr>
      <vt:lpstr>Is Isolation/Quarantine Appropriate?</vt:lpstr>
      <vt:lpstr>Isolation and Quarantine</vt:lpstr>
      <vt:lpstr>Isolation and Quarantine</vt:lpstr>
      <vt:lpstr>Isolation and Quarantine</vt:lpstr>
      <vt:lpstr>Isolation and Quarantine</vt:lpstr>
      <vt:lpstr>Isolation and Quarantine</vt:lpstr>
      <vt:lpstr>Isolation and Quarantine</vt:lpstr>
      <vt:lpstr>Isolation and Quarantine</vt:lpstr>
      <vt:lpstr>Environmental Health</vt:lpstr>
      <vt:lpstr>Environmental Health</vt:lpstr>
      <vt:lpstr>Human Health Hazard – What is it?</vt:lpstr>
      <vt:lpstr>Human Health Hazard - Inspection</vt:lpstr>
      <vt:lpstr>Human Health Hazard – Abatement &amp; Costs</vt:lpstr>
      <vt:lpstr>School Immunization Reporting</vt:lpstr>
      <vt:lpstr>Open Records &amp; Confidentiality Laws</vt:lpstr>
      <vt:lpstr>Open Records and Confidentiality Laws</vt:lpstr>
      <vt:lpstr>Dan Stier, Director</vt:lpstr>
    </vt:vector>
  </TitlesOfParts>
  <Company>William Mitchell College of Law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the Network</dc:title>
  <dc:creator>Windows User</dc:creator>
  <cp:lastModifiedBy>Ruland, Tegan A</cp:lastModifiedBy>
  <cp:revision>49</cp:revision>
  <cp:lastPrinted>2011-06-22T19:44:08Z</cp:lastPrinted>
  <dcterms:created xsi:type="dcterms:W3CDTF">2013-02-06T16:11:28Z</dcterms:created>
  <dcterms:modified xsi:type="dcterms:W3CDTF">2013-03-04T21:09:10Z</dcterms:modified>
</cp:coreProperties>
</file>