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21"/>
  </p:notesMasterIdLst>
  <p:sldIdLst>
    <p:sldId id="256" r:id="rId3"/>
    <p:sldId id="268" r:id="rId4"/>
    <p:sldId id="260" r:id="rId5"/>
    <p:sldId id="270" r:id="rId6"/>
    <p:sldId id="271" r:id="rId7"/>
    <p:sldId id="281" r:id="rId8"/>
    <p:sldId id="263" r:id="rId9"/>
    <p:sldId id="264" r:id="rId10"/>
    <p:sldId id="265" r:id="rId11"/>
    <p:sldId id="273" r:id="rId12"/>
    <p:sldId id="274" r:id="rId13"/>
    <p:sldId id="266" r:id="rId14"/>
    <p:sldId id="276" r:id="rId15"/>
    <p:sldId id="277" r:id="rId16"/>
    <p:sldId id="278" r:id="rId17"/>
    <p:sldId id="280" r:id="rId18"/>
    <p:sldId id="279" r:id="rId19"/>
    <p:sldId id="269" r:id="rId20"/>
  </p:sldIdLst>
  <p:sldSz cx="9144000" cy="6858000" type="screen4x3"/>
  <p:notesSz cx="7010400" cy="9296400"/>
  <p:custDataLst>
    <p:tags r:id="rId2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765"/>
    <a:srgbClr val="618B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06" autoAdjust="0"/>
  </p:normalViewPr>
  <p:slideViewPr>
    <p:cSldViewPr>
      <p:cViewPr>
        <p:scale>
          <a:sx n="60" d="100"/>
          <a:sy n="60" d="100"/>
        </p:scale>
        <p:origin x="-786" y="-288"/>
      </p:cViewPr>
      <p:guideLst>
        <p:guide orient="horz" pos="2160"/>
        <p:guide pos="2880"/>
      </p:guideLst>
    </p:cSldViewPr>
  </p:slideViewPr>
  <p:notesTextViewPr>
    <p:cViewPr>
      <p:scale>
        <a:sx n="1" d="1"/>
        <a:sy n="1" d="1"/>
      </p:scale>
      <p:origin x="0" y="0"/>
    </p:cViewPr>
  </p:notesTextViewPr>
  <p:notesViewPr>
    <p:cSldViewPr>
      <p:cViewPr>
        <p:scale>
          <a:sx n="90" d="100"/>
          <a:sy n="90" d="100"/>
        </p:scale>
        <p:origin x="-1050" y="21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264" cy="465535"/>
          </a:xfrm>
          <a:prstGeom prst="rect">
            <a:avLst/>
          </a:prstGeom>
        </p:spPr>
        <p:txBody>
          <a:bodyPr vert="horz" lIns="91495" tIns="45747" rIns="91495" bIns="45747" rtlCol="0"/>
          <a:lstStyle>
            <a:lvl1pPr algn="l">
              <a:defRPr sz="1200"/>
            </a:lvl1pPr>
          </a:lstStyle>
          <a:p>
            <a:endParaRPr lang="en-US"/>
          </a:p>
        </p:txBody>
      </p:sp>
      <p:sp>
        <p:nvSpPr>
          <p:cNvPr id="3" name="Date Placeholder 2"/>
          <p:cNvSpPr>
            <a:spLocks noGrp="1"/>
          </p:cNvSpPr>
          <p:nvPr>
            <p:ph type="dt" idx="1"/>
          </p:nvPr>
        </p:nvSpPr>
        <p:spPr>
          <a:xfrm>
            <a:off x="3970548" y="0"/>
            <a:ext cx="3038264" cy="465535"/>
          </a:xfrm>
          <a:prstGeom prst="rect">
            <a:avLst/>
          </a:prstGeom>
        </p:spPr>
        <p:txBody>
          <a:bodyPr vert="horz" lIns="91495" tIns="45747" rIns="91495" bIns="45747" rtlCol="0"/>
          <a:lstStyle>
            <a:lvl1pPr algn="r">
              <a:defRPr sz="1200"/>
            </a:lvl1pPr>
          </a:lstStyle>
          <a:p>
            <a:fld id="{AF6A4616-5657-4C33-8A8A-5D395300A395}" type="datetimeFigureOut">
              <a:rPr lang="en-US" smtClean="0"/>
              <a:t>10/10/2018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95" tIns="45747" rIns="91495" bIns="45747" rtlCol="0" anchor="ctr"/>
          <a:lstStyle/>
          <a:p>
            <a:endParaRPr lang="en-US"/>
          </a:p>
        </p:txBody>
      </p:sp>
      <p:sp>
        <p:nvSpPr>
          <p:cNvPr id="5" name="Notes Placeholder 4"/>
          <p:cNvSpPr>
            <a:spLocks noGrp="1"/>
          </p:cNvSpPr>
          <p:nvPr>
            <p:ph type="body" sz="quarter" idx="3"/>
          </p:nvPr>
        </p:nvSpPr>
        <p:spPr>
          <a:xfrm>
            <a:off x="700405" y="4415433"/>
            <a:ext cx="5609591" cy="4183459"/>
          </a:xfrm>
          <a:prstGeom prst="rect">
            <a:avLst/>
          </a:prstGeom>
        </p:spPr>
        <p:txBody>
          <a:bodyPr vert="horz" lIns="91495" tIns="45747" rIns="91495" bIns="4574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277"/>
            <a:ext cx="3038264" cy="465534"/>
          </a:xfrm>
          <a:prstGeom prst="rect">
            <a:avLst/>
          </a:prstGeom>
        </p:spPr>
        <p:txBody>
          <a:bodyPr vert="horz" lIns="91495" tIns="45747" rIns="91495" bIns="45747" rtlCol="0" anchor="b"/>
          <a:lstStyle>
            <a:lvl1pPr algn="l">
              <a:defRPr sz="1200"/>
            </a:lvl1pPr>
          </a:lstStyle>
          <a:p>
            <a:endParaRPr lang="en-US"/>
          </a:p>
        </p:txBody>
      </p:sp>
      <p:sp>
        <p:nvSpPr>
          <p:cNvPr id="7" name="Slide Number Placeholder 6"/>
          <p:cNvSpPr>
            <a:spLocks noGrp="1"/>
          </p:cNvSpPr>
          <p:nvPr>
            <p:ph type="sldNum" sz="quarter" idx="5"/>
          </p:nvPr>
        </p:nvSpPr>
        <p:spPr>
          <a:xfrm>
            <a:off x="3970548" y="8829277"/>
            <a:ext cx="3038264" cy="465534"/>
          </a:xfrm>
          <a:prstGeom prst="rect">
            <a:avLst/>
          </a:prstGeom>
        </p:spPr>
        <p:txBody>
          <a:bodyPr vert="horz" lIns="91495" tIns="45747" rIns="91495" bIns="45747" rtlCol="0" anchor="b"/>
          <a:lstStyle>
            <a:lvl1pPr algn="r">
              <a:defRPr sz="1200"/>
            </a:lvl1pPr>
          </a:lstStyle>
          <a:p>
            <a:fld id="{D1F5D9B9-1D38-4589-B17E-01049D322F09}" type="slidenum">
              <a:rPr lang="en-US" smtClean="0"/>
              <a:t>‹#›</a:t>
            </a:fld>
            <a:endParaRPr lang="en-US"/>
          </a:p>
        </p:txBody>
      </p:sp>
    </p:spTree>
    <p:extLst>
      <p:ext uri="{BB962C8B-B14F-4D97-AF65-F5344CB8AC3E}">
        <p14:creationId xmlns:p14="http://schemas.microsoft.com/office/powerpoint/2010/main" val="3386658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F5D9B9-1D38-4589-B17E-01049D322F09}" type="slidenum">
              <a:rPr lang="en-US" smtClean="0"/>
              <a:t>1</a:t>
            </a:fld>
            <a:endParaRPr lang="en-US"/>
          </a:p>
        </p:txBody>
      </p:sp>
    </p:spTree>
    <p:extLst>
      <p:ext uri="{BB962C8B-B14F-4D97-AF65-F5344CB8AC3E}">
        <p14:creationId xmlns:p14="http://schemas.microsoft.com/office/powerpoint/2010/main" val="24997292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Cambria" panose="02040503050406030204" pitchFamily="18" charset="0"/>
              </a:rPr>
              <a:t>Other 83%</a:t>
            </a:r>
          </a:p>
          <a:p>
            <a:pPr marL="171450" indent="-171450">
              <a:buFont typeface="Arial" panose="020B0604020202020204" pitchFamily="34" charset="0"/>
              <a:buChar char="•"/>
            </a:pPr>
            <a:r>
              <a:rPr lang="en-US" sz="1400" dirty="0" smtClean="0">
                <a:latin typeface="Cambria" panose="02040503050406030204" pitchFamily="18" charset="0"/>
              </a:rPr>
              <a:t>Immunization</a:t>
            </a:r>
          </a:p>
          <a:p>
            <a:pPr marL="171450" indent="-171450">
              <a:buFont typeface="Arial" panose="020B0604020202020204" pitchFamily="34" charset="0"/>
              <a:buChar char="•"/>
            </a:pPr>
            <a:r>
              <a:rPr lang="en-US" sz="1400" dirty="0" smtClean="0">
                <a:latin typeface="Cambria" panose="02040503050406030204" pitchFamily="18" charset="0"/>
              </a:rPr>
              <a:t>Chronic Disease</a:t>
            </a:r>
          </a:p>
          <a:p>
            <a:pPr marL="171450" indent="-171450">
              <a:buFont typeface="Arial" panose="020B0604020202020204" pitchFamily="34" charset="0"/>
              <a:buChar char="•"/>
            </a:pPr>
            <a:r>
              <a:rPr lang="en-US" sz="1400" dirty="0" smtClean="0">
                <a:latin typeface="Cambria" panose="02040503050406030204" pitchFamily="18" charset="0"/>
              </a:rPr>
              <a:t>Radon Information Centers</a:t>
            </a:r>
          </a:p>
          <a:p>
            <a:pPr marL="171450" indent="-171450">
              <a:buFont typeface="Arial" panose="020B0604020202020204" pitchFamily="34" charset="0"/>
              <a:buChar char="•"/>
            </a:pPr>
            <a:r>
              <a:rPr lang="en-US" sz="1400" dirty="0" smtClean="0">
                <a:latin typeface="Cambria" panose="02040503050406030204" pitchFamily="18" charset="0"/>
              </a:rPr>
              <a:t>Woman, infants, and Children (WIC)</a:t>
            </a:r>
          </a:p>
          <a:p>
            <a:pPr marL="171450" indent="-171450">
              <a:buFont typeface="Arial" panose="020B0604020202020204" pitchFamily="34" charset="0"/>
              <a:buChar char="•"/>
            </a:pPr>
            <a:r>
              <a:rPr lang="en-US" sz="1400" dirty="0" smtClean="0">
                <a:latin typeface="Cambria" panose="02040503050406030204" pitchFamily="18" charset="0"/>
              </a:rPr>
              <a:t>Title X Funding Reproductive Health</a:t>
            </a:r>
          </a:p>
          <a:p>
            <a:endParaRPr lang="en-US" sz="1400" dirty="0">
              <a:latin typeface="Cambria" panose="02040503050406030204" pitchFamily="18" charset="0"/>
            </a:endParaRPr>
          </a:p>
          <a:p>
            <a:r>
              <a:rPr lang="en-US" sz="1400" dirty="0" smtClean="0">
                <a:latin typeface="Cambria" panose="02040503050406030204" pitchFamily="18" charset="0"/>
              </a:rPr>
              <a:t>Public Health Preparedness 7.2%</a:t>
            </a:r>
          </a:p>
          <a:p>
            <a:r>
              <a:rPr lang="en-US" sz="1400" dirty="0" smtClean="0">
                <a:latin typeface="Cambria" panose="02040503050406030204" pitchFamily="18" charset="0"/>
              </a:rPr>
              <a:t>Maternal and Child Health 5.7%</a:t>
            </a:r>
          </a:p>
          <a:p>
            <a:r>
              <a:rPr lang="en-US" sz="1400" dirty="0" smtClean="0">
                <a:latin typeface="Cambria" panose="02040503050406030204" pitchFamily="18" charset="0"/>
              </a:rPr>
              <a:t>Hospital Preparedness 3.0%</a:t>
            </a:r>
          </a:p>
          <a:p>
            <a:r>
              <a:rPr lang="en-US" sz="1400" dirty="0" smtClean="0">
                <a:latin typeface="Cambria" panose="02040503050406030204" pitchFamily="18" charset="0"/>
              </a:rPr>
              <a:t>Preventative Health and Health Services 1.3%</a:t>
            </a:r>
            <a:endParaRPr lang="en-US" sz="14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fld id="{9492A8E7-2E98-42B0-9914-6C9F05F7F785}"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852147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92A8E7-2E98-42B0-9914-6C9F05F7F785}"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520953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latin typeface="Cambria" panose="02040503050406030204" pitchFamily="18" charset="0"/>
              </a:rPr>
              <a:t>It calculates amounts due and adjustments back to the State. It also generates reports for providers, counties, and tribes under contract with the State.</a:t>
            </a:r>
          </a:p>
          <a:p>
            <a:endParaRPr lang="en-US" sz="16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fld id="{D1F5D9B9-1D38-4589-B17E-01049D322F09}" type="slidenum">
              <a:rPr lang="en-US" smtClean="0"/>
              <a:t>12</a:t>
            </a:fld>
            <a:endParaRPr lang="en-US"/>
          </a:p>
        </p:txBody>
      </p:sp>
    </p:spTree>
    <p:extLst>
      <p:ext uri="{BB962C8B-B14F-4D97-AF65-F5344CB8AC3E}">
        <p14:creationId xmlns:p14="http://schemas.microsoft.com/office/powerpoint/2010/main" val="1250145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latin typeface="Cambria" panose="02040503050406030204" pitchFamily="18" charset="0"/>
              </a:rPr>
              <a:t>DHS program units prepare and negotiate contracts with providers or local governments for services. Program staff send signed contracts to the CARS Unit for entry into the CARS system at least one month before the first payment to a provider.</a:t>
            </a:r>
          </a:p>
        </p:txBody>
      </p:sp>
      <p:sp>
        <p:nvSpPr>
          <p:cNvPr id="4" name="Slide Number Placeholder 3"/>
          <p:cNvSpPr>
            <a:spLocks noGrp="1"/>
          </p:cNvSpPr>
          <p:nvPr>
            <p:ph type="sldNum" sz="quarter" idx="10"/>
          </p:nvPr>
        </p:nvSpPr>
        <p:spPr/>
        <p:txBody>
          <a:bodyPr/>
          <a:lstStyle/>
          <a:p>
            <a:fld id="{D1F5D9B9-1D38-4589-B17E-01049D322F09}" type="slidenum">
              <a:rPr lang="en-US" smtClean="0"/>
              <a:t>13</a:t>
            </a:fld>
            <a:endParaRPr lang="en-US"/>
          </a:p>
        </p:txBody>
      </p:sp>
    </p:spTree>
    <p:extLst>
      <p:ext uri="{BB962C8B-B14F-4D97-AF65-F5344CB8AC3E}">
        <p14:creationId xmlns:p14="http://schemas.microsoft.com/office/powerpoint/2010/main" val="1250145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Annually there are over 500 providers with contracts totaling almost $1.2 Billion (500+ providers) into CARS annually.  Most of these contracts are calendar year contracts.</a:t>
            </a:r>
          </a:p>
          <a:p>
            <a:endParaRPr lang="en-US" sz="16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fld id="{D1F5D9B9-1D38-4589-B17E-01049D322F09}" type="slidenum">
              <a:rPr lang="en-US" smtClean="0"/>
              <a:t>14</a:t>
            </a:fld>
            <a:endParaRPr lang="en-US"/>
          </a:p>
        </p:txBody>
      </p:sp>
    </p:spTree>
    <p:extLst>
      <p:ext uri="{BB962C8B-B14F-4D97-AF65-F5344CB8AC3E}">
        <p14:creationId xmlns:p14="http://schemas.microsoft.com/office/powerpoint/2010/main" val="1250145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latin typeface="Cambria" panose="02040503050406030204" pitchFamily="18" charset="0"/>
              </a:rPr>
              <a:t>Providers must report costs incurred on signed expenditure reporting forms.  The providers generally submit the forms to the CARS Unit.  Reports are normally due one month after the end of the month for which the report is being submitted  (e.g., January's report is due March 1st).  The CARS Unit reviews, keys and proofs the information.  Then CARS staff execute monthly payment processing computer jobs. After the payment processing jobs complete, the Bureau of Fiscal Services transmits payment data files to DOA to cut checks.  DHS mails the checks to the providers.</a:t>
            </a:r>
            <a:endParaRPr lang="en-US" sz="16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fld id="{D1F5D9B9-1D38-4589-B17E-01049D322F09}" type="slidenum">
              <a:rPr lang="en-US" smtClean="0"/>
              <a:t>15</a:t>
            </a:fld>
            <a:endParaRPr lang="en-US"/>
          </a:p>
        </p:txBody>
      </p:sp>
    </p:spTree>
    <p:extLst>
      <p:ext uri="{BB962C8B-B14F-4D97-AF65-F5344CB8AC3E}">
        <p14:creationId xmlns:p14="http://schemas.microsoft.com/office/powerpoint/2010/main" val="1250145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latin typeface="Cambria" panose="02040503050406030204" pitchFamily="18" charset="0"/>
              </a:rPr>
              <a:t>Providers must report costs incurred on signed expenditure reporting forms.  The providers generally submit the forms to the CARS Unit.  Reports are normally due one month after the end of the month for which the report is being submitted  (e.g., January's report is due March 1st).  The CARS Unit reviews, keys and proofs the information.  Then CARS staff execute monthly payment processing computer jobs. After the payment processing jobs complete, the Bureau of Fiscal Services transmits payment data files to DOA to cut checks.  DHS mails the checks to the providers.</a:t>
            </a:r>
            <a:endParaRPr lang="en-US" sz="16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fld id="{D1F5D9B9-1D38-4589-B17E-01049D322F09}" type="slidenum">
              <a:rPr lang="en-US" smtClean="0"/>
              <a:t>16</a:t>
            </a:fld>
            <a:endParaRPr lang="en-US"/>
          </a:p>
        </p:txBody>
      </p:sp>
    </p:spTree>
    <p:extLst>
      <p:ext uri="{BB962C8B-B14F-4D97-AF65-F5344CB8AC3E}">
        <p14:creationId xmlns:p14="http://schemas.microsoft.com/office/powerpoint/2010/main" val="1250145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latin typeface="Cambria" panose="02040503050406030204" pitchFamily="18" charset="0"/>
              </a:rPr>
              <a:t>DHS program units prepare and negotiate contracts with providers or local governments for services. Program staff send signed contracts to the CARS Unit for entry into the CARS system at least one month before the first payment to a provider.</a:t>
            </a:r>
          </a:p>
        </p:txBody>
      </p:sp>
      <p:sp>
        <p:nvSpPr>
          <p:cNvPr id="4" name="Slide Number Placeholder 3"/>
          <p:cNvSpPr>
            <a:spLocks noGrp="1"/>
          </p:cNvSpPr>
          <p:nvPr>
            <p:ph type="sldNum" sz="quarter" idx="10"/>
          </p:nvPr>
        </p:nvSpPr>
        <p:spPr/>
        <p:txBody>
          <a:bodyPr/>
          <a:lstStyle/>
          <a:p>
            <a:fld id="{D1F5D9B9-1D38-4589-B17E-01049D322F09}" type="slidenum">
              <a:rPr lang="en-US" smtClean="0"/>
              <a:t>17</a:t>
            </a:fld>
            <a:endParaRPr lang="en-US"/>
          </a:p>
        </p:txBody>
      </p:sp>
    </p:spTree>
    <p:extLst>
      <p:ext uri="{BB962C8B-B14F-4D97-AF65-F5344CB8AC3E}">
        <p14:creationId xmlns:p14="http://schemas.microsoft.com/office/powerpoint/2010/main" val="1250145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F5D9B9-1D38-4589-B17E-01049D322F09}" type="slidenum">
              <a:rPr lang="en-US" smtClean="0"/>
              <a:t>18</a:t>
            </a:fld>
            <a:endParaRPr lang="en-US"/>
          </a:p>
        </p:txBody>
      </p:sp>
    </p:spTree>
    <p:extLst>
      <p:ext uri="{BB962C8B-B14F-4D97-AF65-F5344CB8AC3E}">
        <p14:creationId xmlns:p14="http://schemas.microsoft.com/office/powerpoint/2010/main" val="1250145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F5D9B9-1D38-4589-B17E-01049D322F09}" type="slidenum">
              <a:rPr lang="en-US" smtClean="0"/>
              <a:t>2</a:t>
            </a:fld>
            <a:endParaRPr lang="en-US"/>
          </a:p>
        </p:txBody>
      </p:sp>
    </p:spTree>
    <p:extLst>
      <p:ext uri="{BB962C8B-B14F-4D97-AF65-F5344CB8AC3E}">
        <p14:creationId xmlns:p14="http://schemas.microsoft.com/office/powerpoint/2010/main" val="2521256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1"/>
                </a:solidFill>
              </a:rPr>
              <a:t>The way in which the</a:t>
            </a:r>
            <a:r>
              <a:rPr lang="en-US" baseline="0" dirty="0" smtClean="0">
                <a:solidFill>
                  <a:schemeClr val="tx1"/>
                </a:solidFill>
              </a:rPr>
              <a:t> State funding is appropriated is through the state budget.  </a:t>
            </a:r>
            <a:r>
              <a:rPr lang="en-US" dirty="0" smtClean="0">
                <a:solidFill>
                  <a:schemeClr val="tx1"/>
                </a:solidFill>
              </a:rPr>
              <a:t>Wisconsin has a biennial budget,</a:t>
            </a:r>
            <a:r>
              <a:rPr lang="en-US" baseline="0" dirty="0" smtClean="0">
                <a:solidFill>
                  <a:schemeClr val="tx1"/>
                </a:solidFill>
              </a:rPr>
              <a:t> which means that the budget typically describes how money will be spent July through June for a two-year period.  The budget for 2017-19 was just passed and signed by the Governor.</a:t>
            </a:r>
          </a:p>
          <a:p>
            <a:endParaRPr lang="en-US" baseline="0" dirty="0" smtClean="0">
              <a:solidFill>
                <a:schemeClr val="tx1"/>
              </a:solidFill>
            </a:endParaRPr>
          </a:p>
          <a:p>
            <a:r>
              <a:rPr lang="en-US" baseline="0" dirty="0" smtClean="0">
                <a:solidFill>
                  <a:schemeClr val="tx1"/>
                </a:solidFill>
              </a:rPr>
              <a:t>Budget creation begins with state agencies submitting their budgets to the Dept. of Administration, which then combines the state agency budgets into the master budget request, which is then presented to the Governor.  The Governor uses this budget request to develop a budget that is presented to the Legislature—first by the Joint Finance Committee, which includes several public hearings to get public input.  The Joint Finance Committee then takes suggestions from the public, the Governor’s budget, and prepares its own version. This budget is reviewed by the Legislature (Assembly and Senate)—both houses need to agree on the budget, which can be challenging, before it can go back to the Governor for his approval.  The Governor may make line-item vetoes (meaning he can cross out line items, change dollar amounts, etc.).  The Legislature can override the vetoes, but it takes a 2/3rds majority.</a:t>
            </a:r>
          </a:p>
          <a:p>
            <a:endParaRPr lang="en-US" baseline="0" dirty="0" smtClean="0">
              <a:solidFill>
                <a:schemeClr val="tx1"/>
              </a:solidFill>
            </a:endParaRPr>
          </a:p>
          <a:p>
            <a:r>
              <a:rPr lang="en-US" baseline="0" dirty="0" smtClean="0">
                <a:solidFill>
                  <a:schemeClr val="tx1"/>
                </a:solidFill>
              </a:rPr>
              <a:t>The budget should be signed into law before spending begins; however, this does not always happen.  Revenue and spending amounts are carried over from the previous year if a budget is not passed in time.</a:t>
            </a:r>
          </a:p>
        </p:txBody>
      </p:sp>
      <p:sp>
        <p:nvSpPr>
          <p:cNvPr id="4" name="Slide Number Placeholder 3"/>
          <p:cNvSpPr>
            <a:spLocks noGrp="1"/>
          </p:cNvSpPr>
          <p:nvPr>
            <p:ph type="sldNum" sz="quarter" idx="10"/>
          </p:nvPr>
        </p:nvSpPr>
        <p:spPr/>
        <p:txBody>
          <a:bodyPr/>
          <a:lstStyle/>
          <a:p>
            <a:fld id="{D1F5D9B9-1D38-4589-B17E-01049D322F09}" type="slidenum">
              <a:rPr lang="en-US" smtClean="0"/>
              <a:t>3</a:t>
            </a:fld>
            <a:endParaRPr lang="en-US"/>
          </a:p>
        </p:txBody>
      </p:sp>
    </p:spTree>
    <p:extLst>
      <p:ext uri="{BB962C8B-B14F-4D97-AF65-F5344CB8AC3E}">
        <p14:creationId xmlns:p14="http://schemas.microsoft.com/office/powerpoint/2010/main" val="4268370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Department</a:t>
            </a:r>
            <a:r>
              <a:rPr lang="en-US" sz="1400" baseline="0" dirty="0" smtClean="0"/>
              <a:t> of Health Services - 31.5% ($22.9 Billion)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Department of Public Instruction – 18.3% ($13.3 Billion)</a:t>
            </a:r>
          </a:p>
          <a:p>
            <a:endParaRPr lang="en-US" sz="1400" baseline="0" dirty="0" smtClean="0"/>
          </a:p>
          <a:p>
            <a:r>
              <a:rPr lang="en-US" sz="1400" baseline="0" dirty="0" smtClean="0"/>
              <a:t>UW System – 16.4% ($11.9 </a:t>
            </a:r>
            <a:r>
              <a:rPr lang="en-US" sz="1400" dirty="0"/>
              <a:t>Billion)</a:t>
            </a:r>
            <a:br>
              <a:rPr lang="en-US" sz="1400" dirty="0"/>
            </a:br>
            <a:endParaRPr lang="en-US" sz="1400" dirty="0" smtClean="0"/>
          </a:p>
          <a:p>
            <a:r>
              <a:rPr lang="en-US" sz="1400" dirty="0" smtClean="0"/>
              <a:t>Other State Agencies – 9.2% ($6.7 Billion)</a:t>
            </a:r>
            <a:endParaRPr lang="en-US" sz="1400" dirty="0"/>
          </a:p>
          <a:p>
            <a:endParaRPr lang="en-US" sz="1400" dirty="0" smtClean="0"/>
          </a:p>
          <a:p>
            <a:r>
              <a:rPr lang="en-US" sz="1400" dirty="0" smtClean="0"/>
              <a:t>Department of Transportation –  7.8% ($5.7 Billion)</a:t>
            </a:r>
            <a:endParaRPr lang="en-US" sz="1400" dirty="0"/>
          </a:p>
          <a:p>
            <a:endParaRPr lang="en-US" sz="1400" dirty="0" smtClean="0"/>
          </a:p>
          <a:p>
            <a:r>
              <a:rPr lang="en-US" sz="1400" dirty="0" smtClean="0"/>
              <a:t>Shared Revenue – 6.7% ($4.9 Billion)</a:t>
            </a:r>
            <a:endParaRPr lang="en-US" sz="1400" dirty="0"/>
          </a:p>
          <a:p>
            <a:endParaRPr lang="en-US" sz="1400" dirty="0" smtClean="0"/>
          </a:p>
          <a:p>
            <a:r>
              <a:rPr lang="en-US" sz="1400" dirty="0" smtClean="0"/>
              <a:t>Department of Corrections – 3.4%  $2.5 Billion)</a:t>
            </a:r>
          </a:p>
          <a:p>
            <a:endParaRPr lang="en-US" sz="1400" dirty="0" smtClean="0"/>
          </a:p>
          <a:p>
            <a:r>
              <a:rPr lang="en-US" sz="1400" dirty="0" smtClean="0"/>
              <a:t>Department of Children and Families – 3.4%</a:t>
            </a:r>
            <a:r>
              <a:rPr lang="en-US" sz="1400" dirty="0"/>
              <a:t>	</a:t>
            </a:r>
            <a:r>
              <a:rPr lang="en-US" sz="1400" dirty="0" smtClean="0"/>
              <a:t>($2.5 Billion)</a:t>
            </a:r>
            <a:endParaRPr lang="en-US" sz="1400" dirty="0"/>
          </a:p>
          <a:p>
            <a:endParaRPr lang="en-US" sz="1400" dirty="0" smtClean="0"/>
          </a:p>
          <a:p>
            <a:r>
              <a:rPr lang="en-US" sz="1400" dirty="0" smtClean="0"/>
              <a:t>Department of Administration – 3.2% $2.3 Billion)</a:t>
            </a:r>
            <a:endParaRPr lang="en-US"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p:txBody>
      </p:sp>
      <p:sp>
        <p:nvSpPr>
          <p:cNvPr id="4" name="Slide Number Placeholder 3"/>
          <p:cNvSpPr>
            <a:spLocks noGrp="1"/>
          </p:cNvSpPr>
          <p:nvPr>
            <p:ph type="sldNum" sz="quarter" idx="10"/>
          </p:nvPr>
        </p:nvSpPr>
        <p:spPr/>
        <p:txBody>
          <a:bodyPr/>
          <a:lstStyle/>
          <a:p>
            <a:fld id="{9492A8E7-2E98-42B0-9914-6C9F05F7F785}"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335930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latin typeface="Cambria Math" panose="02040503050406030204" pitchFamily="18" charset="0"/>
                <a:ea typeface="Cambria Math" panose="02040503050406030204" pitchFamily="18" charset="0"/>
              </a:rPr>
              <a:t>DHS</a:t>
            </a:r>
          </a:p>
          <a:p>
            <a:r>
              <a:rPr lang="en-US" sz="1800" dirty="0" smtClean="0">
                <a:latin typeface="Cambria Math" panose="02040503050406030204" pitchFamily="18" charset="0"/>
                <a:ea typeface="Cambria Math" panose="02040503050406030204" pitchFamily="18" charset="0"/>
              </a:rPr>
              <a:t>Medicaid Services 90%</a:t>
            </a:r>
          </a:p>
          <a:p>
            <a:endParaRPr lang="en-US" sz="1800" dirty="0" smtClean="0">
              <a:latin typeface="Cambria Math" panose="02040503050406030204" pitchFamily="18" charset="0"/>
              <a:ea typeface="Cambria Math" panose="02040503050406030204" pitchFamily="18" charset="0"/>
            </a:endParaRPr>
          </a:p>
          <a:p>
            <a:r>
              <a:rPr lang="en-US" sz="1800" dirty="0" smtClean="0">
                <a:latin typeface="Cambria Math" panose="02040503050406030204" pitchFamily="18" charset="0"/>
                <a:ea typeface="Cambria Math" panose="02040503050406030204" pitchFamily="18" charset="0"/>
              </a:rPr>
              <a:t>Facilities 3.6%</a:t>
            </a:r>
          </a:p>
          <a:p>
            <a:endParaRPr lang="en-US" sz="1800" dirty="0" smtClean="0">
              <a:latin typeface="Cambria Math" panose="02040503050406030204" pitchFamily="18" charset="0"/>
              <a:ea typeface="Cambria Math" panose="02040503050406030204" pitchFamily="18" charset="0"/>
            </a:endParaRPr>
          </a:p>
          <a:p>
            <a:r>
              <a:rPr lang="en-US" sz="1800" dirty="0" smtClean="0">
                <a:latin typeface="Cambria Math" panose="02040503050406030204" pitchFamily="18" charset="0"/>
                <a:ea typeface="Cambria Math" panose="02040503050406030204" pitchFamily="18" charset="0"/>
              </a:rPr>
              <a:t>Disability and Elder Services 3.1%</a:t>
            </a:r>
          </a:p>
          <a:p>
            <a:endParaRPr lang="en-US" sz="1800" dirty="0" smtClean="0">
              <a:latin typeface="Cambria Math" panose="02040503050406030204" pitchFamily="18" charset="0"/>
              <a:ea typeface="Cambria Math" panose="02040503050406030204" pitchFamily="18" charset="0"/>
            </a:endParaRPr>
          </a:p>
          <a:p>
            <a:r>
              <a:rPr lang="en-US" sz="1800" dirty="0" smtClean="0">
                <a:latin typeface="Cambria Math" panose="02040503050406030204" pitchFamily="18" charset="0"/>
                <a:ea typeface="Cambria Math" panose="02040503050406030204" pitchFamily="18" charset="0"/>
              </a:rPr>
              <a:t>Public Health 2.4%</a:t>
            </a:r>
          </a:p>
          <a:p>
            <a:endParaRPr lang="en-US" sz="1800" dirty="0" smtClean="0">
              <a:latin typeface="Cambria Math" panose="02040503050406030204" pitchFamily="18" charset="0"/>
              <a:ea typeface="Cambria Math" panose="02040503050406030204" pitchFamily="18" charset="0"/>
            </a:endParaRPr>
          </a:p>
          <a:p>
            <a:r>
              <a:rPr lang="en-US" sz="1800" dirty="0" smtClean="0">
                <a:latin typeface="Cambria Math" panose="02040503050406030204" pitchFamily="18" charset="0"/>
                <a:ea typeface="Cambria Math" panose="02040503050406030204" pitchFamily="18" charset="0"/>
              </a:rPr>
              <a:t>Administration 0.6%</a:t>
            </a:r>
          </a:p>
          <a:p>
            <a:endParaRPr lang="en-US" sz="1800" dirty="0" smtClean="0">
              <a:latin typeface="Cambria Math" panose="02040503050406030204" pitchFamily="18" charset="0"/>
              <a:ea typeface="Cambria Math" panose="02040503050406030204" pitchFamily="18" charset="0"/>
            </a:endParaRPr>
          </a:p>
          <a:p>
            <a:r>
              <a:rPr lang="en-US" sz="1800" dirty="0" smtClean="0">
                <a:latin typeface="Cambria Math" panose="02040503050406030204" pitchFamily="18" charset="0"/>
                <a:ea typeface="Cambria Math" panose="02040503050406030204" pitchFamily="18" charset="0"/>
              </a:rPr>
              <a:t>Mental Health 0.6%</a:t>
            </a:r>
          </a:p>
          <a:p>
            <a:endParaRPr lang="en-US" sz="1800" dirty="0" smtClean="0">
              <a:latin typeface="Cambria Math" panose="02040503050406030204" pitchFamily="18" charset="0"/>
              <a:ea typeface="Cambria Math" panose="02040503050406030204" pitchFamily="18" charset="0"/>
            </a:endParaRPr>
          </a:p>
          <a:p>
            <a:r>
              <a:rPr lang="en-US" sz="1800" dirty="0" smtClean="0">
                <a:latin typeface="Cambria Math" panose="02040503050406030204" pitchFamily="18" charset="0"/>
                <a:ea typeface="Cambria Math" panose="02040503050406030204" pitchFamily="18" charset="0"/>
              </a:rPr>
              <a:t>Quality Assurance 0.2%</a:t>
            </a:r>
            <a:endParaRPr lang="en-US" sz="1800" dirty="0" smtClean="0">
              <a:latin typeface="Cambria Math" panose="02040503050406030204" pitchFamily="18" charset="0"/>
              <a:ea typeface="Cambria Math" panose="02040503050406030204" pitchFamily="18" charset="0"/>
            </a:endParaRPr>
          </a:p>
          <a:p>
            <a:endParaRPr lang="en-US" sz="1800"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0"/>
          </p:nvPr>
        </p:nvSpPr>
        <p:spPr/>
        <p:txBody>
          <a:bodyPr/>
          <a:lstStyle/>
          <a:p>
            <a:fld id="{9492A8E7-2E98-42B0-9914-6C9F05F7F785}"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486258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latin typeface="Cambria" panose="02040503050406030204" pitchFamily="18" charset="0"/>
                <a:ea typeface="Cambria Math" panose="02040503050406030204" pitchFamily="18" charset="0"/>
              </a:rPr>
              <a:t>DPH</a:t>
            </a:r>
          </a:p>
          <a:p>
            <a:r>
              <a:rPr lang="en-US" sz="1600" dirty="0" smtClean="0">
                <a:latin typeface="Cambria" panose="02040503050406030204" pitchFamily="18" charset="0"/>
                <a:ea typeface="Cambria Math" panose="02040503050406030204" pitchFamily="18" charset="0"/>
              </a:rPr>
              <a:t>Receives funding from</a:t>
            </a:r>
          </a:p>
          <a:p>
            <a:r>
              <a:rPr lang="en-US" sz="1600" dirty="0" smtClean="0">
                <a:latin typeface="Cambria" panose="02040503050406030204" pitchFamily="18" charset="0"/>
                <a:ea typeface="Cambria Math" panose="02040503050406030204" pitchFamily="18" charset="0"/>
              </a:rPr>
              <a:t>Federal Government 70%</a:t>
            </a:r>
          </a:p>
          <a:p>
            <a:endParaRPr lang="en-US" sz="1600" dirty="0">
              <a:latin typeface="Cambria" panose="02040503050406030204" pitchFamily="18" charset="0"/>
              <a:ea typeface="Cambria Math" panose="02040503050406030204" pitchFamily="18" charset="0"/>
            </a:endParaRPr>
          </a:p>
          <a:p>
            <a:r>
              <a:rPr lang="en-US" sz="1600" dirty="0" smtClean="0">
                <a:latin typeface="Cambria" panose="02040503050406030204" pitchFamily="18" charset="0"/>
                <a:ea typeface="Cambria Math" panose="02040503050406030204" pitchFamily="18" charset="0"/>
              </a:rPr>
              <a:t>Other Programs 16%</a:t>
            </a:r>
          </a:p>
          <a:p>
            <a:endParaRPr lang="en-US" sz="1600" dirty="0">
              <a:latin typeface="Cambria" panose="02040503050406030204" pitchFamily="18" charset="0"/>
              <a:ea typeface="Cambria Math" panose="02040503050406030204" pitchFamily="18" charset="0"/>
            </a:endParaRPr>
          </a:p>
          <a:p>
            <a:r>
              <a:rPr lang="en-US" sz="1600" dirty="0" smtClean="0">
                <a:latin typeface="Cambria" panose="02040503050406030204" pitchFamily="18" charset="0"/>
                <a:ea typeface="Cambria Math" panose="02040503050406030204" pitchFamily="18" charset="0"/>
              </a:rPr>
              <a:t>General Purpose Revenue 14.4%</a:t>
            </a:r>
          </a:p>
          <a:p>
            <a:endParaRPr lang="en-US" sz="1600" dirty="0">
              <a:latin typeface="Cambria" panose="02040503050406030204" pitchFamily="18" charset="0"/>
              <a:ea typeface="Cambria Math" panose="02040503050406030204" pitchFamily="18" charset="0"/>
            </a:endParaRPr>
          </a:p>
          <a:p>
            <a:r>
              <a:rPr lang="en-US" sz="1600" dirty="0" smtClean="0">
                <a:latin typeface="Cambria" panose="02040503050406030204" pitchFamily="18" charset="0"/>
                <a:ea typeface="Cambria Math" panose="02040503050406030204" pitchFamily="18" charset="0"/>
              </a:rPr>
              <a:t>Segregated Program Revenue 0.2%</a:t>
            </a:r>
            <a:endParaRPr lang="en-US" sz="1600" dirty="0">
              <a:latin typeface="Cambria" panose="02040503050406030204" pitchFamily="18" charset="0"/>
              <a:ea typeface="Cambria Math" panose="02040503050406030204" pitchFamily="18" charset="0"/>
            </a:endParaRPr>
          </a:p>
          <a:p>
            <a:endParaRPr lang="en-US" sz="1600" dirty="0">
              <a:latin typeface="Cambria" panose="02040503050406030204" pitchFamily="18" charset="0"/>
              <a:ea typeface="Cambria Math" panose="02040503050406030204" pitchFamily="18" charset="0"/>
            </a:endParaRPr>
          </a:p>
        </p:txBody>
      </p:sp>
      <p:sp>
        <p:nvSpPr>
          <p:cNvPr id="4" name="Slide Number Placeholder 3"/>
          <p:cNvSpPr>
            <a:spLocks noGrp="1"/>
          </p:cNvSpPr>
          <p:nvPr>
            <p:ph type="sldNum" sz="quarter" idx="10"/>
          </p:nvPr>
        </p:nvSpPr>
        <p:spPr/>
        <p:txBody>
          <a:bodyPr/>
          <a:lstStyle/>
          <a:p>
            <a:fld id="{9492A8E7-2E98-42B0-9914-6C9F05F7F78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486258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949">
              <a:defRPr/>
            </a:pPr>
            <a:r>
              <a:rPr lang="en-US" dirty="0" smtClean="0"/>
              <a:t>Program Revenue is money that is collected by DHS for specific purposes, then is credited directly to an appropriation.</a:t>
            </a:r>
            <a:r>
              <a:rPr lang="en-US" baseline="0" dirty="0" smtClean="0"/>
              <a:t>  Some examples of Program Revenue is licensing and certifying activities, and fees for vital records.</a:t>
            </a:r>
          </a:p>
          <a:p>
            <a:endParaRPr lang="en-US" dirty="0"/>
          </a:p>
        </p:txBody>
      </p:sp>
      <p:sp>
        <p:nvSpPr>
          <p:cNvPr id="4" name="Slide Number Placeholder 3"/>
          <p:cNvSpPr>
            <a:spLocks noGrp="1"/>
          </p:cNvSpPr>
          <p:nvPr>
            <p:ph type="sldNum" sz="quarter" idx="10"/>
          </p:nvPr>
        </p:nvSpPr>
        <p:spPr/>
        <p:txBody>
          <a:bodyPr/>
          <a:lstStyle/>
          <a:p>
            <a:fld id="{D1F5D9B9-1D38-4589-B17E-01049D322F09}" type="slidenum">
              <a:rPr lang="en-US" smtClean="0"/>
              <a:t>7</a:t>
            </a:fld>
            <a:endParaRPr lang="en-US"/>
          </a:p>
        </p:txBody>
      </p:sp>
    </p:spTree>
    <p:extLst>
      <p:ext uri="{BB962C8B-B14F-4D97-AF65-F5344CB8AC3E}">
        <p14:creationId xmlns:p14="http://schemas.microsoft.com/office/powerpoint/2010/main" val="1194391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Cambria" panose="02040503050406030204" pitchFamily="18" charset="0"/>
                <a:ea typeface="Cambria Math" panose="02040503050406030204" pitchFamily="18" charset="0"/>
              </a:rPr>
              <a:t>Segregated </a:t>
            </a:r>
            <a:r>
              <a:rPr lang="en-US" dirty="0">
                <a:latin typeface="Cambria" panose="02040503050406030204" pitchFamily="18" charset="0"/>
                <a:ea typeface="Cambria Math" panose="02040503050406030204" pitchFamily="18" charset="0"/>
              </a:rPr>
              <a:t>Program Revenue is funding deposited into funds other than general revenue, and is used for specific purposes.  For example, the Tribal Gaming Revenue that DHS receives helps to fund minority and tribal health grants.  Segregated Program Revenue also includes transfers of funds from other agencies.</a:t>
            </a:r>
          </a:p>
          <a:p>
            <a:pPr defTabSz="914949">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D1F5D9B9-1D38-4589-B17E-01049D322F09}" type="slidenum">
              <a:rPr lang="en-US" smtClean="0"/>
              <a:t>8</a:t>
            </a:fld>
            <a:endParaRPr lang="en-US"/>
          </a:p>
        </p:txBody>
      </p:sp>
    </p:spTree>
    <p:extLst>
      <p:ext uri="{BB962C8B-B14F-4D97-AF65-F5344CB8AC3E}">
        <p14:creationId xmlns:p14="http://schemas.microsoft.com/office/powerpoint/2010/main" val="3526388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latin typeface="Cambria" panose="02040503050406030204" pitchFamily="18" charset="0"/>
                <a:ea typeface="Cambria Math" panose="02040503050406030204" pitchFamily="18" charset="0"/>
              </a:rPr>
              <a:t>Fees collected </a:t>
            </a:r>
          </a:p>
          <a:p>
            <a:r>
              <a:rPr lang="en-US" sz="1600" dirty="0">
                <a:latin typeface="Cambria" panose="02040503050406030204" pitchFamily="18" charset="0"/>
                <a:ea typeface="Cambria Math" panose="02040503050406030204" pitchFamily="18" charset="0"/>
              </a:rPr>
              <a:t>Put into the state general</a:t>
            </a:r>
          </a:p>
          <a:p>
            <a:r>
              <a:rPr lang="en-US" sz="1600" dirty="0">
                <a:latin typeface="Cambria" panose="02040503050406030204" pitchFamily="18" charset="0"/>
                <a:ea typeface="Cambria Math" panose="02040503050406030204" pitchFamily="18" charset="0"/>
              </a:rPr>
              <a:t>Appropriated by the Legislature</a:t>
            </a:r>
          </a:p>
          <a:p>
            <a:endParaRPr lang="en-US" sz="1600" dirty="0">
              <a:latin typeface="Cambria" panose="02040503050406030204" pitchFamily="18" charset="0"/>
              <a:ea typeface="Cambria Math" panose="02040503050406030204" pitchFamily="18" charset="0"/>
            </a:endParaRPr>
          </a:p>
          <a:p>
            <a:pPr defTabSz="914949">
              <a:defRPr/>
            </a:pPr>
            <a:endParaRPr lang="en-US" sz="1600" baseline="0" dirty="0" smtClean="0">
              <a:latin typeface="Cambria" panose="02040503050406030204" pitchFamily="18" charset="0"/>
            </a:endParaRPr>
          </a:p>
          <a:p>
            <a:pPr defTabSz="914949">
              <a:defRPr/>
            </a:pPr>
            <a:endParaRPr lang="en-US" sz="1600" dirty="0">
              <a:latin typeface="Cambria" panose="02040503050406030204" pitchFamily="18" charset="0"/>
            </a:endParaRPr>
          </a:p>
          <a:p>
            <a:r>
              <a:rPr lang="en-US" sz="1600" dirty="0" smtClean="0">
                <a:latin typeface="Cambria" panose="02040503050406030204" pitchFamily="18" charset="0"/>
                <a:ea typeface="Cambria Math" panose="02040503050406030204" pitchFamily="18" charset="0"/>
              </a:rPr>
              <a:t>Lead</a:t>
            </a:r>
            <a:endParaRPr lang="en-US" sz="1600" dirty="0">
              <a:latin typeface="Cambria" panose="02040503050406030204" pitchFamily="18" charset="0"/>
              <a:ea typeface="Cambria Math" panose="02040503050406030204" pitchFamily="18" charset="0"/>
            </a:endParaRPr>
          </a:p>
          <a:p>
            <a:r>
              <a:rPr lang="en-US" sz="1600" dirty="0">
                <a:latin typeface="Cambria" panose="02040503050406030204" pitchFamily="18" charset="0"/>
                <a:ea typeface="Cambria Math" panose="02040503050406030204" pitchFamily="18" charset="0"/>
              </a:rPr>
              <a:t>Tobacco</a:t>
            </a:r>
          </a:p>
          <a:p>
            <a:r>
              <a:rPr lang="en-US" sz="1600" dirty="0">
                <a:latin typeface="Cambria" panose="02040503050406030204" pitchFamily="18" charset="0"/>
                <a:ea typeface="Cambria Math" panose="02040503050406030204" pitchFamily="18" charset="0"/>
              </a:rPr>
              <a:t>Well </a:t>
            </a:r>
            <a:r>
              <a:rPr lang="en-US" sz="1600" dirty="0" smtClean="0">
                <a:latin typeface="Cambria" panose="02040503050406030204" pitchFamily="18" charset="0"/>
                <a:ea typeface="Cambria Math" panose="02040503050406030204" pitchFamily="18" charset="0"/>
              </a:rPr>
              <a:t>Woman</a:t>
            </a:r>
          </a:p>
          <a:p>
            <a:endParaRPr lang="en-US" sz="1600" dirty="0">
              <a:latin typeface="Cambria" panose="02040503050406030204" pitchFamily="18" charset="0"/>
              <a:ea typeface="Cambria Math" panose="02040503050406030204" pitchFamily="18" charset="0"/>
            </a:endParaRPr>
          </a:p>
          <a:p>
            <a:pPr defTabSz="914949">
              <a:defRPr/>
            </a:pPr>
            <a:endParaRPr lang="en-US" sz="1600" baseline="0" dirty="0" smtClean="0">
              <a:latin typeface="Cambria" panose="02040503050406030204" pitchFamily="18" charset="0"/>
            </a:endParaRPr>
          </a:p>
          <a:p>
            <a:endParaRPr lang="en-US" sz="1600" dirty="0" smtClean="0">
              <a:latin typeface="Cambria" panose="02040503050406030204" pitchFamily="18" charset="0"/>
            </a:endParaRPr>
          </a:p>
          <a:p>
            <a:endParaRPr lang="en-US" sz="16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fld id="{D1F5D9B9-1D38-4589-B17E-01049D322F09}" type="slidenum">
              <a:rPr lang="en-US" smtClean="0"/>
              <a:t>9</a:t>
            </a:fld>
            <a:endParaRPr lang="en-US"/>
          </a:p>
        </p:txBody>
      </p:sp>
    </p:spTree>
    <p:extLst>
      <p:ext uri="{BB962C8B-B14F-4D97-AF65-F5344CB8AC3E}">
        <p14:creationId xmlns:p14="http://schemas.microsoft.com/office/powerpoint/2010/main" val="2709133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14"/>
          <p:cNvGrpSpPr>
            <a:grpSpLocks/>
          </p:cNvGrpSpPr>
          <p:nvPr userDrawn="1"/>
        </p:nvGrpSpPr>
        <p:grpSpPr bwMode="auto">
          <a:xfrm>
            <a:off x="762000" y="1066800"/>
            <a:ext cx="7543800" cy="1981200"/>
            <a:chOff x="240" y="672"/>
            <a:chExt cx="3936" cy="960"/>
          </a:xfrm>
        </p:grpSpPr>
        <p:sp>
          <p:nvSpPr>
            <p:cNvPr id="8" name="AutoShape 11"/>
            <p:cNvSpPr>
              <a:spLocks noChangeArrowheads="1"/>
            </p:cNvSpPr>
            <p:nvPr/>
          </p:nvSpPr>
          <p:spPr bwMode="auto">
            <a:xfrm>
              <a:off x="1824" y="672"/>
              <a:ext cx="2352" cy="960"/>
            </a:xfrm>
            <a:prstGeom prst="flowChartOnlineStorage">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9" name="AutoShape 13"/>
            <p:cNvSpPr>
              <a:spLocks noChangeArrowheads="1"/>
            </p:cNvSpPr>
            <p:nvPr/>
          </p:nvSpPr>
          <p:spPr bwMode="auto">
            <a:xfrm rot="10800000">
              <a:off x="240" y="672"/>
              <a:ext cx="2352" cy="960"/>
            </a:xfrm>
            <a:prstGeom prst="flowChartOnlineStorage">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2" name="Title 1"/>
          <p:cNvSpPr>
            <a:spLocks noGrp="1"/>
          </p:cNvSpPr>
          <p:nvPr>
            <p:ph type="ctrTitle" hasCustomPrompt="1"/>
          </p:nvPr>
        </p:nvSpPr>
        <p:spPr>
          <a:xfrm>
            <a:off x="1524000" y="1295400"/>
            <a:ext cx="6019800" cy="1470025"/>
          </a:xfrm>
        </p:spPr>
        <p:txBody>
          <a:bodyPr/>
          <a:lstStyle>
            <a:lvl1pPr>
              <a:defRPr b="1">
                <a:solidFill>
                  <a:srgbClr val="002060"/>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rgbClr val="618B92"/>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06615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6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1804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181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2349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2161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7357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00859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6168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3695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p:txBody>
          <a:bodyPr/>
          <a:lstStyle>
            <a:lvl1pPr>
              <a:defRPr/>
            </a:lvl1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4149842-55D9-4A7E-B6EB-FD6B3A4BED3C}" type="slidenum">
              <a:rPr lang="en-US"/>
              <a:pPr/>
              <a:t>‹#›</a:t>
            </a:fld>
            <a:endParaRPr lang="en-US" dirty="0"/>
          </a:p>
        </p:txBody>
      </p:sp>
    </p:spTree>
    <p:extLst>
      <p:ext uri="{BB962C8B-B14F-4D97-AF65-F5344CB8AC3E}">
        <p14:creationId xmlns:p14="http://schemas.microsoft.com/office/powerpoint/2010/main" val="2352774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151987C-CD1C-41A4-993B-7625623E1D99}" type="slidenum">
              <a:rPr lang="en-US"/>
              <a:pPr/>
              <a:t>‹#›</a:t>
            </a:fld>
            <a:endParaRPr lang="en-US" dirty="0"/>
          </a:p>
        </p:txBody>
      </p:sp>
    </p:spTree>
    <p:extLst>
      <p:ext uri="{BB962C8B-B14F-4D97-AF65-F5344CB8AC3E}">
        <p14:creationId xmlns:p14="http://schemas.microsoft.com/office/powerpoint/2010/main" val="2749480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sz="half" idx="1" hasCustomPrompt="1"/>
          </p:nvPr>
        </p:nvSpPr>
        <p:spPr>
          <a:xfrm>
            <a:off x="457200" y="2133601"/>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4648200" y="2133601"/>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E7B2D742-555F-4DC4-8661-441CA1BB81AC}" type="slidenum">
              <a:rPr lang="en-US"/>
              <a:pPr/>
              <a:t>‹#›</a:t>
            </a:fld>
            <a:endParaRPr lang="en-US" dirty="0"/>
          </a:p>
        </p:txBody>
      </p:sp>
    </p:spTree>
    <p:extLst>
      <p:ext uri="{BB962C8B-B14F-4D97-AF65-F5344CB8AC3E}">
        <p14:creationId xmlns:p14="http://schemas.microsoft.com/office/powerpoint/2010/main" val="71214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457200" y="2103438"/>
            <a:ext cx="4040188" cy="8683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hasCustomPrompt="1"/>
          </p:nvPr>
        </p:nvSpPr>
        <p:spPr>
          <a:xfrm>
            <a:off x="457200" y="3048000"/>
            <a:ext cx="4040188" cy="2895600"/>
          </a:xfrm>
        </p:spPr>
        <p:txBody>
          <a:bodyPr/>
          <a:lstStyle>
            <a:lvl1pPr>
              <a:defRPr sz="2800" baseline="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4645025" y="2103438"/>
            <a:ext cx="4041775" cy="8683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hasCustomPrompt="1"/>
          </p:nvPr>
        </p:nvSpPr>
        <p:spPr>
          <a:xfrm>
            <a:off x="4645025" y="3048000"/>
            <a:ext cx="4041775" cy="2895600"/>
          </a:xfr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AA385A77-0412-4F6F-9798-DEC4D638E01E}" type="slidenum">
              <a:rPr lang="en-US"/>
              <a:pPr/>
              <a:t>‹#›</a:t>
            </a:fld>
            <a:endParaRPr lang="en-US" dirty="0"/>
          </a:p>
        </p:txBody>
      </p:sp>
    </p:spTree>
    <p:extLst>
      <p:ext uri="{BB962C8B-B14F-4D97-AF65-F5344CB8AC3E}">
        <p14:creationId xmlns:p14="http://schemas.microsoft.com/office/powerpoint/2010/main" val="2519866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7383A00B-DAF1-40A2-AD66-B08BBB0C0F35}" type="slidenum">
              <a:rPr lang="en-US"/>
              <a:pPr/>
              <a:t>‹#›</a:t>
            </a:fld>
            <a:endParaRPr lang="en-US" dirty="0"/>
          </a:p>
        </p:txBody>
      </p:sp>
    </p:spTree>
    <p:extLst>
      <p:ext uri="{BB962C8B-B14F-4D97-AF65-F5344CB8AC3E}">
        <p14:creationId xmlns:p14="http://schemas.microsoft.com/office/powerpoint/2010/main" val="232960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35A4CA66-2D90-44E5-9764-A3A4E1B3A394}" type="slidenum">
              <a:rPr lang="en-US"/>
              <a:pPr/>
              <a:t>‹#›</a:t>
            </a:fld>
            <a:endParaRPr lang="en-US" dirty="0"/>
          </a:p>
        </p:txBody>
      </p:sp>
    </p:spTree>
    <p:extLst>
      <p:ext uri="{BB962C8B-B14F-4D97-AF65-F5344CB8AC3E}">
        <p14:creationId xmlns:p14="http://schemas.microsoft.com/office/powerpoint/2010/main" val="57385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5895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6C72D6-0E99-48EC-A41D-F7B50274443F}" type="datetimeFigureOut">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4F7FEA-87A5-4294-A28C-708D8DE4C1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731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8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2133601"/>
            <a:ext cx="8229600" cy="3809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0198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1C3765"/>
                </a:solidFill>
              </a:defRPr>
            </a:lvl1pPr>
          </a:lstStyle>
          <a:p>
            <a:endParaRPr lang="en-US" dirty="0"/>
          </a:p>
        </p:txBody>
      </p:sp>
      <p:sp>
        <p:nvSpPr>
          <p:cNvPr id="1029" name="Rectangle 5"/>
          <p:cNvSpPr>
            <a:spLocks noGrp="1" noChangeArrowheads="1"/>
          </p:cNvSpPr>
          <p:nvPr>
            <p:ph type="ftr" sz="quarter" idx="3"/>
          </p:nvPr>
        </p:nvSpPr>
        <p:spPr bwMode="auto">
          <a:xfrm>
            <a:off x="3124200" y="60198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1C3765"/>
                </a:solidFill>
              </a:defRPr>
            </a:lvl1pPr>
          </a:lstStyle>
          <a:p>
            <a:endParaRPr lang="en-US" dirty="0"/>
          </a:p>
        </p:txBody>
      </p:sp>
      <p:sp>
        <p:nvSpPr>
          <p:cNvPr id="1030" name="Rectangle 6"/>
          <p:cNvSpPr>
            <a:spLocks noGrp="1" noChangeArrowheads="1"/>
          </p:cNvSpPr>
          <p:nvPr>
            <p:ph type="sldNum" sz="quarter" idx="4"/>
          </p:nvPr>
        </p:nvSpPr>
        <p:spPr bwMode="auto">
          <a:xfrm>
            <a:off x="6553200" y="60198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1C3765"/>
                </a:solidFill>
              </a:defRPr>
            </a:lvl1pPr>
          </a:lstStyle>
          <a:p>
            <a:fld id="{BC2CB9AF-D547-452D-8AA9-A2F63FE803B8}" type="slidenum">
              <a:rPr lang="en-US" smtClean="0"/>
              <a:pPr/>
              <a:t>‹#›</a:t>
            </a:fld>
            <a:endParaRPr lang="en-US" dirty="0"/>
          </a:p>
        </p:txBody>
      </p:sp>
      <p:pic>
        <p:nvPicPr>
          <p:cNvPr id="7" name="Picture 10" descr="dhsppheade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8"/>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ctr" rtl="0" eaLnBrk="1" fontAlgn="base" hangingPunct="1">
        <a:spcBef>
          <a:spcPct val="0"/>
        </a:spcBef>
        <a:spcAft>
          <a:spcPct val="0"/>
        </a:spcAft>
        <a:defRPr sz="4400" b="1" i="0" u="none">
          <a:solidFill>
            <a:srgbClr val="1C3765"/>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a:solidFill>
            <a:srgbClr val="1C3765"/>
          </a:solidFill>
          <a:latin typeface="+mn-lt"/>
          <a:ea typeface="+mn-ea"/>
          <a:cs typeface="+mn-cs"/>
        </a:defRPr>
      </a:lvl1pPr>
      <a:lvl2pPr marL="742950" indent="-285750" algn="l" rtl="0" eaLnBrk="1" fontAlgn="base" hangingPunct="1">
        <a:spcBef>
          <a:spcPct val="20000"/>
        </a:spcBef>
        <a:spcAft>
          <a:spcPct val="0"/>
        </a:spcAft>
        <a:buChar char="–"/>
        <a:defRPr sz="2400" b="0" i="0" u="none">
          <a:solidFill>
            <a:srgbClr val="1C3765"/>
          </a:solidFill>
          <a:latin typeface="+mn-lt"/>
        </a:defRPr>
      </a:lvl2pPr>
      <a:lvl3pPr marL="1143000" indent="-228600" algn="l" rtl="0" eaLnBrk="1" fontAlgn="base" hangingPunct="1">
        <a:spcBef>
          <a:spcPct val="20000"/>
        </a:spcBef>
        <a:spcAft>
          <a:spcPct val="0"/>
        </a:spcAft>
        <a:buChar char="•"/>
        <a:defRPr sz="2000">
          <a:solidFill>
            <a:srgbClr val="1C3765"/>
          </a:solidFill>
          <a:latin typeface="+mn-lt"/>
        </a:defRPr>
      </a:lvl3pPr>
      <a:lvl4pPr marL="1600200" indent="-228600" algn="l" rtl="0" eaLnBrk="1" fontAlgn="base" hangingPunct="1">
        <a:spcBef>
          <a:spcPct val="20000"/>
        </a:spcBef>
        <a:spcAft>
          <a:spcPct val="0"/>
        </a:spcAft>
        <a:buChar char="–"/>
        <a:defRPr sz="1800">
          <a:solidFill>
            <a:srgbClr val="1C3765"/>
          </a:solidFill>
          <a:latin typeface="+mn-lt"/>
        </a:defRPr>
      </a:lvl4pPr>
      <a:lvl5pPr marL="2057400" indent="-228600" algn="l" rtl="0" eaLnBrk="1" fontAlgn="base" hangingPunct="1">
        <a:spcBef>
          <a:spcPct val="20000"/>
        </a:spcBef>
        <a:spcAft>
          <a:spcPct val="0"/>
        </a:spcAft>
        <a:buChar char="»"/>
        <a:defRPr sz="1800">
          <a:solidFill>
            <a:srgbClr val="1C3765"/>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26C72D6-0E99-48EC-A41D-F7B50274443F}" type="datetimeFigureOut">
              <a:rPr lang="en-US" smtClean="0">
                <a:solidFill>
                  <a:prstClr val="black">
                    <a:tint val="75000"/>
                  </a:prstClr>
                </a:solidFill>
                <a:latin typeface="Calibri"/>
              </a:rPr>
              <a:pPr fontAlgn="auto">
                <a:spcBef>
                  <a:spcPts val="0"/>
                </a:spcBef>
                <a:spcAft>
                  <a:spcPts val="0"/>
                </a:spcAft>
              </a:pPr>
              <a:t>10/10/2018</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FE4F7FEA-87A5-4294-A28C-708D8DE4C17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64807461"/>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dhs.wisconsin.gov/cars/cars-payments.ht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dhs.wisconsin.gov/cars/index.ht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State Funding for Public Health</a:t>
            </a:r>
            <a:endParaRPr lang="en-US" dirty="0"/>
          </a:p>
        </p:txBody>
      </p:sp>
      <p:sp>
        <p:nvSpPr>
          <p:cNvPr id="2051" name="Rectangle 3"/>
          <p:cNvSpPr>
            <a:spLocks noGrp="1" noChangeArrowheads="1"/>
          </p:cNvSpPr>
          <p:nvPr>
            <p:ph type="subTitle" idx="1"/>
          </p:nvPr>
        </p:nvSpPr>
        <p:spPr>
          <a:xfrm>
            <a:off x="990600" y="4343400"/>
            <a:ext cx="7162800" cy="1752600"/>
          </a:xfrm>
        </p:spPr>
        <p:txBody>
          <a:bodyPr/>
          <a:lstStyle/>
          <a:p>
            <a:r>
              <a:rPr lang="en-US" dirty="0" smtClean="0"/>
              <a:t>Office of Policy and Practice Alignment</a:t>
            </a:r>
          </a:p>
          <a:p>
            <a:r>
              <a:rPr lang="en-US" dirty="0" smtClean="0"/>
              <a:t>Division of Public Health</a:t>
            </a:r>
          </a:p>
          <a:p>
            <a:r>
              <a:rPr lang="en-US" smtClean="0"/>
              <a:t>October </a:t>
            </a:r>
            <a:r>
              <a:rPr lang="en-US" dirty="0" smtClean="0"/>
              <a:t>2018</a:t>
            </a:r>
            <a:endParaRPr lang="en-US" dirty="0"/>
          </a:p>
        </p:txBody>
      </p:sp>
      <p:sp>
        <p:nvSpPr>
          <p:cNvPr id="2056" name="Rectangle 8"/>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2058" name="Picture 10"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2" name="Rectangle 3"/>
          <p:cNvSpPr>
            <a:spLocks noChangeArrowheads="1"/>
          </p:cNvSpPr>
          <p:nvPr/>
        </p:nvSpPr>
        <p:spPr bwMode="auto">
          <a:xfrm>
            <a:off x="0" y="6553200"/>
            <a:ext cx="9144000" cy="304800"/>
          </a:xfrm>
          <a:prstGeom prst="rect">
            <a:avLst/>
          </a:prstGeom>
          <a:solidFill>
            <a:srgbClr val="1C3765"/>
          </a:solidFill>
          <a:ln w="9525">
            <a:noFill/>
            <a:miter lim="800000"/>
            <a:headEnd/>
            <a:tailEnd/>
          </a:ln>
        </p:spPr>
        <p:txBody>
          <a:bodyPr wrap="none" anchor="ctr"/>
          <a:lstStyle/>
          <a:p>
            <a:pPr algn="ctr" fontAlgn="auto">
              <a:spcBef>
                <a:spcPts val="0"/>
              </a:spcBef>
              <a:spcAft>
                <a:spcPts val="0"/>
              </a:spcAft>
            </a:pPr>
            <a:r>
              <a:rPr lang="en-US" sz="1600" b="1">
                <a:solidFill>
                  <a:prstClr val="white"/>
                </a:solidFill>
                <a:latin typeface="Garamond" pitchFamily="18" charset="0"/>
              </a:rPr>
              <a:t>Protecting and promoting the health and safety of the people of Wisconsin</a:t>
            </a:r>
          </a:p>
        </p:txBody>
      </p:sp>
      <p:pic>
        <p:nvPicPr>
          <p:cNvPr id="21523" name="Picture 4" descr="dhsppheader"/>
          <p:cNvPicPr>
            <a:picLocks noChangeAspect="1" noChangeArrowheads="1"/>
          </p:cNvPicPr>
          <p:nvPr/>
        </p:nvPicPr>
        <p:blipFill>
          <a:blip r:embed="rId3"/>
          <a:srcRect/>
          <a:stretch>
            <a:fillRect/>
          </a:stretch>
        </p:blipFill>
        <p:spPr bwMode="auto">
          <a:xfrm>
            <a:off x="457200" y="47625"/>
            <a:ext cx="8191500" cy="714375"/>
          </a:xfrm>
          <a:prstGeom prst="rect">
            <a:avLst/>
          </a:prstGeom>
          <a:noFill/>
          <a:ln w="9525">
            <a:noFill/>
            <a:miter lim="800000"/>
            <a:headEnd/>
            <a:tailEnd/>
          </a:ln>
        </p:spPr>
      </p:pic>
      <p:sp>
        <p:nvSpPr>
          <p:cNvPr id="21524" name="Rectangle 8"/>
          <p:cNvSpPr>
            <a:spLocks noGrp="1" noChangeArrowheads="1"/>
          </p:cNvSpPr>
          <p:nvPr>
            <p:ph type="ctrTitle"/>
          </p:nvPr>
        </p:nvSpPr>
        <p:spPr>
          <a:xfrm>
            <a:off x="209550" y="762001"/>
            <a:ext cx="8686800" cy="640080"/>
          </a:xfrm>
        </p:spPr>
        <p:txBody>
          <a:bodyPr>
            <a:noAutofit/>
          </a:bodyPr>
          <a:lstStyle/>
          <a:p>
            <a:r>
              <a:rPr lang="en-US" sz="2400" dirty="0" smtClean="0">
                <a:solidFill>
                  <a:schemeClr val="tx1"/>
                </a:solidFill>
              </a:rPr>
              <a:t>2015-17 DPH Federal Funding by Type of Grant</a:t>
            </a:r>
            <a:r>
              <a:rPr lang="en-US" sz="2400" dirty="0"/>
              <a:t> </a:t>
            </a:r>
            <a:r>
              <a:rPr lang="en-US" sz="2400" dirty="0" smtClean="0"/>
              <a:t>(</a:t>
            </a:r>
            <a:r>
              <a:rPr lang="en-US" sz="2400" dirty="0" smtClean="0">
                <a:solidFill>
                  <a:schemeClr val="tx1"/>
                </a:solidFill>
              </a:rPr>
              <a:t>$387.6 Million)</a:t>
            </a:r>
            <a:endParaRPr lang="en-US" sz="2400" b="1" dirty="0" smtClean="0">
              <a:solidFill>
                <a:srgbClr val="1C3765"/>
              </a:solidFill>
              <a:latin typeface="Garamond" pitchFamily="18" charset="0"/>
            </a:endParaRPr>
          </a:p>
        </p:txBody>
      </p:sp>
      <p:sp>
        <p:nvSpPr>
          <p:cNvPr id="2" name="Slide Number Placeholder 1"/>
          <p:cNvSpPr>
            <a:spLocks noGrp="1"/>
          </p:cNvSpPr>
          <p:nvPr>
            <p:ph type="sldNum" sz="quarter" idx="12"/>
          </p:nvPr>
        </p:nvSpPr>
        <p:spPr/>
        <p:txBody>
          <a:bodyPr/>
          <a:lstStyle/>
          <a:p>
            <a:fld id="{CFBF44F7-B27A-43B3-8FD6-B4A632A12D89}" type="slidenum">
              <a:rPr lang="en-US" smtClean="0">
                <a:solidFill>
                  <a:prstClr val="black">
                    <a:tint val="75000"/>
                  </a:prstClr>
                </a:solidFill>
              </a:rPr>
              <a:pPr/>
              <a:t>10</a:t>
            </a:fld>
            <a:endParaRPr lang="en-US" dirty="0">
              <a:solidFill>
                <a:prstClr val="black">
                  <a:tint val="75000"/>
                </a:prstClr>
              </a:solidFill>
            </a:endParaRPr>
          </a:p>
        </p:txBody>
      </p:sp>
      <p:pic>
        <p:nvPicPr>
          <p:cNvPr id="409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1528"/>
          <a:stretch/>
        </p:blipFill>
        <p:spPr bwMode="auto">
          <a:xfrm>
            <a:off x="1008743" y="1687398"/>
            <a:ext cx="7088414" cy="4865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0875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auto">
              <a:spcBef>
                <a:spcPts val="0"/>
              </a:spcBef>
              <a:spcAft>
                <a:spcPts val="0"/>
              </a:spcAft>
            </a:pPr>
            <a:r>
              <a:rPr lang="en-US" sz="1600" b="1" dirty="0">
                <a:solidFill>
                  <a:prstClr val="white"/>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
        <p:nvSpPr>
          <p:cNvPr id="5128" name="Rectangle 8"/>
          <p:cNvSpPr>
            <a:spLocks noGrp="1" noChangeArrowheads="1"/>
          </p:cNvSpPr>
          <p:nvPr>
            <p:ph type="ctrTitle"/>
          </p:nvPr>
        </p:nvSpPr>
        <p:spPr>
          <a:xfrm>
            <a:off x="30480" y="762000"/>
            <a:ext cx="8961120" cy="640080"/>
          </a:xfrm>
        </p:spPr>
        <p:txBody>
          <a:bodyPr>
            <a:normAutofit fontScale="90000"/>
          </a:bodyPr>
          <a:lstStyle/>
          <a:p>
            <a:r>
              <a:rPr lang="en-US" sz="2400" dirty="0" smtClean="0">
                <a:solidFill>
                  <a:schemeClr val="tx1"/>
                </a:solidFill>
              </a:rPr>
              <a:t>2015-17 DPH Budget by Program Operations &amp; Aids/Local Assistance – Act 55</a:t>
            </a:r>
            <a:r>
              <a:rPr lang="en-US" sz="2800" dirty="0" smtClean="0">
                <a:solidFill>
                  <a:schemeClr val="tx1"/>
                </a:solidFill>
              </a:rPr>
              <a:t> </a:t>
            </a:r>
            <a:r>
              <a:rPr lang="en-US" sz="2000" dirty="0" smtClean="0">
                <a:solidFill>
                  <a:schemeClr val="tx1"/>
                </a:solidFill>
              </a:rPr>
              <a:t>(Total Budget = $559.2 Million)</a:t>
            </a:r>
            <a:endParaRPr lang="en-US" sz="3200" b="1" dirty="0">
              <a:solidFill>
                <a:srgbClr val="1C3765"/>
              </a:solidFill>
              <a:latin typeface="Garamond" pitchFamily="18" charset="0"/>
            </a:endParaRPr>
          </a:p>
        </p:txBody>
      </p:sp>
      <p:sp>
        <p:nvSpPr>
          <p:cNvPr id="4" name="Slide Number Placeholder 3"/>
          <p:cNvSpPr>
            <a:spLocks noGrp="1"/>
          </p:cNvSpPr>
          <p:nvPr>
            <p:ph type="sldNum" sz="quarter" idx="12"/>
          </p:nvPr>
        </p:nvSpPr>
        <p:spPr/>
        <p:txBody>
          <a:bodyPr/>
          <a:lstStyle/>
          <a:p>
            <a:fld id="{CFBF44F7-B27A-43B3-8FD6-B4A632A12D89}" type="slidenum">
              <a:rPr lang="en-US" smtClean="0">
                <a:solidFill>
                  <a:prstClr val="black">
                    <a:tint val="75000"/>
                  </a:prstClr>
                </a:solidFill>
              </a:rPr>
              <a:pPr/>
              <a:t>11</a:t>
            </a:fld>
            <a:endParaRPr lang="en-US" dirty="0">
              <a:solidFill>
                <a:prstClr val="black">
                  <a:tint val="75000"/>
                </a:prstClr>
              </a:solidFill>
            </a:endParaRPr>
          </a:p>
        </p:txBody>
      </p:sp>
      <p:pic>
        <p:nvPicPr>
          <p:cNvPr id="512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1702" b="2368"/>
          <a:stretch/>
        </p:blipFill>
        <p:spPr bwMode="auto">
          <a:xfrm>
            <a:off x="843371" y="2045616"/>
            <a:ext cx="7457257" cy="44023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8"/>
          <p:cNvSpPr/>
          <p:nvPr/>
        </p:nvSpPr>
        <p:spPr>
          <a:xfrm>
            <a:off x="1676400" y="3429000"/>
            <a:ext cx="20574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1307346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914400"/>
          </a:xfrm>
        </p:spPr>
        <p:txBody>
          <a:bodyPr/>
          <a:lstStyle/>
          <a:p>
            <a:r>
              <a:rPr lang="en-US" sz="3200" dirty="0" smtClean="0"/>
              <a:t>Community Aids Reporting System (CARS)</a:t>
            </a:r>
            <a:endParaRPr lang="en-US" sz="3200" dirty="0"/>
          </a:p>
        </p:txBody>
      </p:sp>
      <p:sp>
        <p:nvSpPr>
          <p:cNvPr id="5" name="Content Placeholder 4"/>
          <p:cNvSpPr>
            <a:spLocks noGrp="1"/>
          </p:cNvSpPr>
          <p:nvPr>
            <p:ph idx="1"/>
          </p:nvPr>
        </p:nvSpPr>
        <p:spPr>
          <a:xfrm>
            <a:off x="457200" y="2362201"/>
            <a:ext cx="8229600" cy="3809999"/>
          </a:xfrm>
        </p:spPr>
        <p:txBody>
          <a:bodyPr/>
          <a:lstStyle/>
          <a:p>
            <a:r>
              <a:rPr lang="en-US" dirty="0"/>
              <a:t>CARS is the system for processing contracts and reimbursing expenses for local </a:t>
            </a:r>
            <a:r>
              <a:rPr lang="en-US" dirty="0" smtClean="0"/>
              <a:t>agencies</a:t>
            </a:r>
          </a:p>
          <a:p>
            <a:pPr marL="0" indent="0">
              <a:buNone/>
            </a:pPr>
            <a:endParaRPr lang="en-US" dirty="0" smtClean="0"/>
          </a:p>
          <a:p>
            <a:r>
              <a:rPr lang="en-US" dirty="0"/>
              <a:t>The system records all expenditures from the county and non-county </a:t>
            </a:r>
            <a:r>
              <a:rPr lang="en-US" dirty="0" smtClean="0"/>
              <a:t>providers</a:t>
            </a:r>
          </a:p>
          <a:p>
            <a:endParaRPr lang="en-US" dirty="0"/>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603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914400"/>
          </a:xfrm>
        </p:spPr>
        <p:txBody>
          <a:bodyPr/>
          <a:lstStyle/>
          <a:p>
            <a:r>
              <a:rPr lang="en-US" sz="3200" dirty="0"/>
              <a:t>How CARS Payments Work</a:t>
            </a:r>
          </a:p>
        </p:txBody>
      </p:sp>
      <p:sp>
        <p:nvSpPr>
          <p:cNvPr id="5" name="Content Placeholder 4"/>
          <p:cNvSpPr>
            <a:spLocks noGrp="1"/>
          </p:cNvSpPr>
          <p:nvPr>
            <p:ph idx="1"/>
          </p:nvPr>
        </p:nvSpPr>
        <p:spPr>
          <a:xfrm>
            <a:off x="457200" y="2362201"/>
            <a:ext cx="8229600" cy="3809999"/>
          </a:xfrm>
        </p:spPr>
        <p:txBody>
          <a:bodyPr/>
          <a:lstStyle/>
          <a:p>
            <a:r>
              <a:rPr lang="en-US" dirty="0"/>
              <a:t>The Payment Process Starts with Signed </a:t>
            </a:r>
            <a:r>
              <a:rPr lang="en-US" dirty="0" smtClean="0"/>
              <a:t>Contracts</a:t>
            </a:r>
          </a:p>
          <a:p>
            <a:r>
              <a:rPr lang="en-US" dirty="0" smtClean="0"/>
              <a:t>DHS </a:t>
            </a:r>
            <a:r>
              <a:rPr lang="en-US" dirty="0"/>
              <a:t>program units prepare and negotiate </a:t>
            </a:r>
            <a:r>
              <a:rPr lang="en-US" dirty="0" smtClean="0"/>
              <a:t>contracts</a:t>
            </a:r>
          </a:p>
          <a:p>
            <a:r>
              <a:rPr lang="en-US" dirty="0"/>
              <a:t>Program staff send signed contracts </a:t>
            </a:r>
            <a:r>
              <a:rPr lang="en-US" dirty="0" smtClean="0"/>
              <a:t>for entry into </a:t>
            </a:r>
            <a:r>
              <a:rPr lang="en-US" dirty="0"/>
              <a:t>the CARS system </a:t>
            </a:r>
            <a:endParaRPr lang="en-US" dirty="0" smtClean="0"/>
          </a:p>
          <a:p>
            <a:endParaRPr lang="en-US" dirty="0"/>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950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914400"/>
          </a:xfrm>
        </p:spPr>
        <p:txBody>
          <a:bodyPr/>
          <a:lstStyle/>
          <a:p>
            <a:r>
              <a:rPr lang="en-US" sz="3200" dirty="0"/>
              <a:t>Contract Information is Entered into </a:t>
            </a:r>
            <a:r>
              <a:rPr lang="en-US" sz="3200" dirty="0" smtClean="0"/>
              <a:t>the</a:t>
            </a:r>
            <a:br>
              <a:rPr lang="en-US" sz="3200" dirty="0" smtClean="0"/>
            </a:br>
            <a:r>
              <a:rPr lang="en-US" sz="3200" dirty="0" smtClean="0"/>
              <a:t>CARS </a:t>
            </a:r>
            <a:r>
              <a:rPr lang="en-US" sz="3200" dirty="0"/>
              <a:t>System</a:t>
            </a:r>
          </a:p>
        </p:txBody>
      </p:sp>
      <p:sp>
        <p:nvSpPr>
          <p:cNvPr id="5" name="Content Placeholder 4"/>
          <p:cNvSpPr>
            <a:spLocks noGrp="1"/>
          </p:cNvSpPr>
          <p:nvPr>
            <p:ph idx="1"/>
          </p:nvPr>
        </p:nvSpPr>
        <p:spPr>
          <a:xfrm>
            <a:off x="457200" y="2362201"/>
            <a:ext cx="8229600" cy="3809999"/>
          </a:xfrm>
        </p:spPr>
        <p:txBody>
          <a:bodyPr/>
          <a:lstStyle/>
          <a:p>
            <a:r>
              <a:rPr lang="en-US" dirty="0"/>
              <a:t>Annually there are over 500 </a:t>
            </a:r>
            <a:r>
              <a:rPr lang="en-US" dirty="0" smtClean="0"/>
              <a:t>providers</a:t>
            </a:r>
          </a:p>
          <a:p>
            <a:pPr marL="0" indent="0">
              <a:buNone/>
            </a:pPr>
            <a:endParaRPr lang="en-US" dirty="0" smtClean="0"/>
          </a:p>
          <a:p>
            <a:r>
              <a:rPr lang="en-US" dirty="0" smtClean="0"/>
              <a:t>With </a:t>
            </a:r>
            <a:r>
              <a:rPr lang="en-US" dirty="0"/>
              <a:t>contracts totaling almost $1.2 </a:t>
            </a:r>
            <a:r>
              <a:rPr lang="en-US" dirty="0" smtClean="0"/>
              <a:t>Billion</a:t>
            </a:r>
            <a:endParaRPr lang="en-US" dirty="0"/>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6059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914400"/>
          </a:xfrm>
        </p:spPr>
        <p:txBody>
          <a:bodyPr/>
          <a:lstStyle/>
          <a:p>
            <a:r>
              <a:rPr lang="en-US" sz="3200" dirty="0"/>
              <a:t>Expenditure Reports Trigger Reimbursements</a:t>
            </a:r>
          </a:p>
        </p:txBody>
      </p:sp>
      <p:sp>
        <p:nvSpPr>
          <p:cNvPr id="5" name="Content Placeholder 4"/>
          <p:cNvSpPr>
            <a:spLocks noGrp="1"/>
          </p:cNvSpPr>
          <p:nvPr>
            <p:ph idx="1"/>
          </p:nvPr>
        </p:nvSpPr>
        <p:spPr>
          <a:xfrm>
            <a:off x="457200" y="2359152"/>
            <a:ext cx="8229600" cy="2834640"/>
          </a:xfrm>
        </p:spPr>
        <p:txBody>
          <a:bodyPr/>
          <a:lstStyle/>
          <a:p>
            <a:r>
              <a:rPr lang="en-US" dirty="0"/>
              <a:t>Providers </a:t>
            </a:r>
            <a:r>
              <a:rPr lang="en-US" dirty="0" smtClean="0"/>
              <a:t>report costs to </a:t>
            </a:r>
            <a:r>
              <a:rPr lang="en-US" dirty="0"/>
              <a:t>the CARS </a:t>
            </a:r>
            <a:r>
              <a:rPr lang="en-US" dirty="0" smtClean="0"/>
              <a:t>Unit.</a:t>
            </a:r>
          </a:p>
          <a:p>
            <a:endParaRPr lang="en-US" dirty="0" smtClean="0"/>
          </a:p>
          <a:p>
            <a:r>
              <a:rPr lang="en-US" dirty="0" smtClean="0"/>
              <a:t>Reports </a:t>
            </a:r>
            <a:r>
              <a:rPr lang="en-US" dirty="0"/>
              <a:t>are </a:t>
            </a:r>
            <a:r>
              <a:rPr lang="en-US" dirty="0" smtClean="0"/>
              <a:t>due </a:t>
            </a:r>
            <a:r>
              <a:rPr lang="en-US" dirty="0"/>
              <a:t>one month after the end of the month for which the report is being </a:t>
            </a:r>
            <a:r>
              <a:rPr lang="en-US" dirty="0" smtClean="0"/>
              <a:t>submitted</a:t>
            </a:r>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603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914400"/>
          </a:xfrm>
        </p:spPr>
        <p:txBody>
          <a:bodyPr/>
          <a:lstStyle/>
          <a:p>
            <a:r>
              <a:rPr lang="en-US" sz="3200" dirty="0"/>
              <a:t>Expenditure Reports Trigger Reimbursements</a:t>
            </a:r>
          </a:p>
        </p:txBody>
      </p:sp>
      <p:sp>
        <p:nvSpPr>
          <p:cNvPr id="5" name="Content Placeholder 4"/>
          <p:cNvSpPr>
            <a:spLocks noGrp="1"/>
          </p:cNvSpPr>
          <p:nvPr>
            <p:ph idx="1"/>
          </p:nvPr>
        </p:nvSpPr>
        <p:spPr>
          <a:xfrm>
            <a:off x="457200" y="2359152"/>
            <a:ext cx="8229600" cy="3291840"/>
          </a:xfrm>
        </p:spPr>
        <p:txBody>
          <a:bodyPr/>
          <a:lstStyle/>
          <a:p>
            <a:r>
              <a:rPr lang="en-US" dirty="0" smtClean="0"/>
              <a:t>CARS </a:t>
            </a:r>
            <a:r>
              <a:rPr lang="en-US" dirty="0"/>
              <a:t>staff execute monthly </a:t>
            </a:r>
            <a:r>
              <a:rPr lang="en-US" dirty="0" smtClean="0"/>
              <a:t>payments</a:t>
            </a:r>
          </a:p>
          <a:p>
            <a:pPr marL="0" indent="0">
              <a:buNone/>
            </a:pPr>
            <a:endParaRPr lang="en-US" dirty="0" smtClean="0"/>
          </a:p>
          <a:p>
            <a:r>
              <a:rPr lang="en-US" dirty="0" smtClean="0"/>
              <a:t>The </a:t>
            </a:r>
            <a:r>
              <a:rPr lang="en-US" dirty="0"/>
              <a:t>Bureau of Fiscal Services transmits payment data files </a:t>
            </a:r>
            <a:r>
              <a:rPr lang="en-US" dirty="0" smtClean="0"/>
              <a:t>to the Department of Administration (DOA) </a:t>
            </a:r>
            <a:r>
              <a:rPr lang="en-US" dirty="0"/>
              <a:t>to cut checks.  </a:t>
            </a:r>
            <a:r>
              <a:rPr lang="en-US" dirty="0" smtClean="0"/>
              <a:t>The Department of Health Services (DHS) </a:t>
            </a:r>
            <a:r>
              <a:rPr lang="en-US" dirty="0"/>
              <a:t>mails the checks to the providers.</a:t>
            </a:r>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850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914400"/>
          </a:xfrm>
        </p:spPr>
        <p:txBody>
          <a:bodyPr/>
          <a:lstStyle/>
          <a:p>
            <a:r>
              <a:rPr lang="en-US" sz="3200" dirty="0" smtClean="0"/>
              <a:t>For More Information on CARS</a:t>
            </a:r>
            <a:endParaRPr lang="en-US" sz="3200" dirty="0"/>
          </a:p>
        </p:txBody>
      </p:sp>
      <p:sp>
        <p:nvSpPr>
          <p:cNvPr id="5" name="Content Placeholder 4"/>
          <p:cNvSpPr>
            <a:spLocks noGrp="1"/>
          </p:cNvSpPr>
          <p:nvPr>
            <p:ph idx="1"/>
          </p:nvPr>
        </p:nvSpPr>
        <p:spPr>
          <a:xfrm>
            <a:off x="457200" y="2362201"/>
            <a:ext cx="8229600" cy="2468880"/>
          </a:xfrm>
        </p:spPr>
        <p:txBody>
          <a:bodyPr/>
          <a:lstStyle/>
          <a:p>
            <a:r>
              <a:rPr lang="en-US" u="sng" dirty="0" smtClean="0">
                <a:hlinkClick r:id="rId3"/>
              </a:rPr>
              <a:t>https</a:t>
            </a:r>
            <a:r>
              <a:rPr lang="en-US" u="sng" dirty="0">
                <a:hlinkClick r:id="rId3"/>
              </a:rPr>
              <a:t>://www.dhs.wisconsin.gov/cars/cars-payments.htm</a:t>
            </a:r>
            <a:endParaRPr lang="en-US" dirty="0"/>
          </a:p>
          <a:p>
            <a:pPr marL="0" indent="0">
              <a:buNone/>
            </a:pPr>
            <a:r>
              <a:rPr lang="en-US" dirty="0"/>
              <a:t> </a:t>
            </a:r>
          </a:p>
          <a:p>
            <a:r>
              <a:rPr lang="en-US" u="sng" dirty="0" smtClean="0">
                <a:hlinkClick r:id="rId4"/>
              </a:rPr>
              <a:t>https</a:t>
            </a:r>
            <a:r>
              <a:rPr lang="en-US" u="sng" dirty="0">
                <a:hlinkClick r:id="rId4"/>
              </a:rPr>
              <a:t>://www.dhs.wisconsin.gov/cars/index.htm</a:t>
            </a:r>
            <a:endParaRPr lang="en-US" dirty="0"/>
          </a:p>
          <a:p>
            <a:pPr marL="0" indent="0">
              <a:buNone/>
            </a:pPr>
            <a:endParaRPr lang="en-US" dirty="0"/>
          </a:p>
          <a:p>
            <a:endParaRPr lang="en-US" dirty="0"/>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916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362200" y="1981200"/>
            <a:ext cx="41910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7825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Goals for Presentation</a:t>
            </a:r>
            <a:endParaRPr lang="en-US" sz="3600" dirty="0"/>
          </a:p>
        </p:txBody>
      </p:sp>
      <p:sp>
        <p:nvSpPr>
          <p:cNvPr id="3" name="Content Placeholder 2"/>
          <p:cNvSpPr>
            <a:spLocks noGrp="1"/>
          </p:cNvSpPr>
          <p:nvPr>
            <p:ph idx="1"/>
          </p:nvPr>
        </p:nvSpPr>
        <p:spPr/>
        <p:txBody>
          <a:bodyPr/>
          <a:lstStyle/>
          <a:p>
            <a:r>
              <a:rPr lang="en-US" dirty="0"/>
              <a:t>Understand the State Biennial Budget Development Cycle</a:t>
            </a:r>
          </a:p>
          <a:p>
            <a:r>
              <a:rPr lang="en-US" dirty="0" smtClean="0"/>
              <a:t>Understand funding sources for State Public Health Services</a:t>
            </a:r>
          </a:p>
          <a:p>
            <a:r>
              <a:rPr lang="en-US" dirty="0" smtClean="0"/>
              <a:t>Understand the Community Aids Reporting System (CARS)</a:t>
            </a:r>
          </a:p>
          <a:p>
            <a:endParaRPr lang="en-US" dirty="0" smtClean="0"/>
          </a:p>
          <a:p>
            <a:endParaRPr lang="en-US" dirty="0" smtClean="0"/>
          </a:p>
          <a:p>
            <a:endParaRPr lang="en-US" dirty="0"/>
          </a:p>
        </p:txBody>
      </p:sp>
    </p:spTree>
    <p:extLst>
      <p:ext uri="{BB962C8B-B14F-4D97-AF65-F5344CB8AC3E}">
        <p14:creationId xmlns:p14="http://schemas.microsoft.com/office/powerpoint/2010/main" val="37722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State Budget Cycle</a:t>
            </a:r>
            <a:endParaRPr lang="en-US" sz="4000" dirty="0"/>
          </a:p>
        </p:txBody>
      </p:sp>
      <p:sp>
        <p:nvSpPr>
          <p:cNvPr id="17" name="Freeform 26"/>
          <p:cNvSpPr>
            <a:spLocks/>
          </p:cNvSpPr>
          <p:nvPr/>
        </p:nvSpPr>
        <p:spPr bwMode="auto">
          <a:xfrm rot="21444435">
            <a:off x="2997200" y="2473325"/>
            <a:ext cx="1360488" cy="1035050"/>
          </a:xfrm>
          <a:custGeom>
            <a:avLst/>
            <a:gdLst>
              <a:gd name="T0" fmla="*/ 0 w 1215"/>
              <a:gd name="T1" fmla="*/ 960 h 1212"/>
              <a:gd name="T2" fmla="*/ 12 w 1215"/>
              <a:gd name="T3" fmla="*/ 935 h 1212"/>
              <a:gd name="T4" fmla="*/ 23 w 1215"/>
              <a:gd name="T5" fmla="*/ 915 h 1212"/>
              <a:gd name="T6" fmla="*/ 34 w 1215"/>
              <a:gd name="T7" fmla="*/ 893 h 1212"/>
              <a:gd name="T8" fmla="*/ 45 w 1215"/>
              <a:gd name="T9" fmla="*/ 872 h 1212"/>
              <a:gd name="T10" fmla="*/ 58 w 1215"/>
              <a:gd name="T11" fmla="*/ 850 h 1212"/>
              <a:gd name="T12" fmla="*/ 72 w 1215"/>
              <a:gd name="T13" fmla="*/ 829 h 1212"/>
              <a:gd name="T14" fmla="*/ 84 w 1215"/>
              <a:gd name="T15" fmla="*/ 808 h 1212"/>
              <a:gd name="T16" fmla="*/ 97 w 1215"/>
              <a:gd name="T17" fmla="*/ 786 h 1212"/>
              <a:gd name="T18" fmla="*/ 114 w 1215"/>
              <a:gd name="T19" fmla="*/ 761 h 1212"/>
              <a:gd name="T20" fmla="*/ 133 w 1215"/>
              <a:gd name="T21" fmla="*/ 736 h 1212"/>
              <a:gd name="T22" fmla="*/ 147 w 1215"/>
              <a:gd name="T23" fmla="*/ 716 h 1212"/>
              <a:gd name="T24" fmla="*/ 164 w 1215"/>
              <a:gd name="T25" fmla="*/ 696 h 1212"/>
              <a:gd name="T26" fmla="*/ 181 w 1215"/>
              <a:gd name="T27" fmla="*/ 672 h 1212"/>
              <a:gd name="T28" fmla="*/ 200 w 1215"/>
              <a:gd name="T29" fmla="*/ 647 h 1212"/>
              <a:gd name="T30" fmla="*/ 219 w 1215"/>
              <a:gd name="T31" fmla="*/ 625 h 1212"/>
              <a:gd name="T32" fmla="*/ 239 w 1215"/>
              <a:gd name="T33" fmla="*/ 602 h 1212"/>
              <a:gd name="T34" fmla="*/ 258 w 1215"/>
              <a:gd name="T35" fmla="*/ 583 h 1212"/>
              <a:gd name="T36" fmla="*/ 282 w 1215"/>
              <a:gd name="T37" fmla="*/ 556 h 1212"/>
              <a:gd name="T38" fmla="*/ 302 w 1215"/>
              <a:gd name="T39" fmla="*/ 534 h 1212"/>
              <a:gd name="T40" fmla="*/ 322 w 1215"/>
              <a:gd name="T41" fmla="*/ 516 h 1212"/>
              <a:gd name="T42" fmla="*/ 346 w 1215"/>
              <a:gd name="T43" fmla="*/ 494 h 1212"/>
              <a:gd name="T44" fmla="*/ 363 w 1215"/>
              <a:gd name="T45" fmla="*/ 478 h 1212"/>
              <a:gd name="T46" fmla="*/ 385 w 1215"/>
              <a:gd name="T47" fmla="*/ 459 h 1212"/>
              <a:gd name="T48" fmla="*/ 407 w 1215"/>
              <a:gd name="T49" fmla="*/ 441 h 1212"/>
              <a:gd name="T50" fmla="*/ 433 w 1215"/>
              <a:gd name="T51" fmla="*/ 420 h 1212"/>
              <a:gd name="T52" fmla="*/ 455 w 1215"/>
              <a:gd name="T53" fmla="*/ 403 h 1212"/>
              <a:gd name="T54" fmla="*/ 480 w 1215"/>
              <a:gd name="T55" fmla="*/ 383 h 1212"/>
              <a:gd name="T56" fmla="*/ 510 w 1215"/>
              <a:gd name="T57" fmla="*/ 362 h 1212"/>
              <a:gd name="T58" fmla="*/ 536 w 1215"/>
              <a:gd name="T59" fmla="*/ 342 h 1212"/>
              <a:gd name="T60" fmla="*/ 566 w 1215"/>
              <a:gd name="T61" fmla="*/ 322 h 1212"/>
              <a:gd name="T62" fmla="*/ 596 w 1215"/>
              <a:gd name="T63" fmla="*/ 303 h 1212"/>
              <a:gd name="T64" fmla="*/ 627 w 1215"/>
              <a:gd name="T65" fmla="*/ 286 h 1212"/>
              <a:gd name="T66" fmla="*/ 660 w 1215"/>
              <a:gd name="T67" fmla="*/ 267 h 1212"/>
              <a:gd name="T68" fmla="*/ 688 w 1215"/>
              <a:gd name="T69" fmla="*/ 255 h 1212"/>
              <a:gd name="T70" fmla="*/ 715 w 1215"/>
              <a:gd name="T71" fmla="*/ 239 h 1212"/>
              <a:gd name="T72" fmla="*/ 746 w 1215"/>
              <a:gd name="T73" fmla="*/ 226 h 1212"/>
              <a:gd name="T74" fmla="*/ 768 w 1215"/>
              <a:gd name="T75" fmla="*/ 217 h 1212"/>
              <a:gd name="T76" fmla="*/ 674 w 1215"/>
              <a:gd name="T77" fmla="*/ 0 h 1212"/>
              <a:gd name="T78" fmla="*/ 1215 w 1215"/>
              <a:gd name="T79" fmla="*/ 309 h 1212"/>
              <a:gd name="T80" fmla="*/ 1075 w 1215"/>
              <a:gd name="T81" fmla="*/ 952 h 1212"/>
              <a:gd name="T82" fmla="*/ 987 w 1215"/>
              <a:gd name="T83" fmla="*/ 761 h 1212"/>
              <a:gd name="T84" fmla="*/ 951 w 1215"/>
              <a:gd name="T85" fmla="*/ 778 h 1212"/>
              <a:gd name="T86" fmla="*/ 917 w 1215"/>
              <a:gd name="T87" fmla="*/ 797 h 1212"/>
              <a:gd name="T88" fmla="*/ 879 w 1215"/>
              <a:gd name="T89" fmla="*/ 821 h 1212"/>
              <a:gd name="T90" fmla="*/ 838 w 1215"/>
              <a:gd name="T91" fmla="*/ 847 h 1212"/>
              <a:gd name="T92" fmla="*/ 807 w 1215"/>
              <a:gd name="T93" fmla="*/ 871 h 1212"/>
              <a:gd name="T94" fmla="*/ 776 w 1215"/>
              <a:gd name="T95" fmla="*/ 897 h 1212"/>
              <a:gd name="T96" fmla="*/ 744 w 1215"/>
              <a:gd name="T97" fmla="*/ 922 h 1212"/>
              <a:gd name="T98" fmla="*/ 718 w 1215"/>
              <a:gd name="T99" fmla="*/ 949 h 1212"/>
              <a:gd name="T100" fmla="*/ 693 w 1215"/>
              <a:gd name="T101" fmla="*/ 977 h 1212"/>
              <a:gd name="T102" fmla="*/ 665 w 1215"/>
              <a:gd name="T103" fmla="*/ 1007 h 1212"/>
              <a:gd name="T104" fmla="*/ 641 w 1215"/>
              <a:gd name="T105" fmla="*/ 1037 h 1212"/>
              <a:gd name="T106" fmla="*/ 618 w 1215"/>
              <a:gd name="T107" fmla="*/ 1066 h 1212"/>
              <a:gd name="T108" fmla="*/ 597 w 1215"/>
              <a:gd name="T109" fmla="*/ 1093 h 1212"/>
              <a:gd name="T110" fmla="*/ 576 w 1215"/>
              <a:gd name="T111" fmla="*/ 1129 h 1212"/>
              <a:gd name="T112" fmla="*/ 555 w 1215"/>
              <a:gd name="T113" fmla="*/ 1162 h 1212"/>
              <a:gd name="T114" fmla="*/ 544 w 1215"/>
              <a:gd name="T115" fmla="*/ 1187 h 1212"/>
              <a:gd name="T116" fmla="*/ 530 w 1215"/>
              <a:gd name="T117" fmla="*/ 1212 h 1212"/>
              <a:gd name="T118" fmla="*/ 0 w 1215"/>
              <a:gd name="T119" fmla="*/ 960 h 1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15" h="1212">
                <a:moveTo>
                  <a:pt x="0" y="960"/>
                </a:moveTo>
                <a:lnTo>
                  <a:pt x="12" y="935"/>
                </a:lnTo>
                <a:lnTo>
                  <a:pt x="23" y="915"/>
                </a:lnTo>
                <a:lnTo>
                  <a:pt x="34" y="893"/>
                </a:lnTo>
                <a:lnTo>
                  <a:pt x="45" y="872"/>
                </a:lnTo>
                <a:lnTo>
                  <a:pt x="58" y="850"/>
                </a:lnTo>
                <a:lnTo>
                  <a:pt x="72" y="829"/>
                </a:lnTo>
                <a:lnTo>
                  <a:pt x="84" y="808"/>
                </a:lnTo>
                <a:lnTo>
                  <a:pt x="97" y="786"/>
                </a:lnTo>
                <a:lnTo>
                  <a:pt x="114" y="761"/>
                </a:lnTo>
                <a:lnTo>
                  <a:pt x="133" y="736"/>
                </a:lnTo>
                <a:lnTo>
                  <a:pt x="147" y="716"/>
                </a:lnTo>
                <a:lnTo>
                  <a:pt x="164" y="696"/>
                </a:lnTo>
                <a:lnTo>
                  <a:pt x="181" y="672"/>
                </a:lnTo>
                <a:lnTo>
                  <a:pt x="200" y="647"/>
                </a:lnTo>
                <a:lnTo>
                  <a:pt x="219" y="625"/>
                </a:lnTo>
                <a:lnTo>
                  <a:pt x="239" y="602"/>
                </a:lnTo>
                <a:lnTo>
                  <a:pt x="258" y="583"/>
                </a:lnTo>
                <a:lnTo>
                  <a:pt x="282" y="556"/>
                </a:lnTo>
                <a:lnTo>
                  <a:pt x="302" y="534"/>
                </a:lnTo>
                <a:lnTo>
                  <a:pt x="322" y="516"/>
                </a:lnTo>
                <a:lnTo>
                  <a:pt x="346" y="494"/>
                </a:lnTo>
                <a:lnTo>
                  <a:pt x="363" y="478"/>
                </a:lnTo>
                <a:lnTo>
                  <a:pt x="385" y="459"/>
                </a:lnTo>
                <a:lnTo>
                  <a:pt x="407" y="441"/>
                </a:lnTo>
                <a:lnTo>
                  <a:pt x="433" y="420"/>
                </a:lnTo>
                <a:lnTo>
                  <a:pt x="455" y="403"/>
                </a:lnTo>
                <a:lnTo>
                  <a:pt x="480" y="383"/>
                </a:lnTo>
                <a:lnTo>
                  <a:pt x="510" y="362"/>
                </a:lnTo>
                <a:lnTo>
                  <a:pt x="536" y="342"/>
                </a:lnTo>
                <a:lnTo>
                  <a:pt x="566" y="322"/>
                </a:lnTo>
                <a:lnTo>
                  <a:pt x="596" y="303"/>
                </a:lnTo>
                <a:lnTo>
                  <a:pt x="627" y="286"/>
                </a:lnTo>
                <a:lnTo>
                  <a:pt x="660" y="267"/>
                </a:lnTo>
                <a:lnTo>
                  <a:pt x="688" y="255"/>
                </a:lnTo>
                <a:lnTo>
                  <a:pt x="715" y="239"/>
                </a:lnTo>
                <a:lnTo>
                  <a:pt x="746" y="226"/>
                </a:lnTo>
                <a:lnTo>
                  <a:pt x="768" y="217"/>
                </a:lnTo>
                <a:lnTo>
                  <a:pt x="674" y="0"/>
                </a:lnTo>
                <a:lnTo>
                  <a:pt x="1215" y="309"/>
                </a:lnTo>
                <a:lnTo>
                  <a:pt x="1075" y="952"/>
                </a:lnTo>
                <a:lnTo>
                  <a:pt x="987" y="761"/>
                </a:lnTo>
                <a:lnTo>
                  <a:pt x="951" y="778"/>
                </a:lnTo>
                <a:lnTo>
                  <a:pt x="917" y="797"/>
                </a:lnTo>
                <a:lnTo>
                  <a:pt x="879" y="821"/>
                </a:lnTo>
                <a:lnTo>
                  <a:pt x="838" y="847"/>
                </a:lnTo>
                <a:lnTo>
                  <a:pt x="807" y="871"/>
                </a:lnTo>
                <a:lnTo>
                  <a:pt x="776" y="897"/>
                </a:lnTo>
                <a:lnTo>
                  <a:pt x="744" y="922"/>
                </a:lnTo>
                <a:lnTo>
                  <a:pt x="718" y="949"/>
                </a:lnTo>
                <a:lnTo>
                  <a:pt x="693" y="977"/>
                </a:lnTo>
                <a:lnTo>
                  <a:pt x="665" y="1007"/>
                </a:lnTo>
                <a:lnTo>
                  <a:pt x="641" y="1037"/>
                </a:lnTo>
                <a:lnTo>
                  <a:pt x="618" y="1066"/>
                </a:lnTo>
                <a:lnTo>
                  <a:pt x="597" y="1093"/>
                </a:lnTo>
                <a:lnTo>
                  <a:pt x="576" y="1129"/>
                </a:lnTo>
                <a:lnTo>
                  <a:pt x="555" y="1162"/>
                </a:lnTo>
                <a:lnTo>
                  <a:pt x="544" y="1187"/>
                </a:lnTo>
                <a:lnTo>
                  <a:pt x="530" y="1212"/>
                </a:lnTo>
                <a:lnTo>
                  <a:pt x="0" y="960"/>
                </a:lnTo>
                <a:close/>
              </a:path>
            </a:pathLst>
          </a:custGeom>
          <a:solidFill>
            <a:srgbClr val="0099FF"/>
          </a:solidFill>
          <a:ln w="20638">
            <a:solidFill>
              <a:srgbClr val="000000"/>
            </a:solidFill>
            <a:prstDash val="solid"/>
            <a:round/>
            <a:headEnd/>
            <a:tailEnd/>
          </a:ln>
        </p:spPr>
        <p:txBody>
          <a:bodyPr/>
          <a:lstStyle/>
          <a:p>
            <a:pPr>
              <a:spcBef>
                <a:spcPct val="50000"/>
              </a:spcBef>
              <a:buFontTx/>
              <a:buChar char="•"/>
            </a:pPr>
            <a:endParaRPr lang="en-US" sz="1600" b="1" dirty="0">
              <a:solidFill>
                <a:srgbClr val="003366"/>
              </a:solidFill>
              <a:latin typeface="Arial" pitchFamily="34" charset="0"/>
            </a:endParaRPr>
          </a:p>
        </p:txBody>
      </p:sp>
      <p:sp>
        <p:nvSpPr>
          <p:cNvPr id="18" name="Freeform 27"/>
          <p:cNvSpPr>
            <a:spLocks/>
          </p:cNvSpPr>
          <p:nvPr/>
        </p:nvSpPr>
        <p:spPr bwMode="auto">
          <a:xfrm>
            <a:off x="2603500" y="3254149"/>
            <a:ext cx="1311275" cy="1206500"/>
          </a:xfrm>
          <a:custGeom>
            <a:avLst/>
            <a:gdLst>
              <a:gd name="T0" fmla="*/ 1070 w 1070"/>
              <a:gd name="T1" fmla="*/ 558 h 1349"/>
              <a:gd name="T2" fmla="*/ 797 w 1070"/>
              <a:gd name="T3" fmla="*/ 447 h 1349"/>
              <a:gd name="T4" fmla="*/ 786 w 1070"/>
              <a:gd name="T5" fmla="*/ 472 h 1349"/>
              <a:gd name="T6" fmla="*/ 780 w 1070"/>
              <a:gd name="T7" fmla="*/ 497 h 1349"/>
              <a:gd name="T8" fmla="*/ 772 w 1070"/>
              <a:gd name="T9" fmla="*/ 523 h 1349"/>
              <a:gd name="T10" fmla="*/ 766 w 1070"/>
              <a:gd name="T11" fmla="*/ 552 h 1349"/>
              <a:gd name="T12" fmla="*/ 758 w 1070"/>
              <a:gd name="T13" fmla="*/ 588 h 1349"/>
              <a:gd name="T14" fmla="*/ 754 w 1070"/>
              <a:gd name="T15" fmla="*/ 617 h 1349"/>
              <a:gd name="T16" fmla="*/ 749 w 1070"/>
              <a:gd name="T17" fmla="*/ 650 h 1349"/>
              <a:gd name="T18" fmla="*/ 746 w 1070"/>
              <a:gd name="T19" fmla="*/ 686 h 1349"/>
              <a:gd name="T20" fmla="*/ 743 w 1070"/>
              <a:gd name="T21" fmla="*/ 724 h 1349"/>
              <a:gd name="T22" fmla="*/ 743 w 1070"/>
              <a:gd name="T23" fmla="*/ 791 h 1349"/>
              <a:gd name="T24" fmla="*/ 744 w 1070"/>
              <a:gd name="T25" fmla="*/ 825 h 1349"/>
              <a:gd name="T26" fmla="*/ 746 w 1070"/>
              <a:gd name="T27" fmla="*/ 858 h 1349"/>
              <a:gd name="T28" fmla="*/ 750 w 1070"/>
              <a:gd name="T29" fmla="*/ 891 h 1349"/>
              <a:gd name="T30" fmla="*/ 757 w 1070"/>
              <a:gd name="T31" fmla="*/ 924 h 1349"/>
              <a:gd name="T32" fmla="*/ 763 w 1070"/>
              <a:gd name="T33" fmla="*/ 955 h 1349"/>
              <a:gd name="T34" fmla="*/ 771 w 1070"/>
              <a:gd name="T35" fmla="*/ 993 h 1349"/>
              <a:gd name="T36" fmla="*/ 782 w 1070"/>
              <a:gd name="T37" fmla="*/ 1027 h 1349"/>
              <a:gd name="T38" fmla="*/ 270 w 1070"/>
              <a:gd name="T39" fmla="*/ 1349 h 1349"/>
              <a:gd name="T40" fmla="*/ 259 w 1070"/>
              <a:gd name="T41" fmla="*/ 1316 h 1349"/>
              <a:gd name="T42" fmla="*/ 248 w 1070"/>
              <a:gd name="T43" fmla="*/ 1288 h 1349"/>
              <a:gd name="T44" fmla="*/ 239 w 1070"/>
              <a:gd name="T45" fmla="*/ 1262 h 1349"/>
              <a:gd name="T46" fmla="*/ 230 w 1070"/>
              <a:gd name="T47" fmla="*/ 1232 h 1349"/>
              <a:gd name="T48" fmla="*/ 222 w 1070"/>
              <a:gd name="T49" fmla="*/ 1207 h 1349"/>
              <a:gd name="T50" fmla="*/ 212 w 1070"/>
              <a:gd name="T51" fmla="*/ 1179 h 1349"/>
              <a:gd name="T52" fmla="*/ 206 w 1070"/>
              <a:gd name="T53" fmla="*/ 1152 h 1349"/>
              <a:gd name="T54" fmla="*/ 200 w 1070"/>
              <a:gd name="T55" fmla="*/ 1127 h 1349"/>
              <a:gd name="T56" fmla="*/ 194 w 1070"/>
              <a:gd name="T57" fmla="*/ 1101 h 1349"/>
              <a:gd name="T58" fmla="*/ 186 w 1070"/>
              <a:gd name="T59" fmla="*/ 1069 h 1349"/>
              <a:gd name="T60" fmla="*/ 181 w 1070"/>
              <a:gd name="T61" fmla="*/ 1036 h 1349"/>
              <a:gd name="T62" fmla="*/ 175 w 1070"/>
              <a:gd name="T63" fmla="*/ 1007 h 1349"/>
              <a:gd name="T64" fmla="*/ 169 w 1070"/>
              <a:gd name="T65" fmla="*/ 977 h 1349"/>
              <a:gd name="T66" fmla="*/ 165 w 1070"/>
              <a:gd name="T67" fmla="*/ 943 h 1349"/>
              <a:gd name="T68" fmla="*/ 162 w 1070"/>
              <a:gd name="T69" fmla="*/ 910 h 1349"/>
              <a:gd name="T70" fmla="*/ 159 w 1070"/>
              <a:gd name="T71" fmla="*/ 872 h 1349"/>
              <a:gd name="T72" fmla="*/ 156 w 1070"/>
              <a:gd name="T73" fmla="*/ 836 h 1349"/>
              <a:gd name="T74" fmla="*/ 156 w 1070"/>
              <a:gd name="T75" fmla="*/ 800 h 1349"/>
              <a:gd name="T76" fmla="*/ 156 w 1070"/>
              <a:gd name="T77" fmla="*/ 763 h 1349"/>
              <a:gd name="T78" fmla="*/ 156 w 1070"/>
              <a:gd name="T79" fmla="*/ 716 h 1349"/>
              <a:gd name="T80" fmla="*/ 158 w 1070"/>
              <a:gd name="T81" fmla="*/ 674 h 1349"/>
              <a:gd name="T82" fmla="*/ 159 w 1070"/>
              <a:gd name="T83" fmla="*/ 645 h 1349"/>
              <a:gd name="T84" fmla="*/ 162 w 1070"/>
              <a:gd name="T85" fmla="*/ 611 h 1349"/>
              <a:gd name="T86" fmla="*/ 165 w 1070"/>
              <a:gd name="T87" fmla="*/ 578 h 1349"/>
              <a:gd name="T88" fmla="*/ 170 w 1070"/>
              <a:gd name="T89" fmla="*/ 539 h 1349"/>
              <a:gd name="T90" fmla="*/ 176 w 1070"/>
              <a:gd name="T91" fmla="*/ 505 h 1349"/>
              <a:gd name="T92" fmla="*/ 183 w 1070"/>
              <a:gd name="T93" fmla="*/ 473 h 1349"/>
              <a:gd name="T94" fmla="*/ 190 w 1070"/>
              <a:gd name="T95" fmla="*/ 434 h 1349"/>
              <a:gd name="T96" fmla="*/ 198 w 1070"/>
              <a:gd name="T97" fmla="*/ 403 h 1349"/>
              <a:gd name="T98" fmla="*/ 206 w 1070"/>
              <a:gd name="T99" fmla="*/ 366 h 1349"/>
              <a:gd name="T100" fmla="*/ 215 w 1070"/>
              <a:gd name="T101" fmla="*/ 334 h 1349"/>
              <a:gd name="T102" fmla="*/ 226 w 1070"/>
              <a:gd name="T103" fmla="*/ 300 h 1349"/>
              <a:gd name="T104" fmla="*/ 237 w 1070"/>
              <a:gd name="T105" fmla="*/ 265 h 1349"/>
              <a:gd name="T106" fmla="*/ 253 w 1070"/>
              <a:gd name="T107" fmla="*/ 223 h 1349"/>
              <a:gd name="T108" fmla="*/ 0 w 1070"/>
              <a:gd name="T109" fmla="*/ 117 h 1349"/>
              <a:gd name="T110" fmla="*/ 666 w 1070"/>
              <a:gd name="T111" fmla="*/ 0 h 1349"/>
              <a:gd name="T112" fmla="*/ 1070 w 1070"/>
              <a:gd name="T113" fmla="*/ 558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70" h="1349">
                <a:moveTo>
                  <a:pt x="1070" y="558"/>
                </a:moveTo>
                <a:lnTo>
                  <a:pt x="797" y="447"/>
                </a:lnTo>
                <a:lnTo>
                  <a:pt x="786" y="472"/>
                </a:lnTo>
                <a:lnTo>
                  <a:pt x="780" y="497"/>
                </a:lnTo>
                <a:lnTo>
                  <a:pt x="772" y="523"/>
                </a:lnTo>
                <a:lnTo>
                  <a:pt x="766" y="552"/>
                </a:lnTo>
                <a:lnTo>
                  <a:pt x="758" y="588"/>
                </a:lnTo>
                <a:lnTo>
                  <a:pt x="754" y="617"/>
                </a:lnTo>
                <a:lnTo>
                  <a:pt x="749" y="650"/>
                </a:lnTo>
                <a:lnTo>
                  <a:pt x="746" y="686"/>
                </a:lnTo>
                <a:lnTo>
                  <a:pt x="743" y="724"/>
                </a:lnTo>
                <a:lnTo>
                  <a:pt x="743" y="791"/>
                </a:lnTo>
                <a:lnTo>
                  <a:pt x="744" y="825"/>
                </a:lnTo>
                <a:lnTo>
                  <a:pt x="746" y="858"/>
                </a:lnTo>
                <a:lnTo>
                  <a:pt x="750" y="891"/>
                </a:lnTo>
                <a:lnTo>
                  <a:pt x="757" y="924"/>
                </a:lnTo>
                <a:lnTo>
                  <a:pt x="763" y="955"/>
                </a:lnTo>
                <a:lnTo>
                  <a:pt x="771" y="993"/>
                </a:lnTo>
                <a:lnTo>
                  <a:pt x="782" y="1027"/>
                </a:lnTo>
                <a:lnTo>
                  <a:pt x="270" y="1349"/>
                </a:lnTo>
                <a:lnTo>
                  <a:pt x="259" y="1316"/>
                </a:lnTo>
                <a:lnTo>
                  <a:pt x="248" y="1288"/>
                </a:lnTo>
                <a:lnTo>
                  <a:pt x="239" y="1262"/>
                </a:lnTo>
                <a:lnTo>
                  <a:pt x="230" y="1232"/>
                </a:lnTo>
                <a:lnTo>
                  <a:pt x="222" y="1207"/>
                </a:lnTo>
                <a:lnTo>
                  <a:pt x="212" y="1179"/>
                </a:lnTo>
                <a:lnTo>
                  <a:pt x="206" y="1152"/>
                </a:lnTo>
                <a:lnTo>
                  <a:pt x="200" y="1127"/>
                </a:lnTo>
                <a:lnTo>
                  <a:pt x="194" y="1101"/>
                </a:lnTo>
                <a:lnTo>
                  <a:pt x="186" y="1069"/>
                </a:lnTo>
                <a:lnTo>
                  <a:pt x="181" y="1036"/>
                </a:lnTo>
                <a:lnTo>
                  <a:pt x="175" y="1007"/>
                </a:lnTo>
                <a:lnTo>
                  <a:pt x="169" y="977"/>
                </a:lnTo>
                <a:lnTo>
                  <a:pt x="165" y="943"/>
                </a:lnTo>
                <a:lnTo>
                  <a:pt x="162" y="910"/>
                </a:lnTo>
                <a:lnTo>
                  <a:pt x="159" y="872"/>
                </a:lnTo>
                <a:lnTo>
                  <a:pt x="156" y="836"/>
                </a:lnTo>
                <a:lnTo>
                  <a:pt x="156" y="800"/>
                </a:lnTo>
                <a:lnTo>
                  <a:pt x="156" y="763"/>
                </a:lnTo>
                <a:lnTo>
                  <a:pt x="156" y="716"/>
                </a:lnTo>
                <a:lnTo>
                  <a:pt x="158" y="674"/>
                </a:lnTo>
                <a:lnTo>
                  <a:pt x="159" y="645"/>
                </a:lnTo>
                <a:lnTo>
                  <a:pt x="162" y="611"/>
                </a:lnTo>
                <a:lnTo>
                  <a:pt x="165" y="578"/>
                </a:lnTo>
                <a:lnTo>
                  <a:pt x="170" y="539"/>
                </a:lnTo>
                <a:lnTo>
                  <a:pt x="176" y="505"/>
                </a:lnTo>
                <a:lnTo>
                  <a:pt x="183" y="473"/>
                </a:lnTo>
                <a:lnTo>
                  <a:pt x="190" y="434"/>
                </a:lnTo>
                <a:lnTo>
                  <a:pt x="198" y="403"/>
                </a:lnTo>
                <a:lnTo>
                  <a:pt x="206" y="366"/>
                </a:lnTo>
                <a:lnTo>
                  <a:pt x="215" y="334"/>
                </a:lnTo>
                <a:lnTo>
                  <a:pt x="226" y="300"/>
                </a:lnTo>
                <a:lnTo>
                  <a:pt x="237" y="265"/>
                </a:lnTo>
                <a:lnTo>
                  <a:pt x="253" y="223"/>
                </a:lnTo>
                <a:lnTo>
                  <a:pt x="0" y="117"/>
                </a:lnTo>
                <a:lnTo>
                  <a:pt x="666" y="0"/>
                </a:lnTo>
                <a:lnTo>
                  <a:pt x="1070" y="558"/>
                </a:lnTo>
                <a:close/>
              </a:path>
            </a:pathLst>
          </a:custGeom>
          <a:solidFill>
            <a:srgbClr val="008000"/>
          </a:solidFill>
          <a:ln w="20638">
            <a:solidFill>
              <a:srgbClr val="000000"/>
            </a:solidFill>
            <a:prstDash val="solid"/>
            <a:round/>
            <a:headEnd/>
            <a:tailEnd/>
          </a:ln>
        </p:spPr>
        <p:txBody>
          <a:bodyPr/>
          <a:lstStyle/>
          <a:p>
            <a:pPr>
              <a:spcBef>
                <a:spcPct val="50000"/>
              </a:spcBef>
              <a:buFontTx/>
              <a:buChar char="•"/>
            </a:pPr>
            <a:endParaRPr lang="en-US" sz="1600" b="1" dirty="0">
              <a:solidFill>
                <a:srgbClr val="003366"/>
              </a:solidFill>
              <a:latin typeface="Arial" pitchFamily="34" charset="0"/>
            </a:endParaRPr>
          </a:p>
        </p:txBody>
      </p:sp>
      <p:sp>
        <p:nvSpPr>
          <p:cNvPr id="19" name="Freeform 28"/>
          <p:cNvSpPr>
            <a:spLocks/>
          </p:cNvSpPr>
          <p:nvPr/>
        </p:nvSpPr>
        <p:spPr bwMode="auto">
          <a:xfrm>
            <a:off x="2552700" y="4208463"/>
            <a:ext cx="1628775" cy="985837"/>
          </a:xfrm>
          <a:custGeom>
            <a:avLst/>
            <a:gdLst>
              <a:gd name="T0" fmla="*/ 965 w 1215"/>
              <a:gd name="T1" fmla="*/ 1156 h 1156"/>
              <a:gd name="T2" fmla="*/ 940 w 1215"/>
              <a:gd name="T3" fmla="*/ 1144 h 1156"/>
              <a:gd name="T4" fmla="*/ 920 w 1215"/>
              <a:gd name="T5" fmla="*/ 1133 h 1156"/>
              <a:gd name="T6" fmla="*/ 898 w 1215"/>
              <a:gd name="T7" fmla="*/ 1122 h 1156"/>
              <a:gd name="T8" fmla="*/ 878 w 1215"/>
              <a:gd name="T9" fmla="*/ 1111 h 1156"/>
              <a:gd name="T10" fmla="*/ 856 w 1215"/>
              <a:gd name="T11" fmla="*/ 1098 h 1156"/>
              <a:gd name="T12" fmla="*/ 834 w 1215"/>
              <a:gd name="T13" fmla="*/ 1086 h 1156"/>
              <a:gd name="T14" fmla="*/ 813 w 1215"/>
              <a:gd name="T15" fmla="*/ 1072 h 1156"/>
              <a:gd name="T16" fmla="*/ 792 w 1215"/>
              <a:gd name="T17" fmla="*/ 1059 h 1156"/>
              <a:gd name="T18" fmla="*/ 768 w 1215"/>
              <a:gd name="T19" fmla="*/ 1042 h 1156"/>
              <a:gd name="T20" fmla="*/ 742 w 1215"/>
              <a:gd name="T21" fmla="*/ 1025 h 1156"/>
              <a:gd name="T22" fmla="*/ 721 w 1215"/>
              <a:gd name="T23" fmla="*/ 1009 h 1156"/>
              <a:gd name="T24" fmla="*/ 701 w 1215"/>
              <a:gd name="T25" fmla="*/ 992 h 1156"/>
              <a:gd name="T26" fmla="*/ 677 w 1215"/>
              <a:gd name="T27" fmla="*/ 975 h 1156"/>
              <a:gd name="T28" fmla="*/ 652 w 1215"/>
              <a:gd name="T29" fmla="*/ 956 h 1156"/>
              <a:gd name="T30" fmla="*/ 630 w 1215"/>
              <a:gd name="T31" fmla="*/ 937 h 1156"/>
              <a:gd name="T32" fmla="*/ 607 w 1215"/>
              <a:gd name="T33" fmla="*/ 917 h 1156"/>
              <a:gd name="T34" fmla="*/ 588 w 1215"/>
              <a:gd name="T35" fmla="*/ 900 h 1156"/>
              <a:gd name="T36" fmla="*/ 562 w 1215"/>
              <a:gd name="T37" fmla="*/ 875 h 1156"/>
              <a:gd name="T38" fmla="*/ 540 w 1215"/>
              <a:gd name="T39" fmla="*/ 854 h 1156"/>
              <a:gd name="T40" fmla="*/ 521 w 1215"/>
              <a:gd name="T41" fmla="*/ 834 h 1156"/>
              <a:gd name="T42" fmla="*/ 499 w 1215"/>
              <a:gd name="T43" fmla="*/ 811 h 1156"/>
              <a:gd name="T44" fmla="*/ 483 w 1215"/>
              <a:gd name="T45" fmla="*/ 793 h 1156"/>
              <a:gd name="T46" fmla="*/ 465 w 1215"/>
              <a:gd name="T47" fmla="*/ 772 h 1156"/>
              <a:gd name="T48" fmla="*/ 446 w 1215"/>
              <a:gd name="T49" fmla="*/ 750 h 1156"/>
              <a:gd name="T50" fmla="*/ 426 w 1215"/>
              <a:gd name="T51" fmla="*/ 723 h 1156"/>
              <a:gd name="T52" fmla="*/ 407 w 1215"/>
              <a:gd name="T53" fmla="*/ 701 h 1156"/>
              <a:gd name="T54" fmla="*/ 388 w 1215"/>
              <a:gd name="T55" fmla="*/ 676 h 1156"/>
              <a:gd name="T56" fmla="*/ 366 w 1215"/>
              <a:gd name="T57" fmla="*/ 646 h 1156"/>
              <a:gd name="T58" fmla="*/ 347 w 1215"/>
              <a:gd name="T59" fmla="*/ 620 h 1156"/>
              <a:gd name="T60" fmla="*/ 327 w 1215"/>
              <a:gd name="T61" fmla="*/ 590 h 1156"/>
              <a:gd name="T62" fmla="*/ 308 w 1215"/>
              <a:gd name="T63" fmla="*/ 560 h 1156"/>
              <a:gd name="T64" fmla="*/ 291 w 1215"/>
              <a:gd name="T65" fmla="*/ 529 h 1156"/>
              <a:gd name="T66" fmla="*/ 272 w 1215"/>
              <a:gd name="T67" fmla="*/ 496 h 1156"/>
              <a:gd name="T68" fmla="*/ 260 w 1215"/>
              <a:gd name="T69" fmla="*/ 468 h 1156"/>
              <a:gd name="T70" fmla="*/ 244 w 1215"/>
              <a:gd name="T71" fmla="*/ 442 h 1156"/>
              <a:gd name="T72" fmla="*/ 232 w 1215"/>
              <a:gd name="T73" fmla="*/ 412 h 1156"/>
              <a:gd name="T74" fmla="*/ 0 w 1215"/>
              <a:gd name="T75" fmla="*/ 521 h 1156"/>
              <a:gd name="T76" fmla="*/ 382 w 1215"/>
              <a:gd name="T77" fmla="*/ 0 h 1156"/>
              <a:gd name="T78" fmla="*/ 1028 w 1215"/>
              <a:gd name="T79" fmla="*/ 57 h 1156"/>
              <a:gd name="T80" fmla="*/ 768 w 1215"/>
              <a:gd name="T81" fmla="*/ 173 h 1156"/>
              <a:gd name="T82" fmla="*/ 784 w 1215"/>
              <a:gd name="T83" fmla="*/ 205 h 1156"/>
              <a:gd name="T84" fmla="*/ 803 w 1215"/>
              <a:gd name="T85" fmla="*/ 240 h 1156"/>
              <a:gd name="T86" fmla="*/ 826 w 1215"/>
              <a:gd name="T87" fmla="*/ 277 h 1156"/>
              <a:gd name="T88" fmla="*/ 853 w 1215"/>
              <a:gd name="T89" fmla="*/ 318 h 1156"/>
              <a:gd name="T90" fmla="*/ 876 w 1215"/>
              <a:gd name="T91" fmla="*/ 349 h 1156"/>
              <a:gd name="T92" fmla="*/ 903 w 1215"/>
              <a:gd name="T93" fmla="*/ 381 h 1156"/>
              <a:gd name="T94" fmla="*/ 928 w 1215"/>
              <a:gd name="T95" fmla="*/ 412 h 1156"/>
              <a:gd name="T96" fmla="*/ 954 w 1215"/>
              <a:gd name="T97" fmla="*/ 438 h 1156"/>
              <a:gd name="T98" fmla="*/ 982 w 1215"/>
              <a:gd name="T99" fmla="*/ 463 h 1156"/>
              <a:gd name="T100" fmla="*/ 1012 w 1215"/>
              <a:gd name="T101" fmla="*/ 492 h 1156"/>
              <a:gd name="T102" fmla="*/ 1042 w 1215"/>
              <a:gd name="T103" fmla="*/ 515 h 1156"/>
              <a:gd name="T104" fmla="*/ 1070 w 1215"/>
              <a:gd name="T105" fmla="*/ 539 h 1156"/>
              <a:gd name="T106" fmla="*/ 1098 w 1215"/>
              <a:gd name="T107" fmla="*/ 559 h 1156"/>
              <a:gd name="T108" fmla="*/ 1133 w 1215"/>
              <a:gd name="T109" fmla="*/ 581 h 1156"/>
              <a:gd name="T110" fmla="*/ 1167 w 1215"/>
              <a:gd name="T111" fmla="*/ 601 h 1156"/>
              <a:gd name="T112" fmla="*/ 1192 w 1215"/>
              <a:gd name="T113" fmla="*/ 612 h 1156"/>
              <a:gd name="T114" fmla="*/ 1215 w 1215"/>
              <a:gd name="T115" fmla="*/ 625 h 1156"/>
              <a:gd name="T116" fmla="*/ 965 w 1215"/>
              <a:gd name="T117" fmla="*/ 1156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15" h="1156">
                <a:moveTo>
                  <a:pt x="965" y="1156"/>
                </a:moveTo>
                <a:lnTo>
                  <a:pt x="940" y="1144"/>
                </a:lnTo>
                <a:lnTo>
                  <a:pt x="920" y="1133"/>
                </a:lnTo>
                <a:lnTo>
                  <a:pt x="898" y="1122"/>
                </a:lnTo>
                <a:lnTo>
                  <a:pt x="878" y="1111"/>
                </a:lnTo>
                <a:lnTo>
                  <a:pt x="856" y="1098"/>
                </a:lnTo>
                <a:lnTo>
                  <a:pt x="834" y="1086"/>
                </a:lnTo>
                <a:lnTo>
                  <a:pt x="813" y="1072"/>
                </a:lnTo>
                <a:lnTo>
                  <a:pt x="792" y="1059"/>
                </a:lnTo>
                <a:lnTo>
                  <a:pt x="768" y="1042"/>
                </a:lnTo>
                <a:lnTo>
                  <a:pt x="742" y="1025"/>
                </a:lnTo>
                <a:lnTo>
                  <a:pt x="721" y="1009"/>
                </a:lnTo>
                <a:lnTo>
                  <a:pt x="701" y="992"/>
                </a:lnTo>
                <a:lnTo>
                  <a:pt x="677" y="975"/>
                </a:lnTo>
                <a:lnTo>
                  <a:pt x="652" y="956"/>
                </a:lnTo>
                <a:lnTo>
                  <a:pt x="630" y="937"/>
                </a:lnTo>
                <a:lnTo>
                  <a:pt x="607" y="917"/>
                </a:lnTo>
                <a:lnTo>
                  <a:pt x="588" y="900"/>
                </a:lnTo>
                <a:lnTo>
                  <a:pt x="562" y="875"/>
                </a:lnTo>
                <a:lnTo>
                  <a:pt x="540" y="854"/>
                </a:lnTo>
                <a:lnTo>
                  <a:pt x="521" y="834"/>
                </a:lnTo>
                <a:lnTo>
                  <a:pt x="499" y="811"/>
                </a:lnTo>
                <a:lnTo>
                  <a:pt x="483" y="793"/>
                </a:lnTo>
                <a:lnTo>
                  <a:pt x="465" y="772"/>
                </a:lnTo>
                <a:lnTo>
                  <a:pt x="446" y="750"/>
                </a:lnTo>
                <a:lnTo>
                  <a:pt x="426" y="723"/>
                </a:lnTo>
                <a:lnTo>
                  <a:pt x="407" y="701"/>
                </a:lnTo>
                <a:lnTo>
                  <a:pt x="388" y="676"/>
                </a:lnTo>
                <a:lnTo>
                  <a:pt x="366" y="646"/>
                </a:lnTo>
                <a:lnTo>
                  <a:pt x="347" y="620"/>
                </a:lnTo>
                <a:lnTo>
                  <a:pt x="327" y="590"/>
                </a:lnTo>
                <a:lnTo>
                  <a:pt x="308" y="560"/>
                </a:lnTo>
                <a:lnTo>
                  <a:pt x="291" y="529"/>
                </a:lnTo>
                <a:lnTo>
                  <a:pt x="272" y="496"/>
                </a:lnTo>
                <a:lnTo>
                  <a:pt x="260" y="468"/>
                </a:lnTo>
                <a:lnTo>
                  <a:pt x="244" y="442"/>
                </a:lnTo>
                <a:lnTo>
                  <a:pt x="232" y="412"/>
                </a:lnTo>
                <a:lnTo>
                  <a:pt x="0" y="521"/>
                </a:lnTo>
                <a:lnTo>
                  <a:pt x="382" y="0"/>
                </a:lnTo>
                <a:lnTo>
                  <a:pt x="1028" y="57"/>
                </a:lnTo>
                <a:lnTo>
                  <a:pt x="768" y="173"/>
                </a:lnTo>
                <a:lnTo>
                  <a:pt x="784" y="205"/>
                </a:lnTo>
                <a:lnTo>
                  <a:pt x="803" y="240"/>
                </a:lnTo>
                <a:lnTo>
                  <a:pt x="826" y="277"/>
                </a:lnTo>
                <a:lnTo>
                  <a:pt x="853" y="318"/>
                </a:lnTo>
                <a:lnTo>
                  <a:pt x="876" y="349"/>
                </a:lnTo>
                <a:lnTo>
                  <a:pt x="903" y="381"/>
                </a:lnTo>
                <a:lnTo>
                  <a:pt x="928" y="412"/>
                </a:lnTo>
                <a:lnTo>
                  <a:pt x="954" y="438"/>
                </a:lnTo>
                <a:lnTo>
                  <a:pt x="982" y="463"/>
                </a:lnTo>
                <a:lnTo>
                  <a:pt x="1012" y="492"/>
                </a:lnTo>
                <a:lnTo>
                  <a:pt x="1042" y="515"/>
                </a:lnTo>
                <a:lnTo>
                  <a:pt x="1070" y="539"/>
                </a:lnTo>
                <a:lnTo>
                  <a:pt x="1098" y="559"/>
                </a:lnTo>
                <a:lnTo>
                  <a:pt x="1133" y="581"/>
                </a:lnTo>
                <a:lnTo>
                  <a:pt x="1167" y="601"/>
                </a:lnTo>
                <a:lnTo>
                  <a:pt x="1192" y="612"/>
                </a:lnTo>
                <a:lnTo>
                  <a:pt x="1215" y="625"/>
                </a:lnTo>
                <a:lnTo>
                  <a:pt x="965" y="1156"/>
                </a:lnTo>
                <a:close/>
              </a:path>
            </a:pathLst>
          </a:custGeom>
          <a:solidFill>
            <a:srgbClr val="FF00FF"/>
          </a:solidFill>
          <a:ln w="20638">
            <a:solidFill>
              <a:srgbClr val="000000"/>
            </a:solidFill>
            <a:prstDash val="solid"/>
            <a:round/>
            <a:headEnd/>
            <a:tailEnd/>
          </a:ln>
        </p:spPr>
        <p:txBody>
          <a:bodyPr/>
          <a:lstStyle/>
          <a:p>
            <a:pPr>
              <a:spcBef>
                <a:spcPct val="50000"/>
              </a:spcBef>
              <a:buFontTx/>
              <a:buChar char="•"/>
            </a:pPr>
            <a:endParaRPr lang="en-US" sz="1600" b="1" dirty="0">
              <a:solidFill>
                <a:srgbClr val="003366"/>
              </a:solidFill>
              <a:latin typeface="Arial" pitchFamily="34" charset="0"/>
            </a:endParaRPr>
          </a:p>
        </p:txBody>
      </p:sp>
      <p:sp>
        <p:nvSpPr>
          <p:cNvPr id="20" name="Freeform 29"/>
          <p:cNvSpPr>
            <a:spLocks/>
          </p:cNvSpPr>
          <p:nvPr/>
        </p:nvSpPr>
        <p:spPr bwMode="auto">
          <a:xfrm>
            <a:off x="3822700" y="4535488"/>
            <a:ext cx="1492250" cy="985837"/>
          </a:xfrm>
          <a:custGeom>
            <a:avLst/>
            <a:gdLst>
              <a:gd name="T0" fmla="*/ 529 w 1320"/>
              <a:gd name="T1" fmla="*/ 0 h 1056"/>
              <a:gd name="T2" fmla="*/ 419 w 1320"/>
              <a:gd name="T3" fmla="*/ 272 h 1056"/>
              <a:gd name="T4" fmla="*/ 444 w 1320"/>
              <a:gd name="T5" fmla="*/ 283 h 1056"/>
              <a:gd name="T6" fmla="*/ 468 w 1320"/>
              <a:gd name="T7" fmla="*/ 289 h 1056"/>
              <a:gd name="T8" fmla="*/ 494 w 1320"/>
              <a:gd name="T9" fmla="*/ 297 h 1056"/>
              <a:gd name="T10" fmla="*/ 524 w 1320"/>
              <a:gd name="T11" fmla="*/ 305 h 1056"/>
              <a:gd name="T12" fmla="*/ 559 w 1320"/>
              <a:gd name="T13" fmla="*/ 311 h 1056"/>
              <a:gd name="T14" fmla="*/ 590 w 1320"/>
              <a:gd name="T15" fmla="*/ 316 h 1056"/>
              <a:gd name="T16" fmla="*/ 621 w 1320"/>
              <a:gd name="T17" fmla="*/ 321 h 1056"/>
              <a:gd name="T18" fmla="*/ 657 w 1320"/>
              <a:gd name="T19" fmla="*/ 325 h 1056"/>
              <a:gd name="T20" fmla="*/ 695 w 1320"/>
              <a:gd name="T21" fmla="*/ 328 h 1056"/>
              <a:gd name="T22" fmla="*/ 762 w 1320"/>
              <a:gd name="T23" fmla="*/ 328 h 1056"/>
              <a:gd name="T24" fmla="*/ 798 w 1320"/>
              <a:gd name="T25" fmla="*/ 327 h 1056"/>
              <a:gd name="T26" fmla="*/ 829 w 1320"/>
              <a:gd name="T27" fmla="*/ 324 h 1056"/>
              <a:gd name="T28" fmla="*/ 862 w 1320"/>
              <a:gd name="T29" fmla="*/ 319 h 1056"/>
              <a:gd name="T30" fmla="*/ 896 w 1320"/>
              <a:gd name="T31" fmla="*/ 313 h 1056"/>
              <a:gd name="T32" fmla="*/ 926 w 1320"/>
              <a:gd name="T33" fmla="*/ 308 h 1056"/>
              <a:gd name="T34" fmla="*/ 964 w 1320"/>
              <a:gd name="T35" fmla="*/ 299 h 1056"/>
              <a:gd name="T36" fmla="*/ 998 w 1320"/>
              <a:gd name="T37" fmla="*/ 288 h 1056"/>
              <a:gd name="T38" fmla="*/ 1320 w 1320"/>
              <a:gd name="T39" fmla="*/ 798 h 1056"/>
              <a:gd name="T40" fmla="*/ 1289 w 1320"/>
              <a:gd name="T41" fmla="*/ 810 h 1056"/>
              <a:gd name="T42" fmla="*/ 1259 w 1320"/>
              <a:gd name="T43" fmla="*/ 821 h 1056"/>
              <a:gd name="T44" fmla="*/ 1233 w 1320"/>
              <a:gd name="T45" fmla="*/ 831 h 1056"/>
              <a:gd name="T46" fmla="*/ 1205 w 1320"/>
              <a:gd name="T47" fmla="*/ 840 h 1056"/>
              <a:gd name="T48" fmla="*/ 1178 w 1320"/>
              <a:gd name="T49" fmla="*/ 848 h 1056"/>
              <a:gd name="T50" fmla="*/ 1150 w 1320"/>
              <a:gd name="T51" fmla="*/ 857 h 1056"/>
              <a:gd name="T52" fmla="*/ 1125 w 1320"/>
              <a:gd name="T53" fmla="*/ 863 h 1056"/>
              <a:gd name="T54" fmla="*/ 1098 w 1320"/>
              <a:gd name="T55" fmla="*/ 870 h 1056"/>
              <a:gd name="T56" fmla="*/ 1072 w 1320"/>
              <a:gd name="T57" fmla="*/ 876 h 1056"/>
              <a:gd name="T58" fmla="*/ 1042 w 1320"/>
              <a:gd name="T59" fmla="*/ 884 h 1056"/>
              <a:gd name="T60" fmla="*/ 1007 w 1320"/>
              <a:gd name="T61" fmla="*/ 888 h 1056"/>
              <a:gd name="T62" fmla="*/ 979 w 1320"/>
              <a:gd name="T63" fmla="*/ 895 h 1056"/>
              <a:gd name="T64" fmla="*/ 948 w 1320"/>
              <a:gd name="T65" fmla="*/ 901 h 1056"/>
              <a:gd name="T66" fmla="*/ 915 w 1320"/>
              <a:gd name="T67" fmla="*/ 906 h 1056"/>
              <a:gd name="T68" fmla="*/ 881 w 1320"/>
              <a:gd name="T69" fmla="*/ 909 h 1056"/>
              <a:gd name="T70" fmla="*/ 843 w 1320"/>
              <a:gd name="T71" fmla="*/ 910 h 1056"/>
              <a:gd name="T72" fmla="*/ 807 w 1320"/>
              <a:gd name="T73" fmla="*/ 913 h 1056"/>
              <a:gd name="T74" fmla="*/ 773 w 1320"/>
              <a:gd name="T75" fmla="*/ 913 h 1056"/>
              <a:gd name="T76" fmla="*/ 735 w 1320"/>
              <a:gd name="T77" fmla="*/ 913 h 1056"/>
              <a:gd name="T78" fmla="*/ 688 w 1320"/>
              <a:gd name="T79" fmla="*/ 913 h 1056"/>
              <a:gd name="T80" fmla="*/ 646 w 1320"/>
              <a:gd name="T81" fmla="*/ 912 h 1056"/>
              <a:gd name="T82" fmla="*/ 616 w 1320"/>
              <a:gd name="T83" fmla="*/ 910 h 1056"/>
              <a:gd name="T84" fmla="*/ 584 w 1320"/>
              <a:gd name="T85" fmla="*/ 909 h 1056"/>
              <a:gd name="T86" fmla="*/ 549 w 1320"/>
              <a:gd name="T87" fmla="*/ 906 h 1056"/>
              <a:gd name="T88" fmla="*/ 510 w 1320"/>
              <a:gd name="T89" fmla="*/ 899 h 1056"/>
              <a:gd name="T90" fmla="*/ 477 w 1320"/>
              <a:gd name="T91" fmla="*/ 893 h 1056"/>
              <a:gd name="T92" fmla="*/ 444 w 1320"/>
              <a:gd name="T93" fmla="*/ 888 h 1056"/>
              <a:gd name="T94" fmla="*/ 405 w 1320"/>
              <a:gd name="T95" fmla="*/ 879 h 1056"/>
              <a:gd name="T96" fmla="*/ 376 w 1320"/>
              <a:gd name="T97" fmla="*/ 871 h 1056"/>
              <a:gd name="T98" fmla="*/ 338 w 1320"/>
              <a:gd name="T99" fmla="*/ 863 h 1056"/>
              <a:gd name="T100" fmla="*/ 305 w 1320"/>
              <a:gd name="T101" fmla="*/ 854 h 1056"/>
              <a:gd name="T102" fmla="*/ 272 w 1320"/>
              <a:gd name="T103" fmla="*/ 845 h 1056"/>
              <a:gd name="T104" fmla="*/ 238 w 1320"/>
              <a:gd name="T105" fmla="*/ 832 h 1056"/>
              <a:gd name="T106" fmla="*/ 196 w 1320"/>
              <a:gd name="T107" fmla="*/ 816 h 1056"/>
              <a:gd name="T108" fmla="*/ 96 w 1320"/>
              <a:gd name="T109" fmla="*/ 1056 h 1056"/>
              <a:gd name="T110" fmla="*/ 0 w 1320"/>
              <a:gd name="T111" fmla="*/ 378 h 1056"/>
              <a:gd name="T112" fmla="*/ 529 w 1320"/>
              <a:gd name="T113" fmla="*/ 0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0" h="1056">
                <a:moveTo>
                  <a:pt x="529" y="0"/>
                </a:moveTo>
                <a:lnTo>
                  <a:pt x="419" y="272"/>
                </a:lnTo>
                <a:lnTo>
                  <a:pt x="444" y="283"/>
                </a:lnTo>
                <a:lnTo>
                  <a:pt x="468" y="289"/>
                </a:lnTo>
                <a:lnTo>
                  <a:pt x="494" y="297"/>
                </a:lnTo>
                <a:lnTo>
                  <a:pt x="524" y="305"/>
                </a:lnTo>
                <a:lnTo>
                  <a:pt x="559" y="311"/>
                </a:lnTo>
                <a:lnTo>
                  <a:pt x="590" y="316"/>
                </a:lnTo>
                <a:lnTo>
                  <a:pt x="621" y="321"/>
                </a:lnTo>
                <a:lnTo>
                  <a:pt x="657" y="325"/>
                </a:lnTo>
                <a:lnTo>
                  <a:pt x="695" y="328"/>
                </a:lnTo>
                <a:lnTo>
                  <a:pt x="762" y="328"/>
                </a:lnTo>
                <a:lnTo>
                  <a:pt x="798" y="327"/>
                </a:lnTo>
                <a:lnTo>
                  <a:pt x="829" y="324"/>
                </a:lnTo>
                <a:lnTo>
                  <a:pt x="862" y="319"/>
                </a:lnTo>
                <a:lnTo>
                  <a:pt x="896" y="313"/>
                </a:lnTo>
                <a:lnTo>
                  <a:pt x="926" y="308"/>
                </a:lnTo>
                <a:lnTo>
                  <a:pt x="964" y="299"/>
                </a:lnTo>
                <a:lnTo>
                  <a:pt x="998" y="288"/>
                </a:lnTo>
                <a:lnTo>
                  <a:pt x="1320" y="798"/>
                </a:lnTo>
                <a:lnTo>
                  <a:pt x="1289" y="810"/>
                </a:lnTo>
                <a:lnTo>
                  <a:pt x="1259" y="821"/>
                </a:lnTo>
                <a:lnTo>
                  <a:pt x="1233" y="831"/>
                </a:lnTo>
                <a:lnTo>
                  <a:pt x="1205" y="840"/>
                </a:lnTo>
                <a:lnTo>
                  <a:pt x="1178" y="848"/>
                </a:lnTo>
                <a:lnTo>
                  <a:pt x="1150" y="857"/>
                </a:lnTo>
                <a:lnTo>
                  <a:pt x="1125" y="863"/>
                </a:lnTo>
                <a:lnTo>
                  <a:pt x="1098" y="870"/>
                </a:lnTo>
                <a:lnTo>
                  <a:pt x="1072" y="876"/>
                </a:lnTo>
                <a:lnTo>
                  <a:pt x="1042" y="884"/>
                </a:lnTo>
                <a:lnTo>
                  <a:pt x="1007" y="888"/>
                </a:lnTo>
                <a:lnTo>
                  <a:pt x="979" y="895"/>
                </a:lnTo>
                <a:lnTo>
                  <a:pt x="948" y="901"/>
                </a:lnTo>
                <a:lnTo>
                  <a:pt x="915" y="906"/>
                </a:lnTo>
                <a:lnTo>
                  <a:pt x="881" y="909"/>
                </a:lnTo>
                <a:lnTo>
                  <a:pt x="843" y="910"/>
                </a:lnTo>
                <a:lnTo>
                  <a:pt x="807" y="913"/>
                </a:lnTo>
                <a:lnTo>
                  <a:pt x="773" y="913"/>
                </a:lnTo>
                <a:lnTo>
                  <a:pt x="735" y="913"/>
                </a:lnTo>
                <a:lnTo>
                  <a:pt x="688" y="913"/>
                </a:lnTo>
                <a:lnTo>
                  <a:pt x="646" y="912"/>
                </a:lnTo>
                <a:lnTo>
                  <a:pt x="616" y="910"/>
                </a:lnTo>
                <a:lnTo>
                  <a:pt x="584" y="909"/>
                </a:lnTo>
                <a:lnTo>
                  <a:pt x="549" y="906"/>
                </a:lnTo>
                <a:lnTo>
                  <a:pt x="510" y="899"/>
                </a:lnTo>
                <a:lnTo>
                  <a:pt x="477" y="893"/>
                </a:lnTo>
                <a:lnTo>
                  <a:pt x="444" y="888"/>
                </a:lnTo>
                <a:lnTo>
                  <a:pt x="405" y="879"/>
                </a:lnTo>
                <a:lnTo>
                  <a:pt x="376" y="871"/>
                </a:lnTo>
                <a:lnTo>
                  <a:pt x="338" y="863"/>
                </a:lnTo>
                <a:lnTo>
                  <a:pt x="305" y="854"/>
                </a:lnTo>
                <a:lnTo>
                  <a:pt x="272" y="845"/>
                </a:lnTo>
                <a:lnTo>
                  <a:pt x="238" y="832"/>
                </a:lnTo>
                <a:lnTo>
                  <a:pt x="196" y="816"/>
                </a:lnTo>
                <a:lnTo>
                  <a:pt x="96" y="1056"/>
                </a:lnTo>
                <a:lnTo>
                  <a:pt x="0" y="378"/>
                </a:lnTo>
                <a:lnTo>
                  <a:pt x="529" y="0"/>
                </a:lnTo>
                <a:close/>
              </a:path>
            </a:pathLst>
          </a:custGeom>
          <a:solidFill>
            <a:srgbClr val="FFFF00"/>
          </a:solidFill>
          <a:ln w="20638">
            <a:solidFill>
              <a:srgbClr val="000000"/>
            </a:solidFill>
            <a:prstDash val="solid"/>
            <a:round/>
            <a:headEnd/>
            <a:tailEnd/>
          </a:ln>
        </p:spPr>
        <p:txBody>
          <a:bodyPr/>
          <a:lstStyle/>
          <a:p>
            <a:pPr>
              <a:spcBef>
                <a:spcPct val="50000"/>
              </a:spcBef>
              <a:buFontTx/>
              <a:buChar char="•"/>
            </a:pPr>
            <a:endParaRPr lang="en-US" sz="1600" b="1" dirty="0">
              <a:solidFill>
                <a:srgbClr val="003366"/>
              </a:solidFill>
              <a:latin typeface="Arial" pitchFamily="34" charset="0"/>
            </a:endParaRPr>
          </a:p>
        </p:txBody>
      </p:sp>
      <p:sp>
        <p:nvSpPr>
          <p:cNvPr id="21" name="Freeform 30"/>
          <p:cNvSpPr>
            <a:spLocks/>
          </p:cNvSpPr>
          <p:nvPr/>
        </p:nvSpPr>
        <p:spPr bwMode="auto">
          <a:xfrm>
            <a:off x="4838700" y="4395788"/>
            <a:ext cx="1406525" cy="981075"/>
          </a:xfrm>
          <a:custGeom>
            <a:avLst/>
            <a:gdLst>
              <a:gd name="T0" fmla="*/ 1146 w 1146"/>
              <a:gd name="T1" fmla="*/ 251 h 1146"/>
              <a:gd name="T2" fmla="*/ 1132 w 1146"/>
              <a:gd name="T3" fmla="*/ 276 h 1146"/>
              <a:gd name="T4" fmla="*/ 1123 w 1146"/>
              <a:gd name="T5" fmla="*/ 297 h 1146"/>
              <a:gd name="T6" fmla="*/ 1110 w 1146"/>
              <a:gd name="T7" fmla="*/ 319 h 1146"/>
              <a:gd name="T8" fmla="*/ 1101 w 1146"/>
              <a:gd name="T9" fmla="*/ 339 h 1146"/>
              <a:gd name="T10" fmla="*/ 1088 w 1146"/>
              <a:gd name="T11" fmla="*/ 361 h 1146"/>
              <a:gd name="T12" fmla="*/ 1074 w 1146"/>
              <a:gd name="T13" fmla="*/ 383 h 1146"/>
              <a:gd name="T14" fmla="*/ 1062 w 1146"/>
              <a:gd name="T15" fmla="*/ 403 h 1146"/>
              <a:gd name="T16" fmla="*/ 1048 w 1146"/>
              <a:gd name="T17" fmla="*/ 425 h 1146"/>
              <a:gd name="T18" fmla="*/ 1030 w 1146"/>
              <a:gd name="T19" fmla="*/ 448 h 1146"/>
              <a:gd name="T20" fmla="*/ 1013 w 1146"/>
              <a:gd name="T21" fmla="*/ 473 h 1146"/>
              <a:gd name="T22" fmla="*/ 999 w 1146"/>
              <a:gd name="T23" fmla="*/ 494 h 1146"/>
              <a:gd name="T24" fmla="*/ 982 w 1146"/>
              <a:gd name="T25" fmla="*/ 514 h 1146"/>
              <a:gd name="T26" fmla="*/ 963 w 1146"/>
              <a:gd name="T27" fmla="*/ 539 h 1146"/>
              <a:gd name="T28" fmla="*/ 944 w 1146"/>
              <a:gd name="T29" fmla="*/ 564 h 1146"/>
              <a:gd name="T30" fmla="*/ 926 w 1146"/>
              <a:gd name="T31" fmla="*/ 586 h 1146"/>
              <a:gd name="T32" fmla="*/ 905 w 1146"/>
              <a:gd name="T33" fmla="*/ 610 h 1146"/>
              <a:gd name="T34" fmla="*/ 888 w 1146"/>
              <a:gd name="T35" fmla="*/ 628 h 1146"/>
              <a:gd name="T36" fmla="*/ 863 w 1146"/>
              <a:gd name="T37" fmla="*/ 655 h 1146"/>
              <a:gd name="T38" fmla="*/ 843 w 1146"/>
              <a:gd name="T39" fmla="*/ 677 h 1146"/>
              <a:gd name="T40" fmla="*/ 822 w 1146"/>
              <a:gd name="T41" fmla="*/ 696 h 1146"/>
              <a:gd name="T42" fmla="*/ 799 w 1146"/>
              <a:gd name="T43" fmla="*/ 717 h 1146"/>
              <a:gd name="T44" fmla="*/ 782 w 1146"/>
              <a:gd name="T45" fmla="*/ 733 h 1146"/>
              <a:gd name="T46" fmla="*/ 760 w 1146"/>
              <a:gd name="T47" fmla="*/ 752 h 1146"/>
              <a:gd name="T48" fmla="*/ 738 w 1146"/>
              <a:gd name="T49" fmla="*/ 771 h 1146"/>
              <a:gd name="T50" fmla="*/ 713 w 1146"/>
              <a:gd name="T51" fmla="*/ 791 h 1146"/>
              <a:gd name="T52" fmla="*/ 691 w 1146"/>
              <a:gd name="T53" fmla="*/ 808 h 1146"/>
              <a:gd name="T54" fmla="*/ 666 w 1146"/>
              <a:gd name="T55" fmla="*/ 827 h 1146"/>
              <a:gd name="T56" fmla="*/ 635 w 1146"/>
              <a:gd name="T57" fmla="*/ 849 h 1146"/>
              <a:gd name="T58" fmla="*/ 608 w 1146"/>
              <a:gd name="T59" fmla="*/ 868 h 1146"/>
              <a:gd name="T60" fmla="*/ 580 w 1146"/>
              <a:gd name="T61" fmla="*/ 888 h 1146"/>
              <a:gd name="T62" fmla="*/ 550 w 1146"/>
              <a:gd name="T63" fmla="*/ 908 h 1146"/>
              <a:gd name="T64" fmla="*/ 519 w 1146"/>
              <a:gd name="T65" fmla="*/ 925 h 1146"/>
              <a:gd name="T66" fmla="*/ 677 w 1146"/>
              <a:gd name="T67" fmla="*/ 1146 h 1146"/>
              <a:gd name="T68" fmla="*/ 47 w 1146"/>
              <a:gd name="T69" fmla="*/ 863 h 1146"/>
              <a:gd name="T70" fmla="*/ 0 w 1146"/>
              <a:gd name="T71" fmla="*/ 303 h 1146"/>
              <a:gd name="T72" fmla="*/ 131 w 1146"/>
              <a:gd name="T73" fmla="*/ 461 h 1146"/>
              <a:gd name="T74" fmla="*/ 161 w 1146"/>
              <a:gd name="T75" fmla="*/ 447 h 1146"/>
              <a:gd name="T76" fmla="*/ 191 w 1146"/>
              <a:gd name="T77" fmla="*/ 431 h 1146"/>
              <a:gd name="T78" fmla="*/ 230 w 1146"/>
              <a:gd name="T79" fmla="*/ 412 h 1146"/>
              <a:gd name="T80" fmla="*/ 267 w 1146"/>
              <a:gd name="T81" fmla="*/ 391 h 1146"/>
              <a:gd name="T82" fmla="*/ 306 w 1146"/>
              <a:gd name="T83" fmla="*/ 364 h 1146"/>
              <a:gd name="T84" fmla="*/ 339 w 1146"/>
              <a:gd name="T85" fmla="*/ 341 h 1146"/>
              <a:gd name="T86" fmla="*/ 370 w 1146"/>
              <a:gd name="T87" fmla="*/ 314 h 1146"/>
              <a:gd name="T88" fmla="*/ 402 w 1146"/>
              <a:gd name="T89" fmla="*/ 287 h 1146"/>
              <a:gd name="T90" fmla="*/ 427 w 1146"/>
              <a:gd name="T91" fmla="*/ 262 h 1146"/>
              <a:gd name="T92" fmla="*/ 453 w 1146"/>
              <a:gd name="T93" fmla="*/ 234 h 1146"/>
              <a:gd name="T94" fmla="*/ 481 w 1146"/>
              <a:gd name="T95" fmla="*/ 203 h 1146"/>
              <a:gd name="T96" fmla="*/ 505 w 1146"/>
              <a:gd name="T97" fmla="*/ 175 h 1146"/>
              <a:gd name="T98" fmla="*/ 528 w 1146"/>
              <a:gd name="T99" fmla="*/ 145 h 1146"/>
              <a:gd name="T100" fmla="*/ 549 w 1146"/>
              <a:gd name="T101" fmla="*/ 118 h 1146"/>
              <a:gd name="T102" fmla="*/ 571 w 1146"/>
              <a:gd name="T103" fmla="*/ 82 h 1146"/>
              <a:gd name="T104" fmla="*/ 591 w 1146"/>
              <a:gd name="T105" fmla="*/ 50 h 1146"/>
              <a:gd name="T106" fmla="*/ 602 w 1146"/>
              <a:gd name="T107" fmla="*/ 25 h 1146"/>
              <a:gd name="T108" fmla="*/ 613 w 1146"/>
              <a:gd name="T109" fmla="*/ 0 h 1146"/>
              <a:gd name="T110" fmla="*/ 1146 w 1146"/>
              <a:gd name="T111" fmla="*/ 251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46" h="1146">
                <a:moveTo>
                  <a:pt x="1146" y="251"/>
                </a:moveTo>
                <a:lnTo>
                  <a:pt x="1132" y="276"/>
                </a:lnTo>
                <a:lnTo>
                  <a:pt x="1123" y="297"/>
                </a:lnTo>
                <a:lnTo>
                  <a:pt x="1110" y="319"/>
                </a:lnTo>
                <a:lnTo>
                  <a:pt x="1101" y="339"/>
                </a:lnTo>
                <a:lnTo>
                  <a:pt x="1088" y="361"/>
                </a:lnTo>
                <a:lnTo>
                  <a:pt x="1074" y="383"/>
                </a:lnTo>
                <a:lnTo>
                  <a:pt x="1062" y="403"/>
                </a:lnTo>
                <a:lnTo>
                  <a:pt x="1048" y="425"/>
                </a:lnTo>
                <a:lnTo>
                  <a:pt x="1030" y="448"/>
                </a:lnTo>
                <a:lnTo>
                  <a:pt x="1013" y="473"/>
                </a:lnTo>
                <a:lnTo>
                  <a:pt x="999" y="494"/>
                </a:lnTo>
                <a:lnTo>
                  <a:pt x="982" y="514"/>
                </a:lnTo>
                <a:lnTo>
                  <a:pt x="963" y="539"/>
                </a:lnTo>
                <a:lnTo>
                  <a:pt x="944" y="564"/>
                </a:lnTo>
                <a:lnTo>
                  <a:pt x="926" y="586"/>
                </a:lnTo>
                <a:lnTo>
                  <a:pt x="905" y="610"/>
                </a:lnTo>
                <a:lnTo>
                  <a:pt x="888" y="628"/>
                </a:lnTo>
                <a:lnTo>
                  <a:pt x="863" y="655"/>
                </a:lnTo>
                <a:lnTo>
                  <a:pt x="843" y="677"/>
                </a:lnTo>
                <a:lnTo>
                  <a:pt x="822" y="696"/>
                </a:lnTo>
                <a:lnTo>
                  <a:pt x="799" y="717"/>
                </a:lnTo>
                <a:lnTo>
                  <a:pt x="782" y="733"/>
                </a:lnTo>
                <a:lnTo>
                  <a:pt x="760" y="752"/>
                </a:lnTo>
                <a:lnTo>
                  <a:pt x="738" y="771"/>
                </a:lnTo>
                <a:lnTo>
                  <a:pt x="713" y="791"/>
                </a:lnTo>
                <a:lnTo>
                  <a:pt x="691" y="808"/>
                </a:lnTo>
                <a:lnTo>
                  <a:pt x="666" y="827"/>
                </a:lnTo>
                <a:lnTo>
                  <a:pt x="635" y="849"/>
                </a:lnTo>
                <a:lnTo>
                  <a:pt x="608" y="868"/>
                </a:lnTo>
                <a:lnTo>
                  <a:pt x="580" y="888"/>
                </a:lnTo>
                <a:lnTo>
                  <a:pt x="550" y="908"/>
                </a:lnTo>
                <a:lnTo>
                  <a:pt x="519" y="925"/>
                </a:lnTo>
                <a:lnTo>
                  <a:pt x="677" y="1146"/>
                </a:lnTo>
                <a:lnTo>
                  <a:pt x="47" y="863"/>
                </a:lnTo>
                <a:lnTo>
                  <a:pt x="0" y="303"/>
                </a:lnTo>
                <a:lnTo>
                  <a:pt x="131" y="461"/>
                </a:lnTo>
                <a:lnTo>
                  <a:pt x="161" y="447"/>
                </a:lnTo>
                <a:lnTo>
                  <a:pt x="191" y="431"/>
                </a:lnTo>
                <a:lnTo>
                  <a:pt x="230" y="412"/>
                </a:lnTo>
                <a:lnTo>
                  <a:pt x="267" y="391"/>
                </a:lnTo>
                <a:lnTo>
                  <a:pt x="306" y="364"/>
                </a:lnTo>
                <a:lnTo>
                  <a:pt x="339" y="341"/>
                </a:lnTo>
                <a:lnTo>
                  <a:pt x="370" y="314"/>
                </a:lnTo>
                <a:lnTo>
                  <a:pt x="402" y="287"/>
                </a:lnTo>
                <a:lnTo>
                  <a:pt x="427" y="262"/>
                </a:lnTo>
                <a:lnTo>
                  <a:pt x="453" y="234"/>
                </a:lnTo>
                <a:lnTo>
                  <a:pt x="481" y="203"/>
                </a:lnTo>
                <a:lnTo>
                  <a:pt x="505" y="175"/>
                </a:lnTo>
                <a:lnTo>
                  <a:pt x="528" y="145"/>
                </a:lnTo>
                <a:lnTo>
                  <a:pt x="549" y="118"/>
                </a:lnTo>
                <a:lnTo>
                  <a:pt x="571" y="82"/>
                </a:lnTo>
                <a:lnTo>
                  <a:pt x="591" y="50"/>
                </a:lnTo>
                <a:lnTo>
                  <a:pt x="602" y="25"/>
                </a:lnTo>
                <a:lnTo>
                  <a:pt x="613" y="0"/>
                </a:lnTo>
                <a:lnTo>
                  <a:pt x="1146" y="251"/>
                </a:lnTo>
                <a:close/>
              </a:path>
            </a:pathLst>
          </a:custGeom>
          <a:solidFill>
            <a:srgbClr val="008080"/>
          </a:solidFill>
          <a:ln w="20638">
            <a:solidFill>
              <a:srgbClr val="000000"/>
            </a:solidFill>
            <a:prstDash val="solid"/>
            <a:round/>
            <a:headEnd/>
            <a:tailEnd/>
          </a:ln>
        </p:spPr>
        <p:txBody>
          <a:bodyPr/>
          <a:lstStyle/>
          <a:p>
            <a:pPr>
              <a:spcBef>
                <a:spcPct val="50000"/>
              </a:spcBef>
              <a:buFontTx/>
              <a:buChar char="•"/>
            </a:pPr>
            <a:endParaRPr lang="en-US" sz="1600" b="1" dirty="0">
              <a:solidFill>
                <a:srgbClr val="003366"/>
              </a:solidFill>
              <a:latin typeface="Arial" pitchFamily="34" charset="0"/>
            </a:endParaRPr>
          </a:p>
        </p:txBody>
      </p:sp>
      <p:sp>
        <p:nvSpPr>
          <p:cNvPr id="22" name="Freeform 31"/>
          <p:cNvSpPr>
            <a:spLocks/>
          </p:cNvSpPr>
          <p:nvPr/>
        </p:nvSpPr>
        <p:spPr bwMode="auto">
          <a:xfrm>
            <a:off x="5283200" y="3363913"/>
            <a:ext cx="1398588" cy="1303337"/>
          </a:xfrm>
          <a:custGeom>
            <a:avLst/>
            <a:gdLst>
              <a:gd name="T0" fmla="*/ 0 w 1057"/>
              <a:gd name="T1" fmla="*/ 848 h 1334"/>
              <a:gd name="T2" fmla="*/ 263 w 1057"/>
              <a:gd name="T3" fmla="*/ 946 h 1334"/>
              <a:gd name="T4" fmla="*/ 277 w 1057"/>
              <a:gd name="T5" fmla="*/ 914 h 1334"/>
              <a:gd name="T6" fmla="*/ 288 w 1057"/>
              <a:gd name="T7" fmla="*/ 882 h 1334"/>
              <a:gd name="T8" fmla="*/ 296 w 1057"/>
              <a:gd name="T9" fmla="*/ 853 h 1334"/>
              <a:gd name="T10" fmla="*/ 303 w 1057"/>
              <a:gd name="T11" fmla="*/ 826 h 1334"/>
              <a:gd name="T12" fmla="*/ 311 w 1057"/>
              <a:gd name="T13" fmla="*/ 796 h 1334"/>
              <a:gd name="T14" fmla="*/ 317 w 1057"/>
              <a:gd name="T15" fmla="*/ 762 h 1334"/>
              <a:gd name="T16" fmla="*/ 322 w 1057"/>
              <a:gd name="T17" fmla="*/ 731 h 1334"/>
              <a:gd name="T18" fmla="*/ 327 w 1057"/>
              <a:gd name="T19" fmla="*/ 699 h 1334"/>
              <a:gd name="T20" fmla="*/ 332 w 1057"/>
              <a:gd name="T21" fmla="*/ 663 h 1334"/>
              <a:gd name="T22" fmla="*/ 333 w 1057"/>
              <a:gd name="T23" fmla="*/ 626 h 1334"/>
              <a:gd name="T24" fmla="*/ 333 w 1057"/>
              <a:gd name="T25" fmla="*/ 558 h 1334"/>
              <a:gd name="T26" fmla="*/ 332 w 1057"/>
              <a:gd name="T27" fmla="*/ 523 h 1334"/>
              <a:gd name="T28" fmla="*/ 330 w 1057"/>
              <a:gd name="T29" fmla="*/ 491 h 1334"/>
              <a:gd name="T30" fmla="*/ 325 w 1057"/>
              <a:gd name="T31" fmla="*/ 458 h 1334"/>
              <a:gd name="T32" fmla="*/ 319 w 1057"/>
              <a:gd name="T33" fmla="*/ 424 h 1334"/>
              <a:gd name="T34" fmla="*/ 313 w 1057"/>
              <a:gd name="T35" fmla="*/ 394 h 1334"/>
              <a:gd name="T36" fmla="*/ 305 w 1057"/>
              <a:gd name="T37" fmla="*/ 357 h 1334"/>
              <a:gd name="T38" fmla="*/ 294 w 1057"/>
              <a:gd name="T39" fmla="*/ 321 h 1334"/>
              <a:gd name="T40" fmla="*/ 804 w 1057"/>
              <a:gd name="T41" fmla="*/ 0 h 1334"/>
              <a:gd name="T42" fmla="*/ 816 w 1057"/>
              <a:gd name="T43" fmla="*/ 31 h 1334"/>
              <a:gd name="T44" fmla="*/ 827 w 1057"/>
              <a:gd name="T45" fmla="*/ 61 h 1334"/>
              <a:gd name="T46" fmla="*/ 837 w 1057"/>
              <a:gd name="T47" fmla="*/ 88 h 1334"/>
              <a:gd name="T48" fmla="*/ 846 w 1057"/>
              <a:gd name="T49" fmla="*/ 116 h 1334"/>
              <a:gd name="T50" fmla="*/ 854 w 1057"/>
              <a:gd name="T51" fmla="*/ 142 h 1334"/>
              <a:gd name="T52" fmla="*/ 863 w 1057"/>
              <a:gd name="T53" fmla="*/ 171 h 1334"/>
              <a:gd name="T54" fmla="*/ 870 w 1057"/>
              <a:gd name="T55" fmla="*/ 196 h 1334"/>
              <a:gd name="T56" fmla="*/ 876 w 1057"/>
              <a:gd name="T57" fmla="*/ 222 h 1334"/>
              <a:gd name="T58" fmla="*/ 882 w 1057"/>
              <a:gd name="T59" fmla="*/ 249 h 1334"/>
              <a:gd name="T60" fmla="*/ 890 w 1057"/>
              <a:gd name="T61" fmla="*/ 279 h 1334"/>
              <a:gd name="T62" fmla="*/ 895 w 1057"/>
              <a:gd name="T63" fmla="*/ 313 h 1334"/>
              <a:gd name="T64" fmla="*/ 901 w 1057"/>
              <a:gd name="T65" fmla="*/ 341 h 1334"/>
              <a:gd name="T66" fmla="*/ 907 w 1057"/>
              <a:gd name="T67" fmla="*/ 372 h 1334"/>
              <a:gd name="T68" fmla="*/ 912 w 1057"/>
              <a:gd name="T69" fmla="*/ 405 h 1334"/>
              <a:gd name="T70" fmla="*/ 913 w 1057"/>
              <a:gd name="T71" fmla="*/ 440 h 1334"/>
              <a:gd name="T72" fmla="*/ 917 w 1057"/>
              <a:gd name="T73" fmla="*/ 477 h 1334"/>
              <a:gd name="T74" fmla="*/ 920 w 1057"/>
              <a:gd name="T75" fmla="*/ 513 h 1334"/>
              <a:gd name="T76" fmla="*/ 920 w 1057"/>
              <a:gd name="T77" fmla="*/ 548 h 1334"/>
              <a:gd name="T78" fmla="*/ 920 w 1057"/>
              <a:gd name="T79" fmla="*/ 585 h 1334"/>
              <a:gd name="T80" fmla="*/ 920 w 1057"/>
              <a:gd name="T81" fmla="*/ 632 h 1334"/>
              <a:gd name="T82" fmla="*/ 918 w 1057"/>
              <a:gd name="T83" fmla="*/ 674 h 1334"/>
              <a:gd name="T84" fmla="*/ 917 w 1057"/>
              <a:gd name="T85" fmla="*/ 704 h 1334"/>
              <a:gd name="T86" fmla="*/ 913 w 1057"/>
              <a:gd name="T87" fmla="*/ 737 h 1334"/>
              <a:gd name="T88" fmla="*/ 912 w 1057"/>
              <a:gd name="T89" fmla="*/ 771 h 1334"/>
              <a:gd name="T90" fmla="*/ 906 w 1057"/>
              <a:gd name="T91" fmla="*/ 810 h 1334"/>
              <a:gd name="T92" fmla="*/ 899 w 1057"/>
              <a:gd name="T93" fmla="*/ 843 h 1334"/>
              <a:gd name="T94" fmla="*/ 893 w 1057"/>
              <a:gd name="T95" fmla="*/ 876 h 1334"/>
              <a:gd name="T96" fmla="*/ 885 w 1057"/>
              <a:gd name="T97" fmla="*/ 915 h 1334"/>
              <a:gd name="T98" fmla="*/ 877 w 1057"/>
              <a:gd name="T99" fmla="*/ 945 h 1334"/>
              <a:gd name="T100" fmla="*/ 870 w 1057"/>
              <a:gd name="T101" fmla="*/ 982 h 1334"/>
              <a:gd name="T102" fmla="*/ 860 w 1057"/>
              <a:gd name="T103" fmla="*/ 1015 h 1334"/>
              <a:gd name="T104" fmla="*/ 849 w 1057"/>
              <a:gd name="T105" fmla="*/ 1048 h 1334"/>
              <a:gd name="T106" fmla="*/ 838 w 1057"/>
              <a:gd name="T107" fmla="*/ 1082 h 1334"/>
              <a:gd name="T108" fmla="*/ 824 w 1057"/>
              <a:gd name="T109" fmla="*/ 1125 h 1334"/>
              <a:gd name="T110" fmla="*/ 809 w 1057"/>
              <a:gd name="T111" fmla="*/ 1167 h 1334"/>
              <a:gd name="T112" fmla="*/ 1057 w 1057"/>
              <a:gd name="T113" fmla="*/ 1269 h 1334"/>
              <a:gd name="T114" fmla="*/ 433 w 1057"/>
              <a:gd name="T115" fmla="*/ 1334 h 1334"/>
              <a:gd name="T116" fmla="*/ 0 w 1057"/>
              <a:gd name="T117" fmla="*/ 848 h 1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57" h="1334">
                <a:moveTo>
                  <a:pt x="0" y="848"/>
                </a:moveTo>
                <a:lnTo>
                  <a:pt x="263" y="946"/>
                </a:lnTo>
                <a:lnTo>
                  <a:pt x="277" y="914"/>
                </a:lnTo>
                <a:lnTo>
                  <a:pt x="288" y="882"/>
                </a:lnTo>
                <a:lnTo>
                  <a:pt x="296" y="853"/>
                </a:lnTo>
                <a:lnTo>
                  <a:pt x="303" y="826"/>
                </a:lnTo>
                <a:lnTo>
                  <a:pt x="311" y="796"/>
                </a:lnTo>
                <a:lnTo>
                  <a:pt x="317" y="762"/>
                </a:lnTo>
                <a:lnTo>
                  <a:pt x="322" y="731"/>
                </a:lnTo>
                <a:lnTo>
                  <a:pt x="327" y="699"/>
                </a:lnTo>
                <a:lnTo>
                  <a:pt x="332" y="663"/>
                </a:lnTo>
                <a:lnTo>
                  <a:pt x="333" y="626"/>
                </a:lnTo>
                <a:lnTo>
                  <a:pt x="333" y="558"/>
                </a:lnTo>
                <a:lnTo>
                  <a:pt x="332" y="523"/>
                </a:lnTo>
                <a:lnTo>
                  <a:pt x="330" y="491"/>
                </a:lnTo>
                <a:lnTo>
                  <a:pt x="325" y="458"/>
                </a:lnTo>
                <a:lnTo>
                  <a:pt x="319" y="424"/>
                </a:lnTo>
                <a:lnTo>
                  <a:pt x="313" y="394"/>
                </a:lnTo>
                <a:lnTo>
                  <a:pt x="305" y="357"/>
                </a:lnTo>
                <a:lnTo>
                  <a:pt x="294" y="321"/>
                </a:lnTo>
                <a:lnTo>
                  <a:pt x="804" y="0"/>
                </a:lnTo>
                <a:lnTo>
                  <a:pt x="816" y="31"/>
                </a:lnTo>
                <a:lnTo>
                  <a:pt x="827" y="61"/>
                </a:lnTo>
                <a:lnTo>
                  <a:pt x="837" y="88"/>
                </a:lnTo>
                <a:lnTo>
                  <a:pt x="846" y="116"/>
                </a:lnTo>
                <a:lnTo>
                  <a:pt x="854" y="142"/>
                </a:lnTo>
                <a:lnTo>
                  <a:pt x="863" y="171"/>
                </a:lnTo>
                <a:lnTo>
                  <a:pt x="870" y="196"/>
                </a:lnTo>
                <a:lnTo>
                  <a:pt x="876" y="222"/>
                </a:lnTo>
                <a:lnTo>
                  <a:pt x="882" y="249"/>
                </a:lnTo>
                <a:lnTo>
                  <a:pt x="890" y="279"/>
                </a:lnTo>
                <a:lnTo>
                  <a:pt x="895" y="313"/>
                </a:lnTo>
                <a:lnTo>
                  <a:pt x="901" y="341"/>
                </a:lnTo>
                <a:lnTo>
                  <a:pt x="907" y="372"/>
                </a:lnTo>
                <a:lnTo>
                  <a:pt x="912" y="405"/>
                </a:lnTo>
                <a:lnTo>
                  <a:pt x="913" y="440"/>
                </a:lnTo>
                <a:lnTo>
                  <a:pt x="917" y="477"/>
                </a:lnTo>
                <a:lnTo>
                  <a:pt x="920" y="513"/>
                </a:lnTo>
                <a:lnTo>
                  <a:pt x="920" y="548"/>
                </a:lnTo>
                <a:lnTo>
                  <a:pt x="920" y="585"/>
                </a:lnTo>
                <a:lnTo>
                  <a:pt x="920" y="632"/>
                </a:lnTo>
                <a:lnTo>
                  <a:pt x="918" y="674"/>
                </a:lnTo>
                <a:lnTo>
                  <a:pt x="917" y="704"/>
                </a:lnTo>
                <a:lnTo>
                  <a:pt x="913" y="737"/>
                </a:lnTo>
                <a:lnTo>
                  <a:pt x="912" y="771"/>
                </a:lnTo>
                <a:lnTo>
                  <a:pt x="906" y="810"/>
                </a:lnTo>
                <a:lnTo>
                  <a:pt x="899" y="843"/>
                </a:lnTo>
                <a:lnTo>
                  <a:pt x="893" y="876"/>
                </a:lnTo>
                <a:lnTo>
                  <a:pt x="885" y="915"/>
                </a:lnTo>
                <a:lnTo>
                  <a:pt x="877" y="945"/>
                </a:lnTo>
                <a:lnTo>
                  <a:pt x="870" y="982"/>
                </a:lnTo>
                <a:lnTo>
                  <a:pt x="860" y="1015"/>
                </a:lnTo>
                <a:lnTo>
                  <a:pt x="849" y="1048"/>
                </a:lnTo>
                <a:lnTo>
                  <a:pt x="838" y="1082"/>
                </a:lnTo>
                <a:lnTo>
                  <a:pt x="824" y="1125"/>
                </a:lnTo>
                <a:lnTo>
                  <a:pt x="809" y="1167"/>
                </a:lnTo>
                <a:lnTo>
                  <a:pt x="1057" y="1269"/>
                </a:lnTo>
                <a:lnTo>
                  <a:pt x="433" y="1334"/>
                </a:lnTo>
                <a:lnTo>
                  <a:pt x="0" y="848"/>
                </a:lnTo>
                <a:close/>
              </a:path>
            </a:pathLst>
          </a:custGeom>
          <a:solidFill>
            <a:srgbClr val="99CCFF"/>
          </a:solidFill>
          <a:ln w="20701">
            <a:solidFill>
              <a:srgbClr val="000000"/>
            </a:solidFill>
            <a:prstDash val="solid"/>
            <a:round/>
            <a:headEnd/>
            <a:tailEnd/>
          </a:ln>
        </p:spPr>
        <p:txBody>
          <a:bodyPr/>
          <a:lstStyle/>
          <a:p>
            <a:pPr>
              <a:spcBef>
                <a:spcPct val="50000"/>
              </a:spcBef>
              <a:buFontTx/>
              <a:buChar char="•"/>
            </a:pPr>
            <a:endParaRPr lang="en-US" sz="1600" b="1" dirty="0">
              <a:solidFill>
                <a:srgbClr val="003366"/>
              </a:solidFill>
              <a:latin typeface="Arial" pitchFamily="34" charset="0"/>
            </a:endParaRPr>
          </a:p>
        </p:txBody>
      </p:sp>
      <p:sp>
        <p:nvSpPr>
          <p:cNvPr id="23" name="Freeform 32"/>
          <p:cNvSpPr>
            <a:spLocks/>
          </p:cNvSpPr>
          <p:nvPr/>
        </p:nvSpPr>
        <p:spPr bwMode="auto">
          <a:xfrm>
            <a:off x="5092700" y="2613025"/>
            <a:ext cx="1512888" cy="1150938"/>
          </a:xfrm>
          <a:custGeom>
            <a:avLst/>
            <a:gdLst>
              <a:gd name="T0" fmla="*/ 252 w 1237"/>
              <a:gd name="T1" fmla="*/ 0 h 1178"/>
              <a:gd name="T2" fmla="*/ 277 w 1237"/>
              <a:gd name="T3" fmla="*/ 12 h 1178"/>
              <a:gd name="T4" fmla="*/ 297 w 1237"/>
              <a:gd name="T5" fmla="*/ 23 h 1178"/>
              <a:gd name="T6" fmla="*/ 319 w 1237"/>
              <a:gd name="T7" fmla="*/ 34 h 1178"/>
              <a:gd name="T8" fmla="*/ 339 w 1237"/>
              <a:gd name="T9" fmla="*/ 45 h 1178"/>
              <a:gd name="T10" fmla="*/ 361 w 1237"/>
              <a:gd name="T11" fmla="*/ 58 h 1178"/>
              <a:gd name="T12" fmla="*/ 382 w 1237"/>
              <a:gd name="T13" fmla="*/ 72 h 1178"/>
              <a:gd name="T14" fmla="*/ 402 w 1237"/>
              <a:gd name="T15" fmla="*/ 84 h 1178"/>
              <a:gd name="T16" fmla="*/ 422 w 1237"/>
              <a:gd name="T17" fmla="*/ 97 h 1178"/>
              <a:gd name="T18" fmla="*/ 447 w 1237"/>
              <a:gd name="T19" fmla="*/ 114 h 1178"/>
              <a:gd name="T20" fmla="*/ 474 w 1237"/>
              <a:gd name="T21" fmla="*/ 133 h 1178"/>
              <a:gd name="T22" fmla="*/ 494 w 1237"/>
              <a:gd name="T23" fmla="*/ 147 h 1178"/>
              <a:gd name="T24" fmla="*/ 515 w 1237"/>
              <a:gd name="T25" fmla="*/ 164 h 1178"/>
              <a:gd name="T26" fmla="*/ 540 w 1237"/>
              <a:gd name="T27" fmla="*/ 181 h 1178"/>
              <a:gd name="T28" fmla="*/ 565 w 1237"/>
              <a:gd name="T29" fmla="*/ 200 h 1178"/>
              <a:gd name="T30" fmla="*/ 587 w 1237"/>
              <a:gd name="T31" fmla="*/ 219 h 1178"/>
              <a:gd name="T32" fmla="*/ 608 w 1237"/>
              <a:gd name="T33" fmla="*/ 239 h 1178"/>
              <a:gd name="T34" fmla="*/ 629 w 1237"/>
              <a:gd name="T35" fmla="*/ 258 h 1178"/>
              <a:gd name="T36" fmla="*/ 654 w 1237"/>
              <a:gd name="T37" fmla="*/ 281 h 1178"/>
              <a:gd name="T38" fmla="*/ 676 w 1237"/>
              <a:gd name="T39" fmla="*/ 302 h 1178"/>
              <a:gd name="T40" fmla="*/ 694 w 1237"/>
              <a:gd name="T41" fmla="*/ 322 h 1178"/>
              <a:gd name="T42" fmla="*/ 716 w 1237"/>
              <a:gd name="T43" fmla="*/ 346 h 1178"/>
              <a:gd name="T44" fmla="*/ 734 w 1237"/>
              <a:gd name="T45" fmla="*/ 363 h 1178"/>
              <a:gd name="T46" fmla="*/ 752 w 1237"/>
              <a:gd name="T47" fmla="*/ 385 h 1178"/>
              <a:gd name="T48" fmla="*/ 771 w 1237"/>
              <a:gd name="T49" fmla="*/ 407 h 1178"/>
              <a:gd name="T50" fmla="*/ 791 w 1237"/>
              <a:gd name="T51" fmla="*/ 433 h 1178"/>
              <a:gd name="T52" fmla="*/ 809 w 1237"/>
              <a:gd name="T53" fmla="*/ 455 h 1178"/>
              <a:gd name="T54" fmla="*/ 827 w 1237"/>
              <a:gd name="T55" fmla="*/ 480 h 1178"/>
              <a:gd name="T56" fmla="*/ 849 w 1237"/>
              <a:gd name="T57" fmla="*/ 510 h 1178"/>
              <a:gd name="T58" fmla="*/ 868 w 1237"/>
              <a:gd name="T59" fmla="*/ 536 h 1178"/>
              <a:gd name="T60" fmla="*/ 888 w 1237"/>
              <a:gd name="T61" fmla="*/ 566 h 1178"/>
              <a:gd name="T62" fmla="*/ 907 w 1237"/>
              <a:gd name="T63" fmla="*/ 596 h 1178"/>
              <a:gd name="T64" fmla="*/ 924 w 1237"/>
              <a:gd name="T65" fmla="*/ 627 h 1178"/>
              <a:gd name="T66" fmla="*/ 943 w 1237"/>
              <a:gd name="T67" fmla="*/ 660 h 1178"/>
              <a:gd name="T68" fmla="*/ 957 w 1237"/>
              <a:gd name="T69" fmla="*/ 688 h 1178"/>
              <a:gd name="T70" fmla="*/ 971 w 1237"/>
              <a:gd name="T71" fmla="*/ 715 h 1178"/>
              <a:gd name="T72" fmla="*/ 984 w 1237"/>
              <a:gd name="T73" fmla="*/ 746 h 1178"/>
              <a:gd name="T74" fmla="*/ 992 w 1237"/>
              <a:gd name="T75" fmla="*/ 768 h 1178"/>
              <a:gd name="T76" fmla="*/ 1237 w 1237"/>
              <a:gd name="T77" fmla="*/ 671 h 1178"/>
              <a:gd name="T78" fmla="*/ 856 w 1237"/>
              <a:gd name="T79" fmla="*/ 1178 h 1178"/>
              <a:gd name="T80" fmla="*/ 180 w 1237"/>
              <a:gd name="T81" fmla="*/ 1095 h 1178"/>
              <a:gd name="T82" fmla="*/ 447 w 1237"/>
              <a:gd name="T83" fmla="*/ 987 h 1178"/>
              <a:gd name="T84" fmla="*/ 430 w 1237"/>
              <a:gd name="T85" fmla="*/ 951 h 1178"/>
              <a:gd name="T86" fmla="*/ 413 w 1237"/>
              <a:gd name="T87" fmla="*/ 916 h 1178"/>
              <a:gd name="T88" fmla="*/ 389 w 1237"/>
              <a:gd name="T89" fmla="*/ 879 h 1178"/>
              <a:gd name="T90" fmla="*/ 363 w 1237"/>
              <a:gd name="T91" fmla="*/ 840 h 1178"/>
              <a:gd name="T92" fmla="*/ 339 w 1237"/>
              <a:gd name="T93" fmla="*/ 807 h 1178"/>
              <a:gd name="T94" fmla="*/ 314 w 1237"/>
              <a:gd name="T95" fmla="*/ 776 h 1178"/>
              <a:gd name="T96" fmla="*/ 288 w 1237"/>
              <a:gd name="T97" fmla="*/ 744 h 1178"/>
              <a:gd name="T98" fmla="*/ 261 w 1237"/>
              <a:gd name="T99" fmla="*/ 718 h 1178"/>
              <a:gd name="T100" fmla="*/ 235 w 1237"/>
              <a:gd name="T101" fmla="*/ 693 h 1178"/>
              <a:gd name="T102" fmla="*/ 203 w 1237"/>
              <a:gd name="T103" fmla="*/ 665 h 1178"/>
              <a:gd name="T104" fmla="*/ 174 w 1237"/>
              <a:gd name="T105" fmla="*/ 641 h 1178"/>
              <a:gd name="T106" fmla="*/ 145 w 1237"/>
              <a:gd name="T107" fmla="*/ 618 h 1178"/>
              <a:gd name="T108" fmla="*/ 117 w 1237"/>
              <a:gd name="T109" fmla="*/ 597 h 1178"/>
              <a:gd name="T110" fmla="*/ 83 w 1237"/>
              <a:gd name="T111" fmla="*/ 575 h 1178"/>
              <a:gd name="T112" fmla="*/ 48 w 1237"/>
              <a:gd name="T113" fmla="*/ 555 h 1178"/>
              <a:gd name="T114" fmla="*/ 25 w 1237"/>
              <a:gd name="T115" fmla="*/ 544 h 1178"/>
              <a:gd name="T116" fmla="*/ 0 w 1237"/>
              <a:gd name="T117" fmla="*/ 530 h 1178"/>
              <a:gd name="T118" fmla="*/ 252 w 1237"/>
              <a:gd name="T119" fmla="*/ 0 h 1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37" h="1178">
                <a:moveTo>
                  <a:pt x="252" y="0"/>
                </a:moveTo>
                <a:lnTo>
                  <a:pt x="277" y="12"/>
                </a:lnTo>
                <a:lnTo>
                  <a:pt x="297" y="23"/>
                </a:lnTo>
                <a:lnTo>
                  <a:pt x="319" y="34"/>
                </a:lnTo>
                <a:lnTo>
                  <a:pt x="339" y="45"/>
                </a:lnTo>
                <a:lnTo>
                  <a:pt x="361" y="58"/>
                </a:lnTo>
                <a:lnTo>
                  <a:pt x="382" y="72"/>
                </a:lnTo>
                <a:lnTo>
                  <a:pt x="402" y="84"/>
                </a:lnTo>
                <a:lnTo>
                  <a:pt x="422" y="97"/>
                </a:lnTo>
                <a:lnTo>
                  <a:pt x="447" y="114"/>
                </a:lnTo>
                <a:lnTo>
                  <a:pt x="474" y="133"/>
                </a:lnTo>
                <a:lnTo>
                  <a:pt x="494" y="147"/>
                </a:lnTo>
                <a:lnTo>
                  <a:pt x="515" y="164"/>
                </a:lnTo>
                <a:lnTo>
                  <a:pt x="540" y="181"/>
                </a:lnTo>
                <a:lnTo>
                  <a:pt x="565" y="200"/>
                </a:lnTo>
                <a:lnTo>
                  <a:pt x="587" y="219"/>
                </a:lnTo>
                <a:lnTo>
                  <a:pt x="608" y="239"/>
                </a:lnTo>
                <a:lnTo>
                  <a:pt x="629" y="258"/>
                </a:lnTo>
                <a:lnTo>
                  <a:pt x="654" y="281"/>
                </a:lnTo>
                <a:lnTo>
                  <a:pt x="676" y="302"/>
                </a:lnTo>
                <a:lnTo>
                  <a:pt x="694" y="322"/>
                </a:lnTo>
                <a:lnTo>
                  <a:pt x="716" y="346"/>
                </a:lnTo>
                <a:lnTo>
                  <a:pt x="734" y="363"/>
                </a:lnTo>
                <a:lnTo>
                  <a:pt x="752" y="385"/>
                </a:lnTo>
                <a:lnTo>
                  <a:pt x="771" y="407"/>
                </a:lnTo>
                <a:lnTo>
                  <a:pt x="791" y="433"/>
                </a:lnTo>
                <a:lnTo>
                  <a:pt x="809" y="455"/>
                </a:lnTo>
                <a:lnTo>
                  <a:pt x="827" y="480"/>
                </a:lnTo>
                <a:lnTo>
                  <a:pt x="849" y="510"/>
                </a:lnTo>
                <a:lnTo>
                  <a:pt x="868" y="536"/>
                </a:lnTo>
                <a:lnTo>
                  <a:pt x="888" y="566"/>
                </a:lnTo>
                <a:lnTo>
                  <a:pt x="907" y="596"/>
                </a:lnTo>
                <a:lnTo>
                  <a:pt x="924" y="627"/>
                </a:lnTo>
                <a:lnTo>
                  <a:pt x="943" y="660"/>
                </a:lnTo>
                <a:lnTo>
                  <a:pt x="957" y="688"/>
                </a:lnTo>
                <a:lnTo>
                  <a:pt x="971" y="715"/>
                </a:lnTo>
                <a:lnTo>
                  <a:pt x="984" y="746"/>
                </a:lnTo>
                <a:lnTo>
                  <a:pt x="992" y="768"/>
                </a:lnTo>
                <a:lnTo>
                  <a:pt x="1237" y="671"/>
                </a:lnTo>
                <a:lnTo>
                  <a:pt x="856" y="1178"/>
                </a:lnTo>
                <a:lnTo>
                  <a:pt x="180" y="1095"/>
                </a:lnTo>
                <a:lnTo>
                  <a:pt x="447" y="987"/>
                </a:lnTo>
                <a:lnTo>
                  <a:pt x="430" y="951"/>
                </a:lnTo>
                <a:lnTo>
                  <a:pt x="413" y="916"/>
                </a:lnTo>
                <a:lnTo>
                  <a:pt x="389" y="879"/>
                </a:lnTo>
                <a:lnTo>
                  <a:pt x="363" y="840"/>
                </a:lnTo>
                <a:lnTo>
                  <a:pt x="339" y="807"/>
                </a:lnTo>
                <a:lnTo>
                  <a:pt x="314" y="776"/>
                </a:lnTo>
                <a:lnTo>
                  <a:pt x="288" y="744"/>
                </a:lnTo>
                <a:lnTo>
                  <a:pt x="261" y="718"/>
                </a:lnTo>
                <a:lnTo>
                  <a:pt x="235" y="693"/>
                </a:lnTo>
                <a:lnTo>
                  <a:pt x="203" y="665"/>
                </a:lnTo>
                <a:lnTo>
                  <a:pt x="174" y="641"/>
                </a:lnTo>
                <a:lnTo>
                  <a:pt x="145" y="618"/>
                </a:lnTo>
                <a:lnTo>
                  <a:pt x="117" y="597"/>
                </a:lnTo>
                <a:lnTo>
                  <a:pt x="83" y="575"/>
                </a:lnTo>
                <a:lnTo>
                  <a:pt x="48" y="555"/>
                </a:lnTo>
                <a:lnTo>
                  <a:pt x="25" y="544"/>
                </a:lnTo>
                <a:lnTo>
                  <a:pt x="0" y="530"/>
                </a:lnTo>
                <a:lnTo>
                  <a:pt x="252" y="0"/>
                </a:lnTo>
                <a:close/>
              </a:path>
            </a:pathLst>
          </a:custGeom>
          <a:solidFill>
            <a:srgbClr val="00FF00"/>
          </a:solidFill>
          <a:ln w="20638">
            <a:solidFill>
              <a:srgbClr val="000000"/>
            </a:solidFill>
            <a:prstDash val="solid"/>
            <a:round/>
            <a:headEnd/>
            <a:tailEnd/>
          </a:ln>
        </p:spPr>
        <p:txBody>
          <a:bodyPr/>
          <a:lstStyle/>
          <a:p>
            <a:pPr>
              <a:spcBef>
                <a:spcPct val="50000"/>
              </a:spcBef>
              <a:buFontTx/>
              <a:buChar char="•"/>
            </a:pPr>
            <a:endParaRPr lang="en-US" sz="1600" b="1" dirty="0">
              <a:solidFill>
                <a:srgbClr val="003366"/>
              </a:solidFill>
              <a:latin typeface="Arial" pitchFamily="34" charset="0"/>
            </a:endParaRPr>
          </a:p>
        </p:txBody>
      </p:sp>
      <p:sp>
        <p:nvSpPr>
          <p:cNvPr id="24" name="Freeform 33"/>
          <p:cNvSpPr>
            <a:spLocks/>
          </p:cNvSpPr>
          <p:nvPr/>
        </p:nvSpPr>
        <p:spPr bwMode="auto">
          <a:xfrm rot="21401491">
            <a:off x="4022725" y="2332038"/>
            <a:ext cx="1450975" cy="911225"/>
          </a:xfrm>
          <a:custGeom>
            <a:avLst/>
            <a:gdLst>
              <a:gd name="T0" fmla="*/ 639 w 1197"/>
              <a:gd name="T1" fmla="*/ 965 h 965"/>
              <a:gd name="T2" fmla="*/ 717 w 1197"/>
              <a:gd name="T3" fmla="*/ 777 h 965"/>
              <a:gd name="T4" fmla="*/ 692 w 1197"/>
              <a:gd name="T5" fmla="*/ 769 h 965"/>
              <a:gd name="T6" fmla="*/ 664 w 1197"/>
              <a:gd name="T7" fmla="*/ 763 h 965"/>
              <a:gd name="T8" fmla="*/ 628 w 1197"/>
              <a:gd name="T9" fmla="*/ 755 h 965"/>
              <a:gd name="T10" fmla="*/ 598 w 1197"/>
              <a:gd name="T11" fmla="*/ 750 h 965"/>
              <a:gd name="T12" fmla="*/ 565 w 1197"/>
              <a:gd name="T13" fmla="*/ 746 h 965"/>
              <a:gd name="T14" fmla="*/ 529 w 1197"/>
              <a:gd name="T15" fmla="*/ 743 h 965"/>
              <a:gd name="T16" fmla="*/ 492 w 1197"/>
              <a:gd name="T17" fmla="*/ 739 h 965"/>
              <a:gd name="T18" fmla="*/ 424 w 1197"/>
              <a:gd name="T19" fmla="*/ 739 h 965"/>
              <a:gd name="T20" fmla="*/ 390 w 1197"/>
              <a:gd name="T21" fmla="*/ 741 h 965"/>
              <a:gd name="T22" fmla="*/ 357 w 1197"/>
              <a:gd name="T23" fmla="*/ 744 h 965"/>
              <a:gd name="T24" fmla="*/ 324 w 1197"/>
              <a:gd name="T25" fmla="*/ 747 h 965"/>
              <a:gd name="T26" fmla="*/ 291 w 1197"/>
              <a:gd name="T27" fmla="*/ 753 h 965"/>
              <a:gd name="T28" fmla="*/ 260 w 1197"/>
              <a:gd name="T29" fmla="*/ 760 h 965"/>
              <a:gd name="T30" fmla="*/ 223 w 1197"/>
              <a:gd name="T31" fmla="*/ 768 h 965"/>
              <a:gd name="T32" fmla="*/ 190 w 1197"/>
              <a:gd name="T33" fmla="*/ 779 h 965"/>
              <a:gd name="T34" fmla="*/ 276 w 1197"/>
              <a:gd name="T35" fmla="*/ 381 h 965"/>
              <a:gd name="T36" fmla="*/ 0 w 1197"/>
              <a:gd name="T37" fmla="*/ 223 h 965"/>
              <a:gd name="T38" fmla="*/ 15 w 1197"/>
              <a:gd name="T39" fmla="*/ 219 h 965"/>
              <a:gd name="T40" fmla="*/ 43 w 1197"/>
              <a:gd name="T41" fmla="*/ 209 h 965"/>
              <a:gd name="T42" fmla="*/ 65 w 1197"/>
              <a:gd name="T43" fmla="*/ 203 h 965"/>
              <a:gd name="T44" fmla="*/ 90 w 1197"/>
              <a:gd name="T45" fmla="*/ 195 h 965"/>
              <a:gd name="T46" fmla="*/ 119 w 1197"/>
              <a:gd name="T47" fmla="*/ 189 h 965"/>
              <a:gd name="T48" fmla="*/ 144 w 1197"/>
              <a:gd name="T49" fmla="*/ 183 h 965"/>
              <a:gd name="T50" fmla="*/ 177 w 1197"/>
              <a:gd name="T51" fmla="*/ 175 h 965"/>
              <a:gd name="T52" fmla="*/ 205 w 1197"/>
              <a:gd name="T53" fmla="*/ 170 h 965"/>
              <a:gd name="T54" fmla="*/ 238 w 1197"/>
              <a:gd name="T55" fmla="*/ 165 h 965"/>
              <a:gd name="T56" fmla="*/ 273 w 1197"/>
              <a:gd name="T57" fmla="*/ 161 h 965"/>
              <a:gd name="T58" fmla="*/ 305 w 1197"/>
              <a:gd name="T59" fmla="*/ 158 h 965"/>
              <a:gd name="T60" fmla="*/ 343 w 1197"/>
              <a:gd name="T61" fmla="*/ 156 h 965"/>
              <a:gd name="T62" fmla="*/ 379 w 1197"/>
              <a:gd name="T63" fmla="*/ 153 h 965"/>
              <a:gd name="T64" fmla="*/ 415 w 1197"/>
              <a:gd name="T65" fmla="*/ 153 h 965"/>
              <a:gd name="T66" fmla="*/ 452 w 1197"/>
              <a:gd name="T67" fmla="*/ 153 h 965"/>
              <a:gd name="T68" fmla="*/ 499 w 1197"/>
              <a:gd name="T69" fmla="*/ 153 h 965"/>
              <a:gd name="T70" fmla="*/ 542 w 1197"/>
              <a:gd name="T71" fmla="*/ 154 h 965"/>
              <a:gd name="T72" fmla="*/ 570 w 1197"/>
              <a:gd name="T73" fmla="*/ 156 h 965"/>
              <a:gd name="T74" fmla="*/ 604 w 1197"/>
              <a:gd name="T75" fmla="*/ 159 h 965"/>
              <a:gd name="T76" fmla="*/ 637 w 1197"/>
              <a:gd name="T77" fmla="*/ 162 h 965"/>
              <a:gd name="T78" fmla="*/ 676 w 1197"/>
              <a:gd name="T79" fmla="*/ 167 h 965"/>
              <a:gd name="T80" fmla="*/ 709 w 1197"/>
              <a:gd name="T81" fmla="*/ 173 h 965"/>
              <a:gd name="T82" fmla="*/ 740 w 1197"/>
              <a:gd name="T83" fmla="*/ 180 h 965"/>
              <a:gd name="T84" fmla="*/ 781 w 1197"/>
              <a:gd name="T85" fmla="*/ 187 h 965"/>
              <a:gd name="T86" fmla="*/ 812 w 1197"/>
              <a:gd name="T87" fmla="*/ 195 h 965"/>
              <a:gd name="T88" fmla="*/ 850 w 1197"/>
              <a:gd name="T89" fmla="*/ 205 h 965"/>
              <a:gd name="T90" fmla="*/ 881 w 1197"/>
              <a:gd name="T91" fmla="*/ 212 h 965"/>
              <a:gd name="T92" fmla="*/ 915 w 1197"/>
              <a:gd name="T93" fmla="*/ 223 h 965"/>
              <a:gd name="T94" fmla="*/ 950 w 1197"/>
              <a:gd name="T95" fmla="*/ 234 h 965"/>
              <a:gd name="T96" fmla="*/ 1052 w 1197"/>
              <a:gd name="T97" fmla="*/ 0 h 965"/>
              <a:gd name="T98" fmla="*/ 1197 w 1197"/>
              <a:gd name="T99" fmla="*/ 653 h 965"/>
              <a:gd name="T100" fmla="*/ 639 w 1197"/>
              <a:gd name="T101" fmla="*/ 965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197" h="965">
                <a:moveTo>
                  <a:pt x="639" y="965"/>
                </a:moveTo>
                <a:lnTo>
                  <a:pt x="717" y="777"/>
                </a:lnTo>
                <a:lnTo>
                  <a:pt x="692" y="769"/>
                </a:lnTo>
                <a:lnTo>
                  <a:pt x="664" y="763"/>
                </a:lnTo>
                <a:lnTo>
                  <a:pt x="628" y="755"/>
                </a:lnTo>
                <a:lnTo>
                  <a:pt x="598" y="750"/>
                </a:lnTo>
                <a:lnTo>
                  <a:pt x="565" y="746"/>
                </a:lnTo>
                <a:lnTo>
                  <a:pt x="529" y="743"/>
                </a:lnTo>
                <a:lnTo>
                  <a:pt x="492" y="739"/>
                </a:lnTo>
                <a:lnTo>
                  <a:pt x="424" y="739"/>
                </a:lnTo>
                <a:lnTo>
                  <a:pt x="390" y="741"/>
                </a:lnTo>
                <a:lnTo>
                  <a:pt x="357" y="744"/>
                </a:lnTo>
                <a:lnTo>
                  <a:pt x="324" y="747"/>
                </a:lnTo>
                <a:lnTo>
                  <a:pt x="291" y="753"/>
                </a:lnTo>
                <a:lnTo>
                  <a:pt x="260" y="760"/>
                </a:lnTo>
                <a:lnTo>
                  <a:pt x="223" y="768"/>
                </a:lnTo>
                <a:lnTo>
                  <a:pt x="190" y="779"/>
                </a:lnTo>
                <a:lnTo>
                  <a:pt x="276" y="381"/>
                </a:lnTo>
                <a:lnTo>
                  <a:pt x="0" y="223"/>
                </a:lnTo>
                <a:lnTo>
                  <a:pt x="15" y="219"/>
                </a:lnTo>
                <a:lnTo>
                  <a:pt x="43" y="209"/>
                </a:lnTo>
                <a:lnTo>
                  <a:pt x="65" y="203"/>
                </a:lnTo>
                <a:lnTo>
                  <a:pt x="90" y="195"/>
                </a:lnTo>
                <a:lnTo>
                  <a:pt x="119" y="189"/>
                </a:lnTo>
                <a:lnTo>
                  <a:pt x="144" y="183"/>
                </a:lnTo>
                <a:lnTo>
                  <a:pt x="177" y="175"/>
                </a:lnTo>
                <a:lnTo>
                  <a:pt x="205" y="170"/>
                </a:lnTo>
                <a:lnTo>
                  <a:pt x="238" y="165"/>
                </a:lnTo>
                <a:lnTo>
                  <a:pt x="273" y="161"/>
                </a:lnTo>
                <a:lnTo>
                  <a:pt x="305" y="158"/>
                </a:lnTo>
                <a:lnTo>
                  <a:pt x="343" y="156"/>
                </a:lnTo>
                <a:lnTo>
                  <a:pt x="379" y="153"/>
                </a:lnTo>
                <a:lnTo>
                  <a:pt x="415" y="153"/>
                </a:lnTo>
                <a:lnTo>
                  <a:pt x="452" y="153"/>
                </a:lnTo>
                <a:lnTo>
                  <a:pt x="499" y="153"/>
                </a:lnTo>
                <a:lnTo>
                  <a:pt x="542" y="154"/>
                </a:lnTo>
                <a:lnTo>
                  <a:pt x="570" y="156"/>
                </a:lnTo>
                <a:lnTo>
                  <a:pt x="604" y="159"/>
                </a:lnTo>
                <a:lnTo>
                  <a:pt x="637" y="162"/>
                </a:lnTo>
                <a:lnTo>
                  <a:pt x="676" y="167"/>
                </a:lnTo>
                <a:lnTo>
                  <a:pt x="709" y="173"/>
                </a:lnTo>
                <a:lnTo>
                  <a:pt x="740" y="180"/>
                </a:lnTo>
                <a:lnTo>
                  <a:pt x="781" y="187"/>
                </a:lnTo>
                <a:lnTo>
                  <a:pt x="812" y="195"/>
                </a:lnTo>
                <a:lnTo>
                  <a:pt x="850" y="205"/>
                </a:lnTo>
                <a:lnTo>
                  <a:pt x="881" y="212"/>
                </a:lnTo>
                <a:lnTo>
                  <a:pt x="915" y="223"/>
                </a:lnTo>
                <a:lnTo>
                  <a:pt x="950" y="234"/>
                </a:lnTo>
                <a:lnTo>
                  <a:pt x="1052" y="0"/>
                </a:lnTo>
                <a:lnTo>
                  <a:pt x="1197" y="653"/>
                </a:lnTo>
                <a:lnTo>
                  <a:pt x="639" y="965"/>
                </a:lnTo>
                <a:close/>
              </a:path>
            </a:pathLst>
          </a:custGeom>
          <a:solidFill>
            <a:srgbClr val="FF0000"/>
          </a:solidFill>
          <a:ln w="20638">
            <a:solidFill>
              <a:srgbClr val="000000"/>
            </a:solidFill>
            <a:prstDash val="solid"/>
            <a:round/>
            <a:headEnd/>
            <a:tailEnd/>
          </a:ln>
        </p:spPr>
        <p:txBody>
          <a:bodyPr/>
          <a:lstStyle/>
          <a:p>
            <a:pPr>
              <a:spcBef>
                <a:spcPct val="50000"/>
              </a:spcBef>
              <a:buFontTx/>
              <a:buChar char="•"/>
            </a:pPr>
            <a:endParaRPr lang="en-US" sz="1600" b="1" dirty="0">
              <a:solidFill>
                <a:srgbClr val="003366"/>
              </a:solidFill>
              <a:latin typeface="Arial" pitchFamily="34" charset="0"/>
            </a:endParaRPr>
          </a:p>
        </p:txBody>
      </p:sp>
      <p:sp>
        <p:nvSpPr>
          <p:cNvPr id="25" name="Text Box 34"/>
          <p:cNvSpPr txBox="1">
            <a:spLocks noChangeArrowheads="1"/>
          </p:cNvSpPr>
          <p:nvPr/>
        </p:nvSpPr>
        <p:spPr bwMode="auto">
          <a:xfrm>
            <a:off x="6705600" y="3657600"/>
            <a:ext cx="22098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sz="1600" b="1" dirty="0">
                <a:solidFill>
                  <a:srgbClr val="003366"/>
                </a:solidFill>
                <a:latin typeface="Arial" pitchFamily="34" charset="0"/>
              </a:rPr>
              <a:t>Review by DOA,</a:t>
            </a:r>
          </a:p>
          <a:p>
            <a:pPr algn="ctr" eaLnBrk="0" hangingPunct="0">
              <a:spcBef>
                <a:spcPct val="50000"/>
              </a:spcBef>
            </a:pPr>
            <a:r>
              <a:rPr lang="en-US" sz="1600" b="1" dirty="0">
                <a:solidFill>
                  <a:srgbClr val="003366"/>
                </a:solidFill>
                <a:latin typeface="Arial" pitchFamily="34" charset="0"/>
              </a:rPr>
              <a:t> Preparation &amp; Submittal of Governor’s Budget</a:t>
            </a:r>
          </a:p>
          <a:p>
            <a:pPr algn="ctr" eaLnBrk="0" hangingPunct="0">
              <a:spcBef>
                <a:spcPct val="50000"/>
              </a:spcBef>
            </a:pPr>
            <a:r>
              <a:rPr lang="en-US" sz="1600" i="1" dirty="0">
                <a:solidFill>
                  <a:srgbClr val="003366"/>
                </a:solidFill>
                <a:latin typeface="Arial" pitchFamily="34" charset="0"/>
              </a:rPr>
              <a:t>September </a:t>
            </a:r>
            <a:r>
              <a:rPr lang="en-US" sz="1600" i="1" dirty="0" smtClean="0">
                <a:solidFill>
                  <a:srgbClr val="003366"/>
                </a:solidFill>
                <a:latin typeface="Arial" pitchFamily="34" charset="0"/>
              </a:rPr>
              <a:t>to February</a:t>
            </a:r>
            <a:endParaRPr lang="en-US" sz="1600" i="1" dirty="0">
              <a:solidFill>
                <a:srgbClr val="003366"/>
              </a:solidFill>
              <a:latin typeface="Arial" pitchFamily="34" charset="0"/>
            </a:endParaRPr>
          </a:p>
        </p:txBody>
      </p:sp>
      <p:sp>
        <p:nvSpPr>
          <p:cNvPr id="26" name="Text Box 35"/>
          <p:cNvSpPr txBox="1">
            <a:spLocks noChangeArrowheads="1"/>
          </p:cNvSpPr>
          <p:nvPr/>
        </p:nvSpPr>
        <p:spPr bwMode="auto">
          <a:xfrm>
            <a:off x="2057400" y="5577840"/>
            <a:ext cx="5486400" cy="82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sz="1600" b="1" dirty="0">
                <a:solidFill>
                  <a:srgbClr val="003366"/>
                </a:solidFill>
                <a:latin typeface="Arial" pitchFamily="34" charset="0"/>
              </a:rPr>
              <a:t>Consideration of Executive Budget Bill by JFC</a:t>
            </a:r>
          </a:p>
          <a:p>
            <a:pPr algn="ctr" eaLnBrk="0" hangingPunct="0">
              <a:spcBef>
                <a:spcPct val="50000"/>
              </a:spcBef>
            </a:pPr>
            <a:r>
              <a:rPr lang="en-US" sz="1600" i="1" dirty="0">
                <a:solidFill>
                  <a:srgbClr val="003366"/>
                </a:solidFill>
                <a:latin typeface="Arial" pitchFamily="34" charset="0"/>
              </a:rPr>
              <a:t>February through </a:t>
            </a:r>
            <a:r>
              <a:rPr lang="en-US" sz="1600" i="1" dirty="0" smtClean="0">
                <a:solidFill>
                  <a:srgbClr val="003366"/>
                </a:solidFill>
                <a:latin typeface="Arial" pitchFamily="34" charset="0"/>
              </a:rPr>
              <a:t>June</a:t>
            </a:r>
            <a:endParaRPr lang="en-US" sz="1600" i="1" dirty="0">
              <a:solidFill>
                <a:srgbClr val="003366"/>
              </a:solidFill>
              <a:latin typeface="Arial" pitchFamily="34" charset="0"/>
            </a:endParaRPr>
          </a:p>
        </p:txBody>
      </p:sp>
      <p:sp>
        <p:nvSpPr>
          <p:cNvPr id="27" name="Text Box 36"/>
          <p:cNvSpPr txBox="1">
            <a:spLocks noChangeArrowheads="1"/>
          </p:cNvSpPr>
          <p:nvPr/>
        </p:nvSpPr>
        <p:spPr bwMode="auto">
          <a:xfrm>
            <a:off x="3886200" y="3276600"/>
            <a:ext cx="1458913"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800" b="1" dirty="0">
                <a:solidFill>
                  <a:srgbClr val="003366"/>
                </a:solidFill>
                <a:latin typeface="Times New Roman" pitchFamily="18" charset="0"/>
              </a:rPr>
              <a:t>The Budget Cycle</a:t>
            </a:r>
            <a:endParaRPr lang="en-US" sz="2800" dirty="0">
              <a:solidFill>
                <a:srgbClr val="003366"/>
              </a:solidFill>
              <a:latin typeface="Times New Roman" pitchFamily="18" charset="0"/>
            </a:endParaRPr>
          </a:p>
        </p:txBody>
      </p:sp>
      <p:sp>
        <p:nvSpPr>
          <p:cNvPr id="28" name="Text Box 37"/>
          <p:cNvSpPr txBox="1">
            <a:spLocks noChangeArrowheads="1"/>
          </p:cNvSpPr>
          <p:nvPr/>
        </p:nvSpPr>
        <p:spPr bwMode="auto">
          <a:xfrm>
            <a:off x="533400" y="3905071"/>
            <a:ext cx="209708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dirty="0">
                <a:solidFill>
                  <a:srgbClr val="003366"/>
                </a:solidFill>
                <a:latin typeface="Arial" pitchFamily="34" charset="0"/>
              </a:rPr>
              <a:t>Legislative Enactment of Budget Bill</a:t>
            </a:r>
          </a:p>
          <a:p>
            <a:pPr algn="ctr" eaLnBrk="0" hangingPunct="0">
              <a:spcBef>
                <a:spcPct val="50000"/>
              </a:spcBef>
            </a:pPr>
            <a:r>
              <a:rPr lang="en-US" sz="1600" i="1" dirty="0" smtClean="0">
                <a:solidFill>
                  <a:srgbClr val="003366"/>
                </a:solidFill>
                <a:latin typeface="Arial" pitchFamily="34" charset="0"/>
              </a:rPr>
              <a:t>Summer</a:t>
            </a:r>
            <a:endParaRPr lang="en-US" sz="1600" i="1" dirty="0">
              <a:solidFill>
                <a:srgbClr val="003366"/>
              </a:solidFill>
              <a:latin typeface="Arial" pitchFamily="34" charset="0"/>
            </a:endParaRPr>
          </a:p>
        </p:txBody>
      </p:sp>
      <p:sp>
        <p:nvSpPr>
          <p:cNvPr id="29" name="Text Box 38"/>
          <p:cNvSpPr txBox="1">
            <a:spLocks noChangeArrowheads="1"/>
          </p:cNvSpPr>
          <p:nvPr/>
        </p:nvSpPr>
        <p:spPr bwMode="auto">
          <a:xfrm>
            <a:off x="457200" y="2286000"/>
            <a:ext cx="2286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dirty="0">
                <a:solidFill>
                  <a:srgbClr val="003366"/>
                </a:solidFill>
                <a:latin typeface="Arial" pitchFamily="34" charset="0"/>
              </a:rPr>
              <a:t>Governor’s Vetoes on Budget Bill</a:t>
            </a:r>
          </a:p>
          <a:p>
            <a:pPr algn="ctr" eaLnBrk="0" hangingPunct="0">
              <a:spcBef>
                <a:spcPct val="50000"/>
              </a:spcBef>
            </a:pPr>
            <a:r>
              <a:rPr lang="en-US" sz="1600" i="1" dirty="0" smtClean="0">
                <a:solidFill>
                  <a:srgbClr val="003366"/>
                </a:solidFill>
                <a:latin typeface="Arial" pitchFamily="34" charset="0"/>
              </a:rPr>
              <a:t>Summer</a:t>
            </a:r>
            <a:endParaRPr lang="en-US" sz="1600" i="1" dirty="0">
              <a:solidFill>
                <a:srgbClr val="003366"/>
              </a:solidFill>
              <a:latin typeface="Arial" pitchFamily="34" charset="0"/>
            </a:endParaRPr>
          </a:p>
        </p:txBody>
      </p:sp>
      <p:sp>
        <p:nvSpPr>
          <p:cNvPr id="30" name="Text Box 40"/>
          <p:cNvSpPr txBox="1">
            <a:spLocks noChangeArrowheads="1"/>
          </p:cNvSpPr>
          <p:nvPr/>
        </p:nvSpPr>
        <p:spPr bwMode="auto">
          <a:xfrm>
            <a:off x="5607050" y="2286000"/>
            <a:ext cx="353695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dirty="0">
                <a:solidFill>
                  <a:srgbClr val="003366"/>
                </a:solidFill>
                <a:latin typeface="Arial" pitchFamily="34" charset="0"/>
              </a:rPr>
              <a:t>Preparation and Submittal of Agency Budget Requests</a:t>
            </a:r>
            <a:endParaRPr lang="en-US" sz="1600" dirty="0">
              <a:solidFill>
                <a:srgbClr val="003366"/>
              </a:solidFill>
              <a:latin typeface="Arial" pitchFamily="34" charset="0"/>
            </a:endParaRPr>
          </a:p>
          <a:p>
            <a:pPr algn="ctr" eaLnBrk="0" hangingPunct="0">
              <a:spcBef>
                <a:spcPct val="50000"/>
              </a:spcBef>
            </a:pPr>
            <a:r>
              <a:rPr lang="en-US" sz="1600" i="1" dirty="0">
                <a:solidFill>
                  <a:srgbClr val="003366"/>
                </a:solidFill>
                <a:latin typeface="Arial" pitchFamily="34" charset="0"/>
              </a:rPr>
              <a:t>April to </a:t>
            </a:r>
            <a:r>
              <a:rPr lang="en-US" sz="1600" i="1" dirty="0" smtClean="0">
                <a:solidFill>
                  <a:srgbClr val="003366"/>
                </a:solidFill>
                <a:latin typeface="Arial" pitchFamily="34" charset="0"/>
              </a:rPr>
              <a:t>September</a:t>
            </a:r>
            <a:endParaRPr lang="en-US" sz="1600" i="1" dirty="0">
              <a:solidFill>
                <a:srgbClr val="003366"/>
              </a:solidFill>
              <a:latin typeface="Arial" pitchFamily="34" charset="0"/>
            </a:endParaRPr>
          </a:p>
        </p:txBody>
      </p:sp>
    </p:spTree>
    <p:extLst>
      <p:ext uri="{BB962C8B-B14F-4D97-AF65-F5344CB8AC3E}">
        <p14:creationId xmlns:p14="http://schemas.microsoft.com/office/powerpoint/2010/main" val="407623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3"/>
          <p:cNvSpPr>
            <a:spLocks noChangeArrowheads="1"/>
          </p:cNvSpPr>
          <p:nvPr/>
        </p:nvSpPr>
        <p:spPr bwMode="auto">
          <a:xfrm>
            <a:off x="0" y="6553200"/>
            <a:ext cx="9144000" cy="304800"/>
          </a:xfrm>
          <a:prstGeom prst="rect">
            <a:avLst/>
          </a:prstGeom>
          <a:solidFill>
            <a:srgbClr val="1C3765"/>
          </a:solidFill>
          <a:ln w="9525">
            <a:noFill/>
            <a:miter lim="800000"/>
            <a:headEnd/>
            <a:tailEnd/>
          </a:ln>
        </p:spPr>
        <p:txBody>
          <a:bodyPr wrap="none" anchor="ctr"/>
          <a:lstStyle/>
          <a:p>
            <a:pPr algn="ctr" fontAlgn="auto">
              <a:spcBef>
                <a:spcPts val="0"/>
              </a:spcBef>
              <a:spcAft>
                <a:spcPts val="0"/>
              </a:spcAft>
            </a:pPr>
            <a:r>
              <a:rPr lang="en-US" sz="1600" b="1">
                <a:solidFill>
                  <a:prstClr val="white"/>
                </a:solidFill>
                <a:latin typeface="Garamond" pitchFamily="18" charset="0"/>
              </a:rPr>
              <a:t>Protecting and promoting the health and safety of the people of Wisconsin</a:t>
            </a:r>
          </a:p>
        </p:txBody>
      </p:sp>
      <p:pic>
        <p:nvPicPr>
          <p:cNvPr id="30722" name="Picture 4" descr="dhsppheader"/>
          <p:cNvPicPr>
            <a:picLocks noChangeAspect="1" noChangeArrowheads="1"/>
          </p:cNvPicPr>
          <p:nvPr/>
        </p:nvPicPr>
        <p:blipFill>
          <a:blip r:embed="rId3"/>
          <a:srcRect/>
          <a:stretch>
            <a:fillRect/>
          </a:stretch>
        </p:blipFill>
        <p:spPr bwMode="auto">
          <a:xfrm>
            <a:off x="457200" y="0"/>
            <a:ext cx="8191500" cy="71437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CFBF44F7-B27A-43B3-8FD6-B4A632A12D89}" type="slidenum">
              <a:rPr lang="en-US" smtClean="0">
                <a:solidFill>
                  <a:prstClr val="black">
                    <a:tint val="75000"/>
                  </a:prstClr>
                </a:solidFill>
              </a:rPr>
              <a:pPr/>
              <a:t>4</a:t>
            </a:fld>
            <a:endParaRPr lang="en-US" dirty="0">
              <a:solidFill>
                <a:prstClr val="black">
                  <a:tint val="75000"/>
                </a:prstClr>
              </a:solidFill>
            </a:endParaRPr>
          </a:p>
        </p:txBody>
      </p:sp>
      <p:sp>
        <p:nvSpPr>
          <p:cNvPr id="11" name="Rectangle 8"/>
          <p:cNvSpPr>
            <a:spLocks noGrp="1" noChangeArrowheads="1"/>
          </p:cNvSpPr>
          <p:nvPr>
            <p:ph type="ctrTitle"/>
          </p:nvPr>
        </p:nvSpPr>
        <p:spPr>
          <a:xfrm>
            <a:off x="0" y="762000"/>
            <a:ext cx="9144000" cy="640080"/>
          </a:xfrm>
        </p:spPr>
        <p:txBody>
          <a:bodyPr>
            <a:noAutofit/>
          </a:bodyPr>
          <a:lstStyle/>
          <a:p>
            <a:r>
              <a:rPr lang="en-US" sz="2400" dirty="0" smtClean="0">
                <a:solidFill>
                  <a:schemeClr val="tx1"/>
                </a:solidFill>
              </a:rPr>
              <a:t>2015-17 Wisconsin Budget by State Agency ($72.7 Billion)</a:t>
            </a:r>
            <a:endParaRPr lang="en-US" sz="2400" b="1" dirty="0" smtClean="0">
              <a:solidFill>
                <a:srgbClr val="1C3765"/>
              </a:solidFill>
              <a:latin typeface="Garamond" pitchFamily="18" charset="0"/>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294" y="1371600"/>
            <a:ext cx="7863840" cy="5185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1485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365824"/>
            <a:ext cx="8686800" cy="5187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453" name="Rectangle 3"/>
          <p:cNvSpPr>
            <a:spLocks noChangeArrowheads="1"/>
          </p:cNvSpPr>
          <p:nvPr/>
        </p:nvSpPr>
        <p:spPr bwMode="auto">
          <a:xfrm>
            <a:off x="0" y="6553200"/>
            <a:ext cx="9144000" cy="304800"/>
          </a:xfrm>
          <a:prstGeom prst="rect">
            <a:avLst/>
          </a:prstGeom>
          <a:solidFill>
            <a:srgbClr val="1C3765"/>
          </a:solidFill>
          <a:ln w="9525">
            <a:noFill/>
            <a:miter lim="800000"/>
            <a:headEnd/>
            <a:tailEnd/>
          </a:ln>
        </p:spPr>
        <p:txBody>
          <a:bodyPr wrap="none" anchor="ctr"/>
          <a:lstStyle/>
          <a:p>
            <a:pPr algn="ctr" fontAlgn="auto">
              <a:spcBef>
                <a:spcPts val="0"/>
              </a:spcBef>
              <a:spcAft>
                <a:spcPts val="0"/>
              </a:spcAft>
            </a:pPr>
            <a:r>
              <a:rPr lang="en-US" sz="1600" b="1">
                <a:solidFill>
                  <a:prstClr val="white"/>
                </a:solidFill>
                <a:latin typeface="Garamond" pitchFamily="18" charset="0"/>
              </a:rPr>
              <a:t>Protecting and promoting the health and safety of the people of Wisconsin</a:t>
            </a:r>
          </a:p>
        </p:txBody>
      </p:sp>
      <p:pic>
        <p:nvPicPr>
          <p:cNvPr id="18454" name="Picture 4" descr="dhsppheader"/>
          <p:cNvPicPr>
            <a:picLocks noChangeAspect="1" noChangeArrowheads="1"/>
          </p:cNvPicPr>
          <p:nvPr/>
        </p:nvPicPr>
        <p:blipFill>
          <a:blip r:embed="rId4"/>
          <a:srcRect/>
          <a:stretch>
            <a:fillRect/>
          </a:stretch>
        </p:blipFill>
        <p:spPr bwMode="auto">
          <a:xfrm>
            <a:off x="457200" y="0"/>
            <a:ext cx="8191500" cy="714375"/>
          </a:xfrm>
          <a:prstGeom prst="rect">
            <a:avLst/>
          </a:prstGeom>
          <a:noFill/>
          <a:ln w="9525">
            <a:noFill/>
            <a:miter lim="800000"/>
            <a:headEnd/>
            <a:tailEnd/>
          </a:ln>
        </p:spPr>
      </p:pic>
      <p:sp>
        <p:nvSpPr>
          <p:cNvPr id="18455" name="Rectangle 8"/>
          <p:cNvSpPr>
            <a:spLocks noGrp="1" noChangeArrowheads="1"/>
          </p:cNvSpPr>
          <p:nvPr>
            <p:ph type="ctrTitle"/>
          </p:nvPr>
        </p:nvSpPr>
        <p:spPr>
          <a:xfrm>
            <a:off x="0" y="761214"/>
            <a:ext cx="9144000" cy="640080"/>
          </a:xfrm>
        </p:spPr>
        <p:txBody>
          <a:bodyPr>
            <a:noAutofit/>
          </a:bodyPr>
          <a:lstStyle/>
          <a:p>
            <a:r>
              <a:rPr lang="en-US" sz="2400" dirty="0" smtClean="0">
                <a:solidFill>
                  <a:schemeClr val="tx1"/>
                </a:solidFill>
              </a:rPr>
              <a:t>2015-17 DHS Budget by Division (Total Biennial Budget = $22.9 Billion)</a:t>
            </a:r>
            <a:endParaRPr lang="en-US" sz="2400" b="1" dirty="0" smtClean="0">
              <a:solidFill>
                <a:srgbClr val="1C3765"/>
              </a:solidFill>
              <a:latin typeface="Garamond" pitchFamily="18" charset="0"/>
            </a:endParaRPr>
          </a:p>
        </p:txBody>
      </p:sp>
      <p:sp>
        <p:nvSpPr>
          <p:cNvPr id="2" name="Slide Number Placeholder 1"/>
          <p:cNvSpPr>
            <a:spLocks noGrp="1"/>
          </p:cNvSpPr>
          <p:nvPr>
            <p:ph type="sldNum" sz="quarter" idx="12"/>
          </p:nvPr>
        </p:nvSpPr>
        <p:spPr/>
        <p:txBody>
          <a:bodyPr/>
          <a:lstStyle/>
          <a:p>
            <a:fld id="{CFBF44F7-B27A-43B3-8FD6-B4A632A12D89}"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4269306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3" name="Rectangle 3"/>
          <p:cNvSpPr>
            <a:spLocks noChangeArrowheads="1"/>
          </p:cNvSpPr>
          <p:nvPr/>
        </p:nvSpPr>
        <p:spPr bwMode="auto">
          <a:xfrm>
            <a:off x="0" y="6553200"/>
            <a:ext cx="9144000" cy="304800"/>
          </a:xfrm>
          <a:prstGeom prst="rect">
            <a:avLst/>
          </a:prstGeom>
          <a:solidFill>
            <a:srgbClr val="1C3765"/>
          </a:solidFill>
          <a:ln w="9525">
            <a:noFill/>
            <a:miter lim="800000"/>
            <a:headEnd/>
            <a:tailEnd/>
          </a:ln>
        </p:spPr>
        <p:txBody>
          <a:bodyPr wrap="none" anchor="ctr"/>
          <a:lstStyle/>
          <a:p>
            <a:pPr algn="ctr" fontAlgn="auto">
              <a:spcBef>
                <a:spcPts val="0"/>
              </a:spcBef>
              <a:spcAft>
                <a:spcPts val="0"/>
              </a:spcAft>
            </a:pPr>
            <a:r>
              <a:rPr lang="en-US" sz="1600" b="1">
                <a:solidFill>
                  <a:prstClr val="white"/>
                </a:solidFill>
                <a:latin typeface="Garamond" pitchFamily="18" charset="0"/>
              </a:rPr>
              <a:t>Protecting and promoting the health and safety of the people of Wisconsin</a:t>
            </a:r>
          </a:p>
        </p:txBody>
      </p:sp>
      <p:pic>
        <p:nvPicPr>
          <p:cNvPr id="18454" name="Picture 4" descr="dhsppheader"/>
          <p:cNvPicPr>
            <a:picLocks noChangeAspect="1" noChangeArrowheads="1"/>
          </p:cNvPicPr>
          <p:nvPr/>
        </p:nvPicPr>
        <p:blipFill>
          <a:blip r:embed="rId3"/>
          <a:srcRect/>
          <a:stretch>
            <a:fillRect/>
          </a:stretch>
        </p:blipFill>
        <p:spPr bwMode="auto">
          <a:xfrm>
            <a:off x="457200" y="0"/>
            <a:ext cx="8191500" cy="714375"/>
          </a:xfrm>
          <a:prstGeom prst="rect">
            <a:avLst/>
          </a:prstGeom>
          <a:noFill/>
          <a:ln w="9525">
            <a:noFill/>
            <a:miter lim="800000"/>
            <a:headEnd/>
            <a:tailEnd/>
          </a:ln>
        </p:spPr>
      </p:pic>
      <p:sp>
        <p:nvSpPr>
          <p:cNvPr id="18455" name="Rectangle 8"/>
          <p:cNvSpPr>
            <a:spLocks noGrp="1" noChangeArrowheads="1"/>
          </p:cNvSpPr>
          <p:nvPr>
            <p:ph type="ctrTitle"/>
          </p:nvPr>
        </p:nvSpPr>
        <p:spPr>
          <a:xfrm>
            <a:off x="0" y="761214"/>
            <a:ext cx="9144000" cy="640080"/>
          </a:xfrm>
        </p:spPr>
        <p:txBody>
          <a:bodyPr>
            <a:noAutofit/>
          </a:bodyPr>
          <a:lstStyle/>
          <a:p>
            <a:r>
              <a:rPr lang="en-US" sz="2400" dirty="0"/>
              <a:t>2015-17 DPH Budget by Source of </a:t>
            </a:r>
            <a:r>
              <a:rPr lang="en-US" sz="2400" dirty="0" smtClean="0"/>
              <a:t>Funds (Total </a:t>
            </a:r>
            <a:r>
              <a:rPr lang="en-US" sz="2400" dirty="0"/>
              <a:t>Budget = $ </a:t>
            </a:r>
            <a:r>
              <a:rPr lang="en-US" sz="2400" dirty="0" smtClean="0"/>
              <a:t>559.2 </a:t>
            </a:r>
            <a:r>
              <a:rPr lang="en-US" sz="2400" dirty="0"/>
              <a:t>Million</a:t>
            </a:r>
            <a:endParaRPr lang="en-US" sz="2400" b="1" dirty="0" smtClean="0">
              <a:solidFill>
                <a:srgbClr val="1C3765"/>
              </a:solidFill>
              <a:latin typeface="Garamond" pitchFamily="18" charset="0"/>
            </a:endParaRPr>
          </a:p>
        </p:txBody>
      </p:sp>
      <p:sp>
        <p:nvSpPr>
          <p:cNvPr id="2" name="Slide Number Placeholder 1"/>
          <p:cNvSpPr>
            <a:spLocks noGrp="1"/>
          </p:cNvSpPr>
          <p:nvPr>
            <p:ph type="sldNum" sz="quarter" idx="12"/>
          </p:nvPr>
        </p:nvSpPr>
        <p:spPr/>
        <p:txBody>
          <a:bodyPr/>
          <a:lstStyle/>
          <a:p>
            <a:fld id="{CFBF44F7-B27A-43B3-8FD6-B4A632A12D89}" type="slidenum">
              <a:rPr lang="en-US" smtClean="0">
                <a:solidFill>
                  <a:prstClr val="black">
                    <a:tint val="75000"/>
                  </a:prstClr>
                </a:solidFill>
              </a:rPr>
              <a:pPr/>
              <a:t>6</a:t>
            </a:fld>
            <a:endParaRPr lang="en-US" dirty="0">
              <a:solidFill>
                <a:prstClr val="black">
                  <a:tint val="75000"/>
                </a:prstClr>
              </a:solidFill>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219200"/>
            <a:ext cx="7772400" cy="5303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5467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914400"/>
          </a:xfrm>
        </p:spPr>
        <p:txBody>
          <a:bodyPr/>
          <a:lstStyle/>
          <a:p>
            <a:r>
              <a:rPr lang="en-US" sz="3600" dirty="0" smtClean="0"/>
              <a:t>Program Revenue Fees Examples</a:t>
            </a:r>
            <a:endParaRPr lang="en-US" sz="3600" dirty="0"/>
          </a:p>
        </p:txBody>
      </p:sp>
      <p:sp>
        <p:nvSpPr>
          <p:cNvPr id="5" name="Content Placeholder 4"/>
          <p:cNvSpPr>
            <a:spLocks noGrp="1"/>
          </p:cNvSpPr>
          <p:nvPr>
            <p:ph idx="1"/>
          </p:nvPr>
        </p:nvSpPr>
        <p:spPr/>
        <p:txBody>
          <a:bodyPr/>
          <a:lstStyle/>
          <a:p>
            <a:r>
              <a:rPr lang="en-US" dirty="0" smtClean="0"/>
              <a:t>Vital Records </a:t>
            </a:r>
            <a:r>
              <a:rPr lang="en-US" dirty="0" smtClean="0"/>
              <a:t>Fees</a:t>
            </a:r>
            <a:endParaRPr lang="en-US" dirty="0" smtClean="0"/>
          </a:p>
          <a:p>
            <a:r>
              <a:rPr lang="en-US" dirty="0" smtClean="0"/>
              <a:t>Radiation </a:t>
            </a:r>
            <a:r>
              <a:rPr lang="en-US" dirty="0" smtClean="0"/>
              <a:t>Protection</a:t>
            </a:r>
            <a:endParaRPr lang="en-US" dirty="0" smtClean="0"/>
          </a:p>
          <a:p>
            <a:r>
              <a:rPr lang="en-US" dirty="0" smtClean="0"/>
              <a:t>Congenital </a:t>
            </a:r>
            <a:r>
              <a:rPr lang="en-US" dirty="0" smtClean="0"/>
              <a:t>Disorders</a:t>
            </a:r>
            <a:endParaRPr lang="en-US" dirty="0" smtClean="0"/>
          </a:p>
          <a:p>
            <a:r>
              <a:rPr lang="en-US" dirty="0" smtClean="0"/>
              <a:t>Gifts and </a:t>
            </a:r>
            <a:r>
              <a:rPr lang="en-US" dirty="0" err="1" smtClean="0"/>
              <a:t>Granta</a:t>
            </a:r>
            <a:endParaRPr lang="en-US" dirty="0" smtClean="0"/>
          </a:p>
          <a:p>
            <a:endParaRPr lang="en-US" dirty="0"/>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4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838200"/>
            <a:ext cx="9144000" cy="914400"/>
          </a:xfrm>
        </p:spPr>
        <p:txBody>
          <a:bodyPr/>
          <a:lstStyle/>
          <a:p>
            <a:r>
              <a:rPr lang="en-US" sz="3600" dirty="0" smtClean="0"/>
              <a:t>Segregated Program Revenue Examples</a:t>
            </a:r>
            <a:endParaRPr lang="en-US" sz="3600" dirty="0"/>
          </a:p>
        </p:txBody>
      </p:sp>
      <p:sp>
        <p:nvSpPr>
          <p:cNvPr id="5" name="Content Placeholder 4"/>
          <p:cNvSpPr>
            <a:spLocks noGrp="1"/>
          </p:cNvSpPr>
          <p:nvPr>
            <p:ph idx="1"/>
          </p:nvPr>
        </p:nvSpPr>
        <p:spPr/>
        <p:txBody>
          <a:bodyPr/>
          <a:lstStyle/>
          <a:p>
            <a:r>
              <a:rPr lang="en-US" dirty="0" smtClean="0"/>
              <a:t>Funding from other State </a:t>
            </a:r>
            <a:r>
              <a:rPr lang="en-US" dirty="0" smtClean="0"/>
              <a:t>Agencies</a:t>
            </a:r>
          </a:p>
          <a:p>
            <a:r>
              <a:rPr lang="en-US" dirty="0" smtClean="0"/>
              <a:t>Tribal </a:t>
            </a:r>
            <a:r>
              <a:rPr lang="en-US" dirty="0" smtClean="0"/>
              <a:t>Gaming </a:t>
            </a:r>
            <a:r>
              <a:rPr lang="en-US" dirty="0" smtClean="0"/>
              <a:t>Revenue</a:t>
            </a:r>
            <a:endParaRPr lang="en-US" dirty="0"/>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97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General Purpose Revenue Examples</a:t>
            </a:r>
            <a:endParaRPr lang="en-US" sz="3600" dirty="0"/>
          </a:p>
        </p:txBody>
      </p:sp>
      <p:sp>
        <p:nvSpPr>
          <p:cNvPr id="5" name="Content Placeholder 4"/>
          <p:cNvSpPr>
            <a:spLocks noGrp="1"/>
          </p:cNvSpPr>
          <p:nvPr>
            <p:ph idx="1"/>
          </p:nvPr>
        </p:nvSpPr>
        <p:spPr/>
        <p:txBody>
          <a:bodyPr/>
          <a:lstStyle/>
          <a:p>
            <a:r>
              <a:rPr lang="en-US" dirty="0" smtClean="0"/>
              <a:t>State </a:t>
            </a:r>
            <a:r>
              <a:rPr lang="en-US" dirty="0" smtClean="0"/>
              <a:t>Operations</a:t>
            </a:r>
          </a:p>
          <a:p>
            <a:r>
              <a:rPr lang="en-US" dirty="0" smtClean="0"/>
              <a:t>Earmarked </a:t>
            </a:r>
            <a:r>
              <a:rPr lang="en-US" dirty="0" smtClean="0"/>
              <a:t>for </a:t>
            </a:r>
            <a:r>
              <a:rPr lang="en-US" dirty="0" smtClean="0"/>
              <a:t>HIV/Aids</a:t>
            </a:r>
            <a:endParaRPr lang="en-US" dirty="0" smtClean="0"/>
          </a:p>
          <a:p>
            <a:r>
              <a:rPr lang="en-US" dirty="0" smtClean="0"/>
              <a:t>Workplace Wellness </a:t>
            </a:r>
            <a:r>
              <a:rPr lang="en-US" dirty="0" smtClean="0"/>
              <a:t>Grants</a:t>
            </a:r>
            <a:endParaRPr lang="en-US" dirty="0" smtClean="0"/>
          </a:p>
          <a:p>
            <a:r>
              <a:rPr lang="en-US" dirty="0" smtClean="0"/>
              <a:t>Lead Exposure and Poisoning </a:t>
            </a:r>
            <a:r>
              <a:rPr lang="en-US" dirty="0" smtClean="0"/>
              <a:t>Aids</a:t>
            </a:r>
            <a:endParaRPr lang="en-US" dirty="0" smtClean="0"/>
          </a:p>
          <a:p>
            <a:r>
              <a:rPr lang="en-US" dirty="0" smtClean="0"/>
              <a:t>Dispensaries and </a:t>
            </a:r>
            <a:r>
              <a:rPr lang="en-US" dirty="0" smtClean="0"/>
              <a:t>Drugs</a:t>
            </a:r>
            <a:endParaRPr lang="en-US" dirty="0" smtClean="0"/>
          </a:p>
          <a:p>
            <a:r>
              <a:rPr lang="en-US" dirty="0" smtClean="0"/>
              <a:t>Tobacco Use </a:t>
            </a:r>
            <a:r>
              <a:rPr lang="en-US" dirty="0" smtClean="0"/>
              <a:t>Control</a:t>
            </a:r>
            <a:endParaRPr lang="en-US" dirty="0" smtClean="0"/>
          </a:p>
          <a:p>
            <a:r>
              <a:rPr lang="en-US" dirty="0" smtClean="0"/>
              <a:t>Well </a:t>
            </a:r>
            <a:r>
              <a:rPr lang="en-US" dirty="0" smtClean="0"/>
              <a:t>Woman</a:t>
            </a:r>
            <a:endParaRPr lang="en-US" dirty="0" smtClean="0"/>
          </a:p>
          <a:p>
            <a:pPr marL="0" indent="0">
              <a:buNone/>
            </a:pPr>
            <a:r>
              <a:rPr lang="en-US" dirty="0" smtClean="0"/>
              <a:t> </a:t>
            </a:r>
            <a:endParaRPr lang="en-US" dirty="0"/>
          </a:p>
        </p:txBody>
      </p:sp>
      <p:sp>
        <p:nvSpPr>
          <p:cNvPr id="5123" name="Rectangle 3"/>
          <p:cNvSpPr>
            <a:spLocks noChangeArrowheads="1"/>
          </p:cNvSpPr>
          <p:nvPr/>
        </p:nvSpPr>
        <p:spPr bwMode="auto">
          <a:xfrm>
            <a:off x="0" y="6553200"/>
            <a:ext cx="9144000" cy="304800"/>
          </a:xfrm>
          <a:prstGeom prst="rect">
            <a:avLst/>
          </a:prstGeom>
          <a:solidFill>
            <a:srgbClr val="1C37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solidFill>
                  <a:schemeClr val="bg1"/>
                </a:solidFill>
                <a:latin typeface="Garamond" pitchFamily="18" charset="0"/>
              </a:rPr>
              <a:t>Protecting and promoting the health and safety of the people of Wisconsin</a:t>
            </a:r>
          </a:p>
        </p:txBody>
      </p:sp>
      <p:pic>
        <p:nvPicPr>
          <p:cNvPr id="5124" name="Picture 4" descr="dhspp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7625"/>
            <a:ext cx="8191500"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751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9.0&quot;&gt;&lt;object type=&quot;1&quot; unique_id=&quot;10001&quot;&gt;&lt;object type=&quot;2&quot; unique_id=&quot;81012&quot;&gt;&lt;object type=&quot;3&quot; unique_id=&quot;81013&quot;&gt;&lt;property id=&quot;20148&quot; value=&quot;5&quot;/&gt;&lt;property id=&quot;20300&quot; value=&quot;Slide 1 - &amp;quot;Presentation  Title&amp;quot;&quot;/&gt;&lt;property id=&quot;20307&quot; value=&quot;256&quot;/&gt;&lt;/object&gt;&lt;object type=&quot;3&quot; unique_id=&quot;81014&quot;&gt;&lt;property id=&quot;20148&quot; value=&quot;5&quot;/&gt;&lt;property id=&quot;20300&quot; value=&quot;Slide 2&quot;/&gt;&lt;property id=&quot;20307&quot; value=&quot;258&quot;/&gt;&lt;/object&gt;&lt;/object&gt;&lt;object type=&quot;8&quot; unique_id=&quot;81018&quot;&gt;&lt;/object&gt;&lt;/object&gt;&lt;/database&gt;"/>
  <p:tag name="MMPROD_NEXTUNIQUEID" val="10009"/>
  <p:tag name="SECTOMILLISECCONVERTED" val="1"/>
</p:tagLst>
</file>

<file path=ppt/theme/theme1.xml><?xml version="1.0" encoding="utf-8"?>
<a:theme xmlns:a="http://schemas.openxmlformats.org/drawingml/2006/main" name="Draft for May 2016 Orientation Presentation v3">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Draft for May 2016 Orientation Presentation v3</Template>
  <TotalTime>560</TotalTime>
  <Words>1430</Words>
  <Application>Microsoft Office PowerPoint</Application>
  <PresentationFormat>On-screen Show (4:3)</PresentationFormat>
  <Paragraphs>182</Paragraphs>
  <Slides>18</Slides>
  <Notes>18</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Draft for May 2016 Orientation Presentation v3</vt:lpstr>
      <vt:lpstr>Office Theme</vt:lpstr>
      <vt:lpstr>State Funding for Public Health</vt:lpstr>
      <vt:lpstr>Goals for Presentation</vt:lpstr>
      <vt:lpstr>State Budget Cycle</vt:lpstr>
      <vt:lpstr>2015-17 Wisconsin Budget by State Agency ($72.7 Billion)</vt:lpstr>
      <vt:lpstr>2015-17 DHS Budget by Division (Total Biennial Budget = $22.9 Billion)</vt:lpstr>
      <vt:lpstr>2015-17 DPH Budget by Source of Funds (Total Budget = $ 559.2 Million</vt:lpstr>
      <vt:lpstr>Program Revenue Fees Examples</vt:lpstr>
      <vt:lpstr>Segregated Program Revenue Examples</vt:lpstr>
      <vt:lpstr>General Purpose Revenue Examples</vt:lpstr>
      <vt:lpstr>2015-17 DPH Federal Funding by Type of Grant ($387.6 Million)</vt:lpstr>
      <vt:lpstr>2015-17 DPH Budget by Program Operations &amp; Aids/Local Assistance – Act 55 (Total Budget = $559.2 Million)</vt:lpstr>
      <vt:lpstr>Community Aids Reporting System (CARS)</vt:lpstr>
      <vt:lpstr>How CARS Payments Work</vt:lpstr>
      <vt:lpstr>Contract Information is Entered into the CARS System</vt:lpstr>
      <vt:lpstr>Expenditure Reports Trigger Reimbursements</vt:lpstr>
      <vt:lpstr>Expenditure Reports Trigger Reimbursements</vt:lpstr>
      <vt:lpstr>For More Information on CARS</vt:lpstr>
      <vt:lpstr>Questions</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Funding for Public Health</dc:title>
  <dc:creator>Sommerfeld, Robert D</dc:creator>
  <cp:lastModifiedBy>Lawrence, James P</cp:lastModifiedBy>
  <cp:revision>39</cp:revision>
  <cp:lastPrinted>2018-09-27T13:06:34Z</cp:lastPrinted>
  <dcterms:created xsi:type="dcterms:W3CDTF">2017-05-02T18:35:14Z</dcterms:created>
  <dcterms:modified xsi:type="dcterms:W3CDTF">2018-10-10T21:01:29Z</dcterms:modified>
</cp:coreProperties>
</file>