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xml" ContentType="application/vnd.openxmlformats-officedocument.themeOverride+xml"/>
  <Override PartName="/ppt/tags/tag29.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785" r:id="rId2"/>
    <p:sldMasterId id="2147483805" r:id="rId3"/>
    <p:sldMasterId id="2147483825" r:id="rId4"/>
    <p:sldMasterId id="2147483842" r:id="rId5"/>
    <p:sldMasterId id="2147483849" r:id="rId6"/>
    <p:sldMasterId id="2147483861" r:id="rId7"/>
    <p:sldMasterId id="2147483873" r:id="rId8"/>
  </p:sldMasterIdLst>
  <p:notesMasterIdLst>
    <p:notesMasterId r:id="rId46"/>
  </p:notesMasterIdLst>
  <p:handoutMasterIdLst>
    <p:handoutMasterId r:id="rId47"/>
  </p:handoutMasterIdLst>
  <p:sldIdLst>
    <p:sldId id="755" r:id="rId9"/>
    <p:sldId id="442" r:id="rId10"/>
    <p:sldId id="745" r:id="rId11"/>
    <p:sldId id="448" r:id="rId12"/>
    <p:sldId id="760" r:id="rId13"/>
    <p:sldId id="764" r:id="rId14"/>
    <p:sldId id="700" r:id="rId15"/>
    <p:sldId id="701" r:id="rId16"/>
    <p:sldId id="702" r:id="rId17"/>
    <p:sldId id="703" r:id="rId18"/>
    <p:sldId id="761" r:id="rId19"/>
    <p:sldId id="805" r:id="rId20"/>
    <p:sldId id="830" r:id="rId21"/>
    <p:sldId id="767" r:id="rId22"/>
    <p:sldId id="766" r:id="rId23"/>
    <p:sldId id="684" r:id="rId24"/>
    <p:sldId id="685" r:id="rId25"/>
    <p:sldId id="771" r:id="rId26"/>
    <p:sldId id="770" r:id="rId27"/>
    <p:sldId id="806" r:id="rId28"/>
    <p:sldId id="808" r:id="rId29"/>
    <p:sldId id="809" r:id="rId30"/>
    <p:sldId id="810" r:id="rId31"/>
    <p:sldId id="811" r:id="rId32"/>
    <p:sldId id="812" r:id="rId33"/>
    <p:sldId id="813" r:id="rId34"/>
    <p:sldId id="814" r:id="rId35"/>
    <p:sldId id="836" r:id="rId36"/>
    <p:sldId id="815" r:id="rId37"/>
    <p:sldId id="837" r:id="rId38"/>
    <p:sldId id="823" r:id="rId39"/>
    <p:sldId id="824" r:id="rId40"/>
    <p:sldId id="802" r:id="rId41"/>
    <p:sldId id="797" r:id="rId42"/>
    <p:sldId id="720" r:id="rId43"/>
    <p:sldId id="719" r:id="rId44"/>
    <p:sldId id="803" r:id="rId45"/>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816">
          <p15:clr>
            <a:srgbClr val="A4A3A4"/>
          </p15:clr>
        </p15:guide>
        <p15:guide id="2" pos="960">
          <p15:clr>
            <a:srgbClr val="A4A3A4"/>
          </p15:clr>
        </p15:guide>
      </p15:sldGuideLst>
    </p:ext>
    <p:ext uri="{2D200454-40CA-4A62-9FC3-DE9A4176ACB9}">
      <p15:notesGuideLst xmlns="" xmlns:p15="http://schemas.microsoft.com/office/powerpoint/2012/main">
        <p15:guide id="1" orient="horz" pos="29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7" name="C. Kay Smith" initials="crs5" lastIdx="50" clrIdx="7"/>
  <p:cmAuthor id="1" name="Enright, Courtney E. (CDC/OSTLTS/DPHCD) (CTR)" initials="ECE((" lastIdx="15" clrIdx="1"/>
  <p:cmAuthor id="8" name="Mary" initials="MB" lastIdx="23" clrIdx="8"/>
  <p:cmAuthor id="2" name="CDC User" initials="CU" lastIdx="46" clrIdx="2"/>
  <p:cmAuthor id="9" name="xwm0" initials="xwm0" lastIdx="8" clrIdx="9"/>
  <p:cmAuthor id="3" name="Schwartz, Melissa (CDC/OSELS/SEPDPO) (CTR)" initials="SM((" lastIdx="83" clrIdx="3"/>
  <p:cmAuthor id="10" name="Sesily Coleman" initials="SC" lastIdx="13" clrIdx="10">
    <p:extLst/>
  </p:cmAuthor>
  <p:cmAuthor id="4" name="Schwartz, Melissa K" initials="MS" lastIdx="8" clrIdx="4"/>
  <p:cmAuthor id="11" name="Beth H. Stover" initials="BHS" lastIdx="5" clrIdx="11"/>
  <p:cmAuthor id="5" name="Glynn, Kate" initials="MKG" lastIdx="14" clrIdx="5"/>
  <p:cmAuthor id="6" name="jlisco" initials="j"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8064A2"/>
    <a:srgbClr val="9BBB59"/>
    <a:srgbClr val="C0504D"/>
    <a:srgbClr val="4F81BD"/>
    <a:srgbClr val="CC0000"/>
    <a:srgbClr val="808000"/>
    <a:srgbClr val="CCCC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991" autoAdjust="0"/>
    <p:restoredTop sz="67640" autoAdjust="0"/>
  </p:normalViewPr>
  <p:slideViewPr>
    <p:cSldViewPr>
      <p:cViewPr>
        <p:scale>
          <a:sx n="54" d="100"/>
          <a:sy n="54" d="100"/>
        </p:scale>
        <p:origin x="-576" y="-72"/>
      </p:cViewPr>
      <p:guideLst>
        <p:guide orient="horz" pos="816"/>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
    </p:cViewPr>
  </p:sorterViewPr>
  <p:notesViewPr>
    <p:cSldViewPr>
      <p:cViewPr>
        <p:scale>
          <a:sx n="140" d="100"/>
          <a:sy n="140" d="100"/>
        </p:scale>
        <p:origin x="-1176" y="83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5921" tIns="47959" rIns="95921" bIns="47959"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4143589" y="0"/>
            <a:ext cx="3169920" cy="480060"/>
          </a:xfrm>
          <a:prstGeom prst="rect">
            <a:avLst/>
          </a:prstGeom>
          <a:noFill/>
          <a:ln w="9525">
            <a:noFill/>
            <a:miter lim="800000"/>
            <a:headEnd/>
            <a:tailEnd/>
          </a:ln>
          <a:effectLst/>
        </p:spPr>
        <p:txBody>
          <a:bodyPr vert="horz" wrap="square" lIns="95921" tIns="47959" rIns="95921" bIns="47959"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9119473"/>
            <a:ext cx="3169920" cy="480060"/>
          </a:xfrm>
          <a:prstGeom prst="rect">
            <a:avLst/>
          </a:prstGeom>
          <a:noFill/>
          <a:ln w="9525">
            <a:noFill/>
            <a:miter lim="800000"/>
            <a:headEnd/>
            <a:tailEnd/>
          </a:ln>
          <a:effectLst/>
        </p:spPr>
        <p:txBody>
          <a:bodyPr vert="horz" wrap="square" lIns="95921" tIns="47959" rIns="95921" bIns="47959"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4143589" y="9119473"/>
            <a:ext cx="3169920" cy="480060"/>
          </a:xfrm>
          <a:prstGeom prst="rect">
            <a:avLst/>
          </a:prstGeom>
          <a:noFill/>
          <a:ln w="9525">
            <a:noFill/>
            <a:miter lim="800000"/>
            <a:headEnd/>
            <a:tailEnd/>
          </a:ln>
          <a:effectLst/>
        </p:spPr>
        <p:txBody>
          <a:bodyPr vert="horz" wrap="square" lIns="95921" tIns="47959" rIns="95921" bIns="47959"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5921" tIns="47959" rIns="95921" bIns="47959"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4143589" y="0"/>
            <a:ext cx="3169920" cy="480060"/>
          </a:xfrm>
          <a:prstGeom prst="rect">
            <a:avLst/>
          </a:prstGeom>
          <a:noFill/>
          <a:ln w="9525">
            <a:noFill/>
            <a:miter lim="800000"/>
            <a:headEnd/>
            <a:tailEnd/>
          </a:ln>
          <a:effectLst/>
        </p:spPr>
        <p:txBody>
          <a:bodyPr vert="horz" wrap="square" lIns="95921" tIns="47959" rIns="95921" bIns="47959"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31521" y="4560571"/>
            <a:ext cx="5852160" cy="4320540"/>
          </a:xfrm>
          <a:prstGeom prst="rect">
            <a:avLst/>
          </a:prstGeom>
          <a:noFill/>
          <a:ln w="9525">
            <a:noFill/>
            <a:miter lim="800000"/>
            <a:headEnd/>
            <a:tailEnd/>
          </a:ln>
          <a:effectLst/>
        </p:spPr>
        <p:txBody>
          <a:bodyPr vert="horz" wrap="square" lIns="95921" tIns="47959" rIns="95921" bIns="479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5921" tIns="47959" rIns="95921" bIns="47959"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4143589" y="9119473"/>
            <a:ext cx="3169920" cy="480060"/>
          </a:xfrm>
          <a:prstGeom prst="rect">
            <a:avLst/>
          </a:prstGeom>
          <a:noFill/>
          <a:ln w="9525">
            <a:noFill/>
            <a:miter lim="800000"/>
            <a:headEnd/>
            <a:tailEnd/>
          </a:ln>
          <a:effectLst/>
        </p:spPr>
        <p:txBody>
          <a:bodyPr vert="horz" wrap="square" lIns="95921" tIns="47959" rIns="95921" bIns="47959"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hs.wisconsin.gov/lh-depts/lhdlevelrequirements.do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1032153"/>
          </a:xfrm>
        </p:spPr>
        <p:txBody>
          <a:bodyPr/>
          <a:lstStyle/>
          <a:p>
            <a:r>
              <a:rPr lang="en-US" dirty="0" smtClean="0"/>
              <a:t>&lt;</a:t>
            </a:r>
            <a:r>
              <a:rPr lang="en-US" b="1" dirty="0" smtClean="0"/>
              <a:t>WELCOME</a:t>
            </a:r>
            <a:r>
              <a:rPr lang="en-US" dirty="0" smtClean="0"/>
              <a:t> learners to Introduction to</a:t>
            </a:r>
            <a:r>
              <a:rPr lang="en-US" baseline="0" dirty="0" smtClean="0"/>
              <a:t> Public H</a:t>
            </a:r>
            <a:r>
              <a:rPr lang="en-US" dirty="0" smtClean="0"/>
              <a:t>ealth and provide your background.&gt;</a:t>
            </a:r>
          </a:p>
          <a:p>
            <a:endParaRPr lang="en-US" dirty="0" smtClean="0"/>
          </a:p>
          <a:p>
            <a:r>
              <a:rPr lang="en-US" b="1" dirty="0" smtClean="0"/>
              <a:t>Go</a:t>
            </a:r>
            <a:r>
              <a:rPr lang="en-US" b="0" dirty="0" smtClean="0"/>
              <a:t> to next slide.</a:t>
            </a:r>
            <a:endParaRPr lang="en-US" b="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a:t>
            </a:fld>
            <a:endParaRPr lang="en-US" dirty="0"/>
          </a:p>
        </p:txBody>
      </p:sp>
    </p:spTree>
    <p:extLst>
      <p:ext uri="{BB962C8B-B14F-4D97-AF65-F5344CB8AC3E}">
        <p14:creationId xmlns:p14="http://schemas.microsoft.com/office/powerpoint/2010/main" val="80737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69"/>
            <a:ext cx="5852160" cy="6022534"/>
          </a:xfrm>
        </p:spPr>
        <p:txBody>
          <a:bodyPr/>
          <a:lstStyle/>
          <a:p>
            <a:pPr defTabSz="948299">
              <a:defRPr/>
            </a:pPr>
            <a:r>
              <a:rPr lang="en-US" sz="1000" b="1" dirty="0"/>
              <a:t>SAY:</a:t>
            </a:r>
          </a:p>
          <a:p>
            <a:pPr defTabSz="948299">
              <a:defRPr/>
            </a:pPr>
            <a:endParaRPr lang="en-US" sz="1000" b="1" dirty="0"/>
          </a:p>
          <a:p>
            <a:pPr defTabSz="948299">
              <a:defRPr/>
            </a:pPr>
            <a:r>
              <a:rPr lang="en-US" sz="1000" dirty="0"/>
              <a:t>The last lens we look through as we view public health history is prevention and policy</a:t>
            </a:r>
            <a:r>
              <a:rPr lang="en-US" sz="1000" dirty="0">
                <a:solidFill>
                  <a:srgbClr val="000000"/>
                </a:solidFill>
              </a:rPr>
              <a:t>. Public health works to protect and improve health, not just by responding to disease outbreaks or preparing for natural or human-made disasters, but also by implementing policies that support these efforts on a societal level.</a:t>
            </a:r>
          </a:p>
          <a:p>
            <a:pPr defTabSz="948299">
              <a:defRPr/>
            </a:pPr>
            <a:endParaRPr lang="en-US" sz="1000" dirty="0">
              <a:solidFill>
                <a:srgbClr val="000000"/>
              </a:solidFill>
            </a:endParaRPr>
          </a:p>
          <a:p>
            <a:pPr defTabSz="948299">
              <a:defRPr/>
            </a:pPr>
            <a:r>
              <a:rPr lang="en-US" sz="1000" dirty="0"/>
              <a:t>As far back as 1500 BCE, Leviticus, the third book of the Hebrew Bible, is believed to be the first written health code in the world. The book deals with personal and community responsibilities and includes guidance regarding bodily cleanliness, sexual health behaviors, protection against contagious diseases, and isolation of lepers. </a:t>
            </a:r>
          </a:p>
          <a:p>
            <a:pPr defTabSz="948299">
              <a:defRPr/>
            </a:pPr>
            <a:endParaRPr lang="en-US" sz="1000" dirty="0">
              <a:ea typeface="ＭＳ Ｐゴシック" pitchFamily="-109" charset="-128"/>
            </a:endParaRPr>
          </a:p>
          <a:p>
            <a:r>
              <a:rPr lang="en-US" sz="1000" dirty="0"/>
              <a:t>During 2000 to 2004, cigarette smoking was reported to be responsible for $193 billion dollars in annual health-related economic losses in the United States. Laws banning smoking in the workplace and other public places have been developed to encourage smokers to quit while protecting nonsmokers from the effects of second-hand smoke.</a:t>
            </a:r>
          </a:p>
          <a:p>
            <a:endParaRPr lang="en-US" sz="1000" dirty="0"/>
          </a:p>
          <a:p>
            <a:pPr defTabSz="960957">
              <a:defRPr/>
            </a:pPr>
            <a:r>
              <a:rPr lang="en-US" sz="1000" dirty="0"/>
              <a:t>Finally, more than one-third of US adults and approximately 17% of children and adolescents aged 2 to 19 years are obese. Efforts to highlight fat, sugar, and salt content in foods through labeling regulations have been developed along with the promotion of physical activity in schools, workplaces, and neighborhoods. In New York City, the mayor and city council attempted to ban sodas larger than 16 ounces in an effort to combat the obesity epidemic.</a:t>
            </a:r>
          </a:p>
          <a:p>
            <a:endParaRPr lang="en-US" sz="1000" dirty="0"/>
          </a:p>
          <a:p>
            <a:r>
              <a:rPr lang="en-US" sz="1000" b="1" dirty="0"/>
              <a:t>GO</a:t>
            </a:r>
            <a:r>
              <a:rPr lang="en-US" sz="10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10</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1745064"/>
          </a:xfrm>
        </p:spPr>
        <p:txBody>
          <a:bodyPr/>
          <a:lstStyle/>
          <a:p>
            <a:pPr defTabSz="948299">
              <a:lnSpc>
                <a:spcPct val="150000"/>
              </a:lnSpc>
              <a:defRPr/>
            </a:pPr>
            <a:r>
              <a:rPr lang="en-US" b="0" dirty="0" smtClean="0">
                <a:solidFill>
                  <a:srgbClr val="000000"/>
                </a:solidFill>
              </a:rPr>
              <a:t>Topic 3</a:t>
            </a:r>
          </a:p>
          <a:p>
            <a:pPr defTabSz="948299">
              <a:lnSpc>
                <a:spcPct val="150000"/>
              </a:lnSpc>
              <a:defRPr/>
            </a:pPr>
            <a:endParaRPr lang="en-US" dirty="0">
              <a:solidFill>
                <a:srgbClr val="000000"/>
              </a:solidFill>
            </a:endParaRPr>
          </a:p>
          <a:p>
            <a:pPr defTabSz="948299">
              <a:lnSpc>
                <a:spcPct val="150000"/>
              </a:lnSpc>
              <a:defRPr/>
            </a:pPr>
            <a:r>
              <a:rPr lang="en-US" dirty="0">
                <a:solidFill>
                  <a:srgbClr val="000000"/>
                </a:solidFill>
              </a:rPr>
              <a:t>A Public Health Approach</a:t>
            </a:r>
            <a:endParaRPr lang="en-US" dirty="0"/>
          </a:p>
          <a:p>
            <a:pPr defTabSz="948299">
              <a:lnSpc>
                <a:spcPct val="150000"/>
              </a:lnSpc>
              <a:defRPr/>
            </a:pPr>
            <a:endParaRPr lang="en-US" b="0" dirty="0" smtClean="0">
              <a:solidFill>
                <a:srgbClr val="000000"/>
              </a:solidFill>
            </a:endParaRPr>
          </a:p>
          <a:p>
            <a:pPr defTabSz="948299">
              <a:lnSpc>
                <a:spcPct val="150000"/>
              </a:lnSpc>
              <a:defRPr/>
            </a:pPr>
            <a:r>
              <a:rPr lang="en-US" b="1" dirty="0" smtClean="0">
                <a:solidFill>
                  <a:srgbClr val="000000"/>
                </a:solidFill>
              </a:rPr>
              <a:t>GO</a:t>
            </a:r>
            <a:r>
              <a:rPr lang="en-US" dirty="0" smtClean="0">
                <a:solidFill>
                  <a:srgbClr val="000000"/>
                </a:solidFill>
              </a:rPr>
              <a:t> </a:t>
            </a:r>
            <a:r>
              <a:rPr lang="en-US" dirty="0">
                <a:solidFill>
                  <a:srgbClr val="000000"/>
                </a:solidFill>
              </a:rPr>
              <a:t>to next slide.</a:t>
            </a:r>
            <a:endParaRPr lang="en-US"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pPr/>
              <a:t>11</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12</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31521" y="4560569"/>
            <a:ext cx="5852160" cy="9745515"/>
          </a:xfrm>
          <a:noFill/>
          <a:ln/>
        </p:spPr>
        <p:txBody>
          <a:bodyPr/>
          <a:lstStyle/>
          <a:p>
            <a:r>
              <a:rPr lang="en-US" sz="900" b="1" dirty="0">
                <a:latin typeface="Arial" pitchFamily="34" charset="0"/>
                <a:cs typeface="Arial" pitchFamily="34" charset="0"/>
              </a:rPr>
              <a:t>SAY:</a:t>
            </a:r>
          </a:p>
          <a:p>
            <a:endParaRPr lang="en-US" sz="900" dirty="0"/>
          </a:p>
          <a:p>
            <a:pPr rtl="0"/>
            <a:r>
              <a:rPr lang="en-US" sz="900" dirty="0"/>
              <a:t>Let’s talk about public health in a broader context. Public health problems are diverse and can include infectious diseases, chronic diseases, emergencies, injuries, environmental health problems, as well as other health threats.</a:t>
            </a:r>
            <a:br>
              <a:rPr lang="en-US" sz="900" dirty="0"/>
            </a:br>
            <a:endParaRPr lang="en-US" sz="900" dirty="0"/>
          </a:p>
          <a:p>
            <a:pPr rtl="0"/>
            <a:r>
              <a:rPr lang="en-US" sz="900" dirty="0"/>
              <a:t>Regardless of the topic, we take the same approach to a public health problem by following four general steps.</a:t>
            </a:r>
          </a:p>
          <a:p>
            <a:pPr rtl="0"/>
            <a:endParaRPr lang="en-US" sz="900" dirty="0"/>
          </a:p>
          <a:p>
            <a:pPr rtl="0"/>
            <a:r>
              <a:rPr lang="en-US" sz="900" dirty="0"/>
              <a:t>&lt;</a:t>
            </a:r>
            <a:r>
              <a:rPr lang="en-US" sz="900" b="1" dirty="0"/>
              <a:t>CLICK</a:t>
            </a:r>
            <a:r>
              <a:rPr lang="en-US" sz="900" dirty="0"/>
              <a:t> for first arrow to appear.&gt;</a:t>
            </a:r>
          </a:p>
          <a:p>
            <a:pPr rtl="0"/>
            <a:r>
              <a:rPr lang="en-US" sz="900" dirty="0"/>
              <a:t/>
            </a:r>
            <a:br>
              <a:rPr lang="en-US" sz="900" dirty="0"/>
            </a:br>
            <a:r>
              <a:rPr lang="en-US" sz="900" dirty="0"/>
              <a:t>First, we ask “What is the problem?” </a:t>
            </a:r>
          </a:p>
          <a:p>
            <a:pPr rtl="0"/>
            <a:r>
              <a:rPr lang="en-US" sz="900" dirty="0"/>
              <a:t>In public health, we identify the problem by using surveillance systems to monitor health events and behaviors occurring among a population.</a:t>
            </a:r>
          </a:p>
          <a:p>
            <a:pPr rtl="0"/>
            <a:r>
              <a:rPr lang="en-US" sz="900" dirty="0"/>
              <a:t>After </a:t>
            </a:r>
            <a:r>
              <a:rPr lang="en-US" sz="900" dirty="0"/>
              <a:t>we’ve identified the problem, the next question is, “What is the cause of the problem?” </a:t>
            </a:r>
            <a:br>
              <a:rPr lang="en-US" sz="900" dirty="0"/>
            </a:br>
            <a:endParaRPr lang="en-US" sz="900" dirty="0"/>
          </a:p>
          <a:p>
            <a:pPr rtl="0"/>
            <a:r>
              <a:rPr lang="en-US" sz="900" dirty="0"/>
              <a:t>&lt;</a:t>
            </a:r>
            <a:r>
              <a:rPr lang="en-US" sz="900" b="1" dirty="0"/>
              <a:t>CLICK</a:t>
            </a:r>
            <a:r>
              <a:rPr lang="en-US" sz="900" dirty="0"/>
              <a:t> to advance animation; first arrow will disappear, and second arrow will appear above Risk Factor Identification box.&gt;</a:t>
            </a:r>
          </a:p>
          <a:p>
            <a:pPr rtl="0"/>
            <a:endParaRPr lang="en-US" sz="900" dirty="0"/>
          </a:p>
          <a:p>
            <a:pPr rtl="0"/>
            <a:r>
              <a:rPr lang="en-US" sz="900" dirty="0"/>
              <a:t>For example, are there factors that might make certain populations more susceptible to disease, such as something in the environment or certain behaviors that people are practicing?</a:t>
            </a:r>
          </a:p>
          <a:p>
            <a:pPr rtl="0"/>
            <a:endParaRPr lang="en-US" sz="900" dirty="0"/>
          </a:p>
          <a:p>
            <a:pPr rtl="0"/>
            <a:r>
              <a:rPr lang="en-US" sz="900" dirty="0"/>
              <a:t> &lt;</a:t>
            </a:r>
            <a:r>
              <a:rPr lang="en-US" sz="900" b="1" dirty="0"/>
              <a:t>CLICK</a:t>
            </a:r>
            <a:r>
              <a:rPr lang="en-US" sz="900" dirty="0"/>
              <a:t> to advance animation; second arrow will disappear, and third arrow will appear above Intervention Evaluation box.&gt;</a:t>
            </a:r>
          </a:p>
          <a:p>
            <a:pPr rtl="0"/>
            <a:endParaRPr lang="en-US" sz="900" dirty="0"/>
          </a:p>
          <a:p>
            <a:pPr rtl="0"/>
            <a:r>
              <a:rPr lang="en-US" sz="900" dirty="0"/>
              <a:t>Once we’ve identified the risk factors related to the problem, we ask, “What intervention works to address the problem?” </a:t>
            </a:r>
          </a:p>
          <a:p>
            <a:pPr rtl="0"/>
            <a:r>
              <a:rPr lang="en-US" sz="900" dirty="0"/>
              <a:t>We </a:t>
            </a:r>
            <a:r>
              <a:rPr lang="en-US" sz="900" dirty="0"/>
              <a:t>look at what has worked in the past in addressing this same problem and if a proposed intervention makes sense with our affected population. </a:t>
            </a:r>
          </a:p>
          <a:p>
            <a:pPr rtl="0"/>
            <a:r>
              <a:rPr lang="en-US" sz="900" dirty="0"/>
              <a:t/>
            </a:r>
            <a:br>
              <a:rPr lang="en-US" sz="900" dirty="0"/>
            </a:br>
            <a:r>
              <a:rPr lang="en-US" sz="900" dirty="0"/>
              <a:t>&lt;</a:t>
            </a:r>
            <a:r>
              <a:rPr lang="en-US" sz="900" b="1" dirty="0"/>
              <a:t>CLICK</a:t>
            </a:r>
            <a:r>
              <a:rPr lang="en-US" sz="900" dirty="0"/>
              <a:t> to advance animation; third arrow will disappear, and fourth arrow will appear above Implementation box.&gt;</a:t>
            </a:r>
          </a:p>
          <a:p>
            <a:pPr rtl="0"/>
            <a:r>
              <a:rPr lang="en-US" sz="900" dirty="0"/>
              <a:t/>
            </a:r>
            <a:br>
              <a:rPr lang="en-US" sz="900" dirty="0"/>
            </a:br>
            <a:r>
              <a:rPr lang="en-US" sz="900" dirty="0"/>
              <a:t>In the last step, we ask, “How can we implement the intervention? Given the resources we have and what we know about the affected population, will this work?”</a:t>
            </a:r>
          </a:p>
          <a:p>
            <a:pPr rtl="0"/>
            <a:r>
              <a:rPr lang="en-US" sz="900" dirty="0"/>
              <a:t>As </a:t>
            </a:r>
            <a:r>
              <a:rPr lang="en-US" sz="900" dirty="0"/>
              <a:t>we go through this course, you will see different examples of this public health approach at work.</a:t>
            </a:r>
          </a:p>
          <a:p>
            <a:pPr rtl="0"/>
            <a:r>
              <a:rPr lang="en-US" sz="900" b="1" dirty="0"/>
              <a:t/>
            </a:r>
            <a:br>
              <a:rPr lang="en-US" sz="900" b="1" dirty="0"/>
            </a:br>
            <a:r>
              <a:rPr lang="en-US" sz="900" b="1" dirty="0"/>
              <a:t>GO</a:t>
            </a:r>
            <a:r>
              <a:rPr lang="en-US" sz="900" dirty="0"/>
              <a:t> to next slide.</a:t>
            </a: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08025"/>
            <a:ext cx="4795837" cy="3597275"/>
          </a:xfrm>
        </p:spPr>
      </p:sp>
      <p:sp>
        <p:nvSpPr>
          <p:cNvPr id="3" name="Notes Placeholder 2"/>
          <p:cNvSpPr>
            <a:spLocks noGrp="1"/>
          </p:cNvSpPr>
          <p:nvPr>
            <p:ph type="body" idx="1"/>
          </p:nvPr>
        </p:nvSpPr>
        <p:spPr/>
        <p:txBody>
          <a:bodyPr/>
          <a:lstStyle/>
          <a:p>
            <a:r>
              <a:rPr lang="en-US" sz="1500" b="1" dirty="0"/>
              <a:t>We can “chunk” the partners </a:t>
            </a:r>
            <a:r>
              <a:rPr lang="en-US" sz="1500" b="1" dirty="0"/>
              <a:t>into </a:t>
            </a:r>
            <a:r>
              <a:rPr lang="en-US" sz="1500" b="1" dirty="0"/>
              <a:t>these general categories.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13</a:t>
            </a:fld>
            <a:endParaRPr lang="en-US" dirty="0"/>
          </a:p>
        </p:txBody>
      </p:sp>
    </p:spTree>
    <p:extLst>
      <p:ext uri="{BB962C8B-B14F-4D97-AF65-F5344CB8AC3E}">
        <p14:creationId xmlns:p14="http://schemas.microsoft.com/office/powerpoint/2010/main" val="197472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2774825"/>
          </a:xfrm>
        </p:spPr>
        <p:txBody>
          <a:bodyPr/>
          <a:lstStyle/>
          <a:p>
            <a:r>
              <a:rPr lang="en-US" b="1" dirty="0" smtClean="0"/>
              <a:t>SAY:</a:t>
            </a:r>
          </a:p>
          <a:p>
            <a:pPr defTabSz="960957">
              <a:defRPr/>
            </a:pPr>
            <a:endParaRPr lang="en-US" b="1" baseline="0" dirty="0" smtClean="0"/>
          </a:p>
          <a:p>
            <a:pPr rtl="0"/>
            <a:r>
              <a:rPr lang="en-US" dirty="0"/>
              <a:t>Let’s look at how the public health approach can be applied to </a:t>
            </a:r>
            <a:r>
              <a:rPr lang="en-US" dirty="0" smtClean="0"/>
              <a:t>an </a:t>
            </a:r>
            <a:r>
              <a:rPr lang="en-US" dirty="0"/>
              <a:t>historical example of an infectious disease. </a:t>
            </a:r>
          </a:p>
          <a:p>
            <a:pPr rtl="0"/>
            <a:endParaRPr lang="en-US" dirty="0"/>
          </a:p>
          <a:p>
            <a:pPr rtl="0"/>
            <a:r>
              <a:rPr lang="en-US" dirty="0"/>
              <a:t>During the early 1800s in London, cholera, a fatal intestinal disease, was rampant, causing death to tens of thousands of people within hours of the first symptoms. </a:t>
            </a:r>
            <a:r>
              <a:rPr lang="en-US" dirty="0" smtClean="0"/>
              <a:t>At</a:t>
            </a:r>
            <a:r>
              <a:rPr lang="en-US" baseline="0" dirty="0" smtClean="0"/>
              <a:t> the time — which was before bacteria and viruses were recognized as the cause for many diseases — </a:t>
            </a:r>
            <a:r>
              <a:rPr lang="en-US" dirty="0" smtClean="0"/>
              <a:t>popular </a:t>
            </a:r>
            <a:r>
              <a:rPr lang="en-US" dirty="0"/>
              <a:t>opinion </a:t>
            </a:r>
            <a:r>
              <a:rPr lang="en-US" dirty="0" smtClean="0"/>
              <a:t>held that </a:t>
            </a:r>
            <a:r>
              <a:rPr lang="en-US" dirty="0"/>
              <a:t>cholera was caused by bad air coming from rotting organic matter.</a:t>
            </a:r>
          </a:p>
          <a:p>
            <a:endParaRPr lang="en-US" b="0" i="0" baseline="0"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64107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0" y="4407109"/>
            <a:ext cx="5645427" cy="2215375"/>
          </a:xfrm>
        </p:spPr>
        <p:txBody>
          <a:bodyPr>
            <a:noAutofit/>
          </a:bodyPr>
          <a:lstStyle/>
          <a:p>
            <a:r>
              <a:rPr lang="en-US" b="1" dirty="0"/>
              <a:t>SAY:</a:t>
            </a:r>
            <a:r>
              <a:rPr lang="en-US" dirty="0"/>
              <a:t> </a:t>
            </a:r>
            <a:endParaRPr lang="en-US" dirty="0" smtClean="0"/>
          </a:p>
          <a:p>
            <a:endParaRPr lang="en-US" dirty="0" smtClean="0"/>
          </a:p>
          <a:p>
            <a:pPr defTabSz="960957">
              <a:defRPr/>
            </a:pPr>
            <a:r>
              <a:rPr lang="en-US" dirty="0"/>
              <a:t>John Snow, a British physician during that time, had a different opinion of cholera. He believed that the illness was spreading by way of a contaminated water supply because sewage was routinely dumped into the Thames River and cesspools near town wells. Because of his work tracing the source of the cholera outbreak, he is often considered the father of modern epidemiology. His research changed the way we look at disease.</a:t>
            </a:r>
          </a:p>
          <a:p>
            <a:endParaRPr lang="en-US" b="0" baseline="0"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340745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B8FE829-D666-4DEF-B76F-F8A0767ECC35}" type="slidenum">
              <a:rPr lang="en-US" smtClean="0"/>
              <a:pPr/>
              <a:t>16</a:t>
            </a:fld>
            <a:endParaRPr lang="en-US" dirty="0" smtClean="0"/>
          </a:p>
        </p:txBody>
      </p:sp>
      <p:sp>
        <p:nvSpPr>
          <p:cNvPr id="99331" name="Rectangle 2"/>
          <p:cNvSpPr>
            <a:spLocks noGrp="1" noRot="1" noChangeAspect="1" noChangeArrowheads="1" noTextEdit="1"/>
          </p:cNvSpPr>
          <p:nvPr>
            <p:ph type="sldImg"/>
          </p:nvPr>
        </p:nvSpPr>
        <p:spPr>
          <a:xfrm>
            <a:off x="1257300" y="719138"/>
            <a:ext cx="4802188" cy="3600450"/>
          </a:xfrm>
          <a:ln/>
        </p:spPr>
      </p:sp>
      <p:sp>
        <p:nvSpPr>
          <p:cNvPr id="99332" name="Rectangle 3"/>
          <p:cNvSpPr>
            <a:spLocks noGrp="1" noChangeArrowheads="1"/>
          </p:cNvSpPr>
          <p:nvPr>
            <p:ph type="body" idx="1"/>
          </p:nvPr>
        </p:nvSpPr>
        <p:spPr>
          <a:xfrm>
            <a:off x="732183" y="4561228"/>
            <a:ext cx="5850835" cy="5467388"/>
          </a:xfrm>
          <a:noFill/>
          <a:ln/>
        </p:spPr>
        <p:txBody>
          <a:bodyPr/>
          <a:lstStyle/>
          <a:p>
            <a:pPr defTabSz="948248">
              <a:defRPr/>
            </a:pPr>
            <a:r>
              <a:rPr lang="en-US" sz="1000" b="1" dirty="0"/>
              <a:t>SAY:</a:t>
            </a:r>
            <a:r>
              <a:rPr lang="en-US" sz="1000" dirty="0"/>
              <a:t> </a:t>
            </a:r>
          </a:p>
          <a:p>
            <a:pPr defTabSz="948248">
              <a:defRPr/>
            </a:pPr>
            <a:endParaRPr lang="en-US" sz="1000" dirty="0"/>
          </a:p>
          <a:p>
            <a:pPr rtl="0"/>
            <a:r>
              <a:rPr lang="en-US" sz="1000" dirty="0"/>
              <a:t>Now, let’s apply the public health approach to Snow’s research of the cholera outbreak.</a:t>
            </a:r>
          </a:p>
          <a:p>
            <a:pPr rtl="0"/>
            <a:endParaRPr lang="en-US" sz="1000" dirty="0"/>
          </a:p>
          <a:p>
            <a:pPr rtl="0"/>
            <a:r>
              <a:rPr lang="en-US" sz="1000" dirty="0"/>
              <a:t>What is the problem? Snow conducted public health surveillance by looking at where those with cholera lived in London. He saw that larger clusters of the cases were occurring in specific areas.</a:t>
            </a:r>
          </a:p>
          <a:p>
            <a:pPr rtl="0"/>
            <a:endParaRPr lang="en-US" sz="1000" dirty="0"/>
          </a:p>
          <a:p>
            <a:pPr rtl="0"/>
            <a:r>
              <a:rPr lang="en-US" sz="1000" dirty="0"/>
              <a:t>&lt;</a:t>
            </a:r>
            <a:r>
              <a:rPr lang="en-US" sz="1000" b="1" dirty="0"/>
              <a:t>CLICK </a:t>
            </a:r>
            <a:r>
              <a:rPr lang="en-US" sz="1000" dirty="0"/>
              <a:t>for red circle to appear.&gt;</a:t>
            </a:r>
          </a:p>
          <a:p>
            <a:pPr rtl="0"/>
            <a:endParaRPr lang="en-US" sz="1000" dirty="0"/>
          </a:p>
          <a:p>
            <a:pPr rtl="0"/>
            <a:r>
              <a:rPr lang="en-US" sz="1000" b="1" dirty="0"/>
              <a:t>SAY</a:t>
            </a:r>
            <a:r>
              <a:rPr lang="en-US" sz="1000" dirty="0"/>
              <a:t>:</a:t>
            </a:r>
          </a:p>
          <a:p>
            <a:pPr rtl="0"/>
            <a:endParaRPr lang="en-US" sz="1000" dirty="0"/>
          </a:p>
          <a:p>
            <a:pPr rtl="0"/>
            <a:r>
              <a:rPr lang="en-US" sz="1000" dirty="0"/>
              <a:t>The red circle depicts the neighborhood in question, and the black dots represent the deaths from cholera. Notice the higher density of deaths around Broad Street.</a:t>
            </a:r>
          </a:p>
          <a:p>
            <a:pPr rtl="0"/>
            <a:endParaRPr lang="en-US" sz="1000" dirty="0"/>
          </a:p>
          <a:p>
            <a:pPr rtl="0"/>
            <a:r>
              <a:rPr lang="en-US" sz="1000" dirty="0"/>
              <a:t>Snow was assisted by a local clergyman, Reverend Henry Whitehead, in tracking down and interviewing cholera victims and their families and geographically mapping the outbreak. Their efforts highlight the benefits of linking scientific inquiry with engagement of community stakeholders and shared ownership for health.</a:t>
            </a:r>
          </a:p>
          <a:p>
            <a:pPr defTabSz="948248">
              <a:defRPr/>
            </a:pPr>
            <a:endParaRPr lang="en-US" sz="1000" dirty="0"/>
          </a:p>
          <a:p>
            <a:r>
              <a:rPr lang="en-US" sz="1000" b="1" dirty="0"/>
              <a:t>GO</a:t>
            </a:r>
            <a:r>
              <a:rPr lang="en-US" sz="1000" dirty="0"/>
              <a:t> to next slide.</a:t>
            </a:r>
          </a:p>
        </p:txBody>
      </p:sp>
    </p:spTree>
    <p:extLst>
      <p:ext uri="{BB962C8B-B14F-4D97-AF65-F5344CB8AC3E}">
        <p14:creationId xmlns:p14="http://schemas.microsoft.com/office/powerpoint/2010/main" val="2848039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4F1F6CD-BE4B-471C-AE60-1AB299AB5AF8}" type="slidenum">
              <a:rPr lang="en-US" smtClean="0"/>
              <a:pPr/>
              <a:t>17</a:t>
            </a:fld>
            <a:endParaRPr lang="en-US" dirty="0" smtClean="0"/>
          </a:p>
        </p:txBody>
      </p:sp>
      <p:sp>
        <p:nvSpPr>
          <p:cNvPr id="100355" name="Rectangle 2"/>
          <p:cNvSpPr>
            <a:spLocks noGrp="1" noRot="1" noChangeAspect="1" noChangeArrowheads="1" noTextEdit="1"/>
          </p:cNvSpPr>
          <p:nvPr>
            <p:ph type="sldImg"/>
          </p:nvPr>
        </p:nvSpPr>
        <p:spPr>
          <a:xfrm>
            <a:off x="1257300" y="719138"/>
            <a:ext cx="4802188" cy="3600450"/>
          </a:xfrm>
          <a:ln/>
        </p:spPr>
      </p:sp>
      <p:sp>
        <p:nvSpPr>
          <p:cNvPr id="100356" name="Rectangle 3"/>
          <p:cNvSpPr>
            <a:spLocks noGrp="1" noChangeArrowheads="1"/>
          </p:cNvSpPr>
          <p:nvPr>
            <p:ph type="body" idx="1"/>
          </p:nvPr>
        </p:nvSpPr>
        <p:spPr>
          <a:xfrm>
            <a:off x="732183" y="4561229"/>
            <a:ext cx="5850835" cy="5942662"/>
          </a:xfrm>
          <a:noFill/>
          <a:ln/>
        </p:spPr>
        <p:txBody>
          <a:bodyPr/>
          <a:lstStyle/>
          <a:p>
            <a:pPr defTabSz="948248">
              <a:defRPr/>
            </a:pPr>
            <a:r>
              <a:rPr lang="en-US" sz="1000" b="1" dirty="0"/>
              <a:t>SAY:</a:t>
            </a:r>
            <a:r>
              <a:rPr lang="en-US" sz="1000" dirty="0"/>
              <a:t> </a:t>
            </a:r>
          </a:p>
          <a:p>
            <a:pPr defTabSz="948248">
              <a:defRPr/>
            </a:pPr>
            <a:endParaRPr lang="en-US" sz="1000" dirty="0"/>
          </a:p>
          <a:p>
            <a:pPr rtl="0"/>
            <a:r>
              <a:rPr lang="en-US" sz="1000" dirty="0"/>
              <a:t>Next he examined the data and tried to identify risk factors; that is, he tried to determine the cause of the deaths by using the pattern of where cases were occurring. This slide illustrates the location of the water pumps, which are indicated as black boxes.</a:t>
            </a:r>
          </a:p>
          <a:p>
            <a:pPr rtl="0"/>
            <a:endParaRPr lang="en-US" sz="1000" dirty="0"/>
          </a:p>
          <a:p>
            <a:pPr rtl="0"/>
            <a:r>
              <a:rPr lang="en-US" sz="1000" dirty="0"/>
              <a:t>On the basis of his previous work, Snow believed that water was a potential cholera source. </a:t>
            </a:r>
          </a:p>
          <a:p>
            <a:pPr rtl="0"/>
            <a:endParaRPr lang="en-US" sz="1000" dirty="0"/>
          </a:p>
          <a:p>
            <a:pPr defTabSz="948438">
              <a:defRPr/>
            </a:pPr>
            <a:r>
              <a:rPr lang="en-US" sz="1000" dirty="0"/>
              <a:t>&lt;</a:t>
            </a:r>
            <a:r>
              <a:rPr lang="en-US" sz="1000" b="1" dirty="0"/>
              <a:t>CLICK </a:t>
            </a:r>
            <a:r>
              <a:rPr lang="en-US" sz="1000" dirty="0"/>
              <a:t>for red boxes to appear.&gt;</a:t>
            </a:r>
          </a:p>
          <a:p>
            <a:pPr rtl="0"/>
            <a:endParaRPr lang="en-US" sz="1000" dirty="0"/>
          </a:p>
          <a:p>
            <a:pPr rtl="0"/>
            <a:r>
              <a:rPr lang="en-US" sz="1000" b="1" dirty="0"/>
              <a:t>SAY</a:t>
            </a:r>
            <a:r>
              <a:rPr lang="en-US" sz="1000" dirty="0"/>
              <a:t>:</a:t>
            </a:r>
          </a:p>
          <a:p>
            <a:pPr rtl="0"/>
            <a:endParaRPr lang="en-US" sz="1000" dirty="0"/>
          </a:p>
          <a:p>
            <a:pPr rtl="0"/>
            <a:r>
              <a:rPr lang="en-US" sz="1000" dirty="0"/>
              <a:t>The map reveals that the largest number of cholera cases occurred in areas near neighborhood water pumps. This observation prompted Snow to further research the distribution of water pumps in London. He identified where people who had cholera were drawing their water. </a:t>
            </a:r>
          </a:p>
          <a:p>
            <a:pPr rtl="0"/>
            <a:endParaRPr lang="en-US" sz="1000" dirty="0"/>
          </a:p>
          <a:p>
            <a:pPr rtl="0"/>
            <a:r>
              <a:rPr lang="en-US" sz="1000" dirty="0"/>
              <a:t>His findings indicated that clusters of cholera cases were more commonly located around certain pumps, particularly the Broad Street pump.</a:t>
            </a:r>
          </a:p>
          <a:p>
            <a:pPr rtl="0"/>
            <a:endParaRPr lang="en-US" sz="1000" dirty="0"/>
          </a:p>
          <a:p>
            <a:pPr rtl="0"/>
            <a:r>
              <a:rPr lang="en-US" sz="1000" dirty="0"/>
              <a:t>Through his research, Snow concluded that drawing water from the Broad Street pump was a primary risk factor for becoming ill with cholera.</a:t>
            </a:r>
          </a:p>
          <a:p>
            <a:pPr defTabSz="948248">
              <a:defRPr/>
            </a:pPr>
            <a:endParaRPr lang="en-US" sz="1000" dirty="0"/>
          </a:p>
          <a:p>
            <a:r>
              <a:rPr lang="en-US" sz="1000" b="1" dirty="0"/>
              <a:t>GO</a:t>
            </a:r>
            <a:r>
              <a:rPr lang="en-US" sz="1000" dirty="0"/>
              <a:t> to next slide.</a:t>
            </a:r>
          </a:p>
        </p:txBody>
      </p:sp>
    </p:spTree>
    <p:extLst>
      <p:ext uri="{BB962C8B-B14F-4D97-AF65-F5344CB8AC3E}">
        <p14:creationId xmlns:p14="http://schemas.microsoft.com/office/powerpoint/2010/main" val="410695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4"/>
            <a:ext cx="5852160" cy="3329309"/>
          </a:xfrm>
        </p:spPr>
        <p:txBody>
          <a:bodyPr/>
          <a:lstStyle/>
          <a:p>
            <a:pPr defTabSz="948299">
              <a:defRPr/>
            </a:pPr>
            <a:r>
              <a:rPr lang="en-US" b="1" dirty="0"/>
              <a:t>SAY:</a:t>
            </a:r>
            <a:r>
              <a:rPr lang="en-US" dirty="0"/>
              <a:t> </a:t>
            </a:r>
            <a:endParaRPr lang="en-US" dirty="0" smtClean="0"/>
          </a:p>
          <a:p>
            <a:pPr defTabSz="948299">
              <a:defRPr/>
            </a:pPr>
            <a:endParaRPr lang="en-US" dirty="0"/>
          </a:p>
          <a:p>
            <a:pPr rtl="0"/>
            <a:r>
              <a:rPr lang="en-US" dirty="0"/>
              <a:t>After identifying </a:t>
            </a:r>
            <a:r>
              <a:rPr lang="en-US" dirty="0" smtClean="0"/>
              <a:t>likely</a:t>
            </a:r>
            <a:r>
              <a:rPr lang="en-US" baseline="0" dirty="0" smtClean="0"/>
              <a:t> </a:t>
            </a:r>
            <a:r>
              <a:rPr lang="en-US" dirty="0" smtClean="0"/>
              <a:t>risk </a:t>
            </a:r>
            <a:r>
              <a:rPr lang="en-US" dirty="0"/>
              <a:t>factors, the next step in the public health approach is </a:t>
            </a:r>
            <a:r>
              <a:rPr lang="en-US" dirty="0" smtClean="0"/>
              <a:t>evaluating </a:t>
            </a:r>
            <a:r>
              <a:rPr lang="en-US" dirty="0"/>
              <a:t>potential interventions. What interventions </a:t>
            </a:r>
            <a:r>
              <a:rPr lang="en-US" dirty="0" smtClean="0"/>
              <a:t>will </a:t>
            </a:r>
            <a:r>
              <a:rPr lang="en-US" dirty="0"/>
              <a:t>work? With the water supply from the Broad Street pump identified as the risk factor, Snow then worked to identify interventions to address the problem. </a:t>
            </a:r>
          </a:p>
          <a:p>
            <a:pPr rtl="0"/>
            <a:endParaRPr lang="en-US" dirty="0"/>
          </a:p>
          <a:p>
            <a:pPr rtl="0"/>
            <a:r>
              <a:rPr lang="en-US" dirty="0"/>
              <a:t>Through continuous research, Snow understood that the interventions required to control the cholera outbreak </a:t>
            </a:r>
            <a:r>
              <a:rPr lang="en-US" dirty="0" smtClean="0"/>
              <a:t>needed to</a:t>
            </a:r>
            <a:endParaRPr lang="en-US" dirty="0"/>
          </a:p>
          <a:p>
            <a:pPr rtl="0"/>
            <a:endParaRPr lang="en-US" dirty="0"/>
          </a:p>
          <a:p>
            <a:pPr marL="180179" indent="-180179">
              <a:buFont typeface="Arial" panose="020B0604020202020204" pitchFamily="34" charset="0"/>
              <a:buChar char="•"/>
            </a:pPr>
            <a:r>
              <a:rPr lang="en-US" dirty="0"/>
              <a:t>stop exposure to the contaminated water supply, and on a larger scale,</a:t>
            </a:r>
          </a:p>
          <a:p>
            <a:pPr marL="180179" indent="-180179">
              <a:buFont typeface="Arial" panose="020B0604020202020204" pitchFamily="34" charset="0"/>
              <a:buChar char="•"/>
            </a:pPr>
            <a:r>
              <a:rPr lang="en-US" dirty="0"/>
              <a:t>stop exposure to the entire supply of contaminated water in the area.</a:t>
            </a:r>
          </a:p>
          <a:p>
            <a:r>
              <a:rPr lang="en-US" baseline="0" dirty="0" smtClean="0"/>
              <a:t> </a:t>
            </a:r>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18</a:t>
            </a:fld>
            <a:endParaRPr lang="en-US" dirty="0"/>
          </a:p>
        </p:txBody>
      </p:sp>
    </p:spTree>
    <p:extLst>
      <p:ext uri="{BB962C8B-B14F-4D97-AF65-F5344CB8AC3E}">
        <p14:creationId xmlns:p14="http://schemas.microsoft.com/office/powerpoint/2010/main" val="166630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2774825"/>
          </a:xfrm>
        </p:spPr>
        <p:txBody>
          <a:bodyPr/>
          <a:lstStyle/>
          <a:p>
            <a:pPr defTabSz="948299">
              <a:defRPr/>
            </a:pPr>
            <a:r>
              <a:rPr lang="en-US" b="1" dirty="0" smtClean="0"/>
              <a:t>SAY:</a:t>
            </a:r>
            <a:r>
              <a:rPr lang="en-US" dirty="0" smtClean="0"/>
              <a:t> </a:t>
            </a:r>
          </a:p>
          <a:p>
            <a:pPr rtl="0"/>
            <a:endParaRPr lang="en-US" dirty="0"/>
          </a:p>
          <a:p>
            <a:pPr rtl="0"/>
            <a:r>
              <a:rPr lang="en-US" dirty="0"/>
              <a:t>Using the final step of the public health approach,</a:t>
            </a:r>
            <a:r>
              <a:rPr lang="en-US" b="1" dirty="0"/>
              <a:t> </a:t>
            </a:r>
            <a:r>
              <a:rPr lang="en-US" dirty="0"/>
              <a:t>Snow implemented the intervention by removing the handle from the Broad Street pump so no one could continue to draw water from the contaminated water supply.</a:t>
            </a:r>
          </a:p>
          <a:p>
            <a:pPr rtl="0"/>
            <a:endParaRPr lang="en-US" dirty="0"/>
          </a:p>
          <a:p>
            <a:pPr rtl="0"/>
            <a:r>
              <a:rPr lang="en-US" dirty="0"/>
              <a:t>After a long battle with the politicians and water companies, he finally convinced the British government that water contaminated with sewage was the source of cholera and other diseases, which resulted in the implementation of policies and laws for water sanitation.</a:t>
            </a:r>
          </a:p>
          <a:p>
            <a:pPr defTabSz="948299">
              <a:defRPr/>
            </a:pPr>
            <a:endParaRPr lang="en-US" baseline="0"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328794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1824277"/>
          </a:xfrm>
        </p:spPr>
        <p:txBody>
          <a:bodyPr/>
          <a:lstStyle/>
          <a:p>
            <a:pPr defTabSz="941230" eaLnBrk="1" fontAlgn="auto" hangingPunct="1">
              <a:spcBef>
                <a:spcPts val="0"/>
              </a:spcBef>
              <a:spcAft>
                <a:spcPts val="0"/>
              </a:spcAft>
              <a:defRPr/>
            </a:pPr>
            <a:r>
              <a:rPr lang="en-US" b="1" dirty="0" smtClean="0"/>
              <a:t>SAY:</a:t>
            </a:r>
          </a:p>
          <a:p>
            <a:pPr defTabSz="941230" eaLnBrk="1" fontAlgn="auto" hangingPunct="1">
              <a:spcBef>
                <a:spcPts val="0"/>
              </a:spcBef>
              <a:spcAft>
                <a:spcPts val="0"/>
              </a:spcAft>
              <a:defRPr/>
            </a:pPr>
            <a:endParaRPr lang="en-US" dirty="0" smtClean="0"/>
          </a:p>
          <a:p>
            <a:pPr defTabSz="941230" eaLnBrk="1" fontAlgn="auto" hangingPunct="1">
              <a:spcBef>
                <a:spcPts val="0"/>
              </a:spcBef>
              <a:spcAft>
                <a:spcPts val="0"/>
              </a:spcAft>
              <a:defRPr/>
            </a:pPr>
            <a:r>
              <a:rPr lang="en-US" dirty="0" smtClean="0"/>
              <a:t>Today we will</a:t>
            </a:r>
            <a:r>
              <a:rPr lang="en-US" baseline="0" dirty="0" smtClean="0"/>
              <a:t> discuss </a:t>
            </a:r>
            <a:r>
              <a:rPr lang="en-US" dirty="0" smtClean="0"/>
              <a:t>several interrelated topics that, taken together, provide an introduction to public health. </a:t>
            </a:r>
          </a:p>
          <a:p>
            <a:pPr defTabSz="941230" eaLnBrk="1" fontAlgn="auto" hangingPunct="1">
              <a:spcBef>
                <a:spcPts val="0"/>
              </a:spcBef>
              <a:spcAft>
                <a:spcPts val="0"/>
              </a:spcAft>
              <a:defRPr/>
            </a:pPr>
            <a:r>
              <a:rPr lang="en-US" b="0" dirty="0" smtClean="0"/>
              <a:t>&lt;</a:t>
            </a:r>
            <a:r>
              <a:rPr lang="en-US" b="1" dirty="0" smtClean="0"/>
              <a:t>READ</a:t>
            </a:r>
            <a:r>
              <a:rPr lang="en-US" b="0" baseline="0" dirty="0" smtClean="0"/>
              <a:t> </a:t>
            </a:r>
            <a:r>
              <a:rPr lang="en-US" dirty="0" smtClean="0"/>
              <a:t>each topic</a:t>
            </a:r>
            <a:r>
              <a:rPr lang="en-US" baseline="0" dirty="0" smtClean="0"/>
              <a:t> on the slide.&gt;</a:t>
            </a:r>
            <a:endParaRPr lang="en-US" dirty="0" smtClean="0"/>
          </a:p>
          <a:p>
            <a:pPr lvl="0">
              <a:buClr>
                <a:schemeClr val="accent1"/>
              </a:buClr>
              <a:buFont typeface="Wingdings" pitchFamily="2" charset="2"/>
              <a:buNone/>
            </a:pPr>
            <a:endParaRPr lang="en-US" b="1" dirty="0" smtClean="0"/>
          </a:p>
          <a:p>
            <a:pPr lvl="0">
              <a:buClr>
                <a:schemeClr val="accent1"/>
              </a:buClr>
              <a:buFont typeface="Wingdings" pitchFamily="2" charset="2"/>
              <a:buNone/>
            </a:pPr>
            <a:r>
              <a:rPr lang="en-US" b="1" dirty="0" smtClean="0"/>
              <a:t>Go</a:t>
            </a:r>
            <a:r>
              <a:rPr lang="en-US" b="0" baseline="0" dirty="0" smtClean="0"/>
              <a:t> to n</a:t>
            </a:r>
            <a:r>
              <a:rPr lang="en-US" b="0" dirty="0" smtClean="0"/>
              <a:t>ext slide.</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0EA14BE-5166-43F7-93D0-D2524D4F1033}" type="slidenum">
              <a:rPr lang="en-US" smtClean="0"/>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265238" y="731838"/>
            <a:ext cx="4795837" cy="3597275"/>
          </a:xfrm>
          <a:noFill/>
          <a:ln>
            <a:solidFill>
              <a:srgbClr val="000000"/>
            </a:solidFill>
            <a:miter lim="800000"/>
            <a:headEnd/>
            <a:tailEnd/>
          </a:ln>
        </p:spPr>
      </p:sp>
      <p:sp>
        <p:nvSpPr>
          <p:cNvPr id="44035" name="Notes Placeholder 2"/>
          <p:cNvSpPr>
            <a:spLocks noGrp="1"/>
          </p:cNvSpPr>
          <p:nvPr>
            <p:ph type="body" idx="1"/>
          </p:nvPr>
        </p:nvSpPr>
        <p:spPr bwMode="auto">
          <a:xfrm>
            <a:off x="494775" y="4567965"/>
            <a:ext cx="6216590" cy="4302711"/>
          </a:xfrm>
          <a:noFill/>
        </p:spPr>
        <p:txBody>
          <a:bodyPr wrap="square" numCol="1" anchor="t" anchorCtr="0" compatLnSpc="1">
            <a:prstTxWarp prst="textNoShape">
              <a:avLst/>
            </a:prstTxWarp>
          </a:bodyPr>
          <a:lstStyle/>
          <a:p>
            <a:pPr>
              <a:spcBef>
                <a:spcPct val="0"/>
              </a:spcBef>
            </a:pPr>
            <a:endParaRPr lang="en-US" b="1" dirty="0" smtClean="0">
              <a:solidFill>
                <a:srgbClr val="FF0000"/>
              </a:solidFill>
            </a:endParaRPr>
          </a:p>
          <a:p>
            <a:pPr>
              <a:spcBef>
                <a:spcPct val="0"/>
              </a:spcBef>
            </a:pPr>
            <a:r>
              <a:rPr lang="en-US" dirty="0" smtClean="0"/>
              <a:t>5</a:t>
            </a:r>
            <a:r>
              <a:rPr lang="en-US" baseline="0" dirty="0" smtClean="0"/>
              <a:t> </a:t>
            </a:r>
            <a:r>
              <a:rPr lang="en-US" dirty="0" smtClean="0"/>
              <a:t>Territorial</a:t>
            </a:r>
          </a:p>
          <a:p>
            <a:pPr>
              <a:spcBef>
                <a:spcPct val="0"/>
              </a:spcBef>
            </a:pPr>
            <a:r>
              <a:rPr lang="en-US" dirty="0" smtClean="0"/>
              <a:t>Puerto Rico</a:t>
            </a:r>
          </a:p>
          <a:p>
            <a:pPr>
              <a:spcBef>
                <a:spcPct val="0"/>
              </a:spcBef>
            </a:pPr>
            <a:r>
              <a:rPr lang="en-US" dirty="0" smtClean="0"/>
              <a:t>Guam</a:t>
            </a:r>
          </a:p>
          <a:p>
            <a:pPr>
              <a:spcBef>
                <a:spcPct val="0"/>
              </a:spcBef>
            </a:pPr>
            <a:r>
              <a:rPr lang="en-US" dirty="0" smtClean="0"/>
              <a:t>US</a:t>
            </a:r>
            <a:r>
              <a:rPr lang="en-US" baseline="0" dirty="0" smtClean="0"/>
              <a:t> Virgin Islands</a:t>
            </a:r>
          </a:p>
          <a:p>
            <a:pPr>
              <a:spcBef>
                <a:spcPct val="0"/>
              </a:spcBef>
            </a:pPr>
            <a:r>
              <a:rPr lang="en-US" baseline="0" dirty="0" smtClean="0"/>
              <a:t>American Samoa</a:t>
            </a:r>
          </a:p>
          <a:p>
            <a:pPr>
              <a:spcBef>
                <a:spcPct val="0"/>
              </a:spcBef>
            </a:pPr>
            <a:r>
              <a:rPr lang="en-US" baseline="0" dirty="0" smtClean="0"/>
              <a:t>Commonwealth of the Northern Mariana Islands</a:t>
            </a:r>
            <a:endParaRPr lang="en-US" dirty="0" smtClean="0"/>
          </a:p>
          <a:p>
            <a:pPr>
              <a:spcBef>
                <a:spcPct val="0"/>
              </a:spcBef>
            </a:pPr>
            <a:endParaRPr lang="en-US" dirty="0" smtClean="0"/>
          </a:p>
          <a:p>
            <a:pPr>
              <a:spcBef>
                <a:spcPct val="0"/>
              </a:spcBef>
            </a:pPr>
            <a:r>
              <a:rPr lang="en-US" dirty="0" smtClean="0"/>
              <a:t>3 Freely Associated States (sovereign)</a:t>
            </a:r>
          </a:p>
          <a:p>
            <a:pPr>
              <a:spcBef>
                <a:spcPct val="0"/>
              </a:spcBef>
            </a:pPr>
            <a:r>
              <a:rPr lang="en-US" dirty="0" smtClean="0"/>
              <a:t>Marshall Islands</a:t>
            </a:r>
          </a:p>
          <a:p>
            <a:pPr>
              <a:spcBef>
                <a:spcPct val="0"/>
              </a:spcBef>
            </a:pPr>
            <a:r>
              <a:rPr lang="en-US" dirty="0" smtClean="0"/>
              <a:t>Micronesia</a:t>
            </a:r>
          </a:p>
          <a:p>
            <a:pPr>
              <a:spcBef>
                <a:spcPct val="0"/>
              </a:spcBef>
            </a:pPr>
            <a:r>
              <a:rPr lang="en-US" dirty="0" smtClean="0"/>
              <a:t>Palau</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0A0684-EB54-4A2E-A32E-35505DCE0383}"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b="1" dirty="0"/>
              <a:t>Let’s start our more detailed look with the federal public health system.</a:t>
            </a:r>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20000"/>
              </a:lnSpc>
              <a:spcBef>
                <a:spcPts val="624"/>
              </a:spcBef>
              <a:spcAft>
                <a:spcPts val="0"/>
              </a:spcAft>
              <a:buClr>
                <a:schemeClr val="accent1"/>
              </a:buClr>
              <a:defRPr/>
            </a:pPr>
            <a:r>
              <a:rPr lang="en-US" sz="1500" b="1" i="1" dirty="0">
                <a:solidFill>
                  <a:srgbClr val="FF0000"/>
                </a:solidFill>
              </a:rPr>
              <a:t>[NOTE to Presenter: Pick one or two to discuss/elaborate;  all are listed for completeness]</a:t>
            </a:r>
          </a:p>
          <a:p>
            <a:pPr fontAlgn="auto">
              <a:lnSpc>
                <a:spcPct val="120000"/>
              </a:lnSpc>
              <a:spcBef>
                <a:spcPts val="624"/>
              </a:spcBef>
              <a:spcAft>
                <a:spcPts val="0"/>
              </a:spcAft>
              <a:buClr>
                <a:schemeClr val="accent1"/>
              </a:buClr>
              <a:buFont typeface="Arial" pitchFamily="34" charset="0"/>
              <a:buChar char="•"/>
              <a:defRPr/>
            </a:pPr>
            <a:r>
              <a:rPr lang="en-US" sz="1500" b="1" u="sng" dirty="0">
                <a:solidFill>
                  <a:srgbClr val="FF0000"/>
                </a:solidFill>
              </a:rPr>
              <a:t>Ensure</a:t>
            </a:r>
            <a:r>
              <a:rPr lang="en-US" sz="1500" b="1" dirty="0"/>
              <a:t> </a:t>
            </a:r>
            <a:r>
              <a:rPr lang="en-US" sz="1500" b="1" u="sng" dirty="0"/>
              <a:t>all levels of government have the capabilities to provide essential public health services</a:t>
            </a:r>
          </a:p>
          <a:p>
            <a:pPr fontAlgn="auto">
              <a:spcAft>
                <a:spcPts val="0"/>
              </a:spcAft>
              <a:buClr>
                <a:schemeClr val="accent1"/>
              </a:buClr>
              <a:buFont typeface="Arial" pitchFamily="34" charset="0"/>
              <a:buChar char="•"/>
              <a:defRPr/>
            </a:pPr>
            <a:r>
              <a:rPr lang="en-US" sz="1500" b="1" u="sng" dirty="0">
                <a:solidFill>
                  <a:srgbClr val="FF0000"/>
                </a:solidFill>
              </a:rPr>
              <a:t>Act</a:t>
            </a:r>
            <a:r>
              <a:rPr lang="en-US" sz="1500" b="1" dirty="0"/>
              <a:t> when health </a:t>
            </a:r>
            <a:r>
              <a:rPr lang="en-US" sz="1500" b="1" u="sng" dirty="0"/>
              <a:t>threats may span more than one state, a region, or the entire nation</a:t>
            </a:r>
          </a:p>
          <a:p>
            <a:pPr fontAlgn="auto">
              <a:spcAft>
                <a:spcPts val="0"/>
              </a:spcAft>
              <a:buClr>
                <a:schemeClr val="accent1"/>
              </a:buClr>
              <a:buFont typeface="Arial" pitchFamily="34" charset="0"/>
              <a:buChar char="•"/>
              <a:defRPr/>
            </a:pPr>
            <a:r>
              <a:rPr lang="en-US" sz="1500" b="1" u="sng" dirty="0">
                <a:solidFill>
                  <a:srgbClr val="FF0000"/>
                </a:solidFill>
              </a:rPr>
              <a:t>Act</a:t>
            </a:r>
            <a:r>
              <a:rPr lang="en-US" sz="1500" b="1" dirty="0"/>
              <a:t> where the </a:t>
            </a:r>
            <a:r>
              <a:rPr lang="en-US" sz="1500" b="1" u="sng" dirty="0"/>
              <a:t>solutions may be beyond the jurisdiction of individual states</a:t>
            </a:r>
          </a:p>
          <a:p>
            <a:pPr fontAlgn="auto">
              <a:spcAft>
                <a:spcPts val="0"/>
              </a:spcAft>
              <a:buClr>
                <a:schemeClr val="accent1"/>
              </a:buClr>
              <a:buFont typeface="Arial" pitchFamily="34" charset="0"/>
              <a:buChar char="•"/>
              <a:defRPr/>
            </a:pPr>
            <a:r>
              <a:rPr lang="en-US" sz="1500" b="1" u="sng" dirty="0">
                <a:solidFill>
                  <a:srgbClr val="FF0000"/>
                </a:solidFill>
              </a:rPr>
              <a:t>Act</a:t>
            </a:r>
            <a:r>
              <a:rPr lang="en-US" sz="1500" b="1" dirty="0"/>
              <a:t> to </a:t>
            </a:r>
            <a:r>
              <a:rPr lang="en-US" sz="1500" b="1" u="sng" dirty="0"/>
              <a:t>assist the states </a:t>
            </a:r>
            <a:r>
              <a:rPr lang="en-US" sz="1500" b="1" dirty="0"/>
              <a:t>when they lack the expertise or resources to effectively respond </a:t>
            </a:r>
            <a:r>
              <a:rPr lang="en-US" sz="1500" b="1" u="sng" dirty="0"/>
              <a:t>in a public health emergency </a:t>
            </a:r>
            <a:r>
              <a:rPr lang="en-US" sz="1500" b="1" dirty="0"/>
              <a:t>(e.g., a disaster, bioterrorism, or an emerging disease) </a:t>
            </a:r>
          </a:p>
          <a:p>
            <a:pPr fontAlgn="auto">
              <a:spcAft>
                <a:spcPts val="0"/>
              </a:spcAft>
              <a:buClr>
                <a:schemeClr val="accent1"/>
              </a:buClr>
              <a:buFont typeface="Arial" pitchFamily="34" charset="0"/>
              <a:buChar char="•"/>
              <a:defRPr/>
            </a:pPr>
            <a:r>
              <a:rPr lang="en-US" sz="1500" b="1" u="sng" dirty="0">
                <a:solidFill>
                  <a:srgbClr val="FF0000"/>
                </a:solidFill>
              </a:rPr>
              <a:t>Facilitate</a:t>
            </a:r>
            <a:r>
              <a:rPr lang="en-US" sz="1500" b="1" dirty="0"/>
              <a:t> the formulation of </a:t>
            </a:r>
            <a:r>
              <a:rPr lang="en-US" sz="1500" b="1" u="sng" dirty="0"/>
              <a:t>public health goals </a:t>
            </a:r>
            <a:r>
              <a:rPr lang="en-US" sz="1500" b="1" dirty="0"/>
              <a:t>(in collaboration with state and local governments and other relevant stakeholders)</a:t>
            </a: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23</a:t>
            </a:fld>
            <a:endParaRPr lang="en-US" dirty="0"/>
          </a:p>
        </p:txBody>
      </p:sp>
    </p:spTree>
    <p:extLst>
      <p:ext uri="{BB962C8B-B14F-4D97-AF65-F5344CB8AC3E}">
        <p14:creationId xmlns:p14="http://schemas.microsoft.com/office/powerpoint/2010/main" val="1964075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24</a:t>
            </a:fld>
            <a:endParaRPr lang="en-US" dirty="0"/>
          </a:p>
        </p:txBody>
      </p:sp>
    </p:spTree>
    <p:extLst>
      <p:ext uri="{BB962C8B-B14F-4D97-AF65-F5344CB8AC3E}">
        <p14:creationId xmlns:p14="http://schemas.microsoft.com/office/powerpoint/2010/main" val="2487614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5532" indent="-475532">
              <a:buFont typeface="Arial" pitchFamily="34" charset="0"/>
              <a:buChar char="•"/>
            </a:pPr>
            <a:endParaRPr lang="en-US" sz="1500" dirty="0"/>
          </a:p>
          <a:p>
            <a:pPr marL="300321" indent="-300321">
              <a:buFont typeface="Arial" panose="020B0604020202020204" pitchFamily="34" charset="0"/>
              <a:buChar char="•"/>
            </a:pPr>
            <a:r>
              <a:rPr lang="en-US" sz="1500" dirty="0"/>
              <a:t>Screening for diseases and conditions - </a:t>
            </a:r>
            <a:r>
              <a:rPr lang="en-US" sz="1500" dirty="0">
                <a:solidFill>
                  <a:schemeClr val="bg1"/>
                </a:solidFill>
                <a:latin typeface="Century Gothic" panose="020B0502020202020204" pitchFamily="34" charset="0"/>
              </a:rPr>
              <a:t>Monitor state tobacco use </a:t>
            </a:r>
            <a:r>
              <a:rPr lang="en-US" sz="1500" dirty="0"/>
              <a:t>(e.g., newborn screening, HIV/AIDS, TB, diabetes)</a:t>
            </a:r>
          </a:p>
          <a:p>
            <a:pPr marL="300321" indent="-300321">
              <a:buFont typeface="Arial" panose="020B0604020202020204" pitchFamily="34" charset="0"/>
              <a:buChar char="•"/>
            </a:pPr>
            <a:r>
              <a:rPr lang="en-US" sz="1500" dirty="0"/>
              <a:t>Treatment for diseases – establish </a:t>
            </a:r>
            <a:r>
              <a:rPr lang="en-US" sz="1500" dirty="0" err="1"/>
              <a:t>QuitLine</a:t>
            </a:r>
            <a:r>
              <a:rPr lang="en-US" sz="1500" dirty="0"/>
              <a:t>, MA coverage of nicotine replacement patches, and other supports(e.g., TB, STDs, HIV/AIDS, diabetes)</a:t>
            </a:r>
          </a:p>
          <a:p>
            <a:pPr marL="300321" indent="-300321">
              <a:buFont typeface="Arial" panose="020B0604020202020204" pitchFamily="34" charset="0"/>
              <a:buChar char="•"/>
            </a:pPr>
            <a:r>
              <a:rPr lang="en-US" sz="1500" dirty="0"/>
              <a:t>Technical Assistance and Training – toolkits for media and ordinances (e.g., emergency responders, hospitals, data management, policy development, local health departments)</a:t>
            </a:r>
          </a:p>
          <a:p>
            <a:pPr marL="300321" indent="-300321">
              <a:buFont typeface="Arial" panose="020B0604020202020204" pitchFamily="34" charset="0"/>
              <a:buChar char="•"/>
            </a:pPr>
            <a:r>
              <a:rPr lang="en-US" sz="1500" dirty="0"/>
              <a:t>State Laboratory Services – monitors for air quality (e.g., bioterrorism agents test, food-borne illness testing, influenza typing, environmental toxins, newborn screening)</a:t>
            </a:r>
          </a:p>
          <a:p>
            <a:pPr marL="300321" indent="-300321">
              <a:buFont typeface="Arial" panose="020B0604020202020204" pitchFamily="34" charset="0"/>
              <a:buChar char="•"/>
            </a:pPr>
            <a:r>
              <a:rPr lang="en-US" sz="1500" dirty="0"/>
              <a:t>Epidemiology and Surveillance (e.g., data collection and epidemiology on behavioral risk factors, communicable/infectious diseases, vital statistics, chronic diseases)</a:t>
            </a:r>
          </a:p>
          <a:p>
            <a:endParaRPr lang="en-US" sz="1500"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26</a:t>
            </a:fld>
            <a:endParaRPr lang="en-US" dirty="0"/>
          </a:p>
        </p:txBody>
      </p:sp>
    </p:spTree>
    <p:extLst>
      <p:ext uri="{BB962C8B-B14F-4D97-AF65-F5344CB8AC3E}">
        <p14:creationId xmlns:p14="http://schemas.microsoft.com/office/powerpoint/2010/main" val="65219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 to add Local Roles and Responsibilities. From </a:t>
            </a:r>
            <a:r>
              <a:rPr lang="en-US" dirty="0" smtClean="0">
                <a:hlinkClick r:id="rId3" action="ppaction://hlinkfile"/>
              </a:rPr>
              <a:t>Level I, II, III Local Health Departments</a:t>
            </a:r>
            <a:r>
              <a:rPr lang="en-US" dirty="0" smtClean="0"/>
              <a:t> </a:t>
            </a:r>
          </a:p>
          <a:p>
            <a:r>
              <a:rPr lang="en-US" dirty="0" smtClean="0"/>
              <a:t>(https://www.dhs.wisconsin.gov/lh-depts/lhdlevelrequirements.doc)</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342157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There are several ways that local health departments function:</a:t>
            </a: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29</a:t>
            </a:fld>
            <a:endParaRPr lang="en-US" dirty="0"/>
          </a:p>
        </p:txBody>
      </p:sp>
    </p:spTree>
    <p:extLst>
      <p:ext uri="{BB962C8B-B14F-4D97-AF65-F5344CB8AC3E}">
        <p14:creationId xmlns:p14="http://schemas.microsoft.com/office/powerpoint/2010/main" val="425416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5852160" cy="1903489"/>
          </a:xfrm>
        </p:spPr>
        <p:txBody>
          <a:bodyPr/>
          <a:lstStyle/>
          <a:p>
            <a:pPr defTabSz="948247">
              <a:defRPr/>
            </a:pPr>
            <a:r>
              <a:rPr lang="en-US" b="1" dirty="0" smtClean="0"/>
              <a:t>SAY: </a:t>
            </a:r>
          </a:p>
          <a:p>
            <a:pPr defTabSz="948247">
              <a:defRPr/>
            </a:pPr>
            <a:endParaRPr lang="en-US" b="1" dirty="0" smtClean="0">
              <a:solidFill>
                <a:schemeClr val="tx1"/>
              </a:solidFill>
            </a:endParaRPr>
          </a:p>
          <a:p>
            <a:pPr defTabSz="948247">
              <a:defRPr/>
            </a:pPr>
            <a:r>
              <a:rPr lang="en-US" b="0" dirty="0" smtClean="0">
                <a:solidFill>
                  <a:schemeClr val="tx1"/>
                </a:solidFill>
              </a:rPr>
              <a:t>After</a:t>
            </a:r>
            <a:r>
              <a:rPr lang="en-US" b="0" baseline="0" dirty="0" smtClean="0">
                <a:solidFill>
                  <a:schemeClr val="tx1"/>
                </a:solidFill>
              </a:rPr>
              <a:t> this </a:t>
            </a:r>
            <a:r>
              <a:rPr lang="en-US" b="0" strike="noStrike" baseline="0" dirty="0" smtClean="0">
                <a:solidFill>
                  <a:schemeClr val="tx1"/>
                </a:solidFill>
              </a:rPr>
              <a:t>session</a:t>
            </a:r>
            <a:r>
              <a:rPr lang="en-US" b="0" baseline="0" dirty="0" smtClean="0">
                <a:solidFill>
                  <a:schemeClr val="tx1"/>
                </a:solidFill>
              </a:rPr>
              <a:t>, you will be able to</a:t>
            </a:r>
          </a:p>
          <a:p>
            <a:pPr defTabSz="948247">
              <a:defRPr/>
            </a:pPr>
            <a:endParaRPr lang="en-US" b="0" baseline="0" dirty="0" smtClean="0">
              <a:solidFill>
                <a:schemeClr val="tx1"/>
              </a:solidFill>
            </a:endParaRPr>
          </a:p>
          <a:p>
            <a:pPr defTabSz="948247">
              <a:defRPr/>
            </a:pPr>
            <a:r>
              <a:rPr lang="en-US" b="0" dirty="0" smtClean="0"/>
              <a:t>&lt;</a:t>
            </a:r>
            <a:r>
              <a:rPr lang="en-US" b="1" dirty="0" smtClean="0"/>
              <a:t>READ</a:t>
            </a:r>
            <a:r>
              <a:rPr lang="en-US" b="0" baseline="0" dirty="0" smtClean="0">
                <a:solidFill>
                  <a:schemeClr val="tx1"/>
                </a:solidFill>
              </a:rPr>
              <a:t> each objective on the slide.&gt;</a:t>
            </a:r>
          </a:p>
          <a:p>
            <a:pPr defTabSz="948247">
              <a:defRPr/>
            </a:pPr>
            <a:endParaRPr lang="en-US" b="0" dirty="0" smtClean="0">
              <a:solidFill>
                <a:srgbClr val="000000"/>
              </a:solidFill>
            </a:endParaRPr>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a:t>
            </a:fld>
            <a:endParaRPr lang="en-US" dirty="0"/>
          </a:p>
        </p:txBody>
      </p:sp>
    </p:spTree>
    <p:extLst>
      <p:ext uri="{BB962C8B-B14F-4D97-AF65-F5344CB8AC3E}">
        <p14:creationId xmlns:p14="http://schemas.microsoft.com/office/powerpoint/2010/main" val="2541614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to explain home rule and local governance</a:t>
            </a:r>
            <a:r>
              <a:rPr lang="en-US" baseline="0" dirty="0" smtClean="0"/>
              <a:t> – </a:t>
            </a:r>
          </a:p>
          <a:p>
            <a:endParaRPr lang="en-US" baseline="0" dirty="0" smtClean="0"/>
          </a:p>
          <a:p>
            <a:r>
              <a:rPr lang="en-US" baseline="0" dirty="0" smtClean="0"/>
              <a:t>From DPH OPEHC slides.</a:t>
            </a:r>
          </a:p>
          <a:p>
            <a:r>
              <a:rPr lang="en-US" baseline="0" dirty="0" smtClean="0"/>
              <a:t>Note that in WI we have county, city/municipal, city-county, multi county and multi municipal health departments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30</a:t>
            </a:fld>
            <a:endParaRPr lang="en-US" dirty="0"/>
          </a:p>
        </p:txBody>
      </p:sp>
    </p:spTree>
    <p:extLst>
      <p:ext uri="{BB962C8B-B14F-4D97-AF65-F5344CB8AC3E}">
        <p14:creationId xmlns:p14="http://schemas.microsoft.com/office/powerpoint/2010/main" val="4064684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14375"/>
            <a:ext cx="4795837" cy="3597275"/>
          </a:xfrm>
        </p:spPr>
      </p:sp>
      <p:sp>
        <p:nvSpPr>
          <p:cNvPr id="3" name="Notes Placeholder 2"/>
          <p:cNvSpPr>
            <a:spLocks noGrp="1"/>
          </p:cNvSpPr>
          <p:nvPr>
            <p:ph type="body" idx="1"/>
          </p:nvPr>
        </p:nvSpPr>
        <p:spPr/>
        <p:txBody>
          <a:bodyPr/>
          <a:lstStyle/>
          <a:p>
            <a:pPr>
              <a:spcBef>
                <a:spcPct val="0"/>
              </a:spcBef>
            </a:pPr>
            <a:r>
              <a:rPr lang="en-US" sz="1500" b="1" u="sng" dirty="0"/>
              <a:t>Tribal health</a:t>
            </a:r>
            <a:r>
              <a:rPr lang="en-US" sz="1500" b="1" dirty="0"/>
              <a:t>:</a:t>
            </a:r>
          </a:p>
          <a:p>
            <a:pPr>
              <a:spcBef>
                <a:spcPct val="0"/>
              </a:spcBef>
            </a:pPr>
            <a:endParaRPr lang="en-US" sz="1000" dirty="0"/>
          </a:p>
          <a:p>
            <a:r>
              <a:rPr lang="en-US" sz="1000" dirty="0"/>
              <a:t>There are organizations defined or recognized as tribal health departments, but then there is also a broader set of organizations or entities that provide services in a tribal setting.   </a:t>
            </a:r>
          </a:p>
          <a:p>
            <a:endParaRPr lang="en-US" sz="1000" dirty="0"/>
          </a:p>
          <a:p>
            <a:r>
              <a:rPr lang="en-US" sz="1000" dirty="0"/>
              <a:t>Tribal Health Department</a:t>
            </a:r>
            <a:r>
              <a:rPr lang="en-US" sz="1000" dirty="0">
                <a:latin typeface="Times New Roman"/>
                <a:cs typeface="Times New Roman"/>
              </a:rPr>
              <a:t>—</a:t>
            </a:r>
            <a:r>
              <a:rPr lang="en-US" sz="1000" dirty="0"/>
              <a:t>a health department, corporation or organization operated under the jurisdiction of a federally recognized tribe or association of federally recognized tribes, and funded by the tribe(s) and/or contract service(s) from the Indian Health Service.</a:t>
            </a:r>
          </a:p>
          <a:p>
            <a:r>
              <a:rPr lang="en-US" sz="1000" dirty="0"/>
              <a:t> </a:t>
            </a:r>
          </a:p>
          <a:p>
            <a:r>
              <a:rPr lang="en-US" sz="1000" dirty="0"/>
              <a:t>Tribal Health Organization</a:t>
            </a:r>
            <a:r>
              <a:rPr lang="en-US" sz="1000" dirty="0">
                <a:latin typeface="Times New Roman"/>
                <a:cs typeface="Times New Roman"/>
              </a:rPr>
              <a:t>—</a:t>
            </a:r>
            <a:r>
              <a:rPr lang="en-US" sz="1000" dirty="0"/>
              <a:t>Tribal Health Organizations include Tribal Health Departments, Indian Health Service Units, Area Indian Health Boards and Urban Indian Health Centers.  (A much broader group that relates to a variety of entities that might provide health services in a tribal setting.)</a:t>
            </a: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32</a:t>
            </a:fld>
            <a:endParaRPr lang="en-US" dirty="0"/>
          </a:p>
        </p:txBody>
      </p:sp>
    </p:spTree>
    <p:extLst>
      <p:ext uri="{BB962C8B-B14F-4D97-AF65-F5344CB8AC3E}">
        <p14:creationId xmlns:p14="http://schemas.microsoft.com/office/powerpoint/2010/main" val="2054375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5852160" cy="398454"/>
          </a:xfrm>
        </p:spPr>
        <p:txBody>
          <a:bodyPr/>
          <a:lstStyle/>
          <a:p>
            <a:pPr defTabSz="960957">
              <a:lnSpc>
                <a:spcPct val="150000"/>
              </a:lnSpc>
              <a:spcBef>
                <a:spcPts val="0"/>
              </a:spcBef>
              <a:spcAft>
                <a:spcPts val="631"/>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33</a:t>
            </a:fld>
            <a:endParaRPr lang="en-US" dirty="0"/>
          </a:p>
        </p:txBody>
      </p:sp>
    </p:spTree>
    <p:extLst>
      <p:ext uri="{BB962C8B-B14F-4D97-AF65-F5344CB8AC3E}">
        <p14:creationId xmlns:p14="http://schemas.microsoft.com/office/powerpoint/2010/main" val="1198648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1745064"/>
          </a:xfrm>
        </p:spPr>
        <p:txBody>
          <a:bodyPr/>
          <a:lstStyle/>
          <a:p>
            <a:r>
              <a:rPr lang="en-US" dirty="0"/>
              <a:t> </a:t>
            </a:r>
          </a:p>
          <a:p>
            <a:r>
              <a:rPr lang="en-US" b="1" dirty="0"/>
              <a:t>SAY:</a:t>
            </a:r>
          </a:p>
          <a:p>
            <a:endParaRPr lang="en-US" dirty="0"/>
          </a:p>
          <a:p>
            <a:r>
              <a:rPr lang="en-US" dirty="0"/>
              <a:t>The information from this course is based on these resources; I encourage you to take a look at them after this course. </a:t>
            </a:r>
          </a:p>
          <a:p>
            <a:r>
              <a:rPr lang="en-US" b="1" dirty="0"/>
              <a:t> </a:t>
            </a:r>
            <a:endParaRPr lang="en-US" dirty="0"/>
          </a:p>
          <a:p>
            <a:r>
              <a:rPr lang="en-US" b="1" dirty="0"/>
              <a:t>GO</a:t>
            </a:r>
            <a:r>
              <a:rPr lang="en-US" dirty="0"/>
              <a:t> to next slide.</a:t>
            </a: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34</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5852160" cy="398454"/>
          </a:xfrm>
        </p:spPr>
        <p:txBody>
          <a:bodyPr/>
          <a:lstStyle/>
          <a:p>
            <a:r>
              <a:rPr lang="en-US" b="1" dirty="0" smtClean="0"/>
              <a:t>GO</a:t>
            </a:r>
            <a:r>
              <a:rPr lang="en-US" dirty="0" smtClean="0"/>
              <a:t> </a:t>
            </a:r>
            <a:r>
              <a:rPr lang="en-US" baseline="0" dirty="0" smtClean="0"/>
              <a:t>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5852160" cy="398454"/>
          </a:xfrm>
        </p:spPr>
        <p:txBody>
          <a:bodyPr/>
          <a:lstStyle/>
          <a:p>
            <a:r>
              <a:rPr lang="en-US" b="1" dirty="0" smtClean="0"/>
              <a:t>Go</a:t>
            </a:r>
            <a:r>
              <a:rPr lang="en-US" dirty="0" smtClean="0"/>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36</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37</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85806"/>
            <a:ext cx="5724939" cy="3245651"/>
          </a:xfrm>
        </p:spPr>
        <p:txBody>
          <a:bodyPr/>
          <a:lstStyle/>
          <a:p>
            <a:pPr defTabSz="948247">
              <a:defRPr/>
            </a:pPr>
            <a:r>
              <a:rPr lang="en-US" b="1" dirty="0" smtClean="0"/>
              <a:t>SAY:</a:t>
            </a:r>
          </a:p>
          <a:p>
            <a:pPr defTabSz="948247">
              <a:defRPr/>
            </a:pPr>
            <a:endParaRPr lang="en-US" b="1" dirty="0" smtClean="0"/>
          </a:p>
          <a:p>
            <a:r>
              <a:rPr lang="en-US" sz="1100" dirty="0"/>
              <a:t>Charles-Edward Armory </a:t>
            </a:r>
            <a:r>
              <a:rPr lang="en-US" sz="1100" dirty="0"/>
              <a:t>Winslow a bacteriologist  was </a:t>
            </a:r>
            <a:r>
              <a:rPr lang="en-US" sz="1100" dirty="0"/>
              <a:t>a leading figure in the development of the modern study of public health. His definition of public health, developed almost a century ago, is as follows: </a:t>
            </a:r>
          </a:p>
          <a:p>
            <a:endParaRPr lang="en-US" sz="1100" dirty="0"/>
          </a:p>
          <a:p>
            <a:r>
              <a:rPr lang="en-US" sz="1100" dirty="0"/>
              <a:t>“Public health is the science and art of preventing disease, prolonging life and promoting health through the organized efforts and informed choices of society, organizations, public and private communities, and individuals.”</a:t>
            </a:r>
          </a:p>
          <a:p>
            <a:endParaRPr lang="en-US" sz="1100" dirty="0"/>
          </a:p>
          <a:p>
            <a:r>
              <a:rPr lang="en-US" sz="1100" dirty="0"/>
              <a:t>Note the influences at the broader, societal, and community levels as well as the individual levels. You will see examples of public health at each of these levels throughout this course.</a:t>
            </a:r>
          </a:p>
          <a:p>
            <a:endParaRPr lang="en-US" sz="1100" dirty="0"/>
          </a:p>
          <a:p>
            <a:pPr defTabSz="960957">
              <a:defRPr/>
            </a:pPr>
            <a:r>
              <a:rPr lang="en-US" sz="1100" b="1" dirty="0"/>
              <a:t>GO</a:t>
            </a:r>
            <a:r>
              <a:rPr lang="en-US" sz="11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367652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5852160" cy="3329311"/>
          </a:xfrm>
        </p:spPr>
        <p:txBody>
          <a:bodyPr/>
          <a:lstStyle/>
          <a:p>
            <a:r>
              <a:rPr lang="en-US" b="1" dirty="0"/>
              <a:t>SAY:</a:t>
            </a:r>
          </a:p>
          <a:p>
            <a:endParaRPr lang="en-US" dirty="0"/>
          </a:p>
          <a:p>
            <a:r>
              <a:rPr lang="en-US" dirty="0"/>
              <a:t>The Institute of Medicine </a:t>
            </a:r>
            <a:r>
              <a:rPr lang="en-US" dirty="0" smtClean="0"/>
              <a:t>states</a:t>
            </a:r>
            <a:r>
              <a:rPr lang="en-US" baseline="0" dirty="0" smtClean="0"/>
              <a:t> that</a:t>
            </a:r>
            <a:r>
              <a:rPr lang="en-US" dirty="0" smtClean="0"/>
              <a:t> </a:t>
            </a:r>
            <a:r>
              <a:rPr lang="en-US" dirty="0"/>
              <a:t>the </a:t>
            </a:r>
            <a:r>
              <a:rPr lang="en-US" b="0" dirty="0"/>
              <a:t>mission</a:t>
            </a:r>
            <a:r>
              <a:rPr lang="en-US" b="1" dirty="0"/>
              <a:t> </a:t>
            </a:r>
            <a:r>
              <a:rPr lang="en-US" dirty="0"/>
              <a:t>of </a:t>
            </a:r>
            <a:r>
              <a:rPr lang="en-US" dirty="0" smtClean="0"/>
              <a:t>public health </a:t>
            </a:r>
            <a:r>
              <a:rPr lang="en-US" dirty="0"/>
              <a:t>is </a:t>
            </a:r>
            <a:r>
              <a:rPr lang="en-US" dirty="0" smtClean="0"/>
              <a:t>fulfilling </a:t>
            </a:r>
            <a:r>
              <a:rPr lang="en-US" dirty="0"/>
              <a:t>society’s interest in assuring conditions in which people can be healthy</a:t>
            </a:r>
            <a:r>
              <a:rPr lang="en-US" dirty="0" smtClean="0"/>
              <a:t>.</a:t>
            </a:r>
          </a:p>
          <a:p>
            <a:endParaRPr lang="en-US" dirty="0"/>
          </a:p>
          <a:p>
            <a:pPr>
              <a:spcBef>
                <a:spcPts val="622"/>
              </a:spcBef>
              <a:spcAft>
                <a:spcPts val="622"/>
              </a:spcAft>
            </a:pPr>
            <a:r>
              <a:rPr lang="en-US" dirty="0"/>
              <a:t>Similarly, the World Health Organization stresses that </a:t>
            </a:r>
            <a:r>
              <a:rPr lang="en-US" dirty="0" smtClean="0"/>
              <a:t>public health</a:t>
            </a:r>
            <a:r>
              <a:rPr lang="en-US" baseline="0" dirty="0" smtClean="0"/>
              <a:t> </a:t>
            </a:r>
            <a:r>
              <a:rPr lang="en-US" dirty="0" smtClean="0"/>
              <a:t>aims </a:t>
            </a:r>
            <a:r>
              <a:rPr lang="en-US" dirty="0"/>
              <a:t>to </a:t>
            </a:r>
            <a:r>
              <a:rPr lang="en-US" dirty="0" smtClean="0"/>
              <a:t>provide</a:t>
            </a:r>
            <a:r>
              <a:rPr lang="en-US" baseline="0" dirty="0" smtClean="0"/>
              <a:t> </a:t>
            </a:r>
            <a:r>
              <a:rPr lang="en-US" dirty="0" smtClean="0"/>
              <a:t>maximum </a:t>
            </a:r>
            <a:r>
              <a:rPr lang="en-US" dirty="0"/>
              <a:t>benefit for the largest number of people</a:t>
            </a:r>
            <a:r>
              <a:rPr lang="en-US" dirty="0" smtClean="0"/>
              <a:t>.</a:t>
            </a:r>
            <a:endParaRPr lang="en-US" dirty="0"/>
          </a:p>
          <a:p>
            <a:pPr defTabSz="960957">
              <a:spcBef>
                <a:spcPts val="622"/>
              </a:spcBef>
              <a:spcAft>
                <a:spcPts val="0"/>
              </a:spcAft>
              <a:defRPr/>
            </a:pPr>
            <a:endParaRPr lang="en-US" dirty="0" smtClean="0"/>
          </a:p>
          <a:p>
            <a:pPr defTabSz="960957">
              <a:spcBef>
                <a:spcPts val="622"/>
              </a:spcBef>
              <a:spcAft>
                <a:spcPts val="0"/>
              </a:spcAft>
              <a:defRPr/>
            </a:pPr>
            <a:r>
              <a:rPr lang="en-US" dirty="0" smtClean="0"/>
              <a:t>Public health focuses on groups of people, rather than just an individual.</a:t>
            </a:r>
            <a:r>
              <a:rPr lang="en-US" baseline="0" dirty="0" smtClean="0"/>
              <a:t> At the core of p</a:t>
            </a:r>
            <a:r>
              <a:rPr lang="en-US" dirty="0" smtClean="0"/>
              <a:t>ublic health lies the principle </a:t>
            </a:r>
            <a:r>
              <a:rPr lang="en-US" dirty="0"/>
              <a:t>of social </a:t>
            </a:r>
            <a:r>
              <a:rPr lang="en-US" dirty="0" smtClean="0"/>
              <a:t>justice,</a:t>
            </a:r>
            <a:r>
              <a:rPr lang="en-US" baseline="0" dirty="0" smtClean="0"/>
              <a:t> providing people</a:t>
            </a:r>
            <a:r>
              <a:rPr lang="en-US" dirty="0" smtClean="0"/>
              <a:t> the</a:t>
            </a:r>
            <a:r>
              <a:rPr lang="en-US" baseline="0" dirty="0" smtClean="0"/>
              <a:t> </a:t>
            </a:r>
            <a:r>
              <a:rPr lang="en-US" dirty="0" smtClean="0"/>
              <a:t>right </a:t>
            </a:r>
            <a:r>
              <a:rPr lang="en-US" dirty="0"/>
              <a:t>to be healthy and </a:t>
            </a:r>
            <a:r>
              <a:rPr lang="en-US" dirty="0" smtClean="0"/>
              <a:t>to live </a:t>
            </a:r>
            <a:r>
              <a:rPr lang="en-US" dirty="0"/>
              <a:t>in conditions that will support their health. </a:t>
            </a:r>
            <a:endParaRPr lang="en-US" dirty="0" smtClean="0"/>
          </a:p>
          <a:p>
            <a:pPr defTabSz="960957">
              <a:spcBef>
                <a:spcPts val="622"/>
              </a:spcBef>
              <a:spcAft>
                <a:spcPts val="0"/>
              </a:spcAft>
              <a:defRPr/>
            </a:pPr>
            <a:endParaRPr lang="en-US" dirty="0" smtClean="0"/>
          </a:p>
          <a:p>
            <a:pPr defTabSz="960957">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a:t>
            </a:fld>
            <a:endParaRPr lang="en-US" dirty="0"/>
          </a:p>
        </p:txBody>
      </p:sp>
    </p:spTree>
    <p:extLst>
      <p:ext uri="{BB962C8B-B14F-4D97-AF65-F5344CB8AC3E}">
        <p14:creationId xmlns:p14="http://schemas.microsoft.com/office/powerpoint/2010/main" val="418661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2"/>
            <a:ext cx="5852160" cy="3804585"/>
          </a:xfrm>
        </p:spPr>
        <p:txBody>
          <a:bodyPr/>
          <a:lstStyle/>
          <a:p>
            <a:pPr defTabSz="948247">
              <a:defRPr/>
            </a:pPr>
            <a:r>
              <a:rPr lang="en-US" b="0" dirty="0" smtClean="0"/>
              <a:t>Topic 2</a:t>
            </a:r>
          </a:p>
          <a:p>
            <a:pPr defTabSz="948247">
              <a:defRPr/>
            </a:pPr>
            <a:endParaRPr lang="en-US" b="0" baseline="0" dirty="0" smtClean="0"/>
          </a:p>
          <a:p>
            <a:pPr defTabSz="948247">
              <a:defRPr/>
            </a:pPr>
            <a:r>
              <a:rPr lang="en-US" b="0" baseline="0" dirty="0" smtClean="0"/>
              <a:t>The History of Public Health</a:t>
            </a:r>
          </a:p>
          <a:p>
            <a:pPr defTabSz="948247">
              <a:defRPr/>
            </a:pPr>
            <a:endParaRPr lang="en-US" baseline="0" dirty="0" smtClean="0"/>
          </a:p>
          <a:p>
            <a:r>
              <a:rPr lang="en-US" b="1" dirty="0"/>
              <a:t>SAY:</a:t>
            </a:r>
            <a:endParaRPr lang="en-US" dirty="0"/>
          </a:p>
          <a:p>
            <a:r>
              <a:rPr lang="en-US" b="1" dirty="0"/>
              <a:t> </a:t>
            </a:r>
            <a:endParaRPr lang="en-US" dirty="0"/>
          </a:p>
          <a:p>
            <a:r>
              <a:rPr lang="en-US" dirty="0"/>
              <a:t>Now, </a:t>
            </a:r>
            <a:r>
              <a:rPr lang="en-US" dirty="0" smtClean="0"/>
              <a:t>let’s </a:t>
            </a:r>
            <a:r>
              <a:rPr lang="en-US" dirty="0"/>
              <a:t>review the history of public health. We will take a look at a few historical highlights through four lenses,</a:t>
            </a:r>
          </a:p>
          <a:p>
            <a:r>
              <a:rPr lang="en-US" dirty="0"/>
              <a:t> </a:t>
            </a:r>
          </a:p>
          <a:p>
            <a:pPr marL="180179" indent="-180179">
              <a:buFont typeface="Arial" panose="020B0604020202020204" pitchFamily="34" charset="0"/>
              <a:buChar char="•"/>
            </a:pPr>
            <a:r>
              <a:rPr lang="en-US" dirty="0"/>
              <a:t>sanitation and environmental health, </a:t>
            </a:r>
          </a:p>
          <a:p>
            <a:pPr marL="180179" indent="-180179">
              <a:buFont typeface="Arial" panose="020B0604020202020204" pitchFamily="34" charset="0"/>
              <a:buChar char="•"/>
            </a:pPr>
            <a:r>
              <a:rPr lang="en-US" dirty="0"/>
              <a:t>pandemics,</a:t>
            </a:r>
          </a:p>
          <a:p>
            <a:pPr marL="180179" indent="-180179">
              <a:buFont typeface="Arial" panose="020B0604020202020204" pitchFamily="34" charset="0"/>
              <a:buChar char="•"/>
            </a:pPr>
            <a:r>
              <a:rPr lang="en-US" dirty="0"/>
              <a:t>disaster response and preparedness, and </a:t>
            </a:r>
          </a:p>
          <a:p>
            <a:pPr marL="180179" indent="-180179">
              <a:buFont typeface="Arial" panose="020B0604020202020204" pitchFamily="34" charset="0"/>
              <a:buChar char="•"/>
            </a:pPr>
            <a:r>
              <a:rPr lang="en-US" dirty="0"/>
              <a:t>prevention and policy.</a:t>
            </a:r>
          </a:p>
          <a:p>
            <a:r>
              <a:rPr lang="en-US" dirty="0"/>
              <a:t> </a:t>
            </a:r>
          </a:p>
          <a:p>
            <a:r>
              <a:rPr lang="en-US" b="1" dirty="0"/>
              <a:t>GO</a:t>
            </a:r>
            <a:r>
              <a:rPr lang="en-US" dirty="0"/>
              <a:t> to next slide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6</a:t>
            </a:fld>
            <a:endParaRPr lang="en-US" dirty="0"/>
          </a:p>
        </p:txBody>
      </p:sp>
    </p:spTree>
    <p:extLst>
      <p:ext uri="{BB962C8B-B14F-4D97-AF65-F5344CB8AC3E}">
        <p14:creationId xmlns:p14="http://schemas.microsoft.com/office/powerpoint/2010/main" val="237586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121435"/>
          </a:xfrm>
        </p:spPr>
        <p:txBody>
          <a:bodyPr/>
          <a:lstStyle/>
          <a:p>
            <a:r>
              <a:rPr lang="en-US" dirty="0" smtClean="0"/>
              <a:t>The </a:t>
            </a:r>
            <a:r>
              <a:rPr lang="en-US" dirty="0"/>
              <a:t>first lens we look through </a:t>
            </a:r>
            <a:r>
              <a:rPr lang="en-US" dirty="0" smtClean="0"/>
              <a:t>encompasses</a:t>
            </a:r>
            <a:r>
              <a:rPr lang="en-US" baseline="0" dirty="0" smtClean="0"/>
              <a:t> </a:t>
            </a:r>
            <a:r>
              <a:rPr lang="en-US" dirty="0" smtClean="0"/>
              <a:t>the</a:t>
            </a:r>
            <a:r>
              <a:rPr lang="en-US" baseline="0" dirty="0" smtClean="0"/>
              <a:t> </a:t>
            </a:r>
            <a:r>
              <a:rPr lang="en-US" dirty="0" smtClean="0"/>
              <a:t>control </a:t>
            </a:r>
            <a:r>
              <a:rPr lang="en-US" dirty="0"/>
              <a:t>of disease and promotion of health through sanitation </a:t>
            </a:r>
            <a:r>
              <a:rPr lang="en-US" dirty="0" smtClean="0"/>
              <a:t>to</a:t>
            </a:r>
            <a:r>
              <a:rPr lang="en-US" baseline="0" dirty="0" smtClean="0"/>
              <a:t> ensure </a:t>
            </a:r>
            <a:r>
              <a:rPr lang="en-US" dirty="0" smtClean="0"/>
              <a:t>a </a:t>
            </a:r>
            <a:r>
              <a:rPr lang="en-US" dirty="0"/>
              <a:t>healthy environment. Here are three examples of how </a:t>
            </a:r>
            <a:r>
              <a:rPr lang="en-US" dirty="0" smtClean="0"/>
              <a:t>public health </a:t>
            </a:r>
            <a:r>
              <a:rPr lang="en-US" dirty="0"/>
              <a:t>has worked to contain infectious disease through environmental measures.</a:t>
            </a:r>
          </a:p>
          <a:p>
            <a:endParaRPr lang="en-US" dirty="0"/>
          </a:p>
          <a:p>
            <a:pPr marL="177805" indent="-177805">
              <a:buFont typeface="Arial" pitchFamily="34" charset="0"/>
              <a:buChar char="•"/>
            </a:pPr>
            <a:r>
              <a:rPr lang="en-US" dirty="0"/>
              <a:t>Around 500 BCE, the ancient Greeks and Romans actively practiced </a:t>
            </a:r>
            <a:r>
              <a:rPr lang="en-US" dirty="0">
                <a:ea typeface="ＭＳ Ｐゴシック" pitchFamily="-109" charset="-128"/>
              </a:rPr>
              <a:t>community sanitation measures</a:t>
            </a:r>
            <a:r>
              <a:rPr lang="en-US" dirty="0" smtClean="0">
                <a:ea typeface="ＭＳ Ｐゴシック" pitchFamily="-109" charset="-128"/>
              </a:rPr>
              <a:t>. (Built</a:t>
            </a:r>
            <a:r>
              <a:rPr lang="en-US" baseline="0" dirty="0" smtClean="0">
                <a:ea typeface="ＭＳ Ｐゴシック" pitchFamily="-109" charset="-128"/>
              </a:rPr>
              <a:t> aqueducts to bring fresh water from the hills, pipelines to take sewage directly to the river.)</a:t>
            </a:r>
            <a:endParaRPr lang="en-US" dirty="0" smtClean="0">
              <a:ea typeface="ＭＳ Ｐゴシック" pitchFamily="-109" charset="-128"/>
            </a:endParaRPr>
          </a:p>
          <a:p>
            <a:endParaRPr lang="en-US" b="1" dirty="0"/>
          </a:p>
          <a:p>
            <a:pPr marL="177805" indent="-177805">
              <a:buFont typeface="Arial" pitchFamily="34" charset="0"/>
              <a:buChar char="•"/>
            </a:pPr>
            <a:r>
              <a:rPr lang="en-US" dirty="0" smtClean="0"/>
              <a:t>Approximately 2 millennia later</a:t>
            </a:r>
            <a:r>
              <a:rPr lang="en-US" baseline="0" dirty="0" smtClean="0"/>
              <a:t>, </a:t>
            </a:r>
            <a:r>
              <a:rPr lang="en-US" dirty="0" smtClean="0"/>
              <a:t>the Public</a:t>
            </a:r>
            <a:r>
              <a:rPr lang="en-US" baseline="0" dirty="0" smtClean="0"/>
              <a:t> H</a:t>
            </a:r>
            <a:r>
              <a:rPr lang="en-US" dirty="0" smtClean="0"/>
              <a:t>ealth </a:t>
            </a:r>
            <a:r>
              <a:rPr lang="en-US" dirty="0"/>
              <a:t>Act of </a:t>
            </a:r>
            <a:r>
              <a:rPr lang="en-US" dirty="0" smtClean="0"/>
              <a:t>1848</a:t>
            </a:r>
            <a:r>
              <a:rPr lang="en-US" baseline="0" dirty="0" smtClean="0"/>
              <a:t> was</a:t>
            </a:r>
            <a:r>
              <a:rPr lang="en-US" dirty="0" smtClean="0"/>
              <a:t> established</a:t>
            </a:r>
            <a:r>
              <a:rPr lang="en-US" baseline="0" dirty="0" smtClean="0"/>
              <a:t>. It p</a:t>
            </a:r>
            <a:r>
              <a:rPr lang="en-US" dirty="0" smtClean="0"/>
              <a:t>rovided a </a:t>
            </a:r>
            <a:r>
              <a:rPr lang="en-US" dirty="0"/>
              <a:t>central board of health and placed responsibilities for sanitation in the hands of boroughs</a:t>
            </a:r>
            <a:r>
              <a:rPr lang="en-US" dirty="0" smtClean="0"/>
              <a:t>.</a:t>
            </a:r>
          </a:p>
          <a:p>
            <a:endParaRPr lang="en-US" dirty="0" smtClean="0"/>
          </a:p>
          <a:p>
            <a:r>
              <a:rPr lang="en-US" dirty="0" smtClean="0"/>
              <a:t>Addressed all major PH issues, PH became the responsibility of local people</a:t>
            </a:r>
            <a:r>
              <a:rPr lang="en-US" baseline="0" dirty="0" smtClean="0"/>
              <a:t> and the ACTs approach remains revelent today.</a:t>
            </a:r>
            <a:endParaRPr lang="en-US" dirty="0" smtClean="0"/>
          </a:p>
          <a:p>
            <a:endParaRPr lang="en-US" dirty="0"/>
          </a:p>
          <a:p>
            <a:pPr marL="177805" indent="-177805" defTabSz="948299">
              <a:buFont typeface="Arial" pitchFamily="34" charset="0"/>
              <a:buChar char="•"/>
              <a:defRPr/>
            </a:pPr>
            <a:r>
              <a:rPr lang="en-US" dirty="0" smtClean="0"/>
              <a:t>In </a:t>
            </a:r>
            <a:r>
              <a:rPr lang="en-US" dirty="0"/>
              <a:t>1970, t</a:t>
            </a:r>
            <a:r>
              <a:rPr lang="en-US" dirty="0" smtClean="0"/>
              <a:t>he Nixon Administration established </a:t>
            </a:r>
            <a:r>
              <a:rPr lang="en-US" b="0" dirty="0" smtClean="0"/>
              <a:t>the Environmental Protection Agency</a:t>
            </a:r>
            <a:r>
              <a:rPr lang="en-US" dirty="0" smtClean="0"/>
              <a:t>, which protects</a:t>
            </a:r>
            <a:r>
              <a:rPr lang="en-US" baseline="0" dirty="0" smtClean="0"/>
              <a:t> </a:t>
            </a:r>
            <a:r>
              <a:rPr lang="en-US" dirty="0" smtClean="0"/>
              <a:t>human health by</a:t>
            </a:r>
            <a:r>
              <a:rPr lang="en-US" baseline="0" dirty="0" smtClean="0"/>
              <a:t> </a:t>
            </a:r>
            <a:r>
              <a:rPr lang="en-US" dirty="0" smtClean="0"/>
              <a:t>safeguarding air, water, and land. </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7</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560574"/>
            <a:ext cx="5724939" cy="6022530"/>
          </a:xfrm>
        </p:spPr>
        <p:txBody>
          <a:bodyPr/>
          <a:lstStyle/>
          <a:p>
            <a:pPr defTabSz="948299">
              <a:defRPr/>
            </a:pPr>
            <a:r>
              <a:rPr lang="en-US" sz="1100" b="1" dirty="0"/>
              <a:t>SAY:</a:t>
            </a:r>
          </a:p>
          <a:p>
            <a:pPr defTabSz="948299">
              <a:defRPr/>
            </a:pPr>
            <a:endParaRPr lang="en-US" sz="1100" b="1" dirty="0"/>
          </a:p>
          <a:p>
            <a:r>
              <a:rPr lang="en-US" sz="1100" dirty="0"/>
              <a:t>Next, we will explore pandemics. Pandemics are epidemics or outbreaks of disease that spread far and wide, affecting the populations of multiple continents. </a:t>
            </a:r>
          </a:p>
          <a:p>
            <a:r>
              <a:rPr lang="en-US" sz="1100" dirty="0"/>
              <a:t> </a:t>
            </a:r>
          </a:p>
          <a:p>
            <a:r>
              <a:rPr lang="en-US" sz="1100" dirty="0"/>
              <a:t>Influenza, or the flu, has caused pandemics many times during both the distant past and recent history. Almost a century ago, the Spanish flu infected 500 million people across the world, including remote Pacific islands and the Arctic, killing 20 to 50 million persons. More recently, the </a:t>
            </a:r>
            <a:r>
              <a:rPr lang="en-US" sz="1100" i="1" dirty="0"/>
              <a:t>“swine or H1N1” </a:t>
            </a:r>
            <a:r>
              <a:rPr lang="en-US" sz="1100" dirty="0"/>
              <a:t>influenza pandemic in 2009 infected persons in 214 countries, causing almost 19,000 confirmed deaths </a:t>
            </a:r>
            <a:r>
              <a:rPr lang="en-US" sz="1100" i="1" dirty="0"/>
              <a:t>and we continue to have cases of it each year since</a:t>
            </a:r>
            <a:r>
              <a:rPr lang="en-US" sz="1100" dirty="0"/>
              <a:t>. Preparing for and controlling the effects of influenza will likely remain top priorities for public health.</a:t>
            </a:r>
          </a:p>
          <a:p>
            <a:endParaRPr lang="en-US" sz="1100" dirty="0"/>
          </a:p>
          <a:p>
            <a:r>
              <a:rPr lang="en-US" sz="1100" dirty="0"/>
              <a:t>Historically, polio was a common and highly feared disease that caused severe illness, including paralysis, and death among thousands of people each year. Thousands of people lined up to receive the polio vaccine after it was introduced in 1955. An initiative to eradicate polio was launched in 1988 because of outbreaks in more than 125 countries. Today, polio exists in only a few countries.</a:t>
            </a:r>
          </a:p>
          <a:p>
            <a:endParaRPr lang="en-US" sz="1100" dirty="0"/>
          </a:p>
          <a:p>
            <a:r>
              <a:rPr lang="en-US" sz="1100" dirty="0"/>
              <a:t>During the 1980s, human immunodeficiency virus, or HIV, emerged and spread rapidly across the globe. Public health has responded to this pandemic by developing new ways to diagnose and treat those who are infected. New infections of HIV are down 20% over the past 10 years, which is a sign that public health interventions are successful.</a:t>
            </a:r>
          </a:p>
          <a:p>
            <a:endParaRPr lang="en-US" sz="1100" dirty="0"/>
          </a:p>
          <a:p>
            <a:r>
              <a:rPr lang="en-US" sz="1100" b="1" dirty="0"/>
              <a:t>GO</a:t>
            </a:r>
            <a:r>
              <a:rPr lang="en-US" sz="11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8</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1" y="4407108"/>
            <a:ext cx="5724939" cy="5463083"/>
          </a:xfrm>
        </p:spPr>
        <p:txBody>
          <a:bodyPr/>
          <a:lstStyle/>
          <a:p>
            <a:pPr defTabSz="948299">
              <a:defRPr/>
            </a:pPr>
            <a:r>
              <a:rPr lang="en-US" sz="1000" b="1" dirty="0"/>
              <a:t>SAY:</a:t>
            </a:r>
          </a:p>
          <a:p>
            <a:pPr defTabSz="948299">
              <a:defRPr/>
            </a:pPr>
            <a:endParaRPr lang="en-US" sz="1000" b="1" dirty="0"/>
          </a:p>
          <a:p>
            <a:r>
              <a:rPr lang="en-US" sz="1000" dirty="0"/>
              <a:t>The third area we’ll explore is public health’s role in preparedness and disaster response, both for natural disasters and human-made threats.</a:t>
            </a:r>
          </a:p>
          <a:p>
            <a:endParaRPr lang="en-US" sz="1000" dirty="0"/>
          </a:p>
          <a:p>
            <a:r>
              <a:rPr lang="en-US" sz="1000" dirty="0"/>
              <a:t>The use of biological warfare to infect people and animals goes back centuries. During the Siege of Kaffa in the 14</a:t>
            </a:r>
            <a:r>
              <a:rPr lang="en-US" sz="1000" baseline="30000" dirty="0"/>
              <a:t>th</a:t>
            </a:r>
            <a:r>
              <a:rPr lang="en-US" sz="1000" dirty="0"/>
              <a:t> century AD, the attacking Tartar forces used plague as a weapon of war by hurling plague-infected corpses into the enemy’s city. Their actions started the first stage of the Black Death (or plague) among Europeans.</a:t>
            </a:r>
          </a:p>
          <a:p>
            <a:endParaRPr lang="en-US" sz="1000" dirty="0"/>
          </a:p>
          <a:p>
            <a:r>
              <a:rPr lang="en-US" sz="1000" dirty="0"/>
              <a:t>In the immediate wake of the terrorist attacks on September 11, 2001, public health workers were on the ground at the World Trade Center and the Pentagon, conducting surveillance to identify outbreaks</a:t>
            </a:r>
            <a:r>
              <a:rPr lang="en-US" sz="1000" b="1" dirty="0"/>
              <a:t> </a:t>
            </a:r>
            <a:r>
              <a:rPr lang="en-US" sz="1000" dirty="0"/>
              <a:t>of diseases or other possible health conditions resulting from the attacks. Public health workers closely monitored the health of first responders, city residents, and environmental conditions to detect health threats during the cleanup after the attack.</a:t>
            </a:r>
          </a:p>
          <a:p>
            <a:endParaRPr lang="en-US" sz="1000" dirty="0"/>
          </a:p>
          <a:p>
            <a:r>
              <a:rPr lang="en-US" sz="1000" dirty="0"/>
              <a:t>After Hurricane Katrina in 2005, public health workers and other disaster-relief agencies tirelessly provided emergency services. Teams were dispatched to conduct surveillance for illness and injury among people who evacuated to shelters and other places of refuge after the storm.</a:t>
            </a:r>
          </a:p>
          <a:p>
            <a:endParaRPr lang="en-US" sz="1000" dirty="0"/>
          </a:p>
          <a:p>
            <a:r>
              <a:rPr lang="en-US" sz="1000" b="1" dirty="0"/>
              <a:t>GO</a:t>
            </a:r>
            <a:r>
              <a:rPr lang="en-US" sz="10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9</a:t>
            </a:fld>
            <a:endParaRPr lang="en-US" dirty="0"/>
          </a:p>
        </p:txBody>
      </p:sp>
    </p:spTree>
    <p:extLst>
      <p:ext uri="{BB962C8B-B14F-4D97-AF65-F5344CB8AC3E}">
        <p14:creationId xmlns:p14="http://schemas.microsoft.com/office/powerpoint/2010/main" val="295504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hyperlink" Target="http://www.cdc.gov/stltpublichealth" TargetMode="Externa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hyperlink" Target="http://www.cdc.gov/stltpublichealth" TargetMode="Externa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hyperlink" Target="http://www.cdc.gov/stltpublichealth" TargetMode="Externa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Master" Target="../slideMasters/slideMaster5.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5.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oleObject" Target="../embeddings/oleObject3.bin"/><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slideMaster" Target="../slideMasters/slideMaster5.xml"/><Relationship Id="rId5" Type="http://schemas.openxmlformats.org/officeDocument/2006/relationships/tags" Target="../tags/tag24.xml"/><Relationship Id="rId4" Type="http://schemas.openxmlformats.org/officeDocument/2006/relationships/tags" Target="../tags/tag23.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oleObject" Target="../embeddings/oleObject4.bin"/><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slideMaster" Target="../slideMasters/slideMaster5.xml"/><Relationship Id="rId5" Type="http://schemas.openxmlformats.org/officeDocument/2006/relationships/tags" Target="../tags/tag28.xml"/><Relationship Id="rId4" Type="http://schemas.openxmlformats.org/officeDocument/2006/relationships/tags" Target="../tags/tag27.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3577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30563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374493"/>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17058874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3254702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bg2"/>
                </a:solidFill>
              </a:defRPr>
            </a:lvl1pPr>
          </a:lstStyle>
          <a:p>
            <a:r>
              <a:rPr lang="en-US" dirty="0" smtClean="0"/>
              <a:t>* Citations, references, and credits – Myriad Pro, 11pt</a:t>
            </a:r>
            <a:endParaRPr lang="en-US" dirty="0"/>
          </a:p>
        </p:txBody>
      </p:sp>
      <p:sp>
        <p:nvSpPr>
          <p:cNvPr id="5"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Content Placeholder 2"/>
          <p:cNvSpPr>
            <a:spLocks noGrp="1"/>
          </p:cNvSpPr>
          <p:nvPr>
            <p:ph idx="12" hasCustomPrompt="1"/>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Tree>
    <p:extLst>
      <p:ext uri="{BB962C8B-B14F-4D97-AF65-F5344CB8AC3E}">
        <p14:creationId xmlns:p14="http://schemas.microsoft.com/office/powerpoint/2010/main" val="261494495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4156500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142736584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7500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14228181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559194897"/>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1882388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01160237"/>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asic Content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6660994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Font typeface="Arial" pitchFamily="34" charset="0"/>
              <a:buNone/>
            </a:pPr>
            <a:r>
              <a:rPr lang="en-US" sz="1200" dirty="0" smtClean="0">
                <a:solidFill>
                  <a:srgbClr val="FFFFFF"/>
                </a:solidFill>
                <a:effectLst/>
              </a:rPr>
              <a:t>For more information, please contact CDC’s Office for State, Tribal, Local and Territorial Support</a:t>
            </a:r>
          </a:p>
          <a:p>
            <a:pPr marL="228600" indent="0" fontAlgn="auto">
              <a:spcAft>
                <a:spcPts val="0"/>
              </a:spcAft>
              <a:buFont typeface="Arial" pitchFamily="34" charset="0"/>
              <a:buNone/>
            </a:pPr>
            <a:r>
              <a:rPr lang="en-US" sz="1200" dirty="0" smtClean="0">
                <a:solidFill>
                  <a:srgbClr val="FFFFFF"/>
                </a:solidFill>
                <a:effectLst/>
              </a:rPr>
              <a:t>4770 Buford Highway NE, Mailstop E-70, Atlanta,  GA  30341</a:t>
            </a:r>
          </a:p>
          <a:p>
            <a:pPr marL="228600" indent="0" fontAlgn="auto">
              <a:spcAft>
                <a:spcPts val="0"/>
              </a:spcAft>
              <a:buFont typeface="Arial" pitchFamily="34" charset="0"/>
              <a:buNone/>
            </a:pPr>
            <a:r>
              <a:rPr lang="en-US" sz="1200" dirty="0" smtClean="0">
                <a:solidFill>
                  <a:srgbClr val="FFFFFF"/>
                </a:solidFill>
                <a:effectLst/>
              </a:rPr>
              <a:t>Telephone: 1-800-CDC-INFO (232-4636)/TTY: 1-888-232-6348</a:t>
            </a:r>
          </a:p>
          <a:p>
            <a:pPr marL="228600" indent="0" fontAlgn="auto">
              <a:spcAft>
                <a:spcPts val="0"/>
              </a:spcAft>
              <a:buFont typeface="Arial" pitchFamily="34" charset="0"/>
              <a:buNone/>
            </a:pPr>
            <a:r>
              <a:rPr lang="en-US" sz="1200" dirty="0" smtClean="0">
                <a:solidFill>
                  <a:srgbClr val="FFFFFF"/>
                </a:solidFill>
                <a:effectLst/>
              </a:rPr>
              <a:t>E-mail:  </a:t>
            </a:r>
            <a:r>
              <a:rPr lang="en-US" sz="1200" dirty="0" smtClean="0">
                <a:solidFill>
                  <a:srgbClr val="FFFFFF"/>
                </a:solidFill>
                <a:effectLst/>
                <a:hlinkClick r:id="rId3"/>
              </a:rPr>
              <a:t>OSTLTSfeedback@cdc.gov</a:t>
            </a:r>
            <a:r>
              <a:rPr lang="en-US" sz="1200" dirty="0" smtClean="0">
                <a:solidFill>
                  <a:srgbClr val="FFFFFF"/>
                </a:solidFill>
                <a:effectLst/>
              </a:rPr>
              <a:t>	Web:  </a:t>
            </a:r>
            <a:r>
              <a:rPr lang="en-US" sz="1200" dirty="0" smtClean="0">
                <a:solidFill>
                  <a:srgbClr val="FFFFFF"/>
                </a:solidFill>
                <a:effectLst/>
                <a:hlinkClick r:id="rId4"/>
              </a:rPr>
              <a:t>http://www.cdc.gov/stltpublichealth</a:t>
            </a:r>
            <a:endParaRPr lang="en-US" sz="1200" dirty="0" smtClean="0">
              <a:solidFill>
                <a:srgbClr val="FFFFFF"/>
              </a:solidFill>
              <a:effectLst/>
            </a:endParaRPr>
          </a:p>
          <a:p>
            <a:pPr marL="0" indent="0" fontAlgn="auto">
              <a:spcAft>
                <a:spcPts val="0"/>
              </a:spcAft>
              <a:buFont typeface="Arial" pitchFamily="34" charset="0"/>
              <a:buNone/>
            </a:pPr>
            <a:endParaRPr lang="en-US" sz="1200" dirty="0" smtClean="0">
              <a:solidFill>
                <a:srgbClr val="FFFFFF"/>
              </a:solidFill>
              <a:effectLst/>
            </a:endParaRPr>
          </a:p>
          <a:p>
            <a:pPr marL="0" indent="0" fontAlgn="auto">
              <a:spcAft>
                <a:spcPts val="0"/>
              </a:spcAft>
              <a:buFont typeface="Arial" pitchFamily="34" charset="0"/>
              <a:buNone/>
            </a:pPr>
            <a:r>
              <a:rPr lang="en-US" sz="900" dirty="0" smtClean="0">
                <a:solidFill>
                  <a:srgbClr val="FFFFFF"/>
                </a:solidFill>
                <a:effectLst/>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84499463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userDrawn="1">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113577295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4143096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646601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5654001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t>‹#›</a:t>
            </a:fld>
            <a:endParaRPr lang="en-US" dirty="0"/>
          </a:p>
        </p:txBody>
      </p:sp>
    </p:spTree>
    <p:extLst>
      <p:ext uri="{BB962C8B-B14F-4D97-AF65-F5344CB8AC3E}">
        <p14:creationId xmlns:p14="http://schemas.microsoft.com/office/powerpoint/2010/main" val="292401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5278053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75123428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1883163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64817949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smtClean="0">
                <a:solidFill>
                  <a:srgbClr val="FFFFFF"/>
                </a:solidFill>
                <a:effectLst/>
                <a:latin typeface="Myriad Web Pro"/>
                <a:ea typeface="ＭＳ Ｐゴシック" pitchFamily="34" charset="-128"/>
                <a:cs typeface="Arial" charset="0"/>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smtClean="0">
                <a:solidFill>
                  <a:srgbClr val="FFFFFF"/>
                </a:solidFill>
                <a:effectLst/>
                <a:latin typeface="Myriad Web Pro"/>
                <a:ea typeface="ＭＳ Ｐゴシック" pitchFamily="34" charset="-128"/>
                <a:cs typeface="Arial" charset="0"/>
              </a:rPr>
              <a:t>1600 Clifton Road NE, Atlanta, GA 30333</a:t>
            </a:r>
          </a:p>
          <a:p>
            <a:pPr fontAlgn="auto">
              <a:spcBef>
                <a:spcPts val="0"/>
              </a:spcBef>
              <a:spcAft>
                <a:spcPts val="0"/>
              </a:spcAft>
            </a:pPr>
            <a:r>
              <a:rPr lang="en-US" sz="1200" dirty="0" smtClean="0">
                <a:solidFill>
                  <a:srgbClr val="FFFFFF"/>
                </a:solidFill>
                <a:effectLst/>
                <a:latin typeface="Myriad Web Pro"/>
                <a:ea typeface="ＭＳ Ｐゴシック" pitchFamily="34" charset="-128"/>
                <a:cs typeface="Arial" charset="0"/>
              </a:rPr>
              <a:t>Telephone, 1-800-CDC-INFO (232-4636)/TTY: 1-888-232-6348</a:t>
            </a:r>
          </a:p>
          <a:p>
            <a:pPr fontAlgn="auto">
              <a:spcBef>
                <a:spcPts val="0"/>
              </a:spcBef>
              <a:spcAft>
                <a:spcPts val="0"/>
              </a:spcAft>
            </a:pPr>
            <a:r>
              <a:rPr lang="en-US" sz="1200" dirty="0" smtClean="0">
                <a:solidFill>
                  <a:srgbClr val="FFFFFF"/>
                </a:solidFill>
                <a:effectLst/>
                <a:latin typeface="Myriad Web Pro"/>
                <a:ea typeface="ＭＳ Ｐゴシック" pitchFamily="34" charset="-128"/>
                <a:cs typeface="Arial" charset="0"/>
              </a:rPr>
              <a:t>E-mail: cdcinfo@cdc.gov 	Web: www.cdc.gov</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10" name="Rectangle 9"/>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smtClean="0">
                <a:solidFill>
                  <a:srgbClr val="FFFFFF"/>
                </a:solidFill>
                <a:effectLst/>
                <a:latin typeface="Myriad Web Pro"/>
                <a:ea typeface="ＭＳ Ｐゴシック" pitchFamily="34" charset="-128"/>
                <a:cs typeface="Arial"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417182966"/>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3"/>
            <a:ext cx="8229600" cy="73183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597654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207437757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154670306"/>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bg2"/>
                </a:solidFill>
              </a:defRPr>
            </a:lvl1pPr>
          </a:lstStyle>
          <a:p>
            <a:r>
              <a:rPr lang="en-US" dirty="0" smtClean="0"/>
              <a:t>* Citations, references, and credits – Myriad Pro, 11pt</a:t>
            </a:r>
            <a:endParaRPr lang="en-US" dirty="0"/>
          </a:p>
        </p:txBody>
      </p:sp>
      <p:sp>
        <p:nvSpPr>
          <p:cNvPr id="5"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Content Placeholder 2"/>
          <p:cNvSpPr>
            <a:spLocks noGrp="1"/>
          </p:cNvSpPr>
          <p:nvPr>
            <p:ph idx="12" hasCustomPrompt="1"/>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Tree>
    <p:extLst>
      <p:ext uri="{BB962C8B-B14F-4D97-AF65-F5344CB8AC3E}">
        <p14:creationId xmlns:p14="http://schemas.microsoft.com/office/powerpoint/2010/main" val="587430332"/>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68180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1338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373661064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70866650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26749193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16811699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Slide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882243546"/>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asic Content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730038658"/>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Font typeface="Arial" pitchFamily="34" charset="0"/>
              <a:buNone/>
            </a:pPr>
            <a:r>
              <a:rPr lang="en-US" sz="1200" dirty="0" smtClean="0">
                <a:solidFill>
                  <a:srgbClr val="FFFFFF"/>
                </a:solidFill>
                <a:effectLst/>
              </a:rPr>
              <a:t>For more information, please contact CDC’s Office for State, Tribal, Local and Territorial Support</a:t>
            </a:r>
          </a:p>
          <a:p>
            <a:pPr marL="228600" indent="0" fontAlgn="auto">
              <a:spcAft>
                <a:spcPts val="0"/>
              </a:spcAft>
              <a:buFont typeface="Arial" pitchFamily="34" charset="0"/>
              <a:buNone/>
            </a:pPr>
            <a:r>
              <a:rPr lang="en-US" sz="1200" dirty="0" smtClean="0">
                <a:solidFill>
                  <a:srgbClr val="FFFFFF"/>
                </a:solidFill>
                <a:effectLst/>
              </a:rPr>
              <a:t>4770 Buford Highway NE, Mailstop E-70, Atlanta,  GA  30341</a:t>
            </a:r>
          </a:p>
          <a:p>
            <a:pPr marL="228600" indent="0" fontAlgn="auto">
              <a:spcAft>
                <a:spcPts val="0"/>
              </a:spcAft>
              <a:buFont typeface="Arial" pitchFamily="34" charset="0"/>
              <a:buNone/>
            </a:pPr>
            <a:r>
              <a:rPr lang="en-US" sz="1200" dirty="0" smtClean="0">
                <a:solidFill>
                  <a:srgbClr val="FFFFFF"/>
                </a:solidFill>
                <a:effectLst/>
              </a:rPr>
              <a:t>Telephone: 1-800-CDC-INFO (232-4636)/TTY: 1-888-232-6348</a:t>
            </a:r>
          </a:p>
          <a:p>
            <a:pPr marL="228600" indent="0" fontAlgn="auto">
              <a:spcAft>
                <a:spcPts val="0"/>
              </a:spcAft>
              <a:buFont typeface="Arial" pitchFamily="34" charset="0"/>
              <a:buNone/>
            </a:pPr>
            <a:r>
              <a:rPr lang="en-US" sz="1200" dirty="0" smtClean="0">
                <a:solidFill>
                  <a:srgbClr val="FFFFFF"/>
                </a:solidFill>
                <a:effectLst/>
              </a:rPr>
              <a:t>E-mail:  </a:t>
            </a:r>
            <a:r>
              <a:rPr lang="en-US" sz="1200" dirty="0" smtClean="0">
                <a:solidFill>
                  <a:srgbClr val="FFFFFF"/>
                </a:solidFill>
                <a:effectLst/>
                <a:hlinkClick r:id="rId3"/>
              </a:rPr>
              <a:t>OSTLTSfeedback@cdc.gov</a:t>
            </a:r>
            <a:r>
              <a:rPr lang="en-US" sz="1200" dirty="0" smtClean="0">
                <a:solidFill>
                  <a:srgbClr val="FFFFFF"/>
                </a:solidFill>
                <a:effectLst/>
              </a:rPr>
              <a:t>	Web:  </a:t>
            </a:r>
            <a:r>
              <a:rPr lang="en-US" sz="1200" dirty="0" smtClean="0">
                <a:solidFill>
                  <a:srgbClr val="FFFFFF"/>
                </a:solidFill>
                <a:effectLst/>
                <a:hlinkClick r:id="rId4"/>
              </a:rPr>
              <a:t>http://www.cdc.gov/stltpublichealth</a:t>
            </a:r>
            <a:endParaRPr lang="en-US" sz="1200" dirty="0" smtClean="0">
              <a:solidFill>
                <a:srgbClr val="FFFFFF"/>
              </a:solidFill>
              <a:effectLst/>
            </a:endParaRPr>
          </a:p>
          <a:p>
            <a:pPr marL="0" indent="0" fontAlgn="auto">
              <a:spcAft>
                <a:spcPts val="0"/>
              </a:spcAft>
              <a:buFont typeface="Arial" pitchFamily="34" charset="0"/>
              <a:buNone/>
            </a:pPr>
            <a:endParaRPr lang="en-US" sz="1200" dirty="0" smtClean="0">
              <a:solidFill>
                <a:srgbClr val="FFFFFF"/>
              </a:solidFill>
              <a:effectLst/>
            </a:endParaRPr>
          </a:p>
          <a:p>
            <a:pPr marL="0" indent="0" fontAlgn="auto">
              <a:spcAft>
                <a:spcPts val="0"/>
              </a:spcAft>
              <a:buFont typeface="Arial" pitchFamily="34" charset="0"/>
              <a:buNone/>
            </a:pPr>
            <a:r>
              <a:rPr lang="en-US" sz="900" dirty="0" smtClean="0">
                <a:solidFill>
                  <a:srgbClr val="FFFFFF"/>
                </a:solidFill>
                <a:effectLst/>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9112339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sz="1600" dirty="0">
              <a:solidFill>
                <a:srgbClr val="FFFFFF"/>
              </a:solidFill>
              <a:effectLst/>
              <a:latin typeface="Arial" charset="0"/>
              <a:ea typeface="ＭＳ Ｐゴシック" pitchFamily="34" charset="-128"/>
              <a:cs typeface="Arial" charset="0"/>
            </a:endParaRPr>
          </a:p>
        </p:txBody>
      </p:sp>
      <p:sp>
        <p:nvSpPr>
          <p:cNvPr id="6" name="Rectangle 2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sz="1600" dirty="0">
              <a:solidFill>
                <a:srgbClr val="FFFFFF"/>
              </a:solidFill>
              <a:effectLst/>
              <a:latin typeface="Arial" charset="0"/>
              <a:ea typeface="ＭＳ Ｐゴシック" pitchFamily="34" charset="-128"/>
              <a:cs typeface="Arial" charset="0"/>
            </a:endParaRPr>
          </a:p>
        </p:txBody>
      </p:sp>
      <p:sp>
        <p:nvSpPr>
          <p:cNvPr id="7" name="Rectangle 2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16880AC5-463A-D543-900B-9CA07685C874}" type="slidenum">
              <a:rPr lang="en-US" sz="1600">
                <a:solidFill>
                  <a:srgbClr val="FFFFFF"/>
                </a:solidFill>
                <a:effectLst/>
                <a:latin typeface="Arial" charset="0"/>
                <a:ea typeface="ＭＳ Ｐゴシック" pitchFamily="34" charset="-128"/>
                <a:cs typeface="Arial" charset="0"/>
              </a:rPr>
              <a:pPr>
                <a:defRPr/>
              </a:pPr>
              <a:t>‹#›</a:t>
            </a:fld>
            <a:endParaRPr lang="en-US" sz="1600" dirty="0">
              <a:solidFill>
                <a:srgbClr val="FFFFFF"/>
              </a:solidFill>
              <a:effectLst/>
              <a:latin typeface="Arial" charset="0"/>
              <a:ea typeface="ＭＳ Ｐゴシック" pitchFamily="34" charset="-128"/>
              <a:cs typeface="Arial" charset="0"/>
            </a:endParaRPr>
          </a:p>
        </p:txBody>
      </p:sp>
    </p:spTree>
    <p:extLst>
      <p:ext uri="{BB962C8B-B14F-4D97-AF65-F5344CB8AC3E}">
        <p14:creationId xmlns:p14="http://schemas.microsoft.com/office/powerpoint/2010/main" val="35953693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157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13315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175082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805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66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3714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577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0550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93128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54867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pPr>
                <a:defRPr/>
              </a:pPr>
              <a:t>‹#›</a:t>
            </a:fld>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pP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3082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742530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1705887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6397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69137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17058874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80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55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9256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914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424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7465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1916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80137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6893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5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8894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180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150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87464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7012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0991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5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Font typeface="Arial" pitchFamily="34" charset="0"/>
              <a:buNone/>
            </a:pPr>
            <a:r>
              <a:rPr lang="en-US" sz="1200" dirty="0" smtClean="0">
                <a:solidFill>
                  <a:srgbClr val="FFFFFF"/>
                </a:solidFill>
                <a:effectLst/>
              </a:rPr>
              <a:t>For more information, please contact CDC’s Office for State, Tribal, Local and Territorial Support</a:t>
            </a:r>
          </a:p>
          <a:p>
            <a:pPr marL="228600" indent="0" fontAlgn="auto">
              <a:spcAft>
                <a:spcPts val="0"/>
              </a:spcAft>
              <a:buFont typeface="Arial" pitchFamily="34" charset="0"/>
              <a:buNone/>
            </a:pPr>
            <a:r>
              <a:rPr lang="en-US" sz="1200" dirty="0" smtClean="0">
                <a:solidFill>
                  <a:srgbClr val="FFFFFF"/>
                </a:solidFill>
                <a:effectLst/>
              </a:rPr>
              <a:t>4770 Buford Highway NE, Mailstop E-70, Atlanta,  GA  30341</a:t>
            </a:r>
          </a:p>
          <a:p>
            <a:pPr marL="228600" indent="0" fontAlgn="auto">
              <a:spcAft>
                <a:spcPts val="0"/>
              </a:spcAft>
              <a:buFont typeface="Arial" pitchFamily="34" charset="0"/>
              <a:buNone/>
            </a:pPr>
            <a:r>
              <a:rPr lang="en-US" sz="1200" dirty="0" smtClean="0">
                <a:solidFill>
                  <a:srgbClr val="FFFFFF"/>
                </a:solidFill>
                <a:effectLst/>
              </a:rPr>
              <a:t>Telephone: 1-800-CDC-INFO (232-4636)/TTY: 1-888-232-6348</a:t>
            </a:r>
          </a:p>
          <a:p>
            <a:pPr marL="228600" indent="0" fontAlgn="auto">
              <a:spcAft>
                <a:spcPts val="0"/>
              </a:spcAft>
              <a:buFont typeface="Arial" pitchFamily="34" charset="0"/>
              <a:buNone/>
            </a:pPr>
            <a:r>
              <a:rPr lang="en-US" sz="1200" dirty="0" smtClean="0">
                <a:solidFill>
                  <a:srgbClr val="FFFFFF"/>
                </a:solidFill>
                <a:effectLst/>
              </a:rPr>
              <a:t>E-mail:  </a:t>
            </a:r>
            <a:r>
              <a:rPr lang="en-US" sz="1200" dirty="0" smtClean="0">
                <a:solidFill>
                  <a:srgbClr val="FFFFFF"/>
                </a:solidFill>
                <a:effectLst/>
                <a:hlinkClick r:id="rId3"/>
              </a:rPr>
              <a:t>OSTLTSfeedback@cdc.gov</a:t>
            </a:r>
            <a:r>
              <a:rPr lang="en-US" sz="1200" dirty="0" smtClean="0">
                <a:solidFill>
                  <a:srgbClr val="FFFFFF"/>
                </a:solidFill>
                <a:effectLst/>
              </a:rPr>
              <a:t>	Web:  </a:t>
            </a:r>
            <a:r>
              <a:rPr lang="en-US" sz="1200" dirty="0" smtClean="0">
                <a:solidFill>
                  <a:srgbClr val="FFFFFF"/>
                </a:solidFill>
                <a:effectLst/>
                <a:hlinkClick r:id="rId4"/>
              </a:rPr>
              <a:t>http://www.cdc.gov/stltpublichealth</a:t>
            </a:r>
            <a:endParaRPr lang="en-US" sz="1200" dirty="0" smtClean="0">
              <a:solidFill>
                <a:srgbClr val="FFFFFF"/>
              </a:solidFill>
              <a:effectLst/>
            </a:endParaRPr>
          </a:p>
          <a:p>
            <a:pPr marL="0" indent="0" fontAlgn="auto">
              <a:spcAft>
                <a:spcPts val="0"/>
              </a:spcAft>
              <a:buFont typeface="Arial" pitchFamily="34" charset="0"/>
              <a:buNone/>
            </a:pPr>
            <a:endParaRPr lang="en-US" sz="1200" dirty="0" smtClean="0">
              <a:solidFill>
                <a:srgbClr val="FFFFFF"/>
              </a:solidFill>
              <a:effectLst/>
            </a:endParaRPr>
          </a:p>
          <a:p>
            <a:pPr marL="0" indent="0" fontAlgn="auto">
              <a:spcAft>
                <a:spcPts val="0"/>
              </a:spcAft>
              <a:buFont typeface="Arial" pitchFamily="34" charset="0"/>
              <a:buNone/>
            </a:pPr>
            <a:r>
              <a:rPr lang="en-US" sz="900" dirty="0" smtClean="0">
                <a:solidFill>
                  <a:srgbClr val="FFFFFF"/>
                </a:solidFill>
                <a:effectLst/>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84499463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17058874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7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57363550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3823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24728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374493"/>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p:nvSpPr>
        <p:spPr>
          <a:xfrm>
            <a:off x="1371600" y="5421868"/>
            <a:ext cx="5943600" cy="380873"/>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117058874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defRPr/>
              </a:pPr>
              <a:r>
                <a:rPr lang="en-GB" sz="1000" b="1" dirty="0">
                  <a:solidFill>
                    <a:srgbClr val="002776"/>
                  </a:solidFill>
                  <a:effectLst/>
                  <a:latin typeface="Arial" charset="0"/>
                  <a:cs typeface="Arial" charset="0"/>
                </a:rPr>
                <a:t>Primary colors</a:t>
              </a: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3" name="Rectangle 14"/>
              <p:cNvSpPr>
                <a:spLocks noChangeArrowheads="1"/>
              </p:cNvSpPr>
              <p:nvPr userDrawn="1">
                <p:custDataLst>
                  <p:tags r:id="rId16"/>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39</a:t>
                </a:r>
              </a:p>
              <a:p>
                <a:pPr defTabSz="914724">
                  <a:defRPr/>
                </a:pPr>
                <a:r>
                  <a:rPr lang="en-GB" sz="1000" dirty="0">
                    <a:solidFill>
                      <a:srgbClr val="FFFFFF"/>
                    </a:solidFill>
                    <a:effectLst/>
                    <a:latin typeface="Arial" charset="0"/>
                    <a:cs typeface="Arial" charset="0"/>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25"/>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1" name="Rectangle 16"/>
              <p:cNvSpPr>
                <a:spLocks noChangeArrowheads="1"/>
              </p:cNvSpPr>
              <p:nvPr userDrawn="1">
                <p:custDataLst>
                  <p:tags r:id="rId14"/>
                </p:custDataLst>
              </p:nvPr>
            </p:nvSpPr>
            <p:spPr bwMode="auto">
              <a:xfrm>
                <a:off x="12719526" y="110236"/>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161</a:t>
                </a:r>
              </a:p>
              <a:p>
                <a:pPr defTabSz="914724">
                  <a:defRPr/>
                </a:pPr>
                <a:r>
                  <a:rPr lang="en-GB" sz="1000" dirty="0">
                    <a:solidFill>
                      <a:srgbClr val="FFFFFF"/>
                    </a:solidFill>
                    <a:effectLst/>
                    <a:latin typeface="Arial" charset="0"/>
                    <a:cs typeface="Arial" charset="0"/>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9" name="Rectangle 18"/>
              <p:cNvSpPr>
                <a:spLocks noChangeArrowheads="1"/>
              </p:cNvSpPr>
              <p:nvPr userDrawn="1">
                <p:custDataLst>
                  <p:tags r:id="rId12"/>
                </p:custDataLst>
              </p:nvPr>
            </p:nvSpPr>
            <p:spPr bwMode="auto">
              <a:xfrm>
                <a:off x="12719526" y="91524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60</a:t>
                </a:r>
              </a:p>
              <a:p>
                <a:pPr defTabSz="914724">
                  <a:defRPr/>
                </a:pPr>
                <a:r>
                  <a:rPr lang="en-GB" sz="1000" dirty="0">
                    <a:solidFill>
                      <a:srgbClr val="FFFFFF"/>
                    </a:solidFill>
                    <a:effectLst/>
                    <a:latin typeface="Arial" charset="0"/>
                    <a:cs typeface="Arial" charset="0"/>
                  </a:rPr>
                  <a:t>G 138</a:t>
                </a:r>
              </a:p>
              <a:p>
                <a:pPr defTabSz="914724">
                  <a:defRPr/>
                </a:pPr>
                <a:r>
                  <a:rPr lang="en-GB" sz="1000" dirty="0">
                    <a:solidFill>
                      <a:srgbClr val="FFFFFF"/>
                    </a:solidFill>
                    <a:effectLst/>
                    <a:latin typeface="Arial" charset="0"/>
                    <a:cs typeface="Arial" charset="0"/>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7" name="Rectangle 17"/>
              <p:cNvSpPr>
                <a:spLocks noChangeArrowheads="1"/>
              </p:cNvSpPr>
              <p:nvPr userDrawn="1">
                <p:custDataLst>
                  <p:tags r:id="rId10"/>
                </p:custDataLst>
              </p:nvPr>
            </p:nvSpPr>
            <p:spPr bwMode="auto">
              <a:xfrm>
                <a:off x="12719526" y="1575296"/>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114</a:t>
                </a:r>
              </a:p>
              <a:p>
                <a:pPr defTabSz="914724">
                  <a:defRPr/>
                </a:pPr>
                <a:r>
                  <a:rPr lang="en-GB" sz="1000" dirty="0">
                    <a:solidFill>
                      <a:srgbClr val="002776"/>
                    </a:solidFill>
                    <a:effectLst/>
                    <a:latin typeface="Arial" charset="0"/>
                    <a:cs typeface="Arial" charset="0"/>
                  </a:rPr>
                  <a:t>G 199</a:t>
                </a:r>
              </a:p>
              <a:p>
                <a:pPr defTabSz="914724">
                  <a:defRPr/>
                </a:pPr>
                <a:r>
                  <a:rPr lang="en-GB" sz="1000" dirty="0">
                    <a:solidFill>
                      <a:srgbClr val="002776"/>
                    </a:solidFill>
                    <a:effectLst/>
                    <a:latin typeface="Arial" charset="0"/>
                    <a:cs typeface="Arial" charset="0"/>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5" name="Rectangle 19"/>
              <p:cNvSpPr>
                <a:spLocks noChangeArrowheads="1"/>
              </p:cNvSpPr>
              <p:nvPr userDrawn="1">
                <p:custDataLst>
                  <p:tags r:id="rId8"/>
                </p:custDataLst>
              </p:nvPr>
            </p:nvSpPr>
            <p:spPr bwMode="auto">
              <a:xfrm>
                <a:off x="12719526" y="2395687"/>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201</a:t>
                </a:r>
              </a:p>
              <a:p>
                <a:pPr defTabSz="914724">
                  <a:defRPr/>
                </a:pPr>
                <a:r>
                  <a:rPr lang="en-GB" sz="1000" dirty="0">
                    <a:solidFill>
                      <a:srgbClr val="002776"/>
                    </a:solidFill>
                    <a:effectLst/>
                    <a:latin typeface="Arial" charset="0"/>
                    <a:cs typeface="Arial" charset="0"/>
                  </a:rPr>
                  <a:t>G 221</a:t>
                </a:r>
              </a:p>
              <a:p>
                <a:pPr defTabSz="914724">
                  <a:defRPr/>
                </a:pPr>
                <a:r>
                  <a:rPr lang="en-GB" sz="1000" dirty="0">
                    <a:solidFill>
                      <a:srgbClr val="002776"/>
                    </a:solidFill>
                    <a:effectLst/>
                    <a:latin typeface="Arial" charset="0"/>
                    <a:cs typeface="Arial" charset="0"/>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3" name="Rectangle 15"/>
              <p:cNvSpPr>
                <a:spLocks noChangeArrowheads="1"/>
              </p:cNvSpPr>
              <p:nvPr userDrawn="1">
                <p:custDataLst>
                  <p:tags r:id="rId6"/>
                </p:custDataLst>
              </p:nvPr>
            </p:nvSpPr>
            <p:spPr bwMode="auto">
              <a:xfrm>
                <a:off x="12719526" y="-57815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146</a:t>
                </a:r>
              </a:p>
              <a:p>
                <a:pPr defTabSz="914724">
                  <a:defRPr/>
                </a:pPr>
                <a:r>
                  <a:rPr lang="en-GB" sz="1000" dirty="0">
                    <a:solidFill>
                      <a:srgbClr val="FFFFFF"/>
                    </a:solidFill>
                    <a:effectLst/>
                    <a:latin typeface="Arial" charset="0"/>
                    <a:cs typeface="Arial" charset="0"/>
                  </a:rPr>
                  <a:t>G 212</a:t>
                </a:r>
              </a:p>
              <a:p>
                <a:pPr defTabSz="914724">
                  <a:defRPr/>
                </a:pPr>
                <a:r>
                  <a:rPr lang="en-GB" sz="1000" dirty="0">
                    <a:solidFill>
                      <a:srgbClr val="FFFFFF"/>
                    </a:solidFill>
                    <a:effectLst/>
                    <a:latin typeface="Arial" charset="0"/>
                    <a:cs typeface="Arial" charset="0"/>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710" name="think-cell Slide" r:id="rId18" imgW="0" imgH="0" progId="">
                  <p:embed/>
                </p:oleObj>
              </mc:Choice>
              <mc:Fallback>
                <p:oleObj name="think-cell Slide" r:id="rId18"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5" descr="DEL_PRI_RGB"/>
          <p:cNvPicPr>
            <a:picLocks noChangeArrowheads="1"/>
          </p:cNvPicPr>
          <p:nvPr userDrawn="1"/>
        </p:nvPicPr>
        <p:blipFill>
          <a:blip r:embed="rId19"/>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32304665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734"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dirty="0" smtClean="0"/>
              <a:t>Click to edit Master title style</a:t>
            </a:r>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E0A4D2D1-5A5E-4DB7-B5F2-C7438280965B}" type="slidenum">
              <a:rPr lang="en-US">
                <a:solidFill>
                  <a:srgbClr val="002776"/>
                </a:solidFill>
              </a:rPr>
              <a:pPr>
                <a:defRPr/>
              </a:pPr>
              <a:t>‹#›</a:t>
            </a:fld>
            <a:endParaRPr lang="en-US" dirty="0">
              <a:solidFill>
                <a:srgbClr val="002776"/>
              </a:solidFill>
            </a:endParaRPr>
          </a:p>
        </p:txBody>
      </p:sp>
      <p:sp>
        <p:nvSpPr>
          <p:cNvPr id="8" name="Footer Placeholder 4"/>
          <p:cNvSpPr>
            <a:spLocks noGrp="1"/>
          </p:cNvSpPr>
          <p:nvPr>
            <p:ph type="ftr" sz="quarter" idx="14"/>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7190053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758"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9"/>
          <p:cNvSpPr>
            <a:spLocks noGrp="1"/>
          </p:cNvSpPr>
          <p:nvPr>
            <p:ph type="sldNum" sz="quarter" idx="14"/>
            <p:custDataLst>
              <p:tags r:id="rId4"/>
            </p:custDataLst>
          </p:nvPr>
        </p:nvSpPr>
        <p:spPr/>
        <p:txBody>
          <a:bodyPr/>
          <a:lstStyle>
            <a:lvl1pPr>
              <a:defRPr/>
            </a:lvl1pPr>
          </a:lstStyle>
          <a:p>
            <a:pPr>
              <a:defRPr/>
            </a:pPr>
            <a:fld id="{25E3FCD5-80A5-4E64-8F63-1050164B0916}" type="slidenum">
              <a:rPr lang="en-US">
                <a:solidFill>
                  <a:srgbClr val="002776"/>
                </a:solidFill>
              </a:rPr>
              <a:pPr>
                <a:defRPr/>
              </a:pPr>
              <a:t>‹#›</a:t>
            </a:fld>
            <a:endParaRPr lang="en-US" dirty="0">
              <a:solidFill>
                <a:srgbClr val="002776"/>
              </a:solidFill>
            </a:endParaRPr>
          </a:p>
        </p:txBody>
      </p:sp>
      <p:sp>
        <p:nvSpPr>
          <p:cNvPr id="9" name="Footer Placeholder 10"/>
          <p:cNvSpPr>
            <a:spLocks noGrp="1"/>
          </p:cNvSpPr>
          <p:nvPr>
            <p:ph type="ftr" sz="quarter" idx="15"/>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6962061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06"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890880529"/>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38231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image" Target="../media/image1.png"/><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4.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vmlDrawing" Target="../drawings/vmlDrawing1.vml"/><Relationship Id="rId17" Type="http://schemas.openxmlformats.org/officeDocument/2006/relationships/tags" Target="../tags/tag5.xml"/><Relationship Id="rId2" Type="http://schemas.openxmlformats.org/officeDocument/2006/relationships/slideLayout" Target="../slideLayouts/slideLayout96.xml"/><Relationship Id="rId16" Type="http://schemas.openxmlformats.org/officeDocument/2006/relationships/tags" Target="../tags/tag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heme" Target="../theme/theme5.xml"/><Relationship Id="rId5" Type="http://schemas.openxmlformats.org/officeDocument/2006/relationships/slideLayout" Target="../slideLayouts/slideLayout99.xml"/><Relationship Id="rId15" Type="http://schemas.openxmlformats.org/officeDocument/2006/relationships/tags" Target="../tags/tag3.xml"/><Relationship Id="rId10" Type="http://schemas.openxmlformats.org/officeDocument/2006/relationships/slideLayout" Target="../slideLayouts/slideLayout104.xml"/><Relationship Id="rId19" Type="http://schemas.openxmlformats.org/officeDocument/2006/relationships/oleObject" Target="../embeddings/oleObject1.bin"/><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6.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image" Target="../media/image6.png"/><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theme" Target="../theme/theme7.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image" Target="../media/image6.png"/><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2" name="Rectangle 16"/>
          <p:cNvSpPr>
            <a:spLocks noChangeArrowheads="1"/>
          </p:cNvSpPr>
          <p:nvPr/>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a:effectLst/>
        </p:spPr>
        <p:txBody>
          <a:bodyPr wrap="none" anchor="ctr"/>
          <a:lstStyle/>
          <a:p>
            <a:pPr>
              <a:defRPr/>
            </a:pPr>
            <a:endParaRPr lang="en-US" dirty="0"/>
          </a:p>
        </p:txBody>
      </p:sp>
      <p:sp>
        <p:nvSpPr>
          <p:cNvPr id="3" name="Rectangle 19"/>
          <p:cNvSpPr>
            <a:spLocks noChangeArrowheads="1"/>
          </p:cNvSpPr>
          <p:nvPr/>
        </p:nvSpPr>
        <p:spPr bwMode="auto">
          <a:xfrm>
            <a:off x="0" y="6172200"/>
            <a:ext cx="44958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
        <p:nvSpPr>
          <p:cNvPr id="4" name="Text Box 20"/>
          <p:cNvSpPr txBox="1">
            <a:spLocks noChangeArrowheads="1"/>
          </p:cNvSpPr>
          <p:nvPr/>
        </p:nvSpPr>
        <p:spPr bwMode="auto">
          <a:xfrm>
            <a:off x="304800" y="6248400"/>
            <a:ext cx="3962400" cy="457200"/>
          </a:xfrm>
          <a:prstGeom prst="rect">
            <a:avLst/>
          </a:prstGeom>
          <a:noFill/>
          <a:ln w="9525">
            <a:noFill/>
            <a:miter lim="800000"/>
            <a:headEnd/>
            <a:tailEnd/>
          </a:ln>
          <a:effectLst/>
        </p:spPr>
        <p:txBody>
          <a:bodyPr>
            <a:spAutoFit/>
          </a:bodyPr>
          <a:lstStyle/>
          <a:p>
            <a:pPr>
              <a:spcBef>
                <a:spcPct val="50000"/>
              </a:spcBef>
              <a:defRPr/>
            </a:pPr>
            <a:r>
              <a:rPr lang="en-US" sz="2400" dirty="0" smtClean="0">
                <a:solidFill>
                  <a:schemeClr val="bg1"/>
                </a:solidFill>
                <a:effectLst/>
                <a:latin typeface="Franklin Gothic Medium" pitchFamily="34" charset="0"/>
              </a:rPr>
              <a:t>public health </a:t>
            </a:r>
            <a:r>
              <a:rPr lang="en-US" sz="2400" dirty="0">
                <a:solidFill>
                  <a:schemeClr val="bg1"/>
                </a:solidFill>
                <a:effectLst/>
                <a:latin typeface="Franklin Gothic Medium" pitchFamily="34" charset="0"/>
              </a:rPr>
              <a:t>Surveillance</a:t>
            </a:r>
          </a:p>
        </p:txBody>
      </p:sp>
      <p:sp>
        <p:nvSpPr>
          <p:cNvPr id="5" name="Rectangle 2069"/>
          <p:cNvSpPr>
            <a:spLocks noChangeArrowheads="1"/>
          </p:cNvSpPr>
          <p:nvPr/>
        </p:nvSpPr>
        <p:spPr bwMode="auto">
          <a:xfrm>
            <a:off x="4495800" y="6172200"/>
            <a:ext cx="46482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908" r:id="rId26"/>
    <p:sldLayoutId id="2147483909" r:id="rId27"/>
    <p:sldLayoutId id="2147483910" r:id="rId2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48" r:id="rId18"/>
    <p:sldLayoutId id="2147483887" r:id="rId19"/>
    <p:sldLayoutId id="2147483888" r:id="rId20"/>
    <p:sldLayoutId id="2147483889" r:id="rId21"/>
    <p:sldLayoutId id="2147483890" r:id="rId22"/>
    <p:sldLayoutId id="2147483891" r:id="rId2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94" r:id="rId20"/>
    <p:sldLayoutId id="2147483895" r:id="rId21"/>
    <p:sldLayoutId id="2147483896" r:id="rId22"/>
    <p:sldLayoutId id="2147483897" r:id="rId23"/>
    <p:sldLayoutId id="2147483898" r:id="rId24"/>
    <p:sldLayoutId id="2147483899" r:id="rId25"/>
    <p:sldLayoutId id="2147483900" r:id="rId2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901" r:id="rId17"/>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1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686"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custDataLst>
              <p:tags r:id="rId1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pPr>
              <a:defRPr/>
            </a:pPr>
            <a:fld id="{180567E9-A47E-4D62-B8E7-1C97AD3127A0}" type="slidenum">
              <a:rPr lang="en-US">
                <a:solidFill>
                  <a:srgbClr val="002776"/>
                </a:solidFill>
                <a:effectLst/>
                <a:latin typeface="Arial" charset="0"/>
                <a:cs typeface="Arial" charset="0"/>
              </a:rPr>
              <a:pPr>
                <a:defRPr/>
              </a:pPr>
              <a:t>‹#›</a:t>
            </a:fld>
            <a:endParaRPr lang="en-US" dirty="0">
              <a:solidFill>
                <a:srgbClr val="002776"/>
              </a:solidFill>
              <a:effectLst/>
              <a:latin typeface="Arial" charset="0"/>
              <a:cs typeface="Arial" charset="0"/>
            </a:endParaRPr>
          </a:p>
        </p:txBody>
      </p:sp>
      <p:sp>
        <p:nvSpPr>
          <p:cNvPr id="10" name="Footer Placeholder 10"/>
          <p:cNvSpPr>
            <a:spLocks noGrp="1"/>
          </p:cNvSpPr>
          <p:nvPr>
            <p:ph type="ftr" sz="quarter" idx="3"/>
            <p:custDataLst>
              <p:tags r:id="rId1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defRPr>
            </a:lvl1pPr>
          </a:lstStyle>
          <a:p>
            <a:pPr>
              <a:defRPr/>
            </a:pPr>
            <a:endParaRPr lang="en-US" dirty="0">
              <a:solidFill>
                <a:srgbClr val="002776"/>
              </a:solidFill>
              <a:effectLst/>
              <a:latin typeface="Arial" charset="0"/>
              <a:cs typeface="Arial" charset="0"/>
            </a:endParaRPr>
          </a:p>
        </p:txBody>
      </p:sp>
      <p:sp>
        <p:nvSpPr>
          <p:cNvPr id="6" name="Rectangle 5"/>
          <p:cNvSpPr>
            <a:spLocks noChangeArrowheads="1"/>
          </p:cNvSpPr>
          <p:nvPr>
            <p:custDataLst>
              <p:tags r:id="rId16"/>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185350" name="Title Placeholder 1"/>
          <p:cNvSpPr>
            <a:spLocks noGrp="1"/>
          </p:cNvSpPr>
          <p:nvPr>
            <p:ph type="title"/>
            <p:custDataLst>
              <p:tags r:id="rId17"/>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38747747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7" r:id="rId4"/>
    <p:sldLayoutId id="2147483902" r:id="rId5"/>
    <p:sldLayoutId id="2147483903" r:id="rId6"/>
    <p:sldLayoutId id="2147483904" r:id="rId7"/>
    <p:sldLayoutId id="2147483905" r:id="rId8"/>
    <p:sldLayoutId id="2147483906" r:id="rId9"/>
    <p:sldLayoutId id="2147483907" r:id="rId10"/>
  </p:sldLayoutIdLst>
  <p:hf hdr="0" ftr="0" dt="0"/>
  <p:txStyles>
    <p:titleStyle>
      <a:lvl1pPr algn="l" defTabSz="95726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b="1">
          <a:solidFill>
            <a:schemeClr val="tx2"/>
          </a:solidFill>
          <a:latin typeface="Arial" charset="0"/>
        </a:defRPr>
      </a:lvl2pPr>
      <a:lvl3pPr algn="l" defTabSz="957263" rtl="0" eaLnBrk="0" fontAlgn="base" hangingPunct="0">
        <a:lnSpc>
          <a:spcPct val="106000"/>
        </a:lnSpc>
        <a:spcBef>
          <a:spcPct val="0"/>
        </a:spcBef>
        <a:spcAft>
          <a:spcPct val="0"/>
        </a:spcAft>
        <a:defRPr b="1">
          <a:solidFill>
            <a:schemeClr val="tx2"/>
          </a:solidFill>
          <a:latin typeface="Arial" charset="0"/>
        </a:defRPr>
      </a:lvl3pPr>
      <a:lvl4pPr algn="l" defTabSz="957263" rtl="0" eaLnBrk="0" fontAlgn="base" hangingPunct="0">
        <a:lnSpc>
          <a:spcPct val="106000"/>
        </a:lnSpc>
        <a:spcBef>
          <a:spcPct val="0"/>
        </a:spcBef>
        <a:spcAft>
          <a:spcPct val="0"/>
        </a:spcAft>
        <a:defRPr b="1">
          <a:solidFill>
            <a:schemeClr val="tx2"/>
          </a:solidFill>
          <a:latin typeface="Arial" charset="0"/>
        </a:defRPr>
      </a:lvl4pPr>
      <a:lvl5pPr algn="l" defTabSz="957263" rtl="0" eaLnBrk="0" fontAlgn="base" hangingPunct="0">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61629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78323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2"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67362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816114"/>
            <a:ext cx="4584700" cy="276999"/>
          </a:xfrm>
          <a:prstGeom prst="rect">
            <a:avLst/>
          </a:prstGeom>
          <a:noFill/>
          <a:ln w="19050">
            <a:noFill/>
          </a:ln>
        </p:spPr>
        <p:txBody>
          <a:bodyPr wrap="square" rtlCol="0">
            <a:spAutoFit/>
          </a:bodyPr>
          <a:lstStyle/>
          <a:p>
            <a:r>
              <a:rPr lang="en-US" sz="1200" dirty="0" smtClean="0">
                <a:solidFill>
                  <a:srgbClr val="0039A6"/>
                </a:solidFill>
                <a:effectLst/>
                <a:latin typeface="Century Gothic" panose="020B0502020202020204" pitchFamily="34" charset="0"/>
              </a:rPr>
              <a:t>Public Health 101 Series</a:t>
            </a:r>
            <a:endParaRPr lang="en-US" sz="1200" dirty="0">
              <a:solidFill>
                <a:srgbClr val="0039A6"/>
              </a:solidFill>
              <a:effectLst/>
              <a:latin typeface="Century Gothic" panose="020B0502020202020204" pitchFamily="34" charset="0"/>
            </a:endParaRPr>
          </a:p>
        </p:txBody>
      </p:sp>
      <p:sp>
        <p:nvSpPr>
          <p:cNvPr id="9" name="TextBox 8"/>
          <p:cNvSpPr txBox="1"/>
          <p:nvPr/>
        </p:nvSpPr>
        <p:spPr>
          <a:xfrm>
            <a:off x="3734377" y="3434946"/>
            <a:ext cx="4876800" cy="1077218"/>
          </a:xfrm>
          <a:prstGeom prst="rect">
            <a:avLst/>
          </a:prstGeom>
          <a:noFill/>
        </p:spPr>
        <p:txBody>
          <a:bodyPr wrap="square" rtlCol="0">
            <a:spAutoFit/>
          </a:bodyPr>
          <a:lstStyle/>
          <a:p>
            <a:r>
              <a:rPr lang="en-US" sz="2400" dirty="0" smtClean="0">
                <a:effectLst/>
                <a:latin typeface="Century Gothic" panose="020B0502020202020204" pitchFamily="34" charset="0"/>
              </a:rPr>
              <a:t>Angela Nimsgern, MPH, CPH</a:t>
            </a:r>
            <a:endParaRPr lang="en-US" sz="2400" dirty="0">
              <a:effectLst/>
              <a:latin typeface="Century Gothic" panose="020B0502020202020204" pitchFamily="34" charset="0"/>
            </a:endParaRPr>
          </a:p>
          <a:p>
            <a:r>
              <a:rPr lang="en-US" sz="2000" dirty="0" smtClean="0">
                <a:effectLst/>
                <a:latin typeface="Century Gothic" panose="020B0502020202020204" pitchFamily="34" charset="0"/>
              </a:rPr>
              <a:t>WI DPH, Office of Policy and Practice Alignment, Northern Region</a:t>
            </a:r>
          </a:p>
        </p:txBody>
      </p:sp>
      <p:grpSp>
        <p:nvGrpSpPr>
          <p:cNvPr id="6" name="Group 5" descr="Abstract images of humans encircling the earth." title="Public Health 101 Series Image"/>
          <p:cNvGrpSpPr/>
          <p:nvPr/>
        </p:nvGrpSpPr>
        <p:grpSpPr>
          <a:xfrm>
            <a:off x="444501" y="1600200"/>
            <a:ext cx="3060699" cy="2905037"/>
            <a:chOff x="444501" y="2133601"/>
            <a:chExt cx="3060699" cy="2743200"/>
          </a:xfrm>
        </p:grpSpPr>
        <p:sp>
          <p:nvSpPr>
            <p:cNvPr id="4" name="Oval 3"/>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3" name="Picture 2" descr="Abstract images of humans encircling the Earth." title="Public Health 101 Series 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58" y="6248400"/>
            <a:ext cx="3443956" cy="457162"/>
          </a:xfrm>
          <a:prstGeom prst="rect">
            <a:avLst/>
          </a:prstGeom>
        </p:spPr>
      </p:pic>
      <p:cxnSp>
        <p:nvCxnSpPr>
          <p:cNvPr id="5" name="Straight Connector 4"/>
          <p:cNvCxnSpPr/>
          <p:nvPr/>
        </p:nvCxnSpPr>
        <p:spPr>
          <a:xfrm>
            <a:off x="444501"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5659" y="5449669"/>
            <a:ext cx="8207341" cy="646331"/>
          </a:xfrm>
          <a:prstGeom prst="rect">
            <a:avLst/>
          </a:prstGeom>
          <a:noFill/>
          <a:ln w="12700">
            <a:solidFill>
              <a:srgbClr val="0039A6"/>
            </a:solidFill>
          </a:ln>
        </p:spPr>
        <p:txBody>
          <a:bodyPr wrap="square" rtlCol="0">
            <a:spAutoFit/>
          </a:bodyPr>
          <a:lstStyle/>
          <a:p>
            <a:r>
              <a:rPr lang="en-US" sz="1200" b="1" dirty="0" smtClean="0">
                <a:effectLst/>
                <a:latin typeface="Century Gothic" panose="020B0502020202020204" pitchFamily="34" charset="0"/>
              </a:rPr>
              <a:t>Note:</a:t>
            </a:r>
            <a:r>
              <a:rPr lang="en-US" sz="1200" dirty="0" smtClean="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endParaRPr lang="en-US" sz="1200" dirty="0">
              <a:effectLst/>
              <a:latin typeface="Century Gothic" panose="020B0502020202020204" pitchFamily="34" charset="0"/>
            </a:endParaRPr>
          </a:p>
        </p:txBody>
      </p:sp>
      <p:sp>
        <p:nvSpPr>
          <p:cNvPr id="11" name="TextBox 10"/>
          <p:cNvSpPr txBox="1"/>
          <p:nvPr/>
        </p:nvSpPr>
        <p:spPr>
          <a:xfrm>
            <a:off x="3727450" y="1741605"/>
            <a:ext cx="4584700" cy="1077218"/>
          </a:xfrm>
          <a:prstGeom prst="rect">
            <a:avLst/>
          </a:prstGeom>
          <a:noFill/>
          <a:ln w="19050">
            <a:noFill/>
          </a:ln>
        </p:spPr>
        <p:txBody>
          <a:bodyPr wrap="square" rtlCol="0">
            <a:spAutoFit/>
          </a:bodyPr>
          <a:lstStyle/>
          <a:p>
            <a:pPr algn="ctr"/>
            <a:r>
              <a:rPr lang="en-US" sz="3200" b="1" dirty="0" smtClean="0">
                <a:solidFill>
                  <a:srgbClr val="0039A6"/>
                </a:solidFill>
                <a:effectLst/>
                <a:latin typeface="Century Gothic" panose="020B0502020202020204" pitchFamily="34" charset="0"/>
              </a:rPr>
              <a:t>Public Health 101: </a:t>
            </a:r>
          </a:p>
          <a:p>
            <a:pPr algn="ctr"/>
            <a:r>
              <a:rPr lang="en-US" sz="3200" b="1" dirty="0" smtClean="0">
                <a:solidFill>
                  <a:srgbClr val="0039A6"/>
                </a:solidFill>
                <a:effectLst/>
                <a:latin typeface="Century Gothic" panose="020B0502020202020204" pitchFamily="34" charset="0"/>
              </a:rPr>
              <a:t>History and Structure</a:t>
            </a:r>
            <a:endParaRPr lang="en-US" sz="3200" b="1" dirty="0">
              <a:solidFill>
                <a:srgbClr val="0039A6"/>
              </a:solidFill>
              <a:effectLst/>
              <a:latin typeface="Century Gothic" panose="020B0502020202020204" pitchFamily="34" charset="0"/>
            </a:endParaRPr>
          </a:p>
        </p:txBody>
      </p:sp>
    </p:spTree>
    <p:extLst>
      <p:ext uri="{BB962C8B-B14F-4D97-AF65-F5344CB8AC3E}">
        <p14:creationId xmlns:p14="http://schemas.microsoft.com/office/powerpoint/2010/main" val="2274393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Prevention Through Policy</a:t>
            </a:r>
            <a:endParaRPr lang="en-US" sz="3000" b="1" dirty="0">
              <a:solidFill>
                <a:srgbClr val="0039A6"/>
              </a:solidFill>
              <a:effectLst/>
              <a:latin typeface="Century Gothic" panose="020B0502020202020204" pitchFamily="34" charset="0"/>
            </a:endParaRPr>
          </a:p>
        </p:txBody>
      </p:sp>
      <p:cxnSp>
        <p:nvCxnSpPr>
          <p:cNvPr id="15" name="Straight Connector 14"/>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5741" y="1458164"/>
            <a:ext cx="2085828" cy="954107"/>
          </a:xfrm>
          <a:prstGeom prst="rect">
            <a:avLst/>
          </a:prstGeom>
          <a:noFill/>
        </p:spPr>
        <p:txBody>
          <a:bodyPr wrap="none" rtlCol="0">
            <a:spAutoFit/>
          </a:bodyPr>
          <a:lstStyle/>
          <a:p>
            <a:pPr algn="ctr"/>
            <a:r>
              <a:rPr lang="en-US" dirty="0" smtClean="0">
                <a:effectLst/>
                <a:latin typeface="Century Gothic" panose="020B0502020202020204" pitchFamily="34" charset="0"/>
              </a:rPr>
              <a:t>Book</a:t>
            </a:r>
            <a:br>
              <a:rPr lang="en-US" dirty="0" smtClean="0">
                <a:effectLst/>
                <a:latin typeface="Century Gothic" panose="020B0502020202020204" pitchFamily="34" charset="0"/>
              </a:rPr>
            </a:br>
            <a:r>
              <a:rPr lang="en-US" dirty="0" smtClean="0">
                <a:effectLst/>
                <a:latin typeface="Century Gothic" panose="020B0502020202020204" pitchFamily="34" charset="0"/>
              </a:rPr>
              <a:t>of Leviticus</a:t>
            </a:r>
            <a:endParaRPr lang="en-US" dirty="0">
              <a:effectLst/>
              <a:latin typeface="Century Gothic" panose="020B0502020202020204" pitchFamily="34" charset="0"/>
            </a:endParaRPr>
          </a:p>
        </p:txBody>
      </p:sp>
      <p:sp>
        <p:nvSpPr>
          <p:cNvPr id="19" name="TextBox 18"/>
          <p:cNvSpPr txBox="1"/>
          <p:nvPr/>
        </p:nvSpPr>
        <p:spPr>
          <a:xfrm>
            <a:off x="860962" y="4711644"/>
            <a:ext cx="1636987" cy="1200329"/>
          </a:xfrm>
          <a:prstGeom prst="rect">
            <a:avLst/>
          </a:prstGeom>
          <a:noFill/>
        </p:spPr>
        <p:txBody>
          <a:bodyPr wrap="none" rtlCol="0">
            <a:spAutoFit/>
          </a:bodyPr>
          <a:lstStyle/>
          <a:p>
            <a:pPr algn="ctr"/>
            <a:r>
              <a:rPr lang="en-US" sz="1800" dirty="0" smtClean="0">
                <a:effectLst/>
                <a:latin typeface="Century Gothic" panose="020B0502020202020204" pitchFamily="34" charset="0"/>
              </a:rPr>
              <a:t>The world’s</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first written</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 health code</a:t>
            </a:r>
            <a:br>
              <a:rPr lang="en-US" sz="1800" dirty="0" smtClean="0">
                <a:effectLst/>
                <a:latin typeface="Century Gothic" panose="020B0502020202020204" pitchFamily="34" charset="0"/>
              </a:rPr>
            </a:br>
            <a:endParaRPr lang="en-US" sz="1800" dirty="0">
              <a:effectLst/>
              <a:latin typeface="Century Gothic" panose="020B0502020202020204" pitchFamily="34" charset="0"/>
            </a:endParaRPr>
          </a:p>
        </p:txBody>
      </p:sp>
      <p:sp>
        <p:nvSpPr>
          <p:cNvPr id="22" name="TextBox 21"/>
          <p:cNvSpPr txBox="1"/>
          <p:nvPr/>
        </p:nvSpPr>
        <p:spPr>
          <a:xfrm>
            <a:off x="3630032" y="1451793"/>
            <a:ext cx="1763623" cy="954107"/>
          </a:xfrm>
          <a:prstGeom prst="rect">
            <a:avLst/>
          </a:prstGeom>
          <a:noFill/>
        </p:spPr>
        <p:txBody>
          <a:bodyPr wrap="none" rtlCol="0">
            <a:spAutoFit/>
          </a:bodyPr>
          <a:lstStyle/>
          <a:p>
            <a:pPr algn="ctr"/>
            <a:r>
              <a:rPr lang="en-US" dirty="0" smtClean="0">
                <a:effectLst/>
                <a:latin typeface="Century Gothic" panose="020B0502020202020204" pitchFamily="34" charset="0"/>
              </a:rPr>
              <a:t>Tobacco</a:t>
            </a:r>
            <a:br>
              <a:rPr lang="en-US" dirty="0" smtClean="0">
                <a:effectLst/>
                <a:latin typeface="Century Gothic" panose="020B0502020202020204" pitchFamily="34" charset="0"/>
              </a:rPr>
            </a:br>
            <a:r>
              <a:rPr lang="en-US" dirty="0" smtClean="0">
                <a:effectLst/>
                <a:latin typeface="Century Gothic" panose="020B0502020202020204" pitchFamily="34" charset="0"/>
              </a:rPr>
              <a:t>Laws</a:t>
            </a:r>
            <a:endParaRPr lang="en-US" dirty="0">
              <a:effectLst/>
              <a:latin typeface="Century Gothic" panose="020B0502020202020204" pitchFamily="34" charset="0"/>
            </a:endParaRPr>
          </a:p>
        </p:txBody>
      </p:sp>
      <p:sp>
        <p:nvSpPr>
          <p:cNvPr id="23" name="TextBox 22"/>
          <p:cNvSpPr txBox="1"/>
          <p:nvPr/>
        </p:nvSpPr>
        <p:spPr>
          <a:xfrm>
            <a:off x="2704699" y="4726884"/>
            <a:ext cx="3599992" cy="923330"/>
          </a:xfrm>
          <a:prstGeom prst="rect">
            <a:avLst/>
          </a:prstGeom>
          <a:noFill/>
        </p:spPr>
        <p:txBody>
          <a:bodyPr wrap="square" rtlCol="0">
            <a:spAutoFit/>
          </a:bodyPr>
          <a:lstStyle/>
          <a:p>
            <a:pPr algn="ctr"/>
            <a:r>
              <a:rPr lang="en-US" sz="1800" dirty="0" smtClean="0">
                <a:effectLst/>
                <a:latin typeface="Century Gothic" panose="020B0502020202020204" pitchFamily="34" charset="0"/>
              </a:rPr>
              <a:t>Laws banning smoking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in public places</a:t>
            </a:r>
            <a:br>
              <a:rPr lang="en-US" sz="1800" dirty="0" smtClean="0">
                <a:effectLst/>
                <a:latin typeface="Century Gothic" panose="020B0502020202020204" pitchFamily="34" charset="0"/>
              </a:rPr>
            </a:br>
            <a:endParaRPr lang="en-US" sz="1800" dirty="0">
              <a:effectLst/>
              <a:latin typeface="Century Gothic" panose="020B0502020202020204" pitchFamily="34" charset="0"/>
            </a:endParaRPr>
          </a:p>
        </p:txBody>
      </p:sp>
      <p:sp>
        <p:nvSpPr>
          <p:cNvPr id="26" name="TextBox 25"/>
          <p:cNvSpPr txBox="1"/>
          <p:nvPr/>
        </p:nvSpPr>
        <p:spPr>
          <a:xfrm>
            <a:off x="6650876" y="1681923"/>
            <a:ext cx="1502334" cy="523220"/>
          </a:xfrm>
          <a:prstGeom prst="rect">
            <a:avLst/>
          </a:prstGeom>
          <a:noFill/>
        </p:spPr>
        <p:txBody>
          <a:bodyPr wrap="none" rtlCol="0">
            <a:spAutoFit/>
          </a:bodyPr>
          <a:lstStyle/>
          <a:p>
            <a:pPr algn="ctr"/>
            <a:r>
              <a:rPr lang="en-US" dirty="0" smtClean="0">
                <a:effectLst/>
                <a:latin typeface="Century Gothic" panose="020B0502020202020204" pitchFamily="34" charset="0"/>
              </a:rPr>
              <a:t>Obesity</a:t>
            </a:r>
            <a:endParaRPr lang="en-US" dirty="0">
              <a:effectLst/>
              <a:latin typeface="Century Gothic" panose="020B0502020202020204" pitchFamily="34" charset="0"/>
            </a:endParaRPr>
          </a:p>
        </p:txBody>
      </p:sp>
      <p:sp>
        <p:nvSpPr>
          <p:cNvPr id="27" name="TextBox 26"/>
          <p:cNvSpPr txBox="1"/>
          <p:nvPr/>
        </p:nvSpPr>
        <p:spPr>
          <a:xfrm>
            <a:off x="5948688" y="4726884"/>
            <a:ext cx="2906711" cy="923330"/>
          </a:xfrm>
          <a:prstGeom prst="rect">
            <a:avLst/>
          </a:prstGeom>
          <a:noFill/>
        </p:spPr>
        <p:txBody>
          <a:bodyPr wrap="square" rtlCol="0">
            <a:spAutoFit/>
          </a:bodyPr>
          <a:lstStyle/>
          <a:p>
            <a:pPr algn="ctr"/>
            <a:r>
              <a:rPr lang="en-US" sz="1800" dirty="0" smtClean="0">
                <a:effectLst/>
                <a:latin typeface="Century Gothic" panose="020B0502020202020204" pitchFamily="34" charset="0"/>
              </a:rPr>
              <a:t>Food labeling and promotion of physical activity</a:t>
            </a:r>
            <a:endParaRPr lang="en-US" sz="1800" dirty="0">
              <a:effectLst/>
              <a:latin typeface="Century Gothic" panose="020B0502020202020204" pitchFamily="34" charset="0"/>
            </a:endParaRP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10</a:t>
            </a:fld>
            <a:endParaRPr lang="en-US" sz="1400" dirty="0">
              <a:effectLst/>
              <a:latin typeface="Myriad Web Pro"/>
            </a:endParaRPr>
          </a:p>
        </p:txBody>
      </p:sp>
      <p:pic>
        <p:nvPicPr>
          <p:cNvPr id="10242" name="Picture 2" descr="Ancient scroll, open to the scripture inside." title="Ancient Sc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1" y="2485969"/>
            <a:ext cx="22066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Cigarette burning in an ash tray." title="Burning Cigar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276" y="2499824"/>
            <a:ext cx="2219325"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Two feet standing on a scale." title="Weighing 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691" y="2499824"/>
            <a:ext cx="2212975"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6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lobe encircled by red arrow." title="Earth and Red Arrow"/>
          <p:cNvGrpSpPr/>
          <p:nvPr/>
        </p:nvGrpSpPr>
        <p:grpSpPr>
          <a:xfrm>
            <a:off x="2413293" y="2088107"/>
            <a:ext cx="4337317" cy="3521123"/>
            <a:chOff x="2413293" y="2088107"/>
            <a:chExt cx="4337317" cy="3521123"/>
          </a:xfrm>
        </p:grpSpPr>
        <p:sp>
          <p:nvSpPr>
            <p:cNvPr id="24" name="Rectangle 23"/>
            <p:cNvSpPr/>
            <p:nvPr/>
          </p:nvSpPr>
          <p:spPr bwMode="auto">
            <a:xfrm>
              <a:off x="2413293" y="2088107"/>
              <a:ext cx="4274024" cy="3521123"/>
            </a:xfrm>
            <a:prstGeom prst="rect">
              <a:avLst/>
            </a:prstGeom>
            <a:solidFill>
              <a:schemeClr val="bg1"/>
            </a:solidFill>
            <a:ln w="22225">
              <a:solidFill>
                <a:schemeClr val="tx1"/>
              </a:solidFill>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pic>
          <p:nvPicPr>
            <p:cNvPr id="26" name="Picture 4" descr="Globe encircled by red arrow." title="Earth and Red Arrow"/>
            <p:cNvPicPr>
              <a:picLocks noChangeAspect="1" noChangeArrowheads="1"/>
            </p:cNvPicPr>
            <p:nvPr/>
          </p:nvPicPr>
          <p:blipFill rotWithShape="1">
            <a:blip r:embed="rId3"/>
            <a:srcRect t="12666" r="2489" b="12972"/>
            <a:stretch/>
          </p:blipFill>
          <p:spPr bwMode="auto">
            <a:xfrm>
              <a:off x="2476586" y="2218971"/>
              <a:ext cx="4274024" cy="3259394"/>
            </a:xfrm>
            <a:prstGeom prst="rect">
              <a:avLst/>
            </a:prstGeom>
            <a:ln>
              <a:noFill/>
            </a:ln>
            <a:effectLst>
              <a:outerShdw blurRad="292100" dist="139700" dir="2700000" algn="tl" rotWithShape="0">
                <a:srgbClr val="333333">
                  <a:alpha val="65000"/>
                </a:srgbClr>
              </a:outerShdw>
            </a:effectLst>
            <a:extLst/>
          </p:spPr>
        </p:pic>
      </p:grpSp>
      <p:sp>
        <p:nvSpPr>
          <p:cNvPr id="27" name="Title 1"/>
          <p:cNvSpPr txBox="1">
            <a:spLocks/>
          </p:cNvSpPr>
          <p:nvPr/>
        </p:nvSpPr>
        <p:spPr>
          <a:xfrm>
            <a:off x="1754392" y="840473"/>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200" b="0" dirty="0" smtClean="0">
                <a:solidFill>
                  <a:srgbClr val="0039A6"/>
                </a:solidFill>
                <a:latin typeface="Century Gothic" panose="020B0502020202020204" pitchFamily="34" charset="0"/>
              </a:rPr>
              <a:t>A Public Health Approach</a:t>
            </a:r>
            <a:endParaRPr lang="en-US" sz="3200" b="0" dirty="0">
              <a:solidFill>
                <a:srgbClr val="0039A6"/>
              </a:solidFill>
              <a:latin typeface="Century Gothic" panose="020B0502020202020204" pitchFamily="34" charset="0"/>
            </a:endParaRPr>
          </a:p>
        </p:txBody>
      </p:sp>
      <p:sp>
        <p:nvSpPr>
          <p:cNvPr id="7"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endParaRPr lang="en-US" sz="3200" b="0" dirty="0">
              <a:solidFill>
                <a:srgbClr val="0039A6"/>
              </a:solidFill>
              <a:latin typeface="Century Gothic" panose="020B0502020202020204" pitchFamily="34" charset="0"/>
            </a:endParaRPr>
          </a:p>
        </p:txBody>
      </p: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11</a:t>
            </a:fld>
            <a:endParaRPr lang="en-US" sz="1400" dirty="0">
              <a:effectLst/>
              <a:latin typeface="Myriad Web Pro"/>
            </a:endParaRPr>
          </a:p>
        </p:txBody>
      </p:sp>
    </p:spTree>
    <p:extLst>
      <p:ext uri="{BB962C8B-B14F-4D97-AF65-F5344CB8AC3E}">
        <p14:creationId xmlns:p14="http://schemas.microsoft.com/office/powerpoint/2010/main" val="119626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rPr>
              <a:t/>
            </a:r>
            <a:br>
              <a:rPr lang="en-US" sz="3600" dirty="0" smtClean="0">
                <a:ln w="900" cmpd="sng">
                  <a:solidFill>
                    <a:schemeClr val="accent1">
                      <a:satMod val="190000"/>
                      <a:alpha val="55000"/>
                    </a:schemeClr>
                  </a:solidFill>
                  <a:prstDash val="solid"/>
                </a:ln>
                <a:solidFill>
                  <a:srgbClr val="0039A6"/>
                </a:solidFill>
              </a:rPr>
            </a:br>
            <a:r>
              <a:rPr lang="en-US" sz="3000" dirty="0" smtClean="0">
                <a:solidFill>
                  <a:srgbClr val="0039A6"/>
                </a:solidFill>
                <a:latin typeface="Century Gothic" panose="020B0502020202020204" pitchFamily="34" charset="0"/>
              </a:rPr>
              <a:t>A Public Health Approach</a:t>
            </a:r>
            <a:endParaRPr lang="en-US" sz="300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smtClean="0">
                <a:effectLst/>
                <a:latin typeface="Century Gothic" panose="020B0502020202020204" pitchFamily="34" charset="0"/>
              </a:rPr>
              <a:t>Surveillance</a:t>
            </a:r>
            <a:endParaRPr lang="en-US" sz="2000" dirty="0">
              <a:effectLst/>
              <a:latin typeface="Century Gothic" panose="020B0502020202020204" pitchFamily="34" charset="0"/>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smtClean="0">
                <a:effectLst/>
                <a:latin typeface="Century Gothic" panose="020B0502020202020204" pitchFamily="34" charset="0"/>
              </a:rPr>
              <a:t>Risk Factor Identification</a:t>
            </a:r>
            <a:endParaRPr lang="en-US" sz="2000" dirty="0">
              <a:effectLst/>
              <a:latin typeface="Century Gothic" panose="020B0502020202020204" pitchFamily="34" charset="0"/>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smtClean="0">
                <a:effectLst/>
                <a:latin typeface="Century Gothic" panose="020B0502020202020204" pitchFamily="34" charset="0"/>
              </a:rPr>
              <a:t>Intervention</a:t>
            </a:r>
          </a:p>
          <a:p>
            <a:pPr algn="ctr"/>
            <a:r>
              <a:rPr lang="en-US" sz="2000" dirty="0">
                <a:effectLst/>
                <a:latin typeface="Century Gothic" panose="020B0502020202020204" pitchFamily="34" charset="0"/>
              </a:rPr>
              <a:t>E</a:t>
            </a:r>
            <a:r>
              <a:rPr lang="en-US" sz="2000" dirty="0" smtClean="0">
                <a:effectLst/>
                <a:latin typeface="Century Gothic" panose="020B0502020202020204" pitchFamily="34" charset="0"/>
              </a:rPr>
              <a:t>valuation</a:t>
            </a:r>
            <a:endParaRPr lang="en-US" sz="2000" dirty="0">
              <a:effectLst/>
              <a:latin typeface="Century Gothic" panose="020B0502020202020204" pitchFamily="34" charset="0"/>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smtClean="0">
                <a:effectLst/>
                <a:latin typeface="Century Gothic" panose="020B0502020202020204" pitchFamily="34" charset="0"/>
              </a:rPr>
              <a:t>Implementation</a:t>
            </a:r>
            <a:endParaRPr lang="en-US" sz="2000" dirty="0">
              <a:effectLst/>
              <a:latin typeface="Century Gothic" panose="020B0502020202020204" pitchFamily="34" charset="0"/>
            </a:endParaRP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12</a:t>
            </a:fld>
            <a:endParaRPr lang="en-US" sz="1400" dirty="0">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8265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457200" y="147638"/>
            <a:ext cx="8229600" cy="1143000"/>
          </a:xfrm>
        </p:spPr>
        <p:txBody>
          <a:bodyPr/>
          <a:lstStyle/>
          <a:p>
            <a:r>
              <a:rPr lang="en-US" sz="3200" dirty="0">
                <a:latin typeface="Century Gothic" panose="020B0502020202020204" pitchFamily="34" charset="0"/>
                <a:cs typeface="Arial" pitchFamily="34" charset="0"/>
              </a:rPr>
              <a:t>A system of partnerships that includes, </a:t>
            </a:r>
            <a:r>
              <a:rPr lang="en-US" sz="3200" dirty="0" smtClean="0">
                <a:latin typeface="Century Gothic" panose="020B0502020202020204" pitchFamily="34" charset="0"/>
                <a:cs typeface="Arial" pitchFamily="34" charset="0"/>
              </a:rPr>
              <a:t/>
            </a:r>
            <a:br>
              <a:rPr lang="en-US" sz="3200" dirty="0" smtClean="0">
                <a:latin typeface="Century Gothic" panose="020B0502020202020204" pitchFamily="34" charset="0"/>
                <a:cs typeface="Arial" pitchFamily="34" charset="0"/>
              </a:rPr>
            </a:br>
            <a:r>
              <a:rPr lang="en-US" sz="3200" dirty="0" smtClean="0">
                <a:latin typeface="Century Gothic" panose="020B0502020202020204" pitchFamily="34" charset="0"/>
                <a:cs typeface="Arial" pitchFamily="34" charset="0"/>
              </a:rPr>
              <a:t>but </a:t>
            </a:r>
            <a:r>
              <a:rPr lang="en-US" sz="3200" dirty="0">
                <a:latin typeface="Century Gothic" panose="020B0502020202020204" pitchFamily="34" charset="0"/>
                <a:cs typeface="Arial" pitchFamily="34" charset="0"/>
              </a:rPr>
              <a:t>is not limited to . </a:t>
            </a:r>
            <a:r>
              <a:rPr lang="en-US" sz="3200" dirty="0">
                <a:latin typeface="Century Gothic" panose="020B0502020202020204" pitchFamily="34" charset="0"/>
              </a:rPr>
              <a:t>. .</a:t>
            </a:r>
          </a:p>
        </p:txBody>
      </p:sp>
      <p:sp>
        <p:nvSpPr>
          <p:cNvPr id="637955" name="Rectangle 3"/>
          <p:cNvSpPr>
            <a:spLocks noChangeArrowheads="1"/>
          </p:cNvSpPr>
          <p:nvPr/>
        </p:nvSpPr>
        <p:spPr bwMode="auto">
          <a:xfrm>
            <a:off x="3352800" y="3048000"/>
            <a:ext cx="2971800" cy="1219200"/>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r>
              <a:rPr lang="en-US" sz="1800" b="1" dirty="0">
                <a:solidFill>
                  <a:schemeClr val="accent1">
                    <a:lumMod val="50000"/>
                  </a:schemeClr>
                </a:solidFill>
                <a:effectLst/>
                <a:latin typeface="Century Gothic" panose="020B0502020202020204" pitchFamily="34" charset="0"/>
                <a:ea typeface="ＭＳ Ｐゴシック" pitchFamily="34" charset="-128"/>
                <a:cs typeface="Arial" charset="0"/>
              </a:rPr>
              <a:t>Federal DHHS</a:t>
            </a:r>
          </a:p>
          <a:p>
            <a:pPr algn="ctr"/>
            <a:r>
              <a:rPr lang="en-US" sz="1800" b="1" dirty="0">
                <a:solidFill>
                  <a:schemeClr val="accent1">
                    <a:lumMod val="50000"/>
                  </a:schemeClr>
                </a:solidFill>
                <a:effectLst/>
                <a:latin typeface="Century Gothic" panose="020B0502020202020204" pitchFamily="34" charset="0"/>
                <a:ea typeface="ＭＳ Ｐゴシック" pitchFamily="34" charset="-128"/>
                <a:cs typeface="Arial" charset="0"/>
              </a:rPr>
              <a:t>State Health </a:t>
            </a:r>
            <a:r>
              <a:rPr lang="en-US" sz="1800" b="1" dirty="0" smtClean="0">
                <a:solidFill>
                  <a:schemeClr val="accent1">
                    <a:lumMod val="50000"/>
                  </a:schemeClr>
                </a:solidFill>
                <a:effectLst/>
                <a:latin typeface="Century Gothic" panose="020B0502020202020204" pitchFamily="34" charset="0"/>
                <a:ea typeface="ＭＳ Ｐゴシック" pitchFamily="34" charset="-128"/>
                <a:cs typeface="Arial" charset="0"/>
              </a:rPr>
              <a:t>Departments</a:t>
            </a:r>
            <a:endParaRPr lang="en-US" sz="1800" b="1" dirty="0">
              <a:solidFill>
                <a:schemeClr val="accent1">
                  <a:lumMod val="50000"/>
                </a:schemeClr>
              </a:solidFill>
              <a:effectLst/>
              <a:latin typeface="Century Gothic" panose="020B0502020202020204" pitchFamily="34" charset="0"/>
              <a:ea typeface="ＭＳ Ｐゴシック" pitchFamily="34" charset="-128"/>
              <a:cs typeface="Arial" charset="0"/>
            </a:endParaRPr>
          </a:p>
          <a:p>
            <a:pPr algn="ctr"/>
            <a:r>
              <a:rPr lang="en-US" sz="1800" b="1" dirty="0">
                <a:solidFill>
                  <a:schemeClr val="accent1">
                    <a:lumMod val="50000"/>
                  </a:schemeClr>
                </a:solidFill>
                <a:effectLst/>
                <a:latin typeface="Century Gothic" panose="020B0502020202020204" pitchFamily="34" charset="0"/>
                <a:ea typeface="ＭＳ Ｐゴシック" pitchFamily="34" charset="-128"/>
                <a:cs typeface="Arial" charset="0"/>
              </a:rPr>
              <a:t>Local Health Departments</a:t>
            </a:r>
          </a:p>
          <a:p>
            <a:pPr algn="ctr"/>
            <a:r>
              <a:rPr lang="en-US" sz="1800" b="1" dirty="0">
                <a:solidFill>
                  <a:schemeClr val="accent1">
                    <a:lumMod val="50000"/>
                  </a:schemeClr>
                </a:solidFill>
                <a:effectLst/>
                <a:latin typeface="Century Gothic" panose="020B0502020202020204" pitchFamily="34" charset="0"/>
                <a:ea typeface="ＭＳ Ｐゴシック" pitchFamily="34" charset="-128"/>
                <a:cs typeface="Arial" charset="0"/>
              </a:rPr>
              <a:t>Tribal Health</a:t>
            </a:r>
          </a:p>
        </p:txBody>
      </p:sp>
      <p:sp>
        <p:nvSpPr>
          <p:cNvPr id="637956" name="AutoShape 4"/>
          <p:cNvSpPr>
            <a:spLocks noChangeArrowheads="1"/>
          </p:cNvSpPr>
          <p:nvPr/>
        </p:nvSpPr>
        <p:spPr bwMode="auto">
          <a:xfrm>
            <a:off x="609600" y="3581400"/>
            <a:ext cx="1828800" cy="9144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Justice </a:t>
            </a:r>
            <a:r>
              <a:rPr lang="en-US" sz="1600" dirty="0" smtClean="0">
                <a:solidFill>
                  <a:srgbClr val="FFFFFF"/>
                </a:solidFill>
                <a:effectLst/>
                <a:latin typeface="Century Gothic" panose="020B0502020202020204" pitchFamily="34" charset="0"/>
                <a:ea typeface="ＭＳ Ｐゴシック" pitchFamily="34" charset="-128"/>
                <a:cs typeface="Arial" charset="0"/>
              </a:rPr>
              <a:t>and Law</a:t>
            </a:r>
            <a:endParaRPr lang="en-US" sz="1600" dirty="0">
              <a:solidFill>
                <a:srgbClr val="FFFFFF"/>
              </a:solidFill>
              <a:effectLst/>
              <a:latin typeface="Century Gothic" panose="020B0502020202020204" pitchFamily="34" charset="0"/>
              <a:ea typeface="ＭＳ Ｐゴシック" pitchFamily="34" charset="-128"/>
              <a:cs typeface="Arial" charset="0"/>
            </a:endParaRPr>
          </a:p>
          <a:p>
            <a:pPr algn="ctr"/>
            <a:r>
              <a:rPr lang="en-US" sz="1600" dirty="0">
                <a:solidFill>
                  <a:srgbClr val="FFFFFF"/>
                </a:solidFill>
                <a:effectLst/>
                <a:latin typeface="Century Gothic" panose="020B0502020202020204" pitchFamily="34" charset="0"/>
                <a:ea typeface="ＭＳ Ｐゴシック" pitchFamily="34" charset="-128"/>
                <a:cs typeface="Arial" charset="0"/>
              </a:rPr>
              <a:t>Enforcement</a:t>
            </a:r>
          </a:p>
        </p:txBody>
      </p:sp>
      <p:sp>
        <p:nvSpPr>
          <p:cNvPr id="637957" name="AutoShape 5"/>
          <p:cNvSpPr>
            <a:spLocks noChangeArrowheads="1"/>
          </p:cNvSpPr>
          <p:nvPr/>
        </p:nvSpPr>
        <p:spPr bwMode="auto">
          <a:xfrm>
            <a:off x="4572000" y="5257800"/>
            <a:ext cx="1371600" cy="7620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Community </a:t>
            </a:r>
          </a:p>
          <a:p>
            <a:pPr algn="ctr"/>
            <a:r>
              <a:rPr lang="en-US" sz="1600" dirty="0">
                <a:solidFill>
                  <a:srgbClr val="FFFFFF"/>
                </a:solidFill>
                <a:effectLst/>
                <a:latin typeface="Century Gothic" panose="020B0502020202020204" pitchFamily="34" charset="0"/>
                <a:ea typeface="ＭＳ Ｐゴシック" pitchFamily="34" charset="-128"/>
                <a:cs typeface="Arial" charset="0"/>
              </a:rPr>
              <a:t>Services</a:t>
            </a:r>
          </a:p>
        </p:txBody>
      </p:sp>
      <p:sp>
        <p:nvSpPr>
          <p:cNvPr id="637958" name="AutoShape 6"/>
          <p:cNvSpPr>
            <a:spLocks noChangeArrowheads="1"/>
          </p:cNvSpPr>
          <p:nvPr/>
        </p:nvSpPr>
        <p:spPr bwMode="auto">
          <a:xfrm>
            <a:off x="6985000" y="4114800"/>
            <a:ext cx="1689100" cy="6858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smtClean="0">
                <a:solidFill>
                  <a:srgbClr val="FFFFFF"/>
                </a:solidFill>
                <a:effectLst/>
                <a:latin typeface="Century Gothic" panose="020B0502020202020204" pitchFamily="34" charset="0"/>
                <a:ea typeface="ＭＳ Ｐゴシック" pitchFamily="34" charset="-128"/>
                <a:cs typeface="Arial" charset="0"/>
              </a:rPr>
              <a:t>Environmental</a:t>
            </a:r>
          </a:p>
          <a:p>
            <a:pPr algn="ctr"/>
            <a:r>
              <a:rPr lang="en-US" sz="1600" dirty="0" smtClean="0">
                <a:solidFill>
                  <a:srgbClr val="FFFFFF"/>
                </a:solidFill>
                <a:effectLst/>
                <a:latin typeface="Century Gothic" panose="020B0502020202020204" pitchFamily="34" charset="0"/>
                <a:ea typeface="ＭＳ Ｐゴシック" pitchFamily="34" charset="-128"/>
                <a:cs typeface="Arial" charset="0"/>
              </a:rPr>
              <a:t> Health </a:t>
            </a:r>
            <a:endParaRPr lang="en-US" sz="1600" dirty="0">
              <a:solidFill>
                <a:srgbClr val="FFFFFF"/>
              </a:solidFill>
              <a:effectLst/>
              <a:latin typeface="Century Gothic" panose="020B0502020202020204" pitchFamily="34" charset="0"/>
              <a:ea typeface="ＭＳ Ｐゴシック" pitchFamily="34" charset="-128"/>
              <a:cs typeface="Arial" charset="0"/>
            </a:endParaRPr>
          </a:p>
        </p:txBody>
      </p:sp>
      <p:sp>
        <p:nvSpPr>
          <p:cNvPr id="637959" name="AutoShape 7"/>
          <p:cNvSpPr>
            <a:spLocks noChangeArrowheads="1"/>
          </p:cNvSpPr>
          <p:nvPr/>
        </p:nvSpPr>
        <p:spPr bwMode="auto">
          <a:xfrm>
            <a:off x="7239000" y="2971800"/>
            <a:ext cx="1295400" cy="7620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Healthcare</a:t>
            </a:r>
          </a:p>
          <a:p>
            <a:pPr algn="ctr"/>
            <a:r>
              <a:rPr lang="en-US" sz="1600" dirty="0">
                <a:solidFill>
                  <a:srgbClr val="FFFFFF"/>
                </a:solidFill>
                <a:effectLst/>
                <a:latin typeface="Century Gothic" panose="020B0502020202020204" pitchFamily="34" charset="0"/>
                <a:ea typeface="ＭＳ Ｐゴシック" pitchFamily="34" charset="-128"/>
                <a:cs typeface="Arial" charset="0"/>
              </a:rPr>
              <a:t>Providers </a:t>
            </a:r>
          </a:p>
        </p:txBody>
      </p:sp>
      <p:sp>
        <p:nvSpPr>
          <p:cNvPr id="637960" name="AutoShape 8"/>
          <p:cNvSpPr>
            <a:spLocks noChangeArrowheads="1"/>
          </p:cNvSpPr>
          <p:nvPr/>
        </p:nvSpPr>
        <p:spPr bwMode="auto">
          <a:xfrm>
            <a:off x="762000" y="2438400"/>
            <a:ext cx="1524000" cy="8382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Philanthropy</a:t>
            </a:r>
          </a:p>
        </p:txBody>
      </p:sp>
      <p:sp>
        <p:nvSpPr>
          <p:cNvPr id="637961" name="AutoShape 9"/>
          <p:cNvSpPr>
            <a:spLocks noChangeArrowheads="1"/>
          </p:cNvSpPr>
          <p:nvPr/>
        </p:nvSpPr>
        <p:spPr bwMode="auto">
          <a:xfrm>
            <a:off x="3581400" y="1447800"/>
            <a:ext cx="1308100" cy="6858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Churches</a:t>
            </a:r>
          </a:p>
        </p:txBody>
      </p:sp>
      <p:sp>
        <p:nvSpPr>
          <p:cNvPr id="637962" name="AutoShape 10"/>
          <p:cNvSpPr>
            <a:spLocks noChangeArrowheads="1"/>
          </p:cNvSpPr>
          <p:nvPr/>
        </p:nvSpPr>
        <p:spPr bwMode="auto">
          <a:xfrm>
            <a:off x="2743200" y="5181600"/>
            <a:ext cx="1605280" cy="7620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Transportation</a:t>
            </a:r>
          </a:p>
        </p:txBody>
      </p:sp>
      <p:sp>
        <p:nvSpPr>
          <p:cNvPr id="637963" name="AutoShape 11"/>
          <p:cNvSpPr>
            <a:spLocks noChangeArrowheads="1"/>
          </p:cNvSpPr>
          <p:nvPr/>
        </p:nvSpPr>
        <p:spPr bwMode="auto">
          <a:xfrm>
            <a:off x="6858000" y="1828800"/>
            <a:ext cx="1301750" cy="7620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smtClean="0">
                <a:solidFill>
                  <a:srgbClr val="FFFFFF"/>
                </a:solidFill>
                <a:effectLst/>
                <a:latin typeface="Century Gothic" panose="020B0502020202020204" pitchFamily="34" charset="0"/>
                <a:ea typeface="ＭＳ Ｐゴシック" pitchFamily="34" charset="-128"/>
                <a:cs typeface="Arial" charset="0"/>
              </a:rPr>
              <a:t>Businesses</a:t>
            </a:r>
            <a:endParaRPr lang="en-US" sz="1600" dirty="0">
              <a:solidFill>
                <a:srgbClr val="FFFFFF"/>
              </a:solidFill>
              <a:effectLst/>
              <a:latin typeface="Century Gothic" panose="020B0502020202020204" pitchFamily="34" charset="0"/>
              <a:ea typeface="ＭＳ Ｐゴシック" pitchFamily="34" charset="-128"/>
              <a:cs typeface="Arial" charset="0"/>
            </a:endParaRPr>
          </a:p>
        </p:txBody>
      </p:sp>
      <p:sp>
        <p:nvSpPr>
          <p:cNvPr id="637964" name="AutoShape 12"/>
          <p:cNvSpPr>
            <a:spLocks noChangeArrowheads="1"/>
          </p:cNvSpPr>
          <p:nvPr/>
        </p:nvSpPr>
        <p:spPr bwMode="auto">
          <a:xfrm>
            <a:off x="1981200" y="1524000"/>
            <a:ext cx="914400" cy="6858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Media</a:t>
            </a:r>
          </a:p>
        </p:txBody>
      </p:sp>
      <p:sp>
        <p:nvSpPr>
          <p:cNvPr id="637965" name="AutoShape 13"/>
          <p:cNvSpPr>
            <a:spLocks noChangeArrowheads="1"/>
          </p:cNvSpPr>
          <p:nvPr/>
        </p:nvSpPr>
        <p:spPr bwMode="auto">
          <a:xfrm>
            <a:off x="5181600" y="1447800"/>
            <a:ext cx="1066800" cy="6858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Schools</a:t>
            </a:r>
          </a:p>
        </p:txBody>
      </p:sp>
      <p:sp>
        <p:nvSpPr>
          <p:cNvPr id="637966" name="AutoShape 14"/>
          <p:cNvSpPr>
            <a:spLocks noChangeArrowheads="1"/>
          </p:cNvSpPr>
          <p:nvPr/>
        </p:nvSpPr>
        <p:spPr bwMode="auto">
          <a:xfrm>
            <a:off x="6324600" y="5029200"/>
            <a:ext cx="990600" cy="7620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Mental</a:t>
            </a:r>
          </a:p>
          <a:p>
            <a:pPr algn="ctr"/>
            <a:r>
              <a:rPr lang="en-US" sz="1600" dirty="0">
                <a:solidFill>
                  <a:srgbClr val="FFFFFF"/>
                </a:solidFill>
                <a:effectLst/>
                <a:latin typeface="Century Gothic" panose="020B0502020202020204" pitchFamily="34" charset="0"/>
                <a:ea typeface="ＭＳ Ｐゴシック" pitchFamily="34" charset="-128"/>
                <a:cs typeface="Arial" charset="0"/>
              </a:rPr>
              <a:t>Health</a:t>
            </a:r>
          </a:p>
        </p:txBody>
      </p:sp>
      <p:sp>
        <p:nvSpPr>
          <p:cNvPr id="637967" name="AutoShape 15"/>
          <p:cNvSpPr>
            <a:spLocks noChangeArrowheads="1"/>
          </p:cNvSpPr>
          <p:nvPr/>
        </p:nvSpPr>
        <p:spPr bwMode="auto">
          <a:xfrm>
            <a:off x="1295400" y="4800600"/>
            <a:ext cx="1295400" cy="762000"/>
          </a:xfrm>
          <a:prstGeom prst="roundRect">
            <a:avLst>
              <a:gd name="adj" fmla="val 16667"/>
            </a:avLst>
          </a:prstGeom>
          <a:solidFill>
            <a:schemeClr val="accent6">
              <a:lumMod val="75000"/>
            </a:schemeClr>
          </a:solidFill>
          <a:ln w="9525">
            <a:solidFill>
              <a:schemeClr val="tx1"/>
            </a:solidFill>
            <a:round/>
            <a:headEnd/>
            <a:tailEnd/>
          </a:ln>
          <a:effectLst/>
        </p:spPr>
        <p:txBody>
          <a:bodyPr wrap="none" anchor="ctr"/>
          <a:lstStyle/>
          <a:p>
            <a:pPr algn="ctr"/>
            <a:r>
              <a:rPr lang="en-US" sz="1600" dirty="0">
                <a:solidFill>
                  <a:srgbClr val="FFFFFF"/>
                </a:solidFill>
                <a:effectLst/>
                <a:latin typeface="Century Gothic" panose="020B0502020202020204" pitchFamily="34" charset="0"/>
                <a:ea typeface="ＭＳ Ｐゴシック" pitchFamily="34" charset="-128"/>
                <a:cs typeface="Arial" charset="0"/>
              </a:rPr>
              <a:t>Community</a:t>
            </a:r>
          </a:p>
          <a:p>
            <a:pPr algn="ctr"/>
            <a:r>
              <a:rPr lang="en-US" sz="1600" dirty="0">
                <a:solidFill>
                  <a:srgbClr val="FFFFFF"/>
                </a:solidFill>
                <a:effectLst/>
                <a:latin typeface="Century Gothic" panose="020B0502020202020204" pitchFamily="34" charset="0"/>
                <a:ea typeface="ＭＳ Ｐゴシック" pitchFamily="34" charset="-128"/>
                <a:cs typeface="Arial" charset="0"/>
              </a:rPr>
              <a:t>Coalitions</a:t>
            </a:r>
          </a:p>
        </p:txBody>
      </p:sp>
    </p:spTree>
    <p:extLst>
      <p:ext uri="{BB962C8B-B14F-4D97-AF65-F5344CB8AC3E}">
        <p14:creationId xmlns:p14="http://schemas.microsoft.com/office/powerpoint/2010/main" val="16230809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Cholera</a:t>
            </a:r>
            <a:r>
              <a:rPr lang="en-US" sz="3000" b="1" dirty="0">
                <a:solidFill>
                  <a:srgbClr val="0039A6"/>
                </a:solidFill>
                <a:effectLst/>
                <a:latin typeface="Century Gothic" panose="020B0502020202020204" pitchFamily="34" charset="0"/>
              </a:rPr>
              <a:t> </a:t>
            </a:r>
            <a:r>
              <a:rPr lang="en-US" sz="3000" b="1" dirty="0" smtClean="0">
                <a:solidFill>
                  <a:srgbClr val="0039A6"/>
                </a:solidFill>
                <a:effectLst/>
                <a:latin typeface="Century Gothic" panose="020B0502020202020204" pitchFamily="34" charset="0"/>
              </a:rPr>
              <a:t>— A Public Health Approac</a:t>
            </a:r>
            <a:r>
              <a:rPr lang="en-US" sz="3000" dirty="0" smtClean="0">
                <a:solidFill>
                  <a:srgbClr val="0039A6"/>
                </a:solidFill>
                <a:effectLst/>
                <a:latin typeface="Century Gothic" panose="020B0502020202020204" pitchFamily="34" charset="0"/>
              </a:rPr>
              <a:t>h</a:t>
            </a:r>
            <a:endParaRPr lang="en-US" sz="3000" dirty="0">
              <a:solidFill>
                <a:srgbClr val="0039A6"/>
              </a:solidFill>
              <a:effectLst/>
              <a:latin typeface="Century Gothic" panose="020B0502020202020204" pitchFamily="34" charset="0"/>
            </a:endParaRPr>
          </a:p>
        </p:txBody>
      </p:sp>
      <p:sp>
        <p:nvSpPr>
          <p:cNvPr id="7" name="Rectangle 6"/>
          <p:cNvSpPr/>
          <p:nvPr/>
        </p:nvSpPr>
        <p:spPr>
          <a:xfrm>
            <a:off x="4785360" y="1752600"/>
            <a:ext cx="3812728" cy="2862322"/>
          </a:xfrm>
          <a:prstGeom prst="rect">
            <a:avLst/>
          </a:prstGeom>
        </p:spPr>
        <p:txBody>
          <a:bodyPr wrap="square">
            <a:spAutoFit/>
          </a:bodyPr>
          <a:lstStyle/>
          <a:p>
            <a:r>
              <a:rPr lang="en-US" sz="2000" dirty="0">
                <a:effectLst/>
                <a:latin typeface="Century Gothic" panose="020B0502020202020204" pitchFamily="34" charset="0"/>
              </a:rPr>
              <a:t>Cholera, a fatal intestinal disease, was rampant during the early </a:t>
            </a:r>
            <a:r>
              <a:rPr lang="en-US" sz="2000" dirty="0" smtClean="0">
                <a:effectLst/>
                <a:latin typeface="Century Gothic" panose="020B0502020202020204" pitchFamily="34" charset="0"/>
              </a:rPr>
              <a:t>1800s </a:t>
            </a:r>
            <a:r>
              <a:rPr lang="en-US" sz="2000" dirty="0">
                <a:effectLst/>
                <a:latin typeface="Century Gothic" panose="020B0502020202020204" pitchFamily="34" charset="0"/>
              </a:rPr>
              <a:t>in London, causing death to tens of thousands of people in the area. </a:t>
            </a:r>
            <a:r>
              <a:rPr lang="en-US" sz="2000" dirty="0" smtClean="0">
                <a:effectLst/>
                <a:latin typeface="Century Gothic" panose="020B0502020202020204" pitchFamily="34" charset="0"/>
              </a:rPr>
              <a:t>Cholera </a:t>
            </a:r>
            <a:r>
              <a:rPr lang="en-US" sz="2000" dirty="0">
                <a:effectLst/>
                <a:latin typeface="Century Gothic" panose="020B0502020202020204" pitchFamily="34" charset="0"/>
              </a:rPr>
              <a:t>was </a:t>
            </a:r>
            <a:r>
              <a:rPr lang="en-US" sz="2000" dirty="0" smtClean="0">
                <a:effectLst/>
                <a:latin typeface="Century Gothic" panose="020B0502020202020204" pitchFamily="34" charset="0"/>
              </a:rPr>
              <a:t>commonly thought to be caused </a:t>
            </a:r>
            <a:r>
              <a:rPr lang="en-US" sz="2000" dirty="0">
                <a:effectLst/>
                <a:latin typeface="Century Gothic" panose="020B0502020202020204" pitchFamily="34" charset="0"/>
              </a:rPr>
              <a:t>by bad </a:t>
            </a:r>
            <a:r>
              <a:rPr lang="en-US" sz="2000" dirty="0" smtClean="0">
                <a:effectLst/>
                <a:latin typeface="Century Gothic" panose="020B0502020202020204" pitchFamily="34" charset="0"/>
              </a:rPr>
              <a:t>air </a:t>
            </a:r>
            <a:r>
              <a:rPr lang="en-US" sz="2000" dirty="0">
                <a:effectLst/>
                <a:latin typeface="Century Gothic" panose="020B0502020202020204" pitchFamily="34" charset="0"/>
              </a:rPr>
              <a:t>from rotting organic matter.</a:t>
            </a:r>
          </a:p>
        </p:txBody>
      </p:sp>
      <p:cxnSp>
        <p:nvCxnSpPr>
          <p:cNvPr id="11" name="Straight Connector 10"/>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670" y="4610219"/>
            <a:ext cx="3795208" cy="400110"/>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Photo: TJ Kirn</a:t>
            </a:r>
            <a:r>
              <a:rPr lang="en-US" sz="1000" dirty="0">
                <a:effectLst/>
                <a:latin typeface="Arial" panose="020B0604020202020204" pitchFamily="34" charset="0"/>
                <a:cs typeface="Arial" panose="020B0604020202020204" pitchFamily="34" charset="0"/>
              </a:rPr>
              <a:t>, </a:t>
            </a:r>
            <a:r>
              <a:rPr lang="en-US" sz="1000" dirty="0" smtClean="0">
                <a:effectLst/>
                <a:latin typeface="Arial" panose="020B0604020202020204" pitchFamily="34" charset="0"/>
                <a:cs typeface="Arial" panose="020B0604020202020204" pitchFamily="34" charset="0"/>
              </a:rPr>
              <a:t>MJ Lafferty</a:t>
            </a:r>
            <a:r>
              <a:rPr lang="en-US" sz="1000" dirty="0">
                <a:effectLst/>
                <a:latin typeface="Arial" panose="020B0604020202020204" pitchFamily="34" charset="0"/>
                <a:cs typeface="Arial" panose="020B0604020202020204" pitchFamily="34" charset="0"/>
              </a:rPr>
              <a:t>, </a:t>
            </a:r>
            <a:r>
              <a:rPr lang="en-US" sz="1000" dirty="0" smtClean="0">
                <a:effectLst/>
                <a:latin typeface="Arial" panose="020B0604020202020204" pitchFamily="34" charset="0"/>
                <a:cs typeface="Arial" panose="020B0604020202020204" pitchFamily="34" charset="0"/>
              </a:rPr>
              <a:t>CMP Sandoe</a:t>
            </a:r>
            <a:r>
              <a:rPr lang="en-US" sz="1000" dirty="0">
                <a:effectLst/>
                <a:latin typeface="Arial" panose="020B0604020202020204" pitchFamily="34" charset="0"/>
                <a:cs typeface="Arial" panose="020B0604020202020204" pitchFamily="34" charset="0"/>
              </a:rPr>
              <a:t>, </a:t>
            </a:r>
            <a:r>
              <a:rPr lang="en-US" sz="1000" dirty="0" smtClean="0">
                <a:effectLst/>
                <a:latin typeface="Arial" panose="020B0604020202020204" pitchFamily="34" charset="0"/>
                <a:cs typeface="Arial" panose="020B0604020202020204" pitchFamily="34" charset="0"/>
              </a:rPr>
              <a:t>and R Taylor,</a:t>
            </a:r>
            <a:br>
              <a:rPr lang="en-US" sz="1000" dirty="0" smtClean="0">
                <a:effectLst/>
                <a:latin typeface="Arial" panose="020B0604020202020204" pitchFamily="34" charset="0"/>
                <a:cs typeface="Arial" panose="020B0604020202020204" pitchFamily="34" charset="0"/>
              </a:rPr>
            </a:br>
            <a:r>
              <a:rPr lang="en-US" sz="1000" dirty="0" smtClean="0">
                <a:effectLst/>
                <a:latin typeface="Arial" panose="020B0604020202020204" pitchFamily="34" charset="0"/>
                <a:cs typeface="Arial" panose="020B0604020202020204" pitchFamily="34" charset="0"/>
              </a:rPr>
              <a:t>Dartmouth </a:t>
            </a:r>
            <a:r>
              <a:rPr lang="en-US" sz="1000" dirty="0">
                <a:effectLst/>
                <a:latin typeface="Arial" panose="020B0604020202020204" pitchFamily="34" charset="0"/>
                <a:cs typeface="Arial" panose="020B0604020202020204" pitchFamily="34" charset="0"/>
              </a:rPr>
              <a:t>Medical </a:t>
            </a:r>
            <a:r>
              <a:rPr lang="en-US" sz="1000" dirty="0" smtClean="0">
                <a:effectLst/>
                <a:latin typeface="Arial" panose="020B0604020202020204" pitchFamily="34" charset="0"/>
                <a:cs typeface="Arial" panose="020B0604020202020204" pitchFamily="34" charset="0"/>
              </a:rPr>
              <a:t>School</a:t>
            </a:r>
            <a:endParaRPr lang="en-US" sz="1000" dirty="0">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14</a:t>
            </a:fld>
            <a:endParaRPr lang="en-US" dirty="0"/>
          </a:p>
        </p:txBody>
      </p:sp>
      <p:pic>
        <p:nvPicPr>
          <p:cNvPr id="8" name="Picture 2" descr="Microscope image of cholera bacteria." title="Cholera"/>
          <p:cNvPicPr>
            <a:picLocks noChangeAspect="1" noChangeArrowheads="1"/>
          </p:cNvPicPr>
          <p:nvPr/>
        </p:nvPicPr>
        <p:blipFill rotWithShape="1">
          <a:blip r:embed="rId3">
            <a:extLst>
              <a:ext uri="{28A0092B-C50C-407E-A947-70E740481C1C}">
                <a14:useLocalDpi xmlns:a14="http://schemas.microsoft.com/office/drawing/2010/main" val="0"/>
              </a:ext>
            </a:extLst>
          </a:blip>
          <a:srcRect b="9606"/>
          <a:stretch/>
        </p:blipFill>
        <p:spPr bwMode="auto">
          <a:xfrm>
            <a:off x="540245" y="1841919"/>
            <a:ext cx="3795208" cy="2683684"/>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1584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6" y="578659"/>
            <a:ext cx="8146859"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John Snow, Physician</a:t>
            </a:r>
            <a:endParaRPr lang="en-US" sz="3000" b="1" dirty="0">
              <a:solidFill>
                <a:srgbClr val="0039A6"/>
              </a:solidFill>
              <a:effectLst/>
              <a:latin typeface="Century Gothic" panose="020B0502020202020204" pitchFamily="34" charset="0"/>
            </a:endParaRPr>
          </a:p>
        </p:txBody>
      </p:sp>
      <p:sp>
        <p:nvSpPr>
          <p:cNvPr id="15" name="Content Placeholder 2"/>
          <p:cNvSpPr txBox="1">
            <a:spLocks/>
          </p:cNvSpPr>
          <p:nvPr/>
        </p:nvSpPr>
        <p:spPr>
          <a:xfrm>
            <a:off x="4038600" y="2514600"/>
            <a:ext cx="3974914" cy="1926657"/>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solidFill>
                  <a:schemeClr val="tx1"/>
                </a:solidFill>
                <a:effectLst/>
                <a:latin typeface="Century Gothic" panose="020B0502020202020204" pitchFamily="34" charset="0"/>
              </a:rPr>
              <a:t>John Snow is best known for his work tracing the source of the cholera outbreak and is considered the father of modern epidemiology.</a:t>
            </a: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99949" y="4731230"/>
            <a:ext cx="2152852" cy="400110"/>
          </a:xfrm>
          <a:prstGeom prst="rect">
            <a:avLst/>
          </a:prstGeom>
          <a:noFill/>
        </p:spPr>
        <p:txBody>
          <a:bodyPr wrap="square" rtlCol="0">
            <a:spAutoFit/>
          </a:bodyPr>
          <a:lstStyle/>
          <a:p>
            <a:pPr algn="ctr"/>
            <a:r>
              <a:rPr lang="en-US" sz="1000" dirty="0">
                <a:effectLst/>
                <a:latin typeface="Arial" pitchFamily="34" charset="0"/>
                <a:cs typeface="Arial" pitchFamily="34" charset="0"/>
              </a:rPr>
              <a:t>Photo</a:t>
            </a:r>
            <a:r>
              <a:rPr lang="en-US" sz="1000" dirty="0" smtClean="0">
                <a:effectLst/>
                <a:latin typeface="Arial" pitchFamily="34" charset="0"/>
                <a:cs typeface="Arial" pitchFamily="34" charset="0"/>
              </a:rPr>
              <a:t>: London </a:t>
            </a:r>
            <a:r>
              <a:rPr lang="en-US" sz="1000" dirty="0">
                <a:effectLst/>
                <a:latin typeface="Arial" pitchFamily="34" charset="0"/>
                <a:cs typeface="Arial" pitchFamily="34" charset="0"/>
              </a:rPr>
              <a:t>School of Hygiene and Tropical </a:t>
            </a:r>
            <a:r>
              <a:rPr lang="en-US" sz="1000" dirty="0" smtClean="0">
                <a:effectLst/>
                <a:latin typeface="Arial" pitchFamily="34" charset="0"/>
                <a:cs typeface="Arial" pitchFamily="34" charset="0"/>
              </a:rPr>
              <a:t>Medicine</a:t>
            </a:r>
            <a:endParaRPr lang="en-US" sz="1000" dirty="0">
              <a:effectLst/>
              <a:latin typeface="Arial" pitchFamily="34" charset="0"/>
              <a:cs typeface="Arial" pitchFamily="34" charset="0"/>
            </a:endParaRPr>
          </a:p>
        </p:txBody>
      </p:sp>
      <p:pic>
        <p:nvPicPr>
          <p:cNvPr id="9218" name="Picture 2" descr="Photograph of John Snow sitting in a chair." title="John Snow"/>
          <p:cNvPicPr>
            <a:picLocks noChangeAspect="1" noChangeArrowheads="1"/>
          </p:cNvPicPr>
          <p:nvPr/>
        </p:nvPicPr>
        <p:blipFill rotWithShape="1">
          <a:blip r:embed="rId3">
            <a:extLst>
              <a:ext uri="{28A0092B-C50C-407E-A947-70E740481C1C}">
                <a14:useLocalDpi xmlns:a14="http://schemas.microsoft.com/office/drawing/2010/main" val="0"/>
              </a:ext>
            </a:extLst>
          </a:blip>
          <a:srcRect t="2239"/>
          <a:stretch/>
        </p:blipFill>
        <p:spPr bwMode="auto">
          <a:xfrm>
            <a:off x="1219200" y="1532913"/>
            <a:ext cx="2133600" cy="3144473"/>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15</a:t>
            </a:fld>
            <a:endParaRPr lang="en-US" dirty="0"/>
          </a:p>
        </p:txBody>
      </p:sp>
    </p:spTree>
    <p:extLst>
      <p:ext uri="{BB962C8B-B14F-4D97-AF65-F5344CB8AC3E}">
        <p14:creationId xmlns:p14="http://schemas.microsoft.com/office/powerpoint/2010/main" val="40000541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7" y="541742"/>
            <a:ext cx="8146859"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Epidemiology — What is the Problem?</a:t>
            </a:r>
            <a:endParaRPr lang="en-US" sz="3000" b="1" dirty="0">
              <a:solidFill>
                <a:srgbClr val="0039A6"/>
              </a:solidFill>
              <a:effectLst/>
              <a:latin typeface="Century Gothic" panose="020B0502020202020204" pitchFamily="34" charset="0"/>
            </a:endParaRPr>
          </a:p>
        </p:txBody>
      </p:sp>
      <p:pic>
        <p:nvPicPr>
          <p:cNvPr id="43010" name="Picture 2" descr="Street map with dots displaying cluster of cholera cases and circle to indicate where large number of cholera cases were concentrated." title="Cluster of London Cholera Cases in 1854"/>
          <p:cNvPicPr>
            <a:picLocks noChangeAspect="1" noChangeArrowheads="1"/>
          </p:cNvPicPr>
          <p:nvPr/>
        </p:nvPicPr>
        <p:blipFill rotWithShape="1">
          <a:blip r:embed="rId3" cstate="print"/>
          <a:srcRect b="17463"/>
          <a:stretch/>
        </p:blipFill>
        <p:spPr bwMode="auto">
          <a:xfrm>
            <a:off x="2362200" y="1791569"/>
            <a:ext cx="4191000" cy="4112641"/>
          </a:xfrm>
          <a:prstGeom prst="rect">
            <a:avLst/>
          </a:prstGeom>
          <a:noFill/>
          <a:ln w="22225">
            <a:solidFill>
              <a:srgbClr val="0039A6"/>
            </a:solidFill>
            <a:miter lim="800000"/>
            <a:headEnd/>
            <a:tailEnd/>
          </a:ln>
        </p:spPr>
      </p:pic>
      <p:sp>
        <p:nvSpPr>
          <p:cNvPr id="4" name="Oval 3"/>
          <p:cNvSpPr/>
          <p:nvPr/>
        </p:nvSpPr>
        <p:spPr bwMode="auto">
          <a:xfrm rot="20069342">
            <a:off x="3950495" y="3330361"/>
            <a:ext cx="1371600" cy="1035054"/>
          </a:xfrm>
          <a:prstGeom prst="ellipse">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5006" y="1266146"/>
            <a:ext cx="8146859" cy="430887"/>
          </a:xfrm>
          <a:prstGeom prst="rect">
            <a:avLst/>
          </a:prstGeom>
          <a:noFill/>
          <a:ln w="19050">
            <a:noFill/>
          </a:ln>
        </p:spPr>
        <p:txBody>
          <a:bodyPr wrap="square" rtlCol="0">
            <a:spAutoFit/>
          </a:bodyPr>
          <a:lstStyle/>
          <a:p>
            <a:pPr algn="ctr"/>
            <a:r>
              <a:rPr lang="en-US" sz="2200" dirty="0" smtClean="0">
                <a:effectLst/>
                <a:latin typeface="Century Gothic" panose="020B0502020202020204" pitchFamily="34" charset="0"/>
              </a:rPr>
              <a:t>Cluster of Cholera </a:t>
            </a:r>
            <a:r>
              <a:rPr lang="en-US" sz="2200" dirty="0">
                <a:effectLst/>
                <a:latin typeface="Century Gothic" panose="020B0502020202020204" pitchFamily="34" charset="0"/>
              </a:rPr>
              <a:t>C</a:t>
            </a:r>
            <a:r>
              <a:rPr lang="en-US" sz="2200" dirty="0" smtClean="0">
                <a:effectLst/>
                <a:latin typeface="Century Gothic" panose="020B0502020202020204" pitchFamily="34" charset="0"/>
              </a:rPr>
              <a:t>ases, London — 1854</a:t>
            </a:r>
            <a:endParaRPr lang="en-US" sz="2200" dirty="0">
              <a:effectLst/>
              <a:latin typeface="Century Gothic" panose="020B0502020202020204" pitchFamily="34" charset="0"/>
            </a:endParaRPr>
          </a:p>
        </p:txBody>
      </p:sp>
      <p:sp>
        <p:nvSpPr>
          <p:cNvPr id="9" name="TextBox 8"/>
          <p:cNvSpPr txBox="1"/>
          <p:nvPr/>
        </p:nvSpPr>
        <p:spPr>
          <a:xfrm>
            <a:off x="3381274" y="5988764"/>
            <a:ext cx="2152852"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Image: The Geographical Journal</a:t>
            </a:r>
            <a:endParaRPr lang="en-US" sz="1000" dirty="0">
              <a:effectLst/>
              <a:latin typeface="Arial" pitchFamily="34" charset="0"/>
              <a:cs typeface="Arial" pitchFamily="34" charset="0"/>
            </a:endParaRPr>
          </a:p>
        </p:txBody>
      </p: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16</a:t>
            </a:fld>
            <a:endParaRPr lang="en-US" sz="1400" dirty="0">
              <a:effectLst/>
              <a:latin typeface="Myriad Web Pro"/>
            </a:endParaRPr>
          </a:p>
        </p:txBody>
      </p:sp>
    </p:spTree>
    <p:extLst>
      <p:ext uri="{BB962C8B-B14F-4D97-AF65-F5344CB8AC3E}">
        <p14:creationId xmlns:p14="http://schemas.microsoft.com/office/powerpoint/2010/main" val="21920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reet map with squares that represent pump sites and red square outline to highlight the Broad Street pump." title="Cholera Cases and Pump Site Locations"/>
          <p:cNvPicPr>
            <a:picLocks noChangeAspect="1" noChangeArrowheads="1"/>
          </p:cNvPicPr>
          <p:nvPr/>
        </p:nvPicPr>
        <p:blipFill>
          <a:blip r:embed="rId3" cstate="print"/>
          <a:srcRect/>
          <a:stretch>
            <a:fillRect/>
          </a:stretch>
        </p:blipFill>
        <p:spPr bwMode="auto">
          <a:xfrm>
            <a:off x="2117346" y="1510919"/>
            <a:ext cx="5045703" cy="4625434"/>
          </a:xfrm>
          <a:prstGeom prst="rect">
            <a:avLst/>
          </a:prstGeom>
          <a:noFill/>
          <a:ln w="22225">
            <a:solidFill>
              <a:srgbClr val="0039A6"/>
            </a:solidFill>
            <a:miter lim="800000"/>
            <a:headEnd/>
            <a:tailEnd/>
          </a:ln>
        </p:spPr>
      </p:pic>
      <p:sp>
        <p:nvSpPr>
          <p:cNvPr id="3" name="Rectangle 2"/>
          <p:cNvSpPr/>
          <p:nvPr/>
        </p:nvSpPr>
        <p:spPr bwMode="auto">
          <a:xfrm>
            <a:off x="2819400" y="1580516"/>
            <a:ext cx="822960" cy="27432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8" name="Rectangle 7"/>
          <p:cNvSpPr/>
          <p:nvPr/>
        </p:nvSpPr>
        <p:spPr bwMode="auto">
          <a:xfrm>
            <a:off x="4700476" y="3395312"/>
            <a:ext cx="368729" cy="41148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9" name="TextBox 8"/>
          <p:cNvSpPr txBox="1"/>
          <p:nvPr/>
        </p:nvSpPr>
        <p:spPr>
          <a:xfrm>
            <a:off x="533399" y="937081"/>
            <a:ext cx="8213598" cy="430887"/>
          </a:xfrm>
          <a:prstGeom prst="rect">
            <a:avLst/>
          </a:prstGeom>
          <a:noFill/>
          <a:ln w="19050">
            <a:noFill/>
          </a:ln>
        </p:spPr>
        <p:txBody>
          <a:bodyPr wrap="square" rtlCol="0">
            <a:spAutoFit/>
          </a:bodyPr>
          <a:lstStyle/>
          <a:p>
            <a:pPr algn="ctr"/>
            <a:r>
              <a:rPr lang="en-US" sz="2200" dirty="0" smtClean="0">
                <a:effectLst/>
                <a:latin typeface="Century Gothic" panose="020B0502020202020204" pitchFamily="34" charset="0"/>
              </a:rPr>
              <a:t>Cluster of Cholera Cases and Pump Site Locations</a:t>
            </a:r>
            <a:endParaRPr lang="en-US" sz="2200" dirty="0">
              <a:effectLst/>
              <a:latin typeface="Century Gothic" panose="020B0502020202020204" pitchFamily="34" charset="0"/>
            </a:endParaRPr>
          </a:p>
        </p:txBody>
      </p:sp>
      <p:cxnSp>
        <p:nvCxnSpPr>
          <p:cNvPr id="7" name="Straight Connector 6"/>
          <p:cNvCxnSpPr/>
          <p:nvPr/>
        </p:nvCxnSpPr>
        <p:spPr>
          <a:xfrm>
            <a:off x="381000" y="876997"/>
            <a:ext cx="8365997"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 y="383083"/>
            <a:ext cx="9144000" cy="553998"/>
          </a:xfrm>
          <a:prstGeom prst="rect">
            <a:avLst/>
          </a:prstGeom>
          <a:noFill/>
          <a:ln w="19050">
            <a:noFill/>
          </a:ln>
        </p:spPr>
        <p:txBody>
          <a:bodyPr wrap="square" rtlCol="0">
            <a:spAutoFit/>
          </a:bodyPr>
          <a:lstStyle/>
          <a:p>
            <a:pPr algn="ctr"/>
            <a:r>
              <a:rPr lang="en-US" sz="2900" b="1" dirty="0" smtClean="0">
                <a:solidFill>
                  <a:srgbClr val="0039A6"/>
                </a:solidFill>
                <a:effectLst/>
                <a:latin typeface="Century Gothic" panose="020B0502020202020204" pitchFamily="34" charset="0"/>
              </a:rPr>
              <a:t>Risk Factor Identification — What Is the Cause?</a:t>
            </a:r>
            <a:endParaRPr lang="en-US" sz="2900" b="1" dirty="0">
              <a:solidFill>
                <a:srgbClr val="0039A6"/>
              </a:solidFill>
              <a:effectLst/>
              <a:latin typeface="Century Gothic" panose="020B0502020202020204" pitchFamily="34" charset="0"/>
            </a:endParaRPr>
          </a:p>
        </p:txBody>
      </p:sp>
      <p:sp>
        <p:nvSpPr>
          <p:cNvPr id="11" name="TextBox 10"/>
          <p:cNvSpPr txBox="1"/>
          <p:nvPr/>
        </p:nvSpPr>
        <p:spPr>
          <a:xfrm>
            <a:off x="3613785" y="6147595"/>
            <a:ext cx="2152852"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Image: The Geographical Journal</a:t>
            </a:r>
            <a:endParaRPr lang="en-US" sz="1000" dirty="0">
              <a:effectLst/>
              <a:latin typeface="Arial" pitchFamily="34" charset="0"/>
              <a:cs typeface="Arial" pitchFamily="34" charset="0"/>
            </a:endParaRPr>
          </a:p>
        </p:txBody>
      </p:sp>
      <p:sp>
        <p:nvSpPr>
          <p:cNvPr id="2" name="Slide Number Placeholder 1"/>
          <p:cNvSpPr>
            <a:spLocks noGrp="1"/>
          </p:cNvSpPr>
          <p:nvPr>
            <p:ph type="sldNum" sz="quarter" idx="12"/>
          </p:nvPr>
        </p:nvSpPr>
        <p:spPr>
          <a:xfrm>
            <a:off x="7010400" y="6245225"/>
            <a:ext cx="2133600" cy="476250"/>
          </a:xfrm>
          <a:prstGeom prst="rect">
            <a:avLst/>
          </a:prstGeom>
        </p:spPr>
        <p:txBody>
          <a:bodyPr/>
          <a:lstStyle/>
          <a:p>
            <a:pPr algn="r">
              <a:defRPr/>
            </a:pPr>
            <a:fld id="{A420517B-503E-44E1-A5A3-88F773F5D377}" type="slidenum">
              <a:rPr lang="en-US" smtClean="0"/>
              <a:pPr algn="r">
                <a:defRPr/>
              </a:pPr>
              <a:t>17</a:t>
            </a:fld>
            <a:endParaRPr lang="en-US" dirty="0"/>
          </a:p>
        </p:txBody>
      </p:sp>
    </p:spTree>
    <p:extLst>
      <p:ext uri="{BB962C8B-B14F-4D97-AF65-F5344CB8AC3E}">
        <p14:creationId xmlns:p14="http://schemas.microsoft.com/office/powerpoint/2010/main" val="406884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9941" y="3124200"/>
            <a:ext cx="6760039" cy="769441"/>
          </a:xfrm>
          <a:prstGeom prst="rect">
            <a:avLst/>
          </a:prstGeom>
          <a:noFill/>
        </p:spPr>
        <p:txBody>
          <a:bodyPr wrap="square" rtlCol="0">
            <a:spAutoFit/>
          </a:bodyPr>
          <a:lstStyle/>
          <a:p>
            <a:pPr marL="342900" indent="-342900">
              <a:buClr>
                <a:schemeClr val="accent4">
                  <a:lumMod val="75000"/>
                </a:schemeClr>
              </a:buClr>
              <a:buSzPct val="70000"/>
              <a:buFont typeface="Arial" panose="020B0604020202020204" pitchFamily="34" charset="0"/>
              <a:buChar char="•"/>
            </a:pPr>
            <a:r>
              <a:rPr lang="en-US" sz="2200" dirty="0" smtClean="0">
                <a:effectLst/>
                <a:latin typeface="Century Gothic" panose="020B0502020202020204" pitchFamily="34" charset="0"/>
              </a:rPr>
              <a:t>stop exposure to the contaminated water supply on a larger scale, and</a:t>
            </a:r>
          </a:p>
        </p:txBody>
      </p:sp>
      <p:sp>
        <p:nvSpPr>
          <p:cNvPr id="9" name="TextBox 8"/>
          <p:cNvSpPr txBox="1"/>
          <p:nvPr/>
        </p:nvSpPr>
        <p:spPr>
          <a:xfrm>
            <a:off x="570725" y="614880"/>
            <a:ext cx="8131140"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Intervention Evaluation — What Works?</a:t>
            </a:r>
            <a:endParaRPr lang="en-US" sz="3000" b="1" dirty="0">
              <a:solidFill>
                <a:srgbClr val="0039A6"/>
              </a:solidFill>
              <a:effectLst/>
              <a:latin typeface="Century Gothic" panose="020B0502020202020204" pitchFamily="34" charset="0"/>
            </a:endParaRPr>
          </a:p>
        </p:txBody>
      </p:sp>
      <p:sp>
        <p:nvSpPr>
          <p:cNvPr id="11" name="Rectangle 10"/>
          <p:cNvSpPr/>
          <p:nvPr/>
        </p:nvSpPr>
        <p:spPr>
          <a:xfrm>
            <a:off x="1256275" y="4114800"/>
            <a:ext cx="6516125" cy="769441"/>
          </a:xfrm>
          <a:prstGeom prst="rect">
            <a:avLst/>
          </a:prstGeom>
        </p:spPr>
        <p:txBody>
          <a:bodyPr wrap="square">
            <a:spAutoFit/>
          </a:bodyPr>
          <a:lstStyle/>
          <a:p>
            <a:pPr marL="342900" lvl="0" indent="-342900">
              <a:buClr>
                <a:schemeClr val="accent4">
                  <a:lumMod val="75000"/>
                </a:schemeClr>
              </a:buClr>
              <a:buSzPct val="70000"/>
              <a:buFont typeface="Arial" panose="020B0604020202020204" pitchFamily="34" charset="0"/>
              <a:buChar char="•"/>
            </a:pPr>
            <a:r>
              <a:rPr lang="en-US" sz="2200" dirty="0" smtClean="0">
                <a:effectLst/>
                <a:latin typeface="Century Gothic" panose="020B0502020202020204" pitchFamily="34" charset="0"/>
              </a:rPr>
              <a:t>stop exposure to the entire supply of contaminated water in the area</a:t>
            </a:r>
            <a:endParaRPr lang="en-US" sz="2200" dirty="0">
              <a:effectLst/>
              <a:latin typeface="Century Gothic" panose="020B0502020202020204" pitchFamily="34" charset="0"/>
            </a:endParaRPr>
          </a:p>
        </p:txBody>
      </p:sp>
      <p:sp>
        <p:nvSpPr>
          <p:cNvPr id="7" name="TextBox 6"/>
          <p:cNvSpPr txBox="1"/>
          <p:nvPr/>
        </p:nvSpPr>
        <p:spPr>
          <a:xfrm>
            <a:off x="638808" y="1750138"/>
            <a:ext cx="8063807" cy="923330"/>
          </a:xfrm>
          <a:prstGeom prst="rect">
            <a:avLst/>
          </a:prstGeom>
          <a:noFill/>
          <a:ln w="19050">
            <a:noFill/>
          </a:ln>
        </p:spPr>
        <p:txBody>
          <a:bodyPr wrap="square" rtlCol="0">
            <a:spAutoFit/>
          </a:bodyPr>
          <a:lstStyle/>
          <a:p>
            <a:r>
              <a:rPr lang="en-US" sz="2400" dirty="0" smtClean="0">
                <a:effectLst/>
                <a:latin typeface="Century Gothic" panose="020B0502020202020204" pitchFamily="34" charset="0"/>
              </a:rPr>
              <a:t>Through continuous research, Snow understood what interventions were required</a:t>
            </a:r>
            <a:r>
              <a:rPr lang="en-US" sz="3000" dirty="0" smtClean="0">
                <a:effectLst/>
                <a:latin typeface="Century Gothic" panose="020B0502020202020204" pitchFamily="34" charset="0"/>
              </a:rPr>
              <a:t> </a:t>
            </a:r>
            <a:r>
              <a:rPr lang="en-US" sz="2400" dirty="0" smtClean="0">
                <a:effectLst/>
                <a:latin typeface="Century Gothic" panose="020B0502020202020204" pitchFamily="34" charset="0"/>
              </a:rPr>
              <a:t>to</a:t>
            </a:r>
            <a:endParaRPr lang="en-US" sz="2400" dirty="0">
              <a:effectLst/>
              <a:latin typeface="Century Gothic" panose="020B0502020202020204" pitchFamily="34" charset="0"/>
            </a:endParaRPr>
          </a:p>
        </p:txBody>
      </p:sp>
      <p:cxnSp>
        <p:nvCxnSpPr>
          <p:cNvPr id="8" name="Straight Connector 7"/>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7010400" y="6245225"/>
            <a:ext cx="2133600" cy="476250"/>
          </a:xfrm>
          <a:prstGeom prst="rect">
            <a:avLst/>
          </a:prstGeom>
        </p:spPr>
        <p:txBody>
          <a:bodyPr/>
          <a:lstStyle/>
          <a:p>
            <a:pPr algn="r">
              <a:defRPr/>
            </a:pPr>
            <a:fld id="{A420517B-503E-44E1-A5A3-88F773F5D377}" type="slidenum">
              <a:rPr lang="en-US" smtClean="0"/>
              <a:pPr algn="r">
                <a:defRPr/>
              </a:pPr>
              <a:t>18</a:t>
            </a:fld>
            <a:endParaRPr lang="en-US" dirty="0"/>
          </a:p>
        </p:txBody>
      </p:sp>
    </p:spTree>
    <p:extLst>
      <p:ext uri="{BB962C8B-B14F-4D97-AF65-F5344CB8AC3E}">
        <p14:creationId xmlns:p14="http://schemas.microsoft.com/office/powerpoint/2010/main" val="23840510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Implementation — How Do You Do It?</a:t>
            </a:r>
            <a:endParaRPr lang="en-US" b="1" dirty="0">
              <a:solidFill>
                <a:srgbClr val="0039A6"/>
              </a:solidFill>
              <a:effectLst/>
              <a:latin typeface="Century Gothic" panose="020B0502020202020204" pitchFamily="34" charset="0"/>
            </a:endParaRPr>
          </a:p>
        </p:txBody>
      </p:sp>
      <p:sp>
        <p:nvSpPr>
          <p:cNvPr id="8" name="Content Placeholder 2"/>
          <p:cNvSpPr txBox="1">
            <a:spLocks/>
          </p:cNvSpPr>
          <p:nvPr/>
        </p:nvSpPr>
        <p:spPr>
          <a:xfrm>
            <a:off x="4188207" y="2209800"/>
            <a:ext cx="4419406" cy="14478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solidFill>
                  <a:schemeClr val="tx1"/>
                </a:solidFill>
                <a:effectLst/>
                <a:latin typeface="Century Gothic" panose="020B0502020202020204" pitchFamily="34" charset="0"/>
              </a:rPr>
              <a:t>John Snow’s research convinced the British government that the source of cholera was water contaminated with sewage</a:t>
            </a:r>
          </a:p>
        </p:txBody>
      </p:sp>
      <p:cxnSp>
        <p:nvCxnSpPr>
          <p:cNvPr id="7" name="Straight Connector 6"/>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7170" name="Picture 2" descr="Water pump and building on Broad Street in London." title="Broad Street Water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816894"/>
            <a:ext cx="2762522" cy="36814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192800" y="5692376"/>
            <a:ext cx="2026921"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Photo: Justin Cormack</a:t>
            </a:r>
            <a:endParaRPr lang="en-US" sz="1000" dirty="0">
              <a:effectLst/>
              <a:latin typeface="Arial" pitchFamily="34" charset="0"/>
              <a:cs typeface="Arial" pitchFamily="34" charset="0"/>
            </a:endParaRPr>
          </a:p>
        </p:txBody>
      </p:sp>
      <p:sp>
        <p:nvSpPr>
          <p:cNvPr id="2" name="Slide Number Placeholder 1"/>
          <p:cNvSpPr>
            <a:spLocks noGrp="1"/>
          </p:cNvSpPr>
          <p:nvPr>
            <p:ph type="sldNum" sz="quarter" idx="12"/>
          </p:nvPr>
        </p:nvSpPr>
        <p:spPr>
          <a:xfrm>
            <a:off x="7010400" y="6245225"/>
            <a:ext cx="2133600" cy="476250"/>
          </a:xfrm>
          <a:prstGeom prst="rect">
            <a:avLst/>
          </a:prstGeom>
        </p:spPr>
        <p:txBody>
          <a:bodyPr/>
          <a:lstStyle/>
          <a:p>
            <a:pPr algn="r">
              <a:defRPr/>
            </a:pPr>
            <a:fld id="{A420517B-503E-44E1-A5A3-88F773F5D377}" type="slidenum">
              <a:rPr lang="en-US" smtClean="0"/>
              <a:pPr algn="r">
                <a:defRPr/>
              </a:pPr>
              <a:t>19</a:t>
            </a:fld>
            <a:endParaRPr lang="en-US" dirty="0"/>
          </a:p>
        </p:txBody>
      </p:sp>
    </p:spTree>
    <p:extLst>
      <p:ext uri="{BB962C8B-B14F-4D97-AF65-F5344CB8AC3E}">
        <p14:creationId xmlns:p14="http://schemas.microsoft.com/office/powerpoint/2010/main" val="213701784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009" y="838200"/>
            <a:ext cx="8131790" cy="563562"/>
          </a:xfrm>
        </p:spPr>
        <p:txBody>
          <a:bodyPr anchor="t"/>
          <a:lstStyle/>
          <a:p>
            <a:r>
              <a:rPr lang="en-US" sz="3000" dirty="0" smtClean="0">
                <a:solidFill>
                  <a:srgbClr val="0039A6"/>
                </a:solidFill>
                <a:latin typeface="Century Gothic" panose="020B0502020202020204" pitchFamily="34" charset="0"/>
              </a:rPr>
              <a:t> Topics</a:t>
            </a:r>
            <a:endParaRPr lang="en-US" sz="3000" dirty="0">
              <a:solidFill>
                <a:srgbClr val="0039A6"/>
              </a:solidFill>
              <a:latin typeface="Century Gothic" panose="020B0502020202020204" pitchFamily="34" charset="0"/>
            </a:endParaRPr>
          </a:p>
        </p:txBody>
      </p:sp>
      <p:sp>
        <p:nvSpPr>
          <p:cNvPr id="2" name="Content Placeholder 1"/>
          <p:cNvSpPr>
            <a:spLocks noGrp="1"/>
          </p:cNvSpPr>
          <p:nvPr>
            <p:ph idx="1"/>
          </p:nvPr>
        </p:nvSpPr>
        <p:spPr>
          <a:xfrm>
            <a:off x="775969" y="1524000"/>
            <a:ext cx="7910830" cy="3810000"/>
          </a:xfrm>
        </p:spPr>
        <p:txBody>
          <a:bodyPr/>
          <a:lstStyle/>
          <a:p>
            <a:pPr marL="0" indent="0" algn="ctr">
              <a:buNone/>
            </a:pPr>
            <a:r>
              <a:rPr lang="en-US" sz="2800" b="0" spc="150" dirty="0">
                <a:ln w="11430"/>
                <a:solidFill>
                  <a:srgbClr val="0039A6"/>
                </a:solidFill>
                <a:latin typeface="Century Gothic" panose="020B0502020202020204" pitchFamily="34" charset="0"/>
              </a:rPr>
              <a:t>Introduction to Public </a:t>
            </a:r>
            <a:r>
              <a:rPr lang="en-US" sz="2800" b="0" spc="150" dirty="0" smtClean="0">
                <a:ln w="11430"/>
                <a:solidFill>
                  <a:srgbClr val="0039A6"/>
                </a:solidFill>
                <a:latin typeface="Century Gothic" panose="020B0502020202020204" pitchFamily="34" charset="0"/>
              </a:rPr>
              <a:t>Health</a:t>
            </a:r>
          </a:p>
          <a:p>
            <a:pPr marL="0" indent="0">
              <a:buNone/>
            </a:pPr>
            <a:endParaRPr lang="en-US" sz="2200" b="0" dirty="0" smtClean="0">
              <a:solidFill>
                <a:srgbClr val="0039A6"/>
              </a:solidFill>
              <a:latin typeface="Century Gothic" panose="020B0502020202020204" pitchFamily="34" charset="0"/>
            </a:endParaRPr>
          </a:p>
          <a:p>
            <a:pPr marL="0" indent="0">
              <a:buNone/>
            </a:pPr>
            <a:r>
              <a:rPr lang="en-US" sz="2200" b="0" dirty="0" smtClean="0">
                <a:solidFill>
                  <a:schemeClr val="tx1"/>
                </a:solidFill>
                <a:latin typeface="Century Gothic" panose="020B0502020202020204" pitchFamily="34" charset="0"/>
              </a:rPr>
              <a:t>1. Public Health Definition</a:t>
            </a:r>
            <a:endParaRPr lang="en-US" sz="2200" b="0" dirty="0">
              <a:solidFill>
                <a:schemeClr val="tx1"/>
              </a:solidFill>
              <a:latin typeface="Century Gothic" panose="020B0502020202020204" pitchFamily="34" charset="0"/>
            </a:endParaRPr>
          </a:p>
          <a:p>
            <a:pPr marL="0" indent="0">
              <a:buNone/>
            </a:pPr>
            <a:r>
              <a:rPr lang="en-US" sz="2200" b="0" dirty="0" smtClean="0">
                <a:solidFill>
                  <a:schemeClr val="tx1"/>
                </a:solidFill>
                <a:latin typeface="Century Gothic" panose="020B0502020202020204" pitchFamily="34" charset="0"/>
              </a:rPr>
              <a:t>2. History </a:t>
            </a:r>
            <a:r>
              <a:rPr lang="en-US" sz="2200" b="0" dirty="0">
                <a:solidFill>
                  <a:schemeClr val="tx1"/>
                </a:solidFill>
                <a:latin typeface="Century Gothic" panose="020B0502020202020204" pitchFamily="34" charset="0"/>
              </a:rPr>
              <a:t>of </a:t>
            </a:r>
            <a:r>
              <a:rPr lang="en-US" sz="2200" b="0" dirty="0" smtClean="0">
                <a:solidFill>
                  <a:schemeClr val="tx1"/>
                </a:solidFill>
                <a:latin typeface="Century Gothic" panose="020B0502020202020204" pitchFamily="34" charset="0"/>
              </a:rPr>
              <a:t>Public Health</a:t>
            </a:r>
            <a:endParaRPr lang="en-US" sz="2200" b="0" dirty="0">
              <a:solidFill>
                <a:schemeClr val="tx1"/>
              </a:solidFill>
              <a:latin typeface="Century Gothic" panose="020B0502020202020204" pitchFamily="34" charset="0"/>
            </a:endParaRPr>
          </a:p>
          <a:p>
            <a:pPr marL="0" indent="0">
              <a:buNone/>
            </a:pPr>
            <a:r>
              <a:rPr lang="en-US" sz="2200" b="0" dirty="0" smtClean="0">
                <a:solidFill>
                  <a:schemeClr val="tx1"/>
                </a:solidFill>
                <a:latin typeface="Century Gothic" panose="020B0502020202020204" pitchFamily="34" charset="0"/>
              </a:rPr>
              <a:t>3. A Public Health Approach</a:t>
            </a:r>
          </a:p>
          <a:p>
            <a:pPr marL="0" indent="0">
              <a:buNone/>
            </a:pPr>
            <a:r>
              <a:rPr lang="en-US" sz="2200" b="0" dirty="0" smtClean="0">
                <a:solidFill>
                  <a:schemeClr val="tx1"/>
                </a:solidFill>
                <a:latin typeface="Century Gothic" panose="020B0502020202020204" pitchFamily="34" charset="0"/>
              </a:rPr>
              <a:t>4. Stakeholder Roles in Public Health </a:t>
            </a:r>
          </a:p>
          <a:p>
            <a:pPr marL="0" indent="0">
              <a:buNone/>
            </a:pPr>
            <a:endParaRPr lang="en-US" sz="2200" b="0" dirty="0" smtClean="0">
              <a:solidFill>
                <a:srgbClr val="0039A6"/>
              </a:solidFill>
            </a:endParaRP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a:t>
            </a:fld>
            <a:endParaRPr lang="en-US" sz="1400" dirty="0">
              <a:effectLst/>
              <a:latin typeface="Myriad Web Pro"/>
            </a:endParaRPr>
          </a:p>
        </p:txBody>
      </p:sp>
    </p:spTree>
    <p:extLst>
      <p:ext uri="{BB962C8B-B14F-4D97-AF65-F5344CB8AC3E}">
        <p14:creationId xmlns:p14="http://schemas.microsoft.com/office/powerpoint/2010/main" val="166495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1295400" y="3276600"/>
            <a:ext cx="6400800" cy="457200"/>
          </a:xfrm>
          <a:prstGeom prst="rect">
            <a:avLst/>
          </a:prstGeom>
        </p:spPr>
        <p:txBody>
          <a:bodyPr/>
          <a:lstStyle/>
          <a:p>
            <a:r>
              <a:rPr lang="en-US" b="0" dirty="0" smtClean="0">
                <a:solidFill>
                  <a:schemeClr val="tx1"/>
                </a:solidFill>
                <a:latin typeface="Century Gothic" panose="020B0502020202020204" pitchFamily="34" charset="0"/>
              </a:rPr>
              <a:t>Office for State, Tribal, Local and Territorial Support</a:t>
            </a:r>
            <a:endParaRPr lang="en-US" b="0" dirty="0">
              <a:solidFill>
                <a:schemeClr val="tx1"/>
              </a:solidFill>
              <a:latin typeface="Century Gothic" panose="020B0502020202020204" pitchFamily="34" charset="0"/>
            </a:endParaRPr>
          </a:p>
        </p:txBody>
      </p:sp>
      <p:sp>
        <p:nvSpPr>
          <p:cNvPr id="5" name="Text Placeholder 4"/>
          <p:cNvSpPr>
            <a:spLocks noGrp="1"/>
          </p:cNvSpPr>
          <p:nvPr>
            <p:ph type="body" sz="quarter" idx="10"/>
          </p:nvPr>
        </p:nvSpPr>
        <p:spPr>
          <a:prstGeom prst="rect">
            <a:avLst/>
          </a:prstGeom>
        </p:spPr>
        <p:txBody>
          <a:bodyPr/>
          <a:lstStyle/>
          <a:p>
            <a:r>
              <a:rPr lang="en-US" dirty="0" smtClean="0"/>
              <a:t>Centers </a:t>
            </a:r>
            <a:r>
              <a:rPr lang="en-US" dirty="0" smtClean="0">
                <a:latin typeface="Century Gothic" panose="020B0502020202020204" pitchFamily="34" charset="0"/>
              </a:rPr>
              <a:t>for</a:t>
            </a:r>
            <a:r>
              <a:rPr lang="en-US" dirty="0" smtClean="0"/>
              <a:t> Disease Control and Prevention</a:t>
            </a:r>
            <a:endParaRPr lang="en-US" dirty="0"/>
          </a:p>
        </p:txBody>
      </p:sp>
      <p:sp>
        <p:nvSpPr>
          <p:cNvPr id="4" name="Title 3"/>
          <p:cNvSpPr>
            <a:spLocks noGrp="1"/>
          </p:cNvSpPr>
          <p:nvPr>
            <p:ph type="title"/>
          </p:nvPr>
        </p:nvSpPr>
        <p:spPr>
          <a:xfrm>
            <a:off x="342900" y="1143000"/>
            <a:ext cx="8229600" cy="1676400"/>
          </a:xfrm>
        </p:spPr>
        <p:txBody>
          <a:bodyPr/>
          <a:lstStyle/>
          <a:p>
            <a:r>
              <a:rPr lang="en-US" sz="3200" dirty="0" smtClean="0">
                <a:solidFill>
                  <a:srgbClr val="0039A6"/>
                </a:solidFill>
                <a:latin typeface="Century Gothic" panose="020B0502020202020204" pitchFamily="34" charset="0"/>
              </a:rPr>
              <a:t>Structure of Public Health</a:t>
            </a:r>
            <a:br>
              <a:rPr lang="en-US" sz="3200" dirty="0" smtClean="0">
                <a:solidFill>
                  <a:srgbClr val="0039A6"/>
                </a:solidFill>
                <a:latin typeface="Century Gothic" panose="020B0502020202020204" pitchFamily="34" charset="0"/>
              </a:rPr>
            </a:br>
            <a:r>
              <a:rPr lang="en-US" sz="3200" dirty="0" smtClean="0">
                <a:solidFill>
                  <a:srgbClr val="0039A6"/>
                </a:solidFill>
                <a:latin typeface="Century Gothic" panose="020B0502020202020204" pitchFamily="34" charset="0"/>
              </a:rPr>
              <a:t> in the United States</a:t>
            </a:r>
            <a:endParaRPr lang="en-US" sz="3200" dirty="0">
              <a:solidFill>
                <a:srgbClr val="0039A6"/>
              </a:solidFill>
              <a:latin typeface="Century Gothic" panose="020B0502020202020204"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1471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15900"/>
            <a:ext cx="8229600" cy="744538"/>
          </a:xfrm>
        </p:spPr>
        <p:txBody>
          <a:bodyPr>
            <a:normAutofit/>
          </a:bodyPr>
          <a:lstStyle/>
          <a:p>
            <a:pPr algn="ctr"/>
            <a:r>
              <a:rPr lang="en-US" sz="3200" dirty="0" smtClean="0">
                <a:solidFill>
                  <a:schemeClr val="bg1"/>
                </a:solidFill>
                <a:latin typeface="Century Gothic" panose="020B0502020202020204" pitchFamily="34" charset="0"/>
              </a:rPr>
              <a:t>Governmental Public Health</a:t>
            </a:r>
          </a:p>
        </p:txBody>
      </p:sp>
      <p:sp>
        <p:nvSpPr>
          <p:cNvPr id="28675" name="Content Placeholder 2"/>
          <p:cNvSpPr>
            <a:spLocks noGrp="1"/>
          </p:cNvSpPr>
          <p:nvPr>
            <p:ph idx="1"/>
          </p:nvPr>
        </p:nvSpPr>
        <p:spPr>
          <a:xfrm>
            <a:off x="533400" y="1238310"/>
            <a:ext cx="8229600" cy="3562290"/>
          </a:xfrm>
        </p:spPr>
        <p:txBody>
          <a:bodyPr/>
          <a:lstStyle/>
          <a:p>
            <a:pPr algn="ctr">
              <a:buFont typeface="Wingdings 2" pitchFamily="18" charset="2"/>
              <a:buNone/>
            </a:pPr>
            <a:r>
              <a:rPr lang="en-US" dirty="0" smtClean="0">
                <a:solidFill>
                  <a:schemeClr val="bg1"/>
                </a:solidFill>
                <a:latin typeface="Century Gothic" panose="020B0502020202020204" pitchFamily="34" charset="0"/>
              </a:rPr>
              <a:t>State and Local Health Departments</a:t>
            </a:r>
          </a:p>
        </p:txBody>
      </p:sp>
      <p:sp>
        <p:nvSpPr>
          <p:cNvPr id="11" name="Can 10"/>
          <p:cNvSpPr/>
          <p:nvPr/>
        </p:nvSpPr>
        <p:spPr>
          <a:xfrm>
            <a:off x="2590800" y="2819400"/>
            <a:ext cx="1600200" cy="1981200"/>
          </a:xfrm>
          <a:prstGeom prst="can">
            <a:avLst/>
          </a:prstGeom>
          <a:gradFill>
            <a:gsLst>
              <a:gs pos="0">
                <a:srgbClr val="5E9EFF"/>
              </a:gs>
              <a:gs pos="39999">
                <a:srgbClr val="85C2FF"/>
              </a:gs>
              <a:gs pos="70000">
                <a:srgbClr val="C4D6EB"/>
              </a:gs>
              <a:gs pos="100000">
                <a:srgbClr val="FFEBFA"/>
              </a:gs>
            </a:gsLst>
            <a:lin ang="5400000" scaled="0"/>
          </a:gradFill>
        </p:spPr>
        <p:style>
          <a:lnRef idx="1">
            <a:schemeClr val="accent2"/>
          </a:lnRef>
          <a:fillRef idx="1002">
            <a:schemeClr val="lt2"/>
          </a:fillRef>
          <a:effectRef idx="1">
            <a:schemeClr val="accent2"/>
          </a:effectRef>
          <a:fontRef idx="minor">
            <a:schemeClr val="dk1"/>
          </a:fontRef>
        </p:style>
        <p:txBody>
          <a:bodyPr anchor="ctr"/>
          <a:lstStyle/>
          <a:p>
            <a:pPr algn="ctr" fontAlgn="auto">
              <a:spcBef>
                <a:spcPts val="0"/>
              </a:spcBef>
              <a:spcAft>
                <a:spcPts val="0"/>
              </a:spcAft>
              <a:defRPr/>
            </a:pPr>
            <a:r>
              <a:rPr lang="en-US" sz="1800" dirty="0">
                <a:solidFill>
                  <a:srgbClr val="0F56DC"/>
                </a:solidFill>
                <a:effectLst/>
                <a:latin typeface="Calibri" pitchFamily="34" charset="0"/>
              </a:rPr>
              <a:t>Tribal Health </a:t>
            </a:r>
            <a:r>
              <a:rPr lang="en-US" sz="1800" dirty="0" smtClean="0">
                <a:solidFill>
                  <a:srgbClr val="0F56DC"/>
                </a:solidFill>
                <a:effectLst/>
                <a:latin typeface="Calibri" pitchFamily="34" charset="0"/>
              </a:rPr>
              <a:t>Departments</a:t>
            </a:r>
            <a:endParaRPr lang="en-US" sz="1800" dirty="0">
              <a:solidFill>
                <a:srgbClr val="0F56DC"/>
              </a:solidFill>
              <a:effectLst/>
              <a:latin typeface="Calibri" pitchFamily="34" charset="0"/>
            </a:endParaRPr>
          </a:p>
        </p:txBody>
      </p:sp>
      <p:sp>
        <p:nvSpPr>
          <p:cNvPr id="13" name="Can 12"/>
          <p:cNvSpPr/>
          <p:nvPr/>
        </p:nvSpPr>
        <p:spPr>
          <a:xfrm>
            <a:off x="4648200" y="2819400"/>
            <a:ext cx="1524000" cy="1981200"/>
          </a:xfrm>
          <a:prstGeom prst="can">
            <a:avLst/>
          </a:prstGeom>
          <a:gradFill>
            <a:gsLst>
              <a:gs pos="0">
                <a:srgbClr val="5E9EFF"/>
              </a:gs>
              <a:gs pos="39999">
                <a:srgbClr val="85C2FF"/>
              </a:gs>
              <a:gs pos="70000">
                <a:srgbClr val="C4D6EB"/>
              </a:gs>
              <a:gs pos="100000">
                <a:srgbClr val="FFEBFA"/>
              </a:gs>
            </a:gsLst>
            <a:lin ang="5400000" scaled="0"/>
          </a:gradFill>
        </p:spPr>
        <p:style>
          <a:lnRef idx="1">
            <a:schemeClr val="accent2"/>
          </a:lnRef>
          <a:fillRef idx="1002">
            <a:schemeClr val="lt1"/>
          </a:fillRef>
          <a:effectRef idx="1">
            <a:schemeClr val="accent2"/>
          </a:effectRef>
          <a:fontRef idx="minor">
            <a:schemeClr val="dk1"/>
          </a:fontRef>
        </p:style>
        <p:txBody>
          <a:bodyPr anchor="ctr"/>
          <a:lstStyle/>
          <a:p>
            <a:pPr algn="ctr" fontAlgn="auto">
              <a:spcBef>
                <a:spcPts val="0"/>
              </a:spcBef>
              <a:spcAft>
                <a:spcPts val="0"/>
              </a:spcAft>
              <a:defRPr/>
            </a:pPr>
            <a:r>
              <a:rPr lang="en-US" sz="1800" dirty="0">
                <a:solidFill>
                  <a:srgbClr val="0F56DC"/>
                </a:solidFill>
                <a:effectLst/>
                <a:latin typeface="Calibri" pitchFamily="34" charset="0"/>
              </a:rPr>
              <a:t>Local Health Departments</a:t>
            </a:r>
          </a:p>
        </p:txBody>
      </p:sp>
      <p:sp>
        <p:nvSpPr>
          <p:cNvPr id="16" name="Can 15"/>
          <p:cNvSpPr/>
          <p:nvPr/>
        </p:nvSpPr>
        <p:spPr>
          <a:xfrm>
            <a:off x="556260" y="2819400"/>
            <a:ext cx="1487285" cy="1981200"/>
          </a:xfrm>
          <a:prstGeom prst="can">
            <a:avLst/>
          </a:prstGeom>
          <a:gradFill>
            <a:gsLst>
              <a:gs pos="0">
                <a:srgbClr val="5E9EFF"/>
              </a:gs>
              <a:gs pos="39999">
                <a:srgbClr val="85C2FF"/>
              </a:gs>
              <a:gs pos="70000">
                <a:srgbClr val="C4D6EB"/>
              </a:gs>
              <a:gs pos="100000">
                <a:srgbClr val="FFEBFA"/>
              </a:gs>
            </a:gsLst>
            <a:lin ang="5400000" scaled="0"/>
          </a:gradFill>
        </p:spPr>
        <p:style>
          <a:lnRef idx="1">
            <a:schemeClr val="accent2"/>
          </a:lnRef>
          <a:fillRef idx="1002">
            <a:schemeClr val="lt1"/>
          </a:fillRef>
          <a:effectRef idx="1">
            <a:schemeClr val="accent2"/>
          </a:effectRef>
          <a:fontRef idx="minor">
            <a:schemeClr val="dk1"/>
          </a:fontRef>
        </p:style>
        <p:txBody>
          <a:bodyPr anchor="ctr"/>
          <a:lstStyle/>
          <a:p>
            <a:pPr algn="ctr" fontAlgn="auto">
              <a:spcBef>
                <a:spcPts val="0"/>
              </a:spcBef>
              <a:spcAft>
                <a:spcPts val="0"/>
              </a:spcAft>
              <a:defRPr/>
            </a:pPr>
            <a:r>
              <a:rPr lang="en-US" sz="1800" dirty="0">
                <a:solidFill>
                  <a:srgbClr val="0F56DC"/>
                </a:solidFill>
                <a:effectLst/>
                <a:latin typeface="Calibri" pitchFamily="34" charset="0"/>
              </a:rPr>
              <a:t>State and the District of Columbia Health Departments </a:t>
            </a:r>
          </a:p>
        </p:txBody>
      </p:sp>
      <p:sp>
        <p:nvSpPr>
          <p:cNvPr id="22" name="Can 21"/>
          <p:cNvSpPr/>
          <p:nvPr/>
        </p:nvSpPr>
        <p:spPr>
          <a:xfrm>
            <a:off x="6705600" y="2819400"/>
            <a:ext cx="1524000" cy="1981200"/>
          </a:xfrm>
          <a:prstGeom prst="can">
            <a:avLst/>
          </a:prstGeom>
          <a:gradFill>
            <a:gsLst>
              <a:gs pos="0">
                <a:srgbClr val="5E9EFF"/>
              </a:gs>
              <a:gs pos="39999">
                <a:srgbClr val="85C2FF"/>
              </a:gs>
              <a:gs pos="70000">
                <a:srgbClr val="C4D6EB"/>
              </a:gs>
              <a:gs pos="100000">
                <a:srgbClr val="FFEBFA"/>
              </a:gs>
            </a:gsLst>
            <a:lin ang="5400000" scaled="0"/>
          </a:gradFill>
        </p:spPr>
        <p:style>
          <a:lnRef idx="1">
            <a:schemeClr val="accent2"/>
          </a:lnRef>
          <a:fillRef idx="1002">
            <a:schemeClr val="lt2"/>
          </a:fillRef>
          <a:effectRef idx="1">
            <a:schemeClr val="accent2"/>
          </a:effectRef>
          <a:fontRef idx="minor">
            <a:schemeClr val="dk1"/>
          </a:fontRef>
        </p:style>
        <p:txBody>
          <a:bodyPr anchor="ctr"/>
          <a:lstStyle/>
          <a:p>
            <a:pPr algn="ctr" fontAlgn="auto">
              <a:spcBef>
                <a:spcPts val="0"/>
              </a:spcBef>
              <a:spcAft>
                <a:spcPts val="0"/>
              </a:spcAft>
              <a:defRPr/>
            </a:pPr>
            <a:r>
              <a:rPr lang="en-US" sz="1800" dirty="0">
                <a:solidFill>
                  <a:srgbClr val="0F56DC"/>
                </a:solidFill>
                <a:effectLst/>
                <a:latin typeface="Calibri" pitchFamily="34" charset="0"/>
              </a:rPr>
              <a:t>Territorial Health Departments</a:t>
            </a:r>
          </a:p>
        </p:txBody>
      </p:sp>
      <p:sp>
        <p:nvSpPr>
          <p:cNvPr id="19" name="TextBox 18"/>
          <p:cNvSpPr txBox="1"/>
          <p:nvPr/>
        </p:nvSpPr>
        <p:spPr>
          <a:xfrm>
            <a:off x="228600" y="1981200"/>
            <a:ext cx="8763000" cy="400110"/>
          </a:xfrm>
          <a:prstGeom prst="rect">
            <a:avLst/>
          </a:prstGeom>
          <a:noFill/>
        </p:spPr>
        <p:txBody>
          <a:bodyPr wrap="square">
            <a:spAutoFit/>
          </a:bodyPr>
          <a:lstStyle/>
          <a:p>
            <a:pPr algn="ctr" fontAlgn="auto">
              <a:spcBef>
                <a:spcPts val="0"/>
              </a:spcBef>
              <a:spcAft>
                <a:spcPts val="0"/>
              </a:spcAft>
              <a:defRPr/>
            </a:pPr>
            <a:r>
              <a:rPr lang="en-US" sz="2000" dirty="0">
                <a:effectLst/>
                <a:latin typeface="Century Gothic" panose="020B0502020202020204" pitchFamily="34" charset="0"/>
                <a:ea typeface="ＭＳ Ｐゴシック" pitchFamily="34" charset="-128"/>
                <a:cs typeface="Arial" charset="0"/>
              </a:rPr>
              <a:t>Retain the </a:t>
            </a:r>
            <a:r>
              <a:rPr lang="en-US" sz="2000" dirty="0" smtClean="0">
                <a:effectLst/>
                <a:latin typeface="Century Gothic" panose="020B0502020202020204" pitchFamily="34" charset="0"/>
                <a:ea typeface="ＭＳ Ｐゴシック" pitchFamily="34" charset="-128"/>
                <a:cs typeface="Arial" charset="0"/>
              </a:rPr>
              <a:t>primary responsibility </a:t>
            </a:r>
            <a:r>
              <a:rPr lang="en-US" sz="2000" dirty="0">
                <a:effectLst/>
                <a:latin typeface="Century Gothic" panose="020B0502020202020204" pitchFamily="34" charset="0"/>
                <a:ea typeface="ＭＳ Ｐゴシック" pitchFamily="34" charset="-128"/>
                <a:cs typeface="Arial" charset="0"/>
              </a:rPr>
              <a:t>for </a:t>
            </a:r>
            <a:r>
              <a:rPr lang="en-US" sz="2000" dirty="0" smtClean="0">
                <a:effectLst/>
                <a:latin typeface="Century Gothic" panose="020B0502020202020204" pitchFamily="34" charset="0"/>
                <a:ea typeface="ＭＳ Ｐゴシック" pitchFamily="34" charset="-128"/>
                <a:cs typeface="Arial" charset="0"/>
              </a:rPr>
              <a:t>health </a:t>
            </a:r>
            <a:r>
              <a:rPr lang="en-US" sz="2000" dirty="0">
                <a:effectLst/>
                <a:latin typeface="Century Gothic" panose="020B0502020202020204" pitchFamily="34" charset="0"/>
                <a:ea typeface="ＭＳ Ｐゴシック" pitchFamily="34" charset="-128"/>
                <a:cs typeface="Arial" charset="0"/>
              </a:rPr>
              <a:t>under </a:t>
            </a:r>
            <a:r>
              <a:rPr lang="en-US" sz="2000" dirty="0" smtClean="0">
                <a:effectLst/>
                <a:latin typeface="Century Gothic" panose="020B0502020202020204" pitchFamily="34" charset="0"/>
                <a:ea typeface="ＭＳ Ｐゴシック" pitchFamily="34" charset="-128"/>
                <a:cs typeface="Arial" charset="0"/>
              </a:rPr>
              <a:t>the US Constitution </a:t>
            </a:r>
            <a:endParaRPr lang="en-US" sz="2000" dirty="0">
              <a:effectLst/>
              <a:latin typeface="Century Gothic" panose="020B0502020202020204" pitchFamily="34" charset="0"/>
              <a:ea typeface="ＭＳ Ｐゴシック" pitchFamily="34" charset="-128"/>
              <a:cs typeface="Arial" charset="0"/>
            </a:endParaRPr>
          </a:p>
        </p:txBody>
      </p:sp>
      <p:sp>
        <p:nvSpPr>
          <p:cNvPr id="21" name="TextBox 20"/>
          <p:cNvSpPr txBox="1"/>
          <p:nvPr/>
        </p:nvSpPr>
        <p:spPr>
          <a:xfrm>
            <a:off x="692727" y="2819400"/>
            <a:ext cx="1212273" cy="400110"/>
          </a:xfrm>
          <a:prstGeom prst="rect">
            <a:avLst/>
          </a:prstGeom>
          <a:noFill/>
          <a:scene3d>
            <a:camera prst="perspectiveRelaxed"/>
            <a:lightRig rig="threePt" dir="t"/>
          </a:scene3d>
        </p:spPr>
        <p:txBody>
          <a:bodyPr wrap="square">
            <a:spAutoFit/>
          </a:bodyPr>
          <a:lstStyle/>
          <a:p>
            <a:pPr algn="ctr" fontAlgn="auto">
              <a:spcBef>
                <a:spcPts val="0"/>
              </a:spcBef>
              <a:spcAft>
                <a:spcPts val="0"/>
              </a:spcAft>
              <a:defRPr/>
            </a:pPr>
            <a:r>
              <a:rPr lang="en-US" sz="2000" b="1" dirty="0">
                <a:solidFill>
                  <a:srgbClr val="4983F2">
                    <a:lumMod val="75000"/>
                  </a:srgbClr>
                </a:solidFill>
                <a:effectLst/>
                <a:latin typeface="Calibri" pitchFamily="34" charset="0"/>
                <a:ea typeface="ＭＳ Ｐゴシック" pitchFamily="34" charset="-128"/>
                <a:cs typeface="Arial" charset="0"/>
              </a:rPr>
              <a:t> 51</a:t>
            </a:r>
            <a:r>
              <a:rPr lang="en-US" sz="2000" dirty="0">
                <a:solidFill>
                  <a:srgbClr val="4983F2">
                    <a:lumMod val="75000"/>
                  </a:srgbClr>
                </a:solidFill>
                <a:effectLst/>
                <a:latin typeface="Calibri" pitchFamily="34" charset="0"/>
                <a:ea typeface="ＭＳ Ｐゴシック" pitchFamily="34" charset="-128"/>
                <a:cs typeface="Arial" charset="0"/>
              </a:rPr>
              <a:t>**</a:t>
            </a:r>
          </a:p>
        </p:txBody>
      </p:sp>
      <p:sp>
        <p:nvSpPr>
          <p:cNvPr id="24" name="TextBox 23"/>
          <p:cNvSpPr txBox="1"/>
          <p:nvPr/>
        </p:nvSpPr>
        <p:spPr>
          <a:xfrm>
            <a:off x="6934200" y="2819400"/>
            <a:ext cx="1066800" cy="400110"/>
          </a:xfrm>
          <a:prstGeom prst="rect">
            <a:avLst/>
          </a:prstGeom>
          <a:noFill/>
          <a:scene3d>
            <a:camera prst="perspectiveRelaxed"/>
            <a:lightRig rig="threePt" dir="t"/>
          </a:scene3d>
        </p:spPr>
        <p:txBody>
          <a:bodyPr>
            <a:spAutoFit/>
          </a:bodyPr>
          <a:lstStyle/>
          <a:p>
            <a:pPr algn="ctr" fontAlgn="auto">
              <a:spcBef>
                <a:spcPts val="0"/>
              </a:spcBef>
              <a:spcAft>
                <a:spcPts val="0"/>
              </a:spcAft>
              <a:defRPr/>
            </a:pPr>
            <a:r>
              <a:rPr lang="en-US" sz="2000" b="1" dirty="0">
                <a:solidFill>
                  <a:srgbClr val="4983F2">
                    <a:lumMod val="75000"/>
                  </a:srgbClr>
                </a:solidFill>
                <a:effectLst/>
                <a:latin typeface="Calibri" pitchFamily="34" charset="0"/>
                <a:ea typeface="ＭＳ Ｐゴシック" pitchFamily="34" charset="-128"/>
                <a:cs typeface="Arial" charset="0"/>
              </a:rPr>
              <a:t>8</a:t>
            </a:r>
            <a:r>
              <a:rPr lang="en-US" sz="2000" dirty="0">
                <a:solidFill>
                  <a:srgbClr val="4983F2">
                    <a:lumMod val="75000"/>
                  </a:srgbClr>
                </a:solidFill>
                <a:effectLst/>
                <a:latin typeface="Calibri" pitchFamily="34" charset="0"/>
                <a:ea typeface="ＭＳ Ｐゴシック" pitchFamily="34" charset="-128"/>
                <a:cs typeface="Arial" charset="0"/>
              </a:rPr>
              <a:t>**</a:t>
            </a:r>
          </a:p>
        </p:txBody>
      </p:sp>
      <p:sp>
        <p:nvSpPr>
          <p:cNvPr id="26" name="TextBox 25"/>
          <p:cNvSpPr txBox="1"/>
          <p:nvPr/>
        </p:nvSpPr>
        <p:spPr>
          <a:xfrm>
            <a:off x="5029202" y="2819400"/>
            <a:ext cx="925253" cy="400110"/>
          </a:xfrm>
          <a:prstGeom prst="rect">
            <a:avLst/>
          </a:prstGeom>
          <a:noFill/>
          <a:scene3d>
            <a:camera prst="perspectiveRelaxed"/>
            <a:lightRig rig="threePt" dir="t"/>
          </a:scene3d>
        </p:spPr>
        <p:txBody>
          <a:bodyPr wrap="none">
            <a:spAutoFit/>
          </a:bodyPr>
          <a:lstStyle/>
          <a:p>
            <a:pPr fontAlgn="auto">
              <a:spcBef>
                <a:spcPts val="0"/>
              </a:spcBef>
              <a:spcAft>
                <a:spcPts val="0"/>
              </a:spcAft>
              <a:defRPr/>
            </a:pPr>
            <a:r>
              <a:rPr lang="en-US" sz="2000" b="1" dirty="0" smtClean="0">
                <a:solidFill>
                  <a:srgbClr val="4983F2">
                    <a:lumMod val="75000"/>
                  </a:srgbClr>
                </a:solidFill>
                <a:effectLst/>
                <a:latin typeface="Calibri" pitchFamily="34" charset="0"/>
                <a:ea typeface="ＭＳ Ｐゴシック" pitchFamily="34" charset="-128"/>
                <a:cs typeface="Arial" charset="0"/>
              </a:rPr>
              <a:t>2,565</a:t>
            </a:r>
            <a:r>
              <a:rPr lang="en-US" sz="2000" dirty="0" smtClean="0">
                <a:solidFill>
                  <a:srgbClr val="4983F2">
                    <a:lumMod val="75000"/>
                  </a:srgbClr>
                </a:solidFill>
                <a:effectLst/>
                <a:latin typeface="Calibri" pitchFamily="34" charset="0"/>
                <a:ea typeface="ＭＳ Ｐゴシック" pitchFamily="34" charset="-128"/>
                <a:cs typeface="Arial" charset="0"/>
              </a:rPr>
              <a:t>*</a:t>
            </a:r>
            <a:endParaRPr lang="en-US" sz="2000" dirty="0">
              <a:solidFill>
                <a:srgbClr val="4983F2">
                  <a:lumMod val="75000"/>
                </a:srgbClr>
              </a:solidFill>
              <a:effectLst/>
              <a:latin typeface="Calibri" pitchFamily="34" charset="0"/>
              <a:ea typeface="ＭＳ Ｐゴシック" pitchFamily="34" charset="-128"/>
              <a:cs typeface="Arial" charset="0"/>
            </a:endParaRPr>
          </a:p>
        </p:txBody>
      </p:sp>
      <p:sp>
        <p:nvSpPr>
          <p:cNvPr id="27" name="TextBox 26"/>
          <p:cNvSpPr txBox="1"/>
          <p:nvPr/>
        </p:nvSpPr>
        <p:spPr>
          <a:xfrm>
            <a:off x="556260" y="6093460"/>
            <a:ext cx="6781800" cy="430887"/>
          </a:xfrm>
          <a:prstGeom prst="rect">
            <a:avLst/>
          </a:prstGeom>
          <a:noFill/>
        </p:spPr>
        <p:txBody>
          <a:bodyPr wrap="square">
            <a:spAutoFit/>
          </a:bodyPr>
          <a:lstStyle/>
          <a:p>
            <a:pPr fontAlgn="auto">
              <a:spcBef>
                <a:spcPts val="0"/>
              </a:spcBef>
              <a:spcAft>
                <a:spcPts val="0"/>
              </a:spcAft>
              <a:defRPr/>
            </a:pPr>
            <a:r>
              <a:rPr lang="en-US" sz="1100" dirty="0" smtClean="0">
                <a:solidFill>
                  <a:srgbClr val="FFFFFF"/>
                </a:solidFill>
                <a:effectLst/>
                <a:latin typeface="Calibri" pitchFamily="34" charset="0"/>
                <a:ea typeface="ＭＳ Ｐゴシック" pitchFamily="34" charset="-128"/>
                <a:cs typeface="Arial" charset="0"/>
              </a:rPr>
              <a:t>* Number </a:t>
            </a:r>
            <a:r>
              <a:rPr lang="en-US" sz="1100" dirty="0">
                <a:solidFill>
                  <a:srgbClr val="FFFFFF"/>
                </a:solidFill>
                <a:effectLst/>
                <a:latin typeface="Calibri" pitchFamily="34" charset="0"/>
                <a:ea typeface="ＭＳ Ｐゴシック" pitchFamily="34" charset="-128"/>
                <a:cs typeface="Arial" charset="0"/>
              </a:rPr>
              <a:t>based on </a:t>
            </a:r>
            <a:r>
              <a:rPr lang="en-US" sz="1100" dirty="0" smtClean="0">
                <a:solidFill>
                  <a:srgbClr val="FFFFFF"/>
                </a:solidFill>
                <a:effectLst/>
                <a:latin typeface="Calibri" pitchFamily="34" charset="0"/>
                <a:ea typeface="ＭＳ Ｐゴシック" pitchFamily="34" charset="-128"/>
                <a:cs typeface="Arial" charset="0"/>
              </a:rPr>
              <a:t>2010 </a:t>
            </a:r>
            <a:r>
              <a:rPr lang="en-US" sz="1100" dirty="0">
                <a:solidFill>
                  <a:srgbClr val="FFFFFF"/>
                </a:solidFill>
                <a:effectLst/>
                <a:latin typeface="Calibri" pitchFamily="34" charset="0"/>
                <a:ea typeface="ＭＳ Ｐゴシック" pitchFamily="34" charset="-128"/>
                <a:cs typeface="Arial" charset="0"/>
              </a:rPr>
              <a:t>National Profile of  Local Health Departments (NACCHO, </a:t>
            </a:r>
            <a:r>
              <a:rPr lang="en-US" sz="1100" dirty="0" smtClean="0">
                <a:solidFill>
                  <a:srgbClr val="FFFFFF"/>
                </a:solidFill>
                <a:effectLst/>
                <a:latin typeface="Calibri" pitchFamily="34" charset="0"/>
                <a:ea typeface="ＭＳ Ｐゴシック" pitchFamily="34" charset="-128"/>
                <a:cs typeface="Arial" charset="0"/>
              </a:rPr>
              <a:t>2011)</a:t>
            </a:r>
            <a:endParaRPr lang="en-US" sz="1100" dirty="0">
              <a:solidFill>
                <a:srgbClr val="FFFFFF"/>
              </a:solidFill>
              <a:effectLst/>
              <a:latin typeface="Calibri" pitchFamily="34" charset="0"/>
              <a:ea typeface="ＭＳ Ｐゴシック" pitchFamily="34" charset="-128"/>
              <a:cs typeface="Arial" charset="0"/>
            </a:endParaRPr>
          </a:p>
          <a:p>
            <a:pPr fontAlgn="auto">
              <a:spcBef>
                <a:spcPts val="0"/>
              </a:spcBef>
              <a:spcAft>
                <a:spcPts val="0"/>
              </a:spcAft>
              <a:defRPr/>
            </a:pPr>
            <a:r>
              <a:rPr lang="en-US" sz="1100" dirty="0" smtClean="0">
                <a:solidFill>
                  <a:srgbClr val="FFFFFF"/>
                </a:solidFill>
                <a:effectLst/>
                <a:latin typeface="Calibri" pitchFamily="34" charset="0"/>
                <a:ea typeface="ＭＳ Ｐゴシック" pitchFamily="34" charset="-128"/>
                <a:cs typeface="Arial" charset="0"/>
              </a:rPr>
              <a:t>** Numbers </a:t>
            </a:r>
            <a:r>
              <a:rPr lang="en-US" sz="1100" dirty="0">
                <a:solidFill>
                  <a:srgbClr val="FFFFFF"/>
                </a:solidFill>
                <a:effectLst/>
                <a:latin typeface="Calibri" pitchFamily="34" charset="0"/>
                <a:ea typeface="ＭＳ Ｐゴシック" pitchFamily="34" charset="-128"/>
                <a:cs typeface="Arial" charset="0"/>
              </a:rPr>
              <a:t>cited from </a:t>
            </a:r>
            <a:r>
              <a:rPr lang="en-US" sz="1100" i="1" dirty="0" smtClean="0">
                <a:solidFill>
                  <a:srgbClr val="FFFFFF"/>
                </a:solidFill>
                <a:effectLst/>
                <a:latin typeface="Calibri" pitchFamily="34" charset="0"/>
                <a:ea typeface="ＭＳ Ｐゴシック" pitchFamily="34" charset="-128"/>
                <a:cs typeface="Arial" charset="0"/>
              </a:rPr>
              <a:t>ASTHO, Profile of State Public Health</a:t>
            </a:r>
            <a:r>
              <a:rPr lang="en-US" sz="1100" dirty="0" smtClean="0">
                <a:solidFill>
                  <a:srgbClr val="FFFFFF"/>
                </a:solidFill>
                <a:effectLst/>
                <a:latin typeface="Calibri" pitchFamily="34" charset="0"/>
                <a:ea typeface="ＭＳ Ｐゴシック" pitchFamily="34" charset="-128"/>
                <a:cs typeface="Arial" charset="0"/>
              </a:rPr>
              <a:t>, Volume Two, 2011 </a:t>
            </a:r>
            <a:endParaRPr lang="en-US" sz="1100" dirty="0">
              <a:solidFill>
                <a:srgbClr val="FFFFFF"/>
              </a:solidFill>
              <a:effectLst/>
              <a:latin typeface="Calibri" pitchFamily="34" charset="0"/>
              <a:ea typeface="ＭＳ Ｐゴシック" pitchFamily="34" charset="-128"/>
              <a:cs typeface="Arial" charset="0"/>
            </a:endParaRPr>
          </a:p>
        </p:txBody>
      </p:sp>
      <p:sp>
        <p:nvSpPr>
          <p:cNvPr id="2" name="TextBox 1"/>
          <p:cNvSpPr txBox="1"/>
          <p:nvPr/>
        </p:nvSpPr>
        <p:spPr>
          <a:xfrm>
            <a:off x="256309" y="5049982"/>
            <a:ext cx="8534400" cy="830997"/>
          </a:xfrm>
          <a:prstGeom prst="rect">
            <a:avLst/>
          </a:prstGeom>
          <a:noFill/>
        </p:spPr>
        <p:txBody>
          <a:bodyPr wrap="square" rtlCol="0">
            <a:spAutoFit/>
          </a:bodyPr>
          <a:lstStyle/>
          <a:p>
            <a:r>
              <a:rPr lang="en-US" sz="2400" dirty="0" smtClean="0"/>
              <a:t>Accredited:  </a:t>
            </a:r>
          </a:p>
          <a:p>
            <a:r>
              <a:rPr lang="en-US" sz="2400" dirty="0"/>
              <a:t> </a:t>
            </a:r>
            <a:r>
              <a:rPr lang="en-US" sz="2400" dirty="0" smtClean="0"/>
              <a:t>           31                        1                       191                       5</a:t>
            </a:r>
            <a:endParaRPr lang="en-US" sz="2400" dirty="0"/>
          </a:p>
        </p:txBody>
      </p:sp>
    </p:spTree>
    <p:extLst>
      <p:ext uri="{BB962C8B-B14F-4D97-AF65-F5344CB8AC3E}">
        <p14:creationId xmlns:p14="http://schemas.microsoft.com/office/powerpoint/2010/main" val="155385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solidFill>
                  <a:srgbClr val="0039A6"/>
                </a:solidFill>
                <a:latin typeface="Century Gothic" panose="020B0502020202020204" pitchFamily="34" charset="0"/>
              </a:rPr>
              <a:t>Federal Public Health</a:t>
            </a:r>
            <a:br>
              <a:rPr lang="en-US" sz="3200" dirty="0" smtClean="0">
                <a:solidFill>
                  <a:srgbClr val="0039A6"/>
                </a:solidFill>
                <a:latin typeface="Century Gothic" panose="020B0502020202020204" pitchFamily="34" charset="0"/>
              </a:rPr>
            </a:br>
            <a:r>
              <a:rPr lang="en-US" sz="2400" dirty="0" smtClean="0">
                <a:solidFill>
                  <a:srgbClr val="0039A6"/>
                </a:solidFill>
                <a:latin typeface="Century Gothic" panose="020B0502020202020204" pitchFamily="34" charset="0"/>
              </a:rPr>
              <a:t>Roles and Responsibilities</a:t>
            </a:r>
            <a:endParaRPr lang="en-US" sz="2400" dirty="0">
              <a:solidFill>
                <a:srgbClr val="0039A6"/>
              </a:solidFill>
              <a:latin typeface="Century Gothic" panose="020B0502020202020204"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3005580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62560"/>
            <a:ext cx="8229600" cy="924560"/>
          </a:xfrm>
        </p:spPr>
        <p:txBody>
          <a:bodyPr>
            <a:noAutofit/>
          </a:bodyPr>
          <a:lstStyle/>
          <a:p>
            <a:r>
              <a:rPr lang="en-US" sz="3200" dirty="0" smtClean="0">
                <a:solidFill>
                  <a:schemeClr val="bg1"/>
                </a:solidFill>
                <a:latin typeface="Century Gothic" panose="020B0502020202020204" pitchFamily="34" charset="0"/>
              </a:rPr>
              <a:t>Federal Public Health Responsibilities</a:t>
            </a:r>
          </a:p>
        </p:txBody>
      </p:sp>
      <p:sp>
        <p:nvSpPr>
          <p:cNvPr id="3" name="Content Placeholder 2"/>
          <p:cNvSpPr>
            <a:spLocks noGrp="1"/>
          </p:cNvSpPr>
          <p:nvPr>
            <p:ph idx="1"/>
          </p:nvPr>
        </p:nvSpPr>
        <p:spPr>
          <a:xfrm>
            <a:off x="457200" y="1158240"/>
            <a:ext cx="8229600" cy="4632961"/>
          </a:xfrm>
        </p:spPr>
        <p:txBody>
          <a:bodyPr>
            <a:noAutofit/>
          </a:bodyPr>
          <a:lstStyle/>
          <a:p>
            <a:pPr fontAlgn="auto">
              <a:lnSpc>
                <a:spcPct val="120000"/>
              </a:lnSpc>
              <a:spcBef>
                <a:spcPts val="600"/>
              </a:spcBef>
              <a:spcAft>
                <a:spcPts val="0"/>
              </a:spcAft>
              <a:buFont typeface="Arial" panose="020B0604020202020204" pitchFamily="34" charset="0"/>
              <a:buChar char="•"/>
              <a:defRPr/>
            </a:pPr>
            <a:r>
              <a:rPr lang="en-US" sz="2300" b="0" dirty="0" smtClean="0">
                <a:solidFill>
                  <a:schemeClr val="tx1"/>
                </a:solidFill>
                <a:latin typeface="Century Gothic" panose="020B0502020202020204" pitchFamily="34" charset="0"/>
              </a:rPr>
              <a:t>Ensure all levels of government have the capabilities to provide essential public health services</a:t>
            </a:r>
          </a:p>
          <a:p>
            <a:pPr fontAlgn="auto">
              <a:spcAft>
                <a:spcPts val="0"/>
              </a:spcAft>
              <a:buFont typeface="Arial" panose="020B0604020202020204" pitchFamily="34" charset="0"/>
              <a:buChar char="•"/>
              <a:defRPr/>
            </a:pPr>
            <a:r>
              <a:rPr lang="en-US" sz="2300" b="0" dirty="0" smtClean="0">
                <a:solidFill>
                  <a:schemeClr val="tx1"/>
                </a:solidFill>
                <a:latin typeface="Century Gothic" panose="020B0502020202020204" pitchFamily="34" charset="0"/>
              </a:rPr>
              <a:t>Act when health threats may span more than one state, a region, or the entire nation</a:t>
            </a:r>
          </a:p>
          <a:p>
            <a:pPr fontAlgn="auto">
              <a:spcAft>
                <a:spcPts val="0"/>
              </a:spcAft>
              <a:buFont typeface="Arial" panose="020B0604020202020204" pitchFamily="34" charset="0"/>
              <a:buChar char="•"/>
              <a:defRPr/>
            </a:pPr>
            <a:r>
              <a:rPr lang="en-US" sz="2300" b="0" dirty="0" smtClean="0">
                <a:solidFill>
                  <a:schemeClr val="tx1"/>
                </a:solidFill>
                <a:latin typeface="Century Gothic" panose="020B0502020202020204" pitchFamily="34" charset="0"/>
              </a:rPr>
              <a:t>Act where the solutions may be beyond the jurisdiction of individual states</a:t>
            </a:r>
          </a:p>
          <a:p>
            <a:pPr fontAlgn="auto">
              <a:spcAft>
                <a:spcPts val="0"/>
              </a:spcAft>
              <a:buFont typeface="Arial" panose="020B0604020202020204" pitchFamily="34" charset="0"/>
              <a:buChar char="•"/>
              <a:defRPr/>
            </a:pPr>
            <a:r>
              <a:rPr lang="en-US" sz="2300" b="0" dirty="0" smtClean="0">
                <a:solidFill>
                  <a:schemeClr val="tx1"/>
                </a:solidFill>
                <a:latin typeface="Century Gothic" panose="020B0502020202020204" pitchFamily="34" charset="0"/>
              </a:rPr>
              <a:t>Act to assist the states when they lack the expertise or resources to effectively respond in a public health emergency (e.g., a disaster, bioterrorism, or an emerging disease) </a:t>
            </a:r>
          </a:p>
          <a:p>
            <a:pPr fontAlgn="auto">
              <a:spcAft>
                <a:spcPts val="0"/>
              </a:spcAft>
              <a:buFont typeface="Arial" panose="020B0604020202020204" pitchFamily="34" charset="0"/>
              <a:buChar char="•"/>
              <a:defRPr/>
            </a:pPr>
            <a:r>
              <a:rPr lang="en-US" sz="2300" b="0" dirty="0" smtClean="0">
                <a:solidFill>
                  <a:schemeClr val="tx1"/>
                </a:solidFill>
                <a:latin typeface="Century Gothic" panose="020B0502020202020204" pitchFamily="34" charset="0"/>
              </a:rPr>
              <a:t>Facilitate the formulation of public health goals (in collaboration with state and local governments and other relevant stakeholders)</a:t>
            </a:r>
            <a:endParaRPr lang="en-US" sz="2300" b="0" dirty="0">
              <a:solidFill>
                <a:schemeClr val="tx1"/>
              </a:solidFill>
              <a:latin typeface="Century Gothic" panose="020B0502020202020204" pitchFamily="34" charset="0"/>
            </a:endParaRPr>
          </a:p>
        </p:txBody>
      </p:sp>
      <p:sp>
        <p:nvSpPr>
          <p:cNvPr id="22532" name="TextBox 4"/>
          <p:cNvSpPr txBox="1">
            <a:spLocks noChangeArrowheads="1"/>
          </p:cNvSpPr>
          <p:nvPr/>
        </p:nvSpPr>
        <p:spPr bwMode="auto">
          <a:xfrm>
            <a:off x="497840" y="6081078"/>
            <a:ext cx="7924800" cy="430887"/>
          </a:xfrm>
          <a:prstGeom prst="rect">
            <a:avLst/>
          </a:prstGeom>
          <a:noFill/>
          <a:ln w="9525">
            <a:noFill/>
            <a:miter lim="800000"/>
            <a:headEnd/>
            <a:tailEnd/>
          </a:ln>
        </p:spPr>
        <p:txBody>
          <a:bodyPr>
            <a:spAutoFit/>
          </a:bodyPr>
          <a:lstStyle/>
          <a:p>
            <a:r>
              <a:rPr lang="en-US" sz="1100" dirty="0">
                <a:solidFill>
                  <a:srgbClr val="FFFFFF"/>
                </a:solidFill>
                <a:effectLst/>
                <a:latin typeface="Calibri" pitchFamily="34" charset="0"/>
                <a:ea typeface="ＭＳ Ｐゴシック" pitchFamily="34" charset="-128"/>
                <a:cs typeface="Arial" charset="0"/>
              </a:rPr>
              <a:t>Source: Trust for America’s Health. </a:t>
            </a:r>
            <a:r>
              <a:rPr lang="en-US" sz="1100" i="1" dirty="0">
                <a:solidFill>
                  <a:srgbClr val="FFFFFF"/>
                </a:solidFill>
                <a:effectLst/>
                <a:latin typeface="Calibri" pitchFamily="34" charset="0"/>
                <a:ea typeface="ＭＳ Ｐゴシック" pitchFamily="34" charset="-128"/>
                <a:cs typeface="Arial" charset="0"/>
              </a:rPr>
              <a:t>Public Health Leadership Initiative: An Action Plan for Healthy People in Healthy Communities in the 21st Century. </a:t>
            </a:r>
            <a:r>
              <a:rPr lang="en-US" sz="1100" dirty="0">
                <a:solidFill>
                  <a:srgbClr val="FFFFFF"/>
                </a:solidFill>
                <a:effectLst/>
                <a:latin typeface="Calibri" pitchFamily="34" charset="0"/>
                <a:ea typeface="ＭＳ Ｐゴシック" pitchFamily="34" charset="-128"/>
                <a:cs typeface="Arial" charset="0"/>
              </a:rPr>
              <a:t>Washington, </a:t>
            </a:r>
            <a:r>
              <a:rPr lang="en-US" sz="1100" dirty="0" smtClean="0">
                <a:solidFill>
                  <a:srgbClr val="FFFFFF"/>
                </a:solidFill>
                <a:effectLst/>
                <a:latin typeface="Calibri" pitchFamily="34" charset="0"/>
                <a:ea typeface="ＭＳ Ｐゴシック" pitchFamily="34" charset="-128"/>
                <a:cs typeface="Arial" charset="0"/>
              </a:rPr>
              <a:t>DC</a:t>
            </a:r>
            <a:r>
              <a:rPr lang="en-US" sz="1100" dirty="0">
                <a:solidFill>
                  <a:srgbClr val="FFFFFF"/>
                </a:solidFill>
                <a:effectLst/>
                <a:latin typeface="Calibri" pitchFamily="34" charset="0"/>
                <a:ea typeface="ＭＳ Ｐゴシック" pitchFamily="34" charset="-128"/>
                <a:cs typeface="Arial" charset="0"/>
              </a:rPr>
              <a:t>. 2006.</a:t>
            </a:r>
          </a:p>
        </p:txBody>
      </p:sp>
    </p:spTree>
    <p:extLst>
      <p:ext uri="{BB962C8B-B14F-4D97-AF65-F5344CB8AC3E}">
        <p14:creationId xmlns:p14="http://schemas.microsoft.com/office/powerpoint/2010/main" val="216618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03200"/>
            <a:ext cx="8229600" cy="914400"/>
          </a:xfrm>
        </p:spPr>
        <p:txBody>
          <a:bodyPr>
            <a:normAutofit/>
          </a:bodyPr>
          <a:lstStyle/>
          <a:p>
            <a:r>
              <a:rPr lang="en-US" sz="3200" dirty="0" smtClean="0">
                <a:solidFill>
                  <a:schemeClr val="bg1"/>
                </a:solidFill>
                <a:latin typeface="Century Gothic" panose="020B0502020202020204" pitchFamily="34" charset="0"/>
              </a:rPr>
              <a:t>Other Roles of Federal Public Health</a:t>
            </a:r>
          </a:p>
        </p:txBody>
      </p:sp>
      <p:sp>
        <p:nvSpPr>
          <p:cNvPr id="23555" name="Content Placeholder 2"/>
          <p:cNvSpPr>
            <a:spLocks noGrp="1"/>
          </p:cNvSpPr>
          <p:nvPr>
            <p:ph idx="1"/>
          </p:nvPr>
        </p:nvSpPr>
        <p:spPr>
          <a:xfrm>
            <a:off x="457200" y="1239520"/>
            <a:ext cx="8229600" cy="4551681"/>
          </a:xfrm>
        </p:spPr>
        <p:txBody>
          <a:bodyPr>
            <a:noAutofit/>
          </a:bodyPr>
          <a:lstStyle/>
          <a:p>
            <a:pPr marL="0" indent="0">
              <a:buNone/>
            </a:pPr>
            <a:r>
              <a:rPr lang="en-US" b="0" dirty="0" smtClean="0">
                <a:solidFill>
                  <a:schemeClr val="tx1"/>
                </a:solidFill>
                <a:latin typeface="Century Gothic" panose="020B0502020202020204" pitchFamily="34" charset="0"/>
              </a:rPr>
              <a:t>Federal government plays a crucial role in</a:t>
            </a:r>
          </a:p>
          <a:p>
            <a:pPr lvl="1">
              <a:buSzPct val="70000"/>
              <a:buFont typeface="Arial" panose="020B0604020202020204" pitchFamily="34" charset="0"/>
              <a:buChar char="•"/>
            </a:pPr>
            <a:r>
              <a:rPr lang="en-US" sz="2200" dirty="0" smtClean="0">
                <a:solidFill>
                  <a:schemeClr val="tx1"/>
                </a:solidFill>
                <a:latin typeface="Century Gothic" panose="020B0502020202020204" pitchFamily="34" charset="0"/>
              </a:rPr>
              <a:t>Providing leadership, through regulatory powers, in setting health</a:t>
            </a:r>
          </a:p>
          <a:p>
            <a:pPr lvl="2">
              <a:lnSpc>
                <a:spcPct val="100000"/>
              </a:lnSpc>
              <a:buSzPct val="70000"/>
              <a:buFont typeface="Wingdings" panose="05000000000000000000" pitchFamily="2" charset="2"/>
              <a:buChar char="Ø"/>
            </a:pPr>
            <a:r>
              <a:rPr lang="en-US" sz="2000" dirty="0" smtClean="0">
                <a:solidFill>
                  <a:schemeClr val="tx1"/>
                </a:solidFill>
                <a:latin typeface="Century Gothic" panose="020B0502020202020204" pitchFamily="34" charset="0"/>
              </a:rPr>
              <a:t>Goals</a:t>
            </a:r>
          </a:p>
          <a:p>
            <a:pPr lvl="2">
              <a:lnSpc>
                <a:spcPct val="100000"/>
              </a:lnSpc>
              <a:buSzPct val="70000"/>
              <a:buFont typeface="Wingdings" panose="05000000000000000000" pitchFamily="2" charset="2"/>
              <a:buChar char="Ø"/>
            </a:pPr>
            <a:r>
              <a:rPr lang="en-US" sz="2000" dirty="0" smtClean="0">
                <a:solidFill>
                  <a:schemeClr val="tx1"/>
                </a:solidFill>
                <a:latin typeface="Century Gothic" panose="020B0502020202020204" pitchFamily="34" charset="0"/>
              </a:rPr>
              <a:t>Policies</a:t>
            </a:r>
          </a:p>
          <a:p>
            <a:pPr lvl="2">
              <a:lnSpc>
                <a:spcPct val="100000"/>
              </a:lnSpc>
              <a:buSzPct val="70000"/>
              <a:buFont typeface="Wingdings" panose="05000000000000000000" pitchFamily="2" charset="2"/>
              <a:buChar char="Ø"/>
            </a:pPr>
            <a:r>
              <a:rPr lang="en-US" sz="2000" dirty="0" smtClean="0">
                <a:solidFill>
                  <a:schemeClr val="tx1"/>
                </a:solidFill>
                <a:latin typeface="Century Gothic" panose="020B0502020202020204" pitchFamily="34" charset="0"/>
              </a:rPr>
              <a:t>Standards</a:t>
            </a:r>
          </a:p>
          <a:p>
            <a:pPr lvl="1">
              <a:buSzPct val="70000"/>
              <a:buFont typeface="Arial" panose="020B0604020202020204" pitchFamily="34" charset="0"/>
              <a:buChar char="•"/>
            </a:pPr>
            <a:r>
              <a:rPr lang="en-US" sz="2200" dirty="0" smtClean="0">
                <a:solidFill>
                  <a:schemeClr val="tx1"/>
                </a:solidFill>
                <a:latin typeface="Century Gothic" panose="020B0502020202020204" pitchFamily="34" charset="0"/>
              </a:rPr>
              <a:t>Contributing operational and financial resources</a:t>
            </a:r>
          </a:p>
          <a:p>
            <a:pPr lvl="1">
              <a:buSzPct val="70000"/>
              <a:buFont typeface="Arial" panose="020B0604020202020204" pitchFamily="34" charset="0"/>
              <a:buChar char="•"/>
            </a:pPr>
            <a:r>
              <a:rPr lang="en-US" sz="2200" dirty="0" smtClean="0">
                <a:solidFill>
                  <a:schemeClr val="tx1"/>
                </a:solidFill>
                <a:latin typeface="Century Gothic" panose="020B0502020202020204" pitchFamily="34" charset="0"/>
              </a:rPr>
              <a:t>Financing research and higher education</a:t>
            </a:r>
          </a:p>
          <a:p>
            <a:pPr lvl="1">
              <a:buSzPct val="70000"/>
              <a:buFont typeface="Arial" panose="020B0604020202020204" pitchFamily="34" charset="0"/>
              <a:buChar char="•"/>
            </a:pPr>
            <a:r>
              <a:rPr lang="en-US" sz="2200" dirty="0" smtClean="0">
                <a:solidFill>
                  <a:schemeClr val="tx1"/>
                </a:solidFill>
                <a:latin typeface="Century Gothic" panose="020B0502020202020204" pitchFamily="34" charset="0"/>
              </a:rPr>
              <a:t>Supporting the development of scientific and technological tools needed to improve the effectiveness of public health infrastructure at all levels</a:t>
            </a:r>
          </a:p>
        </p:txBody>
      </p:sp>
    </p:spTree>
    <p:extLst>
      <p:ext uri="{BB962C8B-B14F-4D97-AF65-F5344CB8AC3E}">
        <p14:creationId xmlns:p14="http://schemas.microsoft.com/office/powerpoint/2010/main" val="2861077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755" y="2209800"/>
            <a:ext cx="8229600" cy="1676400"/>
          </a:xfrm>
        </p:spPr>
        <p:txBody>
          <a:bodyPr/>
          <a:lstStyle/>
          <a:p>
            <a:r>
              <a:rPr lang="en-US" sz="3200" dirty="0" smtClean="0">
                <a:solidFill>
                  <a:srgbClr val="0039A6"/>
                </a:solidFill>
                <a:latin typeface="Century Gothic" panose="020B0502020202020204" pitchFamily="34" charset="0"/>
              </a:rPr>
              <a:t>State Health Departments</a:t>
            </a:r>
            <a:r>
              <a:rPr lang="en-US" sz="3200" dirty="0">
                <a:solidFill>
                  <a:srgbClr val="0039A6"/>
                </a:solidFill>
                <a:latin typeface="Century Gothic" panose="020B0502020202020204" pitchFamily="34" charset="0"/>
              </a:rPr>
              <a:t/>
            </a:r>
            <a:br>
              <a:rPr lang="en-US" sz="3200" dirty="0">
                <a:solidFill>
                  <a:srgbClr val="0039A6"/>
                </a:solidFill>
                <a:latin typeface="Century Gothic" panose="020B0502020202020204" pitchFamily="34" charset="0"/>
              </a:rPr>
            </a:br>
            <a:r>
              <a:rPr lang="en-US" dirty="0" smtClean="0">
                <a:solidFill>
                  <a:srgbClr val="0039A6"/>
                </a:solidFill>
                <a:latin typeface="Century Gothic" panose="020B0502020202020204" pitchFamily="34" charset="0"/>
              </a:rPr>
              <a:t>Roles and Responsibilities</a:t>
            </a:r>
            <a:endParaRPr lang="en-US" dirty="0">
              <a:solidFill>
                <a:srgbClr val="0039A6"/>
              </a:solidFill>
              <a:latin typeface="Century Gothic" panose="020B0502020202020204"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13368070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005522"/>
          </a:xfrm>
        </p:spPr>
        <p:txBody>
          <a:bodyPr/>
          <a:lstStyle/>
          <a:p>
            <a:r>
              <a:rPr lang="en-US" sz="3200" dirty="0" smtClean="0">
                <a:solidFill>
                  <a:schemeClr val="bg1"/>
                </a:solidFill>
                <a:latin typeface="Century Gothic" panose="020B0502020202020204" pitchFamily="34" charset="0"/>
              </a:rPr>
              <a:t>State Roles</a:t>
            </a:r>
            <a:endParaRPr lang="en-US" sz="3200" dirty="0">
              <a:solidFill>
                <a:schemeClr val="bg1"/>
              </a:solidFill>
              <a:latin typeface="Century Gothic" panose="020B0502020202020204" pitchFamily="34" charset="0"/>
            </a:endParaRPr>
          </a:p>
        </p:txBody>
      </p:sp>
      <p:sp>
        <p:nvSpPr>
          <p:cNvPr id="4" name="Content Placeholder 3"/>
          <p:cNvSpPr>
            <a:spLocks noGrp="1"/>
          </p:cNvSpPr>
          <p:nvPr>
            <p:ph idx="1"/>
          </p:nvPr>
        </p:nvSpPr>
        <p:spPr>
          <a:xfrm>
            <a:off x="609600" y="1752600"/>
            <a:ext cx="8229600" cy="3713480"/>
          </a:xfrm>
        </p:spPr>
        <p:txBody>
          <a:bodyPr>
            <a:normAutofit/>
          </a:bodyPr>
          <a:lstStyle/>
          <a:p>
            <a:pPr>
              <a:lnSpc>
                <a:spcPct val="150000"/>
              </a:lnSpc>
              <a:buFont typeface="Arial" panose="020B0604020202020204" pitchFamily="34" charset="0"/>
              <a:buChar char="•"/>
            </a:pPr>
            <a:r>
              <a:rPr lang="en-US" b="0" dirty="0" smtClean="0">
                <a:solidFill>
                  <a:schemeClr val="tx1"/>
                </a:solidFill>
                <a:latin typeface="Century Gothic" panose="020B0502020202020204" pitchFamily="34" charset="0"/>
              </a:rPr>
              <a:t>Screening for diseases and conditions</a:t>
            </a:r>
          </a:p>
          <a:p>
            <a:pPr>
              <a:lnSpc>
                <a:spcPct val="150000"/>
              </a:lnSpc>
              <a:buFont typeface="Arial" panose="020B0604020202020204" pitchFamily="34" charset="0"/>
              <a:buChar char="•"/>
            </a:pPr>
            <a:r>
              <a:rPr lang="en-US" b="0" dirty="0" smtClean="0">
                <a:solidFill>
                  <a:schemeClr val="tx1"/>
                </a:solidFill>
                <a:latin typeface="Century Gothic" panose="020B0502020202020204" pitchFamily="34" charset="0"/>
              </a:rPr>
              <a:t>Treatment for diseases</a:t>
            </a:r>
          </a:p>
          <a:p>
            <a:pPr>
              <a:lnSpc>
                <a:spcPct val="150000"/>
              </a:lnSpc>
              <a:buFont typeface="Arial" panose="020B0604020202020204" pitchFamily="34" charset="0"/>
              <a:buChar char="•"/>
            </a:pPr>
            <a:r>
              <a:rPr lang="en-US" b="0" dirty="0" smtClean="0">
                <a:solidFill>
                  <a:schemeClr val="tx1"/>
                </a:solidFill>
                <a:latin typeface="Century Gothic" panose="020B0502020202020204" pitchFamily="34" charset="0"/>
              </a:rPr>
              <a:t>Technical assistance and training </a:t>
            </a:r>
          </a:p>
          <a:p>
            <a:pPr>
              <a:lnSpc>
                <a:spcPct val="150000"/>
              </a:lnSpc>
              <a:buFont typeface="Arial" panose="020B0604020202020204" pitchFamily="34" charset="0"/>
              <a:buChar char="•"/>
            </a:pPr>
            <a:r>
              <a:rPr lang="en-US" b="0" dirty="0" smtClean="0">
                <a:solidFill>
                  <a:schemeClr val="tx1"/>
                </a:solidFill>
                <a:latin typeface="Century Gothic" panose="020B0502020202020204" pitchFamily="34" charset="0"/>
              </a:rPr>
              <a:t>State laboratory services </a:t>
            </a:r>
          </a:p>
          <a:p>
            <a:pPr>
              <a:lnSpc>
                <a:spcPct val="150000"/>
              </a:lnSpc>
              <a:buFont typeface="Arial" panose="020B0604020202020204" pitchFamily="34" charset="0"/>
              <a:buChar char="•"/>
            </a:pPr>
            <a:r>
              <a:rPr lang="en-US" b="0" dirty="0" smtClean="0">
                <a:solidFill>
                  <a:schemeClr val="tx1"/>
                </a:solidFill>
                <a:latin typeface="Century Gothic" panose="020B0502020202020204" pitchFamily="34" charset="0"/>
              </a:rPr>
              <a:t>Epidemiology and surveillance</a:t>
            </a:r>
            <a:endParaRPr lang="en-US" b="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2672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solidFill>
                  <a:srgbClr val="0039A6"/>
                </a:solidFill>
                <a:latin typeface="Century Gothic" panose="020B0502020202020204" pitchFamily="34" charset="0"/>
              </a:rPr>
              <a:t>Local Health Departments</a:t>
            </a:r>
            <a:r>
              <a:rPr lang="en-US" sz="3200" b="0" dirty="0" smtClean="0">
                <a:solidFill>
                  <a:srgbClr val="0039A6"/>
                </a:solidFill>
                <a:latin typeface="Century Gothic" panose="020B0502020202020204" pitchFamily="34" charset="0"/>
              </a:rPr>
              <a:t/>
            </a:r>
            <a:br>
              <a:rPr lang="en-US" sz="3200" b="0" dirty="0" smtClean="0">
                <a:solidFill>
                  <a:srgbClr val="0039A6"/>
                </a:solidFill>
                <a:latin typeface="Century Gothic" panose="020B0502020202020204" pitchFamily="34" charset="0"/>
              </a:rPr>
            </a:br>
            <a:r>
              <a:rPr lang="en-US" dirty="0" smtClean="0">
                <a:solidFill>
                  <a:srgbClr val="0039A6"/>
                </a:solidFill>
                <a:latin typeface="Century Gothic" panose="020B0502020202020204" pitchFamily="34" charset="0"/>
              </a:rPr>
              <a:t>Roles and Responsibilities</a:t>
            </a:r>
            <a:endParaRPr lang="en-US" dirty="0">
              <a:solidFill>
                <a:srgbClr val="0039A6"/>
              </a:solidFill>
              <a:latin typeface="Century Gothic" panose="020B0502020202020204"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3784639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solidFill>
                  <a:schemeClr val="bg1"/>
                </a:solidFill>
                <a:latin typeface="Century Gothic" panose="020B0502020202020204" pitchFamily="34" charset="0"/>
              </a:rPr>
              <a:t>Six Required Services of </a:t>
            </a:r>
            <a:r>
              <a:rPr lang="en-US" dirty="0" smtClean="0">
                <a:solidFill>
                  <a:schemeClr val="bg1"/>
                </a:solidFill>
                <a:latin typeface="Century Gothic" panose="020B0502020202020204" pitchFamily="34" charset="0"/>
              </a:rPr>
              <a:t>Wisconsin LHDs</a:t>
            </a:r>
            <a:r>
              <a:rPr lang="en-US" dirty="0">
                <a:solidFill>
                  <a:schemeClr val="bg1"/>
                </a:solidFill>
                <a:latin typeface="Century Gothic" panose="020B0502020202020204" pitchFamily="34" charset="0"/>
              </a:rPr>
              <a:t>: </a:t>
            </a:r>
          </a:p>
        </p:txBody>
      </p:sp>
      <p:sp>
        <p:nvSpPr>
          <p:cNvPr id="3" name="Content Placeholder 2"/>
          <p:cNvSpPr>
            <a:spLocks noGrp="1"/>
          </p:cNvSpPr>
          <p:nvPr>
            <p:ph idx="1"/>
          </p:nvPr>
        </p:nvSpPr>
        <p:spPr>
          <a:xfrm>
            <a:off x="457200" y="1676400"/>
            <a:ext cx="8229600" cy="3886201"/>
          </a:xfrm>
        </p:spPr>
        <p:txBody>
          <a:bodyPr/>
          <a:lstStyle/>
          <a:p>
            <a:pPr marL="0" indent="0">
              <a:buNone/>
            </a:pPr>
            <a:endParaRPr lang="en-US" dirty="0"/>
          </a:p>
          <a:p>
            <a:pPr marL="457200" indent="-457200">
              <a:buFont typeface="+mj-lt"/>
              <a:buAutoNum type="arabicPeriod"/>
            </a:pPr>
            <a:r>
              <a:rPr lang="en-US" b="0" dirty="0" smtClean="0">
                <a:solidFill>
                  <a:schemeClr val="tx1"/>
                </a:solidFill>
                <a:latin typeface="Century Gothic" panose="020B0502020202020204" pitchFamily="34" charset="0"/>
              </a:rPr>
              <a:t>Communicable </a:t>
            </a:r>
            <a:r>
              <a:rPr lang="en-US" b="0" dirty="0">
                <a:solidFill>
                  <a:schemeClr val="tx1"/>
                </a:solidFill>
                <a:latin typeface="Century Gothic" panose="020B0502020202020204" pitchFamily="34" charset="0"/>
              </a:rPr>
              <a:t>disease surveillance, prevention and control </a:t>
            </a:r>
          </a:p>
          <a:p>
            <a:pPr marL="457200" indent="-457200">
              <a:buFont typeface="+mj-lt"/>
              <a:buAutoNum type="arabicPeriod"/>
            </a:pPr>
            <a:r>
              <a:rPr lang="en-US" b="0" dirty="0" smtClean="0">
                <a:solidFill>
                  <a:schemeClr val="tx1"/>
                </a:solidFill>
                <a:latin typeface="Century Gothic" panose="020B0502020202020204" pitchFamily="34" charset="0"/>
              </a:rPr>
              <a:t>Generalized </a:t>
            </a:r>
            <a:r>
              <a:rPr lang="en-US" b="0" dirty="0">
                <a:solidFill>
                  <a:schemeClr val="tx1"/>
                </a:solidFill>
                <a:latin typeface="Century Gothic" panose="020B0502020202020204" pitchFamily="34" charset="0"/>
              </a:rPr>
              <a:t>public health nursing program </a:t>
            </a:r>
          </a:p>
          <a:p>
            <a:pPr marL="457200" indent="-457200">
              <a:buFont typeface="+mj-lt"/>
              <a:buAutoNum type="arabicPeriod"/>
            </a:pPr>
            <a:r>
              <a:rPr lang="en-US" b="0" dirty="0" smtClean="0">
                <a:solidFill>
                  <a:schemeClr val="tx1"/>
                </a:solidFill>
                <a:latin typeface="Century Gothic" panose="020B0502020202020204" pitchFamily="34" charset="0"/>
              </a:rPr>
              <a:t>Services </a:t>
            </a:r>
            <a:r>
              <a:rPr lang="en-US" b="0" dirty="0">
                <a:solidFill>
                  <a:schemeClr val="tx1"/>
                </a:solidFill>
                <a:latin typeface="Century Gothic" panose="020B0502020202020204" pitchFamily="34" charset="0"/>
              </a:rPr>
              <a:t>to promote health </a:t>
            </a:r>
          </a:p>
          <a:p>
            <a:pPr marL="457200" indent="-457200">
              <a:buFont typeface="+mj-lt"/>
              <a:buAutoNum type="arabicPeriod"/>
            </a:pPr>
            <a:r>
              <a:rPr lang="en-US" b="0" dirty="0" smtClean="0">
                <a:solidFill>
                  <a:schemeClr val="tx1"/>
                </a:solidFill>
                <a:latin typeface="Century Gothic" panose="020B0502020202020204" pitchFamily="34" charset="0"/>
              </a:rPr>
              <a:t>Services </a:t>
            </a:r>
            <a:r>
              <a:rPr lang="en-US" b="0" dirty="0">
                <a:solidFill>
                  <a:schemeClr val="tx1"/>
                </a:solidFill>
                <a:latin typeface="Century Gothic" panose="020B0502020202020204" pitchFamily="34" charset="0"/>
              </a:rPr>
              <a:t>to prevent other diseases </a:t>
            </a:r>
          </a:p>
          <a:p>
            <a:pPr marL="457200" indent="-457200">
              <a:buFont typeface="+mj-lt"/>
              <a:buAutoNum type="arabicPeriod"/>
            </a:pPr>
            <a:r>
              <a:rPr lang="en-US" b="0" dirty="0" smtClean="0">
                <a:solidFill>
                  <a:schemeClr val="tx1"/>
                </a:solidFill>
                <a:latin typeface="Century Gothic" panose="020B0502020202020204" pitchFamily="34" charset="0"/>
              </a:rPr>
              <a:t>Abatement </a:t>
            </a:r>
            <a:r>
              <a:rPr lang="en-US" b="0" dirty="0">
                <a:solidFill>
                  <a:schemeClr val="tx1"/>
                </a:solidFill>
                <a:latin typeface="Century Gothic" panose="020B0502020202020204" pitchFamily="34" charset="0"/>
              </a:rPr>
              <a:t>or removal of human health hazards </a:t>
            </a:r>
          </a:p>
          <a:p>
            <a:pPr marL="457200" indent="-457200">
              <a:buFont typeface="+mj-lt"/>
              <a:buAutoNum type="arabicPeriod"/>
            </a:pPr>
            <a:r>
              <a:rPr lang="en-US" b="0" dirty="0" smtClean="0">
                <a:solidFill>
                  <a:schemeClr val="tx1"/>
                </a:solidFill>
                <a:latin typeface="Century Gothic" panose="020B0502020202020204" pitchFamily="34" charset="0"/>
              </a:rPr>
              <a:t>Services </a:t>
            </a:r>
            <a:r>
              <a:rPr lang="en-US" b="0" dirty="0">
                <a:solidFill>
                  <a:schemeClr val="tx1"/>
                </a:solidFill>
                <a:latin typeface="Century Gothic" panose="020B0502020202020204" pitchFamily="34" charset="0"/>
              </a:rPr>
              <a:t>to prevent the future incidence of occupational disease, environmental disease and human health hazard exposure</a:t>
            </a:r>
          </a:p>
          <a:p>
            <a:endParaRPr lang="en-US" dirty="0"/>
          </a:p>
        </p:txBody>
      </p:sp>
      <p:sp>
        <p:nvSpPr>
          <p:cNvPr id="4" name="TextBox 3"/>
          <p:cNvSpPr txBox="1"/>
          <p:nvPr/>
        </p:nvSpPr>
        <p:spPr>
          <a:xfrm>
            <a:off x="457200" y="6248400"/>
            <a:ext cx="7924800" cy="338554"/>
          </a:xfrm>
          <a:prstGeom prst="rect">
            <a:avLst/>
          </a:prstGeom>
          <a:noFill/>
        </p:spPr>
        <p:txBody>
          <a:bodyPr wrap="square" rtlCol="0">
            <a:spAutoFit/>
          </a:bodyPr>
          <a:lstStyle/>
          <a:p>
            <a:r>
              <a:rPr lang="en-US" sz="1600" dirty="0">
                <a:effectLst/>
                <a:latin typeface="Calibri" panose="020F0502020204030204" pitchFamily="34" charset="0"/>
                <a:cs typeface="Calibri" panose="020F0502020204030204" pitchFamily="34" charset="0"/>
              </a:rPr>
              <a:t>https://www.dhs.wisconsin.gov/lh-depts/lhdlevelrequirements.doc</a:t>
            </a:r>
          </a:p>
        </p:txBody>
      </p:sp>
    </p:spTree>
    <p:extLst>
      <p:ext uri="{BB962C8B-B14F-4D97-AF65-F5344CB8AC3E}">
        <p14:creationId xmlns:p14="http://schemas.microsoft.com/office/powerpoint/2010/main" val="132065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dirty="0" smtClean="0">
                <a:solidFill>
                  <a:schemeClr val="bg1"/>
                </a:solidFill>
                <a:latin typeface="Century Gothic" panose="020B0502020202020204" pitchFamily="34" charset="0"/>
              </a:rPr>
              <a:t>State and Local Health Department </a:t>
            </a:r>
            <a:br>
              <a:rPr lang="en-US" sz="3200" dirty="0" smtClean="0">
                <a:solidFill>
                  <a:schemeClr val="bg1"/>
                </a:solidFill>
                <a:latin typeface="Century Gothic" panose="020B0502020202020204" pitchFamily="34" charset="0"/>
              </a:rPr>
            </a:br>
            <a:r>
              <a:rPr lang="en-US" sz="3200" dirty="0" smtClean="0">
                <a:solidFill>
                  <a:schemeClr val="bg1"/>
                </a:solidFill>
                <a:latin typeface="Century Gothic" panose="020B0502020202020204" pitchFamily="34" charset="0"/>
              </a:rPr>
              <a:t>Governance Classification System</a:t>
            </a:r>
          </a:p>
        </p:txBody>
      </p:sp>
      <p:sp>
        <p:nvSpPr>
          <p:cNvPr id="3075" name="Content Placeholder 2"/>
          <p:cNvSpPr>
            <a:spLocks noGrp="1"/>
          </p:cNvSpPr>
          <p:nvPr>
            <p:ph idx="1"/>
          </p:nvPr>
        </p:nvSpPr>
        <p:spPr>
          <a:xfrm>
            <a:off x="457200" y="2057400"/>
            <a:ext cx="8229600" cy="4038600"/>
          </a:xfrm>
        </p:spPr>
        <p:txBody>
          <a:bodyPr>
            <a:normAutofit fontScale="32500" lnSpcReduction="20000"/>
          </a:bodyPr>
          <a:lstStyle/>
          <a:p>
            <a:pPr marL="0" indent="0">
              <a:buNone/>
            </a:pPr>
            <a:endParaRPr lang="en-US" sz="900" b="0" dirty="0" smtClean="0">
              <a:solidFill>
                <a:srgbClr val="0039A6"/>
              </a:solidFill>
              <a:latin typeface="Century Gothic" panose="020B0502020202020204" pitchFamily="34" charset="0"/>
            </a:endParaRPr>
          </a:p>
          <a:p>
            <a:pPr marL="0" indent="0">
              <a:buNone/>
            </a:pPr>
            <a:endParaRPr lang="en-US" sz="900" b="0" dirty="0">
              <a:solidFill>
                <a:srgbClr val="0039A6"/>
              </a:solidFill>
              <a:latin typeface="Century Gothic" panose="020B0502020202020204" pitchFamily="34" charset="0"/>
            </a:endParaRPr>
          </a:p>
          <a:p>
            <a:pPr>
              <a:buFont typeface="Arial" panose="020B0604020202020204" pitchFamily="34" charset="0"/>
              <a:buChar char="•"/>
            </a:pPr>
            <a:r>
              <a:rPr lang="en-US" sz="6200" dirty="0" smtClean="0">
                <a:solidFill>
                  <a:schemeClr val="tx1"/>
                </a:solidFill>
                <a:latin typeface="Century Gothic" panose="020B0502020202020204" pitchFamily="34" charset="0"/>
              </a:rPr>
              <a:t>Mixed</a:t>
            </a:r>
            <a:r>
              <a:rPr lang="en-US" sz="6200" b="0" dirty="0">
                <a:solidFill>
                  <a:schemeClr val="tx1"/>
                </a:solidFill>
                <a:latin typeface="Century Gothic" panose="020B0502020202020204" pitchFamily="34" charset="0"/>
                <a:cs typeface="Times New Roman"/>
              </a:rPr>
              <a:t>—</a:t>
            </a:r>
            <a:r>
              <a:rPr lang="en-US" sz="6200" b="0" dirty="0" smtClean="0">
                <a:solidFill>
                  <a:schemeClr val="tx1"/>
                </a:solidFill>
                <a:latin typeface="Century Gothic" panose="020B0502020202020204" pitchFamily="34" charset="0"/>
              </a:rPr>
              <a:t>Some </a:t>
            </a:r>
            <a:r>
              <a:rPr lang="en-US" sz="6200" b="0" dirty="0">
                <a:solidFill>
                  <a:schemeClr val="tx1"/>
                </a:solidFill>
                <a:latin typeface="Century Gothic" panose="020B0502020202020204" pitchFamily="34" charset="0"/>
              </a:rPr>
              <a:t>local health departments are led by state </a:t>
            </a:r>
            <a:r>
              <a:rPr lang="en-US" sz="6200" b="0" dirty="0" smtClean="0">
                <a:solidFill>
                  <a:schemeClr val="tx1"/>
                </a:solidFill>
                <a:latin typeface="Century Gothic" panose="020B0502020202020204" pitchFamily="34" charset="0"/>
              </a:rPr>
              <a:t>government, </a:t>
            </a:r>
            <a:r>
              <a:rPr lang="en-US" sz="6200" b="0" dirty="0">
                <a:solidFill>
                  <a:schemeClr val="tx1"/>
                </a:solidFill>
                <a:latin typeface="Century Gothic" panose="020B0502020202020204" pitchFamily="34" charset="0"/>
              </a:rPr>
              <a:t>and some are led by local </a:t>
            </a:r>
            <a:r>
              <a:rPr lang="en-US" sz="6200" b="0" dirty="0" smtClean="0">
                <a:solidFill>
                  <a:schemeClr val="tx1"/>
                </a:solidFill>
                <a:latin typeface="Century Gothic" panose="020B0502020202020204" pitchFamily="34" charset="0"/>
              </a:rPr>
              <a:t>government. No </a:t>
            </a:r>
            <a:r>
              <a:rPr lang="en-US" sz="6200" b="0" dirty="0">
                <a:solidFill>
                  <a:schemeClr val="tx1"/>
                </a:solidFill>
                <a:latin typeface="Century Gothic" panose="020B0502020202020204" pitchFamily="34" charset="0"/>
              </a:rPr>
              <a:t>one arrangement predominates in the state</a:t>
            </a:r>
            <a:r>
              <a:rPr lang="en-US" sz="6200" b="0" dirty="0" smtClean="0">
                <a:solidFill>
                  <a:schemeClr val="tx1"/>
                </a:solidFill>
                <a:latin typeface="Century Gothic" panose="020B0502020202020204" pitchFamily="34" charset="0"/>
              </a:rPr>
              <a:t>.</a:t>
            </a:r>
          </a:p>
          <a:p>
            <a:pPr>
              <a:buFont typeface="Arial" panose="020B0604020202020204" pitchFamily="34" charset="0"/>
              <a:buChar char="•"/>
            </a:pPr>
            <a:endParaRPr lang="en-US" sz="2900" b="0" dirty="0" smtClean="0">
              <a:solidFill>
                <a:srgbClr val="0039A6"/>
              </a:solidFill>
              <a:latin typeface="Century Gothic" panose="020B0502020202020204" pitchFamily="34" charset="0"/>
            </a:endParaRPr>
          </a:p>
          <a:p>
            <a:pPr>
              <a:buFont typeface="Arial" panose="020B0604020202020204" pitchFamily="34" charset="0"/>
              <a:buChar char="•"/>
            </a:pPr>
            <a:endParaRPr lang="en-US" sz="2900" b="0" dirty="0">
              <a:solidFill>
                <a:srgbClr val="0039A6"/>
              </a:solidFill>
              <a:latin typeface="Century Gothic" panose="020B0502020202020204" pitchFamily="34" charset="0"/>
            </a:endParaRPr>
          </a:p>
          <a:p>
            <a:pPr>
              <a:buFont typeface="Arial" panose="020B0604020202020204" pitchFamily="34" charset="0"/>
              <a:buChar char="•"/>
            </a:pPr>
            <a:r>
              <a:rPr lang="en-US" sz="6200" dirty="0" smtClean="0">
                <a:solidFill>
                  <a:schemeClr val="tx1"/>
                </a:solidFill>
                <a:latin typeface="Century Gothic" panose="020B0502020202020204" pitchFamily="34" charset="0"/>
              </a:rPr>
              <a:t>State/Centralized</a:t>
            </a:r>
            <a:r>
              <a:rPr lang="en-US" sz="6200" b="0" dirty="0">
                <a:solidFill>
                  <a:schemeClr val="tx1"/>
                </a:solidFill>
                <a:latin typeface="Century Gothic" panose="020B0502020202020204" pitchFamily="34" charset="0"/>
                <a:cs typeface="Times New Roman"/>
              </a:rPr>
              <a:t>—</a:t>
            </a:r>
            <a:r>
              <a:rPr lang="en-US" sz="6200" b="0" dirty="0" smtClean="0">
                <a:solidFill>
                  <a:schemeClr val="tx1"/>
                </a:solidFill>
                <a:latin typeface="Century Gothic" panose="020B0502020202020204" pitchFamily="34" charset="0"/>
              </a:rPr>
              <a:t>All local health departments are units of state government, which makes most fiscal decisions. 	</a:t>
            </a:r>
          </a:p>
          <a:p>
            <a:pPr>
              <a:buFont typeface="Arial" panose="020B0604020202020204" pitchFamily="34" charset="0"/>
              <a:buChar char="•"/>
            </a:pPr>
            <a:endParaRPr lang="en-US" sz="6200" b="0" dirty="0" smtClean="0">
              <a:solidFill>
                <a:schemeClr val="tx1"/>
              </a:solidFill>
              <a:latin typeface="Century Gothic" panose="020B0502020202020204" pitchFamily="34" charset="0"/>
            </a:endParaRPr>
          </a:p>
          <a:p>
            <a:pPr>
              <a:buFont typeface="Arial" panose="020B0604020202020204" pitchFamily="34" charset="0"/>
              <a:buChar char="•"/>
            </a:pPr>
            <a:endParaRPr lang="en-US" sz="6200" b="0" dirty="0" smtClean="0">
              <a:solidFill>
                <a:srgbClr val="0039A6"/>
              </a:solidFill>
              <a:latin typeface="Century Gothic" panose="020B0502020202020204" pitchFamily="34" charset="0"/>
            </a:endParaRPr>
          </a:p>
          <a:p>
            <a:pPr>
              <a:buFont typeface="Arial" panose="020B0604020202020204" pitchFamily="34" charset="0"/>
              <a:buChar char="•"/>
            </a:pPr>
            <a:r>
              <a:rPr lang="en-US" sz="6200" dirty="0" smtClean="0">
                <a:solidFill>
                  <a:schemeClr val="tx1"/>
                </a:solidFill>
                <a:latin typeface="Century Gothic" panose="020B0502020202020204" pitchFamily="34" charset="0"/>
              </a:rPr>
              <a:t>Shared</a:t>
            </a:r>
            <a:r>
              <a:rPr lang="en-US" sz="6200" b="0" dirty="0">
                <a:solidFill>
                  <a:schemeClr val="tx1"/>
                </a:solidFill>
                <a:latin typeface="Century Gothic" panose="020B0502020202020204" pitchFamily="34" charset="0"/>
                <a:cs typeface="Times New Roman"/>
              </a:rPr>
              <a:t>—</a:t>
            </a:r>
            <a:r>
              <a:rPr lang="en-US" sz="6200" b="0" dirty="0" smtClean="0">
                <a:solidFill>
                  <a:schemeClr val="tx1"/>
                </a:solidFill>
                <a:latin typeface="Century Gothic" panose="020B0502020202020204" pitchFamily="34" charset="0"/>
              </a:rPr>
              <a:t>All local health departments are governed by both state and local authorities.</a:t>
            </a:r>
          </a:p>
          <a:p>
            <a:pPr>
              <a:buFont typeface="Arial" panose="020B0604020202020204" pitchFamily="34" charset="0"/>
              <a:buChar char="•"/>
            </a:pPr>
            <a:endParaRPr lang="en-US" sz="6200" b="0" dirty="0">
              <a:solidFill>
                <a:schemeClr val="tx1"/>
              </a:solidFill>
              <a:latin typeface="Century Gothic" panose="020B0502020202020204" pitchFamily="34" charset="0"/>
            </a:endParaRPr>
          </a:p>
          <a:p>
            <a:pPr>
              <a:buFont typeface="Arial" panose="020B0604020202020204" pitchFamily="34" charset="0"/>
              <a:buChar char="•"/>
            </a:pPr>
            <a:r>
              <a:rPr lang="en-US" sz="6200" dirty="0" smtClean="0">
                <a:solidFill>
                  <a:schemeClr val="tx1"/>
                </a:solidFill>
                <a:latin typeface="Century Gothic" panose="020B0502020202020204" pitchFamily="34" charset="0"/>
              </a:rPr>
              <a:t>Local/Decentralized</a:t>
            </a:r>
            <a:r>
              <a:rPr lang="en-US" sz="6200" b="0" dirty="0" smtClean="0">
                <a:solidFill>
                  <a:schemeClr val="tx1"/>
                </a:solidFill>
                <a:latin typeface="Century Gothic" panose="020B0502020202020204" pitchFamily="34" charset="0"/>
                <a:cs typeface="Times New Roman"/>
              </a:rPr>
              <a:t>—</a:t>
            </a:r>
            <a:r>
              <a:rPr lang="en-US" sz="6200" b="0" dirty="0" smtClean="0">
                <a:solidFill>
                  <a:schemeClr val="tx1"/>
                </a:solidFill>
                <a:latin typeface="Century Gothic" panose="020B0502020202020204" pitchFamily="34" charset="0"/>
              </a:rPr>
              <a:t>Local </a:t>
            </a:r>
            <a:r>
              <a:rPr lang="en-US" sz="6200" b="0" dirty="0">
                <a:solidFill>
                  <a:schemeClr val="tx1"/>
                </a:solidFill>
                <a:latin typeface="Century Gothic" panose="020B0502020202020204" pitchFamily="34" charset="0"/>
              </a:rPr>
              <a:t>health departments are units led by local governments, which make most fiscal decisions.</a:t>
            </a:r>
          </a:p>
          <a:p>
            <a:pPr>
              <a:buFont typeface="Arial" panose="020B0604020202020204" pitchFamily="34" charset="0"/>
              <a:buChar char="•"/>
            </a:pPr>
            <a:endParaRPr lang="en-US" b="1" dirty="0" smtClean="0">
              <a:latin typeface="Calibri" pitchFamily="34" charset="0"/>
            </a:endParaRPr>
          </a:p>
          <a:p>
            <a:pPr>
              <a:buFont typeface="Arial" panose="020B0604020202020204" pitchFamily="34" charset="0"/>
              <a:buChar char="•"/>
            </a:pPr>
            <a:r>
              <a:rPr lang="en-US" sz="1400" b="1" dirty="0" smtClean="0">
                <a:latin typeface="Calibri" pitchFamily="34" charset="0"/>
              </a:rPr>
              <a:t>	</a:t>
            </a:r>
            <a:endParaRPr lang="en-US" sz="1400" dirty="0" smtClean="0"/>
          </a:p>
        </p:txBody>
      </p:sp>
      <p:sp>
        <p:nvSpPr>
          <p:cNvPr id="2" name="Text Placeholder 1"/>
          <p:cNvSpPr>
            <a:spLocks noGrp="1"/>
          </p:cNvSpPr>
          <p:nvPr>
            <p:ph type="body" sz="quarter" idx="11"/>
          </p:nvPr>
        </p:nvSpPr>
        <p:spPr>
          <a:xfrm>
            <a:off x="457200" y="5905500"/>
            <a:ext cx="8229600" cy="609600"/>
          </a:xfrm>
        </p:spPr>
        <p:txBody>
          <a:bodyPr/>
          <a:lstStyle/>
          <a:p>
            <a:r>
              <a:rPr lang="en-US" dirty="0">
                <a:solidFill>
                  <a:schemeClr val="bg2"/>
                </a:solidFill>
                <a:latin typeface="Calibri" pitchFamily="34" charset="0"/>
              </a:rPr>
              <a:t>Source: </a:t>
            </a:r>
            <a:r>
              <a:rPr lang="en-US" dirty="0" smtClean="0">
                <a:solidFill>
                  <a:schemeClr val="bg2"/>
                </a:solidFill>
                <a:latin typeface="Calibri" pitchFamily="34" charset="0"/>
              </a:rPr>
              <a:t>ASTHO Profile </a:t>
            </a:r>
            <a:r>
              <a:rPr lang="en-US" dirty="0">
                <a:solidFill>
                  <a:schemeClr val="bg2"/>
                </a:solidFill>
                <a:latin typeface="Calibri" pitchFamily="34" charset="0"/>
              </a:rPr>
              <a:t>of State Public Health, </a:t>
            </a:r>
            <a:r>
              <a:rPr lang="en-US" dirty="0" smtClean="0">
                <a:solidFill>
                  <a:schemeClr val="bg2"/>
                </a:solidFill>
                <a:latin typeface="Calibri" pitchFamily="34" charset="0"/>
              </a:rPr>
              <a:t>Volume </a:t>
            </a:r>
            <a:r>
              <a:rPr lang="en-US" dirty="0">
                <a:solidFill>
                  <a:schemeClr val="bg2"/>
                </a:solidFill>
                <a:latin typeface="Calibri" pitchFamily="34" charset="0"/>
              </a:rPr>
              <a:t>Two, 2011</a:t>
            </a:r>
          </a:p>
        </p:txBody>
      </p:sp>
    </p:spTree>
    <p:extLst>
      <p:ext uri="{BB962C8B-B14F-4D97-AF65-F5344CB8AC3E}">
        <p14:creationId xmlns:p14="http://schemas.microsoft.com/office/powerpoint/2010/main" val="211723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858" y="2438400"/>
            <a:ext cx="7526740" cy="2639769"/>
          </a:xfrm>
        </p:spPr>
        <p:txBody>
          <a:bodyPr/>
          <a:lstStyle/>
          <a:p>
            <a:pPr>
              <a:buClr>
                <a:schemeClr val="tx1">
                  <a:lumMod val="75000"/>
                </a:schemeClr>
              </a:buClr>
              <a:buFont typeface="Arial" panose="020B0604020202020204" pitchFamily="34" charset="0"/>
              <a:buChar char="•"/>
            </a:pPr>
            <a:r>
              <a:rPr lang="en-US" sz="2200" b="0" dirty="0" smtClean="0">
                <a:solidFill>
                  <a:schemeClr val="tx1"/>
                </a:solidFill>
                <a:latin typeface="Century Gothic" panose="020B0502020202020204" pitchFamily="34" charset="0"/>
              </a:rPr>
              <a:t>Define and describe </a:t>
            </a:r>
            <a:r>
              <a:rPr lang="en-US" sz="2200" b="0" dirty="0">
                <a:solidFill>
                  <a:schemeClr val="tx1"/>
                </a:solidFill>
                <a:latin typeface="Century Gothic" panose="020B0502020202020204" pitchFamily="34" charset="0"/>
              </a:rPr>
              <a:t>the purpose of </a:t>
            </a:r>
            <a:r>
              <a:rPr lang="en-US" sz="2200" b="0" dirty="0" smtClean="0">
                <a:solidFill>
                  <a:schemeClr val="tx1"/>
                </a:solidFill>
                <a:latin typeface="Century Gothic" panose="020B0502020202020204" pitchFamily="34" charset="0"/>
              </a:rPr>
              <a:t>public health</a:t>
            </a:r>
          </a:p>
          <a:p>
            <a:pPr>
              <a:buClr>
                <a:schemeClr val="tx1">
                  <a:lumMod val="75000"/>
                </a:schemeClr>
              </a:buClr>
              <a:buFont typeface="Arial" panose="020B0604020202020204" pitchFamily="34" charset="0"/>
              <a:buChar char="•"/>
            </a:pPr>
            <a:r>
              <a:rPr lang="en-US" sz="2200" b="0" dirty="0">
                <a:solidFill>
                  <a:schemeClr val="tx1"/>
                </a:solidFill>
                <a:latin typeface="Century Gothic" panose="020B0502020202020204" pitchFamily="34" charset="0"/>
              </a:rPr>
              <a:t>I</a:t>
            </a:r>
            <a:r>
              <a:rPr lang="en-US" sz="2200" b="0" dirty="0" smtClean="0">
                <a:solidFill>
                  <a:schemeClr val="tx1"/>
                </a:solidFill>
                <a:latin typeface="Century Gothic" panose="020B0502020202020204" pitchFamily="34" charset="0"/>
              </a:rPr>
              <a:t>dentify </a:t>
            </a:r>
            <a:r>
              <a:rPr lang="en-US" sz="2200" b="0" dirty="0">
                <a:solidFill>
                  <a:schemeClr val="tx1"/>
                </a:solidFill>
                <a:latin typeface="Century Gothic" panose="020B0502020202020204" pitchFamily="34" charset="0"/>
              </a:rPr>
              <a:t>prominent events in the history of </a:t>
            </a:r>
            <a:r>
              <a:rPr lang="en-US" sz="2200" b="0" dirty="0" smtClean="0">
                <a:solidFill>
                  <a:schemeClr val="tx1"/>
                </a:solidFill>
                <a:latin typeface="Century Gothic" panose="020B0502020202020204" pitchFamily="34" charset="0"/>
              </a:rPr>
              <a:t>public health</a:t>
            </a:r>
            <a:endParaRPr lang="en-US" sz="2200" b="0" dirty="0">
              <a:solidFill>
                <a:schemeClr val="tx1"/>
              </a:solidFill>
              <a:latin typeface="Century Gothic" panose="020B0502020202020204" pitchFamily="34" charset="0"/>
            </a:endParaRPr>
          </a:p>
          <a:p>
            <a:pPr>
              <a:buClr>
                <a:schemeClr val="tx1">
                  <a:lumMod val="75000"/>
                </a:schemeClr>
              </a:buClr>
              <a:buFont typeface="Arial" panose="020B0604020202020204" pitchFamily="34" charset="0"/>
              <a:buChar char="•"/>
            </a:pPr>
            <a:r>
              <a:rPr lang="en-US" sz="2200" b="0" dirty="0" smtClean="0">
                <a:solidFill>
                  <a:schemeClr val="tx1"/>
                </a:solidFill>
                <a:latin typeface="Century Gothic" panose="020B0502020202020204" pitchFamily="34" charset="0"/>
              </a:rPr>
              <a:t>Describe </a:t>
            </a:r>
            <a:r>
              <a:rPr lang="en-US" sz="2200" b="0" dirty="0">
                <a:solidFill>
                  <a:schemeClr val="tx1"/>
                </a:solidFill>
                <a:latin typeface="Century Gothic" panose="020B0502020202020204" pitchFamily="34" charset="0"/>
              </a:rPr>
              <a:t>stakeholders in the field of </a:t>
            </a:r>
            <a:r>
              <a:rPr lang="en-US" sz="2200" b="0" dirty="0" smtClean="0">
                <a:solidFill>
                  <a:schemeClr val="tx1"/>
                </a:solidFill>
                <a:latin typeface="Century Gothic" panose="020B0502020202020204" pitchFamily="34" charset="0"/>
              </a:rPr>
              <a:t>public health</a:t>
            </a:r>
          </a:p>
          <a:p>
            <a:pPr>
              <a:buClr>
                <a:schemeClr val="tx1">
                  <a:lumMod val="75000"/>
                </a:schemeClr>
              </a:buClr>
              <a:buFont typeface="Arial" panose="020B0604020202020204" pitchFamily="34" charset="0"/>
              <a:buChar char="•"/>
            </a:pPr>
            <a:r>
              <a:rPr lang="en-US" sz="2200" b="0" dirty="0" smtClean="0">
                <a:solidFill>
                  <a:schemeClr val="tx1"/>
                </a:solidFill>
                <a:latin typeface="Century Gothic" panose="020B0502020202020204" pitchFamily="34" charset="0"/>
              </a:rPr>
              <a:t>Describe the structure of public health </a:t>
            </a:r>
            <a:endParaRPr lang="en-US" sz="2200" b="0" dirty="0">
              <a:solidFill>
                <a:schemeClr val="tx1"/>
              </a:solidFill>
              <a:latin typeface="Century Gothic" panose="020B0502020202020204" pitchFamily="34" charset="0"/>
            </a:endParaRPr>
          </a:p>
        </p:txBody>
      </p:sp>
      <p:sp>
        <p:nvSpPr>
          <p:cNvPr id="9" name="Title 1"/>
          <p:cNvSpPr txBox="1">
            <a:spLocks/>
          </p:cNvSpPr>
          <p:nvPr/>
        </p:nvSpPr>
        <p:spPr>
          <a:xfrm>
            <a:off x="533400" y="1691481"/>
            <a:ext cx="57818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endParaRPr lang="en-US" sz="2400" dirty="0">
              <a:solidFill>
                <a:srgbClr val="0039A6"/>
              </a:solidFill>
              <a:latin typeface="Century Gothic" panose="020B0502020202020204" pitchFamily="34" charset="0"/>
            </a:endParaRPr>
          </a:p>
        </p:txBody>
      </p:sp>
      <p:sp>
        <p:nvSpPr>
          <p:cNvPr id="10" name="TextBox 9"/>
          <p:cNvSpPr txBox="1"/>
          <p:nvPr/>
        </p:nvSpPr>
        <p:spPr>
          <a:xfrm>
            <a:off x="533400" y="828714"/>
            <a:ext cx="8136340"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Learning Objectives</a:t>
            </a:r>
            <a:endParaRPr lang="en-US" sz="3000" b="1" dirty="0">
              <a:solidFill>
                <a:srgbClr val="0039A6"/>
              </a:solidFill>
              <a:effectLst/>
              <a:latin typeface="Century Gothic" panose="020B0502020202020204" pitchFamily="34" charset="0"/>
            </a:endParaRP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a:t>
            </a:fld>
            <a:endParaRPr lang="en-US" sz="1400" dirty="0">
              <a:effectLst/>
              <a:latin typeface="Myriad Web Pro"/>
            </a:endParaRPr>
          </a:p>
        </p:txBody>
      </p:sp>
    </p:spTree>
    <p:extLst>
      <p:ext uri="{BB962C8B-B14F-4D97-AF65-F5344CB8AC3E}">
        <p14:creationId xmlns:p14="http://schemas.microsoft.com/office/powerpoint/2010/main" val="17476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solidFill>
                <a:latin typeface="Century Gothic" panose="020B0502020202020204" pitchFamily="34" charset="0"/>
              </a:rPr>
              <a:t>Wisconsin Local Governance</a:t>
            </a:r>
            <a:endParaRPr lang="en-US" sz="3200"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378822" y="2438400"/>
            <a:ext cx="8229600" cy="3705498"/>
          </a:xfrm>
        </p:spPr>
        <p:txBody>
          <a:bodyPr/>
          <a:lstStyle/>
          <a:p>
            <a:pPr>
              <a:buFont typeface="Arial" panose="020B0604020202020204" pitchFamily="34" charset="0"/>
              <a:buChar char="•"/>
            </a:pPr>
            <a:r>
              <a:rPr lang="en-US" b="0" dirty="0">
                <a:solidFill>
                  <a:schemeClr val="tx1"/>
                </a:solidFill>
                <a:latin typeface="Century Gothic" panose="020B0502020202020204" pitchFamily="34" charset="0"/>
              </a:rPr>
              <a:t>Constitutional Home Rule</a:t>
            </a:r>
          </a:p>
          <a:p>
            <a:pPr lvl="1">
              <a:buFont typeface="Wingdings" panose="05000000000000000000" pitchFamily="2" charset="2"/>
              <a:buChar char="Ø"/>
            </a:pPr>
            <a:r>
              <a:rPr lang="en-US" dirty="0">
                <a:solidFill>
                  <a:schemeClr val="tx1"/>
                </a:solidFill>
                <a:latin typeface="Century Gothic" panose="020B0502020202020204" pitchFamily="34" charset="0"/>
              </a:rPr>
              <a:t>Allows municipalities to determine their local affairs and government </a:t>
            </a:r>
            <a:endParaRPr lang="en-US" dirty="0" smtClean="0">
              <a:solidFill>
                <a:schemeClr val="tx1"/>
              </a:solidFill>
              <a:latin typeface="Century Gothic" panose="020B0502020202020204" pitchFamily="34" charset="0"/>
            </a:endParaRPr>
          </a:p>
          <a:p>
            <a:pPr marL="457200" lvl="1" indent="0">
              <a:buNone/>
            </a:pPr>
            <a:endParaRPr lang="en-US" dirty="0">
              <a:solidFill>
                <a:schemeClr val="tx1"/>
              </a:solidFill>
              <a:latin typeface="Century Gothic" panose="020B0502020202020204" pitchFamily="34" charset="0"/>
            </a:endParaRPr>
          </a:p>
          <a:p>
            <a:pPr>
              <a:buFont typeface="Arial" panose="020B0604020202020204" pitchFamily="34" charset="0"/>
              <a:buChar char="•"/>
            </a:pPr>
            <a:r>
              <a:rPr lang="en-US" b="0" dirty="0">
                <a:solidFill>
                  <a:schemeClr val="tx1"/>
                </a:solidFill>
                <a:latin typeface="Century Gothic" panose="020B0502020202020204" pitchFamily="34" charset="0"/>
              </a:rPr>
              <a:t>Statutory Home Rule</a:t>
            </a:r>
          </a:p>
          <a:p>
            <a:pPr lvl="1">
              <a:buFont typeface="Wingdings" panose="05000000000000000000" pitchFamily="2" charset="2"/>
              <a:buChar char="Ø"/>
            </a:pPr>
            <a:r>
              <a:rPr lang="en-US" dirty="0">
                <a:solidFill>
                  <a:schemeClr val="tx1"/>
                </a:solidFill>
                <a:latin typeface="Century Gothic" panose="020B0502020202020204" pitchFamily="34" charset="0"/>
              </a:rPr>
              <a:t>Except as otherwise provided by law, management and control of the municipality's property, finances, highways, navigable waters, and the public services</a:t>
            </a:r>
          </a:p>
        </p:txBody>
      </p:sp>
    </p:spTree>
    <p:extLst>
      <p:ext uri="{BB962C8B-B14F-4D97-AF65-F5344CB8AC3E}">
        <p14:creationId xmlns:p14="http://schemas.microsoft.com/office/powerpoint/2010/main" val="450425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2514600"/>
            <a:ext cx="8229600" cy="1676400"/>
          </a:xfrm>
        </p:spPr>
        <p:txBody>
          <a:bodyPr/>
          <a:lstStyle/>
          <a:p>
            <a:r>
              <a:rPr lang="en-US" sz="3200" dirty="0" smtClean="0">
                <a:solidFill>
                  <a:srgbClr val="0039A6"/>
                </a:solidFill>
                <a:latin typeface="Century Gothic" panose="020B0502020202020204" pitchFamily="34" charset="0"/>
              </a:rPr>
              <a:t>Public Health in American Indian and Alaska Native Tribes</a:t>
            </a:r>
            <a:endParaRPr lang="en-US" sz="3200" dirty="0">
              <a:solidFill>
                <a:srgbClr val="0039A6"/>
              </a:solidFill>
              <a:latin typeface="Century Gothic" panose="020B0502020202020204"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241593787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lstStyle/>
          <a:p>
            <a:r>
              <a:rPr lang="en-US" sz="3200" dirty="0" smtClean="0">
                <a:solidFill>
                  <a:schemeClr val="bg1"/>
                </a:solidFill>
                <a:latin typeface="Century Gothic" panose="020B0502020202020204" pitchFamily="34" charset="0"/>
              </a:rPr>
              <a:t>Tribal Public Health</a:t>
            </a:r>
            <a:endParaRPr lang="en-US" sz="3200"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457200" y="982980"/>
            <a:ext cx="8229600" cy="4541521"/>
          </a:xfrm>
        </p:spPr>
        <p:txBody>
          <a:bodyPr/>
          <a:lstStyle/>
          <a:p>
            <a:pPr>
              <a:spcBef>
                <a:spcPct val="0"/>
              </a:spcBef>
            </a:pPr>
            <a:endParaRPr lang="en-US" dirty="0" smtClean="0">
              <a:latin typeface="Calibri" pitchFamily="34" charset="0"/>
            </a:endParaRPr>
          </a:p>
          <a:p>
            <a:pPr>
              <a:buFont typeface="Arial" panose="020B0604020202020204" pitchFamily="34" charset="0"/>
              <a:buChar char="•"/>
            </a:pPr>
            <a:r>
              <a:rPr lang="en-US" dirty="0" smtClean="0">
                <a:solidFill>
                  <a:schemeClr val="tx1"/>
                </a:solidFill>
                <a:latin typeface="Century Gothic" panose="020B0502020202020204" pitchFamily="34" charset="0"/>
              </a:rPr>
              <a:t>Tribal </a:t>
            </a:r>
            <a:r>
              <a:rPr lang="en-US" dirty="0">
                <a:solidFill>
                  <a:schemeClr val="tx1"/>
                </a:solidFill>
                <a:latin typeface="Century Gothic" panose="020B0502020202020204" pitchFamily="34" charset="0"/>
              </a:rPr>
              <a:t>Health </a:t>
            </a:r>
            <a:r>
              <a:rPr lang="en-US" dirty="0" smtClean="0">
                <a:solidFill>
                  <a:schemeClr val="tx1"/>
                </a:solidFill>
                <a:latin typeface="Century Gothic" panose="020B0502020202020204" pitchFamily="34" charset="0"/>
              </a:rPr>
              <a:t>Department</a:t>
            </a:r>
            <a:r>
              <a:rPr lang="en-US" dirty="0" smtClean="0">
                <a:solidFill>
                  <a:schemeClr val="tx1"/>
                </a:solidFill>
                <a:latin typeface="Century Gothic" panose="020B0502020202020204" pitchFamily="34" charset="0"/>
                <a:cs typeface="Times New Roman"/>
              </a:rPr>
              <a:t>—</a:t>
            </a:r>
            <a:r>
              <a:rPr lang="en-US" b="0" dirty="0" smtClean="0">
                <a:solidFill>
                  <a:schemeClr val="tx1"/>
                </a:solidFill>
                <a:latin typeface="Century Gothic" panose="020B0502020202020204" pitchFamily="34" charset="0"/>
              </a:rPr>
              <a:t>a corporation </a:t>
            </a:r>
            <a:r>
              <a:rPr lang="en-US" b="0" dirty="0">
                <a:solidFill>
                  <a:schemeClr val="tx1"/>
                </a:solidFill>
                <a:latin typeface="Century Gothic" panose="020B0502020202020204" pitchFamily="34" charset="0"/>
              </a:rPr>
              <a:t>or organization operated under the jurisdiction of a federally recognized tribe, or association of federally recognized tribes, and is funded by the tribe(s) and/or contract service(s) from the Indian Health Service </a:t>
            </a:r>
            <a:r>
              <a:rPr lang="en-US" b="0" dirty="0" smtClean="0">
                <a:solidFill>
                  <a:schemeClr val="tx1"/>
                </a:solidFill>
                <a:latin typeface="Century Gothic" panose="020B0502020202020204" pitchFamily="34" charset="0"/>
              </a:rPr>
              <a:t>(IHS</a:t>
            </a:r>
            <a:r>
              <a:rPr lang="en-US" b="0" dirty="0">
                <a:solidFill>
                  <a:schemeClr val="tx1"/>
                </a:solidFill>
                <a:latin typeface="Century Gothic" panose="020B0502020202020204" pitchFamily="34" charset="0"/>
              </a:rPr>
              <a:t>).</a:t>
            </a:r>
          </a:p>
          <a:p>
            <a:pPr>
              <a:buFont typeface="Arial" panose="020B0604020202020204" pitchFamily="34" charset="0"/>
              <a:buChar char="•"/>
            </a:pPr>
            <a:endParaRPr lang="en-US" dirty="0">
              <a:solidFill>
                <a:srgbClr val="0039A6"/>
              </a:solidFill>
              <a:latin typeface="Century Gothic" panose="020B0502020202020204" pitchFamily="34" charset="0"/>
            </a:endParaRPr>
          </a:p>
          <a:p>
            <a:pPr>
              <a:buFont typeface="Arial" panose="020B0604020202020204" pitchFamily="34" charset="0"/>
              <a:buChar char="•"/>
            </a:pPr>
            <a:r>
              <a:rPr lang="en-US" dirty="0">
                <a:solidFill>
                  <a:schemeClr val="tx1"/>
                </a:solidFill>
                <a:latin typeface="Century Gothic" panose="020B0502020202020204" pitchFamily="34" charset="0"/>
              </a:rPr>
              <a:t>Tribal Health </a:t>
            </a:r>
            <a:r>
              <a:rPr lang="en-US" dirty="0" smtClean="0">
                <a:solidFill>
                  <a:schemeClr val="tx1"/>
                </a:solidFill>
                <a:latin typeface="Century Gothic" panose="020B0502020202020204" pitchFamily="34" charset="0"/>
              </a:rPr>
              <a:t>Organizations</a:t>
            </a:r>
            <a:r>
              <a:rPr lang="en-US" dirty="0">
                <a:solidFill>
                  <a:schemeClr val="tx1"/>
                </a:solidFill>
                <a:latin typeface="Century Gothic" panose="020B0502020202020204" pitchFamily="34" charset="0"/>
                <a:cs typeface="Times New Roman"/>
              </a:rPr>
              <a:t>—</a:t>
            </a:r>
            <a:r>
              <a:rPr lang="en-US" b="0" dirty="0" smtClean="0">
                <a:solidFill>
                  <a:schemeClr val="tx1"/>
                </a:solidFill>
                <a:latin typeface="Century Gothic" panose="020B0502020202020204" pitchFamily="34" charset="0"/>
              </a:rPr>
              <a:t>include </a:t>
            </a:r>
            <a:r>
              <a:rPr lang="en-US" b="0" dirty="0">
                <a:solidFill>
                  <a:schemeClr val="tx1"/>
                </a:solidFill>
                <a:latin typeface="Century Gothic" panose="020B0502020202020204" pitchFamily="34" charset="0"/>
              </a:rPr>
              <a:t>Tribal Health Departments, Indian Health Service Units, Area Indian Health Boards and Urban Indian Health </a:t>
            </a:r>
            <a:r>
              <a:rPr lang="en-US" b="0" dirty="0" smtClean="0">
                <a:solidFill>
                  <a:schemeClr val="tx1"/>
                </a:solidFill>
                <a:latin typeface="Century Gothic" panose="020B0502020202020204" pitchFamily="34" charset="0"/>
              </a:rPr>
              <a:t>Centers</a:t>
            </a:r>
            <a:r>
              <a:rPr lang="en-US" b="0" dirty="0">
                <a:solidFill>
                  <a:schemeClr val="tx1"/>
                </a:solidFill>
                <a:latin typeface="Century Gothic" panose="020B0502020202020204" pitchFamily="34" charset="0"/>
              </a:rPr>
              <a:t> </a:t>
            </a:r>
            <a:r>
              <a:rPr lang="en-US" b="0" dirty="0" smtClean="0">
                <a:solidFill>
                  <a:schemeClr val="tx1"/>
                </a:solidFill>
                <a:latin typeface="Century Gothic" panose="020B0502020202020204" pitchFamily="34" charset="0"/>
              </a:rPr>
              <a:t>(a </a:t>
            </a:r>
            <a:r>
              <a:rPr lang="en-US" b="0" dirty="0">
                <a:solidFill>
                  <a:schemeClr val="tx1"/>
                </a:solidFill>
                <a:latin typeface="Century Gothic" panose="020B0502020202020204" pitchFamily="34" charset="0"/>
              </a:rPr>
              <a:t>much broader group, and relates to a variety of entities that might provide health services in a tribal setting). </a:t>
            </a:r>
          </a:p>
          <a:p>
            <a:endParaRPr lang="en-US" dirty="0">
              <a:latin typeface="Calibri" pitchFamily="34" charset="0"/>
            </a:endParaRPr>
          </a:p>
        </p:txBody>
      </p:sp>
    </p:spTree>
    <p:extLst>
      <p:ext uri="{BB962C8B-B14F-4D97-AF65-F5344CB8AC3E}">
        <p14:creationId xmlns:p14="http://schemas.microsoft.com/office/powerpoint/2010/main" val="221133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smtClean="0"/>
              <a:t>QUESTIONS?</a:t>
            </a:r>
            <a:endParaRPr lang="en-US" sz="4400" dirty="0"/>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33</a:t>
            </a:fld>
            <a:endParaRPr lang="en-US" dirty="0"/>
          </a:p>
        </p:txBody>
      </p:sp>
    </p:spTree>
    <p:extLst>
      <p:ext uri="{BB962C8B-B14F-4D97-AF65-F5344CB8AC3E}">
        <p14:creationId xmlns:p14="http://schemas.microsoft.com/office/powerpoint/2010/main" val="12555949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2898" y="1133061"/>
            <a:ext cx="8229600" cy="5105399"/>
          </a:xfrm>
        </p:spPr>
        <p:txBody>
          <a:bodyPr>
            <a:noAutofit/>
          </a:bodyPr>
          <a:lstStyle/>
          <a:p>
            <a:pPr>
              <a:buFont typeface="Arial" panose="020B0604020202020204" pitchFamily="34" charset="0"/>
              <a:buChar char="•"/>
            </a:pPr>
            <a:r>
              <a:rPr lang="en-US" sz="1300" b="0" dirty="0" smtClean="0">
                <a:solidFill>
                  <a:schemeClr val="tx1"/>
                </a:solidFill>
                <a:latin typeface="Century Gothic" panose="020B0502020202020204" pitchFamily="34" charset="0"/>
              </a:rPr>
              <a:t>American public health Association (APHA). </a:t>
            </a:r>
            <a:r>
              <a:rPr lang="en-US" sz="1300" b="0" dirty="0">
                <a:solidFill>
                  <a:schemeClr val="tx1"/>
                </a:solidFill>
                <a:latin typeface="Century Gothic" panose="020B0502020202020204" pitchFamily="34" charset="0"/>
              </a:rPr>
              <a:t>The </a:t>
            </a:r>
            <a:r>
              <a:rPr lang="en-US" sz="1300" b="0" dirty="0" smtClean="0">
                <a:solidFill>
                  <a:schemeClr val="tx1"/>
                </a:solidFill>
                <a:latin typeface="Century Gothic" panose="020B0502020202020204" pitchFamily="34" charset="0"/>
              </a:rPr>
              <a:t>Prevention and public health </a:t>
            </a:r>
            <a:r>
              <a:rPr lang="en-US" sz="1300" b="0" dirty="0">
                <a:solidFill>
                  <a:schemeClr val="tx1"/>
                </a:solidFill>
                <a:latin typeface="Century Gothic" panose="020B0502020202020204" pitchFamily="34" charset="0"/>
              </a:rPr>
              <a:t>Fund</a:t>
            </a:r>
            <a:r>
              <a:rPr lang="en-US" sz="1300" b="0" dirty="0" smtClean="0">
                <a:solidFill>
                  <a:schemeClr val="tx1"/>
                </a:solidFill>
                <a:latin typeface="Century Gothic" panose="020B0502020202020204" pitchFamily="34" charset="0"/>
              </a:rPr>
              <a:t>: a </a:t>
            </a:r>
            <a:r>
              <a:rPr lang="en-US" sz="1300" b="0" dirty="0">
                <a:solidFill>
                  <a:schemeClr val="tx1"/>
                </a:solidFill>
                <a:latin typeface="Century Gothic" panose="020B0502020202020204" pitchFamily="34" charset="0"/>
              </a:rPr>
              <a:t>critical investment in our nation’s physical and fiscal </a:t>
            </a:r>
            <a:r>
              <a:rPr lang="en-US" sz="1300" b="0" dirty="0" smtClean="0">
                <a:solidFill>
                  <a:schemeClr val="tx1"/>
                </a:solidFill>
                <a:latin typeface="Century Gothic" panose="020B0502020202020204" pitchFamily="34" charset="0"/>
              </a:rPr>
              <a:t>health. </a:t>
            </a:r>
            <a:r>
              <a:rPr lang="en-US" sz="1300" b="0" dirty="0">
                <a:solidFill>
                  <a:schemeClr val="tx1"/>
                </a:solidFill>
                <a:latin typeface="Century Gothic" panose="020B0502020202020204" pitchFamily="34" charset="0"/>
              </a:rPr>
              <a:t>APHA Center for Health Policy Issue Brief. </a:t>
            </a:r>
            <a:r>
              <a:rPr lang="en-US" sz="1300" b="0" dirty="0" smtClean="0">
                <a:solidFill>
                  <a:schemeClr val="tx1"/>
                </a:solidFill>
                <a:latin typeface="Century Gothic" panose="020B0502020202020204" pitchFamily="34" charset="0"/>
              </a:rPr>
              <a:t>Washington, DC</a:t>
            </a:r>
            <a:r>
              <a:rPr lang="en-US" sz="1300" b="0" dirty="0">
                <a:solidFill>
                  <a:schemeClr val="tx1"/>
                </a:solidFill>
                <a:latin typeface="Century Gothic" panose="020B0502020202020204" pitchFamily="34" charset="0"/>
              </a:rPr>
              <a:t>: APHA; 2012. </a:t>
            </a:r>
            <a:r>
              <a:rPr lang="en-US" sz="1300" b="0" dirty="0">
                <a:solidFill>
                  <a:schemeClr val="tx1"/>
                </a:solidFill>
                <a:latin typeface="Century Gothic" panose="020B0502020202020204" pitchFamily="34" charset="0"/>
                <a:cs typeface="Arial" pitchFamily="34" charset="0"/>
              </a:rPr>
              <a:t>http://</a:t>
            </a:r>
            <a:r>
              <a:rPr lang="en-US" sz="1300" b="0" dirty="0" smtClean="0">
                <a:solidFill>
                  <a:schemeClr val="tx1"/>
                </a:solidFill>
                <a:latin typeface="Century Gothic" panose="020B0502020202020204" pitchFamily="34" charset="0"/>
                <a:cs typeface="Arial" pitchFamily="34" charset="0"/>
              </a:rPr>
              <a:t>www.apha.org/NR/rdonlyres/8FA13774-AA47-43F2-838B-1B0757D111C6/0/APHA_PrevFundBrief_June2012.pdf</a:t>
            </a:r>
            <a:r>
              <a:rPr lang="en-US" sz="1300" b="0" dirty="0" smtClean="0">
                <a:solidFill>
                  <a:schemeClr val="tx1"/>
                </a:solidFill>
                <a:latin typeface="Century Gothic" panose="020B0502020202020204" pitchFamily="34" charset="0"/>
              </a:rPr>
              <a:t>.</a:t>
            </a:r>
          </a:p>
          <a:p>
            <a:pPr>
              <a:buFont typeface="Arial" panose="020B0604020202020204" pitchFamily="34" charset="0"/>
              <a:buChar char="•"/>
            </a:pPr>
            <a:r>
              <a:rPr lang="en-US" sz="1300" b="0" dirty="0" smtClean="0">
                <a:solidFill>
                  <a:schemeClr val="tx1"/>
                </a:solidFill>
                <a:latin typeface="Century Gothic" panose="020B0502020202020204" pitchFamily="34" charset="0"/>
              </a:rPr>
              <a:t>California Department of public health. TabaccoFreeCA. http://www.Tobaccofreeca.org. </a:t>
            </a:r>
            <a:endParaRPr lang="en-US" sz="1300" b="0" dirty="0">
              <a:solidFill>
                <a:schemeClr val="tx1"/>
              </a:solidFill>
              <a:latin typeface="Century Gothic" panose="020B0502020202020204" pitchFamily="34" charset="0"/>
            </a:endParaRPr>
          </a:p>
          <a:p>
            <a:pPr>
              <a:buFont typeface="Arial" panose="020B0604020202020204" pitchFamily="34" charset="0"/>
              <a:buChar char="•"/>
            </a:pPr>
            <a:r>
              <a:rPr lang="en-US" sz="1300" b="0" dirty="0">
                <a:solidFill>
                  <a:schemeClr val="tx1"/>
                </a:solidFill>
                <a:latin typeface="Century Gothic" panose="020B0502020202020204" pitchFamily="34" charset="0"/>
              </a:rPr>
              <a:t>Centers for Disease Control and Prevention. Key facts about seasonal flu vaccine. http://www.cdc.gov/flu/protect/keyfacts.htm.</a:t>
            </a:r>
          </a:p>
          <a:p>
            <a:pPr>
              <a:buFont typeface="Arial" panose="020B0604020202020204" pitchFamily="34" charset="0"/>
              <a:buChar char="•"/>
            </a:pPr>
            <a:r>
              <a:rPr lang="en-US" sz="1300" b="0" dirty="0">
                <a:solidFill>
                  <a:schemeClr val="tx1"/>
                </a:solidFill>
                <a:latin typeface="Century Gothic" panose="020B0502020202020204" pitchFamily="34" charset="0"/>
              </a:rPr>
              <a:t>Centers for Disease Control and Prevention. Overweight and obesity. http://www.cdc.gov/obesity/index.html. </a:t>
            </a:r>
          </a:p>
          <a:p>
            <a:pPr>
              <a:buFont typeface="Arial" panose="020B0604020202020204" pitchFamily="34" charset="0"/>
              <a:buChar char="•"/>
            </a:pPr>
            <a:r>
              <a:rPr lang="en-US" sz="1300" b="0" dirty="0">
                <a:solidFill>
                  <a:schemeClr val="tx1"/>
                </a:solidFill>
                <a:latin typeface="Century Gothic" panose="020B0502020202020204" pitchFamily="34" charset="0"/>
              </a:rPr>
              <a:t>Centers for Disease Control and Prevention. Social determinants of health. http://</a:t>
            </a:r>
            <a:r>
              <a:rPr lang="en-US" sz="1300" b="0" dirty="0" smtClean="0">
                <a:solidFill>
                  <a:schemeClr val="tx1"/>
                </a:solidFill>
                <a:latin typeface="Century Gothic" panose="020B0502020202020204" pitchFamily="34" charset="0"/>
              </a:rPr>
              <a:t>www.cdc.gov/socialdeterminants/FAQ.html.</a:t>
            </a:r>
            <a:endParaRPr lang="en-US" sz="1300" b="0" dirty="0">
              <a:solidFill>
                <a:schemeClr val="tx1"/>
              </a:solidFill>
              <a:latin typeface="Century Gothic" panose="020B0502020202020204" pitchFamily="34" charset="0"/>
            </a:endParaRPr>
          </a:p>
          <a:p>
            <a:pPr>
              <a:buFont typeface="Arial" panose="020B0604020202020204" pitchFamily="34" charset="0"/>
              <a:buChar char="•"/>
            </a:pPr>
            <a:r>
              <a:rPr lang="en-US" sz="1300" b="0" dirty="0">
                <a:solidFill>
                  <a:schemeClr val="tx1"/>
                </a:solidFill>
                <a:latin typeface="Century Gothic" panose="020B0502020202020204" pitchFamily="34" charset="0"/>
              </a:rPr>
              <a:t>Centers for Medicare and Medicaid Services. National health expenditure projections: 2008–2018. http://www.cms.gov/Research-Statistics-Data-and-Systems/Statistics-Trends-and-Reports/NationalHealthExpendData/downloads/proj2008.pdf.</a:t>
            </a:r>
          </a:p>
          <a:p>
            <a:pPr>
              <a:buFont typeface="Arial" panose="020B0604020202020204" pitchFamily="34" charset="0"/>
              <a:buChar char="•"/>
            </a:pPr>
            <a:r>
              <a:rPr lang="en-US" sz="1300" b="0" dirty="0" smtClean="0">
                <a:solidFill>
                  <a:schemeClr val="tx1"/>
                </a:solidFill>
                <a:latin typeface="Century Gothic" panose="020B0502020202020204" pitchFamily="34" charset="0"/>
              </a:rPr>
              <a:t>Dean H. Introduction </a:t>
            </a:r>
            <a:r>
              <a:rPr lang="en-US" sz="1300" b="0" dirty="0">
                <a:solidFill>
                  <a:schemeClr val="tx1"/>
                </a:solidFill>
                <a:latin typeface="Century Gothic" panose="020B0502020202020204" pitchFamily="34" charset="0"/>
              </a:rPr>
              <a:t>to </a:t>
            </a:r>
            <a:r>
              <a:rPr lang="en-US" sz="1300" b="0" dirty="0" smtClean="0">
                <a:solidFill>
                  <a:schemeClr val="tx1"/>
                </a:solidFill>
                <a:latin typeface="Century Gothic" panose="020B0502020202020204" pitchFamily="34" charset="0"/>
              </a:rPr>
              <a:t>public health, epidemiology</a:t>
            </a:r>
            <a:r>
              <a:rPr lang="en-US" sz="1300" b="0" dirty="0">
                <a:solidFill>
                  <a:schemeClr val="tx1"/>
                </a:solidFill>
                <a:latin typeface="Century Gothic" panose="020B0502020202020204" pitchFamily="34" charset="0"/>
              </a:rPr>
              <a:t>, and </a:t>
            </a:r>
            <a:r>
              <a:rPr lang="en-US" sz="1300" b="0" dirty="0" smtClean="0">
                <a:solidFill>
                  <a:schemeClr val="tx1"/>
                </a:solidFill>
                <a:latin typeface="Century Gothic" panose="020B0502020202020204" pitchFamily="34" charset="0"/>
              </a:rPr>
              <a:t>surveillance. Presented at the CDC </a:t>
            </a:r>
            <a:r>
              <a:rPr lang="en-US" sz="1300" b="0" dirty="0">
                <a:solidFill>
                  <a:schemeClr val="tx1"/>
                </a:solidFill>
                <a:latin typeface="Century Gothic" panose="020B0502020202020204" pitchFamily="34" charset="0"/>
              </a:rPr>
              <a:t>Science Ambassador Program, July 16, 2012.</a:t>
            </a:r>
          </a:p>
          <a:p>
            <a:pPr>
              <a:buFont typeface="Arial" panose="020B0604020202020204" pitchFamily="34" charset="0"/>
              <a:buChar char="•"/>
            </a:pPr>
            <a:r>
              <a:rPr lang="en-US" sz="1300" b="0" dirty="0">
                <a:solidFill>
                  <a:schemeClr val="tx1"/>
                </a:solidFill>
                <a:latin typeface="Century Gothic" panose="020B0502020202020204" pitchFamily="34" charset="0"/>
              </a:rPr>
              <a:t>Frieden, TR. </a:t>
            </a:r>
            <a:r>
              <a:rPr lang="en-US" sz="1300" b="0" dirty="0" smtClean="0">
                <a:solidFill>
                  <a:schemeClr val="tx1"/>
                </a:solidFill>
                <a:latin typeface="Century Gothic" panose="020B0502020202020204" pitchFamily="34" charset="0"/>
              </a:rPr>
              <a:t>Framework </a:t>
            </a:r>
            <a:r>
              <a:rPr lang="en-US" sz="1300" b="0" dirty="0">
                <a:solidFill>
                  <a:schemeClr val="tx1"/>
                </a:solidFill>
                <a:latin typeface="Century Gothic" panose="020B0502020202020204" pitchFamily="34" charset="0"/>
              </a:rPr>
              <a:t>for </a:t>
            </a:r>
            <a:r>
              <a:rPr lang="en-US" sz="1300" b="0" dirty="0" smtClean="0">
                <a:solidFill>
                  <a:schemeClr val="tx1"/>
                </a:solidFill>
                <a:latin typeface="Century Gothic" panose="020B0502020202020204" pitchFamily="34" charset="0"/>
              </a:rPr>
              <a:t>public health action</a:t>
            </a:r>
            <a:r>
              <a:rPr lang="en-US" sz="1300" b="0" dirty="0">
                <a:solidFill>
                  <a:schemeClr val="tx1"/>
                </a:solidFill>
                <a:latin typeface="Century Gothic" panose="020B0502020202020204" pitchFamily="34" charset="0"/>
              </a:rPr>
              <a:t>: the </a:t>
            </a:r>
            <a:r>
              <a:rPr lang="en-US" sz="1300" b="0" dirty="0" smtClean="0">
                <a:solidFill>
                  <a:schemeClr val="tx1"/>
                </a:solidFill>
                <a:latin typeface="Century Gothic" panose="020B0502020202020204" pitchFamily="34" charset="0"/>
              </a:rPr>
              <a:t>health impact pyramid</a:t>
            </a:r>
            <a:r>
              <a:rPr lang="en-US" sz="1300" b="0" dirty="0">
                <a:solidFill>
                  <a:schemeClr val="tx1"/>
                </a:solidFill>
                <a:latin typeface="Century Gothic" panose="020B0502020202020204" pitchFamily="34" charset="0"/>
              </a:rPr>
              <a:t>. </a:t>
            </a:r>
            <a:r>
              <a:rPr lang="en-US" sz="1300" b="0" dirty="0" smtClean="0">
                <a:solidFill>
                  <a:schemeClr val="tx1"/>
                </a:solidFill>
                <a:latin typeface="Century Gothic" panose="020B0502020202020204" pitchFamily="34" charset="0"/>
              </a:rPr>
              <a:t>Am J public health 2010;100:590–5</a:t>
            </a:r>
            <a:r>
              <a:rPr lang="en-US" sz="1300" b="0" dirty="0">
                <a:solidFill>
                  <a:schemeClr val="tx1"/>
                </a:solidFill>
                <a:latin typeface="Century Gothic" panose="020B0502020202020204" pitchFamily="34" charset="0"/>
              </a:rPr>
              <a:t>.</a:t>
            </a:r>
          </a:p>
          <a:p>
            <a:pPr>
              <a:buFont typeface="Arial" panose="020B0604020202020204" pitchFamily="34" charset="0"/>
              <a:buChar char="•"/>
            </a:pPr>
            <a:r>
              <a:rPr lang="en-US" sz="1300" b="0" dirty="0">
                <a:solidFill>
                  <a:schemeClr val="tx1"/>
                </a:solidFill>
                <a:latin typeface="Century Gothic" panose="020B0502020202020204" pitchFamily="34" charset="0"/>
              </a:rPr>
              <a:t>Kindig D, Stoddart G. What is population health</a:t>
            </a:r>
            <a:r>
              <a:rPr lang="en-US" sz="1300" b="0" dirty="0" smtClean="0">
                <a:solidFill>
                  <a:schemeClr val="tx1"/>
                </a:solidFill>
                <a:latin typeface="Century Gothic" panose="020B0502020202020204" pitchFamily="34" charset="0"/>
              </a:rPr>
              <a:t>? </a:t>
            </a:r>
            <a:r>
              <a:rPr lang="en-US" sz="1300" b="0" dirty="0">
                <a:solidFill>
                  <a:schemeClr val="tx1"/>
                </a:solidFill>
                <a:latin typeface="Century Gothic" panose="020B0502020202020204" pitchFamily="34" charset="0"/>
              </a:rPr>
              <a:t>Am J </a:t>
            </a:r>
            <a:r>
              <a:rPr lang="en-US" sz="1300" b="0" dirty="0" smtClean="0">
                <a:solidFill>
                  <a:schemeClr val="tx1"/>
                </a:solidFill>
                <a:latin typeface="Century Gothic" panose="020B0502020202020204" pitchFamily="34" charset="0"/>
              </a:rPr>
              <a:t>public health. 2003;93:380–3. </a:t>
            </a:r>
            <a:endParaRPr lang="en-US" sz="1300" b="0" dirty="0">
              <a:solidFill>
                <a:schemeClr val="tx1"/>
              </a:solidFill>
              <a:latin typeface="Century Gothic" panose="020B0502020202020204" pitchFamily="34" charset="0"/>
            </a:endParaRPr>
          </a:p>
          <a:p>
            <a:pPr>
              <a:buFont typeface="Arial" panose="020B0604020202020204" pitchFamily="34" charset="0"/>
              <a:buChar char="•"/>
            </a:pPr>
            <a:r>
              <a:rPr lang="en-US" sz="1300" b="0" dirty="0" smtClean="0">
                <a:solidFill>
                  <a:schemeClr val="tx1"/>
                </a:solidFill>
                <a:latin typeface="Century Gothic" panose="020B0502020202020204" pitchFamily="34" charset="0"/>
              </a:rPr>
              <a:t>Institute of Medicine. </a:t>
            </a:r>
            <a:r>
              <a:rPr lang="en-US" sz="1300" b="0" dirty="0">
                <a:solidFill>
                  <a:schemeClr val="tx1"/>
                </a:solidFill>
                <a:latin typeface="Century Gothic" panose="020B0502020202020204" pitchFamily="34" charset="0"/>
              </a:rPr>
              <a:t>For the </a:t>
            </a:r>
            <a:r>
              <a:rPr lang="en-US" sz="1300" b="0" dirty="0" smtClean="0">
                <a:solidFill>
                  <a:schemeClr val="tx1"/>
                </a:solidFill>
                <a:latin typeface="Century Gothic" panose="020B0502020202020204" pitchFamily="34" charset="0"/>
              </a:rPr>
              <a:t>public’s health</a:t>
            </a:r>
            <a:r>
              <a:rPr lang="en-US" sz="1300" b="0" dirty="0">
                <a:solidFill>
                  <a:schemeClr val="tx1"/>
                </a:solidFill>
                <a:latin typeface="Century Gothic" panose="020B0502020202020204" pitchFamily="34" charset="0"/>
              </a:rPr>
              <a:t>: </a:t>
            </a:r>
            <a:r>
              <a:rPr lang="en-US" sz="1300" b="0" dirty="0" smtClean="0">
                <a:solidFill>
                  <a:schemeClr val="tx1"/>
                </a:solidFill>
                <a:latin typeface="Century Gothic" panose="020B0502020202020204" pitchFamily="34" charset="0"/>
              </a:rPr>
              <a:t>investing </a:t>
            </a:r>
            <a:r>
              <a:rPr lang="en-US" sz="1300" b="0" dirty="0">
                <a:solidFill>
                  <a:schemeClr val="tx1"/>
                </a:solidFill>
                <a:latin typeface="Century Gothic" panose="020B0502020202020204" pitchFamily="34" charset="0"/>
              </a:rPr>
              <a:t>in a </a:t>
            </a:r>
            <a:r>
              <a:rPr lang="en-US" sz="1300" b="0" dirty="0" smtClean="0">
                <a:solidFill>
                  <a:schemeClr val="tx1"/>
                </a:solidFill>
                <a:latin typeface="Century Gothic" panose="020B0502020202020204" pitchFamily="34" charset="0"/>
              </a:rPr>
              <a:t>healthier future</a:t>
            </a:r>
            <a:r>
              <a:rPr lang="en-US" sz="1300" b="0" dirty="0">
                <a:solidFill>
                  <a:schemeClr val="tx1"/>
                </a:solidFill>
                <a:latin typeface="Century Gothic" panose="020B0502020202020204" pitchFamily="34" charset="0"/>
              </a:rPr>
              <a:t>. Washington, </a:t>
            </a:r>
            <a:r>
              <a:rPr lang="en-US" sz="1300" b="0" dirty="0" smtClean="0">
                <a:solidFill>
                  <a:schemeClr val="tx1"/>
                </a:solidFill>
                <a:latin typeface="Century Gothic" panose="020B0502020202020204" pitchFamily="34" charset="0"/>
              </a:rPr>
              <a:t>DC: National Academies Press; 2012.</a:t>
            </a:r>
            <a:endParaRPr lang="en-US" sz="1300" b="0" dirty="0">
              <a:solidFill>
                <a:schemeClr val="tx1"/>
              </a:solidFill>
              <a:latin typeface="Century Gothic" panose="020B0502020202020204" pitchFamily="34" charset="0"/>
            </a:endParaRPr>
          </a:p>
          <a:p>
            <a:pPr>
              <a:buFont typeface="Arial" panose="020B0604020202020204" pitchFamily="34" charset="0"/>
              <a:buChar char="•"/>
            </a:pPr>
            <a:r>
              <a:rPr lang="en-US" sz="1300" b="0" dirty="0" smtClean="0">
                <a:solidFill>
                  <a:schemeClr val="tx1"/>
                </a:solidFill>
                <a:latin typeface="Century Gothic" panose="020B0502020202020204" pitchFamily="34" charset="0"/>
              </a:rPr>
              <a:t>Institute of Medicine. </a:t>
            </a:r>
            <a:r>
              <a:rPr lang="en-US" sz="1300" b="0" dirty="0">
                <a:solidFill>
                  <a:schemeClr val="tx1"/>
                </a:solidFill>
                <a:latin typeface="Century Gothic" panose="020B0502020202020204" pitchFamily="34" charset="0"/>
              </a:rPr>
              <a:t>Primary </a:t>
            </a:r>
            <a:r>
              <a:rPr lang="en-US" sz="1300" b="0" dirty="0" smtClean="0">
                <a:solidFill>
                  <a:schemeClr val="tx1"/>
                </a:solidFill>
                <a:latin typeface="Century Gothic" panose="020B0502020202020204" pitchFamily="34" charset="0"/>
              </a:rPr>
              <a:t>care </a:t>
            </a:r>
            <a:r>
              <a:rPr lang="en-US" sz="1300" b="0" dirty="0">
                <a:solidFill>
                  <a:schemeClr val="tx1"/>
                </a:solidFill>
                <a:latin typeface="Century Gothic" panose="020B0502020202020204" pitchFamily="34" charset="0"/>
              </a:rPr>
              <a:t>and </a:t>
            </a:r>
            <a:r>
              <a:rPr lang="en-US" sz="1300" b="0" dirty="0" smtClean="0">
                <a:solidFill>
                  <a:schemeClr val="tx1"/>
                </a:solidFill>
                <a:latin typeface="Century Gothic" panose="020B0502020202020204" pitchFamily="34" charset="0"/>
              </a:rPr>
              <a:t>public health: exploring integration </a:t>
            </a:r>
            <a:r>
              <a:rPr lang="en-US" sz="1300" b="0" dirty="0">
                <a:solidFill>
                  <a:schemeClr val="tx1"/>
                </a:solidFill>
                <a:latin typeface="Century Gothic" panose="020B0502020202020204" pitchFamily="34" charset="0"/>
              </a:rPr>
              <a:t>to </a:t>
            </a:r>
            <a:r>
              <a:rPr lang="en-US" sz="1300" b="0" dirty="0" smtClean="0">
                <a:solidFill>
                  <a:schemeClr val="tx1"/>
                </a:solidFill>
                <a:latin typeface="Century Gothic" panose="020B0502020202020204" pitchFamily="34" charset="0"/>
              </a:rPr>
              <a:t>improve population health</a:t>
            </a:r>
            <a:r>
              <a:rPr lang="en-US" sz="1300" b="0" dirty="0">
                <a:solidFill>
                  <a:schemeClr val="tx1"/>
                </a:solidFill>
                <a:latin typeface="Century Gothic" panose="020B0502020202020204" pitchFamily="34" charset="0"/>
              </a:rPr>
              <a:t>. Washington, DC: The National Academies </a:t>
            </a:r>
            <a:r>
              <a:rPr lang="en-US" sz="1300" b="0" dirty="0" smtClean="0">
                <a:solidFill>
                  <a:schemeClr val="tx1"/>
                </a:solidFill>
                <a:latin typeface="Century Gothic" panose="020B0502020202020204" pitchFamily="34" charset="0"/>
              </a:rPr>
              <a:t>Press; </a:t>
            </a:r>
            <a:r>
              <a:rPr lang="en-US" sz="1300" b="0" dirty="0">
                <a:solidFill>
                  <a:schemeClr val="tx1"/>
                </a:solidFill>
                <a:latin typeface="Century Gothic" panose="020B0502020202020204" pitchFamily="34" charset="0"/>
              </a:rPr>
              <a:t>2012</a:t>
            </a:r>
            <a:r>
              <a:rPr lang="en-US" sz="1300" b="0" dirty="0" smtClean="0">
                <a:solidFill>
                  <a:schemeClr val="tx1"/>
                </a:solidFill>
                <a:latin typeface="Century Gothic" panose="020B0502020202020204" pitchFamily="34" charset="0"/>
              </a:rPr>
              <a:t>.</a:t>
            </a:r>
            <a:endParaRPr lang="en-US" sz="1300" b="0" dirty="0">
              <a:solidFill>
                <a:schemeClr val="tx1"/>
              </a:solidFill>
              <a:latin typeface="Century Gothic" panose="020B0502020202020204" pitchFamily="34" charset="0"/>
            </a:endParaRPr>
          </a:p>
        </p:txBody>
      </p:sp>
      <p:sp>
        <p:nvSpPr>
          <p:cNvPr id="8" name="TextBox 7"/>
          <p:cNvSpPr txBox="1"/>
          <p:nvPr/>
        </p:nvSpPr>
        <p:spPr>
          <a:xfrm>
            <a:off x="596575" y="424520"/>
            <a:ext cx="8131141"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Resources and Additional Reading</a:t>
            </a:r>
            <a:endParaRPr lang="en-US" sz="3000" dirty="0">
              <a:solidFill>
                <a:srgbClr val="0039A6"/>
              </a:solidFill>
              <a:effectLst/>
              <a:latin typeface="Century Gothic" panose="020B0502020202020204" pitchFamily="34" charset="0"/>
            </a:endParaRPr>
          </a:p>
        </p:txBody>
      </p:sp>
      <p:cxnSp>
        <p:nvCxnSpPr>
          <p:cNvPr id="5" name="Straight Connector 4"/>
          <p:cNvCxnSpPr/>
          <p:nvPr/>
        </p:nvCxnSpPr>
        <p:spPr>
          <a:xfrm>
            <a:off x="596576" y="97851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34</a:t>
            </a:fld>
            <a:endParaRPr lang="en-US" sz="1400" dirty="0">
              <a:effectLst/>
              <a:latin typeface="Myriad Web Pro"/>
            </a:endParaRPr>
          </a:p>
        </p:txBody>
      </p:sp>
    </p:spTree>
    <p:extLst>
      <p:ext uri="{BB962C8B-B14F-4D97-AF65-F5344CB8AC3E}">
        <p14:creationId xmlns:p14="http://schemas.microsoft.com/office/powerpoint/2010/main" val="1444450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19200"/>
            <a:ext cx="8229600" cy="4879422"/>
          </a:xfrm>
        </p:spPr>
        <p:txBody>
          <a:bodyPr>
            <a:noAutofit/>
          </a:bodyPr>
          <a:lstStyle/>
          <a:p>
            <a:pPr>
              <a:buFont typeface="Arial" panose="020B0604020202020204" pitchFamily="34" charset="0"/>
              <a:buChar char="•"/>
            </a:pPr>
            <a:r>
              <a:rPr lang="en-US" sz="1400" b="0" dirty="0">
                <a:solidFill>
                  <a:schemeClr val="tx1"/>
                </a:solidFill>
                <a:latin typeface="Century Gothic" panose="020B0502020202020204" pitchFamily="34" charset="0"/>
              </a:rPr>
              <a:t>Institute of Medicine. The future of </a:t>
            </a:r>
            <a:r>
              <a:rPr lang="en-US" sz="1400" b="0" dirty="0" smtClean="0">
                <a:solidFill>
                  <a:schemeClr val="tx1"/>
                </a:solidFill>
                <a:latin typeface="Century Gothic" panose="020B0502020202020204" pitchFamily="34" charset="0"/>
              </a:rPr>
              <a:t>public health. </a:t>
            </a:r>
            <a:r>
              <a:rPr lang="en-US" sz="1400" b="0" dirty="0">
                <a:solidFill>
                  <a:schemeClr val="tx1"/>
                </a:solidFill>
                <a:latin typeface="Century Gothic" panose="020B0502020202020204" pitchFamily="34" charset="0"/>
              </a:rPr>
              <a:t>Washington, DC: The National Academies Press; 1988. </a:t>
            </a:r>
          </a:p>
          <a:p>
            <a:pPr>
              <a:buFont typeface="Arial" panose="020B0604020202020204" pitchFamily="34" charset="0"/>
              <a:buChar char="•"/>
            </a:pPr>
            <a:r>
              <a:rPr lang="en-US" sz="1400" b="0" dirty="0">
                <a:solidFill>
                  <a:schemeClr val="tx1"/>
                </a:solidFill>
                <a:latin typeface="Century Gothic" panose="020B0502020202020204" pitchFamily="34" charset="0"/>
              </a:rPr>
              <a:t>Institute of Medicine. The future of the public's health in the 21</a:t>
            </a:r>
            <a:r>
              <a:rPr lang="en-US" sz="1400" b="0" baseline="30000" dirty="0">
                <a:solidFill>
                  <a:schemeClr val="tx1"/>
                </a:solidFill>
                <a:latin typeface="Century Gothic" panose="020B0502020202020204" pitchFamily="34" charset="0"/>
              </a:rPr>
              <a:t>st</a:t>
            </a:r>
            <a:r>
              <a:rPr lang="en-US" sz="1400" b="0" dirty="0">
                <a:solidFill>
                  <a:schemeClr val="tx1"/>
                </a:solidFill>
                <a:latin typeface="Century Gothic" panose="020B0502020202020204" pitchFamily="34" charset="0"/>
              </a:rPr>
              <a:t> century. Washington, DC: The National Academies Press; 2002. </a:t>
            </a:r>
          </a:p>
          <a:p>
            <a:pPr>
              <a:buFont typeface="Arial" panose="020B0604020202020204" pitchFamily="34" charset="0"/>
              <a:buChar char="•"/>
            </a:pPr>
            <a:r>
              <a:rPr lang="en-US" sz="1400" b="0" dirty="0">
                <a:solidFill>
                  <a:schemeClr val="tx1"/>
                </a:solidFill>
                <a:latin typeface="Century Gothic" panose="020B0502020202020204" pitchFamily="34" charset="0"/>
              </a:rPr>
              <a:t>Institute of Medicine. Who will keep the </a:t>
            </a:r>
            <a:r>
              <a:rPr lang="en-US" sz="1400" b="0" dirty="0" smtClean="0">
                <a:solidFill>
                  <a:schemeClr val="tx1"/>
                </a:solidFill>
                <a:latin typeface="Century Gothic" panose="020B0502020202020204" pitchFamily="34" charset="0"/>
              </a:rPr>
              <a:t>public healthy</a:t>
            </a:r>
            <a:r>
              <a:rPr lang="en-US" sz="1400" b="0" dirty="0">
                <a:solidFill>
                  <a:schemeClr val="tx1"/>
                </a:solidFill>
                <a:latin typeface="Century Gothic" panose="020B0502020202020204" pitchFamily="34" charset="0"/>
              </a:rPr>
              <a:t>? Workshop summary. Washington, DC: The National Academies Press; 2003.</a:t>
            </a:r>
          </a:p>
          <a:p>
            <a:pPr>
              <a:buFont typeface="Arial" panose="020B0604020202020204" pitchFamily="34" charset="0"/>
              <a:buChar char="•"/>
            </a:pPr>
            <a:r>
              <a:rPr lang="en-US" sz="1400" b="0" dirty="0" smtClean="0">
                <a:solidFill>
                  <a:schemeClr val="tx1"/>
                </a:solidFill>
                <a:latin typeface="Century Gothic" panose="020B0502020202020204" pitchFamily="34" charset="0"/>
              </a:rPr>
              <a:t>Pearl </a:t>
            </a:r>
            <a:r>
              <a:rPr lang="en-US" sz="1400" b="0" dirty="0">
                <a:solidFill>
                  <a:schemeClr val="tx1"/>
                </a:solidFill>
                <a:latin typeface="Century Gothic" panose="020B0502020202020204" pitchFamily="34" charset="0"/>
              </a:rPr>
              <a:t>R. Tobacco </a:t>
            </a:r>
            <a:r>
              <a:rPr lang="en-US" sz="1400" b="0" dirty="0" smtClean="0">
                <a:solidFill>
                  <a:schemeClr val="tx1"/>
                </a:solidFill>
                <a:latin typeface="Century Gothic" panose="020B0502020202020204" pitchFamily="34" charset="0"/>
              </a:rPr>
              <a:t>smoking </a:t>
            </a:r>
            <a:r>
              <a:rPr lang="en-US" sz="1400" b="0" dirty="0">
                <a:solidFill>
                  <a:schemeClr val="tx1"/>
                </a:solidFill>
                <a:latin typeface="Century Gothic" panose="020B0502020202020204" pitchFamily="34" charset="0"/>
              </a:rPr>
              <a:t>and </a:t>
            </a:r>
            <a:r>
              <a:rPr lang="en-US" sz="1400" b="0" dirty="0" smtClean="0">
                <a:solidFill>
                  <a:schemeClr val="tx1"/>
                </a:solidFill>
                <a:latin typeface="Century Gothic" panose="020B0502020202020204" pitchFamily="34" charset="0"/>
              </a:rPr>
              <a:t>longevity</a:t>
            </a:r>
            <a:r>
              <a:rPr lang="en-US" sz="1400" b="0" dirty="0">
                <a:solidFill>
                  <a:schemeClr val="tx1"/>
                </a:solidFill>
                <a:latin typeface="Century Gothic" panose="020B0502020202020204" pitchFamily="34" charset="0"/>
              </a:rPr>
              <a:t>. </a:t>
            </a:r>
            <a:r>
              <a:rPr lang="en-US" sz="1400" b="0" dirty="0" smtClean="0">
                <a:solidFill>
                  <a:schemeClr val="tx1"/>
                </a:solidFill>
                <a:latin typeface="Century Gothic" panose="020B0502020202020204" pitchFamily="34" charset="0"/>
              </a:rPr>
              <a:t>Science 1938;87:216–7.</a:t>
            </a:r>
            <a:endParaRPr lang="en-US" sz="1400" b="0" dirty="0">
              <a:solidFill>
                <a:schemeClr val="tx1"/>
              </a:solidFill>
              <a:latin typeface="Century Gothic" panose="020B0502020202020204" pitchFamily="34" charset="0"/>
            </a:endParaRPr>
          </a:p>
          <a:p>
            <a:pPr>
              <a:buFont typeface="Arial" panose="020B0604020202020204" pitchFamily="34" charset="0"/>
              <a:buChar char="•"/>
            </a:pPr>
            <a:r>
              <a:rPr lang="en-US" sz="1400" b="0" dirty="0">
                <a:solidFill>
                  <a:schemeClr val="tx1"/>
                </a:solidFill>
                <a:latin typeface="Century Gothic" panose="020B0502020202020204" pitchFamily="34" charset="0"/>
              </a:rPr>
              <a:t>Preamble to the Constitution of the World Health Organization as adopted by the International Health Conference, New York, </a:t>
            </a:r>
            <a:r>
              <a:rPr lang="en-US" sz="1400" b="0" dirty="0" smtClean="0">
                <a:solidFill>
                  <a:schemeClr val="tx1"/>
                </a:solidFill>
                <a:latin typeface="Century Gothic" panose="020B0502020202020204" pitchFamily="34" charset="0"/>
              </a:rPr>
              <a:t>June19–July 22, 1946</a:t>
            </a:r>
            <a:r>
              <a:rPr lang="en-US" sz="1400" b="0" dirty="0">
                <a:solidFill>
                  <a:schemeClr val="tx1"/>
                </a:solidFill>
                <a:latin typeface="Century Gothic" panose="020B0502020202020204" pitchFamily="34" charset="0"/>
              </a:rPr>
              <a:t>.</a:t>
            </a:r>
          </a:p>
          <a:p>
            <a:pPr>
              <a:buFont typeface="Arial" panose="020B0604020202020204" pitchFamily="34" charset="0"/>
              <a:buChar char="•"/>
            </a:pPr>
            <a:r>
              <a:rPr lang="en-US" sz="1400" b="0" dirty="0" smtClean="0">
                <a:solidFill>
                  <a:schemeClr val="tx1"/>
                </a:solidFill>
                <a:latin typeface="Century Gothic" panose="020B0502020202020204" pitchFamily="34" charset="0"/>
              </a:rPr>
              <a:t>Federal Communications Commission. Texting </a:t>
            </a:r>
            <a:r>
              <a:rPr lang="en-US" sz="1400" b="0" dirty="0">
                <a:solidFill>
                  <a:schemeClr val="tx1"/>
                </a:solidFill>
                <a:latin typeface="Century Gothic" panose="020B0502020202020204" pitchFamily="34" charset="0"/>
              </a:rPr>
              <a:t>while </a:t>
            </a:r>
            <a:r>
              <a:rPr lang="en-US" sz="1400" b="0" dirty="0" smtClean="0">
                <a:solidFill>
                  <a:schemeClr val="tx1"/>
                </a:solidFill>
                <a:latin typeface="Century Gothic" panose="020B0502020202020204" pitchFamily="34" charset="0"/>
              </a:rPr>
              <a:t>driving. http://www.fcc.gov/guides/texting-while-driving.</a:t>
            </a:r>
            <a:endParaRPr lang="en-US" sz="1400" b="0" dirty="0">
              <a:solidFill>
                <a:schemeClr val="tx1"/>
              </a:solidFill>
              <a:latin typeface="Century Gothic" panose="020B0502020202020204" pitchFamily="34" charset="0"/>
            </a:endParaRPr>
          </a:p>
          <a:p>
            <a:pPr>
              <a:buFont typeface="Arial" panose="020B0604020202020204" pitchFamily="34" charset="0"/>
              <a:buChar char="•"/>
            </a:pPr>
            <a:r>
              <a:rPr lang="en-US" sz="1400" b="0" dirty="0" smtClean="0">
                <a:solidFill>
                  <a:schemeClr val="tx1"/>
                </a:solidFill>
                <a:latin typeface="Century Gothic" panose="020B0502020202020204" pitchFamily="34" charset="0"/>
              </a:rPr>
              <a:t>UNAIDS. UNAIDS </a:t>
            </a:r>
            <a:r>
              <a:rPr lang="en-US" sz="1400" b="0" dirty="0">
                <a:solidFill>
                  <a:schemeClr val="tx1"/>
                </a:solidFill>
                <a:latin typeface="Century Gothic" panose="020B0502020202020204" pitchFamily="34" charset="0"/>
              </a:rPr>
              <a:t>World AIDS Day Report, 2012. </a:t>
            </a:r>
            <a:r>
              <a:rPr lang="en-US" sz="1400" b="0" dirty="0">
                <a:solidFill>
                  <a:schemeClr val="tx1"/>
                </a:solidFill>
                <a:latin typeface="Century Gothic" panose="020B0502020202020204" pitchFamily="34" charset="0"/>
                <a:cs typeface="Arial" pitchFamily="34" charset="0"/>
              </a:rPr>
              <a:t>http://www.unaids.org/en/media/unaids/contentassets</a:t>
            </a:r>
            <a:r>
              <a:rPr lang="en-US" sz="1400" b="0" dirty="0" smtClean="0">
                <a:solidFill>
                  <a:schemeClr val="tx1"/>
                </a:solidFill>
                <a:latin typeface="Century Gothic" panose="020B0502020202020204" pitchFamily="34" charset="0"/>
                <a:cs typeface="Arial" pitchFamily="34" charset="0"/>
              </a:rPr>
              <a:t>/</a:t>
            </a:r>
            <a:br>
              <a:rPr lang="en-US" sz="1400" b="0" dirty="0" smtClean="0">
                <a:solidFill>
                  <a:schemeClr val="tx1"/>
                </a:solidFill>
                <a:latin typeface="Century Gothic" panose="020B0502020202020204" pitchFamily="34" charset="0"/>
                <a:cs typeface="Arial" pitchFamily="34" charset="0"/>
              </a:rPr>
            </a:br>
            <a:r>
              <a:rPr lang="en-US" sz="1400" b="0" dirty="0" smtClean="0">
                <a:solidFill>
                  <a:schemeClr val="tx1"/>
                </a:solidFill>
                <a:latin typeface="Century Gothic" panose="020B0502020202020204" pitchFamily="34" charset="0"/>
                <a:cs typeface="Arial" pitchFamily="34" charset="0"/>
              </a:rPr>
              <a:t>documents/epidemiology/2012/gr2012/JC2434_WorldAIDSday_results_en.pdf</a:t>
            </a:r>
            <a:r>
              <a:rPr lang="en-US" sz="1400" b="0" dirty="0" smtClean="0">
                <a:solidFill>
                  <a:schemeClr val="tx1"/>
                </a:solidFill>
                <a:latin typeface="Century Gothic" panose="020B0502020202020204" pitchFamily="34" charset="0"/>
              </a:rPr>
              <a:t>.</a:t>
            </a:r>
          </a:p>
          <a:p>
            <a:pPr>
              <a:buFont typeface="Arial" panose="020B0604020202020204" pitchFamily="34" charset="0"/>
              <a:buChar char="•"/>
            </a:pPr>
            <a:r>
              <a:rPr lang="en-US" sz="1400" b="0" dirty="0">
                <a:solidFill>
                  <a:schemeClr val="tx1"/>
                </a:solidFill>
                <a:latin typeface="Century Gothic" panose="020B0502020202020204" pitchFamily="34" charset="0"/>
              </a:rPr>
              <a:t>Skelton A. Introduction to </a:t>
            </a:r>
            <a:r>
              <a:rPr lang="en-US" sz="1400" b="0" dirty="0" smtClean="0">
                <a:solidFill>
                  <a:schemeClr val="tx1"/>
                </a:solidFill>
                <a:latin typeface="Century Gothic" panose="020B0502020202020204" pitchFamily="34" charset="0"/>
              </a:rPr>
              <a:t>public health </a:t>
            </a:r>
            <a:r>
              <a:rPr lang="en-US" sz="1400" b="0" dirty="0">
                <a:solidFill>
                  <a:schemeClr val="tx1"/>
                </a:solidFill>
                <a:latin typeface="Century Gothic" panose="020B0502020202020204" pitchFamily="34" charset="0"/>
              </a:rPr>
              <a:t>science and practice.” Presented at the CDC Steven M. Teutsch Prevention Effectiveness Fellowship Orientation, August 15, 2012</a:t>
            </a:r>
            <a:r>
              <a:rPr lang="en-US" sz="1400" b="0" dirty="0" smtClean="0">
                <a:solidFill>
                  <a:schemeClr val="tx1"/>
                </a:solidFill>
                <a:latin typeface="Century Gothic" panose="020B0502020202020204" pitchFamily="34" charset="0"/>
              </a:rPr>
              <a:t>.</a:t>
            </a:r>
          </a:p>
          <a:p>
            <a:pPr>
              <a:buFont typeface="Arial" panose="020B0604020202020204" pitchFamily="34" charset="0"/>
              <a:buChar char="•"/>
            </a:pPr>
            <a:r>
              <a:rPr lang="en-US" sz="1400" b="0" dirty="0">
                <a:solidFill>
                  <a:schemeClr val="tx1"/>
                </a:solidFill>
                <a:latin typeface="Century Gothic" panose="020B0502020202020204" pitchFamily="34" charset="0"/>
              </a:rPr>
              <a:t>US Department of Health, Education, and Welfare. Smoking and health. Washington, DC: </a:t>
            </a:r>
            <a:r>
              <a:rPr lang="en-US" sz="1400" b="0" dirty="0" smtClean="0">
                <a:solidFill>
                  <a:schemeClr val="tx1"/>
                </a:solidFill>
                <a:latin typeface="Century Gothic" panose="020B0502020202020204" pitchFamily="34" charset="0"/>
              </a:rPr>
              <a:t>public health </a:t>
            </a:r>
            <a:r>
              <a:rPr lang="en-US" sz="1400" b="0" dirty="0">
                <a:solidFill>
                  <a:schemeClr val="tx1"/>
                </a:solidFill>
                <a:latin typeface="Century Gothic" panose="020B0502020202020204" pitchFamily="34" charset="0"/>
              </a:rPr>
              <a:t>Service; 1964. http://profiles.nlm.nih.gov/ps/access/NNBBMQ.pdf.</a:t>
            </a:r>
          </a:p>
          <a:p>
            <a:pPr>
              <a:buFont typeface="Arial" panose="020B0604020202020204" pitchFamily="34" charset="0"/>
              <a:buChar char="•"/>
            </a:pPr>
            <a:r>
              <a:rPr lang="en-US" sz="1400" b="0" dirty="0" smtClean="0">
                <a:solidFill>
                  <a:schemeClr val="tx1"/>
                </a:solidFill>
                <a:latin typeface="Century Gothic" panose="020B0502020202020204" pitchFamily="34" charset="0"/>
              </a:rPr>
              <a:t>Winslow </a:t>
            </a:r>
            <a:r>
              <a:rPr lang="en-US" sz="1400" b="0" dirty="0">
                <a:solidFill>
                  <a:schemeClr val="tx1"/>
                </a:solidFill>
                <a:latin typeface="Century Gothic" panose="020B0502020202020204" pitchFamily="34" charset="0"/>
              </a:rPr>
              <a:t>CEA. </a:t>
            </a:r>
            <a:r>
              <a:rPr lang="en-US" sz="1400" b="0" dirty="0" smtClean="0">
                <a:solidFill>
                  <a:schemeClr val="tx1"/>
                </a:solidFill>
                <a:latin typeface="Century Gothic" panose="020B0502020202020204" pitchFamily="34" charset="0"/>
              </a:rPr>
              <a:t>The untilled field </a:t>
            </a:r>
            <a:r>
              <a:rPr lang="en-US" sz="1400" b="0" dirty="0">
                <a:solidFill>
                  <a:schemeClr val="tx1"/>
                </a:solidFill>
                <a:latin typeface="Century Gothic" panose="020B0502020202020204" pitchFamily="34" charset="0"/>
              </a:rPr>
              <a:t>of </a:t>
            </a:r>
            <a:r>
              <a:rPr lang="en-US" sz="1400" b="0" dirty="0" smtClean="0">
                <a:solidFill>
                  <a:schemeClr val="tx1"/>
                </a:solidFill>
                <a:latin typeface="Century Gothic" panose="020B0502020202020204" pitchFamily="34" charset="0"/>
              </a:rPr>
              <a:t>public health. Mod Med 1920;2:183–91</a:t>
            </a:r>
            <a:r>
              <a:rPr lang="en-US" sz="1400" b="0" dirty="0">
                <a:solidFill>
                  <a:schemeClr val="tx1"/>
                </a:solidFill>
                <a:latin typeface="Century Gothic" panose="020B0502020202020204" pitchFamily="34" charset="0"/>
              </a:rPr>
              <a:t>.</a:t>
            </a:r>
          </a:p>
          <a:p>
            <a:pPr>
              <a:buFont typeface="Arial" panose="020B0604020202020204" pitchFamily="34" charset="0"/>
              <a:buChar char="•"/>
            </a:pPr>
            <a:r>
              <a:rPr lang="en-US" sz="1400" b="0" dirty="0" smtClean="0">
                <a:solidFill>
                  <a:schemeClr val="tx1"/>
                </a:solidFill>
                <a:latin typeface="Century Gothic" panose="020B0502020202020204" pitchFamily="34" charset="0"/>
              </a:rPr>
              <a:t>World </a:t>
            </a:r>
            <a:r>
              <a:rPr lang="en-US" sz="1400" b="0" dirty="0">
                <a:solidFill>
                  <a:schemeClr val="tx1"/>
                </a:solidFill>
                <a:latin typeface="Century Gothic" panose="020B0502020202020204" pitchFamily="34" charset="0"/>
              </a:rPr>
              <a:t>Health </a:t>
            </a:r>
            <a:r>
              <a:rPr lang="en-US" sz="1400" b="0" dirty="0" smtClean="0">
                <a:solidFill>
                  <a:schemeClr val="tx1"/>
                </a:solidFill>
                <a:latin typeface="Century Gothic" panose="020B0502020202020204" pitchFamily="34" charset="0"/>
              </a:rPr>
              <a:t>Organization (WHO). World </a:t>
            </a:r>
            <a:r>
              <a:rPr lang="en-US" sz="1400" b="0" dirty="0">
                <a:solidFill>
                  <a:schemeClr val="tx1"/>
                </a:solidFill>
                <a:latin typeface="Century Gothic" panose="020B0502020202020204" pitchFamily="34" charset="0"/>
              </a:rPr>
              <a:t>report on violence and health. </a:t>
            </a:r>
            <a:r>
              <a:rPr lang="en-US" sz="1400" b="0" dirty="0" smtClean="0">
                <a:solidFill>
                  <a:schemeClr val="tx1"/>
                </a:solidFill>
                <a:latin typeface="Century Gothic" panose="020B0502020202020204" pitchFamily="34" charset="0"/>
              </a:rPr>
              <a:t>Geneva: WHO; 2002</a:t>
            </a:r>
            <a:r>
              <a:rPr lang="en-US" sz="1400" b="0" dirty="0">
                <a:solidFill>
                  <a:schemeClr val="tx1"/>
                </a:solidFill>
                <a:latin typeface="Century Gothic" panose="020B0502020202020204" pitchFamily="34" charset="0"/>
              </a:rPr>
              <a:t>. </a:t>
            </a:r>
            <a:r>
              <a:rPr lang="en-US" sz="1400" b="0" dirty="0">
                <a:solidFill>
                  <a:schemeClr val="tx1"/>
                </a:solidFill>
                <a:latin typeface="Century Gothic" panose="020B0502020202020204" pitchFamily="34" charset="0"/>
                <a:cs typeface="Arial" pitchFamily="34" charset="0"/>
              </a:rPr>
              <a:t>http://www.who.int/violence_injury_prevention/violence/world_report/en</a:t>
            </a:r>
            <a:r>
              <a:rPr lang="en-US" sz="1400" b="0" dirty="0" smtClean="0">
                <a:solidFill>
                  <a:schemeClr val="tx1"/>
                </a:solidFill>
                <a:latin typeface="Century Gothic" panose="020B0502020202020204" pitchFamily="34" charset="0"/>
                <a:cs typeface="Arial" pitchFamily="34" charset="0"/>
              </a:rPr>
              <a:t>/</a:t>
            </a:r>
            <a:r>
              <a:rPr lang="en-US" sz="1400" b="0" dirty="0" smtClean="0">
                <a:solidFill>
                  <a:schemeClr val="tx1"/>
                </a:solidFill>
                <a:latin typeface="Century Gothic" panose="020B0502020202020204" pitchFamily="34" charset="0"/>
              </a:rPr>
              <a:t>.</a:t>
            </a:r>
            <a:endParaRPr lang="en-US" sz="1400" b="0" dirty="0">
              <a:solidFill>
                <a:schemeClr val="tx1"/>
              </a:solidFill>
              <a:latin typeface="Century Gothic" panose="020B0502020202020204" pitchFamily="34" charset="0"/>
            </a:endParaRPr>
          </a:p>
        </p:txBody>
      </p:sp>
      <p:sp>
        <p:nvSpPr>
          <p:cNvPr id="7" name="TextBox 6"/>
          <p:cNvSpPr txBox="1"/>
          <p:nvPr/>
        </p:nvSpPr>
        <p:spPr>
          <a:xfrm>
            <a:off x="533399" y="424520"/>
            <a:ext cx="8194317"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Resources and Additional Reading</a:t>
            </a:r>
            <a:endParaRPr lang="en-US" sz="3000" dirty="0">
              <a:solidFill>
                <a:srgbClr val="0039A6"/>
              </a:solidFill>
              <a:effectLst/>
              <a:latin typeface="Century Gothic" panose="020B0502020202020204" pitchFamily="34" charset="0"/>
            </a:endParaRPr>
          </a:p>
        </p:txBody>
      </p:sp>
      <p:cxnSp>
        <p:nvCxnSpPr>
          <p:cNvPr id="5" name="Straight Connector 4"/>
          <p:cNvCxnSpPr/>
          <p:nvPr/>
        </p:nvCxnSpPr>
        <p:spPr>
          <a:xfrm>
            <a:off x="596576" y="97851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35</a:t>
            </a:fld>
            <a:endParaRPr lang="en-US" sz="1400" dirty="0">
              <a:effectLst/>
              <a:latin typeface="Myriad Web Pro"/>
            </a:endParaRPr>
          </a:p>
        </p:txBody>
      </p:sp>
    </p:spTree>
    <p:extLst>
      <p:ext uri="{BB962C8B-B14F-4D97-AF65-F5344CB8AC3E}">
        <p14:creationId xmlns:p14="http://schemas.microsoft.com/office/powerpoint/2010/main" val="273537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114800"/>
          </a:xfrm>
        </p:spPr>
        <p:txBody>
          <a:bodyPr>
            <a:noAutofit/>
          </a:bodyPr>
          <a:lstStyle/>
          <a:p>
            <a:pPr marL="0" indent="0">
              <a:buNone/>
            </a:pPr>
            <a:r>
              <a:rPr lang="en-US" sz="1800" b="0" dirty="0" smtClean="0">
                <a:solidFill>
                  <a:schemeClr val="tx1"/>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800" b="0" dirty="0">
              <a:solidFill>
                <a:schemeClr val="tx1"/>
              </a:solidFill>
              <a:latin typeface="Century Gothic" panose="020B0502020202020204" pitchFamily="34" charset="0"/>
            </a:endParaRPr>
          </a:p>
          <a:p>
            <a:pPr marL="0" indent="0">
              <a:buNone/>
            </a:pPr>
            <a:r>
              <a:rPr lang="en-US" sz="1800" b="0" dirty="0" smtClean="0">
                <a:solidFill>
                  <a:schemeClr val="tx1"/>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800" b="0" dirty="0">
              <a:solidFill>
                <a:schemeClr val="tx1"/>
              </a:solidFill>
              <a:latin typeface="Century Gothic" panose="020B0502020202020204" pitchFamily="34" charset="0"/>
            </a:endParaRPr>
          </a:p>
          <a:p>
            <a:pPr marL="0" indent="0">
              <a:buNone/>
            </a:pPr>
            <a:r>
              <a:rPr lang="en-US" sz="1800" b="0" dirty="0" smtClean="0">
                <a:solidFill>
                  <a:schemeClr val="tx1"/>
                </a:solidFill>
                <a:latin typeface="Century Gothic" panose="020B0502020202020204" pitchFamily="34" charset="0"/>
              </a:rPr>
              <a:t>The findings and conclusions in this course are those of the authors and do not necessarily represent the official position of the Centers for Disease Control and Prevention.</a:t>
            </a:r>
            <a:endParaRPr lang="en-US" sz="1800" b="0" dirty="0">
              <a:solidFill>
                <a:schemeClr val="tx1"/>
              </a:solidFill>
              <a:latin typeface="Century Gothic" panose="020B0502020202020204" pitchFamily="34" charset="0"/>
            </a:endParaRPr>
          </a:p>
        </p:txBody>
      </p:sp>
      <p:sp>
        <p:nvSpPr>
          <p:cNvPr id="8" name="TextBox 7"/>
          <p:cNvSpPr txBox="1"/>
          <p:nvPr/>
        </p:nvSpPr>
        <p:spPr>
          <a:xfrm>
            <a:off x="533399" y="424520"/>
            <a:ext cx="8194317"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Disclaimers</a:t>
            </a:r>
            <a:endParaRPr lang="en-US" sz="3000" dirty="0">
              <a:solidFill>
                <a:srgbClr val="0039A6"/>
              </a:solidFill>
              <a:effectLst/>
              <a:latin typeface="Century Gothic" panose="020B0502020202020204" pitchFamily="34" charset="0"/>
            </a:endParaRPr>
          </a:p>
        </p:txBody>
      </p:sp>
      <p:cxnSp>
        <p:nvCxnSpPr>
          <p:cNvPr id="5" name="Straight Connector 4"/>
          <p:cNvCxnSpPr/>
          <p:nvPr/>
        </p:nvCxnSpPr>
        <p:spPr>
          <a:xfrm>
            <a:off x="596576" y="98536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36</a:t>
            </a:fld>
            <a:endParaRPr lang="en-US" sz="1400" dirty="0">
              <a:effectLst/>
              <a:latin typeface="Myriad Web Pro"/>
            </a:endParaRPr>
          </a:p>
        </p:txBody>
      </p:sp>
    </p:spTree>
    <p:extLst>
      <p:ext uri="{BB962C8B-B14F-4D97-AF65-F5344CB8AC3E}">
        <p14:creationId xmlns:p14="http://schemas.microsoft.com/office/powerpoint/2010/main" val="386030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90600" y="1676400"/>
            <a:ext cx="6858000" cy="2667000"/>
          </a:xfrm>
        </p:spPr>
        <p:txBody>
          <a:bodyPr/>
          <a:lstStyle/>
          <a:p>
            <a:pPr algn="l"/>
            <a:r>
              <a:rPr lang="en-US" sz="2000" dirty="0" smtClean="0">
                <a:solidFill>
                  <a:schemeClr val="tx1"/>
                </a:solidFill>
                <a:latin typeface="Calibri" pitchFamily="34" charset="0"/>
              </a:rPr>
              <a:t>For more information, please contact the Centers for Disease Control and Prevention</a:t>
            </a:r>
          </a:p>
          <a:p>
            <a:pPr lvl="0" algn="l"/>
            <a:endParaRPr lang="en-US" sz="2000" b="0" dirty="0" smtClean="0">
              <a:solidFill>
                <a:schemeClr val="tx1"/>
              </a:solidFill>
              <a:latin typeface="Calibri" pitchFamily="34" charset="0"/>
            </a:endParaRPr>
          </a:p>
          <a:p>
            <a:pPr lvl="0" algn="l"/>
            <a:r>
              <a:rPr lang="en-US" sz="2000" b="0" dirty="0" smtClean="0">
                <a:solidFill>
                  <a:schemeClr val="tx1"/>
                </a:solidFill>
                <a:latin typeface="Calibri" pitchFamily="34" charset="0"/>
              </a:rPr>
              <a:t>1600 Clifton Road NE, Atlanta, GA 30333</a:t>
            </a:r>
          </a:p>
          <a:p>
            <a:pPr lvl="0" algn="l"/>
            <a:r>
              <a:rPr lang="en-US" sz="2000" b="0" dirty="0" smtClean="0">
                <a:solidFill>
                  <a:schemeClr val="tx1"/>
                </a:solidFill>
                <a:latin typeface="Calibri" pitchFamily="34" charset="0"/>
              </a:rPr>
              <a:t>Telephone: 1-800-CDC-INFO (232-4636)/TTY: 1-888-232-6348</a:t>
            </a:r>
          </a:p>
          <a:p>
            <a:pPr lvl="0" algn="l"/>
            <a:r>
              <a:rPr lang="en-US" sz="2000" b="0" dirty="0">
                <a:solidFill>
                  <a:schemeClr val="tx1"/>
                </a:solidFill>
                <a:latin typeface="Calibri" pitchFamily="34" charset="0"/>
              </a:rPr>
              <a:t>Visit: </a:t>
            </a:r>
            <a:r>
              <a:rPr lang="en-US" sz="2000" b="0" dirty="0" smtClean="0">
                <a:solidFill>
                  <a:schemeClr val="tx1"/>
                </a:solidFill>
                <a:latin typeface="Calibri" pitchFamily="34" charset="0"/>
              </a:rPr>
              <a:t>http://www.cdc.gov </a:t>
            </a:r>
            <a:r>
              <a:rPr lang="en-US" sz="2000" b="0" dirty="0">
                <a:solidFill>
                  <a:schemeClr val="tx1"/>
                </a:solidFill>
                <a:latin typeface="Calibri" pitchFamily="34" charset="0"/>
              </a:rPr>
              <a:t>| Contact CDC at: 1-800-CDC-INFO or </a:t>
            </a:r>
            <a:r>
              <a:rPr lang="en-US" sz="2000" b="0" dirty="0" smtClean="0">
                <a:solidFill>
                  <a:schemeClr val="tx1"/>
                </a:solidFill>
                <a:latin typeface="Calibri" pitchFamily="34" charset="0"/>
              </a:rPr>
              <a:t>http://www.cdc.gov/info</a:t>
            </a:r>
            <a:endParaRPr lang="en-US" sz="2000" b="0" dirty="0">
              <a:solidFill>
                <a:schemeClr val="tx1"/>
              </a:solidFill>
              <a:latin typeface="Calibri" pitchFamily="34" charset="0"/>
            </a:endParaRPr>
          </a:p>
          <a:p>
            <a:pPr lvl="0" algn="l"/>
            <a:endParaRPr lang="en-US" sz="2000" b="0" dirty="0" smtClean="0">
              <a:solidFill>
                <a:schemeClr val="tx1"/>
              </a:solidFill>
              <a:latin typeface="Calibri" pitchFamily="34" charset="0"/>
            </a:endParaRPr>
          </a:p>
          <a:p>
            <a:pPr lvl="0" algn="l"/>
            <a:r>
              <a:rPr lang="en-US" sz="2000" b="0" dirty="0" smtClean="0">
                <a:solidFill>
                  <a:schemeClr val="tx1"/>
                </a:solidFill>
                <a:latin typeface="Calibri" pitchFamily="34" charset="0"/>
              </a:rPr>
              <a:t>The findings and conclusions in this course are those of the authors and do not necessarily represent the official position of the Centers for Disease Control and Prevention</a:t>
            </a:r>
            <a:r>
              <a:rPr lang="en-US" sz="900" b="0" dirty="0" smtClean="0">
                <a:solidFill>
                  <a:schemeClr val="tx1"/>
                </a:solidFill>
                <a:latin typeface="Calibri" pitchFamily="34" charset="0"/>
              </a:rPr>
              <a:t>.</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Scientific Education and Professional Development</a:t>
            </a:r>
            <a:endParaRPr lang="en-US" dirty="0">
              <a:solidFill>
                <a:srgbClr val="333333"/>
              </a:solidFill>
            </a:endParaRPr>
          </a:p>
        </p:txBody>
      </p:sp>
    </p:spTree>
    <p:extLst>
      <p:ext uri="{BB962C8B-B14F-4D97-AF65-F5344CB8AC3E}">
        <p14:creationId xmlns:p14="http://schemas.microsoft.com/office/powerpoint/2010/main" val="67713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799" y="1524000"/>
            <a:ext cx="5486401" cy="1524000"/>
          </a:xfrm>
        </p:spPr>
        <p:txBody>
          <a:bodyPr/>
          <a:lstStyle/>
          <a:p>
            <a:pPr marL="0" indent="0">
              <a:buNone/>
            </a:pPr>
            <a:r>
              <a:rPr lang="en-US" sz="2200" b="0" dirty="0" smtClean="0">
                <a:solidFill>
                  <a:schemeClr val="tx1"/>
                </a:solidFill>
                <a:latin typeface="Century Gothic" panose="020B0502020202020204" pitchFamily="34" charset="0"/>
              </a:rPr>
              <a:t>“</a:t>
            </a:r>
            <a:r>
              <a:rPr lang="en-US" sz="2200" b="0" i="1" dirty="0" smtClean="0">
                <a:solidFill>
                  <a:schemeClr val="tx1"/>
                </a:solidFill>
                <a:latin typeface="Century Gothic" panose="020B0502020202020204" pitchFamily="34" charset="0"/>
              </a:rPr>
              <a:t>The science </a:t>
            </a:r>
            <a:r>
              <a:rPr lang="en-US" sz="2200" b="0" i="1" dirty="0">
                <a:solidFill>
                  <a:schemeClr val="tx1"/>
                </a:solidFill>
                <a:latin typeface="Century Gothic" panose="020B0502020202020204" pitchFamily="34" charset="0"/>
              </a:rPr>
              <a:t>and art of preventing disease, prolonging </a:t>
            </a:r>
            <a:r>
              <a:rPr lang="en-US" sz="2200" b="0" i="1" dirty="0" smtClean="0">
                <a:solidFill>
                  <a:schemeClr val="tx1"/>
                </a:solidFill>
                <a:latin typeface="Century Gothic" panose="020B0502020202020204" pitchFamily="34" charset="0"/>
              </a:rPr>
              <a:t>life, and </a:t>
            </a:r>
            <a:r>
              <a:rPr lang="en-US" sz="2200" b="0" i="1" dirty="0">
                <a:solidFill>
                  <a:schemeClr val="tx1"/>
                </a:solidFill>
                <a:latin typeface="Century Gothic" panose="020B0502020202020204" pitchFamily="34" charset="0"/>
              </a:rPr>
              <a:t>promoting health through the organized efforts and informed choices of society, organizations, public and private </a:t>
            </a:r>
            <a:r>
              <a:rPr lang="en-US" sz="2200" b="0" i="1" dirty="0" smtClean="0">
                <a:solidFill>
                  <a:schemeClr val="tx1"/>
                </a:solidFill>
                <a:latin typeface="Century Gothic" panose="020B0502020202020204" pitchFamily="34" charset="0"/>
              </a:rPr>
              <a:t>communities, </a:t>
            </a:r>
            <a:r>
              <a:rPr lang="en-US" sz="2200" b="0" i="1" dirty="0">
                <a:solidFill>
                  <a:schemeClr val="tx1"/>
                </a:solidFill>
                <a:latin typeface="Century Gothic" panose="020B0502020202020204" pitchFamily="34" charset="0"/>
              </a:rPr>
              <a:t>and individuals</a:t>
            </a:r>
            <a:r>
              <a:rPr lang="en-US" sz="2200" b="0" i="1" dirty="0" smtClean="0">
                <a:solidFill>
                  <a:schemeClr val="tx1"/>
                </a:solidFill>
                <a:latin typeface="Century Gothic" panose="020B0502020202020204" pitchFamily="34" charset="0"/>
              </a:rPr>
              <a:t>.”</a:t>
            </a:r>
          </a:p>
          <a:p>
            <a:pPr marL="0" indent="0" algn="r">
              <a:buNone/>
            </a:pPr>
            <a:r>
              <a:rPr lang="en-US" b="0" dirty="0" smtClean="0">
                <a:solidFill>
                  <a:schemeClr val="tx1"/>
                </a:solidFill>
                <a:latin typeface="Century Gothic" panose="020B0502020202020204" pitchFamily="34" charset="0"/>
              </a:rPr>
              <a:t>—CEA Winslow</a:t>
            </a:r>
          </a:p>
        </p:txBody>
      </p:sp>
      <p:sp>
        <p:nvSpPr>
          <p:cNvPr id="10" name="TextBox 9"/>
          <p:cNvSpPr txBox="1"/>
          <p:nvPr/>
        </p:nvSpPr>
        <p:spPr>
          <a:xfrm>
            <a:off x="489717" y="541742"/>
            <a:ext cx="8197082"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Public Health Defined</a:t>
            </a:r>
            <a:endParaRPr lang="en-US" sz="3000" b="1" dirty="0">
              <a:solidFill>
                <a:srgbClr val="0039A6"/>
              </a:solidFill>
              <a:effectLst/>
              <a:latin typeface="Century Gothic" panose="020B0502020202020204" pitchFamily="34" charset="0"/>
            </a:endParaRPr>
          </a:p>
        </p:txBody>
      </p:sp>
      <p:sp>
        <p:nvSpPr>
          <p:cNvPr id="7" name="TextBox 6"/>
          <p:cNvSpPr txBox="1"/>
          <p:nvPr/>
        </p:nvSpPr>
        <p:spPr>
          <a:xfrm>
            <a:off x="807784" y="4154241"/>
            <a:ext cx="1935416" cy="246221"/>
          </a:xfrm>
          <a:prstGeom prst="rect">
            <a:avLst/>
          </a:prstGeom>
          <a:noFill/>
        </p:spPr>
        <p:txBody>
          <a:bodyPr wrap="square" rtlCol="0">
            <a:spAutoFit/>
          </a:bodyPr>
          <a:lstStyle/>
          <a:p>
            <a:pPr algn="ctr"/>
            <a:r>
              <a:rPr lang="en-US" sz="1000" dirty="0" smtClean="0">
                <a:effectLst/>
                <a:latin typeface="Arial" pitchFamily="34" charset="0"/>
                <a:cs typeface="Arial" pitchFamily="34" charset="0"/>
              </a:rPr>
              <a:t>Photo: IF Fisher and EL Fisk </a:t>
            </a:r>
            <a:endParaRPr lang="en-US" sz="1000" dirty="0">
              <a:effectLst/>
              <a:latin typeface="Arial" pitchFamily="34" charset="0"/>
              <a:cs typeface="Arial" pitchFamily="34" charset="0"/>
            </a:endParaRPr>
          </a:p>
        </p:txBody>
      </p:sp>
      <p:cxnSp>
        <p:nvCxnSpPr>
          <p:cNvPr id="9" name="Straight Connector 8"/>
          <p:cNvCxnSpPr/>
          <p:nvPr/>
        </p:nvCxnSpPr>
        <p:spPr>
          <a:xfrm>
            <a:off x="555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232367"/>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Winslow CEA. The untilled field of public health. Mod Med 1920;2:183–91</a:t>
            </a:r>
            <a:r>
              <a:rPr lang="en-US" sz="1000" dirty="0" smtClean="0">
                <a:effectLst/>
                <a:latin typeface="Arial" pitchFamily="34" charset="0"/>
                <a:cs typeface="Arial" pitchFamily="34" charset="0"/>
              </a:rPr>
              <a:t>.</a:t>
            </a:r>
            <a:endParaRPr lang="en-US" sz="1000" dirty="0">
              <a:effectLst/>
              <a:latin typeface="Arial" pitchFamily="34" charset="0"/>
              <a:cs typeface="Arial" pitchFamily="34" charset="0"/>
            </a:endParaRPr>
          </a:p>
        </p:txBody>
      </p:sp>
      <p:pic>
        <p:nvPicPr>
          <p:cNvPr id="4" name="Picture 2" descr="Photo of CEA Winslow." title="CEA Win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4" y="1524000"/>
            <a:ext cx="1800225" cy="258127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a:t>
            </a:fld>
            <a:endParaRPr lang="en-US" sz="1400" dirty="0">
              <a:effectLst/>
              <a:latin typeface="Myriad Web Pro"/>
            </a:endParaRPr>
          </a:p>
        </p:txBody>
      </p:sp>
    </p:spTree>
    <p:extLst>
      <p:ext uri="{BB962C8B-B14F-4D97-AF65-F5344CB8AC3E}">
        <p14:creationId xmlns:p14="http://schemas.microsoft.com/office/powerpoint/2010/main" val="229156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254686" y="4048125"/>
            <a:ext cx="3822513" cy="1311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solidFill>
                  <a:schemeClr val="tx1"/>
                </a:solidFill>
                <a:effectLst/>
                <a:latin typeface="Century Gothic" panose="020B0502020202020204" pitchFamily="34" charset="0"/>
              </a:rPr>
              <a:t>“</a:t>
            </a:r>
            <a:r>
              <a:rPr lang="en-US" sz="2000" b="0" i="1" dirty="0" smtClean="0">
                <a:solidFill>
                  <a:schemeClr val="tx1"/>
                </a:solidFill>
                <a:effectLst/>
                <a:latin typeface="Century Gothic" panose="020B0502020202020204" pitchFamily="34" charset="0"/>
              </a:rPr>
              <a:t>Public health aims to provide maximum benefit for the largest number of people.” </a:t>
            </a:r>
            <a:endParaRPr lang="en-US" sz="2000" b="0" i="1" dirty="0">
              <a:solidFill>
                <a:schemeClr val="tx1"/>
              </a:solidFill>
              <a:effectLst/>
              <a:latin typeface="Century Gothic" panose="020B0502020202020204" pitchFamily="34" charset="0"/>
            </a:endParaRPr>
          </a:p>
          <a:p>
            <a:pPr marL="0" indent="0" algn="r">
              <a:buFont typeface="Wingdings" pitchFamily="2" charset="2"/>
              <a:buNone/>
            </a:pPr>
            <a:r>
              <a:rPr lang="en-US" sz="2000" b="0" dirty="0" smtClean="0">
                <a:solidFill>
                  <a:schemeClr val="tx1"/>
                </a:solidFill>
                <a:effectLst/>
                <a:latin typeface="Century Gothic" panose="020B0502020202020204" pitchFamily="34" charset="0"/>
              </a:rPr>
              <a:t>—</a:t>
            </a:r>
            <a:r>
              <a:rPr lang="en-US" sz="1800" b="0" dirty="0" smtClean="0">
                <a:solidFill>
                  <a:schemeClr val="tx1"/>
                </a:solidFill>
                <a:effectLst/>
                <a:latin typeface="Century Gothic" panose="020B0502020202020204" pitchFamily="34" charset="0"/>
              </a:rPr>
              <a:t>World Health Organization</a:t>
            </a:r>
          </a:p>
        </p:txBody>
      </p:sp>
      <p:sp>
        <p:nvSpPr>
          <p:cNvPr id="7" name="Content Placeholder 2"/>
          <p:cNvSpPr txBox="1">
            <a:spLocks/>
          </p:cNvSpPr>
          <p:nvPr/>
        </p:nvSpPr>
        <p:spPr>
          <a:xfrm>
            <a:off x="4254686" y="1676400"/>
            <a:ext cx="3593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i="1" dirty="0" smtClean="0">
                <a:solidFill>
                  <a:schemeClr val="tx1"/>
                </a:solidFill>
                <a:effectLst/>
                <a:latin typeface="Century Gothic" panose="020B0502020202020204" pitchFamily="34" charset="0"/>
              </a:rPr>
              <a:t>“Fulfilling society’s interest in assuring conditions in which people can be healthy.” </a:t>
            </a:r>
          </a:p>
          <a:p>
            <a:pPr marL="0" indent="0" algn="r">
              <a:buFont typeface="Wingdings" pitchFamily="2" charset="2"/>
              <a:buNone/>
            </a:pPr>
            <a:r>
              <a:rPr lang="en-US" sz="1800" b="0" dirty="0" smtClean="0">
                <a:solidFill>
                  <a:schemeClr val="tx1"/>
                </a:solidFill>
                <a:effectLst/>
                <a:latin typeface="Century Gothic" panose="020B0502020202020204" pitchFamily="34" charset="0"/>
              </a:rPr>
              <a:t>—Institute of Medicine</a:t>
            </a:r>
          </a:p>
        </p:txBody>
      </p:sp>
      <p:sp>
        <p:nvSpPr>
          <p:cNvPr id="9" name="TextBox 8"/>
          <p:cNvSpPr txBox="1"/>
          <p:nvPr/>
        </p:nvSpPr>
        <p:spPr>
          <a:xfrm>
            <a:off x="489716" y="541742"/>
            <a:ext cx="8197081"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The Mission of Public Health</a:t>
            </a:r>
            <a:endParaRPr lang="en-US" sz="3000" b="1" dirty="0">
              <a:solidFill>
                <a:srgbClr val="0039A6"/>
              </a:solidFill>
              <a:effectLst/>
              <a:latin typeface="Century Gothic" panose="020B0502020202020204" pitchFamily="34" charset="0"/>
            </a:endParaRPr>
          </a:p>
        </p:txBody>
      </p:sp>
      <p:grpSp>
        <p:nvGrpSpPr>
          <p:cNvPr id="3" name="Group 2" descr="Logo of the Institute of Medicine of the National Academies that displays a white snake on top of a green circle." title="Institute of Medicine Logo"/>
          <p:cNvGrpSpPr/>
          <p:nvPr/>
        </p:nvGrpSpPr>
        <p:grpSpPr>
          <a:xfrm>
            <a:off x="762000" y="1524000"/>
            <a:ext cx="3200400" cy="2133600"/>
            <a:chOff x="762000" y="1524000"/>
            <a:chExt cx="3200400" cy="2133600"/>
          </a:xfrm>
        </p:grpSpPr>
        <p:sp>
          <p:nvSpPr>
            <p:cNvPr id="2" name="Rectangle 1"/>
            <p:cNvSpPr/>
            <p:nvPr/>
          </p:nvSpPr>
          <p:spPr bwMode="auto">
            <a:xfrm>
              <a:off x="762000" y="1524000"/>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9219" name="Picture 3" descr="Logo of the Institute of Medicine of the National Academies that displays a white snake on top of a green circle." title="Institute of Medicine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752" t="2000" r="1340"/>
            <a:stretch/>
          </p:blipFill>
          <p:spPr bwMode="auto">
            <a:xfrm>
              <a:off x="954363" y="1695450"/>
              <a:ext cx="2566988"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descr="Logo that contains snake wrapped around a long stick and a part of the world globe." title="World Health Organization"/>
          <p:cNvGrpSpPr/>
          <p:nvPr/>
        </p:nvGrpSpPr>
        <p:grpSpPr>
          <a:xfrm>
            <a:off x="762000" y="3903345"/>
            <a:ext cx="3200400" cy="2133600"/>
            <a:chOff x="762000" y="3903345"/>
            <a:chExt cx="3200400" cy="2133600"/>
          </a:xfrm>
        </p:grpSpPr>
        <p:sp>
          <p:nvSpPr>
            <p:cNvPr id="12" name="Rectangle 11" descr="Logo that contains a globe and the staff of Asclepius (symbol for physicians)." title="World Health Organization Logo"/>
            <p:cNvSpPr/>
            <p:nvPr/>
          </p:nvSpPr>
          <p:spPr bwMode="auto">
            <a:xfrm>
              <a:off x="762000" y="3903345"/>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11" name="Picture 10" descr="Logo that contains a globe and the staff of Asclepius (symbol for physicians)." title="World Health Organiza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13" y="4522470"/>
              <a:ext cx="2729854" cy="837155"/>
            </a:xfrm>
            <a:prstGeom prst="rect">
              <a:avLst/>
            </a:prstGeom>
          </p:spPr>
        </p:pic>
      </p:grpSp>
      <p:cxnSp>
        <p:nvCxnSpPr>
          <p:cNvPr id="14" name="Straight Connector 13"/>
          <p:cNvCxnSpPr/>
          <p:nvPr/>
        </p:nvCxnSpPr>
        <p:spPr>
          <a:xfrm>
            <a:off x="55565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a:t>
            </a:fld>
            <a:endParaRPr lang="en-US" sz="1400" dirty="0">
              <a:effectLst/>
              <a:latin typeface="Myriad Web Pro"/>
            </a:endParaRPr>
          </a:p>
        </p:txBody>
      </p:sp>
    </p:spTree>
    <p:extLst>
      <p:ext uri="{BB962C8B-B14F-4D97-AF65-F5344CB8AC3E}">
        <p14:creationId xmlns:p14="http://schemas.microsoft.com/office/powerpoint/2010/main" val="56795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04234" y="1295399"/>
            <a:ext cx="70848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t/>
            </a:r>
            <a:br>
              <a:rPr lang="en-US" sz="3600" dirty="0" smtClean="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dirty="0" smtClean="0">
                <a:solidFill>
                  <a:srgbClr val="0039A6"/>
                </a:solidFill>
                <a:latin typeface="Century Gothic" panose="020B0502020202020204" pitchFamily="34" charset="0"/>
              </a:rPr>
              <a:t>The History of Public Health</a:t>
            </a:r>
            <a:endParaRPr lang="en-US" sz="3200" dirty="0">
              <a:solidFill>
                <a:srgbClr val="0039A6"/>
              </a:solidFill>
              <a:latin typeface="Century Gothic" panose="020B0502020202020204" pitchFamily="34" charset="0"/>
            </a:endParaRPr>
          </a:p>
        </p:txBody>
      </p:sp>
      <p:grpSp>
        <p:nvGrpSpPr>
          <p:cNvPr id="5" name="Group 4" descr="Abstract images of humans encircling the Earth." title="Public Health 101 Series Image"/>
          <p:cNvGrpSpPr/>
          <p:nvPr/>
        </p:nvGrpSpPr>
        <p:grpSpPr>
          <a:xfrm>
            <a:off x="3016288" y="2590800"/>
            <a:ext cx="3060699" cy="2743200"/>
            <a:chOff x="444501" y="2133601"/>
            <a:chExt cx="3060699" cy="2743200"/>
          </a:xfrm>
        </p:grpSpPr>
        <p:sp>
          <p:nvSpPr>
            <p:cNvPr id="6" name="Oval 5"/>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0" name="Picture 2" descr="Abstract images of humans encircling the Earth." title="Public Health 101 Series 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6</a:t>
            </a:fld>
            <a:endParaRPr lang="en-US" sz="1400" dirty="0">
              <a:effectLst/>
              <a:latin typeface="Myriad Web Pro"/>
            </a:endParaRPr>
          </a:p>
        </p:txBody>
      </p:sp>
    </p:spTree>
    <p:extLst>
      <p:ext uri="{BB962C8B-B14F-4D97-AF65-F5344CB8AC3E}">
        <p14:creationId xmlns:p14="http://schemas.microsoft.com/office/powerpoint/2010/main" val="305219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b="1" dirty="0" smtClean="0">
                <a:solidFill>
                  <a:srgbClr val="0039A6"/>
                </a:solidFill>
                <a:effectLst/>
                <a:latin typeface="Century Gothic" panose="020B0502020202020204" pitchFamily="34" charset="0"/>
              </a:rPr>
              <a:t>Sanitation and Environmental Health</a:t>
            </a:r>
            <a:endParaRPr lang="en-US" sz="3000" b="1" dirty="0">
              <a:solidFill>
                <a:srgbClr val="0039A6"/>
              </a:solidFill>
              <a:effectLst/>
              <a:latin typeface="Century Gothic" panose="020B0502020202020204" pitchFamily="34" charset="0"/>
            </a:endParaRPr>
          </a:p>
        </p:txBody>
      </p:sp>
      <p:sp>
        <p:nvSpPr>
          <p:cNvPr id="2" name="TextBox 1"/>
          <p:cNvSpPr txBox="1"/>
          <p:nvPr/>
        </p:nvSpPr>
        <p:spPr>
          <a:xfrm>
            <a:off x="555657" y="1752600"/>
            <a:ext cx="2326765" cy="523220"/>
          </a:xfrm>
          <a:prstGeom prst="rect">
            <a:avLst/>
          </a:prstGeom>
          <a:noFill/>
        </p:spPr>
        <p:txBody>
          <a:bodyPr wrap="square" rtlCol="0">
            <a:spAutoFit/>
          </a:bodyPr>
          <a:lstStyle/>
          <a:p>
            <a:pPr algn="ctr"/>
            <a:r>
              <a:rPr lang="en-US" dirty="0" smtClean="0">
                <a:effectLst/>
                <a:latin typeface="Century Gothic" panose="020B0502020202020204" pitchFamily="34" charset="0"/>
              </a:rPr>
              <a:t>500 BCE</a:t>
            </a:r>
            <a:endParaRPr lang="en-US" dirty="0">
              <a:effectLst/>
              <a:latin typeface="Century Gothic" panose="020B0502020202020204" pitchFamily="34" charset="0"/>
            </a:endParaRPr>
          </a:p>
        </p:txBody>
      </p:sp>
      <p:sp>
        <p:nvSpPr>
          <p:cNvPr id="10" name="TextBox 9"/>
          <p:cNvSpPr txBox="1"/>
          <p:nvPr/>
        </p:nvSpPr>
        <p:spPr>
          <a:xfrm>
            <a:off x="3327253" y="1752600"/>
            <a:ext cx="2326765" cy="523220"/>
          </a:xfrm>
          <a:prstGeom prst="rect">
            <a:avLst/>
          </a:prstGeom>
          <a:noFill/>
        </p:spPr>
        <p:txBody>
          <a:bodyPr wrap="square" rtlCol="0">
            <a:spAutoFit/>
          </a:bodyPr>
          <a:lstStyle/>
          <a:p>
            <a:pPr algn="ctr"/>
            <a:r>
              <a:rPr lang="en-US" dirty="0" smtClean="0">
                <a:effectLst/>
                <a:latin typeface="Century Gothic" panose="020B0502020202020204" pitchFamily="34" charset="0"/>
              </a:rPr>
              <a:t>1840s</a:t>
            </a:r>
            <a:endParaRPr lang="en-US" dirty="0">
              <a:effectLst/>
              <a:latin typeface="Century Gothic" panose="020B0502020202020204" pitchFamily="34" charset="0"/>
            </a:endParaRPr>
          </a:p>
        </p:txBody>
      </p:sp>
      <p:cxnSp>
        <p:nvCxnSpPr>
          <p:cNvPr id="12" name="Straight Connector 11"/>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64456" y="4558667"/>
            <a:ext cx="2292615" cy="923330"/>
          </a:xfrm>
          <a:prstGeom prst="rect">
            <a:avLst/>
          </a:prstGeom>
          <a:noFill/>
        </p:spPr>
        <p:txBody>
          <a:bodyPr wrap="none" rtlCol="0">
            <a:spAutoFit/>
          </a:bodyPr>
          <a:lstStyle/>
          <a:p>
            <a:pPr algn="ctr"/>
            <a:r>
              <a:rPr lang="en-US" sz="1800" dirty="0" smtClean="0">
                <a:effectLst/>
                <a:latin typeface="Century Gothic" panose="020B0502020202020204" pitchFamily="34" charset="0"/>
              </a:rPr>
              <a:t>The Environmental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Protection Agency</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was founded</a:t>
            </a:r>
            <a:endParaRPr lang="en-US" sz="1800" dirty="0">
              <a:effectLst/>
              <a:latin typeface="Century Gothic" panose="020B0502020202020204" pitchFamily="34" charset="0"/>
            </a:endParaRPr>
          </a:p>
        </p:txBody>
      </p:sp>
      <p:sp>
        <p:nvSpPr>
          <p:cNvPr id="40" name="TextBox 39"/>
          <p:cNvSpPr txBox="1"/>
          <p:nvPr/>
        </p:nvSpPr>
        <p:spPr>
          <a:xfrm>
            <a:off x="3418269" y="4558667"/>
            <a:ext cx="2201244" cy="1200329"/>
          </a:xfrm>
          <a:prstGeom prst="rect">
            <a:avLst/>
          </a:prstGeom>
          <a:noFill/>
        </p:spPr>
        <p:txBody>
          <a:bodyPr wrap="none" rtlCol="0">
            <a:spAutoFit/>
          </a:bodyPr>
          <a:lstStyle/>
          <a:p>
            <a:pPr algn="ctr"/>
            <a:r>
              <a:rPr lang="en-US" sz="1800" dirty="0" smtClean="0">
                <a:effectLst/>
                <a:latin typeface="Century Gothic" panose="020B0502020202020204" pitchFamily="34" charset="0"/>
              </a:rPr>
              <a:t>The Public Health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Act of 1848 was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established in the </a:t>
            </a:r>
          </a:p>
          <a:p>
            <a:pPr algn="ctr"/>
            <a:r>
              <a:rPr lang="en-US" sz="1800" dirty="0" smtClean="0">
                <a:effectLst/>
                <a:latin typeface="Century Gothic" panose="020B0502020202020204" pitchFamily="34" charset="0"/>
              </a:rPr>
              <a:t>United Kingdom</a:t>
            </a:r>
            <a:endParaRPr lang="en-US" sz="1800" dirty="0">
              <a:effectLst/>
              <a:latin typeface="Century Gothic" panose="020B0502020202020204" pitchFamily="34" charset="0"/>
            </a:endParaRPr>
          </a:p>
        </p:txBody>
      </p:sp>
      <p:sp>
        <p:nvSpPr>
          <p:cNvPr id="41" name="TextBox 40"/>
          <p:cNvSpPr txBox="1"/>
          <p:nvPr/>
        </p:nvSpPr>
        <p:spPr>
          <a:xfrm>
            <a:off x="522266" y="4558667"/>
            <a:ext cx="2468946" cy="923330"/>
          </a:xfrm>
          <a:prstGeom prst="rect">
            <a:avLst/>
          </a:prstGeom>
          <a:noFill/>
        </p:spPr>
        <p:txBody>
          <a:bodyPr wrap="none" rtlCol="0">
            <a:spAutoFit/>
          </a:bodyPr>
          <a:lstStyle/>
          <a:p>
            <a:pPr algn="ctr"/>
            <a:r>
              <a:rPr lang="en-US" sz="1800" dirty="0" smtClean="0">
                <a:effectLst/>
                <a:latin typeface="Century Gothic" panose="020B0502020202020204" pitchFamily="34" charset="0"/>
              </a:rPr>
              <a:t>Greeks and Romans</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practice community</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sanitation measures</a:t>
            </a:r>
            <a:endParaRPr lang="en-US" sz="1800" dirty="0">
              <a:effectLst/>
              <a:latin typeface="Century Gothic" panose="020B0502020202020204" pitchFamily="34" charset="0"/>
            </a:endParaRPr>
          </a:p>
        </p:txBody>
      </p:sp>
      <p:sp>
        <p:nvSpPr>
          <p:cNvPr id="15" name="TextBox 14"/>
          <p:cNvSpPr txBox="1"/>
          <p:nvPr/>
        </p:nvSpPr>
        <p:spPr>
          <a:xfrm>
            <a:off x="6820885" y="1752600"/>
            <a:ext cx="979755" cy="523220"/>
          </a:xfrm>
          <a:prstGeom prst="rect">
            <a:avLst/>
          </a:prstGeom>
          <a:noFill/>
        </p:spPr>
        <p:txBody>
          <a:bodyPr wrap="none" rtlCol="0">
            <a:spAutoFit/>
          </a:bodyPr>
          <a:lstStyle/>
          <a:p>
            <a:r>
              <a:rPr lang="en-US" dirty="0" smtClean="0">
                <a:effectLst/>
                <a:latin typeface="Century Gothic" panose="020B0502020202020204" pitchFamily="34" charset="0"/>
              </a:rPr>
              <a:t>1970</a:t>
            </a:r>
            <a:endParaRPr lang="en-US" dirty="0">
              <a:effectLst/>
              <a:latin typeface="Century Gothic" panose="020B0502020202020204" pitchFamily="34" charset="0"/>
            </a:endParaRP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7</a:t>
            </a:fld>
            <a:endParaRPr lang="en-US" sz="1400" dirty="0">
              <a:effectLst/>
              <a:latin typeface="Myriad Web Pro"/>
            </a:endParaRPr>
          </a:p>
        </p:txBody>
      </p:sp>
      <p:pic>
        <p:nvPicPr>
          <p:cNvPr id="7170" name="Picture 2" descr="Side view of Roman aqueduct." title="Roman Aqu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5" y="2298130"/>
            <a:ext cx="22367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tist rendering of crowded, unsanitary city conditions." title="Crowded Conditions in the 184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631" y="2304322"/>
            <a:ext cx="22320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lower containing water, earth, and sun, surrounded by &quot;United State Environmental Protection Agency.&quot;" title="The Environmental Protection Agenc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274" y="2306301"/>
            <a:ext cx="22129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48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5992" y="665202"/>
            <a:ext cx="8082096" cy="553998"/>
          </a:xfrm>
          <a:prstGeom prst="rect">
            <a:avLst/>
          </a:prstGeom>
          <a:noFill/>
          <a:ln w="19050">
            <a:noFill/>
          </a:ln>
        </p:spPr>
        <p:txBody>
          <a:bodyPr wrap="square" rtlCol="0">
            <a:spAutoFit/>
          </a:bodyPr>
          <a:lstStyle/>
          <a:p>
            <a:pPr algn="ctr"/>
            <a:r>
              <a:rPr lang="en-US" sz="3000" b="1" dirty="0" smtClean="0">
                <a:solidFill>
                  <a:srgbClr val="003AA6"/>
                </a:solidFill>
                <a:effectLst/>
                <a:latin typeface="Century Gothic" panose="020B0502020202020204" pitchFamily="34" charset="0"/>
              </a:rPr>
              <a:t>Pandemics</a:t>
            </a:r>
            <a:endParaRPr lang="en-US" sz="3000" b="1" dirty="0">
              <a:solidFill>
                <a:srgbClr val="003AA6"/>
              </a:solidFill>
              <a:effectLst/>
              <a:latin typeface="Century Gothic" panose="020B0502020202020204" pitchFamily="34" charset="0"/>
            </a:endParaRPr>
          </a:p>
        </p:txBody>
      </p:sp>
      <p:cxnSp>
        <p:nvCxnSpPr>
          <p:cNvPr id="16" name="Straight Connector 15"/>
          <p:cNvCxnSpPr/>
          <p:nvPr/>
        </p:nvCxnSpPr>
        <p:spPr>
          <a:xfrm>
            <a:off x="555007" y="1219200"/>
            <a:ext cx="8043081"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787608" y="1509520"/>
            <a:ext cx="1739579" cy="523220"/>
          </a:xfrm>
          <a:prstGeom prst="rect">
            <a:avLst/>
          </a:prstGeom>
          <a:noFill/>
        </p:spPr>
        <p:txBody>
          <a:bodyPr wrap="none" rtlCol="0">
            <a:spAutoFit/>
          </a:bodyPr>
          <a:lstStyle/>
          <a:p>
            <a:r>
              <a:rPr lang="en-US" dirty="0" smtClean="0">
                <a:effectLst/>
                <a:latin typeface="Century Gothic" panose="020B0502020202020204" pitchFamily="34" charset="0"/>
              </a:rPr>
              <a:t>Influenza</a:t>
            </a:r>
            <a:endParaRPr lang="en-US" dirty="0">
              <a:effectLst/>
              <a:latin typeface="Century Gothic" panose="020B0502020202020204" pitchFamily="34" charset="0"/>
            </a:endParaRPr>
          </a:p>
        </p:txBody>
      </p:sp>
      <p:sp>
        <p:nvSpPr>
          <p:cNvPr id="21" name="TextBox 20"/>
          <p:cNvSpPr txBox="1"/>
          <p:nvPr/>
        </p:nvSpPr>
        <p:spPr>
          <a:xfrm>
            <a:off x="555007" y="4529374"/>
            <a:ext cx="2339102" cy="646331"/>
          </a:xfrm>
          <a:prstGeom prst="rect">
            <a:avLst/>
          </a:prstGeom>
          <a:noFill/>
        </p:spPr>
        <p:txBody>
          <a:bodyPr wrap="none" rtlCol="0">
            <a:spAutoFit/>
          </a:bodyPr>
          <a:lstStyle/>
          <a:p>
            <a:pPr algn="ctr"/>
            <a:r>
              <a:rPr lang="en-US" sz="1800" dirty="0" smtClean="0">
                <a:effectLst/>
                <a:latin typeface="Century Gothic" panose="020B0502020202020204" pitchFamily="34" charset="0"/>
              </a:rPr>
              <a:t>500 million infected</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worldwide in 1918</a:t>
            </a:r>
            <a:endParaRPr lang="en-US" sz="1800" dirty="0">
              <a:effectLst/>
              <a:latin typeface="Century Gothic" panose="020B0502020202020204" pitchFamily="34" charset="0"/>
            </a:endParaRPr>
          </a:p>
        </p:txBody>
      </p:sp>
      <p:sp>
        <p:nvSpPr>
          <p:cNvPr id="24" name="TextBox 23"/>
          <p:cNvSpPr txBox="1"/>
          <p:nvPr/>
        </p:nvSpPr>
        <p:spPr>
          <a:xfrm>
            <a:off x="4102051" y="1524000"/>
            <a:ext cx="1013419" cy="523220"/>
          </a:xfrm>
          <a:prstGeom prst="rect">
            <a:avLst/>
          </a:prstGeom>
          <a:noFill/>
        </p:spPr>
        <p:txBody>
          <a:bodyPr wrap="none" rtlCol="0">
            <a:spAutoFit/>
          </a:bodyPr>
          <a:lstStyle/>
          <a:p>
            <a:r>
              <a:rPr lang="en-US" dirty="0" smtClean="0">
                <a:effectLst/>
                <a:latin typeface="Century Gothic" panose="020B0502020202020204" pitchFamily="34" charset="0"/>
              </a:rPr>
              <a:t>Polio</a:t>
            </a:r>
            <a:endParaRPr lang="en-US" dirty="0">
              <a:effectLst/>
              <a:latin typeface="Century Gothic" panose="020B0502020202020204" pitchFamily="34" charset="0"/>
            </a:endParaRPr>
          </a:p>
        </p:txBody>
      </p:sp>
      <p:sp>
        <p:nvSpPr>
          <p:cNvPr id="25" name="TextBox 24"/>
          <p:cNvSpPr txBox="1"/>
          <p:nvPr/>
        </p:nvSpPr>
        <p:spPr>
          <a:xfrm>
            <a:off x="3355853" y="4529374"/>
            <a:ext cx="2505814" cy="1200329"/>
          </a:xfrm>
          <a:prstGeom prst="rect">
            <a:avLst/>
          </a:prstGeom>
          <a:noFill/>
        </p:spPr>
        <p:txBody>
          <a:bodyPr wrap="none" rtlCol="0">
            <a:spAutoFit/>
          </a:bodyPr>
          <a:lstStyle/>
          <a:p>
            <a:pPr algn="ctr"/>
            <a:r>
              <a:rPr lang="en-US" sz="1800" dirty="0" smtClean="0">
                <a:effectLst/>
                <a:latin typeface="Century Gothic" panose="020B0502020202020204" pitchFamily="34" charset="0"/>
              </a:rPr>
              <a:t>Vaccine introduced</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in 1955; eradication</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initiative launched in</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1988</a:t>
            </a:r>
            <a:endParaRPr lang="en-US" sz="1800" dirty="0">
              <a:effectLst/>
              <a:latin typeface="Century Gothic" panose="020B0502020202020204" pitchFamily="34" charset="0"/>
            </a:endParaRPr>
          </a:p>
        </p:txBody>
      </p:sp>
      <p:sp>
        <p:nvSpPr>
          <p:cNvPr id="28" name="TextBox 27"/>
          <p:cNvSpPr txBox="1"/>
          <p:nvPr/>
        </p:nvSpPr>
        <p:spPr>
          <a:xfrm>
            <a:off x="6156475" y="4529374"/>
            <a:ext cx="2588334" cy="1328023"/>
          </a:xfrm>
          <a:prstGeom prst="roundRect">
            <a:avLst/>
          </a:prstGeom>
          <a:noFill/>
        </p:spPr>
        <p:txBody>
          <a:bodyPr wrap="none" rtlCol="0">
            <a:spAutoFit/>
          </a:bodyPr>
          <a:lstStyle/>
          <a:p>
            <a:pPr algn="ctr"/>
            <a:r>
              <a:rPr lang="en-US" sz="1800" dirty="0" smtClean="0">
                <a:effectLst/>
                <a:latin typeface="Century Gothic" panose="020B0502020202020204" pitchFamily="34" charset="0"/>
              </a:rPr>
              <a:t>34 million living with</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HIV worldwide; 20%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decline in new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infections since 2001</a:t>
            </a:r>
            <a:endParaRPr lang="en-US" sz="1800" dirty="0">
              <a:effectLst/>
              <a:latin typeface="Century Gothic" panose="020B0502020202020204" pitchFamily="34" charset="0"/>
            </a:endParaRPr>
          </a:p>
        </p:txBody>
      </p:sp>
      <p:sp>
        <p:nvSpPr>
          <p:cNvPr id="29" name="TextBox 28"/>
          <p:cNvSpPr txBox="1"/>
          <p:nvPr/>
        </p:nvSpPr>
        <p:spPr>
          <a:xfrm>
            <a:off x="7068967" y="1524000"/>
            <a:ext cx="815028" cy="578882"/>
          </a:xfrm>
          <a:prstGeom prst="roundRect">
            <a:avLst/>
          </a:prstGeom>
          <a:noFill/>
        </p:spPr>
        <p:txBody>
          <a:bodyPr wrap="none" rtlCol="0">
            <a:spAutoFit/>
          </a:bodyPr>
          <a:lstStyle/>
          <a:p>
            <a:r>
              <a:rPr lang="en-US" dirty="0" smtClean="0">
                <a:effectLst/>
                <a:latin typeface="Century Gothic" panose="020B0502020202020204" pitchFamily="34" charset="0"/>
              </a:rPr>
              <a:t>HIV</a:t>
            </a:r>
            <a:endParaRPr lang="en-US" dirty="0">
              <a:effectLst/>
              <a:latin typeface="Century Gothic" panose="020B0502020202020204" pitchFamily="34" charset="0"/>
            </a:endParaRP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8</a:t>
            </a:fld>
            <a:endParaRPr lang="en-US" sz="1400" dirty="0">
              <a:effectLst/>
              <a:latin typeface="Myriad Web Pro"/>
            </a:endParaRPr>
          </a:p>
        </p:txBody>
      </p:sp>
      <p:pic>
        <p:nvPicPr>
          <p:cNvPr id="8194" name="Picture 2" descr="Infirmary with multiple rows of cots with ill persons." title="The Spanish F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2" y="2184933"/>
            <a:ext cx="23098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A polio patient in an Emerson negative pressure ventilator (iron lung) observes another patient receiving treatment from a health care worker." title="Health Care Worker and Polio Pat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235" y="2184933"/>
            <a:ext cx="2305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Display of AIDS quilts laid out beneath the Washington Monument in DC." title="AIDS Qui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329" y="2184933"/>
            <a:ext cx="2206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24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3767" y="831548"/>
            <a:ext cx="7358884" cy="553998"/>
          </a:xfrm>
          <a:prstGeom prst="rect">
            <a:avLst/>
          </a:prstGeom>
          <a:noFill/>
          <a:ln w="19050">
            <a:noFill/>
          </a:ln>
        </p:spPr>
        <p:txBody>
          <a:bodyPr wrap="square" rtlCol="0">
            <a:spAutoFit/>
          </a:bodyPr>
          <a:lstStyle/>
          <a:p>
            <a:pPr algn="ctr"/>
            <a:r>
              <a:rPr lang="en-US" sz="3000" b="1" dirty="0" smtClean="0">
                <a:solidFill>
                  <a:schemeClr val="bg1"/>
                </a:solidFill>
                <a:effectLst/>
                <a:latin typeface="Century Gothic" panose="020B0502020202020204" pitchFamily="34" charset="0"/>
              </a:rPr>
              <a:t>Preparedness for </a:t>
            </a:r>
            <a:r>
              <a:rPr lang="en-US" sz="3000" b="1" dirty="0">
                <a:solidFill>
                  <a:schemeClr val="bg1"/>
                </a:solidFill>
                <a:effectLst/>
                <a:latin typeface="Century Gothic" panose="020B0502020202020204" pitchFamily="34" charset="0"/>
              </a:rPr>
              <a:t>D</a:t>
            </a:r>
            <a:r>
              <a:rPr lang="en-US" sz="3000" b="1" dirty="0" smtClean="0">
                <a:solidFill>
                  <a:schemeClr val="bg1"/>
                </a:solidFill>
                <a:effectLst/>
                <a:latin typeface="Century Gothic" panose="020B0502020202020204" pitchFamily="34" charset="0"/>
              </a:rPr>
              <a:t>isaster Response</a:t>
            </a:r>
            <a:endParaRPr lang="en-US" sz="3000" b="1" dirty="0">
              <a:solidFill>
                <a:schemeClr val="bg1"/>
              </a:solidFill>
              <a:effectLst/>
              <a:latin typeface="Century Gothic" panose="020B0502020202020204" pitchFamily="34" charset="0"/>
            </a:endParaRPr>
          </a:p>
        </p:txBody>
      </p:sp>
      <p:cxnSp>
        <p:nvCxnSpPr>
          <p:cNvPr id="13" name="Straight Connector 12"/>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507" y="1517664"/>
            <a:ext cx="1580882" cy="954107"/>
          </a:xfrm>
          <a:prstGeom prst="rect">
            <a:avLst/>
          </a:prstGeom>
          <a:noFill/>
        </p:spPr>
        <p:txBody>
          <a:bodyPr wrap="none" rtlCol="0">
            <a:spAutoFit/>
          </a:bodyPr>
          <a:lstStyle/>
          <a:p>
            <a:r>
              <a:rPr lang="en-US" dirty="0" smtClean="0">
                <a:effectLst/>
                <a:latin typeface="Century Gothic" panose="020B0502020202020204" pitchFamily="34" charset="0"/>
              </a:rPr>
              <a:t>Biologic</a:t>
            </a:r>
            <a:r>
              <a:rPr lang="en-US" dirty="0" smtClean="0">
                <a:solidFill>
                  <a:srgbClr val="003AA6"/>
                </a:solidFill>
                <a:effectLst/>
                <a:latin typeface="Century Gothic" panose="020B0502020202020204" pitchFamily="34" charset="0"/>
              </a:rPr>
              <a:t/>
            </a:r>
            <a:br>
              <a:rPr lang="en-US" dirty="0" smtClean="0">
                <a:solidFill>
                  <a:srgbClr val="003AA6"/>
                </a:solidFill>
                <a:effectLst/>
                <a:latin typeface="Century Gothic" panose="020B0502020202020204" pitchFamily="34" charset="0"/>
              </a:rPr>
            </a:br>
            <a:r>
              <a:rPr lang="en-US" dirty="0" smtClean="0">
                <a:effectLst/>
                <a:latin typeface="Century Gothic" panose="020B0502020202020204" pitchFamily="34" charset="0"/>
              </a:rPr>
              <a:t>Warfare</a:t>
            </a:r>
            <a:endParaRPr lang="en-US" dirty="0">
              <a:effectLst/>
              <a:latin typeface="Century Gothic" panose="020B0502020202020204" pitchFamily="34" charset="0"/>
            </a:endParaRPr>
          </a:p>
        </p:txBody>
      </p:sp>
      <p:sp>
        <p:nvSpPr>
          <p:cNvPr id="17" name="TextBox 16"/>
          <p:cNvSpPr txBox="1"/>
          <p:nvPr/>
        </p:nvSpPr>
        <p:spPr>
          <a:xfrm>
            <a:off x="308381" y="4695523"/>
            <a:ext cx="2755883" cy="923330"/>
          </a:xfrm>
          <a:prstGeom prst="rect">
            <a:avLst/>
          </a:prstGeom>
          <a:noFill/>
        </p:spPr>
        <p:txBody>
          <a:bodyPr wrap="none" rtlCol="0">
            <a:spAutoFit/>
          </a:bodyPr>
          <a:lstStyle/>
          <a:p>
            <a:pPr algn="ctr"/>
            <a:r>
              <a:rPr lang="en-US" sz="1800" dirty="0" smtClean="0">
                <a:effectLst/>
                <a:latin typeface="Century Gothic" panose="020B0502020202020204" pitchFamily="34" charset="0"/>
              </a:rPr>
              <a:t>Plague used as a</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weapon of war during</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the Siege of Kaffa</a:t>
            </a:r>
            <a:endParaRPr lang="en-US" sz="1800" dirty="0">
              <a:effectLst/>
              <a:latin typeface="Century Gothic" panose="020B0502020202020204" pitchFamily="34" charset="0"/>
            </a:endParaRPr>
          </a:p>
        </p:txBody>
      </p:sp>
      <p:sp>
        <p:nvSpPr>
          <p:cNvPr id="20" name="TextBox 19"/>
          <p:cNvSpPr txBox="1"/>
          <p:nvPr/>
        </p:nvSpPr>
        <p:spPr>
          <a:xfrm>
            <a:off x="3592670" y="1550542"/>
            <a:ext cx="2122697" cy="954107"/>
          </a:xfrm>
          <a:prstGeom prst="rect">
            <a:avLst/>
          </a:prstGeom>
          <a:noFill/>
        </p:spPr>
        <p:txBody>
          <a:bodyPr wrap="none" rtlCol="0">
            <a:spAutoFit/>
          </a:bodyPr>
          <a:lstStyle/>
          <a:p>
            <a:pPr algn="ctr"/>
            <a:r>
              <a:rPr lang="en-US" dirty="0" smtClean="0">
                <a:effectLst/>
                <a:latin typeface="Century Gothic" panose="020B0502020202020204" pitchFamily="34" charset="0"/>
              </a:rPr>
              <a:t>September</a:t>
            </a:r>
            <a:br>
              <a:rPr lang="en-US" dirty="0" smtClean="0">
                <a:effectLst/>
                <a:latin typeface="Century Gothic" panose="020B0502020202020204" pitchFamily="34" charset="0"/>
              </a:rPr>
            </a:br>
            <a:r>
              <a:rPr lang="en-US" dirty="0" smtClean="0">
                <a:effectLst/>
                <a:latin typeface="Century Gothic" panose="020B0502020202020204" pitchFamily="34" charset="0"/>
              </a:rPr>
              <a:t>2001</a:t>
            </a:r>
            <a:endParaRPr lang="en-US" dirty="0">
              <a:effectLst/>
              <a:latin typeface="Century Gothic" panose="020B0502020202020204" pitchFamily="34" charset="0"/>
            </a:endParaRPr>
          </a:p>
        </p:txBody>
      </p:sp>
      <p:sp>
        <p:nvSpPr>
          <p:cNvPr id="21" name="TextBox 20"/>
          <p:cNvSpPr txBox="1"/>
          <p:nvPr/>
        </p:nvSpPr>
        <p:spPr>
          <a:xfrm>
            <a:off x="3502447" y="4721173"/>
            <a:ext cx="2182008" cy="1200329"/>
          </a:xfrm>
          <a:prstGeom prst="rect">
            <a:avLst/>
          </a:prstGeom>
          <a:noFill/>
        </p:spPr>
        <p:txBody>
          <a:bodyPr wrap="none" rtlCol="0">
            <a:spAutoFit/>
          </a:bodyPr>
          <a:lstStyle/>
          <a:p>
            <a:pPr algn="ctr"/>
            <a:r>
              <a:rPr lang="en-US" sz="1800" dirty="0" smtClean="0">
                <a:effectLst/>
                <a:latin typeface="Century Gothic" panose="020B0502020202020204" pitchFamily="34" charset="0"/>
              </a:rPr>
              <a:t>Public health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surveillance</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 conducted after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the 9/11 attacks</a:t>
            </a:r>
            <a:endParaRPr lang="en-US" sz="1800" dirty="0">
              <a:effectLst/>
              <a:latin typeface="Century Gothic" panose="020B0502020202020204" pitchFamily="34" charset="0"/>
            </a:endParaRPr>
          </a:p>
        </p:txBody>
      </p:sp>
      <p:sp>
        <p:nvSpPr>
          <p:cNvPr id="24" name="TextBox 23"/>
          <p:cNvSpPr txBox="1"/>
          <p:nvPr/>
        </p:nvSpPr>
        <p:spPr>
          <a:xfrm>
            <a:off x="6451999" y="1568522"/>
            <a:ext cx="1866216" cy="954107"/>
          </a:xfrm>
          <a:prstGeom prst="rect">
            <a:avLst/>
          </a:prstGeom>
          <a:noFill/>
        </p:spPr>
        <p:txBody>
          <a:bodyPr wrap="none" rtlCol="0">
            <a:spAutoFit/>
          </a:bodyPr>
          <a:lstStyle/>
          <a:p>
            <a:pPr algn="ctr"/>
            <a:r>
              <a:rPr lang="en-US" dirty="0" smtClean="0">
                <a:effectLst/>
                <a:latin typeface="Century Gothic" panose="020B0502020202020204" pitchFamily="34" charset="0"/>
              </a:rPr>
              <a:t>Hurricane</a:t>
            </a:r>
            <a:br>
              <a:rPr lang="en-US" dirty="0" smtClean="0">
                <a:effectLst/>
                <a:latin typeface="Century Gothic" panose="020B0502020202020204" pitchFamily="34" charset="0"/>
              </a:rPr>
            </a:br>
            <a:r>
              <a:rPr lang="en-US" dirty="0" smtClean="0">
                <a:effectLst/>
                <a:latin typeface="Century Gothic" panose="020B0502020202020204" pitchFamily="34" charset="0"/>
              </a:rPr>
              <a:t>Katrina</a:t>
            </a:r>
            <a:endParaRPr lang="en-US" dirty="0">
              <a:effectLst/>
              <a:latin typeface="Century Gothic" panose="020B0502020202020204" pitchFamily="34" charset="0"/>
            </a:endParaRPr>
          </a:p>
        </p:txBody>
      </p:sp>
      <p:sp>
        <p:nvSpPr>
          <p:cNvPr id="25" name="TextBox 24"/>
          <p:cNvSpPr txBox="1"/>
          <p:nvPr/>
        </p:nvSpPr>
        <p:spPr>
          <a:xfrm>
            <a:off x="6152237" y="4746381"/>
            <a:ext cx="2465740" cy="1477328"/>
          </a:xfrm>
          <a:prstGeom prst="rect">
            <a:avLst/>
          </a:prstGeom>
          <a:noFill/>
        </p:spPr>
        <p:txBody>
          <a:bodyPr wrap="none" rtlCol="0">
            <a:spAutoFit/>
          </a:bodyPr>
          <a:lstStyle/>
          <a:p>
            <a:pPr algn="ctr"/>
            <a:r>
              <a:rPr lang="en-US" sz="1800" dirty="0" smtClean="0">
                <a:effectLst/>
                <a:latin typeface="Century Gothic" panose="020B0502020202020204" pitchFamily="34" charset="0"/>
              </a:rPr>
              <a:t>Emergency services,</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public health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surveillance, and </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disease treatment</a:t>
            </a:r>
            <a:br>
              <a:rPr lang="en-US" sz="1800" dirty="0" smtClean="0">
                <a:effectLst/>
                <a:latin typeface="Century Gothic" panose="020B0502020202020204" pitchFamily="34" charset="0"/>
              </a:rPr>
            </a:br>
            <a:r>
              <a:rPr lang="en-US" sz="1800" dirty="0" smtClean="0">
                <a:effectLst/>
                <a:latin typeface="Century Gothic" panose="020B0502020202020204" pitchFamily="34" charset="0"/>
              </a:rPr>
              <a:t>provided</a:t>
            </a:r>
            <a:endParaRPr lang="en-US" sz="1800" dirty="0">
              <a:effectLst/>
              <a:latin typeface="Century Gothic" panose="020B0502020202020204" pitchFamily="34" charset="0"/>
            </a:endParaRPr>
          </a:p>
        </p:txBody>
      </p: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9</a:t>
            </a:fld>
            <a:endParaRPr lang="en-US" sz="1400" dirty="0">
              <a:effectLst/>
              <a:latin typeface="Myriad Web Pro"/>
            </a:endParaRPr>
          </a:p>
        </p:txBody>
      </p:sp>
      <p:pic>
        <p:nvPicPr>
          <p:cNvPr id="9218" name="Picture 2" descr="Soldiers riding horses across a battlefield." title="Soldiers on Ho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98670"/>
            <a:ext cx="2232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Four firefighters walking away from Ground Zero on 9/11, covered in dust." title="Firefighters on 9/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261" y="2509709"/>
            <a:ext cx="2195513"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ouses and trees surrounded by flood water after Hurricane Katrina." title="Flooding After Hurricane Katr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164" y="2484309"/>
            <a:ext cx="2182813"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5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heme/theme1.xml><?xml version="1.0" encoding="utf-8"?>
<a:theme xmlns:a="http://schemas.openxmlformats.org/drawingml/2006/main" name="SEPDPO">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6.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7.xml><?xml version="1.0" encoding="utf-8"?>
<a:theme xmlns:a="http://schemas.openxmlformats.org/drawingml/2006/main" name="CDC_OD_PPT_dark(">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BWPP Template May 05</Template>
  <TotalTime>30285</TotalTime>
  <Words>4182</Words>
  <Application>Microsoft Office PowerPoint</Application>
  <PresentationFormat>On-screen Show (4:3)</PresentationFormat>
  <Paragraphs>510</Paragraphs>
  <Slides>37</Slides>
  <Notes>37</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37</vt:i4>
      </vt:variant>
    </vt:vector>
  </HeadingPairs>
  <TitlesOfParts>
    <vt:vector size="46" baseType="lpstr">
      <vt:lpstr>SEPDPO</vt:lpstr>
      <vt:lpstr>1_SEPDPO</vt:lpstr>
      <vt:lpstr>2_SEPDPO</vt:lpstr>
      <vt:lpstr>3_SEPDPO</vt:lpstr>
      <vt:lpstr>090317 Consulting NL - PowerLibrary, revised version</vt:lpstr>
      <vt:lpstr>Theme1</vt:lpstr>
      <vt:lpstr>CDC_OD_PPT_dark(</vt:lpstr>
      <vt:lpstr>1_Theme1</vt:lpstr>
      <vt:lpstr>think-cell Slide</vt:lpstr>
      <vt:lpstr>PowerPoint Presentation</vt:lpstr>
      <vt:lpstr>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system of partnerships that includes,  but is not limited to . . .</vt:lpstr>
      <vt:lpstr>PowerPoint Presentation</vt:lpstr>
      <vt:lpstr>PowerPoint Presentation</vt:lpstr>
      <vt:lpstr>PowerPoint Presentation</vt:lpstr>
      <vt:lpstr>PowerPoint Presentation</vt:lpstr>
      <vt:lpstr>PowerPoint Presentation</vt:lpstr>
      <vt:lpstr>PowerPoint Presentation</vt:lpstr>
      <vt:lpstr>Structure of Public Health  in the United States</vt:lpstr>
      <vt:lpstr>Governmental Public Health</vt:lpstr>
      <vt:lpstr>Federal Public Health Roles and Responsibilities</vt:lpstr>
      <vt:lpstr>Federal Public Health Responsibilities</vt:lpstr>
      <vt:lpstr>Other Roles of Federal Public Health</vt:lpstr>
      <vt:lpstr>State Health Departments Roles and Responsibilities</vt:lpstr>
      <vt:lpstr>State Roles</vt:lpstr>
      <vt:lpstr>Local Health Departments Roles and Responsibilities</vt:lpstr>
      <vt:lpstr>Six Required Services of Wisconsin LHDs: </vt:lpstr>
      <vt:lpstr>State and Local Health Department  Governance Classification System</vt:lpstr>
      <vt:lpstr>Wisconsin Local Governance</vt:lpstr>
      <vt:lpstr>Public Health in American Indian and Alaska Native Tribes</vt:lpstr>
      <vt:lpstr>Tribal Public Health</vt:lpstr>
      <vt:lpstr>QUESTIONS?</vt:lpstr>
      <vt:lpstr>PowerPoint Presentation</vt:lpstr>
      <vt:lpstr>PowerPoint Presentation</vt:lpstr>
      <vt:lpstr>PowerPoint Presentation</vt:lpstr>
      <vt:lpstr>PowerPoint Presentation</vt:lpstr>
    </vt:vector>
  </TitlesOfParts>
  <Company>CDC/Comforce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LaBrasca, Jamie  A</cp:lastModifiedBy>
  <cp:revision>1707</cp:revision>
  <cp:lastPrinted>2015-10-08T21:53:41Z</cp:lastPrinted>
  <dcterms:created xsi:type="dcterms:W3CDTF">2005-08-29T16:54:09Z</dcterms:created>
  <dcterms:modified xsi:type="dcterms:W3CDTF">2018-10-09T13:40:05Z</dcterms:modified>
</cp:coreProperties>
</file>