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5"/>
    <p:sldMasterId id="2147483670" r:id="rId6"/>
  </p:sldMasterIdLst>
  <p:notesMasterIdLst>
    <p:notesMasterId r:id="rId47"/>
  </p:notesMasterIdLst>
  <p:handoutMasterIdLst>
    <p:handoutMasterId r:id="rId48"/>
  </p:handoutMasterIdLst>
  <p:sldIdLst>
    <p:sldId id="256" r:id="rId7"/>
    <p:sldId id="260" r:id="rId8"/>
    <p:sldId id="261" r:id="rId9"/>
    <p:sldId id="257" r:id="rId10"/>
    <p:sldId id="263" r:id="rId11"/>
    <p:sldId id="264" r:id="rId12"/>
    <p:sldId id="266" r:id="rId13"/>
    <p:sldId id="267" r:id="rId14"/>
    <p:sldId id="268" r:id="rId15"/>
    <p:sldId id="269" r:id="rId16"/>
    <p:sldId id="271" r:id="rId17"/>
    <p:sldId id="270" r:id="rId18"/>
    <p:sldId id="272" r:id="rId19"/>
    <p:sldId id="273" r:id="rId20"/>
    <p:sldId id="274" r:id="rId21"/>
    <p:sldId id="275" r:id="rId22"/>
    <p:sldId id="276" r:id="rId23"/>
    <p:sldId id="305" r:id="rId24"/>
    <p:sldId id="277" r:id="rId25"/>
    <p:sldId id="283" r:id="rId26"/>
    <p:sldId id="284" r:id="rId27"/>
    <p:sldId id="285" r:id="rId28"/>
    <p:sldId id="286" r:id="rId29"/>
    <p:sldId id="281" r:id="rId30"/>
    <p:sldId id="282" r:id="rId31"/>
    <p:sldId id="287" r:id="rId32"/>
    <p:sldId id="288" r:id="rId33"/>
    <p:sldId id="289" r:id="rId34"/>
    <p:sldId id="291" r:id="rId35"/>
    <p:sldId id="292" r:id="rId36"/>
    <p:sldId id="293" r:id="rId37"/>
    <p:sldId id="294" r:id="rId38"/>
    <p:sldId id="295" r:id="rId39"/>
    <p:sldId id="296" r:id="rId40"/>
    <p:sldId id="297" r:id="rId41"/>
    <p:sldId id="298" r:id="rId42"/>
    <p:sldId id="300" r:id="rId43"/>
    <p:sldId id="302" r:id="rId44"/>
    <p:sldId id="303" r:id="rId45"/>
    <p:sldId id="304" r:id="rId4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AEB6"/>
    <a:srgbClr val="003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05" autoAdjust="0"/>
  </p:normalViewPr>
  <p:slideViewPr>
    <p:cSldViewPr>
      <p:cViewPr>
        <p:scale>
          <a:sx n="70" d="100"/>
          <a:sy n="70" d="100"/>
        </p:scale>
        <p:origin x="254" y="-307"/>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2645"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D2787B-F95E-4C05-B89A-0AE132B1861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04E1D3D-F9F8-4C1C-A37C-EF53E1F1A73E}">
      <dgm:prSet phldrT="[Text]"/>
      <dgm:spPr/>
      <dgm:t>
        <a:bodyPr/>
        <a:lstStyle/>
        <a:p>
          <a:r>
            <a:rPr lang="en-US" b="1" baseline="0" dirty="0" smtClean="0">
              <a:solidFill>
                <a:schemeClr val="tx2"/>
              </a:solidFill>
            </a:rPr>
            <a:t>Local Health Department</a:t>
          </a:r>
          <a:endParaRPr lang="en-US" b="1" baseline="0" dirty="0">
            <a:solidFill>
              <a:schemeClr val="tx2"/>
            </a:solidFill>
          </a:endParaRPr>
        </a:p>
      </dgm:t>
    </dgm:pt>
    <dgm:pt modelId="{D65DA6D6-4AB9-4E88-A924-71C2934E2B84}" type="parTrans" cxnId="{74780893-0C6B-4F07-8A12-37E4824C6AFD}">
      <dgm:prSet/>
      <dgm:spPr/>
      <dgm:t>
        <a:bodyPr/>
        <a:lstStyle/>
        <a:p>
          <a:endParaRPr lang="en-US"/>
        </a:p>
      </dgm:t>
    </dgm:pt>
    <dgm:pt modelId="{5393ECB4-E74B-4B51-9128-19DEF667BEF2}" type="sibTrans" cxnId="{74780893-0C6B-4F07-8A12-37E4824C6AFD}">
      <dgm:prSet/>
      <dgm:spPr/>
      <dgm:t>
        <a:bodyPr/>
        <a:lstStyle/>
        <a:p>
          <a:endParaRPr lang="en-US"/>
        </a:p>
      </dgm:t>
    </dgm:pt>
    <dgm:pt modelId="{FF93ECFD-763B-408A-9CE2-7FE94FA4290A}">
      <dgm:prSet phldrT="[Text]"/>
      <dgm:spPr/>
      <dgm:t>
        <a:bodyPr/>
        <a:lstStyle/>
        <a:p>
          <a:r>
            <a:rPr lang="en-US" b="1" baseline="0" dirty="0" smtClean="0">
              <a:solidFill>
                <a:schemeClr val="tx2"/>
              </a:solidFill>
            </a:rPr>
            <a:t>Health </a:t>
          </a:r>
          <a:r>
            <a:rPr lang="en-US" b="1" baseline="0" dirty="0" smtClean="0">
              <a:solidFill>
                <a:schemeClr val="tx2"/>
              </a:solidFill>
            </a:rPr>
            <a:t>Officer</a:t>
          </a:r>
          <a:endParaRPr lang="en-US" b="1" baseline="0" dirty="0">
            <a:solidFill>
              <a:schemeClr val="tx2"/>
            </a:solidFill>
          </a:endParaRPr>
        </a:p>
      </dgm:t>
    </dgm:pt>
    <dgm:pt modelId="{B7A04EB4-EB83-404D-B7D6-C8139B08F7D2}" type="parTrans" cxnId="{B6000A0E-1A8F-42A6-B071-4D66A2EC6CD1}">
      <dgm:prSet/>
      <dgm:spPr/>
      <dgm:t>
        <a:bodyPr/>
        <a:lstStyle/>
        <a:p>
          <a:endParaRPr lang="en-US"/>
        </a:p>
      </dgm:t>
    </dgm:pt>
    <dgm:pt modelId="{63474364-C06F-4AF8-864E-3BA59228DA9C}" type="sibTrans" cxnId="{B6000A0E-1A8F-42A6-B071-4D66A2EC6CD1}">
      <dgm:prSet/>
      <dgm:spPr/>
      <dgm:t>
        <a:bodyPr/>
        <a:lstStyle/>
        <a:p>
          <a:endParaRPr lang="en-US"/>
        </a:p>
      </dgm:t>
    </dgm:pt>
    <dgm:pt modelId="{8CE2DD83-76B3-42BA-9FF3-0271C866AA63}">
      <dgm:prSet phldrT="[Text]"/>
      <dgm:spPr/>
      <dgm:t>
        <a:bodyPr/>
        <a:lstStyle/>
        <a:p>
          <a:r>
            <a:rPr lang="en-US" b="1" baseline="0" dirty="0" smtClean="0">
              <a:solidFill>
                <a:schemeClr val="tx2"/>
              </a:solidFill>
            </a:rPr>
            <a:t>Support Staff</a:t>
          </a:r>
          <a:endParaRPr lang="en-US" b="1" baseline="0" dirty="0">
            <a:solidFill>
              <a:schemeClr val="tx2"/>
            </a:solidFill>
          </a:endParaRPr>
        </a:p>
      </dgm:t>
    </dgm:pt>
    <dgm:pt modelId="{3FAF3B23-FC50-44BF-AE55-0B48B3FEB576}" type="parTrans" cxnId="{435251FB-07E2-4E41-95E0-7D9C42443A84}">
      <dgm:prSet/>
      <dgm:spPr/>
      <dgm:t>
        <a:bodyPr/>
        <a:lstStyle/>
        <a:p>
          <a:endParaRPr lang="en-US"/>
        </a:p>
      </dgm:t>
    </dgm:pt>
    <dgm:pt modelId="{13E470A0-6408-49B9-AB60-4559CDB50CEC}" type="sibTrans" cxnId="{435251FB-07E2-4E41-95E0-7D9C42443A84}">
      <dgm:prSet/>
      <dgm:spPr/>
      <dgm:t>
        <a:bodyPr/>
        <a:lstStyle/>
        <a:p>
          <a:endParaRPr lang="en-US"/>
        </a:p>
      </dgm:t>
    </dgm:pt>
    <dgm:pt modelId="{31E18ED1-D7DE-40F5-8C99-2D77633A642D}">
      <dgm:prSet phldrT="[Text]"/>
      <dgm:spPr/>
      <dgm:t>
        <a:bodyPr/>
        <a:lstStyle/>
        <a:p>
          <a:r>
            <a:rPr lang="en-US" b="1" baseline="0" dirty="0" smtClean="0">
              <a:solidFill>
                <a:schemeClr val="tx2"/>
              </a:solidFill>
            </a:rPr>
            <a:t>Public Health Educator</a:t>
          </a:r>
          <a:endParaRPr lang="en-US" b="1" baseline="0" dirty="0">
            <a:solidFill>
              <a:schemeClr val="tx2"/>
            </a:solidFill>
          </a:endParaRPr>
        </a:p>
      </dgm:t>
    </dgm:pt>
    <dgm:pt modelId="{FA95DB91-B6B5-4836-85EC-F9C094F766E4}" type="parTrans" cxnId="{71E191E9-580B-4998-8FBB-071A0B97E1B2}">
      <dgm:prSet/>
      <dgm:spPr/>
      <dgm:t>
        <a:bodyPr/>
        <a:lstStyle/>
        <a:p>
          <a:endParaRPr lang="en-US"/>
        </a:p>
      </dgm:t>
    </dgm:pt>
    <dgm:pt modelId="{D1F029CA-15CF-4D6E-9B40-27ACC63B1945}" type="sibTrans" cxnId="{71E191E9-580B-4998-8FBB-071A0B97E1B2}">
      <dgm:prSet/>
      <dgm:spPr/>
      <dgm:t>
        <a:bodyPr/>
        <a:lstStyle/>
        <a:p>
          <a:endParaRPr lang="en-US"/>
        </a:p>
      </dgm:t>
    </dgm:pt>
    <dgm:pt modelId="{4D2832CB-402F-4E5D-862E-BBBF36933457}">
      <dgm:prSet phldrT="[Text]"/>
      <dgm:spPr/>
      <dgm:t>
        <a:bodyPr/>
        <a:lstStyle/>
        <a:p>
          <a:r>
            <a:rPr lang="en-US" b="1" baseline="0" dirty="0" smtClean="0">
              <a:solidFill>
                <a:schemeClr val="tx2"/>
              </a:solidFill>
            </a:rPr>
            <a:t>Public Health Nurse</a:t>
          </a:r>
          <a:endParaRPr lang="en-US" b="1" baseline="0" dirty="0">
            <a:solidFill>
              <a:schemeClr val="tx2"/>
            </a:solidFill>
          </a:endParaRPr>
        </a:p>
      </dgm:t>
    </dgm:pt>
    <dgm:pt modelId="{64B05A83-BA2C-4597-8BDE-818DBDDBD296}" type="parTrans" cxnId="{295974C5-1F99-44A9-B575-B4D5274D51C4}">
      <dgm:prSet/>
      <dgm:spPr/>
      <dgm:t>
        <a:bodyPr/>
        <a:lstStyle/>
        <a:p>
          <a:endParaRPr lang="en-US"/>
        </a:p>
      </dgm:t>
    </dgm:pt>
    <dgm:pt modelId="{B6051647-B5FA-4B16-A0E5-2452D42E653E}" type="sibTrans" cxnId="{295974C5-1F99-44A9-B575-B4D5274D51C4}">
      <dgm:prSet/>
      <dgm:spPr/>
      <dgm:t>
        <a:bodyPr/>
        <a:lstStyle/>
        <a:p>
          <a:endParaRPr lang="en-US"/>
        </a:p>
      </dgm:t>
    </dgm:pt>
    <dgm:pt modelId="{F623145F-DC5E-47A2-829B-555945F80993}">
      <dgm:prSet phldrT="[Text]"/>
      <dgm:spPr/>
      <dgm:t>
        <a:bodyPr/>
        <a:lstStyle/>
        <a:p>
          <a:r>
            <a:rPr lang="en-US" b="1" baseline="0" dirty="0" smtClean="0">
              <a:solidFill>
                <a:schemeClr val="tx2"/>
              </a:solidFill>
            </a:rPr>
            <a:t>Registered Dietitian</a:t>
          </a:r>
          <a:endParaRPr lang="en-US" b="1" baseline="0" dirty="0">
            <a:solidFill>
              <a:schemeClr val="tx2"/>
            </a:solidFill>
          </a:endParaRPr>
        </a:p>
      </dgm:t>
    </dgm:pt>
    <dgm:pt modelId="{B0A52B83-D83B-42B2-93D8-51FC1F91BD29}" type="parTrans" cxnId="{C1F6E600-BC6F-42BB-8937-F900B401F4C1}">
      <dgm:prSet/>
      <dgm:spPr/>
      <dgm:t>
        <a:bodyPr/>
        <a:lstStyle/>
        <a:p>
          <a:endParaRPr lang="en-US"/>
        </a:p>
      </dgm:t>
    </dgm:pt>
    <dgm:pt modelId="{963ED610-0A25-49E1-A20E-2517EEFD7024}" type="sibTrans" cxnId="{C1F6E600-BC6F-42BB-8937-F900B401F4C1}">
      <dgm:prSet/>
      <dgm:spPr/>
      <dgm:t>
        <a:bodyPr/>
        <a:lstStyle/>
        <a:p>
          <a:endParaRPr lang="en-US"/>
        </a:p>
      </dgm:t>
    </dgm:pt>
    <dgm:pt modelId="{6120460C-5D27-45EC-A7E4-6A74D4C4D819}">
      <dgm:prSet phldrT="[Text]" custT="1"/>
      <dgm:spPr/>
      <dgm:t>
        <a:bodyPr/>
        <a:lstStyle/>
        <a:p>
          <a:r>
            <a:rPr lang="en-US" sz="1600" b="1" baseline="0" dirty="0" smtClean="0">
              <a:solidFill>
                <a:schemeClr val="tx2"/>
              </a:solidFill>
            </a:rPr>
            <a:t>Environmental Health </a:t>
          </a:r>
          <a:endParaRPr lang="en-US" sz="1600" b="1" baseline="0" dirty="0">
            <a:solidFill>
              <a:schemeClr val="tx2"/>
            </a:solidFill>
          </a:endParaRPr>
        </a:p>
      </dgm:t>
    </dgm:pt>
    <dgm:pt modelId="{A7352ED2-72BE-4B74-926C-7472DF5069B1}" type="parTrans" cxnId="{0706BA37-5B46-4CE3-B7A0-3B322DA24F14}">
      <dgm:prSet/>
      <dgm:spPr/>
      <dgm:t>
        <a:bodyPr/>
        <a:lstStyle/>
        <a:p>
          <a:endParaRPr lang="en-US"/>
        </a:p>
      </dgm:t>
    </dgm:pt>
    <dgm:pt modelId="{CECDDF5B-96F8-47BC-A4DE-79ECC24B9F81}" type="sibTrans" cxnId="{0706BA37-5B46-4CE3-B7A0-3B322DA24F14}">
      <dgm:prSet/>
      <dgm:spPr/>
      <dgm:t>
        <a:bodyPr/>
        <a:lstStyle/>
        <a:p>
          <a:endParaRPr lang="en-US"/>
        </a:p>
      </dgm:t>
    </dgm:pt>
    <dgm:pt modelId="{66E56E02-DB8E-4B9B-AD64-89F87D5CB107}">
      <dgm:prSet phldrT="[Text]" custT="1"/>
      <dgm:spPr/>
      <dgm:t>
        <a:bodyPr/>
        <a:lstStyle/>
        <a:p>
          <a:r>
            <a:rPr lang="en-US" sz="1600" b="1" baseline="0" dirty="0" smtClean="0">
              <a:solidFill>
                <a:schemeClr val="tx2"/>
              </a:solidFill>
            </a:rPr>
            <a:t>Other Public Health Staff</a:t>
          </a:r>
          <a:endParaRPr lang="en-US" sz="1600" b="1" baseline="0" dirty="0">
            <a:solidFill>
              <a:schemeClr val="tx2"/>
            </a:solidFill>
          </a:endParaRPr>
        </a:p>
      </dgm:t>
    </dgm:pt>
    <dgm:pt modelId="{1C4E87C4-8FBB-4970-8EF1-327A7F50EC77}" type="parTrans" cxnId="{C0E71D1C-17EF-4EA5-9C06-685105B336BE}">
      <dgm:prSet/>
      <dgm:spPr/>
      <dgm:t>
        <a:bodyPr/>
        <a:lstStyle/>
        <a:p>
          <a:endParaRPr lang="en-US"/>
        </a:p>
      </dgm:t>
    </dgm:pt>
    <dgm:pt modelId="{7D019BF8-B9B7-4334-8FE4-0DD51968A3B8}" type="sibTrans" cxnId="{C0E71D1C-17EF-4EA5-9C06-685105B336BE}">
      <dgm:prSet/>
      <dgm:spPr/>
      <dgm:t>
        <a:bodyPr/>
        <a:lstStyle/>
        <a:p>
          <a:endParaRPr lang="en-US"/>
        </a:p>
      </dgm:t>
    </dgm:pt>
    <dgm:pt modelId="{1F45A82A-9A9F-4963-BAF6-E24EB4787B12}" type="pres">
      <dgm:prSet presAssocID="{ADD2787B-F95E-4C05-B89A-0AE132B1861B}" presName="cycle" presStyleCnt="0">
        <dgm:presLayoutVars>
          <dgm:chMax val="1"/>
          <dgm:dir/>
          <dgm:animLvl val="ctr"/>
          <dgm:resizeHandles val="exact"/>
        </dgm:presLayoutVars>
      </dgm:prSet>
      <dgm:spPr/>
      <dgm:t>
        <a:bodyPr/>
        <a:lstStyle/>
        <a:p>
          <a:endParaRPr lang="en-US"/>
        </a:p>
      </dgm:t>
    </dgm:pt>
    <dgm:pt modelId="{2DF26DCF-131D-4DA1-9B2A-BECF72C33315}" type="pres">
      <dgm:prSet presAssocID="{904E1D3D-F9F8-4C1C-A37C-EF53E1F1A73E}" presName="centerShape" presStyleLbl="node0" presStyleIdx="0" presStyleCnt="1" custScaleX="140736" custScaleY="132705"/>
      <dgm:spPr/>
      <dgm:t>
        <a:bodyPr/>
        <a:lstStyle/>
        <a:p>
          <a:endParaRPr lang="en-US"/>
        </a:p>
      </dgm:t>
    </dgm:pt>
    <dgm:pt modelId="{7B84BBA6-4E28-4466-A8E7-40630E852557}" type="pres">
      <dgm:prSet presAssocID="{B7A04EB4-EB83-404D-B7D6-C8139B08F7D2}" presName="Name9" presStyleLbl="parChTrans1D2" presStyleIdx="0" presStyleCnt="7"/>
      <dgm:spPr/>
      <dgm:t>
        <a:bodyPr/>
        <a:lstStyle/>
        <a:p>
          <a:endParaRPr lang="en-US"/>
        </a:p>
      </dgm:t>
    </dgm:pt>
    <dgm:pt modelId="{D7DF6745-1281-4960-9645-E463E8818874}" type="pres">
      <dgm:prSet presAssocID="{B7A04EB4-EB83-404D-B7D6-C8139B08F7D2}" presName="connTx" presStyleLbl="parChTrans1D2" presStyleIdx="0" presStyleCnt="7"/>
      <dgm:spPr/>
      <dgm:t>
        <a:bodyPr/>
        <a:lstStyle/>
        <a:p>
          <a:endParaRPr lang="en-US"/>
        </a:p>
      </dgm:t>
    </dgm:pt>
    <dgm:pt modelId="{15D07595-CD2A-41D6-9AC6-A8BF669E8D67}" type="pres">
      <dgm:prSet presAssocID="{FF93ECFD-763B-408A-9CE2-7FE94FA4290A}" presName="node" presStyleLbl="node1" presStyleIdx="0" presStyleCnt="7" custScaleX="122345" custScaleY="123455" custRadScaleRad="102984" custRadScaleInc="51725">
        <dgm:presLayoutVars>
          <dgm:bulletEnabled val="1"/>
        </dgm:presLayoutVars>
      </dgm:prSet>
      <dgm:spPr/>
      <dgm:t>
        <a:bodyPr/>
        <a:lstStyle/>
        <a:p>
          <a:endParaRPr lang="en-US"/>
        </a:p>
      </dgm:t>
    </dgm:pt>
    <dgm:pt modelId="{4E7D0CE2-80E2-4776-9597-7E5D8B317DB3}" type="pres">
      <dgm:prSet presAssocID="{3FAF3B23-FC50-44BF-AE55-0B48B3FEB576}" presName="Name9" presStyleLbl="parChTrans1D2" presStyleIdx="1" presStyleCnt="7"/>
      <dgm:spPr/>
      <dgm:t>
        <a:bodyPr/>
        <a:lstStyle/>
        <a:p>
          <a:endParaRPr lang="en-US"/>
        </a:p>
      </dgm:t>
    </dgm:pt>
    <dgm:pt modelId="{402D6DF1-842F-4F0C-BC70-83BAFD288C6F}" type="pres">
      <dgm:prSet presAssocID="{3FAF3B23-FC50-44BF-AE55-0B48B3FEB576}" presName="connTx" presStyleLbl="parChTrans1D2" presStyleIdx="1" presStyleCnt="7"/>
      <dgm:spPr/>
      <dgm:t>
        <a:bodyPr/>
        <a:lstStyle/>
        <a:p>
          <a:endParaRPr lang="en-US"/>
        </a:p>
      </dgm:t>
    </dgm:pt>
    <dgm:pt modelId="{7D5A1B0A-3683-4A77-B60C-3D615F43A96C}" type="pres">
      <dgm:prSet presAssocID="{8CE2DD83-76B3-42BA-9FF3-0271C866AA63}" presName="node" presStyleLbl="node1" presStyleIdx="1" presStyleCnt="7" custScaleX="121910" custScaleY="138225" custRadScaleRad="162626" custRadScaleInc="52359">
        <dgm:presLayoutVars>
          <dgm:bulletEnabled val="1"/>
        </dgm:presLayoutVars>
      </dgm:prSet>
      <dgm:spPr/>
      <dgm:t>
        <a:bodyPr/>
        <a:lstStyle/>
        <a:p>
          <a:endParaRPr lang="en-US"/>
        </a:p>
      </dgm:t>
    </dgm:pt>
    <dgm:pt modelId="{23D0E382-BEDF-4D43-9416-5053F1C024DF}" type="pres">
      <dgm:prSet presAssocID="{FA95DB91-B6B5-4836-85EC-F9C094F766E4}" presName="Name9" presStyleLbl="parChTrans1D2" presStyleIdx="2" presStyleCnt="7"/>
      <dgm:spPr/>
      <dgm:t>
        <a:bodyPr/>
        <a:lstStyle/>
        <a:p>
          <a:endParaRPr lang="en-US"/>
        </a:p>
      </dgm:t>
    </dgm:pt>
    <dgm:pt modelId="{DB469CA8-4285-43F0-AF35-8712861595E3}" type="pres">
      <dgm:prSet presAssocID="{FA95DB91-B6B5-4836-85EC-F9C094F766E4}" presName="connTx" presStyleLbl="parChTrans1D2" presStyleIdx="2" presStyleCnt="7"/>
      <dgm:spPr/>
      <dgm:t>
        <a:bodyPr/>
        <a:lstStyle/>
        <a:p>
          <a:endParaRPr lang="en-US"/>
        </a:p>
      </dgm:t>
    </dgm:pt>
    <dgm:pt modelId="{DFAD80DE-43F6-49C2-9790-627F381E5757}" type="pres">
      <dgm:prSet presAssocID="{31E18ED1-D7DE-40F5-8C99-2D77633A642D}" presName="node" presStyleLbl="node1" presStyleIdx="2" presStyleCnt="7" custScaleX="119860" custScaleY="130416" custRadScaleRad="166824" custRadScaleInc="-1251">
        <dgm:presLayoutVars>
          <dgm:bulletEnabled val="1"/>
        </dgm:presLayoutVars>
      </dgm:prSet>
      <dgm:spPr/>
      <dgm:t>
        <a:bodyPr/>
        <a:lstStyle/>
        <a:p>
          <a:endParaRPr lang="en-US"/>
        </a:p>
      </dgm:t>
    </dgm:pt>
    <dgm:pt modelId="{F2483F78-A6B2-4462-B631-E723F0B71B0E}" type="pres">
      <dgm:prSet presAssocID="{64B05A83-BA2C-4597-8BDE-818DBDDBD296}" presName="Name9" presStyleLbl="parChTrans1D2" presStyleIdx="3" presStyleCnt="7"/>
      <dgm:spPr/>
      <dgm:t>
        <a:bodyPr/>
        <a:lstStyle/>
        <a:p>
          <a:endParaRPr lang="en-US"/>
        </a:p>
      </dgm:t>
    </dgm:pt>
    <dgm:pt modelId="{ED26ADE2-E7F3-43E2-B3FF-79C40A4F6C90}" type="pres">
      <dgm:prSet presAssocID="{64B05A83-BA2C-4597-8BDE-818DBDDBD296}" presName="connTx" presStyleLbl="parChTrans1D2" presStyleIdx="3" presStyleCnt="7"/>
      <dgm:spPr/>
      <dgm:t>
        <a:bodyPr/>
        <a:lstStyle/>
        <a:p>
          <a:endParaRPr lang="en-US"/>
        </a:p>
      </dgm:t>
    </dgm:pt>
    <dgm:pt modelId="{800ADC83-B756-44A1-9AE7-859DF8A3E3B1}" type="pres">
      <dgm:prSet presAssocID="{4D2832CB-402F-4E5D-862E-BBBF36933457}" presName="node" presStyleLbl="node1" presStyleIdx="3" presStyleCnt="7" custScaleX="118938" custScaleY="123419" custRadScaleRad="117973" custRadScaleInc="-55715">
        <dgm:presLayoutVars>
          <dgm:bulletEnabled val="1"/>
        </dgm:presLayoutVars>
      </dgm:prSet>
      <dgm:spPr/>
      <dgm:t>
        <a:bodyPr/>
        <a:lstStyle/>
        <a:p>
          <a:endParaRPr lang="en-US"/>
        </a:p>
      </dgm:t>
    </dgm:pt>
    <dgm:pt modelId="{24CFBD8D-A45A-437B-9C77-65668579B834}" type="pres">
      <dgm:prSet presAssocID="{B0A52B83-D83B-42B2-93D8-51FC1F91BD29}" presName="Name9" presStyleLbl="parChTrans1D2" presStyleIdx="4" presStyleCnt="7"/>
      <dgm:spPr/>
      <dgm:t>
        <a:bodyPr/>
        <a:lstStyle/>
        <a:p>
          <a:endParaRPr lang="en-US"/>
        </a:p>
      </dgm:t>
    </dgm:pt>
    <dgm:pt modelId="{DF86A06F-C4A6-4981-A6D9-3C25235FB2A0}" type="pres">
      <dgm:prSet presAssocID="{B0A52B83-D83B-42B2-93D8-51FC1F91BD29}" presName="connTx" presStyleLbl="parChTrans1D2" presStyleIdx="4" presStyleCnt="7"/>
      <dgm:spPr/>
      <dgm:t>
        <a:bodyPr/>
        <a:lstStyle/>
        <a:p>
          <a:endParaRPr lang="en-US"/>
        </a:p>
      </dgm:t>
    </dgm:pt>
    <dgm:pt modelId="{FE2CCC4F-AC5D-4558-8759-BBBE61436865}" type="pres">
      <dgm:prSet presAssocID="{F623145F-DC5E-47A2-829B-555945F80993}" presName="node" presStyleLbl="node1" presStyleIdx="4" presStyleCnt="7" custScaleX="109651" custScaleY="122145">
        <dgm:presLayoutVars>
          <dgm:bulletEnabled val="1"/>
        </dgm:presLayoutVars>
      </dgm:prSet>
      <dgm:spPr/>
      <dgm:t>
        <a:bodyPr/>
        <a:lstStyle/>
        <a:p>
          <a:endParaRPr lang="en-US"/>
        </a:p>
      </dgm:t>
    </dgm:pt>
    <dgm:pt modelId="{B90CB189-416B-4EB9-8C08-1E222897446A}" type="pres">
      <dgm:prSet presAssocID="{A7352ED2-72BE-4B74-926C-7472DF5069B1}" presName="Name9" presStyleLbl="parChTrans1D2" presStyleIdx="5" presStyleCnt="7"/>
      <dgm:spPr/>
      <dgm:t>
        <a:bodyPr/>
        <a:lstStyle/>
        <a:p>
          <a:endParaRPr lang="en-US"/>
        </a:p>
      </dgm:t>
    </dgm:pt>
    <dgm:pt modelId="{E1EB9714-F883-4746-8821-19CAA8DF5C98}" type="pres">
      <dgm:prSet presAssocID="{A7352ED2-72BE-4B74-926C-7472DF5069B1}" presName="connTx" presStyleLbl="parChTrans1D2" presStyleIdx="5" presStyleCnt="7"/>
      <dgm:spPr/>
      <dgm:t>
        <a:bodyPr/>
        <a:lstStyle/>
        <a:p>
          <a:endParaRPr lang="en-US"/>
        </a:p>
      </dgm:t>
    </dgm:pt>
    <dgm:pt modelId="{A19739BC-F328-4F2B-BC3A-297DDC6EF9C6}" type="pres">
      <dgm:prSet presAssocID="{6120460C-5D27-45EC-A7E4-6A74D4C4D819}" presName="node" presStyleLbl="node1" presStyleIdx="5" presStyleCnt="7" custScaleX="141258" custScaleY="132437" custRadScaleRad="168982" custRadScaleInc="-35817">
        <dgm:presLayoutVars>
          <dgm:bulletEnabled val="1"/>
        </dgm:presLayoutVars>
      </dgm:prSet>
      <dgm:spPr/>
      <dgm:t>
        <a:bodyPr/>
        <a:lstStyle/>
        <a:p>
          <a:endParaRPr lang="en-US"/>
        </a:p>
      </dgm:t>
    </dgm:pt>
    <dgm:pt modelId="{EE044614-FB0F-4AAB-A918-D0309D316E20}" type="pres">
      <dgm:prSet presAssocID="{1C4E87C4-8FBB-4970-8EF1-327A7F50EC77}" presName="Name9" presStyleLbl="parChTrans1D2" presStyleIdx="6" presStyleCnt="7"/>
      <dgm:spPr/>
      <dgm:t>
        <a:bodyPr/>
        <a:lstStyle/>
        <a:p>
          <a:endParaRPr lang="en-US"/>
        </a:p>
      </dgm:t>
    </dgm:pt>
    <dgm:pt modelId="{9F95D862-6373-4441-A5A9-1FF75C502298}" type="pres">
      <dgm:prSet presAssocID="{1C4E87C4-8FBB-4970-8EF1-327A7F50EC77}" presName="connTx" presStyleLbl="parChTrans1D2" presStyleIdx="6" presStyleCnt="7"/>
      <dgm:spPr/>
      <dgm:t>
        <a:bodyPr/>
        <a:lstStyle/>
        <a:p>
          <a:endParaRPr lang="en-US"/>
        </a:p>
      </dgm:t>
    </dgm:pt>
    <dgm:pt modelId="{79369A38-3D40-490A-AE1E-AF4C2F6DA633}" type="pres">
      <dgm:prSet presAssocID="{66E56E02-DB8E-4B9B-AD64-89F87D5CB107}" presName="node" presStyleLbl="node1" presStyleIdx="6" presStyleCnt="7" custScaleX="158395" custScaleY="123359" custRadScaleRad="148458" custRadScaleInc="-35626">
        <dgm:presLayoutVars>
          <dgm:bulletEnabled val="1"/>
        </dgm:presLayoutVars>
      </dgm:prSet>
      <dgm:spPr/>
      <dgm:t>
        <a:bodyPr/>
        <a:lstStyle/>
        <a:p>
          <a:endParaRPr lang="en-US"/>
        </a:p>
      </dgm:t>
    </dgm:pt>
  </dgm:ptLst>
  <dgm:cxnLst>
    <dgm:cxn modelId="{70BD0FF6-60AA-4EB5-8F3A-99E1E9D43844}" type="presOf" srcId="{FF93ECFD-763B-408A-9CE2-7FE94FA4290A}" destId="{15D07595-CD2A-41D6-9AC6-A8BF669E8D67}" srcOrd="0" destOrd="0" presId="urn:microsoft.com/office/officeart/2005/8/layout/radial1"/>
    <dgm:cxn modelId="{7B998F28-E73D-4411-AE7D-AAD9AAC8BC90}" type="presOf" srcId="{1C4E87C4-8FBB-4970-8EF1-327A7F50EC77}" destId="{EE044614-FB0F-4AAB-A918-D0309D316E20}" srcOrd="0" destOrd="0" presId="urn:microsoft.com/office/officeart/2005/8/layout/radial1"/>
    <dgm:cxn modelId="{A5C546B9-3CAD-4C5D-A5B7-F854E85C2645}" type="presOf" srcId="{FA95DB91-B6B5-4836-85EC-F9C094F766E4}" destId="{23D0E382-BEDF-4D43-9416-5053F1C024DF}" srcOrd="0" destOrd="0" presId="urn:microsoft.com/office/officeart/2005/8/layout/radial1"/>
    <dgm:cxn modelId="{97988276-D879-44BA-A20F-B760B3538629}" type="presOf" srcId="{66E56E02-DB8E-4B9B-AD64-89F87D5CB107}" destId="{79369A38-3D40-490A-AE1E-AF4C2F6DA633}" srcOrd="0" destOrd="0" presId="urn:microsoft.com/office/officeart/2005/8/layout/radial1"/>
    <dgm:cxn modelId="{E1D14964-0645-4603-AF32-F3BCEE7D6B6A}" type="presOf" srcId="{64B05A83-BA2C-4597-8BDE-818DBDDBD296}" destId="{ED26ADE2-E7F3-43E2-B3FF-79C40A4F6C90}" srcOrd="1" destOrd="0" presId="urn:microsoft.com/office/officeart/2005/8/layout/radial1"/>
    <dgm:cxn modelId="{295974C5-1F99-44A9-B575-B4D5274D51C4}" srcId="{904E1D3D-F9F8-4C1C-A37C-EF53E1F1A73E}" destId="{4D2832CB-402F-4E5D-862E-BBBF36933457}" srcOrd="3" destOrd="0" parTransId="{64B05A83-BA2C-4597-8BDE-818DBDDBD296}" sibTransId="{B6051647-B5FA-4B16-A0E5-2452D42E653E}"/>
    <dgm:cxn modelId="{AF56C5F0-D450-4F6A-975B-68ECD5CB9B21}" type="presOf" srcId="{B7A04EB4-EB83-404D-B7D6-C8139B08F7D2}" destId="{7B84BBA6-4E28-4466-A8E7-40630E852557}" srcOrd="0" destOrd="0" presId="urn:microsoft.com/office/officeart/2005/8/layout/radial1"/>
    <dgm:cxn modelId="{24BC2E95-B175-4B56-8D68-54514755DB5D}" type="presOf" srcId="{F623145F-DC5E-47A2-829B-555945F80993}" destId="{FE2CCC4F-AC5D-4558-8759-BBBE61436865}" srcOrd="0" destOrd="0" presId="urn:microsoft.com/office/officeart/2005/8/layout/radial1"/>
    <dgm:cxn modelId="{1C3126A7-5D07-4A18-887D-6C7D97317CA7}" type="presOf" srcId="{A7352ED2-72BE-4B74-926C-7472DF5069B1}" destId="{E1EB9714-F883-4746-8821-19CAA8DF5C98}" srcOrd="1" destOrd="0" presId="urn:microsoft.com/office/officeart/2005/8/layout/radial1"/>
    <dgm:cxn modelId="{7D48FB0C-FAF2-436D-904E-82FC60801EBB}" type="presOf" srcId="{ADD2787B-F95E-4C05-B89A-0AE132B1861B}" destId="{1F45A82A-9A9F-4963-BAF6-E24EB4787B12}" srcOrd="0" destOrd="0" presId="urn:microsoft.com/office/officeart/2005/8/layout/radial1"/>
    <dgm:cxn modelId="{C1F6E600-BC6F-42BB-8937-F900B401F4C1}" srcId="{904E1D3D-F9F8-4C1C-A37C-EF53E1F1A73E}" destId="{F623145F-DC5E-47A2-829B-555945F80993}" srcOrd="4" destOrd="0" parTransId="{B0A52B83-D83B-42B2-93D8-51FC1F91BD29}" sibTransId="{963ED610-0A25-49E1-A20E-2517EEFD7024}"/>
    <dgm:cxn modelId="{87B86DE9-16D7-48A1-A6E4-2E0A138B9D28}" type="presOf" srcId="{FA95DB91-B6B5-4836-85EC-F9C094F766E4}" destId="{DB469CA8-4285-43F0-AF35-8712861595E3}" srcOrd="1" destOrd="0" presId="urn:microsoft.com/office/officeart/2005/8/layout/radial1"/>
    <dgm:cxn modelId="{7332A2E3-CF49-4DCD-B914-FC6C150F0D58}" type="presOf" srcId="{8CE2DD83-76B3-42BA-9FF3-0271C866AA63}" destId="{7D5A1B0A-3683-4A77-B60C-3D615F43A96C}" srcOrd="0" destOrd="0" presId="urn:microsoft.com/office/officeart/2005/8/layout/radial1"/>
    <dgm:cxn modelId="{09316300-7CAA-4D7A-A41D-58A554F06C74}" type="presOf" srcId="{B0A52B83-D83B-42B2-93D8-51FC1F91BD29}" destId="{DF86A06F-C4A6-4981-A6D9-3C25235FB2A0}" srcOrd="1" destOrd="0" presId="urn:microsoft.com/office/officeart/2005/8/layout/radial1"/>
    <dgm:cxn modelId="{0706BA37-5B46-4CE3-B7A0-3B322DA24F14}" srcId="{904E1D3D-F9F8-4C1C-A37C-EF53E1F1A73E}" destId="{6120460C-5D27-45EC-A7E4-6A74D4C4D819}" srcOrd="5" destOrd="0" parTransId="{A7352ED2-72BE-4B74-926C-7472DF5069B1}" sibTransId="{CECDDF5B-96F8-47BC-A4DE-79ECC24B9F81}"/>
    <dgm:cxn modelId="{ECD6021A-42AA-4FDC-85CA-8BD1BBD2EC93}" type="presOf" srcId="{6120460C-5D27-45EC-A7E4-6A74D4C4D819}" destId="{A19739BC-F328-4F2B-BC3A-297DDC6EF9C6}" srcOrd="0" destOrd="0" presId="urn:microsoft.com/office/officeart/2005/8/layout/radial1"/>
    <dgm:cxn modelId="{C0E71D1C-17EF-4EA5-9C06-685105B336BE}" srcId="{904E1D3D-F9F8-4C1C-A37C-EF53E1F1A73E}" destId="{66E56E02-DB8E-4B9B-AD64-89F87D5CB107}" srcOrd="6" destOrd="0" parTransId="{1C4E87C4-8FBB-4970-8EF1-327A7F50EC77}" sibTransId="{7D019BF8-B9B7-4334-8FE4-0DD51968A3B8}"/>
    <dgm:cxn modelId="{A7E33CA3-8281-477D-BE3E-8EF50E92A74E}" type="presOf" srcId="{1C4E87C4-8FBB-4970-8EF1-327A7F50EC77}" destId="{9F95D862-6373-4441-A5A9-1FF75C502298}" srcOrd="1" destOrd="0" presId="urn:microsoft.com/office/officeart/2005/8/layout/radial1"/>
    <dgm:cxn modelId="{A5B135EA-3685-4404-B86E-BC389BB46209}" type="presOf" srcId="{B7A04EB4-EB83-404D-B7D6-C8139B08F7D2}" destId="{D7DF6745-1281-4960-9645-E463E8818874}" srcOrd="1" destOrd="0" presId="urn:microsoft.com/office/officeart/2005/8/layout/radial1"/>
    <dgm:cxn modelId="{6BACA313-5C03-4D43-B5FB-0B4FEBA44B8A}" type="presOf" srcId="{3FAF3B23-FC50-44BF-AE55-0B48B3FEB576}" destId="{402D6DF1-842F-4F0C-BC70-83BAFD288C6F}" srcOrd="1" destOrd="0" presId="urn:microsoft.com/office/officeart/2005/8/layout/radial1"/>
    <dgm:cxn modelId="{FD367922-0134-4C58-B487-93FF89EC88BC}" type="presOf" srcId="{904E1D3D-F9F8-4C1C-A37C-EF53E1F1A73E}" destId="{2DF26DCF-131D-4DA1-9B2A-BECF72C33315}" srcOrd="0" destOrd="0" presId="urn:microsoft.com/office/officeart/2005/8/layout/radial1"/>
    <dgm:cxn modelId="{74780893-0C6B-4F07-8A12-37E4824C6AFD}" srcId="{ADD2787B-F95E-4C05-B89A-0AE132B1861B}" destId="{904E1D3D-F9F8-4C1C-A37C-EF53E1F1A73E}" srcOrd="0" destOrd="0" parTransId="{D65DA6D6-4AB9-4E88-A924-71C2934E2B84}" sibTransId="{5393ECB4-E74B-4B51-9128-19DEF667BEF2}"/>
    <dgm:cxn modelId="{E6C0C712-7912-4178-9BC9-9FEC04345E34}" type="presOf" srcId="{A7352ED2-72BE-4B74-926C-7472DF5069B1}" destId="{B90CB189-416B-4EB9-8C08-1E222897446A}" srcOrd="0" destOrd="0" presId="urn:microsoft.com/office/officeart/2005/8/layout/radial1"/>
    <dgm:cxn modelId="{435251FB-07E2-4E41-95E0-7D9C42443A84}" srcId="{904E1D3D-F9F8-4C1C-A37C-EF53E1F1A73E}" destId="{8CE2DD83-76B3-42BA-9FF3-0271C866AA63}" srcOrd="1" destOrd="0" parTransId="{3FAF3B23-FC50-44BF-AE55-0B48B3FEB576}" sibTransId="{13E470A0-6408-49B9-AB60-4559CDB50CEC}"/>
    <dgm:cxn modelId="{8F1263E8-4191-488C-B9EF-60E63FDBA3BF}" type="presOf" srcId="{4D2832CB-402F-4E5D-862E-BBBF36933457}" destId="{800ADC83-B756-44A1-9AE7-859DF8A3E3B1}" srcOrd="0" destOrd="0" presId="urn:microsoft.com/office/officeart/2005/8/layout/radial1"/>
    <dgm:cxn modelId="{FD518362-401E-46C2-BCAB-009A85A35C79}" type="presOf" srcId="{B0A52B83-D83B-42B2-93D8-51FC1F91BD29}" destId="{24CFBD8D-A45A-437B-9C77-65668579B834}" srcOrd="0" destOrd="0" presId="urn:microsoft.com/office/officeart/2005/8/layout/radial1"/>
    <dgm:cxn modelId="{EA639208-F5E2-4142-9CE4-C597D305200F}" type="presOf" srcId="{3FAF3B23-FC50-44BF-AE55-0B48B3FEB576}" destId="{4E7D0CE2-80E2-4776-9597-7E5D8B317DB3}" srcOrd="0" destOrd="0" presId="urn:microsoft.com/office/officeart/2005/8/layout/radial1"/>
    <dgm:cxn modelId="{FCC9B15E-ADD4-440F-A435-D3E01F363219}" type="presOf" srcId="{31E18ED1-D7DE-40F5-8C99-2D77633A642D}" destId="{DFAD80DE-43F6-49C2-9790-627F381E5757}" srcOrd="0" destOrd="0" presId="urn:microsoft.com/office/officeart/2005/8/layout/radial1"/>
    <dgm:cxn modelId="{C727318F-D3E8-454E-81E2-21AB1F626E15}" type="presOf" srcId="{64B05A83-BA2C-4597-8BDE-818DBDDBD296}" destId="{F2483F78-A6B2-4462-B631-E723F0B71B0E}" srcOrd="0" destOrd="0" presId="urn:microsoft.com/office/officeart/2005/8/layout/radial1"/>
    <dgm:cxn modelId="{71E191E9-580B-4998-8FBB-071A0B97E1B2}" srcId="{904E1D3D-F9F8-4C1C-A37C-EF53E1F1A73E}" destId="{31E18ED1-D7DE-40F5-8C99-2D77633A642D}" srcOrd="2" destOrd="0" parTransId="{FA95DB91-B6B5-4836-85EC-F9C094F766E4}" sibTransId="{D1F029CA-15CF-4D6E-9B40-27ACC63B1945}"/>
    <dgm:cxn modelId="{B6000A0E-1A8F-42A6-B071-4D66A2EC6CD1}" srcId="{904E1D3D-F9F8-4C1C-A37C-EF53E1F1A73E}" destId="{FF93ECFD-763B-408A-9CE2-7FE94FA4290A}" srcOrd="0" destOrd="0" parTransId="{B7A04EB4-EB83-404D-B7D6-C8139B08F7D2}" sibTransId="{63474364-C06F-4AF8-864E-3BA59228DA9C}"/>
    <dgm:cxn modelId="{AC5A0512-DBF6-4350-8A2F-8E8251D58C0C}" type="presParOf" srcId="{1F45A82A-9A9F-4963-BAF6-E24EB4787B12}" destId="{2DF26DCF-131D-4DA1-9B2A-BECF72C33315}" srcOrd="0" destOrd="0" presId="urn:microsoft.com/office/officeart/2005/8/layout/radial1"/>
    <dgm:cxn modelId="{01A84EF5-8D67-4324-8CCA-4ACE49C42FF8}" type="presParOf" srcId="{1F45A82A-9A9F-4963-BAF6-E24EB4787B12}" destId="{7B84BBA6-4E28-4466-A8E7-40630E852557}" srcOrd="1" destOrd="0" presId="urn:microsoft.com/office/officeart/2005/8/layout/radial1"/>
    <dgm:cxn modelId="{7D0E7AB0-E103-49EE-9266-11E517028DFC}" type="presParOf" srcId="{7B84BBA6-4E28-4466-A8E7-40630E852557}" destId="{D7DF6745-1281-4960-9645-E463E8818874}" srcOrd="0" destOrd="0" presId="urn:microsoft.com/office/officeart/2005/8/layout/radial1"/>
    <dgm:cxn modelId="{1A5871AD-CD3C-477A-B261-A7C3AC8A6862}" type="presParOf" srcId="{1F45A82A-9A9F-4963-BAF6-E24EB4787B12}" destId="{15D07595-CD2A-41D6-9AC6-A8BF669E8D67}" srcOrd="2" destOrd="0" presId="urn:microsoft.com/office/officeart/2005/8/layout/radial1"/>
    <dgm:cxn modelId="{70135F40-D9E1-40FA-BCCD-572DB3AAB29B}" type="presParOf" srcId="{1F45A82A-9A9F-4963-BAF6-E24EB4787B12}" destId="{4E7D0CE2-80E2-4776-9597-7E5D8B317DB3}" srcOrd="3" destOrd="0" presId="urn:microsoft.com/office/officeart/2005/8/layout/radial1"/>
    <dgm:cxn modelId="{26245115-1E7F-47C0-B34E-6A3BA6C59412}" type="presParOf" srcId="{4E7D0CE2-80E2-4776-9597-7E5D8B317DB3}" destId="{402D6DF1-842F-4F0C-BC70-83BAFD288C6F}" srcOrd="0" destOrd="0" presId="urn:microsoft.com/office/officeart/2005/8/layout/radial1"/>
    <dgm:cxn modelId="{9C8997E8-41AB-4CFD-BFCC-8302690CEA52}" type="presParOf" srcId="{1F45A82A-9A9F-4963-BAF6-E24EB4787B12}" destId="{7D5A1B0A-3683-4A77-B60C-3D615F43A96C}" srcOrd="4" destOrd="0" presId="urn:microsoft.com/office/officeart/2005/8/layout/radial1"/>
    <dgm:cxn modelId="{B9025FB7-DE1B-4D28-A2ED-DB954ED24662}" type="presParOf" srcId="{1F45A82A-9A9F-4963-BAF6-E24EB4787B12}" destId="{23D0E382-BEDF-4D43-9416-5053F1C024DF}" srcOrd="5" destOrd="0" presId="urn:microsoft.com/office/officeart/2005/8/layout/radial1"/>
    <dgm:cxn modelId="{D3125EF2-D396-497E-B6E2-F162D8804107}" type="presParOf" srcId="{23D0E382-BEDF-4D43-9416-5053F1C024DF}" destId="{DB469CA8-4285-43F0-AF35-8712861595E3}" srcOrd="0" destOrd="0" presId="urn:microsoft.com/office/officeart/2005/8/layout/radial1"/>
    <dgm:cxn modelId="{EB08D74B-7198-459D-B403-5C9DEE215CE2}" type="presParOf" srcId="{1F45A82A-9A9F-4963-BAF6-E24EB4787B12}" destId="{DFAD80DE-43F6-49C2-9790-627F381E5757}" srcOrd="6" destOrd="0" presId="urn:microsoft.com/office/officeart/2005/8/layout/radial1"/>
    <dgm:cxn modelId="{19027967-1D4A-414D-B7B7-35A1EF374590}" type="presParOf" srcId="{1F45A82A-9A9F-4963-BAF6-E24EB4787B12}" destId="{F2483F78-A6B2-4462-B631-E723F0B71B0E}" srcOrd="7" destOrd="0" presId="urn:microsoft.com/office/officeart/2005/8/layout/radial1"/>
    <dgm:cxn modelId="{D8B3E5BB-9E4E-4858-92E8-8440687A866E}" type="presParOf" srcId="{F2483F78-A6B2-4462-B631-E723F0B71B0E}" destId="{ED26ADE2-E7F3-43E2-B3FF-79C40A4F6C90}" srcOrd="0" destOrd="0" presId="urn:microsoft.com/office/officeart/2005/8/layout/radial1"/>
    <dgm:cxn modelId="{55041A77-C195-44AA-8C52-6727CC7DDF12}" type="presParOf" srcId="{1F45A82A-9A9F-4963-BAF6-E24EB4787B12}" destId="{800ADC83-B756-44A1-9AE7-859DF8A3E3B1}" srcOrd="8" destOrd="0" presId="urn:microsoft.com/office/officeart/2005/8/layout/radial1"/>
    <dgm:cxn modelId="{20C2CAF7-B98E-4008-A5CD-79C4CF270BC3}" type="presParOf" srcId="{1F45A82A-9A9F-4963-BAF6-E24EB4787B12}" destId="{24CFBD8D-A45A-437B-9C77-65668579B834}" srcOrd="9" destOrd="0" presId="urn:microsoft.com/office/officeart/2005/8/layout/radial1"/>
    <dgm:cxn modelId="{7E41781B-F069-4416-9E1C-AF54439BC20D}" type="presParOf" srcId="{24CFBD8D-A45A-437B-9C77-65668579B834}" destId="{DF86A06F-C4A6-4981-A6D9-3C25235FB2A0}" srcOrd="0" destOrd="0" presId="urn:microsoft.com/office/officeart/2005/8/layout/radial1"/>
    <dgm:cxn modelId="{2A82ADC2-0561-47EA-96D4-D51A7A16CC33}" type="presParOf" srcId="{1F45A82A-9A9F-4963-BAF6-E24EB4787B12}" destId="{FE2CCC4F-AC5D-4558-8759-BBBE61436865}" srcOrd="10" destOrd="0" presId="urn:microsoft.com/office/officeart/2005/8/layout/radial1"/>
    <dgm:cxn modelId="{EC1FF222-F507-4BD1-8EBB-5740FBCBF1BE}" type="presParOf" srcId="{1F45A82A-9A9F-4963-BAF6-E24EB4787B12}" destId="{B90CB189-416B-4EB9-8C08-1E222897446A}" srcOrd="11" destOrd="0" presId="urn:microsoft.com/office/officeart/2005/8/layout/radial1"/>
    <dgm:cxn modelId="{33D724F8-0A0C-4C3A-987C-0A35A248DC87}" type="presParOf" srcId="{B90CB189-416B-4EB9-8C08-1E222897446A}" destId="{E1EB9714-F883-4746-8821-19CAA8DF5C98}" srcOrd="0" destOrd="0" presId="urn:microsoft.com/office/officeart/2005/8/layout/radial1"/>
    <dgm:cxn modelId="{A855FE9E-6AE1-41FA-9AAC-6DF765BB861E}" type="presParOf" srcId="{1F45A82A-9A9F-4963-BAF6-E24EB4787B12}" destId="{A19739BC-F328-4F2B-BC3A-297DDC6EF9C6}" srcOrd="12" destOrd="0" presId="urn:microsoft.com/office/officeart/2005/8/layout/radial1"/>
    <dgm:cxn modelId="{0FC5CFFD-22F4-41FA-8098-DB576656F537}" type="presParOf" srcId="{1F45A82A-9A9F-4963-BAF6-E24EB4787B12}" destId="{EE044614-FB0F-4AAB-A918-D0309D316E20}" srcOrd="13" destOrd="0" presId="urn:microsoft.com/office/officeart/2005/8/layout/radial1"/>
    <dgm:cxn modelId="{B9A21290-D091-431B-94C6-52E5B7CCE321}" type="presParOf" srcId="{EE044614-FB0F-4AAB-A918-D0309D316E20}" destId="{9F95D862-6373-4441-A5A9-1FF75C502298}" srcOrd="0" destOrd="0" presId="urn:microsoft.com/office/officeart/2005/8/layout/radial1"/>
    <dgm:cxn modelId="{12ED6959-660E-43C4-9877-51AFFFF711AD}" type="presParOf" srcId="{1F45A82A-9A9F-4963-BAF6-E24EB4787B12}" destId="{79369A38-3D40-490A-AE1E-AF4C2F6DA633}"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26DCF-131D-4DA1-9B2A-BECF72C33315}">
      <dsp:nvSpPr>
        <dsp:cNvPr id="0" name=""/>
        <dsp:cNvSpPr/>
      </dsp:nvSpPr>
      <dsp:spPr>
        <a:xfrm>
          <a:off x="3281342" y="1830530"/>
          <a:ext cx="1907149" cy="17983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baseline="0" dirty="0" smtClean="0">
              <a:solidFill>
                <a:schemeClr val="tx2"/>
              </a:solidFill>
            </a:rPr>
            <a:t>Local Health Department</a:t>
          </a:r>
          <a:endParaRPr lang="en-US" sz="1900" b="1" kern="1200" baseline="0" dirty="0">
            <a:solidFill>
              <a:schemeClr val="tx2"/>
            </a:solidFill>
          </a:endParaRPr>
        </a:p>
      </dsp:txBody>
      <dsp:txXfrm>
        <a:off x="3560638" y="2093888"/>
        <a:ext cx="1348557" cy="1271603"/>
      </dsp:txXfrm>
    </dsp:sp>
    <dsp:sp modelId="{7B84BBA6-4E28-4466-A8E7-40630E852557}">
      <dsp:nvSpPr>
        <dsp:cNvPr id="0" name=""/>
        <dsp:cNvSpPr/>
      </dsp:nvSpPr>
      <dsp:spPr>
        <a:xfrm rot="16999748">
          <a:off x="4307619" y="1666526"/>
          <a:ext cx="351438" cy="29300"/>
        </a:xfrm>
        <a:custGeom>
          <a:avLst/>
          <a:gdLst/>
          <a:ahLst/>
          <a:cxnLst/>
          <a:rect l="0" t="0" r="0" b="0"/>
          <a:pathLst>
            <a:path>
              <a:moveTo>
                <a:pt x="0" y="14650"/>
              </a:moveTo>
              <a:lnTo>
                <a:pt x="351438"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74552" y="1672390"/>
        <a:ext cx="17571" cy="17571"/>
      </dsp:txXfrm>
    </dsp:sp>
    <dsp:sp modelId="{15D07595-CD2A-41D6-9AC6-A8BF669E8D67}">
      <dsp:nvSpPr>
        <dsp:cNvPr id="0" name=""/>
        <dsp:cNvSpPr/>
      </dsp:nvSpPr>
      <dsp:spPr>
        <a:xfrm>
          <a:off x="3887639" y="-139851"/>
          <a:ext cx="1657928" cy="16729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tx2"/>
              </a:solidFill>
            </a:rPr>
            <a:t>Health </a:t>
          </a:r>
          <a:r>
            <a:rPr lang="en-US" sz="1700" b="1" kern="1200" baseline="0" dirty="0" smtClean="0">
              <a:solidFill>
                <a:schemeClr val="tx2"/>
              </a:solidFill>
            </a:rPr>
            <a:t>Officer</a:t>
          </a:r>
          <a:endParaRPr lang="en-US" sz="1700" b="1" kern="1200" baseline="0" dirty="0">
            <a:solidFill>
              <a:schemeClr val="tx2"/>
            </a:solidFill>
          </a:endParaRPr>
        </a:p>
      </dsp:txBody>
      <dsp:txXfrm>
        <a:off x="4130437" y="105150"/>
        <a:ext cx="1172332" cy="1182968"/>
      </dsp:txXfrm>
    </dsp:sp>
    <dsp:sp modelId="{4E7D0CE2-80E2-4776-9597-7E5D8B317DB3}">
      <dsp:nvSpPr>
        <dsp:cNvPr id="0" name=""/>
        <dsp:cNvSpPr/>
      </dsp:nvSpPr>
      <dsp:spPr>
        <a:xfrm rot="20093539">
          <a:off x="5017038" y="1992362"/>
          <a:ext cx="1520184" cy="29300"/>
        </a:xfrm>
        <a:custGeom>
          <a:avLst/>
          <a:gdLst/>
          <a:ahLst/>
          <a:cxnLst/>
          <a:rect l="0" t="0" r="0" b="0"/>
          <a:pathLst>
            <a:path>
              <a:moveTo>
                <a:pt x="0" y="14650"/>
              </a:moveTo>
              <a:lnTo>
                <a:pt x="1520184"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39125" y="1969007"/>
        <a:ext cx="76009" cy="76009"/>
      </dsp:txXfrm>
    </dsp:sp>
    <dsp:sp modelId="{7D5A1B0A-3683-4A77-B60C-3D615F43A96C}">
      <dsp:nvSpPr>
        <dsp:cNvPr id="0" name=""/>
        <dsp:cNvSpPr/>
      </dsp:nvSpPr>
      <dsp:spPr>
        <a:xfrm>
          <a:off x="6402775" y="390205"/>
          <a:ext cx="1652033" cy="1873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tx2"/>
              </a:solidFill>
            </a:rPr>
            <a:t>Support Staff</a:t>
          </a:r>
          <a:endParaRPr lang="en-US" sz="1700" b="1" kern="1200" baseline="0" dirty="0">
            <a:solidFill>
              <a:schemeClr val="tx2"/>
            </a:solidFill>
          </a:endParaRPr>
        </a:p>
      </dsp:txBody>
      <dsp:txXfrm>
        <a:off x="6644710" y="664517"/>
        <a:ext cx="1168163" cy="1324498"/>
      </dsp:txXfrm>
    </dsp:sp>
    <dsp:sp modelId="{23D0E382-BEDF-4D43-9416-5053F1C024DF}">
      <dsp:nvSpPr>
        <dsp:cNvPr id="0" name=""/>
        <dsp:cNvSpPr/>
      </dsp:nvSpPr>
      <dsp:spPr>
        <a:xfrm rot="759450">
          <a:off x="5143181" y="3097957"/>
          <a:ext cx="1593544" cy="29300"/>
        </a:xfrm>
        <a:custGeom>
          <a:avLst/>
          <a:gdLst/>
          <a:ahLst/>
          <a:cxnLst/>
          <a:rect l="0" t="0" r="0" b="0"/>
          <a:pathLst>
            <a:path>
              <a:moveTo>
                <a:pt x="0" y="14650"/>
              </a:moveTo>
              <a:lnTo>
                <a:pt x="1593544"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00114" y="3072769"/>
        <a:ext cx="79677" cy="79677"/>
      </dsp:txXfrm>
    </dsp:sp>
    <dsp:sp modelId="{DFAD80DE-43F6-49C2-9790-627F381E5757}">
      <dsp:nvSpPr>
        <dsp:cNvPr id="0" name=""/>
        <dsp:cNvSpPr/>
      </dsp:nvSpPr>
      <dsp:spPr>
        <a:xfrm>
          <a:off x="6700596" y="2582170"/>
          <a:ext cx="1624253" cy="17673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tx2"/>
              </a:solidFill>
            </a:rPr>
            <a:t>Public Health Educator</a:t>
          </a:r>
          <a:endParaRPr lang="en-US" sz="1700" b="1" kern="1200" baseline="0" dirty="0">
            <a:solidFill>
              <a:schemeClr val="tx2"/>
            </a:solidFill>
          </a:endParaRPr>
        </a:p>
      </dsp:txBody>
      <dsp:txXfrm>
        <a:off x="6938462" y="2840985"/>
        <a:ext cx="1148521" cy="1249670"/>
      </dsp:txXfrm>
    </dsp:sp>
    <dsp:sp modelId="{F2483F78-A6B2-4462-B631-E723F0B71B0E}">
      <dsp:nvSpPr>
        <dsp:cNvPr id="0" name=""/>
        <dsp:cNvSpPr/>
      </dsp:nvSpPr>
      <dsp:spPr>
        <a:xfrm rot="2993384">
          <a:off x="4712191" y="3668132"/>
          <a:ext cx="651193" cy="29300"/>
        </a:xfrm>
        <a:custGeom>
          <a:avLst/>
          <a:gdLst/>
          <a:ahLst/>
          <a:cxnLst/>
          <a:rect l="0" t="0" r="0" b="0"/>
          <a:pathLst>
            <a:path>
              <a:moveTo>
                <a:pt x="0" y="14650"/>
              </a:moveTo>
              <a:lnTo>
                <a:pt x="651193"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21508" y="3666502"/>
        <a:ext cx="32559" cy="32559"/>
      </dsp:txXfrm>
    </dsp:sp>
    <dsp:sp modelId="{800ADC83-B756-44A1-9AE7-859DF8A3E3B1}">
      <dsp:nvSpPr>
        <dsp:cNvPr id="0" name=""/>
        <dsp:cNvSpPr/>
      </dsp:nvSpPr>
      <dsp:spPr>
        <a:xfrm>
          <a:off x="4972051" y="3725169"/>
          <a:ext cx="1611759" cy="16724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tx2"/>
              </a:solidFill>
            </a:rPr>
            <a:t>Public Health Nurse</a:t>
          </a:r>
          <a:endParaRPr lang="en-US" sz="1700" b="1" kern="1200" baseline="0" dirty="0">
            <a:solidFill>
              <a:schemeClr val="tx2"/>
            </a:solidFill>
          </a:endParaRPr>
        </a:p>
      </dsp:txBody>
      <dsp:txXfrm>
        <a:off x="5208088" y="3970098"/>
        <a:ext cx="1139685" cy="1182624"/>
      </dsp:txXfrm>
    </dsp:sp>
    <dsp:sp modelId="{24CFBD8D-A45A-437B-9C77-65668579B834}">
      <dsp:nvSpPr>
        <dsp:cNvPr id="0" name=""/>
        <dsp:cNvSpPr/>
      </dsp:nvSpPr>
      <dsp:spPr>
        <a:xfrm rot="6942857">
          <a:off x="3614882" y="3675602"/>
          <a:ext cx="314903" cy="29300"/>
        </a:xfrm>
        <a:custGeom>
          <a:avLst/>
          <a:gdLst/>
          <a:ahLst/>
          <a:cxnLst/>
          <a:rect l="0" t="0" r="0" b="0"/>
          <a:pathLst>
            <a:path>
              <a:moveTo>
                <a:pt x="0" y="14650"/>
              </a:moveTo>
              <a:lnTo>
                <a:pt x="314903"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764462" y="3682380"/>
        <a:ext cx="15745" cy="15745"/>
      </dsp:txXfrm>
    </dsp:sp>
    <dsp:sp modelId="{FE2CCC4F-AC5D-4558-8759-BBBE61436865}">
      <dsp:nvSpPr>
        <dsp:cNvPr id="0" name=""/>
        <dsp:cNvSpPr/>
      </dsp:nvSpPr>
      <dsp:spPr>
        <a:xfrm>
          <a:off x="2609852" y="3733801"/>
          <a:ext cx="1485908" cy="16552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tx2"/>
              </a:solidFill>
            </a:rPr>
            <a:t>Registered Dietitian</a:t>
          </a:r>
          <a:endParaRPr lang="en-US" sz="1700" b="1" kern="1200" baseline="0" dirty="0">
            <a:solidFill>
              <a:schemeClr val="tx2"/>
            </a:solidFill>
          </a:endParaRPr>
        </a:p>
      </dsp:txBody>
      <dsp:txXfrm>
        <a:off x="2827458" y="3976202"/>
        <a:ext cx="1050696" cy="1170415"/>
      </dsp:txXfrm>
    </dsp:sp>
    <dsp:sp modelId="{B90CB189-416B-4EB9-8C08-1E222897446A}">
      <dsp:nvSpPr>
        <dsp:cNvPr id="0" name=""/>
        <dsp:cNvSpPr/>
      </dsp:nvSpPr>
      <dsp:spPr>
        <a:xfrm rot="9475966">
          <a:off x="1873104" y="3359889"/>
          <a:ext cx="1542260" cy="29300"/>
        </a:xfrm>
        <a:custGeom>
          <a:avLst/>
          <a:gdLst/>
          <a:ahLst/>
          <a:cxnLst/>
          <a:rect l="0" t="0" r="0" b="0"/>
          <a:pathLst>
            <a:path>
              <a:moveTo>
                <a:pt x="0" y="14650"/>
              </a:moveTo>
              <a:lnTo>
                <a:pt x="1542260"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605677" y="3335983"/>
        <a:ext cx="77113" cy="77113"/>
      </dsp:txXfrm>
    </dsp:sp>
    <dsp:sp modelId="{A19739BC-F328-4F2B-BC3A-297DDC6EF9C6}">
      <dsp:nvSpPr>
        <dsp:cNvPr id="0" name=""/>
        <dsp:cNvSpPr/>
      </dsp:nvSpPr>
      <dsp:spPr>
        <a:xfrm>
          <a:off x="93978" y="3123043"/>
          <a:ext cx="1914223" cy="17946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2"/>
              </a:solidFill>
            </a:rPr>
            <a:t>Environmental Health </a:t>
          </a:r>
          <a:endParaRPr lang="en-US" sz="1600" b="1" kern="1200" baseline="0" dirty="0">
            <a:solidFill>
              <a:schemeClr val="tx2"/>
            </a:solidFill>
          </a:endParaRPr>
        </a:p>
      </dsp:txBody>
      <dsp:txXfrm>
        <a:off x="374309" y="3385869"/>
        <a:ext cx="1353561" cy="1269035"/>
      </dsp:txXfrm>
    </dsp:sp>
    <dsp:sp modelId="{EE044614-FB0F-4AAB-A918-D0309D316E20}">
      <dsp:nvSpPr>
        <dsp:cNvPr id="0" name=""/>
        <dsp:cNvSpPr/>
      </dsp:nvSpPr>
      <dsp:spPr>
        <a:xfrm rot="12564627">
          <a:off x="2405407" y="1988319"/>
          <a:ext cx="1080679" cy="29300"/>
        </a:xfrm>
        <a:custGeom>
          <a:avLst/>
          <a:gdLst/>
          <a:ahLst/>
          <a:cxnLst/>
          <a:rect l="0" t="0" r="0" b="0"/>
          <a:pathLst>
            <a:path>
              <a:moveTo>
                <a:pt x="0" y="14650"/>
              </a:moveTo>
              <a:lnTo>
                <a:pt x="1080679" y="146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18729" y="1975952"/>
        <a:ext cx="54033" cy="54033"/>
      </dsp:txXfrm>
    </dsp:sp>
    <dsp:sp modelId="{79369A38-3D40-490A-AE1E-AF4C2F6DA633}">
      <dsp:nvSpPr>
        <dsp:cNvPr id="0" name=""/>
        <dsp:cNvSpPr/>
      </dsp:nvSpPr>
      <dsp:spPr>
        <a:xfrm>
          <a:off x="532434" y="411712"/>
          <a:ext cx="2146450" cy="16716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baseline="0" dirty="0" smtClean="0">
              <a:solidFill>
                <a:schemeClr val="tx2"/>
              </a:solidFill>
            </a:rPr>
            <a:t>Other Public Health Staff</a:t>
          </a:r>
          <a:endParaRPr lang="en-US" sz="1600" b="1" kern="1200" baseline="0" dirty="0">
            <a:solidFill>
              <a:schemeClr val="tx2"/>
            </a:solidFill>
          </a:endParaRPr>
        </a:p>
      </dsp:txBody>
      <dsp:txXfrm>
        <a:off x="846774" y="656522"/>
        <a:ext cx="1517770" cy="11820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42549D-0265-4857-B808-76997C7A53F0}" type="datetimeFigureOut">
              <a:rPr lang="en-US" smtClean="0"/>
              <a:t>9/26/2018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FE22D7-0C09-4AF9-94CB-3A213069C034}" type="slidenum">
              <a:rPr lang="en-US" smtClean="0"/>
              <a:t>‹#›</a:t>
            </a:fld>
            <a:endParaRPr lang="en-US"/>
          </a:p>
        </p:txBody>
      </p:sp>
    </p:spTree>
    <p:extLst>
      <p:ext uri="{BB962C8B-B14F-4D97-AF65-F5344CB8AC3E}">
        <p14:creationId xmlns:p14="http://schemas.microsoft.com/office/powerpoint/2010/main" val="71410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1B1D7-460D-4EED-BBFB-F6BB4192B33F}" type="datetimeFigureOut">
              <a:rPr lang="en-US" smtClean="0"/>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CD56F6-4997-442E-A843-8EF5138C0534}" type="slidenum">
              <a:rPr lang="en-US" smtClean="0"/>
              <a:t>‹#›</a:t>
            </a:fld>
            <a:endParaRPr lang="en-US"/>
          </a:p>
        </p:txBody>
      </p:sp>
    </p:spTree>
    <p:extLst>
      <p:ext uri="{BB962C8B-B14F-4D97-AF65-F5344CB8AC3E}">
        <p14:creationId xmlns:p14="http://schemas.microsoft.com/office/powerpoint/2010/main" val="334165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D56F6-4997-442E-A843-8EF5138C0534}" type="slidenum">
              <a:rPr lang="en-US" smtClean="0"/>
              <a:t>1</a:t>
            </a:fld>
            <a:endParaRPr lang="en-US"/>
          </a:p>
        </p:txBody>
      </p:sp>
    </p:spTree>
    <p:extLst>
      <p:ext uri="{BB962C8B-B14F-4D97-AF65-F5344CB8AC3E}">
        <p14:creationId xmlns:p14="http://schemas.microsoft.com/office/powerpoint/2010/main" val="3955340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C56D03-EA24-4CA7-87E1-2D9B8060DA5D}" type="slidenum">
              <a:rPr lang="en-US" smtClean="0"/>
              <a:pPr>
                <a:defRPr/>
              </a:pPr>
              <a:t>26</a:t>
            </a:fld>
            <a:endParaRPr lang="en-US" dirty="0"/>
          </a:p>
        </p:txBody>
      </p:sp>
    </p:spTree>
    <p:extLst>
      <p:ext uri="{BB962C8B-B14F-4D97-AF65-F5344CB8AC3E}">
        <p14:creationId xmlns:p14="http://schemas.microsoft.com/office/powerpoint/2010/main" val="236536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a:t>
            </a:r>
            <a:r>
              <a:rPr lang="en-US" baseline="0" dirty="0" smtClean="0"/>
              <a:t> these benefits the standard are a tool to identify areas for improvement and strengthen partnership  and ensuring strong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ADCD56F6-4997-442E-A843-8EF5138C0534}" type="slidenum">
              <a:rPr lang="en-US" smtClean="0"/>
              <a:t>31</a:t>
            </a:fld>
            <a:endParaRPr lang="en-US"/>
          </a:p>
        </p:txBody>
      </p:sp>
    </p:spTree>
    <p:extLst>
      <p:ext uri="{BB962C8B-B14F-4D97-AF65-F5344CB8AC3E}">
        <p14:creationId xmlns:p14="http://schemas.microsoft.com/office/powerpoint/2010/main" val="297136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update on DPH accreditation</a:t>
            </a:r>
            <a:endParaRPr lang="en-US" dirty="0"/>
          </a:p>
        </p:txBody>
      </p:sp>
      <p:sp>
        <p:nvSpPr>
          <p:cNvPr id="4" name="Slide Number Placeholder 3"/>
          <p:cNvSpPr>
            <a:spLocks noGrp="1"/>
          </p:cNvSpPr>
          <p:nvPr>
            <p:ph type="sldNum" sz="quarter" idx="10"/>
          </p:nvPr>
        </p:nvSpPr>
        <p:spPr/>
        <p:txBody>
          <a:bodyPr/>
          <a:lstStyle/>
          <a:p>
            <a:fld id="{ADCD56F6-4997-442E-A843-8EF5138C0534}" type="slidenum">
              <a:rPr lang="en-US" smtClean="0"/>
              <a:t>36</a:t>
            </a:fld>
            <a:endParaRPr lang="en-US"/>
          </a:p>
        </p:txBody>
      </p:sp>
    </p:spTree>
    <p:extLst>
      <p:ext uri="{BB962C8B-B14F-4D97-AF65-F5344CB8AC3E}">
        <p14:creationId xmlns:p14="http://schemas.microsoft.com/office/powerpoint/2010/main" val="74267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0FE3-6337-43C5-89DE-36AD3E115B78}" type="slidenum">
              <a:rPr lang="en-US" smtClean="0"/>
              <a:t>37</a:t>
            </a:fld>
            <a:endParaRPr lang="en-US" dirty="0"/>
          </a:p>
        </p:txBody>
      </p:sp>
    </p:spTree>
    <p:extLst>
      <p:ext uri="{BB962C8B-B14F-4D97-AF65-F5344CB8AC3E}">
        <p14:creationId xmlns:p14="http://schemas.microsoft.com/office/powerpoint/2010/main" val="72942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0FE3-6337-43C5-89DE-36AD3E115B78}" type="slidenum">
              <a:rPr lang="en-US" smtClean="0"/>
              <a:t>38</a:t>
            </a:fld>
            <a:endParaRPr lang="en-US" dirty="0"/>
          </a:p>
        </p:txBody>
      </p:sp>
    </p:spTree>
    <p:extLst>
      <p:ext uri="{BB962C8B-B14F-4D97-AF65-F5344CB8AC3E}">
        <p14:creationId xmlns:p14="http://schemas.microsoft.com/office/powerpoint/2010/main" val="7294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D56F6-4997-442E-A843-8EF5138C0534}" type="slidenum">
              <a:rPr lang="en-US" smtClean="0"/>
              <a:t>3</a:t>
            </a:fld>
            <a:endParaRPr lang="en-US"/>
          </a:p>
        </p:txBody>
      </p:sp>
    </p:spTree>
    <p:extLst>
      <p:ext uri="{BB962C8B-B14F-4D97-AF65-F5344CB8AC3E}">
        <p14:creationId xmlns:p14="http://schemas.microsoft.com/office/powerpoint/2010/main" val="304762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C56D03-EA24-4CA7-87E1-2D9B8060DA5D}" type="slidenum">
              <a:rPr lang="en-US" smtClean="0"/>
              <a:pPr>
                <a:defRPr/>
              </a:pPr>
              <a:t>4</a:t>
            </a:fld>
            <a:endParaRPr lang="en-US" dirty="0"/>
          </a:p>
        </p:txBody>
      </p:sp>
    </p:spTree>
    <p:extLst>
      <p:ext uri="{BB962C8B-B14F-4D97-AF65-F5344CB8AC3E}">
        <p14:creationId xmlns:p14="http://schemas.microsoft.com/office/powerpoint/2010/main" val="1523772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4EC56D03-EA24-4CA7-87E1-2D9B8060DA5D}" type="slidenum">
              <a:rPr lang="en-US" smtClean="0"/>
              <a:pPr>
                <a:defRPr/>
              </a:pPr>
              <a:t>5</a:t>
            </a:fld>
            <a:endParaRPr lang="en-US" dirty="0"/>
          </a:p>
        </p:txBody>
      </p:sp>
    </p:spTree>
    <p:extLst>
      <p:ext uri="{BB962C8B-B14F-4D97-AF65-F5344CB8AC3E}">
        <p14:creationId xmlns:p14="http://schemas.microsoft.com/office/powerpoint/2010/main" val="152377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C56D03-EA24-4CA7-87E1-2D9B8060DA5D}" type="slidenum">
              <a:rPr lang="en-US" smtClean="0"/>
              <a:pPr>
                <a:defRPr/>
              </a:pPr>
              <a:t>10</a:t>
            </a:fld>
            <a:endParaRPr lang="en-US" dirty="0"/>
          </a:p>
        </p:txBody>
      </p:sp>
    </p:spTree>
    <p:extLst>
      <p:ext uri="{BB962C8B-B14F-4D97-AF65-F5344CB8AC3E}">
        <p14:creationId xmlns:p14="http://schemas.microsoft.com/office/powerpoint/2010/main" val="206007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baseline="0" dirty="0" smtClean="0"/>
          </a:p>
          <a:p>
            <a:pPr>
              <a:defRPr/>
            </a:pPr>
            <a:endParaRPr lang="en-US" baseline="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9453" indent="-280559" eaLnBrk="0" hangingPunct="0">
              <a:defRPr>
                <a:solidFill>
                  <a:schemeClr val="tx1"/>
                </a:solidFill>
                <a:latin typeface="Arial" pitchFamily="34" charset="0"/>
              </a:defRPr>
            </a:lvl2pPr>
            <a:lvl3pPr marL="1122237" indent="-224448" eaLnBrk="0" hangingPunct="0">
              <a:defRPr>
                <a:solidFill>
                  <a:schemeClr val="tx1"/>
                </a:solidFill>
                <a:latin typeface="Arial" pitchFamily="34" charset="0"/>
              </a:defRPr>
            </a:lvl3pPr>
            <a:lvl4pPr marL="1571131" indent="-224448" eaLnBrk="0" hangingPunct="0">
              <a:defRPr>
                <a:solidFill>
                  <a:schemeClr val="tx1"/>
                </a:solidFill>
                <a:latin typeface="Arial" pitchFamily="34" charset="0"/>
              </a:defRPr>
            </a:lvl4pPr>
            <a:lvl5pPr marL="2020027" indent="-224448" eaLnBrk="0" hangingPunct="0">
              <a:defRPr>
                <a:solidFill>
                  <a:schemeClr val="tx1"/>
                </a:solidFill>
                <a:latin typeface="Arial" pitchFamily="34" charset="0"/>
              </a:defRPr>
            </a:lvl5pPr>
            <a:lvl6pPr marL="2468921" indent="-224448" eaLnBrk="0" fontAlgn="base" hangingPunct="0">
              <a:spcBef>
                <a:spcPct val="0"/>
              </a:spcBef>
              <a:spcAft>
                <a:spcPct val="0"/>
              </a:spcAft>
              <a:defRPr>
                <a:solidFill>
                  <a:schemeClr val="tx1"/>
                </a:solidFill>
                <a:latin typeface="Arial" pitchFamily="34" charset="0"/>
              </a:defRPr>
            </a:lvl6pPr>
            <a:lvl7pPr marL="2917816" indent="-224448" eaLnBrk="0" fontAlgn="base" hangingPunct="0">
              <a:spcBef>
                <a:spcPct val="0"/>
              </a:spcBef>
              <a:spcAft>
                <a:spcPct val="0"/>
              </a:spcAft>
              <a:defRPr>
                <a:solidFill>
                  <a:schemeClr val="tx1"/>
                </a:solidFill>
                <a:latin typeface="Arial" pitchFamily="34" charset="0"/>
              </a:defRPr>
            </a:lvl7pPr>
            <a:lvl8pPr marL="3366710" indent="-224448" eaLnBrk="0" fontAlgn="base" hangingPunct="0">
              <a:spcBef>
                <a:spcPct val="0"/>
              </a:spcBef>
              <a:spcAft>
                <a:spcPct val="0"/>
              </a:spcAft>
              <a:defRPr>
                <a:solidFill>
                  <a:schemeClr val="tx1"/>
                </a:solidFill>
                <a:latin typeface="Arial" pitchFamily="34" charset="0"/>
              </a:defRPr>
            </a:lvl8pPr>
            <a:lvl9pPr marL="3815605" indent="-224448" eaLnBrk="0" fontAlgn="base" hangingPunct="0">
              <a:spcBef>
                <a:spcPct val="0"/>
              </a:spcBef>
              <a:spcAft>
                <a:spcPct val="0"/>
              </a:spcAft>
              <a:defRPr>
                <a:solidFill>
                  <a:schemeClr val="tx1"/>
                </a:solidFill>
                <a:latin typeface="Arial" pitchFamily="34" charset="0"/>
              </a:defRPr>
            </a:lvl9pPr>
          </a:lstStyle>
          <a:p>
            <a:pPr eaLnBrk="1" hangingPunct="1"/>
            <a:fld id="{71C49CD5-5D8B-4534-A36F-C6E93BB260EB}" type="slidenum">
              <a:rPr lang="en-US"/>
              <a:pPr eaLnBrk="1" hangingPunct="1"/>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D56F6-4997-442E-A843-8EF5138C0534}" type="slidenum">
              <a:rPr lang="en-US" smtClean="0"/>
              <a:t>19</a:t>
            </a:fld>
            <a:endParaRPr lang="en-US"/>
          </a:p>
        </p:txBody>
      </p:sp>
    </p:spTree>
    <p:extLst>
      <p:ext uri="{BB962C8B-B14F-4D97-AF65-F5344CB8AC3E}">
        <p14:creationId xmlns:p14="http://schemas.microsoft.com/office/powerpoint/2010/main" val="130437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C56D03-EA24-4CA7-87E1-2D9B8060DA5D}" type="slidenum">
              <a:rPr lang="en-US" smtClean="0"/>
              <a:pPr>
                <a:defRPr/>
              </a:pPr>
              <a:t>22</a:t>
            </a:fld>
            <a:endParaRPr lang="en-US" dirty="0"/>
          </a:p>
        </p:txBody>
      </p:sp>
    </p:spTree>
    <p:extLst>
      <p:ext uri="{BB962C8B-B14F-4D97-AF65-F5344CB8AC3E}">
        <p14:creationId xmlns:p14="http://schemas.microsoft.com/office/powerpoint/2010/main" val="269760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2020 in sight, Healthy Wisconsin conducted a health assessment process that would lead to Wisconsin’s comprehensive state health improvement plan.</a:t>
            </a:r>
          </a:p>
          <a:p>
            <a:endParaRPr lang="en-US" dirty="0" smtClean="0"/>
          </a:p>
          <a:p>
            <a:r>
              <a:rPr lang="en-US" dirty="0" smtClean="0"/>
              <a:t>Led by a steering committee representing Wisconsin communities and leaders, we considered nearly two dozen health concerns before identifying five key health priorities for our state: alcohol, nutrition and physical activity, opioids, suicide and tobacco. We also recognized the need to build awareness around the effect ACEs can have on our health.</a:t>
            </a:r>
          </a:p>
          <a:p>
            <a:endParaRPr lang="en-US" dirty="0" smtClean="0"/>
          </a:p>
          <a:p>
            <a:r>
              <a:rPr lang="en-US" dirty="0" smtClean="0"/>
              <a:t>For</a:t>
            </a:r>
            <a:r>
              <a:rPr lang="en-US" baseline="0" dirty="0" smtClean="0"/>
              <a:t> more information on Healthy Wisconsin and to read the full state health assessment and improvement plan document, visit healthy.wisconsin.gov. </a:t>
            </a:r>
            <a:endParaRPr lang="en-US" dirty="0"/>
          </a:p>
        </p:txBody>
      </p:sp>
      <p:sp>
        <p:nvSpPr>
          <p:cNvPr id="4" name="Slide Number Placeholder 3"/>
          <p:cNvSpPr>
            <a:spLocks noGrp="1"/>
          </p:cNvSpPr>
          <p:nvPr>
            <p:ph type="sldNum" sz="quarter" idx="10"/>
          </p:nvPr>
        </p:nvSpPr>
        <p:spPr/>
        <p:txBody>
          <a:bodyPr/>
          <a:lstStyle/>
          <a:p>
            <a:pPr>
              <a:buClr>
                <a:srgbClr val="0000FF"/>
              </a:buClr>
              <a:defRPr/>
            </a:pPr>
            <a:fld id="{4EC56D03-EA24-4CA7-87E1-2D9B8060DA5D}" type="slidenum">
              <a:rPr lang="en-US" smtClean="0"/>
              <a:pPr>
                <a:buClr>
                  <a:srgbClr val="0000FF"/>
                </a:buClr>
                <a:defRPr/>
              </a:pPr>
              <a:t>24</a:t>
            </a:fld>
            <a:endParaRPr lang="en-US" dirty="0"/>
          </a:p>
        </p:txBody>
      </p:sp>
    </p:spTree>
    <p:extLst>
      <p:ext uri="{BB962C8B-B14F-4D97-AF65-F5344CB8AC3E}">
        <p14:creationId xmlns:p14="http://schemas.microsoft.com/office/powerpoint/2010/main" val="3124643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800"/>
            <a:ext cx="7543800" cy="2593975"/>
          </a:xfrm>
        </p:spPr>
        <p:txBody>
          <a:bodyPr anchor="b"/>
          <a:lstStyle>
            <a:lvl1pPr>
              <a:lnSpc>
                <a:spcPts val="7000"/>
              </a:lnSpc>
              <a:defRPr sz="6600">
                <a:ln>
                  <a:noFill/>
                </a:ln>
                <a:solidFill>
                  <a:schemeClr val="tx2"/>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3987799"/>
            <a:ext cx="6461760" cy="1498600"/>
          </a:xfrm>
        </p:spPr>
        <p:txBody>
          <a:bodyPr anchor="t">
            <a:normAutofit/>
          </a:bodyPr>
          <a:lstStyle>
            <a:lvl1pPr marL="0" indent="0" algn="l">
              <a:spcBef>
                <a:spcPts val="20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a:t>
            </a:r>
            <a:br>
              <a:rPr lang="en-US" dirty="0" smtClean="0"/>
            </a:br>
            <a:r>
              <a:rPr lang="en-US" dirty="0" smtClean="0"/>
              <a:t>Position Title of Presenter</a:t>
            </a:r>
            <a:br>
              <a:rPr lang="en-US" dirty="0" smtClean="0"/>
            </a:br>
            <a:r>
              <a:rPr lang="en-US" dirty="0" smtClean="0"/>
              <a:t>Date of Presentation</a:t>
            </a:r>
            <a:endParaRPr lang="en-US" dirty="0"/>
          </a:p>
        </p:txBody>
      </p:sp>
      <p:sp>
        <p:nvSpPr>
          <p:cNvPr id="11" name="Content Placeholder 10"/>
          <p:cNvSpPr>
            <a:spLocks noGrp="1"/>
          </p:cNvSpPr>
          <p:nvPr>
            <p:ph sz="quarter" idx="10" hasCustomPrompt="1"/>
          </p:nvPr>
        </p:nvSpPr>
        <p:spPr>
          <a:xfrm>
            <a:off x="685800" y="3047999"/>
            <a:ext cx="7543800" cy="812800"/>
          </a:xfrm>
        </p:spPr>
        <p:txBody>
          <a:bodyPr>
            <a:noAutofit/>
          </a:bodyPr>
          <a:lstStyle>
            <a:lvl1pPr marL="0" indent="0">
              <a:buNone/>
              <a:defRPr sz="2800" baseline="0">
                <a:solidFill>
                  <a:srgbClr val="72AEB6"/>
                </a:solidFill>
                <a:latin typeface="+mj-lt"/>
              </a:defRPr>
            </a:lvl1pPr>
          </a:lstStyle>
          <a:p>
            <a:pPr lvl="0"/>
            <a:r>
              <a:rPr lang="en-US" dirty="0" smtClean="0"/>
              <a:t>Click to edit subtitle</a:t>
            </a:r>
          </a:p>
        </p:txBody>
      </p:sp>
      <p:pic>
        <p:nvPicPr>
          <p:cNvPr id="409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72800" y="6087756"/>
            <a:ext cx="3175198" cy="61784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640672" y="76200"/>
            <a:ext cx="7239000" cy="307777"/>
          </a:xfrm>
          <a:prstGeom prst="rect">
            <a:avLst/>
          </a:prstGeom>
          <a:noFill/>
        </p:spPr>
        <p:txBody>
          <a:bodyPr wrap="square" rtlCol="0">
            <a:spAutoFit/>
          </a:bodyPr>
          <a:lstStyle/>
          <a:p>
            <a:pPr lvl="0"/>
            <a:r>
              <a:rPr lang="en-US" sz="1400" baseline="0" dirty="0" smtClean="0">
                <a:solidFill>
                  <a:srgbClr val="003D78"/>
                </a:solidFill>
                <a:latin typeface="Lucida Calligraphy" panose="03010101010101010101" pitchFamily="66" charset="0"/>
              </a:rPr>
              <a:t>Protecting and promoting the health and safety of the people of Wisconsin</a:t>
            </a:r>
          </a:p>
        </p:txBody>
      </p:sp>
      <p:sp>
        <p:nvSpPr>
          <p:cNvPr id="5" name="Picture Placeholder 4"/>
          <p:cNvSpPr>
            <a:spLocks noGrp="1"/>
          </p:cNvSpPr>
          <p:nvPr>
            <p:ph type="pic" sz="quarter" idx="11" hasCustomPrompt="1"/>
          </p:nvPr>
        </p:nvSpPr>
        <p:spPr>
          <a:xfrm>
            <a:off x="5029200" y="6088063"/>
            <a:ext cx="3273425" cy="693737"/>
          </a:xfrm>
        </p:spPr>
        <p:txBody>
          <a:bodyPr>
            <a:normAutofit/>
          </a:bodyPr>
          <a:lstStyle>
            <a:lvl1pPr marL="114300" indent="0" algn="ctr">
              <a:buNone/>
              <a:defRPr sz="1800"/>
            </a:lvl1pPr>
          </a:lstStyle>
          <a:p>
            <a:r>
              <a:rPr lang="en-US" dirty="0" smtClean="0"/>
              <a:t>Placeholder for Collaborator or Program logo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5" name="Footer Placeholder 4"/>
          <p:cNvSpPr>
            <a:spLocks noGrp="1"/>
          </p:cNvSpPr>
          <p:nvPr>
            <p:ph type="ftr" sz="quarter" idx="11"/>
          </p:nvPr>
        </p:nvSpPr>
        <p:spPr/>
        <p:txBody>
          <a:body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399462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6" name="Footer Placeholder 5"/>
          <p:cNvSpPr>
            <a:spLocks noGrp="1"/>
          </p:cNvSpPr>
          <p:nvPr>
            <p:ph type="ftr" sz="quarter" idx="11"/>
          </p:nvPr>
        </p:nvSpPr>
        <p:spPr/>
        <p:txBody>
          <a:bodyPr/>
          <a:lstStyle/>
          <a:p>
            <a:pPr>
              <a:buClr>
                <a:srgbClr val="0000FF"/>
              </a:buClr>
            </a:pPr>
            <a:endParaRPr lang="en-US">
              <a:solidFill>
                <a:prstClr val="white"/>
              </a:solidFill>
            </a:endParaRPr>
          </a:p>
        </p:txBody>
      </p:sp>
      <p:sp>
        <p:nvSpPr>
          <p:cNvPr id="7" name="Slide Number Placeholder 6"/>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175276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8" name="Footer Placeholder 7"/>
          <p:cNvSpPr>
            <a:spLocks noGrp="1"/>
          </p:cNvSpPr>
          <p:nvPr>
            <p:ph type="ftr" sz="quarter" idx="11"/>
          </p:nvPr>
        </p:nvSpPr>
        <p:spPr/>
        <p:txBody>
          <a:bodyPr/>
          <a:lstStyle/>
          <a:p>
            <a:pPr>
              <a:buClr>
                <a:srgbClr val="0000FF"/>
              </a:buClr>
            </a:pPr>
            <a:endParaRPr lang="en-US">
              <a:solidFill>
                <a:prstClr val="white"/>
              </a:solidFill>
            </a:endParaRPr>
          </a:p>
        </p:txBody>
      </p:sp>
      <p:sp>
        <p:nvSpPr>
          <p:cNvPr id="9" name="Slide Number Placeholder 8"/>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2210777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4" name="Footer Placeholder 3"/>
          <p:cNvSpPr>
            <a:spLocks noGrp="1"/>
          </p:cNvSpPr>
          <p:nvPr>
            <p:ph type="ftr" sz="quarter" idx="11"/>
          </p:nvPr>
        </p:nvSpPr>
        <p:spPr/>
        <p:txBody>
          <a:bodyPr/>
          <a:lstStyle/>
          <a:p>
            <a:pPr>
              <a:buClr>
                <a:srgbClr val="0000FF"/>
              </a:buClr>
            </a:pPr>
            <a:endParaRPr lang="en-US">
              <a:solidFill>
                <a:prstClr val="white"/>
              </a:solidFill>
            </a:endParaRPr>
          </a:p>
        </p:txBody>
      </p:sp>
      <p:sp>
        <p:nvSpPr>
          <p:cNvPr id="5" name="Slide Number Placeholder 4"/>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271925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3" name="Footer Placeholder 2"/>
          <p:cNvSpPr>
            <a:spLocks noGrp="1"/>
          </p:cNvSpPr>
          <p:nvPr>
            <p:ph type="ftr" sz="quarter" idx="11"/>
          </p:nvPr>
        </p:nvSpPr>
        <p:spPr/>
        <p:txBody>
          <a:bodyPr/>
          <a:lstStyle/>
          <a:p>
            <a:pPr>
              <a:buClr>
                <a:srgbClr val="0000FF"/>
              </a:buClr>
            </a:pPr>
            <a:endParaRPr lang="en-US">
              <a:solidFill>
                <a:prstClr val="white"/>
              </a:solidFill>
            </a:endParaRPr>
          </a:p>
        </p:txBody>
      </p:sp>
      <p:sp>
        <p:nvSpPr>
          <p:cNvPr id="4" name="Slide Number Placeholder 3"/>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359219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6" name="Footer Placeholder 5"/>
          <p:cNvSpPr>
            <a:spLocks noGrp="1"/>
          </p:cNvSpPr>
          <p:nvPr>
            <p:ph type="ftr" sz="quarter" idx="11"/>
          </p:nvPr>
        </p:nvSpPr>
        <p:spPr/>
        <p:txBody>
          <a:bodyPr/>
          <a:lstStyle/>
          <a:p>
            <a:pPr>
              <a:buClr>
                <a:srgbClr val="0000FF"/>
              </a:buClr>
            </a:pPr>
            <a:endParaRPr lang="en-US">
              <a:solidFill>
                <a:prstClr val="white"/>
              </a:solidFill>
            </a:endParaRPr>
          </a:p>
        </p:txBody>
      </p:sp>
      <p:sp>
        <p:nvSpPr>
          <p:cNvPr id="7" name="Slide Number Placeholder 6"/>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136785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5" name="Footer Placeholder 4"/>
          <p:cNvSpPr>
            <a:spLocks noGrp="1"/>
          </p:cNvSpPr>
          <p:nvPr>
            <p:ph type="ftr" sz="quarter" idx="11"/>
          </p:nvPr>
        </p:nvSpPr>
        <p:spPr/>
        <p:txBody>
          <a:body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14383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5" name="Footer Placeholder 4"/>
          <p:cNvSpPr>
            <a:spLocks noGrp="1"/>
          </p:cNvSpPr>
          <p:nvPr>
            <p:ph type="ftr" sz="quarter" idx="11"/>
          </p:nvPr>
        </p:nvSpPr>
        <p:spPr/>
        <p:txBody>
          <a:body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246482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dirty="0">
              <a:solidFill>
                <a:prstClr val="white"/>
              </a:solidFill>
            </a:endParaRPr>
          </a:p>
        </p:txBody>
      </p:sp>
      <p:sp>
        <p:nvSpPr>
          <p:cNvPr id="4" name="Footer Placeholder 3"/>
          <p:cNvSpPr>
            <a:spLocks noGrp="1"/>
          </p:cNvSpPr>
          <p:nvPr>
            <p:ph type="ftr" sz="quarter" idx="11"/>
          </p:nvPr>
        </p:nvSpPr>
        <p:spPr/>
        <p:txBody>
          <a:bodyPr/>
          <a:lstStyle/>
          <a:p>
            <a:pPr>
              <a:buClr>
                <a:srgbClr val="0000FF"/>
              </a:buClr>
            </a:pPr>
            <a:endParaRPr lang="en-US" dirty="0">
              <a:solidFill>
                <a:prstClr val="white"/>
              </a:solidFill>
            </a:endParaRPr>
          </a:p>
        </p:txBody>
      </p:sp>
      <p:sp>
        <p:nvSpPr>
          <p:cNvPr id="5" name="Slide Number Placeholder 4"/>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244372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sz="2800"/>
            </a:lvl1pPr>
            <a:lvl2pPr>
              <a:spcBef>
                <a:spcPts val="600"/>
              </a:spcBef>
              <a:defRPr sz="2400"/>
            </a:lvl2pPr>
            <a:lvl3pPr>
              <a:spcBef>
                <a:spcPts val="600"/>
              </a:spcBef>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Slide Number Placeholder 5"/>
          <p:cNvSpPr>
            <a:spLocks noGrp="1"/>
          </p:cNvSpPr>
          <p:nvPr>
            <p:ph type="sldNum" sz="quarter" idx="12"/>
          </p:nvPr>
        </p:nvSpPr>
        <p:spPr>
          <a:xfrm>
            <a:off x="8531788" y="5648960"/>
            <a:ext cx="548640" cy="396240"/>
          </a:xfrm>
        </p:spPr>
        <p:txBody>
          <a:bodyPr/>
          <a:lstStyle/>
          <a:p>
            <a:fld id="{D6EA5BDF-9E16-442F-8C8B-732008E947A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3"/>
            <a:ext cx="6135687" cy="16335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6EA5BDF-9E16-442F-8C8B-732008E947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6EA5BDF-9E16-442F-8C8B-732008E947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6EA5BDF-9E16-442F-8C8B-732008E947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EA5BDF-9E16-442F-8C8B-732008E947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7"/>
            <a:ext cx="7772400" cy="594627"/>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spcBef>
                <a:spcPts val="0"/>
              </a:spcBef>
              <a:buNone/>
              <a:defRPr sz="180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fld id="{D6EA5BDF-9E16-442F-8C8B-732008E947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5" name="Footer Placeholder 4"/>
          <p:cNvSpPr>
            <a:spLocks noGrp="1"/>
          </p:cNvSpPr>
          <p:nvPr>
            <p:ph type="ftr" sz="quarter" idx="11"/>
          </p:nvPr>
        </p:nvSpPr>
        <p:spPr/>
        <p:txBody>
          <a:body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181856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buClr>
                <a:srgbClr val="0000FF"/>
              </a:buClr>
            </a:pPr>
            <a:fld id="{7C1F158A-07AE-4D2B-AA91-60E5CD321D88}" type="datetimeFigureOut">
              <a:rPr lang="en-US" smtClean="0">
                <a:solidFill>
                  <a:prstClr val="white"/>
                </a:solidFill>
              </a:rPr>
              <a:pPr>
                <a:buClr>
                  <a:srgbClr val="0000FF"/>
                </a:buClr>
              </a:pPr>
              <a:t>9/26/2018</a:t>
            </a:fld>
            <a:endParaRPr lang="en-US">
              <a:solidFill>
                <a:prstClr val="white"/>
              </a:solidFill>
            </a:endParaRPr>
          </a:p>
        </p:txBody>
      </p:sp>
      <p:sp>
        <p:nvSpPr>
          <p:cNvPr id="5" name="Footer Placeholder 4"/>
          <p:cNvSpPr>
            <a:spLocks noGrp="1"/>
          </p:cNvSpPr>
          <p:nvPr>
            <p:ph type="ftr" sz="quarter" idx="11"/>
          </p:nvPr>
        </p:nvSpPr>
        <p:spPr/>
        <p:txBody>
          <a:bodyPr/>
          <a:lstStyle/>
          <a:p>
            <a:pPr>
              <a:buClr>
                <a:srgbClr val="0000FF"/>
              </a:buClr>
            </a:pPr>
            <a:endParaRPr lang="en-US">
              <a:solidFill>
                <a:prstClr val="white"/>
              </a:solidFill>
            </a:endParaRPr>
          </a:p>
        </p:txBody>
      </p:sp>
      <p:sp>
        <p:nvSpPr>
          <p:cNvPr id="6" name="Slide Number Placeholder 5"/>
          <p:cNvSpPr>
            <a:spLocks noGrp="1"/>
          </p:cNvSpPr>
          <p:nvPr>
            <p:ph type="sldNum" sz="quarter" idx="12"/>
          </p:nvPr>
        </p:nvSpPr>
        <p:spPr/>
        <p:txBody>
          <a:bodyPr/>
          <a:lstStyle/>
          <a:p>
            <a:pPr>
              <a:buClr>
                <a:srgbClr val="0000FF"/>
              </a:buClr>
            </a:pPr>
            <a:fld id="{CE63FE32-B129-4F06-BF19-4F4FB10DE2A1}" type="slidenum">
              <a:rPr lang="en-US" smtClean="0">
                <a:solidFill>
                  <a:prstClr val="white"/>
                </a:solidFill>
              </a:rPr>
              <a:pPr>
                <a:buClr>
                  <a:srgbClr val="0000FF"/>
                </a:buClr>
              </a:pPr>
              <a:t>‹#›</a:t>
            </a:fld>
            <a:endParaRPr lang="en-US">
              <a:solidFill>
                <a:prstClr val="white"/>
              </a:solidFill>
            </a:endParaRPr>
          </a:p>
        </p:txBody>
      </p:sp>
    </p:spTree>
    <p:extLst>
      <p:ext uri="{BB962C8B-B14F-4D97-AF65-F5344CB8AC3E}">
        <p14:creationId xmlns:p14="http://schemas.microsoft.com/office/powerpoint/2010/main" val="14302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6EA5BDF-9E16-442F-8C8B-732008E947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9" r:id="rId7"/>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a:solidFill>
            <a:srgbClr val="FFC000"/>
          </a:solidFill>
        </p:spPr>
        <p:txBody>
          <a:bodyPr vert="horz" lIns="91440" tIns="45720" rIns="91440" bIns="45720" rtlCol="0" anchor="ctr"/>
          <a:lstStyle>
            <a:lvl1pPr algn="l">
              <a:defRPr sz="1200">
                <a:solidFill>
                  <a:schemeClr val="bg1"/>
                </a:solidFill>
              </a:defRPr>
            </a:lvl1pPr>
          </a:lstStyle>
          <a:p>
            <a:fld id="{7C1F158A-07AE-4D2B-AA91-60E5CD321D88}" type="datetimeFigureOut">
              <a:rPr lang="en-US" smtClean="0">
                <a:solidFill>
                  <a:prstClr val="white"/>
                </a:solidFill>
              </a:rPr>
              <a:pPr/>
              <a:t>9/26/2018</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a:solidFill>
            <a:srgbClr val="FFC000"/>
          </a:solidFill>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a:solidFill>
            <a:srgbClr val="FFC000"/>
          </a:solidFill>
        </p:spPr>
        <p:txBody>
          <a:bodyPr vert="horz" lIns="91440" tIns="45720" rIns="91440" bIns="45720" rtlCol="0" anchor="ctr"/>
          <a:lstStyle>
            <a:lvl1pPr algn="r">
              <a:defRPr sz="1200">
                <a:solidFill>
                  <a:schemeClr val="bg1"/>
                </a:solidFill>
              </a:defRPr>
            </a:lvl1pPr>
          </a:lstStyle>
          <a:p>
            <a:fld id="{CE63FE32-B129-4F06-BF19-4F4FB10DE2A1}"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76200" y="76200"/>
            <a:ext cx="8991600" cy="533400"/>
          </a:xfrm>
          <a:prstGeom prst="rect">
            <a:avLst/>
          </a:prstGeom>
          <a:solidFill>
            <a:schemeClr val="accent3">
              <a:lumMod val="75000"/>
            </a:schemeClr>
          </a:solidFill>
        </p:spPr>
        <p:txBody>
          <a:bodyPr wrap="square" rtlCol="0">
            <a:spAutoFit/>
          </a:bodyPr>
          <a:lstStyle/>
          <a:p>
            <a:endParaRPr lang="en-US" dirty="0">
              <a:solidFill>
                <a:prstClr val="black"/>
              </a:solidFill>
            </a:endParaRPr>
          </a:p>
        </p:txBody>
      </p:sp>
      <p:sp>
        <p:nvSpPr>
          <p:cNvPr id="8" name="TextBox 7"/>
          <p:cNvSpPr txBox="1"/>
          <p:nvPr userDrawn="1"/>
        </p:nvSpPr>
        <p:spPr>
          <a:xfrm>
            <a:off x="234950" y="158234"/>
            <a:ext cx="8528050" cy="369332"/>
          </a:xfrm>
          <a:prstGeom prst="rect">
            <a:avLst/>
          </a:prstGeom>
          <a:noFill/>
        </p:spPr>
        <p:txBody>
          <a:bodyPr wrap="square" rtlCol="0">
            <a:spAutoFit/>
          </a:bodyPr>
          <a:lstStyle/>
          <a:p>
            <a:r>
              <a:rPr lang="en-US" b="1" dirty="0" smtClean="0">
                <a:solidFill>
                  <a:prstClr val="white"/>
                </a:solidFill>
              </a:rPr>
              <a:t>Healthy Wisconsin – State Health Assessment and State Health Improvement Plan </a:t>
            </a:r>
            <a:endParaRPr lang="en-US" b="1" dirty="0">
              <a:solidFill>
                <a:prstClr val="white"/>
              </a:solidFill>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268" y="773668"/>
            <a:ext cx="1055132" cy="1055132"/>
          </a:xfrm>
          <a:prstGeom prst="rect">
            <a:avLst/>
          </a:prstGeom>
        </p:spPr>
      </p:pic>
      <p:sp>
        <p:nvSpPr>
          <p:cNvPr id="10" name="Title 6"/>
          <p:cNvSpPr txBox="1">
            <a:spLocks/>
          </p:cNvSpPr>
          <p:nvPr userDrawn="1"/>
        </p:nvSpPr>
        <p:spPr>
          <a:xfrm>
            <a:off x="1295400" y="762000"/>
            <a:ext cx="7543800" cy="10366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prstClr val="black"/>
              </a:solidFill>
            </a:endParaRPr>
          </a:p>
        </p:txBody>
      </p:sp>
      <p:sp>
        <p:nvSpPr>
          <p:cNvPr id="11" name="Subtitle 2"/>
          <p:cNvSpPr txBox="1">
            <a:spLocks/>
          </p:cNvSpPr>
          <p:nvPr userDrawn="1"/>
        </p:nvSpPr>
        <p:spPr>
          <a:xfrm>
            <a:off x="457200" y="1981200"/>
            <a:ext cx="8229600" cy="4191000"/>
          </a:xfrm>
          <a:prstGeom prst="rect">
            <a:avLst/>
          </a:prstGeom>
          <a:solidFill>
            <a:srgbClr val="0070C0"/>
          </a:solidFill>
          <a:ln>
            <a:solidFill>
              <a:srgbClr val="0070C0"/>
            </a:solidFill>
          </a:ln>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endParaRPr lang="en-US" b="1" dirty="0">
              <a:solidFill>
                <a:prstClr val="white"/>
              </a:solidFill>
            </a:endParaRPr>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34950" y="6324600"/>
            <a:ext cx="220662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5033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hatworksforhealth.wisc.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healthy.wisconsin.gov/"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CAcQjRxqFQoTCPzggrP3i8gCFcIXkgodne4BUw&amp;url=https://www.regjeringen.no/en/dokumenter/report-no.-20-to-the-storting-2006-2007/id449531/?ch%3D2&amp;psig=AFQjCNGhdwXspw-OcnUujY_dDF5Asge4uA&amp;ust=1443055614605396"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1C3765"/>
                </a:solidFill>
              </a:rPr>
              <a:t>Public Health 101</a:t>
            </a:r>
            <a:endParaRPr lang="en-US" dirty="0"/>
          </a:p>
        </p:txBody>
      </p:sp>
      <p:sp>
        <p:nvSpPr>
          <p:cNvPr id="3" name="Subtitle 2"/>
          <p:cNvSpPr>
            <a:spLocks noGrp="1"/>
          </p:cNvSpPr>
          <p:nvPr>
            <p:ph type="subTitle" idx="1"/>
          </p:nvPr>
        </p:nvSpPr>
        <p:spPr/>
        <p:txBody>
          <a:bodyPr/>
          <a:lstStyle/>
          <a:p>
            <a:endParaRPr lang="en-US" dirty="0"/>
          </a:p>
        </p:txBody>
      </p:sp>
      <p:sp>
        <p:nvSpPr>
          <p:cNvPr id="4" name="Content Placeholder 3"/>
          <p:cNvSpPr>
            <a:spLocks noGrp="1"/>
          </p:cNvSpPr>
          <p:nvPr>
            <p:ph sz="quarter" idx="10"/>
          </p:nvPr>
        </p:nvSpPr>
        <p:spPr/>
        <p:txBody>
          <a:bodyPr/>
          <a:lstStyle/>
          <a:p>
            <a:r>
              <a:rPr lang="en-US" dirty="0" smtClean="0"/>
              <a:t>Principles </a:t>
            </a:r>
            <a:r>
              <a:rPr lang="en-US" dirty="0"/>
              <a:t>and Practices of Population-Based Services</a:t>
            </a:r>
          </a:p>
        </p:txBody>
      </p:sp>
    </p:spTree>
    <p:extLst>
      <p:ext uri="{BB962C8B-B14F-4D97-AF65-F5344CB8AC3E}">
        <p14:creationId xmlns:p14="http://schemas.microsoft.com/office/powerpoint/2010/main" val="3134104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Population-Based Interventions?</a:t>
            </a:r>
          </a:p>
        </p:txBody>
      </p:sp>
      <p:sp>
        <p:nvSpPr>
          <p:cNvPr id="3" name="Content Placeholder 2"/>
          <p:cNvSpPr>
            <a:spLocks noGrp="1"/>
          </p:cNvSpPr>
          <p:nvPr>
            <p:ph idx="1"/>
          </p:nvPr>
        </p:nvSpPr>
        <p:spPr/>
        <p:txBody>
          <a:bodyPr/>
          <a:lstStyle/>
          <a:p>
            <a:r>
              <a:rPr lang="en-US" dirty="0"/>
              <a:t>Aimed at disease prevention and health promotion</a:t>
            </a:r>
          </a:p>
          <a:p>
            <a:r>
              <a:rPr lang="en-US" dirty="0"/>
              <a:t>Affects an entire population or populations at risk</a:t>
            </a:r>
          </a:p>
          <a:p>
            <a:r>
              <a:rPr lang="en-US" dirty="0"/>
              <a:t>Targets underlying risks and environmental factors </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9</a:t>
            </a:fld>
            <a:endParaRPr lang="en-US" dirty="0"/>
          </a:p>
        </p:txBody>
      </p:sp>
    </p:spTree>
    <p:extLst>
      <p:ext uri="{BB962C8B-B14F-4D97-AF65-F5344CB8AC3E}">
        <p14:creationId xmlns:p14="http://schemas.microsoft.com/office/powerpoint/2010/main" val="163956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05651" y="437986"/>
            <a:ext cx="7368035" cy="5968621"/>
            <a:chOff x="495297" y="1066800"/>
            <a:chExt cx="8458203" cy="5105400"/>
          </a:xfrm>
        </p:grpSpPr>
        <p:grpSp>
          <p:nvGrpSpPr>
            <p:cNvPr id="14" name="Group 52"/>
            <p:cNvGrpSpPr>
              <a:grpSpLocks/>
            </p:cNvGrpSpPr>
            <p:nvPr/>
          </p:nvGrpSpPr>
          <p:grpSpPr bwMode="auto">
            <a:xfrm>
              <a:off x="495300" y="1152525"/>
              <a:ext cx="8458200" cy="5019675"/>
              <a:chOff x="288" y="774"/>
              <a:chExt cx="5328" cy="3162"/>
            </a:xfrm>
          </p:grpSpPr>
          <p:sp>
            <p:nvSpPr>
              <p:cNvPr id="15" name="Oval 4"/>
              <p:cNvSpPr>
                <a:spLocks noChangeArrowheads="1"/>
              </p:cNvSpPr>
              <p:nvPr/>
            </p:nvSpPr>
            <p:spPr bwMode="auto">
              <a:xfrm>
                <a:off x="880" y="1987"/>
                <a:ext cx="4117" cy="1901"/>
              </a:xfrm>
              <a:prstGeom prst="ellipse">
                <a:avLst/>
              </a:prstGeom>
              <a:noFill/>
              <a:ln w="38100">
                <a:solidFill>
                  <a:srgbClr val="00FFFF"/>
                </a:solidFill>
                <a:round/>
                <a:headEnd/>
                <a:tailEnd/>
              </a:ln>
              <a:extLst>
                <a:ext uri="{909E8E84-426E-40DD-AFC4-6F175D3DCCD1}">
                  <a14:hiddenFill xmlns:a14="http://schemas.microsoft.com/office/drawing/2010/main">
                    <a:solidFill>
                      <a:srgbClr val="00FFFF"/>
                    </a:solidFill>
                  </a14:hiddenFill>
                </a:ext>
              </a:extLst>
            </p:spPr>
            <p:txBody>
              <a:bodyPr/>
              <a:lstStyle/>
              <a:p>
                <a:pPr algn="l">
                  <a:spcBef>
                    <a:spcPct val="0"/>
                  </a:spcBef>
                  <a:buClrTx/>
                  <a:buSzTx/>
                  <a:buFontTx/>
                  <a:buNone/>
                </a:pPr>
                <a:endParaRPr lang="en-US" sz="1800" b="0" dirty="0">
                  <a:solidFill>
                    <a:schemeClr val="tx1"/>
                  </a:solidFill>
                  <a:latin typeface="Verdana" pitchFamily="34" charset="0"/>
                </a:endParaRPr>
              </a:p>
            </p:txBody>
          </p:sp>
          <p:sp>
            <p:nvSpPr>
              <p:cNvPr id="16" name="Oval 12"/>
              <p:cNvSpPr>
                <a:spLocks noChangeArrowheads="1"/>
              </p:cNvSpPr>
              <p:nvPr/>
            </p:nvSpPr>
            <p:spPr bwMode="auto">
              <a:xfrm>
                <a:off x="1095" y="2444"/>
                <a:ext cx="3633" cy="1444"/>
              </a:xfrm>
              <a:prstGeom prst="ellipse">
                <a:avLst/>
              </a:prstGeom>
              <a:noFill/>
              <a:ln w="38100">
                <a:solidFill>
                  <a:srgbClr val="00FF00"/>
                </a:solidFill>
                <a:round/>
                <a:headEnd/>
                <a:tailEnd/>
              </a:ln>
              <a:extLst>
                <a:ext uri="{909E8E84-426E-40DD-AFC4-6F175D3DCCD1}">
                  <a14:hiddenFill xmlns:a14="http://schemas.microsoft.com/office/drawing/2010/main">
                    <a:solidFill>
                      <a:srgbClr val="00FF00"/>
                    </a:solidFill>
                  </a14:hiddenFill>
                </a:ext>
              </a:extLst>
            </p:spPr>
            <p:txBody>
              <a:bodyPr/>
              <a:lstStyle/>
              <a:p>
                <a:pPr algn="l">
                  <a:spcBef>
                    <a:spcPct val="0"/>
                  </a:spcBef>
                  <a:buClrTx/>
                  <a:buSzTx/>
                  <a:buFontTx/>
                  <a:buNone/>
                </a:pPr>
                <a:endParaRPr lang="en-US" sz="1800" b="0" dirty="0">
                  <a:solidFill>
                    <a:schemeClr val="tx1"/>
                  </a:solidFill>
                  <a:latin typeface="Verdana" pitchFamily="34" charset="0"/>
                </a:endParaRPr>
              </a:p>
            </p:txBody>
          </p:sp>
          <p:sp>
            <p:nvSpPr>
              <p:cNvPr id="17" name="Oval 13"/>
              <p:cNvSpPr>
                <a:spLocks noChangeArrowheads="1"/>
              </p:cNvSpPr>
              <p:nvPr/>
            </p:nvSpPr>
            <p:spPr bwMode="auto">
              <a:xfrm>
                <a:off x="566" y="1598"/>
                <a:ext cx="4844" cy="2290"/>
              </a:xfrm>
              <a:prstGeom prst="ellipse">
                <a:avLst/>
              </a:prstGeom>
              <a:noFill/>
              <a:ln w="38100">
                <a:solidFill>
                  <a:srgbClr val="FF9900"/>
                </a:solidFill>
                <a:round/>
                <a:headEnd/>
                <a:tailEnd/>
              </a:ln>
              <a:extLst>
                <a:ext uri="{909E8E84-426E-40DD-AFC4-6F175D3DCCD1}">
                  <a14:hiddenFill xmlns:a14="http://schemas.microsoft.com/office/drawing/2010/main">
                    <a:solidFill>
                      <a:srgbClr val="FF9900"/>
                    </a:solidFill>
                  </a14:hiddenFill>
                </a:ext>
              </a:extLst>
            </p:spPr>
            <p:txBody>
              <a:bodyPr/>
              <a:lstStyle/>
              <a:p>
                <a:pPr algn="l">
                  <a:spcBef>
                    <a:spcPct val="0"/>
                  </a:spcBef>
                  <a:buClrTx/>
                  <a:buSzTx/>
                  <a:buFontTx/>
                  <a:buNone/>
                </a:pPr>
                <a:endParaRPr lang="en-US" sz="1800" b="0" dirty="0">
                  <a:solidFill>
                    <a:schemeClr val="tx1"/>
                  </a:solidFill>
                  <a:latin typeface="Verdana" pitchFamily="34" charset="0"/>
                </a:endParaRPr>
              </a:p>
            </p:txBody>
          </p:sp>
          <p:sp>
            <p:nvSpPr>
              <p:cNvPr id="18" name="Oval 14"/>
              <p:cNvSpPr>
                <a:spLocks noChangeArrowheads="1"/>
              </p:cNvSpPr>
              <p:nvPr/>
            </p:nvSpPr>
            <p:spPr bwMode="auto">
              <a:xfrm>
                <a:off x="288" y="774"/>
                <a:ext cx="5328" cy="3162"/>
              </a:xfrm>
              <a:prstGeom prst="ellipse">
                <a:avLst/>
              </a:prstGeom>
              <a:noFill/>
              <a:ln w="38100">
                <a:solidFill>
                  <a:srgbClr val="FF0000"/>
                </a:solidFill>
                <a:round/>
                <a:headEnd/>
                <a:tailEnd/>
              </a:ln>
              <a:extLst>
                <a:ext uri="{909E8E84-426E-40DD-AFC4-6F175D3DCCD1}">
                  <a14:hiddenFill xmlns:a14="http://schemas.microsoft.com/office/drawing/2010/main">
                    <a:solidFill>
                      <a:srgbClr val="FF0000"/>
                    </a:solidFill>
                  </a14:hiddenFill>
                </a:ext>
              </a:extLst>
            </p:spPr>
            <p:txBody>
              <a:bodyPr/>
              <a:lstStyle/>
              <a:p>
                <a:pPr algn="l">
                  <a:spcBef>
                    <a:spcPct val="0"/>
                  </a:spcBef>
                  <a:buClrTx/>
                  <a:buSzTx/>
                  <a:buFontTx/>
                  <a:buNone/>
                </a:pPr>
                <a:endParaRPr lang="en-US" sz="1800" b="0" dirty="0">
                  <a:solidFill>
                    <a:schemeClr val="tx1"/>
                  </a:solidFill>
                  <a:latin typeface="Verdana" pitchFamily="34" charset="0"/>
                </a:endParaRPr>
              </a:p>
            </p:txBody>
          </p:sp>
          <p:sp>
            <p:nvSpPr>
              <p:cNvPr id="19" name="Oval 15"/>
              <p:cNvSpPr>
                <a:spLocks noChangeArrowheads="1"/>
              </p:cNvSpPr>
              <p:nvPr/>
            </p:nvSpPr>
            <p:spPr bwMode="auto">
              <a:xfrm>
                <a:off x="386" y="1228"/>
                <a:ext cx="5168" cy="2666"/>
              </a:xfrm>
              <a:prstGeom prst="ellipse">
                <a:avLst/>
              </a:prstGeom>
              <a:noFill/>
              <a:ln w="38100">
                <a:solidFill>
                  <a:srgbClr val="FFFF00"/>
                </a:solidFill>
                <a:round/>
                <a:headEnd/>
                <a:tailEnd/>
              </a:ln>
              <a:extLst>
                <a:ext uri="{909E8E84-426E-40DD-AFC4-6F175D3DCCD1}">
                  <a14:hiddenFill xmlns:a14="http://schemas.microsoft.com/office/drawing/2010/main">
                    <a:solidFill>
                      <a:srgbClr val="FFFF00"/>
                    </a:solidFill>
                  </a14:hiddenFill>
                </a:ext>
              </a:extLst>
            </p:spPr>
            <p:txBody>
              <a:bodyPr/>
              <a:lstStyle/>
              <a:p>
                <a:pPr algn="l">
                  <a:spcBef>
                    <a:spcPct val="0"/>
                  </a:spcBef>
                  <a:buClrTx/>
                  <a:buSzTx/>
                  <a:buFontTx/>
                  <a:buNone/>
                </a:pPr>
                <a:endParaRPr lang="en-US" sz="1800" b="0" dirty="0">
                  <a:solidFill>
                    <a:schemeClr val="tx1"/>
                  </a:solidFill>
                  <a:latin typeface="Verdana" pitchFamily="34" charset="0"/>
                </a:endParaRPr>
              </a:p>
            </p:txBody>
          </p:sp>
        </p:grpSp>
        <p:grpSp>
          <p:nvGrpSpPr>
            <p:cNvPr id="20" name="Group 53"/>
            <p:cNvGrpSpPr>
              <a:grpSpLocks/>
            </p:cNvGrpSpPr>
            <p:nvPr/>
          </p:nvGrpSpPr>
          <p:grpSpPr bwMode="auto">
            <a:xfrm>
              <a:off x="2905125" y="1230313"/>
              <a:ext cx="3589338" cy="3341688"/>
              <a:chOff x="1830" y="844"/>
              <a:chExt cx="2261" cy="2105"/>
            </a:xfrm>
          </p:grpSpPr>
          <p:sp>
            <p:nvSpPr>
              <p:cNvPr id="21" name="Text Box 5"/>
              <p:cNvSpPr txBox="1">
                <a:spLocks noChangeArrowheads="1"/>
              </p:cNvSpPr>
              <p:nvPr/>
            </p:nvSpPr>
            <p:spPr bwMode="auto">
              <a:xfrm>
                <a:off x="2064" y="844"/>
                <a:ext cx="185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FFFFCC"/>
                    </a:solidFill>
                    <a:latin typeface="Arial" charset="0"/>
                  </a:defRPr>
                </a:lvl1pPr>
                <a:lvl2pPr marL="742950" indent="-285750" eaLnBrk="0" hangingPunct="0">
                  <a:defRPr sz="2800" b="1">
                    <a:solidFill>
                      <a:srgbClr val="FFFFCC"/>
                    </a:solidFill>
                    <a:latin typeface="Arial" charset="0"/>
                  </a:defRPr>
                </a:lvl2pPr>
                <a:lvl3pPr marL="1143000" indent="-228600" eaLnBrk="0" hangingPunct="0">
                  <a:defRPr sz="2800" b="1">
                    <a:solidFill>
                      <a:srgbClr val="FFFFCC"/>
                    </a:solidFill>
                    <a:latin typeface="Arial" charset="0"/>
                  </a:defRPr>
                </a:lvl3pPr>
                <a:lvl4pPr marL="1600200" indent="-228600" eaLnBrk="0" hangingPunct="0">
                  <a:defRPr sz="2800" b="1">
                    <a:solidFill>
                      <a:srgbClr val="FFFFCC"/>
                    </a:solidFill>
                    <a:latin typeface="Arial" charset="0"/>
                  </a:defRPr>
                </a:lvl4pPr>
                <a:lvl5pPr marL="2057400" indent="-228600" eaLnBrk="0" hangingPunct="0">
                  <a:defRPr sz="2800" b="1">
                    <a:solidFill>
                      <a:srgbClr val="FFFFCC"/>
                    </a:solidFill>
                    <a:latin typeface="Arial" charset="0"/>
                  </a:defRPr>
                </a:lvl5pPr>
                <a:lvl6pPr marL="25146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6pPr>
                <a:lvl7pPr marL="29718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7pPr>
                <a:lvl8pPr marL="34290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8pPr>
                <a:lvl9pPr marL="38862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9pPr>
              </a:lstStyle>
              <a:p>
                <a:pPr>
                  <a:spcBef>
                    <a:spcPct val="0"/>
                  </a:spcBef>
                  <a:buClrTx/>
                  <a:buSzTx/>
                  <a:buFontTx/>
                  <a:buNone/>
                </a:pPr>
                <a:r>
                  <a:rPr lang="en-US" sz="2200" dirty="0">
                    <a:solidFill>
                      <a:srgbClr val="002060"/>
                    </a:solidFill>
                  </a:rPr>
                  <a:t>PUBLIC POLICY</a:t>
                </a:r>
              </a:p>
            </p:txBody>
          </p:sp>
          <p:sp>
            <p:nvSpPr>
              <p:cNvPr id="22" name="WordArt 6"/>
              <p:cNvSpPr>
                <a:spLocks noChangeArrowheads="1" noChangeShapeType="1" noTextEdit="1"/>
              </p:cNvSpPr>
              <p:nvPr/>
            </p:nvSpPr>
            <p:spPr bwMode="auto">
              <a:xfrm>
                <a:off x="2100" y="1107"/>
                <a:ext cx="1776" cy="278"/>
              </a:xfrm>
              <a:prstGeom prst="rect">
                <a:avLst/>
              </a:prstGeom>
            </p:spPr>
            <p:txBody>
              <a:bodyPr spcFirstLastPara="1" wrap="none" fromWordArt="1">
                <a:prstTxWarp prst="textArchUp">
                  <a:avLst>
                    <a:gd name="adj" fmla="val 10800000"/>
                  </a:avLst>
                </a:prstTxWarp>
              </a:bodyPr>
              <a:lstStyle/>
              <a:p>
                <a:r>
                  <a:rPr lang="en-US" sz="1400" kern="10" dirty="0">
                    <a:ln w="9525">
                      <a:solidFill>
                        <a:schemeClr val="tx1"/>
                      </a:solidFill>
                      <a:round/>
                      <a:headEnd/>
                      <a:tailEnd/>
                    </a:ln>
                    <a:solidFill>
                      <a:srgbClr val="002060"/>
                    </a:solidFill>
                    <a:latin typeface="Arial"/>
                    <a:cs typeface="Arial"/>
                  </a:rPr>
                  <a:t> National, state, local laws</a:t>
                </a:r>
              </a:p>
            </p:txBody>
          </p:sp>
          <p:sp>
            <p:nvSpPr>
              <p:cNvPr id="23" name="Text Box 7"/>
              <p:cNvSpPr txBox="1">
                <a:spLocks noChangeArrowheads="1"/>
              </p:cNvSpPr>
              <p:nvPr/>
            </p:nvSpPr>
            <p:spPr bwMode="auto">
              <a:xfrm>
                <a:off x="2101" y="1234"/>
                <a:ext cx="177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FFFFCC"/>
                    </a:solidFill>
                    <a:latin typeface="Arial" charset="0"/>
                  </a:defRPr>
                </a:lvl1pPr>
                <a:lvl2pPr marL="742950" indent="-285750" eaLnBrk="0" hangingPunct="0">
                  <a:defRPr sz="2800" b="1">
                    <a:solidFill>
                      <a:srgbClr val="FFFFCC"/>
                    </a:solidFill>
                    <a:latin typeface="Arial" charset="0"/>
                  </a:defRPr>
                </a:lvl2pPr>
                <a:lvl3pPr marL="1143000" indent="-228600" eaLnBrk="0" hangingPunct="0">
                  <a:defRPr sz="2800" b="1">
                    <a:solidFill>
                      <a:srgbClr val="FFFFCC"/>
                    </a:solidFill>
                    <a:latin typeface="Arial" charset="0"/>
                  </a:defRPr>
                </a:lvl3pPr>
                <a:lvl4pPr marL="1600200" indent="-228600" eaLnBrk="0" hangingPunct="0">
                  <a:defRPr sz="2800" b="1">
                    <a:solidFill>
                      <a:srgbClr val="FFFFCC"/>
                    </a:solidFill>
                    <a:latin typeface="Arial" charset="0"/>
                  </a:defRPr>
                </a:lvl4pPr>
                <a:lvl5pPr marL="2057400" indent="-228600" eaLnBrk="0" hangingPunct="0">
                  <a:defRPr sz="2800" b="1">
                    <a:solidFill>
                      <a:srgbClr val="FFFFCC"/>
                    </a:solidFill>
                    <a:latin typeface="Arial" charset="0"/>
                  </a:defRPr>
                </a:lvl5pPr>
                <a:lvl6pPr marL="25146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6pPr>
                <a:lvl7pPr marL="29718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7pPr>
                <a:lvl8pPr marL="34290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8pPr>
                <a:lvl9pPr marL="38862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9pPr>
              </a:lstStyle>
              <a:p>
                <a:pPr>
                  <a:spcBef>
                    <a:spcPct val="0"/>
                  </a:spcBef>
                  <a:buClrTx/>
                  <a:buSzTx/>
                  <a:buFontTx/>
                  <a:buNone/>
                </a:pPr>
                <a:r>
                  <a:rPr lang="en-US" sz="2200" dirty="0">
                    <a:solidFill>
                      <a:srgbClr val="002060"/>
                    </a:solidFill>
                  </a:rPr>
                  <a:t>COMMUNITY</a:t>
                </a:r>
              </a:p>
            </p:txBody>
          </p:sp>
          <p:sp>
            <p:nvSpPr>
              <p:cNvPr id="24" name="WordArt 8"/>
              <p:cNvSpPr>
                <a:spLocks noChangeArrowheads="1" noChangeShapeType="1" noTextEdit="1"/>
              </p:cNvSpPr>
              <p:nvPr/>
            </p:nvSpPr>
            <p:spPr bwMode="auto">
              <a:xfrm>
                <a:off x="1830" y="1498"/>
                <a:ext cx="2261" cy="334"/>
              </a:xfrm>
              <a:prstGeom prst="rect">
                <a:avLst/>
              </a:prstGeom>
            </p:spPr>
            <p:txBody>
              <a:bodyPr spcFirstLastPara="1" wrap="none" fromWordArt="1">
                <a:prstTxWarp prst="textArchUp">
                  <a:avLst>
                    <a:gd name="adj" fmla="val 10800000"/>
                  </a:avLst>
                </a:prstTxWarp>
              </a:bodyPr>
              <a:lstStyle/>
              <a:p>
                <a:r>
                  <a:rPr lang="en-US" sz="1400" kern="10" dirty="0">
                    <a:ln w="9525">
                      <a:solidFill>
                        <a:schemeClr val="tx1"/>
                      </a:solidFill>
                      <a:round/>
                      <a:headEnd/>
                      <a:tailEnd/>
                    </a:ln>
                    <a:solidFill>
                      <a:srgbClr val="002060"/>
                    </a:solidFill>
                    <a:latin typeface="Arial"/>
                    <a:cs typeface="Arial"/>
                  </a:rPr>
                  <a:t>Relationships</a:t>
                </a:r>
                <a:r>
                  <a:rPr lang="en-US" sz="1400" kern="10" dirty="0">
                    <a:ln w="9525">
                      <a:solidFill>
                        <a:schemeClr val="tx1"/>
                      </a:solidFill>
                      <a:round/>
                      <a:headEnd/>
                      <a:tailEnd/>
                    </a:ln>
                    <a:solidFill>
                      <a:srgbClr val="002060"/>
                    </a:solidFill>
                    <a:effectLst>
                      <a:outerShdw blurRad="38100" dist="38100" dir="2700000" algn="tl" rotWithShape="0">
                        <a:srgbClr val="000000">
                          <a:alpha val="43137"/>
                        </a:srgbClr>
                      </a:outerShdw>
                    </a:effectLst>
                    <a:latin typeface="Arial"/>
                    <a:cs typeface="Arial"/>
                  </a:rPr>
                  <a:t> </a:t>
                </a:r>
                <a:r>
                  <a:rPr lang="en-US" sz="1400" kern="10" dirty="0">
                    <a:ln w="9525">
                      <a:solidFill>
                        <a:schemeClr val="tx1"/>
                      </a:solidFill>
                      <a:round/>
                      <a:headEnd/>
                      <a:tailEnd/>
                    </a:ln>
                    <a:solidFill>
                      <a:srgbClr val="002060"/>
                    </a:solidFill>
                    <a:latin typeface="Arial"/>
                    <a:cs typeface="Arial"/>
                  </a:rPr>
                  <a:t>among</a:t>
                </a:r>
                <a:r>
                  <a:rPr lang="en-US" sz="1400" kern="10" dirty="0">
                    <a:ln w="9525">
                      <a:solidFill>
                        <a:schemeClr val="tx1"/>
                      </a:solidFill>
                      <a:round/>
                      <a:headEnd/>
                      <a:tailEnd/>
                    </a:ln>
                    <a:solidFill>
                      <a:srgbClr val="002060"/>
                    </a:solidFill>
                    <a:effectLst>
                      <a:outerShdw blurRad="38100" dist="38100" dir="2700000" algn="tl" rotWithShape="0">
                        <a:srgbClr val="000000">
                          <a:alpha val="43137"/>
                        </a:srgbClr>
                      </a:outerShdw>
                    </a:effectLst>
                    <a:latin typeface="Arial"/>
                    <a:cs typeface="Arial"/>
                  </a:rPr>
                  <a:t> </a:t>
                </a:r>
                <a:r>
                  <a:rPr lang="en-US" sz="1400" kern="10" dirty="0">
                    <a:ln w="9525">
                      <a:solidFill>
                        <a:schemeClr val="tx1"/>
                      </a:solidFill>
                      <a:round/>
                      <a:headEnd/>
                      <a:tailEnd/>
                    </a:ln>
                    <a:solidFill>
                      <a:srgbClr val="002060"/>
                    </a:solidFill>
                    <a:latin typeface="Arial"/>
                    <a:cs typeface="Arial"/>
                  </a:rPr>
                  <a:t>organizations</a:t>
                </a:r>
              </a:p>
            </p:txBody>
          </p:sp>
          <p:sp>
            <p:nvSpPr>
              <p:cNvPr id="25" name="Text Box 9"/>
              <p:cNvSpPr txBox="1">
                <a:spLocks noChangeArrowheads="1"/>
              </p:cNvSpPr>
              <p:nvPr/>
            </p:nvSpPr>
            <p:spPr bwMode="auto">
              <a:xfrm>
                <a:off x="2036" y="1647"/>
                <a:ext cx="205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FFFFCC"/>
                    </a:solidFill>
                    <a:latin typeface="Arial" charset="0"/>
                  </a:defRPr>
                </a:lvl1pPr>
                <a:lvl2pPr marL="742950" indent="-285750" eaLnBrk="0" hangingPunct="0">
                  <a:defRPr sz="2800" b="1">
                    <a:solidFill>
                      <a:srgbClr val="FFFFCC"/>
                    </a:solidFill>
                    <a:latin typeface="Arial" charset="0"/>
                  </a:defRPr>
                </a:lvl2pPr>
                <a:lvl3pPr marL="1143000" indent="-228600" eaLnBrk="0" hangingPunct="0">
                  <a:defRPr sz="2800" b="1">
                    <a:solidFill>
                      <a:srgbClr val="FFFFCC"/>
                    </a:solidFill>
                    <a:latin typeface="Arial" charset="0"/>
                  </a:defRPr>
                </a:lvl3pPr>
                <a:lvl4pPr marL="1600200" indent="-228600" eaLnBrk="0" hangingPunct="0">
                  <a:defRPr sz="2800" b="1">
                    <a:solidFill>
                      <a:srgbClr val="FFFFCC"/>
                    </a:solidFill>
                    <a:latin typeface="Arial" charset="0"/>
                  </a:defRPr>
                </a:lvl4pPr>
                <a:lvl5pPr marL="2057400" indent="-228600" eaLnBrk="0" hangingPunct="0">
                  <a:defRPr sz="2800" b="1">
                    <a:solidFill>
                      <a:srgbClr val="FFFFCC"/>
                    </a:solidFill>
                    <a:latin typeface="Arial" charset="0"/>
                  </a:defRPr>
                </a:lvl5pPr>
                <a:lvl6pPr marL="25146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6pPr>
                <a:lvl7pPr marL="29718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7pPr>
                <a:lvl8pPr marL="34290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8pPr>
                <a:lvl9pPr marL="38862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9pPr>
              </a:lstStyle>
              <a:p>
                <a:pPr algn="l">
                  <a:spcBef>
                    <a:spcPct val="0"/>
                  </a:spcBef>
                  <a:buClrTx/>
                  <a:buSzTx/>
                  <a:buFontTx/>
                  <a:buNone/>
                </a:pPr>
                <a:r>
                  <a:rPr lang="en-US" sz="2200" dirty="0">
                    <a:solidFill>
                      <a:srgbClr val="002060"/>
                    </a:solidFill>
                  </a:rPr>
                  <a:t>ORGANIZATIONAL</a:t>
                </a:r>
              </a:p>
            </p:txBody>
          </p:sp>
          <p:sp>
            <p:nvSpPr>
              <p:cNvPr id="26" name="WordArt 10"/>
              <p:cNvSpPr>
                <a:spLocks noChangeArrowheads="1" noChangeShapeType="1" noTextEdit="1"/>
              </p:cNvSpPr>
              <p:nvPr/>
            </p:nvSpPr>
            <p:spPr bwMode="auto">
              <a:xfrm>
                <a:off x="2037" y="1909"/>
                <a:ext cx="1965" cy="314"/>
              </a:xfrm>
              <a:prstGeom prst="rect">
                <a:avLst/>
              </a:prstGeom>
            </p:spPr>
            <p:txBody>
              <a:bodyPr spcFirstLastPara="1" wrap="none" fromWordArt="1">
                <a:prstTxWarp prst="textArchUp">
                  <a:avLst>
                    <a:gd name="adj" fmla="val 10800000"/>
                  </a:avLst>
                </a:prstTxWarp>
              </a:bodyPr>
              <a:lstStyle/>
              <a:p>
                <a:r>
                  <a:rPr lang="en-US" sz="1400" kern="10" dirty="0">
                    <a:ln w="9525">
                      <a:solidFill>
                        <a:schemeClr val="tx1"/>
                      </a:solidFill>
                      <a:round/>
                      <a:headEnd/>
                      <a:tailEnd/>
                    </a:ln>
                    <a:solidFill>
                      <a:srgbClr val="002060"/>
                    </a:solidFill>
                    <a:latin typeface="Arial"/>
                    <a:cs typeface="Arial"/>
                  </a:rPr>
                  <a:t>Organizations, social institutions</a:t>
                </a:r>
              </a:p>
            </p:txBody>
          </p:sp>
          <p:sp>
            <p:nvSpPr>
              <p:cNvPr id="27" name="Text Box 11"/>
              <p:cNvSpPr txBox="1">
                <a:spLocks noChangeArrowheads="1"/>
              </p:cNvSpPr>
              <p:nvPr/>
            </p:nvSpPr>
            <p:spPr bwMode="auto">
              <a:xfrm>
                <a:off x="2046" y="2032"/>
                <a:ext cx="193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rgbClr val="FFFFCC"/>
                    </a:solidFill>
                    <a:latin typeface="Arial" charset="0"/>
                  </a:defRPr>
                </a:lvl1pPr>
                <a:lvl2pPr marL="742950" indent="-285750" eaLnBrk="0" hangingPunct="0">
                  <a:defRPr sz="2800" b="1">
                    <a:solidFill>
                      <a:srgbClr val="FFFFCC"/>
                    </a:solidFill>
                    <a:latin typeface="Arial" charset="0"/>
                  </a:defRPr>
                </a:lvl2pPr>
                <a:lvl3pPr marL="1143000" indent="-228600" eaLnBrk="0" hangingPunct="0">
                  <a:defRPr sz="2800" b="1">
                    <a:solidFill>
                      <a:srgbClr val="FFFFCC"/>
                    </a:solidFill>
                    <a:latin typeface="Arial" charset="0"/>
                  </a:defRPr>
                </a:lvl3pPr>
                <a:lvl4pPr marL="1600200" indent="-228600" eaLnBrk="0" hangingPunct="0">
                  <a:defRPr sz="2800" b="1">
                    <a:solidFill>
                      <a:srgbClr val="FFFFCC"/>
                    </a:solidFill>
                    <a:latin typeface="Arial" charset="0"/>
                  </a:defRPr>
                </a:lvl4pPr>
                <a:lvl5pPr marL="2057400" indent="-228600" eaLnBrk="0" hangingPunct="0">
                  <a:defRPr sz="2800" b="1">
                    <a:solidFill>
                      <a:srgbClr val="FFFFCC"/>
                    </a:solidFill>
                    <a:latin typeface="Arial" charset="0"/>
                  </a:defRPr>
                </a:lvl5pPr>
                <a:lvl6pPr marL="25146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6pPr>
                <a:lvl7pPr marL="29718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7pPr>
                <a:lvl8pPr marL="34290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8pPr>
                <a:lvl9pPr marL="38862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9pPr>
              </a:lstStyle>
              <a:p>
                <a:pPr>
                  <a:spcBef>
                    <a:spcPct val="0"/>
                  </a:spcBef>
                  <a:buClrTx/>
                  <a:buSzTx/>
                  <a:buFontTx/>
                  <a:buNone/>
                </a:pPr>
                <a:r>
                  <a:rPr lang="en-US" sz="2200" dirty="0">
                    <a:solidFill>
                      <a:srgbClr val="002060"/>
                    </a:solidFill>
                  </a:rPr>
                  <a:t>INTERPERSONAL</a:t>
                </a:r>
              </a:p>
            </p:txBody>
          </p:sp>
          <p:sp>
            <p:nvSpPr>
              <p:cNvPr id="28" name="WordArt 16"/>
              <p:cNvSpPr>
                <a:spLocks noChangeArrowheads="1" noChangeShapeType="1" noTextEdit="1"/>
              </p:cNvSpPr>
              <p:nvPr/>
            </p:nvSpPr>
            <p:spPr bwMode="auto">
              <a:xfrm>
                <a:off x="1947" y="2326"/>
                <a:ext cx="2099" cy="303"/>
              </a:xfrm>
              <a:prstGeom prst="rect">
                <a:avLst/>
              </a:prstGeom>
            </p:spPr>
            <p:txBody>
              <a:bodyPr spcFirstLastPara="1" wrap="none" fromWordArt="1">
                <a:prstTxWarp prst="textArchUp">
                  <a:avLst>
                    <a:gd name="adj" fmla="val 10800000"/>
                  </a:avLst>
                </a:prstTxWarp>
              </a:bodyPr>
              <a:lstStyle/>
              <a:p>
                <a:r>
                  <a:rPr lang="en-US" sz="1400" kern="10" dirty="0">
                    <a:ln w="9525">
                      <a:solidFill>
                        <a:schemeClr val="tx1"/>
                      </a:solidFill>
                      <a:round/>
                      <a:headEnd/>
                      <a:tailEnd/>
                    </a:ln>
                    <a:solidFill>
                      <a:srgbClr val="002060"/>
                    </a:solidFill>
                    <a:latin typeface="Arial"/>
                    <a:cs typeface="Arial"/>
                  </a:rPr>
                  <a:t>Family, friends, social networks</a:t>
                </a:r>
              </a:p>
            </p:txBody>
          </p:sp>
          <p:sp>
            <p:nvSpPr>
              <p:cNvPr id="29" name="Text Box 17"/>
              <p:cNvSpPr txBox="1">
                <a:spLocks noChangeArrowheads="1"/>
              </p:cNvSpPr>
              <p:nvPr/>
            </p:nvSpPr>
            <p:spPr bwMode="auto">
              <a:xfrm>
                <a:off x="2173" y="2477"/>
                <a:ext cx="1534" cy="222"/>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25400">
                    <a:solidFill>
                      <a:srgbClr val="00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FFFFCC"/>
                    </a:solidFill>
                    <a:latin typeface="Arial" charset="0"/>
                  </a:defRPr>
                </a:lvl1pPr>
                <a:lvl2pPr marL="742950" indent="-285750" eaLnBrk="0" hangingPunct="0">
                  <a:defRPr sz="2800" b="1">
                    <a:solidFill>
                      <a:srgbClr val="FFFFCC"/>
                    </a:solidFill>
                    <a:latin typeface="Arial" charset="0"/>
                  </a:defRPr>
                </a:lvl2pPr>
                <a:lvl3pPr marL="1143000" indent="-228600" eaLnBrk="0" hangingPunct="0">
                  <a:defRPr sz="2800" b="1">
                    <a:solidFill>
                      <a:srgbClr val="FFFFCC"/>
                    </a:solidFill>
                    <a:latin typeface="Arial" charset="0"/>
                  </a:defRPr>
                </a:lvl3pPr>
                <a:lvl4pPr marL="1600200" indent="-228600" eaLnBrk="0" hangingPunct="0">
                  <a:defRPr sz="2800" b="1">
                    <a:solidFill>
                      <a:srgbClr val="FFFFCC"/>
                    </a:solidFill>
                    <a:latin typeface="Arial" charset="0"/>
                  </a:defRPr>
                </a:lvl4pPr>
                <a:lvl5pPr marL="2057400" indent="-228600" eaLnBrk="0" hangingPunct="0">
                  <a:defRPr sz="2800" b="1">
                    <a:solidFill>
                      <a:srgbClr val="FFFFCC"/>
                    </a:solidFill>
                    <a:latin typeface="Arial" charset="0"/>
                  </a:defRPr>
                </a:lvl5pPr>
                <a:lvl6pPr marL="25146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6pPr>
                <a:lvl7pPr marL="29718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7pPr>
                <a:lvl8pPr marL="34290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8pPr>
                <a:lvl9pPr marL="3886200" indent="-228600" algn="ctr" eaLnBrk="0" fontAlgn="base" hangingPunct="0">
                  <a:spcBef>
                    <a:spcPct val="20000"/>
                  </a:spcBef>
                  <a:spcAft>
                    <a:spcPct val="0"/>
                  </a:spcAft>
                  <a:buClr>
                    <a:schemeClr val="hlink"/>
                  </a:buClr>
                  <a:buSzPct val="80000"/>
                  <a:buFont typeface="Wingdings" pitchFamily="2" charset="2"/>
                  <a:defRPr sz="2800" b="1">
                    <a:solidFill>
                      <a:srgbClr val="FFFFCC"/>
                    </a:solidFill>
                    <a:latin typeface="Arial" charset="0"/>
                  </a:defRPr>
                </a:lvl9pPr>
              </a:lstStyle>
              <a:p>
                <a:pPr>
                  <a:spcBef>
                    <a:spcPct val="0"/>
                  </a:spcBef>
                  <a:buClrTx/>
                  <a:buSzTx/>
                  <a:buFontTx/>
                  <a:buNone/>
                </a:pPr>
                <a:r>
                  <a:rPr lang="en-US" sz="2200" dirty="0">
                    <a:solidFill>
                      <a:srgbClr val="002060"/>
                    </a:solidFill>
                  </a:rPr>
                  <a:t>INDIVIDUAL</a:t>
                </a:r>
              </a:p>
            </p:txBody>
          </p:sp>
          <p:sp>
            <p:nvSpPr>
              <p:cNvPr id="30" name="WordArt 18"/>
              <p:cNvSpPr>
                <a:spLocks noChangeArrowheads="1" noChangeShapeType="1" noTextEdit="1"/>
              </p:cNvSpPr>
              <p:nvPr/>
            </p:nvSpPr>
            <p:spPr bwMode="auto">
              <a:xfrm>
                <a:off x="2064" y="2783"/>
                <a:ext cx="1776" cy="166"/>
              </a:xfrm>
              <a:prstGeom prst="rect">
                <a:avLst/>
              </a:prstGeom>
            </p:spPr>
            <p:txBody>
              <a:bodyPr spcFirstLastPara="1" wrap="none" fromWordArt="1">
                <a:prstTxWarp prst="textArchUp">
                  <a:avLst>
                    <a:gd name="adj" fmla="val 10800000"/>
                  </a:avLst>
                </a:prstTxWarp>
              </a:bodyPr>
              <a:lstStyle/>
              <a:p>
                <a:r>
                  <a:rPr lang="en-US" sz="1400" kern="10" dirty="0">
                    <a:ln w="9525">
                      <a:solidFill>
                        <a:schemeClr val="tx1"/>
                      </a:solidFill>
                      <a:round/>
                      <a:headEnd/>
                      <a:tailEnd/>
                    </a:ln>
                    <a:solidFill>
                      <a:srgbClr val="002060"/>
                    </a:solidFill>
                    <a:latin typeface="Arial"/>
                    <a:cs typeface="Arial"/>
                  </a:rPr>
                  <a:t>Attitudes, knowledge, skills</a:t>
                </a:r>
              </a:p>
            </p:txBody>
          </p:sp>
        </p:grpSp>
        <p:pic>
          <p:nvPicPr>
            <p:cNvPr id="8" name="Picture 23" descr="MP900422298[1]"/>
            <p:cNvPicPr>
              <a:picLocks noChangeAspect="1" noChangeArrowheads="1"/>
            </p:cNvPicPr>
            <p:nvPr/>
          </p:nvPicPr>
          <p:blipFill>
            <a:blip r:embed="rId3" cstate="print">
              <a:extLst>
                <a:ext uri="{28A0092B-C50C-407E-A947-70E740481C1C}">
                  <a14:useLocalDpi xmlns:a14="http://schemas.microsoft.com/office/drawing/2010/main" val="0"/>
                </a:ext>
              </a:extLst>
            </a:blip>
            <a:srcRect b="18750"/>
            <a:stretch>
              <a:fillRect/>
            </a:stretch>
          </p:blipFill>
          <p:spPr bwMode="auto">
            <a:xfrm>
              <a:off x="4038017" y="4803774"/>
              <a:ext cx="103380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MP90040745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9235" y="3131069"/>
              <a:ext cx="1897240" cy="75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MP90044252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001784"/>
              <a:ext cx="1609725" cy="8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MP9102206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297" y="2871725"/>
              <a:ext cx="1281112" cy="101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2" descr="MP90044242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7103" y="1817100"/>
              <a:ext cx="1678616" cy="9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066800"/>
              <a:ext cx="1200150" cy="111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10</a:t>
            </a:fld>
            <a:endParaRPr lang="en-US" dirty="0"/>
          </a:p>
        </p:txBody>
      </p:sp>
    </p:spTree>
    <p:extLst>
      <p:ext uri="{BB962C8B-B14F-4D97-AF65-F5344CB8AC3E}">
        <p14:creationId xmlns:p14="http://schemas.microsoft.com/office/powerpoint/2010/main" val="3727617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Population-Based Health</a:t>
            </a:r>
          </a:p>
        </p:txBody>
      </p:sp>
      <p:sp>
        <p:nvSpPr>
          <p:cNvPr id="4" name="Slide Number Placeholder 3"/>
          <p:cNvSpPr>
            <a:spLocks noGrp="1"/>
          </p:cNvSpPr>
          <p:nvPr>
            <p:ph type="sldNum" sz="quarter" idx="12"/>
          </p:nvPr>
        </p:nvSpPr>
        <p:spPr/>
        <p:txBody>
          <a:bodyPr/>
          <a:lstStyle/>
          <a:p>
            <a:fld id="{D6EA5BDF-9E16-442F-8C8B-732008E947A6}" type="slidenum">
              <a:rPr lang="en-US" smtClean="0"/>
              <a:t>11</a:t>
            </a:fld>
            <a:endParaRPr lang="en-US" dirty="0"/>
          </a:p>
        </p:txBody>
      </p:sp>
      <p:sp>
        <p:nvSpPr>
          <p:cNvPr id="6" name="Content Placeholder 5"/>
          <p:cNvSpPr>
            <a:spLocks noGrp="1"/>
          </p:cNvSpPr>
          <p:nvPr>
            <p:ph idx="1"/>
          </p:nvPr>
        </p:nvSpPr>
        <p:spPr/>
        <p:txBody>
          <a:bodyPr/>
          <a:lstStyle/>
          <a:p>
            <a:pPr marL="0" indent="0">
              <a:buNone/>
            </a:pPr>
            <a:r>
              <a:rPr lang="en-US" dirty="0">
                <a:solidFill>
                  <a:schemeClr val="accent2">
                    <a:lumMod val="50000"/>
                  </a:schemeClr>
                </a:solidFill>
              </a:rPr>
              <a:t>Level of intervention …</a:t>
            </a:r>
            <a:r>
              <a:rPr lang="en-US" sz="1800" dirty="0">
                <a:solidFill>
                  <a:schemeClr val="accent2">
                    <a:lumMod val="50000"/>
                  </a:schemeClr>
                </a:solidFill>
              </a:rPr>
              <a:t> </a:t>
            </a:r>
          </a:p>
          <a:p>
            <a:pPr marL="0" indent="0">
              <a:buNone/>
            </a:pPr>
            <a:r>
              <a:rPr lang="en-US" i="1" dirty="0">
                <a:solidFill>
                  <a:schemeClr val="accent2">
                    <a:lumMod val="50000"/>
                  </a:schemeClr>
                </a:solidFill>
              </a:rPr>
              <a:t>population at risk </a:t>
            </a:r>
          </a:p>
          <a:p>
            <a:endParaRPr lang="en-US" dirty="0"/>
          </a:p>
        </p:txBody>
      </p:sp>
      <p:grpSp>
        <p:nvGrpSpPr>
          <p:cNvPr id="7" name="Group 6"/>
          <p:cNvGrpSpPr/>
          <p:nvPr/>
        </p:nvGrpSpPr>
        <p:grpSpPr>
          <a:xfrm>
            <a:off x="1881187" y="2057400"/>
            <a:ext cx="6348413" cy="4398963"/>
            <a:chOff x="1881187" y="2057400"/>
            <a:chExt cx="6348413" cy="4398963"/>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187" y="3473450"/>
              <a:ext cx="2747963"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419600"/>
              <a:ext cx="3429000" cy="203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3124200"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782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Intervention</a:t>
            </a:r>
            <a:endParaRPr lang="en-US" dirty="0"/>
          </a:p>
        </p:txBody>
      </p:sp>
      <p:sp>
        <p:nvSpPr>
          <p:cNvPr id="3" name="Content Placeholder 2"/>
          <p:cNvSpPr>
            <a:spLocks noGrp="1"/>
          </p:cNvSpPr>
          <p:nvPr>
            <p:ph idx="1"/>
          </p:nvPr>
        </p:nvSpPr>
        <p:spPr/>
        <p:txBody>
          <a:bodyPr/>
          <a:lstStyle/>
          <a:p>
            <a:r>
              <a:rPr lang="en-US" b="1" dirty="0"/>
              <a:t>Systems</a:t>
            </a:r>
          </a:p>
          <a:p>
            <a:pPr lvl="1"/>
            <a:r>
              <a:rPr lang="en-US" dirty="0"/>
              <a:t>Activities of organizations and government</a:t>
            </a:r>
          </a:p>
          <a:p>
            <a:r>
              <a:rPr lang="en-US" b="1" dirty="0"/>
              <a:t>Community</a:t>
            </a:r>
          </a:p>
          <a:p>
            <a:pPr lvl="1"/>
            <a:r>
              <a:rPr lang="en-US" dirty="0"/>
              <a:t>Community or subgroups at risk</a:t>
            </a:r>
          </a:p>
          <a:p>
            <a:r>
              <a:rPr lang="en-US" b="1" dirty="0"/>
              <a:t>Individuals and families</a:t>
            </a:r>
          </a:p>
          <a:p>
            <a:pPr lvl="1"/>
            <a:r>
              <a:rPr lang="en-US" dirty="0"/>
              <a:t>Individuals and families at risk</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12</a:t>
            </a:fld>
            <a:endParaRPr lang="en-US" dirty="0"/>
          </a:p>
        </p:txBody>
      </p:sp>
    </p:spTree>
    <p:extLst>
      <p:ext uri="{BB962C8B-B14F-4D97-AF65-F5344CB8AC3E}">
        <p14:creationId xmlns:p14="http://schemas.microsoft.com/office/powerpoint/2010/main" val="201846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Intervention: Systems</a:t>
            </a:r>
          </a:p>
        </p:txBody>
      </p:sp>
      <p:sp>
        <p:nvSpPr>
          <p:cNvPr id="3" name="Content Placeholder 2"/>
          <p:cNvSpPr>
            <a:spLocks noGrp="1"/>
          </p:cNvSpPr>
          <p:nvPr>
            <p:ph idx="1"/>
          </p:nvPr>
        </p:nvSpPr>
        <p:spPr>
          <a:xfrm>
            <a:off x="457200" y="1600200"/>
            <a:ext cx="7239000" cy="4800600"/>
          </a:xfrm>
        </p:spPr>
        <p:txBody>
          <a:bodyPr/>
          <a:lstStyle/>
          <a:p>
            <a:r>
              <a:rPr lang="en-US" dirty="0"/>
              <a:t>Requires action on a </a:t>
            </a:r>
            <a:r>
              <a:rPr lang="en-US" i="1" dirty="0"/>
              <a:t>large scale </a:t>
            </a:r>
            <a:r>
              <a:rPr lang="en-US" dirty="0"/>
              <a:t>to address a given problem</a:t>
            </a:r>
          </a:p>
          <a:p>
            <a:r>
              <a:rPr lang="en-US" dirty="0"/>
              <a:t>Creates </a:t>
            </a:r>
            <a:r>
              <a:rPr lang="en-US" i="1" dirty="0"/>
              <a:t>change</a:t>
            </a:r>
            <a:r>
              <a:rPr lang="en-US" dirty="0"/>
              <a:t> in organizations, policies, laws, and structures</a:t>
            </a:r>
          </a:p>
          <a:p>
            <a:r>
              <a:rPr lang="en-US" i="1" dirty="0"/>
              <a:t>Long-lasting</a:t>
            </a:r>
            <a:r>
              <a:rPr lang="en-US" dirty="0"/>
              <a:t> way to impact individuals</a:t>
            </a:r>
          </a:p>
          <a:p>
            <a:r>
              <a:rPr lang="en-US" dirty="0"/>
              <a:t>Example: statewide smoke-free air law</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13</a:t>
            </a:fld>
            <a:endParaRPr lang="en-US" dirty="0"/>
          </a:p>
        </p:txBody>
      </p:sp>
    </p:spTree>
    <p:extLst>
      <p:ext uri="{BB962C8B-B14F-4D97-AF65-F5344CB8AC3E}">
        <p14:creationId xmlns:p14="http://schemas.microsoft.com/office/powerpoint/2010/main" val="175885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a:t>
            </a:r>
            <a:r>
              <a:rPr lang="en-US" dirty="0" smtClean="0"/>
              <a:t>Intervention: Community</a:t>
            </a:r>
            <a:endParaRPr lang="en-US" dirty="0"/>
          </a:p>
        </p:txBody>
      </p:sp>
      <p:sp>
        <p:nvSpPr>
          <p:cNvPr id="3" name="Content Placeholder 2"/>
          <p:cNvSpPr>
            <a:spLocks noGrp="1"/>
          </p:cNvSpPr>
          <p:nvPr>
            <p:ph idx="1"/>
          </p:nvPr>
        </p:nvSpPr>
        <p:spPr/>
        <p:txBody>
          <a:bodyPr/>
          <a:lstStyle/>
          <a:p>
            <a:r>
              <a:rPr lang="en-US" dirty="0"/>
              <a:t>Focus on </a:t>
            </a:r>
            <a:r>
              <a:rPr lang="en-US" i="1" dirty="0"/>
              <a:t>entire community </a:t>
            </a:r>
            <a:r>
              <a:rPr lang="en-US" dirty="0"/>
              <a:t>or groups of people within the community</a:t>
            </a:r>
          </a:p>
          <a:p>
            <a:r>
              <a:rPr lang="en-US" dirty="0"/>
              <a:t>Forms </a:t>
            </a:r>
            <a:r>
              <a:rPr lang="en-US" i="1" dirty="0"/>
              <a:t>partnerships within community </a:t>
            </a:r>
            <a:r>
              <a:rPr lang="en-US" dirty="0"/>
              <a:t>organizations and groups</a:t>
            </a:r>
          </a:p>
          <a:p>
            <a:r>
              <a:rPr lang="en-US" dirty="0"/>
              <a:t>Changes </a:t>
            </a:r>
            <a:r>
              <a:rPr lang="en-US" i="1" dirty="0"/>
              <a:t>community</a:t>
            </a:r>
            <a:r>
              <a:rPr lang="en-US" dirty="0"/>
              <a:t> norms, attitudes, awareness, practices and behaviors</a:t>
            </a:r>
          </a:p>
          <a:p>
            <a:r>
              <a:rPr lang="en-US" dirty="0"/>
              <a:t>Example: social marketing campaign</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14</a:t>
            </a:fld>
            <a:endParaRPr lang="en-US" dirty="0"/>
          </a:p>
        </p:txBody>
      </p:sp>
    </p:spTree>
    <p:extLst>
      <p:ext uri="{BB962C8B-B14F-4D97-AF65-F5344CB8AC3E}">
        <p14:creationId xmlns:p14="http://schemas.microsoft.com/office/powerpoint/2010/main" val="279740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of Intervention: </a:t>
            </a:r>
            <a:br>
              <a:rPr lang="en-US" dirty="0"/>
            </a:br>
            <a:r>
              <a:rPr lang="en-US" dirty="0"/>
              <a:t>Individual and Family</a:t>
            </a:r>
          </a:p>
        </p:txBody>
      </p:sp>
      <p:sp>
        <p:nvSpPr>
          <p:cNvPr id="3" name="Content Placeholder 2"/>
          <p:cNvSpPr>
            <a:spLocks noGrp="1"/>
          </p:cNvSpPr>
          <p:nvPr>
            <p:ph idx="1"/>
          </p:nvPr>
        </p:nvSpPr>
        <p:spPr>
          <a:xfrm>
            <a:off x="457200" y="1600200"/>
            <a:ext cx="6248400" cy="4800600"/>
          </a:xfrm>
        </p:spPr>
        <p:txBody>
          <a:bodyPr/>
          <a:lstStyle/>
          <a:p>
            <a:r>
              <a:rPr lang="en-US" dirty="0"/>
              <a:t>Member of an at-risk population</a:t>
            </a:r>
          </a:p>
          <a:p>
            <a:r>
              <a:rPr lang="en-US" dirty="0"/>
              <a:t>Protect communities from </a:t>
            </a:r>
            <a:r>
              <a:rPr lang="en-US" i="1" dirty="0"/>
              <a:t>threats to health </a:t>
            </a:r>
            <a:r>
              <a:rPr lang="en-US" dirty="0"/>
              <a:t>posed by individuals</a:t>
            </a:r>
          </a:p>
          <a:p>
            <a:r>
              <a:rPr lang="en-US" dirty="0"/>
              <a:t>Changes </a:t>
            </a:r>
            <a:r>
              <a:rPr lang="en-US" i="1" dirty="0"/>
              <a:t>knowledge</a:t>
            </a:r>
            <a:r>
              <a:rPr lang="en-US" dirty="0"/>
              <a:t>, </a:t>
            </a:r>
            <a:r>
              <a:rPr lang="en-US" i="1" dirty="0"/>
              <a:t>attitudes</a:t>
            </a:r>
            <a:r>
              <a:rPr lang="en-US" dirty="0"/>
              <a:t>, </a:t>
            </a:r>
            <a:r>
              <a:rPr lang="en-US" i="1" dirty="0"/>
              <a:t>skills</a:t>
            </a:r>
            <a:r>
              <a:rPr lang="en-US" dirty="0"/>
              <a:t>, and </a:t>
            </a:r>
            <a:r>
              <a:rPr lang="en-US" i="1" dirty="0"/>
              <a:t>behaviors</a:t>
            </a:r>
          </a:p>
          <a:p>
            <a:r>
              <a:rPr lang="en-US" dirty="0"/>
              <a:t>Example: promoting breastfeeding among families in the WIC Program </a:t>
            </a:r>
          </a:p>
          <a:p>
            <a:pPr lvl="1"/>
            <a:r>
              <a:rPr lang="en-US" dirty="0"/>
              <a:t>Women, Infants and Children</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15</a:t>
            </a:fld>
            <a:endParaRPr lang="en-US" dirty="0"/>
          </a:p>
        </p:txBody>
      </p:sp>
      <p:pic>
        <p:nvPicPr>
          <p:cNvPr id="5" name="Picture 5" descr="MP900407555[1]"/>
          <p:cNvPicPr>
            <a:picLocks noChangeAspect="1" noChangeArrowheads="1"/>
          </p:cNvPicPr>
          <p:nvPr/>
        </p:nvPicPr>
        <p:blipFill>
          <a:blip r:embed="rId2" cstate="print">
            <a:extLst>
              <a:ext uri="{28A0092B-C50C-407E-A947-70E740481C1C}">
                <a14:useLocalDpi xmlns:a14="http://schemas.microsoft.com/office/drawing/2010/main" val="0"/>
              </a:ext>
            </a:extLst>
          </a:blip>
          <a:srcRect l="18755" r="46094"/>
          <a:stretch>
            <a:fillRect/>
          </a:stretch>
        </p:blipFill>
        <p:spPr bwMode="auto">
          <a:xfrm>
            <a:off x="6705600" y="1676400"/>
            <a:ext cx="1600200" cy="385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703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Population-Based Interventions </a:t>
            </a:r>
            <a:endParaRPr lang="en-US" dirty="0"/>
          </a:p>
        </p:txBody>
      </p:sp>
      <p:sp>
        <p:nvSpPr>
          <p:cNvPr id="3" name="Content Placeholder 2"/>
          <p:cNvSpPr>
            <a:spLocks noGrp="1"/>
          </p:cNvSpPr>
          <p:nvPr>
            <p:ph idx="1"/>
          </p:nvPr>
        </p:nvSpPr>
        <p:spPr/>
        <p:txBody>
          <a:bodyPr/>
          <a:lstStyle/>
          <a:p>
            <a:r>
              <a:rPr lang="en-US" dirty="0"/>
              <a:t>Evidence-based </a:t>
            </a:r>
          </a:p>
          <a:p>
            <a:r>
              <a:rPr lang="en-US" dirty="0"/>
              <a:t>Best practices</a:t>
            </a:r>
          </a:p>
          <a:p>
            <a:r>
              <a:rPr lang="en-US" dirty="0"/>
              <a:t>Promising </a:t>
            </a:r>
            <a:r>
              <a:rPr lang="en-US" dirty="0" smtClean="0"/>
              <a:t>practices</a:t>
            </a:r>
          </a:p>
          <a:p>
            <a:r>
              <a:rPr lang="en-US" i="1" dirty="0" smtClean="0"/>
              <a:t>Resource: </a:t>
            </a:r>
            <a:r>
              <a:rPr lang="en-US" dirty="0" smtClean="0"/>
              <a:t>What </a:t>
            </a:r>
            <a:r>
              <a:rPr lang="en-US" dirty="0"/>
              <a:t>Works? Policies and Programs to Improve Wisconsin’s </a:t>
            </a:r>
            <a:r>
              <a:rPr lang="en-US" dirty="0" smtClean="0"/>
              <a:t>Health”</a:t>
            </a:r>
          </a:p>
          <a:p>
            <a:pPr lvl="1"/>
            <a:r>
              <a:rPr lang="en-US" dirty="0" smtClean="0">
                <a:hlinkClick r:id="rId2"/>
              </a:rPr>
              <a:t>http://WhatWorksForHealth.wisc.edu</a:t>
            </a:r>
            <a:r>
              <a:rPr lang="en-US" dirty="0" smtClean="0"/>
              <a:t> </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16</a:t>
            </a:fld>
            <a:endParaRPr lang="en-US" dirty="0"/>
          </a:p>
        </p:txBody>
      </p:sp>
    </p:spTree>
    <p:extLst>
      <p:ext uri="{BB962C8B-B14F-4D97-AF65-F5344CB8AC3E}">
        <p14:creationId xmlns:p14="http://schemas.microsoft.com/office/powerpoint/2010/main" val="3397320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Intervention Activity</a:t>
            </a:r>
            <a:endParaRPr lang="en-US" dirty="0"/>
          </a:p>
        </p:txBody>
      </p:sp>
      <p:sp>
        <p:nvSpPr>
          <p:cNvPr id="3" name="Content Placeholder 2"/>
          <p:cNvSpPr>
            <a:spLocks noGrp="1"/>
          </p:cNvSpPr>
          <p:nvPr>
            <p:ph idx="1"/>
          </p:nvPr>
        </p:nvSpPr>
        <p:spPr/>
        <p:txBody>
          <a:bodyPr/>
          <a:lstStyle/>
          <a:p>
            <a:r>
              <a:rPr lang="en-US" b="1" dirty="0"/>
              <a:t>Systems</a:t>
            </a:r>
          </a:p>
          <a:p>
            <a:pPr lvl="1"/>
            <a:r>
              <a:rPr lang="en-US" dirty="0"/>
              <a:t>Activities of organizations and government</a:t>
            </a:r>
          </a:p>
          <a:p>
            <a:r>
              <a:rPr lang="en-US" b="1" dirty="0"/>
              <a:t>Community</a:t>
            </a:r>
          </a:p>
          <a:p>
            <a:pPr lvl="1"/>
            <a:r>
              <a:rPr lang="en-US" dirty="0"/>
              <a:t>Community or subgroups at risk</a:t>
            </a:r>
          </a:p>
          <a:p>
            <a:r>
              <a:rPr lang="en-US" b="1" dirty="0"/>
              <a:t>Individuals and families</a:t>
            </a:r>
          </a:p>
          <a:p>
            <a:pPr lvl="1"/>
            <a:r>
              <a:rPr lang="en-US" dirty="0"/>
              <a:t>Individuals and families at risk</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17</a:t>
            </a:fld>
            <a:endParaRPr lang="en-US" dirty="0"/>
          </a:p>
        </p:txBody>
      </p:sp>
    </p:spTree>
    <p:extLst>
      <p:ext uri="{BB962C8B-B14F-4D97-AF65-F5344CB8AC3E}">
        <p14:creationId xmlns:p14="http://schemas.microsoft.com/office/powerpoint/2010/main" val="2828789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53" y="873423"/>
            <a:ext cx="5791094" cy="565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2"/>
          <p:cNvSpPr>
            <a:spLocks noGrp="1" noChangeArrowheads="1"/>
          </p:cNvSpPr>
          <p:nvPr>
            <p:ph type="title"/>
          </p:nvPr>
        </p:nvSpPr>
        <p:spPr>
          <a:xfrm>
            <a:off x="228600" y="152400"/>
            <a:ext cx="8229600" cy="1143000"/>
          </a:xfrm>
        </p:spPr>
        <p:txBody>
          <a:bodyPr/>
          <a:lstStyle/>
          <a:p>
            <a:r>
              <a:rPr lang="en-US" sz="4000" dirty="0" smtClean="0"/>
              <a:t>Public Health Interventions</a:t>
            </a:r>
          </a:p>
        </p:txBody>
      </p:sp>
      <p:sp>
        <p:nvSpPr>
          <p:cNvPr id="11271" name="Rectangle 6"/>
          <p:cNvSpPr>
            <a:spLocks noChangeArrowheads="1"/>
          </p:cNvSpPr>
          <p:nvPr/>
        </p:nvSpPr>
        <p:spPr bwMode="auto">
          <a:xfrm>
            <a:off x="2057400" y="6285368"/>
            <a:ext cx="647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800" dirty="0" smtClean="0">
                <a:solidFill>
                  <a:srgbClr val="1C3765"/>
                </a:solidFill>
                <a:latin typeface="+mn-lt"/>
              </a:rPr>
              <a:t>Source: http</a:t>
            </a:r>
            <a:r>
              <a:rPr lang="en-US" sz="800" dirty="0">
                <a:solidFill>
                  <a:srgbClr val="1C3765"/>
                </a:solidFill>
                <a:latin typeface="+mn-lt"/>
              </a:rPr>
              <a:t>://www.health.state.mn.us/divs/cfh/ophp/resources/docs/phinterventions_manual2001.pdf</a:t>
            </a:r>
          </a:p>
        </p:txBody>
      </p:sp>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18</a:t>
            </a:fld>
            <a:endParaRPr lang="en-US" dirty="0"/>
          </a:p>
        </p:txBody>
      </p:sp>
    </p:spTree>
    <p:extLst>
      <p:ext uri="{BB962C8B-B14F-4D97-AF65-F5344CB8AC3E}">
        <p14:creationId xmlns:p14="http://schemas.microsoft.com/office/powerpoint/2010/main" val="312667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Population Health</a:t>
            </a:r>
          </a:p>
          <a:p>
            <a:r>
              <a:rPr lang="en-US" dirty="0"/>
              <a:t>Public Health Core Functions</a:t>
            </a:r>
          </a:p>
          <a:p>
            <a:r>
              <a:rPr lang="en-US" dirty="0"/>
              <a:t>Essential Services</a:t>
            </a:r>
          </a:p>
          <a:p>
            <a:r>
              <a:rPr lang="en-US" dirty="0"/>
              <a:t>Levels of Prevention</a:t>
            </a:r>
          </a:p>
          <a:p>
            <a:r>
              <a:rPr lang="en-US" dirty="0"/>
              <a:t>Levels of Public Health Intervention</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1</a:t>
            </a:fld>
            <a:endParaRPr lang="en-US" dirty="0"/>
          </a:p>
        </p:txBody>
      </p:sp>
    </p:spTree>
    <p:extLst>
      <p:ext uri="{BB962C8B-B14F-4D97-AF65-F5344CB8AC3E}">
        <p14:creationId xmlns:p14="http://schemas.microsoft.com/office/powerpoint/2010/main" val="730820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sp>
        <p:nvSpPr>
          <p:cNvPr id="4" name="Slide Number Placeholder 3"/>
          <p:cNvSpPr>
            <a:spLocks noGrp="1"/>
          </p:cNvSpPr>
          <p:nvPr>
            <p:ph type="sldNum" sz="quarter" idx="12"/>
          </p:nvPr>
        </p:nvSpPr>
        <p:spPr/>
        <p:txBody>
          <a:bodyPr/>
          <a:lstStyle/>
          <a:p>
            <a:fld id="{D6EA5BDF-9E16-442F-8C8B-732008E947A6}" type="slidenum">
              <a:rPr lang="en-US" smtClean="0"/>
              <a:t>19</a:t>
            </a:fld>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6855" y="1600200"/>
            <a:ext cx="5520690" cy="4800600"/>
          </a:xfrm>
        </p:spPr>
      </p:pic>
    </p:spTree>
    <p:extLst>
      <p:ext uri="{BB962C8B-B14F-4D97-AF65-F5344CB8AC3E}">
        <p14:creationId xmlns:p14="http://schemas.microsoft.com/office/powerpoint/2010/main" val="1232040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MUWMIL2P0839\milwprofiles$\HeimDL\Desktop\quick reference\display pix\10 essential servic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7350" y="1981200"/>
            <a:ext cx="5089187" cy="4492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9"/>
            <a:ext cx="7620000" cy="1886812"/>
          </a:xfrm>
        </p:spPr>
        <p:txBody>
          <a:bodyPr/>
          <a:lstStyle/>
          <a:p>
            <a:r>
              <a:rPr lang="en-US" dirty="0"/>
              <a:t>Core Functions and</a:t>
            </a:r>
            <a:br>
              <a:rPr lang="en-US" dirty="0"/>
            </a:br>
            <a:r>
              <a:rPr lang="en-US" dirty="0"/>
              <a:t>10 Essential Public Health Services</a:t>
            </a:r>
          </a:p>
        </p:txBody>
      </p:sp>
      <p:sp>
        <p:nvSpPr>
          <p:cNvPr id="4" name="Slide Number Placeholder 3"/>
          <p:cNvSpPr>
            <a:spLocks noGrp="1"/>
          </p:cNvSpPr>
          <p:nvPr>
            <p:ph type="sldNum" sz="quarter" idx="12"/>
          </p:nvPr>
        </p:nvSpPr>
        <p:spPr/>
        <p:txBody>
          <a:bodyPr/>
          <a:lstStyle/>
          <a:p>
            <a:fld id="{D6EA5BDF-9E16-442F-8C8B-732008E947A6}" type="slidenum">
              <a:rPr lang="en-US" smtClean="0"/>
              <a:t>20</a:t>
            </a:fld>
            <a:endParaRPr lang="en-US" dirty="0"/>
          </a:p>
        </p:txBody>
      </p:sp>
    </p:spTree>
    <p:extLst>
      <p:ext uri="{BB962C8B-B14F-4D97-AF65-F5344CB8AC3E}">
        <p14:creationId xmlns:p14="http://schemas.microsoft.com/office/powerpoint/2010/main" val="175458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Function 1: Assessment</a:t>
            </a:r>
          </a:p>
        </p:txBody>
      </p:sp>
      <p:sp>
        <p:nvSpPr>
          <p:cNvPr id="3" name="Content Placeholder 2"/>
          <p:cNvSpPr>
            <a:spLocks noGrp="1"/>
          </p:cNvSpPr>
          <p:nvPr>
            <p:ph idx="1"/>
          </p:nvPr>
        </p:nvSpPr>
        <p:spPr/>
        <p:txBody>
          <a:bodyPr/>
          <a:lstStyle/>
          <a:p>
            <a:r>
              <a:rPr lang="en-US" b="1" dirty="0"/>
              <a:t>Essential </a:t>
            </a:r>
            <a:r>
              <a:rPr lang="en-US" b="1" dirty="0" smtClean="0"/>
              <a:t>Service One</a:t>
            </a:r>
            <a:r>
              <a:rPr lang="en-US" dirty="0" smtClean="0"/>
              <a:t>: Monitor </a:t>
            </a:r>
            <a:r>
              <a:rPr lang="en-US" dirty="0"/>
              <a:t>health status to identify and solve community health </a:t>
            </a:r>
            <a:r>
              <a:rPr lang="en-US" dirty="0" smtClean="0"/>
              <a:t>problems</a:t>
            </a:r>
          </a:p>
          <a:p>
            <a:pPr marL="411480" lvl="1" indent="0">
              <a:buNone/>
            </a:pPr>
            <a:endParaRPr lang="en-US" dirty="0"/>
          </a:p>
          <a:p>
            <a:r>
              <a:rPr lang="en-US" b="1" dirty="0"/>
              <a:t>Essential </a:t>
            </a:r>
            <a:r>
              <a:rPr lang="en-US" b="1" dirty="0" smtClean="0"/>
              <a:t>Service Two</a:t>
            </a:r>
            <a:r>
              <a:rPr lang="en-US" dirty="0" smtClean="0"/>
              <a:t>: Diagnose </a:t>
            </a:r>
            <a:r>
              <a:rPr lang="en-US" dirty="0"/>
              <a:t>and investigate health problems and health hazards in the community.</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21</a:t>
            </a:fld>
            <a:endParaRPr lang="en-US" dirty="0"/>
          </a:p>
        </p:txBody>
      </p:sp>
    </p:spTree>
    <p:extLst>
      <p:ext uri="{BB962C8B-B14F-4D97-AF65-F5344CB8AC3E}">
        <p14:creationId xmlns:p14="http://schemas.microsoft.com/office/powerpoint/2010/main" val="247554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990600"/>
            <a:ext cx="8191500" cy="50292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a:defRPr/>
            </a:pPr>
            <a:endParaRPr lang="en-US" sz="3200" b="1" dirty="0" smtClean="0">
              <a:solidFill>
                <a:srgbClr val="002060"/>
              </a:solidFill>
            </a:endParaRPr>
          </a:p>
        </p:txBody>
      </p:sp>
      <p:pic>
        <p:nvPicPr>
          <p:cNvPr id="11266" name="Picture 2" descr="http://www.walhdab.org/resource/resmgr/Custom_Site/Assess_Action-Cycle-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2" y="1144009"/>
            <a:ext cx="6129098" cy="55615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438150" y="228600"/>
            <a:ext cx="8229600" cy="1143000"/>
          </a:xfrm>
        </p:spPr>
        <p:txBody>
          <a:bodyPr/>
          <a:lstStyle/>
          <a:p>
            <a:r>
              <a:rPr lang="en-US" sz="4000" dirty="0" smtClean="0"/>
              <a:t>Core Function 1: Assessment</a:t>
            </a:r>
            <a:endParaRPr lang="en-US" sz="4000" dirty="0"/>
          </a:p>
        </p:txBody>
      </p:sp>
      <p:sp>
        <p:nvSpPr>
          <p:cNvPr id="2" name="Slide Number Placeholder 1"/>
          <p:cNvSpPr>
            <a:spLocks noGrp="1"/>
          </p:cNvSpPr>
          <p:nvPr>
            <p:ph type="sldNum" sz="quarter" idx="12"/>
          </p:nvPr>
        </p:nvSpPr>
        <p:spPr/>
        <p:txBody>
          <a:bodyPr/>
          <a:lstStyle/>
          <a:p>
            <a:pPr>
              <a:defRPr/>
            </a:pPr>
            <a:fld id="{705057F6-BA7B-4B39-9312-C8861D26F10B}" type="slidenum">
              <a:rPr lang="en-US" smtClean="0"/>
              <a:pPr>
                <a:defRPr/>
              </a:pPr>
              <a:t>22</a:t>
            </a:fld>
            <a:endParaRPr lang="en-US" dirty="0"/>
          </a:p>
        </p:txBody>
      </p:sp>
    </p:spTree>
    <p:extLst>
      <p:ext uri="{BB962C8B-B14F-4D97-AF65-F5344CB8AC3E}">
        <p14:creationId xmlns:p14="http://schemas.microsoft.com/office/powerpoint/2010/main" val="3465160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doh-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300" y="4991100"/>
            <a:ext cx="17145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a:t>Healthiest Wisconsin 2020 Health Focus Areas</a:t>
            </a:r>
          </a:p>
        </p:txBody>
      </p:sp>
      <p:sp>
        <p:nvSpPr>
          <p:cNvPr id="3" name="Content Placeholder 2"/>
          <p:cNvSpPr>
            <a:spLocks noGrp="1"/>
          </p:cNvSpPr>
          <p:nvPr>
            <p:ph idx="1"/>
          </p:nvPr>
        </p:nvSpPr>
        <p:spPr>
          <a:xfrm>
            <a:off x="400050" y="1524000"/>
            <a:ext cx="7086600" cy="4800600"/>
          </a:xfrm>
        </p:spPr>
        <p:txBody>
          <a:bodyPr numCol="2">
            <a:noAutofit/>
          </a:bodyPr>
          <a:lstStyle/>
          <a:p>
            <a:r>
              <a:rPr lang="en-US" sz="2400" dirty="0"/>
              <a:t>Nutrition and adequate, appropriate, and safe food</a:t>
            </a:r>
          </a:p>
          <a:p>
            <a:r>
              <a:rPr lang="en-US" sz="2400" dirty="0"/>
              <a:t>Alcohol and other drug abuse</a:t>
            </a:r>
          </a:p>
          <a:p>
            <a:r>
              <a:rPr lang="en-US" sz="2400" dirty="0"/>
              <a:t>Chronic disease prevention and management</a:t>
            </a:r>
          </a:p>
          <a:p>
            <a:r>
              <a:rPr lang="en-US" sz="2400" dirty="0"/>
              <a:t>Communicable disease prevention and control</a:t>
            </a:r>
          </a:p>
          <a:p>
            <a:r>
              <a:rPr lang="en-US" sz="2400" dirty="0"/>
              <a:t>Environmental and occupational health</a:t>
            </a:r>
          </a:p>
          <a:p>
            <a:r>
              <a:rPr lang="en-US" sz="2400" dirty="0"/>
              <a:t>Healthy growth and development</a:t>
            </a:r>
          </a:p>
          <a:p>
            <a:r>
              <a:rPr lang="en-US" sz="2400" dirty="0"/>
              <a:t>Injury and violence</a:t>
            </a:r>
          </a:p>
          <a:p>
            <a:r>
              <a:rPr lang="en-US" sz="2400" dirty="0"/>
              <a:t>Mental health</a:t>
            </a:r>
          </a:p>
          <a:p>
            <a:r>
              <a:rPr lang="en-US" sz="2400" dirty="0"/>
              <a:t>Oral health</a:t>
            </a:r>
          </a:p>
          <a:p>
            <a:r>
              <a:rPr lang="en-US" sz="2400" dirty="0"/>
              <a:t>Physical activity</a:t>
            </a:r>
          </a:p>
          <a:p>
            <a:r>
              <a:rPr lang="en-US" sz="2400" dirty="0"/>
              <a:t>Reproductive and sexual health</a:t>
            </a:r>
          </a:p>
          <a:p>
            <a:r>
              <a:rPr lang="en-US" sz="2400" dirty="0"/>
              <a:t>Tobacco use </a:t>
            </a:r>
            <a:r>
              <a:rPr lang="en-US" sz="2400" dirty="0" smtClean="0"/>
              <a:t>and </a:t>
            </a:r>
            <a:r>
              <a:rPr lang="en-US" sz="2400" dirty="0"/>
              <a:t>exposure</a:t>
            </a:r>
          </a:p>
          <a:p>
            <a:endParaRPr lang="en-US" sz="2600" dirty="0"/>
          </a:p>
        </p:txBody>
      </p:sp>
      <p:sp>
        <p:nvSpPr>
          <p:cNvPr id="4" name="Slide Number Placeholder 3"/>
          <p:cNvSpPr>
            <a:spLocks noGrp="1"/>
          </p:cNvSpPr>
          <p:nvPr>
            <p:ph type="sldNum" sz="quarter" idx="12"/>
          </p:nvPr>
        </p:nvSpPr>
        <p:spPr/>
        <p:txBody>
          <a:bodyPr/>
          <a:lstStyle/>
          <a:p>
            <a:fld id="{D6EA5BDF-9E16-442F-8C8B-732008E947A6}" type="slidenum">
              <a:rPr lang="en-US" smtClean="0"/>
              <a:t>23</a:t>
            </a:fld>
            <a:endParaRPr lang="en-US" dirty="0"/>
          </a:p>
        </p:txBody>
      </p:sp>
    </p:spTree>
    <p:extLst>
      <p:ext uri="{BB962C8B-B14F-4D97-AF65-F5344CB8AC3E}">
        <p14:creationId xmlns:p14="http://schemas.microsoft.com/office/powerpoint/2010/main" val="3546406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i="1" dirty="0" smtClean="0">
                <a:solidFill>
                  <a:srgbClr val="C00000"/>
                </a:solidFill>
              </a:rPr>
              <a:t>Healthy Wisconsin </a:t>
            </a:r>
            <a:r>
              <a:rPr lang="en-US" dirty="0" smtClean="0">
                <a:solidFill>
                  <a:srgbClr val="C00000"/>
                </a:solidFill>
              </a:rPr>
              <a:t>Priorities </a:t>
            </a:r>
            <a:endParaRPr lang="en-US" dirty="0">
              <a:solidFill>
                <a:srgbClr val="C00000"/>
              </a:solidFill>
            </a:endParaRPr>
          </a:p>
        </p:txBody>
      </p:sp>
      <p:sp>
        <p:nvSpPr>
          <p:cNvPr id="3" name="Content Placeholder 2"/>
          <p:cNvSpPr>
            <a:spLocks noGrp="1"/>
          </p:cNvSpPr>
          <p:nvPr>
            <p:ph idx="1"/>
          </p:nvPr>
        </p:nvSpPr>
        <p:spPr>
          <a:xfrm>
            <a:off x="457200" y="1981201"/>
            <a:ext cx="8229600" cy="4191000"/>
          </a:xfrm>
        </p:spPr>
        <p:txBody>
          <a:bodyPr/>
          <a:lstStyle/>
          <a:p>
            <a:pPr lvl="0">
              <a:buFont typeface="Arial" charset="0"/>
              <a:buChar char="•"/>
              <a:defRPr/>
            </a:pPr>
            <a:r>
              <a:rPr lang="en-US" sz="2800" b="1" dirty="0">
                <a:solidFill>
                  <a:prstClr val="white"/>
                </a:solidFill>
                <a:ea typeface="Verdana" pitchFamily="34" charset="0"/>
                <a:cs typeface="Verdana" pitchFamily="34" charset="0"/>
              </a:rPr>
              <a:t>Alcohol</a:t>
            </a:r>
          </a:p>
          <a:p>
            <a:pPr lvl="0">
              <a:buFont typeface="Arial" charset="0"/>
              <a:buChar char="•"/>
              <a:defRPr/>
            </a:pPr>
            <a:r>
              <a:rPr lang="en-US" sz="2800" b="1" dirty="0">
                <a:solidFill>
                  <a:prstClr val="white"/>
                </a:solidFill>
                <a:ea typeface="Verdana" pitchFamily="34" charset="0"/>
                <a:cs typeface="Verdana" pitchFamily="34" charset="0"/>
              </a:rPr>
              <a:t>Nutrition and Physical Activity</a:t>
            </a:r>
          </a:p>
          <a:p>
            <a:pPr lvl="0">
              <a:buFont typeface="Arial" charset="0"/>
              <a:buChar char="•"/>
              <a:defRPr/>
            </a:pPr>
            <a:r>
              <a:rPr lang="en-US" sz="2800" b="1" dirty="0">
                <a:solidFill>
                  <a:prstClr val="white"/>
                </a:solidFill>
                <a:ea typeface="Verdana" pitchFamily="34" charset="0"/>
                <a:cs typeface="Verdana" pitchFamily="34" charset="0"/>
              </a:rPr>
              <a:t>Opioids</a:t>
            </a:r>
          </a:p>
          <a:p>
            <a:pPr lvl="0">
              <a:buFont typeface="Arial" charset="0"/>
              <a:buChar char="•"/>
              <a:defRPr/>
            </a:pPr>
            <a:r>
              <a:rPr lang="en-US" sz="2800" b="1" dirty="0">
                <a:solidFill>
                  <a:prstClr val="white"/>
                </a:solidFill>
                <a:ea typeface="Verdana" pitchFamily="34" charset="0"/>
                <a:cs typeface="Verdana" pitchFamily="34" charset="0"/>
              </a:rPr>
              <a:t>Suicide</a:t>
            </a:r>
          </a:p>
          <a:p>
            <a:pPr lvl="0">
              <a:buFont typeface="Arial" charset="0"/>
              <a:buChar char="•"/>
              <a:defRPr/>
            </a:pPr>
            <a:r>
              <a:rPr lang="en-US" sz="2800" b="1" dirty="0">
                <a:solidFill>
                  <a:prstClr val="white"/>
                </a:solidFill>
                <a:ea typeface="Verdana" pitchFamily="34" charset="0"/>
                <a:cs typeface="Verdana" pitchFamily="34" charset="0"/>
              </a:rPr>
              <a:t>Tobacco</a:t>
            </a:r>
          </a:p>
          <a:p>
            <a:pPr marL="0" lvl="0" indent="0">
              <a:buNone/>
              <a:defRPr/>
            </a:pPr>
            <a:endParaRPr lang="en-US" sz="2800" b="1" dirty="0">
              <a:solidFill>
                <a:prstClr val="white"/>
              </a:solidFill>
              <a:ea typeface="Verdana" pitchFamily="34" charset="0"/>
              <a:cs typeface="Verdana" pitchFamily="34" charset="0"/>
            </a:endParaRPr>
          </a:p>
          <a:p>
            <a:pPr marL="0" lvl="0" indent="0">
              <a:buNone/>
              <a:defRPr/>
            </a:pPr>
            <a:r>
              <a:rPr lang="en-US" sz="2800" b="1" i="1" dirty="0">
                <a:solidFill>
                  <a:prstClr val="white"/>
                </a:solidFill>
                <a:ea typeface="Verdana" pitchFamily="34" charset="0"/>
                <a:cs typeface="Verdana" pitchFamily="34" charset="0"/>
              </a:rPr>
              <a:t>Cross-cutting Issue - Adverse Childhood Experiences (ACEs) and Resilience</a:t>
            </a:r>
          </a:p>
          <a:p>
            <a:pPr marL="0" indent="0">
              <a:buNone/>
            </a:pPr>
            <a:endParaRPr lang="en-US" dirty="0"/>
          </a:p>
        </p:txBody>
      </p:sp>
      <p:sp>
        <p:nvSpPr>
          <p:cNvPr id="4" name="TextBox 3"/>
          <p:cNvSpPr txBox="1"/>
          <p:nvPr/>
        </p:nvSpPr>
        <p:spPr>
          <a:xfrm>
            <a:off x="2971800" y="6258580"/>
            <a:ext cx="5715000" cy="523220"/>
          </a:xfrm>
          <a:prstGeom prst="rect">
            <a:avLst/>
          </a:prstGeom>
          <a:noFill/>
        </p:spPr>
        <p:txBody>
          <a:bodyPr wrap="square" rtlCol="0">
            <a:spAutoFit/>
          </a:bodyPr>
          <a:lstStyle/>
          <a:p>
            <a:pPr algn="ctr" fontAlgn="base">
              <a:spcBef>
                <a:spcPct val="20000"/>
              </a:spcBef>
              <a:spcAft>
                <a:spcPct val="0"/>
              </a:spcAft>
              <a:buClr>
                <a:srgbClr val="0000FF"/>
              </a:buClr>
              <a:buSzPct val="80000"/>
              <a:buFont typeface="Wingdings" pitchFamily="2" charset="2"/>
              <a:buNone/>
            </a:pPr>
            <a:r>
              <a:rPr lang="en-US" sz="2800" b="1" dirty="0">
                <a:solidFill>
                  <a:srgbClr val="FFFFCC"/>
                </a:solidFill>
                <a:latin typeface="Arial" charset="0"/>
                <a:hlinkClick r:id="rId3"/>
              </a:rPr>
              <a:t>https://healthy.wisconsin.gov</a:t>
            </a:r>
            <a:r>
              <a:rPr lang="en-US" sz="2800" b="1" dirty="0" smtClean="0">
                <a:solidFill>
                  <a:srgbClr val="FFFFCC"/>
                </a:solidFill>
                <a:latin typeface="Arial" charset="0"/>
                <a:hlinkClick r:id="rId3"/>
              </a:rPr>
              <a:t>/</a:t>
            </a:r>
            <a:r>
              <a:rPr lang="en-US" sz="2800" b="1" dirty="0" smtClean="0">
                <a:solidFill>
                  <a:srgbClr val="FFFFCC"/>
                </a:solidFill>
                <a:latin typeface="Arial" charset="0"/>
              </a:rPr>
              <a:t> </a:t>
            </a:r>
            <a:endParaRPr lang="en-US" sz="2800" b="1" dirty="0">
              <a:solidFill>
                <a:srgbClr val="FFFFCC"/>
              </a:solidFill>
              <a:latin typeface="Arial" charset="0"/>
            </a:endParaRPr>
          </a:p>
        </p:txBody>
      </p:sp>
    </p:spTree>
    <p:extLst>
      <p:ext uri="{BB962C8B-B14F-4D97-AF65-F5344CB8AC3E}">
        <p14:creationId xmlns:p14="http://schemas.microsoft.com/office/powerpoint/2010/main" val="1764578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Function 2: Policy Development</a:t>
            </a:r>
          </a:p>
        </p:txBody>
      </p:sp>
      <p:sp>
        <p:nvSpPr>
          <p:cNvPr id="3" name="Content Placeholder 2"/>
          <p:cNvSpPr>
            <a:spLocks noGrp="1"/>
          </p:cNvSpPr>
          <p:nvPr>
            <p:ph idx="1"/>
          </p:nvPr>
        </p:nvSpPr>
        <p:spPr/>
        <p:txBody>
          <a:bodyPr/>
          <a:lstStyle/>
          <a:p>
            <a:r>
              <a:rPr lang="en-US" b="1" dirty="0"/>
              <a:t>Essential </a:t>
            </a:r>
            <a:r>
              <a:rPr lang="en-US" b="1" dirty="0" smtClean="0"/>
              <a:t>Service Three</a:t>
            </a:r>
            <a:r>
              <a:rPr lang="en-US" dirty="0" smtClean="0"/>
              <a:t>: Inform</a:t>
            </a:r>
            <a:r>
              <a:rPr lang="en-US" dirty="0"/>
              <a:t>, educate, and empower people about health issues.</a:t>
            </a:r>
          </a:p>
          <a:p>
            <a:r>
              <a:rPr lang="en-US" b="1" dirty="0"/>
              <a:t>Essential </a:t>
            </a:r>
            <a:r>
              <a:rPr lang="en-US" b="1" dirty="0" smtClean="0"/>
              <a:t>Service </a:t>
            </a:r>
            <a:r>
              <a:rPr lang="en-US" b="1" dirty="0"/>
              <a:t> </a:t>
            </a:r>
            <a:r>
              <a:rPr lang="en-US" b="1" dirty="0" smtClean="0"/>
              <a:t>Four</a:t>
            </a:r>
            <a:r>
              <a:rPr lang="en-US" dirty="0" smtClean="0"/>
              <a:t>: Mobilize </a:t>
            </a:r>
            <a:r>
              <a:rPr lang="en-US" dirty="0"/>
              <a:t>community partnerships and action to identify and solve health problems.</a:t>
            </a:r>
          </a:p>
          <a:p>
            <a:r>
              <a:rPr lang="en-US" b="1" dirty="0"/>
              <a:t>Essential </a:t>
            </a:r>
            <a:r>
              <a:rPr lang="en-US" b="1" dirty="0" smtClean="0"/>
              <a:t>Service Five</a:t>
            </a:r>
            <a:r>
              <a:rPr lang="en-US" dirty="0" smtClean="0"/>
              <a:t>:</a:t>
            </a:r>
            <a:r>
              <a:rPr lang="en-US" dirty="0"/>
              <a:t> </a:t>
            </a:r>
            <a:r>
              <a:rPr lang="en-US" dirty="0" smtClean="0"/>
              <a:t>Develop </a:t>
            </a:r>
            <a:r>
              <a:rPr lang="en-US" dirty="0"/>
              <a:t>policies and plans that support individual and community health efforts.</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25</a:t>
            </a:fld>
            <a:endParaRPr lang="en-US" dirty="0"/>
          </a:p>
        </p:txBody>
      </p:sp>
    </p:spTree>
    <p:extLst>
      <p:ext uri="{BB962C8B-B14F-4D97-AF65-F5344CB8AC3E}">
        <p14:creationId xmlns:p14="http://schemas.microsoft.com/office/powerpoint/2010/main" val="2089848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z="4000" dirty="0" smtClean="0"/>
              <a:t>Policy Development: </a:t>
            </a:r>
            <a:br>
              <a:rPr lang="en-US" sz="4000" dirty="0" smtClean="0"/>
            </a:br>
            <a:r>
              <a:rPr lang="en-US" sz="4000" dirty="0" smtClean="0"/>
              <a:t>Big “P” and Little “p”</a:t>
            </a:r>
          </a:p>
        </p:txBody>
      </p:sp>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26</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170" t="19823" r="11201" b="6355"/>
          <a:stretch/>
        </p:blipFill>
        <p:spPr bwMode="auto">
          <a:xfrm>
            <a:off x="260131" y="1981200"/>
            <a:ext cx="7877354" cy="410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17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Function 3: Assurance</a:t>
            </a:r>
          </a:p>
        </p:txBody>
      </p:sp>
      <p:sp>
        <p:nvSpPr>
          <p:cNvPr id="3" name="Content Placeholder 2"/>
          <p:cNvSpPr>
            <a:spLocks noGrp="1"/>
          </p:cNvSpPr>
          <p:nvPr>
            <p:ph idx="1"/>
          </p:nvPr>
        </p:nvSpPr>
        <p:spPr/>
        <p:txBody>
          <a:bodyPr>
            <a:noAutofit/>
          </a:bodyPr>
          <a:lstStyle/>
          <a:p>
            <a:r>
              <a:rPr lang="en-US" b="1" dirty="0"/>
              <a:t>Essential </a:t>
            </a:r>
            <a:r>
              <a:rPr lang="en-US" b="1" dirty="0" smtClean="0"/>
              <a:t>Service Six</a:t>
            </a:r>
            <a:r>
              <a:rPr lang="en-US" dirty="0" smtClean="0"/>
              <a:t>: Enforce </a:t>
            </a:r>
            <a:r>
              <a:rPr lang="en-US" dirty="0"/>
              <a:t>laws and regulations that protect health and assure safety.</a:t>
            </a:r>
          </a:p>
          <a:p>
            <a:r>
              <a:rPr lang="en-US" b="1" dirty="0"/>
              <a:t>Essential </a:t>
            </a:r>
            <a:r>
              <a:rPr lang="en-US" b="1" dirty="0" smtClean="0"/>
              <a:t>Service Seven</a:t>
            </a:r>
            <a:r>
              <a:rPr lang="en-US" dirty="0" smtClean="0"/>
              <a:t>:</a:t>
            </a:r>
            <a:r>
              <a:rPr lang="en-US" dirty="0"/>
              <a:t> </a:t>
            </a:r>
            <a:r>
              <a:rPr lang="en-US" dirty="0" smtClean="0"/>
              <a:t>Link </a:t>
            </a:r>
            <a:r>
              <a:rPr lang="en-US" dirty="0"/>
              <a:t>people to needed personal health services and assure the provision of health care when otherwise unavailable.</a:t>
            </a:r>
          </a:p>
          <a:p>
            <a:r>
              <a:rPr lang="en-US" b="1" dirty="0"/>
              <a:t>Essential S</a:t>
            </a:r>
            <a:r>
              <a:rPr lang="en-US" b="1" dirty="0" smtClean="0"/>
              <a:t>ervice Eight</a:t>
            </a:r>
            <a:r>
              <a:rPr lang="en-US" dirty="0" smtClean="0"/>
              <a:t>: Assure </a:t>
            </a:r>
            <a:r>
              <a:rPr lang="en-US" dirty="0"/>
              <a:t>competent public and personal health care workforce.</a:t>
            </a:r>
          </a:p>
          <a:p>
            <a:r>
              <a:rPr lang="en-US" b="1" dirty="0"/>
              <a:t>Essential S</a:t>
            </a:r>
            <a:r>
              <a:rPr lang="en-US" b="1" dirty="0" smtClean="0"/>
              <a:t>ervice Nine</a:t>
            </a:r>
            <a:r>
              <a:rPr lang="en-US" dirty="0" smtClean="0"/>
              <a:t>: Evaluate </a:t>
            </a:r>
            <a:r>
              <a:rPr lang="en-US" dirty="0"/>
              <a:t>effectiveness, accessibility, and quality of personal and population-based health services.</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27</a:t>
            </a:fld>
            <a:endParaRPr lang="en-US" dirty="0"/>
          </a:p>
        </p:txBody>
      </p:sp>
    </p:spTree>
    <p:extLst>
      <p:ext uri="{BB962C8B-B14F-4D97-AF65-F5344CB8AC3E}">
        <p14:creationId xmlns:p14="http://schemas.microsoft.com/office/powerpoint/2010/main" val="3474784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Function 4: System Management</a:t>
            </a:r>
          </a:p>
        </p:txBody>
      </p:sp>
      <p:sp>
        <p:nvSpPr>
          <p:cNvPr id="3" name="Content Placeholder 2"/>
          <p:cNvSpPr>
            <a:spLocks noGrp="1"/>
          </p:cNvSpPr>
          <p:nvPr>
            <p:ph idx="1"/>
          </p:nvPr>
        </p:nvSpPr>
        <p:spPr/>
        <p:txBody>
          <a:bodyPr/>
          <a:lstStyle/>
          <a:p>
            <a:r>
              <a:rPr lang="en-US" b="1" dirty="0"/>
              <a:t>Essential </a:t>
            </a:r>
            <a:r>
              <a:rPr lang="en-US" b="1" dirty="0" smtClean="0"/>
              <a:t>Service Ten</a:t>
            </a:r>
            <a:r>
              <a:rPr lang="en-US" dirty="0" smtClean="0"/>
              <a:t>: Research </a:t>
            </a:r>
            <a:r>
              <a:rPr lang="en-US" dirty="0"/>
              <a:t>new insights and innovative solutions to health problems.</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28</a:t>
            </a:fld>
            <a:endParaRPr lang="en-US" dirty="0"/>
          </a:p>
        </p:txBody>
      </p:sp>
    </p:spTree>
    <p:extLst>
      <p:ext uri="{BB962C8B-B14F-4D97-AF65-F5344CB8AC3E}">
        <p14:creationId xmlns:p14="http://schemas.microsoft.com/office/powerpoint/2010/main" val="4091572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Population Health?</a:t>
            </a:r>
          </a:p>
        </p:txBody>
      </p:sp>
      <p:sp>
        <p:nvSpPr>
          <p:cNvPr id="4" name="Slide Number Placeholder 3"/>
          <p:cNvSpPr>
            <a:spLocks noGrp="1"/>
          </p:cNvSpPr>
          <p:nvPr>
            <p:ph type="sldNum" sz="quarter" idx="12"/>
          </p:nvPr>
        </p:nvSpPr>
        <p:spPr/>
        <p:txBody>
          <a:bodyPr/>
          <a:lstStyle/>
          <a:p>
            <a:fld id="{D6EA5BDF-9E16-442F-8C8B-732008E947A6}" type="slidenum">
              <a:rPr lang="en-US" smtClean="0"/>
              <a:t>2</a:t>
            </a:fld>
            <a:endParaRPr lang="en-US" dirty="0"/>
          </a:p>
        </p:txBody>
      </p:sp>
      <p:pic>
        <p:nvPicPr>
          <p:cNvPr id="5" name="Picture 87" descr="Population Health Word Clou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6553200" cy="27687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114300" y="4724399"/>
            <a:ext cx="8229600" cy="1554163"/>
          </a:xfrm>
          <a:prstGeom prst="rect">
            <a:avLst/>
          </a:prstGeom>
        </p:spPr>
        <p:txBody>
          <a:bodyPr vert="horz" lIns="91440" tIns="45720" rIns="91440" bIns="45720" rtlCol="0">
            <a:normAutofit/>
          </a:bodyPr>
          <a:lstStyle>
            <a:lvl1pPr marL="342900" indent="-228600" algn="l" defTabSz="914400" rtl="0" eaLnBrk="1" latinLnBrk="0" hangingPunct="1">
              <a:spcBef>
                <a:spcPts val="12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ts val="6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ts val="6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dirty="0" smtClean="0"/>
              <a:t>An approach to </a:t>
            </a:r>
            <a:r>
              <a:rPr lang="en-US" b="1" i="1" dirty="0" smtClean="0"/>
              <a:t>health</a:t>
            </a:r>
            <a:r>
              <a:rPr lang="en-US" dirty="0" smtClean="0"/>
              <a:t> that aims to improve the </a:t>
            </a:r>
            <a:r>
              <a:rPr lang="en-US" b="1" i="1" dirty="0" smtClean="0"/>
              <a:t>health</a:t>
            </a:r>
            <a:r>
              <a:rPr lang="en-US" dirty="0" smtClean="0"/>
              <a:t> of an entire human </a:t>
            </a:r>
            <a:r>
              <a:rPr lang="en-US" b="1" i="1" dirty="0" smtClean="0"/>
              <a:t>population</a:t>
            </a:r>
          </a:p>
          <a:p>
            <a:endParaRPr lang="en-US" dirty="0" smtClean="0"/>
          </a:p>
        </p:txBody>
      </p:sp>
    </p:spTree>
    <p:extLst>
      <p:ext uri="{BB962C8B-B14F-4D97-AF65-F5344CB8AC3E}">
        <p14:creationId xmlns:p14="http://schemas.microsoft.com/office/powerpoint/2010/main" val="2574112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Public Health Performance Standards</a:t>
            </a:r>
          </a:p>
        </p:txBody>
      </p:sp>
      <p:sp>
        <p:nvSpPr>
          <p:cNvPr id="3" name="Content Placeholder 2"/>
          <p:cNvSpPr>
            <a:spLocks noGrp="1"/>
          </p:cNvSpPr>
          <p:nvPr>
            <p:ph idx="1"/>
          </p:nvPr>
        </p:nvSpPr>
        <p:spPr/>
        <p:txBody>
          <a:bodyPr/>
          <a:lstStyle/>
          <a:p>
            <a:pPr marL="0" indent="0">
              <a:buNone/>
            </a:pPr>
            <a:r>
              <a:rPr lang="en-US" dirty="0"/>
              <a:t>Four concepts:</a:t>
            </a:r>
          </a:p>
          <a:p>
            <a:pPr marL="971550" lvl="1" indent="-514350">
              <a:buFont typeface="+mj-lt"/>
              <a:buAutoNum type="arabicPeriod"/>
            </a:pPr>
            <a:r>
              <a:rPr lang="en-US" altLang="en-US" dirty="0"/>
              <a:t>Based on the 10 Essential Public Health Services.</a:t>
            </a:r>
          </a:p>
          <a:p>
            <a:pPr marL="971550" lvl="1" indent="-514350">
              <a:buFont typeface="+mj-lt"/>
              <a:buAutoNum type="arabicPeriod"/>
            </a:pPr>
            <a:r>
              <a:rPr lang="en-US" altLang="en-US" dirty="0"/>
              <a:t>Focus on the overall public health system.</a:t>
            </a:r>
          </a:p>
          <a:p>
            <a:pPr marL="971550" lvl="1" indent="-514350">
              <a:buFont typeface="+mj-lt"/>
              <a:buAutoNum type="arabicPeriod"/>
            </a:pPr>
            <a:r>
              <a:rPr lang="en-US" altLang="en-US" dirty="0"/>
              <a:t>Describe an optimal level of performance.</a:t>
            </a:r>
          </a:p>
          <a:p>
            <a:pPr marL="971550" lvl="1" indent="-514350">
              <a:buFont typeface="+mj-lt"/>
              <a:buAutoNum type="arabicPeriod"/>
            </a:pPr>
            <a:r>
              <a:rPr lang="en-US" altLang="en-US" dirty="0"/>
              <a:t>Support a process of continuous quality improvement.</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29</a:t>
            </a:fld>
            <a:endParaRPr lang="en-US" dirty="0"/>
          </a:p>
        </p:txBody>
      </p:sp>
    </p:spTree>
    <p:extLst>
      <p:ext uri="{BB962C8B-B14F-4D97-AF65-F5344CB8AC3E}">
        <p14:creationId xmlns:p14="http://schemas.microsoft.com/office/powerpoint/2010/main" val="278946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Public Health Performance Standards</a:t>
            </a:r>
          </a:p>
        </p:txBody>
      </p:sp>
      <p:sp>
        <p:nvSpPr>
          <p:cNvPr id="3" name="Content Placeholder 2"/>
          <p:cNvSpPr>
            <a:spLocks noGrp="1"/>
          </p:cNvSpPr>
          <p:nvPr>
            <p:ph idx="1"/>
          </p:nvPr>
        </p:nvSpPr>
        <p:spPr/>
        <p:txBody>
          <a:bodyPr/>
          <a:lstStyle/>
          <a:p>
            <a:pPr marL="0" indent="0">
              <a:buNone/>
            </a:pPr>
            <a:r>
              <a:rPr lang="en-US" altLang="en-US" dirty="0"/>
              <a:t>Focus on the “system”</a:t>
            </a:r>
          </a:p>
          <a:p>
            <a:r>
              <a:rPr lang="en-US" altLang="en-US" dirty="0"/>
              <a:t>More than just the public health agency</a:t>
            </a:r>
          </a:p>
          <a:p>
            <a:r>
              <a:rPr lang="en-US" altLang="en-US" dirty="0"/>
              <a:t>“Public health system”</a:t>
            </a:r>
          </a:p>
          <a:p>
            <a:pPr lvl="1"/>
            <a:r>
              <a:rPr lang="en-US" altLang="en-US" dirty="0"/>
              <a:t>All public, private, and voluntary entities that contribute to public health in a given area.</a:t>
            </a:r>
          </a:p>
          <a:p>
            <a:pPr lvl="1"/>
            <a:r>
              <a:rPr lang="en-US" altLang="en-US" dirty="0"/>
              <a:t>A network of entities with differing roles, relationships, and interactions.</a:t>
            </a:r>
          </a:p>
          <a:p>
            <a:pPr lvl="1"/>
            <a:r>
              <a:rPr lang="en-US" altLang="en-US" dirty="0"/>
              <a:t>All entities contribute to the health and well-being of the community.</a:t>
            </a:r>
            <a:endParaRPr lang="en-US" dirty="0"/>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30</a:t>
            </a:fld>
            <a:endParaRPr lang="en-US" dirty="0"/>
          </a:p>
        </p:txBody>
      </p:sp>
    </p:spTree>
    <p:extLst>
      <p:ext uri="{BB962C8B-B14F-4D97-AF65-F5344CB8AC3E}">
        <p14:creationId xmlns:p14="http://schemas.microsoft.com/office/powerpoint/2010/main" val="460199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Public Health</a:t>
            </a:r>
            <a:br>
              <a:rPr lang="en-US" dirty="0"/>
            </a:br>
            <a:r>
              <a:rPr lang="en-US" dirty="0"/>
              <a:t> Performance Standards</a:t>
            </a:r>
          </a:p>
        </p:txBody>
      </p:sp>
      <p:sp>
        <p:nvSpPr>
          <p:cNvPr id="3" name="Content Placeholder 2"/>
          <p:cNvSpPr>
            <a:spLocks noGrp="1"/>
          </p:cNvSpPr>
          <p:nvPr>
            <p:ph idx="1"/>
          </p:nvPr>
        </p:nvSpPr>
        <p:spPr/>
        <p:txBody>
          <a:bodyPr>
            <a:normAutofit fontScale="92500" lnSpcReduction="10000"/>
          </a:bodyPr>
          <a:lstStyle/>
          <a:p>
            <a:pPr marL="0" indent="0">
              <a:buNone/>
            </a:pPr>
            <a:r>
              <a:rPr lang="en-US" altLang="en-US" dirty="0"/>
              <a:t>Benefits</a:t>
            </a:r>
          </a:p>
          <a:p>
            <a:pPr marL="514350" indent="-514350"/>
            <a:r>
              <a:rPr lang="en-US" altLang="en-US" dirty="0"/>
              <a:t>Improve organizational and community communication and collaboration.</a:t>
            </a:r>
          </a:p>
          <a:p>
            <a:pPr marL="514350" indent="-514350"/>
            <a:r>
              <a:rPr lang="en-US" altLang="en-US" dirty="0"/>
              <a:t>Educate participants about public health and the interconnectedness of activities.</a:t>
            </a:r>
          </a:p>
          <a:p>
            <a:pPr marL="514350" indent="-514350"/>
            <a:r>
              <a:rPr lang="en-US" altLang="en-US" dirty="0"/>
              <a:t>Strengthen the diverse network of partners within state and local public health systems.</a:t>
            </a:r>
          </a:p>
          <a:p>
            <a:pPr marL="514350" indent="-514350"/>
            <a:r>
              <a:rPr lang="en-US" altLang="en-US" dirty="0"/>
              <a:t>Identify strengths and weaknesses to address in quality improvement efforts.</a:t>
            </a:r>
          </a:p>
          <a:p>
            <a:pPr marL="514350" indent="-514350"/>
            <a:r>
              <a:rPr lang="en-US" altLang="en-US" dirty="0"/>
              <a:t>Provide a benchmark for public health practice improvements.</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31</a:t>
            </a:fld>
            <a:endParaRPr lang="en-US" dirty="0"/>
          </a:p>
        </p:txBody>
      </p:sp>
    </p:spTree>
    <p:extLst>
      <p:ext uri="{BB962C8B-B14F-4D97-AF65-F5344CB8AC3E}">
        <p14:creationId xmlns:p14="http://schemas.microsoft.com/office/powerpoint/2010/main" val="2659255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Public Health</a:t>
            </a:r>
            <a:br>
              <a:rPr lang="en-US" dirty="0"/>
            </a:br>
            <a:r>
              <a:rPr lang="en-US" dirty="0"/>
              <a:t> Performance Standards</a:t>
            </a:r>
          </a:p>
        </p:txBody>
      </p:sp>
      <p:sp>
        <p:nvSpPr>
          <p:cNvPr id="3" name="Content Placeholder 2"/>
          <p:cNvSpPr>
            <a:spLocks noGrp="1"/>
          </p:cNvSpPr>
          <p:nvPr>
            <p:ph idx="1"/>
          </p:nvPr>
        </p:nvSpPr>
        <p:spPr/>
        <p:txBody>
          <a:bodyPr/>
          <a:lstStyle/>
          <a:p>
            <a:pPr marL="0" indent="0">
              <a:buNone/>
            </a:pPr>
            <a:r>
              <a:rPr lang="en-US" altLang="en-US" dirty="0"/>
              <a:t>How to use for performance improvement:</a:t>
            </a:r>
          </a:p>
          <a:p>
            <a:r>
              <a:rPr lang="en-US" altLang="en-US" dirty="0"/>
              <a:t>The NPHPS performance assessments can help people understand gaps between current performance and the optimal level of performance as described by the standards.</a:t>
            </a:r>
          </a:p>
          <a:p>
            <a:r>
              <a:rPr lang="en-US" altLang="en-US" dirty="0"/>
              <a:t>Results of the assessments should be incorporated into a broader planning process (a state health improvement process or a local board of health strategic planning process).</a:t>
            </a:r>
            <a:endParaRPr lang="en-US" dirty="0"/>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32</a:t>
            </a:fld>
            <a:endParaRPr lang="en-US" dirty="0"/>
          </a:p>
        </p:txBody>
      </p:sp>
    </p:spTree>
    <p:extLst>
      <p:ext uri="{BB962C8B-B14F-4D97-AF65-F5344CB8AC3E}">
        <p14:creationId xmlns:p14="http://schemas.microsoft.com/office/powerpoint/2010/main" val="2867633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Health Accreditation Board (PHAB)</a:t>
            </a:r>
          </a:p>
        </p:txBody>
      </p:sp>
      <p:sp>
        <p:nvSpPr>
          <p:cNvPr id="3" name="Content Placeholder 2"/>
          <p:cNvSpPr>
            <a:spLocks noGrp="1"/>
          </p:cNvSpPr>
          <p:nvPr>
            <p:ph idx="1"/>
          </p:nvPr>
        </p:nvSpPr>
        <p:spPr>
          <a:xfrm>
            <a:off x="533400" y="1600200"/>
            <a:ext cx="4876800" cy="4800600"/>
          </a:xfrm>
        </p:spPr>
        <p:txBody>
          <a:bodyPr>
            <a:normAutofit/>
          </a:bodyPr>
          <a:lstStyle/>
          <a:p>
            <a:r>
              <a:rPr lang="en-US" dirty="0"/>
              <a:t>PHAB was formed as the non-profit entity to implement and oversee national public health department accreditation. Program development began in May 2007 with the incorporation of PHAB. </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33</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1752599"/>
            <a:ext cx="2266950" cy="32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676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Health Accreditation?</a:t>
            </a:r>
          </a:p>
        </p:txBody>
      </p:sp>
      <p:sp>
        <p:nvSpPr>
          <p:cNvPr id="3" name="Content Placeholder 2"/>
          <p:cNvSpPr>
            <a:spLocks noGrp="1"/>
          </p:cNvSpPr>
          <p:nvPr>
            <p:ph idx="1"/>
          </p:nvPr>
        </p:nvSpPr>
        <p:spPr/>
        <p:txBody>
          <a:bodyPr/>
          <a:lstStyle/>
          <a:p>
            <a:r>
              <a:rPr lang="en-US" dirty="0"/>
              <a:t>Measurement of health department performance against a set of nationally recognized, practice-focused, and evidence-based standards </a:t>
            </a:r>
          </a:p>
          <a:p>
            <a:r>
              <a:rPr lang="en-US" dirty="0"/>
              <a:t>Recognition of achievement of accreditation within a specific time frame by PHAB</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34</a:t>
            </a:fld>
            <a:endParaRPr lang="en-US" dirty="0"/>
          </a:p>
        </p:txBody>
      </p:sp>
    </p:spTree>
    <p:extLst>
      <p:ext uri="{BB962C8B-B14F-4D97-AF65-F5344CB8AC3E}">
        <p14:creationId xmlns:p14="http://schemas.microsoft.com/office/powerpoint/2010/main" val="1943706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a:t>
            </a:r>
          </a:p>
        </p:txBody>
      </p:sp>
      <p:sp>
        <p:nvSpPr>
          <p:cNvPr id="3" name="Content Placeholder 2"/>
          <p:cNvSpPr>
            <a:spLocks noGrp="1"/>
          </p:cNvSpPr>
          <p:nvPr>
            <p:ph idx="1"/>
          </p:nvPr>
        </p:nvSpPr>
        <p:spPr/>
        <p:txBody>
          <a:bodyPr>
            <a:normAutofit lnSpcReduction="10000"/>
          </a:bodyPr>
          <a:lstStyle/>
          <a:p>
            <a:r>
              <a:rPr lang="en-US" b="1" dirty="0"/>
              <a:t>PHAB Standards and Measures, version 1.5</a:t>
            </a:r>
          </a:p>
          <a:p>
            <a:pPr lvl="1"/>
            <a:r>
              <a:rPr lang="en-US" dirty="0"/>
              <a:t>12 domains </a:t>
            </a:r>
          </a:p>
          <a:p>
            <a:pPr lvl="1"/>
            <a:r>
              <a:rPr lang="en-US" dirty="0"/>
              <a:t>32 standards and over 100 measures </a:t>
            </a:r>
          </a:p>
          <a:p>
            <a:pPr lvl="1"/>
            <a:r>
              <a:rPr lang="en-US" dirty="0"/>
              <a:t>Required documentation for each measure</a:t>
            </a:r>
          </a:p>
          <a:p>
            <a:r>
              <a:rPr lang="en-US" sz="2000" dirty="0"/>
              <a:t> </a:t>
            </a:r>
            <a:r>
              <a:rPr lang="en-US" b="1" dirty="0"/>
              <a:t>Specific prerequisite documents</a:t>
            </a:r>
          </a:p>
          <a:p>
            <a:pPr lvl="1"/>
            <a:r>
              <a:rPr lang="en-US" dirty="0"/>
              <a:t>Community Health Assessment (CHA)</a:t>
            </a:r>
          </a:p>
          <a:p>
            <a:pPr lvl="1"/>
            <a:r>
              <a:rPr lang="en-US" dirty="0"/>
              <a:t>Community Health Improvement Plan (CHIP)</a:t>
            </a:r>
          </a:p>
          <a:p>
            <a:pPr lvl="1"/>
            <a:r>
              <a:rPr lang="en-US" dirty="0"/>
              <a:t>Strategic Plan</a:t>
            </a:r>
          </a:p>
          <a:p>
            <a:pPr lvl="1"/>
            <a:r>
              <a:rPr lang="en-US" dirty="0"/>
              <a:t>Workforce Development Plan</a:t>
            </a:r>
          </a:p>
          <a:p>
            <a:pPr lvl="1"/>
            <a:r>
              <a:rPr lang="en-US" dirty="0"/>
              <a:t>Public Health Emergency Operations Plan</a:t>
            </a:r>
          </a:p>
          <a:p>
            <a:pPr lvl="1"/>
            <a:r>
              <a:rPr lang="en-US" dirty="0"/>
              <a:t>Quality Improvement Plan</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35</a:t>
            </a:fld>
            <a:endParaRPr lang="en-US" dirty="0"/>
          </a:p>
        </p:txBody>
      </p:sp>
    </p:spTree>
    <p:extLst>
      <p:ext uri="{BB962C8B-B14F-4D97-AF65-F5344CB8AC3E}">
        <p14:creationId xmlns:p14="http://schemas.microsoft.com/office/powerpoint/2010/main" val="35936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Point?</a:t>
            </a:r>
          </a:p>
        </p:txBody>
      </p:sp>
      <p:sp>
        <p:nvSpPr>
          <p:cNvPr id="3" name="Content Placeholder 2"/>
          <p:cNvSpPr>
            <a:spLocks noGrp="1"/>
          </p:cNvSpPr>
          <p:nvPr>
            <p:ph idx="1"/>
          </p:nvPr>
        </p:nvSpPr>
        <p:spPr/>
        <p:txBody>
          <a:bodyPr/>
          <a:lstStyle/>
          <a:p>
            <a:r>
              <a:rPr lang="en-US" dirty="0"/>
              <a:t>Improve and protect health of public.</a:t>
            </a:r>
          </a:p>
          <a:p>
            <a:r>
              <a:rPr lang="en-US" dirty="0"/>
              <a:t>Measure performance through national system of common standards.</a:t>
            </a:r>
          </a:p>
          <a:p>
            <a:r>
              <a:rPr lang="en-US" dirty="0"/>
              <a:t>Drive continuous improvement.</a:t>
            </a:r>
          </a:p>
          <a:p>
            <a:r>
              <a:rPr lang="en-US" dirty="0"/>
              <a:t>Advance quality and performance of all health departments.</a:t>
            </a:r>
          </a:p>
          <a:p>
            <a:r>
              <a:rPr lang="en-US" dirty="0"/>
              <a:t>Demonstrate accountability.</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36</a:t>
            </a:fld>
            <a:endParaRPr lang="en-US" dirty="0"/>
          </a:p>
        </p:txBody>
      </p:sp>
      <p:pic>
        <p:nvPicPr>
          <p:cNvPr id="5" name="Picture 0" descr="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4495800"/>
            <a:ext cx="200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773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37</a:t>
            </a:fld>
            <a:endParaRPr lang="en-US" dirty="0"/>
          </a:p>
        </p:txBody>
      </p:sp>
      <p:graphicFrame>
        <p:nvGraphicFramePr>
          <p:cNvPr id="3" name="Diagram 2"/>
          <p:cNvGraphicFramePr/>
          <p:nvPr>
            <p:extLst>
              <p:ext uri="{D42A27DB-BD31-4B8C-83A1-F6EECF244321}">
                <p14:modId xmlns:p14="http://schemas.microsoft.com/office/powerpoint/2010/main" val="90693080"/>
              </p:ext>
            </p:extLst>
          </p:nvPr>
        </p:nvGraphicFramePr>
        <p:xfrm>
          <a:off x="57150" y="685800"/>
          <a:ext cx="832485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803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smtClean="0"/>
              <a:t>Welcome to Your New Role </a:t>
            </a:r>
            <a:br>
              <a:rPr lang="en-US" dirty="0" smtClean="0"/>
            </a:br>
            <a:r>
              <a:rPr lang="en-US" dirty="0" smtClean="0"/>
              <a:t>in Public Health!</a:t>
            </a: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905000"/>
            <a:ext cx="5257800" cy="414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38</a:t>
            </a:fld>
            <a:endParaRPr lang="en-US" dirty="0"/>
          </a:p>
        </p:txBody>
      </p:sp>
    </p:spTree>
    <p:extLst>
      <p:ext uri="{BB962C8B-B14F-4D97-AF65-F5344CB8AC3E}">
        <p14:creationId xmlns:p14="http://schemas.microsoft.com/office/powerpoint/2010/main" val="399958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Population?</a:t>
            </a:r>
          </a:p>
        </p:txBody>
      </p:sp>
      <p:sp>
        <p:nvSpPr>
          <p:cNvPr id="4" name="Slide Number Placeholder 3"/>
          <p:cNvSpPr>
            <a:spLocks noGrp="1"/>
          </p:cNvSpPr>
          <p:nvPr>
            <p:ph type="sldNum" sz="quarter" idx="12"/>
          </p:nvPr>
        </p:nvSpPr>
        <p:spPr/>
        <p:txBody>
          <a:bodyPr/>
          <a:lstStyle/>
          <a:p>
            <a:fld id="{D6EA5BDF-9E16-442F-8C8B-732008E947A6}" type="slidenum">
              <a:rPr lang="en-US" smtClean="0"/>
              <a:t>3</a:t>
            </a:fld>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76400"/>
            <a:ext cx="5867400" cy="419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752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5105400"/>
            <a:ext cx="7620000" cy="1295400"/>
          </a:xfrm>
        </p:spPr>
        <p:txBody>
          <a:bodyPr>
            <a:normAutofit fontScale="47500" lnSpcReduction="20000"/>
          </a:bodyPr>
          <a:lstStyle/>
          <a:p>
            <a:pPr marL="114300" indent="0">
              <a:buNone/>
            </a:pPr>
            <a:r>
              <a:rPr lang="en-US" sz="3600" dirty="0">
                <a:latin typeface="Tunga" panose="020B0502040204020203" pitchFamily="34" charset="0"/>
                <a:cs typeface="Tunga" panose="020B0502040204020203" pitchFamily="34" charset="0"/>
              </a:rPr>
              <a:t>This presentation was supported by the Grant Number, B01 OT009070, funded by the Centers for Disease Control and Prevention (CDC). Its contents are solely the responsibility of the authors and do not necessarily represent the official views of the CDC or the Department of Health and Human Services.</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39</a:t>
            </a:fld>
            <a:endParaRPr lang="en-US" dirty="0"/>
          </a:p>
        </p:txBody>
      </p:sp>
    </p:spTree>
    <p:extLst>
      <p:ext uri="{BB962C8B-B14F-4D97-AF65-F5344CB8AC3E}">
        <p14:creationId xmlns:p14="http://schemas.microsoft.com/office/powerpoint/2010/main" val="341056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Population Health ≠ Distribution of Health</a:t>
            </a:r>
            <a:endParaRPr lang="en-US" dirty="0"/>
          </a:p>
        </p:txBody>
      </p:sp>
      <p:pic>
        <p:nvPicPr>
          <p:cNvPr id="8194" name="Picture 2" descr="https://www.regjeringen.no/contentassets/bc70b9942ea241cd90029989bff72d3c/EN-GB/HFIG/fig2-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8012482" cy="3860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60322297-6DD6-46D7-82AB-4F7ED3384F0A}" type="slidenum">
              <a:rPr lang="en-US" smtClean="0"/>
              <a:pPr>
                <a:defRPr/>
              </a:pPr>
              <a:t>4</a:t>
            </a:fld>
            <a:endParaRPr lang="en-US" dirty="0"/>
          </a:p>
        </p:txBody>
      </p:sp>
    </p:spTree>
    <p:extLst>
      <p:ext uri="{BB962C8B-B14F-4D97-AF65-F5344CB8AC3E}">
        <p14:creationId xmlns:p14="http://schemas.microsoft.com/office/powerpoint/2010/main" val="3755418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a:t>
            </a:r>
            <a:r>
              <a:rPr lang="en-US" dirty="0" smtClean="0"/>
              <a:t>s </a:t>
            </a:r>
            <a:r>
              <a:rPr lang="en-US" dirty="0"/>
              <a:t>Prevention</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60322297-6DD6-46D7-82AB-4F7ED3384F0A}" type="slidenum">
              <a:rPr lang="en-US" smtClean="0"/>
              <a:pPr>
                <a:defRPr/>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371600"/>
            <a:ext cx="6453188" cy="515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35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 </a:t>
            </a:r>
          </a:p>
        </p:txBody>
      </p:sp>
      <p:sp>
        <p:nvSpPr>
          <p:cNvPr id="3" name="Content Placeholder 2"/>
          <p:cNvSpPr>
            <a:spLocks noGrp="1"/>
          </p:cNvSpPr>
          <p:nvPr>
            <p:ph idx="1"/>
          </p:nvPr>
        </p:nvSpPr>
        <p:spPr/>
        <p:txBody>
          <a:bodyPr/>
          <a:lstStyle/>
          <a:p>
            <a:r>
              <a:rPr lang="en-US" dirty="0"/>
              <a:t>Designed to prevent a disease or condition from occurring in the first place</a:t>
            </a:r>
          </a:p>
          <a:p>
            <a:pPr lvl="1"/>
            <a:r>
              <a:rPr lang="en-US" dirty="0"/>
              <a:t>Examples: immunization, physical activity to reduce risk of cardiovascular disease</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6</a:t>
            </a:fld>
            <a:endParaRPr lang="en-US" dirty="0"/>
          </a:p>
        </p:txBody>
      </p:sp>
    </p:spTree>
    <p:extLst>
      <p:ext uri="{BB962C8B-B14F-4D97-AF65-F5344CB8AC3E}">
        <p14:creationId xmlns:p14="http://schemas.microsoft.com/office/powerpoint/2010/main" val="227172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Prevention</a:t>
            </a:r>
            <a:endParaRPr lang="en-US" dirty="0"/>
          </a:p>
        </p:txBody>
      </p:sp>
      <p:sp>
        <p:nvSpPr>
          <p:cNvPr id="3" name="Content Placeholder 2"/>
          <p:cNvSpPr>
            <a:spLocks noGrp="1"/>
          </p:cNvSpPr>
          <p:nvPr>
            <p:ph idx="1"/>
          </p:nvPr>
        </p:nvSpPr>
        <p:spPr/>
        <p:txBody>
          <a:bodyPr/>
          <a:lstStyle/>
          <a:p>
            <a:r>
              <a:rPr lang="en-US" dirty="0"/>
              <a:t>Identify a disease at its earliest stage so that prompt and appropriate management can be initiated.</a:t>
            </a:r>
          </a:p>
          <a:p>
            <a:pPr lvl="1"/>
            <a:r>
              <a:rPr lang="en-US" dirty="0"/>
              <a:t>Example: A person gets a mammogram to detect breast cancer or gets screened for glaucoma. </a:t>
            </a:r>
          </a:p>
          <a:p>
            <a:r>
              <a:rPr lang="en-US" dirty="0"/>
              <a:t>Successful secondary prevention reduces the impact of the disease. </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7</a:t>
            </a:fld>
            <a:endParaRPr lang="en-US" dirty="0"/>
          </a:p>
        </p:txBody>
      </p:sp>
    </p:spTree>
    <p:extLst>
      <p:ext uri="{BB962C8B-B14F-4D97-AF65-F5344CB8AC3E}">
        <p14:creationId xmlns:p14="http://schemas.microsoft.com/office/powerpoint/2010/main" val="357562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Tertiary Prevention</a:t>
            </a:r>
            <a:endParaRPr lang="en-US" dirty="0"/>
          </a:p>
        </p:txBody>
      </p:sp>
      <p:sp>
        <p:nvSpPr>
          <p:cNvPr id="3" name="Content Placeholder 2"/>
          <p:cNvSpPr>
            <a:spLocks noGrp="1"/>
          </p:cNvSpPr>
          <p:nvPr>
            <p:ph idx="1"/>
          </p:nvPr>
        </p:nvSpPr>
        <p:spPr/>
        <p:txBody>
          <a:bodyPr/>
          <a:lstStyle/>
          <a:p>
            <a:r>
              <a:rPr lang="en-US" dirty="0"/>
              <a:t>Reduce or minimize the consequences of a disease once it has developed. </a:t>
            </a:r>
          </a:p>
          <a:p>
            <a:pPr lvl="1"/>
            <a:r>
              <a:rPr lang="en-US" dirty="0"/>
              <a:t>Example: most medical interventions</a:t>
            </a:r>
          </a:p>
          <a:p>
            <a:r>
              <a:rPr lang="en-US" dirty="0"/>
              <a:t>Eliminate, or at least delay, the onset of complications and disability due to the disease. </a:t>
            </a:r>
          </a:p>
          <a:p>
            <a:endParaRPr lang="en-US" dirty="0"/>
          </a:p>
        </p:txBody>
      </p:sp>
      <p:sp>
        <p:nvSpPr>
          <p:cNvPr id="4" name="Slide Number Placeholder 3"/>
          <p:cNvSpPr>
            <a:spLocks noGrp="1"/>
          </p:cNvSpPr>
          <p:nvPr>
            <p:ph type="sldNum" sz="quarter" idx="12"/>
          </p:nvPr>
        </p:nvSpPr>
        <p:spPr/>
        <p:txBody>
          <a:bodyPr/>
          <a:lstStyle/>
          <a:p>
            <a:fld id="{D6EA5BDF-9E16-442F-8C8B-732008E947A6}" type="slidenum">
              <a:rPr lang="en-US" smtClean="0"/>
              <a:t>8</a:t>
            </a:fld>
            <a:endParaRPr lang="en-US" dirty="0"/>
          </a:p>
        </p:txBody>
      </p:sp>
    </p:spTree>
    <p:extLst>
      <p:ext uri="{BB962C8B-B14F-4D97-AF65-F5344CB8AC3E}">
        <p14:creationId xmlns:p14="http://schemas.microsoft.com/office/powerpoint/2010/main" val="2118159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2">
      <a:dk1>
        <a:srgbClr val="2F2B20"/>
      </a:dk1>
      <a:lt1>
        <a:srgbClr val="FFFFFF"/>
      </a:lt1>
      <a:dk2>
        <a:srgbClr val="003D78"/>
      </a:dk2>
      <a:lt2>
        <a:srgbClr val="DFDCB7"/>
      </a:lt2>
      <a:accent1>
        <a:srgbClr val="72AEB6"/>
      </a:accent1>
      <a:accent2>
        <a:srgbClr val="AFD0D5"/>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ExpireDateSaved xmlns="http://schemas.microsoft.com/sharepoint/v3" xsi:nil="true"/>
    <_dlc_ExpireDate xmlns="http://schemas.microsoft.com/sharepoint/v3">2016-12-26T19:59:24+00:00</_dlc_Expir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FE6FE248F05D41A7A66833E66EC9B3" ma:contentTypeVersion="6" ma:contentTypeDescription="Create a new document." ma:contentTypeScope="" ma:versionID="4fe1017329e2f4579024bd68074d7bbd">
  <xsd:schema xmlns:xsd="http://www.w3.org/2001/XMLSchema" xmlns:xs="http://www.w3.org/2001/XMLSchema" xmlns:p="http://schemas.microsoft.com/office/2006/metadata/properties" xmlns:ns1="http://schemas.microsoft.com/sharepoint/v3" targetNamespace="http://schemas.microsoft.com/office/2006/metadata/properties" ma:root="true" ma:fieldsID="9d3ddb2664c569c3ea0a0d814c2ebde9" ns1:_="">
    <xsd:import namespace="http://schemas.microsoft.com/sharepoint/v3"/>
    <xsd:element name="properties">
      <xsd:complexType>
        <xsd:sequence>
          <xsd:element name="documentManagement">
            <xsd:complexType>
              <xsd:all>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Document</p:Name>
  <p:Description/>
  <p:Statement/>
  <p:PolicyItems>
    <p:PolicyItem featureId="Microsoft.Office.RecordsManagement.PolicyFeatures.Expiration" staticId="0x010100A5FE6FE248F05D41A7A66833E66EC9B3|-1520387817" UniqueId="faf7ea42-74b7-4c11-99cc-03e3d934164c">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14</number>
                  <property>Created</property>
                  <propertyId>8c06beca-0777-48f7-91c7-6da68bc07b69</propertyId>
                  <period>days</period>
                </formula>
                <action type="action" id="Microsoft.Office.RecordsManagement.PolicyFeatures.Expiration.Action.Delete"/>
              </data>
            </stages>
          </Schedule>
        </Schedules>
      </p:CustomData>
    </p:PolicyItem>
  </p:PolicyItems>
</p:Policy>
</file>

<file path=customXml/itemProps1.xml><?xml version="1.0" encoding="utf-8"?>
<ds:datastoreItem xmlns:ds="http://schemas.openxmlformats.org/officeDocument/2006/customXml" ds:itemID="{C2B3792E-C517-4D12-9200-EE5B95E87D7E}">
  <ds:schemaRefs>
    <ds:schemaRef ds:uri="http://schemas.microsoft.com/sharepoint/v3/contenttype/forms"/>
  </ds:schemaRefs>
</ds:datastoreItem>
</file>

<file path=customXml/itemProps2.xml><?xml version="1.0" encoding="utf-8"?>
<ds:datastoreItem xmlns:ds="http://schemas.openxmlformats.org/officeDocument/2006/customXml" ds:itemID="{793F2706-E5B3-4438-A807-39D1BC410D01}">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679FD8D-17CC-463D-ABAD-BF9C0A4FD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F94EC2B-6DF3-4A33-BFD9-D1E0F3EB590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759</TotalTime>
  <Words>1361</Words>
  <Application>Microsoft Office PowerPoint</Application>
  <PresentationFormat>Letter Paper (8.5x11 in)</PresentationFormat>
  <Paragraphs>237</Paragraphs>
  <Slides>40</Slides>
  <Notes>14</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Adjacency</vt:lpstr>
      <vt:lpstr>Office Theme</vt:lpstr>
      <vt:lpstr>Public Health 101</vt:lpstr>
      <vt:lpstr>Objectives</vt:lpstr>
      <vt:lpstr>What Is Population Health?</vt:lpstr>
      <vt:lpstr>Who Is the Population?</vt:lpstr>
      <vt:lpstr>Population Health ≠ Distribution of Health</vt:lpstr>
      <vt:lpstr>What is Prevention?</vt:lpstr>
      <vt:lpstr>Primary Prevention </vt:lpstr>
      <vt:lpstr>Secondary Prevention</vt:lpstr>
      <vt:lpstr>Tertiary Prevention</vt:lpstr>
      <vt:lpstr>What Are Population-Based Interventions?</vt:lpstr>
      <vt:lpstr>PowerPoint Presentation</vt:lpstr>
      <vt:lpstr>Population-Based Health</vt:lpstr>
      <vt:lpstr>Levels of Intervention</vt:lpstr>
      <vt:lpstr>Level of Intervention: Systems</vt:lpstr>
      <vt:lpstr>Level of Intervention: Community</vt:lpstr>
      <vt:lpstr>Level of Intervention:  Individual and Family</vt:lpstr>
      <vt:lpstr>Population-Based Interventions </vt:lpstr>
      <vt:lpstr>Levels of Intervention Activity</vt:lpstr>
      <vt:lpstr>Public Health Interventions</vt:lpstr>
      <vt:lpstr>What Do We Do?</vt:lpstr>
      <vt:lpstr>Core Functions and 10 Essential Public Health Services</vt:lpstr>
      <vt:lpstr>Core Function 1: Assessment</vt:lpstr>
      <vt:lpstr>Core Function 1: Assessment</vt:lpstr>
      <vt:lpstr>Healthiest Wisconsin 2020 Health Focus Areas</vt:lpstr>
      <vt:lpstr>Healthy Wisconsin Priorities </vt:lpstr>
      <vt:lpstr>Core Function 2: Policy Development</vt:lpstr>
      <vt:lpstr>Policy Development:  Big “P” and Little “p”</vt:lpstr>
      <vt:lpstr>Core Function 3: Assurance</vt:lpstr>
      <vt:lpstr>Core Function 4: System Management</vt:lpstr>
      <vt:lpstr>National Public Health Performance Standards</vt:lpstr>
      <vt:lpstr>National Public Health Performance Standards</vt:lpstr>
      <vt:lpstr>National Public Health  Performance Standards</vt:lpstr>
      <vt:lpstr>National Public Health  Performance Standards</vt:lpstr>
      <vt:lpstr>Public Health Accreditation Board (PHAB)</vt:lpstr>
      <vt:lpstr>What Is Public Health Accreditation?</vt:lpstr>
      <vt:lpstr>What Is Required?</vt:lpstr>
      <vt:lpstr>What’s the Point?</vt:lpstr>
      <vt:lpstr>PowerPoint Presentation</vt:lpstr>
      <vt:lpstr>Welcome to Your New Role  in Public Health!</vt:lpstr>
      <vt:lpstr>Questions?</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Knief, Alaina A</dc:creator>
  <cp:lastModifiedBy>Cupp, Christa M</cp:lastModifiedBy>
  <cp:revision>54</cp:revision>
  <dcterms:created xsi:type="dcterms:W3CDTF">2016-12-01T14:43:37Z</dcterms:created>
  <dcterms:modified xsi:type="dcterms:W3CDTF">2018-09-26T14:58:00Z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0x010100A5FE6FE248F05D41A7A66833E66EC9B3</vt:lpwstr>
  </property>
  <property fmtid="{D5CDD505-2E9C-101B-9397-08002B2CF9AE}" pid="3" name="_dlc_policyId">
    <vt:lpwstr>0x010100A5FE6FE248F05D41A7A66833E66EC9B3|-1520387817</vt:lpwstr>
  </property>
  <property fmtid="{D5CDD505-2E9C-101B-9397-08002B2CF9AE}" pid="4" name="ItemRetentionFormula">
    <vt:lpwstr>&lt;formula id="Microsoft.Office.RecordsManagement.PolicyFeatures.Expiration.Formula.BuiltIn"&gt;&lt;number&gt;14&lt;/number&gt;&lt;property&gt;Created&lt;/property&gt;&lt;propertyId&gt;8c06beca-0777-48f7-91c7-6da68bc07b69&lt;/propertyId&gt;&lt;period&gt;days&lt;/period&gt;&lt;/formula&gt;</vt:lpwstr>
  </property>
</Properties>
</file>