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4" r:id="rId3"/>
    <p:sldId id="332" r:id="rId4"/>
    <p:sldId id="333" r:id="rId5"/>
    <p:sldId id="320" r:id="rId6"/>
    <p:sldId id="323" r:id="rId7"/>
    <p:sldId id="342" r:id="rId8"/>
    <p:sldId id="345" r:id="rId9"/>
    <p:sldId id="259" r:id="rId10"/>
    <p:sldId id="339" r:id="rId11"/>
    <p:sldId id="272" r:id="rId12"/>
    <p:sldId id="334" r:id="rId13"/>
    <p:sldId id="347" r:id="rId14"/>
    <p:sldId id="346" r:id="rId15"/>
    <p:sldId id="350" r:id="rId16"/>
    <p:sldId id="344" r:id="rId17"/>
    <p:sldId id="353" r:id="rId18"/>
    <p:sldId id="354" r:id="rId19"/>
    <p:sldId id="359" r:id="rId20"/>
    <p:sldId id="360" r:id="rId21"/>
    <p:sldId id="358" r:id="rId22"/>
    <p:sldId id="357" r:id="rId23"/>
    <p:sldId id="356" r:id="rId24"/>
    <p:sldId id="351" r:id="rId25"/>
    <p:sldId id="352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1215" autoAdjust="0"/>
  </p:normalViewPr>
  <p:slideViewPr>
    <p:cSldViewPr snapToGrid="0">
      <p:cViewPr varScale="1">
        <p:scale>
          <a:sx n="77" d="100"/>
          <a:sy n="77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31FC-F910-4BCF-996D-55CFF511F8F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2D9D5-325C-4C8F-9B09-8D178707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72474-4FE0-4827-A9BD-2DB702638DF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B8E19-7938-48FC-B90B-090871F6F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Staff</a:t>
            </a:r>
          </a:p>
          <a:p>
            <a:r>
              <a:rPr lang="en-US" dirty="0" smtClean="0"/>
              <a:t>PHEP 10 FTE and 2 LTE</a:t>
            </a:r>
          </a:p>
          <a:p>
            <a:r>
              <a:rPr lang="en-US" dirty="0" smtClean="0"/>
              <a:t>HPP 3 FTE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8E19-7938-48FC-B90B-090871F6F8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8E19-7938-48FC-B90B-090871F6F8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PHEP $7,100,000</a:t>
            </a:r>
            <a:r>
              <a:rPr lang="en-US" baseline="0" dirty="0" smtClean="0"/>
              <a:t> to partners, remainder State staff, PH systems WEDSS, PCA, TRAIN, </a:t>
            </a:r>
            <a:r>
              <a:rPr lang="en-US" baseline="0" dirty="0" err="1" smtClean="0"/>
              <a:t>WebEOC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8E19-7938-48FC-B90B-090871F6F8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3A4A-7625-4B14-AD54-C9A7EBD1FF2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1165-5309-449D-AE99-8ADD02E868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099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82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8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07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8C44-E38E-4F74-B1EA-A8A40CA19B36}" type="slidenum">
              <a:rPr lang="en-US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1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563563"/>
            <a:ext cx="78486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rgbClr val="1C3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C3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142875" y="6473825"/>
            <a:ext cx="8391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8210550" algn="r"/>
              </a:tabLst>
              <a:defRPr/>
            </a:pPr>
            <a:r>
              <a:rPr lang="en-US" sz="1400" b="1" dirty="0" smtClean="0">
                <a:solidFill>
                  <a:srgbClr val="0D0D0D"/>
                </a:solidFill>
              </a:rPr>
              <a:t>Public Health</a:t>
            </a:r>
            <a:r>
              <a:rPr lang="en-US" sz="1400" b="1" baseline="0" dirty="0" smtClean="0">
                <a:solidFill>
                  <a:srgbClr val="0D0D0D"/>
                </a:solidFill>
              </a:rPr>
              <a:t> Emergency Preparedness Orientation</a:t>
            </a:r>
            <a:r>
              <a:rPr lang="en-US" sz="1400" b="1" dirty="0" smtClean="0">
                <a:solidFill>
                  <a:srgbClr val="0D0D0D"/>
                </a:solidFill>
              </a:rPr>
              <a:t>	</a:t>
            </a:r>
            <a:r>
              <a:rPr lang="en-US" sz="1200" b="0" baseline="0" dirty="0" smtClean="0">
                <a:solidFill>
                  <a:srgbClr val="0D0D0D"/>
                </a:solidFill>
              </a:rPr>
              <a:t>Office of  </a:t>
            </a:r>
            <a:r>
              <a:rPr lang="en-US" sz="1200" baseline="0" dirty="0" smtClean="0">
                <a:solidFill>
                  <a:srgbClr val="0D0D0D"/>
                </a:solidFill>
              </a:rPr>
              <a:t>Preparedness and Emergency Health Care</a:t>
            </a:r>
            <a:endParaRPr lang="en-US" sz="1200" dirty="0" smtClean="0">
              <a:solidFill>
                <a:srgbClr val="0D0D0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73825"/>
            <a:ext cx="5334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142875" y="73025"/>
            <a:ext cx="320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</a:rPr>
              <a:t>Wisconsin Department of Health Services			</a:t>
            </a:r>
            <a:endParaRPr lang="en-US" sz="1400" b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7" r:id="rId3"/>
    <p:sldLayoutId id="2147483849" r:id="rId4"/>
    <p:sldLayoutId id="2147483850" r:id="rId5"/>
    <p:sldLayoutId id="214748385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Tung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800100" indent="-34290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257300" indent="-34290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171700" indent="-34290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HSPCAPortal@wisconsin.gov" TargetMode="External"/><Relationship Id="rId2" Type="http://schemas.openxmlformats.org/officeDocument/2006/relationships/hyperlink" Target="https://share.health.wisconsin.gov/ph/pca/default.aspx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HSResponse@wisconsin.gov" TargetMode="External"/><Relationship Id="rId2" Type="http://schemas.openxmlformats.org/officeDocument/2006/relationships/hyperlink" Target="mailto:Joseph.cordova@wisconsin.gov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09" y="3886200"/>
            <a:ext cx="7410733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Joe Cordova</a:t>
            </a: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Public Health Emergency Preparedness Manager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Office of Preparedness and Emergency Health Care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October 10</a:t>
            </a:r>
            <a:r>
              <a:rPr lang="en-US" sz="2400" dirty="0" smtClean="0">
                <a:solidFill>
                  <a:schemeClr val="tx1"/>
                </a:solidFill>
              </a:rPr>
              <a:t>, 2018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066800" y="1447800"/>
            <a:ext cx="7543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Public Health Emergency Preparedness Orientation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B1165-5309-449D-AE99-8ADD02E8681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" y="513967"/>
            <a:ext cx="971933" cy="97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Vulnerability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Jurisdictional assessment of health risks and vulnerabilities</a:t>
            </a:r>
          </a:p>
          <a:p>
            <a:r>
              <a:rPr lang="en-US" dirty="0" smtClean="0"/>
              <a:t>Threats drive planning and training</a:t>
            </a:r>
          </a:p>
          <a:p>
            <a:r>
              <a:rPr lang="en-US" dirty="0" smtClean="0"/>
              <a:t>Top five threats in 2017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Cyber </a:t>
            </a:r>
            <a:r>
              <a:rPr lang="en-US" dirty="0" smtClean="0"/>
              <a:t>attack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Ice storm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Severe weather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Epidemic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Civic/sporting </a:t>
            </a:r>
            <a:r>
              <a:rPr lang="en-US" dirty="0"/>
              <a:t>event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Incident Command </a:t>
            </a:r>
            <a:r>
              <a:rPr lang="en-US" sz="4000" dirty="0" smtClean="0"/>
              <a:t>System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8C44-E38E-4F74-B1EA-A8A40CA19B36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9819" y="1559158"/>
            <a:ext cx="8596889" cy="2798603"/>
            <a:chOff x="256171" y="2711548"/>
            <a:chExt cx="8596889" cy="2798603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560125" y="3547750"/>
              <a:ext cx="0" cy="53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ounded Rectangle 1"/>
            <p:cNvSpPr/>
            <p:nvPr/>
          </p:nvSpPr>
          <p:spPr>
            <a:xfrm>
              <a:off x="3191130" y="2711548"/>
              <a:ext cx="2743200" cy="914400"/>
            </a:xfrm>
            <a:prstGeom prst="roundRect">
              <a:avLst/>
            </a:prstGeom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Incident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Commander</a:t>
              </a:r>
              <a:endParaRPr lang="en-US" sz="24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163780" y="4096987"/>
              <a:ext cx="65551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73678" y="4103909"/>
              <a:ext cx="0" cy="53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256171" y="4525629"/>
              <a:ext cx="1828800" cy="822960"/>
            </a:xfrm>
            <a:prstGeom prst="roundRect">
              <a:avLst/>
            </a:prstGeom>
            <a:ln w="127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Operations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Section</a:t>
              </a:r>
              <a:endParaRPr lang="en-US" sz="24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273632" y="4113805"/>
              <a:ext cx="0" cy="53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373585" y="4099950"/>
              <a:ext cx="0" cy="53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01150" y="4099953"/>
              <a:ext cx="0" cy="53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4469880" y="4534551"/>
              <a:ext cx="1828800" cy="822960"/>
            </a:xfrm>
            <a:prstGeom prst="roundRect">
              <a:avLst/>
            </a:prstGeom>
            <a:ln w="127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Logistics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Section</a:t>
              </a:r>
              <a:endParaRPr lang="en-US" sz="24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66695" y="4536592"/>
              <a:ext cx="1828800" cy="822960"/>
            </a:xfrm>
            <a:prstGeom prst="roundRect">
              <a:avLst/>
            </a:prstGeom>
            <a:ln w="127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Planning</a:t>
              </a:r>
            </a:p>
            <a:p>
              <a:pPr algn="ctr">
                <a:lnSpc>
                  <a:spcPct val="90000"/>
                </a:lnSpc>
              </a:pPr>
              <a:r>
                <a:rPr lang="en-US" sz="2400" b="1" dirty="0" smtClean="0"/>
                <a:t>Section</a:t>
              </a:r>
              <a:endParaRPr lang="en-US" sz="24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67060" y="4540977"/>
              <a:ext cx="2286000" cy="969174"/>
            </a:xfrm>
            <a:prstGeom prst="roundRect">
              <a:avLst/>
            </a:prstGeom>
            <a:ln w="127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/>
                <a:t>Finance/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/>
                <a:t>Administration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/>
                <a:t>Section</a:t>
              </a:r>
              <a:endParaRPr lang="en-US" sz="2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28775" y="5029200"/>
            <a:ext cx="295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Online Training</a:t>
            </a:r>
          </a:p>
          <a:p>
            <a:r>
              <a:rPr lang="en-US" dirty="0" smtClean="0"/>
              <a:t>ICS-100 and ICS-200</a:t>
            </a:r>
          </a:p>
          <a:p>
            <a:r>
              <a:rPr lang="en-US" dirty="0" smtClean="0"/>
              <a:t>IS-700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91050" y="5029200"/>
            <a:ext cx="2952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Classroom Training</a:t>
            </a:r>
          </a:p>
          <a:p>
            <a:r>
              <a:rPr lang="en-US" dirty="0" smtClean="0"/>
              <a:t>ICS-300 and ICS-400</a:t>
            </a:r>
          </a:p>
          <a:p>
            <a:r>
              <a:rPr lang="en-US" dirty="0" smtClean="0"/>
              <a:t>IS-800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9725" y="461962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Recommended Trainings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27707" y="6057900"/>
            <a:ext cx="187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training.fema.gov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0" y="3751226"/>
            <a:ext cx="2447925" cy="264957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Emergency</a:t>
            </a:r>
            <a:br>
              <a:rPr lang="en-US" dirty="0" smtClean="0"/>
            </a:br>
            <a:r>
              <a:rPr lang="en-US" dirty="0" smtClean="0"/>
              <a:t>Readiness Coalitions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Broaden scope of healthcare partnerships</a:t>
            </a:r>
          </a:p>
          <a:p>
            <a:r>
              <a:rPr lang="en-US" dirty="0"/>
              <a:t>Shift from planning to response and recovery </a:t>
            </a:r>
          </a:p>
          <a:p>
            <a:r>
              <a:rPr lang="en-US" dirty="0" smtClean="0"/>
              <a:t>Regional medical coordination</a:t>
            </a:r>
          </a:p>
          <a:p>
            <a:pPr lvl="1"/>
            <a:r>
              <a:rPr lang="en-US" dirty="0"/>
              <a:t>Situational awareness of medical resources</a:t>
            </a:r>
          </a:p>
          <a:p>
            <a:pPr lvl="1"/>
            <a:r>
              <a:rPr lang="en-US" dirty="0"/>
              <a:t>Alerting and communication coordination</a:t>
            </a:r>
          </a:p>
          <a:p>
            <a:pPr lvl="1"/>
            <a:r>
              <a:rPr lang="en-US" dirty="0"/>
              <a:t>Bed availability counts and patient tracking</a:t>
            </a:r>
          </a:p>
          <a:p>
            <a:pPr lvl="1"/>
            <a:r>
              <a:rPr lang="en-US" dirty="0"/>
              <a:t>Surge capacity for disaster </a:t>
            </a:r>
            <a:r>
              <a:rPr lang="en-US" dirty="0" smtClean="0"/>
              <a:t>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8C44-E38E-4F74-B1EA-A8A40CA19B36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Health Emergency Plan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Notification of staff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Develop an Incident Action Plan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Communicate</a:t>
            </a:r>
          </a:p>
          <a:p>
            <a:pPr lvl="1"/>
            <a:r>
              <a:rPr lang="en-US" dirty="0" smtClean="0"/>
              <a:t>Internal </a:t>
            </a:r>
          </a:p>
          <a:p>
            <a:pPr lvl="1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Public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791" y="3429001"/>
            <a:ext cx="4762581" cy="29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6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 (days)</a:t>
            </a:r>
          </a:p>
          <a:p>
            <a:pPr lvl="1"/>
            <a:r>
              <a:rPr lang="en-US" dirty="0" smtClean="0"/>
              <a:t>Recover staff, equipment, etc.</a:t>
            </a:r>
          </a:p>
          <a:p>
            <a:pPr lvl="1"/>
            <a:r>
              <a:rPr lang="en-US" dirty="0" smtClean="0"/>
              <a:t>Establish surveillance protocols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Intermediate (weeks to months)</a:t>
            </a:r>
          </a:p>
          <a:p>
            <a:pPr lvl="1"/>
            <a:r>
              <a:rPr lang="en-US" dirty="0"/>
              <a:t>Continuity of </a:t>
            </a:r>
            <a:r>
              <a:rPr lang="en-US" dirty="0" smtClean="0"/>
              <a:t>care</a:t>
            </a:r>
          </a:p>
          <a:p>
            <a:pPr lvl="1"/>
            <a:r>
              <a:rPr lang="en-US" dirty="0" smtClean="0"/>
              <a:t>Recovery planning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Long term (months to years)</a:t>
            </a:r>
          </a:p>
          <a:p>
            <a:pPr lvl="1"/>
            <a:r>
              <a:rPr lang="en-US" dirty="0" smtClean="0"/>
              <a:t>Reestablish disrupted health care facilities</a:t>
            </a:r>
          </a:p>
          <a:p>
            <a:pPr lvl="1"/>
            <a:r>
              <a:rPr lang="en-US" dirty="0" smtClean="0"/>
              <a:t>Assist with behavioral health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and meet the actual needs of the whole </a:t>
            </a:r>
            <a:r>
              <a:rPr lang="en-US" dirty="0" smtClean="0"/>
              <a:t>community</a:t>
            </a:r>
          </a:p>
          <a:p>
            <a:pPr>
              <a:spcBef>
                <a:spcPts val="600"/>
              </a:spcBef>
            </a:pPr>
            <a:r>
              <a:rPr lang="en-US" dirty="0"/>
              <a:t>Engage and empower all parts of the </a:t>
            </a:r>
            <a:r>
              <a:rPr lang="en-US" dirty="0" smtClean="0"/>
              <a:t>community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Develop an after action report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Implement the improvement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Make </a:t>
            </a:r>
            <a:r>
              <a:rPr lang="en-US" dirty="0"/>
              <a:t>a </a:t>
            </a:r>
            <a:r>
              <a:rPr lang="en-US" dirty="0" smtClean="0"/>
              <a:t>plan for yourself, family and pets</a:t>
            </a:r>
          </a:p>
          <a:p>
            <a:pPr>
              <a:spcBef>
                <a:spcPts val="600"/>
              </a:spcBef>
            </a:pPr>
            <a:r>
              <a:rPr lang="en-US" dirty="0"/>
              <a:t>Plan to </a:t>
            </a:r>
            <a:r>
              <a:rPr lang="en-US" dirty="0" smtClean="0"/>
              <a:t>help your neighbor and community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Keep your contact information up to date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Get connected</a:t>
            </a:r>
          </a:p>
          <a:p>
            <a:r>
              <a:rPr lang="en-US" dirty="0"/>
              <a:t>Don’t be a </a:t>
            </a:r>
            <a:r>
              <a:rPr lang="en-US" dirty="0" smtClean="0"/>
              <a:t>victim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4" b="3095"/>
          <a:stretch/>
        </p:blipFill>
        <p:spPr bwMode="auto">
          <a:xfrm>
            <a:off x="4702902" y="3344333"/>
            <a:ext cx="4356432" cy="30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6468" y="6138339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TMJ4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25193" y="-506780"/>
            <a:ext cx="5924093" cy="78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85981" y="88455"/>
            <a:ext cx="5956800" cy="66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1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454223"/>
            <a:ext cx="8016240" cy="59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ata\My Pictures\May17th2\surge1web-61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6" y="2090209"/>
            <a:ext cx="2895600" cy="28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Preparedness and Emergency Health Care (OPEHC)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7" name="Picture 3" descr="L:\Ph Preparedness\SNS\BAT-16\!Pics\RSS 1 Distribution Briefing with WI State Patrol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3233" y="3250251"/>
            <a:ext cx="4983548" cy="31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Ph Preparedness\SNS\BAT-16\!Pics\BAT-16 DOC 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3233" y="1859490"/>
            <a:ext cx="3048000" cy="31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01041"/>
            <a:ext cx="9163517" cy="54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7321"/>
            <a:ext cx="9144000" cy="57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65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640522"/>
            <a:ext cx="920094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2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5350" y="3298359"/>
            <a:ext cx="7810500" cy="2438411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share.health.wisconsin.gov/ph/pca/default.aspx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Email:  </a:t>
            </a:r>
            <a:r>
              <a:rPr lang="en-US" sz="2400" dirty="0" smtClean="0">
                <a:hlinkClick r:id="rId3"/>
              </a:rPr>
              <a:t>DHSPCAPortal@wisconsin.gov</a:t>
            </a:r>
            <a:r>
              <a:rPr lang="en-US" sz="2400" dirty="0" smtClean="0"/>
              <a:t>  to request access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543800" cy="1143000"/>
          </a:xfrm>
        </p:spPr>
        <p:txBody>
          <a:bodyPr/>
          <a:lstStyle/>
          <a:p>
            <a:r>
              <a:rPr lang="en-US" dirty="0"/>
              <a:t>Partners Communications </a:t>
            </a:r>
            <a:r>
              <a:rPr lang="en-US" dirty="0" smtClean="0"/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Alerting (PCA)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PHEP </a:t>
            </a:r>
            <a:r>
              <a:rPr lang="en-US" dirty="0" smtClean="0"/>
              <a:t>Q and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Every other Tuesday at 10:00 a.m.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Opportunity to ask questions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Recorded and posted on the PCA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896" y="1299556"/>
            <a:ext cx="796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Public Health Emergency Preparedness Question and Answer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0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685800" y="1433013"/>
            <a:ext cx="7772400" cy="218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i="1" dirty="0">
                <a:solidFill>
                  <a:prstClr val="black"/>
                </a:solidFill>
              </a:rPr>
              <a:t>For more </a:t>
            </a:r>
            <a:r>
              <a:rPr lang="en-US" sz="2800" i="1" dirty="0" smtClean="0">
                <a:solidFill>
                  <a:prstClr val="black"/>
                </a:solidFill>
              </a:rPr>
              <a:t>information</a:t>
            </a:r>
            <a:r>
              <a:rPr lang="en-US" sz="2800" i="1" dirty="0">
                <a:solidFill>
                  <a:prstClr val="black"/>
                </a:solidFill>
              </a:rPr>
              <a:t/>
            </a:r>
            <a:br>
              <a:rPr lang="en-US" sz="2800" i="1" dirty="0">
                <a:solidFill>
                  <a:prstClr val="black"/>
                </a:solidFill>
              </a:rPr>
            </a:br>
            <a:r>
              <a:rPr lang="en-US" sz="4400" dirty="0" smtClean="0">
                <a:solidFill>
                  <a:prstClr val="black"/>
                </a:solidFill>
              </a:rPr>
              <a:t>Joe Cordova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hlinkClick r:id="rId2"/>
              </a:rPr>
              <a:t>Joseph.cordova@wisconsin.gov</a:t>
            </a:r>
            <a:endParaRPr lang="en-US" sz="4400" dirty="0" smtClean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791F7-A40B-4CEF-B11E-1C53B2387163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5877" y="3780418"/>
            <a:ext cx="7032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DHSResponse@wisconsin.gov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83845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OPEHC and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grants</a:t>
            </a:r>
          </a:p>
          <a:p>
            <a:r>
              <a:rPr lang="en-US" dirty="0" smtClean="0"/>
              <a:t>Training and exercises</a:t>
            </a:r>
          </a:p>
          <a:p>
            <a:r>
              <a:rPr lang="en-US" dirty="0" smtClean="0"/>
              <a:t>Provide </a:t>
            </a:r>
            <a:r>
              <a:rPr lang="en-US" dirty="0"/>
              <a:t>technical </a:t>
            </a:r>
            <a:r>
              <a:rPr lang="en-US" dirty="0" smtClean="0"/>
              <a:t>assistance and planning</a:t>
            </a:r>
            <a:endParaRPr lang="en-US" dirty="0"/>
          </a:p>
          <a:p>
            <a:r>
              <a:rPr lang="en-US" dirty="0"/>
              <a:t>Maintain web-based systems</a:t>
            </a:r>
          </a:p>
          <a:p>
            <a:r>
              <a:rPr lang="en-US" dirty="0" smtClean="0"/>
              <a:t>Respond</a:t>
            </a:r>
          </a:p>
          <a:p>
            <a:pPr lvl="1"/>
            <a:r>
              <a:rPr lang="en-US" dirty="0" smtClean="0"/>
              <a:t>Staff Emergency Support Function 6 and 8 at the State Emergency Operations Center</a:t>
            </a:r>
          </a:p>
          <a:p>
            <a:pPr lvl="1"/>
            <a:r>
              <a:rPr lang="en-US" dirty="0" smtClean="0"/>
              <a:t>Coordinate the Departments emergency response</a:t>
            </a:r>
          </a:p>
          <a:p>
            <a:pPr lvl="1"/>
            <a:r>
              <a:rPr lang="en-US" dirty="0" smtClean="0"/>
              <a:t>Coordinate Division of Public Health’s On-Call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2962275" y="3568965"/>
            <a:ext cx="2876550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50645" y="3649732"/>
            <a:ext cx="17068" cy="71933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Wisconsin’s Preparedness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94" y="3073664"/>
            <a:ext cx="981075" cy="98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149" y="3126629"/>
            <a:ext cx="1389126" cy="827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530" y="4330965"/>
            <a:ext cx="999493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4300272"/>
            <a:ext cx="1352550" cy="12022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6670245" y="3678307"/>
            <a:ext cx="17068" cy="71933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5" y="3197489"/>
            <a:ext cx="1543073" cy="71758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554932" y="2324981"/>
            <a:ext cx="17068" cy="71933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25" y="1493715"/>
            <a:ext cx="1121228" cy="10988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63329" y="551497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$9,360,000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91094" y="551497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$3,560,000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40541" y="246319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2018 - 2019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22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Assistance </a:t>
            </a:r>
            <a:r>
              <a:rPr lang="en-US" dirty="0"/>
              <a:t>and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Preparedness Capabilities</a:t>
            </a:r>
          </a:p>
          <a:p>
            <a:pPr lvl="1"/>
            <a:r>
              <a:rPr lang="en-US" dirty="0" smtClean="0"/>
              <a:t>Public Health 15 </a:t>
            </a:r>
          </a:p>
          <a:p>
            <a:pPr lvl="1"/>
            <a:r>
              <a:rPr lang="en-US" dirty="0" smtClean="0"/>
              <a:t>Healthcare 4 </a:t>
            </a:r>
          </a:p>
          <a:p>
            <a:r>
              <a:rPr lang="en-US" dirty="0" smtClean="0"/>
              <a:t>Emergency Operation Plan</a:t>
            </a:r>
          </a:p>
          <a:p>
            <a:pPr lvl="1"/>
            <a:r>
              <a:rPr lang="en-US" dirty="0" smtClean="0"/>
              <a:t>Emergency Support Function 8 – Health and medical</a:t>
            </a:r>
          </a:p>
          <a:p>
            <a:pPr lvl="1"/>
            <a:r>
              <a:rPr lang="en-US" dirty="0" smtClean="0"/>
              <a:t>Emergency Support Function 6 – Mass </a:t>
            </a:r>
            <a:r>
              <a:rPr lang="en-US" dirty="0"/>
              <a:t>c</a:t>
            </a:r>
            <a:r>
              <a:rPr lang="en-US" dirty="0" smtClean="0"/>
              <a:t>are</a:t>
            </a:r>
            <a:r>
              <a:rPr lang="en-US" dirty="0"/>
              <a:t>, </a:t>
            </a:r>
            <a:r>
              <a:rPr lang="en-US" dirty="0" smtClean="0"/>
              <a:t>housing </a:t>
            </a:r>
            <a:r>
              <a:rPr lang="en-US" dirty="0"/>
              <a:t>and h</a:t>
            </a:r>
            <a:r>
              <a:rPr lang="en-US" dirty="0" smtClean="0"/>
              <a:t>uman </a:t>
            </a:r>
            <a:r>
              <a:rPr lang="en-US" dirty="0"/>
              <a:t>s</a:t>
            </a:r>
            <a:r>
              <a:rPr lang="en-US" dirty="0" smtClean="0"/>
              <a:t>ervices </a:t>
            </a:r>
          </a:p>
          <a:p>
            <a:pPr lvl="1"/>
            <a:r>
              <a:rPr lang="en-US" dirty="0" smtClean="0"/>
              <a:t>Some counties use annexes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Partner Communications and Alerting – PCA Portal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Wisconsin Emergency Assistance Volunteer Registry - WEAVR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Incident management – </a:t>
            </a:r>
            <a:r>
              <a:rPr lang="en-US" sz="2400" dirty="0" err="1">
                <a:solidFill>
                  <a:prstClr val="black"/>
                </a:solidFill>
              </a:rPr>
              <a:t>WebEOC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Healthcare </a:t>
            </a:r>
            <a:r>
              <a:rPr lang="en-US" sz="2400" dirty="0">
                <a:solidFill>
                  <a:prstClr val="black"/>
                </a:solidFill>
              </a:rPr>
              <a:t>resource tracking – </a:t>
            </a:r>
            <a:r>
              <a:rPr lang="en-US" sz="2400" dirty="0" err="1" smtClean="0">
                <a:solidFill>
                  <a:prstClr val="black"/>
                </a:solidFill>
              </a:rPr>
              <a:t>EMResources</a:t>
            </a:r>
            <a:r>
              <a:rPr lang="en-US" sz="2400" dirty="0" smtClean="0">
                <a:solidFill>
                  <a:prstClr val="black"/>
                </a:solidFill>
              </a:rPr>
              <a:t> (WI-</a:t>
            </a:r>
            <a:r>
              <a:rPr lang="en-US" sz="2400" dirty="0" err="1" smtClean="0">
                <a:solidFill>
                  <a:prstClr val="black"/>
                </a:solidFill>
              </a:rPr>
              <a:t>Trac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Learning Management </a:t>
            </a:r>
            <a:r>
              <a:rPr lang="en-US" sz="2400" dirty="0" smtClean="0">
                <a:solidFill>
                  <a:prstClr val="black"/>
                </a:solidFill>
              </a:rPr>
              <a:t>– TRAIN Wisconsin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Emergency Alerting – Rave Alert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Wisconsin Electronic Disease Surveillance System – WEDSS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Preparedness Cycle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Respond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Recover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Prevent/Mitigate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" t="474" b="303"/>
          <a:stretch/>
        </p:blipFill>
        <p:spPr bwMode="auto">
          <a:xfrm>
            <a:off x="4461933" y="1551679"/>
            <a:ext cx="3241918" cy="32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</a:t>
            </a:r>
            <a:r>
              <a:rPr lang="en-US" dirty="0"/>
              <a:t>a hazard vulnerability assessment</a:t>
            </a:r>
          </a:p>
          <a:p>
            <a:pPr>
              <a:spcBef>
                <a:spcPts val="600"/>
              </a:spcBef>
            </a:pPr>
            <a:r>
              <a:rPr lang="en-US" dirty="0"/>
              <a:t>Develop a </a:t>
            </a:r>
            <a:r>
              <a:rPr lang="en-US" dirty="0" smtClean="0"/>
              <a:t>plan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Train staff</a:t>
            </a:r>
          </a:p>
          <a:p>
            <a:pPr lvl="1"/>
            <a:r>
              <a:rPr lang="en-US" dirty="0" smtClean="0"/>
              <a:t>Incident Command System</a:t>
            </a:r>
          </a:p>
          <a:p>
            <a:pPr lvl="1"/>
            <a:r>
              <a:rPr lang="en-US" dirty="0" smtClean="0"/>
              <a:t>Emergency response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Exercise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61BFF-92AD-4B19-9909-DA3357BA77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Public Health Threats</a:t>
            </a:r>
          </a:p>
        </p:txBody>
      </p:sp>
      <p:sp>
        <p:nvSpPr>
          <p:cNvPr id="6789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Communicable disease outbreaks</a:t>
            </a:r>
          </a:p>
          <a:p>
            <a:r>
              <a:rPr lang="en-US" dirty="0"/>
              <a:t>Natural disasters </a:t>
            </a:r>
            <a:endParaRPr lang="en-US" dirty="0" smtClean="0"/>
          </a:p>
          <a:p>
            <a:r>
              <a:rPr lang="en-US" dirty="0"/>
              <a:t>Radiological </a:t>
            </a:r>
            <a:r>
              <a:rPr lang="en-US" dirty="0" smtClean="0"/>
              <a:t>hazardous </a:t>
            </a:r>
            <a:r>
              <a:rPr lang="en-US" dirty="0"/>
              <a:t>substance </a:t>
            </a:r>
            <a:endParaRPr lang="en-US" dirty="0" smtClean="0"/>
          </a:p>
          <a:p>
            <a:r>
              <a:rPr lang="en-US" sz="2800" dirty="0" smtClean="0">
                <a:latin typeface="+mn-lt"/>
              </a:rPr>
              <a:t>Terrorism – Nuclear, biological and chemical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5B184-A062-4D13-B25A-EF498B63B003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7891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948" y="3782303"/>
            <a:ext cx="3944345" cy="254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280" y="3787681"/>
            <a:ext cx="393192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39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s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537</Words>
  <Application>Microsoft Office PowerPoint</Application>
  <PresentationFormat>On-screen Show (4:3)</PresentationFormat>
  <Paragraphs>167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dhs4</vt:lpstr>
      <vt:lpstr>Public Health Emergency Preparedness Orientation</vt:lpstr>
      <vt:lpstr>Office of Preparedness and Emergency Health Care (OPEHC)</vt:lpstr>
      <vt:lpstr>OPEHC and Public Health</vt:lpstr>
      <vt:lpstr>Wisconsin’s Preparedness Funding</vt:lpstr>
      <vt:lpstr>Technical Assistance and Planning</vt:lpstr>
      <vt:lpstr>Web-Based Systems</vt:lpstr>
      <vt:lpstr>Preparedness Cycle </vt:lpstr>
      <vt:lpstr>Prepare</vt:lpstr>
      <vt:lpstr>Potential Public Health Threats</vt:lpstr>
      <vt:lpstr>Hazard Vulnerability Assessment</vt:lpstr>
      <vt:lpstr>Incident Command System</vt:lpstr>
      <vt:lpstr>Healthcare Emergency Readiness Coalitions</vt:lpstr>
      <vt:lpstr>Response</vt:lpstr>
      <vt:lpstr>Recovery</vt:lpstr>
      <vt:lpstr>Prevention and Mitigation</vt:lpstr>
      <vt:lpstr>Public Health Workforce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 Communications and Alerting (PCA) Portal</vt:lpstr>
      <vt:lpstr>PHEP Q and 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Kaczmarski</dc:creator>
  <cp:lastModifiedBy>Cordova, Joseph A.</cp:lastModifiedBy>
  <cp:revision>211</cp:revision>
  <dcterms:created xsi:type="dcterms:W3CDTF">2013-03-11T12:18:56Z</dcterms:created>
  <dcterms:modified xsi:type="dcterms:W3CDTF">2018-10-05T14:38:11Z</dcterms:modified>
</cp:coreProperties>
</file>