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5"/>
  </p:notesMasterIdLst>
  <p:sldIdLst>
    <p:sldId id="278" r:id="rId2"/>
    <p:sldId id="266" r:id="rId3"/>
    <p:sldId id="259" r:id="rId4"/>
    <p:sldId id="256" r:id="rId5"/>
    <p:sldId id="258" r:id="rId6"/>
    <p:sldId id="260" r:id="rId7"/>
    <p:sldId id="267" r:id="rId8"/>
    <p:sldId id="257" r:id="rId9"/>
    <p:sldId id="261" r:id="rId10"/>
    <p:sldId id="280" r:id="rId11"/>
    <p:sldId id="268" r:id="rId12"/>
    <p:sldId id="262" r:id="rId13"/>
    <p:sldId id="265" r:id="rId14"/>
    <p:sldId id="263" r:id="rId15"/>
    <p:sldId id="264" r:id="rId16"/>
    <p:sldId id="270" r:id="rId17"/>
    <p:sldId id="271" r:id="rId18"/>
    <p:sldId id="272" r:id="rId19"/>
    <p:sldId id="273" r:id="rId20"/>
    <p:sldId id="274" r:id="rId21"/>
    <p:sldId id="275" r:id="rId22"/>
    <p:sldId id="279" r:id="rId23"/>
    <p:sldId id="281" r:id="rId24"/>
  </p:sldIdLst>
  <p:sldSz cx="9144000" cy="6858000" type="screen4x3"/>
  <p:notesSz cx="6858000" cy="9144000"/>
  <p:custDataLst>
    <p:tags r:id="rId26"/>
  </p:custDataLst>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1E1B"/>
    <a:srgbClr val="9B9313"/>
    <a:srgbClr val="395543"/>
    <a:srgbClr val="02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08" autoAdjust="0"/>
    <p:restoredTop sz="79172" autoAdjust="0"/>
  </p:normalViewPr>
  <p:slideViewPr>
    <p:cSldViewPr>
      <p:cViewPr>
        <p:scale>
          <a:sx n="66" d="100"/>
          <a:sy n="66" d="100"/>
        </p:scale>
        <p:origin x="-1350"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1" d="100"/>
          <a:sy n="111" d="100"/>
        </p:scale>
        <p:origin x="-165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76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765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2A2B7BF-CEFB-4732-AF58-475B3AC64832}" type="slidenum">
              <a:rPr lang="en-US" altLang="en-US"/>
              <a:pPr/>
              <a:t>‹#›</a:t>
            </a:fld>
            <a:endParaRPr lang="en-US" altLang="en-US"/>
          </a:p>
        </p:txBody>
      </p:sp>
    </p:spTree>
    <p:extLst>
      <p:ext uri="{BB962C8B-B14F-4D97-AF65-F5344CB8AC3E}">
        <p14:creationId xmlns:p14="http://schemas.microsoft.com/office/powerpoint/2010/main" val="24751466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BD3A4-937B-4900-93B4-682480F04539}" type="slidenum">
              <a:rPr lang="en-US" altLang="en-US"/>
              <a:pPr/>
              <a:t>1</a:t>
            </a:fld>
            <a:endParaRPr lang="en-US" altLang="en-US"/>
          </a:p>
        </p:txBody>
      </p:sp>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ltLang="en-US"/>
              <a:t> Script:  I am delighted to be here with you today to talk about a subject that goes to the heart of what we all care about – keeping ourselves, our families, and our communities healthy.  We all know that this country has a system of doctors and hospitals to take care of us when we get sick.  What many people don’t know is that there also is a system that keeps us healthy.  It works  in ways that we aren’t usually aware of.  It’s the public health system.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37D0CE-D39E-43DC-9558-D5A9FC15A101}" type="slidenum">
              <a:rPr lang="en-US" altLang="en-US"/>
              <a:pPr/>
              <a:t>10</a:t>
            </a:fld>
            <a:endParaRPr lang="en-US" altLang="en-US"/>
          </a:p>
        </p:txBody>
      </p:sp>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ltLang="en-US"/>
              <a:t>After you had your safe, and hopefully healthy, breakfast, did you or your neighbors send children off to a day care center or school? It is the public health system that works to make sure that children are fully immunized, so that they cannot catch or transmit measles, whooping cough, diphtheria, polio, or other childhood diseases that are killers when they go to school or day care.  We are all too young to remember a time early in the 20th century when tens of thousands of children died or were permanently disabled by these diseases. These days, the numbers of people who contract vaccine-preventable diseases are 95 to 100% fewer than before the vaccines were available.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8A1BD-448E-4845-909F-607AB91B94BD}" type="slidenum">
              <a:rPr lang="en-US" altLang="en-US"/>
              <a:pPr/>
              <a:t>11</a:t>
            </a:fld>
            <a:endParaRPr lang="en-US" altLang="en-US"/>
          </a:p>
        </p:txBody>
      </p:sp>
      <p:sp>
        <p:nvSpPr>
          <p:cNvPr id="38914" name="Rectangle 2"/>
          <p:cNvSpPr>
            <a:spLocks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ltLang="en-US"/>
              <a:t>Immunizations are a great public health success and we work vigilantly  to make sure these wonderful statistics stay that way.  It takes a continuous effort to make sure that all infants and school children get their shots. We monitor vaccination rates, actively seek out unimmunized children, and offer shots in our clinics. We cannot afford to stop, lest immunization rates once again decline.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C9792-A6A3-46A6-BD22-6158EEFF0CA1}" type="slidenum">
              <a:rPr lang="en-US" altLang="en-US"/>
              <a:pPr/>
              <a:t>12</a:t>
            </a:fld>
            <a:endParaRPr lang="en-US" altLang="en-US"/>
          </a:p>
        </p:txBody>
      </p:sp>
      <p:sp>
        <p:nvSpPr>
          <p:cNvPr id="39938" name="Rectangle 2"/>
          <p:cNvSpPr>
            <a:spLocks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ltLang="en-US"/>
              <a:t>Did you drive to work today? If so, did you buckle up your seatbelt?  Motor vehicle safety is not just a transportation or law enforcement issue.  It is also a public health issue.  Public health works hard to promote the use of seatbelts, child safety seats, and motorcycle and bicycle helmets, all of which prevent deaths from injury.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79ED1-DF72-4D7F-A65B-C0D571346CF4}" type="slidenum">
              <a:rPr lang="en-US" altLang="en-US"/>
              <a:pPr/>
              <a:t>13</a:t>
            </a:fld>
            <a:endParaRPr lang="en-US" altLang="en-US"/>
          </a:p>
        </p:txBody>
      </p:sp>
      <p:sp>
        <p:nvSpPr>
          <p:cNvPr id="40962" name="Rectangle 2"/>
          <p:cNvSpPr>
            <a:spLocks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ltLang="en-US"/>
              <a:t>When you arrived at your office, it probably didn’t even cross your mind that no one is smoking.  Decades of public health research and action have led to our knowledge that tobacco use kills and to many actions designed to reduce smoking, including clean indoor air regulations.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4D777D-4FC0-4251-9FC6-6A5289FB1238}" type="slidenum">
              <a:rPr lang="en-US" altLang="en-US"/>
              <a:pPr/>
              <a:t>14</a:t>
            </a:fld>
            <a:endParaRPr lang="en-US" altLang="en-US"/>
          </a:p>
        </p:txBody>
      </p:sp>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ltLang="en-US"/>
              <a:t>It’s lunch-time.  Did you go out to eat?  The public health system has established sanitation standards for restaurant kitchens and health departments inspect them.  They close down restaurant kitchens that aren’t up to code. We can all be reasonably sure that our lunch won’t make us sick because of public health.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F6BA0-C0EF-45E4-A7A1-302713C2FB1C}" type="slidenum">
              <a:rPr lang="en-US" altLang="en-US"/>
              <a:pPr/>
              <a:t>15</a:t>
            </a:fld>
            <a:endParaRPr lang="en-US" altLang="en-US"/>
          </a:p>
        </p:txBody>
      </p:sp>
      <p:sp>
        <p:nvSpPr>
          <p:cNvPr id="43010" name="Rectangle 2"/>
          <p:cNvSpPr>
            <a:spLocks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en-US"/>
              <a:t>Are you planning to go to the gym after work? Good for you! Public health research has demonstrated the benefits of exercise and weight control in preventing the huge toll taken by heart disease, diabetes and stroke. The entire public health system is working to address the problems of obesity and physical inactivity. This is one of the great public health challenges for the 21st century.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06444-3123-4FBA-B1D3-E522B68E4BED}" type="slidenum">
              <a:rPr lang="en-US" altLang="en-US"/>
              <a:pPr/>
              <a:t>16</a:t>
            </a:fld>
            <a:endParaRPr lang="en-US" altLang="en-US"/>
          </a:p>
        </p:txBody>
      </p:sp>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ltLang="en-US"/>
              <a:t>Public health has also taken on another new role for the 21st century.  You have all heard about the possibility that terrorists will use biological weapons.  The public health system has been working overtime since 9/11 to prepare for such a horrific possibility. We are improving disease detection and communication, training our workers,and conducting  exercises, much like the military, to test our readiness to respond.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E72E9-3C9B-4E4E-924C-25D87CC218E9}" type="slidenum">
              <a:rPr lang="en-US" altLang="en-US"/>
              <a:pPr/>
              <a:t>17</a:t>
            </a:fld>
            <a:endParaRPr lang="en-US" altLang="en-US"/>
          </a:p>
        </p:txBody>
      </p:sp>
      <p:sp>
        <p:nvSpPr>
          <p:cNvPr id="45058" name="Rectangle 2"/>
          <p:cNvSpPr>
            <a:spLocks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ltLang="en-US"/>
              <a:t>We all hope that an act of bioterrorism never occurs.  Nonetheless, what we are spending today to prepare the public health system  will not go to waste, even if biological weapons are never used against us.  It does not really matter whether an outbreak of a dreadfully infectious disease is caused by the intentional release of anthrax spores, or whether it is caused by a new virus that mutated from the avian flu virus about which public health experts now worry.  The public health response will be similar, and we will be ready.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B1F71-075E-47D8-898B-68B55C8CF63D}" type="slidenum">
              <a:rPr lang="en-US" altLang="en-US"/>
              <a:pPr/>
              <a:t>18</a:t>
            </a:fld>
            <a:endParaRPr lang="en-US" altLang="en-US"/>
          </a:p>
        </p:txBody>
      </p:sp>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ltLang="en-US"/>
              <a:t>Your next question may be, “What is the ‘public health system’, anyhow?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A71068-312D-4EAA-B72C-6779CC97ABC2}" type="slidenum">
              <a:rPr lang="en-US" altLang="en-US"/>
              <a:pPr/>
              <a:t>19</a:t>
            </a:fld>
            <a:endParaRPr lang="en-US" altLang="en-US"/>
          </a:p>
        </p:txBody>
      </p:sp>
      <p:sp>
        <p:nvSpPr>
          <p:cNvPr id="47106" name="Rectangle 2"/>
          <p:cNvSpPr>
            <a:spLocks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ltLang="en-US"/>
              <a:t>The public health system consists of government agencies and private entities.  Federal agencies and state and local government agencies all work in partnership to provide leadership in preventing disease and promoting health  in the entire nation, state by state and locality by locality.  Governmental agencies have certain regulatory powers to protect people that no other entity has.  But they can’t do it alone.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6D449-2392-4472-B250-F960555A1374}" type="slidenum">
              <a:rPr lang="en-US" altLang="en-US"/>
              <a:pPr/>
              <a:t>2</a:t>
            </a:fld>
            <a:endParaRPr lang="en-US" altLang="en-US"/>
          </a:p>
        </p:txBody>
      </p:sp>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ltLang="en-US"/>
              <a:t>Every day you see headlines about public health in the newspaper.  But you probably don’t even recognize that the headlines reflect a public health system at work.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F6E685-2408-403A-A07D-AA483BC0F057}" type="slidenum">
              <a:rPr lang="en-US" altLang="en-US"/>
              <a:pPr/>
              <a:t>20</a:t>
            </a:fld>
            <a:endParaRPr lang="en-US" altLang="en-US"/>
          </a:p>
        </p:txBody>
      </p:sp>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ltLang="en-US"/>
              <a:t>In every community, hospitals, health centers, schools, doctors, nurses and dentists, clinical laboratories, businesses, and many others all have important roles in preventing disease and protecting the health of their communities.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96258-4E42-4E1D-88E5-F5289EA0213D}" type="slidenum">
              <a:rPr lang="en-US" altLang="en-US"/>
              <a:pPr/>
              <a:t>21</a:t>
            </a:fld>
            <a:endParaRPr lang="en-US" altLang="en-US"/>
          </a:p>
        </p:txBody>
      </p:sp>
      <p:sp>
        <p:nvSpPr>
          <p:cNvPr id="49154" name="Rectangle 2"/>
          <p:cNvSpPr>
            <a:spLocks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ltLang="en-US"/>
              <a:t>You’ve heard the old proverb, “An ounce of prevention is worth a pound of cure.” We know that public health measures don’t just save lives, they also save money.  For instance, every single dollar spent for childhood immunizations for diphtheria, tetanus and pertussis (whooping cough) saves $27 in direct medical costs.  Every dollar spent for immunizations of the elderly against influenza and pneumonia saves $2.21.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407C8-5A3B-4142-A262-66869844417F}" type="slidenum">
              <a:rPr lang="en-US" altLang="en-US"/>
              <a:pPr/>
              <a:t>22</a:t>
            </a:fld>
            <a:endParaRPr lang="en-US" altLang="en-US"/>
          </a:p>
        </p:txBody>
      </p:sp>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ltLang="en-US"/>
              <a:t>Every individual, every constituent, expects that the public health system will continue to protect him or her and his family.  I have shown you the many ways that public health fulfills that mission, in ways so invisible that few people outside public health even notice.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003E9-B7F8-483F-A5F9-C3ACF98E6FC8}" type="slidenum">
              <a:rPr lang="en-US" altLang="en-US"/>
              <a:pPr/>
              <a:t>23</a:t>
            </a:fld>
            <a:endParaRPr lang="en-US" altLang="en-US"/>
          </a:p>
        </p:txBody>
      </p:sp>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ltLang="en-US"/>
              <a:t>(User: insert your own concluding “take-away” remarks on this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3BC85-A666-449B-BBF0-396E2540F226}" type="slidenum">
              <a:rPr lang="en-US" altLang="en-US"/>
              <a:pPr/>
              <a:t>3</a:t>
            </a:fld>
            <a:endParaRPr lang="en-US" altLang="en-US"/>
          </a:p>
        </p:txBody>
      </p:sp>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ltLang="en-US"/>
              <a:t>Public health protects you and keeps you and your loved ones safe and healthy. Every day.  Day after day.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444BEC-2540-4103-9AF6-C1E9C064FDDA}" type="slidenum">
              <a:rPr lang="en-US" altLang="en-US"/>
              <a:pPr/>
              <a:t>4</a:t>
            </a:fld>
            <a:endParaRPr lang="en-US" altLang="en-US"/>
          </a:p>
        </p:txBody>
      </p:sp>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ltLang="en-US"/>
              <a:t>After you got up this morning, did you have a drink of water? Did you flush the toilet? It’s easy to laugh and take it for granted now, but modern sanitation was one of  the greatest public health accomplishments of the late 19th and early? 20th centuries.  Contamination of drinking water supplies by human waste is a cause of many deadly infectious diseases, including cholera, dysentery, typhoid fever.  It remains a problem in undeveloped countries, and we all witnessed the great concern about disease when the December, 2004 tsunami wiped out sanitation systems in Sri Lanka and Indonesia.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994B2-23BB-40D2-9770-4580CDF18F3F}" type="slidenum">
              <a:rPr lang="en-US" altLang="en-US"/>
              <a:pPr/>
              <a:t>5</a:t>
            </a:fld>
            <a:endParaRPr lang="en-US" altLang="en-US"/>
          </a:p>
        </p:txBody>
      </p:sp>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ltLang="en-US"/>
              <a:t>The nation’s public health system continues to provide proper waste disposal and safe drinking water.  These are prime examples of how public health, which takes care of entire communities, is different from personal  health services, which take care of one person at a time.  Public health works to keep entire populations healthy, and when it fails, entire populations suffer.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EED49-C245-4E6B-BC7E-994F49C69CA8}" type="slidenum">
              <a:rPr lang="en-US" altLang="en-US"/>
              <a:pPr/>
              <a:t>6</a:t>
            </a:fld>
            <a:endParaRPr lang="en-US" altLang="en-US"/>
          </a:p>
        </p:txBody>
      </p:sp>
      <p:sp>
        <p:nvSpPr>
          <p:cNvPr id="33794" name="Rectangle 2"/>
          <p:cNvSpPr>
            <a:spLocks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ltLang="en-US"/>
              <a:t>After you first arose this morning,</a:t>
            </a:r>
          </a:p>
          <a:p>
            <a:r>
              <a:rPr lang="en-US" altLang="en-US"/>
              <a:t>did you brush and floss your teeth? Hopefully, you go to your dentist regularly and follow directions to keep your teeth and gums healthy.  This is important personal health care. Public health also keeps your teeth healthy.  Fluoridation of the public drinking water supply, which began in 1945, is a major public health accomplishment.  It has resulted in a 40-70% reduction of tooth decay in children and a 40-60% reduction in tooth loss in adults. However, 40% of the U.S. population  still live in areas without a fluoridated water supply.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1E3CA3-AB6A-4B27-BB47-A75342C03CA7}" type="slidenum">
              <a:rPr lang="en-US" altLang="en-US"/>
              <a:pPr/>
              <a:t>7</a:t>
            </a:fld>
            <a:endParaRPr lang="en-US" altLang="en-US"/>
          </a:p>
        </p:txBody>
      </p:sp>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ltLang="en-US"/>
              <a:t>After you dressed, did you stop for breakfast?  Did you have orange juice, or perhaps scrambled eggs, or maybe a bagel with cream cheese?</a:t>
            </a:r>
          </a:p>
          <a:p>
            <a:r>
              <a:rPr lang="en-US" altLang="en-US"/>
              <a:t>The only reason you can be sure that your orange juice, eggs and cream cheese are not contaminated with bacteria that would make you sick is that public health regulates the safety of your food supply. We also teach and promote safe food handling practices that kill bacteria and help you and those who handle your food from contaminating 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679B7-3D67-4EDF-AFA3-B5E2511E9E54}" type="slidenum">
              <a:rPr lang="en-US" altLang="en-US"/>
              <a:pPr/>
              <a:t>8</a:t>
            </a:fld>
            <a:endParaRPr lang="en-US" altLang="en-US"/>
          </a:p>
        </p:txBody>
      </p:sp>
      <p:sp>
        <p:nvSpPr>
          <p:cNvPr id="35842" name="Rectangle 2"/>
          <p:cNvSpPr>
            <a:spLocks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ltLang="en-US"/>
              <a:t>Sometimes, despite everybody’s best efforts, outbreaks of disease caused by contaminated food occur. The public health system then does detective work to find the source of the contamination and to stop it. We apply the methods of epidemiology to learn what the sick people have in common and locate the source of the contamination.  Then we make sure that all contaminated food is removed from the supply.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5D6B3-10DA-446C-A015-0D3E2D8649E3}" type="slidenum">
              <a:rPr lang="en-US" altLang="en-US"/>
              <a:pPr/>
              <a:t>9</a:t>
            </a:fld>
            <a:endParaRPr lang="en-US" altLang="en-US"/>
          </a:p>
        </p:txBody>
      </p:sp>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ltLang="en-US"/>
              <a:t>Did you have cereal for breakfast? If you are a woman who might become pregnant, your cereal, fortified with folic acid, will help prevent some serious birth defects. Folic acid supplementation in things you eat every day, like cereal, is an important public health measure to prevent birth defects.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2213EF2-2997-4BFD-B1A3-5F9AE24CEF4C}" type="slidenum">
              <a:rPr lang="en-US" altLang="en-US"/>
              <a:pPr/>
              <a:t>‹#›</a:t>
            </a:fld>
            <a:endParaRPr lang="en-US" altLang="en-US"/>
          </a:p>
        </p:txBody>
      </p:sp>
    </p:spTree>
    <p:extLst>
      <p:ext uri="{BB962C8B-B14F-4D97-AF65-F5344CB8AC3E}">
        <p14:creationId xmlns:p14="http://schemas.microsoft.com/office/powerpoint/2010/main" val="270460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4EC0897-F725-49DB-AC09-D1652DAD4CC7}" type="slidenum">
              <a:rPr lang="en-US" altLang="en-US"/>
              <a:pPr/>
              <a:t>‹#›</a:t>
            </a:fld>
            <a:endParaRPr lang="en-US" altLang="en-US"/>
          </a:p>
        </p:txBody>
      </p:sp>
    </p:spTree>
    <p:extLst>
      <p:ext uri="{BB962C8B-B14F-4D97-AF65-F5344CB8AC3E}">
        <p14:creationId xmlns:p14="http://schemas.microsoft.com/office/powerpoint/2010/main" val="23240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4D0069-B447-4CF1-8251-0DD5BBCE9318}" type="slidenum">
              <a:rPr lang="en-US" altLang="en-US"/>
              <a:pPr/>
              <a:t>‹#›</a:t>
            </a:fld>
            <a:endParaRPr lang="en-US" altLang="en-US"/>
          </a:p>
        </p:txBody>
      </p:sp>
    </p:spTree>
    <p:extLst>
      <p:ext uri="{BB962C8B-B14F-4D97-AF65-F5344CB8AC3E}">
        <p14:creationId xmlns:p14="http://schemas.microsoft.com/office/powerpoint/2010/main" val="48197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62C761-9842-47AD-BF05-F220CE59783D}" type="slidenum">
              <a:rPr lang="en-US" altLang="en-US"/>
              <a:pPr/>
              <a:t>‹#›</a:t>
            </a:fld>
            <a:endParaRPr lang="en-US" altLang="en-US"/>
          </a:p>
        </p:txBody>
      </p:sp>
    </p:spTree>
    <p:extLst>
      <p:ext uri="{BB962C8B-B14F-4D97-AF65-F5344CB8AC3E}">
        <p14:creationId xmlns:p14="http://schemas.microsoft.com/office/powerpoint/2010/main" val="144602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BFDAE00-5CD9-4334-A357-6F2EA2E1D99B}" type="slidenum">
              <a:rPr lang="en-US" altLang="en-US"/>
              <a:pPr/>
              <a:t>‹#›</a:t>
            </a:fld>
            <a:endParaRPr lang="en-US" altLang="en-US"/>
          </a:p>
        </p:txBody>
      </p:sp>
    </p:spTree>
    <p:extLst>
      <p:ext uri="{BB962C8B-B14F-4D97-AF65-F5344CB8AC3E}">
        <p14:creationId xmlns:p14="http://schemas.microsoft.com/office/powerpoint/2010/main" val="87219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40CB191-BABD-4748-BF30-90EB5210DFEC}" type="slidenum">
              <a:rPr lang="en-US" altLang="en-US"/>
              <a:pPr/>
              <a:t>‹#›</a:t>
            </a:fld>
            <a:endParaRPr lang="en-US" altLang="en-US"/>
          </a:p>
        </p:txBody>
      </p:sp>
    </p:spTree>
    <p:extLst>
      <p:ext uri="{BB962C8B-B14F-4D97-AF65-F5344CB8AC3E}">
        <p14:creationId xmlns:p14="http://schemas.microsoft.com/office/powerpoint/2010/main" val="111184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0541040-A3AC-477E-A62D-D62A88751028}" type="slidenum">
              <a:rPr lang="en-US" altLang="en-US"/>
              <a:pPr/>
              <a:t>‹#›</a:t>
            </a:fld>
            <a:endParaRPr lang="en-US" altLang="en-US"/>
          </a:p>
        </p:txBody>
      </p:sp>
    </p:spTree>
    <p:extLst>
      <p:ext uri="{BB962C8B-B14F-4D97-AF65-F5344CB8AC3E}">
        <p14:creationId xmlns:p14="http://schemas.microsoft.com/office/powerpoint/2010/main" val="375376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D7AC978-195D-403E-A8CA-623BD7095EFF}" type="slidenum">
              <a:rPr lang="en-US" altLang="en-US"/>
              <a:pPr/>
              <a:t>‹#›</a:t>
            </a:fld>
            <a:endParaRPr lang="en-US" altLang="en-US"/>
          </a:p>
        </p:txBody>
      </p:sp>
    </p:spTree>
    <p:extLst>
      <p:ext uri="{BB962C8B-B14F-4D97-AF65-F5344CB8AC3E}">
        <p14:creationId xmlns:p14="http://schemas.microsoft.com/office/powerpoint/2010/main" val="91689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B486FB4-034B-4971-A48F-70FEE0E17E78}" type="slidenum">
              <a:rPr lang="en-US" altLang="en-US"/>
              <a:pPr/>
              <a:t>‹#›</a:t>
            </a:fld>
            <a:endParaRPr lang="en-US" altLang="en-US"/>
          </a:p>
        </p:txBody>
      </p:sp>
    </p:spTree>
    <p:extLst>
      <p:ext uri="{BB962C8B-B14F-4D97-AF65-F5344CB8AC3E}">
        <p14:creationId xmlns:p14="http://schemas.microsoft.com/office/powerpoint/2010/main" val="246268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C6F5E77-9EA7-4DB2-B20E-5CBEE3AAE7CB}" type="slidenum">
              <a:rPr lang="en-US" altLang="en-US"/>
              <a:pPr/>
              <a:t>‹#›</a:t>
            </a:fld>
            <a:endParaRPr lang="en-US" altLang="en-US"/>
          </a:p>
        </p:txBody>
      </p:sp>
    </p:spTree>
    <p:extLst>
      <p:ext uri="{BB962C8B-B14F-4D97-AF65-F5344CB8AC3E}">
        <p14:creationId xmlns:p14="http://schemas.microsoft.com/office/powerpoint/2010/main" val="99725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5B078DE-5E66-445E-9B42-E1563F13338C}" type="slidenum">
              <a:rPr lang="en-US" altLang="en-US"/>
              <a:pPr/>
              <a:t>‹#›</a:t>
            </a:fld>
            <a:endParaRPr lang="en-US" altLang="en-US"/>
          </a:p>
        </p:txBody>
      </p:sp>
    </p:spTree>
    <p:extLst>
      <p:ext uri="{BB962C8B-B14F-4D97-AF65-F5344CB8AC3E}">
        <p14:creationId xmlns:p14="http://schemas.microsoft.com/office/powerpoint/2010/main" val="254805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8891584-4D95-4A84-B3C1-FA5892FFFD5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b="0" i="0" u="none">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b="0" i="0" u="none">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24579" name="Text Box 3"/>
          <p:cNvSpPr txBox="1">
            <a:spLocks noChangeArrowheads="1"/>
          </p:cNvSpPr>
          <p:nvPr/>
        </p:nvSpPr>
        <p:spPr bwMode="auto">
          <a:xfrm>
            <a:off x="2133600" y="2057400"/>
            <a:ext cx="5410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solidFill>
                <a:schemeClr val="bg1"/>
              </a:solidFill>
              <a:latin typeface="Arial Bold" charset="0"/>
            </a:endParaRPr>
          </a:p>
          <a:p>
            <a:endParaRPr lang="en-US" altLang="en-US">
              <a:solidFill>
                <a:schemeClr val="bg1"/>
              </a:solidFill>
              <a:latin typeface="Arial Bold" charset="0"/>
            </a:endParaRPr>
          </a:p>
        </p:txBody>
      </p:sp>
      <p:sp>
        <p:nvSpPr>
          <p:cNvPr id="24580" name="Text Box 4"/>
          <p:cNvSpPr txBox="1">
            <a:spLocks noChangeArrowheads="1"/>
          </p:cNvSpPr>
          <p:nvPr/>
        </p:nvSpPr>
        <p:spPr bwMode="auto">
          <a:xfrm>
            <a:off x="1600200" y="381000"/>
            <a:ext cx="6172200"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400" b="1">
                <a:solidFill>
                  <a:schemeClr val="bg1"/>
                </a:solidFill>
              </a:rPr>
              <a:t>Public Health and You</a:t>
            </a:r>
          </a:p>
        </p:txBody>
      </p:sp>
      <p:pic>
        <p:nvPicPr>
          <p:cNvPr id="24583" name="Picture 7" descr="PHLogo2Color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029200"/>
            <a:ext cx="1295400" cy="1125538"/>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NACCHO_tagline_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105400"/>
            <a:ext cx="2895600" cy="985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500"/>
                                        <p:tgtEl>
                                          <p:spTgt spid="24580"/>
                                        </p:tgtEl>
                                      </p:cBhvr>
                                    </p:animEffect>
                                  </p:childTnLst>
                                </p:cTn>
                              </p:par>
                            </p:childTnLst>
                          </p:cTn>
                        </p:par>
                        <p:par>
                          <p:cTn id="8" fill="hold" nodeType="afterGroup">
                            <p:stCondLst>
                              <p:cond delay="1000"/>
                            </p:stCondLst>
                            <p:childTnLst>
                              <p:par>
                                <p:cTn id="9" presetID="10" presetClass="entr" presetSubtype="0" fill="hold" grpId="0" nodeType="afterEffect" nodePh="1">
                                  <p:stCondLst>
                                    <p:cond delay="500"/>
                                  </p:stCondLst>
                                  <p:endCondLst>
                                    <p:cond evt="begin" delay="0">
                                      <p:tn val="9"/>
                                    </p:cond>
                                  </p:endCondLst>
                                  <p:childTnLst>
                                    <p:set>
                                      <p:cBhvr>
                                        <p:cTn id="10" dur="1" fill="hold">
                                          <p:stCondLst>
                                            <p:cond delay="0"/>
                                          </p:stCondLst>
                                        </p:cTn>
                                        <p:tgtEl>
                                          <p:spTgt spid="24579"/>
                                        </p:tgtEl>
                                        <p:attrNameLst>
                                          <p:attrName>style.visibility</p:attrName>
                                        </p:attrNameLst>
                                      </p:cBhvr>
                                      <p:to>
                                        <p:strVal val="visible"/>
                                      </p:to>
                                    </p:set>
                                    <p:animEffect transition="in" filter="fade">
                                      <p:cBhvr>
                                        <p:cTn id="11"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Slid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800" y="990600"/>
            <a:ext cx="7213600"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1000" fill="hold"/>
                                        <p:tgtEl>
                                          <p:spTgt spid="26629"/>
                                        </p:tgtEl>
                                        <p:attrNameLst>
                                          <p:attrName>ppt_x</p:attrName>
                                        </p:attrNameLst>
                                      </p:cBhvr>
                                      <p:tavLst>
                                        <p:tav tm="0">
                                          <p:val>
                                            <p:strVal val="#ppt_x"/>
                                          </p:val>
                                        </p:tav>
                                        <p:tav tm="100000">
                                          <p:val>
                                            <p:strVal val="#ppt_x"/>
                                          </p:val>
                                        </p:tav>
                                      </p:tavLst>
                                    </p:anim>
                                    <p:anim calcmode="lin" valueType="num">
                                      <p:cBhvr additive="base">
                                        <p:cTn id="8" dur="10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p:cNvSpPr txBox="1">
            <a:spLocks noChangeArrowheads="1"/>
          </p:cNvSpPr>
          <p:nvPr/>
        </p:nvSpPr>
        <p:spPr bwMode="auto">
          <a:xfrm>
            <a:off x="762000" y="1752600"/>
            <a:ext cx="6553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bg1"/>
                </a:solidFill>
              </a:rPr>
              <a:t>Public health prevents childhood disease and death.</a:t>
            </a:r>
          </a:p>
        </p:txBody>
      </p:sp>
      <p:pic>
        <p:nvPicPr>
          <p:cNvPr id="14343" name="Picture 7"/>
          <p:cNvPicPr>
            <a:picLocks noChangeAspect="1" noChangeArrowheads="1"/>
          </p:cNvPicPr>
          <p:nvPr/>
        </p:nvPicPr>
        <p:blipFill>
          <a:blip r:embed="rId4">
            <a:extLst>
              <a:ext uri="{28A0092B-C50C-407E-A947-70E740481C1C}">
                <a14:useLocalDpi xmlns:a14="http://schemas.microsoft.com/office/drawing/2010/main" val="0"/>
              </a:ext>
            </a:extLst>
          </a:blip>
          <a:srcRect b="21858"/>
          <a:stretch>
            <a:fillRect/>
          </a:stretch>
        </p:blipFill>
        <p:spPr bwMode="auto">
          <a:xfrm>
            <a:off x="2438400" y="2819400"/>
            <a:ext cx="6705600" cy="3754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500"/>
                                        <p:tgtEl>
                                          <p:spTgt spid="14339"/>
                                        </p:tgtEl>
                                      </p:cBhvr>
                                    </p:animEffect>
                                  </p:childTnLst>
                                </p:cTn>
                              </p:par>
                            </p:childTnLst>
                          </p:cTn>
                        </p:par>
                        <p:par>
                          <p:cTn id="8" fill="hold" nodeType="afterGroup">
                            <p:stCondLst>
                              <p:cond delay="1000"/>
                            </p:stCondLst>
                            <p:childTnLst>
                              <p:par>
                                <p:cTn id="9" presetID="2" presetClass="entr" presetSubtype="1" fill="hold" nodeType="afterEffect">
                                  <p:stCondLst>
                                    <p:cond delay="500"/>
                                  </p:stCondLst>
                                  <p:childTnLst>
                                    <p:set>
                                      <p:cBhvr>
                                        <p:cTn id="10" dur="1" fill="hold">
                                          <p:stCondLst>
                                            <p:cond delay="0"/>
                                          </p:stCondLst>
                                        </p:cTn>
                                        <p:tgtEl>
                                          <p:spTgt spid="14343"/>
                                        </p:tgtEl>
                                        <p:attrNameLst>
                                          <p:attrName>style.visibility</p:attrName>
                                        </p:attrNameLst>
                                      </p:cBhvr>
                                      <p:to>
                                        <p:strVal val="visible"/>
                                      </p:to>
                                    </p:set>
                                    <p:anim calcmode="lin" valueType="num">
                                      <p:cBhvr additive="base">
                                        <p:cTn id="11" dur="500" fill="hold"/>
                                        <p:tgtEl>
                                          <p:spTgt spid="14343"/>
                                        </p:tgtEl>
                                        <p:attrNameLst>
                                          <p:attrName>ppt_x</p:attrName>
                                        </p:attrNameLst>
                                      </p:cBhvr>
                                      <p:tavLst>
                                        <p:tav tm="0">
                                          <p:val>
                                            <p:strVal val="#ppt_x"/>
                                          </p:val>
                                        </p:tav>
                                        <p:tav tm="100000">
                                          <p:val>
                                            <p:strVal val="#ppt_x"/>
                                          </p:val>
                                        </p:tav>
                                      </p:tavLst>
                                    </p:anim>
                                    <p:anim calcmode="lin" valueType="num">
                                      <p:cBhvr additive="base">
                                        <p:cTn id="12" dur="500" fill="hold"/>
                                        <p:tgtEl>
                                          <p:spTgt spid="143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8195" name="Text Box 3"/>
          <p:cNvSpPr txBox="1">
            <a:spLocks noChangeArrowheads="1"/>
          </p:cNvSpPr>
          <p:nvPr/>
        </p:nvSpPr>
        <p:spPr bwMode="auto">
          <a:xfrm>
            <a:off x="457200" y="2362200"/>
            <a:ext cx="46482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solidFill>
                  <a:schemeClr val="bg1"/>
                </a:solidFill>
                <a:latin typeface="Arial Bold" charset="0"/>
              </a:rPr>
              <a:t>Safety belts save more than 12,000 American lives annually.  </a:t>
            </a:r>
          </a:p>
          <a:p>
            <a:r>
              <a:rPr lang="en-US" altLang="en-US" sz="1000">
                <a:solidFill>
                  <a:schemeClr val="bg1"/>
                </a:solidFill>
                <a:latin typeface="Arial Bold" charset="0"/>
              </a:rPr>
              <a:t>(U.S. Department of  Transportation, 2001)</a:t>
            </a:r>
          </a:p>
          <a:p>
            <a:endParaRPr lang="en-US" altLang="en-US" sz="1600">
              <a:solidFill>
                <a:schemeClr val="bg1"/>
              </a:solidFill>
              <a:latin typeface="Arial Bold" charset="0"/>
            </a:endParaRPr>
          </a:p>
          <a:p>
            <a:r>
              <a:rPr lang="en-US" altLang="en-US" sz="1600">
                <a:solidFill>
                  <a:schemeClr val="bg1"/>
                </a:solidFill>
                <a:latin typeface="Arial Bold" charset="0"/>
              </a:rPr>
              <a:t>Child safety seats reduce the risk of death by about 70% for infants and by about 55% for toddlers ages 1 to 4.  </a:t>
            </a:r>
          </a:p>
          <a:p>
            <a:r>
              <a:rPr lang="en-US" altLang="en-US" sz="1000">
                <a:solidFill>
                  <a:schemeClr val="bg1"/>
                </a:solidFill>
                <a:latin typeface="Arial Bold" charset="0"/>
              </a:rPr>
              <a:t>(Centers for Disease Control and Prevention, 2002)</a:t>
            </a:r>
          </a:p>
          <a:p>
            <a:endParaRPr lang="en-US" altLang="en-US" sz="1600">
              <a:solidFill>
                <a:schemeClr val="bg1"/>
              </a:solidFill>
              <a:latin typeface="Arial Bold" charset="0"/>
            </a:endParaRPr>
          </a:p>
          <a:p>
            <a:endParaRPr lang="en-US" altLang="en-US" sz="1600">
              <a:solidFill>
                <a:schemeClr val="bg1"/>
              </a:solidFill>
              <a:latin typeface="Arial Bold" charset="0"/>
            </a:endParaRPr>
          </a:p>
          <a:p>
            <a:r>
              <a:rPr lang="en-US" altLang="en-US" sz="1600">
                <a:solidFill>
                  <a:schemeClr val="bg1"/>
                </a:solidFill>
                <a:latin typeface="Arial Bold" charset="0"/>
              </a:rPr>
              <a:t>Bicycle helmets reduce the risk of serious head injury by as much as 85%. </a:t>
            </a:r>
            <a:br>
              <a:rPr lang="en-US" altLang="en-US" sz="1600">
                <a:solidFill>
                  <a:schemeClr val="bg1"/>
                </a:solidFill>
                <a:latin typeface="Arial Bold" charset="0"/>
              </a:rPr>
            </a:br>
            <a:r>
              <a:rPr lang="en-US" altLang="en-US" sz="1000">
                <a:solidFill>
                  <a:schemeClr val="bg1"/>
                </a:solidFill>
                <a:latin typeface="Arial Bold" charset="0"/>
              </a:rPr>
              <a:t>(CDC, 2002).</a:t>
            </a:r>
            <a:endParaRPr lang="en-US" altLang="en-US" sz="1600">
              <a:solidFill>
                <a:schemeClr val="bg1"/>
              </a:solidFill>
            </a:endParaRPr>
          </a:p>
        </p:txBody>
      </p:sp>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b="16667"/>
          <a:stretch>
            <a:fillRect/>
          </a:stretch>
        </p:blipFill>
        <p:spPr bwMode="auto">
          <a:xfrm>
            <a:off x="5105400" y="533399"/>
            <a:ext cx="2486025" cy="326231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4788" y="2971800"/>
            <a:ext cx="2589212"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8200"/>
                                        </p:tgtEl>
                                        <p:attrNameLst>
                                          <p:attrName>style.visibility</p:attrName>
                                        </p:attrNameLst>
                                      </p:cBhvr>
                                      <p:to>
                                        <p:strVal val="visible"/>
                                      </p:to>
                                    </p:set>
                                    <p:animEffect transition="in" filter="wipe(left)">
                                      <p:cBhvr>
                                        <p:cTn id="11" dur="500"/>
                                        <p:tgtEl>
                                          <p:spTgt spid="8200"/>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8199"/>
                                        </p:tgtEl>
                                        <p:attrNameLst>
                                          <p:attrName>style.visibility</p:attrName>
                                        </p:attrNameLst>
                                      </p:cBhvr>
                                      <p:to>
                                        <p:strVal val="visible"/>
                                      </p:to>
                                    </p:set>
                                    <p:animEffect transition="in" filter="wipe(down)">
                                      <p:cBhvr>
                                        <p:cTn id="15"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1981200" y="5257800"/>
            <a:ext cx="5486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bg1"/>
                </a:solidFill>
              </a:rPr>
              <a:t>Public health reduces tobacco use.</a:t>
            </a: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039813"/>
            <a:ext cx="53340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l="24954" t="12602" r="27133" b="20732"/>
          <a:stretch>
            <a:fillRect/>
          </a:stretch>
        </p:blipFill>
        <p:spPr bwMode="auto">
          <a:xfrm>
            <a:off x="5791200" y="3352800"/>
            <a:ext cx="1828800" cy="170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500"/>
                                  </p:stCondLst>
                                  <p:childTnLst>
                                    <p:set>
                                      <p:cBhvr>
                                        <p:cTn id="6" dur="1" fill="hold">
                                          <p:stCondLst>
                                            <p:cond delay="0"/>
                                          </p:stCondLst>
                                        </p:cTn>
                                        <p:tgtEl>
                                          <p:spTgt spid="11269"/>
                                        </p:tgtEl>
                                        <p:attrNameLst>
                                          <p:attrName>style.visibility</p:attrName>
                                        </p:attrNameLst>
                                      </p:cBhvr>
                                      <p:to>
                                        <p:strVal val="visible"/>
                                      </p:to>
                                    </p:set>
                                    <p:animEffect transition="in" filter="wipe(right)">
                                      <p:cBhvr>
                                        <p:cTn id="7" dur="1000"/>
                                        <p:tgtEl>
                                          <p:spTgt spid="11269"/>
                                        </p:tgtEl>
                                      </p:cBhvr>
                                    </p:animEffect>
                                  </p:childTnLst>
                                </p:cTn>
                              </p:par>
                            </p:childTnLst>
                          </p:cTn>
                        </p:par>
                        <p:par>
                          <p:cTn id="8" fill="hold" nodeType="afterGroup">
                            <p:stCondLst>
                              <p:cond delay="1500"/>
                            </p:stCondLst>
                            <p:childTnLst>
                              <p:par>
                                <p:cTn id="9" presetID="10" presetClass="entr" presetSubtype="0" fill="hold" nodeType="afterEffect">
                                  <p:stCondLst>
                                    <p:cond delay="500"/>
                                  </p:stCondLst>
                                  <p:childTnLst>
                                    <p:set>
                                      <p:cBhvr>
                                        <p:cTn id="10" dur="1" fill="hold">
                                          <p:stCondLst>
                                            <p:cond delay="0"/>
                                          </p:stCondLst>
                                        </p:cTn>
                                        <p:tgtEl>
                                          <p:spTgt spid="11270"/>
                                        </p:tgtEl>
                                        <p:attrNameLst>
                                          <p:attrName>style.visibility</p:attrName>
                                        </p:attrNameLst>
                                      </p:cBhvr>
                                      <p:to>
                                        <p:strVal val="visible"/>
                                      </p:to>
                                    </p:set>
                                    <p:animEffect transition="in" filter="fade">
                                      <p:cBhvr>
                                        <p:cTn id="11" dur="1000"/>
                                        <p:tgtEl>
                                          <p:spTgt spid="11270"/>
                                        </p:tgtEl>
                                      </p:cBhvr>
                                    </p:animEffect>
                                  </p:childTnLst>
                                </p:cTn>
                              </p:par>
                            </p:childTnLst>
                          </p:cTn>
                        </p:par>
                        <p:par>
                          <p:cTn id="12" fill="hold" nodeType="afterGroup">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11267"/>
                                        </p:tgtEl>
                                        <p:attrNameLst>
                                          <p:attrName>style.visibility</p:attrName>
                                        </p:attrNameLst>
                                      </p:cBhvr>
                                      <p:to>
                                        <p:strVal val="visible"/>
                                      </p:to>
                                    </p:set>
                                    <p:animEffect transition="in" filter="fade">
                                      <p:cBhvr>
                                        <p:cTn id="15"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5486400" y="2971800"/>
            <a:ext cx="28956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bg1"/>
                </a:solidFill>
                <a:latin typeface="Arial Bold" charset="0"/>
              </a:rPr>
              <a:t>Public health keeps restaurant food safe.</a:t>
            </a:r>
          </a:p>
        </p:txBody>
      </p:sp>
      <p:pic>
        <p:nvPicPr>
          <p:cNvPr id="9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838200"/>
            <a:ext cx="3621088"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500"/>
                                        <p:tgtEl>
                                          <p:spTgt spid="9222"/>
                                        </p:tgtEl>
                                      </p:cBhvr>
                                    </p:animEffect>
                                  </p:childTnLst>
                                </p:cTn>
                              </p:par>
                            </p:childTnLst>
                          </p:cTn>
                        </p:par>
                        <p:par>
                          <p:cTn id="8" fill="hold" nodeType="afterGroup">
                            <p:stCondLst>
                              <p:cond delay="1000"/>
                            </p:stCondLst>
                            <p:childTnLst>
                              <p:par>
                                <p:cTn id="9" presetID="2" presetClass="entr" presetSubtype="4" fill="hold" nodeType="afterEffect">
                                  <p:stCondLst>
                                    <p:cond delay="500"/>
                                  </p:stCondLst>
                                  <p:childTnLst>
                                    <p:set>
                                      <p:cBhvr>
                                        <p:cTn id="10" dur="1" fill="hold">
                                          <p:stCondLst>
                                            <p:cond delay="0"/>
                                          </p:stCondLst>
                                        </p:cTn>
                                        <p:tgtEl>
                                          <p:spTgt spid="9224"/>
                                        </p:tgtEl>
                                        <p:attrNameLst>
                                          <p:attrName>style.visibility</p:attrName>
                                        </p:attrNameLst>
                                      </p:cBhvr>
                                      <p:to>
                                        <p:strVal val="visible"/>
                                      </p:to>
                                    </p:set>
                                    <p:anim calcmode="lin" valueType="num">
                                      <p:cBhvr additive="base">
                                        <p:cTn id="11" dur="500" fill="hold"/>
                                        <p:tgtEl>
                                          <p:spTgt spid="9224"/>
                                        </p:tgtEl>
                                        <p:attrNameLst>
                                          <p:attrName>ppt_x</p:attrName>
                                        </p:attrNameLst>
                                      </p:cBhvr>
                                      <p:tavLst>
                                        <p:tav tm="0">
                                          <p:val>
                                            <p:strVal val="#ppt_x"/>
                                          </p:val>
                                        </p:tav>
                                        <p:tav tm="100000">
                                          <p:val>
                                            <p:strVal val="#ppt_x"/>
                                          </p:val>
                                        </p:tav>
                                      </p:tavLst>
                                    </p:anim>
                                    <p:anim calcmode="lin" valueType="num">
                                      <p:cBhvr additive="base">
                                        <p:cTn id="12"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457200" y="4038600"/>
            <a:ext cx="37338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bg1"/>
                </a:solidFill>
              </a:rPr>
              <a:t>Reducing obesity and increasing physical activity are some of the greatest public health challenges for the 21st century.</a:t>
            </a:r>
          </a:p>
        </p:txBody>
      </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914400"/>
            <a:ext cx="3719513" cy="563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0245"/>
                                        </p:tgtEl>
                                        <p:attrNameLst>
                                          <p:attrName>style.visibility</p:attrName>
                                        </p:attrNameLst>
                                      </p:cBhvr>
                                      <p:to>
                                        <p:strVal val="visible"/>
                                      </p:to>
                                    </p:set>
                                    <p:animEffect transition="in" filter="wipe(left)">
                                      <p:cBhvr>
                                        <p:cTn id="11"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16387" name="Text Box 3"/>
          <p:cNvSpPr txBox="1">
            <a:spLocks noChangeArrowheads="1"/>
          </p:cNvSpPr>
          <p:nvPr/>
        </p:nvSpPr>
        <p:spPr bwMode="auto">
          <a:xfrm>
            <a:off x="457200" y="3429000"/>
            <a:ext cx="3505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bg1"/>
                </a:solidFill>
              </a:rPr>
              <a:t>Public health works overtime to prepare for biological terrorism.</a:t>
            </a:r>
          </a:p>
        </p:txBody>
      </p:sp>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4800600"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500"/>
                                        <p:tgtEl>
                                          <p:spTgt spid="16387"/>
                                        </p:tgtEl>
                                      </p:cBhvr>
                                    </p:animEffect>
                                  </p:childTnLst>
                                </p:cTn>
                              </p:par>
                            </p:childTnLst>
                          </p:cTn>
                        </p:par>
                        <p:par>
                          <p:cTn id="8" fill="hold" nodeType="afterGroup">
                            <p:stCondLst>
                              <p:cond delay="1000"/>
                            </p:stCondLst>
                            <p:childTnLst>
                              <p:par>
                                <p:cTn id="9" presetID="2" presetClass="entr" presetSubtype="4" fill="hold" nodeType="afterEffect">
                                  <p:stCondLst>
                                    <p:cond delay="500"/>
                                  </p:stCondLst>
                                  <p:childTnLst>
                                    <p:set>
                                      <p:cBhvr>
                                        <p:cTn id="10" dur="1" fill="hold">
                                          <p:stCondLst>
                                            <p:cond delay="0"/>
                                          </p:stCondLst>
                                        </p:cTn>
                                        <p:tgtEl>
                                          <p:spTgt spid="16390"/>
                                        </p:tgtEl>
                                        <p:attrNameLst>
                                          <p:attrName>style.visibility</p:attrName>
                                        </p:attrNameLst>
                                      </p:cBhvr>
                                      <p:to>
                                        <p:strVal val="visible"/>
                                      </p:to>
                                    </p:set>
                                    <p:anim calcmode="lin" valueType="num">
                                      <p:cBhvr additive="base">
                                        <p:cTn id="11" dur="500" fill="hold"/>
                                        <p:tgtEl>
                                          <p:spTgt spid="16390"/>
                                        </p:tgtEl>
                                        <p:attrNameLst>
                                          <p:attrName>ppt_x</p:attrName>
                                        </p:attrNameLst>
                                      </p:cBhvr>
                                      <p:tavLst>
                                        <p:tav tm="0">
                                          <p:val>
                                            <p:strVal val="#ppt_x"/>
                                          </p:val>
                                        </p:tav>
                                        <p:tav tm="100000">
                                          <p:val>
                                            <p:strVal val="#ppt_x"/>
                                          </p:val>
                                        </p:tav>
                                      </p:tavLst>
                                    </p:anim>
                                    <p:anim calcmode="lin" valueType="num">
                                      <p:cBhvr additive="base">
                                        <p:cTn id="12"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17411" name="Text Box 3"/>
          <p:cNvSpPr txBox="1">
            <a:spLocks noChangeArrowheads="1"/>
          </p:cNvSpPr>
          <p:nvPr/>
        </p:nvSpPr>
        <p:spPr bwMode="auto">
          <a:xfrm>
            <a:off x="5943600" y="3200400"/>
            <a:ext cx="2971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bg1"/>
                </a:solidFill>
              </a:rPr>
              <a:t>Public health </a:t>
            </a:r>
            <a:br>
              <a:rPr lang="en-US" altLang="en-US">
                <a:solidFill>
                  <a:schemeClr val="bg1"/>
                </a:solidFill>
              </a:rPr>
            </a:br>
            <a:r>
              <a:rPr lang="en-US" altLang="en-US">
                <a:solidFill>
                  <a:schemeClr val="bg1"/>
                </a:solidFill>
              </a:rPr>
              <a:t>is preparing for whatever comes next.</a:t>
            </a:r>
          </a:p>
        </p:txBody>
      </p:sp>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57400"/>
            <a:ext cx="5029200" cy="3870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childTnLst>
                          </p:cTn>
                        </p:par>
                        <p:par>
                          <p:cTn id="8" fill="hold" nodeType="afterGroup">
                            <p:stCondLst>
                              <p:cond delay="1000"/>
                            </p:stCondLst>
                            <p:childTnLst>
                              <p:par>
                                <p:cTn id="9" presetID="3" presetClass="entr" presetSubtype="5" fill="hold" nodeType="afterEffect">
                                  <p:stCondLst>
                                    <p:cond delay="0"/>
                                  </p:stCondLst>
                                  <p:childTnLst>
                                    <p:set>
                                      <p:cBhvr>
                                        <p:cTn id="10" dur="1" fill="hold">
                                          <p:stCondLst>
                                            <p:cond delay="0"/>
                                          </p:stCondLst>
                                        </p:cTn>
                                        <p:tgtEl>
                                          <p:spTgt spid="17414"/>
                                        </p:tgtEl>
                                        <p:attrNameLst>
                                          <p:attrName>style.visibility</p:attrName>
                                        </p:attrNameLst>
                                      </p:cBhvr>
                                      <p:to>
                                        <p:strVal val="visible"/>
                                      </p:to>
                                    </p:set>
                                    <p:animEffect transition="in" filter="blinds(vertical)">
                                      <p:cBhvr>
                                        <p:cTn id="11"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 Box 3"/>
          <p:cNvSpPr txBox="1">
            <a:spLocks noChangeArrowheads="1"/>
          </p:cNvSpPr>
          <p:nvPr/>
        </p:nvSpPr>
        <p:spPr bwMode="auto">
          <a:xfrm>
            <a:off x="1524000" y="3124200"/>
            <a:ext cx="70104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dirty="0">
                <a:solidFill>
                  <a:srgbClr val="7D1E1B"/>
                </a:solidFill>
                <a:latin typeface="Arial Black" charset="0"/>
              </a:rPr>
              <a:t>‘public health </a:t>
            </a:r>
            <a:r>
              <a:rPr lang="en-US" altLang="en-US" sz="4000" dirty="0" smtClean="0">
                <a:solidFill>
                  <a:srgbClr val="7D1E1B"/>
                </a:solidFill>
                <a:latin typeface="Arial Black" charset="0"/>
              </a:rPr>
              <a:t>system,’</a:t>
            </a:r>
            <a:r>
              <a:rPr lang="en-US" altLang="en-US" sz="4000" dirty="0" smtClean="0">
                <a:solidFill>
                  <a:srgbClr val="7D1E1B"/>
                </a:solidFill>
              </a:rPr>
              <a:t> </a:t>
            </a:r>
            <a:endParaRPr lang="en-US" altLang="en-US" sz="4000" dirty="0">
              <a:solidFill>
                <a:srgbClr val="7D1E1B"/>
              </a:solidFill>
            </a:endParaRPr>
          </a:p>
        </p:txBody>
      </p:sp>
      <p:sp>
        <p:nvSpPr>
          <p:cNvPr id="18436" name="Text Box 4"/>
          <p:cNvSpPr txBox="1">
            <a:spLocks noChangeArrowheads="1"/>
          </p:cNvSpPr>
          <p:nvPr/>
        </p:nvSpPr>
        <p:spPr bwMode="auto">
          <a:xfrm>
            <a:off x="2400300" y="2460625"/>
            <a:ext cx="41910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solidFill>
                  <a:schemeClr val="bg1"/>
                </a:solidFill>
              </a:rPr>
              <a:t>What is the</a:t>
            </a:r>
            <a:endParaRPr lang="en-US" altLang="en-US" sz="2000">
              <a:solidFill>
                <a:schemeClr val="bg1"/>
              </a:solidFill>
            </a:endParaRPr>
          </a:p>
        </p:txBody>
      </p:sp>
      <p:sp>
        <p:nvSpPr>
          <p:cNvPr id="18437" name="Text Box 5"/>
          <p:cNvSpPr txBox="1">
            <a:spLocks noChangeArrowheads="1"/>
          </p:cNvSpPr>
          <p:nvPr/>
        </p:nvSpPr>
        <p:spPr bwMode="auto">
          <a:xfrm>
            <a:off x="4724400" y="3810000"/>
            <a:ext cx="3733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a:solidFill>
                  <a:schemeClr val="bg1"/>
                </a:solidFill>
              </a:rPr>
              <a:t>anyhow?</a:t>
            </a:r>
            <a:endParaRPr lang="en-US" altLang="en-US" sz="3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500"/>
                                        <p:tgtEl>
                                          <p:spTgt spid="18435"/>
                                        </p:tgtEl>
                                      </p:cBhvr>
                                    </p:animEffect>
                                  </p:childTnLst>
                                </p:cTn>
                              </p:par>
                            </p:childTnLst>
                          </p:cTn>
                        </p:par>
                        <p:par>
                          <p:cTn id="8" fill="hold" nodeType="afterGroup">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8436"/>
                                        </p:tgtEl>
                                        <p:attrNameLst>
                                          <p:attrName>style.visibility</p:attrName>
                                        </p:attrNameLst>
                                      </p:cBhvr>
                                      <p:to>
                                        <p:strVal val="visible"/>
                                      </p:to>
                                    </p:set>
                                    <p:animEffect transition="in" filter="fade">
                                      <p:cBhvr>
                                        <p:cTn id="11" dur="1000"/>
                                        <p:tgtEl>
                                          <p:spTgt spid="18436"/>
                                        </p:tgtEl>
                                      </p:cBhvr>
                                    </p:animEffect>
                                  </p:childTnLst>
                                </p:cTn>
                              </p:par>
                            </p:childTnLst>
                          </p:cTn>
                        </p:par>
                        <p:par>
                          <p:cTn id="12" fill="hold" nodeType="afterGroup">
                            <p:stCondLst>
                              <p:cond delay="2500"/>
                            </p:stCondLst>
                            <p:childTnLst>
                              <p:par>
                                <p:cTn id="13" presetID="10" presetClass="entr" presetSubtype="0" fill="hold" grpId="0" nodeType="afterEffect">
                                  <p:stCondLst>
                                    <p:cond delay="500"/>
                                  </p:stCondLst>
                                  <p:childTnLst>
                                    <p:set>
                                      <p:cBhvr>
                                        <p:cTn id="14" dur="1" fill="hold">
                                          <p:stCondLst>
                                            <p:cond delay="0"/>
                                          </p:stCondLst>
                                        </p:cTn>
                                        <p:tgtEl>
                                          <p:spTgt spid="18437"/>
                                        </p:tgtEl>
                                        <p:attrNameLst>
                                          <p:attrName>style.visibility</p:attrName>
                                        </p:attrNameLst>
                                      </p:cBhvr>
                                      <p:to>
                                        <p:strVal val="visible"/>
                                      </p:to>
                                    </p:set>
                                    <p:animEffect transition="in" filter="fade">
                                      <p:cBhvr>
                                        <p:cTn id="15" dur="1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P spid="1843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19463" name="Text Box 7"/>
          <p:cNvSpPr txBox="1">
            <a:spLocks noChangeArrowheads="1"/>
          </p:cNvSpPr>
          <p:nvPr/>
        </p:nvSpPr>
        <p:spPr bwMode="auto">
          <a:xfrm>
            <a:off x="1066800" y="1676400"/>
            <a:ext cx="6934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300" b="1">
                <a:solidFill>
                  <a:schemeClr val="bg1"/>
                </a:solidFill>
              </a:rPr>
              <a:t>Government + Private Sector = Public Health System</a:t>
            </a:r>
          </a:p>
        </p:txBody>
      </p:sp>
      <p:pic>
        <p:nvPicPr>
          <p:cNvPr id="1946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195286"/>
            <a:ext cx="4648200" cy="3098800"/>
          </a:xfrm>
          <a:prstGeom prst="rect">
            <a:avLst/>
          </a:prstGeom>
          <a:noFill/>
          <a:extLst>
            <a:ext uri="{909E8E84-426E-40DD-AFC4-6F175D3DCCD1}">
              <a14:hiddenFill xmlns:a14="http://schemas.microsoft.com/office/drawing/2010/main">
                <a:solidFill>
                  <a:srgbClr val="FFFFFF"/>
                </a:solidFill>
              </a14:hiddenFill>
            </a:ext>
          </a:extLst>
        </p:spPr>
      </p:pic>
      <p:pic>
        <p:nvPicPr>
          <p:cNvPr id="1946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038600"/>
            <a:ext cx="37719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strips(downLeft)">
                                      <p:cBhvr>
                                        <p:cTn id="7" dur="500"/>
                                        <p:tgtEl>
                                          <p:spTgt spid="19463"/>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9465"/>
                                        </p:tgtEl>
                                        <p:attrNameLst>
                                          <p:attrName>style.visibility</p:attrName>
                                        </p:attrNameLst>
                                      </p:cBhvr>
                                      <p:to>
                                        <p:strVal val="visible"/>
                                      </p:to>
                                    </p:set>
                                    <p:animEffect transition="in" filter="wipe(right)">
                                      <p:cBhvr>
                                        <p:cTn id="11" dur="500"/>
                                        <p:tgtEl>
                                          <p:spTgt spid="19465"/>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467"/>
                                        </p:tgtEl>
                                        <p:attrNameLst>
                                          <p:attrName>style.visibility</p:attrName>
                                        </p:attrNameLst>
                                      </p:cBhvr>
                                      <p:to>
                                        <p:strVal val="visible"/>
                                      </p:to>
                                    </p:set>
                                    <p:animEffect transition="in" filter="wipe(down)">
                                      <p:cBhvr>
                                        <p:cTn id="15" dur="5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3"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12303" name="Text Box 15"/>
          <p:cNvSpPr txBox="1">
            <a:spLocks noChangeArrowheads="1"/>
          </p:cNvSpPr>
          <p:nvPr/>
        </p:nvSpPr>
        <p:spPr bwMode="auto">
          <a:xfrm>
            <a:off x="1600200" y="533400"/>
            <a:ext cx="61722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chemeClr val="bg1"/>
                </a:solidFill>
              </a:rPr>
              <a:t>Public health is in the news everyday.</a:t>
            </a:r>
          </a:p>
        </p:txBody>
      </p:sp>
      <p:pic>
        <p:nvPicPr>
          <p:cNvPr id="1230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513" y="3621088"/>
            <a:ext cx="1427162" cy="1660525"/>
          </a:xfrm>
          <a:prstGeom prst="rect">
            <a:avLst/>
          </a:prstGeom>
          <a:noFill/>
          <a:ln w="1587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2306"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1752600"/>
            <a:ext cx="2214563" cy="1662113"/>
          </a:xfrm>
          <a:prstGeom prst="rect">
            <a:avLst/>
          </a:prstGeom>
          <a:noFill/>
          <a:ln w="1587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230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20000">
            <a:off x="990600" y="4114800"/>
            <a:ext cx="2398713" cy="1590675"/>
          </a:xfrm>
          <a:prstGeom prst="rect">
            <a:avLst/>
          </a:prstGeom>
          <a:noFill/>
          <a:ln w="1587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231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00000">
            <a:off x="3429000" y="1981200"/>
            <a:ext cx="3319463" cy="354013"/>
          </a:xfrm>
          <a:prstGeom prst="rect">
            <a:avLst/>
          </a:prstGeom>
          <a:noFill/>
          <a:ln w="1587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2311"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0450" y="4254500"/>
            <a:ext cx="1706563" cy="974725"/>
          </a:xfrm>
          <a:prstGeom prst="rect">
            <a:avLst/>
          </a:prstGeom>
          <a:noFill/>
          <a:ln w="1587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2312"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300000">
            <a:off x="3281363" y="5486400"/>
            <a:ext cx="4795837" cy="336550"/>
          </a:xfrm>
          <a:prstGeom prst="rect">
            <a:avLst/>
          </a:prstGeom>
          <a:noFill/>
          <a:ln w="1587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2307"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00000">
            <a:off x="5402263" y="2398713"/>
            <a:ext cx="2413000" cy="811212"/>
          </a:xfrm>
          <a:prstGeom prst="rect">
            <a:avLst/>
          </a:prstGeom>
          <a:noFill/>
          <a:ln w="1587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2309"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240000">
            <a:off x="5126038" y="3332163"/>
            <a:ext cx="2397125" cy="814387"/>
          </a:xfrm>
          <a:prstGeom prst="rect">
            <a:avLst/>
          </a:prstGeom>
          <a:noFill/>
          <a:ln w="158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303"/>
                                        </p:tgtEl>
                                        <p:attrNameLst>
                                          <p:attrName>style.visibility</p:attrName>
                                        </p:attrNameLst>
                                      </p:cBhvr>
                                      <p:to>
                                        <p:strVal val="visible"/>
                                      </p:to>
                                    </p:set>
                                    <p:animEffect transition="in" filter="strips(downLeft)">
                                      <p:cBhvr>
                                        <p:cTn id="7" dur="500"/>
                                        <p:tgtEl>
                                          <p:spTgt spid="12303"/>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12306"/>
                                        </p:tgtEl>
                                        <p:attrNameLst>
                                          <p:attrName>style.visibility</p:attrName>
                                        </p:attrNameLst>
                                      </p:cBhvr>
                                      <p:to>
                                        <p:strVal val="visible"/>
                                      </p:to>
                                    </p:set>
                                    <p:anim calcmode="lin" valueType="num">
                                      <p:cBhvr additive="base">
                                        <p:cTn id="11" dur="500" fill="hold"/>
                                        <p:tgtEl>
                                          <p:spTgt spid="12306"/>
                                        </p:tgtEl>
                                        <p:attrNameLst>
                                          <p:attrName>ppt_x</p:attrName>
                                        </p:attrNameLst>
                                      </p:cBhvr>
                                      <p:tavLst>
                                        <p:tav tm="0">
                                          <p:val>
                                            <p:strVal val="0-#ppt_w/2"/>
                                          </p:val>
                                        </p:tav>
                                        <p:tav tm="100000">
                                          <p:val>
                                            <p:strVal val="#ppt_x"/>
                                          </p:val>
                                        </p:tav>
                                      </p:tavLst>
                                    </p:anim>
                                    <p:anim calcmode="lin" valueType="num">
                                      <p:cBhvr additive="base">
                                        <p:cTn id="12" dur="500" fill="hold"/>
                                        <p:tgtEl>
                                          <p:spTgt spid="1230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305"/>
                                        </p:tgtEl>
                                        <p:attrNameLst>
                                          <p:attrName>style.visibility</p:attrName>
                                        </p:attrNameLst>
                                      </p:cBhvr>
                                      <p:to>
                                        <p:strVal val="visible"/>
                                      </p:to>
                                    </p:set>
                                    <p:animEffect transition="in" filter="fade">
                                      <p:cBhvr>
                                        <p:cTn id="16" dur="500"/>
                                        <p:tgtEl>
                                          <p:spTgt spid="12305"/>
                                        </p:tgtEl>
                                      </p:cBhvr>
                                    </p:animEffect>
                                  </p:childTnLst>
                                </p:cTn>
                              </p:par>
                            </p:childTnLst>
                          </p:cTn>
                        </p:par>
                        <p:par>
                          <p:cTn id="17" fill="hold" nodeType="afterGroup">
                            <p:stCondLst>
                              <p:cond delay="1500"/>
                            </p:stCondLst>
                            <p:childTnLst>
                              <p:par>
                                <p:cTn id="18" presetID="12" presetClass="entr" presetSubtype="2" fill="hold" nodeType="afterEffect">
                                  <p:stCondLst>
                                    <p:cond delay="0"/>
                                  </p:stCondLst>
                                  <p:childTnLst>
                                    <p:set>
                                      <p:cBhvr>
                                        <p:cTn id="19" dur="1" fill="hold">
                                          <p:stCondLst>
                                            <p:cond delay="0"/>
                                          </p:stCondLst>
                                        </p:cTn>
                                        <p:tgtEl>
                                          <p:spTgt spid="12308"/>
                                        </p:tgtEl>
                                        <p:attrNameLst>
                                          <p:attrName>style.visibility</p:attrName>
                                        </p:attrNameLst>
                                      </p:cBhvr>
                                      <p:to>
                                        <p:strVal val="visible"/>
                                      </p:to>
                                    </p:set>
                                    <p:animEffect transition="in" filter="slide(fromRight)">
                                      <p:cBhvr>
                                        <p:cTn id="20" dur="500"/>
                                        <p:tgtEl>
                                          <p:spTgt spid="12308"/>
                                        </p:tgtEl>
                                      </p:cBhvr>
                                    </p:animEffect>
                                  </p:childTnLst>
                                </p:cTn>
                              </p:par>
                            </p:childTnLst>
                          </p:cTn>
                        </p:par>
                        <p:par>
                          <p:cTn id="21" fill="hold" nodeType="afterGroup">
                            <p:stCondLst>
                              <p:cond delay="2000"/>
                            </p:stCondLst>
                            <p:childTnLst>
                              <p:par>
                                <p:cTn id="22" presetID="22" presetClass="entr" presetSubtype="1" fill="hold" nodeType="afterEffect">
                                  <p:stCondLst>
                                    <p:cond delay="0"/>
                                  </p:stCondLst>
                                  <p:childTnLst>
                                    <p:set>
                                      <p:cBhvr>
                                        <p:cTn id="23" dur="1" fill="hold">
                                          <p:stCondLst>
                                            <p:cond delay="0"/>
                                          </p:stCondLst>
                                        </p:cTn>
                                        <p:tgtEl>
                                          <p:spTgt spid="12310"/>
                                        </p:tgtEl>
                                        <p:attrNameLst>
                                          <p:attrName>style.visibility</p:attrName>
                                        </p:attrNameLst>
                                      </p:cBhvr>
                                      <p:to>
                                        <p:strVal val="visible"/>
                                      </p:to>
                                    </p:set>
                                    <p:animEffect transition="in" filter="wipe(up)">
                                      <p:cBhvr>
                                        <p:cTn id="24" dur="500"/>
                                        <p:tgtEl>
                                          <p:spTgt spid="12310"/>
                                        </p:tgtEl>
                                      </p:cBhvr>
                                    </p:animEffect>
                                  </p:childTnLst>
                                </p:cTn>
                              </p:par>
                            </p:childTnLst>
                          </p:cTn>
                        </p:par>
                        <p:par>
                          <p:cTn id="25" fill="hold" nodeType="afterGroup">
                            <p:stCondLst>
                              <p:cond delay="2500"/>
                            </p:stCondLst>
                            <p:childTnLst>
                              <p:par>
                                <p:cTn id="26" presetID="2" presetClass="entr" presetSubtype="2" fill="hold" nodeType="afterEffect">
                                  <p:stCondLst>
                                    <p:cond delay="0"/>
                                  </p:stCondLst>
                                  <p:childTnLst>
                                    <p:set>
                                      <p:cBhvr>
                                        <p:cTn id="27" dur="1" fill="hold">
                                          <p:stCondLst>
                                            <p:cond delay="0"/>
                                          </p:stCondLst>
                                        </p:cTn>
                                        <p:tgtEl>
                                          <p:spTgt spid="12311"/>
                                        </p:tgtEl>
                                        <p:attrNameLst>
                                          <p:attrName>style.visibility</p:attrName>
                                        </p:attrNameLst>
                                      </p:cBhvr>
                                      <p:to>
                                        <p:strVal val="visible"/>
                                      </p:to>
                                    </p:set>
                                    <p:anim calcmode="lin" valueType="num">
                                      <p:cBhvr additive="base">
                                        <p:cTn id="28" dur="500" fill="hold"/>
                                        <p:tgtEl>
                                          <p:spTgt spid="12311"/>
                                        </p:tgtEl>
                                        <p:attrNameLst>
                                          <p:attrName>ppt_x</p:attrName>
                                        </p:attrNameLst>
                                      </p:cBhvr>
                                      <p:tavLst>
                                        <p:tav tm="0">
                                          <p:val>
                                            <p:strVal val="1+#ppt_w/2"/>
                                          </p:val>
                                        </p:tav>
                                        <p:tav tm="100000">
                                          <p:val>
                                            <p:strVal val="#ppt_x"/>
                                          </p:val>
                                        </p:tav>
                                      </p:tavLst>
                                    </p:anim>
                                    <p:anim calcmode="lin" valueType="num">
                                      <p:cBhvr additive="base">
                                        <p:cTn id="29" dur="500" fill="hold"/>
                                        <p:tgtEl>
                                          <p:spTgt spid="12311"/>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3000"/>
                            </p:stCondLst>
                            <p:childTnLst>
                              <p:par>
                                <p:cTn id="31" presetID="2" presetClass="entr" presetSubtype="4" fill="hold" nodeType="afterEffect">
                                  <p:stCondLst>
                                    <p:cond delay="0"/>
                                  </p:stCondLst>
                                  <p:childTnLst>
                                    <p:set>
                                      <p:cBhvr>
                                        <p:cTn id="32" dur="1" fill="hold">
                                          <p:stCondLst>
                                            <p:cond delay="0"/>
                                          </p:stCondLst>
                                        </p:cTn>
                                        <p:tgtEl>
                                          <p:spTgt spid="12312"/>
                                        </p:tgtEl>
                                        <p:attrNameLst>
                                          <p:attrName>style.visibility</p:attrName>
                                        </p:attrNameLst>
                                      </p:cBhvr>
                                      <p:to>
                                        <p:strVal val="visible"/>
                                      </p:to>
                                    </p:set>
                                    <p:anim calcmode="lin" valueType="num">
                                      <p:cBhvr additive="base">
                                        <p:cTn id="33" dur="500" fill="hold"/>
                                        <p:tgtEl>
                                          <p:spTgt spid="12312"/>
                                        </p:tgtEl>
                                        <p:attrNameLst>
                                          <p:attrName>ppt_x</p:attrName>
                                        </p:attrNameLst>
                                      </p:cBhvr>
                                      <p:tavLst>
                                        <p:tav tm="0">
                                          <p:val>
                                            <p:strVal val="#ppt_x"/>
                                          </p:val>
                                        </p:tav>
                                        <p:tav tm="100000">
                                          <p:val>
                                            <p:strVal val="#ppt_x"/>
                                          </p:val>
                                        </p:tav>
                                      </p:tavLst>
                                    </p:anim>
                                    <p:anim calcmode="lin" valueType="num">
                                      <p:cBhvr additive="base">
                                        <p:cTn id="34" dur="500" fill="hold"/>
                                        <p:tgtEl>
                                          <p:spTgt spid="12312"/>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3500"/>
                            </p:stCondLst>
                            <p:childTnLst>
                              <p:par>
                                <p:cTn id="36" presetID="12" presetClass="entr" presetSubtype="8" fill="hold" nodeType="afterEffect">
                                  <p:stCondLst>
                                    <p:cond delay="0"/>
                                  </p:stCondLst>
                                  <p:childTnLst>
                                    <p:set>
                                      <p:cBhvr>
                                        <p:cTn id="37" dur="1" fill="hold">
                                          <p:stCondLst>
                                            <p:cond delay="0"/>
                                          </p:stCondLst>
                                        </p:cTn>
                                        <p:tgtEl>
                                          <p:spTgt spid="12307"/>
                                        </p:tgtEl>
                                        <p:attrNameLst>
                                          <p:attrName>style.visibility</p:attrName>
                                        </p:attrNameLst>
                                      </p:cBhvr>
                                      <p:to>
                                        <p:strVal val="visible"/>
                                      </p:to>
                                    </p:set>
                                    <p:animEffect transition="in" filter="slide(fromLeft)">
                                      <p:cBhvr>
                                        <p:cTn id="38" dur="500"/>
                                        <p:tgtEl>
                                          <p:spTgt spid="12307"/>
                                        </p:tgtEl>
                                      </p:cBhvr>
                                    </p:animEffect>
                                  </p:childTnLst>
                                </p:cTn>
                              </p:par>
                            </p:childTnLst>
                          </p:cTn>
                        </p:par>
                        <p:par>
                          <p:cTn id="39" fill="hold" nodeType="afterGroup">
                            <p:stCondLst>
                              <p:cond delay="4000"/>
                            </p:stCondLst>
                            <p:childTnLst>
                              <p:par>
                                <p:cTn id="40" presetID="10" presetClass="entr" presetSubtype="0" fill="hold" nodeType="afterEffect">
                                  <p:stCondLst>
                                    <p:cond delay="0"/>
                                  </p:stCondLst>
                                  <p:childTnLst>
                                    <p:set>
                                      <p:cBhvr>
                                        <p:cTn id="41" dur="1" fill="hold">
                                          <p:stCondLst>
                                            <p:cond delay="0"/>
                                          </p:stCondLst>
                                        </p:cTn>
                                        <p:tgtEl>
                                          <p:spTgt spid="12309"/>
                                        </p:tgtEl>
                                        <p:attrNameLst>
                                          <p:attrName>style.visibility</p:attrName>
                                        </p:attrNameLst>
                                      </p:cBhvr>
                                      <p:to>
                                        <p:strVal val="visible"/>
                                      </p:to>
                                    </p:set>
                                    <p:animEffect transition="in" filter="fade">
                                      <p:cBhvr>
                                        <p:cTn id="42" dur="500"/>
                                        <p:tgtEl>
                                          <p:spTgt spid="12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1"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20484" name="Text Box 4"/>
          <p:cNvSpPr txBox="1">
            <a:spLocks noChangeArrowheads="1"/>
          </p:cNvSpPr>
          <p:nvPr/>
        </p:nvSpPr>
        <p:spPr bwMode="auto">
          <a:xfrm>
            <a:off x="533400" y="3886200"/>
            <a:ext cx="2590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bg1"/>
                </a:solidFill>
                <a:latin typeface="Arial Bold" charset="0"/>
              </a:rPr>
              <a:t>Many people and many organizations help keep communities healthy.</a:t>
            </a:r>
          </a:p>
        </p:txBody>
      </p:sp>
      <p:pic>
        <p:nvPicPr>
          <p:cNvPr id="2049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0"/>
            <a:ext cx="3276600" cy="2159000"/>
          </a:xfrm>
          <a:prstGeom prst="rect">
            <a:avLst/>
          </a:prstGeom>
          <a:noFill/>
          <a:extLst>
            <a:ext uri="{909E8E84-426E-40DD-AFC4-6F175D3DCCD1}">
              <a14:hiddenFill xmlns:a14="http://schemas.microsoft.com/office/drawing/2010/main">
                <a:solidFill>
                  <a:srgbClr val="FFFFFF"/>
                </a:solidFill>
              </a14:hiddenFill>
            </a:ext>
          </a:extLst>
        </p:spPr>
      </p:pic>
      <p:pic>
        <p:nvPicPr>
          <p:cNvPr id="20498"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95400"/>
            <a:ext cx="2687638" cy="4191000"/>
          </a:xfrm>
          <a:prstGeom prst="rect">
            <a:avLst/>
          </a:prstGeom>
          <a:noFill/>
          <a:extLst>
            <a:ext uri="{909E8E84-426E-40DD-AFC4-6F175D3DCCD1}">
              <a14:hiddenFill xmlns:a14="http://schemas.microsoft.com/office/drawing/2010/main">
                <a:solidFill>
                  <a:srgbClr val="FFFFFF"/>
                </a:solidFill>
              </a14:hiddenFill>
            </a:ext>
          </a:extLst>
        </p:spPr>
      </p:pic>
      <p:pic>
        <p:nvPicPr>
          <p:cNvPr id="20499"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295400"/>
            <a:ext cx="3505200" cy="2332038"/>
          </a:xfrm>
          <a:prstGeom prst="rect">
            <a:avLst/>
          </a:prstGeom>
          <a:noFill/>
          <a:extLst>
            <a:ext uri="{909E8E84-426E-40DD-AFC4-6F175D3DCCD1}">
              <a14:hiddenFill xmlns:a14="http://schemas.microsoft.com/office/drawing/2010/main">
                <a:solidFill>
                  <a:srgbClr val="FFFFFF"/>
                </a:solidFill>
              </a14:hiddenFill>
            </a:ext>
          </a:extLst>
        </p:spPr>
      </p:pic>
      <p:pic>
        <p:nvPicPr>
          <p:cNvPr id="2050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3810000"/>
            <a:ext cx="2265363" cy="276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500"/>
                                        <p:tgtEl>
                                          <p:spTgt spid="20484"/>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20498"/>
                                        </p:tgtEl>
                                        <p:attrNameLst>
                                          <p:attrName>style.visibility</p:attrName>
                                        </p:attrNameLst>
                                      </p:cBhvr>
                                      <p:to>
                                        <p:strVal val="visible"/>
                                      </p:to>
                                    </p:set>
                                    <p:animEffect transition="in" filter="wipe(up)">
                                      <p:cBhvr>
                                        <p:cTn id="11" dur="500"/>
                                        <p:tgtEl>
                                          <p:spTgt spid="20498"/>
                                        </p:tgtEl>
                                      </p:cBhvr>
                                    </p:animEffect>
                                  </p:childTnLst>
                                </p:cTn>
                              </p:par>
                            </p:childTnLst>
                          </p:cTn>
                        </p:par>
                        <p:par>
                          <p:cTn id="12" fill="hold" nodeType="afterGroup">
                            <p:stCondLst>
                              <p:cond delay="1500"/>
                            </p:stCondLst>
                            <p:childTnLst>
                              <p:par>
                                <p:cTn id="13" presetID="12" presetClass="entr" presetSubtype="2" fill="hold" nodeType="afterEffect">
                                  <p:stCondLst>
                                    <p:cond delay="0"/>
                                  </p:stCondLst>
                                  <p:childTnLst>
                                    <p:set>
                                      <p:cBhvr>
                                        <p:cTn id="14" dur="1" fill="hold">
                                          <p:stCondLst>
                                            <p:cond delay="0"/>
                                          </p:stCondLst>
                                        </p:cTn>
                                        <p:tgtEl>
                                          <p:spTgt spid="20497"/>
                                        </p:tgtEl>
                                        <p:attrNameLst>
                                          <p:attrName>style.visibility</p:attrName>
                                        </p:attrNameLst>
                                      </p:cBhvr>
                                      <p:to>
                                        <p:strVal val="visible"/>
                                      </p:to>
                                    </p:set>
                                    <p:animEffect transition="in" filter="slide(fromRight)">
                                      <p:cBhvr>
                                        <p:cTn id="15" dur="500"/>
                                        <p:tgtEl>
                                          <p:spTgt spid="20497"/>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20499"/>
                                        </p:tgtEl>
                                        <p:attrNameLst>
                                          <p:attrName>style.visibility</p:attrName>
                                        </p:attrNameLst>
                                      </p:cBhvr>
                                      <p:to>
                                        <p:strVal val="visible"/>
                                      </p:to>
                                    </p:set>
                                    <p:animEffect transition="in" filter="fade">
                                      <p:cBhvr>
                                        <p:cTn id="19" dur="500"/>
                                        <p:tgtEl>
                                          <p:spTgt spid="20499"/>
                                        </p:tgtEl>
                                      </p:cBhvr>
                                    </p:animEffect>
                                  </p:childTnLst>
                                </p:cTn>
                              </p:par>
                            </p:childTnLst>
                          </p:cTn>
                        </p:par>
                        <p:par>
                          <p:cTn id="20" fill="hold" nodeType="afterGroup">
                            <p:stCondLst>
                              <p:cond delay="2500"/>
                            </p:stCondLst>
                            <p:childTnLst>
                              <p:par>
                                <p:cTn id="21" presetID="22" presetClass="entr" presetSubtype="4" fill="hold" nodeType="afterEffect">
                                  <p:stCondLst>
                                    <p:cond delay="0"/>
                                  </p:stCondLst>
                                  <p:childTnLst>
                                    <p:set>
                                      <p:cBhvr>
                                        <p:cTn id="22" dur="1" fill="hold">
                                          <p:stCondLst>
                                            <p:cond delay="0"/>
                                          </p:stCondLst>
                                        </p:cTn>
                                        <p:tgtEl>
                                          <p:spTgt spid="20500"/>
                                        </p:tgtEl>
                                        <p:attrNameLst>
                                          <p:attrName>style.visibility</p:attrName>
                                        </p:attrNameLst>
                                      </p:cBhvr>
                                      <p:to>
                                        <p:strVal val="visible"/>
                                      </p:to>
                                    </p:set>
                                    <p:animEffect transition="in" filter="wipe(down)">
                                      <p:cBhvr>
                                        <p:cTn id="23" dur="500"/>
                                        <p:tgtEl>
                                          <p:spTgt spid="20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21514" name="Rectangle 10"/>
          <p:cNvSpPr>
            <a:spLocks noChangeArrowheads="1"/>
          </p:cNvSpPr>
          <p:nvPr/>
        </p:nvSpPr>
        <p:spPr bwMode="auto">
          <a:xfrm>
            <a:off x="2133600" y="2286000"/>
            <a:ext cx="42672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1507" name="Text Box 3"/>
          <p:cNvSpPr txBox="1">
            <a:spLocks noChangeArrowheads="1"/>
          </p:cNvSpPr>
          <p:nvPr/>
        </p:nvSpPr>
        <p:spPr bwMode="auto">
          <a:xfrm>
            <a:off x="2514600" y="2895600"/>
            <a:ext cx="46482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7D1E1B"/>
                </a:solidFill>
                <a:latin typeface="Arial Bold" charset="0"/>
              </a:rPr>
              <a:t>Spend $1 = Save $27</a:t>
            </a:r>
            <a:endParaRPr lang="en-US" altLang="en-US"/>
          </a:p>
        </p:txBody>
      </p:sp>
      <p:sp>
        <p:nvSpPr>
          <p:cNvPr id="21513" name="Rectangle 9"/>
          <p:cNvSpPr>
            <a:spLocks noChangeArrowheads="1"/>
          </p:cNvSpPr>
          <p:nvPr/>
        </p:nvSpPr>
        <p:spPr bwMode="auto">
          <a:xfrm>
            <a:off x="2514600" y="4038600"/>
            <a:ext cx="42672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8" name="Text Box 4"/>
          <p:cNvSpPr txBox="1">
            <a:spLocks noChangeArrowheads="1"/>
          </p:cNvSpPr>
          <p:nvPr/>
        </p:nvSpPr>
        <p:spPr bwMode="auto">
          <a:xfrm>
            <a:off x="2286000" y="4724400"/>
            <a:ext cx="4876800"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rgbClr val="7D1E1B"/>
                </a:solidFill>
                <a:latin typeface="Arial Bold" charset="0"/>
              </a:rPr>
              <a:t>Spend  $1 = Save $2.21</a:t>
            </a:r>
            <a:endParaRPr lang="en-US" altLang="en-US" sz="3200"/>
          </a:p>
          <a:p>
            <a:endParaRPr lang="en-US" altLang="en-US"/>
          </a:p>
        </p:txBody>
      </p:sp>
      <p:sp>
        <p:nvSpPr>
          <p:cNvPr id="21509" name="Text Box 5"/>
          <p:cNvSpPr txBox="1">
            <a:spLocks noChangeArrowheads="1"/>
          </p:cNvSpPr>
          <p:nvPr/>
        </p:nvSpPr>
        <p:spPr bwMode="auto">
          <a:xfrm>
            <a:off x="2286000" y="2286000"/>
            <a:ext cx="609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Childhood Immunizations</a:t>
            </a:r>
            <a:endParaRPr lang="en-US" altLang="en-US"/>
          </a:p>
        </p:txBody>
      </p:sp>
      <p:sp>
        <p:nvSpPr>
          <p:cNvPr id="21510" name="Text Box 6"/>
          <p:cNvSpPr txBox="1">
            <a:spLocks noChangeArrowheads="1"/>
          </p:cNvSpPr>
          <p:nvPr/>
        </p:nvSpPr>
        <p:spPr bwMode="auto">
          <a:xfrm>
            <a:off x="2895600" y="4038600"/>
            <a:ext cx="36576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Elderly Immunizations</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514"/>
                                        </p:tgtEl>
                                        <p:attrNameLst>
                                          <p:attrName>style.visibility</p:attrName>
                                        </p:attrNameLst>
                                      </p:cBhvr>
                                      <p:to>
                                        <p:strVal val="visible"/>
                                      </p:to>
                                    </p:set>
                                    <p:animEffect transition="in" filter="fade">
                                      <p:cBhvr>
                                        <p:cTn id="7" dur="500"/>
                                        <p:tgtEl>
                                          <p:spTgt spid="21514"/>
                                        </p:tgtEl>
                                      </p:cBhvr>
                                    </p:animEffect>
                                  </p:childTnLst>
                                </p:cTn>
                              </p:par>
                            </p:childTnLst>
                          </p:cTn>
                        </p:par>
                        <p:par>
                          <p:cTn id="8" fill="hold" nodeType="afterGroup">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21513"/>
                                        </p:tgtEl>
                                        <p:attrNameLst>
                                          <p:attrName>style.visibility</p:attrName>
                                        </p:attrNameLst>
                                      </p:cBhvr>
                                      <p:to>
                                        <p:strVal val="visible"/>
                                      </p:to>
                                    </p:set>
                                    <p:animEffect transition="in" filter="fade">
                                      <p:cBhvr>
                                        <p:cTn id="11" dur="500"/>
                                        <p:tgtEl>
                                          <p:spTgt spid="21513"/>
                                        </p:tgtEl>
                                      </p:cBhvr>
                                    </p:animEffect>
                                  </p:childTnLst>
                                </p:cTn>
                              </p:par>
                            </p:childTnLst>
                          </p:cTn>
                        </p:par>
                        <p:par>
                          <p:cTn id="12" fill="hold" nodeType="afterGroup">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21509"/>
                                        </p:tgtEl>
                                        <p:attrNameLst>
                                          <p:attrName>style.visibility</p:attrName>
                                        </p:attrNameLst>
                                      </p:cBhvr>
                                      <p:to>
                                        <p:strVal val="visible"/>
                                      </p:to>
                                    </p:set>
                                    <p:animEffect transition="in" filter="fade">
                                      <p:cBhvr>
                                        <p:cTn id="15" dur="1000"/>
                                        <p:tgtEl>
                                          <p:spTgt spid="21509"/>
                                        </p:tgtEl>
                                      </p:cBhvr>
                                    </p:animEffect>
                                  </p:childTnLst>
                                </p:cTn>
                              </p:par>
                            </p:childTnLst>
                          </p:cTn>
                        </p:par>
                        <p:par>
                          <p:cTn id="16" fill="hold" nodeType="afterGroup">
                            <p:stCondLst>
                              <p:cond delay="3500"/>
                            </p:stCondLst>
                            <p:childTnLst>
                              <p:par>
                                <p:cTn id="17" presetID="10" presetClass="entr" presetSubtype="0" fill="hold" grpId="0" nodeType="afterEffect">
                                  <p:stCondLst>
                                    <p:cond delay="500"/>
                                  </p:stCondLst>
                                  <p:childTnLst>
                                    <p:set>
                                      <p:cBhvr>
                                        <p:cTn id="18" dur="1" fill="hold">
                                          <p:stCondLst>
                                            <p:cond delay="0"/>
                                          </p:stCondLst>
                                        </p:cTn>
                                        <p:tgtEl>
                                          <p:spTgt spid="21507"/>
                                        </p:tgtEl>
                                        <p:attrNameLst>
                                          <p:attrName>style.visibility</p:attrName>
                                        </p:attrNameLst>
                                      </p:cBhvr>
                                      <p:to>
                                        <p:strVal val="visible"/>
                                      </p:to>
                                    </p:set>
                                    <p:animEffect transition="in" filter="fade">
                                      <p:cBhvr>
                                        <p:cTn id="19" dur="1000"/>
                                        <p:tgtEl>
                                          <p:spTgt spid="21507"/>
                                        </p:tgtEl>
                                      </p:cBhvr>
                                    </p:animEffect>
                                  </p:childTnLst>
                                </p:cTn>
                              </p:par>
                            </p:childTnLst>
                          </p:cTn>
                        </p:par>
                        <p:par>
                          <p:cTn id="20" fill="hold" nodeType="afterGroup">
                            <p:stCondLst>
                              <p:cond delay="5000"/>
                            </p:stCondLst>
                            <p:childTnLst>
                              <p:par>
                                <p:cTn id="21" presetID="10" presetClass="entr" presetSubtype="0" fill="hold" grpId="0" nodeType="afterEffect">
                                  <p:stCondLst>
                                    <p:cond delay="500"/>
                                  </p:stCondLst>
                                  <p:childTnLst>
                                    <p:set>
                                      <p:cBhvr>
                                        <p:cTn id="22" dur="1" fill="hold">
                                          <p:stCondLst>
                                            <p:cond delay="0"/>
                                          </p:stCondLst>
                                        </p:cTn>
                                        <p:tgtEl>
                                          <p:spTgt spid="21510"/>
                                        </p:tgtEl>
                                        <p:attrNameLst>
                                          <p:attrName>style.visibility</p:attrName>
                                        </p:attrNameLst>
                                      </p:cBhvr>
                                      <p:to>
                                        <p:strVal val="visible"/>
                                      </p:to>
                                    </p:set>
                                    <p:animEffect transition="in" filter="fade">
                                      <p:cBhvr>
                                        <p:cTn id="23" dur="1000"/>
                                        <p:tgtEl>
                                          <p:spTgt spid="21510"/>
                                        </p:tgtEl>
                                      </p:cBhvr>
                                    </p:animEffect>
                                  </p:childTnLst>
                                </p:cTn>
                              </p:par>
                            </p:childTnLst>
                          </p:cTn>
                        </p:par>
                        <p:par>
                          <p:cTn id="24" fill="hold" nodeType="afterGroup">
                            <p:stCondLst>
                              <p:cond delay="6500"/>
                            </p:stCondLst>
                            <p:childTnLst>
                              <p:par>
                                <p:cTn id="25" presetID="10" presetClass="entr" presetSubtype="0" fill="hold" grpId="0" nodeType="afterEffect">
                                  <p:stCondLst>
                                    <p:cond delay="500"/>
                                  </p:stCondLst>
                                  <p:childTnLst>
                                    <p:set>
                                      <p:cBhvr>
                                        <p:cTn id="26" dur="1" fill="hold">
                                          <p:stCondLst>
                                            <p:cond delay="0"/>
                                          </p:stCondLst>
                                        </p:cTn>
                                        <p:tgtEl>
                                          <p:spTgt spid="21508"/>
                                        </p:tgtEl>
                                        <p:attrNameLst>
                                          <p:attrName>style.visibility</p:attrName>
                                        </p:attrNameLst>
                                      </p:cBhvr>
                                      <p:to>
                                        <p:strVal val="visible"/>
                                      </p:to>
                                    </p:set>
                                    <p:animEffect transition="in" filter="fade">
                                      <p:cBhvr>
                                        <p:cTn id="27" dur="1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autoUpdateAnimBg="0"/>
      <p:bldP spid="21507" grpId="0" autoUpdateAnimBg="0"/>
      <p:bldP spid="21513" grpId="0" animBg="1"/>
      <p:bldP spid="21508" grpId="0" autoUpdateAnimBg="0"/>
      <p:bldP spid="21509" grpId="0" autoUpdateAnimBg="0"/>
      <p:bldP spid="2151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25603" name="Text Box 3"/>
          <p:cNvSpPr txBox="1">
            <a:spLocks noChangeArrowheads="1"/>
          </p:cNvSpPr>
          <p:nvPr/>
        </p:nvSpPr>
        <p:spPr bwMode="auto">
          <a:xfrm>
            <a:off x="1676400" y="2819400"/>
            <a:ext cx="28956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a:solidFill>
                  <a:schemeClr val="bg1"/>
                </a:solidFill>
                <a:latin typeface="Times New Roman" charset="0"/>
              </a:rPr>
              <a:t>Public health will continue to protect you and your family, in ways you might not even notice.</a:t>
            </a:r>
          </a:p>
        </p:txBody>
      </p:sp>
      <p:pic>
        <p:nvPicPr>
          <p:cNvPr id="25607" name="Picture 7" descr="BD0666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828800"/>
            <a:ext cx="4267200" cy="3776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1000"/>
                                        <p:tgtEl>
                                          <p:spTgt spid="25603"/>
                                        </p:tgtEl>
                                      </p:cBhvr>
                                    </p:animEffect>
                                  </p:childTnLst>
                                </p:cTn>
                              </p:par>
                            </p:childTnLst>
                          </p:cTn>
                        </p:par>
                        <p:par>
                          <p:cTn id="8" fill="hold" nodeType="afterGroup">
                            <p:stCondLst>
                              <p:cond delay="1500"/>
                            </p:stCondLst>
                            <p:childTnLst>
                              <p:par>
                                <p:cTn id="9" presetID="22" presetClass="entr" presetSubtype="4" fill="hold" nodeType="afterEffect">
                                  <p:stCondLst>
                                    <p:cond delay="0"/>
                                  </p:stCondLst>
                                  <p:childTnLst>
                                    <p:set>
                                      <p:cBhvr>
                                        <p:cTn id="10" dur="1" fill="hold">
                                          <p:stCondLst>
                                            <p:cond delay="0"/>
                                          </p:stCondLst>
                                        </p:cTn>
                                        <p:tgtEl>
                                          <p:spTgt spid="25607"/>
                                        </p:tgtEl>
                                        <p:attrNameLst>
                                          <p:attrName>style.visibility</p:attrName>
                                        </p:attrNameLst>
                                      </p:cBhvr>
                                      <p:to>
                                        <p:strVal val="visible"/>
                                      </p:to>
                                    </p:set>
                                    <p:animEffect transition="in" filter="wipe(down)">
                                      <p:cBhvr>
                                        <p:cTn id="11" dur="10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5124" name="Text Box 4"/>
          <p:cNvSpPr txBox="1">
            <a:spLocks noChangeArrowheads="1"/>
          </p:cNvSpPr>
          <p:nvPr/>
        </p:nvSpPr>
        <p:spPr bwMode="auto">
          <a:xfrm>
            <a:off x="5486400" y="2819400"/>
            <a:ext cx="28956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bg1"/>
                </a:solidFill>
              </a:rPr>
              <a:t>Public health protects you and keeps you and </a:t>
            </a:r>
            <a:br>
              <a:rPr lang="en-US" altLang="en-US">
                <a:solidFill>
                  <a:schemeClr val="bg1"/>
                </a:solidFill>
              </a:rPr>
            </a:br>
            <a:r>
              <a:rPr lang="en-US" altLang="en-US">
                <a:solidFill>
                  <a:schemeClr val="bg1"/>
                </a:solidFill>
              </a:rPr>
              <a:t>your loved ones </a:t>
            </a:r>
            <a:br>
              <a:rPr lang="en-US" altLang="en-US">
                <a:solidFill>
                  <a:schemeClr val="bg1"/>
                </a:solidFill>
              </a:rPr>
            </a:br>
            <a:r>
              <a:rPr lang="en-US" altLang="en-US">
                <a:solidFill>
                  <a:schemeClr val="bg1"/>
                </a:solidFill>
              </a:rPr>
              <a:t>safe and healthy.</a:t>
            </a:r>
          </a:p>
        </p:txBody>
      </p:sp>
      <p:pic>
        <p:nvPicPr>
          <p:cNvPr id="5128" name="Picture 8"/>
          <p:cNvPicPr>
            <a:picLocks noChangeAspect="1" noChangeArrowheads="1"/>
          </p:cNvPicPr>
          <p:nvPr/>
        </p:nvPicPr>
        <p:blipFill>
          <a:blip r:embed="rId4">
            <a:extLst>
              <a:ext uri="{28A0092B-C50C-407E-A947-70E740481C1C}">
                <a14:useLocalDpi xmlns:a14="http://schemas.microsoft.com/office/drawing/2010/main" val="0"/>
              </a:ext>
            </a:extLst>
          </a:blip>
          <a:srcRect l="17014" t="-180" r="28732" b="180"/>
          <a:stretch>
            <a:fillRect/>
          </a:stretch>
        </p:blipFill>
        <p:spPr bwMode="auto">
          <a:xfrm rot="20907826">
            <a:off x="672506" y="599892"/>
            <a:ext cx="2698750" cy="3309938"/>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913" y="3733800"/>
            <a:ext cx="4267200" cy="283686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p:cNvPicPr>
            <a:picLocks noChangeAspect="1" noChangeArrowheads="1"/>
          </p:cNvPicPr>
          <p:nvPr/>
        </p:nvPicPr>
        <p:blipFill>
          <a:blip r:embed="rId6">
            <a:extLst>
              <a:ext uri="{28A0092B-C50C-407E-A947-70E740481C1C}">
                <a14:useLocalDpi xmlns:a14="http://schemas.microsoft.com/office/drawing/2010/main" val="0"/>
              </a:ext>
            </a:extLst>
          </a:blip>
          <a:srcRect b="7692"/>
          <a:stretch>
            <a:fillRect/>
          </a:stretch>
        </p:blipFill>
        <p:spPr bwMode="auto">
          <a:xfrm rot="480000">
            <a:off x="3456841" y="205008"/>
            <a:ext cx="2095500" cy="3097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par>
                          <p:cTn id="8" fill="hold" nodeType="afterGroup">
                            <p:stCondLst>
                              <p:cond delay="1000"/>
                            </p:stCondLst>
                            <p:childTnLst>
                              <p:par>
                                <p:cTn id="9" presetID="12" presetClass="entr" presetSubtype="2" fill="hold" nodeType="afterEffect">
                                  <p:stCondLst>
                                    <p:cond delay="0"/>
                                  </p:stCondLst>
                                  <p:childTnLst>
                                    <p:set>
                                      <p:cBhvr>
                                        <p:cTn id="10" dur="1" fill="hold">
                                          <p:stCondLst>
                                            <p:cond delay="0"/>
                                          </p:stCondLst>
                                        </p:cTn>
                                        <p:tgtEl>
                                          <p:spTgt spid="5130"/>
                                        </p:tgtEl>
                                        <p:attrNameLst>
                                          <p:attrName>style.visibility</p:attrName>
                                        </p:attrNameLst>
                                      </p:cBhvr>
                                      <p:to>
                                        <p:strVal val="visible"/>
                                      </p:to>
                                    </p:set>
                                    <p:animEffect transition="in" filter="slide(fromRight)">
                                      <p:cBhvr>
                                        <p:cTn id="11" dur="500"/>
                                        <p:tgtEl>
                                          <p:spTgt spid="5130"/>
                                        </p:tgtEl>
                                      </p:cBhvr>
                                    </p:animEffect>
                                  </p:childTnLst>
                                </p:cTn>
                              </p:par>
                            </p:childTnLst>
                          </p:cTn>
                        </p:par>
                        <p:par>
                          <p:cTn id="12" fill="hold" nodeType="afterGroup">
                            <p:stCondLst>
                              <p:cond delay="1500"/>
                            </p:stCondLst>
                            <p:childTnLst>
                              <p:par>
                                <p:cTn id="13" presetID="2" presetClass="entr" presetSubtype="4" fill="hold" nodeType="afterEffect">
                                  <p:stCondLst>
                                    <p:cond delay="0"/>
                                  </p:stCondLst>
                                  <p:childTnLst>
                                    <p:set>
                                      <p:cBhvr>
                                        <p:cTn id="14" dur="1" fill="hold">
                                          <p:stCondLst>
                                            <p:cond delay="0"/>
                                          </p:stCondLst>
                                        </p:cTn>
                                        <p:tgtEl>
                                          <p:spTgt spid="5129"/>
                                        </p:tgtEl>
                                        <p:attrNameLst>
                                          <p:attrName>style.visibility</p:attrName>
                                        </p:attrNameLst>
                                      </p:cBhvr>
                                      <p:to>
                                        <p:strVal val="visible"/>
                                      </p:to>
                                    </p:set>
                                    <p:anim calcmode="lin" valueType="num">
                                      <p:cBhvr additive="base">
                                        <p:cTn id="15" dur="500" fill="hold"/>
                                        <p:tgtEl>
                                          <p:spTgt spid="5129"/>
                                        </p:tgtEl>
                                        <p:attrNameLst>
                                          <p:attrName>ppt_x</p:attrName>
                                        </p:attrNameLst>
                                      </p:cBhvr>
                                      <p:tavLst>
                                        <p:tav tm="0">
                                          <p:val>
                                            <p:strVal val="#ppt_x"/>
                                          </p:val>
                                        </p:tav>
                                        <p:tav tm="100000">
                                          <p:val>
                                            <p:strVal val="#ppt_x"/>
                                          </p:val>
                                        </p:tav>
                                      </p:tavLst>
                                    </p:anim>
                                    <p:anim calcmode="lin" valueType="num">
                                      <p:cBhvr additive="base">
                                        <p:cTn id="16" dur="500" fill="hold"/>
                                        <p:tgtEl>
                                          <p:spTgt spid="5129"/>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000"/>
                            </p:stCondLst>
                            <p:childTnLst>
                              <p:par>
                                <p:cTn id="18" presetID="22" presetClass="entr" presetSubtype="4" fill="hold" nodeType="afterEffect">
                                  <p:stCondLst>
                                    <p:cond delay="0"/>
                                  </p:stCondLst>
                                  <p:childTnLst>
                                    <p:set>
                                      <p:cBhvr>
                                        <p:cTn id="19" dur="1" fill="hold">
                                          <p:stCondLst>
                                            <p:cond delay="0"/>
                                          </p:stCondLst>
                                        </p:cTn>
                                        <p:tgtEl>
                                          <p:spTgt spid="5128"/>
                                        </p:tgtEl>
                                        <p:attrNameLst>
                                          <p:attrName>style.visibility</p:attrName>
                                        </p:attrNameLst>
                                      </p:cBhvr>
                                      <p:to>
                                        <p:strVal val="visible"/>
                                      </p:to>
                                    </p:set>
                                    <p:animEffect transition="in" filter="wipe(down)">
                                      <p:cBhvr>
                                        <p:cTn id="20"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6553200" y="2133600"/>
            <a:ext cx="243840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bg1"/>
                </a:solidFill>
              </a:rPr>
              <a:t>…modern sanitation was one of the greatest public health accomplishments of the late </a:t>
            </a:r>
            <a:br>
              <a:rPr lang="en-US" altLang="en-US">
                <a:solidFill>
                  <a:schemeClr val="bg1"/>
                </a:solidFill>
              </a:rPr>
            </a:br>
            <a:r>
              <a:rPr lang="en-US" altLang="en-US">
                <a:solidFill>
                  <a:schemeClr val="bg1"/>
                </a:solidFill>
              </a:rPr>
              <a:t>19th and early 20th centuries.</a:t>
            </a:r>
          </a:p>
        </p:txBody>
      </p:sp>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6172200" cy="410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2058"/>
                                        </p:tgtEl>
                                        <p:attrNameLst>
                                          <p:attrName>style.visibility</p:attrName>
                                        </p:attrNameLst>
                                      </p:cBhvr>
                                      <p:to>
                                        <p:strVal val="visible"/>
                                      </p:to>
                                    </p:set>
                                    <p:animEffect transition="in" filter="blinds(horizontal)">
                                      <p:cBhvr>
                                        <p:cTn id="11"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1028" name="Text Box 4"/>
          <p:cNvSpPr txBox="1">
            <a:spLocks noChangeArrowheads="1"/>
          </p:cNvSpPr>
          <p:nvPr/>
        </p:nvSpPr>
        <p:spPr bwMode="auto">
          <a:xfrm>
            <a:off x="2438400" y="1752600"/>
            <a:ext cx="6056313"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bg1"/>
                </a:solidFill>
                <a:latin typeface="Arial Bold" charset="0"/>
              </a:rPr>
              <a:t>Public health keeps entire populations healthy. </a:t>
            </a:r>
            <a:br>
              <a:rPr lang="en-US" altLang="en-US" sz="2000">
                <a:solidFill>
                  <a:schemeClr val="bg1"/>
                </a:solidFill>
                <a:latin typeface="Arial Bold" charset="0"/>
              </a:rPr>
            </a:br>
            <a:r>
              <a:rPr lang="en-US" altLang="en-US" sz="2000">
                <a:solidFill>
                  <a:schemeClr val="bg1"/>
                </a:solidFill>
                <a:latin typeface="Arial Bold" charset="0"/>
              </a:rPr>
              <a:t>When it fails, entire populations suffer.</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479675"/>
            <a:ext cx="5791200" cy="3811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nodeType="afterGroup">
                            <p:stCondLst>
                              <p:cond delay="1000"/>
                            </p:stCondLst>
                            <p:childTnLst>
                              <p:par>
                                <p:cTn id="9" presetID="23" presetClass="entr" presetSubtype="528" fill="hold" nodeType="afterEffect">
                                  <p:stCondLst>
                                    <p:cond delay="500"/>
                                  </p:stCondLst>
                                  <p:childTnLst>
                                    <p:set>
                                      <p:cBhvr>
                                        <p:cTn id="10" dur="1" fill="hold">
                                          <p:stCondLst>
                                            <p:cond delay="0"/>
                                          </p:stCondLst>
                                        </p:cTn>
                                        <p:tgtEl>
                                          <p:spTgt spid="1030"/>
                                        </p:tgtEl>
                                        <p:attrNameLst>
                                          <p:attrName>style.visibility</p:attrName>
                                        </p:attrNameLst>
                                      </p:cBhvr>
                                      <p:to>
                                        <p:strVal val="visible"/>
                                      </p:to>
                                    </p:set>
                                    <p:anim calcmode="lin" valueType="num">
                                      <p:cBhvr>
                                        <p:cTn id="11" dur="500" fill="hold"/>
                                        <p:tgtEl>
                                          <p:spTgt spid="1030"/>
                                        </p:tgtEl>
                                        <p:attrNameLst>
                                          <p:attrName>ppt_w</p:attrName>
                                        </p:attrNameLst>
                                      </p:cBhvr>
                                      <p:tavLst>
                                        <p:tav tm="0">
                                          <p:val>
                                            <p:fltVal val="0"/>
                                          </p:val>
                                        </p:tav>
                                        <p:tav tm="100000">
                                          <p:val>
                                            <p:strVal val="#ppt_w"/>
                                          </p:val>
                                        </p:tav>
                                      </p:tavLst>
                                    </p:anim>
                                    <p:anim calcmode="lin" valueType="num">
                                      <p:cBhvr>
                                        <p:cTn id="12" dur="500" fill="hold"/>
                                        <p:tgtEl>
                                          <p:spTgt spid="1030"/>
                                        </p:tgtEl>
                                        <p:attrNameLst>
                                          <p:attrName>ppt_h</p:attrName>
                                        </p:attrNameLst>
                                      </p:cBhvr>
                                      <p:tavLst>
                                        <p:tav tm="0">
                                          <p:val>
                                            <p:fltVal val="0"/>
                                          </p:val>
                                        </p:tav>
                                        <p:tav tm="100000">
                                          <p:val>
                                            <p:strVal val="#ppt_h"/>
                                          </p:val>
                                        </p:tav>
                                      </p:tavLst>
                                    </p:anim>
                                    <p:anim calcmode="lin" valueType="num">
                                      <p:cBhvr>
                                        <p:cTn id="13" dur="500" fill="hold"/>
                                        <p:tgtEl>
                                          <p:spTgt spid="1030"/>
                                        </p:tgtEl>
                                        <p:attrNameLst>
                                          <p:attrName>ppt_x</p:attrName>
                                        </p:attrNameLst>
                                      </p:cBhvr>
                                      <p:tavLst>
                                        <p:tav tm="0">
                                          <p:val>
                                            <p:fltVal val="0.5"/>
                                          </p:val>
                                        </p:tav>
                                        <p:tav tm="100000">
                                          <p:val>
                                            <p:strVal val="#ppt_x"/>
                                          </p:val>
                                        </p:tav>
                                      </p:tavLst>
                                    </p:anim>
                                    <p:anim calcmode="lin" valueType="num">
                                      <p:cBhvr>
                                        <p:cTn id="14" dur="500" fill="hold"/>
                                        <p:tgtEl>
                                          <p:spTgt spid="10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4953000" y="4419600"/>
            <a:ext cx="39624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bg1"/>
                </a:solidFill>
              </a:rPr>
              <a:t>Fluoridation is a major public health accomplishment.</a:t>
            </a: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b="7292"/>
          <a:stretch>
            <a:fillRect/>
          </a:stretch>
        </p:blipFill>
        <p:spPr bwMode="auto">
          <a:xfrm>
            <a:off x="785813" y="914400"/>
            <a:ext cx="4006850"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par>
                          <p:cTn id="8" fill="hold" nodeType="afterGroup">
                            <p:stCondLst>
                              <p:cond delay="1000"/>
                            </p:stCondLst>
                            <p:childTnLst>
                              <p:par>
                                <p:cTn id="9" presetID="12" presetClass="entr" presetSubtype="2" fill="hold" nodeType="afterEffect">
                                  <p:stCondLst>
                                    <p:cond delay="500"/>
                                  </p:stCondLst>
                                  <p:childTnLst>
                                    <p:set>
                                      <p:cBhvr>
                                        <p:cTn id="10" dur="1" fill="hold">
                                          <p:stCondLst>
                                            <p:cond delay="0"/>
                                          </p:stCondLst>
                                        </p:cTn>
                                        <p:tgtEl>
                                          <p:spTgt spid="6150"/>
                                        </p:tgtEl>
                                        <p:attrNameLst>
                                          <p:attrName>style.visibility</p:attrName>
                                        </p:attrNameLst>
                                      </p:cBhvr>
                                      <p:to>
                                        <p:strVal val="visible"/>
                                      </p:to>
                                    </p:set>
                                    <p:animEffect transition="in" filter="slide(fromRight)">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13315" name="Text Box 3"/>
          <p:cNvSpPr txBox="1">
            <a:spLocks noChangeArrowheads="1"/>
          </p:cNvSpPr>
          <p:nvPr/>
        </p:nvSpPr>
        <p:spPr bwMode="auto">
          <a:xfrm>
            <a:off x="1447800" y="3124200"/>
            <a:ext cx="3505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bg1"/>
                </a:solidFill>
                <a:latin typeface="Arial Bold" charset="0"/>
              </a:rPr>
              <a:t>Public health keeps your food safe.</a:t>
            </a:r>
            <a:endParaRPr lang="en-US" altLang="en-US">
              <a:solidFill>
                <a:schemeClr val="bg1"/>
              </a:solidFill>
            </a:endParaRPr>
          </a:p>
        </p:txBody>
      </p:sp>
      <p:pic>
        <p:nvPicPr>
          <p:cNvPr id="13316"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1752600"/>
            <a:ext cx="3859213"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500"/>
                                        <p:tgtEl>
                                          <p:spTgt spid="13315"/>
                                        </p:tgtEl>
                                      </p:cBhvr>
                                    </p:animEffect>
                                  </p:childTnLst>
                                </p:cTn>
                              </p:par>
                            </p:childTnLst>
                          </p:cTn>
                        </p:par>
                        <p:par>
                          <p:cTn id="8" fill="hold" nodeType="afterGroup">
                            <p:stCondLst>
                              <p:cond delay="1000"/>
                            </p:stCondLst>
                            <p:childTnLst>
                              <p:par>
                                <p:cTn id="9" presetID="22" presetClass="entr" presetSubtype="2" fill="hold" nodeType="afterEffect">
                                  <p:stCondLst>
                                    <p:cond delay="500"/>
                                  </p:stCondLst>
                                  <p:childTnLst>
                                    <p:set>
                                      <p:cBhvr>
                                        <p:cTn id="10" dur="1" fill="hold">
                                          <p:stCondLst>
                                            <p:cond delay="0"/>
                                          </p:stCondLst>
                                        </p:cTn>
                                        <p:tgtEl>
                                          <p:spTgt spid="13316"/>
                                        </p:tgtEl>
                                        <p:attrNameLst>
                                          <p:attrName>style.visibility</p:attrName>
                                        </p:attrNameLst>
                                      </p:cBhvr>
                                      <p:to>
                                        <p:strVal val="visible"/>
                                      </p:to>
                                    </p:set>
                                    <p:animEffect transition="in" filter="wipe(right)">
                                      <p:cBhvr>
                                        <p:cTn id="11"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3124200" y="5257800"/>
            <a:ext cx="5121275"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bg1"/>
                </a:solidFill>
              </a:rPr>
              <a:t>Public health tracks down the causes of disease outbreaks and stops them.</a:t>
            </a: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914400"/>
            <a:ext cx="6324600" cy="4206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4101"/>
                                        </p:tgtEl>
                                        <p:attrNameLst>
                                          <p:attrName>style.visibility</p:attrName>
                                        </p:attrNameLst>
                                      </p:cBhvr>
                                      <p:to>
                                        <p:strVal val="visible"/>
                                      </p:to>
                                    </p:set>
                                    <p:animEffect transition="in" filter="wipe(left)">
                                      <p:cBhvr>
                                        <p:cTn id="11"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7172" name="Text Box 4"/>
          <p:cNvSpPr txBox="1">
            <a:spLocks noChangeArrowheads="1"/>
          </p:cNvSpPr>
          <p:nvPr/>
        </p:nvSpPr>
        <p:spPr bwMode="auto">
          <a:xfrm>
            <a:off x="5334000" y="2057400"/>
            <a:ext cx="289560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chemeClr val="bg1"/>
                </a:solidFill>
              </a:rPr>
              <a:t>Folic acid supplementation is an important public health measure to prevent birth defects.</a:t>
            </a:r>
          </a:p>
        </p:txBody>
      </p:sp>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b="7292"/>
          <a:stretch>
            <a:fillRect/>
          </a:stretch>
        </p:blipFill>
        <p:spPr bwMode="auto">
          <a:xfrm>
            <a:off x="1292225" y="990600"/>
            <a:ext cx="3494088"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par>
                          <p:cTn id="8" fill="hold" nodeType="afterGroup">
                            <p:stCondLst>
                              <p:cond delay="1000"/>
                            </p:stCondLst>
                            <p:childTnLst>
                              <p:par>
                                <p:cTn id="9" presetID="2" presetClass="entr" presetSubtype="4" fill="hold" nodeType="afterEffect">
                                  <p:stCondLst>
                                    <p:cond delay="500"/>
                                  </p:stCondLst>
                                  <p:childTnLst>
                                    <p:set>
                                      <p:cBhvr>
                                        <p:cTn id="10" dur="1" fill="hold">
                                          <p:stCondLst>
                                            <p:cond delay="0"/>
                                          </p:stCondLst>
                                        </p:cTn>
                                        <p:tgtEl>
                                          <p:spTgt spid="7174"/>
                                        </p:tgtEl>
                                        <p:attrNameLst>
                                          <p:attrName>style.visibility</p:attrName>
                                        </p:attrNameLst>
                                      </p:cBhvr>
                                      <p:to>
                                        <p:strVal val="visible"/>
                                      </p:to>
                                    </p:set>
                                    <p:anim calcmode="lin" valueType="num">
                                      <p:cBhvr additive="base">
                                        <p:cTn id="11" dur="500" fill="hold"/>
                                        <p:tgtEl>
                                          <p:spTgt spid="7174"/>
                                        </p:tgtEl>
                                        <p:attrNameLst>
                                          <p:attrName>ppt_x</p:attrName>
                                        </p:attrNameLst>
                                      </p:cBhvr>
                                      <p:tavLst>
                                        <p:tav tm="0">
                                          <p:val>
                                            <p:strVal val="#ppt_x"/>
                                          </p:val>
                                        </p:tav>
                                        <p:tav tm="100000">
                                          <p:val>
                                            <p:strVal val="#ppt_x"/>
                                          </p:val>
                                        </p:tav>
                                      </p:tavLst>
                                    </p:anim>
                                    <p:anim calcmode="lin" valueType="num">
                                      <p:cBhvr additive="base">
                                        <p:cTn id="12"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78&quot;/&gt;&lt;/object&gt;&lt;object type=&quot;3&quot; unique_id=&quot;10004&quot;&gt;&lt;property id=&quot;20148&quot; value=&quot;5&quot;/&gt;&lt;property id=&quot;20300&quot; value=&quot;Slide 2&quot;/&gt;&lt;property id=&quot;20307&quot; value=&quot;266&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56&quot;/&gt;&lt;/object&gt;&lt;object type=&quot;3&quot; unique_id=&quot;10007&quot;&gt;&lt;property id=&quot;20148&quot; value=&quot;5&quot;/&gt;&lt;property id=&quot;20300&quot; value=&quot;Slide 5&quot;/&gt;&lt;property id=&quot;20307&quot; value=&quot;258&quot;/&gt;&lt;/object&gt;&lt;object type=&quot;3&quot; unique_id=&quot;10008&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67&quot;/&gt;&lt;/object&gt;&lt;object type=&quot;3&quot; unique_id=&quot;10010&quot;&gt;&lt;property id=&quot;20148&quot; value=&quot;5&quot;/&gt;&lt;property id=&quot;20300&quot; value=&quot;Slide 8&quot;/&gt;&lt;property id=&quot;20307&quot; value=&quot;257&quot;/&gt;&lt;/object&gt;&lt;object type=&quot;3&quot; unique_id=&quot;10011&quot;&gt;&lt;property id=&quot;20148&quot; value=&quot;5&quot;/&gt;&lt;property id=&quot;20300&quot; value=&quot;Slide 9&quot;/&gt;&lt;property id=&quot;20307&quot; value=&quot;261&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68&quot;/&gt;&lt;/object&gt;&lt;object type=&quot;3&quot; unique_id=&quot;10014&quot;&gt;&lt;property id=&quot;20148&quot; value=&quot;5&quot;/&gt;&lt;property id=&quot;20300&quot; value=&quot;Slide 12&quot;/&gt;&lt;property id=&quot;20307&quot; value=&quot;262&quot;/&gt;&lt;/object&gt;&lt;object type=&quot;3&quot; unique_id=&quot;10015&quot;&gt;&lt;property id=&quot;20148&quot; value=&quot;5&quot;/&gt;&lt;property id=&quot;20300&quot; value=&quot;Slide 13&quot;/&gt;&lt;property id=&quot;20307&quot; value=&quot;265&quot;/&gt;&lt;/object&gt;&lt;object type=&quot;3&quot; unique_id=&quot;10016&quot;&gt;&lt;property id=&quot;20148&quot; value=&quot;5&quot;/&gt;&lt;property id=&quot;20300&quot; value=&quot;Slide 14&quot;/&gt;&lt;property id=&quot;20307&quot; value=&quot;263&quot;/&gt;&lt;/object&gt;&lt;object type=&quot;3&quot; unique_id=&quot;10017&quot;&gt;&lt;property id=&quot;20148&quot; value=&quot;5&quot;/&gt;&lt;property id=&quot;20300&quot; value=&quot;Slide 15&quot;/&gt;&lt;property id=&quot;20307&quot; value=&quot;264&quot;/&gt;&lt;/object&gt;&lt;object type=&quot;3&quot; unique_id=&quot;10018&quot;&gt;&lt;property id=&quot;20148&quot; value=&quot;5&quot;/&gt;&lt;property id=&quot;20300&quot; value=&quot;Slide 16&quot;/&gt;&lt;property id=&quot;20307&quot; value=&quot;270&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2&quot;/&gt;&lt;/object&gt;&lt;object type=&quot;3&quot; unique_id=&quot;10021&quot;&gt;&lt;property id=&quot;20148&quot; value=&quot;5&quot;/&gt;&lt;property id=&quot;20300&quot; value=&quot;Slide 19&quot;/&gt;&lt;property id=&quot;20307&quot; value=&quot;273&quot;/&gt;&lt;/object&gt;&lt;object type=&quot;3&quot; unique_id=&quot;10022&quot;&gt;&lt;property id=&quot;20148&quot; value=&quot;5&quot;/&gt;&lt;property id=&quot;20300&quot; value=&quot;Slide 20&quot;/&gt;&lt;property id=&quot;20307&quot; value=&quot;274&quot;/&gt;&lt;/object&gt;&lt;object type=&quot;3&quot; unique_id=&quot;10023&quot;&gt;&lt;property id=&quot;20148&quot; value=&quot;5&quot;/&gt;&lt;property id=&quot;20300&quot; value=&quot;Slide 21&quot;/&gt;&lt;property id=&quot;20307&quot; value=&quot;275&quot;/&gt;&lt;/object&gt;&lt;object type=&quot;3&quot; unique_id=&quot;10024&quot;&gt;&lt;property id=&quot;20148&quot; value=&quot;5&quot;/&gt;&lt;property id=&quot;20300&quot; value=&quot;Slide 22&quot;/&gt;&lt;property id=&quot;20307&quot; value=&quot;279&quot;/&gt;&lt;/object&gt;&lt;object type=&quot;3&quot; unique_id=&quot;10025&quot;&gt;&lt;property id=&quot;20148&quot; value=&quot;5&quot;/&gt;&lt;property id=&quot;20300&quot; value=&quot;Slide 23&quot;/&gt;&lt;property id=&quot;20307&quot; value=&quot;281&quot;/&gt;&lt;/object&gt;&lt;/object&gt;&lt;object type=&quot;8&quot; unique_id=&quot;10050&quot;&gt;&lt;/object&gt;&lt;/object&gt;&lt;/database&gt;"/>
  <p:tag name="MMPROD_NEXTUNIQUEID" val="10009"/>
  <p:tag name="SECTOMILLISECCONVERTED" val="1"/>
</p:tagLst>
</file>

<file path=ppt/theme/theme1.xml><?xml version="1.0" encoding="utf-8"?>
<a:theme xmlns:a="http://schemas.openxmlformats.org/drawingml/2006/main" name="naccho_temp">
  <a:themeElements>
    <a:clrScheme name="naccho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ccho_temp">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naccho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ccho_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ccho_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ccho_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ccho_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ccho_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ccho_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ccho_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ccho_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ccho_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ccho_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ccho_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Rob Mac 2:Users:robwhetzel:Desktop:naccho_temp.pot</Template>
  <TotalTime>678</TotalTime>
  <Words>1840</Words>
  <Application>Microsoft Office PowerPoint</Application>
  <PresentationFormat>On-screen Show (4:3)</PresentationFormat>
  <Paragraphs>81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Times</vt:lpstr>
      <vt:lpstr>Arial Bold</vt:lpstr>
      <vt:lpstr>Arial Black</vt:lpstr>
      <vt:lpstr>Times New Roman</vt:lpstr>
      <vt:lpstr>naccho_temp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Rottman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Rottman</dc:creator>
  <cp:lastModifiedBy>Kopetskie, Karen M</cp:lastModifiedBy>
  <cp:revision>138</cp:revision>
  <cp:lastPrinted>2005-02-18T15:50:23Z</cp:lastPrinted>
  <dcterms:created xsi:type="dcterms:W3CDTF">2005-02-03T13:48:31Z</dcterms:created>
  <dcterms:modified xsi:type="dcterms:W3CDTF">2019-12-13T18:48:42Z</dcterms:modified>
</cp:coreProperties>
</file>