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8"/>
  </p:notesMasterIdLst>
  <p:handoutMasterIdLst>
    <p:handoutMasterId r:id="rId19"/>
  </p:handoutMasterIdLst>
  <p:sldIdLst>
    <p:sldId id="257" r:id="rId2"/>
    <p:sldId id="258" r:id="rId3"/>
    <p:sldId id="259" r:id="rId4"/>
    <p:sldId id="287" r:id="rId5"/>
    <p:sldId id="296" r:id="rId6"/>
    <p:sldId id="297" r:id="rId7"/>
    <p:sldId id="298" r:id="rId8"/>
    <p:sldId id="288" r:id="rId9"/>
    <p:sldId id="295" r:id="rId10"/>
    <p:sldId id="291" r:id="rId11"/>
    <p:sldId id="292" r:id="rId12"/>
    <p:sldId id="293" r:id="rId13"/>
    <p:sldId id="294" r:id="rId14"/>
    <p:sldId id="289" r:id="rId15"/>
    <p:sldId id="299" r:id="rId16"/>
    <p:sldId id="300" r:id="rId17"/>
  </p:sldIdLst>
  <p:sldSz cx="9144000" cy="6858000" type="screen4x3"/>
  <p:notesSz cx="6858000" cy="9180513"/>
  <p:custDataLst>
    <p:tags r:id="rId20"/>
  </p:custDataLst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effectLst>
          <a:outerShdw blurRad="38100" dist="38100" dir="2700000" algn="tl">
            <a:srgbClr val="000000">
              <a:alpha val="43137"/>
            </a:srgbClr>
          </a:outerShdw>
        </a:effectLst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FFFF"/>
    <a:srgbClr val="FFF9EF"/>
    <a:srgbClr val="F4FF21"/>
    <a:srgbClr val="CC3300"/>
    <a:srgbClr val="FAFD00"/>
    <a:srgbClr val="FC0128"/>
    <a:srgbClr val="FE9B03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66" d="100"/>
          <a:sy n="66" d="100"/>
        </p:scale>
        <p:origin x="-2934" y="-117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1230"/>
    </p:cViewPr>
  </p:sorterViewPr>
  <p:notesViewPr>
    <p:cSldViewPr>
      <p:cViewPr varScale="1">
        <p:scale>
          <a:sx n="41" d="100"/>
          <a:sy n="41" d="100"/>
        </p:scale>
        <p:origin x="-1476" y="-72"/>
      </p:cViewPr>
      <p:guideLst>
        <p:guide orient="horz" pos="2891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gs" Target="tags/tag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ChangeArrowheads="1"/>
          </p:cNvSpPr>
          <p:nvPr/>
        </p:nvSpPr>
        <p:spPr bwMode="auto">
          <a:xfrm>
            <a:off x="69850" y="8785225"/>
            <a:ext cx="6731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fld id="{16CEA10E-4635-49F9-BD41-D52C6541C380}" type="datetime1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/>
              <a:t>12/13/2019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3075" name="Rectangle 3"/>
          <p:cNvSpPr>
            <a:spLocks noChangeArrowheads="1"/>
          </p:cNvSpPr>
          <p:nvPr/>
        </p:nvSpPr>
        <p:spPr bwMode="auto">
          <a:xfrm>
            <a:off x="6391275" y="8785225"/>
            <a:ext cx="396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B6CEEFAC-61BB-42D4-AF37-DBC63F535414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58992129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 noTextEdit="1"/>
          </p:cNvSpPr>
          <p:nvPr>
            <p:ph type="sldImg" idx="2"/>
          </p:nvPr>
        </p:nvSpPr>
        <p:spPr bwMode="auto">
          <a:xfrm>
            <a:off x="1143000" y="695325"/>
            <a:ext cx="4572000" cy="3429000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14400" y="4360863"/>
            <a:ext cx="5029200" cy="4130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notes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2052" name="Rectangle 4"/>
          <p:cNvSpPr>
            <a:spLocks noChangeArrowheads="1"/>
          </p:cNvSpPr>
          <p:nvPr/>
        </p:nvSpPr>
        <p:spPr bwMode="auto">
          <a:xfrm>
            <a:off x="69850" y="8785225"/>
            <a:ext cx="673100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fld id="{931542AB-F0D6-4842-BE8C-A90EF32E16FC}" type="datetime1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/>
              <a:t>12/13/2019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  <p:sp>
        <p:nvSpPr>
          <p:cNvPr id="2053" name="Rectangle 5"/>
          <p:cNvSpPr>
            <a:spLocks noChangeArrowheads="1"/>
          </p:cNvSpPr>
          <p:nvPr/>
        </p:nvSpPr>
        <p:spPr bwMode="auto">
          <a:xfrm>
            <a:off x="6391275" y="8785225"/>
            <a:ext cx="396875" cy="303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r"/>
            <a:fld id="{58486A8C-57A3-4D9E-B52A-D785267AD48D}" type="slidenum">
              <a:rPr lang="en-US" altLang="en-US" sz="1400">
                <a:effectLst>
                  <a:outerShdw blurRad="38100" dist="38100" dir="2700000" algn="tl">
                    <a:srgbClr val="C0C0C0"/>
                  </a:outerShdw>
                </a:effectLst>
              </a:rPr>
              <a:pPr algn="r"/>
              <a:t>‹#›</a:t>
            </a:fld>
            <a:endParaRPr lang="en-US" altLang="en-US" sz="1400">
              <a:effectLst>
                <a:outerShdw blurRad="38100" dist="38100" dir="2700000" algn="tl">
                  <a:srgbClr val="C0C0C0"/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402242679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3412111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754938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58000" y="342900"/>
            <a:ext cx="2057400" cy="57531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42900"/>
            <a:ext cx="6019800" cy="57531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94964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94231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20577501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38100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618782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1459862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74624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6633839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104247592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  <p:extLst>
      <p:ext uri="{BB962C8B-B14F-4D97-AF65-F5344CB8AC3E}">
        <p14:creationId xmlns:p14="http://schemas.microsoft.com/office/powerpoint/2010/main" val="36644557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wm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>
                <a:gamma/>
                <a:shade val="29804"/>
                <a:invGamma/>
              </a:schemeClr>
            </a:gs>
            <a:gs pos="100000">
              <a:schemeClr val="bg1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143000" y="342900"/>
            <a:ext cx="7772400" cy="1143000"/>
          </a:xfrm>
          <a:prstGeom prst="rect">
            <a:avLst/>
          </a:prstGeom>
          <a:noFill/>
          <a:ln>
            <a:noFill/>
          </a:ln>
          <a:effectLst>
            <a:outerShdw dist="107763" dir="2700000" algn="ctr" rotWithShape="0">
              <a:schemeClr val="bg2"/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0488" tIns="44450" rIns="90488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2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en-US" smtClean="0"/>
              <a:t>Click to edit Master text styles</a:t>
            </a:r>
          </a:p>
          <a:p>
            <a:pPr lvl="1"/>
            <a:r>
              <a:rPr lang="en-US" altLang="en-US" smtClean="0"/>
              <a:t>Second Level</a:t>
            </a:r>
          </a:p>
          <a:p>
            <a:pPr lvl="2"/>
            <a:r>
              <a:rPr lang="en-US" altLang="en-US" smtClean="0"/>
              <a:t>Third Level</a:t>
            </a:r>
          </a:p>
          <a:p>
            <a:pPr lvl="3"/>
            <a:r>
              <a:rPr lang="en-US" altLang="en-US" smtClean="0"/>
              <a:t>Fourth Level</a:t>
            </a:r>
          </a:p>
          <a:p>
            <a:pPr lvl="4"/>
            <a:r>
              <a:rPr lang="en-US" altLang="en-US" smtClean="0"/>
              <a:t>Fifth Level</a:t>
            </a:r>
          </a:p>
        </p:txBody>
      </p:sp>
      <p:sp>
        <p:nvSpPr>
          <p:cNvPr id="1028" name="Rectangle 4"/>
          <p:cNvSpPr>
            <a:spLocks noChangeArrowheads="1"/>
          </p:cNvSpPr>
          <p:nvPr/>
        </p:nvSpPr>
        <p:spPr bwMode="auto">
          <a:xfrm>
            <a:off x="0" y="1524000"/>
            <a:ext cx="9131300" cy="114300"/>
          </a:xfrm>
          <a:prstGeom prst="rect">
            <a:avLst/>
          </a:prstGeom>
          <a:gradFill rotWithShape="0">
            <a:gsLst>
              <a:gs pos="0">
                <a:srgbClr val="00CECE">
                  <a:gamma/>
                  <a:shade val="20000"/>
                  <a:invGamma/>
                </a:srgbClr>
              </a:gs>
              <a:gs pos="50000">
                <a:srgbClr val="00CECE"/>
              </a:gs>
              <a:gs pos="100000">
                <a:srgbClr val="00CECE">
                  <a:gamma/>
                  <a:shade val="20000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9" name="Rectangle 5"/>
          <p:cNvSpPr>
            <a:spLocks noChangeArrowheads="1"/>
          </p:cNvSpPr>
          <p:nvPr/>
        </p:nvSpPr>
        <p:spPr bwMode="auto">
          <a:xfrm>
            <a:off x="0" y="1733550"/>
            <a:ext cx="9131300" cy="38100"/>
          </a:xfrm>
          <a:prstGeom prst="rect">
            <a:avLst/>
          </a:prstGeom>
          <a:gradFill rotWithShape="0">
            <a:gsLst>
              <a:gs pos="0">
                <a:srgbClr val="000020"/>
              </a:gs>
              <a:gs pos="50000">
                <a:srgbClr val="000020">
                  <a:gamma/>
                  <a:tint val="10196"/>
                  <a:invGamma/>
                </a:srgbClr>
              </a:gs>
              <a:gs pos="100000">
                <a:srgbClr val="000020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pic>
        <p:nvPicPr>
          <p:cNvPr id="1030" name="Picture 6"/>
          <p:cNvPicPr>
            <a:picLocks noChangeArrowheads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1988"/>
          <a:stretch>
            <a:fillRect/>
          </a:stretch>
        </p:blipFill>
        <p:spPr bwMode="auto">
          <a:xfrm>
            <a:off x="19050" y="52388"/>
            <a:ext cx="1419225" cy="1562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4087813" y="6486525"/>
            <a:ext cx="968375" cy="301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 anchor="ctr">
            <a:spAutoFit/>
          </a:bodyPr>
          <a:lstStyle/>
          <a:p>
            <a:pPr algn="ctr"/>
            <a:fld id="{F0D9EBA1-C374-447E-A80F-148C37A9150E}" type="datetime1">
              <a:rPr lang="en-US" altLang="en-US" sz="1400">
                <a:effectLst>
                  <a:outerShdw blurRad="38100" dist="38100" dir="2700000" algn="tl">
                    <a:srgbClr val="000000"/>
                  </a:outerShdw>
                </a:effectLst>
              </a:rPr>
              <a:pPr algn="ctr"/>
              <a:t>12/13/2019</a:t>
            </a:fld>
            <a:endParaRPr lang="en-US" altLang="en-US" sz="1400"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0" i="0" u="none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75000"/>
        <a:buFont typeface="Monotype Sorts" pitchFamily="2" charset="2"/>
        <a:buChar char="ä"/>
        <a:defRPr sz="2800" b="0" i="0" u="none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Monotype Sorts" pitchFamily="2" charset="2"/>
        <a:buChar char="ä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5800" y="2743200"/>
            <a:ext cx="7848600" cy="2895600"/>
          </a:xfrm>
          <a:noFill/>
          <a:ln/>
        </p:spPr>
        <p:txBody>
          <a:bodyPr/>
          <a:lstStyle/>
          <a:p>
            <a:pPr marL="342900" indent="-342900"/>
            <a:r>
              <a:rPr lang="en-US" altLang="en-US" sz="4000" b="1">
                <a:solidFill>
                  <a:srgbClr val="FAFD00"/>
                </a:solidFill>
              </a:rPr>
              <a:t>A Brief Orientation on Wisconsin’s Public Health History, Statutes and Administrative Rules</a:t>
            </a:r>
          </a:p>
        </p:txBody>
      </p:sp>
      <p:grpSp>
        <p:nvGrpSpPr>
          <p:cNvPr id="5128" name="Group 8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5124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5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126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127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5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 fmla="#ppt_x+(cos(-2*pi*(1-$))*-#ppt_x-sin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0" dur="1000" fill="hold"/>
                                        <p:tgtEl>
                                          <p:spTgt spid="51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+(sin(-2*pi*(1-$))*-#ppt_x+cos(-2*pi*(1-$))*(1-#ppt_y))*(1-$)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2" presetID="23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5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 nodeType="afterGroup">
                            <p:stCondLst>
                              <p:cond delay="1500"/>
                            </p:stCondLst>
                            <p:childTnLst>
                              <p:par>
                                <p:cTn id="17" presetID="23" presetClass="entr" presetSubtype="3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w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(6*min(max(#ppt_w*#ppt_h,.3),1)-7.4)/-.7*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51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(6*min(max(#ppt_w*#ppt_h,.3),1)-7.4)/-.7*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22" grpId="0" autoUpdateAnimBg="0"/>
      <p:bldP spid="5123" grpId="0" autoUpdateAnimBg="0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2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5222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00"/>
                </a:solidFill>
                <a:effectLst/>
              </a:rPr>
              <a:t>Level of Health Departments:</a:t>
            </a:r>
          </a:p>
          <a:p>
            <a:pPr lvl="2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00"/>
                </a:solidFill>
                <a:effectLst/>
              </a:rPr>
              <a:t>Level I Health Department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E9B03"/>
                </a:solidFill>
                <a:effectLst/>
              </a:rPr>
              <a:t>Five Required Services of all Local Health Departments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Communicable Disease Surveillance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Generalized PH Nursing Program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Health Promotion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Disease Prevention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Human Health Hazard Prevention and Control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E9B03"/>
                </a:solidFill>
                <a:effectLst/>
              </a:rPr>
              <a:t>PLUS: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Full Time Health Officer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b="1">
                <a:solidFill>
                  <a:srgbClr val="FFFFFF"/>
                </a:solidFill>
                <a:effectLst/>
              </a:rPr>
              <a:t>Board of Health </a:t>
            </a:r>
          </a:p>
          <a:p>
            <a:pPr>
              <a:buFont typeface="Monotype Sorts" pitchFamily="2" charset="2"/>
              <a:buNone/>
            </a:pPr>
            <a:endParaRPr lang="en-US" altLang="en-US" b="1">
              <a:solidFill>
                <a:srgbClr val="FFFFFF"/>
              </a:solidFill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22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22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222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222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222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222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222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2227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5222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5222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2227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500" fill="hold"/>
                                        <p:tgtEl>
                                          <p:spTgt spid="52227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2226" grpId="0" autoUpdateAnimBg="0"/>
      <p:bldP spid="52227" grpId="0" build="p" autoUpdateAnimBg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5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5325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/>
            <a:r>
              <a:rPr lang="en-US" altLang="en-US" b="1">
                <a:solidFill>
                  <a:srgbClr val="FE9B03"/>
                </a:solidFill>
                <a:effectLst/>
              </a:rPr>
              <a:t>Level of Health Departments:</a:t>
            </a:r>
          </a:p>
          <a:p>
            <a:pPr lvl="2"/>
            <a:r>
              <a:rPr lang="en-US" altLang="en-US" sz="2800" b="1">
                <a:solidFill>
                  <a:srgbClr val="F4FF21"/>
                </a:solidFill>
                <a:effectLst/>
              </a:rPr>
              <a:t>Level II Health Department</a:t>
            </a:r>
          </a:p>
          <a:p>
            <a:pPr lvl="3">
              <a:buClr>
                <a:srgbClr val="FFFFFF"/>
              </a:buClr>
            </a:pPr>
            <a:r>
              <a:rPr lang="en-US" altLang="en-US" sz="2400" b="1">
                <a:solidFill>
                  <a:srgbClr val="FE9B03"/>
                </a:solidFill>
                <a:effectLst/>
              </a:rPr>
              <a:t> Five Required Services  (Level I ) Plus:</a:t>
            </a:r>
          </a:p>
          <a:p>
            <a:pPr lvl="3">
              <a:buClr>
                <a:srgbClr val="FFFFFF"/>
              </a:buClr>
            </a:pPr>
            <a:r>
              <a:rPr lang="en-US" altLang="en-US" sz="2400" b="1">
                <a:solidFill>
                  <a:srgbClr val="FFFFFF"/>
                </a:solidFill>
                <a:effectLst/>
              </a:rPr>
              <a:t> 7  programs or services that address at least 5 health priorities in the current state health plan</a:t>
            </a:r>
          </a:p>
          <a:p>
            <a:pPr lvl="3">
              <a:buClr>
                <a:srgbClr val="FFFFFF"/>
              </a:buClr>
            </a:pPr>
            <a:r>
              <a:rPr lang="en-US" altLang="en-US" sz="2400" b="1">
                <a:solidFill>
                  <a:srgbClr val="FFFFFF"/>
                </a:solidFill>
                <a:effectLst/>
              </a:rPr>
              <a:t> Health Officer with at least 3 years of supervisory experience in a full time position with a local health department</a:t>
            </a:r>
          </a:p>
          <a:p>
            <a:pPr lvl="3"/>
            <a:endParaRPr lang="en-US" altLang="en-US" sz="2400" b="1">
              <a:solidFill>
                <a:srgbClr val="FFFF00"/>
              </a:solidFill>
              <a:effectLst/>
            </a:endParaRPr>
          </a:p>
          <a:p>
            <a:pPr>
              <a:buFont typeface="Monotype Sorts" pitchFamily="2" charset="2"/>
              <a:buNone/>
            </a:pPr>
            <a:endParaRPr lang="en-US" altLang="en-US" b="1">
              <a:solidFill>
                <a:srgbClr val="FAFD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325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325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325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325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325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325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3250" grpId="0" autoUpdateAnimBg="0"/>
      <p:bldP spid="53251" grpId="0" build="p" autoUpdateAnimBg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FF"/>
              </a:buClr>
              <a:buSzTx/>
              <a:buFont typeface="Monotype Sorts" pitchFamily="2" charset="2"/>
              <a:buNone/>
            </a:pPr>
            <a:r>
              <a:rPr lang="en-US" altLang="en-US" b="1">
                <a:solidFill>
                  <a:srgbClr val="FE9B03"/>
                </a:solidFill>
                <a:effectLst/>
              </a:rPr>
              <a:t>	Level of Health Departments:</a:t>
            </a:r>
          </a:p>
          <a:p>
            <a:pPr lvl="2">
              <a:buClr>
                <a:srgbClr val="FFFFFF"/>
              </a:buClr>
              <a:buSzTx/>
              <a:buFont typeface="Monotype Sorts" pitchFamily="2" charset="2"/>
              <a:buNone/>
            </a:pPr>
            <a:r>
              <a:rPr lang="en-US" altLang="en-US" b="1">
                <a:solidFill>
                  <a:srgbClr val="F4FF21"/>
                </a:solidFill>
                <a:effectLst/>
              </a:rPr>
              <a:t>Level III Health Department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sz="2200" b="1">
                <a:solidFill>
                  <a:srgbClr val="FFFFFF"/>
                </a:solidFill>
                <a:effectLst/>
              </a:rPr>
              <a:t> Agent for the state Hotel &amp; Restaurant Program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sz="2200" b="1">
                <a:solidFill>
                  <a:srgbClr val="FFFFFF"/>
                </a:solidFill>
                <a:effectLst/>
              </a:rPr>
              <a:t> Agent for the state Tattoo &amp; Body Piercing Program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sz="2200" b="1">
                <a:solidFill>
                  <a:srgbClr val="FFFFFF"/>
                </a:solidFill>
                <a:effectLst/>
              </a:rPr>
              <a:t> 14  programs or services that address at least 7 health priorities in the current state health plan</a:t>
            </a:r>
          </a:p>
          <a:p>
            <a:pPr lvl="3">
              <a:buClr>
                <a:srgbClr val="FFFFFF"/>
              </a:buClr>
              <a:buSzTx/>
              <a:buFont typeface="Monotype Sorts" pitchFamily="2" charset="2"/>
              <a:buNone/>
            </a:pPr>
            <a:endParaRPr lang="en-US" altLang="en-US" b="1">
              <a:solidFill>
                <a:srgbClr val="FFFFFF"/>
              </a:solidFill>
              <a:effectLst/>
            </a:endParaRPr>
          </a:p>
          <a:p>
            <a:pPr>
              <a:buFont typeface="Monotype Sorts" pitchFamily="2" charset="2"/>
              <a:buNone/>
            </a:pPr>
            <a:endParaRPr lang="en-US" altLang="en-US" b="1">
              <a:solidFill>
                <a:srgbClr val="FAFD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427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427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427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427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427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427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274" grpId="0" autoUpdateAnimBg="0"/>
      <p:bldP spid="54275" grpId="0" build="p" autoUpdateAnimBg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529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lvl="1">
              <a:buFont typeface="Monotype Sorts" pitchFamily="2" charset="2"/>
              <a:buNone/>
            </a:pPr>
            <a:r>
              <a:rPr lang="en-US" altLang="en-US" b="1">
                <a:solidFill>
                  <a:srgbClr val="FE9B03"/>
                </a:solidFill>
                <a:effectLst/>
              </a:rPr>
              <a:t>Level of Health Departments:</a:t>
            </a:r>
          </a:p>
          <a:p>
            <a:pPr lvl="2">
              <a:buFont typeface="Monotype Sorts" pitchFamily="2" charset="2"/>
              <a:buNone/>
            </a:pPr>
            <a:r>
              <a:rPr lang="en-US" altLang="en-US" sz="2600" b="1">
                <a:solidFill>
                  <a:srgbClr val="F4FF21"/>
                </a:solidFill>
                <a:effectLst/>
              </a:rPr>
              <a:t>Level III Health Department - continued</a:t>
            </a:r>
          </a:p>
          <a:p>
            <a:pPr lvl="2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  <a:effectLst/>
              </a:rPr>
              <a:t>Health Officer with a Masters degree in public health, public administration or similar field and 3 years of full time experience in a Public Health agency.</a:t>
            </a:r>
          </a:p>
          <a:p>
            <a:pPr lvl="2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  <a:effectLst/>
              </a:rPr>
              <a:t>Bachelor’s degree and 16 graduate credits toward a master’s degree in public health, public administration …  &amp; 5 years of experience in a full time administrative position in a public health agency.</a:t>
            </a:r>
          </a:p>
          <a:p>
            <a:pPr lvl="3"/>
            <a:endParaRPr lang="en-US" altLang="en-US" b="1">
              <a:solidFill>
                <a:srgbClr val="FFFFFF"/>
              </a:solidFill>
              <a:effectLst/>
            </a:endParaRPr>
          </a:p>
          <a:p>
            <a:pPr>
              <a:buFont typeface="Monotype Sorts" pitchFamily="2" charset="2"/>
              <a:buNone/>
            </a:pPr>
            <a:endParaRPr lang="en-US" altLang="en-US" b="1">
              <a:solidFill>
                <a:srgbClr val="FAFD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52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529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529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529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529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298" grpId="0" autoUpdateAnimBg="0"/>
      <p:bldP spid="55299" grpId="0" build="p" autoUpdateAnimBg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1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CHAPTER 251 - continued</a:t>
            </a:r>
            <a:endParaRPr lang="en-US" altLang="en-US"/>
          </a:p>
        </p:txBody>
      </p:sp>
      <p:sp>
        <p:nvSpPr>
          <p:cNvPr id="4915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600200"/>
            <a:ext cx="7772400" cy="5257800"/>
          </a:xfrm>
        </p:spPr>
        <p:txBody>
          <a:bodyPr/>
          <a:lstStyle/>
          <a:p>
            <a:pPr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solidFill>
                  <a:srgbClr val="FAFD00"/>
                </a:solidFill>
              </a:rPr>
              <a:t>Local Health Officer</a:t>
            </a:r>
          </a:p>
          <a:p>
            <a:pPr lvl="1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solidFill>
                  <a:srgbClr val="FAFD00"/>
                </a:solidFill>
                <a:effectLst/>
              </a:rPr>
              <a:t>Qualifications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Based on education, experience and level of health department.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Full time employee</a:t>
            </a:r>
          </a:p>
          <a:p>
            <a:pPr lvl="1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solidFill>
                  <a:srgbClr val="FAFD00"/>
                </a:solidFill>
                <a:effectLst/>
              </a:rPr>
              <a:t>Duties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Administer local health department in accordance with statutes and rules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Enforce state public health statutes and rules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Enforce any regulations that the Board of Health adopts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Administer all funds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Appoint all necessary subordinate personnel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Investigate and supervise the sanitary conditions of all premises within the jurisdictional area of the local health department.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Have access to vital records.</a:t>
            </a:r>
          </a:p>
          <a:p>
            <a:pPr lvl="2">
              <a:lnSpc>
                <a:spcPct val="80000"/>
              </a:lnSpc>
              <a:buClr>
                <a:srgbClr val="FFFFFF"/>
              </a:buClr>
            </a:pPr>
            <a:r>
              <a:rPr lang="en-US" altLang="en-US" sz="1900" b="1">
                <a:effectLst/>
              </a:rPr>
              <a:t>Promote the spread of information as to the causes, nature and prevention of prevalent diseases</a:t>
            </a:r>
          </a:p>
          <a:p>
            <a:pPr lvl="1">
              <a:lnSpc>
                <a:spcPct val="80000"/>
              </a:lnSpc>
              <a:buFont typeface="Monotype Sorts" pitchFamily="2" charset="2"/>
              <a:buNone/>
            </a:pPr>
            <a:endParaRPr lang="en-US" altLang="en-US" sz="1900" b="1">
              <a:effectLst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4915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4915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4915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4915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4915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4915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1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2" dur="500" fill="hold"/>
                                        <p:tgtEl>
                                          <p:spTgt spid="4915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500" fill="hold"/>
                                        <p:tgtEl>
                                          <p:spTgt spid="4915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9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0" dur="500" fill="hold"/>
                                        <p:tgtEl>
                                          <p:spTgt spid="49155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3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4" dur="500" fill="hold"/>
                                        <p:tgtEl>
                                          <p:spTgt spid="49155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500" fill="hold"/>
                                        <p:tgtEl>
                                          <p:spTgt spid="49155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1" dur="500" fill="hold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2" dur="500" fill="hold"/>
                                        <p:tgtEl>
                                          <p:spTgt spid="49155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5" dur="500" fill="hold"/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6" dur="500" fill="hold"/>
                                        <p:tgtEl>
                                          <p:spTgt spid="49155">
                                            <p:txEl>
                                              <p:pRg st="12" end="1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9155" grpId="0" build="p" autoUpdateAnimBg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4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CHAPTER 251 - continued</a:t>
            </a:r>
            <a:endParaRPr lang="en-US" altLang="en-US"/>
          </a:p>
        </p:txBody>
      </p:sp>
      <p:sp>
        <p:nvSpPr>
          <p:cNvPr id="6144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876800"/>
          </a:xfrm>
        </p:spPr>
        <p:txBody>
          <a:bodyPr/>
          <a:lstStyle/>
          <a:p>
            <a:pPr>
              <a:lnSpc>
                <a:spcPct val="90000"/>
              </a:lnSpc>
              <a:buClr>
                <a:srgbClr val="FFFFFF"/>
              </a:buClr>
            </a:pPr>
            <a:r>
              <a:rPr lang="en-US" altLang="en-US" b="1">
                <a:solidFill>
                  <a:srgbClr val="FAFD00"/>
                </a:solidFill>
              </a:rPr>
              <a:t>Local Health Department</a:t>
            </a:r>
          </a:p>
          <a:p>
            <a:pPr lvl="1">
              <a:lnSpc>
                <a:spcPct val="90000"/>
              </a:lnSpc>
              <a:buClr>
                <a:srgbClr val="FFFFFF"/>
              </a:buClr>
            </a:pPr>
            <a:r>
              <a:rPr lang="en-US" altLang="en-US" b="1">
                <a:solidFill>
                  <a:srgbClr val="FAFD00"/>
                </a:solidFill>
              </a:rPr>
              <a:t>Jurisdiction</a:t>
            </a:r>
          </a:p>
          <a:p>
            <a:pPr lvl="2">
              <a:lnSpc>
                <a:spcPct val="90000"/>
              </a:lnSpc>
              <a:buClr>
                <a:srgbClr val="FFFFFF"/>
              </a:buClr>
            </a:pPr>
            <a:r>
              <a:rPr lang="en-US" altLang="en-US" b="1"/>
              <a:t>Shall extend to the entire area represented by the governing body of the county, city, village or town.</a:t>
            </a:r>
          </a:p>
          <a:p>
            <a:pPr lvl="2">
              <a:lnSpc>
                <a:spcPct val="90000"/>
              </a:lnSpc>
              <a:buClr>
                <a:srgbClr val="FFFFFF"/>
              </a:buClr>
            </a:pPr>
            <a:r>
              <a:rPr lang="en-US" altLang="en-US" b="1"/>
              <a:t>Jurisdiction does not extend into cities, villages or towns that have local health departments.</a:t>
            </a:r>
          </a:p>
          <a:p>
            <a:pPr lvl="2">
              <a:lnSpc>
                <a:spcPct val="90000"/>
              </a:lnSpc>
              <a:buClr>
                <a:srgbClr val="FFFFFF"/>
              </a:buClr>
            </a:pPr>
            <a:r>
              <a:rPr lang="en-US" altLang="en-US" b="1"/>
              <a:t>No part of any expense incurred … by a county health department may be levied against any property within any city, village ot town that has a local health department</a:t>
            </a:r>
            <a:r>
              <a:rPr lang="en-US" altLang="en-US"/>
              <a:t>….</a:t>
            </a:r>
          </a:p>
          <a:p>
            <a:pPr lvl="2">
              <a:lnSpc>
                <a:spcPct val="90000"/>
              </a:lnSpc>
              <a:buClr>
                <a:srgbClr val="FFFFFF"/>
              </a:buClr>
              <a:buFont typeface="Monotype Sorts" pitchFamily="2" charset="2"/>
              <a:buNone/>
            </a:pPr>
            <a:endParaRPr lang="en-US" altLang="en-US"/>
          </a:p>
          <a:p>
            <a:pPr lvl="1">
              <a:lnSpc>
                <a:spcPct val="90000"/>
              </a:lnSpc>
              <a:buFont typeface="Monotype Sorts" pitchFamily="2" charset="2"/>
              <a:buNone/>
            </a:pPr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7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6144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500" fill="hold"/>
                                        <p:tgtEl>
                                          <p:spTgt spid="6144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6144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9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6144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17" presetClass="entr" presetSubtype="1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500" fill="hold"/>
                                        <p:tgtEl>
                                          <p:spTgt spid="6144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43" grpId="0" build="p" autoUpdateAnimBg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46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algn="ctr"/>
            <a:r>
              <a:rPr lang="en-US" altLang="en-US" sz="5400" b="1"/>
              <a:t>QUESTIONS?</a:t>
            </a:r>
          </a:p>
        </p:txBody>
      </p:sp>
      <p:sp>
        <p:nvSpPr>
          <p:cNvPr id="6246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endParaRPr lang="en-US" alt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sp>
        <p:nvSpPr>
          <p:cNvPr id="6147" name="Rectangle 3"/>
          <p:cNvSpPr>
            <a:spLocks noChangeArrowheads="1"/>
          </p:cNvSpPr>
          <p:nvPr/>
        </p:nvSpPr>
        <p:spPr bwMode="auto">
          <a:xfrm>
            <a:off x="366713" y="2317750"/>
            <a:ext cx="8569325" cy="2527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r>
              <a:rPr lang="en-US" altLang="en-US" sz="4000" b="1" u="sng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Public Health</a:t>
            </a:r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:</a:t>
            </a:r>
          </a:p>
          <a:p>
            <a:endParaRPr lang="en-US" altLang="en-US" sz="40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“Assuring conditions in which </a:t>
            </a:r>
          </a:p>
          <a:p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	people	can be healthy”</a:t>
            </a:r>
          </a:p>
        </p:txBody>
      </p:sp>
      <p:grpSp>
        <p:nvGrpSpPr>
          <p:cNvPr id="6152" name="Group 8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6148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150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14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 nodeType="afterGroup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14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 nodeType="afterGroup">
                            <p:stCondLst>
                              <p:cond delay="1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614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147" grpId="0" build="p" autoUpdateAnimBg="0" advAuto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sp>
        <p:nvSpPr>
          <p:cNvPr id="7171" name="Rectangle 3"/>
          <p:cNvSpPr>
            <a:spLocks noChangeArrowheads="1"/>
          </p:cNvSpPr>
          <p:nvPr/>
        </p:nvSpPr>
        <p:spPr bwMode="auto">
          <a:xfrm>
            <a:off x="519113" y="2759075"/>
            <a:ext cx="8385175" cy="35925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1848</a:t>
            </a:r>
            <a:r>
              <a:rPr lang="en-US" altLang="en-US" sz="2800">
                <a:solidFill>
                  <a:srgbClr val="FAFD00"/>
                </a:solidFill>
                <a:effectLst/>
              </a:rPr>
              <a:t>  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Wisconsin becomes a state</a:t>
            </a: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1876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State Board of Health formed</a:t>
            </a:r>
            <a:endParaRPr lang="en-US" altLang="en-US" sz="2800">
              <a:solidFill>
                <a:srgbClr val="FAFD00"/>
              </a:solidFill>
              <a:effectLst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1883</a:t>
            </a:r>
            <a:r>
              <a:rPr lang="en-US" altLang="en-US" sz="2800">
                <a:solidFill>
                  <a:srgbClr val="FAFD00"/>
                </a:solidFill>
                <a:effectLst/>
              </a:rPr>
              <a:t>   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Communicable disease reports required</a:t>
            </a:r>
            <a:endParaRPr lang="en-US" altLang="en-US" sz="2800">
              <a:solidFill>
                <a:srgbClr val="FAFD00"/>
              </a:solidFill>
              <a:effectLst/>
            </a:endParaRPr>
          </a:p>
          <a:p>
            <a:pPr>
              <a:spcBef>
                <a:spcPct val="20000"/>
              </a:spcBef>
            </a:pPr>
            <a:r>
              <a:rPr lang="en-US" altLang="en-US" sz="2800">
                <a:solidFill>
                  <a:srgbClr val="FAFD00"/>
                </a:solidFill>
                <a:effectLst/>
              </a:rPr>
              <a:t>              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from</a:t>
            </a:r>
            <a:r>
              <a:rPr lang="en-US" altLang="en-US" sz="2800">
                <a:solidFill>
                  <a:srgbClr val="FAFD00"/>
                </a:solidFill>
                <a:effectLst/>
              </a:rPr>
              <a:t>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township health officer</a:t>
            </a:r>
            <a:endParaRPr lang="en-US" altLang="en-US" sz="2800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1913</a:t>
            </a:r>
            <a:r>
              <a:rPr lang="en-US" altLang="en-US" sz="2800">
                <a:solidFill>
                  <a:srgbClr val="FAFD00"/>
                </a:solidFill>
                <a:effectLst/>
              </a:rPr>
              <a:t>   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State health officer position created</a:t>
            </a:r>
            <a:endParaRPr lang="en-US" altLang="en-US" sz="2800">
              <a:solidFill>
                <a:srgbClr val="FAFD00"/>
              </a:solidFill>
              <a:effectLst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1929 </a:t>
            </a:r>
            <a:r>
              <a:rPr lang="en-US" altLang="en-US" sz="2800">
                <a:solidFill>
                  <a:srgbClr val="FAFD00"/>
                </a:solidFill>
                <a:effectLst/>
              </a:rPr>
              <a:t>  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County health departments authorized</a:t>
            </a:r>
            <a:endParaRPr lang="en-US" altLang="en-US" sz="2800">
              <a:solidFill>
                <a:srgbClr val="FAFD00"/>
              </a:solidFill>
              <a:effectLst/>
            </a:endParaRPr>
          </a:p>
          <a:p>
            <a:pPr>
              <a:spcBef>
                <a:spcPct val="20000"/>
              </a:spcBef>
              <a:buClr>
                <a:schemeClr val="accent2"/>
              </a:buClr>
              <a:buSzPct val="75000"/>
              <a:buFont typeface="Monotype Sorts" pitchFamily="2" charset="2"/>
              <a:buChar char="l"/>
            </a:pPr>
            <a:r>
              <a:rPr lang="en-US" altLang="en-US" sz="2800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1993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 Public health statutes revised</a:t>
            </a:r>
          </a:p>
        </p:txBody>
      </p:sp>
      <p:grpSp>
        <p:nvGrpSpPr>
          <p:cNvPr id="7176" name="Group 8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7172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3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7174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7175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7177" name="Rectangle 9"/>
          <p:cNvSpPr>
            <a:spLocks noChangeArrowheads="1"/>
          </p:cNvSpPr>
          <p:nvPr/>
        </p:nvSpPr>
        <p:spPr bwMode="auto">
          <a:xfrm>
            <a:off x="1588" y="1860550"/>
            <a:ext cx="9074150" cy="698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Wisconsin’s Public Health History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71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2" dur="500"/>
                                        <p:tgtEl>
                                          <p:spTgt spid="717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17" dur="500"/>
                                        <p:tgtEl>
                                          <p:spTgt spid="717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2" dur="500"/>
                                        <p:tgtEl>
                                          <p:spTgt spid="717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 nodeType="clickPar">
                      <p:stCondLst>
                        <p:cond delay="indefinite"/>
                      </p:stCondLst>
                      <p:childTnLst>
                        <p:par>
                          <p:cTn id="2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27" dur="500"/>
                                        <p:tgtEl>
                                          <p:spTgt spid="717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2" dur="500"/>
                                        <p:tgtEl>
                                          <p:spTgt spid="717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 nodeType="clickPar">
                      <p:stCondLst>
                        <p:cond delay="indefinite"/>
                      </p:stCondLst>
                      <p:childTnLst>
                        <p:par>
                          <p:cTn id="3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5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37" dur="500"/>
                                        <p:tgtEl>
                                          <p:spTgt spid="717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lide(fromRight)">
                                      <p:cBhvr>
                                        <p:cTn id="42" dur="500"/>
                                        <p:tgtEl>
                                          <p:spTgt spid="717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171" grpId="0" build="p" autoUpdateAnimBg="0"/>
      <p:bldP spid="7177" grpId="0" autoUpdateAnimBg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en-US" altLang="en-US" sz="3600" b="1">
                <a:solidFill>
                  <a:srgbClr val="FC0128"/>
                </a:solidFill>
              </a:rPr>
              <a:t>WISCONSIN’S PUBLIC HEALTH STATUTES</a:t>
            </a:r>
            <a:endParaRPr lang="en-US" altLang="en-US"/>
          </a:p>
        </p:txBody>
      </p:sp>
      <p:sp>
        <p:nvSpPr>
          <p:cNvPr id="450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419600"/>
          </a:xfrm>
        </p:spPr>
        <p:txBody>
          <a:bodyPr/>
          <a:lstStyle/>
          <a:p>
            <a:r>
              <a:rPr lang="en-US" altLang="en-US" sz="2600" b="1"/>
              <a:t>Public health statutes revised in 1993 WI ACT 27 </a:t>
            </a:r>
          </a:p>
          <a:p>
            <a:r>
              <a:rPr lang="en-US" altLang="en-US" sz="2600" b="1"/>
              <a:t> Public Health statutes are consolidated into 6 chapters</a:t>
            </a:r>
          </a:p>
          <a:p>
            <a:pPr lvl="1"/>
            <a:r>
              <a:rPr lang="en-US" altLang="en-US" sz="2600" b="1">
                <a:solidFill>
                  <a:srgbClr val="7FFF00"/>
                </a:solidFill>
              </a:rPr>
              <a:t>Ch. 250 - Administration and Supervision</a:t>
            </a:r>
            <a:endParaRPr lang="en-US" altLang="en-US" sz="2600" b="1"/>
          </a:p>
          <a:p>
            <a:pPr lvl="1"/>
            <a:r>
              <a:rPr lang="en-US" altLang="en-US" sz="2600" b="1" u="sng">
                <a:solidFill>
                  <a:srgbClr val="FE9B03"/>
                </a:solidFill>
                <a:effectLst/>
              </a:rPr>
              <a:t>Ch. 251 - Local Health Officials</a:t>
            </a:r>
            <a:endParaRPr lang="en-US" altLang="en-US" sz="2600" b="1" u="sng">
              <a:effectLst/>
            </a:endParaRPr>
          </a:p>
          <a:p>
            <a:pPr lvl="1"/>
            <a:r>
              <a:rPr lang="en-US" altLang="en-US" sz="2600" b="1">
                <a:solidFill>
                  <a:srgbClr val="FC0128"/>
                </a:solidFill>
              </a:rPr>
              <a:t>Ch. 252 - Communicable Disease</a:t>
            </a:r>
            <a:endParaRPr lang="en-US" altLang="en-US" sz="2600" b="1"/>
          </a:p>
          <a:p>
            <a:pPr lvl="1"/>
            <a:r>
              <a:rPr lang="en-US" altLang="en-US" sz="2600" b="1">
                <a:solidFill>
                  <a:srgbClr val="FAFD00"/>
                </a:solidFill>
              </a:rPr>
              <a:t>Ch. 253 - Maternal &amp; Child Health</a:t>
            </a:r>
            <a:endParaRPr lang="en-US" altLang="en-US" sz="2600" b="1"/>
          </a:p>
          <a:p>
            <a:pPr lvl="1"/>
            <a:r>
              <a:rPr lang="en-US" altLang="en-US" sz="2600" b="1">
                <a:solidFill>
                  <a:schemeClr val="hlink"/>
                </a:solidFill>
              </a:rPr>
              <a:t>Ch. 254 - Environmental Health</a:t>
            </a:r>
            <a:endParaRPr lang="en-US" altLang="en-US" sz="2600" b="1"/>
          </a:p>
          <a:p>
            <a:pPr lvl="1"/>
            <a:r>
              <a:rPr lang="en-US" altLang="en-US" sz="2600" b="1">
                <a:solidFill>
                  <a:schemeClr val="tx2"/>
                </a:solidFill>
              </a:rPr>
              <a:t>Ch. 255 - Chronic Disease</a:t>
            </a:r>
            <a:endParaRPr lang="en-US" altLang="en-US" sz="2600" b="1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7" dur="500"/>
                                        <p:tgtEl>
                                          <p:spTgt spid="4505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4505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9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7" dur="500"/>
                                        <p:tgtEl>
                                          <p:spTgt spid="4505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8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0" dur="500"/>
                                        <p:tgtEl>
                                          <p:spTgt spid="45059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1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3" dur="500"/>
                                        <p:tgtEl>
                                          <p:spTgt spid="4505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6" dur="500"/>
                                        <p:tgtEl>
                                          <p:spTgt spid="4505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29" dur="500"/>
                                        <p:tgtEl>
                                          <p:spTgt spid="45059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2" dur="500"/>
                                        <p:tgtEl>
                                          <p:spTgt spid="45059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9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35" dur="500"/>
                                        <p:tgtEl>
                                          <p:spTgt spid="45059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5058" grpId="0" autoUpdateAnimBg="0"/>
      <p:bldP spid="45059" grpId="0" build="p" autoUpdateAnimBg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37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grpSp>
        <p:nvGrpSpPr>
          <p:cNvPr id="58371" name="Group 3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58372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3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8374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8375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8376" name="Rectangle 8"/>
          <p:cNvSpPr>
            <a:spLocks noChangeArrowheads="1"/>
          </p:cNvSpPr>
          <p:nvPr/>
        </p:nvSpPr>
        <p:spPr bwMode="auto">
          <a:xfrm>
            <a:off x="61913" y="1784350"/>
            <a:ext cx="90043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Statutory Duties of </a:t>
            </a:r>
          </a:p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Boards of Health</a:t>
            </a:r>
          </a:p>
        </p:txBody>
      </p:sp>
      <p:sp>
        <p:nvSpPr>
          <p:cNvPr id="58377" name="Rectangle 9"/>
          <p:cNvSpPr>
            <a:spLocks noChangeArrowheads="1"/>
          </p:cNvSpPr>
          <p:nvPr/>
        </p:nvSpPr>
        <p:spPr bwMode="auto">
          <a:xfrm>
            <a:off x="533400" y="3048000"/>
            <a:ext cx="7291388" cy="3565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rgbClr val="FFFFFF"/>
              </a:buClr>
              <a:buFontTx/>
              <a:buChar char="•"/>
            </a:pPr>
            <a:r>
              <a:rPr lang="en-US" altLang="en-US" sz="32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Govern the local health department</a:t>
            </a:r>
          </a:p>
          <a:p>
            <a:pPr>
              <a:buFontTx/>
              <a:buChar char="•"/>
            </a:pP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Assure enforcement of state public </a:t>
            </a:r>
          </a:p>
          <a:p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health statutes</a:t>
            </a:r>
          </a:p>
          <a:p>
            <a:pPr>
              <a:buFontTx/>
              <a:buChar char="•"/>
            </a:pP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Assure that the Local Health Department</a:t>
            </a:r>
          </a:p>
          <a:p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is Level 1, 2 or 3</a:t>
            </a:r>
          </a:p>
          <a:p>
            <a:pPr>
              <a:buFontTx/>
              <a:buChar char="•"/>
            </a:pP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Adopt necessary regulations</a:t>
            </a:r>
          </a:p>
          <a:p>
            <a:pPr>
              <a:buFontTx/>
              <a:buChar char="•"/>
            </a:pP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Report to state health agency</a:t>
            </a:r>
          </a:p>
          <a:p>
            <a:pPr>
              <a:buFontTx/>
              <a:buChar char="•"/>
            </a:pPr>
            <a:r>
              <a:rPr lang="en-US" altLang="en-US" sz="28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Meet at least quarterly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37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500"/>
                                        <p:tgtEl>
                                          <p:spTgt spid="5837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8377" grpId="0" autoUpdateAnimBg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39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grpSp>
        <p:nvGrpSpPr>
          <p:cNvPr id="59395" name="Group 3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59396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97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59398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59399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59400" name="Rectangle 8"/>
          <p:cNvSpPr>
            <a:spLocks noChangeArrowheads="1"/>
          </p:cNvSpPr>
          <p:nvPr/>
        </p:nvSpPr>
        <p:spPr bwMode="auto">
          <a:xfrm>
            <a:off x="61913" y="1784350"/>
            <a:ext cx="90043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Statutory Duties of </a:t>
            </a:r>
          </a:p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Boards of Health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(cont.)</a:t>
            </a:r>
          </a:p>
        </p:txBody>
      </p:sp>
      <p:sp>
        <p:nvSpPr>
          <p:cNvPr id="59401" name="Rectangle 9"/>
          <p:cNvSpPr>
            <a:spLocks noChangeArrowheads="1"/>
          </p:cNvSpPr>
          <p:nvPr/>
        </p:nvSpPr>
        <p:spPr bwMode="auto">
          <a:xfrm>
            <a:off x="1509713" y="3248025"/>
            <a:ext cx="5754687" cy="5762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alt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Assess public health needs</a:t>
            </a:r>
          </a:p>
        </p:txBody>
      </p:sp>
      <p:sp>
        <p:nvSpPr>
          <p:cNvPr id="59402" name="Rectangle 10"/>
          <p:cNvSpPr>
            <a:spLocks noChangeArrowheads="1"/>
          </p:cNvSpPr>
          <p:nvPr/>
        </p:nvSpPr>
        <p:spPr bwMode="auto">
          <a:xfrm>
            <a:off x="1509713" y="3963988"/>
            <a:ext cx="6127750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buClr>
                <a:srgbClr val="FFFFFF"/>
              </a:buClr>
              <a:buFontTx/>
              <a:buChar char="•"/>
            </a:pPr>
            <a:r>
              <a:rPr lang="en-US" altLang="en-US" sz="32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Advocate for reasonable and </a:t>
            </a:r>
          </a:p>
          <a:p>
            <a:pPr lvl="1"/>
            <a:r>
              <a:rPr lang="en-US" alt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necessary services</a:t>
            </a:r>
          </a:p>
        </p:txBody>
      </p:sp>
      <p:sp>
        <p:nvSpPr>
          <p:cNvPr id="59403" name="Rectangle 11"/>
          <p:cNvSpPr>
            <a:spLocks noChangeArrowheads="1"/>
          </p:cNvSpPr>
          <p:nvPr/>
        </p:nvSpPr>
        <p:spPr bwMode="auto">
          <a:xfrm>
            <a:off x="1509713" y="5076825"/>
            <a:ext cx="3298825" cy="10636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Clr>
                <a:srgbClr val="FFFFFF"/>
              </a:buClr>
              <a:buFontTx/>
              <a:buChar char="•"/>
            </a:pPr>
            <a:r>
              <a:rPr lang="en-US" altLang="en-US" sz="32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</a:t>
            </a:r>
            <a:r>
              <a:rPr lang="en-US" altLang="en-US" sz="32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Develop policy</a:t>
            </a:r>
          </a:p>
          <a:p>
            <a:pPr>
              <a:buFontTx/>
              <a:buChar char="•"/>
            </a:pPr>
            <a:endParaRPr lang="en-US" altLang="en-US" sz="3200" b="1">
              <a:solidFill>
                <a:srgbClr val="FAFD00"/>
              </a:solidFill>
              <a:effectLst>
                <a:outerShdw blurRad="38100" dist="38100" dir="2700000" algn="tl">
                  <a:srgbClr val="000000"/>
                </a:outerShdw>
              </a:effectLst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5940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12" dur="500"/>
                                        <p:tgtEl>
                                          <p:spTgt spid="5940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 nodeType="clickPar">
                      <p:stCondLst>
                        <p:cond delay="indefinite"/>
                      </p:stCondLst>
                      <p:childTnLst>
                        <p:par>
                          <p:cTn id="1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40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7" dur="500"/>
                                        <p:tgtEl>
                                          <p:spTgt spid="5940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9401" grpId="0" autoUpdateAnimBg="0"/>
      <p:bldP spid="59402" grpId="0" autoUpdateAnimBg="0"/>
      <p:bldP spid="59403" grpId="0" autoUpdateAnimBg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041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1219200" y="228600"/>
            <a:ext cx="7772400" cy="1143000"/>
          </a:xfrm>
          <a:noFill/>
          <a:ln/>
        </p:spPr>
        <p:txBody>
          <a:bodyPr/>
          <a:lstStyle/>
          <a:p>
            <a:pPr algn="ctr"/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Wisconsin </a:t>
            </a:r>
            <a:b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</a:br>
            <a:r>
              <a:rPr lang="en-US" altLang="en-US" sz="3600" b="1">
                <a:effectLst>
                  <a:outerShdw blurRad="38100" dist="38100" dir="2700000" algn="tl">
                    <a:srgbClr val="000000"/>
                  </a:outerShdw>
                </a:effectLst>
              </a:rPr>
              <a:t>Statutes and Administrative Rules</a:t>
            </a:r>
          </a:p>
        </p:txBody>
      </p:sp>
      <p:grpSp>
        <p:nvGrpSpPr>
          <p:cNvPr id="60419" name="Group 3"/>
          <p:cNvGrpSpPr>
            <a:grpSpLocks/>
          </p:cNvGrpSpPr>
          <p:nvPr/>
        </p:nvGrpSpPr>
        <p:grpSpPr bwMode="auto">
          <a:xfrm>
            <a:off x="1588" y="0"/>
            <a:ext cx="1447800" cy="1449388"/>
            <a:chOff x="1" y="0"/>
            <a:chExt cx="912" cy="913"/>
          </a:xfrm>
        </p:grpSpPr>
        <p:sp>
          <p:nvSpPr>
            <p:cNvPr id="60420" name="Line 4"/>
            <p:cNvSpPr>
              <a:spLocks noChangeShapeType="1"/>
            </p:cNvSpPr>
            <p:nvPr/>
          </p:nvSpPr>
          <p:spPr bwMode="auto">
            <a:xfrm>
              <a:off x="235" y="912"/>
              <a:ext cx="441" cy="0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1" name="Freeform 5"/>
            <p:cNvSpPr>
              <a:spLocks/>
            </p:cNvSpPr>
            <p:nvPr/>
          </p:nvSpPr>
          <p:spPr bwMode="auto">
            <a:xfrm>
              <a:off x="85" y="0"/>
              <a:ext cx="828" cy="913"/>
            </a:xfrm>
            <a:custGeom>
              <a:avLst/>
              <a:gdLst>
                <a:gd name="T0" fmla="*/ 637 w 828"/>
                <a:gd name="T1" fmla="*/ 878 h 913"/>
                <a:gd name="T2" fmla="*/ 645 w 828"/>
                <a:gd name="T3" fmla="*/ 855 h 913"/>
                <a:gd name="T4" fmla="*/ 657 w 828"/>
                <a:gd name="T5" fmla="*/ 817 h 913"/>
                <a:gd name="T6" fmla="*/ 640 w 828"/>
                <a:gd name="T7" fmla="*/ 784 h 913"/>
                <a:gd name="T8" fmla="*/ 632 w 828"/>
                <a:gd name="T9" fmla="*/ 760 h 913"/>
                <a:gd name="T10" fmla="*/ 632 w 828"/>
                <a:gd name="T11" fmla="*/ 708 h 913"/>
                <a:gd name="T12" fmla="*/ 653 w 828"/>
                <a:gd name="T13" fmla="*/ 678 h 913"/>
                <a:gd name="T14" fmla="*/ 672 w 828"/>
                <a:gd name="T15" fmla="*/ 641 h 913"/>
                <a:gd name="T16" fmla="*/ 673 w 828"/>
                <a:gd name="T17" fmla="*/ 621 h 913"/>
                <a:gd name="T18" fmla="*/ 664 w 828"/>
                <a:gd name="T19" fmla="*/ 558 h 913"/>
                <a:gd name="T20" fmla="*/ 686 w 828"/>
                <a:gd name="T21" fmla="*/ 505 h 913"/>
                <a:gd name="T22" fmla="*/ 705 w 828"/>
                <a:gd name="T23" fmla="*/ 488 h 913"/>
                <a:gd name="T24" fmla="*/ 730 w 828"/>
                <a:gd name="T25" fmla="*/ 446 h 913"/>
                <a:gd name="T26" fmla="*/ 713 w 828"/>
                <a:gd name="T27" fmla="*/ 424 h 913"/>
                <a:gd name="T28" fmla="*/ 708 w 828"/>
                <a:gd name="T29" fmla="*/ 400 h 913"/>
                <a:gd name="T30" fmla="*/ 745 w 828"/>
                <a:gd name="T31" fmla="*/ 370 h 913"/>
                <a:gd name="T32" fmla="*/ 762 w 828"/>
                <a:gd name="T33" fmla="*/ 355 h 913"/>
                <a:gd name="T34" fmla="*/ 790 w 828"/>
                <a:gd name="T35" fmla="*/ 313 h 913"/>
                <a:gd name="T36" fmla="*/ 794 w 828"/>
                <a:gd name="T37" fmla="*/ 304 h 913"/>
                <a:gd name="T38" fmla="*/ 808 w 828"/>
                <a:gd name="T39" fmla="*/ 275 h 913"/>
                <a:gd name="T40" fmla="*/ 822 w 828"/>
                <a:gd name="T41" fmla="*/ 229 h 913"/>
                <a:gd name="T42" fmla="*/ 790 w 828"/>
                <a:gd name="T43" fmla="*/ 229 h 913"/>
                <a:gd name="T44" fmla="*/ 761 w 828"/>
                <a:gd name="T45" fmla="*/ 260 h 913"/>
                <a:gd name="T46" fmla="*/ 736 w 828"/>
                <a:gd name="T47" fmla="*/ 286 h 913"/>
                <a:gd name="T48" fmla="*/ 716 w 828"/>
                <a:gd name="T49" fmla="*/ 294 h 913"/>
                <a:gd name="T50" fmla="*/ 675 w 828"/>
                <a:gd name="T51" fmla="*/ 335 h 913"/>
                <a:gd name="T52" fmla="*/ 642 w 828"/>
                <a:gd name="T53" fmla="*/ 359 h 913"/>
                <a:gd name="T54" fmla="*/ 607 w 828"/>
                <a:gd name="T55" fmla="*/ 378 h 913"/>
                <a:gd name="T56" fmla="*/ 586 w 828"/>
                <a:gd name="T57" fmla="*/ 403 h 913"/>
                <a:gd name="T58" fmla="*/ 581 w 828"/>
                <a:gd name="T59" fmla="*/ 399 h 913"/>
                <a:gd name="T60" fmla="*/ 594 w 828"/>
                <a:gd name="T61" fmla="*/ 348 h 913"/>
                <a:gd name="T62" fmla="*/ 603 w 828"/>
                <a:gd name="T63" fmla="*/ 330 h 913"/>
                <a:gd name="T64" fmla="*/ 625 w 828"/>
                <a:gd name="T65" fmla="*/ 298 h 913"/>
                <a:gd name="T66" fmla="*/ 660 w 828"/>
                <a:gd name="T67" fmla="*/ 253 h 913"/>
                <a:gd name="T68" fmla="*/ 683 w 828"/>
                <a:gd name="T69" fmla="*/ 232 h 913"/>
                <a:gd name="T70" fmla="*/ 695 w 828"/>
                <a:gd name="T71" fmla="*/ 205 h 913"/>
                <a:gd name="T72" fmla="*/ 680 w 828"/>
                <a:gd name="T73" fmla="*/ 164 h 913"/>
                <a:gd name="T74" fmla="*/ 603 w 828"/>
                <a:gd name="T75" fmla="*/ 140 h 913"/>
                <a:gd name="T76" fmla="*/ 562 w 828"/>
                <a:gd name="T77" fmla="*/ 120 h 913"/>
                <a:gd name="T78" fmla="*/ 498 w 828"/>
                <a:gd name="T79" fmla="*/ 110 h 913"/>
                <a:gd name="T80" fmla="*/ 441 w 828"/>
                <a:gd name="T81" fmla="*/ 69 h 913"/>
                <a:gd name="T82" fmla="*/ 401 w 828"/>
                <a:gd name="T83" fmla="*/ 50 h 913"/>
                <a:gd name="T84" fmla="*/ 308 w 828"/>
                <a:gd name="T85" fmla="*/ 39 h 913"/>
                <a:gd name="T86" fmla="*/ 263 w 828"/>
                <a:gd name="T87" fmla="*/ 16 h 913"/>
                <a:gd name="T88" fmla="*/ 245 w 828"/>
                <a:gd name="T89" fmla="*/ 35 h 913"/>
                <a:gd name="T90" fmla="*/ 187 w 828"/>
                <a:gd name="T91" fmla="*/ 26 h 913"/>
                <a:gd name="T92" fmla="*/ 152 w 828"/>
                <a:gd name="T93" fmla="*/ 9 h 913"/>
                <a:gd name="T94" fmla="*/ 102 w 828"/>
                <a:gd name="T95" fmla="*/ 23 h 913"/>
                <a:gd name="T96" fmla="*/ 90 w 828"/>
                <a:gd name="T97" fmla="*/ 34 h 913"/>
                <a:gd name="T98" fmla="*/ 58 w 828"/>
                <a:gd name="T99" fmla="*/ 51 h 913"/>
                <a:gd name="T100" fmla="*/ 10 w 828"/>
                <a:gd name="T101" fmla="*/ 58 h 91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</a:cxnLst>
              <a:rect l="0" t="0" r="r" b="b"/>
              <a:pathLst>
                <a:path w="828" h="913">
                  <a:moveTo>
                    <a:pt x="640" y="912"/>
                  </a:moveTo>
                  <a:lnTo>
                    <a:pt x="641" y="903"/>
                  </a:lnTo>
                  <a:lnTo>
                    <a:pt x="641" y="895"/>
                  </a:lnTo>
                  <a:lnTo>
                    <a:pt x="637" y="879"/>
                  </a:lnTo>
                  <a:lnTo>
                    <a:pt x="637" y="878"/>
                  </a:lnTo>
                  <a:lnTo>
                    <a:pt x="638" y="876"/>
                  </a:lnTo>
                  <a:lnTo>
                    <a:pt x="640" y="869"/>
                  </a:lnTo>
                  <a:lnTo>
                    <a:pt x="641" y="862"/>
                  </a:lnTo>
                  <a:lnTo>
                    <a:pt x="642" y="857"/>
                  </a:lnTo>
                  <a:lnTo>
                    <a:pt x="645" y="855"/>
                  </a:lnTo>
                  <a:lnTo>
                    <a:pt x="648" y="850"/>
                  </a:lnTo>
                  <a:lnTo>
                    <a:pt x="651" y="849"/>
                  </a:lnTo>
                  <a:lnTo>
                    <a:pt x="653" y="847"/>
                  </a:lnTo>
                  <a:lnTo>
                    <a:pt x="657" y="831"/>
                  </a:lnTo>
                  <a:lnTo>
                    <a:pt x="657" y="817"/>
                  </a:lnTo>
                  <a:lnTo>
                    <a:pt x="656" y="809"/>
                  </a:lnTo>
                  <a:lnTo>
                    <a:pt x="654" y="803"/>
                  </a:lnTo>
                  <a:lnTo>
                    <a:pt x="650" y="798"/>
                  </a:lnTo>
                  <a:lnTo>
                    <a:pt x="642" y="792"/>
                  </a:lnTo>
                  <a:lnTo>
                    <a:pt x="640" y="784"/>
                  </a:lnTo>
                  <a:lnTo>
                    <a:pt x="637" y="776"/>
                  </a:lnTo>
                  <a:lnTo>
                    <a:pt x="637" y="771"/>
                  </a:lnTo>
                  <a:lnTo>
                    <a:pt x="635" y="768"/>
                  </a:lnTo>
                  <a:lnTo>
                    <a:pt x="634" y="764"/>
                  </a:lnTo>
                  <a:lnTo>
                    <a:pt x="632" y="760"/>
                  </a:lnTo>
                  <a:lnTo>
                    <a:pt x="631" y="755"/>
                  </a:lnTo>
                  <a:lnTo>
                    <a:pt x="629" y="754"/>
                  </a:lnTo>
                  <a:lnTo>
                    <a:pt x="629" y="752"/>
                  </a:lnTo>
                  <a:lnTo>
                    <a:pt x="631" y="730"/>
                  </a:lnTo>
                  <a:lnTo>
                    <a:pt x="632" y="708"/>
                  </a:lnTo>
                  <a:lnTo>
                    <a:pt x="634" y="703"/>
                  </a:lnTo>
                  <a:lnTo>
                    <a:pt x="635" y="697"/>
                  </a:lnTo>
                  <a:lnTo>
                    <a:pt x="640" y="689"/>
                  </a:lnTo>
                  <a:lnTo>
                    <a:pt x="645" y="684"/>
                  </a:lnTo>
                  <a:lnTo>
                    <a:pt x="653" y="678"/>
                  </a:lnTo>
                  <a:lnTo>
                    <a:pt x="657" y="673"/>
                  </a:lnTo>
                  <a:lnTo>
                    <a:pt x="660" y="669"/>
                  </a:lnTo>
                  <a:lnTo>
                    <a:pt x="667" y="659"/>
                  </a:lnTo>
                  <a:lnTo>
                    <a:pt x="670" y="650"/>
                  </a:lnTo>
                  <a:lnTo>
                    <a:pt x="672" y="641"/>
                  </a:lnTo>
                  <a:lnTo>
                    <a:pt x="673" y="640"/>
                  </a:lnTo>
                  <a:lnTo>
                    <a:pt x="673" y="637"/>
                  </a:lnTo>
                  <a:lnTo>
                    <a:pt x="675" y="635"/>
                  </a:lnTo>
                  <a:lnTo>
                    <a:pt x="675" y="634"/>
                  </a:lnTo>
                  <a:lnTo>
                    <a:pt x="673" y="621"/>
                  </a:lnTo>
                  <a:lnTo>
                    <a:pt x="672" y="606"/>
                  </a:lnTo>
                  <a:lnTo>
                    <a:pt x="669" y="592"/>
                  </a:lnTo>
                  <a:lnTo>
                    <a:pt x="664" y="577"/>
                  </a:lnTo>
                  <a:lnTo>
                    <a:pt x="664" y="568"/>
                  </a:lnTo>
                  <a:lnTo>
                    <a:pt x="664" y="558"/>
                  </a:lnTo>
                  <a:lnTo>
                    <a:pt x="667" y="538"/>
                  </a:lnTo>
                  <a:lnTo>
                    <a:pt x="669" y="527"/>
                  </a:lnTo>
                  <a:lnTo>
                    <a:pt x="673" y="519"/>
                  </a:lnTo>
                  <a:lnTo>
                    <a:pt x="679" y="511"/>
                  </a:lnTo>
                  <a:lnTo>
                    <a:pt x="686" y="505"/>
                  </a:lnTo>
                  <a:lnTo>
                    <a:pt x="689" y="503"/>
                  </a:lnTo>
                  <a:lnTo>
                    <a:pt x="692" y="498"/>
                  </a:lnTo>
                  <a:lnTo>
                    <a:pt x="697" y="495"/>
                  </a:lnTo>
                  <a:lnTo>
                    <a:pt x="701" y="491"/>
                  </a:lnTo>
                  <a:lnTo>
                    <a:pt x="705" y="488"/>
                  </a:lnTo>
                  <a:lnTo>
                    <a:pt x="707" y="486"/>
                  </a:lnTo>
                  <a:lnTo>
                    <a:pt x="716" y="475"/>
                  </a:lnTo>
                  <a:lnTo>
                    <a:pt x="727" y="466"/>
                  </a:lnTo>
                  <a:lnTo>
                    <a:pt x="729" y="457"/>
                  </a:lnTo>
                  <a:lnTo>
                    <a:pt x="730" y="446"/>
                  </a:lnTo>
                  <a:lnTo>
                    <a:pt x="729" y="435"/>
                  </a:lnTo>
                  <a:lnTo>
                    <a:pt x="724" y="428"/>
                  </a:lnTo>
                  <a:lnTo>
                    <a:pt x="721" y="427"/>
                  </a:lnTo>
                  <a:lnTo>
                    <a:pt x="717" y="425"/>
                  </a:lnTo>
                  <a:lnTo>
                    <a:pt x="713" y="424"/>
                  </a:lnTo>
                  <a:lnTo>
                    <a:pt x="710" y="422"/>
                  </a:lnTo>
                  <a:lnTo>
                    <a:pt x="707" y="418"/>
                  </a:lnTo>
                  <a:lnTo>
                    <a:pt x="705" y="413"/>
                  </a:lnTo>
                  <a:lnTo>
                    <a:pt x="707" y="406"/>
                  </a:lnTo>
                  <a:lnTo>
                    <a:pt x="708" y="400"/>
                  </a:lnTo>
                  <a:lnTo>
                    <a:pt x="716" y="390"/>
                  </a:lnTo>
                  <a:lnTo>
                    <a:pt x="726" y="381"/>
                  </a:lnTo>
                  <a:lnTo>
                    <a:pt x="737" y="375"/>
                  </a:lnTo>
                  <a:lnTo>
                    <a:pt x="743" y="373"/>
                  </a:lnTo>
                  <a:lnTo>
                    <a:pt x="745" y="370"/>
                  </a:lnTo>
                  <a:lnTo>
                    <a:pt x="748" y="367"/>
                  </a:lnTo>
                  <a:lnTo>
                    <a:pt x="752" y="362"/>
                  </a:lnTo>
                  <a:lnTo>
                    <a:pt x="756" y="359"/>
                  </a:lnTo>
                  <a:lnTo>
                    <a:pt x="759" y="356"/>
                  </a:lnTo>
                  <a:lnTo>
                    <a:pt x="762" y="355"/>
                  </a:lnTo>
                  <a:lnTo>
                    <a:pt x="765" y="351"/>
                  </a:lnTo>
                  <a:lnTo>
                    <a:pt x="771" y="340"/>
                  </a:lnTo>
                  <a:lnTo>
                    <a:pt x="775" y="330"/>
                  </a:lnTo>
                  <a:lnTo>
                    <a:pt x="781" y="320"/>
                  </a:lnTo>
                  <a:lnTo>
                    <a:pt x="790" y="313"/>
                  </a:lnTo>
                  <a:lnTo>
                    <a:pt x="791" y="307"/>
                  </a:lnTo>
                  <a:lnTo>
                    <a:pt x="793" y="304"/>
                  </a:lnTo>
                  <a:lnTo>
                    <a:pt x="791" y="305"/>
                  </a:lnTo>
                  <a:lnTo>
                    <a:pt x="793" y="307"/>
                  </a:lnTo>
                  <a:lnTo>
                    <a:pt x="794" y="304"/>
                  </a:lnTo>
                  <a:lnTo>
                    <a:pt x="797" y="299"/>
                  </a:lnTo>
                  <a:lnTo>
                    <a:pt x="797" y="295"/>
                  </a:lnTo>
                  <a:lnTo>
                    <a:pt x="800" y="291"/>
                  </a:lnTo>
                  <a:lnTo>
                    <a:pt x="803" y="283"/>
                  </a:lnTo>
                  <a:lnTo>
                    <a:pt x="808" y="275"/>
                  </a:lnTo>
                  <a:lnTo>
                    <a:pt x="812" y="266"/>
                  </a:lnTo>
                  <a:lnTo>
                    <a:pt x="816" y="259"/>
                  </a:lnTo>
                  <a:lnTo>
                    <a:pt x="822" y="247"/>
                  </a:lnTo>
                  <a:lnTo>
                    <a:pt x="827" y="234"/>
                  </a:lnTo>
                  <a:lnTo>
                    <a:pt x="822" y="229"/>
                  </a:lnTo>
                  <a:lnTo>
                    <a:pt x="819" y="225"/>
                  </a:lnTo>
                  <a:lnTo>
                    <a:pt x="815" y="224"/>
                  </a:lnTo>
                  <a:lnTo>
                    <a:pt x="810" y="224"/>
                  </a:lnTo>
                  <a:lnTo>
                    <a:pt x="800" y="225"/>
                  </a:lnTo>
                  <a:lnTo>
                    <a:pt x="790" y="229"/>
                  </a:lnTo>
                  <a:lnTo>
                    <a:pt x="784" y="235"/>
                  </a:lnTo>
                  <a:lnTo>
                    <a:pt x="777" y="240"/>
                  </a:lnTo>
                  <a:lnTo>
                    <a:pt x="771" y="245"/>
                  </a:lnTo>
                  <a:lnTo>
                    <a:pt x="765" y="253"/>
                  </a:lnTo>
                  <a:lnTo>
                    <a:pt x="761" y="260"/>
                  </a:lnTo>
                  <a:lnTo>
                    <a:pt x="755" y="267"/>
                  </a:lnTo>
                  <a:lnTo>
                    <a:pt x="751" y="275"/>
                  </a:lnTo>
                  <a:lnTo>
                    <a:pt x="745" y="280"/>
                  </a:lnTo>
                  <a:lnTo>
                    <a:pt x="740" y="285"/>
                  </a:lnTo>
                  <a:lnTo>
                    <a:pt x="736" y="286"/>
                  </a:lnTo>
                  <a:lnTo>
                    <a:pt x="730" y="288"/>
                  </a:lnTo>
                  <a:lnTo>
                    <a:pt x="721" y="291"/>
                  </a:lnTo>
                  <a:lnTo>
                    <a:pt x="718" y="292"/>
                  </a:lnTo>
                  <a:lnTo>
                    <a:pt x="717" y="294"/>
                  </a:lnTo>
                  <a:lnTo>
                    <a:pt x="716" y="294"/>
                  </a:lnTo>
                  <a:lnTo>
                    <a:pt x="707" y="304"/>
                  </a:lnTo>
                  <a:lnTo>
                    <a:pt x="698" y="313"/>
                  </a:lnTo>
                  <a:lnTo>
                    <a:pt x="682" y="332"/>
                  </a:lnTo>
                  <a:lnTo>
                    <a:pt x="679" y="335"/>
                  </a:lnTo>
                  <a:lnTo>
                    <a:pt x="675" y="335"/>
                  </a:lnTo>
                  <a:lnTo>
                    <a:pt x="672" y="337"/>
                  </a:lnTo>
                  <a:lnTo>
                    <a:pt x="667" y="340"/>
                  </a:lnTo>
                  <a:lnTo>
                    <a:pt x="656" y="352"/>
                  </a:lnTo>
                  <a:lnTo>
                    <a:pt x="650" y="356"/>
                  </a:lnTo>
                  <a:lnTo>
                    <a:pt x="642" y="359"/>
                  </a:lnTo>
                  <a:lnTo>
                    <a:pt x="629" y="373"/>
                  </a:lnTo>
                  <a:lnTo>
                    <a:pt x="623" y="378"/>
                  </a:lnTo>
                  <a:lnTo>
                    <a:pt x="615" y="381"/>
                  </a:lnTo>
                  <a:lnTo>
                    <a:pt x="612" y="380"/>
                  </a:lnTo>
                  <a:lnTo>
                    <a:pt x="607" y="378"/>
                  </a:lnTo>
                  <a:lnTo>
                    <a:pt x="603" y="381"/>
                  </a:lnTo>
                  <a:lnTo>
                    <a:pt x="597" y="386"/>
                  </a:lnTo>
                  <a:lnTo>
                    <a:pt x="591" y="391"/>
                  </a:lnTo>
                  <a:lnTo>
                    <a:pt x="588" y="394"/>
                  </a:lnTo>
                  <a:lnTo>
                    <a:pt x="586" y="403"/>
                  </a:lnTo>
                  <a:lnTo>
                    <a:pt x="583" y="409"/>
                  </a:lnTo>
                  <a:lnTo>
                    <a:pt x="581" y="412"/>
                  </a:lnTo>
                  <a:lnTo>
                    <a:pt x="581" y="410"/>
                  </a:lnTo>
                  <a:lnTo>
                    <a:pt x="580" y="406"/>
                  </a:lnTo>
                  <a:lnTo>
                    <a:pt x="581" y="399"/>
                  </a:lnTo>
                  <a:lnTo>
                    <a:pt x="581" y="386"/>
                  </a:lnTo>
                  <a:lnTo>
                    <a:pt x="583" y="370"/>
                  </a:lnTo>
                  <a:lnTo>
                    <a:pt x="584" y="364"/>
                  </a:lnTo>
                  <a:lnTo>
                    <a:pt x="587" y="358"/>
                  </a:lnTo>
                  <a:lnTo>
                    <a:pt x="594" y="348"/>
                  </a:lnTo>
                  <a:lnTo>
                    <a:pt x="596" y="342"/>
                  </a:lnTo>
                  <a:lnTo>
                    <a:pt x="597" y="340"/>
                  </a:lnTo>
                  <a:lnTo>
                    <a:pt x="599" y="340"/>
                  </a:lnTo>
                  <a:lnTo>
                    <a:pt x="600" y="337"/>
                  </a:lnTo>
                  <a:lnTo>
                    <a:pt x="603" y="330"/>
                  </a:lnTo>
                  <a:lnTo>
                    <a:pt x="606" y="321"/>
                  </a:lnTo>
                  <a:lnTo>
                    <a:pt x="610" y="313"/>
                  </a:lnTo>
                  <a:lnTo>
                    <a:pt x="615" y="307"/>
                  </a:lnTo>
                  <a:lnTo>
                    <a:pt x="623" y="302"/>
                  </a:lnTo>
                  <a:lnTo>
                    <a:pt x="625" y="298"/>
                  </a:lnTo>
                  <a:lnTo>
                    <a:pt x="628" y="294"/>
                  </a:lnTo>
                  <a:lnTo>
                    <a:pt x="635" y="286"/>
                  </a:lnTo>
                  <a:lnTo>
                    <a:pt x="642" y="278"/>
                  </a:lnTo>
                  <a:lnTo>
                    <a:pt x="651" y="266"/>
                  </a:lnTo>
                  <a:lnTo>
                    <a:pt x="660" y="253"/>
                  </a:lnTo>
                  <a:lnTo>
                    <a:pt x="663" y="251"/>
                  </a:lnTo>
                  <a:lnTo>
                    <a:pt x="667" y="248"/>
                  </a:lnTo>
                  <a:lnTo>
                    <a:pt x="675" y="242"/>
                  </a:lnTo>
                  <a:lnTo>
                    <a:pt x="680" y="237"/>
                  </a:lnTo>
                  <a:lnTo>
                    <a:pt x="683" y="232"/>
                  </a:lnTo>
                  <a:lnTo>
                    <a:pt x="686" y="226"/>
                  </a:lnTo>
                  <a:lnTo>
                    <a:pt x="689" y="224"/>
                  </a:lnTo>
                  <a:lnTo>
                    <a:pt x="692" y="221"/>
                  </a:lnTo>
                  <a:lnTo>
                    <a:pt x="694" y="213"/>
                  </a:lnTo>
                  <a:lnTo>
                    <a:pt x="695" y="205"/>
                  </a:lnTo>
                  <a:lnTo>
                    <a:pt x="694" y="194"/>
                  </a:lnTo>
                  <a:lnTo>
                    <a:pt x="692" y="183"/>
                  </a:lnTo>
                  <a:lnTo>
                    <a:pt x="688" y="171"/>
                  </a:lnTo>
                  <a:lnTo>
                    <a:pt x="683" y="167"/>
                  </a:lnTo>
                  <a:lnTo>
                    <a:pt x="680" y="164"/>
                  </a:lnTo>
                  <a:lnTo>
                    <a:pt x="666" y="158"/>
                  </a:lnTo>
                  <a:lnTo>
                    <a:pt x="650" y="153"/>
                  </a:lnTo>
                  <a:lnTo>
                    <a:pt x="632" y="150"/>
                  </a:lnTo>
                  <a:lnTo>
                    <a:pt x="618" y="148"/>
                  </a:lnTo>
                  <a:lnTo>
                    <a:pt x="603" y="140"/>
                  </a:lnTo>
                  <a:lnTo>
                    <a:pt x="590" y="134"/>
                  </a:lnTo>
                  <a:lnTo>
                    <a:pt x="581" y="131"/>
                  </a:lnTo>
                  <a:lnTo>
                    <a:pt x="572" y="129"/>
                  </a:lnTo>
                  <a:lnTo>
                    <a:pt x="568" y="124"/>
                  </a:lnTo>
                  <a:lnTo>
                    <a:pt x="562" y="120"/>
                  </a:lnTo>
                  <a:lnTo>
                    <a:pt x="556" y="117"/>
                  </a:lnTo>
                  <a:lnTo>
                    <a:pt x="550" y="114"/>
                  </a:lnTo>
                  <a:lnTo>
                    <a:pt x="527" y="112"/>
                  </a:lnTo>
                  <a:lnTo>
                    <a:pt x="504" y="112"/>
                  </a:lnTo>
                  <a:lnTo>
                    <a:pt x="498" y="110"/>
                  </a:lnTo>
                  <a:lnTo>
                    <a:pt x="489" y="105"/>
                  </a:lnTo>
                  <a:lnTo>
                    <a:pt x="482" y="99"/>
                  </a:lnTo>
                  <a:lnTo>
                    <a:pt x="474" y="95"/>
                  </a:lnTo>
                  <a:lnTo>
                    <a:pt x="453" y="76"/>
                  </a:lnTo>
                  <a:lnTo>
                    <a:pt x="441" y="69"/>
                  </a:lnTo>
                  <a:lnTo>
                    <a:pt x="428" y="63"/>
                  </a:lnTo>
                  <a:lnTo>
                    <a:pt x="422" y="57"/>
                  </a:lnTo>
                  <a:lnTo>
                    <a:pt x="416" y="54"/>
                  </a:lnTo>
                  <a:lnTo>
                    <a:pt x="410" y="51"/>
                  </a:lnTo>
                  <a:lnTo>
                    <a:pt x="401" y="50"/>
                  </a:lnTo>
                  <a:lnTo>
                    <a:pt x="381" y="54"/>
                  </a:lnTo>
                  <a:lnTo>
                    <a:pt x="361" y="54"/>
                  </a:lnTo>
                  <a:lnTo>
                    <a:pt x="342" y="53"/>
                  </a:lnTo>
                  <a:lnTo>
                    <a:pt x="321" y="50"/>
                  </a:lnTo>
                  <a:lnTo>
                    <a:pt x="308" y="39"/>
                  </a:lnTo>
                  <a:lnTo>
                    <a:pt x="295" y="28"/>
                  </a:lnTo>
                  <a:lnTo>
                    <a:pt x="282" y="19"/>
                  </a:lnTo>
                  <a:lnTo>
                    <a:pt x="269" y="12"/>
                  </a:lnTo>
                  <a:lnTo>
                    <a:pt x="266" y="15"/>
                  </a:lnTo>
                  <a:lnTo>
                    <a:pt x="263" y="16"/>
                  </a:lnTo>
                  <a:lnTo>
                    <a:pt x="260" y="19"/>
                  </a:lnTo>
                  <a:lnTo>
                    <a:pt x="255" y="22"/>
                  </a:lnTo>
                  <a:lnTo>
                    <a:pt x="252" y="26"/>
                  </a:lnTo>
                  <a:lnTo>
                    <a:pt x="248" y="31"/>
                  </a:lnTo>
                  <a:lnTo>
                    <a:pt x="245" y="35"/>
                  </a:lnTo>
                  <a:lnTo>
                    <a:pt x="244" y="37"/>
                  </a:lnTo>
                  <a:lnTo>
                    <a:pt x="228" y="35"/>
                  </a:lnTo>
                  <a:lnTo>
                    <a:pt x="214" y="32"/>
                  </a:lnTo>
                  <a:lnTo>
                    <a:pt x="201" y="29"/>
                  </a:lnTo>
                  <a:lnTo>
                    <a:pt x="187" y="26"/>
                  </a:lnTo>
                  <a:lnTo>
                    <a:pt x="188" y="18"/>
                  </a:lnTo>
                  <a:lnTo>
                    <a:pt x="188" y="12"/>
                  </a:lnTo>
                  <a:lnTo>
                    <a:pt x="185" y="6"/>
                  </a:lnTo>
                  <a:lnTo>
                    <a:pt x="179" y="0"/>
                  </a:lnTo>
                  <a:lnTo>
                    <a:pt x="152" y="9"/>
                  </a:lnTo>
                  <a:lnTo>
                    <a:pt x="124" y="16"/>
                  </a:lnTo>
                  <a:lnTo>
                    <a:pt x="121" y="19"/>
                  </a:lnTo>
                  <a:lnTo>
                    <a:pt x="117" y="22"/>
                  </a:lnTo>
                  <a:lnTo>
                    <a:pt x="106" y="23"/>
                  </a:lnTo>
                  <a:lnTo>
                    <a:pt x="102" y="23"/>
                  </a:lnTo>
                  <a:lnTo>
                    <a:pt x="96" y="25"/>
                  </a:lnTo>
                  <a:lnTo>
                    <a:pt x="95" y="26"/>
                  </a:lnTo>
                  <a:lnTo>
                    <a:pt x="93" y="29"/>
                  </a:lnTo>
                  <a:lnTo>
                    <a:pt x="93" y="31"/>
                  </a:lnTo>
                  <a:lnTo>
                    <a:pt x="90" y="34"/>
                  </a:lnTo>
                  <a:lnTo>
                    <a:pt x="87" y="35"/>
                  </a:lnTo>
                  <a:lnTo>
                    <a:pt x="84" y="37"/>
                  </a:lnTo>
                  <a:lnTo>
                    <a:pt x="77" y="42"/>
                  </a:lnTo>
                  <a:lnTo>
                    <a:pt x="70" y="45"/>
                  </a:lnTo>
                  <a:lnTo>
                    <a:pt x="58" y="51"/>
                  </a:lnTo>
                  <a:lnTo>
                    <a:pt x="45" y="53"/>
                  </a:lnTo>
                  <a:lnTo>
                    <a:pt x="38" y="54"/>
                  </a:lnTo>
                  <a:lnTo>
                    <a:pt x="27" y="54"/>
                  </a:lnTo>
                  <a:lnTo>
                    <a:pt x="20" y="57"/>
                  </a:lnTo>
                  <a:lnTo>
                    <a:pt x="10" y="58"/>
                  </a:lnTo>
                  <a:lnTo>
                    <a:pt x="3" y="61"/>
                  </a:lnTo>
                  <a:lnTo>
                    <a:pt x="1" y="64"/>
                  </a:lnTo>
                  <a:lnTo>
                    <a:pt x="0" y="69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  <p:sp>
          <p:nvSpPr>
            <p:cNvPr id="60422" name="Line 6"/>
            <p:cNvSpPr>
              <a:spLocks noChangeShapeType="1"/>
            </p:cNvSpPr>
            <p:nvPr/>
          </p:nvSpPr>
          <p:spPr bwMode="auto">
            <a:xfrm>
              <a:off x="88" y="115"/>
              <a:ext cx="0" cy="43"/>
            </a:xfrm>
            <a:prstGeom prst="line">
              <a:avLst/>
            </a:prstGeom>
            <a:noFill/>
            <a:ln w="76200">
              <a:solidFill>
                <a:srgbClr val="FAFD00"/>
              </a:solidFill>
              <a:round/>
              <a:headEnd/>
              <a:tailEnd/>
            </a:ln>
            <a:effectLst/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60423" name="Freeform 7"/>
            <p:cNvSpPr>
              <a:spLocks/>
            </p:cNvSpPr>
            <p:nvPr/>
          </p:nvSpPr>
          <p:spPr bwMode="auto">
            <a:xfrm>
              <a:off x="1" y="207"/>
              <a:ext cx="188" cy="703"/>
            </a:xfrm>
            <a:custGeom>
              <a:avLst/>
              <a:gdLst>
                <a:gd name="T0" fmla="*/ 82 w 188"/>
                <a:gd name="T1" fmla="*/ 13 h 703"/>
                <a:gd name="T2" fmla="*/ 78 w 188"/>
                <a:gd name="T3" fmla="*/ 17 h 703"/>
                <a:gd name="T4" fmla="*/ 71 w 188"/>
                <a:gd name="T5" fmla="*/ 20 h 703"/>
                <a:gd name="T6" fmla="*/ 67 w 188"/>
                <a:gd name="T7" fmla="*/ 25 h 703"/>
                <a:gd name="T8" fmla="*/ 62 w 188"/>
                <a:gd name="T9" fmla="*/ 26 h 703"/>
                <a:gd name="T10" fmla="*/ 50 w 188"/>
                <a:gd name="T11" fmla="*/ 35 h 703"/>
                <a:gd name="T12" fmla="*/ 45 w 188"/>
                <a:gd name="T13" fmla="*/ 38 h 703"/>
                <a:gd name="T14" fmla="*/ 38 w 188"/>
                <a:gd name="T15" fmla="*/ 41 h 703"/>
                <a:gd name="T16" fmla="*/ 29 w 188"/>
                <a:gd name="T17" fmla="*/ 48 h 703"/>
                <a:gd name="T18" fmla="*/ 28 w 188"/>
                <a:gd name="T19" fmla="*/ 62 h 703"/>
                <a:gd name="T20" fmla="*/ 20 w 188"/>
                <a:gd name="T21" fmla="*/ 86 h 703"/>
                <a:gd name="T22" fmla="*/ 10 w 188"/>
                <a:gd name="T23" fmla="*/ 112 h 703"/>
                <a:gd name="T24" fmla="*/ 4 w 188"/>
                <a:gd name="T25" fmla="*/ 135 h 703"/>
                <a:gd name="T26" fmla="*/ 1 w 188"/>
                <a:gd name="T27" fmla="*/ 144 h 703"/>
                <a:gd name="T28" fmla="*/ 2 w 188"/>
                <a:gd name="T29" fmla="*/ 154 h 703"/>
                <a:gd name="T30" fmla="*/ 7 w 188"/>
                <a:gd name="T31" fmla="*/ 157 h 703"/>
                <a:gd name="T32" fmla="*/ 14 w 188"/>
                <a:gd name="T33" fmla="*/ 164 h 703"/>
                <a:gd name="T34" fmla="*/ 15 w 188"/>
                <a:gd name="T35" fmla="*/ 169 h 703"/>
                <a:gd name="T36" fmla="*/ 18 w 188"/>
                <a:gd name="T37" fmla="*/ 173 h 703"/>
                <a:gd name="T38" fmla="*/ 42 w 188"/>
                <a:gd name="T39" fmla="*/ 183 h 703"/>
                <a:gd name="T40" fmla="*/ 56 w 188"/>
                <a:gd name="T41" fmla="*/ 186 h 703"/>
                <a:gd name="T42" fmla="*/ 63 w 188"/>
                <a:gd name="T43" fmla="*/ 202 h 703"/>
                <a:gd name="T44" fmla="*/ 58 w 188"/>
                <a:gd name="T45" fmla="*/ 230 h 703"/>
                <a:gd name="T46" fmla="*/ 49 w 188"/>
                <a:gd name="T47" fmla="*/ 246 h 703"/>
                <a:gd name="T48" fmla="*/ 37 w 188"/>
                <a:gd name="T49" fmla="*/ 253 h 703"/>
                <a:gd name="T50" fmla="*/ 28 w 188"/>
                <a:gd name="T51" fmla="*/ 260 h 703"/>
                <a:gd name="T52" fmla="*/ 12 w 188"/>
                <a:gd name="T53" fmla="*/ 308 h 703"/>
                <a:gd name="T54" fmla="*/ 9 w 188"/>
                <a:gd name="T55" fmla="*/ 320 h 703"/>
                <a:gd name="T56" fmla="*/ 5 w 188"/>
                <a:gd name="T57" fmla="*/ 329 h 703"/>
                <a:gd name="T58" fmla="*/ 13 w 188"/>
                <a:gd name="T59" fmla="*/ 346 h 703"/>
                <a:gd name="T60" fmla="*/ 35 w 188"/>
                <a:gd name="T61" fmla="*/ 351 h 703"/>
                <a:gd name="T62" fmla="*/ 44 w 188"/>
                <a:gd name="T63" fmla="*/ 359 h 703"/>
                <a:gd name="T64" fmla="*/ 49 w 188"/>
                <a:gd name="T65" fmla="*/ 375 h 703"/>
                <a:gd name="T66" fmla="*/ 60 w 188"/>
                <a:gd name="T67" fmla="*/ 384 h 703"/>
                <a:gd name="T68" fmla="*/ 75 w 188"/>
                <a:gd name="T69" fmla="*/ 397 h 703"/>
                <a:gd name="T70" fmla="*/ 87 w 188"/>
                <a:gd name="T71" fmla="*/ 425 h 703"/>
                <a:gd name="T72" fmla="*/ 100 w 188"/>
                <a:gd name="T73" fmla="*/ 455 h 703"/>
                <a:gd name="T74" fmla="*/ 114 w 188"/>
                <a:gd name="T75" fmla="*/ 461 h 703"/>
                <a:gd name="T76" fmla="*/ 119 w 188"/>
                <a:gd name="T77" fmla="*/ 464 h 703"/>
                <a:gd name="T78" fmla="*/ 129 w 188"/>
                <a:gd name="T79" fmla="*/ 490 h 703"/>
                <a:gd name="T80" fmla="*/ 135 w 188"/>
                <a:gd name="T81" fmla="*/ 522 h 703"/>
                <a:gd name="T82" fmla="*/ 138 w 188"/>
                <a:gd name="T83" fmla="*/ 540 h 703"/>
                <a:gd name="T84" fmla="*/ 143 w 188"/>
                <a:gd name="T85" fmla="*/ 547 h 703"/>
                <a:gd name="T86" fmla="*/ 152 w 188"/>
                <a:gd name="T87" fmla="*/ 556 h 703"/>
                <a:gd name="T88" fmla="*/ 164 w 188"/>
                <a:gd name="T89" fmla="*/ 572 h 703"/>
                <a:gd name="T90" fmla="*/ 180 w 188"/>
                <a:gd name="T91" fmla="*/ 584 h 703"/>
                <a:gd name="T92" fmla="*/ 187 w 188"/>
                <a:gd name="T93" fmla="*/ 598 h 703"/>
                <a:gd name="T94" fmla="*/ 187 w 188"/>
                <a:gd name="T95" fmla="*/ 616 h 703"/>
                <a:gd name="T96" fmla="*/ 181 w 188"/>
                <a:gd name="T97" fmla="*/ 646 h 703"/>
                <a:gd name="T98" fmla="*/ 183 w 188"/>
                <a:gd name="T99" fmla="*/ 674 h 703"/>
                <a:gd name="T100" fmla="*/ 186 w 188"/>
                <a:gd name="T101" fmla="*/ 688 h 703"/>
                <a:gd name="T102" fmla="*/ 185 w 188"/>
                <a:gd name="T103" fmla="*/ 702 h 703"/>
              </a:gdLst>
              <a:ahLst/>
              <a:cxnLst>
                <a:cxn ang="0">
                  <a:pos x="T0" y="T1"/>
                </a:cxn>
                <a:cxn ang="0">
                  <a:pos x="T2" y="T3"/>
                </a:cxn>
                <a:cxn ang="0">
                  <a:pos x="T4" y="T5"/>
                </a:cxn>
                <a:cxn ang="0">
                  <a:pos x="T6" y="T7"/>
                </a:cxn>
                <a:cxn ang="0">
                  <a:pos x="T8" y="T9"/>
                </a:cxn>
                <a:cxn ang="0">
                  <a:pos x="T10" y="T11"/>
                </a:cxn>
                <a:cxn ang="0">
                  <a:pos x="T12" y="T13"/>
                </a:cxn>
                <a:cxn ang="0">
                  <a:pos x="T14" y="T15"/>
                </a:cxn>
                <a:cxn ang="0">
                  <a:pos x="T16" y="T17"/>
                </a:cxn>
                <a:cxn ang="0">
                  <a:pos x="T18" y="T19"/>
                </a:cxn>
                <a:cxn ang="0">
                  <a:pos x="T20" y="T21"/>
                </a:cxn>
                <a:cxn ang="0">
                  <a:pos x="T22" y="T23"/>
                </a:cxn>
                <a:cxn ang="0">
                  <a:pos x="T24" y="T25"/>
                </a:cxn>
                <a:cxn ang="0">
                  <a:pos x="T26" y="T27"/>
                </a:cxn>
                <a:cxn ang="0">
                  <a:pos x="T28" y="T29"/>
                </a:cxn>
                <a:cxn ang="0">
                  <a:pos x="T30" y="T31"/>
                </a:cxn>
                <a:cxn ang="0">
                  <a:pos x="T32" y="T33"/>
                </a:cxn>
                <a:cxn ang="0">
                  <a:pos x="T34" y="T35"/>
                </a:cxn>
                <a:cxn ang="0">
                  <a:pos x="T36" y="T37"/>
                </a:cxn>
                <a:cxn ang="0">
                  <a:pos x="T38" y="T39"/>
                </a:cxn>
                <a:cxn ang="0">
                  <a:pos x="T40" y="T41"/>
                </a:cxn>
                <a:cxn ang="0">
                  <a:pos x="T42" y="T43"/>
                </a:cxn>
                <a:cxn ang="0">
                  <a:pos x="T44" y="T45"/>
                </a:cxn>
                <a:cxn ang="0">
                  <a:pos x="T46" y="T47"/>
                </a:cxn>
                <a:cxn ang="0">
                  <a:pos x="T48" y="T49"/>
                </a:cxn>
                <a:cxn ang="0">
                  <a:pos x="T50" y="T51"/>
                </a:cxn>
                <a:cxn ang="0">
                  <a:pos x="T52" y="T53"/>
                </a:cxn>
                <a:cxn ang="0">
                  <a:pos x="T54" y="T55"/>
                </a:cxn>
                <a:cxn ang="0">
                  <a:pos x="T56" y="T57"/>
                </a:cxn>
                <a:cxn ang="0">
                  <a:pos x="T58" y="T59"/>
                </a:cxn>
                <a:cxn ang="0">
                  <a:pos x="T60" y="T61"/>
                </a:cxn>
                <a:cxn ang="0">
                  <a:pos x="T62" y="T63"/>
                </a:cxn>
                <a:cxn ang="0">
                  <a:pos x="T64" y="T65"/>
                </a:cxn>
                <a:cxn ang="0">
                  <a:pos x="T66" y="T67"/>
                </a:cxn>
                <a:cxn ang="0">
                  <a:pos x="T68" y="T69"/>
                </a:cxn>
                <a:cxn ang="0">
                  <a:pos x="T70" y="T71"/>
                </a:cxn>
                <a:cxn ang="0">
                  <a:pos x="T72" y="T73"/>
                </a:cxn>
                <a:cxn ang="0">
                  <a:pos x="T74" y="T75"/>
                </a:cxn>
                <a:cxn ang="0">
                  <a:pos x="T76" y="T77"/>
                </a:cxn>
                <a:cxn ang="0">
                  <a:pos x="T78" y="T79"/>
                </a:cxn>
                <a:cxn ang="0">
                  <a:pos x="T80" y="T81"/>
                </a:cxn>
                <a:cxn ang="0">
                  <a:pos x="T82" y="T83"/>
                </a:cxn>
                <a:cxn ang="0">
                  <a:pos x="T84" y="T85"/>
                </a:cxn>
                <a:cxn ang="0">
                  <a:pos x="T86" y="T87"/>
                </a:cxn>
                <a:cxn ang="0">
                  <a:pos x="T88" y="T89"/>
                </a:cxn>
                <a:cxn ang="0">
                  <a:pos x="T90" y="T91"/>
                </a:cxn>
                <a:cxn ang="0">
                  <a:pos x="T92" y="T93"/>
                </a:cxn>
                <a:cxn ang="0">
                  <a:pos x="T94" y="T95"/>
                </a:cxn>
                <a:cxn ang="0">
                  <a:pos x="T96" y="T97"/>
                </a:cxn>
                <a:cxn ang="0">
                  <a:pos x="T98" y="T99"/>
                </a:cxn>
                <a:cxn ang="0">
                  <a:pos x="T100" y="T101"/>
                </a:cxn>
                <a:cxn ang="0">
                  <a:pos x="T102" y="T103"/>
                </a:cxn>
              </a:cxnLst>
              <a:rect l="0" t="0" r="r" b="b"/>
              <a:pathLst>
                <a:path w="188" h="703">
                  <a:moveTo>
                    <a:pt x="85" y="0"/>
                  </a:moveTo>
                  <a:lnTo>
                    <a:pt x="83" y="6"/>
                  </a:lnTo>
                  <a:lnTo>
                    <a:pt x="82" y="10"/>
                  </a:lnTo>
                  <a:lnTo>
                    <a:pt x="82" y="13"/>
                  </a:lnTo>
                  <a:lnTo>
                    <a:pt x="81" y="14"/>
                  </a:lnTo>
                  <a:lnTo>
                    <a:pt x="81" y="16"/>
                  </a:lnTo>
                  <a:lnTo>
                    <a:pt x="79" y="17"/>
                  </a:lnTo>
                  <a:lnTo>
                    <a:pt x="78" y="17"/>
                  </a:lnTo>
                  <a:lnTo>
                    <a:pt x="77" y="17"/>
                  </a:lnTo>
                  <a:lnTo>
                    <a:pt x="75" y="19"/>
                  </a:lnTo>
                  <a:lnTo>
                    <a:pt x="73" y="19"/>
                  </a:lnTo>
                  <a:lnTo>
                    <a:pt x="71" y="20"/>
                  </a:lnTo>
                  <a:lnTo>
                    <a:pt x="70" y="22"/>
                  </a:lnTo>
                  <a:lnTo>
                    <a:pt x="69" y="23"/>
                  </a:lnTo>
                  <a:lnTo>
                    <a:pt x="68" y="25"/>
                  </a:lnTo>
                  <a:lnTo>
                    <a:pt x="67" y="25"/>
                  </a:lnTo>
                  <a:lnTo>
                    <a:pt x="66" y="25"/>
                  </a:lnTo>
                  <a:lnTo>
                    <a:pt x="65" y="25"/>
                  </a:lnTo>
                  <a:lnTo>
                    <a:pt x="64" y="25"/>
                  </a:lnTo>
                  <a:lnTo>
                    <a:pt x="62" y="26"/>
                  </a:lnTo>
                  <a:lnTo>
                    <a:pt x="60" y="27"/>
                  </a:lnTo>
                  <a:lnTo>
                    <a:pt x="56" y="30"/>
                  </a:lnTo>
                  <a:lnTo>
                    <a:pt x="52" y="32"/>
                  </a:lnTo>
                  <a:lnTo>
                    <a:pt x="50" y="35"/>
                  </a:lnTo>
                  <a:lnTo>
                    <a:pt x="48" y="36"/>
                  </a:lnTo>
                  <a:lnTo>
                    <a:pt x="47" y="36"/>
                  </a:lnTo>
                  <a:lnTo>
                    <a:pt x="46" y="38"/>
                  </a:lnTo>
                  <a:lnTo>
                    <a:pt x="45" y="38"/>
                  </a:lnTo>
                  <a:lnTo>
                    <a:pt x="44" y="39"/>
                  </a:lnTo>
                  <a:lnTo>
                    <a:pt x="43" y="39"/>
                  </a:lnTo>
                  <a:lnTo>
                    <a:pt x="41" y="39"/>
                  </a:lnTo>
                  <a:lnTo>
                    <a:pt x="38" y="41"/>
                  </a:lnTo>
                  <a:lnTo>
                    <a:pt x="33" y="43"/>
                  </a:lnTo>
                  <a:lnTo>
                    <a:pt x="32" y="45"/>
                  </a:lnTo>
                  <a:lnTo>
                    <a:pt x="30" y="46"/>
                  </a:lnTo>
                  <a:lnTo>
                    <a:pt x="29" y="48"/>
                  </a:lnTo>
                  <a:lnTo>
                    <a:pt x="29" y="49"/>
                  </a:lnTo>
                  <a:lnTo>
                    <a:pt x="28" y="54"/>
                  </a:lnTo>
                  <a:lnTo>
                    <a:pt x="28" y="58"/>
                  </a:lnTo>
                  <a:lnTo>
                    <a:pt x="28" y="62"/>
                  </a:lnTo>
                  <a:lnTo>
                    <a:pt x="26" y="71"/>
                  </a:lnTo>
                  <a:lnTo>
                    <a:pt x="23" y="80"/>
                  </a:lnTo>
                  <a:lnTo>
                    <a:pt x="22" y="83"/>
                  </a:lnTo>
                  <a:lnTo>
                    <a:pt x="20" y="86"/>
                  </a:lnTo>
                  <a:lnTo>
                    <a:pt x="18" y="89"/>
                  </a:lnTo>
                  <a:lnTo>
                    <a:pt x="15" y="91"/>
                  </a:lnTo>
                  <a:lnTo>
                    <a:pt x="12" y="102"/>
                  </a:lnTo>
                  <a:lnTo>
                    <a:pt x="10" y="112"/>
                  </a:lnTo>
                  <a:lnTo>
                    <a:pt x="8" y="121"/>
                  </a:lnTo>
                  <a:lnTo>
                    <a:pt x="5" y="131"/>
                  </a:lnTo>
                  <a:lnTo>
                    <a:pt x="4" y="134"/>
                  </a:lnTo>
                  <a:lnTo>
                    <a:pt x="4" y="135"/>
                  </a:lnTo>
                  <a:lnTo>
                    <a:pt x="4" y="138"/>
                  </a:lnTo>
                  <a:lnTo>
                    <a:pt x="3" y="140"/>
                  </a:lnTo>
                  <a:lnTo>
                    <a:pt x="2" y="141"/>
                  </a:lnTo>
                  <a:lnTo>
                    <a:pt x="1" y="144"/>
                  </a:lnTo>
                  <a:lnTo>
                    <a:pt x="0" y="145"/>
                  </a:lnTo>
                  <a:lnTo>
                    <a:pt x="0" y="147"/>
                  </a:lnTo>
                  <a:lnTo>
                    <a:pt x="2" y="151"/>
                  </a:lnTo>
                  <a:lnTo>
                    <a:pt x="2" y="154"/>
                  </a:lnTo>
                  <a:lnTo>
                    <a:pt x="2" y="156"/>
                  </a:lnTo>
                  <a:lnTo>
                    <a:pt x="3" y="156"/>
                  </a:lnTo>
                  <a:lnTo>
                    <a:pt x="5" y="156"/>
                  </a:lnTo>
                  <a:lnTo>
                    <a:pt x="7" y="157"/>
                  </a:lnTo>
                  <a:lnTo>
                    <a:pt x="8" y="158"/>
                  </a:lnTo>
                  <a:lnTo>
                    <a:pt x="10" y="160"/>
                  </a:lnTo>
                  <a:lnTo>
                    <a:pt x="12" y="163"/>
                  </a:lnTo>
                  <a:lnTo>
                    <a:pt x="14" y="164"/>
                  </a:lnTo>
                  <a:lnTo>
                    <a:pt x="15" y="166"/>
                  </a:lnTo>
                  <a:lnTo>
                    <a:pt x="16" y="167"/>
                  </a:lnTo>
                  <a:lnTo>
                    <a:pt x="16" y="169"/>
                  </a:lnTo>
                  <a:lnTo>
                    <a:pt x="15" y="169"/>
                  </a:lnTo>
                  <a:lnTo>
                    <a:pt x="15" y="170"/>
                  </a:lnTo>
                  <a:lnTo>
                    <a:pt x="16" y="170"/>
                  </a:lnTo>
                  <a:lnTo>
                    <a:pt x="17" y="172"/>
                  </a:lnTo>
                  <a:lnTo>
                    <a:pt x="18" y="173"/>
                  </a:lnTo>
                  <a:lnTo>
                    <a:pt x="20" y="174"/>
                  </a:lnTo>
                  <a:lnTo>
                    <a:pt x="27" y="179"/>
                  </a:lnTo>
                  <a:lnTo>
                    <a:pt x="34" y="182"/>
                  </a:lnTo>
                  <a:lnTo>
                    <a:pt x="42" y="183"/>
                  </a:lnTo>
                  <a:lnTo>
                    <a:pt x="46" y="185"/>
                  </a:lnTo>
                  <a:lnTo>
                    <a:pt x="50" y="185"/>
                  </a:lnTo>
                  <a:lnTo>
                    <a:pt x="55" y="186"/>
                  </a:lnTo>
                  <a:lnTo>
                    <a:pt x="56" y="186"/>
                  </a:lnTo>
                  <a:lnTo>
                    <a:pt x="58" y="188"/>
                  </a:lnTo>
                  <a:lnTo>
                    <a:pt x="60" y="192"/>
                  </a:lnTo>
                  <a:lnTo>
                    <a:pt x="62" y="198"/>
                  </a:lnTo>
                  <a:lnTo>
                    <a:pt x="63" y="202"/>
                  </a:lnTo>
                  <a:lnTo>
                    <a:pt x="63" y="204"/>
                  </a:lnTo>
                  <a:lnTo>
                    <a:pt x="61" y="217"/>
                  </a:lnTo>
                  <a:lnTo>
                    <a:pt x="60" y="224"/>
                  </a:lnTo>
                  <a:lnTo>
                    <a:pt x="58" y="230"/>
                  </a:lnTo>
                  <a:lnTo>
                    <a:pt x="56" y="236"/>
                  </a:lnTo>
                  <a:lnTo>
                    <a:pt x="53" y="241"/>
                  </a:lnTo>
                  <a:lnTo>
                    <a:pt x="51" y="243"/>
                  </a:lnTo>
                  <a:lnTo>
                    <a:pt x="49" y="246"/>
                  </a:lnTo>
                  <a:lnTo>
                    <a:pt x="46" y="247"/>
                  </a:lnTo>
                  <a:lnTo>
                    <a:pt x="43" y="249"/>
                  </a:lnTo>
                  <a:lnTo>
                    <a:pt x="40" y="252"/>
                  </a:lnTo>
                  <a:lnTo>
                    <a:pt x="37" y="253"/>
                  </a:lnTo>
                  <a:lnTo>
                    <a:pt x="35" y="255"/>
                  </a:lnTo>
                  <a:lnTo>
                    <a:pt x="33" y="255"/>
                  </a:lnTo>
                  <a:lnTo>
                    <a:pt x="29" y="257"/>
                  </a:lnTo>
                  <a:lnTo>
                    <a:pt x="28" y="260"/>
                  </a:lnTo>
                  <a:lnTo>
                    <a:pt x="25" y="263"/>
                  </a:lnTo>
                  <a:lnTo>
                    <a:pt x="19" y="285"/>
                  </a:lnTo>
                  <a:lnTo>
                    <a:pt x="13" y="306"/>
                  </a:lnTo>
                  <a:lnTo>
                    <a:pt x="12" y="308"/>
                  </a:lnTo>
                  <a:lnTo>
                    <a:pt x="10" y="313"/>
                  </a:lnTo>
                  <a:lnTo>
                    <a:pt x="9" y="316"/>
                  </a:lnTo>
                  <a:lnTo>
                    <a:pt x="9" y="317"/>
                  </a:lnTo>
                  <a:lnTo>
                    <a:pt x="9" y="320"/>
                  </a:lnTo>
                  <a:lnTo>
                    <a:pt x="8" y="322"/>
                  </a:lnTo>
                  <a:lnTo>
                    <a:pt x="7" y="324"/>
                  </a:lnTo>
                  <a:lnTo>
                    <a:pt x="6" y="326"/>
                  </a:lnTo>
                  <a:lnTo>
                    <a:pt x="5" y="329"/>
                  </a:lnTo>
                  <a:lnTo>
                    <a:pt x="7" y="333"/>
                  </a:lnTo>
                  <a:lnTo>
                    <a:pt x="8" y="338"/>
                  </a:lnTo>
                  <a:lnTo>
                    <a:pt x="10" y="343"/>
                  </a:lnTo>
                  <a:lnTo>
                    <a:pt x="13" y="346"/>
                  </a:lnTo>
                  <a:lnTo>
                    <a:pt x="18" y="349"/>
                  </a:lnTo>
                  <a:lnTo>
                    <a:pt x="24" y="349"/>
                  </a:lnTo>
                  <a:lnTo>
                    <a:pt x="29" y="351"/>
                  </a:lnTo>
                  <a:lnTo>
                    <a:pt x="35" y="351"/>
                  </a:lnTo>
                  <a:lnTo>
                    <a:pt x="39" y="354"/>
                  </a:lnTo>
                  <a:lnTo>
                    <a:pt x="41" y="355"/>
                  </a:lnTo>
                  <a:lnTo>
                    <a:pt x="43" y="356"/>
                  </a:lnTo>
                  <a:lnTo>
                    <a:pt x="44" y="359"/>
                  </a:lnTo>
                  <a:lnTo>
                    <a:pt x="45" y="362"/>
                  </a:lnTo>
                  <a:lnTo>
                    <a:pt x="47" y="370"/>
                  </a:lnTo>
                  <a:lnTo>
                    <a:pt x="48" y="372"/>
                  </a:lnTo>
                  <a:lnTo>
                    <a:pt x="49" y="375"/>
                  </a:lnTo>
                  <a:lnTo>
                    <a:pt x="51" y="378"/>
                  </a:lnTo>
                  <a:lnTo>
                    <a:pt x="53" y="381"/>
                  </a:lnTo>
                  <a:lnTo>
                    <a:pt x="57" y="383"/>
                  </a:lnTo>
                  <a:lnTo>
                    <a:pt x="60" y="384"/>
                  </a:lnTo>
                  <a:lnTo>
                    <a:pt x="63" y="387"/>
                  </a:lnTo>
                  <a:lnTo>
                    <a:pt x="66" y="389"/>
                  </a:lnTo>
                  <a:lnTo>
                    <a:pt x="72" y="394"/>
                  </a:lnTo>
                  <a:lnTo>
                    <a:pt x="75" y="397"/>
                  </a:lnTo>
                  <a:lnTo>
                    <a:pt x="78" y="399"/>
                  </a:lnTo>
                  <a:lnTo>
                    <a:pt x="79" y="400"/>
                  </a:lnTo>
                  <a:lnTo>
                    <a:pt x="80" y="400"/>
                  </a:lnTo>
                  <a:lnTo>
                    <a:pt x="87" y="425"/>
                  </a:lnTo>
                  <a:lnTo>
                    <a:pt x="95" y="450"/>
                  </a:lnTo>
                  <a:lnTo>
                    <a:pt x="96" y="451"/>
                  </a:lnTo>
                  <a:lnTo>
                    <a:pt x="97" y="453"/>
                  </a:lnTo>
                  <a:lnTo>
                    <a:pt x="100" y="455"/>
                  </a:lnTo>
                  <a:lnTo>
                    <a:pt x="103" y="457"/>
                  </a:lnTo>
                  <a:lnTo>
                    <a:pt x="107" y="458"/>
                  </a:lnTo>
                  <a:lnTo>
                    <a:pt x="111" y="460"/>
                  </a:lnTo>
                  <a:lnTo>
                    <a:pt x="114" y="461"/>
                  </a:lnTo>
                  <a:lnTo>
                    <a:pt x="115" y="461"/>
                  </a:lnTo>
                  <a:lnTo>
                    <a:pt x="116" y="461"/>
                  </a:lnTo>
                  <a:lnTo>
                    <a:pt x="117" y="461"/>
                  </a:lnTo>
                  <a:lnTo>
                    <a:pt x="119" y="464"/>
                  </a:lnTo>
                  <a:lnTo>
                    <a:pt x="121" y="467"/>
                  </a:lnTo>
                  <a:lnTo>
                    <a:pt x="124" y="474"/>
                  </a:lnTo>
                  <a:lnTo>
                    <a:pt x="127" y="483"/>
                  </a:lnTo>
                  <a:lnTo>
                    <a:pt x="129" y="490"/>
                  </a:lnTo>
                  <a:lnTo>
                    <a:pt x="130" y="499"/>
                  </a:lnTo>
                  <a:lnTo>
                    <a:pt x="132" y="508"/>
                  </a:lnTo>
                  <a:lnTo>
                    <a:pt x="133" y="515"/>
                  </a:lnTo>
                  <a:lnTo>
                    <a:pt x="135" y="522"/>
                  </a:lnTo>
                  <a:lnTo>
                    <a:pt x="136" y="528"/>
                  </a:lnTo>
                  <a:lnTo>
                    <a:pt x="137" y="533"/>
                  </a:lnTo>
                  <a:lnTo>
                    <a:pt x="138" y="537"/>
                  </a:lnTo>
                  <a:lnTo>
                    <a:pt x="138" y="540"/>
                  </a:lnTo>
                  <a:lnTo>
                    <a:pt x="139" y="543"/>
                  </a:lnTo>
                  <a:lnTo>
                    <a:pt x="140" y="544"/>
                  </a:lnTo>
                  <a:lnTo>
                    <a:pt x="141" y="546"/>
                  </a:lnTo>
                  <a:lnTo>
                    <a:pt x="143" y="547"/>
                  </a:lnTo>
                  <a:lnTo>
                    <a:pt x="145" y="549"/>
                  </a:lnTo>
                  <a:lnTo>
                    <a:pt x="147" y="549"/>
                  </a:lnTo>
                  <a:lnTo>
                    <a:pt x="150" y="550"/>
                  </a:lnTo>
                  <a:lnTo>
                    <a:pt x="152" y="556"/>
                  </a:lnTo>
                  <a:lnTo>
                    <a:pt x="154" y="560"/>
                  </a:lnTo>
                  <a:lnTo>
                    <a:pt x="157" y="565"/>
                  </a:lnTo>
                  <a:lnTo>
                    <a:pt x="160" y="568"/>
                  </a:lnTo>
                  <a:lnTo>
                    <a:pt x="164" y="572"/>
                  </a:lnTo>
                  <a:lnTo>
                    <a:pt x="168" y="575"/>
                  </a:lnTo>
                  <a:lnTo>
                    <a:pt x="172" y="578"/>
                  </a:lnTo>
                  <a:lnTo>
                    <a:pt x="177" y="581"/>
                  </a:lnTo>
                  <a:lnTo>
                    <a:pt x="180" y="584"/>
                  </a:lnTo>
                  <a:lnTo>
                    <a:pt x="182" y="588"/>
                  </a:lnTo>
                  <a:lnTo>
                    <a:pt x="184" y="591"/>
                  </a:lnTo>
                  <a:lnTo>
                    <a:pt x="186" y="594"/>
                  </a:lnTo>
                  <a:lnTo>
                    <a:pt x="187" y="598"/>
                  </a:lnTo>
                  <a:lnTo>
                    <a:pt x="187" y="601"/>
                  </a:lnTo>
                  <a:lnTo>
                    <a:pt x="187" y="604"/>
                  </a:lnTo>
                  <a:lnTo>
                    <a:pt x="187" y="608"/>
                  </a:lnTo>
                  <a:lnTo>
                    <a:pt x="187" y="616"/>
                  </a:lnTo>
                  <a:lnTo>
                    <a:pt x="185" y="623"/>
                  </a:lnTo>
                  <a:lnTo>
                    <a:pt x="182" y="630"/>
                  </a:lnTo>
                  <a:lnTo>
                    <a:pt x="180" y="639"/>
                  </a:lnTo>
                  <a:lnTo>
                    <a:pt x="181" y="646"/>
                  </a:lnTo>
                  <a:lnTo>
                    <a:pt x="181" y="655"/>
                  </a:lnTo>
                  <a:lnTo>
                    <a:pt x="182" y="662"/>
                  </a:lnTo>
                  <a:lnTo>
                    <a:pt x="182" y="670"/>
                  </a:lnTo>
                  <a:lnTo>
                    <a:pt x="183" y="674"/>
                  </a:lnTo>
                  <a:lnTo>
                    <a:pt x="185" y="680"/>
                  </a:lnTo>
                  <a:lnTo>
                    <a:pt x="186" y="684"/>
                  </a:lnTo>
                  <a:lnTo>
                    <a:pt x="187" y="686"/>
                  </a:lnTo>
                  <a:lnTo>
                    <a:pt x="186" y="688"/>
                  </a:lnTo>
                  <a:lnTo>
                    <a:pt x="185" y="691"/>
                  </a:lnTo>
                  <a:lnTo>
                    <a:pt x="185" y="694"/>
                  </a:lnTo>
                  <a:lnTo>
                    <a:pt x="185" y="696"/>
                  </a:lnTo>
                  <a:lnTo>
                    <a:pt x="185" y="702"/>
                  </a:lnTo>
                </a:path>
              </a:pathLst>
            </a:custGeom>
            <a:noFill/>
            <a:ln w="76200" cap="rnd" cmpd="sng">
              <a:solidFill>
                <a:srgbClr val="FAFD00"/>
              </a:solidFill>
              <a:prstDash val="solid"/>
              <a:round/>
              <a:headEnd type="none" w="med" len="med"/>
              <a:tailEnd type="none" w="med" len="med"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bg1"/>
                  </a:solidFill>
                </a14:hiddenFill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/>
            <a:lstStyle/>
            <a:p>
              <a:endParaRPr lang="en-US"/>
            </a:p>
          </p:txBody>
        </p:sp>
      </p:grpSp>
      <p:sp>
        <p:nvSpPr>
          <p:cNvPr id="60424" name="Rectangle 8"/>
          <p:cNvSpPr>
            <a:spLocks noChangeArrowheads="1"/>
          </p:cNvSpPr>
          <p:nvPr/>
        </p:nvSpPr>
        <p:spPr bwMode="auto">
          <a:xfrm>
            <a:off x="61913" y="1784350"/>
            <a:ext cx="9004300" cy="13081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Statutory Duties of </a:t>
            </a:r>
          </a:p>
          <a:p>
            <a:pPr algn="ctr"/>
            <a:r>
              <a:rPr lang="en-US" altLang="en-US" sz="4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Local Boards of Health </a:t>
            </a:r>
            <a:r>
              <a:rPr lang="en-US" altLang="en-US" sz="28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(cont.)</a:t>
            </a:r>
          </a:p>
        </p:txBody>
      </p:sp>
      <p:sp>
        <p:nvSpPr>
          <p:cNvPr id="60425" name="Rectangle 9"/>
          <p:cNvSpPr>
            <a:spLocks noChangeArrowheads="1"/>
          </p:cNvSpPr>
          <p:nvPr/>
        </p:nvSpPr>
        <p:spPr bwMode="auto">
          <a:xfrm>
            <a:off x="61913" y="3171825"/>
            <a:ext cx="8586787" cy="32893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bg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lIns="90488" tIns="44450" rIns="90488" bIns="44450">
            <a:spAutoFit/>
          </a:bodyPr>
          <a:lstStyle/>
          <a:p>
            <a:pPr>
              <a:buFontTx/>
              <a:buChar char="•"/>
            </a:pPr>
            <a:r>
              <a:rPr lang="en-US" altLang="en-US" sz="3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Provide </a:t>
            </a:r>
            <a:r>
              <a:rPr lang="en-US" altLang="en-US" sz="3000" b="1" u="sng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leadership</a:t>
            </a:r>
            <a:r>
              <a:rPr lang="en-US" altLang="en-US" sz="3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that:</a:t>
            </a:r>
          </a:p>
          <a:p>
            <a:r>
              <a:rPr lang="en-US" altLang="en-US" sz="3000" b="1">
                <a:solidFill>
                  <a:srgbClr val="FAFD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</a:t>
            </a:r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- fosters local involvement and commitment</a:t>
            </a:r>
          </a:p>
          <a:p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emphasizes public health needs</a:t>
            </a:r>
          </a:p>
          <a:p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- advocates for equitable distribution of</a:t>
            </a:r>
          </a:p>
          <a:p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public health resources and complementary</a:t>
            </a:r>
          </a:p>
          <a:p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private activities commensurate with</a:t>
            </a:r>
          </a:p>
          <a:p>
            <a:r>
              <a:rPr lang="en-US" altLang="en-US" sz="3000" b="1">
                <a:solidFill>
                  <a:srgbClr val="FFFFFF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    public health needs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47107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Clr>
                <a:srgbClr val="FFFFFF"/>
              </a:buClr>
              <a:buSzTx/>
            </a:pPr>
            <a:r>
              <a:rPr lang="en-US" altLang="en-US" sz="2800">
                <a:solidFill>
                  <a:srgbClr val="FAFD00"/>
                </a:solidFill>
              </a:rPr>
              <a:t>Local Board of Health</a:t>
            </a:r>
          </a:p>
          <a:p>
            <a:pPr lvl="1">
              <a:buClr>
                <a:srgbClr val="FFFFFF"/>
              </a:buClr>
              <a:buSzTx/>
            </a:pPr>
            <a:r>
              <a:rPr lang="en-US" altLang="en-US" sz="2400" b="1">
                <a:solidFill>
                  <a:srgbClr val="FFFFFF"/>
                </a:solidFill>
              </a:rPr>
              <a:t>Membership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sz="1800">
                <a:solidFill>
                  <a:srgbClr val="FFFF00"/>
                </a:solidFill>
              </a:rPr>
              <a:t>Not more than 9 members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sz="1800">
                <a:solidFill>
                  <a:srgbClr val="FFFF00"/>
                </a:solidFill>
              </a:rPr>
              <a:t>At least 3 members are not elected officials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sz="1800">
                <a:solidFill>
                  <a:srgbClr val="FFFF00"/>
                </a:solidFill>
              </a:rPr>
              <a:t>“Good faith effort” to appoint a RN and a MD</a:t>
            </a:r>
          </a:p>
          <a:p>
            <a:pPr lvl="4">
              <a:buClr>
                <a:srgbClr val="FFFFFF"/>
              </a:buClr>
              <a:buSzTx/>
            </a:pPr>
            <a:r>
              <a:rPr lang="en-US" altLang="en-US" sz="1800">
                <a:solidFill>
                  <a:srgbClr val="FFFF00"/>
                </a:solidFill>
              </a:rPr>
              <a:t>Reflect diversity of the community</a:t>
            </a:r>
          </a:p>
          <a:p>
            <a:pPr lvl="4">
              <a:buClr>
                <a:srgbClr val="FFFFFF"/>
              </a:buClr>
              <a:buSzTx/>
              <a:buFont typeface="Monotype Sorts" pitchFamily="2" charset="2"/>
              <a:buNone/>
            </a:pPr>
            <a:endParaRPr lang="en-US" altLang="en-US" sz="1800">
              <a:solidFill>
                <a:srgbClr val="FFFF00"/>
              </a:solidFill>
            </a:endParaRPr>
          </a:p>
          <a:p>
            <a:pPr lvl="1">
              <a:buClr>
                <a:srgbClr val="FFFFFF"/>
              </a:buClr>
              <a:buSzTx/>
            </a:pPr>
            <a:r>
              <a:rPr lang="en-US" altLang="en-US" sz="2400" b="1">
                <a:solidFill>
                  <a:srgbClr val="FFFFFF"/>
                </a:solidFill>
              </a:rPr>
              <a:t>County human services board  under 46.23 may act as a county board of health</a:t>
            </a:r>
          </a:p>
          <a:p>
            <a:pPr lvl="3">
              <a:buClr>
                <a:srgbClr val="FFFFFF"/>
              </a:buClr>
              <a:buSzTx/>
            </a:pPr>
            <a:r>
              <a:rPr lang="en-US" altLang="en-US" sz="1800">
                <a:solidFill>
                  <a:srgbClr val="FFFF00"/>
                </a:solidFill>
              </a:rPr>
              <a:t>If the County Human Services Board acts in this capacity, it shall use the word “health” in its title.</a:t>
            </a:r>
            <a:r>
              <a:rPr lang="en-US" altLang="en-US" sz="1800" b="1">
                <a:solidFill>
                  <a:srgbClr val="FFFF00"/>
                </a:solidFill>
              </a:rPr>
              <a:t>  </a:t>
            </a:r>
          </a:p>
          <a:p>
            <a:pPr>
              <a:buFont typeface="Monotype Sorts" pitchFamily="2" charset="2"/>
              <a:buNone/>
            </a:pPr>
            <a:endParaRPr lang="en-US" altLang="en-US" sz="2800" b="1">
              <a:solidFill>
                <a:srgbClr val="FFFF00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4710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710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47107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47107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7107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47107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47107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7107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1" dur="500" fill="hold"/>
                                        <p:tgtEl>
                                          <p:spTgt spid="47107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106" grpId="0" autoUpdateAnimBg="0"/>
      <p:bldP spid="47107" grpId="0" build="p" autoUpdateAnimBg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32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en-US" b="1"/>
              <a:t>FOCUS ON CHAPTER 251</a:t>
            </a:r>
            <a:endParaRPr lang="en-US" altLang="en-US"/>
          </a:p>
        </p:txBody>
      </p:sp>
      <p:sp>
        <p:nvSpPr>
          <p:cNvPr id="5632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buFont typeface="Monotype Sorts" pitchFamily="2" charset="2"/>
              <a:buNone/>
            </a:pPr>
            <a:r>
              <a:rPr lang="en-US" altLang="en-US" b="1">
                <a:solidFill>
                  <a:srgbClr val="FAFD00"/>
                </a:solidFill>
              </a:rPr>
              <a:t>Local Health Department Structure:</a:t>
            </a:r>
          </a:p>
          <a:p>
            <a:pPr lvl="1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</a:rPr>
              <a:t>City Health Department</a:t>
            </a:r>
          </a:p>
          <a:p>
            <a:pPr lvl="1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</a:rPr>
              <a:t>County Health Department</a:t>
            </a:r>
          </a:p>
          <a:p>
            <a:pPr lvl="1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</a:rPr>
              <a:t>City/County Health Department</a:t>
            </a:r>
          </a:p>
          <a:p>
            <a:pPr lvl="1">
              <a:buClr>
                <a:srgbClr val="FFFFFF"/>
              </a:buClr>
            </a:pPr>
            <a:r>
              <a:rPr lang="en-US" altLang="en-US" b="1">
                <a:solidFill>
                  <a:srgbClr val="FFFFFF"/>
                </a:solidFill>
              </a:rPr>
              <a:t>Multi-County Health Department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4" presetClass="entr" presetSubtype="5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vertical)">
                                      <p:cBhvr>
                                        <p:cTn id="7" dur="500"/>
                                        <p:tgtEl>
                                          <p:spTgt spid="563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2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63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632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632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632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632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6322" grpId="0" autoUpdateAnimBg="0"/>
      <p:bldP spid="56323" grpId="0" build="p" autoUpdateAnimBg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MMPROD_UIDATA" val="&lt;database version=&quot;11.0&quot;&gt;&lt;object type=&quot;1&quot; unique_id=&quot;10001&quot;&gt;&lt;object type=&quot;2&quot; unique_id=&quot;10126&quot;&gt;&lt;object type=&quot;3&quot; unique_id=&quot;10127&quot;&gt;&lt;property id=&quot;20148&quot; value=&quot;5&quot;/&gt;&lt;property id=&quot;20300&quot; value=&quot;Slide 1 - &amp;quot;Wisconsin  Statutes and Administrative Rules&amp;quot;&quot;/&gt;&lt;property id=&quot;20307&quot; value=&quot;257&quot;/&gt;&lt;/object&gt;&lt;object type=&quot;3&quot; unique_id=&quot;10128&quot;&gt;&lt;property id=&quot;20148&quot; value=&quot;5&quot;/&gt;&lt;property id=&quot;20300&quot; value=&quot;Slide 2 - &amp;quot;Wisconsin  Statutes and Administrative Rules&amp;quot;&quot;/&gt;&lt;property id=&quot;20307&quot; value=&quot;258&quot;/&gt;&lt;/object&gt;&lt;object type=&quot;3&quot; unique_id=&quot;10129&quot;&gt;&lt;property id=&quot;20148&quot; value=&quot;5&quot;/&gt;&lt;property id=&quot;20300&quot; value=&quot;Slide 3 - &amp;quot;Wisconsin  Statutes and Administrative Rules&amp;quot;&quot;/&gt;&lt;property id=&quot;20307&quot; value=&quot;259&quot;/&gt;&lt;/object&gt;&lt;object type=&quot;3&quot; unique_id=&quot;10130&quot;&gt;&lt;property id=&quot;20148&quot; value=&quot;5&quot;/&gt;&lt;property id=&quot;20300&quot; value=&quot;Slide 4 - &amp;quot;WISCONSIN’S PUBLIC HEALTH STATUTES&amp;quot;&quot;/&gt;&lt;property id=&quot;20307&quot; value=&quot;287&quot;/&gt;&lt;/object&gt;&lt;object type=&quot;3&quot; unique_id=&quot;10131&quot;&gt;&lt;property id=&quot;20148&quot; value=&quot;5&quot;/&gt;&lt;property id=&quot;20300&quot; value=&quot;Slide 5 - &amp;quot;Wisconsin  Statutes and Administrative Rules&amp;quot;&quot;/&gt;&lt;property id=&quot;20307&quot; value=&quot;296&quot;/&gt;&lt;/object&gt;&lt;object type=&quot;3&quot; unique_id=&quot;10132&quot;&gt;&lt;property id=&quot;20148&quot; value=&quot;5&quot;/&gt;&lt;property id=&quot;20300&quot; value=&quot;Slide 6 - &amp;quot;Wisconsin  Statutes and Administrative Rules&amp;quot;&quot;/&gt;&lt;property id=&quot;20307&quot; value=&quot;297&quot;/&gt;&lt;/object&gt;&lt;object type=&quot;3&quot; unique_id=&quot;10133&quot;&gt;&lt;property id=&quot;20148&quot; value=&quot;5&quot;/&gt;&lt;property id=&quot;20300&quot; value=&quot;Slide 7 - &amp;quot;Wisconsin  Statutes and Administrative Rules&amp;quot;&quot;/&gt;&lt;property id=&quot;20307&quot; value=&quot;298&quot;/&gt;&lt;/object&gt;&lt;object type=&quot;3&quot; unique_id=&quot;10134&quot;&gt;&lt;property id=&quot;20148&quot; value=&quot;5&quot;/&gt;&lt;property id=&quot;20300&quot; value=&quot;Slide 8 - &amp;quot;FOCUS ON CHAPTER 251&amp;quot;&quot;/&gt;&lt;property id=&quot;20307&quot; value=&quot;288&quot;/&gt;&lt;/object&gt;&lt;object type=&quot;3&quot; unique_id=&quot;10135&quot;&gt;&lt;property id=&quot;20148&quot; value=&quot;5&quot;/&gt;&lt;property id=&quot;20300&quot; value=&quot;Slide 9 - &amp;quot;FOCUS ON CHAPTER 251&amp;quot;&quot;/&gt;&lt;property id=&quot;20307&quot; value=&quot;295&quot;/&gt;&lt;/object&gt;&lt;object type=&quot;3&quot; unique_id=&quot;10136&quot;&gt;&lt;property id=&quot;20148&quot; value=&quot;5&quot;/&gt;&lt;property id=&quot;20300&quot; value=&quot;Slide 10 - &amp;quot;FOCUS ON CHAPTER 251&amp;quot;&quot;/&gt;&lt;property id=&quot;20307&quot; value=&quot;291&quot;/&gt;&lt;/object&gt;&lt;object type=&quot;3&quot; unique_id=&quot;10137&quot;&gt;&lt;property id=&quot;20148&quot; value=&quot;5&quot;/&gt;&lt;property id=&quot;20300&quot; value=&quot;Slide 11 - &amp;quot;FOCUS ON CHAPTER 251&amp;quot;&quot;/&gt;&lt;property id=&quot;20307&quot; value=&quot;292&quot;/&gt;&lt;/object&gt;&lt;object type=&quot;3&quot; unique_id=&quot;10138&quot;&gt;&lt;property id=&quot;20148&quot; value=&quot;5&quot;/&gt;&lt;property id=&quot;20300&quot; value=&quot;Slide 12 - &amp;quot;FOCUS ON CHAPTER 251&amp;quot;&quot;/&gt;&lt;property id=&quot;20307&quot; value=&quot;293&quot;/&gt;&lt;/object&gt;&lt;object type=&quot;3&quot; unique_id=&quot;10139&quot;&gt;&lt;property id=&quot;20148&quot; value=&quot;5&quot;/&gt;&lt;property id=&quot;20300&quot; value=&quot;Slide 13 - &amp;quot;FOCUS ON CHAPTER 251&amp;quot;&quot;/&gt;&lt;property id=&quot;20307&quot; value=&quot;294&quot;/&gt;&lt;/object&gt;&lt;object type=&quot;3&quot; unique_id=&quot;10140&quot;&gt;&lt;property id=&quot;20148&quot; value=&quot;5&quot;/&gt;&lt;property id=&quot;20300&quot; value=&quot;Slide 14 - &amp;quot;CHAPTER 251 - continued&amp;quot;&quot;/&gt;&lt;property id=&quot;20307&quot; value=&quot;289&quot;/&gt;&lt;/object&gt;&lt;object type=&quot;3&quot; unique_id=&quot;10141&quot;&gt;&lt;property id=&quot;20148&quot; value=&quot;5&quot;/&gt;&lt;property id=&quot;20300&quot; value=&quot;Slide 15 - &amp;quot;CHAPTER 251 - continued&amp;quot;&quot;/&gt;&lt;property id=&quot;20307&quot; value=&quot;299&quot;/&gt;&lt;/object&gt;&lt;object type=&quot;3&quot; unique_id=&quot;10142&quot;&gt;&lt;property id=&quot;20148&quot; value=&quot;5&quot;/&gt;&lt;property id=&quot;20300&quot; value=&quot;Slide 16 - &amp;quot;QUESTIONS?&amp;quot;&quot;/&gt;&lt;property id=&quot;20307&quot; value=&quot;300&quot;/&gt;&lt;/object&gt;&lt;/object&gt;&lt;object type=&quot;8&quot; unique_id=&quot;10160&quot;&gt;&lt;/object&gt;&lt;/object&gt;&lt;/database&gt;"/>
  <p:tag name="MMPROD_NEXTUNIQUEID" val="10009"/>
  <p:tag name="SECTOMILLISECCONVERTED" val="1"/>
</p:tagLst>
</file>

<file path=ppt/theme/theme1.xml><?xml version="1.0" encoding="utf-8"?>
<a:theme xmlns:a="http://schemas.openxmlformats.org/drawingml/2006/main" name="sparkles.ppt">
  <a:themeElements>
    <a:clrScheme name="">
      <a:dk1>
        <a:srgbClr val="000020"/>
      </a:dk1>
      <a:lt1>
        <a:srgbClr val="E0E0E0"/>
      </a:lt1>
      <a:dk2>
        <a:srgbClr val="0000FF"/>
      </a:dk2>
      <a:lt2>
        <a:srgbClr val="00CECE"/>
      </a:lt2>
      <a:accent1>
        <a:srgbClr val="A0A0A0"/>
      </a:accent1>
      <a:accent2>
        <a:srgbClr val="FF8000"/>
      </a:accent2>
      <a:accent3>
        <a:srgbClr val="AAAAFF"/>
      </a:accent3>
      <a:accent4>
        <a:srgbClr val="BFBFBF"/>
      </a:accent4>
      <a:accent5>
        <a:srgbClr val="CDCDCD"/>
      </a:accent5>
      <a:accent6>
        <a:srgbClr val="E77300"/>
      </a:accent6>
      <a:hlink>
        <a:srgbClr val="C000C0"/>
      </a:hlink>
      <a:folHlink>
        <a:srgbClr val="8080FF"/>
      </a:folHlink>
    </a:clrScheme>
    <a:fontScheme name="sparkles.ppt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12700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>
              <a:outerShdw blurRad="38100" dist="38100" dir="2700000" algn="tl">
                <a:srgbClr val="000000">
                  <a:alpha val="43137"/>
                </a:srgbClr>
              </a:outerShdw>
            </a:effectLst>
            <a:latin typeface="Arial" charset="0"/>
          </a:defRPr>
        </a:defPPr>
      </a:lstStyle>
    </a:lnDef>
  </a:objectDefaults>
  <a:extraClrSchemeLst>
    <a:extraClrScheme>
      <a:clrScheme name="sparkles.ppt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s.ppt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parkles.ppt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s.ppt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s.ppt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s.ppt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parkles.ppt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19191"/>
      </a:lt2>
      <a:accent1>
        <a:srgbClr val="618FFD"/>
      </a:accent1>
      <a:accent2>
        <a:srgbClr val="00AE00"/>
      </a:accent2>
      <a:accent3>
        <a:srgbClr val="FFFFFF"/>
      </a:accent3>
      <a:accent4>
        <a:srgbClr val="000000"/>
      </a:accent4>
      <a:accent5>
        <a:srgbClr val="B7C6FE"/>
      </a:accent5>
      <a:accent6>
        <a:srgbClr val="009D00"/>
      </a:accent6>
      <a:hlink>
        <a:srgbClr val="FC0128"/>
      </a:hlink>
      <a:folHlink>
        <a:srgbClr val="CECECE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c:\msoffice\powerpnt\template\sldshow\sparkles.ppt</Template>
  <TotalTime>696</TotalTime>
  <Pages>31</Pages>
  <Words>716</Words>
  <Application>Microsoft Office PowerPoint</Application>
  <PresentationFormat>On-screen Show (4:3)</PresentationFormat>
  <Paragraphs>119</Paragraphs>
  <Slides>16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16</vt:i4>
      </vt:variant>
    </vt:vector>
  </HeadingPairs>
  <TitlesOfParts>
    <vt:vector size="20" baseType="lpstr">
      <vt:lpstr>Times New Roman</vt:lpstr>
      <vt:lpstr>Arial</vt:lpstr>
      <vt:lpstr>Monotype Sorts</vt:lpstr>
      <vt:lpstr>sparkles.ppt</vt:lpstr>
      <vt:lpstr>Wisconsin  Statutes and Administrative Rules</vt:lpstr>
      <vt:lpstr>Wisconsin  Statutes and Administrative Rules</vt:lpstr>
      <vt:lpstr>Wisconsin  Statutes and Administrative Rules</vt:lpstr>
      <vt:lpstr>WISCONSIN’S PUBLIC HEALTH STATUTES</vt:lpstr>
      <vt:lpstr>Wisconsin  Statutes and Administrative Rules</vt:lpstr>
      <vt:lpstr>Wisconsin  Statutes and Administrative Rules</vt:lpstr>
      <vt:lpstr>Wisconsin  Statutes and Administrative Rules</vt:lpstr>
      <vt:lpstr>FOCUS ON CHAPTER 251</vt:lpstr>
      <vt:lpstr>FOCUS ON CHAPTER 251</vt:lpstr>
      <vt:lpstr>FOCUS ON CHAPTER 251</vt:lpstr>
      <vt:lpstr>FOCUS ON CHAPTER 251</vt:lpstr>
      <vt:lpstr>FOCUS ON CHAPTER 251</vt:lpstr>
      <vt:lpstr>FOCUS ON CHAPTER 251</vt:lpstr>
      <vt:lpstr>CHAPTER 251 - continued</vt:lpstr>
      <vt:lpstr>CHAPTER 251 - continued</vt:lpstr>
      <vt:lpstr>QUESTIONS?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Wisconsin  Local Boards of Health</dc:title>
  <dc:creator>Herb Bostrom</dc:creator>
  <cp:lastModifiedBy>Kopetskie, Karen M</cp:lastModifiedBy>
  <cp:revision>35</cp:revision>
  <cp:lastPrinted>2000-06-21T17:02:58Z</cp:lastPrinted>
  <dcterms:created xsi:type="dcterms:W3CDTF">1998-06-01T08:52:00Z</dcterms:created>
  <dcterms:modified xsi:type="dcterms:W3CDTF">2019-12-13T20:18:37Z</dcterms:modified>
</cp:coreProperties>
</file>