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257" r:id="rId3"/>
    <p:sldId id="294" r:id="rId4"/>
    <p:sldId id="258" r:id="rId5"/>
    <p:sldId id="259" r:id="rId6"/>
    <p:sldId id="260" r:id="rId7"/>
    <p:sldId id="261" r:id="rId8"/>
    <p:sldId id="262" r:id="rId9"/>
    <p:sldId id="263" r:id="rId10"/>
    <p:sldId id="264" r:id="rId11"/>
    <p:sldId id="265" r:id="rId12"/>
    <p:sldId id="266" r:id="rId13"/>
    <p:sldId id="267" r:id="rId14"/>
    <p:sldId id="268" r:id="rId15"/>
    <p:sldId id="295" r:id="rId16"/>
    <p:sldId id="270" r:id="rId17"/>
    <p:sldId id="296" r:id="rId18"/>
    <p:sldId id="271" r:id="rId19"/>
    <p:sldId id="273" r:id="rId20"/>
    <p:sldId id="278" r:id="rId21"/>
    <p:sldId id="279" r:id="rId22"/>
    <p:sldId id="297" r:id="rId23"/>
    <p:sldId id="29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954838" cy="9309100"/>
  <p:defaultTextStyle>
    <a:defPPr>
      <a:defRPr lang="en-US"/>
    </a:defPPr>
    <a:lvl1pPr algn="l" defTabSz="457200" rtl="0" fontAlgn="base">
      <a:spcBef>
        <a:spcPct val="0"/>
      </a:spcBef>
      <a:spcAft>
        <a:spcPct val="0"/>
      </a:spcAft>
      <a:defRPr kern="1200">
        <a:solidFill>
          <a:schemeClr val="tx1"/>
        </a:solidFill>
        <a:latin typeface="Georgia"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0"/>
    <a:srgbClr val="EFA100"/>
    <a:srgbClr val="538094"/>
    <a:srgbClr val="9BBCC6"/>
    <a:srgbClr val="D8CFA7"/>
    <a:srgbClr val="CAC29C"/>
    <a:srgbClr val="B70014"/>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95" autoAdjust="0"/>
  </p:normalViewPr>
  <p:slideViewPr>
    <p:cSldViewPr snapToGrid="0" snapToObjects="1">
      <p:cViewPr>
        <p:scale>
          <a:sx n="100" d="100"/>
          <a:sy n="100" d="100"/>
        </p:scale>
        <p:origin x="350" y="23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446" tIns="46223" rIns="92446" bIns="4622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39467" y="0"/>
            <a:ext cx="3013763" cy="465455"/>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fld id="{38778866-470C-4F4B-B1A1-87C9A45C04B8}" type="datetimeFigureOut">
              <a:rPr lang="en-US" altLang="en-US"/>
              <a:pPr/>
              <a:t>9/5/2018</a:t>
            </a:fld>
            <a:endParaRPr lang="en-US" altLang="en-US" dirty="0"/>
          </a:p>
        </p:txBody>
      </p:sp>
      <p:sp>
        <p:nvSpPr>
          <p:cNvPr id="4" name="Footer Placeholder 3"/>
          <p:cNvSpPr>
            <a:spLocks noGrp="1"/>
          </p:cNvSpPr>
          <p:nvPr>
            <p:ph type="ftr" sz="quarter" idx="2"/>
          </p:nvPr>
        </p:nvSpPr>
        <p:spPr>
          <a:xfrm>
            <a:off x="1" y="8842030"/>
            <a:ext cx="3013763" cy="465455"/>
          </a:xfrm>
          <a:prstGeom prst="rect">
            <a:avLst/>
          </a:prstGeom>
        </p:spPr>
        <p:txBody>
          <a:bodyPr vert="horz" lIns="92446" tIns="46223" rIns="92446" bIns="46223"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39467" y="8842030"/>
            <a:ext cx="3013763" cy="465455"/>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fld id="{C215A855-08AB-4B2D-AE2C-602C5C5EFCB0}" type="slidenum">
              <a:rPr lang="en-US" altLang="en-US"/>
              <a:pPr/>
              <a:t>‹#›</a:t>
            </a:fld>
            <a:endParaRPr lang="en-US" altLang="en-US" dirty="0"/>
          </a:p>
        </p:txBody>
      </p:sp>
    </p:spTree>
    <p:extLst>
      <p:ext uri="{BB962C8B-B14F-4D97-AF65-F5344CB8AC3E}">
        <p14:creationId xmlns:p14="http://schemas.microsoft.com/office/powerpoint/2010/main" val="204203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446" tIns="46223" rIns="92446" bIns="46223"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fld id="{B4AF088C-9F5F-43DD-B645-7265416F1DD5}" type="datetimeFigureOut">
              <a:rPr lang="en-US" altLang="en-US"/>
              <a:pPr/>
              <a:t>9/5/2018</a:t>
            </a:fld>
            <a:endParaRPr lang="en-US" altLang="en-US" dirty="0"/>
          </a:p>
        </p:txBody>
      </p:sp>
      <p:sp>
        <p:nvSpPr>
          <p:cNvPr id="4" name="Slide Image Placeholder 3"/>
          <p:cNvSpPr>
            <a:spLocks noGrp="1" noRot="1" noChangeAspect="1"/>
          </p:cNvSpPr>
          <p:nvPr>
            <p:ph type="sldImg" idx="2"/>
          </p:nvPr>
        </p:nvSpPr>
        <p:spPr>
          <a:xfrm>
            <a:off x="1150938" y="698500"/>
            <a:ext cx="4654550" cy="3490913"/>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42030"/>
            <a:ext cx="3013763" cy="465455"/>
          </a:xfrm>
          <a:prstGeom prst="rect">
            <a:avLst/>
          </a:prstGeom>
        </p:spPr>
        <p:txBody>
          <a:bodyPr vert="horz" lIns="92446" tIns="46223" rIns="92446" bIns="46223"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fld id="{9D0F3B42-2796-41C7-B41E-10563375CEDB}" type="slidenum">
              <a:rPr lang="en-US" altLang="en-US"/>
              <a:pPr/>
              <a:t>‹#›</a:t>
            </a:fld>
            <a:endParaRPr lang="en-US" altLang="en-US" dirty="0"/>
          </a:p>
        </p:txBody>
      </p:sp>
    </p:spTree>
    <p:extLst>
      <p:ext uri="{BB962C8B-B14F-4D97-AF65-F5344CB8AC3E}">
        <p14:creationId xmlns:p14="http://schemas.microsoft.com/office/powerpoint/2010/main" val="12591800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a:t>
            </a:fld>
            <a:endParaRPr lang="en-US" altLang="en-US" dirty="0"/>
          </a:p>
        </p:txBody>
      </p:sp>
    </p:spTree>
    <p:extLst>
      <p:ext uri="{BB962C8B-B14F-4D97-AF65-F5344CB8AC3E}">
        <p14:creationId xmlns:p14="http://schemas.microsoft.com/office/powerpoint/2010/main" val="2195956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712" y="1306924"/>
            <a:ext cx="6787249" cy="4244151"/>
          </a:xfrm>
          <a:prstGeom prst="rect">
            <a:avLst/>
          </a:prstGeom>
        </p:spPr>
      </p:pic>
    </p:spTree>
    <p:extLst>
      <p:ext uri="{BB962C8B-B14F-4D97-AF65-F5344CB8AC3E}">
        <p14:creationId xmlns:p14="http://schemas.microsoft.com/office/powerpoint/2010/main" val="4011947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000274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243618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948191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
        <p:nvSpPr>
          <p:cNvPr id="5" name="Footer Placeholder 4"/>
          <p:cNvSpPr txBox="1">
            <a:spLocks/>
          </p:cNvSpPr>
          <p:nvPr userDrawn="1"/>
        </p:nvSpPr>
        <p:spPr>
          <a:xfrm>
            <a:off x="114300" y="0"/>
            <a:ext cx="83439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100" kern="1200" dirty="0" smtClean="0">
                <a:solidFill>
                  <a:srgbClr val="B70000"/>
                </a:solidFill>
                <a:latin typeface="+mn-lt"/>
                <a:ea typeface="+mn-ea"/>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a:lstStyle>
          <a:p>
            <a:pPr>
              <a:defRPr/>
            </a:pPr>
            <a:endParaRPr lang="en-US" dirty="0"/>
          </a:p>
        </p:txBody>
      </p:sp>
    </p:spTree>
    <p:extLst>
      <p:ext uri="{BB962C8B-B14F-4D97-AF65-F5344CB8AC3E}">
        <p14:creationId xmlns:p14="http://schemas.microsoft.com/office/powerpoint/2010/main" val="2020313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Snip Single Corner Rectangle 8"/>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gradFill rotWithShape="1">
            <a:gsLst>
              <a:gs pos="0">
                <a:srgbClr val="7B0000"/>
              </a:gs>
              <a:gs pos="70000">
                <a:srgbClr val="B70000"/>
              </a:gs>
              <a:gs pos="100000">
                <a:srgbClr val="B70000"/>
              </a:gs>
            </a:gsLst>
            <a:lin ang="17700000"/>
          </a:gradFill>
          <a:ln>
            <a:noFill/>
          </a:ln>
          <a:effectLst>
            <a:outerShdw blurRad="76200" dist="25400" dir="4799952" algn="tl" rotWithShape="0">
              <a:srgbClr val="000000">
                <a:alpha val="21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endParaRPr lang="en-US" dirty="0"/>
          </a:p>
        </p:txBody>
      </p:sp>
      <p:sp>
        <p:nvSpPr>
          <p:cNvPr id="2" name="Title 1"/>
          <p:cNvSpPr>
            <a:spLocks noGrp="1"/>
          </p:cNvSpPr>
          <p:nvPr>
            <p:ph type="ctrTitle"/>
          </p:nvPr>
        </p:nvSpPr>
        <p:spPr>
          <a:xfrm>
            <a:off x="685800" y="2130425"/>
            <a:ext cx="7772400" cy="1470025"/>
          </a:xfrm>
        </p:spPr>
        <p:txBody>
          <a:bodyPr/>
          <a:lstStyle>
            <a:lvl1pPr>
              <a:defRPr sz="4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225515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867773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437517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ctr">
              <a:defRPr sz="3000" b="0" i="0" kern="1200" cap="all" spc="40"/>
            </a:lvl1pPr>
          </a:lstStyle>
          <a:p>
            <a:r>
              <a:rPr lang="en-US" smtClean="0"/>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236018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2268204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704420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509867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rgbClr val="D8CFA7"/>
          </a:bgClr>
        </a:pattFill>
        <a:effectLst/>
      </p:bgPr>
    </p:bg>
    <p:spTree>
      <p:nvGrpSpPr>
        <p:cNvPr id="1" name=""/>
        <p:cNvGrpSpPr/>
        <p:nvPr/>
      </p:nvGrpSpPr>
      <p:grpSpPr>
        <a:xfrm>
          <a:off x="0" y="0"/>
          <a:ext cx="0" cy="0"/>
          <a:chOff x="0" y="0"/>
          <a:chExt cx="0" cy="0"/>
        </a:xfrm>
      </p:grpSpPr>
      <p:pic>
        <p:nvPicPr>
          <p:cNvPr id="1026" name="Picture 2" descr="Q:\Public Affairs\ART\LOGOS\UW_Madison_LOGOS\2011 UW logos PRINT\UWCrest_4c.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97943" y="71024"/>
            <a:ext cx="808351" cy="1062271"/>
          </a:xfrm>
          <a:prstGeom prst="rect">
            <a:avLst/>
          </a:prstGeom>
          <a:noFill/>
        </p:spPr>
      </p:pic>
      <p:sp>
        <p:nvSpPr>
          <p:cNvPr id="62" name="Snip Single Corner Rectangle 61"/>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solidFill>
            <a:srgbClr val="FFFFFF"/>
          </a:solidFill>
          <a:ln w="3175" cap="flat" cmpd="sng">
            <a:solidFill>
              <a:srgbClr val="D8CFA7"/>
            </a:solidFill>
            <a:prstDash val="solid"/>
            <a:round/>
            <a:headEnd/>
            <a:tailEnd/>
          </a:ln>
          <a:effectLst>
            <a:outerShdw blurRad="76200" dist="25400" dir="4799952" algn="tl" rotWithShape="0">
              <a:srgbClr val="000000">
                <a:alpha val="21999"/>
              </a:srgbClr>
            </a:outerShdw>
          </a:effectLst>
        </p:spPr>
        <p:txBody>
          <a:bodyPr anchor="ctr"/>
          <a:lstStyle/>
          <a:p>
            <a:endParaRPr lang="en-US" dirty="0"/>
          </a:p>
        </p:txBody>
      </p:sp>
      <p:sp>
        <p:nvSpPr>
          <p:cNvPr id="2" name="Title Placeholder 1"/>
          <p:cNvSpPr>
            <a:spLocks noGrp="1"/>
          </p:cNvSpPr>
          <p:nvPr>
            <p:ph type="title"/>
          </p:nvPr>
        </p:nvSpPr>
        <p:spPr>
          <a:xfrm>
            <a:off x="381000" y="758825"/>
            <a:ext cx="8331200" cy="12509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736600" y="1727200"/>
            <a:ext cx="76454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68" r:id="rId4"/>
    <p:sldLayoutId id="2147483669" r:id="rId5"/>
    <p:sldLayoutId id="2147483670" r:id="rId6"/>
    <p:sldLayoutId id="2147483677" r:id="rId7"/>
    <p:sldLayoutId id="2147483678" r:id="rId8"/>
    <p:sldLayoutId id="2147483671" r:id="rId9"/>
    <p:sldLayoutId id="2147483672" r:id="rId10"/>
    <p:sldLayoutId id="2147483673" r:id="rId11"/>
    <p:sldLayoutId id="2147483674" r:id="rId12"/>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mailto:jan.klawitter@slh.wisc.ed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9775"/>
            <a:ext cx="8331200" cy="1250950"/>
          </a:xfrm>
        </p:spPr>
        <p:txBody>
          <a:bodyPr/>
          <a:lstStyle/>
          <a:p>
            <a:r>
              <a:rPr kumimoji="1" lang="en-US" altLang="en-US" sz="4000" dirty="0"/>
              <a:t>State Lab </a:t>
            </a:r>
            <a:r>
              <a:rPr kumimoji="1" lang="en-US" altLang="en-US" sz="4000" dirty="0" smtClean="0"/>
              <a:t>Facilities</a:t>
            </a:r>
            <a:br>
              <a:rPr kumimoji="1" lang="en-US" altLang="en-US" sz="4000" dirty="0" smtClean="0"/>
            </a:br>
            <a:endParaRPr lang="en-US" sz="2400" dirty="0">
              <a:solidFill>
                <a:schemeClr val="tx1"/>
              </a:solidFill>
            </a:endParaRPr>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69222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2"/>
          <p:cNvSpPr txBox="1">
            <a:spLocks noChangeArrowheads="1"/>
          </p:cNvSpPr>
          <p:nvPr/>
        </p:nvSpPr>
        <p:spPr>
          <a:xfrm>
            <a:off x="482600" y="619126"/>
            <a:ext cx="7877175" cy="5734050"/>
          </a:xfrm>
          <a:prstGeom prst="rect">
            <a:avLst/>
          </a:prstGeom>
        </p:spPr>
        <p:txBody>
          <a:bodyPr/>
          <a:lstStyle/>
          <a:p>
            <a:pPr eaLnBrk="0" hangingPunct="0">
              <a:defRPr/>
            </a:pPr>
            <a:r>
              <a:rPr kumimoji="1" lang="en-US" sz="2800" b="1" kern="0" dirty="0">
                <a:solidFill>
                  <a:srgbClr val="C00000"/>
                </a:solidFill>
                <a:latin typeface="+mj-lt"/>
                <a:ea typeface="+mj-ea"/>
                <a:cs typeface="+mj-cs"/>
              </a:rPr>
              <a:t>465 Henry Mall -- </a:t>
            </a:r>
            <a:r>
              <a:rPr kumimoji="1" lang="en-US" sz="2400" kern="0" dirty="0">
                <a:solidFill>
                  <a:srgbClr val="C00000"/>
                </a:solidFill>
                <a:latin typeface="+mj-lt"/>
                <a:ea typeface="+mj-ea"/>
                <a:cs typeface="+mj-cs"/>
              </a:rPr>
              <a:t>UW </a:t>
            </a:r>
            <a:r>
              <a:rPr kumimoji="1" lang="en-US" sz="2400" kern="0" dirty="0" smtClean="0">
                <a:solidFill>
                  <a:srgbClr val="C00000"/>
                </a:solidFill>
                <a:latin typeface="+mj-lt"/>
                <a:ea typeface="+mj-ea"/>
                <a:cs typeface="+mj-cs"/>
              </a:rPr>
              <a:t>campus</a:t>
            </a:r>
          </a:p>
          <a:p>
            <a:pPr marL="342900" indent="-342900" eaLnBrk="0" hangingPunct="0">
              <a:spcBef>
                <a:spcPts val="600"/>
              </a:spcBef>
              <a:buClr>
                <a:srgbClr val="B70000"/>
              </a:buClr>
              <a:buFont typeface="Wingdings" panose="05000000000000000000" pitchFamily="2" charset="2"/>
              <a:buChar char="§"/>
              <a:defRPr/>
            </a:pPr>
            <a:r>
              <a:rPr lang="en-US" sz="2000" kern="0" dirty="0" smtClean="0">
                <a:solidFill>
                  <a:schemeClr val="tx1">
                    <a:lumMod val="75000"/>
                    <a:lumOff val="25000"/>
                  </a:schemeClr>
                </a:solidFill>
              </a:rPr>
              <a:t>Disease </a:t>
            </a:r>
            <a:r>
              <a:rPr lang="en-US" sz="2000" kern="0" dirty="0">
                <a:solidFill>
                  <a:schemeClr val="tx1">
                    <a:lumMod val="75000"/>
                    <a:lumOff val="25000"/>
                  </a:schemeClr>
                </a:solidFill>
              </a:rPr>
              <a:t>Prevention </a:t>
            </a:r>
            <a:r>
              <a:rPr lang="en-US" sz="2000" kern="0" dirty="0" smtClean="0">
                <a:solidFill>
                  <a:schemeClr val="tx1">
                    <a:lumMod val="75000"/>
                    <a:lumOff val="25000"/>
                  </a:schemeClr>
                </a:solidFill>
              </a:rPr>
              <a:t>Division</a:t>
            </a:r>
          </a:p>
          <a:p>
            <a:pPr marL="342900" indent="-342900" eaLnBrk="0" hangingPunct="0">
              <a:spcBef>
                <a:spcPts val="600"/>
              </a:spcBef>
              <a:buClr>
                <a:srgbClr val="B70000"/>
              </a:buClr>
              <a:buFont typeface="Wingdings" panose="05000000000000000000" pitchFamily="2" charset="2"/>
              <a:buChar char="§"/>
              <a:defRPr/>
            </a:pPr>
            <a:r>
              <a:rPr lang="en-US" sz="2000" kern="0" dirty="0" smtClean="0">
                <a:solidFill>
                  <a:schemeClr val="tx1">
                    <a:lumMod val="75000"/>
                    <a:lumOff val="25000"/>
                  </a:schemeClr>
                </a:solidFill>
              </a:rPr>
              <a:t>Natl. Atmospheric Deposition Program (NADP) Program Office</a:t>
            </a:r>
          </a:p>
          <a:p>
            <a:pPr marL="342900" indent="-342900" eaLnBrk="0" hangingPunct="0">
              <a:spcBef>
                <a:spcPts val="600"/>
              </a:spcBef>
              <a:buClr>
                <a:srgbClr val="B70000"/>
              </a:buClr>
              <a:buFont typeface="Wingdings" panose="05000000000000000000" pitchFamily="2" charset="2"/>
              <a:buChar char="§"/>
              <a:defRPr/>
            </a:pPr>
            <a:r>
              <a:rPr lang="en-US" sz="2000" kern="0" dirty="0" smtClean="0">
                <a:solidFill>
                  <a:schemeClr val="tx1">
                    <a:lumMod val="75000"/>
                    <a:lumOff val="25000"/>
                  </a:schemeClr>
                </a:solidFill>
              </a:rPr>
              <a:t>Administration</a:t>
            </a:r>
            <a:endParaRPr lang="en-US" sz="2000" kern="0" dirty="0">
              <a:solidFill>
                <a:schemeClr val="tx1">
                  <a:lumMod val="75000"/>
                  <a:lumOff val="25000"/>
                </a:schemeClr>
              </a:solidFill>
            </a:endParaRPr>
          </a:p>
          <a:p>
            <a:pPr marL="342900" indent="-342900" eaLnBrk="0" hangingPunct="0">
              <a:spcBef>
                <a:spcPct val="20000"/>
              </a:spcBef>
              <a:buClr>
                <a:schemeClr val="tx1"/>
              </a:buClr>
              <a:defRPr/>
            </a:pPr>
            <a:endParaRPr lang="en-US" sz="2000" kern="0" dirty="0">
              <a:solidFill>
                <a:srgbClr val="020008"/>
              </a:solidFill>
              <a:latin typeface="Arial" pitchFamily="34" charset="0"/>
            </a:endParaRPr>
          </a:p>
          <a:p>
            <a:pPr eaLnBrk="0" hangingPunct="0">
              <a:defRPr/>
            </a:pPr>
            <a:r>
              <a:rPr kumimoji="1" lang="en-US" sz="2800" b="1" kern="0" dirty="0">
                <a:solidFill>
                  <a:srgbClr val="B70000"/>
                </a:solidFill>
                <a:latin typeface="+mj-lt"/>
              </a:rPr>
              <a:t>2601 Agriculture Drive – </a:t>
            </a:r>
            <a:r>
              <a:rPr kumimoji="1" lang="en-US" sz="2400" kern="0" dirty="0">
                <a:solidFill>
                  <a:srgbClr val="B70000"/>
                </a:solidFill>
                <a:latin typeface="+mj-lt"/>
              </a:rPr>
              <a:t>Madison’s east side</a:t>
            </a:r>
          </a:p>
          <a:p>
            <a:pPr marL="342900" indent="-342900" eaLnBrk="0" hangingPunct="0">
              <a:spcBef>
                <a:spcPts val="600"/>
              </a:spcBef>
              <a:buClr>
                <a:srgbClr val="B70000"/>
              </a:buClr>
              <a:buFont typeface="Wingdings" panose="05000000000000000000" pitchFamily="2" charset="2"/>
              <a:buChar char="§"/>
              <a:defRPr/>
            </a:pPr>
            <a:r>
              <a:rPr lang="en-US" sz="2000" kern="0" dirty="0" smtClean="0">
                <a:solidFill>
                  <a:schemeClr val="tx1">
                    <a:lumMod val="75000"/>
                    <a:lumOff val="25000"/>
                  </a:schemeClr>
                </a:solidFill>
              </a:rPr>
              <a:t>Environmental </a:t>
            </a:r>
            <a:r>
              <a:rPr lang="en-US" sz="2000" kern="0" dirty="0">
                <a:solidFill>
                  <a:schemeClr val="tx1">
                    <a:lumMod val="75000"/>
                    <a:lumOff val="25000"/>
                  </a:schemeClr>
                </a:solidFill>
              </a:rPr>
              <a:t>Health </a:t>
            </a:r>
            <a:r>
              <a:rPr lang="en-US" sz="2000" kern="0" dirty="0" smtClean="0">
                <a:solidFill>
                  <a:schemeClr val="tx1">
                    <a:lumMod val="75000"/>
                    <a:lumOff val="25000"/>
                  </a:schemeClr>
                </a:solidFill>
              </a:rPr>
              <a:t>Division (NADP CAL)</a:t>
            </a:r>
            <a:endParaRPr lang="en-US" sz="2000" kern="0" dirty="0">
              <a:solidFill>
                <a:schemeClr val="tx1">
                  <a:lumMod val="75000"/>
                  <a:lumOff val="25000"/>
                </a:schemeClr>
              </a:solidFill>
            </a:endParaRPr>
          </a:p>
          <a:p>
            <a:pPr marL="342900" indent="-342900" eaLnBrk="0" hangingPunct="0">
              <a:spcBef>
                <a:spcPct val="20000"/>
              </a:spcBef>
              <a:buClr>
                <a:srgbClr val="B70000"/>
              </a:buClr>
              <a:buFont typeface="Wingdings" panose="05000000000000000000" pitchFamily="2" charset="2"/>
              <a:buChar char="§"/>
              <a:defRPr/>
            </a:pPr>
            <a:r>
              <a:rPr lang="en-US" sz="2000" kern="0" dirty="0">
                <a:solidFill>
                  <a:schemeClr val="tx1">
                    <a:lumMod val="75000"/>
                    <a:lumOff val="25000"/>
                  </a:schemeClr>
                </a:solidFill>
              </a:rPr>
              <a:t>Occupational Health Division (</a:t>
            </a:r>
            <a:r>
              <a:rPr lang="en-US" sz="2000" kern="0" dirty="0" smtClean="0">
                <a:solidFill>
                  <a:schemeClr val="tx1">
                    <a:lumMod val="75000"/>
                    <a:lumOff val="25000"/>
                  </a:schemeClr>
                </a:solidFill>
              </a:rPr>
              <a:t>WOHL)</a:t>
            </a:r>
          </a:p>
          <a:p>
            <a:pPr marL="342900" indent="-342900" eaLnBrk="0" hangingPunct="0">
              <a:spcBef>
                <a:spcPct val="20000"/>
              </a:spcBef>
              <a:buClr>
                <a:srgbClr val="B70000"/>
              </a:buClr>
              <a:buFont typeface="Wingdings" panose="05000000000000000000" pitchFamily="2" charset="2"/>
              <a:buChar char="§"/>
              <a:defRPr/>
            </a:pPr>
            <a:r>
              <a:rPr lang="en-US" sz="2000" kern="0" dirty="0" smtClean="0">
                <a:solidFill>
                  <a:schemeClr val="tx1">
                    <a:lumMod val="75000"/>
                    <a:lumOff val="25000"/>
                  </a:schemeClr>
                </a:solidFill>
              </a:rPr>
              <a:t>Laboratory </a:t>
            </a:r>
            <a:r>
              <a:rPr lang="en-US" sz="2000" kern="0" dirty="0">
                <a:solidFill>
                  <a:schemeClr val="tx1">
                    <a:lumMod val="75000"/>
                    <a:lumOff val="25000"/>
                  </a:schemeClr>
                </a:solidFill>
              </a:rPr>
              <a:t>Improvement </a:t>
            </a:r>
            <a:r>
              <a:rPr lang="en-US" sz="2000" kern="0" dirty="0" smtClean="0">
                <a:solidFill>
                  <a:schemeClr val="tx1">
                    <a:lumMod val="75000"/>
                    <a:lumOff val="25000"/>
                  </a:schemeClr>
                </a:solidFill>
              </a:rPr>
              <a:t>Division (WSLH Proficiency Testing)</a:t>
            </a:r>
          </a:p>
          <a:p>
            <a:pPr marL="342900" indent="-342900" eaLnBrk="0" hangingPunct="0">
              <a:spcBef>
                <a:spcPct val="20000"/>
              </a:spcBef>
              <a:buClr>
                <a:srgbClr val="B70000"/>
              </a:buClr>
              <a:buFont typeface="Wingdings" panose="05000000000000000000" pitchFamily="2" charset="2"/>
              <a:buChar char="§"/>
              <a:defRPr/>
            </a:pPr>
            <a:r>
              <a:rPr lang="en-US" sz="2000" kern="0" dirty="0">
                <a:solidFill>
                  <a:schemeClr val="tx1">
                    <a:lumMod val="75000"/>
                    <a:lumOff val="25000"/>
                  </a:schemeClr>
                </a:solidFill>
              </a:rPr>
              <a:t>Communicable Disease </a:t>
            </a:r>
            <a:r>
              <a:rPr lang="en-US" sz="2000" kern="0" dirty="0" smtClean="0">
                <a:solidFill>
                  <a:schemeClr val="tx1">
                    <a:lumMod val="75000"/>
                    <a:lumOff val="25000"/>
                  </a:schemeClr>
                </a:solidFill>
              </a:rPr>
              <a:t>Division</a:t>
            </a:r>
          </a:p>
          <a:p>
            <a:pPr eaLnBrk="0" hangingPunct="0">
              <a:defRPr/>
            </a:pPr>
            <a:r>
              <a:rPr kumimoji="1" lang="en-US" sz="2800" b="1" kern="0" dirty="0" smtClean="0">
                <a:solidFill>
                  <a:srgbClr val="B70000"/>
                </a:solidFill>
                <a:latin typeface="+mj-lt"/>
              </a:rPr>
              <a:t/>
            </a:r>
            <a:br>
              <a:rPr kumimoji="1" lang="en-US" sz="2800" b="1" kern="0" dirty="0" smtClean="0">
                <a:solidFill>
                  <a:srgbClr val="B70000"/>
                </a:solidFill>
                <a:latin typeface="+mj-lt"/>
              </a:rPr>
            </a:br>
            <a:r>
              <a:rPr kumimoji="1" lang="en-US" sz="2800" b="1" kern="0" dirty="0" smtClean="0">
                <a:solidFill>
                  <a:srgbClr val="B70000"/>
                </a:solidFill>
                <a:latin typeface="+mj-lt"/>
              </a:rPr>
              <a:t>2810 </a:t>
            </a:r>
            <a:r>
              <a:rPr kumimoji="1" lang="en-US" sz="2800" b="1" kern="0" dirty="0">
                <a:solidFill>
                  <a:srgbClr val="B70000"/>
                </a:solidFill>
                <a:latin typeface="+mj-lt"/>
              </a:rPr>
              <a:t>Walton Commons </a:t>
            </a:r>
            <a:r>
              <a:rPr kumimoji="1" lang="en-US" sz="3200" b="1" kern="0" dirty="0">
                <a:solidFill>
                  <a:srgbClr val="B70000"/>
                </a:solidFill>
                <a:latin typeface="Arial" pitchFamily="34" charset="0"/>
              </a:rPr>
              <a:t>– </a:t>
            </a:r>
            <a:r>
              <a:rPr kumimoji="1" lang="en-US" sz="2400" kern="0" dirty="0">
                <a:solidFill>
                  <a:srgbClr val="B70000"/>
                </a:solidFill>
                <a:latin typeface="+mj-lt"/>
              </a:rPr>
              <a:t>Madison’s east side</a:t>
            </a:r>
          </a:p>
          <a:p>
            <a:pPr marL="342900" indent="-342900" eaLnBrk="0" hangingPunct="0">
              <a:spcBef>
                <a:spcPts val="600"/>
              </a:spcBef>
              <a:buClr>
                <a:srgbClr val="B70014"/>
              </a:buClr>
              <a:buFont typeface="Wingdings" panose="05000000000000000000" pitchFamily="2" charset="2"/>
              <a:buChar char="§"/>
              <a:defRPr/>
            </a:pPr>
            <a:r>
              <a:rPr lang="en-US" sz="2000" kern="0" dirty="0" smtClean="0">
                <a:solidFill>
                  <a:schemeClr val="tx1">
                    <a:lumMod val="75000"/>
                    <a:lumOff val="25000"/>
                  </a:schemeClr>
                </a:solidFill>
              </a:rPr>
              <a:t>IT </a:t>
            </a:r>
          </a:p>
          <a:p>
            <a:pPr marL="342900" indent="-342900" eaLnBrk="0" hangingPunct="0">
              <a:spcBef>
                <a:spcPts val="600"/>
              </a:spcBef>
              <a:buClr>
                <a:srgbClr val="B70014"/>
              </a:buClr>
              <a:buFont typeface="Wingdings" panose="05000000000000000000" pitchFamily="2" charset="2"/>
              <a:buChar char="§"/>
              <a:defRPr/>
            </a:pPr>
            <a:r>
              <a:rPr lang="en-US" sz="2000" kern="0" dirty="0" smtClean="0">
                <a:solidFill>
                  <a:schemeClr val="tx1">
                    <a:lumMod val="75000"/>
                    <a:lumOff val="25000"/>
                  </a:schemeClr>
                </a:solidFill>
              </a:rPr>
              <a:t>Occupational </a:t>
            </a:r>
            <a:r>
              <a:rPr lang="en-US" sz="2000" kern="0" dirty="0">
                <a:solidFill>
                  <a:schemeClr val="tx1">
                    <a:lumMod val="75000"/>
                    <a:lumOff val="25000"/>
                  </a:schemeClr>
                </a:solidFill>
              </a:rPr>
              <a:t>Health Division </a:t>
            </a:r>
            <a:r>
              <a:rPr lang="en-US" sz="2000" kern="0" dirty="0" smtClean="0">
                <a:solidFill>
                  <a:schemeClr val="tx1">
                    <a:lumMod val="75000"/>
                    <a:lumOff val="25000"/>
                  </a:schemeClr>
                </a:solidFill>
              </a:rPr>
              <a:t>(BLS/OSHA Statistics, WisCon)</a:t>
            </a:r>
            <a:endParaRPr lang="en-US" sz="2000" kern="0" dirty="0">
              <a:solidFill>
                <a:schemeClr val="tx1">
                  <a:lumMod val="75000"/>
                  <a:lumOff val="25000"/>
                </a:schemeClr>
              </a:solidFill>
            </a:endParaRPr>
          </a:p>
          <a:p>
            <a:pPr eaLnBrk="0" hangingPunct="0">
              <a:defRPr/>
            </a:pPr>
            <a:r>
              <a:rPr kumimoji="1" lang="en-US" sz="2800" b="1" kern="0" dirty="0">
                <a:solidFill>
                  <a:srgbClr val="008080"/>
                </a:solidFill>
                <a:latin typeface="+mj-lt"/>
                <a:ea typeface="+mj-ea"/>
                <a:cs typeface="+mj-cs"/>
              </a:rPr>
              <a:t/>
            </a:r>
            <a:br>
              <a:rPr kumimoji="1" lang="en-US" sz="2800" b="1" kern="0" dirty="0">
                <a:solidFill>
                  <a:srgbClr val="008080"/>
                </a:solidFill>
                <a:latin typeface="+mj-lt"/>
                <a:ea typeface="+mj-ea"/>
                <a:cs typeface="+mj-cs"/>
              </a:rPr>
            </a:br>
            <a:endParaRPr kumimoji="1" lang="en-US" sz="2800" b="1" kern="0" dirty="0">
              <a:solidFill>
                <a:srgbClr val="008080"/>
              </a:solidFill>
              <a:latin typeface="+mj-lt"/>
              <a:ea typeface="+mj-ea"/>
              <a:cs typeface="+mj-cs"/>
            </a:endParaRPr>
          </a:p>
        </p:txBody>
      </p:sp>
    </p:spTree>
    <p:extLst>
      <p:ext uri="{BB962C8B-B14F-4D97-AF65-F5344CB8AC3E}">
        <p14:creationId xmlns:p14="http://schemas.microsoft.com/office/powerpoint/2010/main" val="2576913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dirty="0"/>
              <a:t>Communicable Disease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1473200" y="2009775"/>
            <a:ext cx="6551613" cy="4152900"/>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altLang="en-US" dirty="0" smtClean="0">
                <a:solidFill>
                  <a:schemeClr val="tx1">
                    <a:lumMod val="75000"/>
                    <a:lumOff val="25000"/>
                  </a:schemeClr>
                </a:solidFill>
                <a:latin typeface="Georgia" panose="02040502050405020303" pitchFamily="18" charset="0"/>
              </a:rPr>
              <a:t>WSLH Clinical Customer Service:</a:t>
            </a:r>
          </a:p>
          <a:p>
            <a:pPr marL="0" indent="0" algn="ctr">
              <a:buFontTx/>
              <a:buNone/>
            </a:pP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800-862-1013 </a:t>
            </a:r>
          </a:p>
          <a:p>
            <a:pPr marL="0" indent="0" algn="ctr">
              <a:buFontTx/>
              <a:buNone/>
            </a:pP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608-262-6386</a:t>
            </a:r>
          </a:p>
        </p:txBody>
      </p:sp>
    </p:spTree>
    <p:extLst>
      <p:ext uri="{BB962C8B-B14F-4D97-AF65-F5344CB8AC3E}">
        <p14:creationId xmlns:p14="http://schemas.microsoft.com/office/powerpoint/2010/main" val="4104382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Communicable Disease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p:nvPr/>
        </p:nvSpPr>
        <p:spPr>
          <a:xfrm>
            <a:off x="601578" y="2908120"/>
            <a:ext cx="4030578" cy="3169009"/>
          </a:xfrm>
          <a:prstGeom prst="rect">
            <a:avLst/>
          </a:prstGeom>
        </p:spPr>
        <p:txBody>
          <a:bodyPr wrap="square">
            <a:spAutoFit/>
          </a:bodyPr>
          <a:lstStyle/>
          <a:p>
            <a:pPr marL="0" indent="0">
              <a:lnSpc>
                <a:spcPct val="105000"/>
              </a:lnSpc>
              <a:buFontTx/>
              <a:buNone/>
            </a:pPr>
            <a:r>
              <a:rPr lang="en-US" altLang="en-US" sz="2400" dirty="0" smtClean="0">
                <a:solidFill>
                  <a:schemeClr val="tx1">
                    <a:lumMod val="75000"/>
                    <a:lumOff val="25000"/>
                  </a:schemeClr>
                </a:solidFill>
              </a:rPr>
              <a:t>Tuberculosis</a:t>
            </a:r>
            <a:r>
              <a:rPr lang="en-US" altLang="en-US" sz="2400" dirty="0">
                <a:solidFill>
                  <a:schemeClr val="tx1">
                    <a:lumMod val="75000"/>
                    <a:lumOff val="25000"/>
                  </a:schemeClr>
                </a:solidFill>
              </a:rPr>
              <a:t>, rabies, pertussis, HIV</a:t>
            </a:r>
            <a:r>
              <a:rPr lang="en-US" altLang="en-US" sz="2400" i="1" dirty="0">
                <a:solidFill>
                  <a:schemeClr val="tx1">
                    <a:lumMod val="75000"/>
                    <a:lumOff val="25000"/>
                  </a:schemeClr>
                </a:solidFill>
              </a:rPr>
              <a:t>, </a:t>
            </a:r>
            <a:r>
              <a:rPr lang="en-US" altLang="en-US" sz="2400" dirty="0">
                <a:solidFill>
                  <a:schemeClr val="tx1">
                    <a:lumMod val="75000"/>
                    <a:lumOff val="25000"/>
                  </a:schemeClr>
                </a:solidFill>
              </a:rPr>
              <a:t>hepatitis, influenza, salmonella, measles, polio, sexually transmitted infections, legionella, Lyme disease, tularemia, diphtheria, anthrax, encephalitis...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789" y="2908120"/>
            <a:ext cx="3657600" cy="3136900"/>
          </a:xfrm>
          <a:prstGeom prst="rect">
            <a:avLst/>
          </a:prstGeom>
        </p:spPr>
      </p:pic>
      <p:sp>
        <p:nvSpPr>
          <p:cNvPr id="8" name="Rectangle 7"/>
          <p:cNvSpPr/>
          <p:nvPr/>
        </p:nvSpPr>
        <p:spPr>
          <a:xfrm>
            <a:off x="601578" y="1686609"/>
            <a:ext cx="7928811" cy="954107"/>
          </a:xfrm>
          <a:prstGeom prst="rect">
            <a:avLst/>
          </a:prstGeom>
        </p:spPr>
        <p:txBody>
          <a:bodyPr wrap="square">
            <a:spAutoFit/>
          </a:bodyPr>
          <a:lstStyle/>
          <a:p>
            <a:pPr marL="0" indent="0">
              <a:buFontTx/>
              <a:buNone/>
            </a:pPr>
            <a:r>
              <a:rPr lang="en-US" altLang="en-US" sz="2800" dirty="0"/>
              <a:t>Provide a broad range of reference testing including:</a:t>
            </a:r>
          </a:p>
        </p:txBody>
      </p:sp>
    </p:spTree>
    <p:extLst>
      <p:ext uri="{BB962C8B-B14F-4D97-AF65-F5344CB8AC3E}">
        <p14:creationId xmlns:p14="http://schemas.microsoft.com/office/powerpoint/2010/main" val="3955730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21059"/>
          </a:xfrm>
        </p:spPr>
        <p:txBody>
          <a:bodyPr/>
          <a:lstStyle/>
          <a:p>
            <a:r>
              <a:rPr lang="en-US" altLang="en-US" dirty="0"/>
              <a:t>Communicable Disease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721895" y="1698291"/>
            <a:ext cx="7990305" cy="4510004"/>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altLang="en-US" sz="2400" dirty="0" smtClean="0">
                <a:solidFill>
                  <a:schemeClr val="tx1"/>
                </a:solidFill>
                <a:latin typeface="Georgia" panose="02040502050405020303" pitchFamily="18" charset="0"/>
              </a:rPr>
              <a:t>CDC LRN </a:t>
            </a:r>
            <a:r>
              <a:rPr lang="en-US" altLang="en-US" sz="2400" dirty="0" smtClean="0">
                <a:solidFill>
                  <a:schemeClr val="tx1">
                    <a:lumMod val="75000"/>
                    <a:lumOff val="25000"/>
                  </a:schemeClr>
                </a:solidFill>
                <a:latin typeface="Georgia" panose="02040502050405020303" pitchFamily="18" charset="0"/>
              </a:rPr>
              <a:t>– </a:t>
            </a:r>
            <a:r>
              <a:rPr lang="en-US" altLang="en-US" sz="2000" dirty="0" smtClean="0">
                <a:solidFill>
                  <a:schemeClr val="tx1">
                    <a:lumMod val="75000"/>
                    <a:lumOff val="25000"/>
                  </a:schemeClr>
                </a:solidFill>
                <a:latin typeface="Georgia" panose="02040502050405020303" pitchFamily="18" charset="0"/>
              </a:rPr>
              <a:t>Bioterrorism/Biological Emergency laboratory response and coordination</a:t>
            </a:r>
          </a:p>
          <a:p>
            <a:pPr>
              <a:spcBef>
                <a:spcPts val="1200"/>
              </a:spcBef>
            </a:pPr>
            <a:r>
              <a:rPr lang="en-US" altLang="en-US" sz="2400" dirty="0" smtClean="0">
                <a:solidFill>
                  <a:schemeClr val="tx1"/>
                </a:solidFill>
                <a:latin typeface="Georgia" panose="02040502050405020303" pitchFamily="18" charset="0"/>
              </a:rPr>
              <a:t>Outbreak Response</a:t>
            </a:r>
          </a:p>
          <a:p>
            <a:pPr>
              <a:spcBef>
                <a:spcPts val="1200"/>
              </a:spcBef>
            </a:pPr>
            <a:r>
              <a:rPr lang="en-US" altLang="en-US" sz="2400" dirty="0" smtClean="0">
                <a:solidFill>
                  <a:schemeClr val="tx1"/>
                </a:solidFill>
                <a:latin typeface="Georgia" panose="02040502050405020303" pitchFamily="18" charset="0"/>
              </a:rPr>
              <a:t>National Reference Centers - CDC</a:t>
            </a:r>
          </a:p>
          <a:p>
            <a:pPr>
              <a:spcBef>
                <a:spcPts val="1200"/>
              </a:spcBef>
            </a:pPr>
            <a:r>
              <a:rPr lang="en-US" altLang="en-US" sz="2400" dirty="0" smtClean="0">
                <a:solidFill>
                  <a:schemeClr val="tx1"/>
                </a:solidFill>
                <a:latin typeface="Georgia" panose="02040502050405020303" pitchFamily="18" charset="0"/>
              </a:rPr>
              <a:t>Lab Surveillance</a:t>
            </a:r>
          </a:p>
          <a:p>
            <a:pPr>
              <a:spcBef>
                <a:spcPts val="1200"/>
              </a:spcBef>
            </a:pPr>
            <a:r>
              <a:rPr lang="en-US" sz="2400" dirty="0">
                <a:solidFill>
                  <a:schemeClr val="tx1"/>
                </a:solidFill>
                <a:latin typeface="Georgia" panose="02040502050405020303" pitchFamily="18" charset="0"/>
              </a:rPr>
              <a:t>Research, Education and </a:t>
            </a:r>
            <a:r>
              <a:rPr lang="en-US" sz="2400" dirty="0" smtClean="0">
                <a:solidFill>
                  <a:schemeClr val="tx1"/>
                </a:solidFill>
                <a:latin typeface="Georgia" panose="02040502050405020303" pitchFamily="18" charset="0"/>
              </a:rPr>
              <a:t>Training- </a:t>
            </a:r>
            <a:r>
              <a:rPr lang="en-US" sz="2400" dirty="0">
                <a:solidFill>
                  <a:schemeClr val="tx1"/>
                </a:solidFill>
                <a:latin typeface="Georgia" panose="02040502050405020303" pitchFamily="18" charset="0"/>
              </a:rPr>
              <a:t/>
            </a:r>
            <a:br>
              <a:rPr lang="en-US" sz="2400" dirty="0">
                <a:solidFill>
                  <a:schemeClr val="tx1"/>
                </a:solidFill>
                <a:latin typeface="Georgia" panose="02040502050405020303" pitchFamily="18" charset="0"/>
              </a:rPr>
            </a:br>
            <a:r>
              <a:rPr lang="en-US" sz="2000" dirty="0" smtClean="0">
                <a:solidFill>
                  <a:schemeClr val="tx1">
                    <a:lumMod val="75000"/>
                    <a:lumOff val="25000"/>
                  </a:schemeClr>
                </a:solidFill>
                <a:latin typeface="Georgia" panose="02040502050405020303" pitchFamily="18" charset="0"/>
              </a:rPr>
              <a:t>UW </a:t>
            </a:r>
            <a:r>
              <a:rPr lang="en-US" sz="2000" dirty="0">
                <a:solidFill>
                  <a:schemeClr val="tx1">
                    <a:lumMod val="75000"/>
                    <a:lumOff val="25000"/>
                  </a:schemeClr>
                </a:solidFill>
                <a:latin typeface="Georgia" panose="02040502050405020303" pitchFamily="18" charset="0"/>
              </a:rPr>
              <a:t>courses, APHL fellowships, </a:t>
            </a:r>
            <a:r>
              <a:rPr lang="en-US" sz="2000" dirty="0" smtClean="0">
                <a:solidFill>
                  <a:schemeClr val="tx1">
                    <a:lumMod val="75000"/>
                    <a:lumOff val="25000"/>
                  </a:schemeClr>
                </a:solidFill>
                <a:latin typeface="Georgia" panose="02040502050405020303" pitchFamily="18" charset="0"/>
              </a:rPr>
              <a:t/>
            </a:r>
            <a:br>
              <a:rPr lang="en-US" sz="2000" dirty="0" smtClean="0">
                <a:solidFill>
                  <a:schemeClr val="tx1">
                    <a:lumMod val="75000"/>
                    <a:lumOff val="25000"/>
                  </a:schemeClr>
                </a:solidFill>
                <a:latin typeface="Georgia" panose="02040502050405020303" pitchFamily="18" charset="0"/>
              </a:rPr>
            </a:br>
            <a:r>
              <a:rPr lang="en-US" sz="2000" dirty="0" smtClean="0">
                <a:solidFill>
                  <a:schemeClr val="tx1">
                    <a:lumMod val="75000"/>
                    <a:lumOff val="25000"/>
                  </a:schemeClr>
                </a:solidFill>
                <a:latin typeface="Georgia" panose="02040502050405020303" pitchFamily="18" charset="0"/>
              </a:rPr>
              <a:t>UW-LAX </a:t>
            </a:r>
            <a:r>
              <a:rPr lang="en-US" sz="2000" dirty="0">
                <a:solidFill>
                  <a:schemeClr val="tx1">
                    <a:lumMod val="75000"/>
                    <a:lumOff val="25000"/>
                  </a:schemeClr>
                </a:solidFill>
                <a:latin typeface="Georgia" panose="02040502050405020303" pitchFamily="18" charset="0"/>
              </a:rPr>
              <a:t>rotations, </a:t>
            </a:r>
            <a:r>
              <a:rPr lang="en-US" sz="2000" dirty="0" smtClean="0">
                <a:solidFill>
                  <a:schemeClr val="tx1">
                    <a:lumMod val="75000"/>
                    <a:lumOff val="25000"/>
                  </a:schemeClr>
                </a:solidFill>
                <a:latin typeface="Georgia" panose="02040502050405020303" pitchFamily="18" charset="0"/>
              </a:rPr>
              <a:t/>
            </a:r>
            <a:br>
              <a:rPr lang="en-US" sz="2000" dirty="0" smtClean="0">
                <a:solidFill>
                  <a:schemeClr val="tx1">
                    <a:lumMod val="75000"/>
                    <a:lumOff val="25000"/>
                  </a:schemeClr>
                </a:solidFill>
                <a:latin typeface="Georgia" panose="02040502050405020303" pitchFamily="18" charset="0"/>
              </a:rPr>
            </a:br>
            <a:r>
              <a:rPr lang="en-US" sz="2000" dirty="0" smtClean="0">
                <a:solidFill>
                  <a:schemeClr val="tx1">
                    <a:lumMod val="75000"/>
                    <a:lumOff val="25000"/>
                  </a:schemeClr>
                </a:solidFill>
                <a:latin typeface="Georgia" panose="02040502050405020303" pitchFamily="18" charset="0"/>
              </a:rPr>
              <a:t>WI </a:t>
            </a:r>
            <a:r>
              <a:rPr lang="en-US" sz="2000" dirty="0">
                <a:solidFill>
                  <a:schemeClr val="tx1">
                    <a:lumMod val="75000"/>
                    <a:lumOff val="25000"/>
                  </a:schemeClr>
                </a:solidFill>
                <a:latin typeface="Georgia" panose="02040502050405020303" pitchFamily="18" charset="0"/>
              </a:rPr>
              <a:t>Clinical Laboratory Network (WCLN) </a:t>
            </a:r>
          </a:p>
          <a:p>
            <a:pPr>
              <a:spcBef>
                <a:spcPts val="1200"/>
              </a:spcBef>
            </a:pPr>
            <a:endParaRPr lang="en-US" altLang="en-US" sz="2400" dirty="0" smtClean="0">
              <a:solidFill>
                <a:schemeClr val="tx1"/>
              </a:solidFill>
              <a:latin typeface="Georgia" panose="02040502050405020303" pitchFamily="18" charset="0"/>
            </a:endParaRPr>
          </a:p>
          <a:p>
            <a:pPr>
              <a:spcBef>
                <a:spcPts val="1200"/>
              </a:spcBef>
            </a:pPr>
            <a:endParaRPr lang="en-US" altLang="en-US" sz="2400" dirty="0" smtClean="0">
              <a:solidFill>
                <a:schemeClr val="tx1"/>
              </a:solidFill>
              <a:latin typeface="Georgia" panose="02040502050405020303" pitchFamily="18" charset="0"/>
            </a:endParaRPr>
          </a:p>
          <a:p>
            <a:pPr>
              <a:buFontTx/>
              <a:buNone/>
            </a:pPr>
            <a:endParaRPr lang="en-US" alt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5" y="3749390"/>
            <a:ext cx="2419350" cy="1696905"/>
          </a:xfrm>
          <a:prstGeom prst="rect">
            <a:avLst/>
          </a:prstGeom>
        </p:spPr>
      </p:pic>
    </p:spTree>
    <p:extLst>
      <p:ext uri="{BB962C8B-B14F-4D97-AF65-F5344CB8AC3E}">
        <p14:creationId xmlns:p14="http://schemas.microsoft.com/office/powerpoint/2010/main" val="3579276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en-US"/>
              <a:t>WISCONSIN STATE LABORATORY OF HYGIENE - UNIVERSITY OF WISCONSIN</a:t>
            </a:r>
          </a:p>
        </p:txBody>
      </p:sp>
      <p:sp>
        <p:nvSpPr>
          <p:cNvPr id="3" name="Title 1"/>
          <p:cNvSpPr txBox="1">
            <a:spLocks/>
          </p:cNvSpPr>
          <p:nvPr/>
        </p:nvSpPr>
        <p:spPr>
          <a:xfrm>
            <a:off x="187671" y="404645"/>
            <a:ext cx="8331200" cy="1109830"/>
          </a:xfrm>
          <a:prstGeom prst="rect">
            <a:avLst/>
          </a:prstGeom>
        </p:spPr>
        <p:txBody>
          <a:bodyPr/>
          <a:lst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a:lstStyle>
          <a:p>
            <a:pPr>
              <a:spcBef>
                <a:spcPts val="600"/>
              </a:spcBef>
            </a:pPr>
            <a:r>
              <a:rPr lang="en-US" altLang="en-US" dirty="0" smtClean="0"/>
              <a:t>Laboratory </a:t>
            </a:r>
            <a:r>
              <a:rPr lang="en-US" altLang="en-US" dirty="0"/>
              <a:t>Response Network(LRN</a:t>
            </a:r>
            <a:r>
              <a:rPr lang="en-US" altLang="en-US" dirty="0" smtClean="0"/>
              <a:t>)</a:t>
            </a:r>
          </a:p>
          <a:p>
            <a:pPr>
              <a:spcBef>
                <a:spcPts val="600"/>
              </a:spcBef>
            </a:pPr>
            <a:r>
              <a:rPr lang="en-US" altLang="en-US" sz="2000" i="1" dirty="0" smtClean="0"/>
              <a:t>A </a:t>
            </a:r>
            <a:r>
              <a:rPr lang="en-US" altLang="en-US" sz="2000" i="1" dirty="0"/>
              <a:t>Model for Networking and Emergency Response</a:t>
            </a:r>
            <a:endParaRPr lang="en-US" sz="2000"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4641" y="1514475"/>
            <a:ext cx="3272561" cy="35433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62301" y="1873151"/>
            <a:ext cx="5248274" cy="2308324"/>
          </a:xfrm>
          <a:prstGeom prst="rect">
            <a:avLst/>
          </a:prstGeom>
        </p:spPr>
        <p:txBody>
          <a:bodyPr wrap="square">
            <a:spAutoFit/>
          </a:bodyPr>
          <a:lstStyle/>
          <a:p>
            <a:pPr marL="342900" indent="-342900">
              <a:buClr>
                <a:srgbClr val="B70000"/>
              </a:buClr>
              <a:buFont typeface="Wingdings" panose="05000000000000000000" pitchFamily="2" charset="2"/>
              <a:buChar char="§"/>
            </a:pPr>
            <a:r>
              <a:rPr lang="en-US" sz="2400" b="1" dirty="0">
                <a:solidFill>
                  <a:prstClr val="black"/>
                </a:solidFill>
              </a:rPr>
              <a:t>National Labs </a:t>
            </a:r>
            <a:r>
              <a:rPr lang="en-US" sz="2400" dirty="0">
                <a:solidFill>
                  <a:prstClr val="black"/>
                </a:solidFill>
              </a:rPr>
              <a:t>– CDC</a:t>
            </a:r>
            <a:r>
              <a:rPr lang="en-US" sz="2400" dirty="0" smtClean="0">
                <a:solidFill>
                  <a:prstClr val="black"/>
                </a:solidFill>
              </a:rPr>
              <a:t>, USAMRIID (Army), NMRC (Navy)</a:t>
            </a:r>
            <a:endParaRPr lang="en-US" sz="2400" dirty="0">
              <a:solidFill>
                <a:prstClr val="black"/>
              </a:solidFill>
            </a:endParaRPr>
          </a:p>
          <a:p>
            <a:pPr marL="342900" indent="-342900">
              <a:buClr>
                <a:srgbClr val="B70000"/>
              </a:buClr>
              <a:buFont typeface="Wingdings" panose="05000000000000000000" pitchFamily="2" charset="2"/>
              <a:buChar char="§"/>
            </a:pPr>
            <a:r>
              <a:rPr lang="en-US" sz="2400" b="1" dirty="0">
                <a:solidFill>
                  <a:prstClr val="black"/>
                </a:solidFill>
              </a:rPr>
              <a:t>Reference Labs </a:t>
            </a:r>
            <a:r>
              <a:rPr lang="en-US" sz="2400" dirty="0">
                <a:solidFill>
                  <a:prstClr val="black"/>
                </a:solidFill>
              </a:rPr>
              <a:t>- State &amp;  local PHLs, state agency labs</a:t>
            </a:r>
          </a:p>
          <a:p>
            <a:pPr marL="342900" indent="-342900">
              <a:buClr>
                <a:srgbClr val="B70000"/>
              </a:buClr>
              <a:buFont typeface="Wingdings" panose="05000000000000000000" pitchFamily="2" charset="2"/>
              <a:buChar char="§"/>
            </a:pPr>
            <a:r>
              <a:rPr lang="en-US" sz="2400" b="1" dirty="0">
                <a:solidFill>
                  <a:prstClr val="black"/>
                </a:solidFill>
              </a:rPr>
              <a:t>Sentinel Labs </a:t>
            </a:r>
            <a:r>
              <a:rPr lang="en-US" sz="2400" dirty="0">
                <a:solidFill>
                  <a:prstClr val="black"/>
                </a:solidFill>
              </a:rPr>
              <a:t>- Community clinical hospital labs</a:t>
            </a:r>
          </a:p>
        </p:txBody>
      </p:sp>
      <p:sp>
        <p:nvSpPr>
          <p:cNvPr id="6" name="Rectangle 5"/>
          <p:cNvSpPr/>
          <p:nvPr/>
        </p:nvSpPr>
        <p:spPr>
          <a:xfrm>
            <a:off x="876300" y="4795540"/>
            <a:ext cx="7848600" cy="923330"/>
          </a:xfrm>
          <a:prstGeom prst="rect">
            <a:avLst/>
          </a:prstGeom>
        </p:spPr>
        <p:txBody>
          <a:bodyPr wrap="square">
            <a:spAutoFit/>
          </a:bodyPr>
          <a:lstStyle/>
          <a:p>
            <a:r>
              <a:rPr lang="en-US" dirty="0" smtClean="0">
                <a:solidFill>
                  <a:prstClr val="black"/>
                </a:solidFill>
              </a:rPr>
              <a:t>An </a:t>
            </a:r>
            <a:r>
              <a:rPr lang="en-US" dirty="0">
                <a:solidFill>
                  <a:prstClr val="black"/>
                </a:solidFill>
              </a:rPr>
              <a:t>integrated network of state &amp; local public health, clinical, federal, military, &amp; international laboratories to respond to bioterrorism, chemical terrorism and other public health emergencies.</a:t>
            </a:r>
          </a:p>
        </p:txBody>
      </p:sp>
      <p:sp>
        <p:nvSpPr>
          <p:cNvPr id="7" name="Rectangle 6"/>
          <p:cNvSpPr/>
          <p:nvPr/>
        </p:nvSpPr>
        <p:spPr>
          <a:xfrm>
            <a:off x="5695950" y="5665231"/>
            <a:ext cx="2819400" cy="538609"/>
          </a:xfrm>
          <a:prstGeom prst="rect">
            <a:avLst/>
          </a:prstGeom>
        </p:spPr>
        <p:txBody>
          <a:bodyPr wrap="square">
            <a:spAutoFit/>
          </a:bodyPr>
          <a:lstStyle/>
          <a:p>
            <a:r>
              <a:rPr lang="en-US" i="1" dirty="0">
                <a:solidFill>
                  <a:prstClr val="black"/>
                </a:solidFill>
              </a:rPr>
              <a:t> </a:t>
            </a:r>
            <a:r>
              <a:rPr lang="en-US" sz="1100" i="1" dirty="0" smtClean="0">
                <a:solidFill>
                  <a:prstClr val="black"/>
                </a:solidFill>
              </a:rPr>
              <a:t>MMWR  </a:t>
            </a:r>
            <a:r>
              <a:rPr lang="en-US" sz="1100" i="1" dirty="0">
                <a:solidFill>
                  <a:prstClr val="black"/>
                </a:solidFill>
              </a:rPr>
              <a:t>Recommendations and Reports</a:t>
            </a:r>
            <a:br>
              <a:rPr lang="en-US" sz="1100" i="1" dirty="0">
                <a:solidFill>
                  <a:prstClr val="black"/>
                </a:solidFill>
              </a:rPr>
            </a:br>
            <a:r>
              <a:rPr lang="en-US" sz="1100" i="1" dirty="0">
                <a:solidFill>
                  <a:prstClr val="black"/>
                </a:solidFill>
              </a:rPr>
              <a:t>April 21, 2000 /Vol. 49 / No. RR-4</a:t>
            </a:r>
          </a:p>
        </p:txBody>
      </p:sp>
    </p:spTree>
    <p:extLst>
      <p:ext uri="{BB962C8B-B14F-4D97-AF65-F5344CB8AC3E}">
        <p14:creationId xmlns:p14="http://schemas.microsoft.com/office/powerpoint/2010/main" val="388595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758825"/>
            <a:ext cx="8331200" cy="636838"/>
          </a:xfrm>
        </p:spPr>
        <p:txBody>
          <a:bodyPr/>
          <a:lstStyle/>
          <a:p>
            <a:r>
              <a:rPr lang="en-US" altLang="en-US" dirty="0"/>
              <a:t>WCLN (WI Clinical Lab Network)</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Content Placeholder 2"/>
          <p:cNvSpPr txBox="1">
            <a:spLocks/>
          </p:cNvSpPr>
          <p:nvPr/>
        </p:nvSpPr>
        <p:spPr>
          <a:xfrm>
            <a:off x="1162050" y="1491916"/>
            <a:ext cx="7524750" cy="4812047"/>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pPr>
            <a:r>
              <a:rPr lang="en-US" altLang="en-US" sz="2200" dirty="0" smtClean="0">
                <a:solidFill>
                  <a:schemeClr val="tx1">
                    <a:lumMod val="75000"/>
                    <a:lumOff val="25000"/>
                  </a:schemeClr>
                </a:solidFill>
                <a:latin typeface="Georgia" panose="02040502050405020303" pitchFamily="18" charset="0"/>
              </a:rPr>
              <a:t>130+ clinical laboratories across WI – coordinated by WSLH</a:t>
            </a:r>
          </a:p>
          <a:p>
            <a:pPr>
              <a:spcBef>
                <a:spcPts val="900"/>
              </a:spcBef>
            </a:pPr>
            <a:r>
              <a:rPr lang="en-US" altLang="en-US" sz="2200" dirty="0" smtClean="0">
                <a:solidFill>
                  <a:schemeClr val="tx1">
                    <a:lumMod val="75000"/>
                    <a:lumOff val="25000"/>
                  </a:schemeClr>
                </a:solidFill>
                <a:latin typeface="Georgia" panose="02040502050405020303" pitchFamily="18" charset="0"/>
              </a:rPr>
              <a:t>WCLN is subset of national Laboratory Response Network for bioterrorism/ emerging infectious diseases/other PH threats or emergencies.</a:t>
            </a:r>
          </a:p>
          <a:p>
            <a:pPr>
              <a:spcBef>
                <a:spcPts val="900"/>
              </a:spcBef>
            </a:pPr>
            <a:r>
              <a:rPr lang="en-US" altLang="en-US" sz="2200" b="1" dirty="0" smtClean="0">
                <a:solidFill>
                  <a:schemeClr val="tx1">
                    <a:lumMod val="75000"/>
                    <a:lumOff val="25000"/>
                  </a:schemeClr>
                </a:solidFill>
                <a:latin typeface="Georgia" panose="02040502050405020303" pitchFamily="18" charset="0"/>
              </a:rPr>
              <a:t>WCLN</a:t>
            </a:r>
            <a:r>
              <a:rPr lang="en-US" altLang="en-US" sz="2200" dirty="0" smtClean="0">
                <a:solidFill>
                  <a:schemeClr val="tx1">
                    <a:lumMod val="75000"/>
                    <a:lumOff val="25000"/>
                  </a:schemeClr>
                </a:solidFill>
                <a:latin typeface="Georgia" panose="02040502050405020303" pitchFamily="18" charset="0"/>
              </a:rPr>
              <a:t> members </a:t>
            </a:r>
            <a:r>
              <a:rPr lang="en-US" altLang="en-US" sz="2200" b="1" dirty="0" smtClean="0">
                <a:solidFill>
                  <a:schemeClr val="tx1">
                    <a:lumMod val="75000"/>
                    <a:lumOff val="25000"/>
                  </a:schemeClr>
                </a:solidFill>
                <a:latin typeface="Georgia" panose="02040502050405020303" pitchFamily="18" charset="0"/>
              </a:rPr>
              <a:t>KEY</a:t>
            </a:r>
            <a:r>
              <a:rPr lang="en-US" altLang="en-US" sz="2200" dirty="0" smtClean="0">
                <a:solidFill>
                  <a:schemeClr val="tx1">
                    <a:lumMod val="75000"/>
                    <a:lumOff val="25000"/>
                  </a:schemeClr>
                </a:solidFill>
                <a:latin typeface="Georgia" panose="02040502050405020303" pitchFamily="18" charset="0"/>
              </a:rPr>
              <a:t> to WSLH and DPH lab-based surveillance activities and outbreak response</a:t>
            </a:r>
          </a:p>
          <a:p>
            <a:pPr>
              <a:spcBef>
                <a:spcPts val="900"/>
              </a:spcBef>
            </a:pPr>
            <a:r>
              <a:rPr lang="en-US" altLang="en-US" sz="2200" dirty="0" smtClean="0">
                <a:solidFill>
                  <a:schemeClr val="tx1">
                    <a:lumMod val="75000"/>
                    <a:lumOff val="25000"/>
                  </a:schemeClr>
                </a:solidFill>
                <a:latin typeface="Georgia" panose="02040502050405020303" pitchFamily="18" charset="0"/>
              </a:rPr>
              <a:t>Regional Meetings (PH encouraged to attend)</a:t>
            </a:r>
          </a:p>
          <a:p>
            <a:pPr>
              <a:spcBef>
                <a:spcPts val="900"/>
              </a:spcBef>
            </a:pPr>
            <a:r>
              <a:rPr lang="en-US" altLang="en-US" sz="2200" dirty="0" smtClean="0">
                <a:solidFill>
                  <a:schemeClr val="tx1">
                    <a:lumMod val="75000"/>
                    <a:lumOff val="25000"/>
                  </a:schemeClr>
                </a:solidFill>
                <a:latin typeface="Georgia" panose="02040502050405020303" pitchFamily="18" charset="0"/>
              </a:rPr>
              <a:t>Training (teleconferences, workshops, exercises, etc.)</a:t>
            </a:r>
          </a:p>
          <a:p>
            <a:pPr>
              <a:spcBef>
                <a:spcPts val="900"/>
              </a:spcBef>
            </a:pPr>
            <a:r>
              <a:rPr lang="en-US" altLang="en-US" sz="2200" dirty="0" smtClean="0">
                <a:solidFill>
                  <a:schemeClr val="tx1">
                    <a:lumMod val="75000"/>
                    <a:lumOff val="25000"/>
                  </a:schemeClr>
                </a:solidFill>
                <a:latin typeface="Georgia" panose="02040502050405020303" pitchFamily="18" charset="0"/>
              </a:rPr>
              <a:t>Listserv and Lab Messages</a:t>
            </a:r>
          </a:p>
          <a:p>
            <a:pPr>
              <a:spcBef>
                <a:spcPts val="900"/>
              </a:spcBef>
            </a:pPr>
            <a:r>
              <a:rPr lang="en-US" altLang="en-US" sz="2200" dirty="0" smtClean="0">
                <a:solidFill>
                  <a:schemeClr val="tx1">
                    <a:lumMod val="75000"/>
                    <a:lumOff val="25000"/>
                  </a:schemeClr>
                </a:solidFill>
                <a:latin typeface="Georgia" panose="02040502050405020303" pitchFamily="18" charset="0"/>
              </a:rPr>
              <a:t>More info. on WCLN Web </a:t>
            </a:r>
            <a:r>
              <a:rPr lang="en-US" altLang="en-US" sz="2200" dirty="0">
                <a:solidFill>
                  <a:schemeClr val="tx1">
                    <a:lumMod val="75000"/>
                    <a:lumOff val="25000"/>
                  </a:schemeClr>
                </a:solidFill>
                <a:latin typeface="Georgia" panose="02040502050405020303" pitchFamily="18" charset="0"/>
              </a:rPr>
              <a:t>site --</a:t>
            </a:r>
            <a:r>
              <a:rPr lang="en-US" altLang="en-US" sz="2200" dirty="0">
                <a:solidFill>
                  <a:schemeClr val="tx2"/>
                </a:solidFill>
                <a:latin typeface="Georgia" panose="02040502050405020303" pitchFamily="18" charset="0"/>
              </a:rPr>
              <a:t>http://www.slh.wisc.edu/wcln-surveillance</a:t>
            </a:r>
            <a:r>
              <a:rPr lang="en-US" altLang="en-US" sz="2200" dirty="0" smtClean="0">
                <a:solidFill>
                  <a:schemeClr val="tx2"/>
                </a:solidFill>
                <a:latin typeface="Georgia" panose="02040502050405020303" pitchFamily="18" charset="0"/>
              </a:rPr>
              <a:t>/</a:t>
            </a:r>
          </a:p>
          <a:p>
            <a:pPr>
              <a:spcBef>
                <a:spcPts val="900"/>
              </a:spcBef>
            </a:pPr>
            <a:endParaRPr lang="en-US" altLang="en-US" sz="2200" dirty="0" smtClean="0">
              <a:solidFill>
                <a:schemeClr val="tx1"/>
              </a:solidFill>
              <a:latin typeface="Georgia" panose="02040502050405020303" pitchFamily="18" charset="0"/>
            </a:endParaRPr>
          </a:p>
          <a:p>
            <a:pPr>
              <a:spcBef>
                <a:spcPts val="900"/>
              </a:spcBef>
            </a:pPr>
            <a:endParaRPr lang="en-US" altLang="en-US" sz="2200" dirty="0" smtClean="0"/>
          </a:p>
        </p:txBody>
      </p:sp>
    </p:spTree>
    <p:extLst>
      <p:ext uri="{BB962C8B-B14F-4D97-AF65-F5344CB8AC3E}">
        <p14:creationId xmlns:p14="http://schemas.microsoft.com/office/powerpoint/2010/main" val="2228451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4025"/>
            <a:ext cx="8331200" cy="974725"/>
          </a:xfrm>
        </p:spPr>
        <p:txBody>
          <a:bodyPr/>
          <a:lstStyle/>
          <a:p>
            <a:r>
              <a:rPr lang="en-US"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National Reference Centers</a:t>
            </a:r>
            <a:r>
              <a:rPr lang="en-US" dirty="0">
                <a:effectLst>
                  <a:outerShdw blurRad="38100" dist="38100" dir="2700000" algn="tl" rotWithShape="0">
                    <a:srgbClr val="000000">
                      <a:alpha val="43137"/>
                    </a:srgbClr>
                  </a:outerShdw>
                </a:effectLst>
              </a:rPr>
              <a:t/>
            </a:r>
            <a:br>
              <a:rPr lang="en-US" dirty="0">
                <a:effectLst>
                  <a:outerShdw blurRad="38100" dist="38100" dir="2700000" algn="tl" rotWithShape="0">
                    <a:srgbClr val="000000">
                      <a:alpha val="43137"/>
                    </a:srgbClr>
                  </a:outerShdw>
                </a:effectLst>
              </a:rPr>
            </a:br>
            <a:r>
              <a:rPr lang="en-US" sz="200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novel shared services model</a:t>
            </a:r>
            <a:endParaRPr lang="en-US" sz="3600" dirty="0">
              <a:effectLst>
                <a:outerShdw blurRad="38100" dist="38100" dir="2700000" algn="tl">
                  <a:srgbClr val="000000">
                    <a:alpha val="43137"/>
                  </a:srgbClr>
                </a:outerShdw>
              </a:effectLst>
            </a:endParaRPr>
          </a:p>
        </p:txBody>
      </p:sp>
      <p:sp>
        <p:nvSpPr>
          <p:cNvPr id="3" name="Footer Placeholder 2"/>
          <p:cNvSpPr>
            <a:spLocks noGrp="1"/>
          </p:cNvSpPr>
          <p:nvPr>
            <p:ph type="ftr" sz="quarter" idx="3"/>
          </p:nvPr>
        </p:nvSpPr>
        <p:spPr/>
        <p:txBody>
          <a:bodyPr/>
          <a:lstStyle/>
          <a:p>
            <a:pPr>
              <a:defRPr/>
            </a:pPr>
            <a:r>
              <a:rPr lang="en-US"/>
              <a:t>WISCONSIN STATE LABORATORY OF HYGIENE - UNIVERSITY OF WISCONSIN</a:t>
            </a:r>
          </a:p>
        </p:txBody>
      </p:sp>
      <p:sp>
        <p:nvSpPr>
          <p:cNvPr id="4" name="Rectangle 3"/>
          <p:cNvSpPr/>
          <p:nvPr/>
        </p:nvSpPr>
        <p:spPr>
          <a:xfrm>
            <a:off x="496627" y="3955647"/>
            <a:ext cx="4572000" cy="2308324"/>
          </a:xfrm>
          <a:prstGeom prst="rect">
            <a:avLst/>
          </a:prstGeom>
        </p:spPr>
        <p:txBody>
          <a:bodyPr>
            <a:spAutoFit/>
          </a:bodyPr>
          <a:lstStyle/>
          <a:p>
            <a:pPr marL="285750" indent="-285750">
              <a:buClr>
                <a:srgbClr val="B70000"/>
              </a:buClr>
              <a:buFont typeface="Wingdings" panose="05000000000000000000" pitchFamily="2" charset="2"/>
              <a:buChar char="§"/>
            </a:pPr>
            <a:r>
              <a:rPr lang="en-US" dirty="0">
                <a:solidFill>
                  <a:prstClr val="black"/>
                </a:solidFill>
              </a:rPr>
              <a:t>Influenza </a:t>
            </a:r>
            <a:r>
              <a:rPr lang="en-US" dirty="0" err="1">
                <a:solidFill>
                  <a:prstClr val="black"/>
                </a:solidFill>
              </a:rPr>
              <a:t>virologic</a:t>
            </a:r>
            <a:r>
              <a:rPr lang="en-US" dirty="0">
                <a:solidFill>
                  <a:prstClr val="black"/>
                </a:solidFill>
              </a:rPr>
              <a:t> surveillance</a:t>
            </a:r>
          </a:p>
          <a:p>
            <a:pPr marL="285750" indent="-285750">
              <a:buClr>
                <a:srgbClr val="B70000"/>
              </a:buClr>
              <a:buFont typeface="Wingdings" panose="05000000000000000000" pitchFamily="2" charset="2"/>
              <a:buChar char="§"/>
            </a:pPr>
            <a:r>
              <a:rPr lang="en-US" dirty="0">
                <a:solidFill>
                  <a:prstClr val="black"/>
                </a:solidFill>
              </a:rPr>
              <a:t>Vaccine Preventable Diseases</a:t>
            </a:r>
          </a:p>
          <a:p>
            <a:pPr marL="742950" lvl="1" indent="-285750">
              <a:buClr>
                <a:srgbClr val="B70000"/>
              </a:buClr>
              <a:buFont typeface="Arial" panose="020B0604020202020204" pitchFamily="34" charset="0"/>
              <a:buChar char="•"/>
            </a:pPr>
            <a:r>
              <a:rPr lang="en-US" dirty="0">
                <a:solidFill>
                  <a:prstClr val="black"/>
                </a:solidFill>
              </a:rPr>
              <a:t>Viral and bacterial</a:t>
            </a:r>
          </a:p>
          <a:p>
            <a:pPr marL="742950" lvl="1" indent="-285750">
              <a:buClr>
                <a:srgbClr val="B70000"/>
              </a:buClr>
              <a:buFont typeface="Arial" panose="020B0604020202020204" pitchFamily="34" charset="0"/>
              <a:buChar char="•"/>
            </a:pPr>
            <a:r>
              <a:rPr lang="en-US" dirty="0">
                <a:solidFill>
                  <a:prstClr val="black"/>
                </a:solidFill>
              </a:rPr>
              <a:t>Provide PT program</a:t>
            </a:r>
          </a:p>
          <a:p>
            <a:pPr marL="285750" indent="-285750">
              <a:buClr>
                <a:srgbClr val="B70000"/>
              </a:buClr>
              <a:buFont typeface="Wingdings" panose="05000000000000000000" pitchFamily="2" charset="2"/>
              <a:buChar char="§"/>
            </a:pPr>
            <a:r>
              <a:rPr lang="en-US" dirty="0" err="1">
                <a:solidFill>
                  <a:prstClr val="black"/>
                </a:solidFill>
              </a:rPr>
              <a:t>CaliciNET</a:t>
            </a:r>
            <a:endParaRPr lang="en-US" dirty="0">
              <a:solidFill>
                <a:prstClr val="black"/>
              </a:solidFill>
            </a:endParaRPr>
          </a:p>
          <a:p>
            <a:pPr marL="742950" lvl="1" indent="-285750">
              <a:buClr>
                <a:srgbClr val="B70000"/>
              </a:buClr>
              <a:buFont typeface="Arial" panose="020B0604020202020204" pitchFamily="34" charset="0"/>
              <a:buChar char="•"/>
            </a:pPr>
            <a:r>
              <a:rPr lang="en-US" dirty="0">
                <a:solidFill>
                  <a:prstClr val="black"/>
                </a:solidFill>
              </a:rPr>
              <a:t>Norovirus surveillance</a:t>
            </a:r>
          </a:p>
          <a:p>
            <a:pPr marL="285750" indent="-285750">
              <a:buClr>
                <a:srgbClr val="B70000"/>
              </a:buClr>
              <a:buFont typeface="Wingdings" panose="05000000000000000000" pitchFamily="2" charset="2"/>
              <a:buChar char="§"/>
            </a:pPr>
            <a:r>
              <a:rPr lang="en-US" dirty="0">
                <a:solidFill>
                  <a:prstClr val="black"/>
                </a:solidFill>
              </a:rPr>
              <a:t>Antibiotic resistance </a:t>
            </a:r>
            <a:r>
              <a:rPr lang="en-US" dirty="0" smtClean="0">
                <a:solidFill>
                  <a:prstClr val="black"/>
                </a:solidFill>
              </a:rPr>
              <a:t>surveillance </a:t>
            </a:r>
            <a:br>
              <a:rPr lang="en-US" dirty="0" smtClean="0">
                <a:solidFill>
                  <a:prstClr val="black"/>
                </a:solidFill>
              </a:rPr>
            </a:br>
            <a:r>
              <a:rPr lang="en-US" dirty="0" smtClean="0">
                <a:solidFill>
                  <a:prstClr val="black"/>
                </a:solidFill>
              </a:rPr>
              <a:t>and </a:t>
            </a:r>
            <a:r>
              <a:rPr lang="en-US" dirty="0">
                <a:solidFill>
                  <a:prstClr val="black"/>
                </a:solidFill>
              </a:rPr>
              <a:t>response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9135" y="1657654"/>
            <a:ext cx="2945765" cy="192309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631" y="4091856"/>
            <a:ext cx="3559969" cy="162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92783" y="3801759"/>
            <a:ext cx="1538431" cy="307777"/>
          </a:xfrm>
          <a:prstGeom prst="rect">
            <a:avLst/>
          </a:prstGeom>
          <a:noFill/>
        </p:spPr>
        <p:txBody>
          <a:bodyPr wrap="square" rtlCol="0">
            <a:spAutoFit/>
          </a:bodyPr>
          <a:lstStyle/>
          <a:p>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The ARLN</a:t>
            </a:r>
            <a:endPar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938" y="2791588"/>
            <a:ext cx="1118835" cy="13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5015172" y="2966187"/>
            <a:ext cx="1204338" cy="36260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068627" y="3313028"/>
            <a:ext cx="1150883" cy="55179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61998" y="1657654"/>
            <a:ext cx="1095669" cy="523220"/>
          </a:xfrm>
          <a:prstGeom prst="rect">
            <a:avLst/>
          </a:prstGeom>
          <a:noFill/>
        </p:spPr>
        <p:txBody>
          <a:bodyPr wrap="square" rtlCol="0">
            <a:spAutoFit/>
          </a:bodyPr>
          <a:lstStyle/>
          <a:p>
            <a:endPar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NIRCs</a:t>
            </a:r>
            <a:endPar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81000" y="1747988"/>
            <a:ext cx="4572000" cy="1938992"/>
          </a:xfrm>
          <a:prstGeom prst="rect">
            <a:avLst/>
          </a:prstGeom>
        </p:spPr>
        <p:txBody>
          <a:bodyPr>
            <a:spAutoFit/>
          </a:bodyPr>
          <a:lstStyle/>
          <a:p>
            <a:r>
              <a:rPr lang="en-US" sz="2000" dirty="0">
                <a:solidFill>
                  <a:prstClr val="black"/>
                </a:solidFill>
              </a:rPr>
              <a:t>To </a:t>
            </a:r>
            <a:r>
              <a:rPr lang="en-US" sz="2000" b="1" dirty="0">
                <a:solidFill>
                  <a:prstClr val="black"/>
                </a:solidFill>
              </a:rPr>
              <a:t>expand CDC capacity </a:t>
            </a:r>
            <a:r>
              <a:rPr lang="en-US" sz="2000" dirty="0">
                <a:solidFill>
                  <a:prstClr val="black"/>
                </a:solidFill>
              </a:rPr>
              <a:t>and </a:t>
            </a:r>
            <a:r>
              <a:rPr lang="en-US" sz="2000" b="1" dirty="0">
                <a:solidFill>
                  <a:prstClr val="black"/>
                </a:solidFill>
              </a:rPr>
              <a:t>provide diagnostic and reference testing capability and capacity to state and local </a:t>
            </a:r>
            <a:r>
              <a:rPr lang="en-US" sz="2000" b="1" dirty="0" smtClean="0">
                <a:solidFill>
                  <a:prstClr val="black"/>
                </a:solidFill>
              </a:rPr>
              <a:t>PHLs nationwide </a:t>
            </a:r>
            <a:r>
              <a:rPr lang="en-US" sz="2000" dirty="0" smtClean="0">
                <a:solidFill>
                  <a:prstClr val="black"/>
                </a:solidFill>
              </a:rPr>
              <a:t>and support </a:t>
            </a:r>
            <a:r>
              <a:rPr lang="en-US" sz="2000" dirty="0">
                <a:solidFill>
                  <a:prstClr val="black"/>
                </a:solidFill>
              </a:rPr>
              <a:t>laboratory-based surveillance and outbreak </a:t>
            </a:r>
            <a:r>
              <a:rPr lang="en-US" sz="2000" dirty="0" smtClean="0">
                <a:solidFill>
                  <a:prstClr val="black"/>
                </a:solidFill>
              </a:rPr>
              <a:t>response.</a:t>
            </a:r>
            <a:endParaRPr lang="en-US" sz="2000" dirty="0">
              <a:solidFill>
                <a:prstClr val="black"/>
              </a:solidFill>
            </a:endParaRPr>
          </a:p>
        </p:txBody>
      </p:sp>
    </p:spTree>
    <p:extLst>
      <p:ext uri="{BB962C8B-B14F-4D97-AF65-F5344CB8AC3E}">
        <p14:creationId xmlns:p14="http://schemas.microsoft.com/office/powerpoint/2010/main" val="32749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12775"/>
          </a:xfrm>
        </p:spPr>
        <p:txBody>
          <a:bodyPr/>
          <a:lstStyle/>
          <a:p>
            <a:r>
              <a:rPr lang="en-US" altLang="en-US" dirty="0"/>
              <a:t>Lab-Based Disease Surveillance</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Content Placeholder 2"/>
          <p:cNvSpPr txBox="1">
            <a:spLocks/>
          </p:cNvSpPr>
          <p:nvPr/>
        </p:nvSpPr>
        <p:spPr>
          <a:xfrm>
            <a:off x="3380873" y="1806575"/>
            <a:ext cx="5462338" cy="4152900"/>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altLang="en-US" sz="2400" dirty="0" smtClean="0">
                <a:solidFill>
                  <a:schemeClr val="tx1">
                    <a:lumMod val="75000"/>
                    <a:lumOff val="25000"/>
                  </a:schemeClr>
                </a:solidFill>
                <a:latin typeface="Georgia" panose="02040502050405020303" pitchFamily="18" charset="0"/>
              </a:rPr>
              <a:t>Reports on WSLH web site</a:t>
            </a:r>
          </a:p>
          <a:p>
            <a:pPr marL="0" indent="0">
              <a:lnSpc>
                <a:spcPct val="150000"/>
              </a:lnSpc>
              <a:buNone/>
            </a:pPr>
            <a:r>
              <a:rPr lang="en-US" altLang="en-US" sz="2000" dirty="0" smtClean="0">
                <a:latin typeface="Georgia" panose="02040502050405020303" pitchFamily="18" charset="0"/>
              </a:rPr>
              <a:t>(</a:t>
            </a:r>
            <a:r>
              <a:rPr lang="en-US" altLang="en-US" sz="2000" dirty="0" smtClean="0">
                <a:solidFill>
                  <a:schemeClr val="tx2"/>
                </a:solidFill>
                <a:latin typeface="Georgia" panose="02040502050405020303" pitchFamily="18" charset="0"/>
              </a:rPr>
              <a:t>http://www.slh.wisc.edu/wcln-surveillance/)</a:t>
            </a:r>
            <a:endParaRPr lang="en-US" altLang="en-US" sz="2000" dirty="0" smtClean="0">
              <a:latin typeface="Georgia" panose="02040502050405020303" pitchFamily="18" charset="0"/>
            </a:endParaRPr>
          </a:p>
          <a:p>
            <a:pPr>
              <a:lnSpc>
                <a:spcPct val="150000"/>
              </a:lnSpc>
            </a:pPr>
            <a:r>
              <a:rPr lang="en-US" altLang="en-US" sz="2400" dirty="0" smtClean="0">
                <a:solidFill>
                  <a:schemeClr val="tx1">
                    <a:lumMod val="75000"/>
                    <a:lumOff val="25000"/>
                  </a:schemeClr>
                </a:solidFill>
                <a:latin typeface="Georgia" panose="02040502050405020303" pitchFamily="18" charset="0"/>
              </a:rPr>
              <a:t>Bacteriology</a:t>
            </a:r>
          </a:p>
          <a:p>
            <a:pPr>
              <a:lnSpc>
                <a:spcPct val="150000"/>
              </a:lnSpc>
            </a:pPr>
            <a:r>
              <a:rPr lang="en-US" altLang="en-US" sz="2400" dirty="0" smtClean="0">
                <a:solidFill>
                  <a:schemeClr val="tx1">
                    <a:lumMod val="75000"/>
                    <a:lumOff val="25000"/>
                  </a:schemeClr>
                </a:solidFill>
                <a:latin typeface="Georgia" panose="02040502050405020303" pitchFamily="18" charset="0"/>
              </a:rPr>
              <a:t>Virology</a:t>
            </a:r>
            <a:r>
              <a:rPr lang="en-US" altLang="en-US" dirty="0" smtClean="0">
                <a:solidFill>
                  <a:schemeClr val="tx1">
                    <a:lumMod val="75000"/>
                    <a:lumOff val="25000"/>
                  </a:schemeClr>
                </a:solidFill>
                <a:latin typeface="Georgia" panose="02040502050405020303" pitchFamily="18" charset="0"/>
              </a:rPr>
              <a:t> </a:t>
            </a:r>
            <a:r>
              <a:rPr lang="en-US" altLang="en-US" sz="2000" dirty="0" smtClean="0">
                <a:solidFill>
                  <a:schemeClr val="tx1">
                    <a:lumMod val="75000"/>
                    <a:lumOff val="25000"/>
                  </a:schemeClr>
                </a:solidFill>
                <a:latin typeface="Georgia" panose="02040502050405020303" pitchFamily="18" charset="0"/>
              </a:rPr>
              <a:t>(influenza, RSV, other respiratory, rotavirus)</a:t>
            </a:r>
          </a:p>
          <a:p>
            <a:pPr>
              <a:lnSpc>
                <a:spcPct val="150000"/>
              </a:lnSpc>
            </a:pPr>
            <a:r>
              <a:rPr lang="en-US" altLang="en-US" sz="2400" dirty="0" smtClean="0">
                <a:solidFill>
                  <a:schemeClr val="tx1">
                    <a:lumMod val="75000"/>
                    <a:lumOff val="25000"/>
                  </a:schemeClr>
                </a:solidFill>
                <a:latin typeface="Georgia" panose="02040502050405020303" pitchFamily="18" charset="0"/>
              </a:rPr>
              <a:t>Mycobacteriology </a:t>
            </a:r>
            <a:r>
              <a:rPr lang="en-US" altLang="en-US" sz="2000" dirty="0" smtClean="0">
                <a:solidFill>
                  <a:schemeClr val="tx1">
                    <a:lumMod val="75000"/>
                    <a:lumOff val="25000"/>
                  </a:schemeClr>
                </a:solidFill>
                <a:latin typeface="Georgia" panose="02040502050405020303" pitchFamily="18" charset="0"/>
              </a:rPr>
              <a:t>(TB)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66" y="2018129"/>
            <a:ext cx="2273300" cy="3657600"/>
          </a:xfrm>
          <a:prstGeom prst="rect">
            <a:avLst/>
          </a:prstGeom>
        </p:spPr>
      </p:pic>
    </p:spTree>
    <p:extLst>
      <p:ext uri="{BB962C8B-B14F-4D97-AF65-F5344CB8AC3E}">
        <p14:creationId xmlns:p14="http://schemas.microsoft.com/office/powerpoint/2010/main" val="1907065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Title 1"/>
          <p:cNvSpPr txBox="1">
            <a:spLocks/>
          </p:cNvSpPr>
          <p:nvPr/>
        </p:nvSpPr>
        <p:spPr>
          <a:xfrm>
            <a:off x="381000" y="758825"/>
            <a:ext cx="8331200" cy="781217"/>
          </a:xfrm>
          <a:prstGeom prst="rect">
            <a:avLst/>
          </a:prstGeom>
        </p:spPr>
        <p:txBody>
          <a:bodyPr vert="horz" lIns="0" tIns="0" rIns="0" bIns="0" rtlCol="0" anchor="t" anchorCtr="0">
            <a:normAutofit/>
          </a:bodyPr>
          <a:lst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a:lstStyle>
          <a:p>
            <a:r>
              <a:rPr lang="en-US" altLang="en-US" sz="3600" dirty="0" smtClean="0"/>
              <a:t>Electronic/Web-based Lab Reporting</a:t>
            </a:r>
            <a:endParaRPr lang="en-US" sz="3600" dirty="0"/>
          </a:p>
        </p:txBody>
      </p:sp>
      <p:grpSp>
        <p:nvGrpSpPr>
          <p:cNvPr id="5" name="Group 4"/>
          <p:cNvGrpSpPr/>
          <p:nvPr/>
        </p:nvGrpSpPr>
        <p:grpSpPr>
          <a:xfrm>
            <a:off x="575468" y="2446338"/>
            <a:ext cx="7942263" cy="3700464"/>
            <a:chOff x="752475" y="1978024"/>
            <a:chExt cx="7942263" cy="3700464"/>
          </a:xfrm>
        </p:grpSpPr>
        <p:sp>
          <p:nvSpPr>
            <p:cNvPr id="6" name="Rectangle 5"/>
            <p:cNvSpPr>
              <a:spLocks noChangeAspect="1" noChangeArrowheads="1"/>
            </p:cNvSpPr>
            <p:nvPr/>
          </p:nvSpPr>
          <p:spPr bwMode="auto">
            <a:xfrm>
              <a:off x="752475" y="1978025"/>
              <a:ext cx="2570163" cy="620713"/>
            </a:xfrm>
            <a:prstGeom prst="rect">
              <a:avLst/>
            </a:prstGeom>
            <a:solidFill>
              <a:srgbClr val="FFFFFF"/>
            </a:solidFill>
            <a:ln w="9525">
              <a:solidFill>
                <a:srgbClr val="000000"/>
              </a:solidFill>
              <a:miter lim="800000"/>
              <a:headEnd/>
              <a:tailEnd/>
            </a:ln>
          </p:spPr>
          <p:txBody>
            <a:bodyPr/>
            <a:lstStyle/>
            <a:p>
              <a:pPr>
                <a:defRPr/>
              </a:pPr>
              <a:r>
                <a:rPr lang="en-US" sz="1600" b="1" dirty="0">
                  <a:solidFill>
                    <a:srgbClr val="C00000"/>
                  </a:solidFill>
                  <a:latin typeface="+mj-lt"/>
                </a:rPr>
                <a:t>Submitter Laboratory</a:t>
              </a:r>
            </a:p>
          </p:txBody>
        </p:sp>
        <p:sp>
          <p:nvSpPr>
            <p:cNvPr id="7" name="Rectangle 6"/>
            <p:cNvSpPr>
              <a:spLocks noChangeAspect="1" noChangeArrowheads="1"/>
            </p:cNvSpPr>
            <p:nvPr/>
          </p:nvSpPr>
          <p:spPr bwMode="auto">
            <a:xfrm>
              <a:off x="752475" y="2608263"/>
              <a:ext cx="2570163" cy="3070225"/>
            </a:xfrm>
            <a:prstGeom prst="rect">
              <a:avLst/>
            </a:prstGeom>
            <a:solidFill>
              <a:srgbClr val="FFFFFF"/>
            </a:solidFill>
            <a:ln w="9525">
              <a:solidFill>
                <a:srgbClr val="000000"/>
              </a:solidFill>
              <a:miter lim="800000"/>
              <a:headEnd/>
              <a:tailEnd/>
            </a:ln>
          </p:spPr>
          <p:txBody>
            <a:bodyPr/>
            <a:lstStyle/>
            <a:p>
              <a:pPr>
                <a:defRPr/>
              </a:pPr>
              <a:r>
                <a:rPr lang="en-US" sz="1600" b="1" dirty="0">
                  <a:latin typeface="+mn-lt"/>
                </a:rPr>
                <a:t>WLR:  </a:t>
              </a:r>
              <a:r>
                <a:rPr lang="en-US" sz="1400" dirty="0">
                  <a:latin typeface="+mn-lt"/>
                </a:rPr>
                <a:t>Secure login and password to enter laboratory results into template on WSLH web site. </a:t>
              </a:r>
              <a:r>
                <a:rPr lang="en-US" sz="1400" i="1" dirty="0">
                  <a:latin typeface="+mn-lt"/>
                </a:rPr>
                <a:t>(Report &lt;25 reportable diseases/month)</a:t>
              </a:r>
            </a:p>
            <a:p>
              <a:pPr>
                <a:defRPr/>
              </a:pPr>
              <a:endParaRPr lang="en-US" sz="1200" i="1" dirty="0">
                <a:latin typeface="+mn-lt"/>
              </a:endParaRPr>
            </a:p>
            <a:p>
              <a:pPr>
                <a:defRPr/>
              </a:pPr>
              <a:r>
                <a:rPr lang="en-US" sz="1600" b="1" dirty="0">
                  <a:latin typeface="+mn-lt"/>
                </a:rPr>
                <a:t>ELR:</a:t>
              </a:r>
              <a:r>
                <a:rPr lang="en-US" sz="1200" dirty="0">
                  <a:latin typeface="+mn-lt"/>
                </a:rPr>
                <a:t>  </a:t>
              </a:r>
              <a:r>
                <a:rPr lang="en-US" sz="1400" dirty="0">
                  <a:latin typeface="+mn-lt"/>
                </a:rPr>
                <a:t>Extract reportable results from LIMS, create HL7 and transmit to WSLH. </a:t>
              </a:r>
              <a:r>
                <a:rPr lang="en-US" sz="1400" i="1" dirty="0">
                  <a:latin typeface="+mn-lt"/>
                </a:rPr>
                <a:t>(Report &gt;25 reportable diseases/month)</a:t>
              </a:r>
              <a:endParaRPr lang="en-US" sz="1400" dirty="0">
                <a:latin typeface="+mn-lt"/>
              </a:endParaRPr>
            </a:p>
          </p:txBody>
        </p:sp>
        <p:sp>
          <p:nvSpPr>
            <p:cNvPr id="8" name="Rectangle 7"/>
            <p:cNvSpPr>
              <a:spLocks noChangeAspect="1" noChangeArrowheads="1"/>
            </p:cNvSpPr>
            <p:nvPr/>
          </p:nvSpPr>
          <p:spPr bwMode="auto">
            <a:xfrm>
              <a:off x="4256088" y="1978025"/>
              <a:ext cx="1752600" cy="3660775"/>
            </a:xfrm>
            <a:prstGeom prst="rect">
              <a:avLst/>
            </a:prstGeom>
            <a:solidFill>
              <a:srgbClr val="FFFFFF"/>
            </a:solidFill>
            <a:ln w="9525">
              <a:solidFill>
                <a:srgbClr val="000000"/>
              </a:solidFill>
              <a:miter lim="800000"/>
              <a:headEnd/>
              <a:tailEnd/>
            </a:ln>
          </p:spPr>
          <p:txBody>
            <a:bodyPr/>
            <a:lstStyle/>
            <a:p>
              <a:pPr>
                <a:defRPr/>
              </a:pPr>
              <a:r>
                <a:rPr lang="en-US" sz="1600" b="1" dirty="0">
                  <a:solidFill>
                    <a:srgbClr val="C00000"/>
                  </a:solidFill>
                  <a:latin typeface="+mj-lt"/>
                </a:rPr>
                <a:t>WSLH</a:t>
              </a:r>
              <a:endParaRPr lang="en-US" sz="1600" dirty="0">
                <a:solidFill>
                  <a:srgbClr val="C00000"/>
                </a:solidFill>
                <a:latin typeface="+mj-lt"/>
              </a:endParaRPr>
            </a:p>
          </p:txBody>
        </p:sp>
        <p:sp>
          <p:nvSpPr>
            <p:cNvPr id="9" name="Rectangle 8"/>
            <p:cNvSpPr>
              <a:spLocks noChangeAspect="1" noChangeArrowheads="1"/>
            </p:cNvSpPr>
            <p:nvPr/>
          </p:nvSpPr>
          <p:spPr bwMode="auto">
            <a:xfrm>
              <a:off x="4256088" y="2420938"/>
              <a:ext cx="1752600" cy="971550"/>
            </a:xfrm>
            <a:prstGeom prst="rect">
              <a:avLst/>
            </a:prstGeom>
            <a:solidFill>
              <a:srgbClr val="FFFFFF"/>
            </a:solidFill>
            <a:ln w="9525">
              <a:solidFill>
                <a:srgbClr val="000000"/>
              </a:solidFill>
              <a:miter lim="800000"/>
              <a:headEnd/>
              <a:tailEnd/>
            </a:ln>
          </p:spPr>
          <p:txBody>
            <a:bodyPr/>
            <a:lstStyle/>
            <a:p>
              <a:pPr>
                <a:defRPr/>
              </a:pPr>
              <a:r>
                <a:rPr lang="en-US" sz="1400" b="1" dirty="0">
                  <a:latin typeface="+mn-lt"/>
                </a:rPr>
                <a:t>Assign LOINC and SNOMED </a:t>
              </a:r>
              <a:r>
                <a:rPr lang="en-US" sz="1400" b="1" dirty="0" smtClean="0">
                  <a:latin typeface="+mn-lt"/>
                </a:rPr>
                <a:t>Codes </a:t>
              </a:r>
              <a:r>
                <a:rPr lang="en-US" sz="1100" b="1" dirty="0" smtClean="0">
                  <a:latin typeface="+mn-lt"/>
                </a:rPr>
                <a:t>(if necessary)</a:t>
              </a:r>
              <a:endParaRPr lang="en-US" sz="1100" dirty="0">
                <a:latin typeface="+mn-lt"/>
              </a:endParaRPr>
            </a:p>
          </p:txBody>
        </p:sp>
        <p:sp>
          <p:nvSpPr>
            <p:cNvPr id="10" name="Rectangle 9"/>
            <p:cNvSpPr>
              <a:spLocks noChangeAspect="1" noChangeArrowheads="1"/>
            </p:cNvSpPr>
            <p:nvPr/>
          </p:nvSpPr>
          <p:spPr bwMode="auto">
            <a:xfrm>
              <a:off x="4256088" y="4572000"/>
              <a:ext cx="1752600" cy="1098550"/>
            </a:xfrm>
            <a:prstGeom prst="rect">
              <a:avLst/>
            </a:prstGeom>
            <a:solidFill>
              <a:srgbClr val="FFFFFF"/>
            </a:solidFill>
            <a:ln w="9525">
              <a:solidFill>
                <a:srgbClr val="000000"/>
              </a:solidFill>
              <a:miter lim="800000"/>
              <a:headEnd/>
              <a:tailEnd/>
            </a:ln>
          </p:spPr>
          <p:txBody>
            <a:bodyPr/>
            <a:lstStyle/>
            <a:p>
              <a:pPr>
                <a:defRPr/>
              </a:pPr>
              <a:r>
                <a:rPr lang="en-US" sz="1600" b="1" dirty="0">
                  <a:latin typeface="+mn-lt"/>
                </a:rPr>
                <a:t>Securely Transmit through PHINMS</a:t>
              </a:r>
              <a:endParaRPr lang="en-US" sz="1600" dirty="0">
                <a:latin typeface="+mn-lt"/>
              </a:endParaRPr>
            </a:p>
          </p:txBody>
        </p:sp>
        <p:sp>
          <p:nvSpPr>
            <p:cNvPr id="11" name="Rectangle 10"/>
            <p:cNvSpPr>
              <a:spLocks noChangeAspect="1" noChangeArrowheads="1"/>
            </p:cNvSpPr>
            <p:nvPr/>
          </p:nvSpPr>
          <p:spPr bwMode="auto">
            <a:xfrm>
              <a:off x="6884988" y="1978024"/>
              <a:ext cx="1809750" cy="1063625"/>
            </a:xfrm>
            <a:prstGeom prst="rect">
              <a:avLst/>
            </a:prstGeom>
            <a:solidFill>
              <a:srgbClr val="FFFFFF"/>
            </a:solidFill>
            <a:ln w="9525">
              <a:solidFill>
                <a:srgbClr val="000000"/>
              </a:solidFill>
              <a:miter lim="800000"/>
              <a:headEnd/>
              <a:tailEnd/>
            </a:ln>
          </p:spPr>
          <p:txBody>
            <a:bodyPr/>
            <a:lstStyle/>
            <a:p>
              <a:pPr>
                <a:defRPr/>
              </a:pPr>
              <a:r>
                <a:rPr lang="en-US" sz="1600" b="1" dirty="0">
                  <a:solidFill>
                    <a:srgbClr val="C00000"/>
                  </a:solidFill>
                  <a:latin typeface="+mj-lt"/>
                </a:rPr>
                <a:t>WEDSS </a:t>
              </a:r>
              <a:r>
                <a:rPr lang="en-US" sz="1600" dirty="0">
                  <a:solidFill>
                    <a:srgbClr val="C00000"/>
                  </a:solidFill>
                  <a:latin typeface="+mj-lt"/>
                </a:rPr>
                <a:t>(WI Electronic Disease Surveillance System)</a:t>
              </a:r>
            </a:p>
          </p:txBody>
        </p:sp>
        <p:sp>
          <p:nvSpPr>
            <p:cNvPr id="12" name="Rectangle 11"/>
            <p:cNvSpPr>
              <a:spLocks noChangeAspect="1" noChangeArrowheads="1"/>
            </p:cNvSpPr>
            <p:nvPr/>
          </p:nvSpPr>
          <p:spPr bwMode="auto">
            <a:xfrm>
              <a:off x="6884988" y="3051175"/>
              <a:ext cx="1809750" cy="1627188"/>
            </a:xfrm>
            <a:prstGeom prst="rect">
              <a:avLst/>
            </a:prstGeom>
            <a:solidFill>
              <a:srgbClr val="FFFFFF"/>
            </a:solidFill>
            <a:ln w="9525">
              <a:solidFill>
                <a:srgbClr val="000000"/>
              </a:solidFill>
              <a:miter lim="800000"/>
              <a:headEnd/>
              <a:tailEnd/>
            </a:ln>
          </p:spPr>
          <p:txBody>
            <a:bodyPr/>
            <a:lstStyle/>
            <a:p>
              <a:pPr>
                <a:defRPr/>
              </a:pPr>
              <a:r>
                <a:rPr lang="en-US" sz="1600" b="1" dirty="0">
                  <a:latin typeface="+mn-lt"/>
                </a:rPr>
                <a:t>Case Management System</a:t>
              </a:r>
              <a:endParaRPr lang="en-US" sz="1600" dirty="0">
                <a:latin typeface="+mn-lt"/>
              </a:endParaRPr>
            </a:p>
          </p:txBody>
        </p:sp>
        <p:cxnSp>
          <p:nvCxnSpPr>
            <p:cNvPr id="13" name="AutoShape 11"/>
            <p:cNvCxnSpPr>
              <a:cxnSpLocks noChangeAspect="1" noChangeShapeType="1"/>
              <a:stCxn id="7" idx="2"/>
              <a:endCxn id="9" idx="1"/>
            </p:cNvCxnSpPr>
            <p:nvPr/>
          </p:nvCxnSpPr>
          <p:spPr bwMode="auto">
            <a:xfrm rot="5400000" flipH="1" flipV="1">
              <a:off x="1760538" y="3182938"/>
              <a:ext cx="2771775" cy="2219325"/>
            </a:xfrm>
            <a:prstGeom prst="curvedConnector4">
              <a:avLst>
                <a:gd name="adj1" fmla="val -8245"/>
                <a:gd name="adj2" fmla="val 7896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2"/>
            <p:cNvCxnSpPr>
              <a:cxnSpLocks noChangeAspect="1" noChangeShapeType="1"/>
              <a:stCxn id="10" idx="2"/>
              <a:endCxn id="12" idx="1"/>
            </p:cNvCxnSpPr>
            <p:nvPr/>
          </p:nvCxnSpPr>
          <p:spPr bwMode="auto">
            <a:xfrm rot="5400000" flipH="1" flipV="1">
              <a:off x="5105400" y="3890963"/>
              <a:ext cx="1806575" cy="1752600"/>
            </a:xfrm>
            <a:prstGeom prst="curvedConnector4">
              <a:avLst>
                <a:gd name="adj1" fmla="val -12657"/>
                <a:gd name="adj2" fmla="val 75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Rectangle 14"/>
            <p:cNvSpPr>
              <a:spLocks noChangeAspect="1" noChangeArrowheads="1"/>
            </p:cNvSpPr>
            <p:nvPr/>
          </p:nvSpPr>
          <p:spPr bwMode="auto">
            <a:xfrm>
              <a:off x="4256088" y="3886200"/>
              <a:ext cx="1752600" cy="685800"/>
            </a:xfrm>
            <a:prstGeom prst="rect">
              <a:avLst/>
            </a:prstGeom>
            <a:solidFill>
              <a:srgbClr val="FFFFFF"/>
            </a:solidFill>
            <a:ln w="9525">
              <a:solidFill>
                <a:srgbClr val="000000"/>
              </a:solidFill>
              <a:miter lim="800000"/>
              <a:headEnd/>
              <a:tailEnd/>
            </a:ln>
          </p:spPr>
          <p:txBody>
            <a:bodyPr/>
            <a:lstStyle/>
            <a:p>
              <a:pPr>
                <a:defRPr/>
              </a:pPr>
              <a:r>
                <a:rPr lang="en-US" sz="1600" b="1" dirty="0">
                  <a:latin typeface="+mn-lt"/>
                </a:rPr>
                <a:t>Create HL7 Message</a:t>
              </a:r>
              <a:endParaRPr lang="en-US" sz="1600" dirty="0">
                <a:latin typeface="+mn-lt"/>
              </a:endParaRPr>
            </a:p>
          </p:txBody>
        </p:sp>
        <p:sp>
          <p:nvSpPr>
            <p:cNvPr id="16" name="Rectangle 15"/>
            <p:cNvSpPr>
              <a:spLocks noChangeAspect="1" noChangeArrowheads="1"/>
            </p:cNvSpPr>
            <p:nvPr/>
          </p:nvSpPr>
          <p:spPr bwMode="auto">
            <a:xfrm>
              <a:off x="4256088" y="3252788"/>
              <a:ext cx="1752600" cy="633412"/>
            </a:xfrm>
            <a:prstGeom prst="rect">
              <a:avLst/>
            </a:prstGeom>
            <a:solidFill>
              <a:srgbClr val="FFFFFF"/>
            </a:solidFill>
            <a:ln w="9525">
              <a:solidFill>
                <a:srgbClr val="000000"/>
              </a:solidFill>
              <a:miter lim="800000"/>
              <a:headEnd/>
              <a:tailEnd/>
            </a:ln>
          </p:spPr>
          <p:txBody>
            <a:bodyPr/>
            <a:lstStyle/>
            <a:p>
              <a:pPr>
                <a:defRPr/>
              </a:pPr>
              <a:r>
                <a:rPr lang="en-US" sz="1600" b="1" dirty="0">
                  <a:latin typeface="+mn-lt"/>
                </a:rPr>
                <a:t>Transform, if necessary</a:t>
              </a:r>
              <a:endParaRPr lang="en-US" sz="1600" dirty="0">
                <a:latin typeface="+mn-lt"/>
              </a:endParaRPr>
            </a:p>
          </p:txBody>
        </p:sp>
      </p:grpSp>
      <p:sp>
        <p:nvSpPr>
          <p:cNvPr id="2" name="Rectangle 1"/>
          <p:cNvSpPr/>
          <p:nvPr/>
        </p:nvSpPr>
        <p:spPr>
          <a:xfrm>
            <a:off x="575468" y="1604575"/>
            <a:ext cx="7942263" cy="523220"/>
          </a:xfrm>
          <a:prstGeom prst="rect">
            <a:avLst/>
          </a:prstGeom>
        </p:spPr>
        <p:txBody>
          <a:bodyPr wrap="square">
            <a:spAutoFit/>
          </a:bodyPr>
          <a:lstStyle/>
          <a:p>
            <a:pPr algn="ctr" eaLnBrk="0" hangingPunct="0">
              <a:defRPr/>
            </a:pPr>
            <a:r>
              <a:rPr lang="en-US" sz="1400" b="1" kern="0" dirty="0"/>
              <a:t>Laboratory reporting is a critical component of disease surveillance and outbreak response.  </a:t>
            </a:r>
            <a:r>
              <a:rPr lang="en-US" sz="1400" b="1" kern="0" dirty="0" smtClean="0">
                <a:solidFill>
                  <a:srgbClr val="C00000"/>
                </a:solidFill>
              </a:rPr>
              <a:t>Electronic reporting does NOT replace phone notifications if required.</a:t>
            </a:r>
            <a:endParaRPr lang="en-US" sz="1400" b="1" kern="0" dirty="0">
              <a:solidFill>
                <a:srgbClr val="C00000"/>
              </a:solidFill>
            </a:endParaRPr>
          </a:p>
        </p:txBody>
      </p:sp>
    </p:spTree>
    <p:extLst>
      <p:ext uri="{BB962C8B-B14F-4D97-AF65-F5344CB8AC3E}">
        <p14:creationId xmlns:p14="http://schemas.microsoft.com/office/powerpoint/2010/main" val="50573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1937" y="1418543"/>
            <a:ext cx="5763126" cy="1649509"/>
          </a:xfrm>
        </p:spPr>
        <p:txBody>
          <a:bodyPr>
            <a:normAutofit/>
          </a:bodyPr>
          <a:lstStyle/>
          <a:p>
            <a:pPr>
              <a:spcBef>
                <a:spcPts val="1800"/>
              </a:spcBef>
              <a:defRPr/>
            </a:pPr>
            <a:r>
              <a:rPr lang="en-US" sz="3200" b="1" dirty="0"/>
              <a:t>Wisconsin State Laboratory of </a:t>
            </a:r>
            <a:r>
              <a:rPr lang="en-US" sz="3200" b="1" dirty="0" smtClean="0"/>
              <a:t>Hygiene</a:t>
            </a:r>
            <a:br>
              <a:rPr lang="en-US" sz="3200" b="1" dirty="0" smtClean="0"/>
            </a:br>
            <a:r>
              <a:rPr lang="en-US" sz="2000" b="1" dirty="0"/>
              <a:t/>
            </a:r>
            <a:br>
              <a:rPr lang="en-US" sz="2000" b="1" dirty="0"/>
            </a:br>
            <a:r>
              <a:rPr lang="en-US" sz="2000" b="1" dirty="0">
                <a:solidFill>
                  <a:schemeClr val="tx1"/>
                </a:solidFill>
              </a:rPr>
              <a:t>Your Laboratory Partner in Public Health</a:t>
            </a:r>
          </a:p>
        </p:txBody>
      </p:sp>
      <p:sp>
        <p:nvSpPr>
          <p:cNvPr id="4" name="Footer Placeholder 3"/>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3" name="Rectangle 2"/>
          <p:cNvSpPr/>
          <p:nvPr/>
        </p:nvSpPr>
        <p:spPr>
          <a:xfrm>
            <a:off x="2507856" y="3612241"/>
            <a:ext cx="5517207" cy="646331"/>
          </a:xfrm>
          <a:prstGeom prst="rect">
            <a:avLst/>
          </a:prstGeom>
        </p:spPr>
        <p:txBody>
          <a:bodyPr wrap="square">
            <a:spAutoFit/>
          </a:bodyPr>
          <a:lstStyle/>
          <a:p>
            <a:pPr algn="ctr">
              <a:spcBef>
                <a:spcPct val="50000"/>
              </a:spcBef>
              <a:defRPr/>
            </a:pPr>
            <a:r>
              <a:rPr lang="en-US" dirty="0"/>
              <a:t>WI Division of Public Health’s</a:t>
            </a:r>
            <a:br>
              <a:rPr lang="en-US" dirty="0"/>
            </a:br>
            <a:r>
              <a:rPr lang="en-US" dirty="0"/>
              <a:t>New Public Health Professionals </a:t>
            </a:r>
            <a:r>
              <a:rPr lang="en-US" dirty="0" smtClean="0"/>
              <a:t>Orientation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16" y="378156"/>
            <a:ext cx="1182342" cy="5981365"/>
          </a:xfrm>
          <a:prstGeom prst="rect">
            <a:avLst/>
          </a:prstGeom>
        </p:spPr>
      </p:pic>
    </p:spTree>
    <p:extLst>
      <p:ext uri="{BB962C8B-B14F-4D97-AF65-F5344CB8AC3E}">
        <p14:creationId xmlns:p14="http://schemas.microsoft.com/office/powerpoint/2010/main" val="415714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Disease Prevention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4"/>
          <p:cNvSpPr txBox="1">
            <a:spLocks noChangeArrowheads="1"/>
          </p:cNvSpPr>
          <p:nvPr/>
        </p:nvSpPr>
        <p:spPr>
          <a:xfrm>
            <a:off x="1162050" y="2000250"/>
            <a:ext cx="7524750" cy="4152900"/>
          </a:xfrm>
          <a:prstGeom prst="rect">
            <a:avLst/>
          </a:prstGeom>
          <a:noFill/>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altLang="en-US" dirty="0" smtClean="0">
                <a:solidFill>
                  <a:schemeClr val="tx1">
                    <a:lumMod val="75000"/>
                    <a:lumOff val="25000"/>
                  </a:schemeClr>
                </a:solidFill>
                <a:latin typeface="Georgia" panose="02040502050405020303" pitchFamily="18" charset="0"/>
              </a:rPr>
              <a:t>WSLH Clinical Customer Service:</a:t>
            </a:r>
          </a:p>
          <a:p>
            <a:pPr marL="0" indent="0" algn="ct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800-862-1013 </a:t>
            </a:r>
          </a:p>
          <a:p>
            <a:pPr marL="0" indent="0" algn="ct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608-262-6386</a:t>
            </a:r>
          </a:p>
        </p:txBody>
      </p:sp>
    </p:spTree>
    <p:extLst>
      <p:ext uri="{BB962C8B-B14F-4D97-AF65-F5344CB8AC3E}">
        <p14:creationId xmlns:p14="http://schemas.microsoft.com/office/powerpoint/2010/main" val="335911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Disease Prevention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4220235" y="2769773"/>
            <a:ext cx="4298123" cy="3103562"/>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342900">
              <a:defRPr/>
            </a:pPr>
            <a:r>
              <a:rPr kumimoji="1" lang="en-US" dirty="0" smtClean="0">
                <a:solidFill>
                  <a:schemeClr val="tx1">
                    <a:lumMod val="75000"/>
                    <a:lumOff val="25000"/>
                  </a:schemeClr>
                </a:solidFill>
                <a:latin typeface="Georgia" panose="02040502050405020303" pitchFamily="18" charset="0"/>
              </a:rPr>
              <a:t>Pap Test</a:t>
            </a:r>
            <a:r>
              <a:rPr kumimoji="1" lang="en-US" dirty="0" smtClean="0">
                <a:solidFill>
                  <a:schemeClr val="tx1">
                    <a:lumMod val="75000"/>
                    <a:lumOff val="25000"/>
                  </a:schemeClr>
                </a:solidFill>
                <a:latin typeface="Georgia" panose="02040502050405020303" pitchFamily="18" charset="0"/>
                <a:sym typeface="Symbol" pitchFamily="18" charset="2"/>
              </a:rPr>
              <a:t> and HPV testing</a:t>
            </a:r>
            <a:endParaRPr kumimoji="1" lang="en-US" dirty="0" smtClean="0">
              <a:solidFill>
                <a:schemeClr val="tx1">
                  <a:lumMod val="75000"/>
                  <a:lumOff val="25000"/>
                </a:schemeClr>
              </a:solidFill>
              <a:latin typeface="Georgia" panose="02040502050405020303" pitchFamily="18" charset="0"/>
            </a:endParaRPr>
          </a:p>
          <a:p>
            <a:pPr marL="857250" lvl="1" indent="-342900">
              <a:defRPr/>
            </a:pPr>
            <a:r>
              <a:rPr kumimoji="1" lang="en-US" dirty="0" smtClean="0">
                <a:solidFill>
                  <a:schemeClr val="tx1">
                    <a:lumMod val="75000"/>
                    <a:lumOff val="25000"/>
                  </a:schemeClr>
                </a:solidFill>
                <a:latin typeface="Georgia" panose="02040502050405020303" pitchFamily="18" charset="0"/>
              </a:rPr>
              <a:t>Cytotechnology Certificate Program  (affiliated with UW-Madison Genetics Department)</a:t>
            </a:r>
          </a:p>
          <a:p>
            <a:pPr marL="857250" lvl="1" indent="-342900">
              <a:defRPr/>
            </a:pPr>
            <a:r>
              <a:rPr kumimoji="1" lang="en-US" dirty="0" smtClean="0">
                <a:solidFill>
                  <a:schemeClr val="tx1">
                    <a:lumMod val="75000"/>
                    <a:lumOff val="25000"/>
                  </a:schemeClr>
                </a:solidFill>
                <a:latin typeface="Georgia" panose="02040502050405020303" pitchFamily="18" charset="0"/>
              </a:rPr>
              <a:t>HCET collaborations</a:t>
            </a:r>
          </a:p>
          <a:p>
            <a:pPr>
              <a:defRPr/>
            </a:pPr>
            <a:endParaRPr lang="en-US" dirty="0" smtClean="0">
              <a:solidFill>
                <a:schemeClr val="tx1">
                  <a:lumMod val="75000"/>
                  <a:lumOff val="25000"/>
                </a:schemeClr>
              </a:solidFill>
              <a:latin typeface="Georgia" panose="02040502050405020303"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01" y="2855912"/>
            <a:ext cx="3495333" cy="271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830487"/>
            <a:ext cx="8331200" cy="584775"/>
          </a:xfrm>
          <a:prstGeom prst="rect">
            <a:avLst/>
          </a:prstGeom>
        </p:spPr>
        <p:txBody>
          <a:bodyPr wrap="square">
            <a:spAutoFit/>
          </a:bodyPr>
          <a:lstStyle/>
          <a:p>
            <a:pPr marL="0" indent="0" algn="ctr">
              <a:buFontTx/>
              <a:buNone/>
              <a:defRPr/>
            </a:pPr>
            <a:r>
              <a:rPr kumimoji="1" lang="en-US" sz="3200" b="1" dirty="0" smtClean="0"/>
              <a:t>Cytology</a:t>
            </a:r>
            <a:endParaRPr kumimoji="1" lang="en-US" sz="3200" dirty="0">
              <a:solidFill>
                <a:schemeClr val="tx1">
                  <a:lumMod val="75000"/>
                  <a:lumOff val="25000"/>
                </a:schemeClr>
              </a:solidFill>
            </a:endParaRPr>
          </a:p>
        </p:txBody>
      </p:sp>
    </p:spTree>
    <p:extLst>
      <p:ext uri="{BB962C8B-B14F-4D97-AF65-F5344CB8AC3E}">
        <p14:creationId xmlns:p14="http://schemas.microsoft.com/office/powerpoint/2010/main" val="314807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Disease Prevention Division</a:t>
            </a:r>
            <a:endParaRPr lang="en-US" dirty="0"/>
          </a:p>
        </p:txBody>
      </p:sp>
      <p:sp>
        <p:nvSpPr>
          <p:cNvPr id="3" name="Footer Placeholder 2"/>
          <p:cNvSpPr>
            <a:spLocks noGrp="1"/>
          </p:cNvSpPr>
          <p:nvPr>
            <p:ph type="ftr" sz="quarter" idx="3"/>
          </p:nvPr>
        </p:nvSpPr>
        <p:spPr/>
        <p:txBody>
          <a:bodyPr/>
          <a:lstStyle/>
          <a:p>
            <a:pPr>
              <a:defRPr/>
            </a:pPr>
            <a:r>
              <a:rPr lang="en-US"/>
              <a:t>WISCONSIN STATE LABORATORY OF HYGIENE - UNIVERSITY OF WISCONSIN</a:t>
            </a:r>
          </a:p>
        </p:txBody>
      </p:sp>
      <p:sp>
        <p:nvSpPr>
          <p:cNvPr id="4" name="Rectangle 3"/>
          <p:cNvSpPr txBox="1">
            <a:spLocks noChangeArrowheads="1"/>
          </p:cNvSpPr>
          <p:nvPr/>
        </p:nvSpPr>
        <p:spPr>
          <a:xfrm>
            <a:off x="2815390" y="2286000"/>
            <a:ext cx="5896810" cy="4197349"/>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ct val="30000"/>
              </a:spcAft>
              <a:defRPr/>
            </a:pPr>
            <a:r>
              <a:rPr kumimoji="1" lang="en-US" sz="1900" dirty="0" smtClean="0">
                <a:solidFill>
                  <a:prstClr val="black">
                    <a:lumMod val="75000"/>
                    <a:lumOff val="25000"/>
                  </a:prstClr>
                </a:solidFill>
              </a:rPr>
              <a:t>Testing ~65,000 Wisconsin newborns per year</a:t>
            </a:r>
          </a:p>
          <a:p>
            <a:pPr lvl="1">
              <a:spcAft>
                <a:spcPct val="30000"/>
              </a:spcAft>
              <a:defRPr/>
            </a:pPr>
            <a:r>
              <a:rPr kumimoji="1" lang="en-US" sz="1900" dirty="0" smtClean="0">
                <a:solidFill>
                  <a:prstClr val="black">
                    <a:lumMod val="75000"/>
                    <a:lumOff val="25000"/>
                  </a:prstClr>
                </a:solidFill>
              </a:rPr>
              <a:t>Detection of 44 metabolic conditions that can lead to permanent disabilities and/or death if untreated</a:t>
            </a:r>
          </a:p>
          <a:p>
            <a:pPr lvl="1">
              <a:spcAft>
                <a:spcPct val="30000"/>
              </a:spcAft>
              <a:defRPr/>
            </a:pPr>
            <a:r>
              <a:rPr kumimoji="1" lang="en-US" sz="1900" dirty="0" smtClean="0">
                <a:solidFill>
                  <a:prstClr val="black">
                    <a:lumMod val="75000"/>
                    <a:lumOff val="25000"/>
                  </a:prstClr>
                </a:solidFill>
              </a:rPr>
              <a:t>About 135 babies a year found to have one of the 44 disorders</a:t>
            </a:r>
          </a:p>
          <a:p>
            <a:pPr lvl="1">
              <a:spcAft>
                <a:spcPct val="30000"/>
              </a:spcAft>
              <a:defRPr/>
            </a:pPr>
            <a:r>
              <a:rPr kumimoji="1" lang="en-US" sz="1900" dirty="0" smtClean="0">
                <a:solidFill>
                  <a:prstClr val="black">
                    <a:lumMod val="75000"/>
                    <a:lumOff val="25000"/>
                  </a:prstClr>
                </a:solidFill>
              </a:rPr>
              <a:t>Hearing and heart screening performed at hospital and reported on NBS submission cards</a:t>
            </a:r>
          </a:p>
          <a:p>
            <a:pPr lvl="1">
              <a:spcAft>
                <a:spcPct val="30000"/>
              </a:spcAft>
              <a:defRPr/>
            </a:pPr>
            <a:r>
              <a:rPr kumimoji="1" lang="en-US" sz="1900" dirty="0" smtClean="0">
                <a:solidFill>
                  <a:prstClr val="black">
                    <a:lumMod val="75000"/>
                    <a:lumOff val="25000"/>
                  </a:prstClr>
                </a:solidFill>
              </a:rPr>
              <a:t>WI Newborn Screening Program administered by WI DHS and WSLH</a:t>
            </a:r>
          </a:p>
          <a:p>
            <a:pPr>
              <a:buFontTx/>
              <a:buNone/>
              <a:defRPr/>
            </a:pPr>
            <a:endParaRPr lang="en-US" dirty="0" smtClean="0"/>
          </a:p>
        </p:txBody>
      </p:sp>
      <p:sp>
        <p:nvSpPr>
          <p:cNvPr id="5" name="Rectangle 4"/>
          <p:cNvSpPr/>
          <p:nvPr/>
        </p:nvSpPr>
        <p:spPr>
          <a:xfrm>
            <a:off x="381000" y="1502735"/>
            <a:ext cx="8331200" cy="584775"/>
          </a:xfrm>
          <a:prstGeom prst="rect">
            <a:avLst/>
          </a:prstGeom>
        </p:spPr>
        <p:txBody>
          <a:bodyPr wrap="square">
            <a:spAutoFit/>
          </a:bodyPr>
          <a:lstStyle/>
          <a:p>
            <a:pPr algn="ctr">
              <a:defRPr/>
            </a:pPr>
            <a:r>
              <a:rPr kumimoji="1" lang="en-US" sz="3200" b="1" dirty="0">
                <a:solidFill>
                  <a:prstClr val="black"/>
                </a:solidFill>
              </a:rPr>
              <a:t>Newborn Screening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2654302"/>
            <a:ext cx="2743200" cy="2006600"/>
          </a:xfrm>
          <a:prstGeom prst="rect">
            <a:avLst/>
          </a:prstGeom>
        </p:spPr>
      </p:pic>
    </p:spTree>
    <p:extLst>
      <p:ext uri="{BB962C8B-B14F-4D97-AF65-F5344CB8AC3E}">
        <p14:creationId xmlns:p14="http://schemas.microsoft.com/office/powerpoint/2010/main" val="248363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16866"/>
          </a:xfrm>
        </p:spPr>
        <p:txBody>
          <a:bodyPr/>
          <a:lstStyle/>
          <a:p>
            <a:r>
              <a:rPr lang="en-US" altLang="en-US" dirty="0"/>
              <a:t>Disease Prevention Division</a:t>
            </a:r>
            <a:endParaRPr lang="en-US" dirty="0"/>
          </a:p>
        </p:txBody>
      </p:sp>
      <p:sp>
        <p:nvSpPr>
          <p:cNvPr id="3" name="Footer Placeholder 2"/>
          <p:cNvSpPr>
            <a:spLocks noGrp="1"/>
          </p:cNvSpPr>
          <p:nvPr>
            <p:ph type="ftr" sz="quarter" idx="3"/>
          </p:nvPr>
        </p:nvSpPr>
        <p:spPr/>
        <p:txBody>
          <a:bodyPr/>
          <a:lstStyle/>
          <a:p>
            <a:pPr>
              <a:defRPr/>
            </a:pPr>
            <a:r>
              <a:rPr lang="en-US"/>
              <a:t>WISCONSIN STATE LABORATORY OF HYGIENE - UNIVERSITY OF WISCONSIN</a:t>
            </a:r>
          </a:p>
        </p:txBody>
      </p:sp>
      <p:sp>
        <p:nvSpPr>
          <p:cNvPr id="4" name="Rectangle 3"/>
          <p:cNvSpPr txBox="1">
            <a:spLocks noChangeArrowheads="1"/>
          </p:cNvSpPr>
          <p:nvPr/>
        </p:nvSpPr>
        <p:spPr>
          <a:xfrm>
            <a:off x="3296653" y="2060466"/>
            <a:ext cx="5415548" cy="4243497"/>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FontTx/>
              <a:buNone/>
              <a:defRPr/>
            </a:pPr>
            <a:r>
              <a:rPr kumimoji="1" lang="en-US" sz="2400" dirty="0" smtClean="0">
                <a:solidFill>
                  <a:srgbClr val="B70000"/>
                </a:solidFill>
              </a:rPr>
              <a:t>Cytogenetics</a:t>
            </a:r>
            <a:r>
              <a:rPr kumimoji="1" lang="en-US" sz="2400" dirty="0" smtClean="0"/>
              <a:t> and </a:t>
            </a:r>
            <a:r>
              <a:rPr kumimoji="1" lang="en-US" sz="2400" dirty="0" smtClean="0">
                <a:solidFill>
                  <a:srgbClr val="C00000"/>
                </a:solidFill>
              </a:rPr>
              <a:t>Molecular Genetics</a:t>
            </a:r>
          </a:p>
          <a:p>
            <a:pPr marL="0" indent="0">
              <a:buFontTx/>
              <a:buNone/>
              <a:defRPr/>
            </a:pPr>
            <a:r>
              <a:rPr kumimoji="1" lang="en-US" sz="1600" dirty="0" smtClean="0">
                <a:solidFill>
                  <a:prstClr val="black">
                    <a:lumMod val="75000"/>
                    <a:lumOff val="25000"/>
                  </a:prstClr>
                </a:solidFill>
              </a:rPr>
              <a:t>Chromosomal analysis for genetic defects</a:t>
            </a:r>
          </a:p>
          <a:p>
            <a:pPr lvl="1">
              <a:defRPr/>
            </a:pPr>
            <a:r>
              <a:rPr kumimoji="1" lang="en-US" sz="1600" dirty="0" smtClean="0">
                <a:solidFill>
                  <a:prstClr val="black">
                    <a:lumMod val="75000"/>
                    <a:lumOff val="25000"/>
                  </a:prstClr>
                </a:solidFill>
              </a:rPr>
              <a:t>Oncology, Prenatal, Postnatal</a:t>
            </a:r>
          </a:p>
          <a:p>
            <a:pPr lvl="1">
              <a:defRPr/>
            </a:pPr>
            <a:r>
              <a:rPr kumimoji="1" lang="en-US" sz="1600" dirty="0" smtClean="0">
                <a:solidFill>
                  <a:prstClr val="black">
                    <a:lumMod val="75000"/>
                    <a:lumOff val="25000"/>
                  </a:prstClr>
                </a:solidFill>
              </a:rPr>
              <a:t>UW Teaching – medical genetics</a:t>
            </a:r>
          </a:p>
          <a:p>
            <a:pPr lvl="1">
              <a:defRPr/>
            </a:pPr>
            <a:r>
              <a:rPr kumimoji="1" lang="en-US" sz="1600" dirty="0" smtClean="0">
                <a:solidFill>
                  <a:prstClr val="black">
                    <a:lumMod val="75000"/>
                    <a:lumOff val="25000"/>
                  </a:prstClr>
                </a:solidFill>
              </a:rPr>
              <a:t>ABMGG fellowships</a:t>
            </a:r>
          </a:p>
          <a:p>
            <a:pPr lvl="1">
              <a:defRPr/>
            </a:pPr>
            <a:r>
              <a:rPr kumimoji="1" lang="en-US" sz="1600" dirty="0" smtClean="0">
                <a:solidFill>
                  <a:prstClr val="black">
                    <a:lumMod val="75000"/>
                    <a:lumOff val="25000"/>
                  </a:prstClr>
                </a:solidFill>
              </a:rPr>
              <a:t>UW Collaborative Genomics Core (UWCGC)</a:t>
            </a:r>
            <a:endParaRPr kumimoji="1" lang="en-US" sz="1800" dirty="0" smtClean="0">
              <a:solidFill>
                <a:prstClr val="black">
                  <a:lumMod val="75000"/>
                  <a:lumOff val="25000"/>
                </a:prstClr>
              </a:solidFill>
            </a:endParaRPr>
          </a:p>
          <a:p>
            <a:pPr marL="0" indent="0">
              <a:spcBef>
                <a:spcPts val="1800"/>
              </a:spcBef>
              <a:buFontTx/>
              <a:buNone/>
              <a:defRPr/>
            </a:pPr>
            <a:r>
              <a:rPr kumimoji="1" lang="en-US" sz="2400" dirty="0" smtClean="0">
                <a:solidFill>
                  <a:srgbClr val="C00000"/>
                </a:solidFill>
              </a:rPr>
              <a:t>Biochemical Genetics</a:t>
            </a:r>
          </a:p>
          <a:p>
            <a:pPr>
              <a:defRPr/>
            </a:pPr>
            <a:r>
              <a:rPr kumimoji="1" lang="en-US" sz="1600" dirty="0" smtClean="0">
                <a:solidFill>
                  <a:prstClr val="black">
                    <a:lumMod val="75000"/>
                    <a:lumOff val="25000"/>
                  </a:prstClr>
                </a:solidFill>
                <a:cs typeface="Arial" pitchFamily="34" charset="0"/>
              </a:rPr>
              <a:t>Diagnosis and monitoring of inborn errors of metabolism</a:t>
            </a:r>
          </a:p>
          <a:p>
            <a:pPr>
              <a:defRPr/>
            </a:pPr>
            <a:r>
              <a:rPr kumimoji="1" lang="en-US" sz="1600" dirty="0" smtClean="0">
                <a:solidFill>
                  <a:prstClr val="black">
                    <a:lumMod val="75000"/>
                    <a:lumOff val="25000"/>
                  </a:prstClr>
                </a:solidFill>
                <a:cs typeface="Arial" pitchFamily="34" charset="0"/>
              </a:rPr>
              <a:t>ABMGG fellowship</a:t>
            </a:r>
          </a:p>
          <a:p>
            <a:pPr>
              <a:defRPr/>
            </a:pPr>
            <a:r>
              <a:rPr kumimoji="1" lang="en-US" sz="1600" dirty="0" smtClean="0">
                <a:solidFill>
                  <a:prstClr val="black">
                    <a:lumMod val="75000"/>
                    <a:lumOff val="25000"/>
                  </a:prstClr>
                </a:solidFill>
                <a:cs typeface="Arial" pitchFamily="34" charset="0"/>
              </a:rPr>
              <a:t>Works closely with Newborn Screening Program</a:t>
            </a:r>
            <a:r>
              <a:rPr kumimoji="1" lang="en-US" sz="1600" dirty="0">
                <a:solidFill>
                  <a:prstClr val="black">
                    <a:lumMod val="75000"/>
                    <a:lumOff val="25000"/>
                  </a:prstClr>
                </a:solidFill>
                <a:cs typeface="Arial" pitchFamily="34" charset="0"/>
              </a:rPr>
              <a:t> </a:t>
            </a:r>
            <a:r>
              <a:rPr kumimoji="1" lang="en-US" sz="1600" dirty="0" smtClean="0">
                <a:solidFill>
                  <a:prstClr val="black">
                    <a:lumMod val="75000"/>
                    <a:lumOff val="25000"/>
                  </a:prstClr>
                </a:solidFill>
                <a:cs typeface="Arial" pitchFamily="34" charset="0"/>
              </a:rPr>
              <a:t>and EHD Organic Chemistry</a:t>
            </a:r>
          </a:p>
        </p:txBody>
      </p:sp>
      <p:sp>
        <p:nvSpPr>
          <p:cNvPr id="5" name="Rectangle 4"/>
          <p:cNvSpPr/>
          <p:nvPr/>
        </p:nvSpPr>
        <p:spPr>
          <a:xfrm>
            <a:off x="380999" y="1475691"/>
            <a:ext cx="8405813" cy="584775"/>
          </a:xfrm>
          <a:prstGeom prst="rect">
            <a:avLst/>
          </a:prstGeom>
        </p:spPr>
        <p:txBody>
          <a:bodyPr wrap="square">
            <a:spAutoFit/>
          </a:bodyPr>
          <a:lstStyle/>
          <a:p>
            <a:pPr algn="ctr">
              <a:defRPr/>
            </a:pPr>
            <a:r>
              <a:rPr kumimoji="1" lang="en-US" sz="3200" b="1" dirty="0">
                <a:solidFill>
                  <a:prstClr val="black">
                    <a:lumMod val="75000"/>
                    <a:lumOff val="25000"/>
                  </a:prstClr>
                </a:solidFill>
              </a:rPr>
              <a:t>Genetics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17" y="2227674"/>
            <a:ext cx="2667000" cy="3657600"/>
          </a:xfrm>
          <a:prstGeom prst="rect">
            <a:avLst/>
          </a:prstGeom>
        </p:spPr>
      </p:pic>
    </p:spTree>
    <p:extLst>
      <p:ext uri="{BB962C8B-B14F-4D97-AF65-F5344CB8AC3E}">
        <p14:creationId xmlns:p14="http://schemas.microsoft.com/office/powerpoint/2010/main" val="185975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24807"/>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773113" y="1817688"/>
            <a:ext cx="7524750" cy="4152900"/>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altLang="en-US" dirty="0" smtClean="0">
                <a:solidFill>
                  <a:schemeClr val="tx1">
                    <a:lumMod val="75000"/>
                    <a:lumOff val="25000"/>
                  </a:schemeClr>
                </a:solidFill>
                <a:latin typeface="Georgia" panose="02040502050405020303" pitchFamily="18" charset="0"/>
              </a:rPr>
              <a:t>Environmental Sciences and Toxicology Customer Service</a:t>
            </a:r>
          </a:p>
          <a:p>
            <a:pPr marL="0" indent="0" algn="ctr">
              <a:buFontTx/>
              <a:buNone/>
            </a:pP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800-442-4618</a:t>
            </a:r>
          </a:p>
          <a:p>
            <a:pPr marL="0" indent="0" algn="ctr">
              <a:buFontTx/>
              <a:buNone/>
            </a:pPr>
            <a:endParaRPr lang="en-US" altLang="en-US" dirty="0" smtClean="0">
              <a:solidFill>
                <a:schemeClr val="tx1">
                  <a:lumMod val="75000"/>
                  <a:lumOff val="25000"/>
                </a:schemeClr>
              </a:solidFill>
              <a:latin typeface="Georgia" panose="02040502050405020303" pitchFamily="18" charset="0"/>
            </a:endParaRPr>
          </a:p>
          <a:p>
            <a:pPr marL="0" indent="0" algn="ctr">
              <a:buFontTx/>
              <a:buNone/>
            </a:pPr>
            <a:r>
              <a:rPr lang="en-US" altLang="en-US" dirty="0" smtClean="0">
                <a:solidFill>
                  <a:schemeClr val="tx1">
                    <a:lumMod val="75000"/>
                    <a:lumOff val="25000"/>
                  </a:schemeClr>
                </a:solidFill>
                <a:latin typeface="Georgia" panose="02040502050405020303" pitchFamily="18" charset="0"/>
              </a:rPr>
              <a:t>608-224-6202</a:t>
            </a:r>
          </a:p>
        </p:txBody>
      </p:sp>
    </p:spTree>
    <p:extLst>
      <p:ext uri="{BB962C8B-B14F-4D97-AF65-F5344CB8AC3E}">
        <p14:creationId xmlns:p14="http://schemas.microsoft.com/office/powerpoint/2010/main" val="134055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60901"/>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4271211" y="2707940"/>
            <a:ext cx="4331368" cy="2843296"/>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en-US" sz="2400" dirty="0" smtClean="0">
                <a:solidFill>
                  <a:schemeClr val="tx1">
                    <a:lumMod val="75000"/>
                    <a:lumOff val="25000"/>
                  </a:schemeClr>
                </a:solidFill>
                <a:latin typeface="Georgia" panose="02040502050405020303" pitchFamily="18" charset="0"/>
              </a:rPr>
              <a:t>One of 10 CDC-designated Level 1 chemical emergency response labs in U.S.</a:t>
            </a:r>
            <a:br>
              <a:rPr kumimoji="1" lang="en-US" altLang="en-US" sz="2400" dirty="0" smtClean="0">
                <a:solidFill>
                  <a:schemeClr val="tx1">
                    <a:lumMod val="75000"/>
                    <a:lumOff val="25000"/>
                  </a:schemeClr>
                </a:solidFill>
                <a:latin typeface="Georgia" panose="02040502050405020303" pitchFamily="18" charset="0"/>
              </a:rPr>
            </a:br>
            <a:endParaRPr kumimoji="1" lang="en-US" altLang="en-US" sz="2400" dirty="0" smtClean="0">
              <a:solidFill>
                <a:schemeClr val="tx1">
                  <a:lumMod val="75000"/>
                  <a:lumOff val="25000"/>
                </a:schemeClr>
              </a:solidFill>
              <a:latin typeface="Georgia" panose="02040502050405020303" pitchFamily="18" charset="0"/>
            </a:endParaRPr>
          </a:p>
          <a:p>
            <a:r>
              <a:rPr kumimoji="1" lang="en-US" altLang="en-US" sz="2400" dirty="0" smtClean="0">
                <a:solidFill>
                  <a:schemeClr val="tx1">
                    <a:lumMod val="75000"/>
                    <a:lumOff val="25000"/>
                  </a:schemeClr>
                </a:solidFill>
                <a:latin typeface="Georgia" panose="02040502050405020303" pitchFamily="18" charset="0"/>
              </a:rPr>
              <a:t>Serve as a surge capacity lab for CDC</a:t>
            </a:r>
          </a:p>
          <a:p>
            <a:endParaRPr kumimoji="1" lang="en-US" altLang="en-US" sz="2400" dirty="0" smtClean="0"/>
          </a:p>
          <a:p>
            <a:r>
              <a:rPr kumimoji="1" lang="en-US" altLang="en-US" sz="2400" dirty="0" err="1">
                <a:solidFill>
                  <a:schemeClr val="tx1">
                    <a:lumMod val="75000"/>
                    <a:lumOff val="25000"/>
                  </a:schemeClr>
                </a:solidFill>
                <a:latin typeface="Georgia" panose="02040502050405020303" pitchFamily="18" charset="0"/>
              </a:rPr>
              <a:t>HazMat</a:t>
            </a:r>
            <a:r>
              <a:rPr kumimoji="1" lang="en-US" altLang="en-US" sz="2400" dirty="0">
                <a:solidFill>
                  <a:schemeClr val="tx1">
                    <a:lumMod val="75000"/>
                    <a:lumOff val="25000"/>
                  </a:schemeClr>
                </a:solidFill>
                <a:latin typeface="Georgia" panose="02040502050405020303" pitchFamily="18" charset="0"/>
              </a:rPr>
              <a:t> team coordination – equipment and testing</a:t>
            </a:r>
          </a:p>
          <a:p>
            <a:endParaRPr kumimoji="1" lang="en-US" alt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03" y="2828757"/>
            <a:ext cx="3200400" cy="2349500"/>
          </a:xfrm>
          <a:prstGeom prst="rect">
            <a:avLst/>
          </a:prstGeom>
        </p:spPr>
      </p:pic>
      <p:sp>
        <p:nvSpPr>
          <p:cNvPr id="6" name="Rectangle 5"/>
          <p:cNvSpPr/>
          <p:nvPr/>
        </p:nvSpPr>
        <p:spPr>
          <a:xfrm>
            <a:off x="368300" y="1752418"/>
            <a:ext cx="8343900" cy="523220"/>
          </a:xfrm>
          <a:prstGeom prst="rect">
            <a:avLst/>
          </a:prstGeom>
        </p:spPr>
        <p:txBody>
          <a:bodyPr wrap="square">
            <a:spAutoFit/>
          </a:bodyPr>
          <a:lstStyle/>
          <a:p>
            <a:pPr algn="ctr">
              <a:buFontTx/>
              <a:buNone/>
            </a:pPr>
            <a:r>
              <a:rPr kumimoji="1" lang="en-US" altLang="en-US" sz="2800" b="1" dirty="0"/>
              <a:t>Chemical Emergency Response</a:t>
            </a:r>
          </a:p>
        </p:txBody>
      </p:sp>
    </p:spTree>
    <p:extLst>
      <p:ext uri="{BB962C8B-B14F-4D97-AF65-F5344CB8AC3E}">
        <p14:creationId xmlns:p14="http://schemas.microsoft.com/office/powerpoint/2010/main" val="907159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48870"/>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007895" y="2388626"/>
            <a:ext cx="5611728" cy="3350437"/>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en-US" sz="2400" dirty="0" smtClean="0">
                <a:solidFill>
                  <a:schemeClr val="tx1">
                    <a:lumMod val="75000"/>
                    <a:lumOff val="25000"/>
                  </a:schemeClr>
                </a:solidFill>
                <a:latin typeface="Georgia" panose="02040502050405020303" pitchFamily="18" charset="0"/>
              </a:rPr>
              <a:t>Water microbiology for state and federal agencies</a:t>
            </a:r>
          </a:p>
          <a:p>
            <a:r>
              <a:rPr kumimoji="1" lang="en-US" altLang="en-US" sz="2400" dirty="0" smtClean="0">
                <a:solidFill>
                  <a:schemeClr val="tx1">
                    <a:lumMod val="75000"/>
                    <a:lumOff val="25000"/>
                  </a:schemeClr>
                </a:solidFill>
                <a:latin typeface="Georgia" panose="02040502050405020303" pitchFamily="18" charset="0"/>
              </a:rPr>
              <a:t>Public water supplies - Safe Drinking Water Act (SDWA) requirements</a:t>
            </a:r>
          </a:p>
          <a:p>
            <a:r>
              <a:rPr kumimoji="1" lang="en-US" altLang="en-US" sz="2400" dirty="0" smtClean="0">
                <a:solidFill>
                  <a:schemeClr val="tx1">
                    <a:lumMod val="75000"/>
                    <a:lumOff val="25000"/>
                  </a:schemeClr>
                </a:solidFill>
                <a:latin typeface="Georgia" panose="02040502050405020303" pitchFamily="18" charset="0"/>
              </a:rPr>
              <a:t>Private well owners – microbiology, fluoride, nitrate, lead, arsenic, radon</a:t>
            </a:r>
          </a:p>
          <a:p>
            <a:r>
              <a:rPr kumimoji="1" lang="en-US" altLang="en-US" sz="2400" dirty="0" smtClean="0">
                <a:solidFill>
                  <a:schemeClr val="tx1">
                    <a:lumMod val="75000"/>
                    <a:lumOff val="25000"/>
                  </a:schemeClr>
                </a:solidFill>
                <a:latin typeface="Georgia" panose="02040502050405020303" pitchFamily="18" charset="0"/>
              </a:rPr>
              <a:t>Microbial Source Tracking to determine source of contamination</a:t>
            </a:r>
          </a:p>
        </p:txBody>
      </p:sp>
      <p:sp>
        <p:nvSpPr>
          <p:cNvPr id="5" name="Rectangle 4"/>
          <p:cNvSpPr/>
          <p:nvPr/>
        </p:nvSpPr>
        <p:spPr>
          <a:xfrm>
            <a:off x="381000" y="1571973"/>
            <a:ext cx="8343900" cy="523220"/>
          </a:xfrm>
          <a:prstGeom prst="rect">
            <a:avLst/>
          </a:prstGeom>
        </p:spPr>
        <p:txBody>
          <a:bodyPr wrap="square">
            <a:spAutoFit/>
          </a:bodyPr>
          <a:lstStyle/>
          <a:p>
            <a:pPr algn="ctr">
              <a:buFontTx/>
              <a:buNone/>
            </a:pPr>
            <a:r>
              <a:rPr kumimoji="1" lang="en-US" altLang="en-US" sz="2800" b="1" dirty="0"/>
              <a:t>Drinking Water Quality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39" y="2370936"/>
            <a:ext cx="1917700" cy="3657600"/>
          </a:xfrm>
          <a:prstGeom prst="rect">
            <a:avLst/>
          </a:prstGeom>
        </p:spPr>
      </p:pic>
    </p:spTree>
    <p:extLst>
      <p:ext uri="{BB962C8B-B14F-4D97-AF65-F5344CB8AC3E}">
        <p14:creationId xmlns:p14="http://schemas.microsoft.com/office/powerpoint/2010/main" val="2399899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60901"/>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212432" y="2301874"/>
            <a:ext cx="5474368" cy="3990641"/>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en-US" sz="2400" dirty="0" smtClean="0">
                <a:solidFill>
                  <a:schemeClr val="tx1">
                    <a:lumMod val="75000"/>
                    <a:lumOff val="25000"/>
                  </a:schemeClr>
                </a:solidFill>
                <a:latin typeface="Georgia" panose="02040502050405020303" pitchFamily="18" charset="0"/>
              </a:rPr>
              <a:t>Solid and hazardous waste - compliance and enforcement samples</a:t>
            </a:r>
          </a:p>
          <a:p>
            <a:r>
              <a:rPr kumimoji="1" lang="en-US" altLang="en-US" sz="2400" dirty="0" smtClean="0">
                <a:solidFill>
                  <a:schemeClr val="tx1">
                    <a:lumMod val="75000"/>
                    <a:lumOff val="25000"/>
                  </a:schemeClr>
                </a:solidFill>
                <a:latin typeface="Georgia" panose="02040502050405020303" pitchFamily="18" charset="0"/>
              </a:rPr>
              <a:t>Environmental Toxicology - testing water for toxic effluents using living organisms </a:t>
            </a:r>
          </a:p>
          <a:p>
            <a:r>
              <a:rPr kumimoji="1" lang="en-US" altLang="en-US" sz="2400" dirty="0" smtClean="0">
                <a:solidFill>
                  <a:schemeClr val="tx1">
                    <a:lumMod val="75000"/>
                    <a:lumOff val="25000"/>
                  </a:schemeClr>
                </a:solidFill>
                <a:latin typeface="Georgia" panose="02040502050405020303" pitchFamily="18" charset="0"/>
              </a:rPr>
              <a:t>Trace Elements Clean Lab – quantifying to the parts per billion and parts per trillion levels</a:t>
            </a:r>
          </a:p>
          <a:p>
            <a:r>
              <a:rPr kumimoji="1" lang="en-US" altLang="en-US" sz="2400" dirty="0" smtClean="0">
                <a:solidFill>
                  <a:schemeClr val="tx1">
                    <a:lumMod val="75000"/>
                    <a:lumOff val="25000"/>
                  </a:schemeClr>
                </a:solidFill>
                <a:latin typeface="Georgia" panose="02040502050405020303" pitchFamily="18" charset="0"/>
              </a:rPr>
              <a:t>Fish advisories -- Mercury</a:t>
            </a:r>
          </a:p>
          <a:p>
            <a:pPr>
              <a:buFontTx/>
              <a:buNone/>
            </a:pPr>
            <a:endParaRPr lang="en-US" altLang="en-US" sz="2400" dirty="0" smtClean="0"/>
          </a:p>
        </p:txBody>
      </p:sp>
      <p:sp>
        <p:nvSpPr>
          <p:cNvPr id="5" name="Rectangle 4"/>
          <p:cNvSpPr/>
          <p:nvPr/>
        </p:nvSpPr>
        <p:spPr>
          <a:xfrm>
            <a:off x="381000" y="1547880"/>
            <a:ext cx="8343900" cy="523220"/>
          </a:xfrm>
          <a:prstGeom prst="rect">
            <a:avLst/>
          </a:prstGeom>
        </p:spPr>
        <p:txBody>
          <a:bodyPr wrap="square">
            <a:spAutoFit/>
          </a:bodyPr>
          <a:lstStyle/>
          <a:p>
            <a:pPr algn="ctr"/>
            <a:r>
              <a:rPr kumimoji="1" lang="en-US" altLang="en-US" sz="2800" b="1" dirty="0"/>
              <a:t>Pollution &amp; Ecosystem Quality</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79" y="2468394"/>
            <a:ext cx="2413000" cy="3657600"/>
          </a:xfrm>
          <a:prstGeom prst="rect">
            <a:avLst/>
          </a:prstGeom>
        </p:spPr>
      </p:pic>
    </p:spTree>
    <p:extLst>
      <p:ext uri="{BB962C8B-B14F-4D97-AF65-F5344CB8AC3E}">
        <p14:creationId xmlns:p14="http://schemas.microsoft.com/office/powerpoint/2010/main" val="3304861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48870"/>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898232" y="2606507"/>
            <a:ext cx="4788567" cy="3352967"/>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en-US" sz="2400" dirty="0" smtClean="0">
                <a:solidFill>
                  <a:schemeClr val="tx1">
                    <a:lumMod val="75000"/>
                    <a:lumOff val="25000"/>
                  </a:schemeClr>
                </a:solidFill>
                <a:latin typeface="Georgia" panose="02040502050405020303" pitchFamily="18" charset="0"/>
              </a:rPr>
              <a:t>Research on measurement and characterization of emissions from air pollution sources</a:t>
            </a:r>
          </a:p>
          <a:p>
            <a:pPr>
              <a:spcBef>
                <a:spcPts val="1200"/>
              </a:spcBef>
            </a:pPr>
            <a:r>
              <a:rPr kumimoji="1" lang="en-US" altLang="en-US" sz="2400" dirty="0" smtClean="0">
                <a:solidFill>
                  <a:schemeClr val="tx1">
                    <a:lumMod val="75000"/>
                    <a:lumOff val="25000"/>
                  </a:schemeClr>
                </a:solidFill>
                <a:latin typeface="Georgia" panose="02040502050405020303" pitchFamily="18" charset="0"/>
              </a:rPr>
              <a:t>Ambient air monitoring for DNR attainment standards and health advisories</a:t>
            </a:r>
          </a:p>
          <a:p>
            <a:pPr>
              <a:spcBef>
                <a:spcPts val="1200"/>
              </a:spcBef>
            </a:pPr>
            <a:r>
              <a:rPr kumimoji="1" lang="en-US" altLang="en-US" sz="2400" dirty="0" smtClean="0">
                <a:solidFill>
                  <a:schemeClr val="tx1">
                    <a:lumMod val="75000"/>
                    <a:lumOff val="25000"/>
                  </a:schemeClr>
                </a:solidFill>
                <a:latin typeface="Georgia" panose="02040502050405020303" pitchFamily="18" charset="0"/>
              </a:rPr>
              <a:t>Natl. Atmospheric Deposition Program (NADP)</a:t>
            </a:r>
          </a:p>
          <a:p>
            <a:pPr>
              <a:buFontTx/>
              <a:buNone/>
            </a:pPr>
            <a:endParaRPr lang="en-US" altLang="en-US" sz="2400" dirty="0" smtClean="0"/>
          </a:p>
        </p:txBody>
      </p:sp>
      <p:sp>
        <p:nvSpPr>
          <p:cNvPr id="5" name="Rectangle 4"/>
          <p:cNvSpPr/>
          <p:nvPr/>
        </p:nvSpPr>
        <p:spPr>
          <a:xfrm>
            <a:off x="381000" y="1608039"/>
            <a:ext cx="8331200" cy="523220"/>
          </a:xfrm>
          <a:prstGeom prst="rect">
            <a:avLst/>
          </a:prstGeom>
        </p:spPr>
        <p:txBody>
          <a:bodyPr wrap="square">
            <a:spAutoFit/>
          </a:bodyPr>
          <a:lstStyle/>
          <a:p>
            <a:pPr algn="ctr">
              <a:buFontTx/>
              <a:buNone/>
            </a:pPr>
            <a:r>
              <a:rPr kumimoji="1" lang="en-US" altLang="en-US" sz="2800" b="1" dirty="0"/>
              <a:t>Outdoor Air Quality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78" y="2690729"/>
            <a:ext cx="2743200" cy="2222500"/>
          </a:xfrm>
          <a:prstGeom prst="rect">
            <a:avLst/>
          </a:prstGeom>
        </p:spPr>
      </p:pic>
    </p:spTree>
    <p:extLst>
      <p:ext uri="{BB962C8B-B14F-4D97-AF65-F5344CB8AC3E}">
        <p14:creationId xmlns:p14="http://schemas.microsoft.com/office/powerpoint/2010/main" val="3979388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612775"/>
          </a:xfrm>
        </p:spPr>
        <p:txBody>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729789" y="2598821"/>
            <a:ext cx="4957010" cy="3360654"/>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en-US" sz="2400" dirty="0" smtClean="0">
                <a:latin typeface="Georgia" panose="02040502050405020303" pitchFamily="18" charset="0"/>
              </a:rPr>
              <a:t>Childhood lead testing</a:t>
            </a:r>
          </a:p>
          <a:p>
            <a:pPr>
              <a:spcBef>
                <a:spcPts val="1200"/>
              </a:spcBef>
            </a:pPr>
            <a:r>
              <a:rPr kumimoji="1" lang="en-US" altLang="en-US" sz="2400" dirty="0" smtClean="0">
                <a:latin typeface="Georgia" panose="02040502050405020303" pitchFamily="18" charset="0"/>
              </a:rPr>
              <a:t>National blood lead proficiency testing program</a:t>
            </a:r>
          </a:p>
          <a:p>
            <a:pPr>
              <a:spcBef>
                <a:spcPts val="1200"/>
              </a:spcBef>
            </a:pPr>
            <a:r>
              <a:rPr kumimoji="1" lang="en-US" altLang="en-US" sz="2400" dirty="0" smtClean="0">
                <a:latin typeface="Georgia" panose="02040502050405020303" pitchFamily="18" charset="0"/>
              </a:rPr>
              <a:t>Reference testing for other metals in human samples</a:t>
            </a:r>
          </a:p>
          <a:p>
            <a:endParaRPr lang="en-US" altLang="en-US" sz="2400" dirty="0" smtClean="0"/>
          </a:p>
        </p:txBody>
      </p:sp>
      <p:sp>
        <p:nvSpPr>
          <p:cNvPr id="5" name="Rectangle 4"/>
          <p:cNvSpPr/>
          <p:nvPr/>
        </p:nvSpPr>
        <p:spPr>
          <a:xfrm>
            <a:off x="381000" y="1728354"/>
            <a:ext cx="8343900" cy="523220"/>
          </a:xfrm>
          <a:prstGeom prst="rect">
            <a:avLst/>
          </a:prstGeom>
        </p:spPr>
        <p:txBody>
          <a:bodyPr wrap="square">
            <a:spAutoFit/>
          </a:bodyPr>
          <a:lstStyle/>
          <a:p>
            <a:pPr algn="ctr">
              <a:buFontTx/>
              <a:buNone/>
            </a:pPr>
            <a:r>
              <a:rPr kumimoji="1" lang="en-US" altLang="en-US" sz="2800" b="1" dirty="0"/>
              <a:t>Clinical Metals Toxicology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11" y="2815389"/>
            <a:ext cx="2743200" cy="1828800"/>
          </a:xfrm>
          <a:prstGeom prst="rect">
            <a:avLst/>
          </a:prstGeom>
        </p:spPr>
      </p:pic>
    </p:spTree>
    <p:extLst>
      <p:ext uri="{BB962C8B-B14F-4D97-AF65-F5344CB8AC3E}">
        <p14:creationId xmlns:p14="http://schemas.microsoft.com/office/powerpoint/2010/main" val="98213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016000"/>
            <a:ext cx="7772400" cy="746125"/>
          </a:xfrm>
        </p:spPr>
        <p:txBody>
          <a:bodyPr/>
          <a:lstStyle/>
          <a:p>
            <a:r>
              <a:rPr lang="en-US" dirty="0" smtClean="0"/>
              <a:t>Objectives</a:t>
            </a:r>
            <a:endParaRPr lang="en-US" dirty="0"/>
          </a:p>
        </p:txBody>
      </p:sp>
      <p:sp>
        <p:nvSpPr>
          <p:cNvPr id="3" name="Subtitle 2"/>
          <p:cNvSpPr>
            <a:spLocks noGrp="1"/>
          </p:cNvSpPr>
          <p:nvPr>
            <p:ph type="subTitle" idx="1"/>
          </p:nvPr>
        </p:nvSpPr>
        <p:spPr>
          <a:xfrm>
            <a:off x="1371600" y="2409825"/>
            <a:ext cx="6400800" cy="2905125"/>
          </a:xfrm>
        </p:spPr>
        <p:txBody>
          <a:bodyPr>
            <a:normAutofit lnSpcReduction="10000"/>
          </a:bodyPr>
          <a:lstStyle/>
          <a:p>
            <a:pPr marL="457200" lvl="0" indent="-457200" algn="l">
              <a:buFont typeface="Wingdings" panose="05000000000000000000" pitchFamily="2" charset="2"/>
              <a:buChar char="§"/>
            </a:pPr>
            <a:r>
              <a:rPr lang="en-US" dirty="0" smtClean="0"/>
              <a:t>The </a:t>
            </a:r>
            <a:r>
              <a:rPr lang="en-US" dirty="0"/>
              <a:t>role of the State Lab of Hygiene’s partnership with WI </a:t>
            </a:r>
            <a:r>
              <a:rPr lang="en-US" dirty="0" smtClean="0"/>
              <a:t>DPH and LHDs</a:t>
            </a:r>
            <a:r>
              <a:rPr lang="en-US" dirty="0"/>
              <a:t>               </a:t>
            </a:r>
          </a:p>
          <a:p>
            <a:pPr marL="457200" lvl="0" indent="-457200" algn="l">
              <a:buFont typeface="Wingdings" panose="05000000000000000000" pitchFamily="2" charset="2"/>
              <a:buChar char="§"/>
            </a:pPr>
            <a:r>
              <a:rPr lang="en-US" dirty="0"/>
              <a:t>Functions of the State Lab of Hygiene              </a:t>
            </a:r>
          </a:p>
          <a:p>
            <a:pPr marL="457200" lvl="0" indent="-457200" algn="l">
              <a:buFont typeface="Wingdings" panose="05000000000000000000" pitchFamily="2" charset="2"/>
              <a:buChar char="§"/>
            </a:pPr>
            <a:r>
              <a:rPr lang="en-US" dirty="0"/>
              <a:t>Introduction to the divisions of State Lab of Hygiene</a:t>
            </a:r>
          </a:p>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698339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4"/>
            <a:ext cx="8331200" cy="721059"/>
          </a:xfrm>
        </p:spPr>
        <p:txBody>
          <a:bodyPr>
            <a:normAutofit/>
          </a:bodyPr>
          <a:lstStyle/>
          <a:p>
            <a:r>
              <a:rPr lang="en-US" altLang="en-US" dirty="0"/>
              <a:t>Environmental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370180" y="2454441"/>
            <a:ext cx="5342020" cy="3276433"/>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kumimoji="1" lang="en-US" altLang="en-US" sz="2400" dirty="0" smtClean="0">
                <a:latin typeface="Georgia" panose="02040502050405020303" pitchFamily="18" charset="0"/>
              </a:rPr>
              <a:t>Alcohol and drug analysis for law enforcement agencies in </a:t>
            </a:r>
            <a:r>
              <a:rPr kumimoji="1" lang="en-US" altLang="en-US" sz="2400" dirty="0" smtClean="0">
                <a:solidFill>
                  <a:schemeClr val="tx1">
                    <a:lumMod val="75000"/>
                    <a:lumOff val="25000"/>
                  </a:schemeClr>
                </a:solidFill>
                <a:latin typeface="Georgia" panose="02040502050405020303" pitchFamily="18" charset="0"/>
              </a:rPr>
              <a:t>support </a:t>
            </a:r>
            <a:r>
              <a:rPr kumimoji="1" lang="en-US" altLang="en-US" sz="2400" dirty="0" smtClean="0">
                <a:latin typeface="Georgia" panose="02040502050405020303" pitchFamily="18" charset="0"/>
              </a:rPr>
              <a:t>of Wisconsin impaired driving laws </a:t>
            </a:r>
          </a:p>
          <a:p>
            <a:pPr>
              <a:spcBef>
                <a:spcPts val="1200"/>
              </a:spcBef>
            </a:pPr>
            <a:r>
              <a:rPr kumimoji="1" lang="en-US" altLang="en-US" sz="2400" dirty="0" smtClean="0">
                <a:latin typeface="Georgia" panose="02040502050405020303" pitchFamily="18" charset="0"/>
              </a:rPr>
              <a:t>Court testimony on laboratory findings</a:t>
            </a:r>
          </a:p>
          <a:p>
            <a:pPr>
              <a:spcBef>
                <a:spcPts val="1200"/>
              </a:spcBef>
            </a:pPr>
            <a:r>
              <a:rPr kumimoji="1" lang="en-US" altLang="en-US" sz="2400" dirty="0" smtClean="0">
                <a:latin typeface="Georgia" panose="02040502050405020303" pitchFamily="18" charset="0"/>
              </a:rPr>
              <a:t>Coroners - motor vehicle and other death investigations  </a:t>
            </a:r>
          </a:p>
          <a:p>
            <a:endParaRPr lang="en-US" altLang="en-US" sz="2400" dirty="0" smtClean="0"/>
          </a:p>
        </p:txBody>
      </p:sp>
      <p:sp>
        <p:nvSpPr>
          <p:cNvPr id="5" name="Rectangle 4"/>
          <p:cNvSpPr/>
          <p:nvPr/>
        </p:nvSpPr>
        <p:spPr>
          <a:xfrm>
            <a:off x="380999" y="1644133"/>
            <a:ext cx="8305799" cy="523220"/>
          </a:xfrm>
          <a:prstGeom prst="rect">
            <a:avLst/>
          </a:prstGeom>
        </p:spPr>
        <p:txBody>
          <a:bodyPr wrap="square">
            <a:spAutoFit/>
          </a:bodyPr>
          <a:lstStyle/>
          <a:p>
            <a:pPr algn="ctr">
              <a:buFontTx/>
              <a:buNone/>
            </a:pPr>
            <a:r>
              <a:rPr kumimoji="1" lang="en-US" altLang="en-US" sz="2800" b="1" dirty="0"/>
              <a:t>Forensic Toxicology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34" y="2683041"/>
            <a:ext cx="2743200" cy="2374900"/>
          </a:xfrm>
          <a:prstGeom prst="rect">
            <a:avLst/>
          </a:prstGeom>
        </p:spPr>
      </p:pic>
    </p:spTree>
    <p:extLst>
      <p:ext uri="{BB962C8B-B14F-4D97-AF65-F5344CB8AC3E}">
        <p14:creationId xmlns:p14="http://schemas.microsoft.com/office/powerpoint/2010/main" val="3511420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09028"/>
          </a:xfrm>
        </p:spPr>
        <p:txBody>
          <a:bodyPr/>
          <a:lstStyle/>
          <a:p>
            <a:r>
              <a:rPr lang="en-US" altLang="en-US" dirty="0"/>
              <a:t>Occupational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5139444" y="1912685"/>
            <a:ext cx="3252453" cy="4234448"/>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ts val="600"/>
              </a:spcBef>
              <a:spcAft>
                <a:spcPct val="20000"/>
              </a:spcAft>
              <a:buFontTx/>
              <a:buNone/>
            </a:pPr>
            <a:r>
              <a:rPr lang="en-US" altLang="en-US" sz="1800" b="1" dirty="0" smtClean="0">
                <a:latin typeface="Georgia" panose="02040502050405020303" pitchFamily="18" charset="0"/>
              </a:rPr>
              <a:t>WI Occupational Health Lab (WOHL)</a:t>
            </a:r>
          </a:p>
          <a:p>
            <a:pPr marL="0" indent="0" algn="ctr">
              <a:lnSpc>
                <a:spcPct val="90000"/>
              </a:lnSpc>
              <a:spcBef>
                <a:spcPts val="600"/>
              </a:spcBef>
              <a:spcAft>
                <a:spcPct val="20000"/>
              </a:spcAft>
              <a:buFontTx/>
              <a:buNone/>
            </a:pPr>
            <a:r>
              <a:rPr lang="en-US" altLang="en-US" sz="1800" dirty="0" smtClean="0">
                <a:latin typeface="Georgia" panose="02040502050405020303" pitchFamily="18" charset="0"/>
              </a:rPr>
              <a:t>800-446-0404</a:t>
            </a:r>
          </a:p>
          <a:p>
            <a:pPr marL="0" indent="0" algn="ctr">
              <a:lnSpc>
                <a:spcPct val="90000"/>
              </a:lnSpc>
              <a:spcAft>
                <a:spcPct val="20000"/>
              </a:spcAft>
              <a:buFontTx/>
              <a:buNone/>
            </a:pPr>
            <a:r>
              <a:rPr lang="en-US" altLang="en-US" sz="1800" b="1" dirty="0" smtClean="0">
                <a:latin typeface="Georgia" panose="02040502050405020303" pitchFamily="18" charset="0"/>
              </a:rPr>
              <a:t/>
            </a:r>
            <a:br>
              <a:rPr lang="en-US" altLang="en-US" sz="1800" b="1" dirty="0" smtClean="0">
                <a:latin typeface="Georgia" panose="02040502050405020303" pitchFamily="18" charset="0"/>
              </a:rPr>
            </a:br>
            <a:r>
              <a:rPr lang="en-US" altLang="en-US" sz="1800" b="1" dirty="0" smtClean="0">
                <a:latin typeface="Georgia" panose="02040502050405020303" pitchFamily="18" charset="0"/>
              </a:rPr>
              <a:t>WisCon – Onsite Safety and Health Consultation Program</a:t>
            </a:r>
          </a:p>
          <a:p>
            <a:pPr marL="0" indent="0" algn="ctr">
              <a:lnSpc>
                <a:spcPct val="90000"/>
              </a:lnSpc>
              <a:buFontTx/>
              <a:buNone/>
            </a:pPr>
            <a:r>
              <a:rPr lang="en-US" altLang="en-US" sz="1800" dirty="0" smtClean="0">
                <a:latin typeface="Georgia" panose="02040502050405020303" pitchFamily="18" charset="0"/>
              </a:rPr>
              <a:t>800-947-0553</a:t>
            </a:r>
          </a:p>
          <a:p>
            <a:pPr marL="0" indent="0" algn="ctr">
              <a:lnSpc>
                <a:spcPct val="90000"/>
              </a:lnSpc>
              <a:spcBef>
                <a:spcPts val="600"/>
              </a:spcBef>
              <a:buFontTx/>
              <a:buNone/>
            </a:pPr>
            <a:r>
              <a:rPr lang="en-US" altLang="en-US" sz="1800" b="1" dirty="0" smtClean="0">
                <a:latin typeface="Georgia" panose="02040502050405020303" pitchFamily="18" charset="0"/>
              </a:rPr>
              <a:t/>
            </a:r>
            <a:br>
              <a:rPr lang="en-US" altLang="en-US" sz="1800" b="1" dirty="0" smtClean="0">
                <a:latin typeface="Georgia" panose="02040502050405020303" pitchFamily="18" charset="0"/>
              </a:rPr>
            </a:br>
            <a:r>
              <a:rPr lang="en-US" altLang="en-US" sz="1800" b="1" dirty="0" smtClean="0">
                <a:latin typeface="Georgia" panose="02040502050405020303" pitchFamily="18" charset="0"/>
              </a:rPr>
              <a:t>Bureau of Labor Statistics</a:t>
            </a:r>
          </a:p>
          <a:p>
            <a:pPr marL="0" indent="0" algn="ctr">
              <a:lnSpc>
                <a:spcPct val="90000"/>
              </a:lnSpc>
              <a:buFontTx/>
              <a:buNone/>
            </a:pPr>
            <a:r>
              <a:rPr lang="en-US" altLang="en-US" sz="1800" dirty="0" smtClean="0">
                <a:latin typeface="Georgia" panose="02040502050405020303" pitchFamily="18" charset="0"/>
              </a:rPr>
              <a:t>608-221-6289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21973"/>
            <a:ext cx="4572000" cy="2540000"/>
          </a:xfrm>
          <a:prstGeom prst="rect">
            <a:avLst/>
          </a:prstGeom>
        </p:spPr>
      </p:pic>
    </p:spTree>
    <p:extLst>
      <p:ext uri="{BB962C8B-B14F-4D97-AF65-F5344CB8AC3E}">
        <p14:creationId xmlns:p14="http://schemas.microsoft.com/office/powerpoint/2010/main" val="3173623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09028"/>
          </a:xfrm>
        </p:spPr>
        <p:txBody>
          <a:bodyPr/>
          <a:lstStyle/>
          <a:p>
            <a:r>
              <a:rPr lang="en-US" altLang="en-US" dirty="0"/>
              <a:t>Occupational Health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p:nvPr/>
        </p:nvSpPr>
        <p:spPr>
          <a:xfrm>
            <a:off x="703263" y="1455487"/>
            <a:ext cx="7747000" cy="4800600"/>
          </a:xfrm>
          <a:prstGeom prst="rect">
            <a:avLst/>
          </a:prstGeom>
        </p:spPr>
        <p:txBody>
          <a:bodyPr>
            <a:spAutoFit/>
          </a:bodyPr>
          <a:lstStyle/>
          <a:p>
            <a:pPr>
              <a:defRPr/>
            </a:pPr>
            <a:r>
              <a:rPr lang="en-US" b="1" dirty="0"/>
              <a:t>Wisconsin Occupational Health Laboratory (WOHL) </a:t>
            </a:r>
            <a:r>
              <a:rPr lang="en-US" dirty="0">
                <a:solidFill>
                  <a:schemeClr val="tx1">
                    <a:lumMod val="75000"/>
                    <a:lumOff val="25000"/>
                  </a:schemeClr>
                </a:solidFill>
              </a:rPr>
              <a:t>scientists offer comprehensive industrial hygiene analytical services to </a:t>
            </a:r>
            <a:r>
              <a:rPr lang="en-US" dirty="0" smtClean="0">
                <a:solidFill>
                  <a:schemeClr val="tx1">
                    <a:lumMod val="75000"/>
                    <a:lumOff val="25000"/>
                  </a:schemeClr>
                </a:solidFill>
              </a:rPr>
              <a:t>46 </a:t>
            </a:r>
            <a:r>
              <a:rPr lang="en-US" dirty="0">
                <a:solidFill>
                  <a:schemeClr val="tx1">
                    <a:lumMod val="75000"/>
                    <a:lumOff val="25000"/>
                  </a:schemeClr>
                </a:solidFill>
              </a:rPr>
              <a:t>state OSHA consultation programs, as well as businesses and industrial hygiene consultants nationwide.</a:t>
            </a:r>
          </a:p>
          <a:p>
            <a:pPr>
              <a:defRPr/>
            </a:pPr>
            <a:endParaRPr lang="en-US" dirty="0"/>
          </a:p>
          <a:p>
            <a:pPr>
              <a:defRPr/>
            </a:pPr>
            <a:r>
              <a:rPr lang="en-US" b="1" dirty="0"/>
              <a:t>WisCon On-Site Safety and Health Consultation Program</a:t>
            </a:r>
            <a:r>
              <a:rPr lang="en-US" dirty="0"/>
              <a:t> </a:t>
            </a:r>
            <a:r>
              <a:rPr lang="en-US" dirty="0">
                <a:solidFill>
                  <a:schemeClr val="tx1">
                    <a:lumMod val="85000"/>
                    <a:lumOff val="15000"/>
                  </a:schemeClr>
                </a:solidFill>
              </a:rPr>
              <a:t>industrial hygiene and safety consultants, engineers, and nurses provide free safety and health consultation and training services to small businesses throughout Wisconsin to help these employers provide safe and healthy workplaces for their employees and meet federal OSHA obligations and responsibilities.</a:t>
            </a:r>
          </a:p>
          <a:p>
            <a:pPr>
              <a:defRPr/>
            </a:pPr>
            <a:endParaRPr lang="en-US" dirty="0"/>
          </a:p>
          <a:p>
            <a:pPr>
              <a:defRPr/>
            </a:pPr>
            <a:r>
              <a:rPr lang="en-US" b="1" dirty="0"/>
              <a:t>Bureau of Labor Statistics/OSHA Statistics Unit</a:t>
            </a:r>
            <a:r>
              <a:rPr lang="en-US" dirty="0"/>
              <a:t> </a:t>
            </a:r>
            <a:r>
              <a:rPr lang="en-US" dirty="0">
                <a:solidFill>
                  <a:schemeClr val="tx1">
                    <a:lumMod val="75000"/>
                    <a:lumOff val="25000"/>
                  </a:schemeClr>
                </a:solidFill>
              </a:rPr>
              <a:t>analysts collect, analyze and publish workplace injury, illness and fatality data from Wisconsin employers to identify workplace hazards and problem areas, educate workers and employers about workplace safety issues, and evaluate the effectiveness of interventions.</a:t>
            </a:r>
          </a:p>
        </p:txBody>
      </p:sp>
    </p:spTree>
    <p:extLst>
      <p:ext uri="{BB962C8B-B14F-4D97-AF65-F5344CB8AC3E}">
        <p14:creationId xmlns:p14="http://schemas.microsoft.com/office/powerpoint/2010/main" val="1841217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09028"/>
          </a:xfrm>
        </p:spPr>
        <p:txBody>
          <a:bodyPr/>
          <a:lstStyle/>
          <a:p>
            <a:r>
              <a:rPr kumimoji="1" lang="en-US" altLang="en-US" dirty="0"/>
              <a:t>Laboratory Improvement Division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3272589" y="2598821"/>
            <a:ext cx="5414210" cy="3360654"/>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smtClean="0">
                <a:solidFill>
                  <a:schemeClr val="tx1"/>
                </a:solidFill>
                <a:latin typeface="Georgia" panose="02040502050405020303" pitchFamily="18" charset="0"/>
              </a:rPr>
              <a:t>Clinical</a:t>
            </a:r>
            <a:r>
              <a:rPr lang="en-US" altLang="en-US" sz="2400" dirty="0" smtClean="0">
                <a:latin typeface="Georgia" panose="02040502050405020303" pitchFamily="18" charset="0"/>
              </a:rPr>
              <a:t> labs </a:t>
            </a:r>
            <a:r>
              <a:rPr lang="en-US" altLang="en-US" sz="2400" dirty="0">
                <a:latin typeface="Georgia" panose="02040502050405020303" pitchFamily="18" charset="0"/>
              </a:rPr>
              <a:t>–</a:t>
            </a:r>
            <a:r>
              <a:rPr lang="en-US" altLang="en-US" sz="2400" dirty="0" smtClean="0">
                <a:latin typeface="Georgia" panose="02040502050405020303" pitchFamily="18" charset="0"/>
              </a:rPr>
              <a:t> more than 3,000 in U.S. and internationally</a:t>
            </a:r>
          </a:p>
          <a:p>
            <a:pPr>
              <a:spcBef>
                <a:spcPts val="1800"/>
              </a:spcBef>
            </a:pPr>
            <a:r>
              <a:rPr lang="en-US" altLang="en-US" sz="2400" dirty="0" smtClean="0">
                <a:solidFill>
                  <a:schemeClr val="tx1"/>
                </a:solidFill>
                <a:latin typeface="Georgia" panose="02040502050405020303" pitchFamily="18" charset="0"/>
              </a:rPr>
              <a:t>Environmental</a:t>
            </a:r>
            <a:r>
              <a:rPr lang="en-US" altLang="en-US" sz="2400" dirty="0" smtClean="0">
                <a:latin typeface="Georgia" panose="02040502050405020303" pitchFamily="18" charset="0"/>
              </a:rPr>
              <a:t> labs – Wisconsin only</a:t>
            </a:r>
          </a:p>
          <a:p>
            <a:pPr>
              <a:spcBef>
                <a:spcPts val="1800"/>
              </a:spcBef>
            </a:pPr>
            <a:r>
              <a:rPr lang="en-US" altLang="en-US" sz="2400" dirty="0" smtClean="0"/>
              <a:t>800-462-5261</a:t>
            </a:r>
          </a:p>
        </p:txBody>
      </p:sp>
      <p:sp>
        <p:nvSpPr>
          <p:cNvPr id="5" name="Rectangle 4"/>
          <p:cNvSpPr/>
          <p:nvPr/>
        </p:nvSpPr>
        <p:spPr>
          <a:xfrm>
            <a:off x="381000" y="1668197"/>
            <a:ext cx="8343900" cy="523220"/>
          </a:xfrm>
          <a:prstGeom prst="rect">
            <a:avLst/>
          </a:prstGeom>
        </p:spPr>
        <p:txBody>
          <a:bodyPr wrap="square">
            <a:spAutoFit/>
          </a:bodyPr>
          <a:lstStyle/>
          <a:p>
            <a:pPr algn="ctr"/>
            <a:r>
              <a:rPr lang="en-US" altLang="en-US" sz="2800" b="1" dirty="0"/>
              <a:t>WSLH Proficiency Testing</a:t>
            </a:r>
            <a:r>
              <a:rPr lang="en-US" altLang="en-US" sz="2800" dirty="0"/>
              <a:t> </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1" y="2822128"/>
            <a:ext cx="2286000" cy="1719072"/>
          </a:xfrm>
          <a:prstGeom prst="rect">
            <a:avLst/>
          </a:prstGeom>
        </p:spPr>
      </p:pic>
    </p:spTree>
    <p:extLst>
      <p:ext uri="{BB962C8B-B14F-4D97-AF65-F5344CB8AC3E}">
        <p14:creationId xmlns:p14="http://schemas.microsoft.com/office/powerpoint/2010/main" val="2697969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Hour Emergency Hotline</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645612" y="2009775"/>
            <a:ext cx="7524750" cy="3993983"/>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Tx/>
              <a:buNone/>
            </a:pPr>
            <a:r>
              <a:rPr kumimoji="1" lang="en-US" altLang="en-US" dirty="0" smtClean="0"/>
              <a:t>You can contact the                                       Wisconsin State Laboratory of Hygiene               for emergencies 24/7 at </a:t>
            </a:r>
          </a:p>
          <a:p>
            <a:pPr marL="0" indent="0" algn="ctr">
              <a:lnSpc>
                <a:spcPct val="150000"/>
              </a:lnSpc>
              <a:buFontTx/>
              <a:buNone/>
            </a:pPr>
            <a:r>
              <a:rPr kumimoji="1" lang="en-US" altLang="en-US" b="1" dirty="0" smtClean="0">
                <a:solidFill>
                  <a:srgbClr val="C00000"/>
                </a:solidFill>
              </a:rPr>
              <a:t>608-263-3280</a:t>
            </a:r>
            <a:r>
              <a:rPr kumimoji="1" lang="en-US" altLang="en-US" dirty="0"/>
              <a:t> </a:t>
            </a:r>
            <a:endParaRPr kumimoji="1" lang="en-US" altLang="en-US" dirty="0" smtClean="0"/>
          </a:p>
          <a:p>
            <a:pPr marL="0" indent="0" algn="ctr">
              <a:lnSpc>
                <a:spcPct val="150000"/>
              </a:lnSpc>
              <a:buFontTx/>
              <a:buNone/>
            </a:pPr>
            <a:r>
              <a:rPr kumimoji="1" lang="en-US" altLang="en-US" dirty="0" smtClean="0"/>
              <a:t>(our emergency answering service).</a:t>
            </a:r>
          </a:p>
        </p:txBody>
      </p:sp>
    </p:spTree>
    <p:extLst>
      <p:ext uri="{BB962C8B-B14F-4D97-AF65-F5344CB8AC3E}">
        <p14:creationId xmlns:p14="http://schemas.microsoft.com/office/powerpoint/2010/main" val="3976867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45122"/>
          </a:xfrm>
        </p:spPr>
        <p:txBody>
          <a:bodyPr/>
          <a:lstStyle/>
          <a:p>
            <a:r>
              <a:rPr lang="en-US" altLang="en-US" dirty="0"/>
              <a:t>State Lab of Hygiene Key Contacts</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590550" y="1601788"/>
            <a:ext cx="7524750" cy="4643437"/>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endParaRPr kumimoji="1" lang="en-US" altLang="en-US" b="1" dirty="0" smtClean="0"/>
          </a:p>
          <a:p>
            <a:pPr algn="ctr">
              <a:buFontTx/>
              <a:buNone/>
            </a:pPr>
            <a:r>
              <a:rPr kumimoji="1" lang="en-US" altLang="en-US" b="1" dirty="0" smtClean="0"/>
              <a:t>Jan Klawitter</a:t>
            </a:r>
          </a:p>
          <a:p>
            <a:pPr algn="ctr">
              <a:buFontTx/>
              <a:buNone/>
            </a:pPr>
            <a:r>
              <a:rPr kumimoji="1" lang="en-US" altLang="en-US" sz="2400" dirty="0" smtClean="0"/>
              <a:t>WSLH Public Affairs Manager</a:t>
            </a:r>
          </a:p>
          <a:p>
            <a:pPr algn="ctr">
              <a:buFontTx/>
              <a:buNone/>
            </a:pPr>
            <a:r>
              <a:rPr kumimoji="1" lang="en-US" altLang="en-US" sz="2400" dirty="0" smtClean="0"/>
              <a:t>(608) 265-2529</a:t>
            </a:r>
          </a:p>
          <a:p>
            <a:pPr algn="ctr">
              <a:buFontTx/>
              <a:buNone/>
            </a:pPr>
            <a:r>
              <a:rPr kumimoji="1" lang="en-US" altLang="en-US" sz="2400" dirty="0" smtClean="0">
                <a:hlinkClick r:id="rId2"/>
              </a:rPr>
              <a:t>jan.klawitter@slh.wisc.edu</a:t>
            </a:r>
            <a:r>
              <a:rPr kumimoji="1" lang="en-US" altLang="en-US" sz="2400" dirty="0" smtClean="0"/>
              <a:t> </a:t>
            </a:r>
          </a:p>
        </p:txBody>
      </p:sp>
    </p:spTree>
    <p:extLst>
      <p:ext uri="{BB962C8B-B14F-4D97-AF65-F5344CB8AC3E}">
        <p14:creationId xmlns:p14="http://schemas.microsoft.com/office/powerpoint/2010/main" val="336295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dirty="0"/>
              <a:t>Beginnings…</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p:nvPr/>
        </p:nvSpPr>
        <p:spPr>
          <a:xfrm>
            <a:off x="838201" y="2022949"/>
            <a:ext cx="4505324" cy="3416320"/>
          </a:xfrm>
          <a:prstGeom prst="rect">
            <a:avLst/>
          </a:prstGeom>
        </p:spPr>
        <p:txBody>
          <a:bodyPr wrap="square">
            <a:spAutoFit/>
          </a:bodyPr>
          <a:lstStyle/>
          <a:p>
            <a:pPr indent="0">
              <a:buFontTx/>
              <a:buNone/>
            </a:pPr>
            <a:r>
              <a:rPr kumimoji="1" lang="en-US" altLang="en-US" sz="2400" b="1" dirty="0">
                <a:solidFill>
                  <a:srgbClr val="000000"/>
                </a:solidFill>
              </a:rPr>
              <a:t>1903  </a:t>
            </a:r>
            <a:r>
              <a:rPr kumimoji="1" lang="en-US" altLang="en-US" sz="2400" dirty="0">
                <a:solidFill>
                  <a:srgbClr val="000000"/>
                </a:solidFill>
              </a:rPr>
              <a:t>Laws of Wisconsin Chapter 344:  </a:t>
            </a:r>
          </a:p>
          <a:p>
            <a:pPr indent="0">
              <a:buFontTx/>
              <a:buNone/>
            </a:pPr>
            <a:endParaRPr kumimoji="1" lang="en-US" altLang="en-US" sz="2400" dirty="0">
              <a:solidFill>
                <a:srgbClr val="000000"/>
              </a:solidFill>
            </a:endParaRPr>
          </a:p>
          <a:p>
            <a:pPr indent="0">
              <a:buFontTx/>
              <a:buNone/>
            </a:pPr>
            <a:r>
              <a:rPr kumimoji="1" lang="en-US" altLang="en-US" sz="2400" dirty="0">
                <a:solidFill>
                  <a:schemeClr val="tx1">
                    <a:lumMod val="75000"/>
                    <a:lumOff val="25000"/>
                  </a:schemeClr>
                </a:solidFill>
              </a:rPr>
              <a:t>$1,500 appropriated annually to UW for establishment and maintenance of a hygienic laboratory in connection with existing bacteriological laboratories.</a:t>
            </a:r>
          </a:p>
        </p:txBody>
      </p:sp>
      <p:pic>
        <p:nvPicPr>
          <p:cNvPr id="8" name="Picture 4" descr="Ag Hall Photo Courtesy of UW-Madison Archives_72 dpi.jpg"/>
          <p:cNvPicPr>
            <a:picLocks noChangeAspect="1"/>
          </p:cNvPicPr>
          <p:nvPr/>
        </p:nvPicPr>
        <p:blipFill rotWithShape="1">
          <a:blip r:embed="rId2">
            <a:extLst>
              <a:ext uri="{28A0092B-C50C-407E-A947-70E740481C1C}">
                <a14:useLocalDpi xmlns:a14="http://schemas.microsoft.com/office/drawing/2010/main" val="0"/>
              </a:ext>
            </a:extLst>
          </a:blip>
          <a:srcRect t="-1084" b="13881"/>
          <a:stretch/>
        </p:blipFill>
        <p:spPr bwMode="auto">
          <a:xfrm>
            <a:off x="5655960" y="1737498"/>
            <a:ext cx="2409826" cy="160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5474986" y="3342820"/>
            <a:ext cx="2924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ea typeface="MS PGothic" pitchFamily="34" charset="-128"/>
              </a:defRPr>
            </a:lvl1pPr>
            <a:lvl2pPr marL="742950" indent="-285750" eaLnBrk="0" hangingPunct="0">
              <a:defRPr>
                <a:solidFill>
                  <a:schemeClr val="tx1"/>
                </a:solidFill>
                <a:latin typeface="Georgia" pitchFamily="18" charset="0"/>
                <a:ea typeface="MS PGothic" pitchFamily="34" charset="-128"/>
              </a:defRPr>
            </a:lvl2pPr>
            <a:lvl3pPr marL="1143000" indent="-228600" eaLnBrk="0" hangingPunct="0">
              <a:defRPr>
                <a:solidFill>
                  <a:schemeClr val="tx1"/>
                </a:solidFill>
                <a:latin typeface="Georgia" pitchFamily="18" charset="0"/>
                <a:ea typeface="MS PGothic" pitchFamily="34" charset="-128"/>
              </a:defRPr>
            </a:lvl3pPr>
            <a:lvl4pPr marL="1600200" indent="-228600" eaLnBrk="0" hangingPunct="0">
              <a:defRPr>
                <a:solidFill>
                  <a:schemeClr val="tx1"/>
                </a:solidFill>
                <a:latin typeface="Georgia" pitchFamily="18" charset="0"/>
                <a:ea typeface="MS PGothic" pitchFamily="34" charset="-128"/>
              </a:defRPr>
            </a:lvl4pPr>
            <a:lvl5pPr marL="2057400" indent="-228600" eaLnBrk="0" hangingPunct="0">
              <a:defRPr>
                <a:solidFill>
                  <a:schemeClr val="tx1"/>
                </a:solidFill>
                <a:latin typeface="Georg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Georg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Georg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Georg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Georgia" pitchFamily="18" charset="0"/>
                <a:ea typeface="MS PGothic" pitchFamily="34" charset="-128"/>
              </a:defRPr>
            </a:lvl9pPr>
          </a:lstStyle>
          <a:p>
            <a:pPr eaLnBrk="1" hangingPunct="1"/>
            <a:r>
              <a:rPr lang="en-US" altLang="en-US" sz="1000" dirty="0"/>
              <a:t>The WSLH’s first lab was in the basement of Agriculture Hall on the UW (now UW-Madison) campus. </a:t>
            </a:r>
            <a:r>
              <a:rPr lang="en-US" altLang="en-US" sz="900" i="1" dirty="0"/>
              <a:t>Photo courtesy of UW Archives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646" y="4170126"/>
            <a:ext cx="3118454" cy="1677035"/>
          </a:xfrm>
          <a:prstGeom prst="rect">
            <a:avLst/>
          </a:prstGeom>
        </p:spPr>
      </p:pic>
      <p:sp>
        <p:nvSpPr>
          <p:cNvPr id="11" name="TextBox 6"/>
          <p:cNvSpPr txBox="1">
            <a:spLocks noChangeArrowheads="1"/>
          </p:cNvSpPr>
          <p:nvPr/>
        </p:nvSpPr>
        <p:spPr bwMode="auto">
          <a:xfrm>
            <a:off x="5301646" y="5855437"/>
            <a:ext cx="3156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ea typeface="MS PGothic" pitchFamily="34" charset="-128"/>
              </a:defRPr>
            </a:lvl1pPr>
            <a:lvl2pPr marL="742950" indent="-285750" eaLnBrk="0" hangingPunct="0">
              <a:defRPr>
                <a:solidFill>
                  <a:schemeClr val="tx1"/>
                </a:solidFill>
                <a:latin typeface="Georgia" pitchFamily="18" charset="0"/>
                <a:ea typeface="MS PGothic" pitchFamily="34" charset="-128"/>
              </a:defRPr>
            </a:lvl2pPr>
            <a:lvl3pPr marL="1143000" indent="-228600" eaLnBrk="0" hangingPunct="0">
              <a:defRPr>
                <a:solidFill>
                  <a:schemeClr val="tx1"/>
                </a:solidFill>
                <a:latin typeface="Georgia" pitchFamily="18" charset="0"/>
                <a:ea typeface="MS PGothic" pitchFamily="34" charset="-128"/>
              </a:defRPr>
            </a:lvl3pPr>
            <a:lvl4pPr marL="1600200" indent="-228600" eaLnBrk="0" hangingPunct="0">
              <a:defRPr>
                <a:solidFill>
                  <a:schemeClr val="tx1"/>
                </a:solidFill>
                <a:latin typeface="Georgia" pitchFamily="18" charset="0"/>
                <a:ea typeface="MS PGothic" pitchFamily="34" charset="-128"/>
              </a:defRPr>
            </a:lvl4pPr>
            <a:lvl5pPr marL="2057400" indent="-228600" eaLnBrk="0" hangingPunct="0">
              <a:defRPr>
                <a:solidFill>
                  <a:schemeClr val="tx1"/>
                </a:solidFill>
                <a:latin typeface="Georg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Georg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Georg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Georg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Georgia" pitchFamily="18" charset="0"/>
                <a:ea typeface="MS PGothic" pitchFamily="34" charset="-128"/>
              </a:defRPr>
            </a:lvl9pPr>
          </a:lstStyle>
          <a:p>
            <a:pPr eaLnBrk="1" hangingPunct="1"/>
            <a:r>
              <a:rPr lang="en-US" altLang="en-US" sz="1000" dirty="0" smtClean="0"/>
              <a:t>Ag Hall (left) and the WSLH Henry Mall facility (right)  today.</a:t>
            </a:r>
            <a:endParaRPr lang="en-US" altLang="en-US" sz="900" i="1" dirty="0"/>
          </a:p>
        </p:txBody>
      </p:sp>
    </p:spTree>
    <p:extLst>
      <p:ext uri="{BB962C8B-B14F-4D97-AF65-F5344CB8AC3E}">
        <p14:creationId xmlns:p14="http://schemas.microsoft.com/office/powerpoint/2010/main" val="413504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WSLH in the Statutes: </a:t>
            </a:r>
            <a:br>
              <a:rPr lang="en-US" dirty="0" smtClean="0"/>
            </a:br>
            <a:r>
              <a:rPr lang="en-US" dirty="0" smtClean="0"/>
              <a:t>36.25 (11)(a)</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p:nvPr/>
        </p:nvSpPr>
        <p:spPr>
          <a:xfrm>
            <a:off x="1167063" y="2274838"/>
            <a:ext cx="6749716" cy="3046988"/>
          </a:xfrm>
          <a:prstGeom prst="rect">
            <a:avLst/>
          </a:prstGeom>
        </p:spPr>
        <p:txBody>
          <a:bodyPr wrap="square">
            <a:spAutoFit/>
          </a:bodyPr>
          <a:lstStyle/>
          <a:p>
            <a:pPr>
              <a:buFontTx/>
              <a:buNone/>
              <a:defRPr/>
            </a:pPr>
            <a:r>
              <a:rPr kumimoji="1" lang="en-US" sz="2400" dirty="0">
                <a:solidFill>
                  <a:schemeClr val="tx1">
                    <a:lumMod val="75000"/>
                    <a:lumOff val="25000"/>
                  </a:schemeClr>
                </a:solidFill>
              </a:rPr>
              <a:t>The laboratory of hygiene shall be attached</a:t>
            </a:r>
            <a:r>
              <a:rPr kumimoji="1" lang="en-US" sz="2400" b="1" dirty="0">
                <a:solidFill>
                  <a:schemeClr val="tx1">
                    <a:lumMod val="75000"/>
                    <a:lumOff val="25000"/>
                  </a:schemeClr>
                </a:solidFill>
              </a:rPr>
              <a:t> </a:t>
            </a:r>
            <a:r>
              <a:rPr kumimoji="1" lang="en-US" sz="2400" dirty="0">
                <a:solidFill>
                  <a:schemeClr val="tx1">
                    <a:lumMod val="75000"/>
                    <a:lumOff val="25000"/>
                  </a:schemeClr>
                </a:solidFill>
              </a:rPr>
              <a:t>to the University of Wisconsin-Madison … and shall provide complete laboratory services in the areas of…</a:t>
            </a:r>
            <a:br>
              <a:rPr kumimoji="1" lang="en-US" sz="2400" dirty="0">
                <a:solidFill>
                  <a:schemeClr val="tx1">
                    <a:lumMod val="75000"/>
                    <a:lumOff val="25000"/>
                  </a:schemeClr>
                </a:solidFill>
              </a:rPr>
            </a:br>
            <a:endParaRPr kumimoji="1" lang="en-US" sz="2400" dirty="0">
              <a:solidFill>
                <a:schemeClr val="tx1">
                  <a:lumMod val="75000"/>
                  <a:lumOff val="25000"/>
                </a:schemeClr>
              </a:solidFill>
            </a:endParaRPr>
          </a:p>
          <a:p>
            <a:pPr marL="342900" indent="-342900">
              <a:buClr>
                <a:srgbClr val="C00000"/>
              </a:buClr>
              <a:buFont typeface="Wingdings" panose="05000000000000000000" pitchFamily="2" charset="2"/>
              <a:buChar char="§"/>
              <a:defRPr/>
            </a:pPr>
            <a:r>
              <a:rPr kumimoji="1" lang="en-US" sz="2400" dirty="0" smtClean="0">
                <a:solidFill>
                  <a:schemeClr val="tx1">
                    <a:lumMod val="75000"/>
                    <a:lumOff val="25000"/>
                  </a:schemeClr>
                </a:solidFill>
              </a:rPr>
              <a:t>water </a:t>
            </a:r>
            <a:r>
              <a:rPr kumimoji="1" lang="en-US" sz="2400" dirty="0">
                <a:solidFill>
                  <a:schemeClr val="tx1">
                    <a:lumMod val="75000"/>
                    <a:lumOff val="25000"/>
                  </a:schemeClr>
                </a:solidFill>
              </a:rPr>
              <a:t>quality, air quality</a:t>
            </a:r>
          </a:p>
          <a:p>
            <a:pPr marL="342900" indent="-342900">
              <a:buClr>
                <a:srgbClr val="C00000"/>
              </a:buClr>
              <a:buFont typeface="Wingdings" panose="05000000000000000000" pitchFamily="2" charset="2"/>
              <a:buChar char="§"/>
              <a:defRPr/>
            </a:pPr>
            <a:r>
              <a:rPr kumimoji="1" lang="en-US" sz="2400" dirty="0" smtClean="0">
                <a:solidFill>
                  <a:schemeClr val="tx1">
                    <a:lumMod val="75000"/>
                    <a:lumOff val="25000"/>
                  </a:schemeClr>
                </a:solidFill>
              </a:rPr>
              <a:t>public </a:t>
            </a:r>
            <a:r>
              <a:rPr kumimoji="1" lang="en-US" sz="2400" dirty="0">
                <a:solidFill>
                  <a:schemeClr val="tx1">
                    <a:lumMod val="75000"/>
                    <a:lumOff val="25000"/>
                  </a:schemeClr>
                </a:solidFill>
              </a:rPr>
              <a:t>health and contagious </a:t>
            </a:r>
            <a:r>
              <a:rPr kumimoji="1" lang="en-US" sz="2400" dirty="0" smtClean="0">
                <a:solidFill>
                  <a:schemeClr val="tx1">
                    <a:lumMod val="75000"/>
                    <a:lumOff val="25000"/>
                  </a:schemeClr>
                </a:solidFill>
              </a:rPr>
              <a:t>diseases for </a:t>
            </a:r>
            <a:br>
              <a:rPr kumimoji="1" lang="en-US" sz="2400" dirty="0" smtClean="0">
                <a:solidFill>
                  <a:schemeClr val="tx1">
                    <a:lumMod val="75000"/>
                    <a:lumOff val="25000"/>
                  </a:schemeClr>
                </a:solidFill>
              </a:rPr>
            </a:br>
            <a:r>
              <a:rPr kumimoji="1" lang="en-US" sz="2400" dirty="0" smtClean="0">
                <a:solidFill>
                  <a:schemeClr val="tx1">
                    <a:lumMod val="75000"/>
                    <a:lumOff val="25000"/>
                  </a:schemeClr>
                </a:solidFill>
              </a:rPr>
              <a:t>appropriate </a:t>
            </a:r>
            <a:r>
              <a:rPr kumimoji="1" lang="en-US" sz="2400" dirty="0">
                <a:solidFill>
                  <a:schemeClr val="tx1">
                    <a:lumMod val="75000"/>
                    <a:lumOff val="25000"/>
                  </a:schemeClr>
                </a:solidFill>
              </a:rPr>
              <a:t>state agencies...</a:t>
            </a:r>
          </a:p>
        </p:txBody>
      </p:sp>
    </p:spTree>
    <p:extLst>
      <p:ext uri="{BB962C8B-B14F-4D97-AF65-F5344CB8AC3E}">
        <p14:creationId xmlns:p14="http://schemas.microsoft.com/office/powerpoint/2010/main" val="74084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WSLH in the Statutes: </a:t>
            </a:r>
            <a:br>
              <a:rPr lang="en-US" dirty="0"/>
            </a:b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5" name="Rectangle 3"/>
          <p:cNvSpPr txBox="1">
            <a:spLocks noChangeArrowheads="1"/>
          </p:cNvSpPr>
          <p:nvPr/>
        </p:nvSpPr>
        <p:spPr>
          <a:xfrm>
            <a:off x="765008" y="1820445"/>
            <a:ext cx="7524750" cy="4152900"/>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kumimoji="1" lang="en-US" altLang="en-US" sz="2400" dirty="0" smtClean="0">
                <a:solidFill>
                  <a:schemeClr val="tx1">
                    <a:lumMod val="75000"/>
                    <a:lumOff val="25000"/>
                  </a:schemeClr>
                </a:solidFill>
                <a:latin typeface="Georgia" panose="02040502050405020303" pitchFamily="18" charset="0"/>
              </a:rPr>
              <a:t>Laboratory shall be operated to furnish a complete laboratory service to the </a:t>
            </a:r>
            <a:r>
              <a:rPr kumimoji="1" lang="en-US" altLang="en-US" sz="2400" b="1" dirty="0" smtClean="0">
                <a:solidFill>
                  <a:schemeClr val="tx1">
                    <a:lumMod val="75000"/>
                    <a:lumOff val="25000"/>
                  </a:schemeClr>
                </a:solidFill>
                <a:latin typeface="Georgia" panose="02040502050405020303" pitchFamily="18" charset="0"/>
              </a:rPr>
              <a:t>Department of Health Services </a:t>
            </a:r>
            <a:r>
              <a:rPr kumimoji="1" lang="en-US" altLang="en-US" sz="2400" dirty="0" smtClean="0">
                <a:solidFill>
                  <a:schemeClr val="tx1">
                    <a:lumMod val="75000"/>
                    <a:lumOff val="25000"/>
                  </a:schemeClr>
                </a:solidFill>
                <a:latin typeface="Georgia" panose="02040502050405020303" pitchFamily="18" charset="0"/>
              </a:rPr>
              <a:t>and the </a:t>
            </a:r>
            <a:r>
              <a:rPr kumimoji="1" lang="en-US" altLang="en-US" sz="2400" b="1" dirty="0" smtClean="0">
                <a:solidFill>
                  <a:schemeClr val="tx1">
                    <a:lumMod val="75000"/>
                    <a:lumOff val="25000"/>
                  </a:schemeClr>
                </a:solidFill>
                <a:latin typeface="Georgia" panose="02040502050405020303" pitchFamily="18" charset="0"/>
              </a:rPr>
              <a:t>Department of Natural Resources … </a:t>
            </a:r>
          </a:p>
          <a:p>
            <a:pPr marL="0" indent="0">
              <a:buFontTx/>
              <a:buNone/>
            </a:pPr>
            <a:endParaRPr kumimoji="1" lang="en-US" altLang="en-US" sz="2400" dirty="0" smtClean="0">
              <a:solidFill>
                <a:schemeClr val="tx1">
                  <a:lumMod val="75000"/>
                  <a:lumOff val="25000"/>
                </a:schemeClr>
              </a:solidFill>
              <a:latin typeface="Georgia" panose="02040502050405020303" pitchFamily="18" charset="0"/>
            </a:endParaRPr>
          </a:p>
          <a:p>
            <a:pPr marL="0" indent="0">
              <a:buFontTx/>
              <a:buNone/>
            </a:pPr>
            <a:r>
              <a:rPr kumimoji="1" lang="en-US" altLang="en-US" sz="2400" dirty="0" smtClean="0">
                <a:solidFill>
                  <a:schemeClr val="tx1">
                    <a:lumMod val="75000"/>
                    <a:lumOff val="25000"/>
                  </a:schemeClr>
                </a:solidFill>
                <a:latin typeface="Georgia" panose="02040502050405020303" pitchFamily="18" charset="0"/>
              </a:rPr>
              <a:t>… and make available to the (UW) System, the DHS and the DNR such facilities for </a:t>
            </a:r>
            <a:r>
              <a:rPr kumimoji="1" lang="en-US" altLang="en-US" sz="2400" b="1" dirty="0" smtClean="0">
                <a:solidFill>
                  <a:schemeClr val="tx1">
                    <a:lumMod val="75000"/>
                    <a:lumOff val="25000"/>
                  </a:schemeClr>
                </a:solidFill>
                <a:latin typeface="Georgia" panose="02040502050405020303" pitchFamily="18" charset="0"/>
              </a:rPr>
              <a:t>teaching in the fields of public health and environmental protection </a:t>
            </a:r>
            <a:r>
              <a:rPr kumimoji="1" lang="en-US" altLang="en-US" sz="2400" dirty="0" smtClean="0">
                <a:solidFill>
                  <a:schemeClr val="tx1">
                    <a:lumMod val="75000"/>
                    <a:lumOff val="25000"/>
                  </a:schemeClr>
                </a:solidFill>
                <a:latin typeface="Georgia" panose="02040502050405020303" pitchFamily="18" charset="0"/>
              </a:rPr>
              <a:t>as may be derived from such a laboratory</a:t>
            </a:r>
            <a:r>
              <a:rPr kumimoji="1" lang="en-US" altLang="en-US" sz="2400" dirty="0" smtClean="0">
                <a:solidFill>
                  <a:srgbClr val="000000"/>
                </a:solidFill>
                <a:latin typeface="Georgia" panose="02040502050405020303" pitchFamily="18" charset="0"/>
              </a:rPr>
              <a:t>.</a:t>
            </a:r>
          </a:p>
        </p:txBody>
      </p:sp>
    </p:spTree>
    <p:extLst>
      <p:ext uri="{BB962C8B-B14F-4D97-AF65-F5344CB8AC3E}">
        <p14:creationId xmlns:p14="http://schemas.microsoft.com/office/powerpoint/2010/main" val="270840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dirty="0"/>
              <a:t>Organization</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647824"/>
            <a:ext cx="8010525" cy="4488459"/>
          </a:xfrm>
          <a:prstGeom prst="rect">
            <a:avLst/>
          </a:prstGeom>
        </p:spPr>
      </p:pic>
    </p:spTree>
    <p:extLst>
      <p:ext uri="{BB962C8B-B14F-4D97-AF65-F5344CB8AC3E}">
        <p14:creationId xmlns:p14="http://schemas.microsoft.com/office/powerpoint/2010/main" val="257335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825"/>
            <a:ext cx="8331200" cy="733091"/>
          </a:xfrm>
        </p:spPr>
        <p:txBody>
          <a:bodyPr/>
          <a:lstStyle/>
          <a:p>
            <a:r>
              <a:rPr kumimoji="1" lang="en-US" altLang="en-US" dirty="0"/>
              <a:t>WSLH Staffing</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755233" y="1643147"/>
            <a:ext cx="7524750" cy="3374021"/>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indent="-1588">
              <a:buFontTx/>
              <a:buNone/>
              <a:defRPr/>
            </a:pPr>
            <a:r>
              <a:rPr lang="en-US" sz="2400" dirty="0" smtClean="0">
                <a:solidFill>
                  <a:schemeClr val="tx1"/>
                </a:solidFill>
                <a:latin typeface="Georgia" panose="02040502050405020303" pitchFamily="18" charset="0"/>
              </a:rPr>
              <a:t>The WSLH has more than 300 employees, including:</a:t>
            </a:r>
          </a:p>
          <a:p>
            <a:pPr marL="806450">
              <a:defRPr/>
            </a:pPr>
            <a:r>
              <a:rPr lang="en-US" sz="2400" dirty="0" smtClean="0">
                <a:solidFill>
                  <a:schemeClr val="tx1">
                    <a:lumMod val="75000"/>
                    <a:lumOff val="25000"/>
                  </a:schemeClr>
                </a:solidFill>
                <a:latin typeface="Georgia" panose="02040502050405020303" pitchFamily="18" charset="0"/>
              </a:rPr>
              <a:t>Faculty and academic staff</a:t>
            </a:r>
          </a:p>
          <a:p>
            <a:pPr marL="806450">
              <a:defRPr/>
            </a:pPr>
            <a:r>
              <a:rPr lang="en-US" sz="2400" dirty="0" smtClean="0">
                <a:solidFill>
                  <a:schemeClr val="tx1">
                    <a:lumMod val="75000"/>
                    <a:lumOff val="25000"/>
                  </a:schemeClr>
                </a:solidFill>
                <a:latin typeface="Georgia" panose="02040502050405020303" pitchFamily="18" charset="0"/>
              </a:rPr>
              <a:t>Laboratory scientists</a:t>
            </a:r>
          </a:p>
          <a:p>
            <a:pPr marL="806450">
              <a:defRPr/>
            </a:pPr>
            <a:r>
              <a:rPr lang="en-US" sz="2400" dirty="0" smtClean="0">
                <a:solidFill>
                  <a:schemeClr val="tx1">
                    <a:lumMod val="75000"/>
                    <a:lumOff val="25000"/>
                  </a:schemeClr>
                </a:solidFill>
                <a:latin typeface="Georgia" panose="02040502050405020303" pitchFamily="18" charset="0"/>
              </a:rPr>
              <a:t>Occupational health specialists</a:t>
            </a:r>
          </a:p>
          <a:p>
            <a:pPr marL="806450">
              <a:defRPr/>
            </a:pPr>
            <a:r>
              <a:rPr lang="en-US" sz="2400" dirty="0" smtClean="0">
                <a:solidFill>
                  <a:schemeClr val="tx1">
                    <a:lumMod val="75000"/>
                    <a:lumOff val="25000"/>
                  </a:schemeClr>
                </a:solidFill>
                <a:latin typeface="Georgia" panose="02040502050405020303" pitchFamily="18" charset="0"/>
              </a:rPr>
              <a:t>IT, business and administrative staff</a:t>
            </a:r>
          </a:p>
          <a:p>
            <a:pPr marL="806450">
              <a:defRPr/>
            </a:pPr>
            <a:r>
              <a:rPr lang="en-US" sz="2400" dirty="0" smtClean="0">
                <a:solidFill>
                  <a:schemeClr val="tx1">
                    <a:lumMod val="75000"/>
                    <a:lumOff val="25000"/>
                  </a:schemeClr>
                </a:solidFill>
                <a:latin typeface="Georgia" panose="02040502050405020303" pitchFamily="18" charset="0"/>
              </a:rPr>
              <a:t>Research assistants and postdoctoral fellows</a:t>
            </a:r>
          </a:p>
        </p:txBody>
      </p:sp>
    </p:spTree>
    <p:extLst>
      <p:ext uri="{BB962C8B-B14F-4D97-AF65-F5344CB8AC3E}">
        <p14:creationId xmlns:p14="http://schemas.microsoft.com/office/powerpoint/2010/main" val="174017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dirty="0"/>
              <a:t>What do we do?</a:t>
            </a:r>
            <a:endParaRPr lang="en-US" dirty="0"/>
          </a:p>
        </p:txBody>
      </p:sp>
      <p:sp>
        <p:nvSpPr>
          <p:cNvPr id="3" name="Footer Placeholder 2"/>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4" name="Rectangle 3"/>
          <p:cNvSpPr txBox="1">
            <a:spLocks noChangeArrowheads="1"/>
          </p:cNvSpPr>
          <p:nvPr/>
        </p:nvSpPr>
        <p:spPr>
          <a:xfrm>
            <a:off x="1162050" y="1806575"/>
            <a:ext cx="7524750" cy="4152900"/>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dirty="0" smtClean="0">
                <a:solidFill>
                  <a:schemeClr val="tx1"/>
                </a:solidFill>
                <a:latin typeface="Georgia" panose="02040502050405020303" pitchFamily="18" charset="0"/>
              </a:rPr>
              <a:t>Public Service:</a:t>
            </a:r>
          </a:p>
          <a:p>
            <a:pPr lvl="1">
              <a:defRPr/>
            </a:pPr>
            <a:r>
              <a:rPr lang="en-US" dirty="0" smtClean="0">
                <a:solidFill>
                  <a:schemeClr val="tx1">
                    <a:lumMod val="75000"/>
                    <a:lumOff val="25000"/>
                  </a:schemeClr>
                </a:solidFill>
                <a:latin typeface="Georgia" panose="02040502050405020303" pitchFamily="18" charset="0"/>
              </a:rPr>
              <a:t> Reference testing</a:t>
            </a:r>
          </a:p>
          <a:p>
            <a:pPr lvl="1">
              <a:defRPr/>
            </a:pPr>
            <a:r>
              <a:rPr lang="en-US" dirty="0" smtClean="0">
                <a:solidFill>
                  <a:schemeClr val="tx1">
                    <a:lumMod val="75000"/>
                    <a:lumOff val="25000"/>
                  </a:schemeClr>
                </a:solidFill>
                <a:latin typeface="Georgia" panose="02040502050405020303" pitchFamily="18" charset="0"/>
              </a:rPr>
              <a:t> Teaching</a:t>
            </a:r>
          </a:p>
          <a:p>
            <a:pPr lvl="1">
              <a:defRPr/>
            </a:pPr>
            <a:r>
              <a:rPr lang="en-US" dirty="0" smtClean="0">
                <a:solidFill>
                  <a:schemeClr val="tx1">
                    <a:lumMod val="75000"/>
                    <a:lumOff val="25000"/>
                  </a:schemeClr>
                </a:solidFill>
                <a:latin typeface="Georgia" panose="02040502050405020303" pitchFamily="18" charset="0"/>
              </a:rPr>
              <a:t> Research</a:t>
            </a:r>
          </a:p>
          <a:p>
            <a:pPr lvl="1">
              <a:defRPr/>
            </a:pPr>
            <a:r>
              <a:rPr lang="en-US" dirty="0" smtClean="0">
                <a:solidFill>
                  <a:schemeClr val="tx1">
                    <a:lumMod val="75000"/>
                    <a:lumOff val="25000"/>
                  </a:schemeClr>
                </a:solidFill>
                <a:latin typeface="Georgia" panose="02040502050405020303" pitchFamily="18" charset="0"/>
              </a:rPr>
              <a:t> Outreach</a:t>
            </a:r>
          </a:p>
          <a:p>
            <a:pPr lvl="1">
              <a:defRPr/>
            </a:pPr>
            <a:r>
              <a:rPr lang="en-US" dirty="0" smtClean="0">
                <a:solidFill>
                  <a:schemeClr val="tx1">
                    <a:lumMod val="75000"/>
                    <a:lumOff val="25000"/>
                  </a:schemeClr>
                </a:solidFill>
                <a:latin typeface="Georgia" panose="02040502050405020303" pitchFamily="18" charset="0"/>
              </a:rPr>
              <a:t> Program Services</a:t>
            </a:r>
          </a:p>
          <a:p>
            <a:pPr>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91607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logo_desig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logo_design-1</Template>
  <TotalTime>686</TotalTime>
  <Words>1607</Words>
  <Application>Microsoft Office PowerPoint</Application>
  <PresentationFormat>On-screen Show (4:3)</PresentationFormat>
  <Paragraphs>244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logo_design-1</vt:lpstr>
      <vt:lpstr>PowerPoint Presentation</vt:lpstr>
      <vt:lpstr>Wisconsin State Laboratory of Hygiene  Your Laboratory Partner in Public Health</vt:lpstr>
      <vt:lpstr>Objectives</vt:lpstr>
      <vt:lpstr>Beginnings…</vt:lpstr>
      <vt:lpstr>WSLH in the Statutes:  36.25 (11)(a)</vt:lpstr>
      <vt:lpstr>WSLH in the Statutes:  </vt:lpstr>
      <vt:lpstr>Organization</vt:lpstr>
      <vt:lpstr>WSLH Staffing</vt:lpstr>
      <vt:lpstr>What do we do?</vt:lpstr>
      <vt:lpstr>State Lab Facilities </vt:lpstr>
      <vt:lpstr>PowerPoint Presentation</vt:lpstr>
      <vt:lpstr>Communicable Disease Division</vt:lpstr>
      <vt:lpstr>Communicable Disease Division</vt:lpstr>
      <vt:lpstr>Communicable Disease Division</vt:lpstr>
      <vt:lpstr>PowerPoint Presentation</vt:lpstr>
      <vt:lpstr>WCLN (WI Clinical Lab Network)</vt:lpstr>
      <vt:lpstr>National Reference Centers A novel shared services model</vt:lpstr>
      <vt:lpstr>Lab-Based Disease Surveillance</vt:lpstr>
      <vt:lpstr>PowerPoint Presentation</vt:lpstr>
      <vt:lpstr>Disease Prevention Division</vt:lpstr>
      <vt:lpstr>Disease Prevention Division</vt:lpstr>
      <vt:lpstr>Disease Prevention Division</vt:lpstr>
      <vt:lpstr>Disease Prevention Division</vt:lpstr>
      <vt:lpstr>Environmental Health Division</vt:lpstr>
      <vt:lpstr>Environmental Health Division</vt:lpstr>
      <vt:lpstr>Environmental Health Division</vt:lpstr>
      <vt:lpstr>Environmental Health Division</vt:lpstr>
      <vt:lpstr>Environmental Health Division</vt:lpstr>
      <vt:lpstr>Environmental Health Division</vt:lpstr>
      <vt:lpstr>Environmental Health Division</vt:lpstr>
      <vt:lpstr>Occupational Health Division</vt:lpstr>
      <vt:lpstr>Occupational Health Division</vt:lpstr>
      <vt:lpstr>Laboratory Improvement Division</vt:lpstr>
      <vt:lpstr>24 Hour Emergency Hotline</vt:lpstr>
      <vt:lpstr>State Lab of Hygiene Key Contacts</vt:lpstr>
    </vt:vector>
  </TitlesOfParts>
  <Company>Wisconsin State Laboratory of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Klawitter, Janet</dc:creator>
  <cp:lastModifiedBy>Nimsgern, Angela  B</cp:lastModifiedBy>
  <cp:revision>85</cp:revision>
  <cp:lastPrinted>2016-09-27T15:57:04Z</cp:lastPrinted>
  <dcterms:created xsi:type="dcterms:W3CDTF">2014-01-15T20:32:21Z</dcterms:created>
  <dcterms:modified xsi:type="dcterms:W3CDTF">2018-09-05T17:32:49Z</dcterms:modified>
</cp:coreProperties>
</file>