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iQlBdDN2l9iVMSy+apcrOfdUbf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0295bc7134_0_3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10295bc7134_0_3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10295bc7134_0_3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15c061eb93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115c061eb93_0_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115c061eb93_0_1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t/>
            </a:r>
            <a:endParaRPr/>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409575" y="698500"/>
            <a:ext cx="62039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30" lvl="0" marL="171430" rtl="0" algn="l">
              <a:lnSpc>
                <a:spcPct val="100000"/>
              </a:lnSpc>
              <a:spcBef>
                <a:spcPts val="0"/>
              </a:spcBef>
              <a:spcAft>
                <a:spcPts val="0"/>
              </a:spcAft>
              <a:buClr>
                <a:schemeClr val="dk1"/>
              </a:buClr>
              <a:buSzPts val="1200"/>
              <a:buFont typeface="Arial"/>
              <a:buChar char="•"/>
            </a:pPr>
            <a:r>
              <a:t/>
            </a:r>
            <a:endParaRPr/>
          </a:p>
        </p:txBody>
      </p:sp>
      <p:sp>
        <p:nvSpPr>
          <p:cNvPr id="132" name="Google Shape;13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15c061eb93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15c061eb93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Char char="•"/>
            </a:pPr>
            <a:r>
              <a:rPr lang="en-US"/>
              <a:t>Before the pandemic, food insecurity levels were the lowest they had been in 20 years, yet 515,930 Wisconsinites experienced hunger.</a:t>
            </a:r>
            <a:endParaRPr/>
          </a:p>
          <a:p>
            <a:pPr indent="-171450" lvl="0" marL="171450" rtl="0" algn="l">
              <a:spcBef>
                <a:spcPts val="0"/>
              </a:spcBef>
              <a:spcAft>
                <a:spcPts val="0"/>
              </a:spcAft>
              <a:buClr>
                <a:schemeClr val="dk1"/>
              </a:buClr>
              <a:buSzPts val="1200"/>
              <a:buChar char="•"/>
            </a:pPr>
            <a:r>
              <a:rPr lang="en-US"/>
              <a:t>Feeding America estimates that in CY2021, 605,650 Wisconsinites or 10.4% will experience food insecurity. This includes 204,600 (or 16.2%) Wisconsin children. The USDA recently reported that households with children were 1 twice as likely to experience food insecurity as households without children.2 About 40% of those coming through our pantries and mobile distribution lines have never relied on the emergency food network before.3</a:t>
            </a:r>
            <a:endParaRPr/>
          </a:p>
          <a:p>
            <a:pPr indent="-317500" lvl="0" marL="457200" rtl="0" algn="l">
              <a:spcBef>
                <a:spcPts val="0"/>
              </a:spcBef>
              <a:spcAft>
                <a:spcPts val="0"/>
              </a:spcAft>
              <a:buClr>
                <a:schemeClr val="dk1"/>
              </a:buClr>
              <a:buSzPts val="1400"/>
              <a:buChar char="•"/>
            </a:pPr>
            <a:r>
              <a:rPr lang="en-US"/>
              <a:t>Food pantries that were once considered a resource for temporary food assistance have become a part of many households’ coping strategies to put food on the table. </a:t>
            </a:r>
            <a:endParaRPr/>
          </a:p>
          <a:p>
            <a:pPr indent="-171450" lvl="0" marL="171450" rtl="0" algn="l">
              <a:spcBef>
                <a:spcPts val="0"/>
              </a:spcBef>
              <a:spcAft>
                <a:spcPts val="0"/>
              </a:spcAft>
              <a:buClr>
                <a:schemeClr val="dk1"/>
              </a:buClr>
              <a:buSzPts val="1200"/>
              <a:buChar char="•"/>
            </a:pPr>
            <a:r>
              <a:rPr lang="en-US"/>
              <a:t>COVID was the perfect storm - increased need for food resources, dramatic supply disruptions, and limited volunteers and food donations - Food banks moved from procuring about 80 of food from donations to 40 percent… meaning went from purchasing 20% of the food distributed to 60% at the peak of the pandemic.</a:t>
            </a:r>
            <a:endParaRPr/>
          </a:p>
          <a:p>
            <a:pPr indent="-317500" lvl="0" marL="457200" rtl="0" algn="l">
              <a:spcBef>
                <a:spcPts val="0"/>
              </a:spcBef>
              <a:spcAft>
                <a:spcPts val="0"/>
              </a:spcAft>
              <a:buClr>
                <a:schemeClr val="dk1"/>
              </a:buClr>
              <a:buSzPts val="1400"/>
              <a:buChar char="•"/>
            </a:pPr>
            <a:r>
              <a:rPr lang="en-US"/>
              <a:t>With this, many of our food banks are putting their values behind those dollars as they look to not only source product at scale to meet the demand, but support our local economies–Wisconsin products, sourcing from BIPOC and disadvantaged producers…</a:t>
            </a:r>
            <a:endParaRPr/>
          </a:p>
          <a:p>
            <a:pPr indent="-184150" lvl="0" marL="171450" rtl="0" algn="l">
              <a:spcBef>
                <a:spcPts val="0"/>
              </a:spcBef>
              <a:spcAft>
                <a:spcPts val="0"/>
              </a:spcAft>
              <a:buClr>
                <a:schemeClr val="dk1"/>
              </a:buClr>
              <a:buSzPts val="1400"/>
              <a:buChar char="•"/>
            </a:pPr>
            <a:r>
              <a:rPr lang="en-US"/>
              <a:t>Our food banks are considering both how we can purchase to promote a more </a:t>
            </a:r>
            <a:r>
              <a:rPr lang="en-US"/>
              <a:t>equitable</a:t>
            </a:r>
            <a:r>
              <a:rPr lang="en-US"/>
              <a:t> food system and how we can purchase the right food for the right folks–how can we source the foods that people want to be eating—meeting nutritional, dietary, and cultural needs–feeding body and social selves.</a:t>
            </a:r>
            <a:endParaRPr/>
          </a:p>
        </p:txBody>
      </p:sp>
      <p:sp>
        <p:nvSpPr>
          <p:cNvPr id="142" name="Google Shape;142;g115c061eb93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295bc7134_0_278: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10295bc7134_0_278: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151" name="Google Shape;151;g10295bc7134_0_278: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5c061eb93_0_97: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115c061eb93_0_97: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0" lvl="0" marL="0" rtl="0" algn="l">
              <a:lnSpc>
                <a:spcPct val="100000"/>
              </a:lnSpc>
              <a:spcBef>
                <a:spcPts val="0"/>
              </a:spcBef>
              <a:spcAft>
                <a:spcPts val="0"/>
              </a:spcAft>
              <a:buSzPts val="1400"/>
              <a:buNone/>
            </a:pPr>
            <a:r>
              <a:t/>
            </a:r>
            <a:endParaRPr/>
          </a:p>
        </p:txBody>
      </p:sp>
      <p:sp>
        <p:nvSpPr>
          <p:cNvPr id="162" name="Google Shape;162;g115c061eb93_0_97: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5c061eb93_0_10: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115c061eb93_0_10: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190500" lvl="0" marL="228600" rtl="0" algn="l">
              <a:spcBef>
                <a:spcPts val="0"/>
              </a:spcBef>
              <a:spcAft>
                <a:spcPts val="0"/>
              </a:spcAft>
              <a:buClr>
                <a:schemeClr val="dk1"/>
              </a:buClr>
              <a:buSzPts val="1200"/>
              <a:buChar char="•"/>
            </a:pPr>
            <a:r>
              <a:rPr lang="en-US">
                <a:latin typeface="Arial"/>
                <a:ea typeface="Arial"/>
                <a:cs typeface="Arial"/>
                <a:sym typeface="Arial"/>
              </a:rPr>
              <a:t>Feeding Wisconsin and food bank partners worked directly with Tribal partners to make important decisions around purchasing, aggregation and repack logistics, and distribution. Food preferences were informed by Tribal Elders themselves.</a:t>
            </a:r>
            <a:endParaRPr/>
          </a:p>
          <a:p>
            <a:pPr indent="0" lvl="0" marL="0" rtl="0" algn="l">
              <a:spcBef>
                <a:spcPts val="0"/>
              </a:spcBef>
              <a:spcAft>
                <a:spcPts val="0"/>
              </a:spcAft>
              <a:buClr>
                <a:schemeClr val="dk1"/>
              </a:buClr>
              <a:buSzPts val="1100"/>
              <a:buFont typeface="Arial"/>
              <a:buNone/>
            </a:pPr>
            <a:r>
              <a:rPr lang="en-US"/>
              <a:t>Produce</a:t>
            </a:r>
            <a:endParaRPr/>
          </a:p>
          <a:p>
            <a:pPr indent="-190500" lvl="0" marL="228600" rtl="0" algn="l">
              <a:spcBef>
                <a:spcPts val="0"/>
              </a:spcBef>
              <a:spcAft>
                <a:spcPts val="0"/>
              </a:spcAft>
              <a:buClr>
                <a:schemeClr val="dk1"/>
              </a:buClr>
              <a:buSzPts val="1200"/>
              <a:buChar char="•"/>
            </a:pPr>
            <a:r>
              <a:rPr lang="en-US"/>
              <a:t>192,000 pounds of produce in total</a:t>
            </a:r>
            <a:endParaRPr/>
          </a:p>
          <a:p>
            <a:pPr indent="-190500" lvl="0" marL="228600" rtl="0" algn="l">
              <a:spcBef>
                <a:spcPts val="0"/>
              </a:spcBef>
              <a:spcAft>
                <a:spcPts val="0"/>
              </a:spcAft>
              <a:buClr>
                <a:schemeClr val="dk1"/>
              </a:buClr>
              <a:buSzPts val="1200"/>
              <a:buChar char="•"/>
            </a:pPr>
            <a:r>
              <a:rPr lang="en-US"/>
              <a:t>Seasonal produce included: Onions, Potatoes, squash, tomatoes, strawberries, blueberries, lettuce, cabbages, beets, blackberries, cucumbers, herbs,  apples, sweet corn, garlic, melons, carrots, winter squash, pumpkin, etc.)</a:t>
            </a:r>
            <a:endParaRPr/>
          </a:p>
          <a:p>
            <a:pPr indent="0" lvl="0" marL="0" rtl="0" algn="l">
              <a:spcBef>
                <a:spcPts val="0"/>
              </a:spcBef>
              <a:spcAft>
                <a:spcPts val="0"/>
              </a:spcAft>
              <a:buClr>
                <a:schemeClr val="dk1"/>
              </a:buClr>
              <a:buSzPts val="1100"/>
              <a:buFont typeface="Arial"/>
              <a:buNone/>
            </a:pPr>
            <a:r>
              <a:rPr lang="en-US"/>
              <a:t>Protein</a:t>
            </a:r>
            <a:endParaRPr/>
          </a:p>
          <a:p>
            <a:pPr indent="-190500" lvl="0" marL="228600" rtl="0" algn="l">
              <a:spcBef>
                <a:spcPts val="0"/>
              </a:spcBef>
              <a:spcAft>
                <a:spcPts val="0"/>
              </a:spcAft>
              <a:buClr>
                <a:schemeClr val="dk1"/>
              </a:buClr>
              <a:buSzPts val="1200"/>
              <a:buChar char="•"/>
            </a:pPr>
            <a:r>
              <a:rPr lang="en-US"/>
              <a:t>21,000 pounds of protein in total</a:t>
            </a:r>
            <a:endParaRPr/>
          </a:p>
          <a:p>
            <a:pPr indent="-190500" lvl="0" marL="228600" rtl="0" algn="l">
              <a:spcBef>
                <a:spcPts val="0"/>
              </a:spcBef>
              <a:spcAft>
                <a:spcPts val="0"/>
              </a:spcAft>
              <a:buClr>
                <a:schemeClr val="dk1"/>
              </a:buClr>
              <a:buSzPts val="1200"/>
              <a:buChar char="•"/>
            </a:pPr>
            <a:r>
              <a:rPr lang="en-US"/>
              <a:t>Included: Beef, Fish, Buffalo, Pork, Elk, Chicken, and Eggs</a:t>
            </a:r>
            <a:endParaRPr/>
          </a:p>
        </p:txBody>
      </p:sp>
      <p:sp>
        <p:nvSpPr>
          <p:cNvPr id="169" name="Google Shape;169;g115c061eb93_0_10: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5c061eb93_0_226: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115c061eb93_0_226: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190500" lvl="0" marL="228600" rtl="0" algn="l">
              <a:spcBef>
                <a:spcPts val="0"/>
              </a:spcBef>
              <a:spcAft>
                <a:spcPts val="0"/>
              </a:spcAft>
              <a:buClr>
                <a:schemeClr val="dk1"/>
              </a:buClr>
              <a:buSzPts val="1200"/>
              <a:buChar char="•"/>
            </a:pPr>
            <a:r>
              <a:t/>
            </a:r>
            <a:endParaRPr/>
          </a:p>
        </p:txBody>
      </p:sp>
      <p:sp>
        <p:nvSpPr>
          <p:cNvPr id="178" name="Google Shape;178;g115c061eb93_0_226: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5c061eb93_0_214:notes"/>
          <p:cNvSpPr/>
          <p:nvPr>
            <p:ph idx="2" type="sldImg"/>
          </p:nvPr>
        </p:nvSpPr>
        <p:spPr>
          <a:xfrm>
            <a:off x="709713" y="1142614"/>
            <a:ext cx="5438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115c061eb93_0_214:notes"/>
          <p:cNvSpPr txBox="1"/>
          <p:nvPr>
            <p:ph idx="1" type="body"/>
          </p:nvPr>
        </p:nvSpPr>
        <p:spPr>
          <a:xfrm>
            <a:off x="685800" y="4400550"/>
            <a:ext cx="5486400" cy="3600300"/>
          </a:xfrm>
          <a:prstGeom prst="rect">
            <a:avLst/>
          </a:prstGeom>
          <a:noFill/>
          <a:ln>
            <a:noFill/>
          </a:ln>
        </p:spPr>
        <p:txBody>
          <a:bodyPr anchorCtr="0" anchor="t" bIns="45600" lIns="91250" spcFirstLastPara="1" rIns="91250" wrap="square" tIns="45600">
            <a:noAutofit/>
          </a:bodyPr>
          <a:lstStyle/>
          <a:p>
            <a:pPr indent="-127000" lvl="0" marL="228600" rtl="0" algn="l">
              <a:lnSpc>
                <a:spcPct val="70000"/>
              </a:lnSpc>
              <a:spcBef>
                <a:spcPts val="1000"/>
              </a:spcBef>
              <a:spcAft>
                <a:spcPts val="0"/>
              </a:spcAft>
              <a:buClr>
                <a:schemeClr val="dk1"/>
              </a:buClr>
              <a:buSzPts val="1200"/>
              <a:buChar char="•"/>
            </a:pPr>
            <a:r>
              <a:rPr lang="en-US"/>
              <a:t>Most appreciated seasonal variety that was included - enjoyed lettuce, apples, sweet corn, watermelon, proteins, and non-perishables (maple syrup and wild rice)</a:t>
            </a:r>
            <a:endParaRPr/>
          </a:p>
          <a:p>
            <a:pPr indent="-127000" lvl="0" marL="228600" rtl="0" algn="l">
              <a:lnSpc>
                <a:spcPct val="70000"/>
              </a:lnSpc>
              <a:spcBef>
                <a:spcPts val="1000"/>
              </a:spcBef>
              <a:spcAft>
                <a:spcPts val="0"/>
              </a:spcAft>
              <a:buClr>
                <a:schemeClr val="dk1"/>
              </a:buClr>
              <a:buSzPts val="1200"/>
              <a:buChar char="•"/>
            </a:pPr>
            <a:r>
              <a:rPr lang="en-US"/>
              <a:t>Additional produce requested - berries, more fruit (fresh and frozen), herbs (cilantro, parsely, bergamont, mint, rosehips, juniper berries), cranberries</a:t>
            </a:r>
            <a:endParaRPr/>
          </a:p>
          <a:p>
            <a:pPr indent="-127000" lvl="0" marL="228600" rtl="0" algn="l">
              <a:lnSpc>
                <a:spcPct val="70000"/>
              </a:lnSpc>
              <a:spcBef>
                <a:spcPts val="1000"/>
              </a:spcBef>
              <a:spcAft>
                <a:spcPts val="0"/>
              </a:spcAft>
              <a:buClr>
                <a:schemeClr val="dk1"/>
              </a:buClr>
              <a:buSzPts val="1200"/>
              <a:buChar char="•"/>
            </a:pPr>
            <a:r>
              <a:rPr lang="en-US"/>
              <a:t>More meat - especially buffalo</a:t>
            </a:r>
            <a:endParaRPr/>
          </a:p>
          <a:p>
            <a:pPr indent="-127000" lvl="0" marL="228600" rtl="0" algn="l">
              <a:lnSpc>
                <a:spcPct val="70000"/>
              </a:lnSpc>
              <a:spcBef>
                <a:spcPts val="1000"/>
              </a:spcBef>
              <a:spcAft>
                <a:spcPts val="0"/>
              </a:spcAft>
              <a:buClr>
                <a:schemeClr val="dk1"/>
              </a:buClr>
              <a:buSzPts val="1200"/>
              <a:buChar char="•"/>
            </a:pPr>
            <a:r>
              <a:rPr lang="en-US"/>
              <a:t>More non-perishables - wild rice, beans, honey, maple syrup, white corn flour, hominy, teas, canned meats and other canned foods</a:t>
            </a:r>
            <a:endParaRPr/>
          </a:p>
          <a:p>
            <a:pPr indent="-127000" lvl="0" marL="228600" rtl="0" algn="l">
              <a:lnSpc>
                <a:spcPct val="70000"/>
              </a:lnSpc>
              <a:spcBef>
                <a:spcPts val="1000"/>
              </a:spcBef>
              <a:spcAft>
                <a:spcPts val="0"/>
              </a:spcAft>
              <a:buClr>
                <a:schemeClr val="dk1"/>
              </a:buClr>
              <a:buSzPts val="1200"/>
              <a:buChar char="•"/>
            </a:pPr>
            <a:r>
              <a:rPr lang="en-US"/>
              <a:t>Other ideas: nuts (black walnuts), cheese, breads, mushrooms (fresh or dehydrated), diabetic friendly foods</a:t>
            </a:r>
            <a:endParaRPr/>
          </a:p>
        </p:txBody>
      </p:sp>
      <p:sp>
        <p:nvSpPr>
          <p:cNvPr id="188" name="Google Shape;188;g115c061eb93_0_214:notes"/>
          <p:cNvSpPr txBox="1"/>
          <p:nvPr>
            <p:ph idx="12" type="sldNum"/>
          </p:nvPr>
        </p:nvSpPr>
        <p:spPr>
          <a:xfrm>
            <a:off x="3884613" y="8685213"/>
            <a:ext cx="2971800" cy="458700"/>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1" name="Google Shape;21;p1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2" name="Google Shape;2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 type="body"/>
          </p:nvPr>
        </p:nvSpPr>
        <p:spPr>
          <a:xfrm rot="5400000">
            <a:off x="4034385" y="-1370560"/>
            <a:ext cx="4123231"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 name="Shape 24"/>
        <p:cNvGrpSpPr/>
        <p:nvPr/>
      </p:nvGrpSpPr>
      <p:grpSpPr>
        <a:xfrm>
          <a:off x="0" y="0"/>
          <a:ext cx="0" cy="0"/>
          <a:chOff x="0" y="0"/>
          <a:chExt cx="0" cy="0"/>
        </a:xfrm>
      </p:grpSpPr>
      <p:sp>
        <p:nvSpPr>
          <p:cNvPr id="25" name="Google Shape;25;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 name="Google Shape;27;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 name="Google Shape;28;p1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 name="Google Shape;2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
        <p:nvSpPr>
          <p:cNvPr id="32" name="Google Shape;32;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3" name="Google Shape;3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mt="37000"/>
          </a:blip>
          <a:stretch>
            <a:fillRect/>
          </a:stretch>
        </a:blipFill>
      </p:bgPr>
    </p:bg>
    <p:spTree>
      <p:nvGrpSpPr>
        <p:cNvPr id="35" name="Shape 35"/>
        <p:cNvGrpSpPr/>
        <p:nvPr/>
      </p:nvGrpSpPr>
      <p:grpSpPr>
        <a:xfrm>
          <a:off x="0" y="0"/>
          <a:ext cx="0" cy="0"/>
          <a:chOff x="0" y="0"/>
          <a:chExt cx="0" cy="0"/>
        </a:xfrm>
      </p:grpSpPr>
      <p:sp>
        <p:nvSpPr>
          <p:cNvPr id="36" name="Google Shape;36;p20"/>
          <p:cNvSpPr txBox="1"/>
          <p:nvPr>
            <p:ph type="title"/>
          </p:nvPr>
        </p:nvSpPr>
        <p:spPr>
          <a:xfrm>
            <a:off x="838200" y="365125"/>
            <a:ext cx="7620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0"/>
          <p:cNvSpPr txBox="1"/>
          <p:nvPr>
            <p:ph idx="1" type="body"/>
          </p:nvPr>
        </p:nvSpPr>
        <p:spPr>
          <a:xfrm>
            <a:off x="838200" y="1825624"/>
            <a:ext cx="7620000" cy="4123231"/>
          </a:xfrm>
          <a:prstGeom prst="rect">
            <a:avLst/>
          </a:prstGeom>
          <a:blipFill rotWithShape="1">
            <a:blip r:embed="rId3">
              <a:alphaModFix amt="37000"/>
            </a:blip>
            <a:stretch>
              <a:fillRect b="0" l="0" r="0" t="0"/>
            </a:stretch>
          </a:blip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9" name="Google Shape;3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4" name="Google Shape;4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1" name="Google Shape;5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6" name="Google Shape;5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 name="Google Shape;6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3"/>
          <p:cNvSpPr/>
          <p:nvPr>
            <p:ph idx="2" type="pic"/>
          </p:nvPr>
        </p:nvSpPr>
        <p:spPr>
          <a:xfrm>
            <a:off x="5183188" y="987425"/>
            <a:ext cx="6172200" cy="4873625"/>
          </a:xfrm>
          <a:prstGeom prst="rect">
            <a:avLst/>
          </a:prstGeom>
          <a:noFill/>
          <a:ln>
            <a:noFill/>
          </a:ln>
        </p:spPr>
      </p:sp>
      <p:sp>
        <p:nvSpPr>
          <p:cNvPr id="70" name="Google Shape;70;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4"/>
            <a:ext cx="10515600" cy="4123231"/>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 name="Google Shape;14;p14"/>
          <p:cNvPicPr preferRelativeResize="0"/>
          <p:nvPr/>
        </p:nvPicPr>
        <p:blipFill rotWithShape="1">
          <a:blip r:embed="rId1">
            <a:alphaModFix/>
          </a:blip>
          <a:srcRect b="0" l="0" r="0" t="0"/>
          <a:stretch/>
        </p:blipFill>
        <p:spPr>
          <a:xfrm>
            <a:off x="838200" y="5988542"/>
            <a:ext cx="1181376" cy="637683"/>
          </a:xfrm>
          <a:prstGeom prst="rect">
            <a:avLst/>
          </a:prstGeom>
          <a:noFill/>
          <a:ln>
            <a:noFill/>
          </a:ln>
        </p:spPr>
      </p:pic>
      <p:sp>
        <p:nvSpPr>
          <p:cNvPr id="15" name="Google Shape;15;p14"/>
          <p:cNvSpPr txBox="1"/>
          <p:nvPr/>
        </p:nvSpPr>
        <p:spPr>
          <a:xfrm>
            <a:off x="2019576" y="6187643"/>
            <a:ext cx="4122641" cy="4385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B8B2C"/>
              </a:buClr>
              <a:buSzPts val="1050"/>
              <a:buFont typeface="Arial"/>
              <a:buNone/>
            </a:pPr>
            <a:r>
              <a:rPr b="1" i="0" lang="en-US" sz="1050" u="none" cap="none" strike="noStrike">
                <a:solidFill>
                  <a:srgbClr val="EB8B2C"/>
                </a:solidFill>
                <a:latin typeface="Arial"/>
                <a:ea typeface="Arial"/>
                <a:cs typeface="Arial"/>
                <a:sym typeface="Arial"/>
              </a:rPr>
              <a:t>Fight Hunger. Improve Health. Strengthen Communities.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6"/>
              </a:buClr>
              <a:buSzPts val="1200"/>
              <a:buFont typeface="Calibri"/>
              <a:buNone/>
            </a:pPr>
            <a:r>
              <a:rPr b="0" i="0" lang="en-US" sz="1200" u="none" cap="none" strike="noStrike">
                <a:solidFill>
                  <a:schemeClr val="accent6"/>
                </a:solidFill>
                <a:latin typeface="Calibri"/>
                <a:ea typeface="Calibri"/>
                <a:cs typeface="Calibri"/>
                <a:sym typeface="Calibri"/>
              </a:rPr>
              <a:t>      </a:t>
            </a:r>
            <a:r>
              <a:rPr b="1" i="0" lang="en-US" sz="1200" u="none" cap="none" strike="noStrike">
                <a:solidFill>
                  <a:srgbClr val="3D5629"/>
                </a:solidFill>
                <a:latin typeface="Calibri"/>
                <a:ea typeface="Calibri"/>
                <a:cs typeface="Calibri"/>
                <a:sym typeface="Calibri"/>
              </a:rPr>
              <a:t>@FeedingWisconsin         @FeedingWI #HungerAndHealth</a:t>
            </a:r>
            <a:endParaRPr b="1" i="0" sz="1200" u="none" cap="none" strike="noStrike">
              <a:solidFill>
                <a:srgbClr val="3D5629"/>
              </a:solidFill>
              <a:latin typeface="Calibri"/>
              <a:ea typeface="Calibri"/>
              <a:cs typeface="Calibri"/>
              <a:sym typeface="Calibri"/>
            </a:endParaRPr>
          </a:p>
        </p:txBody>
      </p:sp>
      <p:pic>
        <p:nvPicPr>
          <p:cNvPr id="16" name="Google Shape;16;p14"/>
          <p:cNvPicPr preferRelativeResize="0"/>
          <p:nvPr/>
        </p:nvPicPr>
        <p:blipFill rotWithShape="1">
          <a:blip r:embed="rId2">
            <a:alphaModFix/>
          </a:blip>
          <a:srcRect b="0" l="0" r="0" t="0"/>
          <a:stretch/>
        </p:blipFill>
        <p:spPr>
          <a:xfrm>
            <a:off x="2098311" y="6434198"/>
            <a:ext cx="166954" cy="166954"/>
          </a:xfrm>
          <a:prstGeom prst="rect">
            <a:avLst/>
          </a:prstGeom>
          <a:noFill/>
          <a:ln>
            <a:noFill/>
          </a:ln>
        </p:spPr>
      </p:pic>
      <p:pic>
        <p:nvPicPr>
          <p:cNvPr id="17" name="Google Shape;17;p14"/>
          <p:cNvPicPr preferRelativeResize="0"/>
          <p:nvPr/>
        </p:nvPicPr>
        <p:blipFill rotWithShape="1">
          <a:blip r:embed="rId3">
            <a:alphaModFix/>
          </a:blip>
          <a:srcRect b="0" l="0" r="0" t="0"/>
          <a:stretch/>
        </p:blipFill>
        <p:spPr>
          <a:xfrm>
            <a:off x="3661396" y="6434198"/>
            <a:ext cx="177073" cy="1669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0.jpg"/><Relationship Id="rId9" Type="http://schemas.openxmlformats.org/officeDocument/2006/relationships/image" Target="../media/image8.jpg"/><Relationship Id="rId5" Type="http://schemas.openxmlformats.org/officeDocument/2006/relationships/image" Target="../media/image15.jp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hyperlink" Target="https://feedingwi.org/programs/conferences/2022_summit.ph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hyperlink" Target="https://feedingwi.org/content/Feeding%20Wisconsin%20About%20Us%20202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29.jpg"/><Relationship Id="rId5"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hyperlink" Target="https://feedingwi.org/programs/tribalfoodsecurity/" TargetMode="External"/><Relationship Id="rId5" Type="http://schemas.openxmlformats.org/officeDocument/2006/relationships/hyperlink" Target="https://feedingwi.org/programs/tribalfoodsecurity/" TargetMode="External"/><Relationship Id="rId6" Type="http://schemas.openxmlformats.org/officeDocument/2006/relationships/image" Target="../media/image23.jpg"/><Relationship Id="rId7"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descr="Feeding America Eastern Wisconsin x400.jpg" id="92" name="Google Shape;92;p1"/>
          <p:cNvPicPr preferRelativeResize="0"/>
          <p:nvPr/>
        </p:nvPicPr>
        <p:blipFill rotWithShape="1">
          <a:blip r:embed="rId3">
            <a:alphaModFix/>
          </a:blip>
          <a:srcRect b="0" l="0" r="0" t="0"/>
          <a:stretch/>
        </p:blipFill>
        <p:spPr>
          <a:xfrm>
            <a:off x="1244774" y="4127277"/>
            <a:ext cx="1223687" cy="783160"/>
          </a:xfrm>
          <a:prstGeom prst="rect">
            <a:avLst/>
          </a:prstGeom>
          <a:noFill/>
          <a:ln>
            <a:noFill/>
          </a:ln>
        </p:spPr>
      </p:pic>
      <p:pic>
        <p:nvPicPr>
          <p:cNvPr descr="SHFBLogo_RGB_400x270.jpg" id="93" name="Google Shape;93;p1"/>
          <p:cNvPicPr preferRelativeResize="0"/>
          <p:nvPr/>
        </p:nvPicPr>
        <p:blipFill rotWithShape="1">
          <a:blip r:embed="rId4">
            <a:alphaModFix/>
          </a:blip>
          <a:srcRect b="0" l="0" r="0" t="0"/>
          <a:stretch/>
        </p:blipFill>
        <p:spPr>
          <a:xfrm>
            <a:off x="3042036" y="4240607"/>
            <a:ext cx="1160237" cy="783160"/>
          </a:xfrm>
          <a:prstGeom prst="rect">
            <a:avLst/>
          </a:prstGeom>
          <a:noFill/>
          <a:ln>
            <a:noFill/>
          </a:ln>
        </p:spPr>
      </p:pic>
      <p:pic>
        <p:nvPicPr>
          <p:cNvPr descr="FMP_logo_centered.jpeg" id="94" name="Google Shape;94;p1"/>
          <p:cNvPicPr preferRelativeResize="0"/>
          <p:nvPr/>
        </p:nvPicPr>
        <p:blipFill rotWithShape="1">
          <a:blip r:embed="rId5">
            <a:alphaModFix/>
          </a:blip>
          <a:srcRect b="0" l="0" r="0" t="0"/>
          <a:stretch/>
        </p:blipFill>
        <p:spPr>
          <a:xfrm>
            <a:off x="4611279" y="4075062"/>
            <a:ext cx="909362" cy="1047298"/>
          </a:xfrm>
          <a:prstGeom prst="rect">
            <a:avLst/>
          </a:prstGeom>
          <a:noFill/>
          <a:ln>
            <a:noFill/>
          </a:ln>
        </p:spPr>
      </p:pic>
      <p:pic>
        <p:nvPicPr>
          <p:cNvPr descr="SHH_Vertical-Process-CMYK.eps" id="95" name="Google Shape;95;p1"/>
          <p:cNvPicPr preferRelativeResize="0"/>
          <p:nvPr/>
        </p:nvPicPr>
        <p:blipFill rotWithShape="1">
          <a:blip r:embed="rId6">
            <a:alphaModFix/>
          </a:blip>
          <a:srcRect b="20059" l="19221" r="20434" t="0"/>
          <a:stretch/>
        </p:blipFill>
        <p:spPr>
          <a:xfrm>
            <a:off x="5823815" y="3935765"/>
            <a:ext cx="1525174" cy="1317674"/>
          </a:xfrm>
          <a:prstGeom prst="rect">
            <a:avLst/>
          </a:prstGeom>
          <a:noFill/>
          <a:ln>
            <a:noFill/>
          </a:ln>
        </p:spPr>
      </p:pic>
      <p:pic>
        <p:nvPicPr>
          <p:cNvPr descr="C1 logo &amp; tagline_std 2_red tag.eps" id="96" name="Google Shape;96;p1"/>
          <p:cNvPicPr preferRelativeResize="0"/>
          <p:nvPr/>
        </p:nvPicPr>
        <p:blipFill rotWithShape="1">
          <a:blip r:embed="rId7">
            <a:alphaModFix/>
          </a:blip>
          <a:srcRect b="0" l="0" r="0" t="0"/>
          <a:stretch/>
        </p:blipFill>
        <p:spPr>
          <a:xfrm>
            <a:off x="9555068" y="4342856"/>
            <a:ext cx="1319874" cy="604942"/>
          </a:xfrm>
          <a:prstGeom prst="rect">
            <a:avLst/>
          </a:prstGeom>
          <a:noFill/>
          <a:ln>
            <a:noFill/>
          </a:ln>
        </p:spPr>
      </p:pic>
      <p:pic>
        <p:nvPicPr>
          <p:cNvPr id="97" name="Google Shape;97;p1"/>
          <p:cNvPicPr preferRelativeResize="0"/>
          <p:nvPr/>
        </p:nvPicPr>
        <p:blipFill rotWithShape="1">
          <a:blip r:embed="rId8">
            <a:alphaModFix/>
          </a:blip>
          <a:srcRect b="0" l="0" r="0" t="0"/>
          <a:stretch/>
        </p:blipFill>
        <p:spPr>
          <a:xfrm>
            <a:off x="7953975" y="3950050"/>
            <a:ext cx="909376" cy="1136734"/>
          </a:xfrm>
          <a:prstGeom prst="rect">
            <a:avLst/>
          </a:prstGeom>
          <a:noFill/>
          <a:ln>
            <a:noFill/>
          </a:ln>
        </p:spPr>
      </p:pic>
      <p:sp>
        <p:nvSpPr>
          <p:cNvPr id="98" name="Google Shape;98;p1"/>
          <p:cNvSpPr txBox="1"/>
          <p:nvPr/>
        </p:nvSpPr>
        <p:spPr>
          <a:xfrm>
            <a:off x="1673302" y="5271538"/>
            <a:ext cx="9851252"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E47823"/>
                </a:solidFill>
                <a:latin typeface="Arial"/>
                <a:ea typeface="Arial"/>
                <a:cs typeface="Arial"/>
                <a:sym typeface="Arial"/>
              </a:rPr>
              <a:t>Together, we are Leading the way Forward Toward a Healthy and Hunger-Free Wisconsin</a:t>
            </a:r>
            <a:endParaRPr b="0" i="0" sz="1400" u="none" cap="none" strike="noStrike">
              <a:solidFill>
                <a:srgbClr val="000000"/>
              </a:solidFill>
              <a:latin typeface="Arial"/>
              <a:ea typeface="Arial"/>
              <a:cs typeface="Arial"/>
              <a:sym typeface="Arial"/>
            </a:endParaRPr>
          </a:p>
        </p:txBody>
      </p:sp>
      <p:pic>
        <p:nvPicPr>
          <p:cNvPr id="99" name="Google Shape;99;p1"/>
          <p:cNvPicPr preferRelativeResize="0"/>
          <p:nvPr/>
        </p:nvPicPr>
        <p:blipFill rotWithShape="1">
          <a:blip r:embed="rId9">
            <a:alphaModFix/>
          </a:blip>
          <a:srcRect b="0" l="0" r="0" t="0"/>
          <a:stretch/>
        </p:blipFill>
        <p:spPr>
          <a:xfrm>
            <a:off x="971942" y="574234"/>
            <a:ext cx="10058400" cy="2747596"/>
          </a:xfrm>
          <a:prstGeom prst="rect">
            <a:avLst/>
          </a:prstGeom>
          <a:noFill/>
          <a:ln>
            <a:noFill/>
          </a:ln>
        </p:spPr>
      </p:pic>
      <p:sp>
        <p:nvSpPr>
          <p:cNvPr id="100" name="Google Shape;100;p1"/>
          <p:cNvSpPr txBox="1"/>
          <p:nvPr/>
        </p:nvSpPr>
        <p:spPr>
          <a:xfrm>
            <a:off x="640613" y="2288610"/>
            <a:ext cx="10910700" cy="13038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Arial"/>
              <a:buNone/>
            </a:pPr>
            <a:r>
              <a:rPr b="1" i="0" lang="en-US" sz="6200" u="none" cap="none" strike="noStrike">
                <a:solidFill>
                  <a:schemeClr val="accent2"/>
                </a:solidFill>
                <a:latin typeface="Arial"/>
                <a:ea typeface="Arial"/>
                <a:cs typeface="Arial"/>
                <a:sym typeface="Arial"/>
              </a:rPr>
              <a:t>Feeding Wisconsin</a:t>
            </a:r>
            <a:endParaRPr b="1" sz="62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g10295bc7134_0_380"/>
          <p:cNvPicPr preferRelativeResize="0"/>
          <p:nvPr/>
        </p:nvPicPr>
        <p:blipFill>
          <a:blip r:embed="rId3">
            <a:alphaModFix/>
          </a:blip>
          <a:stretch>
            <a:fillRect/>
          </a:stretch>
        </p:blipFill>
        <p:spPr>
          <a:xfrm>
            <a:off x="0" y="342900"/>
            <a:ext cx="12192000" cy="4638892"/>
          </a:xfrm>
          <a:prstGeom prst="rect">
            <a:avLst/>
          </a:prstGeom>
          <a:noFill/>
          <a:ln>
            <a:noFill/>
          </a:ln>
        </p:spPr>
      </p:pic>
      <p:sp>
        <p:nvSpPr>
          <p:cNvPr id="199" name="Google Shape;199;g10295bc7134_0_380"/>
          <p:cNvSpPr txBox="1"/>
          <p:nvPr>
            <p:ph type="title"/>
          </p:nvPr>
        </p:nvSpPr>
        <p:spPr>
          <a:xfrm>
            <a:off x="838200" y="4810350"/>
            <a:ext cx="10515600" cy="1325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Registration to launch this week</a:t>
            </a:r>
            <a:endParaRPr/>
          </a:p>
          <a:p>
            <a:pPr indent="0" lvl="0" marL="0" rtl="0" algn="l">
              <a:spcBef>
                <a:spcPts val="0"/>
              </a:spcBef>
              <a:spcAft>
                <a:spcPts val="0"/>
              </a:spcAft>
              <a:buNone/>
            </a:pPr>
            <a:r>
              <a:rPr lang="en-US" sz="2955" u="sng">
                <a:solidFill>
                  <a:schemeClr val="accent2"/>
                </a:solidFill>
                <a:hlinkClick r:id="rId4">
                  <a:extLst>
                    <a:ext uri="{A12FA001-AC4F-418D-AE19-62706E023703}">
                      <ahyp:hlinkClr val="tx"/>
                    </a:ext>
                  </a:extLst>
                </a:hlinkClick>
              </a:rPr>
              <a:t>https://feedingwi.org/programs/conferences/2022_summit.php</a:t>
            </a:r>
            <a:endParaRPr sz="2955">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g115c061eb93_0_122"/>
          <p:cNvPicPr preferRelativeResize="0"/>
          <p:nvPr/>
        </p:nvPicPr>
        <p:blipFill>
          <a:blip r:embed="rId3">
            <a:alphaModFix/>
          </a:blip>
          <a:stretch>
            <a:fillRect/>
          </a:stretch>
        </p:blipFill>
        <p:spPr>
          <a:xfrm>
            <a:off x="7" y="475393"/>
            <a:ext cx="12192000" cy="46389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1598872" y="2001894"/>
            <a:ext cx="3984900" cy="197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Arial"/>
              <a:buNone/>
            </a:pPr>
            <a:r>
              <a:rPr lang="en-US" sz="2400"/>
              <a:t>Stephanie Jung Dorfman</a:t>
            </a:r>
            <a:br>
              <a:rPr lang="en-US" sz="2400"/>
            </a:br>
            <a:r>
              <a:rPr lang="en-US" sz="2400"/>
              <a:t>Executive Director</a:t>
            </a:r>
            <a:br>
              <a:rPr lang="en-US" sz="2400"/>
            </a:br>
            <a:r>
              <a:rPr lang="en-US" sz="2400"/>
              <a:t>Feeding Wisconsin</a:t>
            </a:r>
            <a:br>
              <a:rPr lang="en-US" sz="2400"/>
            </a:br>
            <a:r>
              <a:rPr lang="en-US" sz="2400"/>
              <a:t>sdorfman@feedingwi.org</a:t>
            </a:r>
            <a:br>
              <a:rPr lang="en-US" sz="2400"/>
            </a:br>
            <a:r>
              <a:rPr lang="en-US" sz="2400"/>
              <a:t>608-960-4517</a:t>
            </a:r>
            <a:endParaRPr sz="2400"/>
          </a:p>
        </p:txBody>
      </p:sp>
      <p:pic>
        <p:nvPicPr>
          <p:cNvPr id="212" name="Google Shape;212;p13"/>
          <p:cNvPicPr preferRelativeResize="0"/>
          <p:nvPr/>
        </p:nvPicPr>
        <p:blipFill>
          <a:blip r:embed="rId3">
            <a:alphaModFix/>
          </a:blip>
          <a:stretch>
            <a:fillRect/>
          </a:stretch>
        </p:blipFill>
        <p:spPr>
          <a:xfrm>
            <a:off x="6750900" y="876299"/>
            <a:ext cx="4271650" cy="4900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482407" y="178676"/>
            <a:ext cx="5436763" cy="99139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Arial"/>
              <a:buNone/>
            </a:pPr>
            <a:r>
              <a:rPr lang="en-US"/>
              <a:t>Together, we are </a:t>
            </a:r>
            <a:br>
              <a:rPr lang="en-US"/>
            </a:br>
            <a:r>
              <a:rPr lang="en-US"/>
              <a:t>Feeding Wisconsin</a:t>
            </a:r>
            <a:endParaRPr/>
          </a:p>
        </p:txBody>
      </p:sp>
      <p:sp>
        <p:nvSpPr>
          <p:cNvPr id="107" name="Google Shape;107;p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t/>
            </a:r>
            <a:endParaRPr/>
          </a:p>
        </p:txBody>
      </p:sp>
      <p:sp>
        <p:nvSpPr>
          <p:cNvPr id="108" name="Google Shape;108;p2"/>
          <p:cNvSpPr/>
          <p:nvPr/>
        </p:nvSpPr>
        <p:spPr>
          <a:xfrm>
            <a:off x="1101747" y="2379915"/>
            <a:ext cx="4434018" cy="1015663"/>
          </a:xfrm>
          <a:prstGeom prst="round2DiagRect">
            <a:avLst>
              <a:gd fmla="val 8401" name="adj1"/>
              <a:gd fmla="val 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2"/>
          <p:cNvSpPr txBox="1"/>
          <p:nvPr/>
        </p:nvSpPr>
        <p:spPr>
          <a:xfrm>
            <a:off x="1136137" y="2339619"/>
            <a:ext cx="841121" cy="10156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Arial"/>
                <a:ea typeface="Arial"/>
                <a:cs typeface="Arial"/>
                <a:sym typeface="Arial"/>
              </a:rPr>
              <a:t>1</a:t>
            </a:r>
            <a:endParaRPr b="1" baseline="30000" i="0" sz="6000" u="none" cap="none" strike="noStrike">
              <a:solidFill>
                <a:srgbClr val="FFFFFF"/>
              </a:solidFill>
              <a:latin typeface="Arial"/>
              <a:ea typeface="Arial"/>
              <a:cs typeface="Arial"/>
              <a:sym typeface="Arial"/>
            </a:endParaRPr>
          </a:p>
        </p:txBody>
      </p:sp>
      <p:sp>
        <p:nvSpPr>
          <p:cNvPr id="110" name="Google Shape;110;p2"/>
          <p:cNvSpPr/>
          <p:nvPr/>
        </p:nvSpPr>
        <p:spPr>
          <a:xfrm>
            <a:off x="1542845" y="2724094"/>
            <a:ext cx="1281778" cy="393952"/>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STATE</a:t>
            </a:r>
            <a:br>
              <a:rPr b="1" i="0" lang="en-US" sz="1200" u="none" cap="none" strike="noStrike">
                <a:solidFill>
                  <a:schemeClr val="lt1"/>
                </a:solidFill>
                <a:latin typeface="Arial"/>
                <a:ea typeface="Arial"/>
                <a:cs typeface="Arial"/>
                <a:sym typeface="Arial"/>
              </a:rPr>
            </a:br>
            <a:r>
              <a:rPr b="1" i="0" lang="en-US" sz="1200" u="none" cap="none" strike="noStrike">
                <a:solidFill>
                  <a:schemeClr val="lt1"/>
                </a:solidFill>
                <a:latin typeface="Arial"/>
                <a:ea typeface="Arial"/>
                <a:cs typeface="Arial"/>
                <a:sym typeface="Arial"/>
              </a:rPr>
              <a:t>OFFICE</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1087942" y="1170068"/>
            <a:ext cx="4447823" cy="1015663"/>
          </a:xfrm>
          <a:prstGeom prst="round2DiagRect">
            <a:avLst>
              <a:gd fmla="val 8401"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2"/>
          <p:cNvSpPr txBox="1"/>
          <p:nvPr/>
        </p:nvSpPr>
        <p:spPr>
          <a:xfrm>
            <a:off x="1135961" y="1170068"/>
            <a:ext cx="603466" cy="10156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chemeClr val="accent2"/>
                </a:solidFill>
                <a:latin typeface="Arial"/>
                <a:ea typeface="Arial"/>
                <a:cs typeface="Arial"/>
                <a:sym typeface="Arial"/>
              </a:rPr>
              <a:t>6</a:t>
            </a:r>
            <a:endParaRPr b="1" baseline="30000" i="0" sz="6000" u="none" cap="none" strike="noStrike">
              <a:solidFill>
                <a:schemeClr val="accent2"/>
              </a:solidFill>
              <a:latin typeface="Arial"/>
              <a:ea typeface="Arial"/>
              <a:cs typeface="Arial"/>
              <a:sym typeface="Arial"/>
            </a:endParaRPr>
          </a:p>
        </p:txBody>
      </p:sp>
      <p:sp>
        <p:nvSpPr>
          <p:cNvPr id="113" name="Google Shape;113;p2"/>
          <p:cNvSpPr/>
          <p:nvPr/>
        </p:nvSpPr>
        <p:spPr>
          <a:xfrm>
            <a:off x="1087942" y="3607865"/>
            <a:ext cx="4447823" cy="1015663"/>
          </a:xfrm>
          <a:prstGeom prst="round2DiagRect">
            <a:avLst>
              <a:gd fmla="val 8401"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
          <p:cNvSpPr txBox="1"/>
          <p:nvPr/>
        </p:nvSpPr>
        <p:spPr>
          <a:xfrm>
            <a:off x="1136137" y="3570506"/>
            <a:ext cx="2166380" cy="10156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chemeClr val="accent2"/>
                </a:solidFill>
                <a:latin typeface="Arial"/>
                <a:ea typeface="Arial"/>
                <a:cs typeface="Arial"/>
                <a:sym typeface="Arial"/>
              </a:rPr>
              <a:t>1K</a:t>
            </a:r>
            <a:endParaRPr b="1" baseline="30000" i="0" sz="6000" u="none" cap="none" strike="noStrike">
              <a:solidFill>
                <a:schemeClr val="accent2"/>
              </a:solidFill>
              <a:latin typeface="Arial"/>
              <a:ea typeface="Arial"/>
              <a:cs typeface="Arial"/>
              <a:sym typeface="Arial"/>
            </a:endParaRPr>
          </a:p>
        </p:txBody>
      </p:sp>
      <p:grpSp>
        <p:nvGrpSpPr>
          <p:cNvPr id="115" name="Google Shape;115;p2"/>
          <p:cNvGrpSpPr/>
          <p:nvPr/>
        </p:nvGrpSpPr>
        <p:grpSpPr>
          <a:xfrm>
            <a:off x="2256377" y="2433968"/>
            <a:ext cx="860335" cy="907557"/>
            <a:chOff x="912205" y="4048633"/>
            <a:chExt cx="1797873" cy="1896555"/>
          </a:xfrm>
        </p:grpSpPr>
        <p:pic>
          <p:nvPicPr>
            <p:cNvPr id="116" name="Google Shape;116;p2"/>
            <p:cNvPicPr preferRelativeResize="0"/>
            <p:nvPr/>
          </p:nvPicPr>
          <p:blipFill rotWithShape="1">
            <a:blip r:embed="rId3">
              <a:alphaModFix amt="56000"/>
            </a:blip>
            <a:srcRect b="0" l="0" r="0" t="0"/>
            <a:stretch/>
          </p:blipFill>
          <p:spPr>
            <a:xfrm>
              <a:off x="912205" y="4685869"/>
              <a:ext cx="281412" cy="1259319"/>
            </a:xfrm>
            <a:prstGeom prst="rect">
              <a:avLst/>
            </a:prstGeom>
            <a:noFill/>
            <a:ln>
              <a:noFill/>
            </a:ln>
          </p:spPr>
        </p:pic>
        <p:pic>
          <p:nvPicPr>
            <p:cNvPr id="117" name="Google Shape;117;p2"/>
            <p:cNvPicPr preferRelativeResize="0"/>
            <p:nvPr/>
          </p:nvPicPr>
          <p:blipFill rotWithShape="1">
            <a:blip r:embed="rId4">
              <a:alphaModFix amt="56000"/>
            </a:blip>
            <a:srcRect b="0" l="0" r="0" t="0"/>
            <a:stretch/>
          </p:blipFill>
          <p:spPr>
            <a:xfrm>
              <a:off x="1291319" y="4048633"/>
              <a:ext cx="423811" cy="1896555"/>
            </a:xfrm>
            <a:prstGeom prst="rect">
              <a:avLst/>
            </a:prstGeom>
            <a:noFill/>
            <a:ln>
              <a:noFill/>
            </a:ln>
          </p:spPr>
        </p:pic>
        <p:pic>
          <p:nvPicPr>
            <p:cNvPr id="118" name="Google Shape;118;p2"/>
            <p:cNvPicPr preferRelativeResize="0"/>
            <p:nvPr/>
          </p:nvPicPr>
          <p:blipFill rotWithShape="1">
            <a:blip r:embed="rId5">
              <a:alphaModFix amt="56000"/>
            </a:blip>
            <a:srcRect b="0" l="0" r="0" t="0"/>
            <a:stretch/>
          </p:blipFill>
          <p:spPr>
            <a:xfrm>
              <a:off x="1878948" y="4328280"/>
              <a:ext cx="361320" cy="1616908"/>
            </a:xfrm>
            <a:prstGeom prst="rect">
              <a:avLst/>
            </a:prstGeom>
            <a:noFill/>
            <a:ln>
              <a:noFill/>
            </a:ln>
          </p:spPr>
        </p:pic>
        <p:pic>
          <p:nvPicPr>
            <p:cNvPr id="119" name="Google Shape;119;p2"/>
            <p:cNvPicPr preferRelativeResize="0"/>
            <p:nvPr/>
          </p:nvPicPr>
          <p:blipFill rotWithShape="1">
            <a:blip r:embed="rId5">
              <a:alphaModFix amt="56000"/>
            </a:blip>
            <a:srcRect b="0" l="0" r="0" t="0"/>
            <a:stretch/>
          </p:blipFill>
          <p:spPr>
            <a:xfrm>
              <a:off x="2428666" y="4685869"/>
              <a:ext cx="281412" cy="1259319"/>
            </a:xfrm>
            <a:prstGeom prst="rect">
              <a:avLst/>
            </a:prstGeom>
            <a:noFill/>
            <a:ln>
              <a:noFill/>
            </a:ln>
          </p:spPr>
        </p:pic>
      </p:grpSp>
      <p:sp>
        <p:nvSpPr>
          <p:cNvPr id="120" name="Google Shape;120;p2"/>
          <p:cNvSpPr/>
          <p:nvPr/>
        </p:nvSpPr>
        <p:spPr>
          <a:xfrm>
            <a:off x="1615501" y="1520625"/>
            <a:ext cx="1391400" cy="3939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1200"/>
              <a:buFont typeface="Arial"/>
              <a:buNone/>
            </a:pPr>
            <a:r>
              <a:rPr b="1" i="0" lang="en-US" sz="1200" u="none" cap="none" strike="noStrike">
                <a:solidFill>
                  <a:schemeClr val="accent2"/>
                </a:solidFill>
                <a:latin typeface="Arial"/>
                <a:ea typeface="Arial"/>
                <a:cs typeface="Arial"/>
                <a:sym typeface="Arial"/>
              </a:rPr>
              <a:t>PARTICIPATING</a:t>
            </a:r>
            <a:br>
              <a:rPr b="1" i="0" lang="en-US" sz="1200" u="none" cap="none" strike="noStrike">
                <a:solidFill>
                  <a:schemeClr val="accent2"/>
                </a:solidFill>
                <a:latin typeface="Arial"/>
                <a:ea typeface="Arial"/>
                <a:cs typeface="Arial"/>
                <a:sym typeface="Arial"/>
              </a:rPr>
            </a:br>
            <a:r>
              <a:rPr b="1" i="0" lang="en-US" sz="1200" u="none" cap="none" strike="noStrike">
                <a:solidFill>
                  <a:schemeClr val="accent2"/>
                </a:solidFill>
                <a:latin typeface="Arial"/>
                <a:ea typeface="Arial"/>
                <a:cs typeface="Arial"/>
                <a:sym typeface="Arial"/>
              </a:rPr>
              <a:t>FOOD BANKS</a:t>
            </a:r>
            <a:endParaRPr b="0" i="0" sz="1400" u="none" cap="none" strike="noStrike">
              <a:solidFill>
                <a:srgbClr val="000000"/>
              </a:solidFill>
              <a:latin typeface="Arial"/>
              <a:ea typeface="Arial"/>
              <a:cs typeface="Arial"/>
              <a:sym typeface="Arial"/>
            </a:endParaRPr>
          </a:p>
        </p:txBody>
      </p:sp>
      <p:sp>
        <p:nvSpPr>
          <p:cNvPr id="121" name="Google Shape;121;p2"/>
          <p:cNvSpPr/>
          <p:nvPr/>
        </p:nvSpPr>
        <p:spPr>
          <a:xfrm>
            <a:off x="2078103" y="3932258"/>
            <a:ext cx="1281778" cy="393952"/>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1200"/>
              <a:buFont typeface="Arial"/>
              <a:buNone/>
            </a:pPr>
            <a:r>
              <a:rPr b="1" i="0" lang="en-US" sz="1200" u="none" cap="none" strike="noStrike">
                <a:solidFill>
                  <a:srgbClr val="E46C0A"/>
                </a:solidFill>
                <a:latin typeface="Arial"/>
                <a:ea typeface="Arial"/>
                <a:cs typeface="Arial"/>
                <a:sym typeface="Arial"/>
              </a:rPr>
              <a:t>LOCAL FOOD </a:t>
            </a:r>
            <a:br>
              <a:rPr b="1" i="0" lang="en-US" sz="1200" u="none" cap="none" strike="noStrike">
                <a:solidFill>
                  <a:srgbClr val="E46C0A"/>
                </a:solidFill>
                <a:latin typeface="Arial"/>
                <a:ea typeface="Arial"/>
                <a:cs typeface="Arial"/>
                <a:sym typeface="Arial"/>
              </a:rPr>
            </a:br>
            <a:r>
              <a:rPr b="1" i="0" lang="en-US" sz="1200" u="none" cap="none" strike="noStrike">
                <a:solidFill>
                  <a:srgbClr val="E46C0A"/>
                </a:solidFill>
                <a:latin typeface="Arial"/>
                <a:ea typeface="Arial"/>
                <a:cs typeface="Arial"/>
                <a:sym typeface="Arial"/>
              </a:rPr>
              <a:t>PROGRAMS</a:t>
            </a:r>
            <a:endParaRPr b="0" i="0" sz="1400" u="none" cap="none" strike="noStrike">
              <a:solidFill>
                <a:srgbClr val="000000"/>
              </a:solidFill>
              <a:latin typeface="Arial"/>
              <a:ea typeface="Arial"/>
              <a:cs typeface="Arial"/>
              <a:sym typeface="Arial"/>
            </a:endParaRPr>
          </a:p>
        </p:txBody>
      </p:sp>
      <p:sp>
        <p:nvSpPr>
          <p:cNvPr id="122" name="Google Shape;122;p2"/>
          <p:cNvSpPr txBox="1"/>
          <p:nvPr/>
        </p:nvSpPr>
        <p:spPr>
          <a:xfrm>
            <a:off x="3116712" y="1170068"/>
            <a:ext cx="2385860"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548135"/>
                </a:solidFill>
                <a:latin typeface="Arial"/>
                <a:ea typeface="Arial"/>
                <a:cs typeface="Arial"/>
                <a:sym typeface="Arial"/>
              </a:rPr>
              <a:t>Large scale food sourcing, warehousing, distribution, fundraising, communications, regional programs and partnerships, and technical assistance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548135"/>
              </a:solidFill>
              <a:latin typeface="Arial"/>
              <a:ea typeface="Arial"/>
              <a:cs typeface="Arial"/>
              <a:sym typeface="Arial"/>
            </a:endParaRPr>
          </a:p>
        </p:txBody>
      </p:sp>
      <p:sp>
        <p:nvSpPr>
          <p:cNvPr id="123" name="Google Shape;123;p2"/>
          <p:cNvSpPr txBox="1"/>
          <p:nvPr/>
        </p:nvSpPr>
        <p:spPr>
          <a:xfrm>
            <a:off x="3116712" y="2456860"/>
            <a:ext cx="2260857"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Arial"/>
                <a:ea typeface="Arial"/>
                <a:cs typeface="Arial"/>
                <a:sym typeface="Arial"/>
              </a:rPr>
              <a:t>State and federal policy and advocacy, coordinated statewide research, programs, partnerships, food and fund development, and communications.</a:t>
            </a:r>
            <a:endParaRPr b="0" i="0" sz="1400" u="none" cap="none" strike="noStrike">
              <a:solidFill>
                <a:srgbClr val="000000"/>
              </a:solidFill>
              <a:latin typeface="Arial"/>
              <a:ea typeface="Arial"/>
              <a:cs typeface="Arial"/>
              <a:sym typeface="Arial"/>
            </a:endParaRPr>
          </a:p>
        </p:txBody>
      </p:sp>
      <p:sp>
        <p:nvSpPr>
          <p:cNvPr id="124" name="Google Shape;124;p2"/>
          <p:cNvSpPr txBox="1"/>
          <p:nvPr/>
        </p:nvSpPr>
        <p:spPr>
          <a:xfrm>
            <a:off x="3169279" y="3724393"/>
            <a:ext cx="2062780"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548135"/>
                </a:solidFill>
                <a:latin typeface="Arial"/>
                <a:ea typeface="Arial"/>
                <a:cs typeface="Arial"/>
                <a:sym typeface="Arial"/>
              </a:rPr>
              <a:t>Direct client distribution, local food and fund development, program, partnerships, and awareness raising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548135"/>
              </a:solidFill>
              <a:latin typeface="Arial"/>
              <a:ea typeface="Arial"/>
              <a:cs typeface="Arial"/>
              <a:sym typeface="Arial"/>
            </a:endParaRPr>
          </a:p>
        </p:txBody>
      </p:sp>
      <p:sp>
        <p:nvSpPr>
          <p:cNvPr id="125" name="Google Shape;125;p2"/>
          <p:cNvSpPr/>
          <p:nvPr/>
        </p:nvSpPr>
        <p:spPr>
          <a:xfrm>
            <a:off x="1068554" y="4853325"/>
            <a:ext cx="4434018" cy="1015663"/>
          </a:xfrm>
          <a:prstGeom prst="round2DiagRect">
            <a:avLst>
              <a:gd fmla="val 8401" name="adj1"/>
              <a:gd fmla="val 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2"/>
          <p:cNvSpPr txBox="1"/>
          <p:nvPr/>
        </p:nvSpPr>
        <p:spPr>
          <a:xfrm>
            <a:off x="1136137" y="4853325"/>
            <a:ext cx="2674019" cy="10156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Arial"/>
                <a:ea typeface="Arial"/>
                <a:cs typeface="Arial"/>
                <a:sym typeface="Arial"/>
              </a:rPr>
              <a:t>86M</a:t>
            </a:r>
            <a:endParaRPr b="1" baseline="30000" i="0" sz="6000" u="none" cap="none" strike="noStrike">
              <a:solidFill>
                <a:srgbClr val="FFFFFF"/>
              </a:solidFill>
              <a:latin typeface="Arial"/>
              <a:ea typeface="Arial"/>
              <a:cs typeface="Arial"/>
              <a:sym typeface="Arial"/>
            </a:endParaRPr>
          </a:p>
        </p:txBody>
      </p:sp>
      <p:sp>
        <p:nvSpPr>
          <p:cNvPr id="127" name="Google Shape;127;p2"/>
          <p:cNvSpPr txBox="1"/>
          <p:nvPr/>
        </p:nvSpPr>
        <p:spPr>
          <a:xfrm>
            <a:off x="2843995" y="4907850"/>
            <a:ext cx="26586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POUNDS OF FOOD  PROVIDED TO WISCONSINITES IN ALL 72 COUNTIES IN FY2021</a:t>
            </a:r>
            <a:endParaRPr b="0" i="0" sz="1400" u="none" cap="none" strike="noStrike">
              <a:solidFill>
                <a:srgbClr val="000000"/>
              </a:solidFill>
              <a:latin typeface="Arial"/>
              <a:ea typeface="Arial"/>
              <a:cs typeface="Arial"/>
              <a:sym typeface="Arial"/>
            </a:endParaRPr>
          </a:p>
        </p:txBody>
      </p:sp>
      <p:pic>
        <p:nvPicPr>
          <p:cNvPr id="128" name="Google Shape;128;p2"/>
          <p:cNvPicPr preferRelativeResize="0"/>
          <p:nvPr/>
        </p:nvPicPr>
        <p:blipFill rotWithShape="1">
          <a:blip r:embed="rId6">
            <a:alphaModFix/>
          </a:blip>
          <a:srcRect b="0" l="0" r="0" t="0"/>
          <a:stretch/>
        </p:blipFill>
        <p:spPr>
          <a:xfrm>
            <a:off x="6147775" y="-99758"/>
            <a:ext cx="5436776" cy="71101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4"/>
          <p:cNvPicPr preferRelativeResize="0"/>
          <p:nvPr/>
        </p:nvPicPr>
        <p:blipFill rotWithShape="1">
          <a:blip r:embed="rId3">
            <a:alphaModFix/>
          </a:blip>
          <a:srcRect b="29418" l="15523" r="836" t="0"/>
          <a:stretch/>
        </p:blipFill>
        <p:spPr>
          <a:xfrm flipH="1">
            <a:off x="0" y="-300"/>
            <a:ext cx="12192000" cy="6857999"/>
          </a:xfrm>
          <a:prstGeom prst="rect">
            <a:avLst/>
          </a:prstGeom>
          <a:noFill/>
          <a:ln>
            <a:noFill/>
          </a:ln>
        </p:spPr>
      </p:pic>
      <p:sp>
        <p:nvSpPr>
          <p:cNvPr id="135" name="Google Shape;135;p4"/>
          <p:cNvSpPr/>
          <p:nvPr/>
        </p:nvSpPr>
        <p:spPr>
          <a:xfrm>
            <a:off x="772451" y="878100"/>
            <a:ext cx="3933000" cy="5101200"/>
          </a:xfrm>
          <a:prstGeom prst="round2DiagRect">
            <a:avLst>
              <a:gd fmla="val 8401"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6" name="Google Shape;136;p4"/>
          <p:cNvSpPr txBox="1"/>
          <p:nvPr/>
        </p:nvSpPr>
        <p:spPr>
          <a:xfrm>
            <a:off x="913750" y="1016225"/>
            <a:ext cx="3650400" cy="1143000"/>
          </a:xfrm>
          <a:prstGeom prst="rect">
            <a:avLst/>
          </a:prstGeom>
          <a:noFill/>
          <a:ln>
            <a:noFill/>
          </a:ln>
        </p:spPr>
        <p:txBody>
          <a:bodyPr anchorCtr="0" anchor="t"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2750"/>
              <a:buFont typeface="Arial"/>
              <a:buNone/>
            </a:pPr>
            <a:r>
              <a:rPr b="1" i="0" lang="en-US" sz="2450" u="none" cap="none" strike="noStrike">
                <a:solidFill>
                  <a:schemeClr val="dk1"/>
                </a:solidFill>
                <a:latin typeface="Arial"/>
                <a:ea typeface="Arial"/>
                <a:cs typeface="Arial"/>
                <a:sym typeface="Arial"/>
              </a:rPr>
              <a:t>Our Vision is a Healthy and Hunger-Free Wisconsin</a:t>
            </a:r>
            <a:endParaRPr b="0" i="0" sz="575" u="none" cap="none" strike="noStrike">
              <a:solidFill>
                <a:srgbClr val="000000"/>
              </a:solidFill>
              <a:latin typeface="Arial"/>
              <a:ea typeface="Arial"/>
              <a:cs typeface="Arial"/>
              <a:sym typeface="Arial"/>
            </a:endParaRPr>
          </a:p>
        </p:txBody>
      </p:sp>
      <p:sp>
        <p:nvSpPr>
          <p:cNvPr id="137" name="Google Shape;137;p4"/>
          <p:cNvSpPr txBox="1"/>
          <p:nvPr/>
        </p:nvSpPr>
        <p:spPr>
          <a:xfrm>
            <a:off x="1001652" y="2208675"/>
            <a:ext cx="3474600" cy="2766000"/>
          </a:xfrm>
          <a:prstGeom prst="rect">
            <a:avLst/>
          </a:prstGeom>
          <a:noFill/>
          <a:ln>
            <a:noFill/>
          </a:ln>
        </p:spPr>
        <p:txBody>
          <a:bodyPr anchorCtr="0" anchor="t" bIns="45700" lIns="91425" spcFirstLastPara="1" rIns="91425" wrap="square" tIns="45700">
            <a:normAutofit fontScale="55000" lnSpcReduction="20000"/>
          </a:bodyPr>
          <a:lstStyle/>
          <a:p>
            <a:pPr indent="0" lvl="0" marL="0" marR="0" rtl="0" algn="ctr">
              <a:lnSpc>
                <a:spcPct val="120000"/>
              </a:lnSpc>
              <a:spcBef>
                <a:spcPts val="0"/>
              </a:spcBef>
              <a:spcAft>
                <a:spcPts val="0"/>
              </a:spcAft>
              <a:buClr>
                <a:schemeClr val="dk1"/>
              </a:buClr>
              <a:buSzPct val="100000"/>
              <a:buFont typeface="Arial"/>
              <a:buNone/>
            </a:pPr>
            <a:r>
              <a:rPr b="1" i="0" lang="en-US" sz="4400" u="none" cap="none" strike="noStrike">
                <a:solidFill>
                  <a:schemeClr val="dk1"/>
                </a:solidFill>
                <a:latin typeface="Arial"/>
                <a:ea typeface="Arial"/>
                <a:cs typeface="Arial"/>
                <a:sym typeface="Arial"/>
              </a:rPr>
              <a:t>Our mission is help our food banks, stakeholders, and partners end hunger, improve health, and strengthen communities</a:t>
            </a:r>
            <a:endParaRPr b="0" i="0" sz="1400" u="none" cap="none" strike="noStrike">
              <a:solidFill>
                <a:srgbClr val="000000"/>
              </a:solidFill>
              <a:latin typeface="Arial"/>
              <a:ea typeface="Arial"/>
              <a:cs typeface="Arial"/>
              <a:sym typeface="Arial"/>
            </a:endParaRPr>
          </a:p>
        </p:txBody>
      </p:sp>
      <p:sp>
        <p:nvSpPr>
          <p:cNvPr id="138" name="Google Shape;138;p4"/>
          <p:cNvSpPr txBox="1"/>
          <p:nvPr/>
        </p:nvSpPr>
        <p:spPr>
          <a:xfrm>
            <a:off x="1254400" y="5024125"/>
            <a:ext cx="2969100" cy="523200"/>
          </a:xfrm>
          <a:prstGeom prst="rect">
            <a:avLst/>
          </a:prstGeom>
          <a:noFill/>
          <a:ln>
            <a:noFill/>
          </a:ln>
          <a:effectLst>
            <a:outerShdw blurRad="57150" rotWithShape="0" algn="bl" dir="5400000" dist="19050">
              <a:schemeClr val="lt1">
                <a:alpha val="49803"/>
              </a:scheme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sng" cap="none" strike="noStrike">
                <a:solidFill>
                  <a:schemeClr val="accent2"/>
                </a:solidFill>
                <a:latin typeface="Arial"/>
                <a:ea typeface="Arial"/>
                <a:cs typeface="Arial"/>
                <a:sym typeface="Arial"/>
                <a:hlinkClick r:id="rId4">
                  <a:extLst>
                    <a:ext uri="{A12FA001-AC4F-418D-AE19-62706E023703}">
                      <ahyp:hlinkClr val="tx"/>
                    </a:ext>
                  </a:extLst>
                </a:hlinkClick>
              </a:rPr>
              <a:t>About Us One Pager</a:t>
            </a:r>
            <a:endParaRPr b="1" i="0" sz="2200" u="none" cap="none" strike="noStrike">
              <a:solidFill>
                <a:schemeClr val="accent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15c061eb93_0_2"/>
          <p:cNvSpPr txBox="1"/>
          <p:nvPr>
            <p:ph type="title"/>
          </p:nvPr>
        </p:nvSpPr>
        <p:spPr>
          <a:xfrm>
            <a:off x="838200" y="365125"/>
            <a:ext cx="10515600" cy="1325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With Great Challenge, </a:t>
            </a:r>
            <a:endParaRPr/>
          </a:p>
          <a:p>
            <a:pPr indent="0" lvl="0" marL="0" rtl="0" algn="l">
              <a:spcBef>
                <a:spcPts val="0"/>
              </a:spcBef>
              <a:spcAft>
                <a:spcPts val="0"/>
              </a:spcAft>
              <a:buNone/>
            </a:pPr>
            <a:r>
              <a:rPr lang="en-US"/>
              <a:t>Comes Great Opportunity </a:t>
            </a:r>
            <a:endParaRPr/>
          </a:p>
          <a:p>
            <a:pPr indent="0" lvl="0" marL="0" rtl="0" algn="l">
              <a:spcBef>
                <a:spcPts val="0"/>
              </a:spcBef>
              <a:spcAft>
                <a:spcPts val="0"/>
              </a:spcAft>
              <a:buNone/>
            </a:pPr>
            <a:r>
              <a:rPr lang="en-US"/>
              <a:t>and also Responsibility</a:t>
            </a:r>
            <a:endParaRPr/>
          </a:p>
        </p:txBody>
      </p:sp>
      <p:pic>
        <p:nvPicPr>
          <p:cNvPr id="145" name="Google Shape;145;g115c061eb93_0_2"/>
          <p:cNvPicPr preferRelativeResize="0"/>
          <p:nvPr/>
        </p:nvPicPr>
        <p:blipFill rotWithShape="1">
          <a:blip r:embed="rId3">
            <a:alphaModFix/>
          </a:blip>
          <a:srcRect b="0" l="0" r="14332" t="0"/>
          <a:stretch/>
        </p:blipFill>
        <p:spPr>
          <a:xfrm>
            <a:off x="6762750" y="3443425"/>
            <a:ext cx="4895850" cy="2857500"/>
          </a:xfrm>
          <a:prstGeom prst="rect">
            <a:avLst/>
          </a:prstGeom>
          <a:noFill/>
          <a:ln>
            <a:noFill/>
          </a:ln>
        </p:spPr>
      </p:pic>
      <p:pic>
        <p:nvPicPr>
          <p:cNvPr id="146" name="Google Shape;146;g115c061eb93_0_2"/>
          <p:cNvPicPr preferRelativeResize="0"/>
          <p:nvPr/>
        </p:nvPicPr>
        <p:blipFill>
          <a:blip r:embed="rId4">
            <a:alphaModFix/>
          </a:blip>
          <a:stretch>
            <a:fillRect/>
          </a:stretch>
        </p:blipFill>
        <p:spPr>
          <a:xfrm>
            <a:off x="361950" y="2205175"/>
            <a:ext cx="5580426" cy="3719376"/>
          </a:xfrm>
          <a:prstGeom prst="rect">
            <a:avLst/>
          </a:prstGeom>
          <a:noFill/>
          <a:ln>
            <a:noFill/>
          </a:ln>
        </p:spPr>
      </p:pic>
      <p:pic>
        <p:nvPicPr>
          <p:cNvPr id="147" name="Google Shape;147;g115c061eb93_0_2"/>
          <p:cNvPicPr preferRelativeResize="0"/>
          <p:nvPr/>
        </p:nvPicPr>
        <p:blipFill>
          <a:blip r:embed="rId5">
            <a:alphaModFix/>
          </a:blip>
          <a:stretch>
            <a:fillRect/>
          </a:stretch>
        </p:blipFill>
        <p:spPr>
          <a:xfrm>
            <a:off x="7296150" y="190500"/>
            <a:ext cx="4657723" cy="3105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0295bc7134_0_278"/>
          <p:cNvSpPr/>
          <p:nvPr/>
        </p:nvSpPr>
        <p:spPr>
          <a:xfrm>
            <a:off x="4362450" y="5857500"/>
            <a:ext cx="1000500" cy="100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g10295bc7134_0_278"/>
          <p:cNvPicPr preferRelativeResize="0"/>
          <p:nvPr/>
        </p:nvPicPr>
        <p:blipFill rotWithShape="1">
          <a:blip r:embed="rId3">
            <a:alphaModFix/>
          </a:blip>
          <a:srcRect b="-6470" l="1360" r="-1359" t="6470"/>
          <a:stretch/>
        </p:blipFill>
        <p:spPr>
          <a:xfrm>
            <a:off x="5219700" y="4798350"/>
            <a:ext cx="7005595" cy="2059638"/>
          </a:xfrm>
          <a:prstGeom prst="rect">
            <a:avLst/>
          </a:prstGeom>
          <a:noFill/>
          <a:ln>
            <a:noFill/>
          </a:ln>
        </p:spPr>
      </p:pic>
      <p:sp>
        <p:nvSpPr>
          <p:cNvPr id="155" name="Google Shape;155;g10295bc7134_0_278"/>
          <p:cNvSpPr txBox="1"/>
          <p:nvPr/>
        </p:nvSpPr>
        <p:spPr>
          <a:xfrm>
            <a:off x="322450" y="1430525"/>
            <a:ext cx="39051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Learn More: </a:t>
            </a:r>
            <a:r>
              <a:rPr lang="en-US" sz="2000" u="sng">
                <a:solidFill>
                  <a:schemeClr val="accent2"/>
                </a:solidFill>
                <a:latin typeface="Calibri"/>
                <a:ea typeface="Calibri"/>
                <a:cs typeface="Calibri"/>
                <a:sym typeface="Calibri"/>
                <a:hlinkClick r:id="rId4">
                  <a:extLst>
                    <a:ext uri="{A12FA001-AC4F-418D-AE19-62706E023703}">
                      <ahyp:hlinkClr val="tx"/>
                    </a:ext>
                  </a:extLst>
                </a:hlinkClick>
              </a:rPr>
              <a:t>https://feedingwi.org/programs/</a:t>
            </a:r>
            <a:endParaRPr/>
          </a:p>
          <a:p>
            <a:pPr indent="0" lvl="0" marL="0" marR="0" rtl="0" algn="l">
              <a:spcBef>
                <a:spcPts val="0"/>
              </a:spcBef>
              <a:spcAft>
                <a:spcPts val="0"/>
              </a:spcAft>
              <a:buNone/>
            </a:pPr>
            <a:r>
              <a:rPr lang="en-US" sz="2000" u="sng">
                <a:solidFill>
                  <a:schemeClr val="accent2"/>
                </a:solidFill>
                <a:latin typeface="Calibri"/>
                <a:ea typeface="Calibri"/>
                <a:cs typeface="Calibri"/>
                <a:sym typeface="Calibri"/>
                <a:hlinkClick r:id="rId5">
                  <a:extLst>
                    <a:ext uri="{A12FA001-AC4F-418D-AE19-62706E023703}">
                      <ahyp:hlinkClr val="tx"/>
                    </a:ext>
                  </a:extLst>
                </a:hlinkClick>
              </a:rPr>
              <a:t>tribalfoodsecurity</a:t>
            </a:r>
            <a:r>
              <a:rPr lang="en-US" sz="2000">
                <a:solidFill>
                  <a:schemeClr val="accent2"/>
                </a:solidFill>
                <a:latin typeface="Calibri"/>
                <a:ea typeface="Calibri"/>
                <a:cs typeface="Calibri"/>
                <a:sym typeface="Calibri"/>
              </a:rPr>
              <a:t>/</a:t>
            </a:r>
            <a:endParaRPr sz="2000">
              <a:solidFill>
                <a:schemeClr val="accent2"/>
              </a:solidFill>
              <a:latin typeface="Calibri"/>
              <a:ea typeface="Calibri"/>
              <a:cs typeface="Calibri"/>
              <a:sym typeface="Calibri"/>
            </a:endParaRPr>
          </a:p>
        </p:txBody>
      </p:sp>
      <p:pic>
        <p:nvPicPr>
          <p:cNvPr id="156" name="Google Shape;156;g10295bc7134_0_278"/>
          <p:cNvPicPr preferRelativeResize="0"/>
          <p:nvPr/>
        </p:nvPicPr>
        <p:blipFill rotWithShape="1">
          <a:blip r:embed="rId6">
            <a:alphaModFix/>
          </a:blip>
          <a:srcRect b="0" l="0" r="0" t="0"/>
          <a:stretch/>
        </p:blipFill>
        <p:spPr>
          <a:xfrm>
            <a:off x="322450" y="2540650"/>
            <a:ext cx="4897249" cy="3530475"/>
          </a:xfrm>
          <a:prstGeom prst="rect">
            <a:avLst/>
          </a:prstGeom>
          <a:noFill/>
          <a:ln>
            <a:noFill/>
          </a:ln>
        </p:spPr>
      </p:pic>
      <p:pic>
        <p:nvPicPr>
          <p:cNvPr id="157" name="Google Shape;157;g10295bc7134_0_278"/>
          <p:cNvPicPr preferRelativeResize="0"/>
          <p:nvPr/>
        </p:nvPicPr>
        <p:blipFill rotWithShape="1">
          <a:blip r:embed="rId7">
            <a:alphaModFix/>
          </a:blip>
          <a:srcRect b="0" l="0" r="0" t="0"/>
          <a:stretch/>
        </p:blipFill>
        <p:spPr>
          <a:xfrm>
            <a:off x="6143274" y="1336200"/>
            <a:ext cx="4492975" cy="3369724"/>
          </a:xfrm>
          <a:prstGeom prst="rect">
            <a:avLst/>
          </a:prstGeom>
          <a:noFill/>
          <a:ln>
            <a:noFill/>
          </a:ln>
        </p:spPr>
      </p:pic>
      <p:sp>
        <p:nvSpPr>
          <p:cNvPr id="158" name="Google Shape;158;g10295bc7134_0_278"/>
          <p:cNvSpPr txBox="1"/>
          <p:nvPr>
            <p:ph idx="4294967295" type="title"/>
          </p:nvPr>
        </p:nvSpPr>
        <p:spPr>
          <a:xfrm>
            <a:off x="838200" y="212725"/>
            <a:ext cx="9787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Tribal Elder Food Box Program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115c061eb93_0_97"/>
          <p:cNvSpPr/>
          <p:nvPr/>
        </p:nvSpPr>
        <p:spPr>
          <a:xfrm>
            <a:off x="351700" y="5867400"/>
            <a:ext cx="1934400" cy="91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5" name="Google Shape;165;g115c061eb93_0_97"/>
          <p:cNvPicPr preferRelativeResize="0"/>
          <p:nvPr/>
        </p:nvPicPr>
        <p:blipFill rotWithShape="1">
          <a:blip r:embed="rId3">
            <a:alphaModFix/>
          </a:blip>
          <a:srcRect b="-6435" l="0" r="0" t="22858"/>
          <a:stretch/>
        </p:blipFill>
        <p:spPr>
          <a:xfrm>
            <a:off x="786050" y="0"/>
            <a:ext cx="10619900" cy="114860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15c061eb93_0_10"/>
          <p:cNvSpPr txBox="1"/>
          <p:nvPr>
            <p:ph type="title"/>
          </p:nvPr>
        </p:nvSpPr>
        <p:spPr>
          <a:xfrm>
            <a:off x="838200" y="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Tribal Elder Food Box Program Pilot</a:t>
            </a:r>
            <a:endParaRPr/>
          </a:p>
        </p:txBody>
      </p:sp>
      <p:sp>
        <p:nvSpPr>
          <p:cNvPr id="172" name="Google Shape;172;g115c061eb93_0_10"/>
          <p:cNvSpPr txBox="1"/>
          <p:nvPr>
            <p:ph idx="4294967295" type="body"/>
          </p:nvPr>
        </p:nvSpPr>
        <p:spPr>
          <a:xfrm>
            <a:off x="539850" y="1153450"/>
            <a:ext cx="6680100" cy="4952100"/>
          </a:xfrm>
          <a:prstGeom prst="rect">
            <a:avLst/>
          </a:prstGeom>
          <a:noFill/>
          <a:ln>
            <a:noFill/>
          </a:ln>
        </p:spPr>
        <p:txBody>
          <a:bodyPr anchorCtr="0" anchor="t" bIns="45700" lIns="91425" spcFirstLastPara="1" rIns="91425" wrap="square" tIns="45700">
            <a:normAutofit fontScale="92500" lnSpcReduction="20000"/>
          </a:bodyPr>
          <a:lstStyle/>
          <a:p>
            <a:pPr indent="-278765" lvl="0" marL="228600" rtl="0" algn="l">
              <a:lnSpc>
                <a:spcPct val="100000"/>
              </a:lnSpc>
              <a:spcBef>
                <a:spcPts val="0"/>
              </a:spcBef>
              <a:spcAft>
                <a:spcPts val="0"/>
              </a:spcAft>
              <a:buSzPct val="100000"/>
              <a:buChar char="•"/>
            </a:pPr>
            <a:r>
              <a:rPr lang="en-US"/>
              <a:t>The 2021 Pilot funded through $427,800 Feeding America National Regional Agri Food Distribution grant</a:t>
            </a:r>
            <a:endParaRPr/>
          </a:p>
          <a:p>
            <a:pPr indent="-278765" lvl="0" marL="228600" rtl="0" algn="l">
              <a:lnSpc>
                <a:spcPct val="100000"/>
              </a:lnSpc>
              <a:spcBef>
                <a:spcPts val="1000"/>
              </a:spcBef>
              <a:spcAft>
                <a:spcPts val="0"/>
              </a:spcAft>
              <a:buSzPct val="100000"/>
              <a:buChar char="•"/>
            </a:pPr>
            <a:r>
              <a:rPr lang="en-US"/>
              <a:t>Tribal Elder Boxes were distributed to elders of seven Tribal Nations</a:t>
            </a:r>
            <a:endParaRPr/>
          </a:p>
          <a:p>
            <a:pPr indent="-278765" lvl="0" marL="228600" rtl="0" algn="l">
              <a:lnSpc>
                <a:spcPct val="100000"/>
              </a:lnSpc>
              <a:spcBef>
                <a:spcPts val="1000"/>
              </a:spcBef>
              <a:spcAft>
                <a:spcPts val="0"/>
              </a:spcAft>
              <a:buSzPct val="100000"/>
              <a:buChar char="•"/>
            </a:pPr>
            <a:r>
              <a:rPr lang="en-US"/>
              <a:t>900 boxes of fresh produce and proteins distributed at each distribution</a:t>
            </a:r>
            <a:endParaRPr/>
          </a:p>
          <a:p>
            <a:pPr indent="-278765" lvl="0" marL="228600" rtl="0" algn="l">
              <a:lnSpc>
                <a:spcPct val="100000"/>
              </a:lnSpc>
              <a:spcBef>
                <a:spcPts val="1000"/>
              </a:spcBef>
              <a:spcAft>
                <a:spcPts val="0"/>
              </a:spcAft>
              <a:buSzPct val="100000"/>
              <a:buChar char="•"/>
            </a:pPr>
            <a:r>
              <a:rPr lang="en-US"/>
              <a:t>12 distributions every other week between June – Dec</a:t>
            </a:r>
            <a:endParaRPr/>
          </a:p>
          <a:p>
            <a:pPr indent="-278765" lvl="0" marL="228600" rtl="0" algn="l">
              <a:lnSpc>
                <a:spcPct val="100000"/>
              </a:lnSpc>
              <a:spcBef>
                <a:spcPts val="1000"/>
              </a:spcBef>
              <a:spcAft>
                <a:spcPts val="1000"/>
              </a:spcAft>
              <a:buSzPct val="100000"/>
              <a:buChar char="•"/>
            </a:pPr>
            <a:r>
              <a:rPr lang="en-US"/>
              <a:t>Product sourced from Tribal and local producers. In 2021, 41% of product purchased for the boxes was purchased from Indigenous producers.</a:t>
            </a:r>
            <a:endParaRPr/>
          </a:p>
        </p:txBody>
      </p:sp>
      <p:pic>
        <p:nvPicPr>
          <p:cNvPr id="173" name="Google Shape;173;g115c061eb93_0_10"/>
          <p:cNvPicPr preferRelativeResize="0"/>
          <p:nvPr/>
        </p:nvPicPr>
        <p:blipFill rotWithShape="1">
          <a:blip r:embed="rId3">
            <a:alphaModFix/>
          </a:blip>
          <a:srcRect b="0" l="14529" r="0" t="0"/>
          <a:stretch/>
        </p:blipFill>
        <p:spPr>
          <a:xfrm>
            <a:off x="7582025" y="1077250"/>
            <a:ext cx="3993648" cy="3115724"/>
          </a:xfrm>
          <a:prstGeom prst="rect">
            <a:avLst/>
          </a:prstGeom>
          <a:noFill/>
          <a:ln>
            <a:noFill/>
          </a:ln>
        </p:spPr>
      </p:pic>
      <p:sp>
        <p:nvSpPr>
          <p:cNvPr id="174" name="Google Shape;174;g115c061eb93_0_10"/>
          <p:cNvSpPr txBox="1"/>
          <p:nvPr>
            <p:ph idx="4294967295" type="body"/>
          </p:nvPr>
        </p:nvSpPr>
        <p:spPr>
          <a:xfrm>
            <a:off x="7086600" y="4315750"/>
            <a:ext cx="5105400" cy="219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800"/>
              <a:t>Seasonal produce included:</a:t>
            </a:r>
            <a:r>
              <a:rPr lang="en-US" sz="1800"/>
              <a:t> Onions, Potatoes, squash, tomatoes, strawberries, blueberries, lettuce, cabbages, beets, blackberries, cucumbers, herbs,  apples, sweet corn, garlic, melons, carrots, winter squash, pumpkin, etc.</a:t>
            </a:r>
            <a:endParaRPr sz="1800"/>
          </a:p>
          <a:p>
            <a:pPr indent="0" lvl="0" marL="0" rtl="0" algn="l">
              <a:lnSpc>
                <a:spcPct val="100000"/>
              </a:lnSpc>
              <a:spcBef>
                <a:spcPts val="1000"/>
              </a:spcBef>
              <a:spcAft>
                <a:spcPts val="1000"/>
              </a:spcAft>
              <a:buNone/>
            </a:pPr>
            <a:r>
              <a:rPr b="1" lang="en-US" sz="1800"/>
              <a:t>Proteins included:</a:t>
            </a:r>
            <a:r>
              <a:rPr lang="en-US" sz="1800"/>
              <a:t> Beef, Fish, Buffalo, Pork, Elk, Chicken, and Eggs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15c061eb93_0_226"/>
          <p:cNvSpPr txBox="1"/>
          <p:nvPr>
            <p:ph idx="4294967295" type="body"/>
          </p:nvPr>
        </p:nvSpPr>
        <p:spPr>
          <a:xfrm>
            <a:off x="177900" y="1538425"/>
            <a:ext cx="5994300" cy="18708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1000"/>
              </a:spcAft>
              <a:buNone/>
            </a:pPr>
            <a:r>
              <a:rPr lang="en-US">
                <a:solidFill>
                  <a:srgbClr val="3D5629"/>
                </a:solidFill>
              </a:rPr>
              <a:t>“Receiving this food from other nations [Tribal producers] was appreciated and made me (as an elder) feel like I was being looked after and loved. It made me feel happy.”</a:t>
            </a:r>
            <a:endParaRPr>
              <a:solidFill>
                <a:srgbClr val="3D5629"/>
              </a:solidFill>
            </a:endParaRPr>
          </a:p>
        </p:txBody>
      </p:sp>
      <p:sp>
        <p:nvSpPr>
          <p:cNvPr id="181" name="Google Shape;181;g115c061eb93_0_226"/>
          <p:cNvSpPr txBox="1"/>
          <p:nvPr>
            <p:ph type="title"/>
          </p:nvPr>
        </p:nvSpPr>
        <p:spPr>
          <a:xfrm>
            <a:off x="838200" y="153175"/>
            <a:ext cx="111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Tribal Elder Food Box Recipient Quotes</a:t>
            </a:r>
            <a:endParaRPr/>
          </a:p>
        </p:txBody>
      </p:sp>
      <p:sp>
        <p:nvSpPr>
          <p:cNvPr id="182" name="Google Shape;182;g115c061eb93_0_226"/>
          <p:cNvSpPr txBox="1"/>
          <p:nvPr>
            <p:ph idx="4294967295" type="body"/>
          </p:nvPr>
        </p:nvSpPr>
        <p:spPr>
          <a:xfrm>
            <a:off x="482700" y="3677650"/>
            <a:ext cx="4299000" cy="1989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1000"/>
              </a:spcAft>
              <a:buNone/>
            </a:pPr>
            <a:r>
              <a:rPr lang="en-US"/>
              <a:t>“Excellent! This is a GREAT program! Thank you - Waewaemen! Getting your food box made a huge positive difference for my family &amp; me.”</a:t>
            </a:r>
            <a:endParaRPr/>
          </a:p>
        </p:txBody>
      </p:sp>
      <p:sp>
        <p:nvSpPr>
          <p:cNvPr id="183" name="Google Shape;183;g115c061eb93_0_226"/>
          <p:cNvSpPr txBox="1"/>
          <p:nvPr>
            <p:ph idx="4294967295" type="body"/>
          </p:nvPr>
        </p:nvSpPr>
        <p:spPr>
          <a:xfrm>
            <a:off x="5448300" y="3677650"/>
            <a:ext cx="6743700" cy="22470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1000"/>
              </a:spcAft>
              <a:buNone/>
            </a:pPr>
            <a:r>
              <a:rPr lang="en-US">
                <a:solidFill>
                  <a:srgbClr val="3D5629"/>
                </a:solidFill>
              </a:rPr>
              <a:t>“Some of the protein items such as whitefish and bison are not available at the grocery store where I do my shopping. The food boxes provided healthy food I would not have access to otherwise. It also added more fresh vegetables to my diet.”</a:t>
            </a:r>
            <a:endParaRPr>
              <a:solidFill>
                <a:srgbClr val="3D5629"/>
              </a:solidFill>
            </a:endParaRPr>
          </a:p>
        </p:txBody>
      </p:sp>
      <p:sp>
        <p:nvSpPr>
          <p:cNvPr id="184" name="Google Shape;184;g115c061eb93_0_226"/>
          <p:cNvSpPr txBox="1"/>
          <p:nvPr>
            <p:ph idx="4294967295" type="body"/>
          </p:nvPr>
        </p:nvSpPr>
        <p:spPr>
          <a:xfrm>
            <a:off x="6959400" y="1478875"/>
            <a:ext cx="4299000" cy="19899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100000"/>
              </a:lnSpc>
              <a:spcBef>
                <a:spcPts val="0"/>
              </a:spcBef>
              <a:spcAft>
                <a:spcPts val="1000"/>
              </a:spcAft>
              <a:buNone/>
            </a:pPr>
            <a:r>
              <a:rPr lang="en-US"/>
              <a:t>“I am on a fixed income. The food helped reduce my grocery expenses. This allowed me to pay other household expenses. The food boxes definitely had an impact on my monthly budget.”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15c061eb93_0_214"/>
          <p:cNvSpPr txBox="1"/>
          <p:nvPr>
            <p:ph type="title"/>
          </p:nvPr>
        </p:nvSpPr>
        <p:spPr>
          <a:xfrm>
            <a:off x="838200" y="212725"/>
            <a:ext cx="10248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Tribal Elder Food Box - 2022 Season</a:t>
            </a:r>
            <a:endParaRPr/>
          </a:p>
        </p:txBody>
      </p:sp>
      <p:sp>
        <p:nvSpPr>
          <p:cNvPr id="191" name="Google Shape;191;g115c061eb93_0_214"/>
          <p:cNvSpPr txBox="1"/>
          <p:nvPr>
            <p:ph idx="1" type="body"/>
          </p:nvPr>
        </p:nvSpPr>
        <p:spPr>
          <a:xfrm>
            <a:off x="597000" y="1305850"/>
            <a:ext cx="6318000" cy="4599600"/>
          </a:xfrm>
          <a:prstGeom prst="rect">
            <a:avLst/>
          </a:prstGeom>
          <a:noFill/>
          <a:ln>
            <a:noFill/>
          </a:ln>
        </p:spPr>
        <p:txBody>
          <a:bodyPr anchorCtr="0" anchor="t" bIns="45700" lIns="91425" spcFirstLastPara="1" rIns="91425" wrap="square" tIns="45700">
            <a:normAutofit fontScale="77500" lnSpcReduction="10000"/>
          </a:bodyPr>
          <a:lstStyle/>
          <a:p>
            <a:pPr indent="-252095" lvl="0" marL="228600" rtl="0" algn="l">
              <a:lnSpc>
                <a:spcPct val="100000"/>
              </a:lnSpc>
              <a:spcBef>
                <a:spcPts val="0"/>
              </a:spcBef>
              <a:spcAft>
                <a:spcPts val="0"/>
              </a:spcAft>
              <a:buSzPct val="100000"/>
              <a:buChar char="•"/>
            </a:pPr>
            <a:r>
              <a:rPr lang="en-US"/>
              <a:t>The 2022 Program will be funded through</a:t>
            </a:r>
            <a:endParaRPr/>
          </a:p>
          <a:p>
            <a:pPr indent="-366394" lvl="1" marL="914400" rtl="0" algn="l">
              <a:lnSpc>
                <a:spcPct val="100000"/>
              </a:lnSpc>
              <a:spcBef>
                <a:spcPts val="1000"/>
              </a:spcBef>
              <a:spcAft>
                <a:spcPts val="0"/>
              </a:spcAft>
              <a:buSzPct val="116666"/>
              <a:buChar char="•"/>
            </a:pPr>
            <a:r>
              <a:rPr lang="en-US"/>
              <a:t>$1M of American Rescue Plan Act funds via a DATCP grant awarded to Feeding Wisconsin</a:t>
            </a:r>
            <a:endParaRPr/>
          </a:p>
          <a:p>
            <a:pPr indent="-366394" lvl="1" marL="914400" rtl="0" algn="l">
              <a:lnSpc>
                <a:spcPct val="100000"/>
              </a:lnSpc>
              <a:spcBef>
                <a:spcPts val="1000"/>
              </a:spcBef>
              <a:spcAft>
                <a:spcPts val="0"/>
              </a:spcAft>
              <a:buSzPct val="116666"/>
              <a:buChar char="•"/>
            </a:pPr>
            <a:r>
              <a:rPr lang="en-US"/>
              <a:t>$200,000 from a Feeding America National Regional Agri Food Distribution grant</a:t>
            </a:r>
            <a:endParaRPr/>
          </a:p>
          <a:p>
            <a:pPr indent="-252095" lvl="0" marL="228600" rtl="0" algn="l">
              <a:lnSpc>
                <a:spcPct val="100000"/>
              </a:lnSpc>
              <a:spcBef>
                <a:spcPts val="1000"/>
              </a:spcBef>
              <a:spcAft>
                <a:spcPts val="0"/>
              </a:spcAft>
              <a:buSzPct val="100000"/>
              <a:buChar char="•"/>
            </a:pPr>
            <a:r>
              <a:rPr lang="en-US"/>
              <a:t>1400-1800 boxes of a variety of food products (proteins, produce, non-perishables, etc.) will be distributed 1-2 times a month to an expanded number of Tribal Nations for Tribal Elders</a:t>
            </a:r>
            <a:endParaRPr/>
          </a:p>
          <a:p>
            <a:pPr indent="-252095" lvl="0" marL="228600" rtl="0" algn="l">
              <a:lnSpc>
                <a:spcPct val="100000"/>
              </a:lnSpc>
              <a:spcBef>
                <a:spcPts val="1000"/>
              </a:spcBef>
              <a:spcAft>
                <a:spcPts val="0"/>
              </a:spcAft>
              <a:buSzPct val="100000"/>
              <a:buChar char="•"/>
            </a:pPr>
            <a:r>
              <a:rPr lang="en-US"/>
              <a:t>16 distributions between May – December</a:t>
            </a:r>
            <a:endParaRPr/>
          </a:p>
          <a:p>
            <a:pPr indent="-252095" lvl="0" marL="228600" rtl="0" algn="l">
              <a:lnSpc>
                <a:spcPct val="100000"/>
              </a:lnSpc>
              <a:spcBef>
                <a:spcPts val="1000"/>
              </a:spcBef>
              <a:spcAft>
                <a:spcPts val="1000"/>
              </a:spcAft>
              <a:buSzPct val="100000"/>
              <a:buChar char="•"/>
            </a:pPr>
            <a:r>
              <a:rPr lang="en-US"/>
              <a:t>Product will be sourced from Tribal and local producers</a:t>
            </a:r>
            <a:endParaRPr/>
          </a:p>
        </p:txBody>
      </p:sp>
      <p:pic>
        <p:nvPicPr>
          <p:cNvPr id="192" name="Google Shape;192;g115c061eb93_0_214"/>
          <p:cNvPicPr preferRelativeResize="0"/>
          <p:nvPr/>
        </p:nvPicPr>
        <p:blipFill rotWithShape="1">
          <a:blip r:embed="rId3">
            <a:alphaModFix/>
          </a:blip>
          <a:srcRect b="0" l="0" r="0" t="0"/>
          <a:stretch/>
        </p:blipFill>
        <p:spPr>
          <a:xfrm>
            <a:off x="7127685" y="1813813"/>
            <a:ext cx="4844481" cy="32303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2018-01-03T19:24:13Z</dcterms:created>
  <dc:creator>David Lee</dc:creator>
</cp:coreProperties>
</file>