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76" r:id="rId3"/>
    <p:sldId id="284" r:id="rId4"/>
    <p:sldId id="271" r:id="rId5"/>
    <p:sldId id="265" r:id="rId6"/>
    <p:sldId id="275" r:id="rId7"/>
    <p:sldId id="264" r:id="rId8"/>
    <p:sldId id="279" r:id="rId9"/>
    <p:sldId id="272" r:id="rId10"/>
    <p:sldId id="281" r:id="rId11"/>
    <p:sldId id="285" r:id="rId12"/>
    <p:sldId id="282" r:id="rId13"/>
    <p:sldId id="277" r:id="rId14"/>
    <p:sldId id="260" r:id="rId15"/>
    <p:sldId id="278" r:id="rId16"/>
    <p:sldId id="261" r:id="rId1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07487019-EFB5-4B8E-98D0-D0B9AED1D54A}" type="datetimeFigureOut">
              <a:rPr lang="en-US" smtClean="0"/>
              <a:t>10/17/2018</a:t>
            </a:fld>
            <a:endParaRPr lang="en-US" dirty="0"/>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6055CA16-2CF9-4A6F-B8C3-92A8661F4D6B}" type="slidenum">
              <a:rPr lang="en-US" smtClean="0"/>
              <a:t>‹#›</a:t>
            </a:fld>
            <a:endParaRPr lang="en-US" dirty="0"/>
          </a:p>
        </p:txBody>
      </p:sp>
    </p:spTree>
    <p:extLst>
      <p:ext uri="{BB962C8B-B14F-4D97-AF65-F5344CB8AC3E}">
        <p14:creationId xmlns:p14="http://schemas.microsoft.com/office/powerpoint/2010/main" val="101799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936FCEF8-7DDE-419F-B1B3-72E071EB02B7}" type="datetimeFigureOut">
              <a:rPr lang="en-US" smtClean="0"/>
              <a:t>10/17/2018</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FFDEDC22-4670-45A5-A6A6-B3201C91252F}" type="slidenum">
              <a:rPr lang="en-US" smtClean="0"/>
              <a:t>‹#›</a:t>
            </a:fld>
            <a:endParaRPr lang="en-US" dirty="0"/>
          </a:p>
        </p:txBody>
      </p:sp>
    </p:spTree>
    <p:extLst>
      <p:ext uri="{BB962C8B-B14F-4D97-AF65-F5344CB8AC3E}">
        <p14:creationId xmlns:p14="http://schemas.microsoft.com/office/powerpoint/2010/main" val="2208096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DEDC22-4670-45A5-A6A6-B3201C91252F}" type="slidenum">
              <a:rPr lang="en-US" smtClean="0"/>
              <a:t>1</a:t>
            </a:fld>
            <a:endParaRPr lang="en-US" dirty="0"/>
          </a:p>
        </p:txBody>
      </p:sp>
    </p:spTree>
    <p:extLst>
      <p:ext uri="{BB962C8B-B14F-4D97-AF65-F5344CB8AC3E}">
        <p14:creationId xmlns:p14="http://schemas.microsoft.com/office/powerpoint/2010/main" val="3543538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Kristie will present</a:t>
            </a:r>
            <a:r>
              <a:rPr lang="en-US" baseline="0" dirty="0" smtClean="0"/>
              <a:t> this slide and discuss changing demographics in re: DPI data </a:t>
            </a:r>
            <a:endParaRPr lang="en-US" dirty="0"/>
          </a:p>
        </p:txBody>
      </p:sp>
      <p:sp>
        <p:nvSpPr>
          <p:cNvPr id="4" name="Slide Number Placeholder 3"/>
          <p:cNvSpPr>
            <a:spLocks noGrp="1"/>
          </p:cNvSpPr>
          <p:nvPr>
            <p:ph type="sldNum" sz="quarter" idx="10"/>
          </p:nvPr>
        </p:nvSpPr>
        <p:spPr/>
        <p:txBody>
          <a:bodyPr/>
          <a:lstStyle/>
          <a:p>
            <a:fld id="{FFDEDC22-4670-45A5-A6A6-B3201C91252F}" type="slidenum">
              <a:rPr lang="en-US" smtClean="0"/>
              <a:t>10</a:t>
            </a:fld>
            <a:endParaRPr lang="en-US" dirty="0"/>
          </a:p>
        </p:txBody>
      </p:sp>
    </p:spTree>
    <p:extLst>
      <p:ext uri="{BB962C8B-B14F-4D97-AF65-F5344CB8AC3E}">
        <p14:creationId xmlns:p14="http://schemas.microsoft.com/office/powerpoint/2010/main" val="1395696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EF175-46C1-4FB4-9B74-040F8651502D}" type="slidenum">
              <a:rPr lang="en-US" smtClean="0"/>
              <a:t>11</a:t>
            </a:fld>
            <a:endParaRPr lang="en-US" dirty="0"/>
          </a:p>
        </p:txBody>
      </p:sp>
    </p:spTree>
    <p:extLst>
      <p:ext uri="{BB962C8B-B14F-4D97-AF65-F5344CB8AC3E}">
        <p14:creationId xmlns:p14="http://schemas.microsoft.com/office/powerpoint/2010/main" val="759238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35166D"/>
                </a:solidFill>
              </a:rPr>
              <a:t>Early Experiences with Race</a:t>
            </a:r>
          </a:p>
          <a:p>
            <a:endParaRPr lang="en-US" dirty="0"/>
          </a:p>
        </p:txBody>
      </p:sp>
      <p:sp>
        <p:nvSpPr>
          <p:cNvPr id="4" name="Slide Number Placeholder 3"/>
          <p:cNvSpPr>
            <a:spLocks noGrp="1"/>
          </p:cNvSpPr>
          <p:nvPr>
            <p:ph type="sldNum" sz="quarter" idx="10"/>
          </p:nvPr>
        </p:nvSpPr>
        <p:spPr/>
        <p:txBody>
          <a:bodyPr/>
          <a:lstStyle/>
          <a:p>
            <a:fld id="{A92EF175-46C1-4FB4-9B74-040F8651502D}" type="slidenum">
              <a:rPr lang="en-US" smtClean="0"/>
              <a:t>12</a:t>
            </a:fld>
            <a:endParaRPr lang="en-US" dirty="0"/>
          </a:p>
        </p:txBody>
      </p:sp>
    </p:spTree>
    <p:extLst>
      <p:ext uri="{BB962C8B-B14F-4D97-AF65-F5344CB8AC3E}">
        <p14:creationId xmlns:p14="http://schemas.microsoft.com/office/powerpoint/2010/main" val="3053380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EF175-46C1-4FB4-9B74-040F8651502D}" type="slidenum">
              <a:rPr lang="en-US" smtClean="0"/>
              <a:t>13</a:t>
            </a:fld>
            <a:endParaRPr lang="en-US" dirty="0"/>
          </a:p>
        </p:txBody>
      </p:sp>
    </p:spTree>
    <p:extLst>
      <p:ext uri="{BB962C8B-B14F-4D97-AF65-F5344CB8AC3E}">
        <p14:creationId xmlns:p14="http://schemas.microsoft.com/office/powerpoint/2010/main" val="696119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a:t>
            </a:r>
            <a:r>
              <a:rPr lang="en-US" baseline="0" dirty="0" smtClean="0"/>
              <a:t> send out invitation letter with more information after the staff meeting </a:t>
            </a:r>
            <a:endParaRPr lang="en-US" dirty="0"/>
          </a:p>
        </p:txBody>
      </p:sp>
      <p:sp>
        <p:nvSpPr>
          <p:cNvPr id="4" name="Slide Number Placeholder 3"/>
          <p:cNvSpPr>
            <a:spLocks noGrp="1"/>
          </p:cNvSpPr>
          <p:nvPr>
            <p:ph type="sldNum" sz="quarter" idx="10"/>
          </p:nvPr>
        </p:nvSpPr>
        <p:spPr/>
        <p:txBody>
          <a:bodyPr/>
          <a:lstStyle/>
          <a:p>
            <a:fld id="{FFDEDC22-4670-45A5-A6A6-B3201C91252F}" type="slidenum">
              <a:rPr lang="en-US" smtClean="0"/>
              <a:t>14</a:t>
            </a:fld>
            <a:endParaRPr lang="en-US" dirty="0"/>
          </a:p>
        </p:txBody>
      </p:sp>
    </p:spTree>
    <p:extLst>
      <p:ext uri="{BB962C8B-B14F-4D97-AF65-F5344CB8AC3E}">
        <p14:creationId xmlns:p14="http://schemas.microsoft.com/office/powerpoint/2010/main" val="2648510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EF175-46C1-4FB4-9B74-040F8651502D}" type="slidenum">
              <a:rPr lang="en-US" smtClean="0"/>
              <a:t>15</a:t>
            </a:fld>
            <a:endParaRPr lang="en-US" dirty="0"/>
          </a:p>
        </p:txBody>
      </p:sp>
    </p:spTree>
    <p:extLst>
      <p:ext uri="{BB962C8B-B14F-4D97-AF65-F5344CB8AC3E}">
        <p14:creationId xmlns:p14="http://schemas.microsoft.com/office/powerpoint/2010/main" val="4087270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DEDC22-4670-45A5-A6A6-B3201C91252F}" type="slidenum">
              <a:rPr lang="en-US" smtClean="0"/>
              <a:t>16</a:t>
            </a:fld>
            <a:endParaRPr lang="en-US" dirty="0"/>
          </a:p>
        </p:txBody>
      </p:sp>
    </p:spTree>
    <p:extLst>
      <p:ext uri="{BB962C8B-B14F-4D97-AF65-F5344CB8AC3E}">
        <p14:creationId xmlns:p14="http://schemas.microsoft.com/office/powerpoint/2010/main" val="298863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EF175-46C1-4FB4-9B74-040F8651502D}" type="slidenum">
              <a:rPr lang="en-US" smtClean="0"/>
              <a:t>2</a:t>
            </a:fld>
            <a:endParaRPr lang="en-US" dirty="0"/>
          </a:p>
        </p:txBody>
      </p:sp>
    </p:spTree>
    <p:extLst>
      <p:ext uri="{BB962C8B-B14F-4D97-AF65-F5344CB8AC3E}">
        <p14:creationId xmlns:p14="http://schemas.microsoft.com/office/powerpoint/2010/main" val="2758453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35166D"/>
                </a:solidFill>
              </a:rPr>
              <a:t>Definition Matching</a:t>
            </a:r>
          </a:p>
          <a:p>
            <a:endParaRPr lang="en-US" dirty="0"/>
          </a:p>
        </p:txBody>
      </p:sp>
      <p:sp>
        <p:nvSpPr>
          <p:cNvPr id="4" name="Slide Number Placeholder 3"/>
          <p:cNvSpPr>
            <a:spLocks noGrp="1"/>
          </p:cNvSpPr>
          <p:nvPr>
            <p:ph type="sldNum" sz="quarter" idx="10"/>
          </p:nvPr>
        </p:nvSpPr>
        <p:spPr/>
        <p:txBody>
          <a:bodyPr/>
          <a:lstStyle/>
          <a:p>
            <a:fld id="{A92EF175-46C1-4FB4-9B74-040F8651502D}" type="slidenum">
              <a:rPr lang="en-US" smtClean="0"/>
              <a:t>3</a:t>
            </a:fld>
            <a:endParaRPr lang="en-US" dirty="0"/>
          </a:p>
        </p:txBody>
      </p:sp>
    </p:spTree>
    <p:extLst>
      <p:ext uri="{BB962C8B-B14F-4D97-AF65-F5344CB8AC3E}">
        <p14:creationId xmlns:p14="http://schemas.microsoft.com/office/powerpoint/2010/main" val="41712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220788" y="731838"/>
            <a:ext cx="4873625" cy="3656012"/>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34" charset="-128"/>
              </a:rPr>
              <a:t>What</a:t>
            </a:r>
            <a:r>
              <a:rPr lang="en-US" altLang="en-US" baseline="0" dirty="0" smtClean="0">
                <a:latin typeface="Arial" pitchFamily="34" charset="0"/>
                <a:ea typeface="ＭＳ Ｐゴシック" pitchFamily="34" charset="-128"/>
              </a:rPr>
              <a:t> is health equity?</a:t>
            </a:r>
            <a:endParaRPr lang="en-US" alt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2055840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DEDC22-4670-45A5-A6A6-B3201C91252F}" type="slidenum">
              <a:rPr lang="en-US" smtClean="0"/>
              <a:t>5</a:t>
            </a:fld>
            <a:endParaRPr lang="en-US" dirty="0"/>
          </a:p>
        </p:txBody>
      </p:sp>
    </p:spTree>
    <p:extLst>
      <p:ext uri="{BB962C8B-B14F-4D97-AF65-F5344CB8AC3E}">
        <p14:creationId xmlns:p14="http://schemas.microsoft.com/office/powerpoint/2010/main" val="1249262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DEDC22-4670-45A5-A6A6-B3201C91252F}" type="slidenum">
              <a:rPr lang="en-US" smtClean="0"/>
              <a:t>6</a:t>
            </a:fld>
            <a:endParaRPr lang="en-US" dirty="0"/>
          </a:p>
        </p:txBody>
      </p:sp>
    </p:spTree>
    <p:extLst>
      <p:ext uri="{BB962C8B-B14F-4D97-AF65-F5344CB8AC3E}">
        <p14:creationId xmlns:p14="http://schemas.microsoft.com/office/powerpoint/2010/main" val="1249262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Kristie will present</a:t>
            </a:r>
            <a:r>
              <a:rPr lang="en-US" baseline="0" dirty="0" smtClean="0"/>
              <a:t> this slide and discuss changing demographics in re: DPI data </a:t>
            </a:r>
          </a:p>
          <a:p>
            <a:r>
              <a:rPr lang="en-US" sz="1200" dirty="0" smtClean="0">
                <a:latin typeface="Franklin Gothic Book" pitchFamily="34" charset="0"/>
              </a:rPr>
              <a:t>Accreditation</a:t>
            </a:r>
          </a:p>
          <a:p>
            <a:r>
              <a:rPr lang="en-US" sz="1200" dirty="0" smtClean="0">
                <a:latin typeface="Franklin Gothic Book" pitchFamily="34" charset="0"/>
              </a:rPr>
              <a:t>Business as usual = same outcomes</a:t>
            </a:r>
          </a:p>
          <a:p>
            <a:r>
              <a:rPr lang="en-US" sz="1200" dirty="0" smtClean="0">
                <a:latin typeface="Franklin Gothic Book" pitchFamily="34" charset="0"/>
              </a:rPr>
              <a:t>Sustainability</a:t>
            </a:r>
          </a:p>
          <a:p>
            <a:r>
              <a:rPr lang="en-US" sz="1200" dirty="0" smtClean="0">
                <a:latin typeface="Franklin Gothic Book" pitchFamily="34" charset="0"/>
              </a:rPr>
              <a:t>Limited resources</a:t>
            </a:r>
          </a:p>
          <a:p>
            <a:r>
              <a:rPr lang="en-US" sz="1200" dirty="0" smtClean="0">
                <a:latin typeface="Franklin Gothic Book" pitchFamily="34" charset="0"/>
              </a:rPr>
              <a:t>Business as usual = same outcomes</a:t>
            </a:r>
          </a:p>
          <a:p>
            <a:r>
              <a:rPr lang="en-US" sz="1200" dirty="0" smtClean="0">
                <a:latin typeface="Franklin Gothic Book" pitchFamily="34" charset="0"/>
              </a:rPr>
              <a:t>Sustainability</a:t>
            </a:r>
          </a:p>
          <a:p>
            <a:r>
              <a:rPr lang="en-US" sz="1200" dirty="0" smtClean="0">
                <a:latin typeface="Franklin Gothic Book" pitchFamily="34" charset="0"/>
              </a:rPr>
              <a:t>Limited resources </a:t>
            </a:r>
          </a:p>
          <a:p>
            <a:endParaRPr lang="en-US" dirty="0"/>
          </a:p>
        </p:txBody>
      </p:sp>
      <p:sp>
        <p:nvSpPr>
          <p:cNvPr id="4" name="Slide Number Placeholder 3"/>
          <p:cNvSpPr>
            <a:spLocks noGrp="1"/>
          </p:cNvSpPr>
          <p:nvPr>
            <p:ph type="sldNum" sz="quarter" idx="10"/>
          </p:nvPr>
        </p:nvSpPr>
        <p:spPr/>
        <p:txBody>
          <a:bodyPr/>
          <a:lstStyle/>
          <a:p>
            <a:fld id="{FFDEDC22-4670-45A5-A6A6-B3201C91252F}" type="slidenum">
              <a:rPr lang="en-US" smtClean="0"/>
              <a:t>7</a:t>
            </a:fld>
            <a:endParaRPr lang="en-US" dirty="0"/>
          </a:p>
        </p:txBody>
      </p:sp>
    </p:spTree>
    <p:extLst>
      <p:ext uri="{BB962C8B-B14F-4D97-AF65-F5344CB8AC3E}">
        <p14:creationId xmlns:p14="http://schemas.microsoft.com/office/powerpoint/2010/main" val="1589470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Kristie will present</a:t>
            </a:r>
            <a:r>
              <a:rPr lang="en-US" baseline="0" dirty="0" smtClean="0"/>
              <a:t> this slide and discuss changing demographics in re: DPI data </a:t>
            </a:r>
            <a:endParaRPr lang="en-US" dirty="0"/>
          </a:p>
        </p:txBody>
      </p:sp>
      <p:sp>
        <p:nvSpPr>
          <p:cNvPr id="4" name="Slide Number Placeholder 3"/>
          <p:cNvSpPr>
            <a:spLocks noGrp="1"/>
          </p:cNvSpPr>
          <p:nvPr>
            <p:ph type="sldNum" sz="quarter" idx="10"/>
          </p:nvPr>
        </p:nvSpPr>
        <p:spPr/>
        <p:txBody>
          <a:bodyPr/>
          <a:lstStyle/>
          <a:p>
            <a:fld id="{FFDEDC22-4670-45A5-A6A6-B3201C91252F}" type="slidenum">
              <a:rPr lang="en-US" smtClean="0"/>
              <a:t>8</a:t>
            </a:fld>
            <a:endParaRPr lang="en-US" dirty="0"/>
          </a:p>
        </p:txBody>
      </p:sp>
    </p:spTree>
    <p:extLst>
      <p:ext uri="{BB962C8B-B14F-4D97-AF65-F5344CB8AC3E}">
        <p14:creationId xmlns:p14="http://schemas.microsoft.com/office/powerpoint/2010/main" val="3232254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DEDC22-4670-45A5-A6A6-B3201C91252F}" type="slidenum">
              <a:rPr lang="en-US" smtClean="0"/>
              <a:t>9</a:t>
            </a:fld>
            <a:endParaRPr lang="en-US" dirty="0"/>
          </a:p>
        </p:txBody>
      </p:sp>
    </p:spTree>
    <p:extLst>
      <p:ext uri="{BB962C8B-B14F-4D97-AF65-F5344CB8AC3E}">
        <p14:creationId xmlns:p14="http://schemas.microsoft.com/office/powerpoint/2010/main" val="1592605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E194F2-0968-4B93-9D5B-58219C71AB3C}" type="datetimeFigureOut">
              <a:rPr lang="en-US" smtClean="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09FB76-96A5-4424-90F3-194DC5A3BC22}" type="slidenum">
              <a:rPr lang="en-US" smtClean="0"/>
              <a:t>‹#›</a:t>
            </a:fld>
            <a:endParaRPr lang="en-US" dirty="0"/>
          </a:p>
        </p:txBody>
      </p:sp>
    </p:spTree>
    <p:extLst>
      <p:ext uri="{BB962C8B-B14F-4D97-AF65-F5344CB8AC3E}">
        <p14:creationId xmlns:p14="http://schemas.microsoft.com/office/powerpoint/2010/main" val="1320393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E194F2-0968-4B93-9D5B-58219C71AB3C}" type="datetimeFigureOut">
              <a:rPr lang="en-US" smtClean="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09FB76-96A5-4424-90F3-194DC5A3BC22}" type="slidenum">
              <a:rPr lang="en-US" smtClean="0"/>
              <a:t>‹#›</a:t>
            </a:fld>
            <a:endParaRPr lang="en-US" dirty="0"/>
          </a:p>
        </p:txBody>
      </p:sp>
    </p:spTree>
    <p:extLst>
      <p:ext uri="{BB962C8B-B14F-4D97-AF65-F5344CB8AC3E}">
        <p14:creationId xmlns:p14="http://schemas.microsoft.com/office/powerpoint/2010/main" val="4186228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E194F2-0968-4B93-9D5B-58219C71AB3C}" type="datetimeFigureOut">
              <a:rPr lang="en-US" smtClean="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09FB76-96A5-4424-90F3-194DC5A3BC22}" type="slidenum">
              <a:rPr lang="en-US" smtClean="0"/>
              <a:t>‹#›</a:t>
            </a:fld>
            <a:endParaRPr lang="en-US" dirty="0"/>
          </a:p>
        </p:txBody>
      </p:sp>
    </p:spTree>
    <p:extLst>
      <p:ext uri="{BB962C8B-B14F-4D97-AF65-F5344CB8AC3E}">
        <p14:creationId xmlns:p14="http://schemas.microsoft.com/office/powerpoint/2010/main" val="1197583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E194F2-0968-4B93-9D5B-58219C71AB3C}" type="datetimeFigureOut">
              <a:rPr lang="en-US" smtClean="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09FB76-96A5-4424-90F3-194DC5A3BC22}" type="slidenum">
              <a:rPr lang="en-US" smtClean="0"/>
              <a:t>‹#›</a:t>
            </a:fld>
            <a:endParaRPr lang="en-US" dirty="0"/>
          </a:p>
        </p:txBody>
      </p:sp>
    </p:spTree>
    <p:extLst>
      <p:ext uri="{BB962C8B-B14F-4D97-AF65-F5344CB8AC3E}">
        <p14:creationId xmlns:p14="http://schemas.microsoft.com/office/powerpoint/2010/main" val="960739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E194F2-0968-4B93-9D5B-58219C71AB3C}" type="datetimeFigureOut">
              <a:rPr lang="en-US" smtClean="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09FB76-96A5-4424-90F3-194DC5A3BC22}" type="slidenum">
              <a:rPr lang="en-US" smtClean="0"/>
              <a:t>‹#›</a:t>
            </a:fld>
            <a:endParaRPr lang="en-US" dirty="0"/>
          </a:p>
        </p:txBody>
      </p:sp>
    </p:spTree>
    <p:extLst>
      <p:ext uri="{BB962C8B-B14F-4D97-AF65-F5344CB8AC3E}">
        <p14:creationId xmlns:p14="http://schemas.microsoft.com/office/powerpoint/2010/main" val="3231574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E194F2-0968-4B93-9D5B-58219C71AB3C}" type="datetimeFigureOut">
              <a:rPr lang="en-US" smtClean="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09FB76-96A5-4424-90F3-194DC5A3BC22}" type="slidenum">
              <a:rPr lang="en-US" smtClean="0"/>
              <a:t>‹#›</a:t>
            </a:fld>
            <a:endParaRPr lang="en-US" dirty="0"/>
          </a:p>
        </p:txBody>
      </p:sp>
    </p:spTree>
    <p:extLst>
      <p:ext uri="{BB962C8B-B14F-4D97-AF65-F5344CB8AC3E}">
        <p14:creationId xmlns:p14="http://schemas.microsoft.com/office/powerpoint/2010/main" val="262253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E194F2-0968-4B93-9D5B-58219C71AB3C}" type="datetimeFigureOut">
              <a:rPr lang="en-US" smtClean="0"/>
              <a:t>10/17/2018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309FB76-96A5-4424-90F3-194DC5A3BC22}" type="slidenum">
              <a:rPr lang="en-US" smtClean="0"/>
              <a:t>‹#›</a:t>
            </a:fld>
            <a:endParaRPr lang="en-US" dirty="0"/>
          </a:p>
        </p:txBody>
      </p:sp>
    </p:spTree>
    <p:extLst>
      <p:ext uri="{BB962C8B-B14F-4D97-AF65-F5344CB8AC3E}">
        <p14:creationId xmlns:p14="http://schemas.microsoft.com/office/powerpoint/2010/main" val="3647901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E194F2-0968-4B93-9D5B-58219C71AB3C}" type="datetimeFigureOut">
              <a:rPr lang="en-US" smtClean="0"/>
              <a:t>10/17/2018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309FB76-96A5-4424-90F3-194DC5A3BC22}" type="slidenum">
              <a:rPr lang="en-US" smtClean="0"/>
              <a:t>‹#›</a:t>
            </a:fld>
            <a:endParaRPr lang="en-US" dirty="0"/>
          </a:p>
        </p:txBody>
      </p:sp>
    </p:spTree>
    <p:extLst>
      <p:ext uri="{BB962C8B-B14F-4D97-AF65-F5344CB8AC3E}">
        <p14:creationId xmlns:p14="http://schemas.microsoft.com/office/powerpoint/2010/main" val="3720970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E194F2-0968-4B93-9D5B-58219C71AB3C}" type="datetimeFigureOut">
              <a:rPr lang="en-US" smtClean="0"/>
              <a:t>10/17/2018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309FB76-96A5-4424-90F3-194DC5A3BC22}" type="slidenum">
              <a:rPr lang="en-US" smtClean="0"/>
              <a:t>‹#›</a:t>
            </a:fld>
            <a:endParaRPr lang="en-US" dirty="0"/>
          </a:p>
        </p:txBody>
      </p:sp>
    </p:spTree>
    <p:extLst>
      <p:ext uri="{BB962C8B-B14F-4D97-AF65-F5344CB8AC3E}">
        <p14:creationId xmlns:p14="http://schemas.microsoft.com/office/powerpoint/2010/main" val="2607922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E194F2-0968-4B93-9D5B-58219C71AB3C}" type="datetimeFigureOut">
              <a:rPr lang="en-US" smtClean="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09FB76-96A5-4424-90F3-194DC5A3BC22}" type="slidenum">
              <a:rPr lang="en-US" smtClean="0"/>
              <a:t>‹#›</a:t>
            </a:fld>
            <a:endParaRPr lang="en-US" dirty="0"/>
          </a:p>
        </p:txBody>
      </p:sp>
    </p:spTree>
    <p:extLst>
      <p:ext uri="{BB962C8B-B14F-4D97-AF65-F5344CB8AC3E}">
        <p14:creationId xmlns:p14="http://schemas.microsoft.com/office/powerpoint/2010/main" val="956724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E194F2-0968-4B93-9D5B-58219C71AB3C}" type="datetimeFigureOut">
              <a:rPr lang="en-US" smtClean="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09FB76-96A5-4424-90F3-194DC5A3BC22}" type="slidenum">
              <a:rPr lang="en-US" smtClean="0"/>
              <a:t>‹#›</a:t>
            </a:fld>
            <a:endParaRPr lang="en-US" dirty="0"/>
          </a:p>
        </p:txBody>
      </p:sp>
    </p:spTree>
    <p:extLst>
      <p:ext uri="{BB962C8B-B14F-4D97-AF65-F5344CB8AC3E}">
        <p14:creationId xmlns:p14="http://schemas.microsoft.com/office/powerpoint/2010/main" val="238570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194F2-0968-4B93-9D5B-58219C71AB3C}" type="datetimeFigureOut">
              <a:rPr lang="en-US" smtClean="0"/>
              <a:t>10/17/2018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09FB76-96A5-4424-90F3-194DC5A3BC22}" type="slidenum">
              <a:rPr lang="en-US" smtClean="0"/>
              <a:t>‹#›</a:t>
            </a:fld>
            <a:endParaRPr lang="en-US" dirty="0"/>
          </a:p>
        </p:txBody>
      </p:sp>
    </p:spTree>
    <p:extLst>
      <p:ext uri="{BB962C8B-B14F-4D97-AF65-F5344CB8AC3E}">
        <p14:creationId xmlns:p14="http://schemas.microsoft.com/office/powerpoint/2010/main" val="4019777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ETR9qrVS17g" TargetMode="Externa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krauter-egge@co.wood.wi.us"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hyperlink" Target="https://healthypeoplewoodcounty.org/" TargetMode="External"/><Relationship Id="rId5" Type="http://schemas.openxmlformats.org/officeDocument/2006/relationships/image" Target="../media/image13.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mhzUC-F-Q8c" TargetMode="Externa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health equ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231" y="120869"/>
            <a:ext cx="11950262" cy="5975131"/>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p:cNvSpPr txBox="1">
            <a:spLocks/>
          </p:cNvSpPr>
          <p:nvPr/>
        </p:nvSpPr>
        <p:spPr>
          <a:xfrm>
            <a:off x="1371600" y="6222521"/>
            <a:ext cx="6705600" cy="635479"/>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600" dirty="0" smtClean="0">
                <a:latin typeface="+mj-lt"/>
              </a:rPr>
              <a:t>Kristie Egge, MPH |Wood County Health Department</a:t>
            </a:r>
            <a:endParaRPr lang="en-US" sz="2600" dirty="0">
              <a:latin typeface="+mj-lt"/>
            </a:endParaRPr>
          </a:p>
        </p:txBody>
      </p:sp>
    </p:spTree>
    <p:extLst>
      <p:ext uri="{BB962C8B-B14F-4D97-AF65-F5344CB8AC3E}">
        <p14:creationId xmlns:p14="http://schemas.microsoft.com/office/powerpoint/2010/main" val="11535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81000"/>
            <a:ext cx="8229600" cy="1143000"/>
          </a:xfrm>
        </p:spPr>
        <p:txBody>
          <a:bodyPr>
            <a:normAutofit/>
          </a:bodyPr>
          <a:lstStyle/>
          <a:p>
            <a:pPr algn="l"/>
            <a:r>
              <a:rPr lang="en-US" b="1" dirty="0" smtClean="0"/>
              <a:t>History </a:t>
            </a:r>
            <a:r>
              <a:rPr lang="en-US" b="1" dirty="0"/>
              <a:t>of the </a:t>
            </a:r>
            <a:r>
              <a:rPr lang="en-US" b="1" dirty="0" smtClean="0"/>
              <a:t>Suburbs</a:t>
            </a:r>
            <a:endParaRPr lang="en-US" b="1" dirty="0"/>
          </a:p>
        </p:txBody>
      </p:sp>
      <p:pic>
        <p:nvPicPr>
          <p:cNvPr id="3" name="ETR9qrVS17g"/>
          <p:cNvPicPr>
            <a:picLocks noRot="1" noChangeAspect="1"/>
          </p:cNvPicPr>
          <p:nvPr>
            <a:videoFile r:link="rId1"/>
          </p:nvPr>
        </p:nvPicPr>
        <p:blipFill>
          <a:blip r:embed="rId4"/>
          <a:stretch>
            <a:fillRect/>
          </a:stretch>
        </p:blipFill>
        <p:spPr>
          <a:xfrm>
            <a:off x="990600" y="1447800"/>
            <a:ext cx="7044266" cy="3962400"/>
          </a:xfrm>
          <a:prstGeom prst="rect">
            <a:avLst/>
          </a:prstGeom>
        </p:spPr>
      </p:pic>
    </p:spTree>
    <p:extLst>
      <p:ext uri="{BB962C8B-B14F-4D97-AF65-F5344CB8AC3E}">
        <p14:creationId xmlns:p14="http://schemas.microsoft.com/office/powerpoint/2010/main" val="2586180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pPr algn="l"/>
            <a:r>
              <a:rPr lang="en-US" b="1" dirty="0" smtClean="0"/>
              <a:t>Why Race Matters</a:t>
            </a:r>
            <a:endParaRPr lang="en-US" b="1" dirty="0"/>
          </a:p>
        </p:txBody>
      </p:sp>
      <p:sp>
        <p:nvSpPr>
          <p:cNvPr id="3" name="Rectangle 2"/>
          <p:cNvSpPr/>
          <p:nvPr/>
        </p:nvSpPr>
        <p:spPr>
          <a:xfrm>
            <a:off x="589384" y="1600199"/>
            <a:ext cx="7945016" cy="4401205"/>
          </a:xfrm>
          <a:prstGeom prst="rect">
            <a:avLst/>
          </a:prstGeom>
        </p:spPr>
        <p:txBody>
          <a:bodyPr wrap="square">
            <a:spAutoFit/>
          </a:bodyPr>
          <a:lstStyle/>
          <a:p>
            <a:pPr marL="285750" indent="-285750">
              <a:spcBef>
                <a:spcPts val="1200"/>
              </a:spcBef>
              <a:buFont typeface="Arial" panose="020B0604020202020204" pitchFamily="34" charset="0"/>
              <a:buChar char="•"/>
            </a:pPr>
            <a:r>
              <a:rPr lang="en-US" sz="2500" dirty="0" smtClean="0"/>
              <a:t>Racial </a:t>
            </a:r>
            <a:r>
              <a:rPr lang="en-US" sz="2500" dirty="0"/>
              <a:t>inequities persist in every </a:t>
            </a:r>
            <a:r>
              <a:rPr lang="en-US" sz="2500" dirty="0" smtClean="0"/>
              <a:t>system;</a:t>
            </a:r>
            <a:r>
              <a:rPr lang="en-US" sz="2500" dirty="0"/>
              <a:t> Health, Education, Criminal Justice, Employment, and so </a:t>
            </a:r>
            <a:r>
              <a:rPr lang="en-US" sz="2500" dirty="0" smtClean="0"/>
              <a:t>on.</a:t>
            </a:r>
          </a:p>
          <a:p>
            <a:pPr marL="285750" indent="-285750">
              <a:spcBef>
                <a:spcPts val="1200"/>
              </a:spcBef>
              <a:buFont typeface="Arial" panose="020B0604020202020204" pitchFamily="34" charset="0"/>
              <a:buChar char="•"/>
            </a:pPr>
            <a:r>
              <a:rPr lang="en-US" sz="2500" dirty="0" smtClean="0"/>
              <a:t>When </a:t>
            </a:r>
            <a:r>
              <a:rPr lang="en-US" sz="2500" dirty="0"/>
              <a:t>you look within other dimensions of identity — income, gender, sexuality, education, ability, age, citizenship, and geography — there are inequities based on race. </a:t>
            </a:r>
            <a:endParaRPr lang="en-US" sz="2500" dirty="0" smtClean="0"/>
          </a:p>
          <a:p>
            <a:pPr marL="285750" indent="-285750">
              <a:spcBef>
                <a:spcPts val="1200"/>
              </a:spcBef>
              <a:buFont typeface="Arial" panose="020B0604020202020204" pitchFamily="34" charset="0"/>
              <a:buChar char="•"/>
            </a:pPr>
            <a:r>
              <a:rPr lang="en-US" sz="2500" dirty="0"/>
              <a:t>Advancing health equity requires addressing all areas of marginalization and understanding the interconnected nature of oppression.</a:t>
            </a:r>
            <a:endParaRPr lang="en-US" sz="2500" dirty="0" smtClean="0"/>
          </a:p>
          <a:p>
            <a:pPr marL="285750" indent="-285750">
              <a:spcBef>
                <a:spcPts val="1200"/>
              </a:spcBef>
              <a:buFont typeface="Arial" panose="020B0604020202020204" pitchFamily="34" charset="0"/>
              <a:buChar char="•"/>
            </a:pPr>
            <a:endParaRPr lang="en-US" sz="2500" dirty="0" smtClean="0">
              <a:solidFill>
                <a:srgbClr val="35166D"/>
              </a:solidFill>
            </a:endParaRPr>
          </a:p>
        </p:txBody>
      </p:sp>
      <p:sp>
        <p:nvSpPr>
          <p:cNvPr id="4" name="Rectangle 3"/>
          <p:cNvSpPr/>
          <p:nvPr/>
        </p:nvSpPr>
        <p:spPr>
          <a:xfrm>
            <a:off x="5943600" y="6324600"/>
            <a:ext cx="3048000" cy="461665"/>
          </a:xfrm>
          <a:prstGeom prst="rect">
            <a:avLst/>
          </a:prstGeom>
        </p:spPr>
        <p:txBody>
          <a:bodyPr wrap="square">
            <a:spAutoFit/>
          </a:bodyPr>
          <a:lstStyle/>
          <a:p>
            <a:pPr algn="r">
              <a:spcBef>
                <a:spcPts val="1200"/>
              </a:spcBef>
            </a:pPr>
            <a:r>
              <a:rPr lang="en-US" sz="1200" dirty="0" smtClean="0"/>
              <a:t>Pulled from Human Impact Partners        Health Equity Guide</a:t>
            </a:r>
            <a:endParaRPr lang="en-US" sz="1200" dirty="0"/>
          </a:p>
        </p:txBody>
      </p:sp>
    </p:spTree>
    <p:extLst>
      <p:ext uri="{BB962C8B-B14F-4D97-AF65-F5344CB8AC3E}">
        <p14:creationId xmlns:p14="http://schemas.microsoft.com/office/powerpoint/2010/main" val="1988397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05800" cy="1143000"/>
          </a:xfrm>
        </p:spPr>
        <p:txBody>
          <a:bodyPr>
            <a:normAutofit/>
          </a:bodyPr>
          <a:lstStyle/>
          <a:p>
            <a:pPr algn="l"/>
            <a:r>
              <a:rPr lang="en-US" b="1" dirty="0" smtClean="0"/>
              <a:t>Reflection</a:t>
            </a:r>
            <a:endParaRPr lang="en-US" b="1" dirty="0"/>
          </a:p>
        </p:txBody>
      </p:sp>
      <p:pic>
        <p:nvPicPr>
          <p:cNvPr id="1026" name="Picture 2" descr="Image result for reflection 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47800"/>
            <a:ext cx="9448800" cy="4397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353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l"/>
            <a:r>
              <a:rPr lang="en-US" b="1" dirty="0" smtClean="0"/>
              <a:t>Equity Questions For Your Work</a:t>
            </a:r>
            <a:endParaRPr lang="en-US" b="1" dirty="0"/>
          </a:p>
        </p:txBody>
      </p:sp>
      <p:sp>
        <p:nvSpPr>
          <p:cNvPr id="3" name="Rectangle 2"/>
          <p:cNvSpPr/>
          <p:nvPr/>
        </p:nvSpPr>
        <p:spPr>
          <a:xfrm>
            <a:off x="589384" y="1600199"/>
            <a:ext cx="7945016" cy="3939540"/>
          </a:xfrm>
          <a:prstGeom prst="rect">
            <a:avLst/>
          </a:prstGeom>
        </p:spPr>
        <p:txBody>
          <a:bodyPr wrap="square">
            <a:spAutoFit/>
          </a:bodyPr>
          <a:lstStyle/>
          <a:p>
            <a:pPr marL="285750" indent="-285750">
              <a:spcBef>
                <a:spcPts val="1200"/>
              </a:spcBef>
              <a:buFont typeface="Arial" panose="020B0604020202020204" pitchFamily="34" charset="0"/>
              <a:buChar char="•"/>
            </a:pPr>
            <a:r>
              <a:rPr lang="en-US" sz="2200" dirty="0" smtClean="0"/>
              <a:t>Benefits</a:t>
            </a:r>
          </a:p>
          <a:p>
            <a:pPr marL="742950" lvl="1" indent="-285750">
              <a:buFont typeface="Arial" panose="020B0604020202020204" pitchFamily="34" charset="0"/>
              <a:buChar char="•"/>
            </a:pPr>
            <a:r>
              <a:rPr lang="en-US" sz="2200" dirty="0" smtClean="0"/>
              <a:t>Who </a:t>
            </a:r>
            <a:r>
              <a:rPr lang="en-US" sz="2200" dirty="0"/>
              <a:t>is likely to benefit the most from </a:t>
            </a:r>
            <a:r>
              <a:rPr lang="en-US" sz="2200" dirty="0" smtClean="0"/>
              <a:t>our work? </a:t>
            </a:r>
            <a:r>
              <a:rPr lang="en-US" sz="2200" dirty="0"/>
              <a:t>How? </a:t>
            </a:r>
            <a:endParaRPr lang="en-US" sz="2200" dirty="0" smtClean="0"/>
          </a:p>
          <a:p>
            <a:pPr marL="742950" lvl="1" indent="-285750">
              <a:buFont typeface="Arial" panose="020B0604020202020204" pitchFamily="34" charset="0"/>
              <a:buChar char="•"/>
            </a:pPr>
            <a:r>
              <a:rPr lang="en-US" sz="2200" dirty="0" smtClean="0"/>
              <a:t>How </a:t>
            </a:r>
            <a:r>
              <a:rPr lang="en-US" sz="2200" dirty="0"/>
              <a:t>can we more equitably distribute the benefits?</a:t>
            </a:r>
          </a:p>
          <a:p>
            <a:pPr marL="285750" indent="-285750">
              <a:spcBef>
                <a:spcPts val="1200"/>
              </a:spcBef>
              <a:buFont typeface="Arial" panose="020B0604020202020204" pitchFamily="34" charset="0"/>
              <a:buChar char="•"/>
            </a:pPr>
            <a:r>
              <a:rPr lang="en-US" sz="2200" dirty="0" smtClean="0"/>
              <a:t>Negative impacts</a:t>
            </a:r>
          </a:p>
          <a:p>
            <a:pPr marL="742950" lvl="1" indent="-285750">
              <a:buFont typeface="Arial" panose="020B0604020202020204" pitchFamily="34" charset="0"/>
              <a:buChar char="•"/>
            </a:pPr>
            <a:r>
              <a:rPr lang="en-US" sz="2200" dirty="0" smtClean="0"/>
              <a:t>How </a:t>
            </a:r>
            <a:r>
              <a:rPr lang="en-US" sz="2200" dirty="0"/>
              <a:t>might </a:t>
            </a:r>
            <a:r>
              <a:rPr lang="en-US" sz="2200" dirty="0" smtClean="0"/>
              <a:t>our work </a:t>
            </a:r>
            <a:r>
              <a:rPr lang="en-US" sz="2200" dirty="0"/>
              <a:t>negatively impact communities facing inequities? </a:t>
            </a:r>
            <a:endParaRPr lang="en-US" sz="2200" dirty="0" smtClean="0"/>
          </a:p>
          <a:p>
            <a:pPr marL="742950" lvl="1" indent="-285750">
              <a:buFont typeface="Arial" panose="020B0604020202020204" pitchFamily="34" charset="0"/>
              <a:buChar char="•"/>
            </a:pPr>
            <a:r>
              <a:rPr lang="en-US" sz="2200" dirty="0" smtClean="0"/>
              <a:t>How </a:t>
            </a:r>
            <a:r>
              <a:rPr lang="en-US" sz="2200" dirty="0"/>
              <a:t>might it compound existing negative </a:t>
            </a:r>
            <a:r>
              <a:rPr lang="en-US" sz="2200" dirty="0" smtClean="0"/>
              <a:t>conditions?</a:t>
            </a:r>
          </a:p>
          <a:p>
            <a:pPr marL="742950" lvl="1" indent="-285750">
              <a:buFont typeface="Arial" panose="020B0604020202020204" pitchFamily="34" charset="0"/>
              <a:buChar char="•"/>
            </a:pPr>
            <a:r>
              <a:rPr lang="en-US" sz="2200" dirty="0" smtClean="0"/>
              <a:t>How </a:t>
            </a:r>
            <a:r>
              <a:rPr lang="en-US" sz="2200" dirty="0"/>
              <a:t>might this </a:t>
            </a:r>
            <a:r>
              <a:rPr lang="en-US" sz="2200" dirty="0" smtClean="0"/>
              <a:t>work </a:t>
            </a:r>
            <a:r>
              <a:rPr lang="en-US" sz="2200" dirty="0"/>
              <a:t>worsen or ignore existing disparities?</a:t>
            </a:r>
          </a:p>
          <a:p>
            <a:pPr marL="285750" indent="-285750">
              <a:spcBef>
                <a:spcPts val="1200"/>
              </a:spcBef>
              <a:buFont typeface="Arial" panose="020B0604020202020204" pitchFamily="34" charset="0"/>
              <a:buChar char="•"/>
            </a:pPr>
            <a:r>
              <a:rPr lang="en-US" sz="2200" dirty="0" smtClean="0"/>
              <a:t>Community involvement</a:t>
            </a:r>
          </a:p>
          <a:p>
            <a:pPr marL="285750" indent="-285750">
              <a:spcBef>
                <a:spcPts val="1200"/>
              </a:spcBef>
              <a:buFont typeface="Arial" panose="020B0604020202020204" pitchFamily="34" charset="0"/>
              <a:buChar char="•"/>
            </a:pPr>
            <a:r>
              <a:rPr lang="en-US" sz="2200" dirty="0" smtClean="0"/>
              <a:t>Additional considerations</a:t>
            </a:r>
            <a:endParaRPr lang="en-US" sz="2200" dirty="0"/>
          </a:p>
        </p:txBody>
      </p:sp>
      <p:sp>
        <p:nvSpPr>
          <p:cNvPr id="4" name="Rectangle 3"/>
          <p:cNvSpPr/>
          <p:nvPr/>
        </p:nvSpPr>
        <p:spPr>
          <a:xfrm>
            <a:off x="5943600" y="6324600"/>
            <a:ext cx="3048000" cy="461665"/>
          </a:xfrm>
          <a:prstGeom prst="rect">
            <a:avLst/>
          </a:prstGeom>
        </p:spPr>
        <p:txBody>
          <a:bodyPr wrap="square">
            <a:spAutoFit/>
          </a:bodyPr>
          <a:lstStyle/>
          <a:p>
            <a:pPr>
              <a:spcBef>
                <a:spcPts val="1200"/>
              </a:spcBef>
            </a:pPr>
            <a:r>
              <a:rPr lang="en-US" sz="1200" dirty="0" smtClean="0"/>
              <a:t>Adapted from Thrive &amp; Central WI Health Equity &amp; Substance Use Convening group</a:t>
            </a:r>
            <a:endParaRPr lang="en-US" sz="1200" dirty="0"/>
          </a:p>
        </p:txBody>
      </p:sp>
    </p:spTree>
    <p:extLst>
      <p:ext uri="{BB962C8B-B14F-4D97-AF65-F5344CB8AC3E}">
        <p14:creationId xmlns:p14="http://schemas.microsoft.com/office/powerpoint/2010/main" val="440978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What Can You Do?</a:t>
            </a:r>
            <a:endParaRPr lang="en-US" b="1" dirty="0"/>
          </a:p>
        </p:txBody>
      </p:sp>
      <p:sp>
        <p:nvSpPr>
          <p:cNvPr id="3" name="Content Placeholder 2"/>
          <p:cNvSpPr>
            <a:spLocks noGrp="1"/>
          </p:cNvSpPr>
          <p:nvPr>
            <p:ph idx="1"/>
          </p:nvPr>
        </p:nvSpPr>
        <p:spPr>
          <a:xfrm>
            <a:off x="457200" y="1295400"/>
            <a:ext cx="8229600" cy="5410200"/>
          </a:xfrm>
        </p:spPr>
        <p:txBody>
          <a:bodyPr>
            <a:normAutofit/>
          </a:bodyPr>
          <a:lstStyle/>
          <a:p>
            <a:r>
              <a:rPr lang="en-US" sz="2200" dirty="0" smtClean="0">
                <a:latin typeface="+mj-lt"/>
              </a:rPr>
              <a:t>Learn, learn, learn….</a:t>
            </a:r>
          </a:p>
          <a:p>
            <a:r>
              <a:rPr lang="en-US" sz="2200" dirty="0" smtClean="0">
                <a:latin typeface="+mj-lt"/>
              </a:rPr>
              <a:t>Build a health equity team within your organization</a:t>
            </a:r>
          </a:p>
          <a:p>
            <a:r>
              <a:rPr lang="en-US" sz="2200" dirty="0" smtClean="0">
                <a:latin typeface="+mj-lt"/>
              </a:rPr>
              <a:t>Begin looking internally at your procedures and policies</a:t>
            </a:r>
          </a:p>
          <a:p>
            <a:endParaRPr lang="en-US" sz="2200" dirty="0" smtClean="0">
              <a:latin typeface="+mj-lt"/>
            </a:endParaRPr>
          </a:p>
          <a:p>
            <a:pPr marL="0" indent="0">
              <a:buNone/>
            </a:pPr>
            <a:r>
              <a:rPr lang="en-US" sz="2200" b="1" dirty="0">
                <a:latin typeface="+mj-lt"/>
              </a:rPr>
              <a:t> </a:t>
            </a:r>
            <a:r>
              <a:rPr lang="en-US" sz="2200" b="1" dirty="0" smtClean="0">
                <a:latin typeface="+mj-lt"/>
              </a:rPr>
              <a:t>     Health Equity Guide- Human Impact Partners</a:t>
            </a:r>
          </a:p>
          <a:p>
            <a:pPr marL="0" indent="0">
              <a:buNone/>
            </a:pPr>
            <a:endParaRPr lang="en-US" sz="2200" dirty="0">
              <a:latin typeface="+mj-lt"/>
            </a:endParaRPr>
          </a:p>
        </p:txBody>
      </p:sp>
      <p:pic>
        <p:nvPicPr>
          <p:cNvPr id="4" name="Picture 3"/>
          <p:cNvPicPr>
            <a:picLocks noChangeAspect="1"/>
          </p:cNvPicPr>
          <p:nvPr/>
        </p:nvPicPr>
        <p:blipFill>
          <a:blip r:embed="rId3"/>
          <a:stretch>
            <a:fillRect/>
          </a:stretch>
        </p:blipFill>
        <p:spPr>
          <a:xfrm>
            <a:off x="762000" y="3505200"/>
            <a:ext cx="7377112" cy="3119738"/>
          </a:xfrm>
          <a:prstGeom prst="rect">
            <a:avLst/>
          </a:prstGeom>
        </p:spPr>
      </p:pic>
    </p:spTree>
    <p:extLst>
      <p:ext uri="{BB962C8B-B14F-4D97-AF65-F5344CB8AC3E}">
        <p14:creationId xmlns:p14="http://schemas.microsoft.com/office/powerpoint/2010/main" val="1189655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497" y="477054"/>
            <a:ext cx="5257800" cy="990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cs typeface="Arial" panose="020B0604020202020204" pitchFamily="34" charset="0"/>
              </a:rPr>
              <a:t>Thank</a:t>
            </a:r>
            <a:r>
              <a:rPr lang="en-US" sz="4800" b="1" dirty="0" smtClean="0">
                <a:cs typeface="Arial" panose="020B0604020202020204" pitchFamily="34" charset="0"/>
              </a:rPr>
              <a:t> You! </a:t>
            </a:r>
          </a:p>
        </p:txBody>
      </p:sp>
      <p:sp>
        <p:nvSpPr>
          <p:cNvPr id="3" name="Rectangle 2"/>
          <p:cNvSpPr/>
          <p:nvPr/>
        </p:nvSpPr>
        <p:spPr>
          <a:xfrm>
            <a:off x="5285344" y="1905000"/>
            <a:ext cx="3167076" cy="584775"/>
          </a:xfrm>
          <a:prstGeom prst="rect">
            <a:avLst/>
          </a:prstGeom>
        </p:spPr>
        <p:txBody>
          <a:bodyPr wrap="square">
            <a:spAutoFit/>
          </a:bodyPr>
          <a:lstStyle/>
          <a:p>
            <a:r>
              <a:rPr lang="en-US" sz="3200" b="1" dirty="0" smtClean="0"/>
              <a:t>Find us online!</a:t>
            </a:r>
          </a:p>
        </p:txBody>
      </p:sp>
      <p:sp>
        <p:nvSpPr>
          <p:cNvPr id="5" name="Rectangle 4"/>
          <p:cNvSpPr/>
          <p:nvPr/>
        </p:nvSpPr>
        <p:spPr>
          <a:xfrm>
            <a:off x="300372" y="2766774"/>
            <a:ext cx="4343969" cy="1015663"/>
          </a:xfrm>
          <a:prstGeom prst="rect">
            <a:avLst/>
          </a:prstGeom>
        </p:spPr>
        <p:txBody>
          <a:bodyPr wrap="square">
            <a:spAutoFit/>
          </a:bodyPr>
          <a:lstStyle/>
          <a:p>
            <a:r>
              <a:rPr lang="en-US" sz="2000" b="1" dirty="0" smtClean="0"/>
              <a:t>Kristie Egge</a:t>
            </a:r>
          </a:p>
          <a:p>
            <a:r>
              <a:rPr lang="en-US" sz="2000" b="1" dirty="0" smtClean="0">
                <a:solidFill>
                  <a:srgbClr val="35166D"/>
                </a:solidFill>
                <a:hlinkClick r:id="rId3"/>
              </a:rPr>
              <a:t>krauter-egge@co.wood.wi.us</a:t>
            </a:r>
            <a:endParaRPr lang="en-US" sz="2000" b="1" dirty="0" smtClean="0">
              <a:solidFill>
                <a:srgbClr val="35166D"/>
              </a:solidFill>
            </a:endParaRPr>
          </a:p>
          <a:p>
            <a:endParaRPr lang="en-US" sz="2000" b="1" dirty="0">
              <a:solidFill>
                <a:srgbClr val="35166D"/>
              </a:solidFill>
            </a:endParaRPr>
          </a:p>
        </p:txBody>
      </p:sp>
      <p:pic>
        <p:nvPicPr>
          <p:cNvPr id="6148" name="Picture 4" descr="C:\Users\neuhardy\AppData\Local\Microsoft\Windows\INetCache\IE\PG62GA2L\instagram[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3810000"/>
            <a:ext cx="1390651" cy="1042988"/>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neuhardy\AppData\Local\Microsoft\Windows\INetCache\IE\QJLEC5CU\icono-facebook[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4525" y="3810000"/>
            <a:ext cx="938510" cy="9385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276703" y="2505450"/>
            <a:ext cx="3858656" cy="1323439"/>
          </a:xfrm>
          <a:prstGeom prst="rect">
            <a:avLst/>
          </a:prstGeom>
        </p:spPr>
        <p:txBody>
          <a:bodyPr wrap="square">
            <a:spAutoFit/>
          </a:bodyPr>
          <a:lstStyle/>
          <a:p>
            <a:endParaRPr lang="en-US" sz="2000" b="1" dirty="0" smtClean="0"/>
          </a:p>
          <a:p>
            <a:r>
              <a:rPr lang="en-US" sz="2000" b="1" dirty="0" smtClean="0">
                <a:hlinkClick r:id="rId6"/>
              </a:rPr>
              <a:t>Wood  County Health Department</a:t>
            </a:r>
            <a:endParaRPr lang="en-US" sz="2000" b="1" dirty="0" smtClean="0">
              <a:hlinkClick r:id="rId6"/>
            </a:endParaRPr>
          </a:p>
          <a:p>
            <a:r>
              <a:rPr lang="en-US" sz="2000" b="1" dirty="0" smtClean="0">
                <a:solidFill>
                  <a:srgbClr val="35166D"/>
                </a:solidFill>
                <a:hlinkClick r:id="rId6"/>
              </a:rPr>
              <a:t>Healthy People Wood County healthypeoplewoodcounty.org</a:t>
            </a:r>
            <a:endParaRPr lang="en-US" sz="2000" b="1" dirty="0">
              <a:solidFill>
                <a:srgbClr val="35166D"/>
              </a:solidFill>
            </a:endParaRPr>
          </a:p>
        </p:txBody>
      </p:sp>
      <p:sp>
        <p:nvSpPr>
          <p:cNvPr id="12" name="Rectangle 11"/>
          <p:cNvSpPr/>
          <p:nvPr/>
        </p:nvSpPr>
        <p:spPr>
          <a:xfrm>
            <a:off x="300372" y="1905000"/>
            <a:ext cx="4609533" cy="861774"/>
          </a:xfrm>
          <a:prstGeom prst="rect">
            <a:avLst/>
          </a:prstGeom>
        </p:spPr>
        <p:txBody>
          <a:bodyPr wrap="square">
            <a:spAutoFit/>
          </a:bodyPr>
          <a:lstStyle/>
          <a:p>
            <a:r>
              <a:rPr lang="en-US" sz="3200" b="1" dirty="0" smtClean="0"/>
              <a:t>Contact Info</a:t>
            </a:r>
          </a:p>
          <a:p>
            <a:endParaRPr lang="en-US" b="1" dirty="0" smtClean="0">
              <a:solidFill>
                <a:srgbClr val="35166D"/>
              </a:solidFill>
            </a:endParaRPr>
          </a:p>
        </p:txBody>
      </p:sp>
    </p:spTree>
    <p:extLst>
      <p:ext uri="{BB962C8B-B14F-4D97-AF65-F5344CB8AC3E}">
        <p14:creationId xmlns:p14="http://schemas.microsoft.com/office/powerpoint/2010/main" val="956574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0"/>
            <a:ext cx="7868892" cy="5281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558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89" y="304800"/>
            <a:ext cx="8229600" cy="1143000"/>
          </a:xfrm>
        </p:spPr>
        <p:txBody>
          <a:bodyPr/>
          <a:lstStyle/>
          <a:p>
            <a:pPr algn="l"/>
            <a:r>
              <a:rPr lang="en-US" dirty="0" smtClean="0">
                <a:cs typeface="Arial" panose="020B0604020202020204" pitchFamily="34" charset="0"/>
              </a:rPr>
              <a:t>Learning Objectives</a:t>
            </a:r>
            <a:endParaRPr lang="en-US" dirty="0">
              <a:cs typeface="Arial" panose="020B0604020202020204" pitchFamily="34" charset="0"/>
            </a:endParaRPr>
          </a:p>
        </p:txBody>
      </p:sp>
      <p:sp>
        <p:nvSpPr>
          <p:cNvPr id="3" name="Rectangle 2"/>
          <p:cNvSpPr/>
          <p:nvPr/>
        </p:nvSpPr>
        <p:spPr>
          <a:xfrm>
            <a:off x="457200" y="1600200"/>
            <a:ext cx="7772400" cy="2154436"/>
          </a:xfrm>
          <a:prstGeom prst="rect">
            <a:avLst/>
          </a:prstGeom>
        </p:spPr>
        <p:txBody>
          <a:bodyPr wrap="square">
            <a:spAutoFit/>
          </a:bodyPr>
          <a:lstStyle/>
          <a:p>
            <a:pPr marL="285750" indent="-285750">
              <a:spcBef>
                <a:spcPts val="1800"/>
              </a:spcBef>
              <a:buFont typeface="Arial" panose="020B0604020202020204" pitchFamily="34" charset="0"/>
              <a:buChar char="•"/>
            </a:pPr>
            <a:r>
              <a:rPr lang="en-US" sz="2600" dirty="0" smtClean="0"/>
              <a:t>Understand health equity related definitions</a:t>
            </a:r>
          </a:p>
          <a:p>
            <a:pPr marL="285750" indent="-285750">
              <a:spcBef>
                <a:spcPts val="1800"/>
              </a:spcBef>
              <a:buFont typeface="Arial" panose="020B0604020202020204" pitchFamily="34" charset="0"/>
              <a:buChar char="•"/>
            </a:pPr>
            <a:r>
              <a:rPr lang="en-US" sz="2600" dirty="0" smtClean="0"/>
              <a:t>Understand </a:t>
            </a:r>
            <a:r>
              <a:rPr lang="en-US" sz="2600" dirty="0"/>
              <a:t>how health equity connects with public health </a:t>
            </a:r>
            <a:endParaRPr lang="en-US" sz="2600" dirty="0" smtClean="0"/>
          </a:p>
          <a:p>
            <a:pPr marL="285750" indent="-285750">
              <a:spcBef>
                <a:spcPts val="1800"/>
              </a:spcBef>
              <a:buFont typeface="Arial" panose="020B0604020202020204" pitchFamily="34" charset="0"/>
              <a:buChar char="•"/>
            </a:pPr>
            <a:r>
              <a:rPr lang="en-US" sz="2600" dirty="0" smtClean="0"/>
              <a:t>Learn about available resources</a:t>
            </a:r>
            <a:endParaRPr lang="en-US" sz="2600" dirty="0"/>
          </a:p>
        </p:txBody>
      </p:sp>
    </p:spTree>
    <p:extLst>
      <p:ext uri="{BB962C8B-B14F-4D97-AF65-F5344CB8AC3E}">
        <p14:creationId xmlns:p14="http://schemas.microsoft.com/office/powerpoint/2010/main" val="1025011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l"/>
            <a:r>
              <a:rPr lang="en-US" b="1" dirty="0" smtClean="0"/>
              <a:t>Activity</a:t>
            </a:r>
            <a:endParaRPr lang="en-US" b="1" dirty="0"/>
          </a:p>
        </p:txBody>
      </p:sp>
      <p:pic>
        <p:nvPicPr>
          <p:cNvPr id="5" name="Picture 4"/>
          <p:cNvPicPr>
            <a:picLocks noChangeAspect="1"/>
          </p:cNvPicPr>
          <p:nvPr/>
        </p:nvPicPr>
        <p:blipFill>
          <a:blip r:embed="rId3"/>
          <a:stretch>
            <a:fillRect/>
          </a:stretch>
        </p:blipFill>
        <p:spPr>
          <a:xfrm>
            <a:off x="457200" y="1208690"/>
            <a:ext cx="8315325" cy="4743450"/>
          </a:xfrm>
          <a:prstGeom prst="rect">
            <a:avLst/>
          </a:prstGeom>
        </p:spPr>
      </p:pic>
    </p:spTree>
    <p:extLst>
      <p:ext uri="{BB962C8B-B14F-4D97-AF65-F5344CB8AC3E}">
        <p14:creationId xmlns:p14="http://schemas.microsoft.com/office/powerpoint/2010/main" val="80436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76200" y="3886200"/>
            <a:ext cx="8763000" cy="461665"/>
          </a:xfrm>
          <a:prstGeom prst="rect">
            <a:avLst/>
          </a:prstGeom>
          <a:solidFill>
            <a:srgbClr val="990000"/>
          </a:solidFill>
          <a:ln w="9525">
            <a:solidFill>
              <a:schemeClr val="tx1"/>
            </a:solidFill>
            <a:miter lim="800000"/>
            <a:headEnd/>
            <a:tailEnd/>
          </a:ln>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000">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sz="1600">
                <a:solidFill>
                  <a:schemeClr val="tx1"/>
                </a:solidFill>
                <a:latin typeface="Arial" pitchFamily="34" charset="0"/>
                <a:ea typeface="ＭＳ Ｐゴシック" pitchFamily="34" charset="-128"/>
              </a:defRPr>
            </a:lvl4pPr>
            <a:lvl5pPr marL="2057400" indent="-228600">
              <a:defRPr sz="1400">
                <a:solidFill>
                  <a:schemeClr val="tx1"/>
                </a:solidFill>
                <a:latin typeface="Arial" pitchFamily="34" charset="0"/>
                <a:ea typeface="ＭＳ Ｐゴシック" pitchFamily="34" charset="-128"/>
              </a:defRPr>
            </a:lvl5pPr>
            <a:lvl6pPr marL="2514600" indent="-228600" eaLnBrk="0" fontAlgn="base" hangingPunct="0">
              <a:spcAft>
                <a:spcPct val="0"/>
              </a:spcAft>
              <a:buSzPct val="100000"/>
              <a:defRPr sz="1400">
                <a:solidFill>
                  <a:schemeClr val="tx1"/>
                </a:solidFill>
                <a:latin typeface="Arial" pitchFamily="34" charset="0"/>
                <a:ea typeface="ＭＳ Ｐゴシック" pitchFamily="34" charset="-128"/>
              </a:defRPr>
            </a:lvl6pPr>
            <a:lvl7pPr marL="2971800" indent="-228600" eaLnBrk="0" fontAlgn="base" hangingPunct="0">
              <a:spcAft>
                <a:spcPct val="0"/>
              </a:spcAft>
              <a:buSzPct val="100000"/>
              <a:defRPr sz="1400">
                <a:solidFill>
                  <a:schemeClr val="tx1"/>
                </a:solidFill>
                <a:latin typeface="Arial" pitchFamily="34" charset="0"/>
                <a:ea typeface="ＭＳ Ｐゴシック" pitchFamily="34" charset="-128"/>
              </a:defRPr>
            </a:lvl7pPr>
            <a:lvl8pPr marL="3429000" indent="-228600" eaLnBrk="0" fontAlgn="base" hangingPunct="0">
              <a:spcAft>
                <a:spcPct val="0"/>
              </a:spcAft>
              <a:buSzPct val="100000"/>
              <a:defRPr sz="1400">
                <a:solidFill>
                  <a:schemeClr val="tx1"/>
                </a:solidFill>
                <a:latin typeface="Arial" pitchFamily="34" charset="0"/>
                <a:ea typeface="ＭＳ Ｐゴシック" pitchFamily="34" charset="-128"/>
              </a:defRPr>
            </a:lvl8pPr>
            <a:lvl9pPr marL="3886200" indent="-228600" eaLnBrk="0" fontAlgn="base" hangingPunct="0">
              <a:spcAft>
                <a:spcPct val="0"/>
              </a:spcAft>
              <a:buSzPct val="100000"/>
              <a:defRPr sz="1400">
                <a:solidFill>
                  <a:schemeClr val="tx1"/>
                </a:solidFill>
                <a:latin typeface="Arial" pitchFamily="34" charset="0"/>
                <a:ea typeface="ＭＳ Ｐゴシック" pitchFamily="34" charset="-128"/>
              </a:defRPr>
            </a:lvl9pPr>
          </a:lstStyle>
          <a:p>
            <a:pPr algn="ctr" defTabSz="914400" eaLnBrk="0" fontAlgn="base" hangingPunct="0">
              <a:spcBef>
                <a:spcPct val="0"/>
              </a:spcBef>
              <a:spcAft>
                <a:spcPct val="0"/>
              </a:spcAft>
            </a:pPr>
            <a:r>
              <a:rPr lang="en-US" altLang="en-US" b="1" dirty="0">
                <a:solidFill>
                  <a:srgbClr val="FFFFFF"/>
                </a:solidFill>
                <a:cs typeface="Arial" pitchFamily="34" charset="0"/>
              </a:rPr>
              <a:t>Health Equity</a:t>
            </a:r>
          </a:p>
        </p:txBody>
      </p:sp>
      <p:sp>
        <p:nvSpPr>
          <p:cNvPr id="378886" name="Text Box 6"/>
          <p:cNvSpPr txBox="1">
            <a:spLocks noChangeArrowheads="1"/>
          </p:cNvSpPr>
          <p:nvPr/>
        </p:nvSpPr>
        <p:spPr bwMode="auto">
          <a:xfrm>
            <a:off x="5235868" y="4572000"/>
            <a:ext cx="3603331"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000">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sz="1600">
                <a:solidFill>
                  <a:schemeClr val="tx1"/>
                </a:solidFill>
                <a:latin typeface="Arial" pitchFamily="34" charset="0"/>
                <a:ea typeface="ＭＳ Ｐゴシック" pitchFamily="34" charset="-128"/>
              </a:defRPr>
            </a:lvl4pPr>
            <a:lvl5pPr marL="2057400" indent="-228600">
              <a:defRPr sz="1400">
                <a:solidFill>
                  <a:schemeClr val="tx1"/>
                </a:solidFill>
                <a:latin typeface="Arial" pitchFamily="34" charset="0"/>
                <a:ea typeface="ＭＳ Ｐゴシック" pitchFamily="34" charset="-128"/>
              </a:defRPr>
            </a:lvl5pPr>
            <a:lvl6pPr marL="2514600" indent="-228600" eaLnBrk="0" fontAlgn="base" hangingPunct="0">
              <a:spcAft>
                <a:spcPct val="0"/>
              </a:spcAft>
              <a:buSzPct val="100000"/>
              <a:defRPr sz="1400">
                <a:solidFill>
                  <a:schemeClr val="tx1"/>
                </a:solidFill>
                <a:latin typeface="Arial" pitchFamily="34" charset="0"/>
                <a:ea typeface="ＭＳ Ｐゴシック" pitchFamily="34" charset="-128"/>
              </a:defRPr>
            </a:lvl6pPr>
            <a:lvl7pPr marL="2971800" indent="-228600" eaLnBrk="0" fontAlgn="base" hangingPunct="0">
              <a:spcAft>
                <a:spcPct val="0"/>
              </a:spcAft>
              <a:buSzPct val="100000"/>
              <a:defRPr sz="1400">
                <a:solidFill>
                  <a:schemeClr val="tx1"/>
                </a:solidFill>
                <a:latin typeface="Arial" pitchFamily="34" charset="0"/>
                <a:ea typeface="ＭＳ Ｐゴシック" pitchFamily="34" charset="-128"/>
              </a:defRPr>
            </a:lvl7pPr>
            <a:lvl8pPr marL="3429000" indent="-228600" eaLnBrk="0" fontAlgn="base" hangingPunct="0">
              <a:spcAft>
                <a:spcPct val="0"/>
              </a:spcAft>
              <a:buSzPct val="100000"/>
              <a:defRPr sz="1400">
                <a:solidFill>
                  <a:schemeClr val="tx1"/>
                </a:solidFill>
                <a:latin typeface="Arial" pitchFamily="34" charset="0"/>
                <a:ea typeface="ＭＳ Ｐゴシック" pitchFamily="34" charset="-128"/>
              </a:defRPr>
            </a:lvl8pPr>
            <a:lvl9pPr marL="3886200" indent="-228600" eaLnBrk="0" fontAlgn="base" hangingPunct="0">
              <a:spcAft>
                <a:spcPct val="0"/>
              </a:spcAft>
              <a:buSzPct val="100000"/>
              <a:defRPr sz="1400">
                <a:solidFill>
                  <a:schemeClr val="tx1"/>
                </a:solidFill>
                <a:latin typeface="Arial" pitchFamily="34" charset="0"/>
                <a:ea typeface="ＭＳ Ｐゴシック" pitchFamily="34" charset="-128"/>
              </a:defRPr>
            </a:lvl9pPr>
          </a:lstStyle>
          <a:p>
            <a:pPr algn="r" defTabSz="914400" fontAlgn="base">
              <a:spcBef>
                <a:spcPct val="50000"/>
              </a:spcBef>
              <a:spcAft>
                <a:spcPct val="0"/>
              </a:spcAft>
            </a:pPr>
            <a:r>
              <a:rPr lang="en-US" altLang="en-US" sz="2000" b="1" dirty="0">
                <a:solidFill>
                  <a:srgbClr val="990000"/>
                </a:solidFill>
                <a:cs typeface="Arial" pitchFamily="34" charset="0"/>
              </a:rPr>
              <a:t>A fair, just </a:t>
            </a:r>
            <a:r>
              <a:rPr lang="en-US" altLang="en-US" sz="2000" b="1" i="1" dirty="0">
                <a:solidFill>
                  <a:srgbClr val="990000"/>
                </a:solidFill>
                <a:cs typeface="Arial" pitchFamily="34" charset="0"/>
              </a:rPr>
              <a:t>distribution</a:t>
            </a:r>
            <a:r>
              <a:rPr lang="en-US" altLang="en-US" sz="2000" b="1" dirty="0">
                <a:solidFill>
                  <a:srgbClr val="990000"/>
                </a:solidFill>
                <a:cs typeface="Arial" pitchFamily="34" charset="0"/>
              </a:rPr>
              <a:t> of the social resources and social opportunities needed to achieve well-being.</a:t>
            </a:r>
          </a:p>
          <a:p>
            <a:pPr algn="r" defTabSz="914400" fontAlgn="base">
              <a:spcBef>
                <a:spcPct val="50000"/>
              </a:spcBef>
              <a:spcAft>
                <a:spcPct val="0"/>
              </a:spcAft>
            </a:pPr>
            <a:r>
              <a:rPr lang="en-US" altLang="en-US" sz="1200" b="1" dirty="0">
                <a:solidFill>
                  <a:srgbClr val="990000"/>
                </a:solidFill>
                <a:cs typeface="Arial" pitchFamily="34" charset="0"/>
              </a:rPr>
              <a:t>-ASTHO, 2000</a:t>
            </a:r>
          </a:p>
        </p:txBody>
      </p:sp>
      <p:sp>
        <p:nvSpPr>
          <p:cNvPr id="23559" name="Rectangle 10"/>
          <p:cNvSpPr>
            <a:spLocks noChangeArrowheads="1"/>
          </p:cNvSpPr>
          <p:nvPr/>
        </p:nvSpPr>
        <p:spPr bwMode="auto">
          <a:xfrm>
            <a:off x="76200" y="304800"/>
            <a:ext cx="4267200" cy="533400"/>
          </a:xfrm>
          <a:prstGeom prst="rect">
            <a:avLst/>
          </a:prstGeom>
          <a:solidFill>
            <a:srgbClr val="6600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r>
              <a:rPr lang="en-US" altLang="en-US" sz="2537" b="1" dirty="0">
                <a:solidFill>
                  <a:srgbClr val="FFFFFF"/>
                </a:solidFill>
                <a:latin typeface="Arial" pitchFamily="34" charset="0"/>
                <a:ea typeface="ＭＳ Ｐゴシック" pitchFamily="34" charset="-128"/>
                <a:cs typeface="Arial" pitchFamily="34" charset="0"/>
              </a:rPr>
              <a:t>Health Disparity</a:t>
            </a:r>
          </a:p>
        </p:txBody>
      </p:sp>
      <p:sp>
        <p:nvSpPr>
          <p:cNvPr id="23561" name="Rectangle 12"/>
          <p:cNvSpPr>
            <a:spLocks noChangeArrowheads="1"/>
          </p:cNvSpPr>
          <p:nvPr/>
        </p:nvSpPr>
        <p:spPr bwMode="auto">
          <a:xfrm>
            <a:off x="4648200" y="304800"/>
            <a:ext cx="4191000" cy="5334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defTabSz="914400" fontAlgn="base">
              <a:spcBef>
                <a:spcPct val="0"/>
              </a:spcBef>
              <a:spcAft>
                <a:spcPct val="0"/>
              </a:spcAft>
            </a:pPr>
            <a:r>
              <a:rPr lang="en-US" altLang="en-US" sz="2537" b="1" dirty="0">
                <a:solidFill>
                  <a:srgbClr val="FFFFFF"/>
                </a:solidFill>
                <a:latin typeface="Arial" pitchFamily="34" charset="0"/>
                <a:ea typeface="ＭＳ Ｐゴシック" pitchFamily="34" charset="-128"/>
                <a:cs typeface="Arial" pitchFamily="34" charset="0"/>
              </a:rPr>
              <a:t>Health Inequity</a:t>
            </a:r>
          </a:p>
        </p:txBody>
      </p:sp>
      <p:sp>
        <p:nvSpPr>
          <p:cNvPr id="11" name="Text Box 6"/>
          <p:cNvSpPr txBox="1">
            <a:spLocks noChangeArrowheads="1"/>
          </p:cNvSpPr>
          <p:nvPr/>
        </p:nvSpPr>
        <p:spPr bwMode="auto">
          <a:xfrm>
            <a:off x="301841" y="4572000"/>
            <a:ext cx="4267200" cy="158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000">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sz="1600">
                <a:solidFill>
                  <a:schemeClr val="tx1"/>
                </a:solidFill>
                <a:latin typeface="Arial" pitchFamily="34" charset="0"/>
                <a:ea typeface="ＭＳ Ｐゴシック" pitchFamily="34" charset="-128"/>
              </a:defRPr>
            </a:lvl4pPr>
            <a:lvl5pPr marL="2057400" indent="-228600">
              <a:defRPr sz="1400">
                <a:solidFill>
                  <a:schemeClr val="tx1"/>
                </a:solidFill>
                <a:latin typeface="Arial" pitchFamily="34" charset="0"/>
                <a:ea typeface="ＭＳ Ｐゴシック" pitchFamily="34" charset="-128"/>
              </a:defRPr>
            </a:lvl5pPr>
            <a:lvl6pPr marL="2514600" indent="-228600" eaLnBrk="0" fontAlgn="base" hangingPunct="0">
              <a:spcAft>
                <a:spcPct val="0"/>
              </a:spcAft>
              <a:buSzPct val="100000"/>
              <a:defRPr sz="1400">
                <a:solidFill>
                  <a:schemeClr val="tx1"/>
                </a:solidFill>
                <a:latin typeface="Arial" pitchFamily="34" charset="0"/>
                <a:ea typeface="ＭＳ Ｐゴシック" pitchFamily="34" charset="-128"/>
              </a:defRPr>
            </a:lvl6pPr>
            <a:lvl7pPr marL="2971800" indent="-228600" eaLnBrk="0" fontAlgn="base" hangingPunct="0">
              <a:spcAft>
                <a:spcPct val="0"/>
              </a:spcAft>
              <a:buSzPct val="100000"/>
              <a:defRPr sz="1400">
                <a:solidFill>
                  <a:schemeClr val="tx1"/>
                </a:solidFill>
                <a:latin typeface="Arial" pitchFamily="34" charset="0"/>
                <a:ea typeface="ＭＳ Ｐゴシック" pitchFamily="34" charset="-128"/>
              </a:defRPr>
            </a:lvl7pPr>
            <a:lvl8pPr marL="3429000" indent="-228600" eaLnBrk="0" fontAlgn="base" hangingPunct="0">
              <a:spcAft>
                <a:spcPct val="0"/>
              </a:spcAft>
              <a:buSzPct val="100000"/>
              <a:defRPr sz="1400">
                <a:solidFill>
                  <a:schemeClr val="tx1"/>
                </a:solidFill>
                <a:latin typeface="Arial" pitchFamily="34" charset="0"/>
                <a:ea typeface="ＭＳ Ｐゴシック" pitchFamily="34" charset="-128"/>
              </a:defRPr>
            </a:lvl8pPr>
            <a:lvl9pPr marL="3886200" indent="-228600" eaLnBrk="0" fontAlgn="base" hangingPunct="0">
              <a:spcAft>
                <a:spcPct val="0"/>
              </a:spcAft>
              <a:buSzPct val="100000"/>
              <a:defRPr sz="1400">
                <a:solidFill>
                  <a:schemeClr val="tx1"/>
                </a:solidFill>
                <a:latin typeface="Arial" pitchFamily="34" charset="0"/>
                <a:ea typeface="ＭＳ Ｐゴシック" pitchFamily="34" charset="-128"/>
              </a:defRPr>
            </a:lvl9pPr>
          </a:lstStyle>
          <a:p>
            <a:pPr lvl="0">
              <a:buSzPct val="25000"/>
            </a:pPr>
            <a:r>
              <a:rPr lang="en-US" sz="2000" b="1" dirty="0">
                <a:solidFill>
                  <a:srgbClr val="990000"/>
                </a:solidFill>
                <a:latin typeface="Arial"/>
                <a:ea typeface="Arial"/>
                <a:cs typeface="Arial"/>
                <a:sym typeface="Arial"/>
              </a:rPr>
              <a:t>When “every person has the opportunity to achieve their full capabilities and potential for health and well-being”.</a:t>
            </a:r>
          </a:p>
          <a:p>
            <a:pPr lvl="0">
              <a:spcBef>
                <a:spcPts val="600"/>
              </a:spcBef>
              <a:buSzPct val="25000"/>
            </a:pPr>
            <a:r>
              <a:rPr lang="en-US" sz="1200" b="1" dirty="0">
                <a:solidFill>
                  <a:srgbClr val="990000"/>
                </a:solidFill>
                <a:latin typeface="Arial"/>
                <a:ea typeface="Arial"/>
                <a:cs typeface="Arial"/>
                <a:sym typeface="Arial"/>
              </a:rPr>
              <a:t>-NACCHO, 2015, Sen, 2004</a:t>
            </a:r>
          </a:p>
        </p:txBody>
      </p:sp>
      <p:sp>
        <p:nvSpPr>
          <p:cNvPr id="12" name="Text Box 11"/>
          <p:cNvSpPr txBox="1">
            <a:spLocks noChangeArrowheads="1"/>
          </p:cNvSpPr>
          <p:nvPr/>
        </p:nvSpPr>
        <p:spPr bwMode="auto">
          <a:xfrm>
            <a:off x="56595" y="990600"/>
            <a:ext cx="4419600"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t>A population-based difference in health outcomes (e.g., women have more breast cancer than men). </a:t>
            </a:r>
          </a:p>
          <a:p>
            <a:pPr eaLnBrk="1" hangingPunct="1">
              <a:spcBef>
                <a:spcPct val="50000"/>
              </a:spcBef>
            </a:pPr>
            <a:r>
              <a:rPr lang="en-US" sz="1800" dirty="0" smtClean="0">
                <a:cs typeface="Arial" charset="0"/>
              </a:rPr>
              <a:t>By </a:t>
            </a:r>
            <a:r>
              <a:rPr lang="en-US" sz="1800" dirty="0">
                <a:cs typeface="Arial" charset="0"/>
              </a:rPr>
              <a:t>itself</a:t>
            </a:r>
            <a:r>
              <a:rPr lang="en-US" sz="1800" i="1" dirty="0">
                <a:cs typeface="Arial" charset="0"/>
              </a:rPr>
              <a:t>, disparity </a:t>
            </a:r>
            <a:r>
              <a:rPr lang="en-US" sz="1800" dirty="0">
                <a:cs typeface="Arial" charset="0"/>
              </a:rPr>
              <a:t>does not address the chain of events that produces it</a:t>
            </a:r>
            <a:r>
              <a:rPr lang="en-US" sz="1800" dirty="0" smtClean="0">
                <a:cs typeface="Arial" charset="0"/>
              </a:rPr>
              <a:t>.</a:t>
            </a:r>
          </a:p>
          <a:p>
            <a:pPr algn="r" eaLnBrk="1" hangingPunct="1">
              <a:spcBef>
                <a:spcPct val="50000"/>
              </a:spcBef>
            </a:pPr>
            <a:r>
              <a:rPr lang="en-US" sz="1800" dirty="0">
                <a:cs typeface="Arial" charset="0"/>
              </a:rPr>
              <a:t>- MN Dept. of Health, 2015</a:t>
            </a:r>
          </a:p>
          <a:p>
            <a:pPr eaLnBrk="1" hangingPunct="1">
              <a:spcBef>
                <a:spcPct val="50000"/>
              </a:spcBef>
            </a:pPr>
            <a:endParaRPr lang="en-US" sz="1800" i="1" dirty="0">
              <a:cs typeface="Arial" charset="0"/>
            </a:endParaRPr>
          </a:p>
        </p:txBody>
      </p:sp>
      <p:sp>
        <p:nvSpPr>
          <p:cNvPr id="13" name="Text Box 13"/>
          <p:cNvSpPr txBox="1">
            <a:spLocks noChangeArrowheads="1"/>
          </p:cNvSpPr>
          <p:nvPr/>
        </p:nvSpPr>
        <p:spPr bwMode="auto">
          <a:xfrm>
            <a:off x="4659297" y="990600"/>
            <a:ext cx="44958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A health disparity based on </a:t>
            </a:r>
            <a:r>
              <a:rPr lang="en-US" sz="1800" u="sng" dirty="0" smtClean="0"/>
              <a:t>unfair, </a:t>
            </a:r>
            <a:r>
              <a:rPr lang="en-US" sz="1800" u="sng" dirty="0"/>
              <a:t>socially-determined circumstances</a:t>
            </a:r>
            <a:r>
              <a:rPr lang="en-US" sz="1800" dirty="0"/>
              <a:t> </a:t>
            </a:r>
            <a:r>
              <a:rPr lang="en-US" sz="1800" dirty="0" smtClean="0"/>
              <a:t>(e.g. </a:t>
            </a:r>
            <a:r>
              <a:rPr lang="en-US" sz="1800" dirty="0"/>
              <a:t>American Indians have higher rates of diabetes due to the disruption of their way of life and replacement of traditional foods with unhealthy commodity foods). Because health inequities are socially determined, change is possible. </a:t>
            </a:r>
            <a:endParaRPr lang="en-US" sz="1800" b="1" dirty="0">
              <a:cs typeface="Arial" charset="0"/>
            </a:endParaRPr>
          </a:p>
          <a:p>
            <a:pPr eaLnBrk="1" hangingPunct="1"/>
            <a:r>
              <a:rPr lang="en-US" sz="1800" dirty="0" smtClean="0">
                <a:cs typeface="Arial" charset="0"/>
              </a:rPr>
              <a:t>- MN Dept. of Health, 2015</a:t>
            </a:r>
            <a:endParaRPr lang="en-US" sz="1800" dirty="0">
              <a:cs typeface="Arial" charset="0"/>
            </a:endParaRPr>
          </a:p>
        </p:txBody>
      </p:sp>
    </p:spTree>
    <p:extLst>
      <p:ext uri="{BB962C8B-B14F-4D97-AF65-F5344CB8AC3E}">
        <p14:creationId xmlns:p14="http://schemas.microsoft.com/office/powerpoint/2010/main" val="529102443"/>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health equity health dispar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762000"/>
            <a:ext cx="7332452"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114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rauter\Downloads\RWJF_bikes_equality_equity_PURPLE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0"/>
            <a:ext cx="9144001"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935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52400"/>
            <a:ext cx="8229600" cy="1143000"/>
          </a:xfrm>
        </p:spPr>
        <p:txBody>
          <a:bodyPr/>
          <a:lstStyle/>
          <a:p>
            <a:pPr algn="l"/>
            <a:r>
              <a:rPr lang="en-US" b="1" dirty="0" smtClean="0"/>
              <a:t>Why Focus on Health Equity? </a:t>
            </a:r>
            <a:endParaRPr lang="en-US" b="1" dirty="0"/>
          </a:p>
        </p:txBody>
      </p:sp>
      <p:pic>
        <p:nvPicPr>
          <p:cNvPr id="3074" name="Picture 2" descr="Image result for county health rankings and roadmaps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2453" y="1295400"/>
            <a:ext cx="4028020" cy="46859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840381"/>
            <a:ext cx="2947801" cy="220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953000" y="6119034"/>
            <a:ext cx="4038600" cy="646331"/>
          </a:xfrm>
          <a:prstGeom prst="rect">
            <a:avLst/>
          </a:prstGeom>
        </p:spPr>
        <p:txBody>
          <a:bodyPr wrap="square">
            <a:spAutoFit/>
          </a:bodyPr>
          <a:lstStyle/>
          <a:p>
            <a:pPr algn="ctr"/>
            <a:r>
              <a:rPr lang="en-US" dirty="0">
                <a:latin typeface="Franklin Gothic Book" pitchFamily="34" charset="0"/>
              </a:rPr>
              <a:t>Addressing Inequity Requires Closing Gaps in Social Determinants</a:t>
            </a:r>
          </a:p>
        </p:txBody>
      </p:sp>
    </p:spTree>
    <p:extLst>
      <p:ext uri="{BB962C8B-B14F-4D97-AF65-F5344CB8AC3E}">
        <p14:creationId xmlns:p14="http://schemas.microsoft.com/office/powerpoint/2010/main" val="3704385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81000"/>
            <a:ext cx="8229600" cy="1143000"/>
          </a:xfrm>
        </p:spPr>
        <p:txBody>
          <a:bodyPr>
            <a:normAutofit/>
          </a:bodyPr>
          <a:lstStyle/>
          <a:p>
            <a:pPr algn="l"/>
            <a:r>
              <a:rPr lang="en-US" b="1" dirty="0" smtClean="0"/>
              <a:t>A Tale of Two Zip Codes</a:t>
            </a:r>
            <a:endParaRPr lang="en-US" b="1" dirty="0"/>
          </a:p>
        </p:txBody>
      </p:sp>
      <p:pic>
        <p:nvPicPr>
          <p:cNvPr id="6" name="mhzUC-F-Q8c"/>
          <p:cNvPicPr>
            <a:picLocks noRot="1" noChangeAspect="1"/>
          </p:cNvPicPr>
          <p:nvPr>
            <a:videoFile r:link="rId1"/>
          </p:nvPr>
        </p:nvPicPr>
        <p:blipFill>
          <a:blip r:embed="rId4"/>
          <a:stretch>
            <a:fillRect/>
          </a:stretch>
        </p:blipFill>
        <p:spPr>
          <a:xfrm>
            <a:off x="1371600" y="1752600"/>
            <a:ext cx="6536266" cy="3676650"/>
          </a:xfrm>
          <a:prstGeom prst="rect">
            <a:avLst/>
          </a:prstGeom>
        </p:spPr>
      </p:pic>
    </p:spTree>
    <p:extLst>
      <p:ext uri="{BB962C8B-B14F-4D97-AF65-F5344CB8AC3E}">
        <p14:creationId xmlns:p14="http://schemas.microsoft.com/office/powerpoint/2010/main" val="1209633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4419600"/>
            <a:ext cx="2362200" cy="1752600"/>
          </a:xfrm>
          <a:prstGeom prst="rect">
            <a:avLst/>
          </a:prstGeom>
          <a:solidFill>
            <a:srgbClr val="FFFFFF"/>
          </a:solidFill>
          <a:ln>
            <a:no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noFill/>
            </a:endParaRPr>
          </a:p>
        </p:txBody>
      </p:sp>
      <p:pic>
        <p:nvPicPr>
          <p:cNvPr id="2050" name="Picture 2" descr="H:\Health Equity Plan\BARHII\BARHII reducing inequities framewor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38200"/>
            <a:ext cx="9753239" cy="51054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457201" y="152400"/>
            <a:ext cx="8229600" cy="1143000"/>
          </a:xfrm>
        </p:spPr>
        <p:txBody>
          <a:bodyPr>
            <a:normAutofit/>
          </a:bodyPr>
          <a:lstStyle/>
          <a:p>
            <a:pPr algn="l"/>
            <a:r>
              <a:rPr lang="en-US" b="1" dirty="0" smtClean="0"/>
              <a:t>Public Health Framework </a:t>
            </a:r>
            <a:endParaRPr lang="en-US" b="1" dirty="0"/>
          </a:p>
        </p:txBody>
      </p:sp>
    </p:spTree>
    <p:extLst>
      <p:ext uri="{BB962C8B-B14F-4D97-AF65-F5344CB8AC3E}">
        <p14:creationId xmlns:p14="http://schemas.microsoft.com/office/powerpoint/2010/main" val="3210417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933</TotalTime>
  <Words>501</Words>
  <Application>Microsoft Office PowerPoint</Application>
  <PresentationFormat>On-screen Show (4:3)</PresentationFormat>
  <Paragraphs>83</Paragraphs>
  <Slides>16</Slides>
  <Notes>16</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ＭＳ Ｐゴシック</vt:lpstr>
      <vt:lpstr>Arial</vt:lpstr>
      <vt:lpstr>Calibri</vt:lpstr>
      <vt:lpstr>Franklin Gothic Book</vt:lpstr>
      <vt:lpstr>Office Theme</vt:lpstr>
      <vt:lpstr>PowerPoint Presentation</vt:lpstr>
      <vt:lpstr>Learning Objectives</vt:lpstr>
      <vt:lpstr>Activity</vt:lpstr>
      <vt:lpstr>PowerPoint Presentation</vt:lpstr>
      <vt:lpstr>PowerPoint Presentation</vt:lpstr>
      <vt:lpstr>PowerPoint Presentation</vt:lpstr>
      <vt:lpstr>Why Focus on Health Equity? </vt:lpstr>
      <vt:lpstr>A Tale of Two Zip Codes</vt:lpstr>
      <vt:lpstr>Public Health Framework </vt:lpstr>
      <vt:lpstr>History of the Suburbs</vt:lpstr>
      <vt:lpstr>Why Race Matters</vt:lpstr>
      <vt:lpstr>Reflection</vt:lpstr>
      <vt:lpstr>Equity Questions For Your Work</vt:lpstr>
      <vt:lpstr>What Can You Do?</vt:lpstr>
      <vt:lpstr>PowerPoint Presentation</vt:lpstr>
      <vt:lpstr>PowerPoint Presentation</vt:lpstr>
    </vt:vector>
  </TitlesOfParts>
  <Company>Wood County, Wisconsin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Equity</dc:title>
  <dc:creator>Niki Euhardy</dc:creator>
  <cp:lastModifiedBy>Kristie Rauter Egge</cp:lastModifiedBy>
  <cp:revision>32</cp:revision>
  <cp:lastPrinted>2018-10-09T16:41:59Z</cp:lastPrinted>
  <dcterms:created xsi:type="dcterms:W3CDTF">2017-12-12T13:30:56Z</dcterms:created>
  <dcterms:modified xsi:type="dcterms:W3CDTF">2018-10-17T20:27:29Z</dcterms:modified>
</cp:coreProperties>
</file>