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matic SC" panose="020B0604020202020204" pitchFamily="2" charset="-79"/>
      <p:regular r:id="rId21"/>
      <p:bold r:id="rId22"/>
    </p:embeddedFon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Source Code Pro" panose="020B0604020202020204" pitchFamily="49" charset="0"/>
      <p:regular r:id="rId39"/>
      <p:bold r:id="rId40"/>
      <p:italic r:id="rId41"/>
      <p:boldItalic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Better Title?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59aac2e5e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59aac2e5e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D4D4D"/>
                </a:solidFill>
                <a:highlight>
                  <a:srgbClr val="FFFFFF"/>
                </a:highlight>
                <a:latin typeface="Times New Roman"/>
                <a:ea typeface="Times New Roman"/>
                <a:cs typeface="Times New Roman"/>
                <a:sym typeface="Times New Roman"/>
              </a:rPr>
              <a:t>Isolation during illness is not new, but its effects and inequities are magnified by this pandemic. Visitor restrictions are reasonable public health measures, but they are inherently inequitable. People with the means to care for loved ones at home do not suffer the consequences of these rules as severely.</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59aac2e5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59aac2e5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this if anyone wants to share any experiences with telemedicine too. </a:t>
            </a:r>
            <a:endParaRPr/>
          </a:p>
          <a:p>
            <a:pPr marL="0" lvl="0" indent="0" algn="l" rtl="0">
              <a:spcBef>
                <a:spcPts val="0"/>
              </a:spcBef>
              <a:spcAft>
                <a:spcPts val="0"/>
              </a:spcAft>
              <a:buNone/>
            </a:pPr>
            <a:r>
              <a:rPr lang="en"/>
              <a:t>Case Managers and Insurance Navigator’s many times are not as well informed as they should be in understanding how to best assist patients in navigating care</a:t>
            </a:r>
            <a:endParaRPr/>
          </a:p>
          <a:p>
            <a:pPr marL="0" lvl="0" indent="0" algn="l" rtl="0">
              <a:spcBef>
                <a:spcPts val="0"/>
              </a:spcBef>
              <a:spcAft>
                <a:spcPts val="0"/>
              </a:spcAft>
              <a:buNone/>
            </a:pPr>
            <a:r>
              <a:rPr lang="en"/>
              <a:t>-Advocacy via unionization for health care providers</a:t>
            </a:r>
            <a:endParaRPr/>
          </a:p>
          <a:p>
            <a:pPr marL="0" lvl="0" indent="0" algn="l" rtl="0">
              <a:spcBef>
                <a:spcPts val="0"/>
              </a:spcBef>
              <a:spcAft>
                <a:spcPts val="0"/>
              </a:spcAft>
              <a:buNone/>
            </a:pPr>
            <a:r>
              <a:rPr lang="en"/>
              <a:t>Lack of education amongst providers in understanding insurance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259aac2e5e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259aac2e5e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Narrative Medicine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afad00550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afad0055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Lack of PCP’s for patients to follow up with.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9aac2e5e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259aac2e5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Try to find a way to transition to your piece. (Jamal)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afad00550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afad0055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working with MATCH and UW’s Population Health Institute </a:t>
            </a:r>
            <a:endParaRPr/>
          </a:p>
          <a:p>
            <a:pPr marL="0" lvl="0" indent="0" algn="l" rtl="0">
              <a:spcBef>
                <a:spcPts val="0"/>
              </a:spcBef>
              <a:spcAft>
                <a:spcPts val="0"/>
              </a:spcAft>
              <a:buNone/>
            </a:pPr>
            <a:endParaRPr/>
          </a:p>
          <a:p>
            <a:pPr marL="0" lvl="0" indent="0" algn="l" rtl="0">
              <a:spcBef>
                <a:spcPts val="0"/>
              </a:spcBef>
              <a:spcAft>
                <a:spcPts val="0"/>
              </a:spcAft>
              <a:buNone/>
            </a:pPr>
            <a:r>
              <a:rPr lang="en"/>
              <a:t>-Much of my work and background was directly in community, doing work around LGBTQIA advocacy, equity, and HIV/STI prevention.</a:t>
            </a:r>
            <a:endParaRPr/>
          </a:p>
          <a:p>
            <a:pPr marL="0" lvl="0" indent="0" algn="l" rtl="0">
              <a:spcBef>
                <a:spcPts val="0"/>
              </a:spcBef>
              <a:spcAft>
                <a:spcPts val="0"/>
              </a:spcAft>
              <a:buNone/>
            </a:pPr>
            <a:r>
              <a:rPr lang="en"/>
              <a:t>-As a Community Health Worker (CHW) I worked directly with Black and Brown LGBTQIA communities to help advance health literacy within my community. </a:t>
            </a:r>
            <a:endParaRPr/>
          </a:p>
          <a:p>
            <a:pPr marL="0" lvl="0" indent="0" algn="l" rtl="0">
              <a:spcBef>
                <a:spcPts val="0"/>
              </a:spcBef>
              <a:spcAft>
                <a:spcPts val="0"/>
              </a:spcAft>
              <a:buNone/>
            </a:pPr>
            <a:r>
              <a:rPr lang="en"/>
              <a:t>-This work was done through Diverse &amp; Resilient and various community partners </a:t>
            </a:r>
            <a:endParaRPr/>
          </a:p>
          <a:p>
            <a:pPr marL="0" lvl="0" indent="0" algn="l" rtl="0">
              <a:spcBef>
                <a:spcPts val="0"/>
              </a:spcBef>
              <a:spcAft>
                <a:spcPts val="0"/>
              </a:spcAft>
              <a:buNone/>
            </a:pPr>
            <a:r>
              <a:rPr lang="en"/>
              <a:t>-Educating and destigmitizing HIV, and conversations around overall sexual health </a:t>
            </a:r>
            <a:endParaRPr/>
          </a:p>
          <a:p>
            <a:pPr marL="0" lvl="0" indent="0" algn="l" rtl="0">
              <a:spcBef>
                <a:spcPts val="0"/>
              </a:spcBef>
              <a:spcAft>
                <a:spcPts val="0"/>
              </a:spcAft>
              <a:buNone/>
            </a:pPr>
            <a:r>
              <a:rPr lang="en"/>
              <a:t>-I’ll dive a little deeper into some of those programs and work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afad0055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1afad0055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I talk about de stigmatization, creating a safe space for Black and Brown same gender loving communities, bridging gaps between medical staff and community, and sexual health education/advocacy </a:t>
            </a:r>
            <a:endParaRPr/>
          </a:p>
          <a:p>
            <a:pPr marL="0" lvl="0" indent="0" algn="l" rtl="0">
              <a:spcBef>
                <a:spcPts val="0"/>
              </a:spcBef>
              <a:spcAft>
                <a:spcPts val="0"/>
              </a:spcAft>
              <a:buNone/>
            </a:pPr>
            <a:endParaRPr/>
          </a:p>
          <a:p>
            <a:pPr marL="0" lvl="0" indent="0" algn="l" rtl="0">
              <a:spcBef>
                <a:spcPts val="0"/>
              </a:spcBef>
              <a:spcAft>
                <a:spcPts val="0"/>
              </a:spcAft>
              <a:buNone/>
            </a:pPr>
            <a:r>
              <a:rPr lang="en"/>
              <a:t>-The Intersectionality Among Men project at D&amp;R was a program for Black and Brown same gender loving Cis men 18-29 that was rooted in HIV prevention but grew into a community force for change. IAM promoted community Health by providing HIV/STI prevention through non traditional events and efforts. As one of the coordinators of this program we equip members of IAM with the tools and skills to go out into their own networks and community and educate and eliminate stigma around HIV, and HIV prevention efforts </a:t>
            </a:r>
            <a:endParaRPr/>
          </a:p>
          <a:p>
            <a:pPr marL="0" lvl="0" indent="0" algn="l" rtl="0">
              <a:spcBef>
                <a:spcPts val="0"/>
              </a:spcBef>
              <a:spcAft>
                <a:spcPts val="0"/>
              </a:spcAft>
              <a:buNone/>
            </a:pPr>
            <a:r>
              <a:rPr lang="en"/>
              <a:t>-Talking about U=U, PrEP, and getting routine testing </a:t>
            </a:r>
            <a:endParaRPr/>
          </a:p>
          <a:p>
            <a:pPr marL="0" lvl="0" indent="0" algn="l" rtl="0">
              <a:spcBef>
                <a:spcPts val="0"/>
              </a:spcBef>
              <a:spcAft>
                <a:spcPts val="0"/>
              </a:spcAft>
              <a:buNone/>
            </a:pPr>
            <a:r>
              <a:rPr lang="en"/>
              <a:t>-Overall normalized conversations around infectious diseases that are often left out of conversations in minority communities. </a:t>
            </a:r>
            <a:endParaRPr/>
          </a:p>
          <a:p>
            <a:pPr marL="0" lvl="0" indent="0" algn="l" rtl="0">
              <a:spcBef>
                <a:spcPts val="0"/>
              </a:spcBef>
              <a:spcAft>
                <a:spcPts val="0"/>
              </a:spcAft>
              <a:buNone/>
            </a:pPr>
            <a:r>
              <a:rPr lang="en"/>
              <a:t>-But it’s important to realize these conversations aren’t just being left out for no reason</a:t>
            </a:r>
            <a:endParaRPr/>
          </a:p>
          <a:p>
            <a:pPr marL="0" lvl="0" indent="0" algn="l" rtl="0">
              <a:spcBef>
                <a:spcPts val="0"/>
              </a:spcBef>
              <a:spcAft>
                <a:spcPts val="0"/>
              </a:spcAft>
              <a:buNone/>
            </a:pPr>
            <a:r>
              <a:rPr lang="en"/>
              <a:t>-Medical mistrust, minority stress,various social determinants of health also attribute to these conversations not being had and lead to unfavorable health outcomes. </a:t>
            </a:r>
            <a:endParaRPr/>
          </a:p>
          <a:p>
            <a:pPr marL="0" lvl="0" indent="0" algn="l" rtl="0">
              <a:spcBef>
                <a:spcPts val="0"/>
              </a:spcBef>
              <a:spcAft>
                <a:spcPts val="0"/>
              </a:spcAft>
              <a:buNone/>
            </a:pPr>
            <a:r>
              <a:rPr lang="en"/>
              <a:t>-But the work IAM was and still is doing helped to address these various health disparities.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afad0055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1afad0055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it comes to vaccine Equity, Health equity, reaching community, increasing health literacy frontline staff, community voices, and CHW’s play such a pivotal role in increasing a community and populations health.</a:t>
            </a:r>
            <a:endParaRPr/>
          </a:p>
          <a:p>
            <a:pPr marL="0" lvl="0" indent="0" algn="l" rtl="0">
              <a:spcBef>
                <a:spcPts val="0"/>
              </a:spcBef>
              <a:spcAft>
                <a:spcPts val="0"/>
              </a:spcAft>
              <a:buNone/>
            </a:pPr>
            <a:endParaRPr/>
          </a:p>
          <a:p>
            <a:pPr marL="0" lvl="0" indent="0" algn="l" rtl="0">
              <a:spcBef>
                <a:spcPts val="0"/>
              </a:spcBef>
              <a:spcAft>
                <a:spcPts val="0"/>
              </a:spcAft>
              <a:buNone/>
            </a:pPr>
            <a:r>
              <a:rPr lang="en"/>
              <a:t>The rest of these images are just some of those nontraditional space we created to address HIV related health disparities in Black and Brown SGL communities in Southeast WI.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afad0055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afad0055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Being Patient-Centered, Offering Validation. If we struggle navigating a complex health care system. </a:t>
            </a:r>
            <a:endParaRPr/>
          </a:p>
          <a:p>
            <a:pPr marL="0" lvl="0" indent="0" algn="l" rtl="0">
              <a:spcBef>
                <a:spcPts val="0"/>
              </a:spcBef>
              <a:spcAft>
                <a:spcPts val="0"/>
              </a:spcAft>
              <a:buNone/>
            </a:pPr>
            <a:r>
              <a:rPr lang="en"/>
              <a:t>Care Centered around the Social Determinants of Health</a:t>
            </a:r>
            <a:endParaRPr/>
          </a:p>
          <a:p>
            <a:pPr marL="0" lvl="0" indent="0" algn="l" rtl="0">
              <a:spcBef>
                <a:spcPts val="0"/>
              </a:spcBef>
              <a:spcAft>
                <a:spcPts val="0"/>
              </a:spcAft>
              <a:buNone/>
            </a:pPr>
            <a:r>
              <a:rPr lang="en"/>
              <a:t>Ending Argument: Infectious Disease has always influenced chronic disease management in recent history (think to HIV pandemic impact on LGBTQ community, COVID 19 in the present)</a:t>
            </a:r>
            <a:endParaRPr/>
          </a:p>
          <a:p>
            <a:pPr marL="0" lvl="0" indent="0" algn="l" rtl="0">
              <a:spcBef>
                <a:spcPts val="0"/>
              </a:spcBef>
              <a:spcAft>
                <a:spcPts val="0"/>
              </a:spcAft>
              <a:buNone/>
            </a:pPr>
            <a:endParaRPr/>
          </a:p>
          <a:p>
            <a:pPr marL="0" lvl="0" indent="0" algn="l" rtl="0">
              <a:spcBef>
                <a:spcPts val="0"/>
              </a:spcBef>
              <a:spcAft>
                <a:spcPts val="0"/>
              </a:spcAft>
              <a:buNone/>
            </a:pPr>
            <a:r>
              <a:rPr lang="en"/>
              <a:t>productivity based</a:t>
            </a:r>
            <a:endParaRPr/>
          </a:p>
          <a:p>
            <a:pPr marL="0" lvl="0" indent="0" algn="l" rtl="0">
              <a:spcBef>
                <a:spcPts val="0"/>
              </a:spcBef>
              <a:spcAft>
                <a:spcPts val="0"/>
              </a:spcAft>
              <a:buNone/>
            </a:pPr>
            <a:r>
              <a:rPr lang="en"/>
              <a:t>Faculty promotions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1d9b9c47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1d9b9c47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chemeClr val="dk1"/>
                </a:solidFill>
                <a:highlight>
                  <a:schemeClr val="accent4"/>
                </a:highlight>
                <a:latin typeface="Calibri"/>
                <a:ea typeface="Calibri"/>
                <a:cs typeface="Calibri"/>
                <a:sym typeface="Calibri"/>
              </a:rPr>
              <a:t>(Revise) </a:t>
            </a:r>
            <a:endParaRPr sz="1200">
              <a:solidFill>
                <a:schemeClr val="dk1"/>
              </a:solidFill>
              <a:highlight>
                <a:schemeClr val="accent4"/>
              </a:highlight>
              <a:latin typeface="Calibri"/>
              <a:ea typeface="Calibri"/>
              <a:cs typeface="Calibri"/>
              <a:sym typeface="Calibri"/>
            </a:endParaRPr>
          </a:p>
          <a:p>
            <a:pPr marL="0" lvl="0" indent="0" algn="l" rtl="0">
              <a:lnSpc>
                <a:spcPct val="200000"/>
              </a:lnSpc>
              <a:spcBef>
                <a:spcPts val="0"/>
              </a:spcBef>
              <a:spcAft>
                <a:spcPts val="0"/>
              </a:spcAft>
              <a:buNone/>
            </a:pPr>
            <a:r>
              <a:rPr lang="en" sz="1200">
                <a:solidFill>
                  <a:schemeClr val="dk1"/>
                </a:solidFill>
                <a:highlight>
                  <a:schemeClr val="accent4"/>
                </a:highlight>
                <a:latin typeface="Calibri"/>
                <a:ea typeface="Calibri"/>
                <a:cs typeface="Calibri"/>
                <a:sym typeface="Calibri"/>
              </a:rPr>
              <a:t>Jamal</a:t>
            </a:r>
            <a:endParaRPr sz="1200">
              <a:solidFill>
                <a:schemeClr val="dk1"/>
              </a:solidFill>
              <a:highlight>
                <a:schemeClr val="accent4"/>
              </a:highlight>
              <a:latin typeface="Calibri"/>
              <a:ea typeface="Calibri"/>
              <a:cs typeface="Calibri"/>
              <a:sym typeface="Calibri"/>
            </a:endParaRPr>
          </a:p>
          <a:p>
            <a:pPr marL="0" lvl="0" indent="0" algn="l" rtl="0">
              <a:lnSpc>
                <a:spcPct val="200000"/>
              </a:lnSpc>
              <a:spcBef>
                <a:spcPts val="0"/>
              </a:spcBef>
              <a:spcAft>
                <a:spcPts val="0"/>
              </a:spcAft>
              <a:buNone/>
            </a:pPr>
            <a:r>
              <a:rPr lang="en" sz="1200">
                <a:solidFill>
                  <a:schemeClr val="dk1"/>
                </a:solidFill>
                <a:latin typeface="Calibri"/>
                <a:ea typeface="Calibri"/>
                <a:cs typeface="Calibri"/>
                <a:sym typeface="Calibri"/>
              </a:rPr>
              <a:t>-Before we dive into our overview today, We’d like to start our time together by sharing a land acknowledgement. </a:t>
            </a:r>
            <a:r>
              <a:rPr lang="en" sz="1200">
                <a:solidFill>
                  <a:srgbClr val="212121"/>
                </a:solidFill>
                <a:highlight>
                  <a:srgbClr val="FFFFFF"/>
                </a:highlight>
                <a:latin typeface="Calibri"/>
                <a:ea typeface="Calibri"/>
                <a:cs typeface="Calibri"/>
                <a:sym typeface="Calibri"/>
              </a:rPr>
              <a:t>The purpose of these statements is to show respect for indigenous peoples and recognize their enduring relationship to this land. </a:t>
            </a:r>
            <a:endParaRPr sz="1200">
              <a:solidFill>
                <a:srgbClr val="212121"/>
              </a:solidFill>
              <a:highlight>
                <a:srgbClr val="FFFFFF"/>
              </a:highlight>
              <a:latin typeface="Calibri"/>
              <a:ea typeface="Calibri"/>
              <a:cs typeface="Calibri"/>
              <a:sym typeface="Calibri"/>
            </a:endParaRPr>
          </a:p>
          <a:p>
            <a:pPr marL="0" lvl="0" indent="0" algn="l" rtl="0">
              <a:lnSpc>
                <a:spcPct val="200000"/>
              </a:lnSpc>
              <a:spcBef>
                <a:spcPts val="0"/>
              </a:spcBef>
              <a:spcAft>
                <a:spcPts val="0"/>
              </a:spcAft>
              <a:buNone/>
            </a:pPr>
            <a:r>
              <a:rPr lang="en" sz="1200">
                <a:solidFill>
                  <a:srgbClr val="212121"/>
                </a:solidFill>
                <a:highlight>
                  <a:srgbClr val="FFFFFF"/>
                </a:highlight>
                <a:latin typeface="Calibri"/>
                <a:ea typeface="Calibri"/>
                <a:cs typeface="Calibri"/>
                <a:sym typeface="Calibri"/>
              </a:rPr>
              <a:t>-Our hope is for land acknowledgments to name and raise awareness about histories that are often suppressed, erased, or unspoken. Like declarations on racism, we need to move beyond simply acknowledging that we are on taken land and similarly commit to ongoing learning, continued action and collective transformation.</a:t>
            </a: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 Truth and acknowledgement are critical to building mutual respect and connection across all barriers of heritage and difference. </a:t>
            </a: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Today we acknowledge these communities. We are standing on the ancestral lands of the Ojibwe, Dakota, Menominee, Ho-Chunk and Potawatomi People. These First Nations are not monolithic, all with languages, cultures, traditions and histories. We pay respects to their elders past and present. Please take a moment to consider the many legacies of violence, displacement, migration, and settlement that bring us together here today. </a:t>
            </a: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This history of colonization informs our shared future of collaboration and innovation.  </a:t>
            </a:r>
            <a:r>
              <a:rPr lang="en" sz="1200">
                <a:solidFill>
                  <a:schemeClr val="dk1"/>
                </a:solidFill>
                <a:highlight>
                  <a:schemeClr val="accent4"/>
                </a:highlight>
                <a:latin typeface="Calibri"/>
                <a:ea typeface="Calibri"/>
                <a:cs typeface="Calibri"/>
                <a:sym typeface="Calibri"/>
              </a:rPr>
              <a:t>(End Here)</a:t>
            </a:r>
            <a:endParaRPr sz="1200">
              <a:solidFill>
                <a:schemeClr val="dk1"/>
              </a:solidFill>
              <a:highlight>
                <a:schemeClr val="accent4"/>
              </a:highlight>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-Today, WI is home to 11 Federally recognized tribes and Brothertown Nation, who is not currently Federally or State recognized.</a:t>
            </a:r>
            <a:endParaRPr sz="1200">
              <a:solidFill>
                <a:schemeClr val="dk1"/>
              </a:solidFill>
              <a:latin typeface="Calibri"/>
              <a:ea typeface="Calibri"/>
              <a:cs typeface="Calibri"/>
              <a:sym typeface="Calibri"/>
            </a:endParaRPr>
          </a:p>
          <a:p>
            <a:pPr marL="0" lvl="0" indent="0" algn="l" rtl="0">
              <a:lnSpc>
                <a:spcPct val="2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200000"/>
              </a:lnSpc>
              <a:spcBef>
                <a:spcPts val="500"/>
              </a:spcBef>
              <a:spcAft>
                <a:spcPts val="1600"/>
              </a:spcAft>
              <a:buNone/>
            </a:pPr>
            <a:r>
              <a:rPr lang="en" sz="1200">
                <a:solidFill>
                  <a:schemeClr val="dk1"/>
                </a:solidFill>
                <a:latin typeface="Calibri"/>
                <a:ea typeface="Calibri"/>
                <a:cs typeface="Calibri"/>
                <a:sym typeface="Calibri"/>
              </a:rPr>
              <a:t>If you would like to learn more about Land acknowledgements and/or Wisconsin’s first nations , we will drop some resources in the chat.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1d9b9c47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1d9b9c47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a pic to the right lol </a:t>
            </a:r>
            <a:endParaRPr/>
          </a:p>
          <a:p>
            <a:pPr marL="0" lvl="0" indent="0" algn="l" rtl="0">
              <a:spcBef>
                <a:spcPts val="0"/>
              </a:spcBef>
              <a:spcAft>
                <a:spcPts val="0"/>
              </a:spcAft>
              <a:buNone/>
            </a:pPr>
            <a:r>
              <a:rPr lang="en"/>
              <a:t>I think this slide should be a introduction of us really quick</a:t>
            </a:r>
            <a:endParaRPr/>
          </a:p>
          <a:p>
            <a:pPr marL="0" lvl="0" indent="0" algn="l" rtl="0">
              <a:spcBef>
                <a:spcPts val="0"/>
              </a:spcBef>
              <a:spcAft>
                <a:spcPts val="0"/>
              </a:spcAft>
              <a:buNone/>
            </a:pPr>
            <a:r>
              <a:rPr lang="en"/>
              <a:t>(picture of you and I who we are quick then presentations continues..)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afad0055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afad0055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lecture overview, give background about ourselves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afad0055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afad0055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02124"/>
                </a:solidFill>
                <a:highlight>
                  <a:srgbClr val="FFFFFF"/>
                </a:highlight>
                <a:latin typeface="Roboto"/>
                <a:ea typeface="Roboto"/>
                <a:cs typeface="Roboto"/>
                <a:sym typeface="Roboto"/>
              </a:rPr>
              <a:t>Celebrated every year in April, National Minority Health Month: Builds awareness about the disproportionate burden of premature death and illness in people from racial and ethnic minority groups. Encourages action through health education, early detection and control of disease complications. You all are helping celebrate the month by spending your morning with us today. </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202124"/>
                </a:solidFill>
                <a:highlight>
                  <a:srgbClr val="FFFFFF"/>
                </a:highlight>
                <a:latin typeface="Roboto"/>
                <a:ea typeface="Roboto"/>
                <a:cs typeface="Roboto"/>
                <a:sym typeface="Roboto"/>
              </a:rPr>
              <a:t>“Give your Community a Boost” - a broad interpretation, reflecting on what factors motivate or inhibit individuals to want to obtain vaccines, how those behaviors were established, what influenced the development of those beliefs, how to best integrate new science into public discussions</a:t>
            </a:r>
            <a:endParaRPr sz="120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afad0055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1afad0055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Jamal </a:t>
            </a:r>
            <a:endParaRPr>
              <a:highlight>
                <a:schemeClr val="accent4"/>
              </a:highlight>
            </a:endParaRPr>
          </a:p>
          <a:p>
            <a:pPr marL="0" lvl="0" indent="0" algn="l" rtl="0">
              <a:spcBef>
                <a:spcPts val="0"/>
              </a:spcBef>
              <a:spcAft>
                <a:spcPts val="0"/>
              </a:spcAft>
              <a:buNone/>
            </a:pPr>
            <a:endParaRPr/>
          </a:p>
          <a:p>
            <a:pPr marL="0" lvl="0" indent="0" algn="l" rtl="0">
              <a:spcBef>
                <a:spcPts val="0"/>
              </a:spcBef>
              <a:spcAft>
                <a:spcPts val="0"/>
              </a:spcAft>
              <a:buNone/>
            </a:pPr>
            <a:r>
              <a:rPr lang="en"/>
              <a:t>-diversity can’t thrive without inclusion.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identity influences the way we perceive and process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How we communicate messages across various spectrums </a:t>
            </a:r>
            <a:endParaRPr/>
          </a:p>
          <a:p>
            <a:pPr marL="0" lvl="0" indent="0" algn="l" rtl="0">
              <a:spcBef>
                <a:spcPts val="0"/>
              </a:spcBef>
              <a:spcAft>
                <a:spcPts val="0"/>
              </a:spcAft>
              <a:buNone/>
            </a:pPr>
            <a:r>
              <a:rPr lang="en"/>
              <a:t>The way we describe what we’re feeling or the symptoms we have</a:t>
            </a:r>
            <a:endParaRPr/>
          </a:p>
          <a:p>
            <a:pPr marL="0" lvl="0" indent="0" algn="l" rtl="0">
              <a:spcBef>
                <a:spcPts val="0"/>
              </a:spcBef>
              <a:spcAft>
                <a:spcPts val="0"/>
              </a:spcAft>
              <a:buNone/>
            </a:pPr>
            <a:r>
              <a:rPr lang="en"/>
              <a:t>How we articulate our understanding of topics</a:t>
            </a:r>
            <a:endParaRPr/>
          </a:p>
          <a:p>
            <a:pPr marL="0" lvl="0" indent="0" algn="l" rtl="0">
              <a:spcBef>
                <a:spcPts val="0"/>
              </a:spcBef>
              <a:spcAft>
                <a:spcPts val="0"/>
              </a:spcAft>
              <a:buNone/>
            </a:pPr>
            <a:r>
              <a:rPr lang="en"/>
              <a:t>Identity, is central in thought processing and expression also t our ability to manage our chronic diseases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259aac2e5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259aac2e5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identity influences health literacy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afad0055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1afad0055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C3532"/>
                </a:solidFill>
                <a:latin typeface="Georgia"/>
                <a:ea typeface="Georgia"/>
                <a:cs typeface="Georgia"/>
                <a:sym typeface="Georgia"/>
              </a:rPr>
              <a:t>Talk about Structural Racism: For decades, African Americans in Milwaukee have dealt with devastating rates of poverty, intense segregation in housing and education, a criminal justice system that arrests, incarcerates, and devours communities of color at vastly disproportionate rates, as well as a myriad of other hardships rooted in our history of racism.</a:t>
            </a:r>
            <a:endParaRPr sz="1000">
              <a:solidFill>
                <a:srgbClr val="3C3532"/>
              </a:solidFill>
              <a:latin typeface="Georgia"/>
              <a:ea typeface="Georgia"/>
              <a:cs typeface="Georgia"/>
              <a:sym typeface="Georgia"/>
            </a:endParaRPr>
          </a:p>
          <a:p>
            <a:pPr marL="0" lvl="0" indent="0" algn="l" rtl="0">
              <a:spcBef>
                <a:spcPts val="0"/>
              </a:spcBef>
              <a:spcAft>
                <a:spcPts val="0"/>
              </a:spcAft>
              <a:buNone/>
            </a:pPr>
            <a:r>
              <a:rPr lang="en" sz="1000">
                <a:solidFill>
                  <a:srgbClr val="3C3532"/>
                </a:solidFill>
                <a:latin typeface="Georgia"/>
                <a:ea typeface="Georgia"/>
                <a:cs typeface="Georgia"/>
                <a:sym typeface="Georgia"/>
              </a:rPr>
              <a:t>    -Discuss hypothesis as to why less vaccination in POC communities (trauma from medical institutions, research studies i.e. tuskegee, conspiracy theories via other info platforms [whatsapp, youtube], early pandemic theories that poison was being injected into ppls veins [hispanics]) </a:t>
            </a:r>
            <a:endParaRPr sz="1000">
              <a:solidFill>
                <a:srgbClr val="3C3532"/>
              </a:solidFill>
              <a:latin typeface="Georgia"/>
              <a:ea typeface="Georgia"/>
              <a:cs typeface="Georgia"/>
              <a:sym typeface="Georgia"/>
            </a:endParaRPr>
          </a:p>
          <a:p>
            <a:pPr marL="0" lvl="0" indent="0" algn="l" rtl="0">
              <a:spcBef>
                <a:spcPts val="0"/>
              </a:spcBef>
              <a:spcAft>
                <a:spcPts val="0"/>
              </a:spcAft>
              <a:buNone/>
            </a:pPr>
            <a:r>
              <a:rPr lang="en" sz="1000">
                <a:solidFill>
                  <a:srgbClr val="3C3532"/>
                </a:solidFill>
                <a:latin typeface="Georgia"/>
                <a:ea typeface="Georgia"/>
                <a:cs typeface="Georgia"/>
                <a:sym typeface="Georgia"/>
              </a:rPr>
              <a:t>   -Briefly allude to the Latinx Paradox and it being flipped in the instance of COVID</a:t>
            </a:r>
            <a:endParaRPr sz="1000">
              <a:solidFill>
                <a:srgbClr val="3C3532"/>
              </a:solidFill>
              <a:latin typeface="Georgia"/>
              <a:ea typeface="Georgia"/>
              <a:cs typeface="Georgia"/>
              <a:sym typeface="Georgia"/>
            </a:endParaRPr>
          </a:p>
          <a:p>
            <a:pPr marL="0" lvl="0" indent="0" algn="l" rtl="0">
              <a:spcBef>
                <a:spcPts val="0"/>
              </a:spcBef>
              <a:spcAft>
                <a:spcPts val="0"/>
              </a:spcAft>
              <a:buNone/>
            </a:pPr>
            <a:r>
              <a:rPr lang="en" sz="1000">
                <a:solidFill>
                  <a:srgbClr val="3C3532"/>
                </a:solidFill>
                <a:latin typeface="Georgia"/>
                <a:ea typeface="Georgia"/>
                <a:cs typeface="Georgia"/>
                <a:sym typeface="Georgia"/>
              </a:rPr>
              <a:t>Discus early work during pandemic, disaster response, materials production and distribution, partnerships - Ayuda Mutua, Sixteenth Street Community Health Centers, United Migrant Opportunity Services, and United Community Center, Sherman Phoenix, etc.</a:t>
            </a:r>
            <a:endParaRPr sz="1000">
              <a:solidFill>
                <a:srgbClr val="3C3532"/>
              </a:solidFill>
              <a:latin typeface="Georgia"/>
              <a:ea typeface="Georgia"/>
              <a:cs typeface="Georgia"/>
              <a:sym typeface="Georgia"/>
            </a:endParaRPr>
          </a:p>
          <a:p>
            <a:pPr marL="0" lvl="0" indent="0" algn="l" rtl="0">
              <a:spcBef>
                <a:spcPts val="0"/>
              </a:spcBef>
              <a:spcAft>
                <a:spcPts val="0"/>
              </a:spcAft>
              <a:buNone/>
            </a:pPr>
            <a:endParaRPr sz="1000">
              <a:solidFill>
                <a:srgbClr val="3C3532"/>
              </a:solidFill>
              <a:latin typeface="Georgia"/>
              <a:ea typeface="Georgia"/>
              <a:cs typeface="Georgia"/>
              <a:sym typeface="Georgia"/>
            </a:endParaRPr>
          </a:p>
          <a:p>
            <a:pPr marL="0" lvl="0" indent="0" algn="l" rtl="0">
              <a:spcBef>
                <a:spcPts val="0"/>
              </a:spcBef>
              <a:spcAft>
                <a:spcPts val="0"/>
              </a:spcAft>
              <a:buNone/>
            </a:pPr>
            <a:r>
              <a:rPr lang="en" sz="1000">
                <a:solidFill>
                  <a:srgbClr val="3C3532"/>
                </a:solidFill>
                <a:latin typeface="Georgia"/>
                <a:ea typeface="Georgia"/>
                <a:cs typeface="Georgia"/>
                <a:sym typeface="Georgia"/>
              </a:rPr>
              <a:t>If asked about it can discuss the interesting transition of the Hispanic Paradox and the opposite observed outcomes with COVID</a:t>
            </a:r>
            <a:endParaRPr sz="1000">
              <a:solidFill>
                <a:srgbClr val="3C3532"/>
              </a:solidFill>
              <a:latin typeface="Georgia"/>
              <a:ea typeface="Georgia"/>
              <a:cs typeface="Georgia"/>
              <a:sym typeface="Georg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1afad0055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1afad0055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point 3: Limiting patient clinic, ED, ICU patient visitors to none initially or 1-2 afterward. How giving birth has changed, how providing patient health care information has changed (reflecting on the impact of this in family’s that rely on values such as familismo and allocentrismo [the impact of social integration on health and well-being], i.e. teaching my grandfather about diabetes, or my cirrhosis patient about alcohol abstinence) </a:t>
            </a:r>
            <a:endParaRPr/>
          </a:p>
          <a:p>
            <a:pPr marL="0" lvl="0" indent="0" algn="l" rtl="0">
              <a:spcBef>
                <a:spcPts val="0"/>
              </a:spcBef>
              <a:spcAft>
                <a:spcPts val="0"/>
              </a:spcAft>
              <a:buNone/>
            </a:pPr>
            <a:r>
              <a:rPr lang="en"/>
              <a:t>Diabetics coming in with gangrenous foot ulcers extending into necrotizing infections due to medication non-compliance 2/2 running out of medications not controlling conditions appropriately</a:t>
            </a:r>
            <a:endParaRPr/>
          </a:p>
          <a:p>
            <a:pPr marL="0" lvl="0" indent="0" algn="l" rtl="0">
              <a:spcBef>
                <a:spcPts val="0"/>
              </a:spcBef>
              <a:spcAft>
                <a:spcPts val="0"/>
              </a:spcAft>
              <a:buNone/>
            </a:pPr>
            <a:r>
              <a:rPr lang="en"/>
              <a:t>HIV advancing to AIDS and having down stream opportunistic infections (i.e. Disseminated fungal infections such as valley fever [coccidiomycosis], tuberculosis, PJP, etc.) </a:t>
            </a:r>
            <a:endParaRPr/>
          </a:p>
          <a:p>
            <a:pPr marL="0" lvl="0" indent="0" algn="l" rtl="0">
              <a:spcBef>
                <a:spcPts val="0"/>
              </a:spcBef>
              <a:spcAft>
                <a:spcPts val="0"/>
              </a:spcAft>
              <a:buNone/>
            </a:pPr>
            <a:r>
              <a:rPr lang="en"/>
              <a:t>Schools not having in person classes. Educators burnt out, sub-qualified individuals filling gaps,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nejm.org/toc/nejm/384/8?query=article_issue_lin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a/wisc.edu/file/d/12pjYHU3TpM4OknKFeU3eFr6NfVQ4kdq5/view?usp=sharing"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isconsinfirstnations.org/map/" TargetMode="External"/><Relationship Id="rId5" Type="http://schemas.openxmlformats.org/officeDocument/2006/relationships/hyperlink" Target="https://drive.google.com/drive/folders/1bnapOXA6VmIHN9m69abZzwlIu1rFcsJn" TargetMode="External"/><Relationship Id="rId4" Type="http://schemas.openxmlformats.org/officeDocument/2006/relationships/hyperlink" Target="https://usdac.us/nativela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minorityhealth.hhs.gov/nmh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thecloroxcompany.com/blog/our-refreshed-global-inclusion-diversity-strateg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0" y="125500"/>
            <a:ext cx="7187100" cy="1558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6000" dirty="0"/>
              <a:t>Infectious Disease, Chronic Disease &amp;  Minority Disparities</a:t>
            </a:r>
            <a:endParaRPr sz="6000" dirty="0"/>
          </a:p>
        </p:txBody>
      </p:sp>
      <p:sp>
        <p:nvSpPr>
          <p:cNvPr id="57" name="Google Shape;57;p13"/>
          <p:cNvSpPr txBox="1">
            <a:spLocks noGrp="1"/>
          </p:cNvSpPr>
          <p:nvPr>
            <p:ph type="subTitle" idx="1"/>
          </p:nvPr>
        </p:nvSpPr>
        <p:spPr>
          <a:xfrm>
            <a:off x="311700" y="3602025"/>
            <a:ext cx="8520600" cy="133710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
              <a:t>Christian Hernandez, MD </a:t>
            </a:r>
            <a:endParaRPr/>
          </a:p>
          <a:p>
            <a:pPr marL="0" lvl="0" indent="0" algn="ctr" rtl="0">
              <a:spcBef>
                <a:spcPts val="0"/>
              </a:spcBef>
              <a:spcAft>
                <a:spcPts val="0"/>
              </a:spcAft>
              <a:buNone/>
            </a:pPr>
            <a:r>
              <a:rPr lang="en"/>
              <a:t>University of California - Los Angeles</a:t>
            </a:r>
            <a:endParaRPr/>
          </a:p>
          <a:p>
            <a:pPr marL="0" lvl="0" indent="0" algn="ctr" rtl="0">
              <a:spcBef>
                <a:spcPts val="0"/>
              </a:spcBef>
              <a:spcAft>
                <a:spcPts val="0"/>
              </a:spcAft>
              <a:buNone/>
            </a:pPr>
            <a:r>
              <a:rPr lang="en"/>
              <a:t>Jamal Keyon Perry, MPH Candidate</a:t>
            </a:r>
            <a:endParaRPr/>
          </a:p>
          <a:p>
            <a:pPr marL="0" lvl="0" indent="0" algn="ctr" rtl="0">
              <a:spcBef>
                <a:spcPts val="0"/>
              </a:spcBef>
              <a:spcAft>
                <a:spcPts val="0"/>
              </a:spcAft>
              <a:buNone/>
            </a:pPr>
            <a:r>
              <a:rPr lang="en"/>
              <a:t>University of Wisconsin Population Health Institute  </a:t>
            </a:r>
            <a:endParaRPr/>
          </a:p>
        </p:txBody>
      </p:sp>
      <p:pic>
        <p:nvPicPr>
          <p:cNvPr id="58" name="Google Shape;58;p13"/>
          <p:cNvPicPr preferRelativeResize="0"/>
          <p:nvPr/>
        </p:nvPicPr>
        <p:blipFill>
          <a:blip r:embed="rId3">
            <a:alphaModFix/>
          </a:blip>
          <a:stretch>
            <a:fillRect/>
          </a:stretch>
        </p:blipFill>
        <p:spPr>
          <a:xfrm>
            <a:off x="6781263" y="820572"/>
            <a:ext cx="1751200" cy="1751175"/>
          </a:xfrm>
          <a:prstGeom prst="rect">
            <a:avLst/>
          </a:prstGeom>
          <a:noFill/>
          <a:ln>
            <a:noFill/>
          </a:ln>
        </p:spPr>
      </p:pic>
      <p:pic>
        <p:nvPicPr>
          <p:cNvPr id="59" name="Google Shape;59;p13"/>
          <p:cNvPicPr preferRelativeResize="0"/>
          <p:nvPr/>
        </p:nvPicPr>
        <p:blipFill>
          <a:blip r:embed="rId4">
            <a:alphaModFix/>
          </a:blip>
          <a:stretch>
            <a:fillRect/>
          </a:stretch>
        </p:blipFill>
        <p:spPr>
          <a:xfrm>
            <a:off x="6169736" y="2571750"/>
            <a:ext cx="2974276" cy="796800"/>
          </a:xfrm>
          <a:prstGeom prst="rect">
            <a:avLst/>
          </a:prstGeom>
          <a:noFill/>
          <a:ln>
            <a:noFill/>
          </a:ln>
        </p:spPr>
      </p:pic>
      <p:sp>
        <p:nvSpPr>
          <p:cNvPr id="60" name="Google Shape;60;p13"/>
          <p:cNvSpPr txBox="1"/>
          <p:nvPr/>
        </p:nvSpPr>
        <p:spPr>
          <a:xfrm>
            <a:off x="678450" y="2048550"/>
            <a:ext cx="5830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latin typeface="Amatic SC"/>
                <a:ea typeface="Amatic SC"/>
                <a:cs typeface="Amatic SC"/>
                <a:sym typeface="Amatic SC"/>
              </a:rPr>
              <a:t>A Review of 2020 to Present Through a Social Medicine Lens</a:t>
            </a:r>
            <a:endParaRPr sz="2200" b="1" dirty="0">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NEJM: ON Isolation</a:t>
            </a:r>
            <a:endParaRPr/>
          </a:p>
        </p:txBody>
      </p:sp>
      <p:sp>
        <p:nvSpPr>
          <p:cNvPr id="148" name="Google Shape;148;p22"/>
          <p:cNvSpPr txBox="1">
            <a:spLocks noGrp="1"/>
          </p:cNvSpPr>
          <p:nvPr>
            <p:ph type="body" idx="1"/>
          </p:nvPr>
        </p:nvSpPr>
        <p:spPr>
          <a:xfrm>
            <a:off x="171550" y="1093850"/>
            <a:ext cx="3486300" cy="3166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Health care workers left to fill the gaps (isolation)</a:t>
            </a:r>
            <a:endParaRPr/>
          </a:p>
          <a:p>
            <a:pPr marL="457200" lvl="0" indent="-342900" algn="l" rtl="0">
              <a:spcBef>
                <a:spcPts val="0"/>
              </a:spcBef>
              <a:spcAft>
                <a:spcPts val="0"/>
              </a:spcAft>
              <a:buSzPts val="1800"/>
              <a:buChar char="●"/>
            </a:pPr>
            <a:r>
              <a:rPr lang="en"/>
              <a:t>ICU Delirium &amp; Depression</a:t>
            </a:r>
            <a:endParaRPr/>
          </a:p>
          <a:p>
            <a:pPr marL="457200" lvl="0" indent="-342900" algn="l" rtl="0">
              <a:spcBef>
                <a:spcPts val="0"/>
              </a:spcBef>
              <a:spcAft>
                <a:spcPts val="0"/>
              </a:spcAft>
              <a:buSzPts val="1800"/>
              <a:buChar char="●"/>
            </a:pPr>
            <a:r>
              <a:rPr lang="en"/>
              <a:t>PTSD </a:t>
            </a:r>
            <a:endParaRPr/>
          </a:p>
          <a:p>
            <a:pPr marL="457200" lvl="0" indent="0" algn="l" rtl="0">
              <a:spcBef>
                <a:spcPts val="1200"/>
              </a:spcBef>
              <a:spcAft>
                <a:spcPts val="1200"/>
              </a:spcAft>
              <a:buNone/>
            </a:pPr>
            <a:endParaRPr/>
          </a:p>
        </p:txBody>
      </p:sp>
      <p:pic>
        <p:nvPicPr>
          <p:cNvPr id="149" name="Google Shape;149;p22"/>
          <p:cNvPicPr preferRelativeResize="0"/>
          <p:nvPr/>
        </p:nvPicPr>
        <p:blipFill rotWithShape="1">
          <a:blip r:embed="rId3">
            <a:alphaModFix/>
          </a:blip>
          <a:srcRect l="41178" t="21888" r="19431" b="6298"/>
          <a:stretch/>
        </p:blipFill>
        <p:spPr>
          <a:xfrm>
            <a:off x="3731128" y="83875"/>
            <a:ext cx="4797374" cy="4919600"/>
          </a:xfrm>
          <a:prstGeom prst="rect">
            <a:avLst/>
          </a:prstGeom>
          <a:noFill/>
          <a:ln>
            <a:noFill/>
          </a:ln>
        </p:spPr>
      </p:pic>
      <p:sp>
        <p:nvSpPr>
          <p:cNvPr id="150" name="Google Shape;150;p22"/>
          <p:cNvSpPr txBox="1"/>
          <p:nvPr/>
        </p:nvSpPr>
        <p:spPr>
          <a:xfrm>
            <a:off x="280300" y="4372675"/>
            <a:ext cx="312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84E9B"/>
                </a:solidFill>
                <a:highlight>
                  <a:srgbClr val="FFFFFF"/>
                </a:highlight>
                <a:uFill>
                  <a:noFill/>
                </a:uFill>
                <a:hlinkClick r:id="rId4">
                  <a:extLst>
                    <a:ext uri="{A12FA001-AC4F-418D-AE19-62706E023703}">
                      <ahyp:hlinkClr xmlns:ahyp="http://schemas.microsoft.com/office/drawing/2018/hyperlinkcolor" val="tx"/>
                    </a:ext>
                  </a:extLst>
                </a:hlinkClick>
              </a:rPr>
              <a:t>February 25, 2021</a:t>
            </a:r>
            <a:endParaRPr sz="1200">
              <a:solidFill>
                <a:srgbClr val="084E9B"/>
              </a:solidFill>
              <a:highlight>
                <a:srgbClr val="FFFFFF"/>
              </a:highlight>
            </a:endParaRPr>
          </a:p>
          <a:p>
            <a:pPr marL="0" lvl="0" indent="0" algn="l" rtl="0">
              <a:spcBef>
                <a:spcPts val="0"/>
              </a:spcBef>
              <a:spcAft>
                <a:spcPts val="0"/>
              </a:spcAft>
              <a:buNone/>
            </a:pPr>
            <a:r>
              <a:rPr lang="en" sz="1200">
                <a:solidFill>
                  <a:schemeClr val="dk2"/>
                </a:solidFill>
                <a:highlight>
                  <a:srgbClr val="FFFFFF"/>
                </a:highlight>
              </a:rPr>
              <a:t>N Engl J Med 2021; 384:690-691</a:t>
            </a:r>
            <a:endParaRPr sz="1200">
              <a:solidFill>
                <a:schemeClr val="dk2"/>
              </a:solidFill>
              <a:highlight>
                <a:srgbClr val="FFFFFF"/>
              </a:highlight>
            </a:endParaRPr>
          </a:p>
          <a:p>
            <a:pPr marL="0" lvl="0" indent="0" algn="l" rtl="0">
              <a:spcBef>
                <a:spcPts val="0"/>
              </a:spcBef>
              <a:spcAft>
                <a:spcPts val="0"/>
              </a:spcAft>
              <a:buNone/>
            </a:pPr>
            <a:r>
              <a:rPr lang="en" sz="1200">
                <a:solidFill>
                  <a:schemeClr val="dk2"/>
                </a:solidFill>
                <a:highlight>
                  <a:srgbClr val="FFFFFF"/>
                </a:highlight>
              </a:rPr>
              <a:t>DOI: 10.1056/NEJMp2029725</a:t>
            </a:r>
            <a:endParaRPr>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TeleMedicine and The evolution of Virtual Health </a:t>
            </a:r>
            <a:endParaRPr/>
          </a:p>
        </p:txBody>
      </p:sp>
      <p:sp>
        <p:nvSpPr>
          <p:cNvPr id="156" name="Google Shape;156;p23"/>
          <p:cNvSpPr txBox="1">
            <a:spLocks noGrp="1"/>
          </p:cNvSpPr>
          <p:nvPr>
            <p:ph type="body" idx="1"/>
          </p:nvPr>
        </p:nvSpPr>
        <p:spPr>
          <a:xfrm>
            <a:off x="311700" y="1228675"/>
            <a:ext cx="8520600" cy="37419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Decrease in patient accessibility to primary care → Transition to more virtual health follow-up care in person </a:t>
            </a:r>
            <a:endParaRPr/>
          </a:p>
          <a:p>
            <a:pPr marL="0" lvl="0" indent="0" algn="l" rtl="0">
              <a:spcBef>
                <a:spcPts val="1200"/>
              </a:spcBef>
              <a:spcAft>
                <a:spcPts val="0"/>
              </a:spcAft>
              <a:buNone/>
            </a:pPr>
            <a:r>
              <a:rPr lang="en"/>
              <a:t>	</a:t>
            </a:r>
            <a:r>
              <a:rPr lang="en" b="1"/>
              <a:t>Goal</a:t>
            </a:r>
            <a:r>
              <a:rPr lang="en"/>
              <a:t>: Decrease in Infectious Disease Transmission (COVID)</a:t>
            </a:r>
            <a:endParaRPr/>
          </a:p>
          <a:p>
            <a:pPr marL="0" lvl="0" indent="0" algn="l" rtl="0">
              <a:spcBef>
                <a:spcPts val="1200"/>
              </a:spcBef>
              <a:spcAft>
                <a:spcPts val="0"/>
              </a:spcAft>
              <a:buNone/>
            </a:pPr>
            <a:r>
              <a:rPr lang="en"/>
              <a:t>Loss of Continuity of Care → Patient with “Red Flag Symptoms” referred to Emergency Departments</a:t>
            </a:r>
            <a:endParaRPr/>
          </a:p>
          <a:p>
            <a:pPr marL="0" lvl="0" indent="0" algn="l" rtl="0">
              <a:spcBef>
                <a:spcPts val="1200"/>
              </a:spcBef>
              <a:spcAft>
                <a:spcPts val="0"/>
              </a:spcAft>
              <a:buNone/>
            </a:pPr>
            <a:r>
              <a:rPr lang="en"/>
              <a:t>	</a:t>
            </a:r>
            <a:r>
              <a:rPr lang="en" b="1"/>
              <a:t>Goal</a:t>
            </a:r>
            <a:r>
              <a:rPr lang="en"/>
              <a:t>: Expedited work-ups, labs, imaging</a:t>
            </a:r>
            <a:endParaRPr/>
          </a:p>
          <a:p>
            <a:pPr marL="0" lvl="0" indent="0" algn="l" rtl="0">
              <a:spcBef>
                <a:spcPts val="1200"/>
              </a:spcBef>
              <a:spcAft>
                <a:spcPts val="0"/>
              </a:spcAft>
              <a:buNone/>
            </a:pPr>
            <a:r>
              <a:rPr lang="en"/>
              <a:t>Results: Overwhelmed Emergency Departments, Burnt out Health Care Worker’s, Supply Demand Problems with Nursing (Increased Travel Nursing Requests, early retirements).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Challenges: Insurance Coding, Patient Education, Technology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County Experience - COVID Era</a:t>
            </a:r>
            <a:endParaRPr/>
          </a:p>
        </p:txBody>
      </p:sp>
      <p:sp>
        <p:nvSpPr>
          <p:cNvPr id="162" name="Google Shape;162;p2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Delayed Diagnosis of HIV → Patient presenting with AIDS + AIDS Defining Illnesses (Disseminated Fungal Infections, Pneumocystis Jirovecii, on Top of COVID Infections)</a:t>
            </a:r>
            <a:endParaRPr/>
          </a:p>
          <a:p>
            <a:pPr marL="457200" lvl="0" indent="-342900" algn="l" rtl="0">
              <a:spcBef>
                <a:spcPts val="0"/>
              </a:spcBef>
              <a:spcAft>
                <a:spcPts val="0"/>
              </a:spcAft>
              <a:buSzPts val="1800"/>
              <a:buChar char="●"/>
            </a:pPr>
            <a:r>
              <a:rPr lang="en"/>
              <a:t>Increased Transmission of STI’s, More Syphilis (including tertiary manifestations [Neurosyphilis]</a:t>
            </a:r>
            <a:endParaRPr/>
          </a:p>
          <a:p>
            <a:pPr marL="457200" lvl="0" indent="-342900" algn="l" rtl="0">
              <a:spcBef>
                <a:spcPts val="0"/>
              </a:spcBef>
              <a:spcAft>
                <a:spcPts val="0"/>
              </a:spcAft>
              <a:buSzPts val="1800"/>
              <a:buChar char="●"/>
            </a:pPr>
            <a:r>
              <a:rPr lang="en"/>
              <a:t>Chlamydia &amp; Gonorrhea Infections with advanced presentations → Pelvic Inflammatory Disease / Perihepatitis</a:t>
            </a:r>
            <a:endParaRPr/>
          </a:p>
          <a:p>
            <a:pPr marL="457200" lvl="0" indent="-342900" algn="l" rtl="0">
              <a:spcBef>
                <a:spcPts val="0"/>
              </a:spcBef>
              <a:spcAft>
                <a:spcPts val="0"/>
              </a:spcAft>
              <a:buSzPts val="1800"/>
              <a:buChar char="●"/>
            </a:pPr>
            <a:r>
              <a:rPr lang="en"/>
              <a:t>Inability to Acquire Disease Controlling Medications (Anti-virals, PREP) </a:t>
            </a:r>
            <a:endParaRPr/>
          </a:p>
          <a:p>
            <a:pPr marL="457200" lvl="0" indent="-342900" algn="l" rtl="0">
              <a:spcBef>
                <a:spcPts val="0"/>
              </a:spcBef>
              <a:spcAft>
                <a:spcPts val="0"/>
              </a:spcAft>
              <a:buSzPts val="1800"/>
              <a:buChar char="●"/>
            </a:pPr>
            <a:r>
              <a:rPr lang="en"/>
              <a:t>Intimate Partner Violence → Changes in Criminal Justice System Reporting and Navigating Court systems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255625" y="1106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Disparities Magnified in the County System</a:t>
            </a:r>
            <a:endParaRPr/>
          </a:p>
        </p:txBody>
      </p:sp>
      <p:sp>
        <p:nvSpPr>
          <p:cNvPr id="168" name="Google Shape;168;p25"/>
          <p:cNvSpPr txBox="1">
            <a:spLocks noGrp="1"/>
          </p:cNvSpPr>
          <p:nvPr>
            <p:ph type="body" idx="1"/>
          </p:nvPr>
        </p:nvSpPr>
        <p:spPr>
          <a:xfrm>
            <a:off x="311700" y="71012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Hospitals choosing the percentage of Medi-Cal, Uninsured, Emergency Authorized patients to take to not lose profit</a:t>
            </a:r>
            <a:endParaRPr sz="1400"/>
          </a:p>
          <a:p>
            <a:pPr marL="0" lvl="0" indent="0" algn="l" rtl="0">
              <a:spcBef>
                <a:spcPts val="1200"/>
              </a:spcBef>
              <a:spcAft>
                <a:spcPts val="1200"/>
              </a:spcAft>
              <a:buNone/>
            </a:pPr>
            <a:r>
              <a:rPr lang="en" sz="1400"/>
              <a:t>	The Patient Populations that UCLA clinics tend to serve is disproportionate to actual patient racial/ethnic composition in the county.</a:t>
            </a:r>
            <a:endParaRPr sz="1400"/>
          </a:p>
        </p:txBody>
      </p:sp>
      <p:pic>
        <p:nvPicPr>
          <p:cNvPr id="169" name="Google Shape;169;p25"/>
          <p:cNvPicPr preferRelativeResize="0"/>
          <p:nvPr/>
        </p:nvPicPr>
        <p:blipFill rotWithShape="1">
          <a:blip r:embed="rId3">
            <a:alphaModFix/>
          </a:blip>
          <a:srcRect l="11495" t="14169" r="12174" b="7632"/>
          <a:stretch/>
        </p:blipFill>
        <p:spPr>
          <a:xfrm>
            <a:off x="2168600" y="1975425"/>
            <a:ext cx="4694674" cy="2705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 of Advocacy </a:t>
            </a:r>
            <a:endParaRPr/>
          </a:p>
        </p:txBody>
      </p:sp>
      <p:sp>
        <p:nvSpPr>
          <p:cNvPr id="175" name="Google Shape;175;p2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Increased Isolation required creative strategies in helping spread information, to counter the misinformation movement.</a:t>
            </a:r>
            <a:endParaRPr/>
          </a:p>
          <a:p>
            <a:pPr marL="914400" lvl="1" indent="-317500" algn="l" rtl="0">
              <a:spcBef>
                <a:spcPts val="0"/>
              </a:spcBef>
              <a:spcAft>
                <a:spcPts val="0"/>
              </a:spcAft>
              <a:buSzPts val="1400"/>
              <a:buChar char="-"/>
            </a:pPr>
            <a:r>
              <a:rPr lang="en"/>
              <a:t>How do you engage in conversations involving topics usually stigmatized in our communities? </a:t>
            </a:r>
            <a:endParaRPr/>
          </a:p>
          <a:p>
            <a:pPr marL="1371600" lvl="2" indent="-317500" algn="l" rtl="0">
              <a:spcBef>
                <a:spcPts val="0"/>
              </a:spcBef>
              <a:spcAft>
                <a:spcPts val="0"/>
              </a:spcAft>
              <a:buSzPts val="1400"/>
              <a:buChar char="-"/>
            </a:pPr>
            <a:r>
              <a:rPr lang="en"/>
              <a:t>Does the screen provide an additional safety net to “escape” shame/fear associated with discussing certain topics?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7"/>
          <p:cNvPicPr preferRelativeResize="0"/>
          <p:nvPr/>
        </p:nvPicPr>
        <p:blipFill>
          <a:blip r:embed="rId3">
            <a:alphaModFix/>
          </a:blip>
          <a:stretch>
            <a:fillRect/>
          </a:stretch>
        </p:blipFill>
        <p:spPr>
          <a:xfrm>
            <a:off x="6399025" y="2398525"/>
            <a:ext cx="2744976" cy="2744976"/>
          </a:xfrm>
          <a:prstGeom prst="rect">
            <a:avLst/>
          </a:prstGeom>
          <a:noFill/>
          <a:ln>
            <a:noFill/>
          </a:ln>
        </p:spPr>
      </p:pic>
      <p:pic>
        <p:nvPicPr>
          <p:cNvPr id="181" name="Google Shape;181;p27"/>
          <p:cNvPicPr preferRelativeResize="0"/>
          <p:nvPr/>
        </p:nvPicPr>
        <p:blipFill>
          <a:blip r:embed="rId4">
            <a:alphaModFix/>
          </a:blip>
          <a:stretch>
            <a:fillRect/>
          </a:stretch>
        </p:blipFill>
        <p:spPr>
          <a:xfrm>
            <a:off x="2600312" y="2846437"/>
            <a:ext cx="3446426" cy="2297056"/>
          </a:xfrm>
          <a:prstGeom prst="rect">
            <a:avLst/>
          </a:prstGeom>
          <a:noFill/>
          <a:ln>
            <a:noFill/>
          </a:ln>
        </p:spPr>
      </p:pic>
      <p:pic>
        <p:nvPicPr>
          <p:cNvPr id="182" name="Google Shape;182;p27"/>
          <p:cNvPicPr preferRelativeResize="0"/>
          <p:nvPr/>
        </p:nvPicPr>
        <p:blipFill>
          <a:blip r:embed="rId5">
            <a:alphaModFix/>
          </a:blip>
          <a:stretch>
            <a:fillRect/>
          </a:stretch>
        </p:blipFill>
        <p:spPr>
          <a:xfrm>
            <a:off x="3027969" y="2"/>
            <a:ext cx="2744981" cy="2058725"/>
          </a:xfrm>
          <a:prstGeom prst="rect">
            <a:avLst/>
          </a:prstGeom>
          <a:noFill/>
          <a:ln>
            <a:noFill/>
          </a:ln>
        </p:spPr>
      </p:pic>
      <p:pic>
        <p:nvPicPr>
          <p:cNvPr id="183" name="Google Shape;183;p27"/>
          <p:cNvPicPr preferRelativeResize="0"/>
          <p:nvPr/>
        </p:nvPicPr>
        <p:blipFill>
          <a:blip r:embed="rId6">
            <a:alphaModFix/>
          </a:blip>
          <a:stretch>
            <a:fillRect/>
          </a:stretch>
        </p:blipFill>
        <p:spPr>
          <a:xfrm>
            <a:off x="2" y="2363525"/>
            <a:ext cx="2248025" cy="2779975"/>
          </a:xfrm>
          <a:prstGeom prst="rect">
            <a:avLst/>
          </a:prstGeom>
          <a:noFill/>
          <a:ln>
            <a:noFill/>
          </a:ln>
        </p:spPr>
      </p:pic>
      <p:pic>
        <p:nvPicPr>
          <p:cNvPr id="184" name="Google Shape;184;p27"/>
          <p:cNvPicPr preferRelativeResize="0"/>
          <p:nvPr/>
        </p:nvPicPr>
        <p:blipFill>
          <a:blip r:embed="rId7">
            <a:alphaModFix/>
          </a:blip>
          <a:stretch>
            <a:fillRect/>
          </a:stretch>
        </p:blipFill>
        <p:spPr>
          <a:xfrm>
            <a:off x="3051765" y="2211127"/>
            <a:ext cx="2697395" cy="4829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2094700" y="190500"/>
            <a:ext cx="4762500" cy="476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9"/>
          <p:cNvPicPr preferRelativeResize="0"/>
          <p:nvPr/>
        </p:nvPicPr>
        <p:blipFill>
          <a:blip r:embed="rId3">
            <a:alphaModFix/>
          </a:blip>
          <a:stretch>
            <a:fillRect/>
          </a:stretch>
        </p:blipFill>
        <p:spPr>
          <a:xfrm>
            <a:off x="152400" y="152400"/>
            <a:ext cx="2437325" cy="3656000"/>
          </a:xfrm>
          <a:prstGeom prst="rect">
            <a:avLst/>
          </a:prstGeom>
          <a:noFill/>
          <a:ln>
            <a:noFill/>
          </a:ln>
        </p:spPr>
      </p:pic>
      <p:pic>
        <p:nvPicPr>
          <p:cNvPr id="195" name="Google Shape;195;p29"/>
          <p:cNvPicPr preferRelativeResize="0"/>
          <p:nvPr/>
        </p:nvPicPr>
        <p:blipFill>
          <a:blip r:embed="rId4">
            <a:alphaModFix/>
          </a:blip>
          <a:stretch>
            <a:fillRect/>
          </a:stretch>
        </p:blipFill>
        <p:spPr>
          <a:xfrm>
            <a:off x="2913214" y="152400"/>
            <a:ext cx="2585861" cy="3655999"/>
          </a:xfrm>
          <a:prstGeom prst="rect">
            <a:avLst/>
          </a:prstGeom>
          <a:noFill/>
          <a:ln>
            <a:noFill/>
          </a:ln>
        </p:spPr>
      </p:pic>
      <p:pic>
        <p:nvPicPr>
          <p:cNvPr id="196" name="Google Shape;196;p29"/>
          <p:cNvPicPr preferRelativeResize="0"/>
          <p:nvPr/>
        </p:nvPicPr>
        <p:blipFill>
          <a:blip r:embed="rId5">
            <a:alphaModFix/>
          </a:blip>
          <a:stretch>
            <a:fillRect/>
          </a:stretch>
        </p:blipFill>
        <p:spPr>
          <a:xfrm>
            <a:off x="5651475" y="152400"/>
            <a:ext cx="3340127" cy="2505095"/>
          </a:xfrm>
          <a:prstGeom prst="rect">
            <a:avLst/>
          </a:prstGeom>
          <a:noFill/>
          <a:ln>
            <a:noFill/>
          </a:ln>
        </p:spPr>
      </p:pic>
      <p:pic>
        <p:nvPicPr>
          <p:cNvPr id="197" name="Google Shape;197;p29"/>
          <p:cNvPicPr preferRelativeResize="0"/>
          <p:nvPr/>
        </p:nvPicPr>
        <p:blipFill>
          <a:blip r:embed="rId6">
            <a:alphaModFix/>
          </a:blip>
          <a:stretch>
            <a:fillRect/>
          </a:stretch>
        </p:blipFill>
        <p:spPr>
          <a:xfrm>
            <a:off x="7373550" y="2782925"/>
            <a:ext cx="1770449" cy="2360575"/>
          </a:xfrm>
          <a:prstGeom prst="rect">
            <a:avLst/>
          </a:prstGeom>
          <a:noFill/>
          <a:ln>
            <a:noFill/>
          </a:ln>
        </p:spPr>
      </p:pic>
      <p:pic>
        <p:nvPicPr>
          <p:cNvPr id="198" name="Google Shape;198;p29"/>
          <p:cNvPicPr preferRelativeResize="0"/>
          <p:nvPr/>
        </p:nvPicPr>
        <p:blipFill>
          <a:blip r:embed="rId7">
            <a:alphaModFix/>
          </a:blip>
          <a:stretch>
            <a:fillRect/>
          </a:stretch>
        </p:blipFill>
        <p:spPr>
          <a:xfrm>
            <a:off x="5499075" y="2782925"/>
            <a:ext cx="1804408" cy="2360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FF00"/>
                </a:solidFill>
              </a:rPr>
              <a:t>Social Medicine</a:t>
            </a:r>
            <a:endParaRPr>
              <a:solidFill>
                <a:srgbClr val="00FF00"/>
              </a:solidFill>
            </a:endParaRPr>
          </a:p>
        </p:txBody>
      </p:sp>
      <p:sp>
        <p:nvSpPr>
          <p:cNvPr id="204" name="Google Shape;204;p30"/>
          <p:cNvSpPr txBox="1">
            <a:spLocks noGrp="1"/>
          </p:cNvSpPr>
          <p:nvPr>
            <p:ph type="body" idx="1"/>
          </p:nvPr>
        </p:nvSpPr>
        <p:spPr>
          <a:xfrm>
            <a:off x="0" y="1258350"/>
            <a:ext cx="9144000" cy="3310500"/>
          </a:xfrm>
          <a:prstGeom prst="rect">
            <a:avLst/>
          </a:prstGeom>
        </p:spPr>
        <p:txBody>
          <a:bodyPr spcFirstLastPara="1" wrap="square" lIns="91425" tIns="91425" rIns="91425" bIns="91425" anchor="t" anchorCtr="0">
            <a:normAutofit/>
          </a:bodyPr>
          <a:lstStyle/>
          <a:p>
            <a:pPr marL="5029200" lvl="0" indent="0" algn="l" rtl="0">
              <a:spcBef>
                <a:spcPts val="0"/>
              </a:spcBef>
              <a:spcAft>
                <a:spcPts val="0"/>
              </a:spcAft>
              <a:buNone/>
            </a:pPr>
            <a:r>
              <a:rPr lang="en"/>
              <a:t>   </a:t>
            </a:r>
            <a:endParaRPr/>
          </a:p>
          <a:p>
            <a:pPr marL="5029200" lvl="0" indent="0" algn="l" rtl="0">
              <a:spcBef>
                <a:spcPts val="0"/>
              </a:spcBef>
              <a:spcAft>
                <a:spcPts val="0"/>
              </a:spcAft>
              <a:buNone/>
            </a:pPr>
            <a:r>
              <a:rPr lang="en">
                <a:solidFill>
                  <a:srgbClr val="0000FF"/>
                </a:solidFill>
              </a:rPr>
              <a:t>   Patient-Centered Care</a:t>
            </a:r>
            <a:endParaRPr>
              <a:solidFill>
                <a:srgbClr val="0000FF"/>
              </a:solidFill>
            </a:endParaRPr>
          </a:p>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t>Infectious Disease    </a:t>
            </a:r>
            <a:r>
              <a:rPr lang="en" sz="1700"/>
              <a:t>Chronic Disease Management</a:t>
            </a:r>
            <a:r>
              <a:rPr lang="en"/>
              <a:t>    </a:t>
            </a:r>
            <a:r>
              <a:rPr lang="en" sz="1700"/>
              <a:t>Minority Health</a:t>
            </a:r>
            <a:endParaRPr sz="1700"/>
          </a:p>
        </p:txBody>
      </p:sp>
      <p:sp>
        <p:nvSpPr>
          <p:cNvPr id="205" name="Google Shape;205;p30"/>
          <p:cNvSpPr/>
          <p:nvPr/>
        </p:nvSpPr>
        <p:spPr>
          <a:xfrm>
            <a:off x="2611075" y="0"/>
            <a:ext cx="2705400" cy="1871700"/>
          </a:xfrm>
          <a:prstGeom prst="flowChartMagnetic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rPr>
              <a:t>I Hear You, I see you, Your Concerns are Valid</a:t>
            </a:r>
            <a:endParaRPr>
              <a:solidFill>
                <a:srgbClr val="FF0000"/>
              </a:solidFill>
            </a:endParaRPr>
          </a:p>
        </p:txBody>
      </p:sp>
      <p:sp>
        <p:nvSpPr>
          <p:cNvPr id="206" name="Google Shape;206;p30"/>
          <p:cNvSpPr/>
          <p:nvPr/>
        </p:nvSpPr>
        <p:spPr>
          <a:xfrm>
            <a:off x="2611075" y="3397550"/>
            <a:ext cx="377400" cy="251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6538475" y="3397550"/>
            <a:ext cx="377400" cy="251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30"/>
          <p:cNvPicPr preferRelativeResize="0"/>
          <p:nvPr/>
        </p:nvPicPr>
        <p:blipFill>
          <a:blip r:embed="rId3">
            <a:alphaModFix/>
          </a:blip>
          <a:stretch>
            <a:fillRect/>
          </a:stretch>
        </p:blipFill>
        <p:spPr>
          <a:xfrm>
            <a:off x="704850" y="1895862"/>
            <a:ext cx="1454350" cy="1454350"/>
          </a:xfrm>
          <a:prstGeom prst="rect">
            <a:avLst/>
          </a:prstGeom>
          <a:noFill/>
          <a:ln>
            <a:noFill/>
          </a:ln>
        </p:spPr>
      </p:pic>
      <p:pic>
        <p:nvPicPr>
          <p:cNvPr id="209" name="Google Shape;209;p30"/>
          <p:cNvPicPr preferRelativeResize="0"/>
          <p:nvPr/>
        </p:nvPicPr>
        <p:blipFill>
          <a:blip r:embed="rId4">
            <a:alphaModFix/>
          </a:blip>
          <a:stretch>
            <a:fillRect/>
          </a:stretch>
        </p:blipFill>
        <p:spPr>
          <a:xfrm>
            <a:off x="2736900" y="3871900"/>
            <a:ext cx="3966999" cy="1103125"/>
          </a:xfrm>
          <a:prstGeom prst="rect">
            <a:avLst/>
          </a:prstGeom>
          <a:noFill/>
          <a:ln>
            <a:noFill/>
          </a:ln>
        </p:spPr>
      </p:pic>
      <p:pic>
        <p:nvPicPr>
          <p:cNvPr id="210" name="Google Shape;210;p30"/>
          <p:cNvPicPr preferRelativeResize="0"/>
          <p:nvPr/>
        </p:nvPicPr>
        <p:blipFill>
          <a:blip r:embed="rId5">
            <a:alphaModFix/>
          </a:blip>
          <a:stretch>
            <a:fillRect/>
          </a:stretch>
        </p:blipFill>
        <p:spPr>
          <a:xfrm>
            <a:off x="5721241" y="2071475"/>
            <a:ext cx="3312660" cy="1103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Land acknowledgement</a:t>
            </a:r>
            <a:endParaRPr b="1"/>
          </a:p>
        </p:txBody>
      </p:sp>
      <p:sp>
        <p:nvSpPr>
          <p:cNvPr id="66" name="Google Shape;66;p14"/>
          <p:cNvSpPr txBox="1"/>
          <p:nvPr/>
        </p:nvSpPr>
        <p:spPr>
          <a:xfrm>
            <a:off x="114300" y="4391550"/>
            <a:ext cx="4899000" cy="751800"/>
          </a:xfrm>
          <a:prstGeom prst="rect">
            <a:avLst/>
          </a:prstGeom>
          <a:solidFill>
            <a:srgbClr val="FFFFFF"/>
          </a:solid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Clr>
                <a:schemeClr val="dk1"/>
              </a:buClr>
              <a:buSzPts val="800"/>
              <a:buFont typeface="Arial"/>
              <a:buNone/>
            </a:pPr>
            <a:r>
              <a:rPr lang="en" sz="800" b="1">
                <a:solidFill>
                  <a:srgbClr val="212121"/>
                </a:solidFill>
                <a:latin typeface="Calibri"/>
                <a:ea typeface="Calibri"/>
                <a:cs typeface="Calibri"/>
                <a:sym typeface="Calibri"/>
              </a:rPr>
              <a:t>Resources:</a:t>
            </a:r>
            <a:endParaRPr sz="800" b="1">
              <a:solidFill>
                <a:srgbClr val="212121"/>
              </a:solidFill>
              <a:latin typeface="Calibri"/>
              <a:ea typeface="Calibri"/>
              <a:cs typeface="Calibri"/>
              <a:sym typeface="Calibri"/>
            </a:endParaRPr>
          </a:p>
          <a:p>
            <a:pPr marL="342900" lvl="0" indent="-215900" algn="l" rtl="0">
              <a:lnSpc>
                <a:spcPct val="100000"/>
              </a:lnSpc>
              <a:spcBef>
                <a:spcPts val="0"/>
              </a:spcBef>
              <a:spcAft>
                <a:spcPts val="0"/>
              </a:spcAft>
              <a:buClr>
                <a:srgbClr val="212121"/>
              </a:buClr>
              <a:buSzPts val="800"/>
              <a:buFont typeface="Calibri"/>
              <a:buChar char="●"/>
            </a:pPr>
            <a:r>
              <a:rPr lang="en" sz="800">
                <a:solidFill>
                  <a:srgbClr val="212121"/>
                </a:solidFill>
                <a:latin typeface="Calibri"/>
                <a:ea typeface="Calibri"/>
                <a:cs typeface="Calibri"/>
                <a:sym typeface="Calibri"/>
              </a:rPr>
              <a:t>Honor Native Land: A Guide and Call to Acknowledgement. PDF can be accessed </a:t>
            </a:r>
            <a:r>
              <a:rPr lang="en" sz="800" u="sng">
                <a:solidFill>
                  <a:srgbClr val="21212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here</a:t>
            </a:r>
            <a:r>
              <a:rPr lang="en" sz="800">
                <a:solidFill>
                  <a:srgbClr val="212121"/>
                </a:solidFill>
                <a:latin typeface="Calibri"/>
                <a:ea typeface="Calibri"/>
                <a:cs typeface="Calibri"/>
                <a:sym typeface="Calibri"/>
              </a:rPr>
              <a:t>. Link: </a:t>
            </a:r>
            <a:r>
              <a:rPr lang="en" sz="800" u="sng">
                <a:solidFill>
                  <a:srgbClr val="21212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https://usdac.us/nativeland</a:t>
            </a:r>
            <a:r>
              <a:rPr lang="en" sz="800">
                <a:solidFill>
                  <a:srgbClr val="212121"/>
                </a:solidFill>
                <a:latin typeface="Calibri"/>
                <a:ea typeface="Calibri"/>
                <a:cs typeface="Calibri"/>
                <a:sym typeface="Calibri"/>
              </a:rPr>
              <a:t>. </a:t>
            </a:r>
            <a:endParaRPr sz="800">
              <a:solidFill>
                <a:srgbClr val="212121"/>
              </a:solidFill>
              <a:latin typeface="Calibri"/>
              <a:ea typeface="Calibri"/>
              <a:cs typeface="Calibri"/>
              <a:sym typeface="Calibri"/>
            </a:endParaRPr>
          </a:p>
          <a:p>
            <a:pPr marL="342900" lvl="0" indent="-215900" algn="l" rtl="0">
              <a:lnSpc>
                <a:spcPct val="100000"/>
              </a:lnSpc>
              <a:spcBef>
                <a:spcPts val="0"/>
              </a:spcBef>
              <a:spcAft>
                <a:spcPts val="0"/>
              </a:spcAft>
              <a:buClr>
                <a:srgbClr val="212121"/>
              </a:buClr>
              <a:buSzPts val="800"/>
              <a:buFont typeface="Calibri"/>
              <a:buChar char="●"/>
            </a:pPr>
            <a:r>
              <a:rPr lang="en" sz="800">
                <a:solidFill>
                  <a:srgbClr val="212121"/>
                </a:solidFill>
                <a:latin typeface="Calibri"/>
                <a:ea typeface="Calibri"/>
                <a:cs typeface="Calibri"/>
                <a:sym typeface="Calibri"/>
              </a:rPr>
              <a:t>UW Land Recognition. Black Cultural Center and Multicultural Student Center. PDF can be accessed </a:t>
            </a:r>
            <a:r>
              <a:rPr lang="en" sz="800" u="sng">
                <a:solidFill>
                  <a:srgbClr val="21212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here</a:t>
            </a:r>
            <a:r>
              <a:rPr lang="en" sz="800">
                <a:solidFill>
                  <a:srgbClr val="212121"/>
                </a:solidFill>
                <a:latin typeface="Calibri"/>
                <a:ea typeface="Calibri"/>
                <a:cs typeface="Calibri"/>
                <a:sym typeface="Calibri"/>
              </a:rPr>
              <a:t>. </a:t>
            </a:r>
            <a:endParaRPr sz="800">
              <a:solidFill>
                <a:srgbClr val="212121"/>
              </a:solidFill>
              <a:latin typeface="Calibri"/>
              <a:ea typeface="Calibri"/>
              <a:cs typeface="Calibri"/>
              <a:sym typeface="Calibri"/>
            </a:endParaRPr>
          </a:p>
          <a:p>
            <a:pPr marL="342900" lvl="0" indent="-215900" algn="l" rtl="0">
              <a:lnSpc>
                <a:spcPct val="100000"/>
              </a:lnSpc>
              <a:spcBef>
                <a:spcPts val="0"/>
              </a:spcBef>
              <a:spcAft>
                <a:spcPts val="0"/>
              </a:spcAft>
              <a:buClr>
                <a:srgbClr val="212121"/>
              </a:buClr>
              <a:buSzPts val="800"/>
              <a:buFont typeface="Calibri"/>
              <a:buChar char="●"/>
            </a:pPr>
            <a:r>
              <a:rPr lang="en" sz="800">
                <a:solidFill>
                  <a:srgbClr val="212121"/>
                </a:solidFill>
                <a:latin typeface="Calibri"/>
                <a:ea typeface="Calibri"/>
                <a:cs typeface="Calibri"/>
                <a:sym typeface="Calibri"/>
              </a:rPr>
              <a:t>Wisconsin First Nations Map:  </a:t>
            </a:r>
            <a:r>
              <a:rPr lang="en" sz="800" u="sng">
                <a:solidFill>
                  <a:srgbClr val="21212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https://wisconsinfirstnations.org/map/</a:t>
            </a:r>
            <a:r>
              <a:rPr lang="en" sz="800">
                <a:solidFill>
                  <a:srgbClr val="212121"/>
                </a:solidFill>
                <a:latin typeface="Calibri"/>
                <a:ea typeface="Calibri"/>
                <a:cs typeface="Calibri"/>
                <a:sym typeface="Calibri"/>
              </a:rPr>
              <a:t> </a:t>
            </a:r>
            <a:endParaRPr sz="800">
              <a:solidFill>
                <a:srgbClr val="212121"/>
              </a:solidFill>
              <a:latin typeface="Calibri"/>
              <a:ea typeface="Calibri"/>
              <a:cs typeface="Calibri"/>
              <a:sym typeface="Calibri"/>
            </a:endParaRPr>
          </a:p>
        </p:txBody>
      </p:sp>
      <p:pic>
        <p:nvPicPr>
          <p:cNvPr id="67" name="Google Shape;67;p14"/>
          <p:cNvPicPr preferRelativeResize="0"/>
          <p:nvPr/>
        </p:nvPicPr>
        <p:blipFill>
          <a:blip r:embed="rId7">
            <a:alphaModFix/>
          </a:blip>
          <a:stretch>
            <a:fillRect/>
          </a:stretch>
        </p:blipFill>
        <p:spPr>
          <a:xfrm>
            <a:off x="5538637" y="1138556"/>
            <a:ext cx="3481818" cy="3902531"/>
          </a:xfrm>
          <a:prstGeom prst="rect">
            <a:avLst/>
          </a:prstGeom>
          <a:noFill/>
          <a:ln>
            <a:noFill/>
          </a:ln>
        </p:spPr>
      </p:pic>
      <p:sp>
        <p:nvSpPr>
          <p:cNvPr id="68" name="Google Shape;68;p14"/>
          <p:cNvSpPr txBox="1"/>
          <p:nvPr/>
        </p:nvSpPr>
        <p:spPr>
          <a:xfrm>
            <a:off x="423263" y="1056263"/>
            <a:ext cx="3836400" cy="3147900"/>
          </a:xfrm>
          <a:prstGeom prst="rect">
            <a:avLst/>
          </a:prstGeom>
          <a:noFill/>
          <a:ln>
            <a:noFill/>
          </a:ln>
        </p:spPr>
        <p:txBody>
          <a:bodyPr spcFirstLastPara="1" wrap="square" lIns="68575" tIns="68575" rIns="68575" bIns="68575" anchor="t" anchorCtr="0">
            <a:noAutofit/>
          </a:bodyPr>
          <a:lstStyle/>
          <a:p>
            <a:pPr marL="342900" lvl="0" indent="0" algn="l" rtl="0">
              <a:spcBef>
                <a:spcPts val="0"/>
              </a:spcBef>
              <a:spcAft>
                <a:spcPts val="0"/>
              </a:spcAft>
              <a:buNone/>
            </a:pPr>
            <a:endParaRPr sz="1500">
              <a:latin typeface="Calibri"/>
              <a:ea typeface="Calibri"/>
              <a:cs typeface="Calibri"/>
              <a:sym typeface="Calibri"/>
            </a:endParaRPr>
          </a:p>
          <a:p>
            <a:pPr marL="342900" lvl="0" indent="-260350" algn="l" rtl="0">
              <a:spcBef>
                <a:spcPts val="0"/>
              </a:spcBef>
              <a:spcAft>
                <a:spcPts val="0"/>
              </a:spcAft>
              <a:buSzPts val="1500"/>
              <a:buFont typeface="Calibri"/>
              <a:buChar char="●"/>
            </a:pPr>
            <a:r>
              <a:rPr lang="en" sz="1500">
                <a:latin typeface="Calibri"/>
                <a:ea typeface="Calibri"/>
                <a:cs typeface="Calibri"/>
                <a:sym typeface="Calibri"/>
              </a:rPr>
              <a:t>In Wisconsin, we are on the ancestral lands of the:</a:t>
            </a:r>
            <a:endParaRPr sz="1500">
              <a:latin typeface="Calibri"/>
              <a:ea typeface="Calibri"/>
              <a:cs typeface="Calibri"/>
              <a:sym typeface="Calibri"/>
            </a:endParaRPr>
          </a:p>
          <a:p>
            <a:pPr marL="685800" lvl="1" indent="-260350" algn="l" rtl="0">
              <a:spcBef>
                <a:spcPts val="0"/>
              </a:spcBef>
              <a:spcAft>
                <a:spcPts val="0"/>
              </a:spcAft>
              <a:buSzPts val="1500"/>
              <a:buFont typeface="Calibri"/>
              <a:buChar char="○"/>
            </a:pPr>
            <a:r>
              <a:rPr lang="en" sz="1500">
                <a:latin typeface="Calibri"/>
                <a:ea typeface="Calibri"/>
                <a:cs typeface="Calibri"/>
                <a:sym typeface="Calibri"/>
              </a:rPr>
              <a:t>Ojibwe </a:t>
            </a:r>
            <a:endParaRPr sz="1500">
              <a:latin typeface="Calibri"/>
              <a:ea typeface="Calibri"/>
              <a:cs typeface="Calibri"/>
              <a:sym typeface="Calibri"/>
            </a:endParaRPr>
          </a:p>
          <a:p>
            <a:pPr marL="685800" lvl="1" indent="-260350" algn="l" rtl="0">
              <a:spcBef>
                <a:spcPts val="0"/>
              </a:spcBef>
              <a:spcAft>
                <a:spcPts val="0"/>
              </a:spcAft>
              <a:buSzPts val="1500"/>
              <a:buFont typeface="Calibri"/>
              <a:buChar char="○"/>
            </a:pPr>
            <a:r>
              <a:rPr lang="en" sz="1500">
                <a:latin typeface="Calibri"/>
                <a:ea typeface="Calibri"/>
                <a:cs typeface="Calibri"/>
                <a:sym typeface="Calibri"/>
              </a:rPr>
              <a:t>Dakota</a:t>
            </a:r>
            <a:endParaRPr sz="1500">
              <a:latin typeface="Calibri"/>
              <a:ea typeface="Calibri"/>
              <a:cs typeface="Calibri"/>
              <a:sym typeface="Calibri"/>
            </a:endParaRPr>
          </a:p>
          <a:p>
            <a:pPr marL="685800" lvl="1" indent="-260350" algn="l" rtl="0">
              <a:spcBef>
                <a:spcPts val="0"/>
              </a:spcBef>
              <a:spcAft>
                <a:spcPts val="0"/>
              </a:spcAft>
              <a:buSzPts val="1500"/>
              <a:buFont typeface="Calibri"/>
              <a:buChar char="○"/>
            </a:pPr>
            <a:r>
              <a:rPr lang="en" sz="1500">
                <a:latin typeface="Calibri"/>
                <a:ea typeface="Calibri"/>
                <a:cs typeface="Calibri"/>
                <a:sym typeface="Calibri"/>
              </a:rPr>
              <a:t>Menominee</a:t>
            </a:r>
            <a:endParaRPr sz="1500">
              <a:latin typeface="Calibri"/>
              <a:ea typeface="Calibri"/>
              <a:cs typeface="Calibri"/>
              <a:sym typeface="Calibri"/>
            </a:endParaRPr>
          </a:p>
          <a:p>
            <a:pPr marL="685800" lvl="1" indent="-260350" algn="l" rtl="0">
              <a:spcBef>
                <a:spcPts val="0"/>
              </a:spcBef>
              <a:spcAft>
                <a:spcPts val="0"/>
              </a:spcAft>
              <a:buSzPts val="1500"/>
              <a:buFont typeface="Calibri"/>
              <a:buChar char="○"/>
            </a:pPr>
            <a:r>
              <a:rPr lang="en" sz="1500">
                <a:latin typeface="Calibri"/>
                <a:ea typeface="Calibri"/>
                <a:cs typeface="Calibri"/>
                <a:sym typeface="Calibri"/>
              </a:rPr>
              <a:t>Ho-Chunk </a:t>
            </a:r>
            <a:endParaRPr sz="1500">
              <a:latin typeface="Calibri"/>
              <a:ea typeface="Calibri"/>
              <a:cs typeface="Calibri"/>
              <a:sym typeface="Calibri"/>
            </a:endParaRPr>
          </a:p>
          <a:p>
            <a:pPr marL="685800" lvl="1" indent="-260350" algn="l" rtl="0">
              <a:spcBef>
                <a:spcPts val="0"/>
              </a:spcBef>
              <a:spcAft>
                <a:spcPts val="0"/>
              </a:spcAft>
              <a:buSzPts val="1500"/>
              <a:buFont typeface="Calibri"/>
              <a:buChar char="○"/>
            </a:pPr>
            <a:r>
              <a:rPr lang="en" sz="1500">
                <a:latin typeface="Calibri"/>
                <a:ea typeface="Calibri"/>
                <a:cs typeface="Calibri"/>
                <a:sym typeface="Calibri"/>
              </a:rPr>
              <a:t>Potawatomi</a:t>
            </a:r>
            <a:endParaRPr sz="1500">
              <a:latin typeface="Calibri"/>
              <a:ea typeface="Calibri"/>
              <a:cs typeface="Calibri"/>
              <a:sym typeface="Calibri"/>
            </a:endParaRPr>
          </a:p>
          <a:p>
            <a:pPr marL="0" lvl="0" indent="0" algn="l" rtl="0">
              <a:spcBef>
                <a:spcPts val="0"/>
              </a:spcBef>
              <a:spcAft>
                <a:spcPts val="0"/>
              </a:spcAft>
              <a:buNone/>
            </a:pPr>
            <a:endParaRPr sz="1500">
              <a:latin typeface="Calibri"/>
              <a:ea typeface="Calibri"/>
              <a:cs typeface="Calibri"/>
              <a:sym typeface="Calibri"/>
            </a:endParaRPr>
          </a:p>
          <a:p>
            <a:pPr marL="342900" lvl="0" indent="-260350" algn="l" rtl="0">
              <a:spcBef>
                <a:spcPts val="0"/>
              </a:spcBef>
              <a:spcAft>
                <a:spcPts val="0"/>
              </a:spcAft>
              <a:buSzPts val="1500"/>
              <a:buFont typeface="Calibri"/>
              <a:buChar char="●"/>
            </a:pPr>
            <a:r>
              <a:rPr lang="en" sz="1500">
                <a:latin typeface="Calibri"/>
                <a:ea typeface="Calibri"/>
                <a:cs typeface="Calibri"/>
                <a:sym typeface="Calibri"/>
              </a:rPr>
              <a:t>Today, WI is home to 11 Federally recognized tribes and Brothertown Nation, who is not currently Federally or State recognized.</a:t>
            </a:r>
            <a:endParaRPr sz="1500">
              <a:latin typeface="Calibri"/>
              <a:ea typeface="Calibri"/>
              <a:cs typeface="Calibri"/>
              <a:sym typeface="Calibri"/>
            </a:endParaRPr>
          </a:p>
          <a:p>
            <a:pPr marL="0" lvl="0" indent="0" algn="l" rtl="0">
              <a:spcBef>
                <a:spcPts val="0"/>
              </a:spcBef>
              <a:spcAft>
                <a:spcPts val="0"/>
              </a:spcAft>
              <a:buNone/>
            </a:pPr>
            <a:endParaRPr sz="1500">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100">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126497" y="684900"/>
            <a:ext cx="3037237" cy="4049650"/>
          </a:xfrm>
          <a:prstGeom prst="rect">
            <a:avLst/>
          </a:prstGeom>
          <a:noFill/>
          <a:ln>
            <a:noFill/>
          </a:ln>
        </p:spPr>
      </p:pic>
      <p:pic>
        <p:nvPicPr>
          <p:cNvPr id="74" name="Google Shape;74;p15"/>
          <p:cNvPicPr preferRelativeResize="0"/>
          <p:nvPr/>
        </p:nvPicPr>
        <p:blipFill>
          <a:blip r:embed="rId4">
            <a:alphaModFix/>
          </a:blip>
          <a:stretch>
            <a:fillRect/>
          </a:stretch>
        </p:blipFill>
        <p:spPr>
          <a:xfrm>
            <a:off x="3350275" y="2571750"/>
            <a:ext cx="2443450" cy="2443450"/>
          </a:xfrm>
          <a:prstGeom prst="rect">
            <a:avLst/>
          </a:prstGeom>
          <a:noFill/>
          <a:ln>
            <a:noFill/>
          </a:ln>
        </p:spPr>
      </p:pic>
      <p:pic>
        <p:nvPicPr>
          <p:cNvPr id="75" name="Google Shape;75;p15"/>
          <p:cNvPicPr preferRelativeResize="0"/>
          <p:nvPr/>
        </p:nvPicPr>
        <p:blipFill>
          <a:blip r:embed="rId5">
            <a:alphaModFix/>
          </a:blip>
          <a:stretch>
            <a:fillRect/>
          </a:stretch>
        </p:blipFill>
        <p:spPr>
          <a:xfrm>
            <a:off x="3350275" y="128300"/>
            <a:ext cx="2443450" cy="2443450"/>
          </a:xfrm>
          <a:prstGeom prst="rect">
            <a:avLst/>
          </a:prstGeom>
          <a:noFill/>
          <a:ln>
            <a:noFill/>
          </a:ln>
        </p:spPr>
      </p:pic>
      <p:pic>
        <p:nvPicPr>
          <p:cNvPr id="76" name="Google Shape;76;p15"/>
          <p:cNvPicPr preferRelativeResize="0"/>
          <p:nvPr/>
        </p:nvPicPr>
        <p:blipFill>
          <a:blip r:embed="rId6">
            <a:alphaModFix/>
          </a:blip>
          <a:stretch>
            <a:fillRect/>
          </a:stretch>
        </p:blipFill>
        <p:spPr>
          <a:xfrm>
            <a:off x="5946125" y="152400"/>
            <a:ext cx="3045474" cy="2548047"/>
          </a:xfrm>
          <a:prstGeom prst="rect">
            <a:avLst/>
          </a:prstGeom>
          <a:noFill/>
          <a:ln>
            <a:noFill/>
          </a:ln>
        </p:spPr>
      </p:pic>
      <p:pic>
        <p:nvPicPr>
          <p:cNvPr id="77" name="Google Shape;77;p15"/>
          <p:cNvPicPr preferRelativeResize="0"/>
          <p:nvPr/>
        </p:nvPicPr>
        <p:blipFill>
          <a:blip r:embed="rId7">
            <a:alphaModFix/>
          </a:blip>
          <a:stretch>
            <a:fillRect/>
          </a:stretch>
        </p:blipFill>
        <p:spPr>
          <a:xfrm>
            <a:off x="5946125" y="2852847"/>
            <a:ext cx="3045474" cy="2028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OverView</a:t>
            </a:r>
            <a:endParaRPr/>
          </a:p>
        </p:txBody>
      </p:sp>
      <p:sp>
        <p:nvSpPr>
          <p:cNvPr id="83" name="Google Shape;83;p16"/>
          <p:cNvSpPr txBox="1">
            <a:spLocks noGrp="1"/>
          </p:cNvSpPr>
          <p:nvPr>
            <p:ph type="body" idx="1"/>
          </p:nvPr>
        </p:nvSpPr>
        <p:spPr>
          <a:xfrm>
            <a:off x="311700" y="1228675"/>
            <a:ext cx="8520600" cy="36003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Minority Health Month - “Give Your Community a Boost”</a:t>
            </a:r>
            <a:endParaRPr/>
          </a:p>
          <a:p>
            <a:pPr marL="0" lvl="0" indent="0" algn="l" rtl="0">
              <a:spcBef>
                <a:spcPts val="1200"/>
              </a:spcBef>
              <a:spcAft>
                <a:spcPts val="0"/>
              </a:spcAft>
              <a:buNone/>
            </a:pPr>
            <a:r>
              <a:rPr lang="en"/>
              <a:t>Health Literacy, COVID-19 Disaster Response, Health Systems</a:t>
            </a:r>
            <a:endParaRPr/>
          </a:p>
          <a:p>
            <a:pPr marL="0" lvl="0" indent="0" algn="l" rtl="0">
              <a:spcBef>
                <a:spcPts val="1200"/>
              </a:spcBef>
              <a:spcAft>
                <a:spcPts val="0"/>
              </a:spcAft>
              <a:buNone/>
            </a:pPr>
            <a:r>
              <a:rPr lang="en"/>
              <a:t>Missed Early Diagnosis, Loss of Preventative Care/ Chronic Disease Management</a:t>
            </a:r>
            <a:endParaRPr/>
          </a:p>
          <a:p>
            <a:pPr marL="0" lvl="0" indent="0" algn="l" rtl="0">
              <a:spcBef>
                <a:spcPts val="1200"/>
              </a:spcBef>
              <a:spcAft>
                <a:spcPts val="0"/>
              </a:spcAft>
              <a:buNone/>
            </a:pPr>
            <a:r>
              <a:rPr lang="en"/>
              <a:t>Access to Care, Telemedicine, New Hospital Policies</a:t>
            </a:r>
            <a:endParaRPr/>
          </a:p>
          <a:p>
            <a:pPr marL="0" lvl="0" indent="0" algn="l" rtl="0">
              <a:spcBef>
                <a:spcPts val="1200"/>
              </a:spcBef>
              <a:spcAft>
                <a:spcPts val="0"/>
              </a:spcAft>
              <a:buNone/>
            </a:pPr>
            <a:r>
              <a:rPr lang="en"/>
              <a:t>County Health, Medicare / Medi-Cal</a:t>
            </a:r>
            <a:endParaRPr/>
          </a:p>
          <a:p>
            <a:pPr marL="0" lvl="0" indent="0" algn="l" rtl="0">
              <a:spcBef>
                <a:spcPts val="1200"/>
              </a:spcBef>
              <a:spcAft>
                <a:spcPts val="0"/>
              </a:spcAft>
              <a:buNone/>
            </a:pPr>
            <a:r>
              <a:rPr lang="en"/>
              <a:t>Advanced ID Presentations, Delay of Care</a:t>
            </a:r>
            <a:endParaRPr/>
          </a:p>
          <a:p>
            <a:pPr marL="0" lvl="0" indent="0" algn="l" rtl="0">
              <a:spcBef>
                <a:spcPts val="1200"/>
              </a:spcBef>
              <a:spcAft>
                <a:spcPts val="0"/>
              </a:spcAft>
              <a:buNone/>
            </a:pPr>
            <a:r>
              <a:rPr lang="en"/>
              <a:t>Advocacy, Destigmatization, Health Promotion</a:t>
            </a:r>
            <a:endParaRPr/>
          </a:p>
          <a:p>
            <a:pPr marL="0" lvl="0" indent="0" algn="l" rtl="0">
              <a:spcBef>
                <a:spcPts val="1200"/>
              </a:spcBef>
              <a:spcAft>
                <a:spcPts val="0"/>
              </a:spcAft>
              <a:buNone/>
            </a:pPr>
            <a:r>
              <a:rPr lang="en"/>
              <a:t>Social Medicine’s Role in Addressing Chronic Disease</a:t>
            </a:r>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body" idx="1"/>
          </p:nvPr>
        </p:nvSpPr>
        <p:spPr>
          <a:xfrm>
            <a:off x="220200" y="3046250"/>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                “Give Your Community a Boost”</a:t>
            </a:r>
            <a:endParaRPr b="1"/>
          </a:p>
          <a:p>
            <a:pPr marL="0" lvl="0" indent="0" algn="ctr" rtl="0">
              <a:spcBef>
                <a:spcPts val="1200"/>
              </a:spcBef>
              <a:spcAft>
                <a:spcPts val="0"/>
              </a:spcAft>
              <a:buNone/>
            </a:pPr>
            <a:r>
              <a:rPr lang="en" sz="1600">
                <a:solidFill>
                  <a:srgbClr val="585858"/>
                </a:solidFill>
                <a:highlight>
                  <a:srgbClr val="FFFFFF"/>
                </a:highlight>
                <a:latin typeface="Arial"/>
                <a:ea typeface="Arial"/>
                <a:cs typeface="Arial"/>
                <a:sym typeface="Arial"/>
              </a:rPr>
              <a:t>Focused on the continued importance of vaccinations, including boosters, as one of the strongest tools we can use to protect communities from infectious diseases. </a:t>
            </a:r>
            <a:endParaRPr sz="1600" b="1"/>
          </a:p>
          <a:p>
            <a:pPr marL="0" lvl="0" indent="0" algn="l" rtl="0">
              <a:spcBef>
                <a:spcPts val="1200"/>
              </a:spcBef>
              <a:spcAft>
                <a:spcPts val="0"/>
              </a:spcAft>
              <a:buNone/>
            </a:pPr>
            <a:endParaRPr b="1"/>
          </a:p>
          <a:p>
            <a:pPr marL="0" lvl="0" indent="0" algn="l" rtl="0">
              <a:spcBef>
                <a:spcPts val="1200"/>
              </a:spcBef>
              <a:spcAft>
                <a:spcPts val="1200"/>
              </a:spcAft>
              <a:buNone/>
            </a:pPr>
            <a:r>
              <a:rPr lang="en" u="sng">
                <a:solidFill>
                  <a:schemeClr val="hlink"/>
                </a:solidFill>
                <a:hlinkClick r:id="rId3"/>
              </a:rPr>
              <a:t>https://www.minorityhealth.hhs.gov/nmhm/</a:t>
            </a:r>
            <a:r>
              <a:rPr lang="en"/>
              <a:t> </a:t>
            </a:r>
            <a:endParaRPr/>
          </a:p>
        </p:txBody>
      </p:sp>
      <p:pic>
        <p:nvPicPr>
          <p:cNvPr id="89" name="Google Shape;89;p17"/>
          <p:cNvPicPr preferRelativeResize="0"/>
          <p:nvPr/>
        </p:nvPicPr>
        <p:blipFill>
          <a:blip r:embed="rId4">
            <a:alphaModFix/>
          </a:blip>
          <a:stretch>
            <a:fillRect/>
          </a:stretch>
        </p:blipFill>
        <p:spPr>
          <a:xfrm>
            <a:off x="220200" y="128450"/>
            <a:ext cx="5835599" cy="2917799"/>
          </a:xfrm>
          <a:prstGeom prst="rect">
            <a:avLst/>
          </a:prstGeom>
          <a:noFill/>
          <a:ln>
            <a:noFill/>
          </a:ln>
        </p:spPr>
      </p:pic>
      <p:pic>
        <p:nvPicPr>
          <p:cNvPr id="90" name="Google Shape;90;p17"/>
          <p:cNvPicPr preferRelativeResize="0"/>
          <p:nvPr/>
        </p:nvPicPr>
        <p:blipFill>
          <a:blip r:embed="rId5">
            <a:alphaModFix/>
          </a:blip>
          <a:stretch>
            <a:fillRect/>
          </a:stretch>
        </p:blipFill>
        <p:spPr>
          <a:xfrm>
            <a:off x="6208199" y="216625"/>
            <a:ext cx="2741450" cy="2741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Diversity, Equity, Inclusion</a:t>
            </a:r>
            <a:endParaRPr/>
          </a:p>
        </p:txBody>
      </p:sp>
      <p:sp>
        <p:nvSpPr>
          <p:cNvPr id="96" name="Google Shape;96;p18"/>
          <p:cNvSpPr txBox="1">
            <a:spLocks noGrp="1"/>
          </p:cNvSpPr>
          <p:nvPr>
            <p:ph type="body" idx="1"/>
          </p:nvPr>
        </p:nvSpPr>
        <p:spPr>
          <a:xfrm>
            <a:off x="644900" y="4750275"/>
            <a:ext cx="8187300" cy="3315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 sz="800" u="sng">
                <a:solidFill>
                  <a:schemeClr val="hlink"/>
                </a:solidFill>
                <a:hlinkClick r:id="rId3"/>
              </a:rPr>
              <a:t>https://www.thecloroxcompany.com/blog/our-refreshed-global-inclusion-diversity-strategy/</a:t>
            </a:r>
            <a:r>
              <a:rPr lang="en" sz="800"/>
              <a:t>  - Graphic Accessed 04/12/2022</a:t>
            </a:r>
            <a:endParaRPr sz="800"/>
          </a:p>
        </p:txBody>
      </p:sp>
      <p:pic>
        <p:nvPicPr>
          <p:cNvPr id="97" name="Google Shape;97;p18"/>
          <p:cNvPicPr preferRelativeResize="0"/>
          <p:nvPr/>
        </p:nvPicPr>
        <p:blipFill>
          <a:blip r:embed="rId4">
            <a:alphaModFix/>
          </a:blip>
          <a:stretch>
            <a:fillRect/>
          </a:stretch>
        </p:blipFill>
        <p:spPr>
          <a:xfrm>
            <a:off x="1714500" y="761125"/>
            <a:ext cx="5715000"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Health Literacy</a:t>
            </a:r>
            <a:endParaRPr/>
          </a:p>
        </p:txBody>
      </p:sp>
      <p:sp>
        <p:nvSpPr>
          <p:cNvPr id="103" name="Google Shape;103;p19"/>
          <p:cNvSpPr/>
          <p:nvPr/>
        </p:nvSpPr>
        <p:spPr>
          <a:xfrm>
            <a:off x="3806400" y="413925"/>
            <a:ext cx="755100" cy="72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9"/>
          <p:cNvSpPr/>
          <p:nvPr/>
        </p:nvSpPr>
        <p:spPr>
          <a:xfrm>
            <a:off x="4121100" y="1478550"/>
            <a:ext cx="125700" cy="6765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p:nvPr/>
        </p:nvSpPr>
        <p:spPr>
          <a:xfrm>
            <a:off x="3712125" y="23436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3864525" y="24960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p:nvPr/>
        </p:nvSpPr>
        <p:spPr>
          <a:xfrm>
            <a:off x="4016925" y="26484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4169325" y="28008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3916650" y="232802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4304700" y="232802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4451250" y="26484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4703925" y="23436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3712125" y="28785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3382050" y="24960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3382050" y="2155050"/>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4451250" y="2036850"/>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3382050" y="2878575"/>
            <a:ext cx="534600" cy="534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1761700" y="2658250"/>
            <a:ext cx="1352700" cy="1425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5536725" y="2689725"/>
            <a:ext cx="1667400" cy="1425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440425" y="1950450"/>
            <a:ext cx="660600" cy="676500"/>
          </a:xfrm>
          <a:prstGeom prst="plus">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7706875" y="2488275"/>
            <a:ext cx="755100" cy="8553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1195625" y="2327950"/>
            <a:ext cx="534600" cy="6765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534800" y="2674000"/>
            <a:ext cx="534600" cy="534900"/>
          </a:xfrm>
          <a:prstGeom prst="flowChartPredefined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txBox="1"/>
          <p:nvPr/>
        </p:nvSpPr>
        <p:spPr>
          <a:xfrm>
            <a:off x="7020175" y="3572550"/>
            <a:ext cx="2128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Source Code Pro"/>
                <a:ea typeface="Source Code Pro"/>
                <a:cs typeface="Source Code Pro"/>
                <a:sym typeface="Source Code Pro"/>
              </a:rPr>
              <a:t>Health Care Complex</a:t>
            </a:r>
            <a:endParaRPr sz="1300">
              <a:latin typeface="Source Code Pro"/>
              <a:ea typeface="Source Code Pro"/>
              <a:cs typeface="Source Code Pro"/>
              <a:sym typeface="Source Code Pro"/>
            </a:endParaRPr>
          </a:p>
        </p:txBody>
      </p:sp>
      <p:sp>
        <p:nvSpPr>
          <p:cNvPr id="125" name="Google Shape;125;p19"/>
          <p:cNvSpPr txBox="1"/>
          <p:nvPr/>
        </p:nvSpPr>
        <p:spPr>
          <a:xfrm>
            <a:off x="3607875" y="1137525"/>
            <a:ext cx="135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Code Pro"/>
                <a:ea typeface="Source Code Pro"/>
                <a:cs typeface="Source Code Pro"/>
                <a:sym typeface="Source Code Pro"/>
              </a:rPr>
              <a:t>Individual</a:t>
            </a:r>
            <a:endParaRPr>
              <a:latin typeface="Source Code Pro"/>
              <a:ea typeface="Source Code Pro"/>
              <a:cs typeface="Source Code Pro"/>
              <a:sym typeface="Source Code Pro"/>
            </a:endParaRPr>
          </a:p>
        </p:txBody>
      </p:sp>
      <p:sp>
        <p:nvSpPr>
          <p:cNvPr id="126" name="Google Shape;126;p19"/>
          <p:cNvSpPr txBox="1"/>
          <p:nvPr/>
        </p:nvSpPr>
        <p:spPr>
          <a:xfrm>
            <a:off x="3588900" y="3564900"/>
            <a:ext cx="11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Code Pro"/>
                <a:ea typeface="Source Code Pro"/>
                <a:cs typeface="Source Code Pro"/>
                <a:sym typeface="Source Code Pro"/>
              </a:rPr>
              <a:t>Community</a:t>
            </a:r>
            <a:endParaRPr>
              <a:latin typeface="Source Code Pro"/>
              <a:ea typeface="Source Code Pro"/>
              <a:cs typeface="Source Code Pro"/>
              <a:sym typeface="Source Code Pro"/>
            </a:endParaRPr>
          </a:p>
        </p:txBody>
      </p:sp>
      <p:sp>
        <p:nvSpPr>
          <p:cNvPr id="127" name="Google Shape;127;p19"/>
          <p:cNvSpPr txBox="1"/>
          <p:nvPr/>
        </p:nvSpPr>
        <p:spPr>
          <a:xfrm>
            <a:off x="141575" y="3472500"/>
            <a:ext cx="2128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Source Code Pro"/>
                <a:ea typeface="Source Code Pro"/>
                <a:cs typeface="Source Code Pro"/>
                <a:sym typeface="Source Code Pro"/>
              </a:rPr>
              <a:t>Community Gathering Spaces</a:t>
            </a:r>
            <a:endParaRPr sz="1300">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body" idx="1"/>
          </p:nvPr>
        </p:nvSpPr>
        <p:spPr>
          <a:xfrm>
            <a:off x="233075" y="4184000"/>
            <a:ext cx="8520600" cy="959400"/>
          </a:xfrm>
          <a:prstGeom prst="rect">
            <a:avLst/>
          </a:prstGeom>
        </p:spPr>
        <p:txBody>
          <a:bodyPr spcFirstLastPara="1" wrap="square" lIns="91425" tIns="91425" rIns="91425" bIns="91425" anchor="t" anchorCtr="0">
            <a:normAutofit fontScale="25000" lnSpcReduction="20000"/>
          </a:bodyPr>
          <a:lstStyle/>
          <a:p>
            <a:pPr marL="0" lvl="0" indent="0" algn="just" rtl="0">
              <a:lnSpc>
                <a:spcPct val="100000"/>
              </a:lnSpc>
              <a:spcBef>
                <a:spcPts val="0"/>
              </a:spcBef>
              <a:spcAft>
                <a:spcPts val="0"/>
              </a:spcAft>
              <a:buNone/>
            </a:pPr>
            <a:r>
              <a:rPr lang="en" sz="4000">
                <a:solidFill>
                  <a:schemeClr val="accent1"/>
                </a:solidFill>
                <a:highlight>
                  <a:srgbClr val="FFFFFF"/>
                </a:highlight>
                <a:latin typeface="Times New Roman"/>
                <a:ea typeface="Times New Roman"/>
                <a:cs typeface="Times New Roman"/>
                <a:sym typeface="Times New Roman"/>
              </a:rPr>
              <a:t>    </a:t>
            </a:r>
            <a:r>
              <a:rPr lang="en" sz="3200">
                <a:solidFill>
                  <a:schemeClr val="accent1"/>
                </a:solidFill>
                <a:highlight>
                  <a:srgbClr val="FFFFFF"/>
                </a:highlight>
                <a:latin typeface="Times New Roman"/>
                <a:ea typeface="Times New Roman"/>
                <a:cs typeface="Times New Roman"/>
                <a:sym typeface="Times New Roman"/>
              </a:rPr>
              <a:t>Abenoza N, Hernandez C, Martinez E, Mora J, Siker M. 'Knowing What's Best': Community Partnerships Against COVID-19. WMJ. 2020  Jun;119(2):76.    PMID: 32659055.</a:t>
            </a:r>
            <a:r>
              <a:rPr lang="en"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3200">
                <a:solidFill>
                  <a:schemeClr val="accent1"/>
                </a:solidFill>
                <a:latin typeface="Times New Roman"/>
                <a:ea typeface="Times New Roman"/>
                <a:cs typeface="Times New Roman"/>
                <a:sym typeface="Times New Roman"/>
              </a:rPr>
              <a:t>       Wisconsin Department of Health Services COVID-19 Racial and Ethnic Disparities, 2021 - Retrieved 04/12/2022</a:t>
            </a:r>
            <a:endParaRPr sz="3200">
              <a:solidFill>
                <a:schemeClr val="accent1"/>
              </a:solidFill>
              <a:latin typeface="Times New Roman"/>
              <a:ea typeface="Times New Roman"/>
              <a:cs typeface="Times New Roman"/>
              <a:sym typeface="Times New Roman"/>
            </a:endParaRPr>
          </a:p>
          <a:p>
            <a:pPr marL="228600" lvl="0" indent="0" algn="just" rtl="0">
              <a:lnSpc>
                <a:spcPct val="100000"/>
              </a:lnSpc>
              <a:spcBef>
                <a:spcPts val="1200"/>
              </a:spcBef>
              <a:spcAft>
                <a:spcPts val="0"/>
              </a:spcAft>
              <a:buNone/>
            </a:pPr>
            <a:r>
              <a:rPr lang="en" sz="3200">
                <a:solidFill>
                  <a:srgbClr val="000000"/>
                </a:solidFill>
                <a:latin typeface="Times New Roman"/>
                <a:ea typeface="Times New Roman"/>
                <a:cs typeface="Times New Roman"/>
                <a:sym typeface="Times New Roman"/>
              </a:rPr>
              <a:t>Zeno Franco, Chris Davis, Adina Kalet, Michelle Horng, Johnathan Horng, Christian Hernandez, et al. (2021). Augmenting Google Sheets to Improvise Community COVID-19 Mask Distribution. In Anouck Adrot, Rob Grace, Kathleen Moore, &amp; Christopher W. Zobel (Eds.), </a:t>
            </a:r>
            <a:r>
              <a:rPr lang="en" sz="3200" i="1">
                <a:solidFill>
                  <a:srgbClr val="000000"/>
                </a:solidFill>
                <a:latin typeface="Times New Roman"/>
                <a:ea typeface="Times New Roman"/>
                <a:cs typeface="Times New Roman"/>
                <a:sym typeface="Times New Roman"/>
              </a:rPr>
              <a:t>ISCRAM 2021 Conference Proceedings – 18th International Conference on Information Systems for Crisis Response and Management</a:t>
            </a:r>
            <a:r>
              <a:rPr lang="en" sz="3200">
                <a:solidFill>
                  <a:srgbClr val="000000"/>
                </a:solidFill>
                <a:latin typeface="Times New Roman"/>
                <a:ea typeface="Times New Roman"/>
                <a:cs typeface="Times New Roman"/>
                <a:sym typeface="Times New Roman"/>
              </a:rPr>
              <a:t> (pp. 359–375). Blacksburg, VA (USA): Virginia Tech.</a:t>
            </a:r>
            <a:endParaRPr sz="3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40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33" name="Google Shape;133;p20"/>
          <p:cNvPicPr preferRelativeResize="0"/>
          <p:nvPr/>
        </p:nvPicPr>
        <p:blipFill>
          <a:blip r:embed="rId3">
            <a:alphaModFix/>
          </a:blip>
          <a:stretch>
            <a:fillRect/>
          </a:stretch>
        </p:blipFill>
        <p:spPr>
          <a:xfrm>
            <a:off x="94400" y="62925"/>
            <a:ext cx="4121074" cy="4121074"/>
          </a:xfrm>
          <a:prstGeom prst="rect">
            <a:avLst/>
          </a:prstGeom>
          <a:noFill/>
          <a:ln>
            <a:noFill/>
          </a:ln>
        </p:spPr>
      </p:pic>
      <p:sp>
        <p:nvSpPr>
          <p:cNvPr id="134" name="Google Shape;134;p20"/>
          <p:cNvSpPr txBox="1"/>
          <p:nvPr/>
        </p:nvSpPr>
        <p:spPr>
          <a:xfrm>
            <a:off x="4215475" y="1921325"/>
            <a:ext cx="47976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omic Sans MS"/>
              <a:buChar char="●"/>
            </a:pPr>
            <a:r>
              <a:rPr lang="en">
                <a:latin typeface="Comic Sans MS"/>
                <a:ea typeface="Comic Sans MS"/>
                <a:cs typeface="Comic Sans MS"/>
                <a:sym typeface="Comic Sans MS"/>
              </a:rPr>
              <a:t>Structural Racism </a:t>
            </a:r>
            <a:endParaRPr>
              <a:latin typeface="Comic Sans MS"/>
              <a:ea typeface="Comic Sans MS"/>
              <a:cs typeface="Comic Sans MS"/>
              <a:sym typeface="Comic Sans MS"/>
            </a:endParaRPr>
          </a:p>
          <a:p>
            <a:pPr marL="457200" lvl="0" indent="0" algn="l" rtl="0">
              <a:spcBef>
                <a:spcPts val="0"/>
              </a:spcBef>
              <a:spcAft>
                <a:spcPts val="0"/>
              </a:spcAft>
              <a:buNone/>
            </a:pP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Char char="●"/>
            </a:pPr>
            <a:r>
              <a:rPr lang="en">
                <a:latin typeface="Comic Sans MS"/>
                <a:ea typeface="Comic Sans MS"/>
                <a:cs typeface="Comic Sans MS"/>
                <a:sym typeface="Comic Sans MS"/>
              </a:rPr>
              <a:t>Patients Unable to follow with providers for management of their Chronic Diseases</a:t>
            </a:r>
            <a:endParaRPr>
              <a:latin typeface="Comic Sans MS"/>
              <a:ea typeface="Comic Sans MS"/>
              <a:cs typeface="Comic Sans MS"/>
              <a:sym typeface="Comic Sans MS"/>
            </a:endParaRPr>
          </a:p>
          <a:p>
            <a:pPr marL="457200" lvl="0" indent="0" algn="l" rtl="0">
              <a:spcBef>
                <a:spcPts val="0"/>
              </a:spcBef>
              <a:spcAft>
                <a:spcPts val="0"/>
              </a:spcAft>
              <a:buNone/>
            </a:pP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Char char="●"/>
            </a:pPr>
            <a:r>
              <a:rPr lang="en">
                <a:latin typeface="Comic Sans MS"/>
                <a:ea typeface="Comic Sans MS"/>
                <a:cs typeface="Comic Sans MS"/>
                <a:sym typeface="Comic Sans MS"/>
              </a:rPr>
              <a:t>Disaster Response and Supply Chain</a:t>
            </a:r>
            <a:endParaRPr>
              <a:latin typeface="Comic Sans MS"/>
              <a:ea typeface="Comic Sans MS"/>
              <a:cs typeface="Comic Sans MS"/>
              <a:sym typeface="Comic Sans MS"/>
            </a:endParaRPr>
          </a:p>
          <a:p>
            <a:pPr marL="457200" lvl="0" indent="0" algn="l" rtl="0">
              <a:spcBef>
                <a:spcPts val="0"/>
              </a:spcBef>
              <a:spcAft>
                <a:spcPts val="0"/>
              </a:spcAft>
              <a:buNone/>
            </a:pP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Char char="●"/>
            </a:pPr>
            <a:r>
              <a:rPr lang="en">
                <a:latin typeface="Comic Sans MS"/>
                <a:ea typeface="Comic Sans MS"/>
                <a:cs typeface="Comic Sans MS"/>
                <a:sym typeface="Comic Sans MS"/>
              </a:rPr>
              <a:t>Misinformation in Communities and Lack of Health Literacy</a:t>
            </a:r>
            <a:endParaRPr>
              <a:latin typeface="Comic Sans MS"/>
              <a:ea typeface="Comic Sans MS"/>
              <a:cs typeface="Comic Sans MS"/>
              <a:sym typeface="Comic Sans MS"/>
            </a:endParaRPr>
          </a:p>
        </p:txBody>
      </p:sp>
      <p:pic>
        <p:nvPicPr>
          <p:cNvPr id="135" name="Google Shape;135;p20"/>
          <p:cNvPicPr preferRelativeResize="0"/>
          <p:nvPr/>
        </p:nvPicPr>
        <p:blipFill>
          <a:blip r:embed="rId4">
            <a:alphaModFix/>
          </a:blip>
          <a:stretch>
            <a:fillRect/>
          </a:stretch>
        </p:blipFill>
        <p:spPr>
          <a:xfrm>
            <a:off x="6732175" y="0"/>
            <a:ext cx="2411824" cy="2411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Where Are we now?</a:t>
            </a:r>
            <a:endParaRPr/>
          </a:p>
        </p:txBody>
      </p:sp>
      <p:sp>
        <p:nvSpPr>
          <p:cNvPr id="141" name="Google Shape;141;p21"/>
          <p:cNvSpPr txBox="1">
            <a:spLocks noGrp="1"/>
          </p:cNvSpPr>
          <p:nvPr>
            <p:ph type="body" idx="1"/>
          </p:nvPr>
        </p:nvSpPr>
        <p:spPr>
          <a:xfrm>
            <a:off x="311700" y="1093850"/>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Increase in individuals engaging in risky health behaviors during the pandemic like overeating and sedentary lifestyles</a:t>
            </a:r>
            <a:endParaRPr/>
          </a:p>
          <a:p>
            <a:pPr marL="457200" lvl="0" indent="-342900" algn="l" rtl="0">
              <a:spcBef>
                <a:spcPts val="0"/>
              </a:spcBef>
              <a:spcAft>
                <a:spcPts val="0"/>
              </a:spcAft>
              <a:buSzPts val="1800"/>
              <a:buChar char="●"/>
            </a:pPr>
            <a:r>
              <a:rPr lang="en"/>
              <a:t>Decreased elective procedures early in pandemic → Delayed Sequelae of Diseases</a:t>
            </a:r>
            <a:endParaRPr/>
          </a:p>
          <a:p>
            <a:pPr marL="457200" lvl="0" indent="-342900" algn="l" rtl="0">
              <a:spcBef>
                <a:spcPts val="0"/>
              </a:spcBef>
              <a:spcAft>
                <a:spcPts val="0"/>
              </a:spcAft>
              <a:buSzPts val="1800"/>
              <a:buChar char="●"/>
            </a:pPr>
            <a:r>
              <a:rPr lang="en"/>
              <a:t>Transformation of Health Care Systems (limiting visitors) </a:t>
            </a:r>
            <a:endParaRPr/>
          </a:p>
          <a:p>
            <a:pPr marL="457200" lvl="0" indent="-342900" algn="l" rtl="0">
              <a:spcBef>
                <a:spcPts val="0"/>
              </a:spcBef>
              <a:spcAft>
                <a:spcPts val="0"/>
              </a:spcAft>
              <a:buSzPts val="1800"/>
              <a:buChar char="●"/>
            </a:pPr>
            <a:r>
              <a:rPr lang="en"/>
              <a:t>Poor Chronic Disease Management and Delayed Diagnosis (i.e. HIV, Syphilis, Chlamydia) </a:t>
            </a:r>
            <a:endParaRPr/>
          </a:p>
          <a:p>
            <a:pPr marL="457200" lvl="0" indent="-342900" algn="l" rtl="0">
              <a:spcBef>
                <a:spcPts val="0"/>
              </a:spcBef>
              <a:spcAft>
                <a:spcPts val="0"/>
              </a:spcAft>
              <a:buSzPts val="1800"/>
              <a:buChar char="●"/>
            </a:pPr>
            <a:r>
              <a:rPr lang="en"/>
              <a:t>Increased Social Isolation → Increase in Mental Health Concerns (Stress, Anxiety, Depression, Substance Use)</a:t>
            </a:r>
            <a:endParaRPr/>
          </a:p>
        </p:txBody>
      </p:sp>
      <p:sp>
        <p:nvSpPr>
          <p:cNvPr id="142" name="Google Shape;142;p21"/>
          <p:cNvSpPr txBox="1"/>
          <p:nvPr/>
        </p:nvSpPr>
        <p:spPr>
          <a:xfrm>
            <a:off x="204475" y="4497000"/>
            <a:ext cx="8541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Source Code Pro"/>
                <a:ea typeface="Source Code Pro"/>
                <a:cs typeface="Source Code Pro"/>
                <a:sym typeface="Source Code Pro"/>
              </a:rPr>
              <a:t>Projecting COVID-19 Disruption to Elective Surgery. </a:t>
            </a:r>
            <a:r>
              <a:rPr lang="en" sz="1000" i="1">
                <a:latin typeface="Source Code Pro"/>
                <a:ea typeface="Source Code Pro"/>
                <a:cs typeface="Source Code Pro"/>
                <a:sym typeface="Source Code Pro"/>
              </a:rPr>
              <a:t>Lancet</a:t>
            </a:r>
            <a:r>
              <a:rPr lang="en" sz="1000">
                <a:latin typeface="Source Code Pro"/>
                <a:ea typeface="Source Code Pro"/>
                <a:cs typeface="Source Code Pro"/>
                <a:sym typeface="Source Code Pro"/>
              </a:rPr>
              <a:t>. 2021; 399: 233:234</a:t>
            </a:r>
            <a:endParaRPr sz="1000">
              <a:latin typeface="Source Code Pro"/>
              <a:ea typeface="Source Code Pro"/>
              <a:cs typeface="Source Code Pro"/>
              <a:sym typeface="Source Code Pro"/>
            </a:endParaRPr>
          </a:p>
          <a:p>
            <a:pPr marL="0" lvl="0" indent="0" algn="l" rtl="0">
              <a:spcBef>
                <a:spcPts val="0"/>
              </a:spcBef>
              <a:spcAft>
                <a:spcPts val="0"/>
              </a:spcAft>
              <a:buNone/>
            </a:pPr>
            <a:r>
              <a:rPr lang="en" sz="1000">
                <a:solidFill>
                  <a:schemeClr val="accent1"/>
                </a:solidFill>
                <a:highlight>
                  <a:srgbClr val="FFFFFF"/>
                </a:highlight>
                <a:latin typeface="Source Code Pro"/>
                <a:ea typeface="Source Code Pro"/>
                <a:cs typeface="Source Code Pro"/>
                <a:sym typeface="Source Code Pro"/>
              </a:rPr>
              <a:t>Czeisler M.É., Marynak K., Clarke K.E.N., et al. Delay or avoidance of medical care because of COVID-19-Related Concerns - United States, June. 2020. </a:t>
            </a:r>
            <a:r>
              <a:rPr lang="en" sz="1000" i="1">
                <a:solidFill>
                  <a:schemeClr val="accent1"/>
                </a:solidFill>
                <a:highlight>
                  <a:srgbClr val="FFFFFF"/>
                </a:highlight>
                <a:latin typeface="Source Code Pro"/>
                <a:ea typeface="Source Code Pro"/>
                <a:cs typeface="Source Code Pro"/>
                <a:sym typeface="Source Code Pro"/>
              </a:rPr>
              <a:t>Morb Mortal Wkly Rep. </a:t>
            </a:r>
            <a:r>
              <a:rPr lang="en" sz="1000">
                <a:solidFill>
                  <a:schemeClr val="accent1"/>
                </a:solidFill>
                <a:highlight>
                  <a:srgbClr val="FFFFFF"/>
                </a:highlight>
                <a:latin typeface="Source Code Pro"/>
                <a:ea typeface="Source Code Pro"/>
                <a:cs typeface="Source Code Pro"/>
                <a:sym typeface="Source Code Pro"/>
              </a:rPr>
              <a:t>2020;69:1250–1257.</a:t>
            </a:r>
            <a:endParaRPr sz="1000">
              <a:latin typeface="Source Code Pro"/>
              <a:ea typeface="Source Code Pro"/>
              <a:cs typeface="Source Code Pro"/>
              <a:sym typeface="Source Code Pro"/>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fectious Disease, Chronic Disease &amp;amp;  Minority Disparities&amp;quot;&quot;/&gt;&lt;property id=&quot;20307&quot; value=&quot;256&quot;/&gt;&lt;/object&gt;&lt;object type=&quot;3&quot; unique_id=&quot;10004&quot;&gt;&lt;property id=&quot;20148&quot; value=&quot;5&quot;/&gt;&lt;property id=&quot;20300&quot; value=&quot;Slide 2 - &amp;quot;Land acknowledgement&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 - &amp;quot;OverView&amp;quot;&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 - &amp;quot;Diversity, Equity, Inclusion&amp;quot;&quot;/&gt;&lt;property id=&quot;20307&quot; value=&quot;261&quot;/&gt;&lt;/object&gt;&lt;object type=&quot;3&quot; unique_id=&quot;10009&quot;&gt;&lt;property id=&quot;20148&quot; value=&quot;5&quot;/&gt;&lt;property id=&quot;20300&quot; value=&quot;Slide 7 - &amp;quot;Health Literacy&amp;quot;&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 - &amp;quot;Where Are we now?&amp;quot;&quot;/&gt;&lt;property id=&quot;20307&quot; value=&quot;264&quot;/&gt;&lt;/object&gt;&lt;object type=&quot;3&quot; unique_id=&quot;10012&quot;&gt;&lt;property id=&quot;20148&quot; value=&quot;5&quot;/&gt;&lt;property id=&quot;20300&quot; value=&quot;Slide 10 - &amp;quot;NEJM: ON Isolation&amp;quot;&quot;/&gt;&lt;property id=&quot;20307&quot; value=&quot;265&quot;/&gt;&lt;/object&gt;&lt;object type=&quot;3&quot; unique_id=&quot;10013&quot;&gt;&lt;property id=&quot;20148&quot; value=&quot;5&quot;/&gt;&lt;property id=&quot;20300&quot; value=&quot;Slide 11 - &amp;quot;TeleMedicine and The evolution of Virtual Health &amp;quot;&quot;/&gt;&lt;property id=&quot;20307&quot; value=&quot;266&quot;/&gt;&lt;/object&gt;&lt;object type=&quot;3&quot; unique_id=&quot;10014&quot;&gt;&lt;property id=&quot;20148&quot; value=&quot;5&quot;/&gt;&lt;property id=&quot;20300&quot; value=&quot;Slide 12 - &amp;quot;County Experience - COVID Era&amp;quot;&quot;/&gt;&lt;property id=&quot;20307&quot; value=&quot;267&quot;/&gt;&lt;/object&gt;&lt;object type=&quot;3&quot; unique_id=&quot;10015&quot;&gt;&lt;property id=&quot;20148&quot; value=&quot;5&quot;/&gt;&lt;property id=&quot;20300&quot; value=&quot;Slide 13 - &amp;quot;Disparities Magnified in the County System&amp;quot;&quot;/&gt;&lt;property id=&quot;20307&quot; value=&quot;268&quot;/&gt;&lt;/object&gt;&lt;object type=&quot;3&quot; unique_id=&quot;10016&quot;&gt;&lt;property id=&quot;20148&quot; value=&quot;5&quot;/&gt;&lt;property id=&quot;20300&quot; value=&quot;Slide 14 - &amp;quot;Evolution of Advocacy &amp;quot;&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 - &amp;quot;Social Medicine&amp;quot;&quot;/&gt;&lt;property id=&quot;20307&quot; value=&quot;273&quot;/&gt;&lt;/object&gt;&lt;/object&gt;&lt;object type=&quot;8&quot; unique_id=&quot;10040&quot;&gt;&lt;/object&gt;&lt;/object&gt;&lt;/database&gt;"/>
  <p:tag name="MMPROD_NEXTUNIQUEID" val="10009"/>
  <p:tag name="SECTOMILLISECCONVERTED" val="1"/>
</p:tagLst>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2410</Words>
  <Application>Microsoft Office PowerPoint</Application>
  <PresentationFormat>On-screen Show (16:9)</PresentationFormat>
  <Paragraphs>182</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Source Code Pro</vt:lpstr>
      <vt:lpstr>Georgia</vt:lpstr>
      <vt:lpstr>Comic Sans MS</vt:lpstr>
      <vt:lpstr>Times New Roman</vt:lpstr>
      <vt:lpstr>Arial</vt:lpstr>
      <vt:lpstr>Calibri</vt:lpstr>
      <vt:lpstr>Amatic SC</vt:lpstr>
      <vt:lpstr>Roboto</vt:lpstr>
      <vt:lpstr>Beach Day</vt:lpstr>
      <vt:lpstr>Infectious Disease, Chronic Disease &amp;  Minority Disparities</vt:lpstr>
      <vt:lpstr>Land acknowledgement</vt:lpstr>
      <vt:lpstr>PowerPoint Presentation</vt:lpstr>
      <vt:lpstr>OverView</vt:lpstr>
      <vt:lpstr>PowerPoint Presentation</vt:lpstr>
      <vt:lpstr>Diversity, Equity, Inclusion</vt:lpstr>
      <vt:lpstr>Health Literacy</vt:lpstr>
      <vt:lpstr>PowerPoint Presentation</vt:lpstr>
      <vt:lpstr>Where Are we now?</vt:lpstr>
      <vt:lpstr>NEJM: ON Isolation</vt:lpstr>
      <vt:lpstr>TeleMedicine and The evolution of Virtual Health </vt:lpstr>
      <vt:lpstr>County Experience - COVID Era</vt:lpstr>
      <vt:lpstr>Disparities Magnified in the County System</vt:lpstr>
      <vt:lpstr>Evolution of Advocacy </vt:lpstr>
      <vt:lpstr>PowerPoint Presentation</vt:lpstr>
      <vt:lpstr>PowerPoint Presentation</vt:lpstr>
      <vt:lpstr>PowerPoint Presentation</vt:lpstr>
      <vt:lpstr>Social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Infectious Disease, Chronic Disease &amp;  Minority Disparities</dc:title>
  <dc:creator>Kopetskie, Karen M</dc:creator>
  <cp:lastModifiedBy>Kopetskie, Karen M - DHS</cp:lastModifiedBy>
  <cp:revision>1</cp:revision>
  <dcterms:modified xsi:type="dcterms:W3CDTF">2022-05-03T20:21:34Z</dcterms:modified>
</cp:coreProperties>
</file>