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9" r:id="rId4"/>
  </p:sldMasterIdLst>
  <p:notesMasterIdLst>
    <p:notesMasterId r:id="rId21"/>
  </p:notesMasterIdLst>
  <p:sldIdLst>
    <p:sldId id="269" r:id="rId5"/>
    <p:sldId id="480" r:id="rId6"/>
    <p:sldId id="462" r:id="rId7"/>
    <p:sldId id="481" r:id="rId8"/>
    <p:sldId id="482" r:id="rId9"/>
    <p:sldId id="483" r:id="rId10"/>
    <p:sldId id="484" r:id="rId11"/>
    <p:sldId id="465" r:id="rId12"/>
    <p:sldId id="486" r:id="rId13"/>
    <p:sldId id="487" r:id="rId14"/>
    <p:sldId id="488" r:id="rId15"/>
    <p:sldId id="489" r:id="rId16"/>
    <p:sldId id="467" r:id="rId17"/>
    <p:sldId id="485" r:id="rId18"/>
    <p:sldId id="449" r:id="rId19"/>
    <p:sldId id="31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Raleway" pitchFamily="2" charset="0"/>
      <p:regular r:id="rId30"/>
      <p:bold r:id="rId31"/>
      <p:italic r:id="rId32"/>
      <p:boldItalic r:id="rId33"/>
    </p:embeddedFont>
    <p:embeddedFont>
      <p:font typeface="Raleway Light" panose="020B0604020202020204" pitchFamily="2" charset="0"/>
      <p:regular r:id="rId34"/>
      <p:italic r:id="rId35"/>
    </p:embeddedFont>
    <p:embeddedFont>
      <p:font typeface="Raleway SemiBold" pitchFamily="2" charset="0"/>
      <p:bold r:id="rId36"/>
      <p:boldItalic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0424" autoAdjust="0"/>
  </p:normalViewPr>
  <p:slideViewPr>
    <p:cSldViewPr snapToGrid="0">
      <p:cViewPr varScale="1">
        <p:scale>
          <a:sx n="77" d="100"/>
          <a:sy n="77"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8/12/2022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ed.com/talks/lucy_hone_the_three_secrets_of_resilient_peopl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ted.com/talks/raphael_rose_how_failure_cultivates_resilien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173491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Some of us need to learn how to stop being a perfectionist and learn how to mess up.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399370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313139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1630844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13</a:t>
            </a:fld>
            <a:endParaRPr lang="en-US"/>
          </a:p>
        </p:txBody>
      </p:sp>
    </p:spTree>
    <p:extLst>
      <p:ext uri="{BB962C8B-B14F-4D97-AF65-F5344CB8AC3E}">
        <p14:creationId xmlns:p14="http://schemas.microsoft.com/office/powerpoint/2010/main" val="417837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https://www.ted.com/talks/lucy_hone_the_three_secrets_of_resilient_people</a:t>
            </a:r>
            <a:endParaRPr lang="en-US" dirty="0"/>
          </a:p>
          <a:p>
            <a:endParaRPr lang="en-US" dirty="0">
              <a:cs typeface="Calibri"/>
            </a:endParaRPr>
          </a:p>
          <a:p>
            <a:r>
              <a:rPr lang="en-US" dirty="0">
                <a:hlinkClick r:id="rId4"/>
              </a:rPr>
              <a:t>https://www.ted.com/talks/raphael_rose_how_failure_cultivates_resilience</a:t>
            </a:r>
            <a:endParaRPr lang="en-US" dirty="0">
              <a:cs typeface="Calibri"/>
              <a:hlinkClick r:id="rId4"/>
            </a:endParaRPr>
          </a:p>
          <a:p>
            <a:endParaRPr lang="en-US" dirty="0">
              <a:cs typeface="Calibri"/>
            </a:endParaRPr>
          </a:p>
          <a:p>
            <a:endParaRPr lang="en-US" dirty="0">
              <a:cs typeface="Calibri"/>
            </a:endParaRPr>
          </a:p>
          <a:p>
            <a:r>
              <a:rPr lang="en-US" dirty="0">
                <a:cs typeface="Calibri"/>
              </a:rPr>
              <a:t>Ask audience if any of these rings true. Would it be an overestimate to say that all of us have experienced some adversity in ourselves?</a:t>
            </a:r>
          </a:p>
          <a:p>
            <a:endParaRPr lang="en-US" dirty="0">
              <a:cs typeface="Calibri"/>
            </a:endParaRPr>
          </a:p>
          <a:p>
            <a:r>
              <a:rPr lang="en-US" dirty="0">
                <a:cs typeface="Calibri"/>
              </a:rPr>
              <a:t>If appropriate.. Share a story that shows you have </a:t>
            </a:r>
            <a:r>
              <a:rPr lang="en-US" dirty="0" err="1">
                <a:cs typeface="Calibri"/>
              </a:rPr>
              <a:t>stuggeled.Remember</a:t>
            </a:r>
            <a:r>
              <a:rPr lang="en-US" dirty="0">
                <a:cs typeface="Calibri"/>
              </a:rPr>
              <a:t> this is not about your resilience but important to validate your credential to this topic</a:t>
            </a:r>
          </a:p>
          <a:p>
            <a:endParaRPr lang="en-US" dirty="0">
              <a:cs typeface="Calibri"/>
            </a:endParaRP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288022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Reason to take this class is critically important.  If we don’t learn resilience we will continue to spiral and spiral out of control  We might pick bad habits to help us feel better</a:t>
            </a:r>
          </a:p>
          <a:p>
            <a:r>
              <a:rPr lang="en-US" dirty="0">
                <a:cs typeface="Calibri"/>
              </a:rPr>
              <a:t>Drinking to calm us down? </a:t>
            </a:r>
          </a:p>
          <a:p>
            <a:r>
              <a:rPr lang="en-US" dirty="0">
                <a:cs typeface="Calibri"/>
              </a:rPr>
              <a:t>Over eating to get happier... ( comfort foods for example)</a:t>
            </a:r>
          </a:p>
          <a:p>
            <a:endParaRPr lang="en-US" dirty="0">
              <a:cs typeface="Calibri"/>
            </a:endParaRPr>
          </a:p>
          <a:p>
            <a:endParaRPr lang="en-US" dirty="0">
              <a:cs typeface="Calibri"/>
            </a:endParaRP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79961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the audience if they agree with this definition. Would they add anything?</a:t>
            </a:r>
          </a:p>
          <a:p>
            <a:r>
              <a:rPr lang="en-US" dirty="0">
                <a:cs typeface="Calibri"/>
              </a:rPr>
              <a:t>Key question .. Choose life .. focusing on benefit world</a:t>
            </a:r>
          </a:p>
          <a:p>
            <a:r>
              <a:rPr lang="en-US" dirty="0">
                <a:cs typeface="Calibri"/>
              </a:rPr>
              <a:t>How can you reframe the event that happened? </a:t>
            </a:r>
          </a:p>
          <a:p>
            <a:r>
              <a:rPr lang="en-US" dirty="0">
                <a:cs typeface="Calibri"/>
              </a:rPr>
              <a:t>What are we living for..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a:t>
            </a:fld>
            <a:endParaRPr lang="en-US"/>
          </a:p>
        </p:txBody>
      </p:sp>
    </p:spTree>
    <p:extLst>
      <p:ext uri="{BB962C8B-B14F-4D97-AF65-F5344CB8AC3E}">
        <p14:creationId xmlns:p14="http://schemas.microsoft.com/office/powerpoint/2010/main" val="189618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Study done in 2005</a:t>
            </a:r>
          </a:p>
          <a:p>
            <a:endParaRPr lang="en-US" dirty="0">
              <a:cs typeface="Calibri"/>
            </a:endParaRPr>
          </a:p>
          <a:p>
            <a:r>
              <a:rPr lang="en-US" dirty="0">
                <a:cs typeface="Calibri"/>
              </a:rPr>
              <a:t>Is this helping or harming me?</a:t>
            </a:r>
          </a:p>
          <a:p>
            <a:endParaRPr lang="en-US" dirty="0">
              <a:cs typeface="Calibri"/>
            </a:endParaRPr>
          </a:p>
          <a:p>
            <a:r>
              <a:rPr lang="en-US" dirty="0">
                <a:cs typeface="Calibri"/>
              </a:rPr>
              <a:t>Acknowledge that resilience as a science is a relatively new study and we are constantly learning from it?</a:t>
            </a:r>
          </a:p>
          <a:p>
            <a:endParaRPr lang="en-US" dirty="0">
              <a:cs typeface="Calibri"/>
            </a:endParaRPr>
          </a:p>
          <a:p>
            <a:endParaRPr lang="en-US" dirty="0">
              <a:cs typeface="Calibri"/>
            </a:endParaRP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5</a:t>
            </a:fld>
            <a:endParaRPr lang="en-US"/>
          </a:p>
        </p:txBody>
      </p:sp>
    </p:spTree>
    <p:extLst>
      <p:ext uri="{BB962C8B-B14F-4D97-AF65-F5344CB8AC3E}">
        <p14:creationId xmlns:p14="http://schemas.microsoft.com/office/powerpoint/2010/main" val="216095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Modifying your behavior.  what do you need to add or take away</a:t>
            </a:r>
          </a:p>
          <a:p>
            <a:r>
              <a:rPr lang="en-US" dirty="0">
                <a:cs typeface="Calibri"/>
              </a:rPr>
              <a:t>Focus on small changes</a:t>
            </a:r>
          </a:p>
          <a:p>
            <a:r>
              <a:rPr lang="en-US" dirty="0">
                <a:cs typeface="Calibri"/>
              </a:rPr>
              <a:t>Sleep/eating/exercise</a:t>
            </a:r>
          </a:p>
          <a:p>
            <a:r>
              <a:rPr lang="en-US" dirty="0">
                <a:cs typeface="Calibri"/>
              </a:rPr>
              <a:t>Example would be how many of us drink enough water in the day? Even though we all know that drinking water is beneficial</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6</a:t>
            </a:fld>
            <a:endParaRPr lang="en-US"/>
          </a:p>
        </p:txBody>
      </p:sp>
    </p:spTree>
    <p:extLst>
      <p:ext uri="{BB962C8B-B14F-4D97-AF65-F5344CB8AC3E}">
        <p14:creationId xmlns:p14="http://schemas.microsoft.com/office/powerpoint/2010/main" val="376207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Key point here is to never deny the negative triggers but not to focus on it.  talk about here is what occurred and here is what I am going to do to help my life improve.</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370102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407261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Key point here is to put yourself in the drivers seats. You control your life.  Knowing that we at any age can process what has happened and then get up and go</a:t>
            </a:r>
          </a:p>
          <a:p>
            <a:r>
              <a:rPr lang="en-US" dirty="0">
                <a:cs typeface="Calibri"/>
              </a:rPr>
              <a:t>Nike said  Just do it. What mantra do you ask yourself? What message do you give yourself everyday.</a:t>
            </a:r>
          </a:p>
          <a:p>
            <a:endParaRPr lang="en-US" dirty="0">
              <a:cs typeface="Calibri"/>
            </a:endParaRPr>
          </a:p>
          <a:p>
            <a:endParaRPr lang="en-US" dirty="0">
              <a:cs typeface="Calibri"/>
            </a:endParaRP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2393037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D88EDE-1B07-4782-91C4-BC8E0EF2E25D}"/>
              </a:ext>
            </a:extLst>
          </p:cNvPr>
          <p:cNvSpPr>
            <a:spLocks noGrp="1"/>
          </p:cNvSpPr>
          <p:nvPr>
            <p:ph type="dt" sz="half" idx="10"/>
          </p:nvPr>
        </p:nvSpPr>
        <p:spPr/>
        <p:txBody>
          <a:bodyPr/>
          <a:lstStyle/>
          <a:p>
            <a:fld id="{844F2E7E-EBF7-433E-9D2C-96667B53B5A3}" type="datetimeFigureOut">
              <a:rPr lang="en-US" smtClean="0"/>
              <a:t>8/12/2022</a:t>
            </a:fld>
            <a:endParaRPr lang="en-US"/>
          </a:p>
        </p:txBody>
      </p:sp>
      <p:sp>
        <p:nvSpPr>
          <p:cNvPr id="3" name="Footer Placeholder 2">
            <a:extLst>
              <a:ext uri="{FF2B5EF4-FFF2-40B4-BE49-F238E27FC236}">
                <a16:creationId xmlns:a16="http://schemas.microsoft.com/office/drawing/2014/main" id="{FD9D2E46-CC66-48E8-87B3-25F4D66CD2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A1F546-F37A-4BBC-AC89-4F8CC5AE4434}"/>
              </a:ext>
            </a:extLst>
          </p:cNvPr>
          <p:cNvSpPr>
            <a:spLocks noGrp="1"/>
          </p:cNvSpPr>
          <p:nvPr>
            <p:ph type="sldNum" sz="quarter" idx="12"/>
          </p:nvPr>
        </p:nvSpPr>
        <p:spPr/>
        <p:txBody>
          <a:bodyPr/>
          <a:lstStyle/>
          <a:p>
            <a:fld id="{AC961474-6227-42A9-AEB7-A3AE070EE967}" type="slidenum">
              <a:rPr lang="en-US" smtClean="0"/>
              <a:t>‹#›</a:t>
            </a:fld>
            <a:endParaRPr lang="en-US"/>
          </a:p>
        </p:txBody>
      </p:sp>
    </p:spTree>
    <p:extLst>
      <p:ext uri="{BB962C8B-B14F-4D97-AF65-F5344CB8AC3E}">
        <p14:creationId xmlns:p14="http://schemas.microsoft.com/office/powerpoint/2010/main" val="159964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 id="2147483780" r:id="rId21"/>
  </p:sldLayoutIdLst>
  <p:hf hdr="0" dt="0"/>
  <p:txStyles>
    <p:titleStyle>
      <a:lvl1pPr algn="l" defTabSz="914400" rtl="0" eaLnBrk="1" latinLnBrk="0" hangingPunct="1">
        <a:lnSpc>
          <a:spcPct val="90000"/>
        </a:lnSpc>
        <a:spcBef>
          <a:spcPct val="0"/>
        </a:spcBef>
        <a:buNone/>
        <a:defRPr sz="2500" b="1" i="0" u="none"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i="0" u="none"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languages.oup.com/google-dictionary-en"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682330" y="3429000"/>
            <a:ext cx="5895452" cy="936523"/>
          </a:xfrm>
        </p:spPr>
        <p:txBody>
          <a:bodyPr>
            <a:noAutofit/>
          </a:bodyPr>
          <a:lstStyle/>
          <a:p>
            <a:pPr eaLnBrk="1" hangingPunct="1"/>
            <a:r>
              <a:rPr lang="en-US" dirty="0">
                <a:latin typeface="+mj-lt"/>
                <a:cs typeface="Arial" pitchFamily="34" charset="0"/>
              </a:rPr>
              <a:t>Resiliency </a:t>
            </a:r>
            <a:endParaRPr lang="en-US" altLang="en-US" i="1" dirty="0">
              <a:latin typeface="+mj-lt"/>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12166" y="3741683"/>
            <a:ext cx="2638096" cy="2191406"/>
          </a:xfrm>
          <a:prstGeom prst="rect">
            <a:avLst/>
          </a:prstGeom>
        </p:spPr>
      </p:pic>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Embrace Failures and Conflicts</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470434"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When we change our mindset, we expect the triggers and are prepared for the "bounce back"</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When failure occurs, we are not as devasted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Look at all mistakes as a learning opportunity</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142375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What Impacts Us?</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470434"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Forgiveness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Ambition</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Relationships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Role models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Experiences (good and bad)</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122314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Learning the Skill of Doing Nothing</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470434"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When is the last time you have done nothing?</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Learning the skill of being:</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Focused</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Content</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Satisfied</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Able to sit back and contemplate thought</a:t>
            </a:r>
          </a:p>
          <a:p>
            <a:pPr>
              <a:spcBef>
                <a:spcPts val="600"/>
              </a:spcBef>
              <a:spcAft>
                <a:spcPts val="600"/>
              </a:spcAft>
              <a:buClr>
                <a:schemeClr val="tx2"/>
              </a:buClr>
              <a:buSzPct val="100000"/>
            </a:pPr>
            <a:endParaRPr lang="en-US" sz="1500" dirty="0">
              <a:solidFill>
                <a:schemeClr val="tx2"/>
              </a:solidFill>
              <a:latin typeface="Raleway SemiBold" panose="020B0604020202020204" charset="0"/>
              <a:cs typeface="Arial" pitchFamily="34" charset="0"/>
            </a:endParaRP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Harvard study shows our minds are 47% lost in thought.. That’s almost half of our life</a:t>
            </a:r>
          </a:p>
          <a:p>
            <a:pPr>
              <a:spcBef>
                <a:spcPts val="600"/>
              </a:spcBef>
              <a:spcAft>
                <a:spcPts val="600"/>
              </a:spcAft>
              <a:buClr>
                <a:schemeClr val="tx2"/>
              </a:buClr>
              <a:buSzPct val="100000"/>
            </a:pPr>
            <a:endParaRPr lang="en-US" sz="1500" dirty="0">
              <a:solidFill>
                <a:schemeClr val="tx2"/>
              </a:solidFill>
              <a:latin typeface="Raleway SemiBold" panose="020B0604020202020204" charset="0"/>
              <a:cs typeface="Arial" pitchFamily="34" charset="0"/>
            </a:endParaRPr>
          </a:p>
          <a:p>
            <a:pPr>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We can change that!</a:t>
            </a:r>
          </a:p>
        </p:txBody>
      </p:sp>
    </p:spTree>
    <p:extLst>
      <p:ext uri="{BB962C8B-B14F-4D97-AF65-F5344CB8AC3E}">
        <p14:creationId xmlns:p14="http://schemas.microsoft.com/office/powerpoint/2010/main" val="139586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Attributes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37699"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Happiness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Open to new experiences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Embrace change</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Willing to add new relationships to their lives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Laughter/Humor</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369869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dirty="0">
                <a:solidFill>
                  <a:schemeClr val="tx2"/>
                </a:solidFill>
                <a:latin typeface="+mj-lt"/>
              </a:rPr>
              <a:t>Your Kepro EAP</a:t>
            </a:r>
            <a:r>
              <a:rPr lang="en-US" sz="4400" dirty="0">
                <a:solidFill>
                  <a:srgbClr val="FFFFFF"/>
                </a:solidFill>
                <a:latin typeface="+mj-lt"/>
              </a:rPr>
              <a:t>ur Kepro EAP </a:t>
            </a:r>
            <a:endParaRPr lang="en-US" sz="44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4447308" y="591344"/>
            <a:ext cx="6906491" cy="5585619"/>
          </a:xfrm>
        </p:spPr>
        <p:txBody>
          <a:bodyPr vert="horz" lIns="91440" tIns="45720" rIns="91440" bIns="45720" rtlCol="0" anchor="ctr">
            <a:normAutofit/>
          </a:bodyPr>
          <a:lstStyle/>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Services available to employees, any household members and dependents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Confidential</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Counselors available 24/7/365 via 833-539-7285</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Up to 6 in person counseling sessions, per issue, per year, per household member</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Management Consultations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Financial/Legal Consultation and Referral Service</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Work/Life &amp; Convenience Services</a:t>
            </a:r>
          </a:p>
          <a:p>
            <a:pPr marL="285750" indent="-228600">
              <a:buClr>
                <a:schemeClr val="tx2"/>
              </a:buClr>
              <a:buFont typeface="Arial" panose="020B0604020202020204" pitchFamily="34" charset="0"/>
              <a:buChar char="•"/>
            </a:pPr>
            <a:r>
              <a:rPr lang="en-US" sz="1600" dirty="0">
                <a:solidFill>
                  <a:srgbClr val="0070C0"/>
                </a:solidFill>
                <a:latin typeface="Raleway SemiBold" panose="020B0604020202020204" charset="0"/>
              </a:rPr>
              <a:t>https://sowi.mylifeexpert.com </a:t>
            </a:r>
            <a:r>
              <a:rPr lang="en-US" sz="1600" dirty="0">
                <a:solidFill>
                  <a:schemeClr val="tx2"/>
                </a:solidFill>
                <a:latin typeface="Raleway SemiBold" panose="020B0604020202020204" charset="0"/>
              </a:rPr>
              <a:t>Company code:  SOWI</a:t>
            </a:r>
          </a:p>
          <a:p>
            <a:pPr indent="-228600">
              <a:buFont typeface="Arial" panose="020B0604020202020204" pitchFamily="34" charset="0"/>
              <a:buChar char="•"/>
            </a:pPr>
            <a:endParaRPr lang="en-US" sz="1600" dirty="0">
              <a:latin typeface="Raleway SemiBold" panose="020B0604020202020204" charset="0"/>
              <a:ea typeface="+mn-ea"/>
              <a:cs typeface="+mn-cs"/>
            </a:endParaRPr>
          </a:p>
        </p:txBody>
      </p:sp>
    </p:spTree>
    <p:extLst>
      <p:ext uri="{BB962C8B-B14F-4D97-AF65-F5344CB8AC3E}">
        <p14:creationId xmlns:p14="http://schemas.microsoft.com/office/powerpoint/2010/main" val="171172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raphic 15">
            <a:extLst>
              <a:ext uri="{FF2B5EF4-FFF2-40B4-BE49-F238E27FC236}">
                <a16:creationId xmlns:a16="http://schemas.microsoft.com/office/drawing/2014/main" id="{1B177F54-AF29-4DAC-84DA-95CEE491D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3175"/>
            <a:ext cx="11743289" cy="66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1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dirty="0"/>
              <a:t>Questions &amp; Answer</a:t>
            </a:r>
          </a:p>
        </p:txBody>
      </p:sp>
      <p:sp>
        <p:nvSpPr>
          <p:cNvPr id="3" name="Text Placeholder 2">
            <a:extLst>
              <a:ext uri="{FF2B5EF4-FFF2-40B4-BE49-F238E27FC236}">
                <a16:creationId xmlns:a16="http://schemas.microsoft.com/office/drawing/2014/main" id="{9235416B-4B43-4D30-A1AB-3D4E6ADB65EE}"/>
              </a:ext>
            </a:extLst>
          </p:cNvPr>
          <p:cNvSpPr>
            <a:spLocks noGrp="1"/>
          </p:cNvSpPr>
          <p:nvPr>
            <p:ph type="body" idx="14"/>
          </p:nvPr>
        </p:nvSpPr>
        <p:spPr>
          <a:xfrm>
            <a:off x="3174065" y="5096977"/>
            <a:ext cx="5843865" cy="374287"/>
          </a:xfrm>
        </p:spPr>
        <p:txBody>
          <a:bodyPr/>
          <a:lstStyle/>
          <a:p>
            <a:r>
              <a:rPr lang="en-US" sz="2000">
                <a:latin typeface="+mj-lt"/>
                <a:cs typeface="Arial" pitchFamily="34" charset="0"/>
              </a:rPr>
              <a:t>Resiliency </a:t>
            </a:r>
            <a:endParaRPr lang="en-US" dirty="0"/>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val="0"/>
              </a:ext>
            </a:extLst>
          </a:blip>
          <a:srcRect t="14992" b="14992"/>
          <a:stretch>
            <a:fillRect/>
          </a:stretch>
        </p:blipFill>
        <p:spPr/>
      </p:pic>
    </p:spTree>
    <p:extLst>
      <p:ext uri="{BB962C8B-B14F-4D97-AF65-F5344CB8AC3E}">
        <p14:creationId xmlns:p14="http://schemas.microsoft.com/office/powerpoint/2010/main" val="3415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F019-C59C-4DB6-8967-C3CD28D240E3}"/>
              </a:ext>
            </a:extLst>
          </p:cNvPr>
          <p:cNvSpPr>
            <a:spLocks noGrp="1"/>
          </p:cNvSpPr>
          <p:nvPr>
            <p:ph type="body" sz="quarter" idx="18"/>
          </p:nvPr>
        </p:nvSpPr>
        <p:spPr>
          <a:xfrm>
            <a:off x="4741399" y="1803367"/>
            <a:ext cx="6423130" cy="4401317"/>
          </a:xfrm>
        </p:spPr>
        <p:txBody>
          <a:bodyPr>
            <a:noAutofit/>
          </a:bodyPr>
          <a:lstStyle/>
          <a:p>
            <a:pPr marL="285750" lvl="0" indent="-285750">
              <a:spcBef>
                <a:spcPts val="600"/>
              </a:spcBef>
              <a:buClr>
                <a:schemeClr val="tx2"/>
              </a:buClr>
              <a:buFont typeface="Arial" panose="020B0604020202020204" pitchFamily="34" charset="0"/>
              <a:buChar char="•"/>
            </a:pPr>
            <a:r>
              <a:rPr lang="en-US" dirty="0">
                <a:solidFill>
                  <a:schemeClr val="tx2"/>
                </a:solidFill>
              </a:rPr>
              <a:t>Been in financial stress?</a:t>
            </a:r>
          </a:p>
          <a:p>
            <a:pPr marL="285750" lvl="0" indent="-285750">
              <a:spcBef>
                <a:spcPts val="600"/>
              </a:spcBef>
              <a:buClr>
                <a:schemeClr val="tx2"/>
              </a:buClr>
              <a:buFont typeface="Arial" panose="020B0604020202020204" pitchFamily="34" charset="0"/>
              <a:buChar char="•"/>
            </a:pPr>
            <a:r>
              <a:rPr lang="en-US" dirty="0">
                <a:solidFill>
                  <a:schemeClr val="tx2"/>
                </a:solidFill>
              </a:rPr>
              <a:t>Had your heart broken?</a:t>
            </a:r>
          </a:p>
          <a:p>
            <a:pPr marL="285750" lvl="0" indent="-285750">
              <a:spcBef>
                <a:spcPts val="600"/>
              </a:spcBef>
              <a:buClr>
                <a:schemeClr val="tx2"/>
              </a:buClr>
              <a:buFont typeface="Arial" panose="020B0604020202020204" pitchFamily="34" charset="0"/>
              <a:buChar char="•"/>
            </a:pPr>
            <a:r>
              <a:rPr lang="en-US" dirty="0">
                <a:solidFill>
                  <a:schemeClr val="tx2"/>
                </a:solidFill>
              </a:rPr>
              <a:t>Been ill?</a:t>
            </a:r>
          </a:p>
          <a:p>
            <a:pPr marL="285750" lvl="0" indent="-285750">
              <a:spcBef>
                <a:spcPts val="600"/>
              </a:spcBef>
              <a:buClr>
                <a:schemeClr val="tx2"/>
              </a:buClr>
              <a:buFont typeface="Arial" panose="020B0604020202020204" pitchFamily="34" charset="0"/>
              <a:buChar char="•"/>
            </a:pPr>
            <a:r>
              <a:rPr lang="en-US" dirty="0">
                <a:solidFill>
                  <a:schemeClr val="tx2"/>
                </a:solidFill>
              </a:rPr>
              <a:t>Had a family member die? Too young?</a:t>
            </a:r>
          </a:p>
          <a:p>
            <a:pPr marL="285750" lvl="0" indent="-285750">
              <a:spcBef>
                <a:spcPts val="600"/>
              </a:spcBef>
              <a:buClr>
                <a:schemeClr val="tx2"/>
              </a:buClr>
              <a:buFont typeface="Arial" panose="020B0604020202020204" pitchFamily="34" charset="0"/>
              <a:buChar char="•"/>
            </a:pPr>
            <a:r>
              <a:rPr lang="en-US" dirty="0">
                <a:solidFill>
                  <a:schemeClr val="tx2"/>
                </a:solidFill>
              </a:rPr>
              <a:t>Lost a job?</a:t>
            </a:r>
          </a:p>
          <a:p>
            <a:pPr marL="285750" lvl="0" indent="-285750">
              <a:spcBef>
                <a:spcPts val="600"/>
              </a:spcBef>
              <a:buClr>
                <a:schemeClr val="tx2"/>
              </a:buClr>
              <a:buFont typeface="Arial" panose="020B0604020202020204" pitchFamily="34" charset="0"/>
              <a:buChar char="•"/>
            </a:pPr>
            <a:r>
              <a:rPr lang="en-US" dirty="0">
                <a:solidFill>
                  <a:schemeClr val="tx2"/>
                </a:solidFill>
              </a:rPr>
              <a:t>Been a victim of a crime?</a:t>
            </a:r>
          </a:p>
          <a:p>
            <a:pPr marL="285750" lvl="0" indent="-285750">
              <a:spcBef>
                <a:spcPts val="600"/>
              </a:spcBef>
              <a:buClr>
                <a:schemeClr val="tx2"/>
              </a:buClr>
              <a:buFont typeface="Arial" panose="020B0604020202020204" pitchFamily="34" charset="0"/>
              <a:buChar char="•"/>
            </a:pPr>
            <a:r>
              <a:rPr lang="en-US" dirty="0">
                <a:solidFill>
                  <a:schemeClr val="tx2"/>
                </a:solidFill>
              </a:rPr>
              <a:t>Lived through a natural disaster?</a:t>
            </a:r>
          </a:p>
          <a:p>
            <a:pPr marL="285750" lvl="0" indent="-285750">
              <a:spcBef>
                <a:spcPts val="600"/>
              </a:spcBef>
              <a:buClr>
                <a:schemeClr val="tx2"/>
              </a:buClr>
              <a:buFont typeface="Arial" panose="020B0604020202020204" pitchFamily="34" charset="0"/>
              <a:buChar char="•"/>
            </a:pPr>
            <a:r>
              <a:rPr lang="en-US" dirty="0">
                <a:solidFill>
                  <a:schemeClr val="tx2"/>
                </a:solidFill>
              </a:rPr>
              <a:t>Had a miscarriage/infertility?</a:t>
            </a:r>
          </a:p>
          <a:p>
            <a:pPr marL="285750" lvl="0" indent="-285750">
              <a:spcBef>
                <a:spcPts val="600"/>
              </a:spcBef>
              <a:buClr>
                <a:schemeClr val="tx2"/>
              </a:buClr>
              <a:buFont typeface="Arial" panose="020B0604020202020204" pitchFamily="34" charset="0"/>
              <a:buChar char="•"/>
            </a:pPr>
            <a:r>
              <a:rPr lang="en-US" dirty="0">
                <a:solidFill>
                  <a:schemeClr val="tx2"/>
                </a:solidFill>
              </a:rPr>
              <a:t>Dealt with mental illness with yourself? Others?</a:t>
            </a:r>
          </a:p>
          <a:p>
            <a:pPr marL="0" lvl="0" indent="0">
              <a:spcBef>
                <a:spcPts val="0"/>
              </a:spcBef>
              <a:buClr>
                <a:schemeClr val="tx2"/>
              </a:buClr>
              <a:buNone/>
            </a:pPr>
            <a:endParaRPr lang="en-US" dirty="0">
              <a:solidFill>
                <a:schemeClr val="tx2"/>
              </a:solidFill>
            </a:endParaRPr>
          </a:p>
          <a:p>
            <a:pPr marL="0" lvl="0" indent="0">
              <a:spcBef>
                <a:spcPts val="0"/>
              </a:spcBef>
              <a:buClr>
                <a:schemeClr val="tx2"/>
              </a:buClr>
              <a:buNone/>
            </a:pPr>
            <a:r>
              <a:rPr lang="en-US" dirty="0">
                <a:solidFill>
                  <a:schemeClr val="tx2"/>
                </a:solidFill>
              </a:rPr>
              <a:t>And?</a:t>
            </a:r>
          </a:p>
          <a:p>
            <a:pPr marL="285750" lvl="0" indent="-285750">
              <a:spcBef>
                <a:spcPts val="0"/>
              </a:spcBef>
              <a:buClr>
                <a:schemeClr val="tx2"/>
              </a:buClr>
              <a:buFont typeface="Arial" panose="020B0604020202020204" pitchFamily="34" charset="0"/>
              <a:buChar char="•"/>
            </a:pPr>
            <a:endParaRPr lang="en-US" dirty="0">
              <a:solidFill>
                <a:schemeClr val="tx2"/>
              </a:solidFill>
            </a:endParaRPr>
          </a:p>
          <a:p>
            <a:pPr marL="0" lvl="0" indent="0">
              <a:spcBef>
                <a:spcPts val="0"/>
              </a:spcBef>
              <a:buClr>
                <a:schemeClr val="tx2"/>
              </a:buClr>
              <a:buNone/>
            </a:pPr>
            <a:r>
              <a:rPr lang="en-US" dirty="0">
                <a:solidFill>
                  <a:schemeClr val="tx2"/>
                </a:solidFill>
              </a:rPr>
              <a:t>ALL OF US HAVE FALLEN DOWN</a:t>
            </a:r>
          </a:p>
        </p:txBody>
      </p:sp>
      <p:sp>
        <p:nvSpPr>
          <p:cNvPr id="3" name="Title 2">
            <a:extLst>
              <a:ext uri="{FF2B5EF4-FFF2-40B4-BE49-F238E27FC236}">
                <a16:creationId xmlns:a16="http://schemas.microsoft.com/office/drawing/2014/main" id="{C2B7E6AE-D013-4E35-958C-DB7E9028FEFF}"/>
              </a:ext>
            </a:extLst>
          </p:cNvPr>
          <p:cNvSpPr>
            <a:spLocks noGrp="1"/>
          </p:cNvSpPr>
          <p:nvPr>
            <p:ph type="title"/>
          </p:nvPr>
        </p:nvSpPr>
        <p:spPr>
          <a:xfrm>
            <a:off x="4741399" y="633767"/>
            <a:ext cx="6086258" cy="374287"/>
          </a:xfrm>
        </p:spPr>
        <p:txBody>
          <a:bodyPr/>
          <a:lstStyle/>
          <a:p>
            <a:r>
              <a:rPr lang="en-US" sz="3600" b="1" dirty="0">
                <a:solidFill>
                  <a:schemeClr val="tx2"/>
                </a:solidFill>
                <a:latin typeface="+mj-lt"/>
                <a:cs typeface="Arial" pitchFamily="34" charset="0"/>
              </a:rPr>
              <a:t>Have You Ever?</a:t>
            </a:r>
            <a:endParaRPr lang="en-US" sz="3600" dirty="0">
              <a:solidFill>
                <a:schemeClr val="tx2"/>
              </a:solidFill>
              <a:latin typeface="+mj-lt"/>
            </a:endParaRPr>
          </a:p>
        </p:txBody>
      </p:sp>
      <p:pic>
        <p:nvPicPr>
          <p:cNvPr id="17" name="Picture Placeholder 16">
            <a:extLst>
              <a:ext uri="{FF2B5EF4-FFF2-40B4-BE49-F238E27FC236}">
                <a16:creationId xmlns:a16="http://schemas.microsoft.com/office/drawing/2014/main" id="{739E8197-4476-41F0-932C-31774982DCA6}"/>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744" r="744"/>
          <a:stretch>
            <a:fillRect/>
          </a:stretch>
        </p:blipFill>
        <p:spPr/>
      </p:pic>
    </p:spTree>
    <p:extLst>
      <p:ext uri="{BB962C8B-B14F-4D97-AF65-F5344CB8AC3E}">
        <p14:creationId xmlns:p14="http://schemas.microsoft.com/office/powerpoint/2010/main" val="125168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686435" cy="436093"/>
          </a:xfrm>
        </p:spPr>
        <p:txBody>
          <a:bodyPr/>
          <a:lstStyle/>
          <a:p>
            <a:r>
              <a:rPr lang="en-US" b="1" dirty="0">
                <a:solidFill>
                  <a:schemeClr val="tx2"/>
                </a:solidFill>
                <a:latin typeface="+mj-lt"/>
                <a:cs typeface="Arial" pitchFamily="34" charset="0"/>
              </a:rPr>
              <a:t>When Life Goes Badly</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676910" cy="4375072"/>
          </a:xfrm>
        </p:spPr>
        <p:txBody>
          <a:bodyPr/>
          <a:lstStyle/>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It means you are susceptible for it getting worse</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Mental health issues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Weight gain</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Family divides</a:t>
            </a:r>
          </a:p>
          <a:p>
            <a:pPr marL="285750" indent="-285750">
              <a:spcBef>
                <a:spcPts val="600"/>
              </a:spcBef>
              <a:spcAft>
                <a:spcPts val="600"/>
              </a:spcAft>
              <a:buClr>
                <a:schemeClr val="tx2"/>
              </a:buClr>
              <a:buSzPct val="100000"/>
              <a:buFont typeface="Arial" panose="020B0604020202020204" pitchFamily="34" charset="0"/>
              <a:buChar char="•"/>
            </a:pPr>
            <a:endParaRPr lang="en-US" sz="1500" dirty="0">
              <a:solidFill>
                <a:schemeClr val="tx2"/>
              </a:solidFill>
              <a:latin typeface="Raleway SemiBold" panose="020B0604020202020204" charset="0"/>
              <a:cs typeface="Arial" pitchFamily="34" charset="0"/>
            </a:endParaRP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People remind you how bad things are</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Seems like it might be a long time before we see the light</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Some of us thrive on negativity</a:t>
            </a:r>
          </a:p>
        </p:txBody>
      </p:sp>
    </p:spTree>
    <p:extLst>
      <p:ext uri="{BB962C8B-B14F-4D97-AF65-F5344CB8AC3E}">
        <p14:creationId xmlns:p14="http://schemas.microsoft.com/office/powerpoint/2010/main" val="271189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686435" cy="436093"/>
          </a:xfrm>
        </p:spPr>
        <p:txBody>
          <a:bodyPr/>
          <a:lstStyle/>
          <a:p>
            <a:r>
              <a:rPr lang="en-US" b="1" dirty="0">
                <a:solidFill>
                  <a:schemeClr val="tx2"/>
                </a:solidFill>
                <a:latin typeface="+mj-lt"/>
                <a:cs typeface="Arial" pitchFamily="34" charset="0"/>
              </a:rPr>
              <a:t>What Do We Need - Hope</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676910" cy="4375072"/>
          </a:xfrm>
        </p:spPr>
        <p:txBody>
          <a:bodyPr/>
          <a:lstStyle/>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The capacity to recover quickly from difficulties; toughness.</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"the often remarkable resilience of so many British institutions"</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2.</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the ability of a substance or object to spring back into shape; elasticity.</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"nylon is excellent in wearability and resilience"</a:t>
            </a:r>
          </a:p>
          <a:p>
            <a:pPr>
              <a:spcBef>
                <a:spcPts val="600"/>
              </a:spcBef>
              <a:spcAft>
                <a:spcPts val="600"/>
              </a:spcAft>
              <a:buClr>
                <a:schemeClr val="tx2"/>
              </a:buClr>
              <a:buSzPct val="100000"/>
            </a:pPr>
            <a:endParaRPr lang="en-US" sz="1500" dirty="0">
              <a:solidFill>
                <a:schemeClr val="tx2"/>
              </a:solidFill>
              <a:latin typeface="Raleway SemiBold" panose="020B0604020202020204" charset="0"/>
              <a:cs typeface="Arial" pitchFamily="34" charset="0"/>
            </a:endParaRP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hlinkClick r:id="rId3">
                  <a:extLst>
                    <a:ext uri="{A12FA001-AC4F-418D-AE19-62706E023703}">
                      <ahyp:hlinkClr xmlns:ahyp="http://schemas.microsoft.com/office/drawing/2018/hyperlinkcolor" val="tx"/>
                    </a:ext>
                  </a:extLst>
                </a:hlinkClick>
              </a:rPr>
              <a:t>Definitions from Oxford Languages</a:t>
            </a:r>
            <a:endParaRPr lang="en-US" sz="1500"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94680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686435" cy="436093"/>
          </a:xfrm>
        </p:spPr>
        <p:txBody>
          <a:bodyPr/>
          <a:lstStyle/>
          <a:p>
            <a:r>
              <a:rPr lang="en-US" b="1" dirty="0">
                <a:solidFill>
                  <a:schemeClr val="tx2"/>
                </a:solidFill>
                <a:latin typeface="+mj-lt"/>
                <a:cs typeface="Arial" pitchFamily="34" charset="0"/>
              </a:rPr>
              <a:t>Martin </a:t>
            </a:r>
            <a:r>
              <a:rPr lang="en-US" b="1" dirty="0" err="1">
                <a:solidFill>
                  <a:schemeClr val="tx2"/>
                </a:solidFill>
                <a:latin typeface="+mj-lt"/>
                <a:cs typeface="Arial" pitchFamily="34" charset="0"/>
              </a:rPr>
              <a:t>Seligmans</a:t>
            </a:r>
            <a:r>
              <a:rPr lang="en-US" b="1" dirty="0">
                <a:solidFill>
                  <a:schemeClr val="tx2"/>
                </a:solidFill>
                <a:latin typeface="+mj-lt"/>
                <a:cs typeface="Arial" pitchFamily="34" charset="0"/>
              </a:rPr>
              <a:t> Experiment</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676910"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Focus on 3 good things everyday for 6 months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Need permission to feel grateful even when the worst has happened</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Army says:</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“Hunt for the good stuff"</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Lesson Learned.. Find language that says what is going well in the world</a:t>
            </a:r>
          </a:p>
        </p:txBody>
      </p:sp>
    </p:spTree>
    <p:extLst>
      <p:ext uri="{BB962C8B-B14F-4D97-AF65-F5344CB8AC3E}">
        <p14:creationId xmlns:p14="http://schemas.microsoft.com/office/powerpoint/2010/main" val="122136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686435" cy="436093"/>
          </a:xfrm>
        </p:spPr>
        <p:txBody>
          <a:bodyPr/>
          <a:lstStyle/>
          <a:p>
            <a:r>
              <a:rPr lang="en-US" b="1" dirty="0">
                <a:solidFill>
                  <a:schemeClr val="tx2"/>
                </a:solidFill>
                <a:latin typeface="+mj-lt"/>
                <a:cs typeface="Arial" pitchFamily="34" charset="0"/>
              </a:rPr>
              <a:t>Focus On Only What We Can Change</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676910"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Practice self-compassion</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Accept that bad events happen in everyone's life</a:t>
            </a:r>
          </a:p>
          <a:p>
            <a:pPr marL="742950" lvl="1" indent="-285750">
              <a:spcBef>
                <a:spcPts val="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Be mindful not to personalize that bad event picked you out</a:t>
            </a:r>
          </a:p>
          <a:p>
            <a:pPr marL="742950" lvl="1" indent="-285750">
              <a:spcBef>
                <a:spcPts val="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Everyone has their ups and downs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Practice patience</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Allow time to heal</a:t>
            </a:r>
          </a:p>
        </p:txBody>
      </p:sp>
    </p:spTree>
    <p:extLst>
      <p:ext uri="{BB962C8B-B14F-4D97-AF65-F5344CB8AC3E}">
        <p14:creationId xmlns:p14="http://schemas.microsoft.com/office/powerpoint/2010/main" val="1036799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7376D8-191A-4E21-8710-74C8BC7B4497}"/>
              </a:ext>
            </a:extLst>
          </p:cNvPr>
          <p:cNvSpPr>
            <a:spLocks noGrp="1"/>
          </p:cNvSpPr>
          <p:nvPr>
            <p:ph type="body" sz="quarter" idx="18"/>
          </p:nvPr>
        </p:nvSpPr>
        <p:spPr>
          <a:xfrm>
            <a:off x="4552211" y="1666928"/>
            <a:ext cx="6855571" cy="4033786"/>
          </a:xfrm>
        </p:spPr>
        <p:txBody>
          <a:bodyPr/>
          <a:lstStyle/>
          <a:p>
            <a:pPr>
              <a:spcBef>
                <a:spcPts val="600"/>
              </a:spcBef>
              <a:spcAft>
                <a:spcPts val="600"/>
              </a:spcAft>
              <a:buClr>
                <a:schemeClr val="tx2"/>
              </a:buClr>
              <a:buSzPct val="100000"/>
              <a:buFont typeface="Arial" panose="020B0604020202020204" pitchFamily="34" charset="0"/>
              <a:buChar char="•"/>
            </a:pPr>
            <a:r>
              <a:rPr lang="en-US" sz="1600" b="1" dirty="0">
                <a:solidFill>
                  <a:schemeClr val="tx2"/>
                </a:solidFill>
                <a:latin typeface="Raleway SemiBold" panose="020B0604020202020204" charset="0"/>
                <a:cs typeface="Arial" pitchFamily="34" charset="0"/>
              </a:rPr>
              <a:t>Ask yourself: What is going right in your life?</a:t>
            </a:r>
          </a:p>
          <a:p>
            <a:pPr>
              <a:spcBef>
                <a:spcPts val="600"/>
              </a:spcBef>
              <a:spcAft>
                <a:spcPts val="600"/>
              </a:spcAft>
              <a:buClr>
                <a:schemeClr val="tx2"/>
              </a:buClr>
              <a:buSzPct val="100000"/>
              <a:buFont typeface="Arial" panose="020B0604020202020204" pitchFamily="34" charset="0"/>
              <a:buChar char="•"/>
            </a:pPr>
            <a:r>
              <a:rPr lang="en-US" sz="1600" b="1" dirty="0">
                <a:solidFill>
                  <a:schemeClr val="tx2"/>
                </a:solidFill>
                <a:latin typeface="Raleway SemiBold" panose="020B0604020202020204" charset="0"/>
                <a:cs typeface="Arial" pitchFamily="34" charset="0"/>
              </a:rPr>
              <a:t>Ask yourself: What helps you rise?</a:t>
            </a:r>
          </a:p>
          <a:p>
            <a:pPr>
              <a:spcBef>
                <a:spcPts val="600"/>
              </a:spcBef>
              <a:spcAft>
                <a:spcPts val="600"/>
              </a:spcAft>
              <a:buClr>
                <a:schemeClr val="tx2"/>
              </a:buClr>
              <a:buSzPct val="100000"/>
              <a:buFont typeface="Arial" panose="020B0604020202020204" pitchFamily="34" charset="0"/>
              <a:buChar char="•"/>
            </a:pPr>
            <a:r>
              <a:rPr lang="en-US" sz="1600" b="1" dirty="0">
                <a:solidFill>
                  <a:schemeClr val="tx2"/>
                </a:solidFill>
                <a:latin typeface="Raleway SemiBold" panose="020B0604020202020204" charset="0"/>
                <a:cs typeface="Arial" pitchFamily="34" charset="0"/>
              </a:rPr>
              <a:t>Look for any grain of positive in your life and in the world</a:t>
            </a:r>
          </a:p>
          <a:p>
            <a:pPr>
              <a:spcBef>
                <a:spcPts val="600"/>
              </a:spcBef>
              <a:spcAft>
                <a:spcPts val="600"/>
              </a:spcAft>
              <a:buClr>
                <a:schemeClr val="tx2"/>
              </a:buClr>
              <a:buSzPct val="100000"/>
              <a:buFont typeface="Arial" panose="020B0604020202020204" pitchFamily="34" charset="0"/>
              <a:buChar char="•"/>
            </a:pPr>
            <a:r>
              <a:rPr lang="en-US" sz="1600" b="1" dirty="0">
                <a:solidFill>
                  <a:schemeClr val="tx2"/>
                </a:solidFill>
                <a:latin typeface="Raleway SemiBold" panose="020B0604020202020204" charset="0"/>
                <a:cs typeface="Arial" pitchFamily="34" charset="0"/>
              </a:rPr>
              <a:t>Choose to focus on moving forward (even a tiny step helps)</a:t>
            </a:r>
            <a:endParaRPr lang="en-US" sz="1600" dirty="0">
              <a:solidFill>
                <a:schemeClr val="tx2"/>
              </a:solidFill>
              <a:latin typeface="Raleway SemiBold" panose="020B0604020202020204" charset="0"/>
              <a:cs typeface="Arial" pitchFamily="34" charset="0"/>
            </a:endParaRPr>
          </a:p>
        </p:txBody>
      </p:sp>
      <p:sp>
        <p:nvSpPr>
          <p:cNvPr id="3" name="Title 2">
            <a:extLst>
              <a:ext uri="{FF2B5EF4-FFF2-40B4-BE49-F238E27FC236}">
                <a16:creationId xmlns:a16="http://schemas.microsoft.com/office/drawing/2014/main" id="{907D1820-EE45-4D15-88F3-9B0D9659C46B}"/>
              </a:ext>
            </a:extLst>
          </p:cNvPr>
          <p:cNvSpPr>
            <a:spLocks noGrp="1"/>
          </p:cNvSpPr>
          <p:nvPr>
            <p:ph type="title"/>
          </p:nvPr>
        </p:nvSpPr>
        <p:spPr>
          <a:xfrm>
            <a:off x="4533161" y="651666"/>
            <a:ext cx="6070929" cy="436093"/>
          </a:xfrm>
        </p:spPr>
        <p:txBody>
          <a:bodyPr/>
          <a:lstStyle/>
          <a:p>
            <a:r>
              <a:rPr lang="en-US" sz="3200" b="1" dirty="0">
                <a:solidFill>
                  <a:schemeClr val="tx2"/>
                </a:solidFill>
                <a:latin typeface="+mj-lt"/>
                <a:cs typeface="Arial" pitchFamily="34" charset="0"/>
              </a:rPr>
              <a:t>Do Not Diminish the Negative - Focus </a:t>
            </a:r>
            <a:r>
              <a:rPr lang="en-US" sz="3200" dirty="0">
                <a:solidFill>
                  <a:schemeClr val="tx2"/>
                </a:solidFill>
                <a:latin typeface="+mj-lt"/>
                <a:cs typeface="Arial" pitchFamily="34" charset="0"/>
              </a:rPr>
              <a:t>o</a:t>
            </a:r>
            <a:r>
              <a:rPr lang="en-US" sz="3200" b="1" dirty="0">
                <a:solidFill>
                  <a:schemeClr val="tx2"/>
                </a:solidFill>
                <a:latin typeface="+mj-lt"/>
                <a:cs typeface="Arial" pitchFamily="34" charset="0"/>
              </a:rPr>
              <a:t>n the Good</a:t>
            </a:r>
            <a:endParaRPr lang="en-US" sz="3200" dirty="0">
              <a:solidFill>
                <a:schemeClr val="tx2"/>
              </a:solidFill>
              <a:latin typeface="+mj-lt"/>
            </a:endParaRPr>
          </a:p>
        </p:txBody>
      </p:sp>
      <p:pic>
        <p:nvPicPr>
          <p:cNvPr id="7" name="Picture Placeholder 6">
            <a:extLst>
              <a:ext uri="{FF2B5EF4-FFF2-40B4-BE49-F238E27FC236}">
                <a16:creationId xmlns:a16="http://schemas.microsoft.com/office/drawing/2014/main" id="{311AD623-834A-4298-A5AE-A1AE2AE0305D}"/>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9190" r="29190"/>
          <a:stretch>
            <a:fillRect/>
          </a:stretch>
        </p:blipFill>
        <p:spPr/>
      </p:pic>
    </p:spTree>
    <p:extLst>
      <p:ext uri="{BB962C8B-B14F-4D97-AF65-F5344CB8AC3E}">
        <p14:creationId xmlns:p14="http://schemas.microsoft.com/office/powerpoint/2010/main" val="154950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Practice Gratitude</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470434"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Find everything and anything</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Be deliberate about your tasks in your life</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Concentrate on moving in the right direction</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During this pandemic, what have you continually been grateful for?</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51211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Self-Awareness</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470434"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Am I making my life better?</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Am I making my life worse?</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Are my choices helping or hurting me?</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What changes do we need to make that will help us have the life we want?</a:t>
            </a:r>
          </a:p>
          <a:p>
            <a:pPr marL="285750" indent="-285750">
              <a:spcBef>
                <a:spcPts val="600"/>
              </a:spcBef>
              <a:spcAft>
                <a:spcPts val="600"/>
              </a:spcAft>
              <a:buClr>
                <a:schemeClr val="tx2"/>
              </a:buClr>
              <a:buSzPct val="100000"/>
              <a:buFont typeface="Arial" panose="020B0604020202020204" pitchFamily="34" charset="0"/>
              <a:buChar char="•"/>
            </a:pPr>
            <a:endParaRPr lang="en-US" sz="1500" dirty="0">
              <a:solidFill>
                <a:schemeClr val="tx2"/>
              </a:solidFill>
              <a:latin typeface="Raleway SemiBold" panose="020B0604020202020204" charset="0"/>
              <a:cs typeface="Arial" pitchFamily="34" charset="0"/>
            </a:endParaRP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How positive are you about your life?</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How confident are you about overcoming obstacles?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Who are your personal role models of resilience?</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3693339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siliency &amp;quot;&quot;/&gt;&lt;property id=&quot;20307&quot; value=&quot;269&quot;/&gt;&lt;/object&gt;&lt;object type=&quot;3&quot; unique_id=&quot;10004&quot;&gt;&lt;property id=&quot;20148&quot; value=&quot;5&quot;/&gt;&lt;property id=&quot;20300&quot; value=&quot;Slide 2 - &amp;quot;Have You Ever?&amp;quot;&quot;/&gt;&lt;property id=&quot;20307&quot; value=&quot;480&quot;/&gt;&lt;/object&gt;&lt;object type=&quot;3&quot; unique_id=&quot;10005&quot;&gt;&lt;property id=&quot;20148&quot; value=&quot;5&quot;/&gt;&lt;property id=&quot;20300&quot; value=&quot;Slide 3 - &amp;quot;When Life Goes Badly&amp;quot;&quot;/&gt;&lt;property id=&quot;20307&quot; value=&quot;462&quot;/&gt;&lt;/object&gt;&lt;object type=&quot;3&quot; unique_id=&quot;10006&quot;&gt;&lt;property id=&quot;20148&quot; value=&quot;5&quot;/&gt;&lt;property id=&quot;20300&quot; value=&quot;Slide 4 - &amp;quot;What Do We Need - Hope&amp;quot;&quot;/&gt;&lt;property id=&quot;20307&quot; value=&quot;481&quot;/&gt;&lt;/object&gt;&lt;object type=&quot;3&quot; unique_id=&quot;10007&quot;&gt;&lt;property id=&quot;20148&quot; value=&quot;5&quot;/&gt;&lt;property id=&quot;20300&quot; value=&quot;Slide 5 - &amp;quot;Martin Seligmans Experiment&amp;quot;&quot;/&gt;&lt;property id=&quot;20307&quot; value=&quot;482&quot;/&gt;&lt;/object&gt;&lt;object type=&quot;3&quot; unique_id=&quot;10008&quot;&gt;&lt;property id=&quot;20148&quot; value=&quot;5&quot;/&gt;&lt;property id=&quot;20300&quot; value=&quot;Slide 6 - &amp;quot;Focus On Only What We Can Change&amp;quot;&quot;/&gt;&lt;property id=&quot;20307&quot; value=&quot;483&quot;/&gt;&lt;/object&gt;&lt;object type=&quot;3&quot; unique_id=&quot;10009&quot;&gt;&lt;property id=&quot;20148&quot; value=&quot;5&quot;/&gt;&lt;property id=&quot;20300&quot; value=&quot;Slide 7 - &amp;quot;Do Not Diminish the Negative - Focus on the Good&amp;quot;&quot;/&gt;&lt;property id=&quot;20307&quot; value=&quot;484&quot;/&gt;&lt;/object&gt;&lt;object type=&quot;3&quot; unique_id=&quot;10010&quot;&gt;&lt;property id=&quot;20148&quot; value=&quot;5&quot;/&gt;&lt;property id=&quot;20300&quot; value=&quot;Slide 8 - &amp;quot;Practice Gratitude&amp;quot;&quot;/&gt;&lt;property id=&quot;20307&quot; value=&quot;465&quot;/&gt;&lt;/object&gt;&lt;object type=&quot;3&quot; unique_id=&quot;10011&quot;&gt;&lt;property id=&quot;20148&quot; value=&quot;5&quot;/&gt;&lt;property id=&quot;20300&quot; value=&quot;Slide 9 - &amp;quot;Self-Awareness&amp;quot;&quot;/&gt;&lt;property id=&quot;20307&quot; value=&quot;486&quot;/&gt;&lt;/object&gt;&lt;object type=&quot;3&quot; unique_id=&quot;10012&quot;&gt;&lt;property id=&quot;20148&quot; value=&quot;5&quot;/&gt;&lt;property id=&quot;20300&quot; value=&quot;Slide 10 - &amp;quot;Embrace Failures and Conflicts&amp;quot;&quot;/&gt;&lt;property id=&quot;20307&quot; value=&quot;487&quot;/&gt;&lt;/object&gt;&lt;object type=&quot;3&quot; unique_id=&quot;10013&quot;&gt;&lt;property id=&quot;20148&quot; value=&quot;5&quot;/&gt;&lt;property id=&quot;20300&quot; value=&quot;Slide 11 - &amp;quot;What Impacts Us?&amp;quot;&quot;/&gt;&lt;property id=&quot;20307&quot; value=&quot;488&quot;/&gt;&lt;/object&gt;&lt;object type=&quot;3&quot; unique_id=&quot;10014&quot;&gt;&lt;property id=&quot;20148&quot; value=&quot;5&quot;/&gt;&lt;property id=&quot;20300&quot; value=&quot;Slide 12 - &amp;quot;Learning the Skill of Doing Nothing&amp;quot;&quot;/&gt;&lt;property id=&quot;20307&quot; value=&quot;489&quot;/&gt;&lt;/object&gt;&lt;object type=&quot;3&quot; unique_id=&quot;10015&quot;&gt;&lt;property id=&quot;20148&quot; value=&quot;5&quot;/&gt;&lt;property id=&quot;20300&quot; value=&quot;Slide 13 - &amp;quot;Attributes&amp;quot;&quot;/&gt;&lt;property id=&quot;20307&quot; value=&quot;467&quot;/&gt;&lt;/object&gt;&lt;object type=&quot;3&quot; unique_id=&quot;10016&quot;&gt;&lt;property id=&quot;20148&quot; value=&quot;5&quot;/&gt;&lt;property id=&quot;20300&quot; value=&quot;Slide 14 - &amp;quot;Your Kepro EAPur Kepro EAP &amp;quot;&quot;/&gt;&lt;property id=&quot;20307&quot; value=&quot;485&quot;/&gt;&lt;/object&gt;&lt;object type=&quot;3&quot; unique_id=&quot;10017&quot;&gt;&lt;property id=&quot;20148&quot; value=&quot;5&quot;/&gt;&lt;property id=&quot;20300&quot; value=&quot;Slide 15&quot;/&gt;&lt;property id=&quot;20307&quot; value=&quot;449&quot;/&gt;&lt;/object&gt;&lt;object type=&quot;3&quot; unique_id=&quot;10018&quot;&gt;&lt;property id=&quot;20148&quot; value=&quot;5&quot;/&gt;&lt;property id=&quot;20300&quot; value=&quot;Slide 16 - &amp;quot;Questions &amp;amp; Answer&amp;quot;&quot;/&gt;&lt;property id=&quot;20307&quot; value=&quot;311&quot;/&gt;&lt;/object&gt;&lt;/object&gt;&lt;object type=&quot;8&quot; unique_id=&quot;10036&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2" ma:contentTypeDescription="Create a new document." ma:contentTypeScope="" ma:versionID="9991dc0766c806b55f2cb81627205128">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43703ec363eed5bf96ac60e59857f4c5"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B610F8-E288-4FE4-9030-6CABADB0D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3.xml><?xml version="1.0" encoding="utf-8"?>
<ds:datastoreItem xmlns:ds="http://schemas.openxmlformats.org/officeDocument/2006/customXml" ds:itemID="{B946E3ED-FFB0-4141-9647-02E3979050BE}">
  <ds:schemaRefs>
    <ds:schemaRef ds:uri="http://schemas.microsoft.com/office/2006/documentManagement/types"/>
    <ds:schemaRef ds:uri="09a30ee2-1caf-47ed-b0bd-3ae54742cbde"/>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8249b341-fd8d-4f11-a3f4-f93b81cf4a2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2965</TotalTime>
  <Words>1003</Words>
  <Application>Microsoft Office PowerPoint</Application>
  <PresentationFormat>Widescreen</PresentationFormat>
  <Paragraphs>146</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Raleway Light</vt:lpstr>
      <vt:lpstr>Raleway</vt:lpstr>
      <vt:lpstr>Courier New</vt:lpstr>
      <vt:lpstr>Raleway SemiBold</vt:lpstr>
      <vt:lpstr>Calibri</vt:lpstr>
      <vt:lpstr>Arial</vt:lpstr>
      <vt:lpstr>Open Sans</vt:lpstr>
      <vt:lpstr>Custom Design</vt:lpstr>
      <vt:lpstr>Resiliency </vt:lpstr>
      <vt:lpstr>Have You Ever?</vt:lpstr>
      <vt:lpstr>When Life Goes Badly</vt:lpstr>
      <vt:lpstr>What Do We Need - Hope</vt:lpstr>
      <vt:lpstr>Martin Seligmans Experiment</vt:lpstr>
      <vt:lpstr>Focus On Only What We Can Change</vt:lpstr>
      <vt:lpstr>Do Not Diminish the Negative - Focus on the Good</vt:lpstr>
      <vt:lpstr>Practice Gratitude</vt:lpstr>
      <vt:lpstr>Self-Awareness</vt:lpstr>
      <vt:lpstr>Embrace Failures and Conflicts</vt:lpstr>
      <vt:lpstr>What Impacts Us?</vt:lpstr>
      <vt:lpstr>Learning the Skill of Doing Nothing</vt:lpstr>
      <vt:lpstr>Attributes</vt:lpstr>
      <vt:lpstr>Your Kepro EAPur Kepro EAP </vt:lpstr>
      <vt:lpstr>PowerPoint Presentation</vt:lpstr>
      <vt:lpstr>Questions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Kopetskie, Karen M - DHS</cp:lastModifiedBy>
  <cp:revision>669</cp:revision>
  <dcterms:created xsi:type="dcterms:W3CDTF">2020-03-20T15:14:34Z</dcterms:created>
  <dcterms:modified xsi:type="dcterms:W3CDTF">2022-08-12T18:09:01Z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ies>
</file>