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347"/>
    <a:srgbClr val="B12D39"/>
    <a:srgbClr val="768A59"/>
    <a:srgbClr val="CFC94F"/>
    <a:srgbClr val="8EC1CE"/>
    <a:srgbClr val="43602D"/>
    <a:srgbClr val="648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6F0F-2C65-48A3-AE4D-AFAFE2B77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040F7-9298-4EBA-B8D2-B9DEB6A34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C5436-68AC-458F-A0BB-F173F6EF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B3E6E-F025-4A92-9FDD-4E81D4F7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E783-0176-4C58-A73A-90F34FB4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1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8874-CA7C-4E60-B720-0592A154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D891A-0E05-4B2E-BC8A-88FE13224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CCD3-4C19-4886-92EF-AC21B668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EAF9-55C1-4DE6-8865-784D4800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B7EB4-6C53-4EB5-99E7-7F8B5C45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46E13-AAE3-4629-91AD-4FB9BD66B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4B966-84D1-4F41-8973-3D46254BE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7FE2-32C1-413B-A506-7A695885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1D07E-DF5C-4336-B330-0F57D739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D569-E770-4986-8436-4BADFF65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44C8-2EEE-4C7F-ABC4-B282ACC9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7229-BBD9-4068-B3DC-35DED4F42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D4FD-86C4-4C13-BB63-A8394070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8B7B-4AA9-48B4-AE79-FBCA4689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A73B-4A5D-4A34-A08F-19901B2A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51B1-F149-4F1A-8ED4-AB8C6D08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5889F-A842-4CD7-8D64-4A83757B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4FAFE-AA65-446E-9635-B6D77E52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5F2E-E331-4B11-A06A-F1AEAD1C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9EB9-97A5-46B6-B9DC-CD9E790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7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08FD-B623-4F18-BFA6-6E113D25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1F9F-3BCB-46EE-80C6-57918C680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E172-B251-4291-A797-070CBB242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0EC6-5FF5-49A1-957A-87EDB211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84117-6E6F-41B3-852D-38D84A35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A52A5-67F4-4A66-93A0-C3D1CD7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2F91-ACE9-48B7-8C98-3FB272F7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C3838-ECB1-4B96-8B92-88653465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3C323-CDEA-479C-AE8A-0712F8B2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82732-8A18-4F32-B1D2-FF81EFA9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1E9BB-730A-4538-9D45-E44A9AD4B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97C18-7DF3-40C7-B35D-28913607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E4DC8-C92D-4F40-9EEF-9F62C271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514A7-A183-470D-B7A9-56CDD9F0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F7CE-FC30-4F7B-87CD-9B99C7A7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97AAC-B122-44A4-8A55-1158A649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3EEA3-419A-4056-B33D-7BB88A8A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56466-6AC6-44A1-9C0A-965F69E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BE8A8-754E-42E7-B3AF-6D20F8EB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91AC0-1010-4F15-8585-E811DD78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7380-00B5-4A64-AF85-30ECD889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F9F2-5324-4EF4-BE64-200D5EAE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12FC-1988-4AC6-9AAE-54409D3B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3AF65-9867-4BBB-AA8C-2A1650788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5B734-4146-4C6C-9D72-D4F9E6D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3C786-AE89-4A0B-A25C-47FF309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9595-18D5-46AB-83A0-06181EEA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FE3B-7635-46E4-BC91-C12191AE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302D9-FDCE-4522-A9E0-F9A5A020A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7B07-9877-418E-BEA7-A49FC9278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6032A-82D7-4CDB-AC20-9590CD89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BF51C-FB88-40B7-BD65-8CD12353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824EA-900B-4B87-8B68-3C839E51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CA9F2-9E35-4DF1-8749-E8122AC3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6E5D-72FB-4389-9DEB-B3E47414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0A60-CEBB-4FAC-AC57-CB1E90BE4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FAA-C4B1-4950-8F12-E1AE920501B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549F-BCD4-4EF6-95DC-408B5FD5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9A03-5A92-4B8B-A405-7860976DF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F126-D0CD-4B7D-8CA5-956FCAC3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297DAD-11A1-413E-A155-E1F9417ECB5F}"/>
              </a:ext>
            </a:extLst>
          </p:cNvPr>
          <p:cNvSpPr/>
          <p:nvPr/>
        </p:nvSpPr>
        <p:spPr>
          <a:xfrm>
            <a:off x="5251508" y="0"/>
            <a:ext cx="6940492" cy="1015068"/>
          </a:xfrm>
          <a:prstGeom prst="rect">
            <a:avLst/>
          </a:prstGeom>
          <a:solidFill>
            <a:srgbClr val="648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582BF-91B5-44D6-AD1E-F9656285C821}"/>
              </a:ext>
            </a:extLst>
          </p:cNvPr>
          <p:cNvSpPr txBox="1"/>
          <p:nvPr/>
        </p:nvSpPr>
        <p:spPr>
          <a:xfrm>
            <a:off x="6375633" y="119299"/>
            <a:ext cx="558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Gotham Ultra" pitchFamily="50" charset="0"/>
                <a:cs typeface="Gotham Ultra" pitchFamily="50" charset="0"/>
              </a:rPr>
              <a:t>health programs: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09D55-B958-4F13-AA5A-48F2CC9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CFF5D-9973-44BE-947B-1F0F90D94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5591959"/>
            <a:ext cx="1352550" cy="10564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A7D203-FA82-4B98-B004-72AEA3CE160F}"/>
              </a:ext>
            </a:extLst>
          </p:cNvPr>
          <p:cNvGrpSpPr/>
          <p:nvPr/>
        </p:nvGrpSpPr>
        <p:grpSpPr>
          <a:xfrm>
            <a:off x="5851700" y="1313203"/>
            <a:ext cx="2099965" cy="2099965"/>
            <a:chOff x="5931016" y="1329034"/>
            <a:chExt cx="2099965" cy="2099965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id="{513D24E1-504E-4635-851E-712CC83EE76B}"/>
                </a:ext>
              </a:extLst>
            </p:cNvPr>
            <p:cNvSpPr/>
            <p:nvPr/>
          </p:nvSpPr>
          <p:spPr>
            <a:xfrm>
              <a:off x="5931016" y="1329034"/>
              <a:ext cx="2099965" cy="2099965"/>
            </a:xfrm>
            <a:prstGeom prst="diamond">
              <a:avLst/>
            </a:prstGeom>
            <a:solidFill>
              <a:srgbClr val="8EC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F886E5-2745-4AB5-B9BF-5C5617829CC6}"/>
                </a:ext>
              </a:extLst>
            </p:cNvPr>
            <p:cNvSpPr txBox="1"/>
            <p:nvPr/>
          </p:nvSpPr>
          <p:spPr>
            <a:xfrm>
              <a:off x="6194551" y="1967685"/>
              <a:ext cx="15728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HungerCare Screen &amp; Intervene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3FFFC2-79C9-4E7F-B862-1F2DDB9BF66E}"/>
              </a:ext>
            </a:extLst>
          </p:cNvPr>
          <p:cNvGrpSpPr/>
          <p:nvPr/>
        </p:nvGrpSpPr>
        <p:grpSpPr>
          <a:xfrm>
            <a:off x="9723165" y="1313203"/>
            <a:ext cx="2099965" cy="2099965"/>
            <a:chOff x="9527096" y="1329034"/>
            <a:chExt cx="2099965" cy="209996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D89A0C38-03DA-480D-A414-733FADADF974}"/>
                </a:ext>
              </a:extLst>
            </p:cNvPr>
            <p:cNvSpPr/>
            <p:nvPr/>
          </p:nvSpPr>
          <p:spPr>
            <a:xfrm>
              <a:off x="9527096" y="1329034"/>
              <a:ext cx="2099965" cy="2099965"/>
            </a:xfrm>
            <a:prstGeom prst="diamond">
              <a:avLst/>
            </a:prstGeom>
            <a:solidFill>
              <a:srgbClr val="CFC9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6B0259-0CDD-4C08-A5CB-686004D9E36E}"/>
                </a:ext>
              </a:extLst>
            </p:cNvPr>
            <p:cNvSpPr txBox="1"/>
            <p:nvPr/>
          </p:nvSpPr>
          <p:spPr>
            <a:xfrm>
              <a:off x="9790631" y="1967685"/>
              <a:ext cx="15728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HungerCare Wellness Boxes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D1C9D6-00DB-44B1-A55D-010DB00C156E}"/>
              </a:ext>
            </a:extLst>
          </p:cNvPr>
          <p:cNvGrpSpPr/>
          <p:nvPr/>
        </p:nvGrpSpPr>
        <p:grpSpPr>
          <a:xfrm>
            <a:off x="7787433" y="2896093"/>
            <a:ext cx="2099965" cy="2099965"/>
            <a:chOff x="7789217" y="2904008"/>
            <a:chExt cx="2099965" cy="2099965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5A413C34-D0FA-4A21-87F7-0B6CA777B338}"/>
                </a:ext>
              </a:extLst>
            </p:cNvPr>
            <p:cNvSpPr/>
            <p:nvPr/>
          </p:nvSpPr>
          <p:spPr>
            <a:xfrm>
              <a:off x="7789217" y="2904008"/>
              <a:ext cx="2099965" cy="2099965"/>
            </a:xfrm>
            <a:prstGeom prst="diamond">
              <a:avLst/>
            </a:prstGeom>
            <a:solidFill>
              <a:srgbClr val="768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B9092B-62A3-4ABF-A94A-6066CB3C2D6A}"/>
                </a:ext>
              </a:extLst>
            </p:cNvPr>
            <p:cNvSpPr txBox="1"/>
            <p:nvPr/>
          </p:nvSpPr>
          <p:spPr>
            <a:xfrm>
              <a:off x="8052752" y="3492325"/>
              <a:ext cx="15728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Clinic-Based Food Distribution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B2367D-B201-4BD5-856E-9F5475D6428F}"/>
              </a:ext>
            </a:extLst>
          </p:cNvPr>
          <p:cNvGrpSpPr/>
          <p:nvPr/>
        </p:nvGrpSpPr>
        <p:grpSpPr>
          <a:xfrm>
            <a:off x="5851700" y="4478983"/>
            <a:ext cx="2099965" cy="2099965"/>
            <a:chOff x="6096000" y="4478983"/>
            <a:chExt cx="2099965" cy="20999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64417374-104A-457B-8725-5AAFB54BC211}"/>
                </a:ext>
              </a:extLst>
            </p:cNvPr>
            <p:cNvSpPr/>
            <p:nvPr/>
          </p:nvSpPr>
          <p:spPr>
            <a:xfrm>
              <a:off x="6096000" y="4478983"/>
              <a:ext cx="2099965" cy="2099965"/>
            </a:xfrm>
            <a:prstGeom prst="diamond">
              <a:avLst/>
            </a:prstGeom>
            <a:solidFill>
              <a:srgbClr val="B12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675815-2002-4FD3-85B8-7B6F0C556CAF}"/>
                </a:ext>
              </a:extLst>
            </p:cNvPr>
            <p:cNvSpPr txBox="1"/>
            <p:nvPr/>
          </p:nvSpPr>
          <p:spPr>
            <a:xfrm>
              <a:off x="6359535" y="5051858"/>
              <a:ext cx="157289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Food Card Benefit Program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(</a:t>
              </a:r>
              <a:r>
                <a:rPr lang="en-US" sz="1400" dirty="0" err="1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Solutran</a:t>
              </a:r>
              <a:r>
                <a:rPr lang="en-US" sz="14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D19F59-D060-43E4-9036-A1D97D16B2A0}"/>
              </a:ext>
            </a:extLst>
          </p:cNvPr>
          <p:cNvGrpSpPr/>
          <p:nvPr/>
        </p:nvGrpSpPr>
        <p:grpSpPr>
          <a:xfrm>
            <a:off x="9723165" y="4478983"/>
            <a:ext cx="2099965" cy="2099965"/>
            <a:chOff x="9684341" y="4478982"/>
            <a:chExt cx="2099965" cy="2099965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52B087B1-1373-4A70-8C59-886E921F2B72}"/>
                </a:ext>
              </a:extLst>
            </p:cNvPr>
            <p:cNvSpPr/>
            <p:nvPr/>
          </p:nvSpPr>
          <p:spPr>
            <a:xfrm>
              <a:off x="9684341" y="4478982"/>
              <a:ext cx="2099965" cy="2099965"/>
            </a:xfrm>
            <a:prstGeom prst="diamond">
              <a:avLst/>
            </a:prstGeom>
            <a:solidFill>
              <a:srgbClr val="53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AC9C74-EFF1-43A9-8DA8-C8DF740E5113}"/>
                </a:ext>
              </a:extLst>
            </p:cNvPr>
            <p:cNvSpPr txBox="1"/>
            <p:nvPr/>
          </p:nvSpPr>
          <p:spPr>
            <a:xfrm>
              <a:off x="9947876" y="5067299"/>
              <a:ext cx="15728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Nutrition &amp; Wellness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6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C705AE-62D7-4D5B-9A24-FF114E8702C0}"/>
              </a:ext>
            </a:extLst>
          </p:cNvPr>
          <p:cNvSpPr/>
          <p:nvPr/>
        </p:nvSpPr>
        <p:spPr>
          <a:xfrm>
            <a:off x="-1" y="0"/>
            <a:ext cx="7441035" cy="973124"/>
          </a:xfrm>
          <a:prstGeom prst="rect">
            <a:avLst/>
          </a:prstGeom>
          <a:solidFill>
            <a:srgbClr val="648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D86CA-439A-4A83-A737-4D120126C2B7}"/>
              </a:ext>
            </a:extLst>
          </p:cNvPr>
          <p:cNvSpPr txBox="1"/>
          <p:nvPr/>
        </p:nvSpPr>
        <p:spPr>
          <a:xfrm>
            <a:off x="192946" y="94132"/>
            <a:ext cx="650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Ultra" pitchFamily="50" charset="0"/>
                <a:cs typeface="Gotham Ultra" pitchFamily="50" charset="0"/>
              </a:rPr>
              <a:t>capacity-building grant: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AD51A3DD-F4ED-4DE7-A340-03A52647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65" y="5630232"/>
            <a:ext cx="1352550" cy="1056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83228-ADDE-45B0-9A1D-0D8CBD58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6" t="-44" r="25065" b="77"/>
          <a:stretch/>
        </p:blipFill>
        <p:spPr>
          <a:xfrm>
            <a:off x="7155809" y="-2"/>
            <a:ext cx="504458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A3F52-7017-4C3D-AA5E-DEA552075265}"/>
              </a:ext>
            </a:extLst>
          </p:cNvPr>
          <p:cNvSpPr txBox="1"/>
          <p:nvPr/>
        </p:nvSpPr>
        <p:spPr>
          <a:xfrm>
            <a:off x="239156" y="1131557"/>
            <a:ext cx="667749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otham Bold" pitchFamily="50" charset="0"/>
                <a:cs typeface="Gotham Bold" pitchFamily="50" charset="0"/>
              </a:rPr>
              <a:t>Up to $200,000 in community-directed capacity building grants to area groups or organizations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otham Bold" pitchFamily="50" charset="0"/>
                <a:cs typeface="Gotham Bold" pitchFamily="50" charset="0"/>
              </a:rPr>
              <a:t>Minimum grant of $2,500 up to a maximum of $75,000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otham Bold" pitchFamily="50" charset="0"/>
                <a:cs typeface="Gotham Bold" pitchFamily="50" charset="0"/>
              </a:rPr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otham Book" pitchFamily="50" charset="0"/>
                <a:cs typeface="Gotham Book" pitchFamily="50" charset="0"/>
              </a:rPr>
              <a:t>Learn from and build long-term nutrition distribution strategies with racially diverse communities to address health disparities and advance food equity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otham Book" pitchFamily="50" charset="0"/>
                <a:cs typeface="Gotham Book" pitchFamily="50" charset="0"/>
              </a:rPr>
              <a:t>Increase the distribution of food to racially marginalized communities through new methods, increased product availability, and deeper collaborations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2A3CD3-8378-4EB9-B6B7-111C42C25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65" y="5630232"/>
            <a:ext cx="1352550" cy="10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C705AE-62D7-4D5B-9A24-FF114E8702C0}"/>
              </a:ext>
            </a:extLst>
          </p:cNvPr>
          <p:cNvSpPr/>
          <p:nvPr/>
        </p:nvSpPr>
        <p:spPr>
          <a:xfrm>
            <a:off x="-1" y="0"/>
            <a:ext cx="7441035" cy="973124"/>
          </a:xfrm>
          <a:prstGeom prst="rect">
            <a:avLst/>
          </a:prstGeom>
          <a:solidFill>
            <a:srgbClr val="648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D86CA-439A-4A83-A737-4D120126C2B7}"/>
              </a:ext>
            </a:extLst>
          </p:cNvPr>
          <p:cNvSpPr txBox="1"/>
          <p:nvPr/>
        </p:nvSpPr>
        <p:spPr>
          <a:xfrm>
            <a:off x="192946" y="94132"/>
            <a:ext cx="650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Ultra" pitchFamily="50" charset="0"/>
                <a:cs typeface="Gotham Ultra" pitchFamily="50" charset="0"/>
              </a:rPr>
              <a:t>capacity-building grant: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AD51A3DD-F4ED-4DE7-A340-03A52647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65" y="5630232"/>
            <a:ext cx="1352550" cy="1056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83228-ADDE-45B0-9A1D-0D8CBD58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6" t="-44" r="25065" b="77"/>
          <a:stretch/>
        </p:blipFill>
        <p:spPr>
          <a:xfrm>
            <a:off x="7155809" y="-2"/>
            <a:ext cx="504458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A3F52-7017-4C3D-AA5E-DEA552075265}"/>
              </a:ext>
            </a:extLst>
          </p:cNvPr>
          <p:cNvSpPr txBox="1"/>
          <p:nvPr/>
        </p:nvSpPr>
        <p:spPr>
          <a:xfrm>
            <a:off x="239156" y="1131557"/>
            <a:ext cx="667749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otham Bold" pitchFamily="50" charset="0"/>
                <a:cs typeface="Gotham Bold" pitchFamily="50" charset="0"/>
              </a:rPr>
              <a:t>To be considered for a capacity grant: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otham Book" pitchFamily="50" charset="0"/>
                <a:cs typeface="Gotham Book" pitchFamily="50" charset="0"/>
              </a:rPr>
              <a:t>Applicants must be a current 501c3 organization, or be financially sponsored by a 501c3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otham Book" pitchFamily="50" charset="0"/>
                <a:cs typeface="Gotham Book" pitchFamily="50" charset="0"/>
              </a:rPr>
              <a:t>Projects must be within our 16-county service area (Adams, Columbia, Crawford, Dane, Dodge, Grant, Green, Iowa, Jefferson, Juneau, Lafayette, Monroe, Richland, Rock, Sauk, Vernon)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otham Book" pitchFamily="50" charset="0"/>
                <a:cs typeface="Gotham Book" pitchFamily="50" charset="0"/>
              </a:rPr>
              <a:t>Projects should be led by, or conducted in partnership with, racially diverse communities impacted by food insecurity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otham Bold" pitchFamily="50" charset="0"/>
                <a:cs typeface="Gotham Bold" pitchFamily="50" charset="0"/>
              </a:rPr>
              <a:t>Application deadline is March 14, 2022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otham Bold" pitchFamily="50" charset="0"/>
                <a:cs typeface="Gotham Bold" pitchFamily="50" charset="0"/>
              </a:rPr>
              <a:t>For more information, visit SecondHarvestMadison.org/Grant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2A3CD3-8378-4EB9-B6B7-111C42C25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65" y="5630232"/>
            <a:ext cx="1352550" cy="10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198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Gotham Bold</vt:lpstr>
      <vt:lpstr>Gotham Book</vt:lpstr>
      <vt:lpstr>Gotham Ultra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Kristopher Tazelaar</dc:creator>
  <cp:lastModifiedBy>Kristopher Tazelaar</cp:lastModifiedBy>
  <cp:revision>40</cp:revision>
  <dcterms:created xsi:type="dcterms:W3CDTF">2022-02-07T19:24:33Z</dcterms:created>
  <dcterms:modified xsi:type="dcterms:W3CDTF">2022-02-18T21:21:59Z</dcterms:modified>
</cp:coreProperties>
</file>