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Century" panose="02040604050505020304" pitchFamily="18" charset="0"/>
      <p:regular r:id="rId31"/>
    </p:embeddedFont>
    <p:embeddedFont>
      <p:font typeface="Libre Franklin" pitchFamily="2" charset="0"/>
      <p:regular r:id="rId32"/>
      <p:bold r:id="rId33"/>
      <p:italic r:id="rId34"/>
      <p:boldItalic r:id="rId35"/>
    </p:embeddedFont>
    <p:embeddedFont>
      <p:font typeface="Noto Sans Symbols" pitchFamily="2" charset="0"/>
      <p:regular r:id="rId36"/>
      <p:bold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Tw Cen MT" panose="020B0602020104020603" pitchFamily="34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p/AYHG6bWYIWE1DKPB8E7LfSv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1" autoAdjust="0"/>
    <p:restoredTop sz="96222" autoAdjust="0"/>
  </p:normalViewPr>
  <p:slideViewPr>
    <p:cSldViewPr snapToGrid="0">
      <p:cViewPr>
        <p:scale>
          <a:sx n="125" d="100"/>
          <a:sy n="125" d="100"/>
        </p:scale>
        <p:origin x="1572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0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0A8B6EB-5FF1-82BD-29A3-411C9D9EA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69A1D3-BA11-21C6-D417-4AD6F87D90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EE85F-F366-47DF-A148-CA329E12B92C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0555F2-DD26-77DF-F62B-760BF0B6B6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6A0C4E-3EB2-2AA4-8DA2-0F63FAA742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05070-EAD6-42D1-9CA5-F5E793F7CE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7555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.johnson@dhs.wisconsin.gov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i.gov/employees/anti-harassment/definition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Здравствуйте! Мы собрались здесь, чтобы рассмотреть требования к соблюдению гражданских прав, необходимые для Программы экстренной продовольственной помощи (часто обозначаемой аббревиатурой TEFAP).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Мы начнем с обзора целей в области гражданских прав, дадим определения некоторым основным терминам, приведем несколько примеров и рассмотрим основы соблюдения гражданских прав.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Мы познакомимся с информацией, которая должна быть размещена в пунктах выдачи продовольствия TEFAP; рассмотрим, как обслуживать семьи с ограниченным знанием английского языка, а также обсудим право каждого человека подать жалобу на нарушение гражданских прав.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Наконец, мы обсудим необходимость ежегодного обучения требованиям к соблюдению гражданских прав и рассмотрим, какую документацию следует хранить в ваших архивах.</a:t>
            </a:r>
          </a:p>
        </p:txBody>
      </p:sp>
      <p:sp>
        <p:nvSpPr>
          <p:cNvPr id="335" name="Google Shape;335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На этом слайде представлено изображение плаката «И справедливость для всех», который необходимо размещать в учреждениях, участвующих в </a:t>
            </a:r>
            <a:r>
              <a:rPr lang="ru-RU" sz="1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программах USDA по питанию и распределению продовольствия</a:t>
            </a:r>
            <a:r>
              <a:rPr lang="ru-RU" sz="140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Данный плакат следует размещать на видном месте, чтобы все могли его видеть.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Обязательно обновляйте его при выпуске новых плакатов «И справедливость для всех». Текущую версию можно проверить по Интернету на веб-сайте Службы продовольствия и питания USDA.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Обязательно распространяйте информацию о своей программе и используйте методы, позволяющие сделать информацию о программе и критериях участия в ней доступной для общественности, а также уведомляйте людей об изменениях в программе, например об изменении дней или времени выдачи продуктов питания.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6" name="Google Shape;466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Здесь представлена более полная версия заявления о недопущении дискриминации. Важно, чтобы эта информация была видна клиентам, которых вы обслуживаете. Ее также необходимо размещать на вашей веб-странице, в литературе по программе и в форме подтверждения права на участие. </a:t>
            </a:r>
          </a:p>
        </p:txBody>
      </p:sp>
      <p:sp>
        <p:nvSpPr>
          <p:cNvPr id="476" name="Google Shape;476;p1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Давайте еще раз уделим несколько минут рассмотрению некоторых аспектов, которые мы затронули в этом материале.</a:t>
            </a:r>
          </a:p>
        </p:txBody>
      </p:sp>
      <p:sp>
        <p:nvSpPr>
          <p:cNvPr id="486" name="Google Shape;486;p1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latin typeface="Calibri"/>
                <a:ea typeface="Calibri"/>
                <a:cs typeface="Calibri"/>
                <a:sym typeface="Calibri"/>
              </a:rPr>
              <a:t>В пункте выдачи продовольствия на видном для всех месте необходимо разместить плакат «И справедливость для всех». Верно или нет?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Демонстрация плаката «И справедливость для всех» имеет важное значение.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Как вы считаете, должен ли плакат быть вывешен в общедоступном, видном месте, или его можно разместить в каком-либо закрытом офисном помещении, куда имеют доступ лишь немногие?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Ответ на этот вопрос — </a:t>
            </a:r>
            <a:r>
              <a:rPr lang="ru-RU" sz="1400" b="1">
                <a:latin typeface="Calibri"/>
                <a:ea typeface="Calibri"/>
                <a:cs typeface="Calibri"/>
                <a:sym typeface="Calibri"/>
              </a:rPr>
              <a:t>верно</a:t>
            </a: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. Плакат можно разместить и в офисе, но его также нужно разместить там, где клиенты, сотрудники и волонтеры смогут легко его увидеть.</a:t>
            </a:r>
          </a:p>
        </p:txBody>
      </p:sp>
      <p:sp>
        <p:nvSpPr>
          <p:cNvPr id="494" name="Google Shape;494;p1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При обслуживании клиентов в пунктах выдачи продуктов питания всегда помните, что раздел VI Закона о гражданских правах гласит: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202124"/>
                </a:solidFill>
              </a:rPr>
              <a:t>«Ни один человек в Соединенных Штатах не должен быть исключен из участия, лишен льгот или подвергнут дискриминации в рамках любой программы или деятельности, получающей государственную финансовую помощь, по признаку расовой принадлежности, цвета кожи или национального происхождения».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202124"/>
                </a:solidFill>
              </a:rPr>
              <a:t>Это важно. Мы хотим помнить, что TEFAP — это программа, финансируемая из государственного бюджета. Мы хотим проявлять чуткость и понимание, когда участник имеет ограниченное знание английского языка. Для оказания помощи участникам программы TEFAP необходимы услуги письменного и/или устного перевода.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02124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Пункты выдачи продовольствия TEFAP должны иметь языковую поддержку, обеспечивающую точную, своевременную и эффективную коммуникацию на безвозмездной основе для лиц с </a:t>
            </a:r>
            <a:r>
              <a:rPr lang="ru-RU" sz="1400">
                <a:solidFill>
                  <a:srgbClr val="202124"/>
                </a:solidFill>
              </a:rPr>
              <a:t>ограниченным знанием английского языка</a:t>
            </a:r>
            <a:r>
              <a:rPr lang="ru-RU" sz="140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3" name="Google Shape;503;p1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Давайте поговорим о том, как пункты выдачи продовольствия TEFAP могут наилучшим образом обслуживать семьи с ограниченным знанием английского языка.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 b="0" i="0" dirty="0"/>
              <a:t>При выборе способа обеспечения обоснованно необходимых удобств вам следует учитывать количество людей с </a:t>
            </a:r>
            <a:r>
              <a:rPr lang="ru-RU" sz="1400" dirty="0"/>
              <a:t>ограниченным знанием английского языка</a:t>
            </a:r>
            <a:r>
              <a:rPr lang="ru-RU" sz="1400" b="0" i="0" dirty="0"/>
              <a:t>, которых должна обслуживать ваша программа, и частоту, с которой эти люди будут пользоваться услугами программы.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Вы можете использовать двуязычных волонтеров (из общественных организаций или других источников, например специалистов в области устного перевода для государственных и муниципальных нужд) или нанять для работы в пункте выдачи двуязычный персонал.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Существуют языковые линии, на которые можно звонить по телефону, а также приложения для устного перевода, которые можно использовать на смартфоне или планшете.</a:t>
            </a:r>
            <a:endParaRPr lang="es-AR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Для перевода участники также могут прибегать к помощи членов семьи или друзей, но пункты выдачи продовольствия TEFAP </a:t>
            </a:r>
            <a:r>
              <a:rPr lang="ru-RU" sz="1400" b="1" dirty="0"/>
              <a:t>не должны полагаться на это стратегически</a:t>
            </a:r>
            <a:r>
              <a:rPr lang="ru-RU" sz="1400" dirty="0"/>
              <a:t>; пункт выдачи продовольствия TEFAP должен предлагать бесплатные услуги устного перевода лицам с ограниченным знанием английского языка.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3" name="Google Shape;513;p1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Обеспечение </a:t>
            </a:r>
            <a:r>
              <a:rPr lang="ru-RU" sz="1400" i="1"/>
              <a:t>обоснованно необходимых удобств</a:t>
            </a:r>
            <a:r>
              <a:rPr lang="ru-RU" sz="1400"/>
              <a:t> для людей с ограниченными возможностями имеет важное значение.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Мы хотим помнить, что инвалидность не всегда заметна и может быть физической, психической или принимать другие формы, которые мы не всегда видим.</a:t>
            </a:r>
          </a:p>
        </p:txBody>
      </p:sp>
      <p:sp>
        <p:nvSpPr>
          <p:cNvPr id="531" name="Google Shape;531;p1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/>
              <a:t>Обратите внимание.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⬥"/>
            </a:pPr>
            <a:r>
              <a:rPr lang="ru-RU" sz="1300"/>
              <a:t>Любой человек, считающий, что он (или кто-то из его знакомых) подвергся дискриминации, может подать жалобу в течение 180 дней с момента предполагаемого дискриминационного действия.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dirty="0"/>
          </a:p>
          <a:p>
            <a:pPr marL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⬥"/>
            </a:pPr>
            <a:r>
              <a:rPr lang="ru-RU" sz="1300"/>
              <a:t>Никаких «волшебных слов» не существует. Жалоба может подаваться в устной или письменной форме. Она может быть анонимной или содержать указание фамилии заявителя.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dirty="0"/>
          </a:p>
          <a:p>
            <a:pPr marL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⬥"/>
            </a:pPr>
            <a:r>
              <a:rPr lang="ru-RU" sz="1300"/>
              <a:t>Пункты выдачи продовольствия обязаны предоставлять заявителям для заполнения </a:t>
            </a:r>
            <a:r>
              <a:rPr lang="ru-RU" sz="1300" i="1"/>
              <a:t>Форму жалобы на нарушение гражданских прав</a:t>
            </a:r>
            <a:r>
              <a:rPr lang="ru-RU" sz="1300"/>
              <a:t> (доступна в Интернете), но использовать ее не обязательно: можно сделать устное заявление, на основании которого следует зарегистрировать жалобу.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dirty="0"/>
          </a:p>
          <a:p>
            <a:pPr marL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⬥"/>
            </a:pPr>
            <a:r>
              <a:rPr lang="ru-RU" sz="1300"/>
              <a:t>Документируйте жалобы на нарушение гражданских прав и уведомляйте о таких жалобах местных координаторов и координаторов DHS TEFAP.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dirty="0"/>
          </a:p>
          <a:p>
            <a:pPr marL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⬥"/>
            </a:pPr>
            <a:r>
              <a:rPr lang="ru-RU" sz="1300"/>
              <a:t>Жалобы на дискриминацию по признаку принадлежности к защищенному классу необходимо направлять по следующему адресу: USDA Director Office of Civil Rights, 1400 Independence Avenue, SW Washington, DC 20250.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1" name="Google Shape;541;p1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19:notes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400" cy="434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/>
              <a:t>Важным требованием для пунктов выдачи продовольствия TEFAP является то, что ВСЕ лица, напрямую контактирующие с заявителями или участниками программы TEFAP, должны </a:t>
            </a:r>
            <a:r>
              <a:rPr lang="ru-RU" sz="1400" b="1"/>
              <a:t>ежегодно</a:t>
            </a:r>
            <a:r>
              <a:rPr lang="ru-RU" sz="1400"/>
              <a:t> проходить обучение по всем аспектам соблюдения гражданских прав.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ru-RU" sz="1400"/>
              <a:t>Содержание данной презентации соответствует требованиям к обучению.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ru-RU" sz="1400"/>
              <a:t>Кроме того, вам обязательно потребуется создать и хранить ведомость учета лиц, прошедших обучение в области гражданских прав с указанием дат.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Почему гражданские права важны?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На это есть несколько веских причин… 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Во-первых: мы заботимся о людях.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Любой человек может нуждаться в поддержке; мы можем быть рядом, чтобы защищать других, особенно тех, кто не получает достаточного обслуживания или находится в уязвимом положении. Люди могут оказаться в критической ситуации не по своей вине.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Это важное время, чтобы поддержать людей, нуждающихся в данных услугах. 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Это правое дело.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Ваши гражданские права призваны защищать вас от несправедливого обращения и дискриминации во всех аспектах жизни. Каждый имеет право пользоваться государственными услугами, они предназначены для всех.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Это закон, и закон существует для того, чтобы защищать каждого. Гражданские права гарантируют каждому человеку защиту от неравного обращения, поэтому на органах власти лежит огромная ответственность за поддержание и защиту гражданских прав.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Организации, получающие государственное финансирование, обязаны соблюдать государственные законы о гражданских правах, равных возможностях и недопущении дискриминации при оказании услуг по трудоустройству и разработке программ. Программа TEFAP получает финансовую помощь и финансирование через Министерство сельского хозяйства США (USDA).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Мы стремимся предоставлять равные возможности и равный доступ в соответствии со всеми применимыми государственными законами и нормами, законами и нормами штатов, а также политиками и процедурами по недопущению дискриминации.</a:t>
            </a:r>
          </a:p>
        </p:txBody>
      </p:sp>
      <p:sp>
        <p:nvSpPr>
          <p:cNvPr id="342" name="Google Shape;342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При каждом взаимодействии с участниками программы TEFAP вам необходимо задавать себе следующие вопросы: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Отношусь ли я к этому человеку так, как хочу, чтобы относились ко мне?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Отношусь ли я к этому человеку так же, как к другим людям?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Объяснил(а) ли я особенности программы TEFAP и предоставил(а) ли информацию о пункте выдачи продовольствия, чтобы участник знал, чего ожидать?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В следующем разделе мы представим вам несколько сценариев для размышления и анализа того, что вы будете делать и как отреагируете.</a:t>
            </a:r>
          </a:p>
        </p:txBody>
      </p:sp>
      <p:sp>
        <p:nvSpPr>
          <p:cNvPr id="571" name="Google Shape;571;p2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latin typeface="Calibri"/>
                <a:ea typeface="Calibri"/>
                <a:cs typeface="Calibri"/>
                <a:sym typeface="Calibri"/>
              </a:rPr>
              <a:t>Участник пытается поговорить с волонтером в пункте выдачи продовольствия на языке, отличном от английского, но волонтер не понимает участника. Участник уходит, не дождавшись обслуживания.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Давайте рассмотрим, как можно было бы разрешить эту ситуацию в вашем пункте выдачи продовольствия.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Есть ли у вас мысли о том, что было бы полезно сделать сотруднику или волонтеру?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Если бы не было никого, кто мог бы понять участника или перевести для него, что могло бы стать одним из способов общения с участником?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Как вы думаете, можно ли было воспользоваться услугой телефонного перевода или использовать приложение-переводчик?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Помните, что в вашем пункте выдачи продовольствия должен существовать план для обслуживания людей с </a:t>
            </a:r>
            <a:r>
              <a:rPr lang="ru-RU" sz="1400">
                <a:solidFill>
                  <a:srgbClr val="202124"/>
                </a:solidFill>
              </a:rPr>
              <a:t>ограниченным знанием английского языка</a:t>
            </a:r>
            <a:r>
              <a:rPr lang="ru-RU" sz="1400"/>
              <a:t>, а волонтеры должны знать, как его выполнять.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Человек в инвалидной коляске жалуется, что пункт выдачи продовольствия, где ему сказали забрать продуктовый набор, недоступен, поскольку там нет пандуса для инвалидных колясок.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200"/>
              <a:buFont typeface="Calibri"/>
              <a:buNone/>
            </a:pPr>
            <a:r>
              <a:rPr lang="ru-RU" b="1">
                <a:solidFill>
                  <a:srgbClr val="013775"/>
                </a:solidFill>
                <a:latin typeface="Calibri"/>
                <a:ea typeface="Calibri"/>
                <a:cs typeface="Calibri"/>
                <a:sym typeface="Calibri"/>
              </a:rPr>
              <a:t>Какие меры необходимо предпринять, чтобы обеспечить удобства для этого участника?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Существует множество вариантов обеспечения удобств для этого человека, которые вы можете использовать.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Пункт выдачи продовольствия может добавить точку выдачи за пределами здания, откуда участник может позвонить сотруднику или волонтеру, чтобы они привезли ему продукты питания на своем автомобиле.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 пункте выдачи продовольствия может быть сотрудник, который будет доставлять продукты питания людям, передвигающимся в инвалидных колясках и не имеющим возможности попасть в здание, не приспособленное для людей в инвалидных колясках.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Возможно, участник решит отправить доверенное лицо, которое заберет продукты питания за него.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Подумайте о других способах, с помощью которых вы могли бы удовлетворить потребности этого участника.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Помните, что для людей с ограниченными возможностями требуются обоснованно необходимые удобства.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/>
              <a:t>Проверяющий представитель программы TEFAP штата посещает пункт выдачи продовольствия и видит плакат </a:t>
            </a:r>
            <a:r>
              <a:rPr lang="ru-RU" sz="1400" b="1" i="1"/>
              <a:t>«И правосудие для всех»</a:t>
            </a:r>
            <a:r>
              <a:rPr lang="ru-RU" sz="1400" b="1"/>
              <a:t> в кабинете директора — помещении, обычно недоступном для заявителей и участников программы.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>
              <a:solidFill>
                <a:srgbClr val="01377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400"/>
              <a:buFont typeface="Calibri"/>
              <a:buNone/>
            </a:pPr>
            <a:r>
              <a:rPr lang="ru-RU" sz="1400" b="1">
                <a:solidFill>
                  <a:srgbClr val="013775"/>
                </a:solidFill>
              </a:rPr>
              <a:t>Является ли это нарушением гражданских прав? Почему да или почему нет?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Да. Это нарушение гражданских прав, которое можно устранить, переместив плакат в место, доступное для всеобщего обозрения.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На этом слайде представлены сведения о дополнительных ресурсах и ссылки. Они включают веб-сайты Департамента здравоохранения штата Висконсин и Службы продовольствия и питания Министерства сельского хозяйства США.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606" name="Google Shape;606;p2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 dirty="0"/>
              <a:t>Для получения ответов на вопросы или другой информации обращайтесь к Кэрол Джонсон, координатору программы TEFAP в штате Висконсин, </a:t>
            </a:r>
            <a:r>
              <a:rPr lang="en-US" sz="1400" u="sng" dirty="0">
                <a:solidFill>
                  <a:schemeClr val="hlink"/>
                </a:solidFill>
                <a:hlinkClick r:id="rId3"/>
              </a:rPr>
              <a:t>carol.johnson@dhs.wisconsin.gov</a:t>
            </a:r>
            <a:endParaRPr lang="ru-RU" sz="1400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Мы искренне благодарим вас за то, что уделяете время и усилия служению обществу, а также за то, что в своей работе вы соблюдаете законы и нормы в области защиты гражданских прав.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6" name="Google Shape;616;p2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ru-RU" sz="1400"/>
              <a:t>Приступая к обсуждению гражданских прав, мы хотим вспомнить несколько ключевых аспектов и </a:t>
            </a:r>
            <a:r>
              <a:rPr lang="ru-RU" sz="1400" b="1"/>
              <a:t>цели</a:t>
            </a:r>
            <a:r>
              <a:rPr lang="ru-RU" sz="1400"/>
              <a:t>, которых нам необходимо достичь для защиты гражданских прав наших клиентов.</a:t>
            </a:r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⬥"/>
            </a:pPr>
            <a:r>
              <a:rPr lang="ru-RU" sz="1400"/>
              <a:t>Мы хотим обеспечить равное отношение ко всем людям, обращающимся к ресурсам TEFAP.</a:t>
            </a:r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⬥"/>
            </a:pPr>
            <a:r>
              <a:rPr lang="ru-RU" sz="1400"/>
              <a:t>Мы хотим быть осведомлены о правах и обязанностях наших клиентов.</a:t>
            </a:r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⬥"/>
            </a:pPr>
            <a:r>
              <a:rPr lang="ru-RU" sz="1400"/>
              <a:t>Мы хотим рассмотреть вопрос об устранении незаконных барьеров, которые препятствуют или мешают людям получать пособия.</a:t>
            </a:r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⬥"/>
            </a:pPr>
            <a:r>
              <a:rPr lang="ru-RU" sz="1400"/>
              <a:t>И, наконец, мы хотим быть уверены, что обслуживаем всех людей </a:t>
            </a:r>
            <a:r>
              <a:rPr lang="ru-RU" sz="1400" b="1" i="1"/>
              <a:t>с достойным отношением и уважением к каждому.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p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Что мы имеем в виду, когда используем слово ДИСКРИМИНАЦИЯ?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Дискриминация — это отличающееся (намеренно или по небрежности) обращение с отдельным лицом или группой лиц по сравнению с другими людьми или группами из-за фактической или предполагаемой принадлежности этого лица или этой группы к защищенному классу.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 dirty="0"/>
              <a:t>Оригинальное определение со страницы </a:t>
            </a:r>
            <a:r>
              <a:rPr lang="en-US" sz="1400" u="sng" dirty="0">
                <a:solidFill>
                  <a:schemeClr val="hlink"/>
                </a:solidFill>
                <a:hlinkClick r:id="rId3"/>
              </a:rPr>
              <a:t>https://www.doi.gov/employees/anti-harassment/definitions</a:t>
            </a:r>
            <a:endParaRPr lang="ru-RU" sz="1400" u="sng" dirty="0">
              <a:solidFill>
                <a:schemeClr val="hlink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/>
              <a:t>«Дискриминация — это дифференцированное отношение к человеку или группе людей на основании их расовой принадлежности, цвета кожи, национального происхождения, религии, пола (включая беременность и гендерную идентичность), возраста, семейного положения и наличия детей, инвалидности, сексуальной ориентации или генетической информации».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3" name="Google Shape;373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Что мы имеем в виду, когда говорим о защищенном классе?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>
                <a:solidFill>
                  <a:schemeClr val="dk1"/>
                </a:solidFill>
              </a:rPr>
              <a:t>Защищенный класс — это любое лицо или группа лиц, обладающие характеристиками, в отношении которых дискриминация запрещена на основании какого-либо закона, постановления или указа президента.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/>
              <a:t>Федеральное правительство и штат Висконсин прямо запрещают дискриминацию для следующих защищенных классов: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/>
              <a:t>Расовая принадлежность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/>
              <a:t>Цвет кожи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/>
              <a:t>Национальное происхождение (включая ограниченное знание английского языка)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/>
              <a:t>Инвалидность</a:t>
            </a:r>
          </a:p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r>
              <a:rPr lang="ru-RU" sz="1400"/>
              <a:t>Возраст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/>
              <a:t>Гендерная идентичность и сексуальная ориентация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/>
              <a:t>Ранее подававшиеся жалобы на нарушение гражданских прав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/>
              <a:t> И религия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На этом этапе давайте рассмотрим несколько аспектов, о которых вы уже узнали.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" name="Google Shape;408;p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13775"/>
                </a:solidFill>
              </a:rPr>
              <a:t>К защищенным классам относятся все люди и группы людей, которые защищены от дискриминации на основании следующих признаков: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13775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400"/>
              <a:buFont typeface="Calibri"/>
              <a:buAutoNum type="alphaUcParenR"/>
            </a:pPr>
            <a:r>
              <a:rPr lang="ru-RU" sz="1400">
                <a:solidFill>
                  <a:srgbClr val="013775"/>
                </a:solidFill>
              </a:rPr>
              <a:t>Пол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400"/>
              <a:buFont typeface="Calibri"/>
              <a:buAutoNum type="alphaUcParenR"/>
            </a:pPr>
            <a:r>
              <a:rPr lang="ru-RU" sz="1400">
                <a:solidFill>
                  <a:srgbClr val="013775"/>
                </a:solidFill>
              </a:rPr>
              <a:t>Возраст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400"/>
              <a:buFont typeface="Calibri"/>
              <a:buAutoNum type="alphaUcParenR"/>
            </a:pPr>
            <a:r>
              <a:rPr lang="ru-RU" sz="1400">
                <a:solidFill>
                  <a:srgbClr val="013775"/>
                </a:solidFill>
              </a:rPr>
              <a:t>Гендер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400"/>
              <a:buFont typeface="Calibri"/>
              <a:buAutoNum type="alphaUcParenR"/>
            </a:pPr>
            <a:r>
              <a:rPr lang="ru-RU" sz="1400">
                <a:solidFill>
                  <a:srgbClr val="013775"/>
                </a:solidFill>
              </a:rPr>
              <a:t>Расовая принадлежность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400"/>
              <a:buFont typeface="Calibri"/>
              <a:buAutoNum type="alphaUcParenR"/>
            </a:pPr>
            <a:r>
              <a:rPr lang="ru-RU" sz="1400">
                <a:solidFill>
                  <a:srgbClr val="013775"/>
                </a:solidFill>
              </a:rPr>
              <a:t>Инвалидность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400"/>
              <a:buFont typeface="Calibri"/>
              <a:buAutoNum type="alphaUcParenR"/>
            </a:pPr>
            <a:r>
              <a:rPr lang="ru-RU" sz="1400">
                <a:solidFill>
                  <a:srgbClr val="013775"/>
                </a:solidFill>
              </a:rPr>
              <a:t>Национальное происхождение или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400"/>
              <a:buFont typeface="Calibri"/>
              <a:buAutoNum type="alphaUcParenR"/>
            </a:pPr>
            <a:r>
              <a:rPr lang="ru-RU" sz="1400">
                <a:solidFill>
                  <a:srgbClr val="013775"/>
                </a:solidFill>
              </a:rPr>
              <a:t>Все вышеперечисленное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Можете ли вы вспомнить, какие классы защищены от дискриминации?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Да, «G» — правильный ответ на этот вопрос, все вышеперечисленное.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p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Мы хотим обсудить основы соблюдения гражданских прав. Рассмотрите следующие действия по обеспечению соблюдения гражданских прав, которые вам необходимо предпринять.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⬥"/>
            </a:pPr>
            <a:r>
              <a:rPr lang="ru-RU" sz="1400"/>
              <a:t>Ваш пункт выдачи продовольствия TEFAP должен разместить публичное уведомление о том, что продукты питания в рамках программы TEFAP доступны для людей, имеющих право на их получение.</a:t>
            </a:r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⬥"/>
            </a:pPr>
            <a:r>
              <a:rPr lang="ru-RU" sz="1400"/>
              <a:t>Ваш пункт выдачи продовольствия TEFAP должен предоставлять языковую помощь лицам с ограниченным знанием английского языка.</a:t>
            </a:r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⬥"/>
            </a:pPr>
            <a:r>
              <a:rPr lang="ru-RU" sz="1400"/>
              <a:t>Ваш пункт выдачи продовольствия TEFAP должен обеспечивать обоснованно необходимые удобства для людей с ограниченными возможностями.</a:t>
            </a:r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⬥"/>
            </a:pPr>
            <a:r>
              <a:rPr lang="ru-RU" sz="1400"/>
              <a:t>Ваш пункт выдачи продовольствия TEFAP должен проводить обучение в области гражданских прав для лиц, обслуживающих клиентов.</a:t>
            </a:r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⬥"/>
            </a:pPr>
            <a:r>
              <a:rPr lang="ru-RU" sz="1400"/>
              <a:t>Хорошей практикой является дополнительное обучение навыкам и методам обслуживания клиентов и разрешения конфликтов.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p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Важно, чтобы вы предоставили необходимую общедоступную информацию о гражданских правах, в том числе: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ru-RU" sz="1400"/>
              <a:t>Предоставьте общественности информацию о программе TEFAP. Вы можете использовать плакаты, веб-сайты, социальные сети, газеты и многие другие средства.  Мы хотим, чтобы каждый знал об этой программе и мог принять в ней участие, если он имеет на это право и хочет это сделать.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/>
          </a:p>
          <a:p>
            <a:pPr marL="2857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ru-RU" sz="1400"/>
              <a:t>Вывесите плакат </a:t>
            </a:r>
            <a:r>
              <a:rPr lang="ru-RU" sz="1400" i="1"/>
              <a:t>«И справедливость для всех»</a:t>
            </a:r>
            <a:r>
              <a:rPr lang="ru-RU" sz="1400"/>
              <a:t> (зеленый плакат — вы увидите его на следующем слайде) в таком месте, где участники программы TEFAP смогут легко его увидеть.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dirty="0"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/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ru-RU" sz="1400"/>
              <a:t>Важно, чтобы заявление USDA о недопущении дискриминации было размещено на веб-страницах программы, в общедоступных информационных ресурсах, в формах заявлений и в любой подготавливаемой литературе о программе.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p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secHead">
  <p:cSld name="SECTION_HEADER">
    <p:bg>
      <p:bgPr>
        <a:gradFill>
          <a:gsLst>
            <a:gs pos="0">
              <a:srgbClr val="FBFBFB"/>
            </a:gs>
            <a:gs pos="100000">
              <a:srgbClr val="9E9E9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0"/>
          <p:cNvGrpSpPr/>
          <p:nvPr/>
        </p:nvGrpSpPr>
        <p:grpSpPr>
          <a:xfrm>
            <a:off x="1" y="-22859"/>
            <a:ext cx="9067800" cy="3634740"/>
            <a:chOff x="0" y="-30477"/>
            <a:chExt cx="9067800" cy="4526277"/>
          </a:xfrm>
        </p:grpSpPr>
        <p:cxnSp>
          <p:nvCxnSpPr>
            <p:cNvPr id="18" name="Google Shape;18;p30"/>
            <p:cNvCxnSpPr/>
            <p:nvPr/>
          </p:nvCxnSpPr>
          <p:spPr>
            <a:xfrm rot="-5400000" flipH="1">
              <a:off x="-2716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30"/>
            <p:cNvCxnSpPr/>
            <p:nvPr/>
          </p:nvCxnSpPr>
          <p:spPr>
            <a:xfrm rot="-5400000" flipH="1">
              <a:off x="-4621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30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3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30"/>
            <p:cNvCxnSpPr/>
            <p:nvPr/>
          </p:nvCxnSpPr>
          <p:spPr>
            <a:xfrm rot="-5400000" flipH="1">
              <a:off x="-213856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3;p30"/>
            <p:cNvCxnSpPr/>
            <p:nvPr/>
          </p:nvCxnSpPr>
          <p:spPr>
            <a:xfrm rot="-5400000" flipH="1">
              <a:off x="-195465" y="1785212"/>
              <a:ext cx="4505731" cy="9144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30"/>
            <p:cNvCxnSpPr/>
            <p:nvPr/>
          </p:nvCxnSpPr>
          <p:spPr>
            <a:xfrm rot="-5400000" flipH="1">
              <a:off x="-164326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30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30"/>
            <p:cNvCxnSpPr/>
            <p:nvPr/>
          </p:nvCxnSpPr>
          <p:spPr>
            <a:xfrm rot="-5400000" flipH="1">
              <a:off x="-95746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30"/>
            <p:cNvCxnSpPr/>
            <p:nvPr/>
          </p:nvCxnSpPr>
          <p:spPr>
            <a:xfrm rot="-5400000" flipH="1">
              <a:off x="-194806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30"/>
            <p:cNvCxnSpPr/>
            <p:nvPr/>
          </p:nvCxnSpPr>
          <p:spPr>
            <a:xfrm rot="-5400000" flipH="1">
              <a:off x="-652664" y="2166211"/>
              <a:ext cx="4505731" cy="152401"/>
            </a:xfrm>
            <a:prstGeom prst="straightConnector1">
              <a:avLst/>
            </a:prstGeom>
            <a:noFill/>
            <a:ln w="5715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30"/>
            <p:cNvCxnSpPr/>
            <p:nvPr/>
          </p:nvCxnSpPr>
          <p:spPr>
            <a:xfrm rot="-5400000" flipH="1">
              <a:off x="-16432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30"/>
            <p:cNvCxnSpPr/>
            <p:nvPr/>
          </p:nvCxnSpPr>
          <p:spPr>
            <a:xfrm rot="-5400000" flipH="1">
              <a:off x="-1790700" y="2019300"/>
              <a:ext cx="4495800" cy="457200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3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32;p30"/>
            <p:cNvCxnSpPr/>
            <p:nvPr/>
          </p:nvCxnSpPr>
          <p:spPr>
            <a:xfrm rot="5400000">
              <a:off x="340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33;p30"/>
            <p:cNvCxnSpPr/>
            <p:nvPr/>
          </p:nvCxnSpPr>
          <p:spPr>
            <a:xfrm rot="5400000">
              <a:off x="26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34;p30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35;p30"/>
            <p:cNvCxnSpPr/>
            <p:nvPr/>
          </p:nvCxnSpPr>
          <p:spPr>
            <a:xfrm rot="-5400000" flipH="1">
              <a:off x="-1467052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36;p30"/>
            <p:cNvCxnSpPr/>
            <p:nvPr/>
          </p:nvCxnSpPr>
          <p:spPr>
            <a:xfrm rot="-5400000" flipH="1">
              <a:off x="-77839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37;p30"/>
            <p:cNvCxnSpPr/>
            <p:nvPr/>
          </p:nvCxnSpPr>
          <p:spPr>
            <a:xfrm rot="-5400000" flipH="1">
              <a:off x="-11860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38;p30"/>
            <p:cNvCxnSpPr/>
            <p:nvPr/>
          </p:nvCxnSpPr>
          <p:spPr>
            <a:xfrm rot="-5400000" flipH="1">
              <a:off x="-9574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39;p30"/>
            <p:cNvCxnSpPr/>
            <p:nvPr/>
          </p:nvCxnSpPr>
          <p:spPr>
            <a:xfrm rot="-5400000" flipH="1">
              <a:off x="2242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40;p30"/>
            <p:cNvCxnSpPr/>
            <p:nvPr/>
          </p:nvCxnSpPr>
          <p:spPr>
            <a:xfrm rot="-5400000" flipH="1">
              <a:off x="20524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Google Shape;41;p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straightConnector1">
              <a:avLst/>
            </a:prstGeom>
            <a:noFill/>
            <a:ln w="476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42;p30"/>
            <p:cNvCxnSpPr/>
            <p:nvPr/>
          </p:nvCxnSpPr>
          <p:spPr>
            <a:xfrm rot="5400000">
              <a:off x="452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Google Shape;43;p30"/>
            <p:cNvCxnSpPr/>
            <p:nvPr/>
          </p:nvCxnSpPr>
          <p:spPr>
            <a:xfrm rot="-5400000" flipH="1">
              <a:off x="37603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Google Shape;44;p30"/>
            <p:cNvCxnSpPr/>
            <p:nvPr/>
          </p:nvCxnSpPr>
          <p:spPr>
            <a:xfrm rot="5400000">
              <a:off x="1023735" y="2242139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Google Shape;45;p30"/>
            <p:cNvCxnSpPr/>
            <p:nvPr/>
          </p:nvCxnSpPr>
          <p:spPr>
            <a:xfrm rot="-5400000" flipH="1">
              <a:off x="871335" y="2013812"/>
              <a:ext cx="4505731" cy="457200"/>
            </a:xfrm>
            <a:prstGeom prst="straightConnector1">
              <a:avLst/>
            </a:prstGeom>
            <a:noFill/>
            <a:ln w="476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6;p30"/>
            <p:cNvCxnSpPr/>
            <p:nvPr/>
          </p:nvCxnSpPr>
          <p:spPr>
            <a:xfrm rot="5400000">
              <a:off x="985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" name="Google Shape;47;p30"/>
            <p:cNvCxnSpPr/>
            <p:nvPr/>
          </p:nvCxnSpPr>
          <p:spPr>
            <a:xfrm rot="-5400000" flipH="1">
              <a:off x="155713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48;p30"/>
            <p:cNvCxnSpPr/>
            <p:nvPr/>
          </p:nvCxnSpPr>
          <p:spPr>
            <a:xfrm rot="-5400000" flipH="1">
              <a:off x="5665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49;p30"/>
            <p:cNvCxnSpPr/>
            <p:nvPr/>
          </p:nvCxnSpPr>
          <p:spPr>
            <a:xfrm rot="-5400000" flipH="1">
              <a:off x="1861936" y="2166211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30"/>
            <p:cNvCxnSpPr/>
            <p:nvPr/>
          </p:nvCxnSpPr>
          <p:spPr>
            <a:xfrm rot="-5400000" flipH="1">
              <a:off x="871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" name="Google Shape;51;p3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" name="Google Shape;52;p30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30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;p30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" name="Google Shape;55;p30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30"/>
            <p:cNvCxnSpPr/>
            <p:nvPr/>
          </p:nvCxnSpPr>
          <p:spPr>
            <a:xfrm rot="-5400000" flipH="1">
              <a:off x="10475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" name="Google Shape;57;p30"/>
            <p:cNvCxnSpPr/>
            <p:nvPr/>
          </p:nvCxnSpPr>
          <p:spPr>
            <a:xfrm rot="-5400000" flipH="1">
              <a:off x="1736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58;p30"/>
            <p:cNvCxnSpPr/>
            <p:nvPr/>
          </p:nvCxnSpPr>
          <p:spPr>
            <a:xfrm rot="-5400000" flipH="1">
              <a:off x="1328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9;p30"/>
            <p:cNvCxnSpPr/>
            <p:nvPr/>
          </p:nvCxnSpPr>
          <p:spPr>
            <a:xfrm rot="-5400000" flipH="1">
              <a:off x="1557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" name="Google Shape;60;p30"/>
            <p:cNvCxnSpPr/>
            <p:nvPr/>
          </p:nvCxnSpPr>
          <p:spPr>
            <a:xfrm rot="-5400000" flipH="1">
              <a:off x="39193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" name="Google Shape;61;p30"/>
            <p:cNvCxnSpPr/>
            <p:nvPr/>
          </p:nvCxnSpPr>
          <p:spPr>
            <a:xfrm rot="-5400000" flipH="1">
              <a:off x="3271636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30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63;p30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" name="Google Shape;64;p30"/>
            <p:cNvCxnSpPr/>
            <p:nvPr/>
          </p:nvCxnSpPr>
          <p:spPr>
            <a:xfrm rot="-5400000" flipH="1">
              <a:off x="22429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" name="Google Shape;65;p30"/>
            <p:cNvCxnSpPr/>
            <p:nvPr/>
          </p:nvCxnSpPr>
          <p:spPr>
            <a:xfrm rot="-5400000" flipH="1">
              <a:off x="35383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Google Shape;66;p30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" name="Google Shape;67;p30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Google Shape;68;p30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" name="Google Shape;69;p30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30"/>
            <p:cNvCxnSpPr/>
            <p:nvPr/>
          </p:nvCxnSpPr>
          <p:spPr>
            <a:xfrm rot="-5400000" flipH="1">
              <a:off x="34126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30"/>
            <p:cNvCxnSpPr/>
            <p:nvPr/>
          </p:nvCxnSpPr>
          <p:spPr>
            <a:xfrm rot="-5400000" flipH="1">
              <a:off x="29287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" name="Google Shape;72;p30"/>
            <p:cNvCxnSpPr/>
            <p:nvPr/>
          </p:nvCxnSpPr>
          <p:spPr>
            <a:xfrm rot="-5400000" flipH="1">
              <a:off x="3081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" name="Google Shape;73;p30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30"/>
            <p:cNvCxnSpPr/>
            <p:nvPr/>
          </p:nvCxnSpPr>
          <p:spPr>
            <a:xfrm rot="-5400000" flipH="1">
              <a:off x="4643234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75;p30"/>
            <p:cNvCxnSpPr/>
            <p:nvPr/>
          </p:nvCxnSpPr>
          <p:spPr>
            <a:xfrm rot="5400000">
              <a:off x="5214735" y="2242140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30"/>
            <p:cNvCxnSpPr/>
            <p:nvPr/>
          </p:nvCxnSpPr>
          <p:spPr>
            <a:xfrm rot="-5400000" flipH="1">
              <a:off x="506233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30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30"/>
            <p:cNvCxnSpPr/>
            <p:nvPr/>
          </p:nvCxnSpPr>
          <p:spPr>
            <a:xfrm rot="-5400000" flipH="1">
              <a:off x="57481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" name="Google Shape;79;p30"/>
            <p:cNvCxnSpPr/>
            <p:nvPr/>
          </p:nvCxnSpPr>
          <p:spPr>
            <a:xfrm rot="-5400000" flipH="1">
              <a:off x="4909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80;p30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81;p30"/>
            <p:cNvCxnSpPr/>
            <p:nvPr/>
          </p:nvCxnSpPr>
          <p:spPr>
            <a:xfrm rot="-5400000" flipH="1">
              <a:off x="53909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30"/>
            <p:cNvCxnSpPr/>
            <p:nvPr/>
          </p:nvCxnSpPr>
          <p:spPr>
            <a:xfrm rot="-5400000" flipH="1">
              <a:off x="5927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83;p30"/>
            <p:cNvCxnSpPr/>
            <p:nvPr/>
          </p:nvCxnSpPr>
          <p:spPr>
            <a:xfrm rot="-5400000" flipH="1">
              <a:off x="5519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30"/>
            <p:cNvCxnSpPr/>
            <p:nvPr/>
          </p:nvCxnSpPr>
          <p:spPr>
            <a:xfrm rot="-5400000" flipH="1">
              <a:off x="5748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30"/>
            <p:cNvCxnSpPr/>
            <p:nvPr/>
          </p:nvCxnSpPr>
          <p:spPr>
            <a:xfrm rot="-5400000" flipH="1">
              <a:off x="6433935" y="2166213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" name="Google Shape;86;p30"/>
            <p:cNvCxnSpPr/>
            <p:nvPr/>
          </p:nvCxnSpPr>
          <p:spPr>
            <a:xfrm rot="-5400000" flipH="1">
              <a:off x="62434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" name="Google Shape;87;p30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30"/>
            <p:cNvCxnSpPr/>
            <p:nvPr/>
          </p:nvCxnSpPr>
          <p:spPr>
            <a:xfrm rot="-5400000" flipH="1">
              <a:off x="60529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30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30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straightConnector1">
              <a:avLst/>
            </a:prstGeom>
            <a:noFill/>
            <a:ln w="476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30"/>
            <p:cNvCxnSpPr/>
            <p:nvPr/>
          </p:nvCxnSpPr>
          <p:spPr>
            <a:xfrm rot="-5400000" flipH="1">
              <a:off x="5927205" y="2139543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30"/>
            <p:cNvCxnSpPr/>
            <p:nvPr/>
          </p:nvCxnSpPr>
          <p:spPr>
            <a:xfrm rot="5400000">
              <a:off x="6738734" y="2242140"/>
              <a:ext cx="4505732" cy="1588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30"/>
            <p:cNvCxnSpPr/>
            <p:nvPr/>
          </p:nvCxnSpPr>
          <p:spPr>
            <a:xfrm rot="5400000">
              <a:off x="3728835" y="2204312"/>
              <a:ext cx="4505731" cy="76200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30"/>
            <p:cNvCxnSpPr/>
            <p:nvPr/>
          </p:nvCxnSpPr>
          <p:spPr>
            <a:xfrm rot="-5400000" flipH="1">
              <a:off x="4224135" y="2166212"/>
              <a:ext cx="4505731" cy="152400"/>
            </a:xfrm>
            <a:prstGeom prst="straightConnector1">
              <a:avLst/>
            </a:prstGeom>
            <a:noFill/>
            <a:ln w="476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30"/>
            <p:cNvCxnSpPr/>
            <p:nvPr/>
          </p:nvCxnSpPr>
          <p:spPr>
            <a:xfrm rot="-5400000" flipH="1">
              <a:off x="4414635" y="2051912"/>
              <a:ext cx="4505731" cy="381000"/>
            </a:xfrm>
            <a:prstGeom prst="straightConnector1">
              <a:avLst/>
            </a:prstGeom>
            <a:noFill/>
            <a:ln w="1905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30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straightConnector1">
              <a:avLst/>
            </a:prstGeom>
            <a:noFill/>
            <a:ln w="476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30"/>
            <p:cNvCxnSpPr/>
            <p:nvPr/>
          </p:nvCxnSpPr>
          <p:spPr>
            <a:xfrm rot="-5400000" flipH="1">
              <a:off x="43241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30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30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30"/>
            <p:cNvCxnSpPr/>
            <p:nvPr/>
          </p:nvCxnSpPr>
          <p:spPr>
            <a:xfrm rot="-5400000" flipH="1">
              <a:off x="2547735" y="2013814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1" name="Google Shape;101;p30"/>
          <p:cNvSpPr/>
          <p:nvPr/>
        </p:nvSpPr>
        <p:spPr>
          <a:xfrm>
            <a:off x="0" y="1657350"/>
            <a:ext cx="9144000" cy="3004776"/>
          </a:xfrm>
          <a:prstGeom prst="rect">
            <a:avLst/>
          </a:prstGeom>
          <a:solidFill>
            <a:srgbClr val="003D78"/>
          </a:solidFill>
          <a:ln w="15875" cap="flat" cmpd="sng">
            <a:solidFill>
              <a:srgbClr val="003D78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Tw Cen MT" panose="020B0602020104020603" pitchFamily="34" charset="0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02" name="Google Shape;102;p30"/>
          <p:cNvCxnSpPr/>
          <p:nvPr/>
        </p:nvCxnSpPr>
        <p:spPr>
          <a:xfrm>
            <a:off x="0" y="1733550"/>
            <a:ext cx="9144000" cy="119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0"/>
          <p:cNvCxnSpPr/>
          <p:nvPr/>
        </p:nvCxnSpPr>
        <p:spPr>
          <a:xfrm>
            <a:off x="0" y="4603785"/>
            <a:ext cx="9144000" cy="119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152400" y="3714750"/>
            <a:ext cx="8819834" cy="8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710"/>
              <a:buNone/>
              <a:defRPr sz="1800">
                <a:solidFill>
                  <a:srgbClr val="888FA7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FA7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152401" y="3014305"/>
            <a:ext cx="88198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413" y="4705350"/>
            <a:ext cx="2039118" cy="39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1"/>
          </p:nvPr>
        </p:nvSpPr>
        <p:spPr>
          <a:xfrm>
            <a:off x="457200" y="1289304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37185" algn="l">
              <a:spcBef>
                <a:spcPts val="0"/>
              </a:spcBef>
              <a:spcAft>
                <a:spcPts val="0"/>
              </a:spcAft>
              <a:buSzPts val="1710"/>
              <a:buChar char="−"/>
              <a:defRPr/>
            </a:lvl2pPr>
            <a:lvl3pPr marL="1371600" lvl="2" indent="-325755" algn="l">
              <a:spcBef>
                <a:spcPts val="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0" lvl="1" indent="0" algn="r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0" lvl="2" indent="0" algn="r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0" lvl="3" indent="0" algn="r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0" lvl="4" indent="0" algn="r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0" lvl="5" indent="0" algn="r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0" lvl="6" indent="0" algn="r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0" lvl="7" indent="0" algn="r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0" lvl="8" indent="0" algn="r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8" name="Google Shape;118;p31"/>
          <p:cNvSpPr txBox="1"/>
          <p:nvPr/>
        </p:nvSpPr>
        <p:spPr>
          <a:xfrm>
            <a:off x="0" y="4778484"/>
            <a:ext cx="556260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Это учреждение предоставляет равные возможности.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4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457200" y="1289304"/>
            <a:ext cx="402336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315" algn="l">
              <a:spcBef>
                <a:spcPts val="0"/>
              </a:spcBef>
              <a:spcAft>
                <a:spcPts val="0"/>
              </a:spcAft>
              <a:buSzPts val="2090"/>
              <a:buChar char="−"/>
              <a:defRPr sz="2200"/>
            </a:lvl2pPr>
            <a:lvl3pPr marL="1371600" lvl="2" indent="-336550" algn="l">
              <a:spcBef>
                <a:spcPts val="0"/>
              </a:spcBef>
              <a:spcAft>
                <a:spcPts val="0"/>
              </a:spcAft>
              <a:buSzPts val="1700"/>
              <a:buChar char="▪"/>
              <a:defRPr sz="2000"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2"/>
          </p:nvPr>
        </p:nvSpPr>
        <p:spPr>
          <a:xfrm>
            <a:off x="4663440" y="1289304"/>
            <a:ext cx="402336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315" algn="l">
              <a:spcBef>
                <a:spcPts val="0"/>
              </a:spcBef>
              <a:spcAft>
                <a:spcPts val="0"/>
              </a:spcAft>
              <a:buSzPts val="2090"/>
              <a:buChar char="−"/>
              <a:defRPr sz="2200"/>
            </a:lvl2pPr>
            <a:lvl3pPr marL="1371600" lvl="2" indent="-336550" algn="l">
              <a:spcBef>
                <a:spcPts val="0"/>
              </a:spcBef>
              <a:spcAft>
                <a:spcPts val="0"/>
              </a:spcAft>
              <a:buSzPts val="1700"/>
              <a:buChar char="▪"/>
              <a:defRPr sz="2000"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0" lvl="1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0" lvl="2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0" lvl="3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0" lvl="4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0" lvl="5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0" lvl="6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0" lvl="7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0" lvl="8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4" name="Google Shape;124;p32"/>
          <p:cNvSpPr txBox="1"/>
          <p:nvPr/>
        </p:nvSpPr>
        <p:spPr>
          <a:xfrm>
            <a:off x="0" y="4778484"/>
            <a:ext cx="556260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Это учреждение предоставляет равные возможности.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" type="title">
  <p:cSld name="TITLE">
    <p:bg>
      <p:bgPr>
        <a:gradFill>
          <a:gsLst>
            <a:gs pos="0">
              <a:srgbClr val="E5E7EF"/>
            </a:gs>
            <a:gs pos="100000">
              <a:srgbClr val="A0A0A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33"/>
          <p:cNvGrpSpPr/>
          <p:nvPr/>
        </p:nvGrpSpPr>
        <p:grpSpPr>
          <a:xfrm>
            <a:off x="0" y="-22858"/>
            <a:ext cx="9067800" cy="5166955"/>
            <a:chOff x="0" y="-30477"/>
            <a:chExt cx="9067800" cy="6889273"/>
          </a:xfrm>
        </p:grpSpPr>
        <p:cxnSp>
          <p:nvCxnSpPr>
            <p:cNvPr id="127" name="Google Shape;127;p33"/>
            <p:cNvCxnSpPr/>
            <p:nvPr/>
          </p:nvCxnSpPr>
          <p:spPr>
            <a:xfrm rot="-5400000" flipH="1">
              <a:off x="-1447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33"/>
            <p:cNvCxnSpPr/>
            <p:nvPr/>
          </p:nvCxnSpPr>
          <p:spPr>
            <a:xfrm rot="-5400000" flipH="1">
              <a:off x="-1638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33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33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33"/>
            <p:cNvCxnSpPr/>
            <p:nvPr/>
          </p:nvCxnSpPr>
          <p:spPr>
            <a:xfrm rot="-5400000" flipH="1">
              <a:off x="-33147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33"/>
            <p:cNvCxnSpPr/>
            <p:nvPr/>
          </p:nvCxnSpPr>
          <p:spPr>
            <a:xfrm rot="-5400000" flipH="1">
              <a:off x="-1371600" y="2971800"/>
              <a:ext cx="6858000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33"/>
            <p:cNvCxnSpPr/>
            <p:nvPr/>
          </p:nvCxnSpPr>
          <p:spPr>
            <a:xfrm rot="-5400000" flipH="1">
              <a:off x="-2819400" y="3200400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33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33"/>
            <p:cNvCxnSpPr/>
            <p:nvPr/>
          </p:nvCxnSpPr>
          <p:spPr>
            <a:xfrm rot="-5400000" flipH="1">
              <a:off x="-21336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33"/>
            <p:cNvCxnSpPr/>
            <p:nvPr/>
          </p:nvCxnSpPr>
          <p:spPr>
            <a:xfrm rot="-5400000" flipH="1">
              <a:off x="-31242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33"/>
            <p:cNvCxnSpPr/>
            <p:nvPr/>
          </p:nvCxnSpPr>
          <p:spPr>
            <a:xfrm rot="-5400000" flipH="1">
              <a:off x="-1828799" y="3352799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33"/>
            <p:cNvCxnSpPr/>
            <p:nvPr/>
          </p:nvCxnSpPr>
          <p:spPr>
            <a:xfrm rot="-5400000" flipH="1">
              <a:off x="-28194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33"/>
            <p:cNvCxnSpPr/>
            <p:nvPr/>
          </p:nvCxnSpPr>
          <p:spPr>
            <a:xfrm rot="-5400000" flipH="1">
              <a:off x="-2438400" y="3124200"/>
              <a:ext cx="6858000" cy="609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33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33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33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33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33"/>
            <p:cNvCxnSpPr/>
            <p:nvPr/>
          </p:nvCxnSpPr>
          <p:spPr>
            <a:xfrm rot="-5400000" flipH="1">
              <a:off x="-26431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33"/>
            <p:cNvCxnSpPr/>
            <p:nvPr/>
          </p:nvCxnSpPr>
          <p:spPr>
            <a:xfrm rot="-5400000" flipH="1">
              <a:off x="-1954530" y="3326130"/>
              <a:ext cx="6858000" cy="20574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33"/>
            <p:cNvCxnSpPr/>
            <p:nvPr/>
          </p:nvCxnSpPr>
          <p:spPr>
            <a:xfrm rot="-5400000" flipH="1">
              <a:off x="-2362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33"/>
            <p:cNvCxnSpPr/>
            <p:nvPr/>
          </p:nvCxnSpPr>
          <p:spPr>
            <a:xfrm rot="-5400000" flipH="1">
              <a:off x="-21336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33"/>
            <p:cNvCxnSpPr/>
            <p:nvPr/>
          </p:nvCxnSpPr>
          <p:spPr>
            <a:xfrm rot="-5400000" flipH="1">
              <a:off x="1066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p33"/>
            <p:cNvCxnSpPr/>
            <p:nvPr/>
          </p:nvCxnSpPr>
          <p:spPr>
            <a:xfrm rot="-5400000" flipH="1">
              <a:off x="876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" name="Google Shape;150;p33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" name="Google Shape;151;p33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" name="Google Shape;152;p33"/>
            <p:cNvCxnSpPr/>
            <p:nvPr/>
          </p:nvCxnSpPr>
          <p:spPr>
            <a:xfrm rot="-5400000" flipH="1">
              <a:off x="-8001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" name="Google Shape;153;p33"/>
            <p:cNvCxnSpPr/>
            <p:nvPr/>
          </p:nvCxnSpPr>
          <p:spPr>
            <a:xfrm rot="5400000">
              <a:off x="-152400" y="3429000"/>
              <a:ext cx="6858000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33"/>
            <p:cNvCxnSpPr/>
            <p:nvPr/>
          </p:nvCxnSpPr>
          <p:spPr>
            <a:xfrm rot="-5400000" flipH="1">
              <a:off x="-304800" y="3200400"/>
              <a:ext cx="6858000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" name="Google Shape;155;p33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" name="Google Shape;156;p33"/>
            <p:cNvCxnSpPr/>
            <p:nvPr/>
          </p:nvCxnSpPr>
          <p:spPr>
            <a:xfrm rot="-5400000" flipH="1">
              <a:off x="3810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33"/>
            <p:cNvCxnSpPr/>
            <p:nvPr/>
          </p:nvCxnSpPr>
          <p:spPr>
            <a:xfrm rot="-5400000" flipH="1">
              <a:off x="-6096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33"/>
            <p:cNvCxnSpPr/>
            <p:nvPr/>
          </p:nvCxnSpPr>
          <p:spPr>
            <a:xfrm rot="-5400000" flipH="1">
              <a:off x="685801" y="3352799"/>
              <a:ext cx="6858000" cy="152401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33"/>
            <p:cNvCxnSpPr/>
            <p:nvPr/>
          </p:nvCxnSpPr>
          <p:spPr>
            <a:xfrm rot="-5400000" flipH="1">
              <a:off x="-304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" name="Google Shape;160;p33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" name="Google Shape;161;p33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" name="Google Shape;162;p3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" name="Google Shape;163;p33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" name="Google Shape;164;p33"/>
            <p:cNvCxnSpPr/>
            <p:nvPr/>
          </p:nvCxnSpPr>
          <p:spPr>
            <a:xfrm rot="5400000">
              <a:off x="659130" y="3227070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5" name="Google Shape;165;p33"/>
            <p:cNvCxnSpPr/>
            <p:nvPr/>
          </p:nvCxnSpPr>
          <p:spPr>
            <a:xfrm rot="-5400000" flipH="1">
              <a:off x="-1285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p33"/>
            <p:cNvCxnSpPr/>
            <p:nvPr/>
          </p:nvCxnSpPr>
          <p:spPr>
            <a:xfrm rot="-5400000" flipH="1">
              <a:off x="560070" y="3326130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" name="Google Shape;167;p33"/>
            <p:cNvCxnSpPr/>
            <p:nvPr/>
          </p:nvCxnSpPr>
          <p:spPr>
            <a:xfrm rot="-5400000" flipH="1">
              <a:off x="1524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p33"/>
            <p:cNvCxnSpPr/>
            <p:nvPr/>
          </p:nvCxnSpPr>
          <p:spPr>
            <a:xfrm rot="-5400000" flipH="1">
              <a:off x="3810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33"/>
            <p:cNvCxnSpPr/>
            <p:nvPr/>
          </p:nvCxnSpPr>
          <p:spPr>
            <a:xfrm rot="-5400000" flipH="1">
              <a:off x="2743200" y="3352801"/>
              <a:ext cx="6858000" cy="1524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Google Shape;170;p33"/>
            <p:cNvCxnSpPr/>
            <p:nvPr/>
          </p:nvCxnSpPr>
          <p:spPr>
            <a:xfrm rot="-5400000" flipH="1">
              <a:off x="2095501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33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33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Google Shape;173;p33"/>
            <p:cNvCxnSpPr/>
            <p:nvPr/>
          </p:nvCxnSpPr>
          <p:spPr>
            <a:xfrm rot="-5400000" flipH="1">
              <a:off x="1066800" y="3200402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" name="Google Shape;174;p33"/>
            <p:cNvCxnSpPr/>
            <p:nvPr/>
          </p:nvCxnSpPr>
          <p:spPr>
            <a:xfrm rot="-5400000" flipH="1">
              <a:off x="2362201" y="3352800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" name="Google Shape;175;p33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" name="Google Shape;176;p3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" name="Google Shape;177;p33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8" name="Google Shape;178;p33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9" name="Google Shape;179;p33"/>
            <p:cNvCxnSpPr/>
            <p:nvPr/>
          </p:nvCxnSpPr>
          <p:spPr>
            <a:xfrm rot="-5400000" flipH="1">
              <a:off x="2236470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0" name="Google Shape;180;p33"/>
            <p:cNvCxnSpPr/>
            <p:nvPr/>
          </p:nvCxnSpPr>
          <p:spPr>
            <a:xfrm rot="-5400000" flipH="1">
              <a:off x="17526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" name="Google Shape;181;p33"/>
            <p:cNvCxnSpPr/>
            <p:nvPr/>
          </p:nvCxnSpPr>
          <p:spPr>
            <a:xfrm rot="-5400000" flipH="1">
              <a:off x="1981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2" name="Google Shape;182;p33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3" name="Google Shape;183;p33"/>
            <p:cNvCxnSpPr/>
            <p:nvPr/>
          </p:nvCxnSpPr>
          <p:spPr>
            <a:xfrm rot="-5400000" flipH="1">
              <a:off x="3467099" y="3314701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" name="Google Shape;184;p33"/>
            <p:cNvCxnSpPr/>
            <p:nvPr/>
          </p:nvCxnSpPr>
          <p:spPr>
            <a:xfrm rot="5400000">
              <a:off x="4038600" y="3429001"/>
              <a:ext cx="6858000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33"/>
            <p:cNvCxnSpPr/>
            <p:nvPr/>
          </p:nvCxnSpPr>
          <p:spPr>
            <a:xfrm rot="-5400000" flipH="1">
              <a:off x="3886200" y="3200401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" name="Google Shape;186;p3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33"/>
            <p:cNvCxnSpPr/>
            <p:nvPr/>
          </p:nvCxnSpPr>
          <p:spPr>
            <a:xfrm rot="-5400000" flipH="1">
              <a:off x="4572000" y="3200401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33"/>
            <p:cNvCxnSpPr/>
            <p:nvPr/>
          </p:nvCxnSpPr>
          <p:spPr>
            <a:xfrm rot="-5400000" flipH="1">
              <a:off x="3733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33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33"/>
            <p:cNvCxnSpPr/>
            <p:nvPr/>
          </p:nvCxnSpPr>
          <p:spPr>
            <a:xfrm rot="-5400000" flipH="1">
              <a:off x="4214813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33"/>
            <p:cNvCxnSpPr/>
            <p:nvPr/>
          </p:nvCxnSpPr>
          <p:spPr>
            <a:xfrm rot="-5400000" flipH="1">
              <a:off x="4751070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33"/>
            <p:cNvCxnSpPr/>
            <p:nvPr/>
          </p:nvCxnSpPr>
          <p:spPr>
            <a:xfrm rot="-5400000" flipH="1">
              <a:off x="43434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33"/>
            <p:cNvCxnSpPr/>
            <p:nvPr/>
          </p:nvCxnSpPr>
          <p:spPr>
            <a:xfrm rot="-5400000" flipH="1">
              <a:off x="45720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33"/>
            <p:cNvCxnSpPr/>
            <p:nvPr/>
          </p:nvCxnSpPr>
          <p:spPr>
            <a:xfrm rot="-5400000" flipH="1">
              <a:off x="5257800" y="3352802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" name="Google Shape;195;p33"/>
            <p:cNvCxnSpPr/>
            <p:nvPr/>
          </p:nvCxnSpPr>
          <p:spPr>
            <a:xfrm rot="-5400000" flipH="1">
              <a:off x="5067300" y="3238502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" name="Google Shape;196;p33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" name="Google Shape;197;p33"/>
            <p:cNvCxnSpPr/>
            <p:nvPr/>
          </p:nvCxnSpPr>
          <p:spPr>
            <a:xfrm rot="-5400000" flipH="1">
              <a:off x="4876801" y="3352801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p33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" name="Google Shape;199;p33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" name="Google Shape;200;p33"/>
            <p:cNvCxnSpPr/>
            <p:nvPr/>
          </p:nvCxnSpPr>
          <p:spPr>
            <a:xfrm rot="-5400000" flipH="1">
              <a:off x="4751070" y="3326132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" name="Google Shape;201;p33"/>
            <p:cNvCxnSpPr/>
            <p:nvPr/>
          </p:nvCxnSpPr>
          <p:spPr>
            <a:xfrm rot="5400000">
              <a:off x="5562599" y="3429001"/>
              <a:ext cx="6858002" cy="1588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" name="Google Shape;202;p33"/>
            <p:cNvCxnSpPr/>
            <p:nvPr/>
          </p:nvCxnSpPr>
          <p:spPr>
            <a:xfrm rot="5400000">
              <a:off x="2552700" y="3390900"/>
              <a:ext cx="6858000" cy="7620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" name="Google Shape;203;p33"/>
            <p:cNvCxnSpPr/>
            <p:nvPr/>
          </p:nvCxnSpPr>
          <p:spPr>
            <a:xfrm rot="-5400000" flipH="1">
              <a:off x="3048000" y="3352800"/>
              <a:ext cx="6858000" cy="1524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p33"/>
            <p:cNvCxnSpPr/>
            <p:nvPr/>
          </p:nvCxnSpPr>
          <p:spPr>
            <a:xfrm rot="-5400000" flipH="1">
              <a:off x="3238500" y="3238500"/>
              <a:ext cx="6858000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5" name="Google Shape;205;p3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6" name="Google Shape;206;p33"/>
            <p:cNvCxnSpPr/>
            <p:nvPr/>
          </p:nvCxnSpPr>
          <p:spPr>
            <a:xfrm rot="-5400000" flipH="1">
              <a:off x="3148013" y="3252789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33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8" name="Google Shape;208;p33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" name="Google Shape;209;p33"/>
            <p:cNvCxnSpPr/>
            <p:nvPr/>
          </p:nvCxnSpPr>
          <p:spPr>
            <a:xfrm rot="-5400000" flipH="1">
              <a:off x="1371600" y="3200403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0" name="Google Shape;210;p33"/>
          <p:cNvSpPr/>
          <p:nvPr/>
        </p:nvSpPr>
        <p:spPr>
          <a:xfrm>
            <a:off x="-1" y="1123950"/>
            <a:ext cx="7239001" cy="3124200"/>
          </a:xfrm>
          <a:prstGeom prst="rect">
            <a:avLst/>
          </a:prstGeom>
          <a:solidFill>
            <a:srgbClr val="003D78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Tw Cen MT" panose="020B0602020104020603" pitchFamily="34" charset="0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11" name="Google Shape;211;p33"/>
          <p:cNvGrpSpPr/>
          <p:nvPr/>
        </p:nvGrpSpPr>
        <p:grpSpPr>
          <a:xfrm>
            <a:off x="0" y="1276350"/>
            <a:ext cx="7086600" cy="2819400"/>
            <a:chOff x="0" y="2057400"/>
            <a:chExt cx="4801394" cy="2820988"/>
          </a:xfrm>
        </p:grpSpPr>
        <p:cxnSp>
          <p:nvCxnSpPr>
            <p:cNvPr id="212" name="Google Shape;212;p33"/>
            <p:cNvCxnSpPr/>
            <p:nvPr/>
          </p:nvCxnSpPr>
          <p:spPr>
            <a:xfrm>
              <a:off x="0" y="2057400"/>
              <a:ext cx="4800600" cy="158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3" name="Google Shape;213;p33"/>
            <p:cNvCxnSpPr/>
            <p:nvPr/>
          </p:nvCxnSpPr>
          <p:spPr>
            <a:xfrm>
              <a:off x="0" y="4876800"/>
              <a:ext cx="4800600" cy="158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" name="Google Shape;214;p33"/>
            <p:cNvCxnSpPr/>
            <p:nvPr/>
          </p:nvCxnSpPr>
          <p:spPr>
            <a:xfrm rot="5400000">
              <a:off x="3391694" y="3467100"/>
              <a:ext cx="2818606" cy="794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5" name="Google Shape;215;p33"/>
          <p:cNvSpPr txBox="1">
            <a:spLocks noGrp="1"/>
          </p:cNvSpPr>
          <p:nvPr>
            <p:ph type="ctrTitle"/>
          </p:nvPr>
        </p:nvSpPr>
        <p:spPr>
          <a:xfrm>
            <a:off x="228600" y="1428750"/>
            <a:ext cx="670560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Verdana"/>
              <a:buNone/>
              <a:defRPr sz="4000" b="0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ubTitle" idx="1"/>
          </p:nvPr>
        </p:nvSpPr>
        <p:spPr>
          <a:xfrm>
            <a:off x="228600" y="3028950"/>
            <a:ext cx="670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457202" y="137160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3463636" y="137160"/>
            <a:ext cx="5223164" cy="45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28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2"/>
          </p:nvPr>
        </p:nvSpPr>
        <p:spPr>
          <a:xfrm>
            <a:off x="457202" y="1309688"/>
            <a:ext cx="3008313" cy="339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2" name="Google Shape;222;p34"/>
          <p:cNvSpPr txBox="1"/>
          <p:nvPr/>
        </p:nvSpPr>
        <p:spPr>
          <a:xfrm>
            <a:off x="0" y="4778484"/>
            <a:ext cx="556260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Это учреждение предоставляет равные возможности.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secHead">
  <p:cSld name="SECTION_HEADER">
    <p:bg>
      <p:bgPr>
        <a:gradFill>
          <a:gsLst>
            <a:gs pos="0">
              <a:srgbClr val="FBFBFB"/>
            </a:gs>
            <a:gs pos="100000">
              <a:srgbClr val="9E9E9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9"/>
          <p:cNvGrpSpPr/>
          <p:nvPr/>
        </p:nvGrpSpPr>
        <p:grpSpPr>
          <a:xfrm>
            <a:off x="1" y="-22859"/>
            <a:ext cx="9067800" cy="3634740"/>
            <a:chOff x="0" y="-30477"/>
            <a:chExt cx="9067800" cy="4526277"/>
          </a:xfrm>
        </p:grpSpPr>
        <p:cxnSp>
          <p:nvCxnSpPr>
            <p:cNvPr id="225" name="Google Shape;225;p29"/>
            <p:cNvCxnSpPr/>
            <p:nvPr/>
          </p:nvCxnSpPr>
          <p:spPr>
            <a:xfrm rot="-5400000" flipH="1">
              <a:off x="-2716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" name="Google Shape;226;p29"/>
            <p:cNvCxnSpPr/>
            <p:nvPr/>
          </p:nvCxnSpPr>
          <p:spPr>
            <a:xfrm rot="-5400000" flipH="1">
              <a:off x="-4621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7" name="Google Shape;227;p2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" name="Google Shape;228;p29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" name="Google Shape;229;p29"/>
            <p:cNvCxnSpPr/>
            <p:nvPr/>
          </p:nvCxnSpPr>
          <p:spPr>
            <a:xfrm rot="-5400000" flipH="1">
              <a:off x="-213856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29"/>
            <p:cNvCxnSpPr/>
            <p:nvPr/>
          </p:nvCxnSpPr>
          <p:spPr>
            <a:xfrm rot="-5400000" flipH="1">
              <a:off x="-195465" y="1785212"/>
              <a:ext cx="4505731" cy="9144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1" name="Google Shape;231;p29"/>
            <p:cNvCxnSpPr/>
            <p:nvPr/>
          </p:nvCxnSpPr>
          <p:spPr>
            <a:xfrm rot="-5400000" flipH="1">
              <a:off x="-164326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" name="Google Shape;232;p29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3" name="Google Shape;233;p29"/>
            <p:cNvCxnSpPr/>
            <p:nvPr/>
          </p:nvCxnSpPr>
          <p:spPr>
            <a:xfrm rot="-5400000" flipH="1">
              <a:off x="-95746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" name="Google Shape;234;p29"/>
            <p:cNvCxnSpPr/>
            <p:nvPr/>
          </p:nvCxnSpPr>
          <p:spPr>
            <a:xfrm rot="-5400000" flipH="1">
              <a:off x="-194806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29"/>
            <p:cNvCxnSpPr/>
            <p:nvPr/>
          </p:nvCxnSpPr>
          <p:spPr>
            <a:xfrm rot="-5400000" flipH="1">
              <a:off x="-652664" y="2166211"/>
              <a:ext cx="4505731" cy="152401"/>
            </a:xfrm>
            <a:prstGeom prst="straightConnector1">
              <a:avLst/>
            </a:prstGeom>
            <a:noFill/>
            <a:ln w="5715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6" name="Google Shape;236;p29"/>
            <p:cNvCxnSpPr/>
            <p:nvPr/>
          </p:nvCxnSpPr>
          <p:spPr>
            <a:xfrm rot="-5400000" flipH="1">
              <a:off x="-16432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29"/>
            <p:cNvCxnSpPr/>
            <p:nvPr/>
          </p:nvCxnSpPr>
          <p:spPr>
            <a:xfrm rot="-5400000" flipH="1">
              <a:off x="-1790700" y="2019300"/>
              <a:ext cx="4495800" cy="457200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29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p29"/>
            <p:cNvCxnSpPr/>
            <p:nvPr/>
          </p:nvCxnSpPr>
          <p:spPr>
            <a:xfrm rot="5400000">
              <a:off x="340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0" name="Google Shape;240;p29"/>
            <p:cNvCxnSpPr/>
            <p:nvPr/>
          </p:nvCxnSpPr>
          <p:spPr>
            <a:xfrm rot="5400000">
              <a:off x="26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1" name="Google Shape;241;p29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" name="Google Shape;242;p29"/>
            <p:cNvCxnSpPr/>
            <p:nvPr/>
          </p:nvCxnSpPr>
          <p:spPr>
            <a:xfrm rot="-5400000" flipH="1">
              <a:off x="-1467052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3" name="Google Shape;243;p29"/>
            <p:cNvCxnSpPr/>
            <p:nvPr/>
          </p:nvCxnSpPr>
          <p:spPr>
            <a:xfrm rot="-5400000" flipH="1">
              <a:off x="-77839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4" name="Google Shape;244;p29"/>
            <p:cNvCxnSpPr/>
            <p:nvPr/>
          </p:nvCxnSpPr>
          <p:spPr>
            <a:xfrm rot="-5400000" flipH="1">
              <a:off x="-11860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29"/>
            <p:cNvCxnSpPr/>
            <p:nvPr/>
          </p:nvCxnSpPr>
          <p:spPr>
            <a:xfrm rot="-5400000" flipH="1">
              <a:off x="-9574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29"/>
            <p:cNvCxnSpPr/>
            <p:nvPr/>
          </p:nvCxnSpPr>
          <p:spPr>
            <a:xfrm rot="-5400000" flipH="1">
              <a:off x="2242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29"/>
            <p:cNvCxnSpPr/>
            <p:nvPr/>
          </p:nvCxnSpPr>
          <p:spPr>
            <a:xfrm rot="-5400000" flipH="1">
              <a:off x="20524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8" name="Google Shape;248;p29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straightConnector1">
              <a:avLst/>
            </a:prstGeom>
            <a:noFill/>
            <a:ln w="476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" name="Google Shape;249;p29"/>
            <p:cNvCxnSpPr/>
            <p:nvPr/>
          </p:nvCxnSpPr>
          <p:spPr>
            <a:xfrm rot="5400000">
              <a:off x="452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" name="Google Shape;250;p29"/>
            <p:cNvCxnSpPr/>
            <p:nvPr/>
          </p:nvCxnSpPr>
          <p:spPr>
            <a:xfrm rot="-5400000" flipH="1">
              <a:off x="37603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1" name="Google Shape;251;p29"/>
            <p:cNvCxnSpPr/>
            <p:nvPr/>
          </p:nvCxnSpPr>
          <p:spPr>
            <a:xfrm rot="5400000">
              <a:off x="1023735" y="2242139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" name="Google Shape;252;p29"/>
            <p:cNvCxnSpPr/>
            <p:nvPr/>
          </p:nvCxnSpPr>
          <p:spPr>
            <a:xfrm rot="-5400000" flipH="1">
              <a:off x="871335" y="2013812"/>
              <a:ext cx="4505731" cy="457200"/>
            </a:xfrm>
            <a:prstGeom prst="straightConnector1">
              <a:avLst/>
            </a:prstGeom>
            <a:noFill/>
            <a:ln w="476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3" name="Google Shape;253;p29"/>
            <p:cNvCxnSpPr/>
            <p:nvPr/>
          </p:nvCxnSpPr>
          <p:spPr>
            <a:xfrm rot="5400000">
              <a:off x="985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4" name="Google Shape;254;p29"/>
            <p:cNvCxnSpPr/>
            <p:nvPr/>
          </p:nvCxnSpPr>
          <p:spPr>
            <a:xfrm rot="-5400000" flipH="1">
              <a:off x="155713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29"/>
            <p:cNvCxnSpPr/>
            <p:nvPr/>
          </p:nvCxnSpPr>
          <p:spPr>
            <a:xfrm rot="-5400000" flipH="1">
              <a:off x="5665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6" name="Google Shape;256;p29"/>
            <p:cNvCxnSpPr/>
            <p:nvPr/>
          </p:nvCxnSpPr>
          <p:spPr>
            <a:xfrm rot="-5400000" flipH="1">
              <a:off x="1861936" y="2166211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7" name="Google Shape;257;p29"/>
            <p:cNvCxnSpPr/>
            <p:nvPr/>
          </p:nvCxnSpPr>
          <p:spPr>
            <a:xfrm rot="-5400000" flipH="1">
              <a:off x="871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8" name="Google Shape;258;p29"/>
            <p:cNvCxnSpPr/>
            <p:nvPr/>
          </p:nvCxnSpPr>
          <p:spPr>
            <a:xfrm rot="5400000">
              <a:off x="1474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" name="Google Shape;259;p29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0" name="Google Shape;260;p29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" name="Google Shape;261;p29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2" name="Google Shape;262;p29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3" name="Google Shape;263;p29"/>
            <p:cNvCxnSpPr/>
            <p:nvPr/>
          </p:nvCxnSpPr>
          <p:spPr>
            <a:xfrm rot="-5400000" flipH="1">
              <a:off x="10475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4" name="Google Shape;264;p29"/>
            <p:cNvCxnSpPr/>
            <p:nvPr/>
          </p:nvCxnSpPr>
          <p:spPr>
            <a:xfrm rot="-5400000" flipH="1">
              <a:off x="1736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5" name="Google Shape;265;p29"/>
            <p:cNvCxnSpPr/>
            <p:nvPr/>
          </p:nvCxnSpPr>
          <p:spPr>
            <a:xfrm rot="-5400000" flipH="1">
              <a:off x="1328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6" name="Google Shape;266;p29"/>
            <p:cNvCxnSpPr/>
            <p:nvPr/>
          </p:nvCxnSpPr>
          <p:spPr>
            <a:xfrm rot="-5400000" flipH="1">
              <a:off x="1557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7" name="Google Shape;267;p29"/>
            <p:cNvCxnSpPr/>
            <p:nvPr/>
          </p:nvCxnSpPr>
          <p:spPr>
            <a:xfrm rot="-5400000" flipH="1">
              <a:off x="39193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8" name="Google Shape;268;p29"/>
            <p:cNvCxnSpPr/>
            <p:nvPr/>
          </p:nvCxnSpPr>
          <p:spPr>
            <a:xfrm rot="-5400000" flipH="1">
              <a:off x="3271636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9" name="Google Shape;269;p29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0" name="Google Shape;270;p29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1" name="Google Shape;271;p29"/>
            <p:cNvCxnSpPr/>
            <p:nvPr/>
          </p:nvCxnSpPr>
          <p:spPr>
            <a:xfrm rot="-5400000" flipH="1">
              <a:off x="22429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2" name="Google Shape;272;p29"/>
            <p:cNvCxnSpPr/>
            <p:nvPr/>
          </p:nvCxnSpPr>
          <p:spPr>
            <a:xfrm rot="-5400000" flipH="1">
              <a:off x="35383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3" name="Google Shape;273;p29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4" name="Google Shape;274;p29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29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6" name="Google Shape;276;p29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7" name="Google Shape;277;p29"/>
            <p:cNvCxnSpPr/>
            <p:nvPr/>
          </p:nvCxnSpPr>
          <p:spPr>
            <a:xfrm rot="-5400000" flipH="1">
              <a:off x="34126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8" name="Google Shape;278;p29"/>
            <p:cNvCxnSpPr/>
            <p:nvPr/>
          </p:nvCxnSpPr>
          <p:spPr>
            <a:xfrm rot="-5400000" flipH="1">
              <a:off x="29287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9" name="Google Shape;279;p29"/>
            <p:cNvCxnSpPr/>
            <p:nvPr/>
          </p:nvCxnSpPr>
          <p:spPr>
            <a:xfrm rot="-5400000" flipH="1">
              <a:off x="3081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0" name="Google Shape;280;p29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1" name="Google Shape;281;p29"/>
            <p:cNvCxnSpPr/>
            <p:nvPr/>
          </p:nvCxnSpPr>
          <p:spPr>
            <a:xfrm rot="-5400000" flipH="1">
              <a:off x="4643234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2" name="Google Shape;282;p29"/>
            <p:cNvCxnSpPr/>
            <p:nvPr/>
          </p:nvCxnSpPr>
          <p:spPr>
            <a:xfrm rot="5400000">
              <a:off x="5214735" y="2242140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3" name="Google Shape;283;p29"/>
            <p:cNvCxnSpPr/>
            <p:nvPr/>
          </p:nvCxnSpPr>
          <p:spPr>
            <a:xfrm rot="-5400000" flipH="1">
              <a:off x="506233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4" name="Google Shape;284;p29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5" name="Google Shape;285;p29"/>
            <p:cNvCxnSpPr/>
            <p:nvPr/>
          </p:nvCxnSpPr>
          <p:spPr>
            <a:xfrm rot="-5400000" flipH="1">
              <a:off x="57481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6" name="Google Shape;286;p29"/>
            <p:cNvCxnSpPr/>
            <p:nvPr/>
          </p:nvCxnSpPr>
          <p:spPr>
            <a:xfrm rot="-5400000" flipH="1">
              <a:off x="4909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2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8" name="Google Shape;288;p29"/>
            <p:cNvCxnSpPr/>
            <p:nvPr/>
          </p:nvCxnSpPr>
          <p:spPr>
            <a:xfrm rot="-5400000" flipH="1">
              <a:off x="53909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9" name="Google Shape;289;p29"/>
            <p:cNvCxnSpPr/>
            <p:nvPr/>
          </p:nvCxnSpPr>
          <p:spPr>
            <a:xfrm rot="-5400000" flipH="1">
              <a:off x="5927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p29"/>
            <p:cNvCxnSpPr/>
            <p:nvPr/>
          </p:nvCxnSpPr>
          <p:spPr>
            <a:xfrm rot="-5400000" flipH="1">
              <a:off x="5519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" name="Google Shape;291;p29"/>
            <p:cNvCxnSpPr/>
            <p:nvPr/>
          </p:nvCxnSpPr>
          <p:spPr>
            <a:xfrm rot="-5400000" flipH="1">
              <a:off x="5748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2" name="Google Shape;292;p29"/>
            <p:cNvCxnSpPr/>
            <p:nvPr/>
          </p:nvCxnSpPr>
          <p:spPr>
            <a:xfrm rot="-5400000" flipH="1">
              <a:off x="6433935" y="2166213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29"/>
            <p:cNvCxnSpPr/>
            <p:nvPr/>
          </p:nvCxnSpPr>
          <p:spPr>
            <a:xfrm rot="-5400000" flipH="1">
              <a:off x="62434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4" name="Google Shape;294;p29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5" name="Google Shape;295;p29"/>
            <p:cNvCxnSpPr/>
            <p:nvPr/>
          </p:nvCxnSpPr>
          <p:spPr>
            <a:xfrm rot="-5400000" flipH="1">
              <a:off x="60529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6" name="Google Shape;296;p29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7" name="Google Shape;297;p2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straightConnector1">
              <a:avLst/>
            </a:prstGeom>
            <a:noFill/>
            <a:ln w="476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8" name="Google Shape;298;p29"/>
            <p:cNvCxnSpPr/>
            <p:nvPr/>
          </p:nvCxnSpPr>
          <p:spPr>
            <a:xfrm rot="-5400000" flipH="1">
              <a:off x="5927205" y="2139543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" name="Google Shape;299;p29"/>
            <p:cNvCxnSpPr/>
            <p:nvPr/>
          </p:nvCxnSpPr>
          <p:spPr>
            <a:xfrm rot="5400000">
              <a:off x="6738734" y="2242140"/>
              <a:ext cx="4505732" cy="1588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0" name="Google Shape;300;p29"/>
            <p:cNvCxnSpPr/>
            <p:nvPr/>
          </p:nvCxnSpPr>
          <p:spPr>
            <a:xfrm rot="5400000">
              <a:off x="3728835" y="2204312"/>
              <a:ext cx="4505731" cy="76200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1" name="Google Shape;301;p29"/>
            <p:cNvCxnSpPr/>
            <p:nvPr/>
          </p:nvCxnSpPr>
          <p:spPr>
            <a:xfrm rot="-5400000" flipH="1">
              <a:off x="4224135" y="2166212"/>
              <a:ext cx="4505731" cy="152400"/>
            </a:xfrm>
            <a:prstGeom prst="straightConnector1">
              <a:avLst/>
            </a:prstGeom>
            <a:noFill/>
            <a:ln w="476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2" name="Google Shape;302;p29"/>
            <p:cNvCxnSpPr/>
            <p:nvPr/>
          </p:nvCxnSpPr>
          <p:spPr>
            <a:xfrm rot="-5400000" flipH="1">
              <a:off x="4414635" y="2051912"/>
              <a:ext cx="4505731" cy="381000"/>
            </a:xfrm>
            <a:prstGeom prst="straightConnector1">
              <a:avLst/>
            </a:prstGeom>
            <a:noFill/>
            <a:ln w="1905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3" name="Google Shape;303;p29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straightConnector1">
              <a:avLst/>
            </a:prstGeom>
            <a:noFill/>
            <a:ln w="476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4" name="Google Shape;304;p29"/>
            <p:cNvCxnSpPr/>
            <p:nvPr/>
          </p:nvCxnSpPr>
          <p:spPr>
            <a:xfrm rot="-5400000" flipH="1">
              <a:off x="43241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5" name="Google Shape;305;p29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6" name="Google Shape;306;p29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straightConnector1">
              <a:avLst/>
            </a:prstGeom>
            <a:noFill/>
            <a:ln w="28575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7" name="Google Shape;307;p29"/>
            <p:cNvCxnSpPr/>
            <p:nvPr/>
          </p:nvCxnSpPr>
          <p:spPr>
            <a:xfrm rot="-5400000" flipH="1">
              <a:off x="2547735" y="2013814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rgbClr val="003D7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8" name="Google Shape;308;p29"/>
          <p:cNvSpPr/>
          <p:nvPr/>
        </p:nvSpPr>
        <p:spPr>
          <a:xfrm>
            <a:off x="0" y="1657350"/>
            <a:ext cx="9144000" cy="3004776"/>
          </a:xfrm>
          <a:prstGeom prst="rect">
            <a:avLst/>
          </a:prstGeom>
          <a:solidFill>
            <a:srgbClr val="003D78"/>
          </a:solidFill>
          <a:ln w="15875" cap="flat" cmpd="sng">
            <a:solidFill>
              <a:srgbClr val="003D78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Tw Cen MT" panose="020B0602020104020603" pitchFamily="34" charset="0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09" name="Google Shape;309;p29"/>
          <p:cNvCxnSpPr/>
          <p:nvPr/>
        </p:nvCxnSpPr>
        <p:spPr>
          <a:xfrm>
            <a:off x="0" y="1733550"/>
            <a:ext cx="9144000" cy="119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" name="Google Shape;310;p29"/>
          <p:cNvCxnSpPr/>
          <p:nvPr/>
        </p:nvCxnSpPr>
        <p:spPr>
          <a:xfrm>
            <a:off x="0" y="4603785"/>
            <a:ext cx="9144000" cy="119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Google Shape;311;p29"/>
          <p:cNvSpPr txBox="1">
            <a:spLocks noGrp="1"/>
          </p:cNvSpPr>
          <p:nvPr>
            <p:ph type="body" idx="1"/>
          </p:nvPr>
        </p:nvSpPr>
        <p:spPr>
          <a:xfrm>
            <a:off x="152400" y="3714750"/>
            <a:ext cx="8819834" cy="8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710"/>
              <a:buNone/>
              <a:defRPr sz="1800">
                <a:solidFill>
                  <a:srgbClr val="888FA7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FA7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A7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29"/>
          <p:cNvSpPr txBox="1">
            <a:spLocks noGrp="1"/>
          </p:cNvSpPr>
          <p:nvPr>
            <p:ph type="title"/>
          </p:nvPr>
        </p:nvSpPr>
        <p:spPr>
          <a:xfrm>
            <a:off x="152401" y="3014305"/>
            <a:ext cx="88198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3" name="Google Shape;31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413" y="4705350"/>
            <a:ext cx="2039118" cy="39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D78"/>
              </a:buClr>
              <a:buSzPts val="4000"/>
              <a:buFont typeface="Verdana"/>
              <a:buNone/>
              <a:defRPr>
                <a:solidFill>
                  <a:srgbClr val="003D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0233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3D78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body" idx="2"/>
          </p:nvPr>
        </p:nvSpPr>
        <p:spPr>
          <a:xfrm>
            <a:off x="4663440" y="1280160"/>
            <a:ext cx="40233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3D78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body" idx="3"/>
          </p:nvPr>
        </p:nvSpPr>
        <p:spPr>
          <a:xfrm>
            <a:off x="457200" y="2019300"/>
            <a:ext cx="4023360" cy="269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49250" algn="l">
              <a:spcBef>
                <a:spcPts val="0"/>
              </a:spcBef>
              <a:spcAft>
                <a:spcPts val="0"/>
              </a:spcAft>
              <a:buSzPts val="1900"/>
              <a:buChar char="−"/>
              <a:defRPr sz="2000"/>
            </a:lvl2pPr>
            <a:lvl3pPr marL="1371600" lvl="2" indent="-325755" algn="l">
              <a:spcBef>
                <a:spcPts val="0"/>
              </a:spcBef>
              <a:spcAft>
                <a:spcPts val="0"/>
              </a:spcAft>
              <a:buSzPts val="1530"/>
              <a:buChar char="▪"/>
              <a:defRPr sz="1800"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body" idx="4"/>
          </p:nvPr>
        </p:nvSpPr>
        <p:spPr>
          <a:xfrm>
            <a:off x="4663440" y="2019300"/>
            <a:ext cx="4023360" cy="269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49250" algn="l">
              <a:spcBef>
                <a:spcPts val="0"/>
              </a:spcBef>
              <a:spcAft>
                <a:spcPts val="0"/>
              </a:spcAft>
              <a:buSzPts val="1900"/>
              <a:buChar char="−"/>
              <a:defRPr sz="2000"/>
            </a:lvl2pPr>
            <a:lvl3pPr marL="1371600" lvl="2" indent="-325755" algn="l">
              <a:spcBef>
                <a:spcPts val="0"/>
              </a:spcBef>
              <a:spcAft>
                <a:spcPts val="0"/>
              </a:spcAft>
              <a:buSzPts val="1530"/>
              <a:buChar char="▪"/>
              <a:defRPr sz="1800"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0" lvl="1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0" lvl="2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0" lvl="3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0" lvl="4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0" lvl="5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0" lvl="6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0" lvl="7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0" lvl="8" indent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21" name="Google Shape;321;p35"/>
          <p:cNvSpPr txBox="1"/>
          <p:nvPr/>
        </p:nvSpPr>
        <p:spPr>
          <a:xfrm>
            <a:off x="0" y="4778484"/>
            <a:ext cx="556260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Это учреждение предоставляет равные возможности.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ia with Caption">
  <p:cSld name="Media with 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body" idx="1"/>
          </p:nvPr>
        </p:nvSpPr>
        <p:spPr>
          <a:xfrm>
            <a:off x="457200" y="13716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28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36"/>
          <p:cNvSpPr txBox="1">
            <a:spLocks noGrp="1"/>
          </p:cNvSpPr>
          <p:nvPr>
            <p:ph type="title"/>
          </p:nvPr>
        </p:nvSpPr>
        <p:spPr>
          <a:xfrm>
            <a:off x="457200" y="3529011"/>
            <a:ext cx="82296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body" idx="2"/>
          </p:nvPr>
        </p:nvSpPr>
        <p:spPr>
          <a:xfrm>
            <a:off x="457200" y="40957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7" name="Google Shape;327;p36"/>
          <p:cNvSpPr txBox="1"/>
          <p:nvPr/>
        </p:nvSpPr>
        <p:spPr>
          <a:xfrm>
            <a:off x="0" y="4778484"/>
            <a:ext cx="556260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Это учреждение предоставляет равные возможности.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ia No Title">
  <p:cSld name="Media No Titl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body" idx="1"/>
          </p:nvPr>
        </p:nvSpPr>
        <p:spPr>
          <a:xfrm>
            <a:off x="457200" y="13716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28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 txBox="1"/>
          <p:nvPr/>
        </p:nvSpPr>
        <p:spPr>
          <a:xfrm>
            <a:off x="0" y="4778484"/>
            <a:ext cx="556260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Это учреждение предоставляет равные возможности.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7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0137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284732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338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2280"/>
              <a:buFont typeface="Candara"/>
              <a:buChar char="−"/>
              <a:defRPr sz="24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655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/>
          <p:nvPr/>
        </p:nvSpPr>
        <p:spPr>
          <a:xfrm>
            <a:off x="-91440" y="4773930"/>
            <a:ext cx="9326880" cy="320040"/>
          </a:xfrm>
          <a:prstGeom prst="rect">
            <a:avLst/>
          </a:prstGeom>
          <a:solidFill>
            <a:srgbClr val="003D7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Tw Cen MT" panose="020B0602020104020603" pitchFamily="34" charset="0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3" name="Google Shape;13;p28"/>
          <p:cNvCxnSpPr/>
          <p:nvPr/>
        </p:nvCxnSpPr>
        <p:spPr>
          <a:xfrm>
            <a:off x="-91440" y="4800230"/>
            <a:ext cx="9326880" cy="1191"/>
          </a:xfrm>
          <a:prstGeom prst="straightConnector1">
            <a:avLst/>
          </a:prstGeom>
          <a:noFill/>
          <a:ln w="19050" cap="flat" cmpd="sng">
            <a:solidFill>
              <a:srgbClr val="72AEB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28"/>
          <p:cNvCxnSpPr/>
          <p:nvPr/>
        </p:nvCxnSpPr>
        <p:spPr>
          <a:xfrm>
            <a:off x="-91440" y="5068868"/>
            <a:ext cx="9326880" cy="1191"/>
          </a:xfrm>
          <a:prstGeom prst="straightConnector1">
            <a:avLst/>
          </a:prstGeom>
          <a:noFill/>
          <a:ln w="19050" cap="flat" cmpd="sng">
            <a:solidFill>
              <a:srgbClr val="72AEB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8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7E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0137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457200" y="1284732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338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2280"/>
              <a:buFont typeface="Candara"/>
              <a:buChar char="−"/>
              <a:defRPr sz="2400" b="0" i="0" u="none" strike="noStrike" cap="none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655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/>
          <p:nvPr/>
        </p:nvSpPr>
        <p:spPr>
          <a:xfrm>
            <a:off x="-91440" y="4773930"/>
            <a:ext cx="9326880" cy="320040"/>
          </a:xfrm>
          <a:prstGeom prst="rect">
            <a:avLst/>
          </a:prstGeom>
          <a:solidFill>
            <a:srgbClr val="003D7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Tw Cen MT" panose="020B0602020104020603" pitchFamily="34" charset="0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11" name="Google Shape;111;p27"/>
          <p:cNvCxnSpPr/>
          <p:nvPr/>
        </p:nvCxnSpPr>
        <p:spPr>
          <a:xfrm>
            <a:off x="-91440" y="4800230"/>
            <a:ext cx="9326880" cy="1191"/>
          </a:xfrm>
          <a:prstGeom prst="straightConnector1">
            <a:avLst/>
          </a:prstGeom>
          <a:noFill/>
          <a:ln w="19050" cap="flat" cmpd="sng">
            <a:solidFill>
              <a:srgbClr val="72AEB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27"/>
          <p:cNvCxnSpPr/>
          <p:nvPr/>
        </p:nvCxnSpPr>
        <p:spPr>
          <a:xfrm>
            <a:off x="-91440" y="5068868"/>
            <a:ext cx="9326880" cy="1191"/>
          </a:xfrm>
          <a:prstGeom prst="straightConnector1">
            <a:avLst/>
          </a:prstGeom>
          <a:noFill/>
          <a:ln w="19050" cap="flat" cmpd="sng">
            <a:solidFill>
              <a:srgbClr val="72AEB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wisconsin.gov/civil-rights/index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https://www.fns.usda.gov/civil-right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arol.johnson@dhs.wisconsin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oi.gov/employees/anti-harassment/definition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"/>
          <p:cNvSpPr txBox="1">
            <a:spLocks noGrp="1"/>
          </p:cNvSpPr>
          <p:nvPr>
            <p:ph type="title"/>
          </p:nvPr>
        </p:nvSpPr>
        <p:spPr>
          <a:xfrm>
            <a:off x="152401" y="1773432"/>
            <a:ext cx="881983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ru-RU" sz="3200" dirty="0">
                <a:latin typeface="Verdana"/>
                <a:ea typeface="Verdana"/>
                <a:cs typeface="Verdana"/>
                <a:sym typeface="Verdana"/>
              </a:rPr>
              <a:t>Курс обучения в области гражданских прав для Программы экстренной продовольственной помощи (TEFAP)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0"/>
          <p:cNvSpPr txBox="1">
            <a:spLocks noGrp="1"/>
          </p:cNvSpPr>
          <p:nvPr>
            <p:ph type="title"/>
          </p:nvPr>
        </p:nvSpPr>
        <p:spPr>
          <a:xfrm>
            <a:off x="0" y="14630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ct val="100000"/>
              <a:buFont typeface="Verdana"/>
              <a:buNone/>
            </a:pPr>
            <a:r>
              <a:rPr lang="ru-RU" dirty="0"/>
              <a:t>Необходимый плакат </a:t>
            </a:r>
            <a:br>
              <a:rPr lang="es-AR" dirty="0"/>
            </a:br>
            <a:r>
              <a:rPr lang="ru-RU" b="0" i="0" u="none" strike="noStrike" cap="none" dirty="0"/>
              <a:t>«И справедливость для всех»</a:t>
            </a:r>
            <a:endParaRPr lang="ru-RU" dirty="0"/>
          </a:p>
        </p:txBody>
      </p:sp>
      <p:pic>
        <p:nvPicPr>
          <p:cNvPr id="460" name="Google Shape;460;p10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457200" y="1465304"/>
            <a:ext cx="4022725" cy="307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0"/>
          <p:cNvPicPr preferRelativeResize="0">
            <a:picLocks noGrp="1"/>
          </p:cNvPicPr>
          <p:nvPr>
            <p:ph type="body" idx="2"/>
          </p:nvPr>
        </p:nvPicPr>
        <p:blipFill>
          <a:blip r:embed="rId4"/>
          <a:srcRect/>
          <a:stretch/>
        </p:blipFill>
        <p:spPr>
          <a:xfrm>
            <a:off x="5564981" y="1289304"/>
            <a:ext cx="2220277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0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10</a:t>
            </a:fld>
            <a:endParaRPr lang="en-US" sz="1300" b="0" i="0" u="none" strike="noStrike" cap="none">
              <a:solidFill>
                <a:srgbClr val="FFFFFF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1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4000"/>
              <a:buFont typeface="Verdana"/>
              <a:buNone/>
            </a:pPr>
            <a:r>
              <a:rPr lang="ru-RU"/>
              <a:t>Информация о программе</a:t>
            </a:r>
          </a:p>
        </p:txBody>
      </p:sp>
      <p:sp>
        <p:nvSpPr>
          <p:cNvPr id="470" name="Google Shape;470;p11"/>
          <p:cNvSpPr txBox="1">
            <a:spLocks noGrp="1"/>
          </p:cNvSpPr>
          <p:nvPr>
            <p:ph type="body" idx="1"/>
          </p:nvPr>
        </p:nvSpPr>
        <p:spPr>
          <a:xfrm>
            <a:off x="457200" y="1289304"/>
            <a:ext cx="402336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ru-RU" sz="1900" dirty="0"/>
              <a:t>Сделайте информацию о программе общедоступной.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endParaRPr sz="1900"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Char char="•"/>
            </a:pPr>
            <a:r>
              <a:rPr lang="ru-RU" sz="1900" dirty="0"/>
              <a:t>Информируйте потенциально подходящих лиц, заявителей и участников: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endParaRPr sz="1900" dirty="0"/>
          </a:p>
          <a:p>
            <a:pPr marL="4572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5"/>
              <a:buChar char="•"/>
            </a:pPr>
            <a:r>
              <a:rPr lang="ru-RU" sz="1900" dirty="0"/>
              <a:t>о правах в рамках программы и действиях, которые необходимы для участия; </a:t>
            </a:r>
          </a:p>
          <a:p>
            <a:pPr marL="22860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5"/>
              <a:buNone/>
            </a:pPr>
            <a:endParaRPr sz="1900" dirty="0"/>
          </a:p>
          <a:p>
            <a:pPr marL="4572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5"/>
              <a:buChar char="•"/>
            </a:pPr>
            <a:r>
              <a:rPr lang="ru-RU" sz="1900" dirty="0"/>
              <a:t>об изменениях в программах.</a:t>
            </a:r>
          </a:p>
          <a:p>
            <a:pPr marL="457200" lvl="1" indent="-11398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5"/>
              <a:buNone/>
            </a:pPr>
            <a:endParaRPr sz="1900" dirty="0"/>
          </a:p>
        </p:txBody>
      </p:sp>
      <p:pic>
        <p:nvPicPr>
          <p:cNvPr id="471" name="Google Shape;471;p11" descr="Scrabble tiles spelling change with the word chance also displaye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3440" y="1751533"/>
            <a:ext cx="4023360" cy="2504542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1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2"/>
          <p:cNvSpPr txBox="1">
            <a:spLocks noGrp="1"/>
          </p:cNvSpPr>
          <p:nvPr>
            <p:ph type="title"/>
          </p:nvPr>
        </p:nvSpPr>
        <p:spPr>
          <a:xfrm>
            <a:off x="0" y="13334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4000"/>
              <a:buFont typeface="Verdana"/>
              <a:buNone/>
            </a:pPr>
            <a:r>
              <a:rPr lang="ru-RU" sz="3400" b="0" cap="none" dirty="0">
                <a:latin typeface="Verdana"/>
                <a:ea typeface="Verdana"/>
                <a:cs typeface="Verdana"/>
                <a:sym typeface="Verdana"/>
              </a:rPr>
              <a:t>Заявление о недопущении дискриминации</a:t>
            </a:r>
          </a:p>
        </p:txBody>
      </p:sp>
      <p:pic>
        <p:nvPicPr>
          <p:cNvPr id="480" name="Google Shape;480;p12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457200" y="1394460"/>
            <a:ext cx="4023360" cy="321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2"/>
          <p:cNvSpPr txBox="1"/>
          <p:nvPr/>
        </p:nvSpPr>
        <p:spPr>
          <a:xfrm>
            <a:off x="4663440" y="1289304"/>
            <a:ext cx="41906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rPr>
              <a:t>Важно доносить идею о равных возможностях во </a:t>
            </a:r>
            <a:r>
              <a:rPr lang="ru-RU" sz="2100" b="1" dirty="0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rPr>
              <a:t>всех</a:t>
            </a:r>
            <a:r>
              <a:rPr lang="ru-RU" sz="2100" i="1" dirty="0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100" dirty="0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rPr>
              <a:t>материалах</a:t>
            </a:r>
            <a:r>
              <a:rPr lang="ru-RU" sz="2100" i="1" dirty="0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ru-RU" sz="2100" dirty="0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rPr>
              <a:t>используемых для предоставления информации о программе: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13775"/>
              </a:buClr>
              <a:buSzPts val="2400"/>
              <a:buFont typeface="Arial"/>
              <a:buChar char="•"/>
            </a:pPr>
            <a:r>
              <a:rPr lang="ru-RU" sz="2100" dirty="0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rPr>
              <a:t>на веб-странице;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13775"/>
              </a:buClr>
              <a:buSzPts val="2400"/>
              <a:buFont typeface="Arial"/>
              <a:buChar char="•"/>
            </a:pPr>
            <a:r>
              <a:rPr lang="ru-RU" sz="2100" dirty="0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rPr>
              <a:t>в литературе по программе; 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13775"/>
              </a:buClr>
              <a:buSzPts val="2400"/>
              <a:buFont typeface="Arial"/>
              <a:buChar char="•"/>
            </a:pPr>
            <a:r>
              <a:rPr lang="ru-RU" sz="2100" dirty="0">
                <a:solidFill>
                  <a:srgbClr val="001E3C"/>
                </a:solidFill>
                <a:latin typeface="Tahoma"/>
                <a:ea typeface="Tahoma"/>
                <a:cs typeface="Tahoma"/>
                <a:sym typeface="Tahoma"/>
              </a:rPr>
              <a:t>в форме подтверждения права на участие.</a:t>
            </a:r>
          </a:p>
        </p:txBody>
      </p:sp>
      <p:sp>
        <p:nvSpPr>
          <p:cNvPr id="482" name="Google Shape;482;p12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3"/>
          <p:cNvSpPr txBox="1">
            <a:spLocks noGrp="1"/>
          </p:cNvSpPr>
          <p:nvPr>
            <p:ph type="ctrTitle"/>
          </p:nvPr>
        </p:nvSpPr>
        <p:spPr>
          <a:xfrm>
            <a:off x="228600" y="1428750"/>
            <a:ext cx="670560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Verdana"/>
              <a:buNone/>
            </a:pPr>
            <a:r>
              <a:rPr lang="ru-RU"/>
              <a:t>Обсуждение</a:t>
            </a:r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1"/>
          </p:nvPr>
        </p:nvSpPr>
        <p:spPr>
          <a:xfrm>
            <a:off x="228600" y="3028950"/>
            <a:ext cx="670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Обсудим следующее. . 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4"/>
          <p:cNvSpPr txBox="1">
            <a:spLocks noGrp="1"/>
          </p:cNvSpPr>
          <p:nvPr>
            <p:ph type="title"/>
          </p:nvPr>
        </p:nvSpPr>
        <p:spPr>
          <a:xfrm>
            <a:off x="457200" y="37718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ru-RU" sz="2800" b="1" dirty="0">
                <a:latin typeface="Verdana"/>
                <a:ea typeface="Verdana"/>
                <a:cs typeface="Verdana"/>
                <a:sym typeface="Verdana"/>
              </a:rPr>
              <a:t>В пункте выдачи продовольствия на видном для всех месте необходимо разместить плакат «И справедливость для всех».</a:t>
            </a:r>
          </a:p>
        </p:txBody>
      </p:sp>
      <p:sp>
        <p:nvSpPr>
          <p:cNvPr id="498" name="Google Shape;498;p14"/>
          <p:cNvSpPr txBox="1">
            <a:spLocks noGrp="1"/>
          </p:cNvSpPr>
          <p:nvPr>
            <p:ph type="body" idx="1"/>
          </p:nvPr>
        </p:nvSpPr>
        <p:spPr>
          <a:xfrm>
            <a:off x="457200" y="1550126"/>
            <a:ext cx="8229600" cy="316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dirty="0"/>
          </a:p>
          <a:p>
            <a:pPr marL="228600" lvl="0" indent="-101600" algn="l" rtl="0"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ru-RU" sz="2400" b="1">
                <a:solidFill>
                  <a:srgbClr val="013775"/>
                </a:solidFill>
              </a:rPr>
              <a:t>Верно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dirty="0">
              <a:solidFill>
                <a:srgbClr val="013775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ru-RU" sz="2400" b="1">
                <a:solidFill>
                  <a:srgbClr val="013775"/>
                </a:solidFill>
              </a:rPr>
              <a:t>Неверно</a:t>
            </a:r>
          </a:p>
        </p:txBody>
      </p:sp>
      <p:sp>
        <p:nvSpPr>
          <p:cNvPr id="499" name="Google Shape;499;p14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5"/>
          <p:cNvSpPr txBox="1">
            <a:spLocks noGrp="1"/>
          </p:cNvSpPr>
          <p:nvPr>
            <p:ph type="title"/>
          </p:nvPr>
        </p:nvSpPr>
        <p:spPr>
          <a:xfrm>
            <a:off x="959005" y="133349"/>
            <a:ext cx="722599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3700"/>
              <a:buFont typeface="Verdana"/>
              <a:buNone/>
            </a:pPr>
            <a:r>
              <a:rPr lang="ru-RU" sz="3300" spc="-20" dirty="0"/>
              <a:t>Ограниченное знание английского языка</a:t>
            </a:r>
          </a:p>
        </p:txBody>
      </p:sp>
      <p:pic>
        <p:nvPicPr>
          <p:cNvPr id="507" name="Google Shape;507;p15" descr="Hello displayed in other languages in bright color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92465"/>
            <a:ext cx="4023360" cy="3022678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15"/>
          <p:cNvSpPr txBox="1">
            <a:spLocks noGrp="1"/>
          </p:cNvSpPr>
          <p:nvPr>
            <p:ph type="body" idx="2"/>
          </p:nvPr>
        </p:nvSpPr>
        <p:spPr>
          <a:xfrm>
            <a:off x="4663440" y="1355508"/>
            <a:ext cx="4023360" cy="324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ru-RU" sz="2200"/>
              <a:t>Требуется для участников, для которых английский не является основным языком.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ru-RU" sz="2200"/>
              <a:t>Языковая помощь должна быть точной, своевременной и эффективной.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ru-RU" sz="2200"/>
              <a:t>Бесплатно для лиц с ограниченным знанием английского языка.</a:t>
            </a:r>
          </a:p>
          <a:p>
            <a:pPr marL="228600" lvl="0" indent="-88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sz="2200" dirty="0"/>
          </a:p>
        </p:txBody>
      </p:sp>
      <p:sp>
        <p:nvSpPr>
          <p:cNvPr id="509" name="Google Shape;509;p15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6"/>
          <p:cNvSpPr txBox="1">
            <a:spLocks noGrp="1"/>
          </p:cNvSpPr>
          <p:nvPr>
            <p:ph type="title"/>
          </p:nvPr>
        </p:nvSpPr>
        <p:spPr>
          <a:xfrm>
            <a:off x="0" y="13334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2800"/>
              <a:buFont typeface="Verdana"/>
              <a:buNone/>
            </a:pPr>
            <a:r>
              <a:rPr lang="ru-RU" sz="2800" spc="-20" dirty="0"/>
              <a:t>Языковая помощь семьям</a:t>
            </a:r>
            <a:br>
              <a:rPr lang="ru-RU" sz="2800" spc="-20" dirty="0"/>
            </a:br>
            <a:r>
              <a:rPr lang="ru-RU" sz="2800" spc="-20" dirty="0"/>
              <a:t>с ограниченным знанием английского языка</a:t>
            </a:r>
          </a:p>
        </p:txBody>
      </p:sp>
      <p:pic>
        <p:nvPicPr>
          <p:cNvPr id="517" name="Google Shape;517;p16" descr="Diverse volunteers sorting food donations and box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751" y="1628503"/>
            <a:ext cx="3816716" cy="2538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8" name="Google Shape;518;p16" descr="Blue box with white letters says,&#10;Bilingual volunteers."/>
          <p:cNvGrpSpPr/>
          <p:nvPr/>
        </p:nvGrpSpPr>
        <p:grpSpPr>
          <a:xfrm>
            <a:off x="4566332" y="1499171"/>
            <a:ext cx="3815668" cy="767779"/>
            <a:chOff x="0" y="27871"/>
            <a:chExt cx="4023360" cy="1072579"/>
          </a:xfrm>
        </p:grpSpPr>
        <p:sp>
          <p:nvSpPr>
            <p:cNvPr id="519" name="Google Shape;519;p16"/>
            <p:cNvSpPr/>
            <p:nvPr/>
          </p:nvSpPr>
          <p:spPr>
            <a:xfrm>
              <a:off x="0" y="27871"/>
              <a:ext cx="4023360" cy="10725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0" name="Google Shape;520;p16"/>
            <p:cNvSpPr txBox="1"/>
            <p:nvPr/>
          </p:nvSpPr>
          <p:spPr>
            <a:xfrm>
              <a:off x="52359" y="80230"/>
              <a:ext cx="3918642" cy="967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rPr lang="ru-RU" sz="20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Двуязычные волонтеры.</a:t>
              </a:r>
            </a:p>
          </p:txBody>
        </p:sp>
      </p:grpSp>
      <p:grpSp>
        <p:nvGrpSpPr>
          <p:cNvPr id="521" name="Google Shape;521;p16" descr="Blue box with white text that says, Public service interpreter"/>
          <p:cNvGrpSpPr/>
          <p:nvPr/>
        </p:nvGrpSpPr>
        <p:grpSpPr>
          <a:xfrm>
            <a:off x="4618691" y="2495329"/>
            <a:ext cx="3815668" cy="767779"/>
            <a:chOff x="0" y="1178210"/>
            <a:chExt cx="4023360" cy="1072579"/>
          </a:xfrm>
        </p:grpSpPr>
        <p:sp>
          <p:nvSpPr>
            <p:cNvPr id="522" name="Google Shape;522;p16"/>
            <p:cNvSpPr/>
            <p:nvPr/>
          </p:nvSpPr>
          <p:spPr>
            <a:xfrm>
              <a:off x="0" y="1178210"/>
              <a:ext cx="4023360" cy="10725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3" name="Google Shape;523;p16"/>
            <p:cNvSpPr txBox="1"/>
            <p:nvPr/>
          </p:nvSpPr>
          <p:spPr>
            <a:xfrm>
              <a:off x="52359" y="1230569"/>
              <a:ext cx="3918642" cy="967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rPr lang="ru-RU" sz="17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Специалист в области устного перевода для государственных и муниципальных нужд.</a:t>
              </a:r>
            </a:p>
          </p:txBody>
        </p:sp>
      </p:grpSp>
      <p:grpSp>
        <p:nvGrpSpPr>
          <p:cNvPr id="524" name="Google Shape;524;p16" descr="Blue box with white letters says, Language line or use app."/>
          <p:cNvGrpSpPr/>
          <p:nvPr/>
        </p:nvGrpSpPr>
        <p:grpSpPr>
          <a:xfrm>
            <a:off x="4586805" y="3485931"/>
            <a:ext cx="3847554" cy="849588"/>
            <a:chOff x="0" y="2328549"/>
            <a:chExt cx="4023360" cy="1072579"/>
          </a:xfrm>
        </p:grpSpPr>
        <p:sp>
          <p:nvSpPr>
            <p:cNvPr id="525" name="Google Shape;525;p16"/>
            <p:cNvSpPr/>
            <p:nvPr/>
          </p:nvSpPr>
          <p:spPr>
            <a:xfrm>
              <a:off x="0" y="2328549"/>
              <a:ext cx="4023360" cy="10725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6" name="Google Shape;526;p16" descr="Blue box with white text, Language line or use app."/>
            <p:cNvSpPr txBox="1"/>
            <p:nvPr/>
          </p:nvSpPr>
          <p:spPr>
            <a:xfrm>
              <a:off x="52359" y="2380908"/>
              <a:ext cx="3918642" cy="967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rPr lang="ru-RU" sz="20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Языковая линия или использование приложения.</a:t>
              </a:r>
            </a:p>
          </p:txBody>
        </p:sp>
      </p:grpSp>
      <p:sp>
        <p:nvSpPr>
          <p:cNvPr id="527" name="Google Shape;527;p16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title"/>
          </p:nvPr>
        </p:nvSpPr>
        <p:spPr>
          <a:xfrm>
            <a:off x="0" y="13334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4000"/>
              <a:buFont typeface="Verdana"/>
              <a:buNone/>
            </a:pPr>
            <a:r>
              <a:rPr lang="ru-RU" sz="3000" b="0" dirty="0"/>
              <a:t>Обоснованно необходимые удобства для людей с ограниченными возможностями</a:t>
            </a:r>
          </a:p>
        </p:txBody>
      </p:sp>
      <p:sp>
        <p:nvSpPr>
          <p:cNvPr id="535" name="Google Shape;535;p17"/>
          <p:cNvSpPr txBox="1">
            <a:spLocks noGrp="1"/>
          </p:cNvSpPr>
          <p:nvPr>
            <p:ph type="body" idx="1"/>
          </p:nvPr>
        </p:nvSpPr>
        <p:spPr>
          <a:xfrm>
            <a:off x="457200" y="1389663"/>
            <a:ext cx="402336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ru-RU" sz="2200" dirty="0"/>
              <a:t>Обеспечьте «обоснованно необходимые удобства» для людей с ограниченными возможностями.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sz="2200" dirty="0"/>
          </a:p>
          <a:p>
            <a:pPr marL="457200" lvl="0" indent="-457200" algn="l" rtl="0">
              <a:spcAft>
                <a:spcPts val="0"/>
              </a:spcAft>
              <a:buSzPts val="2200"/>
              <a:buFont typeface="Arial"/>
              <a:buChar char="•"/>
            </a:pPr>
            <a:r>
              <a:rPr lang="ru-RU" sz="2200" dirty="0"/>
              <a:t>Инвалидность может быть связана с физическим или психическим расстройством, которое существенно ограничивает один или несколько основных видов жизнедеятельности.</a:t>
            </a:r>
          </a:p>
          <a:p>
            <a:pPr marL="228600" lvl="0" indent="-8890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sz="2200" dirty="0"/>
          </a:p>
        </p:txBody>
      </p:sp>
      <p:pic>
        <p:nvPicPr>
          <p:cNvPr id="536" name="Google Shape;536;p17" descr="Not all disabilities are visible words displayed on a window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63440" y="1693078"/>
            <a:ext cx="4023360" cy="2621452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17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8"/>
          <p:cNvSpPr txBox="1">
            <a:spLocks noGrp="1"/>
          </p:cNvSpPr>
          <p:nvPr>
            <p:ph type="title"/>
          </p:nvPr>
        </p:nvSpPr>
        <p:spPr>
          <a:xfrm>
            <a:off x="457200" y="111357"/>
            <a:ext cx="8229600" cy="85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4000"/>
              <a:buFont typeface="Verdana"/>
              <a:buNone/>
            </a:pPr>
            <a:r>
              <a:rPr lang="ru-RU" dirty="0"/>
              <a:t>Право на подачу жалоб</a:t>
            </a:r>
          </a:p>
        </p:txBody>
      </p:sp>
      <p:pic>
        <p:nvPicPr>
          <p:cNvPr id="545" name="Google Shape;545;p18" descr="Papers with a pen displayed on a blue backgroun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14282">
            <a:off x="736603" y="1584836"/>
            <a:ext cx="2379831" cy="2400939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8"/>
          <p:cNvSpPr txBox="1"/>
          <p:nvPr/>
        </p:nvSpPr>
        <p:spPr>
          <a:xfrm>
            <a:off x="3622075" y="1034646"/>
            <a:ext cx="5254296" cy="337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2400"/>
              <a:buFont typeface="Arial"/>
              <a:buChar char="•"/>
            </a:pPr>
            <a:r>
              <a:rPr lang="ru-RU" sz="1950" dirty="0">
                <a:solidFill>
                  <a:srgbClr val="013775"/>
                </a:solidFill>
                <a:latin typeface="Tahoma"/>
                <a:ea typeface="Tahoma"/>
                <a:cs typeface="Tahoma"/>
                <a:sym typeface="Tahoma"/>
              </a:rPr>
              <a:t>Жалобы можно подавать в устной или письменной форме, анонимно или нет.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013775"/>
              </a:buClr>
              <a:buSzPts val="2400"/>
              <a:buFont typeface="Arial"/>
              <a:buChar char="•"/>
            </a:pPr>
            <a:r>
              <a:rPr lang="ru-RU" sz="1950" dirty="0">
                <a:solidFill>
                  <a:srgbClr val="013775"/>
                </a:solidFill>
                <a:latin typeface="Tahoma"/>
                <a:ea typeface="Tahoma"/>
                <a:cs typeface="Tahoma"/>
                <a:sym typeface="Tahoma"/>
              </a:rPr>
              <a:t>Необходимо уведомлять местных координаторов TEFAP и DHS TEFAP.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013775"/>
              </a:buClr>
              <a:buSzPts val="2400"/>
              <a:buFont typeface="Arial"/>
              <a:buChar char="•"/>
            </a:pPr>
            <a:r>
              <a:rPr lang="ru-RU" sz="1950" dirty="0">
                <a:solidFill>
                  <a:srgbClr val="013775"/>
                </a:solidFill>
                <a:latin typeface="Tahoma"/>
                <a:ea typeface="Tahoma"/>
                <a:cs typeface="Tahoma"/>
                <a:sym typeface="Tahoma"/>
              </a:rPr>
              <a:t>Можно направлять жалобы непосредственно в Министерство сельского хозяйства США (USDA) с использованием онлайн-формы.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013775"/>
              </a:buClr>
              <a:buSzPts val="2400"/>
              <a:buFont typeface="Arial"/>
              <a:buChar char="•"/>
            </a:pPr>
            <a:r>
              <a:rPr lang="ru-RU" sz="1950" dirty="0">
                <a:solidFill>
                  <a:srgbClr val="013775"/>
                </a:solidFill>
                <a:latin typeface="Tahoma"/>
                <a:ea typeface="Tahoma"/>
                <a:cs typeface="Tahoma"/>
                <a:sym typeface="Tahoma"/>
              </a:rPr>
              <a:t>Жалобы можно подавать в течение 180 дней с момента предполагаемого дискриминационного действия.</a:t>
            </a:r>
            <a:endParaRPr sz="195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7" name="Google Shape;547;p18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9"/>
          <p:cNvSpPr txBox="1">
            <a:spLocks noGrp="1"/>
          </p:cNvSpPr>
          <p:nvPr>
            <p:ph type="title"/>
          </p:nvPr>
        </p:nvSpPr>
        <p:spPr>
          <a:xfrm>
            <a:off x="457200" y="952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3700"/>
              <a:buFont typeface="Verdana"/>
              <a:buNone/>
            </a:pPr>
            <a:r>
              <a:rPr lang="ru-RU" sz="3700" dirty="0"/>
              <a:t>Обучение в области гражданских прав для персонала</a:t>
            </a:r>
          </a:p>
        </p:txBody>
      </p:sp>
      <p:sp>
        <p:nvSpPr>
          <p:cNvPr id="555" name="Google Shape;555;p19"/>
          <p:cNvSpPr txBox="1">
            <a:spLocks noGrp="1"/>
          </p:cNvSpPr>
          <p:nvPr>
            <p:ph type="body" idx="1"/>
          </p:nvPr>
        </p:nvSpPr>
        <p:spPr>
          <a:xfrm>
            <a:off x="457200" y="1289304"/>
            <a:ext cx="4023360" cy="570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1650" spc="-20" dirty="0"/>
              <a:t>Обучение должно проводиться, если сотрудники напрямую контактируют с заявителями/участниками программы TEFAP.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ru-RU" sz="1650" spc="-20" dirty="0"/>
              <a:t>Презентация соответствует требованиям к обучению волонтеров.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ru-RU" sz="1650" spc="-20" dirty="0"/>
              <a:t>Обучение необходимо для новых сотрудников, а затем должно проводиться ежегодно.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ru-RU" sz="1650" spc="-20" dirty="0"/>
              <a:t>Ведите учет дат презентаций и их участников.</a:t>
            </a:r>
          </a:p>
          <a:p>
            <a:pPr marL="228600" lvl="0" indent="-101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650" spc="-20" dirty="0"/>
          </a:p>
        </p:txBody>
      </p:sp>
      <p:pic>
        <p:nvPicPr>
          <p:cNvPr id="556" name="Google Shape;556;p19" descr="A group of people around a table.&#10;&#10;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21973"/>
          <a:stretch/>
        </p:blipFill>
        <p:spPr>
          <a:xfrm>
            <a:off x="4663440" y="1289304"/>
            <a:ext cx="402336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9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"/>
          <p:cNvSpPr txBox="1">
            <a:spLocks noGrp="1"/>
          </p:cNvSpPr>
          <p:nvPr>
            <p:ph type="title"/>
          </p:nvPr>
        </p:nvSpPr>
        <p:spPr>
          <a:xfrm>
            <a:off x="0" y="13334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ru-RU" dirty="0"/>
              <a:t>Почему гражданские права важны?</a:t>
            </a:r>
          </a:p>
        </p:txBody>
      </p:sp>
      <p:sp>
        <p:nvSpPr>
          <p:cNvPr id="346" name="Google Shape;346;p2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grpSp>
        <p:nvGrpSpPr>
          <p:cNvPr id="347" name="Google Shape;347;p2"/>
          <p:cNvGrpSpPr/>
          <p:nvPr/>
        </p:nvGrpSpPr>
        <p:grpSpPr>
          <a:xfrm>
            <a:off x="457200" y="1289722"/>
            <a:ext cx="8229600" cy="3428163"/>
            <a:chOff x="0" y="418"/>
            <a:chExt cx="8229600" cy="3428163"/>
          </a:xfrm>
        </p:grpSpPr>
        <p:sp>
          <p:nvSpPr>
            <p:cNvPr id="348" name="Google Shape;348;p2"/>
            <p:cNvSpPr/>
            <p:nvPr/>
          </p:nvSpPr>
          <p:spPr>
            <a:xfrm>
              <a:off x="0" y="418"/>
              <a:ext cx="8229600" cy="979475"/>
            </a:xfrm>
            <a:prstGeom prst="roundRect">
              <a:avLst>
                <a:gd name="adj" fmla="val 10000"/>
              </a:avLst>
            </a:prstGeom>
            <a:solidFill>
              <a:srgbClr val="C9C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96291" y="220800"/>
              <a:ext cx="538711" cy="53871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131293" y="418"/>
              <a:ext cx="7098306" cy="9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 txBox="1"/>
            <p:nvPr/>
          </p:nvSpPr>
          <p:spPr>
            <a:xfrm>
              <a:off x="1131293" y="418"/>
              <a:ext cx="7098306" cy="9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650" tIns="103650" rIns="103650" bIns="10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E3C"/>
                </a:buClr>
                <a:buSzPts val="2800"/>
                <a:buFont typeface="Tahoma"/>
                <a:buNone/>
              </a:pPr>
              <a:r>
                <a:rPr lang="ru-RU" sz="2800">
                  <a:solidFill>
                    <a:srgbClr val="001E3C"/>
                  </a:solidFill>
                  <a:latin typeface="Tahoma"/>
                  <a:ea typeface="Tahoma"/>
                  <a:cs typeface="Tahoma"/>
                  <a:sym typeface="Tahoma"/>
                </a:rPr>
                <a:t>Мы заботимся о людях. </a:t>
              </a: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0" y="1224762"/>
              <a:ext cx="8229600" cy="979475"/>
            </a:xfrm>
            <a:prstGeom prst="roundRect">
              <a:avLst>
                <a:gd name="adj" fmla="val 10000"/>
              </a:avLst>
            </a:prstGeom>
            <a:solidFill>
              <a:srgbClr val="C9C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96291" y="1445144"/>
              <a:ext cx="538711" cy="53871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131293" y="1224762"/>
              <a:ext cx="7098306" cy="9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 txBox="1"/>
            <p:nvPr/>
          </p:nvSpPr>
          <p:spPr>
            <a:xfrm>
              <a:off x="1131293" y="1224762"/>
              <a:ext cx="7098306" cy="9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650" tIns="103650" rIns="103650" bIns="10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E3C"/>
                </a:buClr>
                <a:buSzPts val="2800"/>
                <a:buFont typeface="Tahoma"/>
                <a:buNone/>
              </a:pPr>
              <a:r>
                <a:rPr lang="ru-RU" sz="2800">
                  <a:solidFill>
                    <a:srgbClr val="001E3C"/>
                  </a:solidFill>
                  <a:latin typeface="Tahoma"/>
                  <a:ea typeface="Tahoma"/>
                  <a:cs typeface="Tahoma"/>
                  <a:sym typeface="Tahoma"/>
                </a:rPr>
                <a:t>Поддержка людей в это сложное время. </a:t>
              </a: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0" y="2449106"/>
              <a:ext cx="8229600" cy="979475"/>
            </a:xfrm>
            <a:prstGeom prst="roundRect">
              <a:avLst>
                <a:gd name="adj" fmla="val 10000"/>
              </a:avLst>
            </a:prstGeom>
            <a:solidFill>
              <a:srgbClr val="C9C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96291" y="2669488"/>
              <a:ext cx="538711" cy="53871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131293" y="2449106"/>
              <a:ext cx="7098306" cy="9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 txBox="1"/>
            <p:nvPr/>
          </p:nvSpPr>
          <p:spPr>
            <a:xfrm>
              <a:off x="1131293" y="2449106"/>
              <a:ext cx="7098306" cy="9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650" tIns="103650" rIns="103650" bIns="10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E3C"/>
                </a:buClr>
                <a:buSzPts val="2800"/>
                <a:buFont typeface="Tahoma"/>
                <a:buNone/>
              </a:pPr>
              <a:r>
                <a:rPr lang="ru-RU" sz="2800">
                  <a:solidFill>
                    <a:srgbClr val="001E3C"/>
                  </a:solidFill>
                  <a:latin typeface="Tahoma"/>
                  <a:ea typeface="Tahoma"/>
                  <a:cs typeface="Tahoma"/>
                  <a:sym typeface="Tahoma"/>
                </a:rPr>
                <a:t>Это закон, и это правильно.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0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ct val="100000"/>
              <a:buFont typeface="Verdana"/>
              <a:buNone/>
            </a:pPr>
            <a:r>
              <a:rPr lang="ru-RU" sz="4000">
                <a:latin typeface="Verdana"/>
                <a:ea typeface="Verdana"/>
                <a:cs typeface="Verdana"/>
                <a:sym typeface="Verdana"/>
              </a:rPr>
              <a:t>При каждом взаимодействии с участниками</a:t>
            </a:r>
            <a:r>
              <a:rPr lang="ru-RU">
                <a:latin typeface="Verdana"/>
                <a:ea typeface="Verdana"/>
                <a:cs typeface="Verdana"/>
                <a:sym typeface="Verdana"/>
              </a:rPr>
              <a:t>: </a:t>
            </a:r>
          </a:p>
        </p:txBody>
      </p:sp>
      <p:pic>
        <p:nvPicPr>
          <p:cNvPr id="565" name="Google Shape;565;p20" descr="A person using sign language displayed on a laptop computer screen with a person with a hearing device viewing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9667" y="1824021"/>
            <a:ext cx="3730894" cy="252915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0"/>
          <p:cNvSpPr txBox="1">
            <a:spLocks noGrp="1"/>
          </p:cNvSpPr>
          <p:nvPr>
            <p:ph type="body" idx="2"/>
          </p:nvPr>
        </p:nvSpPr>
        <p:spPr>
          <a:xfrm>
            <a:off x="4663441" y="1374098"/>
            <a:ext cx="423220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2600" b="1" i="1" dirty="0">
                <a:solidFill>
                  <a:srgbClr val="013775"/>
                </a:solidFill>
                <a:latin typeface="Tahoma"/>
                <a:ea typeface="Tahoma"/>
                <a:cs typeface="Tahoma"/>
                <a:sym typeface="Tahoma"/>
              </a:rPr>
              <a:t>Спросите себя: я…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700" dirty="0">
              <a:solidFill>
                <a:srgbClr val="01377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ru-RU" sz="2000" spc="-20" dirty="0">
                <a:solidFill>
                  <a:srgbClr val="013775"/>
                </a:solidFill>
              </a:rPr>
              <a:t>Отношусь к людям так, как хочу, чтобы относились ко мне?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700" spc="-20" dirty="0">
              <a:solidFill>
                <a:srgbClr val="01377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ru-RU" sz="2000" spc="-20" dirty="0">
                <a:solidFill>
                  <a:srgbClr val="013775"/>
                </a:solidFill>
              </a:rPr>
              <a:t>Отношусь к этому человеку так же, как я отношусь к другим людям?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700" spc="-20" dirty="0">
              <a:solidFill>
                <a:srgbClr val="01377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ru-RU" sz="2000" spc="-20" dirty="0">
                <a:solidFill>
                  <a:srgbClr val="013775"/>
                </a:solidFill>
              </a:rPr>
              <a:t>Объясняю правила, политики, ожидания?</a:t>
            </a:r>
          </a:p>
          <a:p>
            <a:pPr marL="228600" lvl="0" indent="-87629" algn="l" rtl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228600" lvl="0" indent="-87629" algn="l" rtl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567" name="Google Shape;567;p20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1"/>
          <p:cNvSpPr txBox="1">
            <a:spLocks noGrp="1"/>
          </p:cNvSpPr>
          <p:nvPr>
            <p:ph type="ctrTitle"/>
          </p:nvPr>
        </p:nvSpPr>
        <p:spPr>
          <a:xfrm>
            <a:off x="228600" y="1428750"/>
            <a:ext cx="670560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Verdana"/>
              <a:buNone/>
            </a:pPr>
            <a:r>
              <a:rPr lang="ru-RU"/>
              <a:t>Сценарии</a:t>
            </a:r>
          </a:p>
        </p:txBody>
      </p:sp>
      <p:sp>
        <p:nvSpPr>
          <p:cNvPr id="575" name="Google Shape;575;p21"/>
          <p:cNvSpPr txBox="1">
            <a:spLocks noGrp="1"/>
          </p:cNvSpPr>
          <p:nvPr>
            <p:ph type="subTitle" idx="1"/>
          </p:nvPr>
        </p:nvSpPr>
        <p:spPr>
          <a:xfrm>
            <a:off x="228600" y="3028950"/>
            <a:ext cx="670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Что бы вы сделали?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2"/>
          <p:cNvSpPr txBox="1">
            <a:spLocks noGrp="1"/>
          </p:cNvSpPr>
          <p:nvPr>
            <p:ph type="title"/>
          </p:nvPr>
        </p:nvSpPr>
        <p:spPr>
          <a:xfrm>
            <a:off x="304800" y="72628"/>
            <a:ext cx="8382000" cy="181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ru-RU" sz="2400" b="1">
                <a:latin typeface="Verdana"/>
                <a:ea typeface="Verdana"/>
                <a:cs typeface="Verdana"/>
                <a:sym typeface="Verdana"/>
              </a:rPr>
              <a:t>Участник пытается поговорить с волонтером в пункте выдачи продовольствия на языке, отличном от английского, но волонтер не понимает участника. Участник уходит, не дождавшись обслуживания.</a:t>
            </a:r>
          </a:p>
        </p:txBody>
      </p:sp>
      <p:sp>
        <p:nvSpPr>
          <p:cNvPr id="583" name="Google Shape;583;p22"/>
          <p:cNvSpPr txBox="1">
            <a:spLocks noGrp="1"/>
          </p:cNvSpPr>
          <p:nvPr>
            <p:ph type="body" idx="1"/>
          </p:nvPr>
        </p:nvSpPr>
        <p:spPr>
          <a:xfrm>
            <a:off x="381000" y="1955674"/>
            <a:ext cx="7467600" cy="26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>
                <a:solidFill>
                  <a:srgbClr val="013775"/>
                </a:solidFill>
              </a:rPr>
              <a:t>Как следовало поступить в этой ситуации?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3"/>
          <p:cNvSpPr txBox="1">
            <a:spLocks noGrp="1"/>
          </p:cNvSpPr>
          <p:nvPr>
            <p:ph type="title"/>
          </p:nvPr>
        </p:nvSpPr>
        <p:spPr>
          <a:xfrm>
            <a:off x="457200" y="199377"/>
            <a:ext cx="8229600" cy="143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ru-RU" sz="2400" b="1">
                <a:latin typeface="Verdana"/>
                <a:ea typeface="Verdana"/>
                <a:cs typeface="Verdana"/>
                <a:sym typeface="Verdana"/>
              </a:rPr>
              <a:t>Человек в инвалидной коляске жалуется, что место, где ему сказали забрать продуктовый набор, недоступно, поскольку там нет пандуса для инвалидных колясок.</a:t>
            </a:r>
          </a:p>
        </p:txBody>
      </p:sp>
      <p:sp>
        <p:nvSpPr>
          <p:cNvPr id="592" name="Google Shape;592;p23"/>
          <p:cNvSpPr txBox="1">
            <a:spLocks noGrp="1"/>
          </p:cNvSpPr>
          <p:nvPr>
            <p:ph type="body" idx="1"/>
          </p:nvPr>
        </p:nvSpPr>
        <p:spPr>
          <a:xfrm>
            <a:off x="381000" y="1733550"/>
            <a:ext cx="7470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>
                <a:solidFill>
                  <a:srgbClr val="013775"/>
                </a:solidFill>
              </a:rPr>
              <a:t>Какие меры необходимо предпринять, чтобы обеспечить удобства для этого участника?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593" name="Google Shape;593;p23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4"/>
          <p:cNvSpPr txBox="1">
            <a:spLocks noGrp="1"/>
          </p:cNvSpPr>
          <p:nvPr>
            <p:ph type="title"/>
          </p:nvPr>
        </p:nvSpPr>
        <p:spPr>
          <a:xfrm>
            <a:off x="457200" y="361445"/>
            <a:ext cx="8229600" cy="1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ru-RU" sz="2400" b="1" dirty="0"/>
              <a:t>Проверяющий представитель штата посещает пункт выдачи продовольствия и видит плакат </a:t>
            </a:r>
            <a:r>
              <a:rPr lang="ru-RU" sz="2400" b="1" i="1" dirty="0"/>
              <a:t>«И правосудие для всех»</a:t>
            </a:r>
            <a:r>
              <a:rPr lang="ru-RU" sz="2400" b="1" dirty="0"/>
              <a:t> в кабинете директора — помещении, обычно недоступном для заявителей и участников программы.</a:t>
            </a:r>
          </a:p>
        </p:txBody>
      </p:sp>
      <p:sp>
        <p:nvSpPr>
          <p:cNvPr id="601" name="Google Shape;601;p24"/>
          <p:cNvSpPr txBox="1">
            <a:spLocks noGrp="1"/>
          </p:cNvSpPr>
          <p:nvPr>
            <p:ph type="body" idx="1"/>
          </p:nvPr>
        </p:nvSpPr>
        <p:spPr>
          <a:xfrm>
            <a:off x="533400" y="2227440"/>
            <a:ext cx="8153400" cy="168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 dirty="0">
                <a:solidFill>
                  <a:srgbClr val="013775"/>
                </a:solidFill>
              </a:rPr>
              <a:t>Является ли это нарушением гражданских прав? Почему да или почему нет?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602" name="Google Shape;602;p24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5"/>
          <p:cNvSpPr txBox="1">
            <a:spLocks noGrp="1"/>
          </p:cNvSpPr>
          <p:nvPr>
            <p:ph type="title"/>
          </p:nvPr>
        </p:nvSpPr>
        <p:spPr>
          <a:xfrm>
            <a:off x="457202" y="137160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2400"/>
              <a:buFont typeface="Verdana"/>
              <a:buNone/>
            </a:pPr>
            <a:r>
              <a:rPr lang="ru-RU" b="0"/>
              <a:t>Дополнительные ресурсы</a:t>
            </a:r>
          </a:p>
        </p:txBody>
      </p:sp>
      <p:sp>
        <p:nvSpPr>
          <p:cNvPr id="610" name="Google Shape;610;p25"/>
          <p:cNvSpPr txBox="1">
            <a:spLocks noGrp="1"/>
          </p:cNvSpPr>
          <p:nvPr>
            <p:ph type="body" idx="2"/>
          </p:nvPr>
        </p:nvSpPr>
        <p:spPr>
          <a:xfrm>
            <a:off x="457202" y="1309688"/>
            <a:ext cx="3008313" cy="339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1600" spc="-20" dirty="0"/>
              <a:t>Департамент здравоохранения штата Висконсин: соблюдение гражданских прав.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800" spc="-2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1300" u="sng" spc="-20" dirty="0">
                <a:solidFill>
                  <a:schemeClr val="hlink"/>
                </a:solidFill>
                <a:hlinkClick r:id="rId3"/>
              </a:rPr>
              <a:t>https://www.dhs.wisconsin.gov/civil-rights/index.htm</a:t>
            </a:r>
            <a:endParaRPr lang="en-US" sz="1300" spc="-2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800" spc="-2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ru-RU" sz="1600" spc="-20" dirty="0"/>
              <a:t>Министерство сельского хозяйства США, Служба продовольствия и питания: гражданские права.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800" spc="-2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ru-RU" sz="1300" spc="-20" dirty="0">
                <a:solidFill>
                  <a:schemeClr val="accent4"/>
                </a:solidFill>
                <a:hlinkClick r:id="rId4"/>
              </a:rPr>
              <a:t>Гражданские права | Служба продовольствия и питания (usda.gov)</a:t>
            </a:r>
            <a:endParaRPr lang="ru-RU" sz="1300" spc="-2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1400" spc="-2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1400" spc="-2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1400" spc="-20" dirty="0"/>
          </a:p>
        </p:txBody>
      </p:sp>
      <p:pic>
        <p:nvPicPr>
          <p:cNvPr id="611" name="Google Shape;611;p25" descr="A box of food donations.&#10;&#10;"/>
          <p:cNvPicPr preferRelativeResize="0"/>
          <p:nvPr/>
        </p:nvPicPr>
        <p:blipFill rotWithShape="1">
          <a:blip r:embed="rId5">
            <a:alphaModFix/>
          </a:blip>
          <a:srcRect r="3279"/>
          <a:stretch/>
        </p:blipFill>
        <p:spPr>
          <a:xfrm>
            <a:off x="3463636" y="137160"/>
            <a:ext cx="5223164" cy="456819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5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6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ct val="100000"/>
              <a:buFont typeface="Verdana"/>
              <a:buNone/>
            </a:pPr>
            <a:r>
              <a:rPr lang="ru-RU" sz="3200" cap="none"/>
              <a:t>Спасибо за вашу преданность и служение обществу!</a:t>
            </a:r>
          </a:p>
        </p:txBody>
      </p:sp>
      <p:pic>
        <p:nvPicPr>
          <p:cNvPr id="620" name="Google Shape;620;p26" descr="Thank you written in different languages on colorful pap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66036"/>
            <a:ext cx="4023360" cy="267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6"/>
          <p:cNvSpPr txBox="1">
            <a:spLocks noGrp="1"/>
          </p:cNvSpPr>
          <p:nvPr>
            <p:ph type="body" idx="2"/>
          </p:nvPr>
        </p:nvSpPr>
        <p:spPr>
          <a:xfrm>
            <a:off x="4663440" y="1289304"/>
            <a:ext cx="448056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ru-RU" sz="1900" dirty="0"/>
              <a:t>Данная информация была предоставлена Департаментом здравоохранения штата Висконсин. 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ru-RU" sz="1900" dirty="0"/>
              <a:t>Кэрол Джонсон (Carol Johnson)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ru-RU" sz="1900" dirty="0"/>
              <a:t>Координатор Программы экстренной продовольственной помощи (TEFAP)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900" u="sng" dirty="0">
                <a:solidFill>
                  <a:schemeClr val="hlink"/>
                </a:solidFill>
                <a:hlinkClick r:id="rId4"/>
              </a:rPr>
              <a:t>carol.johnson@dhs.wisconsin.gov</a:t>
            </a:r>
            <a:endParaRPr lang="ru-RU" sz="19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ru-RU" sz="1900" dirty="0"/>
              <a:t>Редакция 2023 года</a:t>
            </a:r>
          </a:p>
        </p:txBody>
      </p:sp>
      <p:sp>
        <p:nvSpPr>
          <p:cNvPr id="622" name="Google Shape;622;p26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"/>
          <p:cNvSpPr txBox="1">
            <a:spLocks noGrp="1"/>
          </p:cNvSpPr>
          <p:nvPr>
            <p:ph type="title"/>
          </p:nvPr>
        </p:nvSpPr>
        <p:spPr>
          <a:xfrm>
            <a:off x="0" y="13334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4000"/>
              <a:buFont typeface="Verdana"/>
              <a:buNone/>
            </a:pPr>
            <a:r>
              <a:rPr lang="ru-RU" dirty="0"/>
              <a:t>Цели в области гражданских прав</a:t>
            </a:r>
          </a:p>
        </p:txBody>
      </p:sp>
      <p:sp>
        <p:nvSpPr>
          <p:cNvPr id="367" name="Google Shape;367;p3"/>
          <p:cNvSpPr txBox="1">
            <a:spLocks noGrp="1"/>
          </p:cNvSpPr>
          <p:nvPr>
            <p:ph type="body" idx="1"/>
          </p:nvPr>
        </p:nvSpPr>
        <p:spPr>
          <a:xfrm>
            <a:off x="457200" y="1289304"/>
            <a:ext cx="402336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ru-RU" dirty="0"/>
              <a:t>Равное отношение к заявителям и бенефициарам.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ru-RU" dirty="0"/>
              <a:t>Знание прав и обязанностей.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ru-RU" dirty="0"/>
              <a:t>Устранение незаконных барьеров.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ru-RU" dirty="0"/>
              <a:t>Достойное отношение и уважение к каждому.</a:t>
            </a:r>
          </a:p>
        </p:txBody>
      </p:sp>
      <p:pic>
        <p:nvPicPr>
          <p:cNvPr id="368" name="Google Shape;368;p3" descr="Image of a diverse group of individuals standing or sitting togeth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3440" y="1967789"/>
            <a:ext cx="4023360" cy="207203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4000"/>
              <a:buFont typeface="Verdana"/>
              <a:buNone/>
            </a:pPr>
            <a:r>
              <a:rPr lang="ru-RU"/>
              <a:t>Что такое дискриминация?</a:t>
            </a:r>
          </a:p>
        </p:txBody>
      </p:sp>
      <p:pic>
        <p:nvPicPr>
          <p:cNvPr id="377" name="Google Shape;377;p4" descr="Pieces of toy figures separated by colors and amount of penni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61007"/>
            <a:ext cx="4023360" cy="268559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"/>
          <p:cNvSpPr txBox="1">
            <a:spLocks noGrp="1"/>
          </p:cNvSpPr>
          <p:nvPr>
            <p:ph type="body" idx="2"/>
          </p:nvPr>
        </p:nvSpPr>
        <p:spPr>
          <a:xfrm>
            <a:off x="4663440" y="976116"/>
            <a:ext cx="402336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lang="es-AR" sz="25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lang="es-AR" sz="25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ru-RU" sz="4200" dirty="0"/>
              <a:t>Дискриминация — это отличающееся отношение к одному человеку или одной группе людей по сравнению с другими, которое проявляется в действиях или бездействии, основанных на принадлежности данного человека или данной группы к защищенному классу.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3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ru-RU" sz="2300" dirty="0">
                <a:solidFill>
                  <a:schemeClr val="accent4"/>
                </a:solidFill>
                <a:hlinkClick r:id="rId4"/>
              </a:rPr>
              <a:t>https://www.doi.gov/employees/anti-harassment/definitions</a:t>
            </a:r>
            <a:endParaRPr lang="ru-RU" sz="23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800" dirty="0"/>
          </a:p>
        </p:txBody>
      </p:sp>
      <p:sp>
        <p:nvSpPr>
          <p:cNvPr id="379" name="Google Shape;379;p4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5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ru-RU" dirty="0">
                <a:solidFill>
                  <a:srgbClr val="013775"/>
                </a:solidFill>
                <a:latin typeface="Verdana"/>
                <a:ea typeface="Verdana"/>
                <a:cs typeface="Verdana"/>
                <a:sym typeface="Verdana"/>
              </a:rPr>
              <a:t>Что такое защищенный класс?</a:t>
            </a:r>
            <a:br>
              <a:rPr lang="es-AR" dirty="0">
                <a:solidFill>
                  <a:srgbClr val="01377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2000" cap="none" dirty="0">
                <a:solidFill>
                  <a:srgbClr val="013775"/>
                </a:solidFill>
                <a:latin typeface="Verdana"/>
                <a:ea typeface="Verdana"/>
                <a:cs typeface="Verdana"/>
                <a:sym typeface="Verdana"/>
              </a:rPr>
              <a:t>TEFAP запрещает дискриминацию</a:t>
            </a:r>
            <a:br>
              <a:rPr lang="ru-RU" sz="2000" cap="none" dirty="0">
                <a:solidFill>
                  <a:srgbClr val="01377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2000" cap="none" dirty="0">
                <a:solidFill>
                  <a:srgbClr val="013775"/>
                </a:solidFill>
                <a:latin typeface="Verdana"/>
                <a:ea typeface="Verdana"/>
                <a:cs typeface="Verdana"/>
                <a:sym typeface="Verdana"/>
              </a:rPr>
              <a:t>для следующих защищенных классов</a:t>
            </a:r>
          </a:p>
        </p:txBody>
      </p:sp>
      <p:sp>
        <p:nvSpPr>
          <p:cNvPr id="387" name="Google Shape;387;p5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grpSp>
        <p:nvGrpSpPr>
          <p:cNvPr id="388" name="Google Shape;388;p5"/>
          <p:cNvGrpSpPr/>
          <p:nvPr/>
        </p:nvGrpSpPr>
        <p:grpSpPr>
          <a:xfrm>
            <a:off x="457200" y="1760523"/>
            <a:ext cx="8227188" cy="2486560"/>
            <a:chOff x="0" y="471219"/>
            <a:chExt cx="8227188" cy="2486560"/>
          </a:xfrm>
        </p:grpSpPr>
        <p:sp>
          <p:nvSpPr>
            <p:cNvPr id="389" name="Google Shape;389;p5"/>
            <p:cNvSpPr/>
            <p:nvPr/>
          </p:nvSpPr>
          <p:spPr>
            <a:xfrm>
              <a:off x="0" y="471219"/>
              <a:ext cx="1912739" cy="1147643"/>
            </a:xfrm>
            <a:prstGeom prst="rect">
              <a:avLst/>
            </a:prstGeom>
            <a:gradFill>
              <a:gsLst>
                <a:gs pos="0">
                  <a:srgbClr val="001946"/>
                </a:gs>
                <a:gs pos="50000">
                  <a:srgbClr val="002A70"/>
                </a:gs>
                <a:gs pos="70000">
                  <a:srgbClr val="043278"/>
                </a:gs>
                <a:gs pos="100000">
                  <a:srgbClr val="2B4D94"/>
                </a:gs>
              </a:gsLst>
              <a:lin ang="16200000" scaled="0"/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 txBox="1"/>
            <p:nvPr/>
          </p:nvSpPr>
          <p:spPr>
            <a:xfrm>
              <a:off x="0" y="471219"/>
              <a:ext cx="1912739" cy="1147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ru-RU" sz="1800" b="0" i="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Расовая принадлежность</a:t>
              </a: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2106423" y="471219"/>
              <a:ext cx="1912739" cy="1147643"/>
            </a:xfrm>
            <a:prstGeom prst="rect">
              <a:avLst/>
            </a:prstGeom>
            <a:gradFill>
              <a:gsLst>
                <a:gs pos="0">
                  <a:srgbClr val="001946"/>
                </a:gs>
                <a:gs pos="50000">
                  <a:srgbClr val="002A70"/>
                </a:gs>
                <a:gs pos="70000">
                  <a:srgbClr val="043278"/>
                </a:gs>
                <a:gs pos="100000">
                  <a:srgbClr val="2B4D94"/>
                </a:gs>
              </a:gsLst>
              <a:lin ang="16200000" scaled="0"/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 txBox="1"/>
            <p:nvPr/>
          </p:nvSpPr>
          <p:spPr>
            <a:xfrm>
              <a:off x="2106423" y="471219"/>
              <a:ext cx="1912739" cy="1147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ru-RU" sz="2000" b="0" i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Цвет кожи</a:t>
              </a: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4210436" y="471219"/>
              <a:ext cx="1912739" cy="1147643"/>
            </a:xfrm>
            <a:prstGeom prst="rect">
              <a:avLst/>
            </a:prstGeom>
            <a:gradFill>
              <a:gsLst>
                <a:gs pos="0">
                  <a:srgbClr val="001946"/>
                </a:gs>
                <a:gs pos="50000">
                  <a:srgbClr val="002A70"/>
                </a:gs>
                <a:gs pos="70000">
                  <a:srgbClr val="043278"/>
                </a:gs>
                <a:gs pos="100000">
                  <a:srgbClr val="2B4D94"/>
                </a:gs>
              </a:gsLst>
              <a:lin ang="16200000" scaled="0"/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 txBox="1"/>
            <p:nvPr/>
          </p:nvSpPr>
          <p:spPr>
            <a:xfrm>
              <a:off x="4210436" y="471219"/>
              <a:ext cx="1912739" cy="1147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ru-RU" b="0" i="0" spc="-2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Национальное происхождение (включая ограниченное знание английского языка)</a:t>
              </a: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6314449" y="471219"/>
              <a:ext cx="1912739" cy="1147643"/>
            </a:xfrm>
            <a:prstGeom prst="rect">
              <a:avLst/>
            </a:prstGeom>
            <a:gradFill>
              <a:gsLst>
                <a:gs pos="0">
                  <a:srgbClr val="001946"/>
                </a:gs>
                <a:gs pos="50000">
                  <a:srgbClr val="002A70"/>
                </a:gs>
                <a:gs pos="70000">
                  <a:srgbClr val="043278"/>
                </a:gs>
                <a:gs pos="100000">
                  <a:srgbClr val="2B4D94"/>
                </a:gs>
              </a:gsLst>
              <a:lin ang="16200000" scaled="0"/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 txBox="1"/>
            <p:nvPr/>
          </p:nvSpPr>
          <p:spPr>
            <a:xfrm>
              <a:off x="6314449" y="471219"/>
              <a:ext cx="1912739" cy="1147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ru-RU" sz="2000" b="0" i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Инвалидность</a:t>
              </a: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2411" y="1810136"/>
              <a:ext cx="1912739" cy="1147643"/>
            </a:xfrm>
            <a:prstGeom prst="rect">
              <a:avLst/>
            </a:prstGeom>
            <a:gradFill>
              <a:gsLst>
                <a:gs pos="0">
                  <a:srgbClr val="001946"/>
                </a:gs>
                <a:gs pos="50000">
                  <a:srgbClr val="002A70"/>
                </a:gs>
                <a:gs pos="70000">
                  <a:srgbClr val="043278"/>
                </a:gs>
                <a:gs pos="100000">
                  <a:srgbClr val="2B4D94"/>
                </a:gs>
              </a:gsLst>
              <a:lin ang="16200000" scaled="0"/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 txBox="1"/>
            <p:nvPr/>
          </p:nvSpPr>
          <p:spPr>
            <a:xfrm>
              <a:off x="2411" y="1810136"/>
              <a:ext cx="1912739" cy="1147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ru-RU" sz="2000" b="0" i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Возраст</a:t>
              </a: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2106423" y="1810136"/>
              <a:ext cx="1912739" cy="1147643"/>
            </a:xfrm>
            <a:prstGeom prst="rect">
              <a:avLst/>
            </a:prstGeom>
            <a:gradFill>
              <a:gsLst>
                <a:gs pos="0">
                  <a:srgbClr val="001946"/>
                </a:gs>
                <a:gs pos="50000">
                  <a:srgbClr val="002A70"/>
                </a:gs>
                <a:gs pos="70000">
                  <a:srgbClr val="043278"/>
                </a:gs>
                <a:gs pos="100000">
                  <a:srgbClr val="2B4D94"/>
                </a:gs>
              </a:gsLst>
              <a:lin ang="16200000" scaled="0"/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 txBox="1"/>
            <p:nvPr/>
          </p:nvSpPr>
          <p:spPr>
            <a:xfrm>
              <a:off x="2106423" y="1810136"/>
              <a:ext cx="1912739" cy="1147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ru-RU" sz="1800" b="0" i="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Гендерная идентичность и сексуальная ориентация</a:t>
              </a: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4210436" y="1810136"/>
              <a:ext cx="1912739" cy="1147643"/>
            </a:xfrm>
            <a:prstGeom prst="rect">
              <a:avLst/>
            </a:prstGeom>
            <a:gradFill>
              <a:gsLst>
                <a:gs pos="0">
                  <a:srgbClr val="001946"/>
                </a:gs>
                <a:gs pos="50000">
                  <a:srgbClr val="002A70"/>
                </a:gs>
                <a:gs pos="70000">
                  <a:srgbClr val="043278"/>
                </a:gs>
                <a:gs pos="100000">
                  <a:srgbClr val="2B4D94"/>
                </a:gs>
              </a:gsLst>
              <a:lin ang="16200000" scaled="0"/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 txBox="1"/>
            <p:nvPr/>
          </p:nvSpPr>
          <p:spPr>
            <a:xfrm>
              <a:off x="4210436" y="1810136"/>
              <a:ext cx="1912739" cy="1147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ru-RU" sz="2000" b="0" i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Ранее подававшиеся жалобы</a:t>
              </a: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6314449" y="1810136"/>
              <a:ext cx="1912739" cy="1147643"/>
            </a:xfrm>
            <a:prstGeom prst="rect">
              <a:avLst/>
            </a:prstGeom>
            <a:gradFill>
              <a:gsLst>
                <a:gs pos="0">
                  <a:srgbClr val="001946"/>
                </a:gs>
                <a:gs pos="50000">
                  <a:srgbClr val="002A70"/>
                </a:gs>
                <a:gs pos="70000">
                  <a:srgbClr val="043278"/>
                </a:gs>
                <a:gs pos="100000">
                  <a:srgbClr val="2B4D94"/>
                </a:gs>
              </a:gsLst>
              <a:lin ang="16200000" scaled="0"/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 txBox="1"/>
            <p:nvPr/>
          </p:nvSpPr>
          <p:spPr>
            <a:xfrm>
              <a:off x="6314449" y="1810136"/>
              <a:ext cx="1912739" cy="1147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ru-RU" sz="2000" b="0" i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Религия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" descr="Discussion slide "/>
          <p:cNvSpPr txBox="1">
            <a:spLocks noGrp="1"/>
          </p:cNvSpPr>
          <p:nvPr>
            <p:ph type="ctrTitle"/>
          </p:nvPr>
        </p:nvSpPr>
        <p:spPr>
          <a:xfrm>
            <a:off x="228600" y="1428750"/>
            <a:ext cx="670560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Verdana"/>
              <a:buNone/>
            </a:pPr>
            <a:r>
              <a:rPr lang="ru-RU"/>
              <a:t>Обсуждение</a:t>
            </a:r>
          </a:p>
        </p:txBody>
      </p:sp>
      <p:sp>
        <p:nvSpPr>
          <p:cNvPr id="412" name="Google Shape;412;p6"/>
          <p:cNvSpPr txBox="1">
            <a:spLocks noGrp="1"/>
          </p:cNvSpPr>
          <p:nvPr>
            <p:ph type="subTitle" idx="1"/>
          </p:nvPr>
        </p:nvSpPr>
        <p:spPr>
          <a:xfrm>
            <a:off x="228600" y="3028950"/>
            <a:ext cx="670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Обсудим следующее. .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1800"/>
              <a:buFont typeface="Verdana"/>
              <a:buNone/>
            </a:pPr>
            <a:r>
              <a:rPr lang="ru-RU" sz="1800" b="1">
                <a:solidFill>
                  <a:srgbClr val="013775"/>
                </a:solidFill>
                <a:latin typeface="Verdana"/>
                <a:ea typeface="Verdana"/>
                <a:cs typeface="Verdana"/>
                <a:sym typeface="Verdana"/>
              </a:rPr>
              <a:t>К защищенным классам в рамках Программы экстренной продовольственной помощи (TEFAP) относятся все люди и группы людей, которые защищены от дискриминации на основании следующих признаков:</a:t>
            </a:r>
          </a:p>
        </p:txBody>
      </p:sp>
      <p:sp>
        <p:nvSpPr>
          <p:cNvPr id="420" name="Google Shape;420;p7"/>
          <p:cNvSpPr txBox="1">
            <a:spLocks noGrp="1"/>
          </p:cNvSpPr>
          <p:nvPr>
            <p:ph type="body" idx="1"/>
          </p:nvPr>
        </p:nvSpPr>
        <p:spPr>
          <a:xfrm>
            <a:off x="457200" y="1289304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900" b="1" dirty="0">
              <a:solidFill>
                <a:srgbClr val="013775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ru-RU" sz="1800" b="1">
                <a:solidFill>
                  <a:srgbClr val="013775"/>
                </a:solidFill>
              </a:rPr>
              <a:t>Пол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ru-RU" sz="1800" b="1">
                <a:solidFill>
                  <a:srgbClr val="013775"/>
                </a:solidFill>
              </a:rPr>
              <a:t>Возраст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ru-RU" sz="1800" b="1">
                <a:solidFill>
                  <a:srgbClr val="013775"/>
                </a:solidFill>
              </a:rPr>
              <a:t>Гендер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ru-RU" sz="1800" b="1">
                <a:solidFill>
                  <a:srgbClr val="013775"/>
                </a:solidFill>
              </a:rPr>
              <a:t>Расовая принадлежность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ru-RU" sz="1800" b="1">
                <a:solidFill>
                  <a:srgbClr val="013775"/>
                </a:solidFill>
              </a:rPr>
              <a:t>Инвалидность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ru-RU" sz="1800" b="1">
                <a:solidFill>
                  <a:srgbClr val="013775"/>
                </a:solidFill>
              </a:rPr>
              <a:t>Национальное происхождение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ru-RU" sz="1800" b="1">
                <a:solidFill>
                  <a:srgbClr val="013775"/>
                </a:solidFill>
              </a:rPr>
              <a:t>Все вышеперечисленное</a:t>
            </a:r>
          </a:p>
          <a:p>
            <a:pPr marL="228600" lvl="0" indent="-1143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421" name="Google Shape;421;p7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775"/>
              </a:buClr>
              <a:buSzPts val="3700"/>
              <a:buFont typeface="Verdana"/>
              <a:buNone/>
            </a:pPr>
            <a:r>
              <a:rPr lang="ru-RU" sz="3700" dirty="0"/>
              <a:t>Основы соблюдения </a:t>
            </a:r>
            <a:br>
              <a:rPr lang="ru-RU" sz="3700" dirty="0"/>
            </a:br>
            <a:r>
              <a:rPr lang="ru-RU" sz="3700" dirty="0"/>
              <a:t>гражданских прав</a:t>
            </a:r>
          </a:p>
        </p:txBody>
      </p:sp>
      <p:pic>
        <p:nvPicPr>
          <p:cNvPr id="429" name="Google Shape;429;p8" descr="Image of laptop and a sign that says compliance."/>
          <p:cNvPicPr preferRelativeResize="0"/>
          <p:nvPr/>
        </p:nvPicPr>
        <p:blipFill rotWithShape="1">
          <a:blip r:embed="rId3">
            <a:alphaModFix/>
          </a:blip>
          <a:srcRect l="14858" r="7130"/>
          <a:stretch/>
        </p:blipFill>
        <p:spPr>
          <a:xfrm>
            <a:off x="457200" y="1289304"/>
            <a:ext cx="402336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8"/>
          <p:cNvSpPr txBox="1">
            <a:spLocks noGrp="1"/>
          </p:cNvSpPr>
          <p:nvPr>
            <p:ph type="body" idx="2"/>
          </p:nvPr>
        </p:nvSpPr>
        <p:spPr>
          <a:xfrm>
            <a:off x="4663440" y="1289304"/>
            <a:ext cx="4224082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ru-RU" sz="2000" dirty="0"/>
              <a:t>Публичное уведомление о доступности программы.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ru-RU" sz="2000" dirty="0"/>
              <a:t>Требования к языковой помощи.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ru-RU" sz="2000" dirty="0"/>
              <a:t>Обоснованно необходимые удобства для людей с ограниченными возможностями.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ru-RU" sz="2000" dirty="0"/>
              <a:t>Обучение в области гражданских прав для обслуживания клиентов.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ru-RU" sz="2000" dirty="0"/>
              <a:t>Методы и навыки разрешения конфликтов.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0" y="13334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Verdana"/>
              <a:buNone/>
            </a:pPr>
            <a:r>
              <a:rPr lang="ru-RU" sz="3700" dirty="0"/>
              <a:t>Требования к публичной информации </a:t>
            </a:r>
            <a:br>
              <a:rPr lang="ru-RU" sz="3700" dirty="0"/>
            </a:br>
            <a:r>
              <a:rPr lang="ru-RU" sz="3700" dirty="0"/>
              <a:t>о гражданских правах</a:t>
            </a:r>
          </a:p>
        </p:txBody>
      </p:sp>
      <p:sp>
        <p:nvSpPr>
          <p:cNvPr id="439" name="Google Shape;439;p9"/>
          <p:cNvSpPr txBox="1">
            <a:spLocks noGrp="1"/>
          </p:cNvSpPr>
          <p:nvPr>
            <p:ph type="sldNum" idx="12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grpSp>
        <p:nvGrpSpPr>
          <p:cNvPr id="440" name="Google Shape;440;p9"/>
          <p:cNvGrpSpPr/>
          <p:nvPr/>
        </p:nvGrpSpPr>
        <p:grpSpPr>
          <a:xfrm>
            <a:off x="457200" y="1291271"/>
            <a:ext cx="8229600" cy="3425065"/>
            <a:chOff x="0" y="1967"/>
            <a:chExt cx="8229600" cy="3425065"/>
          </a:xfrm>
        </p:grpSpPr>
        <p:sp>
          <p:nvSpPr>
            <p:cNvPr id="441" name="Google Shape;441;p9"/>
            <p:cNvSpPr/>
            <p:nvPr/>
          </p:nvSpPr>
          <p:spPr>
            <a:xfrm>
              <a:off x="0" y="1967"/>
              <a:ext cx="8229600" cy="1006388"/>
            </a:xfrm>
            <a:prstGeom prst="roundRect">
              <a:avLst>
                <a:gd name="adj" fmla="val 10000"/>
              </a:avLst>
            </a:prstGeom>
            <a:solidFill>
              <a:srgbClr val="D3E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304432" y="228404"/>
              <a:ext cx="554054" cy="55351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162919" y="1967"/>
              <a:ext cx="6912312" cy="100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 txBox="1"/>
            <p:nvPr/>
          </p:nvSpPr>
          <p:spPr>
            <a:xfrm>
              <a:off x="1162919" y="1967"/>
              <a:ext cx="7066680" cy="100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00" tIns="106600" rIns="106600" bIns="1066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3775"/>
                </a:buClr>
                <a:buSzPts val="2400"/>
                <a:buFont typeface="Tahoma"/>
                <a:buNone/>
              </a:pPr>
              <a:r>
                <a:rPr lang="ru-RU" sz="1900" dirty="0">
                  <a:solidFill>
                    <a:srgbClr val="013775"/>
                  </a:solidFill>
                  <a:latin typeface="Tahoma"/>
                  <a:ea typeface="Tahoma"/>
                  <a:cs typeface="Tahoma"/>
                  <a:sym typeface="Tahoma"/>
                </a:rPr>
                <a:t>Предоставление информации о программе общественности.</a:t>
              </a: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0" y="1210813"/>
              <a:ext cx="8229600" cy="1006388"/>
            </a:xfrm>
            <a:prstGeom prst="roundRect">
              <a:avLst>
                <a:gd name="adj" fmla="val 10000"/>
              </a:avLst>
            </a:prstGeom>
            <a:solidFill>
              <a:srgbClr val="D3E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304432" y="1437251"/>
              <a:ext cx="554054" cy="55351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162919" y="1210813"/>
              <a:ext cx="6912312" cy="100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 txBox="1"/>
            <p:nvPr/>
          </p:nvSpPr>
          <p:spPr>
            <a:xfrm>
              <a:off x="1162919" y="1210813"/>
              <a:ext cx="7066680" cy="100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00" tIns="106600" rIns="106600" bIns="1066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3775"/>
                </a:buClr>
                <a:buSzPts val="2400"/>
                <a:buFont typeface="Tahoma"/>
                <a:buNone/>
              </a:pPr>
              <a:r>
                <a:rPr lang="ru-RU" sz="1900" dirty="0">
                  <a:solidFill>
                    <a:srgbClr val="013775"/>
                  </a:solidFill>
                  <a:latin typeface="Tahoma"/>
                  <a:ea typeface="Tahoma"/>
                  <a:cs typeface="Tahoma"/>
                  <a:sym typeface="Tahoma"/>
                </a:rPr>
                <a:t>Размещение плаката «И справедливость для всех» на видном для клиентов месте.</a:t>
              </a: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0" y="2419660"/>
              <a:ext cx="8229600" cy="1006388"/>
            </a:xfrm>
            <a:prstGeom prst="roundRect">
              <a:avLst>
                <a:gd name="adj" fmla="val 10000"/>
              </a:avLst>
            </a:prstGeom>
            <a:solidFill>
              <a:srgbClr val="D3E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304730" y="2646098"/>
              <a:ext cx="554054" cy="55351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163515" y="2419660"/>
              <a:ext cx="6912312" cy="100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 txBox="1"/>
            <p:nvPr/>
          </p:nvSpPr>
          <p:spPr>
            <a:xfrm>
              <a:off x="1163514" y="2419660"/>
              <a:ext cx="7066085" cy="100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00" tIns="106600" rIns="106600" bIns="10660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3775"/>
                </a:buClr>
                <a:buSzPts val="2400"/>
                <a:buFont typeface="Tahoma"/>
                <a:buNone/>
              </a:pPr>
              <a:r>
                <a:rPr lang="ru-RU" sz="1900" spc="-20" dirty="0">
                  <a:solidFill>
                    <a:srgbClr val="013775"/>
                  </a:solidFill>
                  <a:latin typeface="Tahoma"/>
                  <a:ea typeface="Tahoma"/>
                  <a:cs typeface="Tahoma"/>
                  <a:sym typeface="Tahoma"/>
                </a:rPr>
                <a:t>Размещение заявления USDA о недопущении дискриминации на веб-странице программы, в общедоступных информационных материалах, формах заявлений и литературе по программе.</a:t>
              </a:r>
              <a:r>
                <a:rPr lang="ru-RU" sz="1900" spc="-20" dirty="0">
                  <a:solidFill>
                    <a:schemeClr val="accent4"/>
                  </a:solidFill>
                  <a:latin typeface="Tahoma"/>
                  <a:ea typeface="Tahoma"/>
                  <a:cs typeface="Tahoma"/>
                  <a:sym typeface="Tahoma"/>
                </a:rPr>
                <a:t>	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inal6-ak">
  <a:themeElements>
    <a:clrScheme name="DHS Theme">
      <a:dk1>
        <a:srgbClr val="003D78"/>
      </a:dk1>
      <a:lt1>
        <a:srgbClr val="FFFFFF"/>
      </a:lt1>
      <a:dk2>
        <a:srgbClr val="72AEB6"/>
      </a:dk2>
      <a:lt2>
        <a:srgbClr val="E0EEF0"/>
      </a:lt2>
      <a:accent1>
        <a:srgbClr val="003D78"/>
      </a:accent1>
      <a:accent2>
        <a:srgbClr val="72AEB6"/>
      </a:accent2>
      <a:accent3>
        <a:srgbClr val="A9CED3"/>
      </a:accent3>
      <a:accent4>
        <a:srgbClr val="001932"/>
      </a:accent4>
      <a:accent5>
        <a:srgbClr val="37656B"/>
      </a:accent5>
      <a:accent6>
        <a:srgbClr val="D3E6E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nal6-ak">
  <a:themeElements>
    <a:clrScheme name="DHS Theme">
      <a:dk1>
        <a:srgbClr val="003D78"/>
      </a:dk1>
      <a:lt1>
        <a:srgbClr val="FFFFFF"/>
      </a:lt1>
      <a:dk2>
        <a:srgbClr val="72AEB6"/>
      </a:dk2>
      <a:lt2>
        <a:srgbClr val="E0EEF0"/>
      </a:lt2>
      <a:accent1>
        <a:srgbClr val="003D78"/>
      </a:accent1>
      <a:accent2>
        <a:srgbClr val="72AEB6"/>
      </a:accent2>
      <a:accent3>
        <a:srgbClr val="A9CED3"/>
      </a:accent3>
      <a:accent4>
        <a:srgbClr val="001932"/>
      </a:accent4>
      <a:accent5>
        <a:srgbClr val="37656B"/>
      </a:accent5>
      <a:accent6>
        <a:srgbClr val="D3E6E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3212</Words>
  <Application>Microsoft Office PowerPoint</Application>
  <PresentationFormat>Presentación en pantalla (16:9)</PresentationFormat>
  <Paragraphs>344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Tahoma</vt:lpstr>
      <vt:lpstr>Noto Sans Symbols</vt:lpstr>
      <vt:lpstr>Verdana</vt:lpstr>
      <vt:lpstr>Libre Franklin</vt:lpstr>
      <vt:lpstr>Arial</vt:lpstr>
      <vt:lpstr>Century</vt:lpstr>
      <vt:lpstr>Tw Cen MT</vt:lpstr>
      <vt:lpstr>Calibri</vt:lpstr>
      <vt:lpstr>final6-ak</vt:lpstr>
      <vt:lpstr>final6-ak</vt:lpstr>
      <vt:lpstr>Курс обучения в области гражданских прав для Программы экстренной продовольственной помощи (TEFAP)</vt:lpstr>
      <vt:lpstr>Почему гражданские права важны?</vt:lpstr>
      <vt:lpstr>Цели в области гражданских прав</vt:lpstr>
      <vt:lpstr>Что такое дискриминация?</vt:lpstr>
      <vt:lpstr>Что такое защищенный класс? TEFAP запрещает дискриминацию для следующих защищенных классов</vt:lpstr>
      <vt:lpstr>Обсуждение</vt:lpstr>
      <vt:lpstr>К защищенным классам в рамках Программы экстренной продовольственной помощи (TEFAP) относятся все люди и группы людей, которые защищены от дискриминации на основании следующих признаков:</vt:lpstr>
      <vt:lpstr>Основы соблюдения  гражданских прав</vt:lpstr>
      <vt:lpstr>Требования к публичной информации  о гражданских правах</vt:lpstr>
      <vt:lpstr>Необходимый плакат  «И справедливость для всех»</vt:lpstr>
      <vt:lpstr>Информация о программе</vt:lpstr>
      <vt:lpstr>Заявление о недопущении дискриминации</vt:lpstr>
      <vt:lpstr>Обсуждение</vt:lpstr>
      <vt:lpstr>В пункте выдачи продовольствия на видном для всех месте необходимо разместить плакат «И справедливость для всех».</vt:lpstr>
      <vt:lpstr>Ограниченное знание английского языка</vt:lpstr>
      <vt:lpstr>Языковая помощь семьям с ограниченным знанием английского языка</vt:lpstr>
      <vt:lpstr>Обоснованно необходимые удобства для людей с ограниченными возможностями</vt:lpstr>
      <vt:lpstr>Право на подачу жалоб</vt:lpstr>
      <vt:lpstr>Обучение в области гражданских прав для персонала</vt:lpstr>
      <vt:lpstr>При каждом взаимодействии с участниками: </vt:lpstr>
      <vt:lpstr>Сценарии</vt:lpstr>
      <vt:lpstr>Участник пытается поговорить с волонтером в пункте выдачи продовольствия на языке, отличном от английского, но волонтер не понимает участника. Участник уходит, не дождавшись обслуживания.</vt:lpstr>
      <vt:lpstr>Человек в инвалидной коляске жалуется, что место, где ему сказали забрать продуктовый набор, недоступно, поскольку там нет пандуса для инвалидных колясок.</vt:lpstr>
      <vt:lpstr>Проверяющий представитель штата посещает пункт выдачи продовольствия и видит плакат «И правосудие для всех» в кабинете директора — помещении, обычно недоступном для заявителей и участников программы.</vt:lpstr>
      <vt:lpstr>Дополнительные ресурсы</vt:lpstr>
      <vt:lpstr>Спасибо за вашу преданность и служение обществу!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Jeanne M Williams</dc:creator>
  <cp:lastModifiedBy>IdeaAdmin</cp:lastModifiedBy>
  <cp:revision>62</cp:revision>
  <dcterms:created xsi:type="dcterms:W3CDTF">2023-07-07T18:11:10Z</dcterms:created>
  <dcterms:modified xsi:type="dcterms:W3CDTF">2024-10-15T18:22:47Z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0x010100A5FE6FE248F05D41A7A66833E66EC9B3</vt:lpwstr>
  </property>
  <property fmtid="{D5CDD505-2E9C-101B-9397-08002B2CF9AE}" pid="3" name="_dlc_policyId">
    <vt:lpwstr>0x010100A5FE6FE248F05D41A7A66833E66EC9B3|-1520387817</vt:lpwstr>
  </property>
  <property fmtid="{D5CDD505-2E9C-101B-9397-08002B2CF9AE}" pid="4" name="ItemRetentionFormula">
    <vt:lpwstr>&lt;formula id="Microsoft.Office.RecordsManagement.PolicyFeatures.Expiration.Formula.BuiltIn"&gt;&lt;number&gt;14&lt;/number&gt;&lt;property&gt;Created&lt;/property&gt;&lt;propertyId&gt;8c06beca-0777-48f7-91c7-6da68bc07b69&lt;/propertyId&gt;&lt;period&gt;days&lt;/period&gt;&lt;/formula&gt;</vt:lpwstr>
  </property>
</Properties>
</file>