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22.jpg" ContentType="image/jpe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9144000" cy="51435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48" autoAdjust="0"/>
    <p:restoredTop sz="61968" autoAdjust="0"/>
  </p:normalViewPr>
  <p:slideViewPr>
    <p:cSldViewPr>
      <p:cViewPr varScale="1">
        <p:scale>
          <a:sx n="85" d="100"/>
          <a:sy n="85" d="100"/>
        </p:scale>
        <p:origin x="276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es-AR" dirty="0"/>
          </a:p>
        </p:txBody>
      </p:sp>
      <p:sp>
        <p:nvSpPr>
          <p:cNvPr id="3" name="Marcador de fecha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443E3605-F507-2D46-AE24-7234E35A7E4B}" type="datetimeFigureOut">
              <a:rPr lang="es-AR" smtClean="0"/>
              <a:t>24/9/2024</a:t>
            </a:fld>
            <a:endParaRPr lang="es-AR" dirty="0"/>
          </a:p>
        </p:txBody>
      </p:sp>
      <p:sp>
        <p:nvSpPr>
          <p:cNvPr id="4" name="Marcador de imagen de diapositiva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es-AR" dirty="0"/>
          </a:p>
        </p:txBody>
      </p:sp>
      <p:sp>
        <p:nvSpPr>
          <p:cNvPr id="5" name="Marcador de notas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AR"/>
          </a:p>
        </p:txBody>
      </p:sp>
      <p:sp>
        <p:nvSpPr>
          <p:cNvPr id="6" name="Marcador de pie de página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es-AR" dirty="0"/>
          </a:p>
        </p:txBody>
      </p:sp>
      <p:sp>
        <p:nvSpPr>
          <p:cNvPr id="7" name="Marcador de número de diapositiva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568AD69E-7708-8E45-88C7-467BA43605A3}" type="slidenum">
              <a:rPr lang="es-AR" smtClean="0"/>
              <a:t>‹#›</a:t>
            </a:fld>
            <a:endParaRPr lang="es-AR" dirty="0"/>
          </a:p>
        </p:txBody>
      </p:sp>
    </p:spTree>
    <p:extLst>
      <p:ext uri="{BB962C8B-B14F-4D97-AF65-F5344CB8AC3E}">
        <p14:creationId xmlns:p14="http://schemas.microsoft.com/office/powerpoint/2010/main" val="1354648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oi.gov/employees/anti-harassment/definit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Hola. Hoy vamos a hablar de los requisitos de derechos civiles para los programas de nutrición y distribución de alimentos del USDA.</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Vamos a aprender los objetivos de los derechos civiles, definiremos algunos términos clave, daremos algunos ejemplos y vamos a ver lo importante qué es cumplir los derechos civiles.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Veremos la información que debe publicarse en los sitios del Programa de nutrición y distribución de alimentos del USDA. Estudiaremos cómo ayudar a las personas que saben poco inglés. </a:t>
            </a:r>
          </a:p>
          <a:p>
            <a:pPr marL="25400" marR="17780">
              <a:lnSpc>
                <a:spcPct val="100000"/>
              </a:lnSpc>
            </a:pPr>
            <a:r>
              <a:rPr lang="es-US" sz="1200" dirty="0">
                <a:latin typeface="Helvetica"/>
                <a:cs typeface="Helvetica"/>
              </a:rPr>
              <a:t>Repasaremos el derecho que tiene cualquier persona a presentar una denuncia si sienten que no se cumplen los derechos civiles.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Por último, hablaremos de la necesidad de una aprender cada año sobre este tema y los documentos que debe conservarse para sus registros.</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1</a:t>
            </a:fld>
            <a:endParaRPr lang="es-AR" dirty="0"/>
          </a:p>
        </p:txBody>
      </p:sp>
    </p:spTree>
    <p:extLst>
      <p:ext uri="{BB962C8B-B14F-4D97-AF65-F5344CB8AC3E}">
        <p14:creationId xmlns:p14="http://schemas.microsoft.com/office/powerpoint/2010/main" val="2223322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En esta diapositiva, vemos el cartel “Justicia para todos” que debe mostrarse en los Programas de nutrición y distribución de alimentos del USDA. </a:t>
            </a:r>
          </a:p>
          <a:p>
            <a:pPr marL="25400" marR="17780">
              <a:lnSpc>
                <a:spcPct val="100000"/>
              </a:lnSpc>
            </a:pPr>
            <a:br>
              <a:rPr lang="es-US" sz="1200" dirty="0">
                <a:latin typeface="Helvetica"/>
                <a:cs typeface="Helvetica"/>
              </a:rPr>
            </a:br>
            <a:r>
              <a:rPr lang="es-US" sz="1200" dirty="0">
                <a:latin typeface="Helvetica"/>
                <a:cs typeface="Helvetica"/>
              </a:rPr>
              <a:t>Debe colocarse en un lugar donde todos puedan verlo.</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Asegúrese de actualizarlo cuando salgan los nuevos carteles de “Justicia para todos”. Puede consultar la versión actual en línea en el sitio web del Servicio de Nutrición Alimentaria del USDA.</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10</a:t>
            </a:fld>
            <a:endParaRPr lang="es-AR" dirty="0"/>
          </a:p>
        </p:txBody>
      </p:sp>
    </p:spTree>
    <p:extLst>
      <p:ext uri="{BB962C8B-B14F-4D97-AF65-F5344CB8AC3E}">
        <p14:creationId xmlns:p14="http://schemas.microsoft.com/office/powerpoint/2010/main" val="1885570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latin typeface="Helvetica"/>
                <a:cs typeface="Helvetica"/>
              </a:rPr>
              <a:t>Asegúrese de mostrar su programa, disponer de métodos para mostrar al público la información sobre el programa y los criterios de para ser elegido, y avisar los cambios en el programa, como los cambios en los días u horarios de distribución. </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11</a:t>
            </a:fld>
            <a:endParaRPr lang="es-AR" dirty="0"/>
          </a:p>
        </p:txBody>
      </p:sp>
    </p:spTree>
    <p:extLst>
      <p:ext uri="{BB962C8B-B14F-4D97-AF65-F5344CB8AC3E}">
        <p14:creationId xmlns:p14="http://schemas.microsoft.com/office/powerpoint/2010/main" val="35959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latin typeface="Helvetica"/>
                <a:cs typeface="Helvetica"/>
              </a:rPr>
              <a:t>Aquí se muestra la versión más larga de la declaración de no discriminación. Es importante que todos los clientes que atiende vean esta información. Para lograrlo, muestre el cartel “Justicia para todos”. </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12</a:t>
            </a:fld>
            <a:endParaRPr lang="es-AR" dirty="0"/>
          </a:p>
        </p:txBody>
      </p:sp>
    </p:spTree>
    <p:extLst>
      <p:ext uri="{BB962C8B-B14F-4D97-AF65-F5344CB8AC3E}">
        <p14:creationId xmlns:p14="http://schemas.microsoft.com/office/powerpoint/2010/main" val="259923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latin typeface="Helvetica"/>
                <a:cs typeface="Helvetica"/>
              </a:rPr>
              <a:t>Tomémonos de nuevo un momento para considerar algunos de los conceptos que hemos visto.</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13</a:t>
            </a:fld>
            <a:endParaRPr lang="es-AR" dirty="0"/>
          </a:p>
        </p:txBody>
      </p:sp>
    </p:spTree>
    <p:extLst>
      <p:ext uri="{BB962C8B-B14F-4D97-AF65-F5344CB8AC3E}">
        <p14:creationId xmlns:p14="http://schemas.microsoft.com/office/powerpoint/2010/main" val="3895354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En una diapositiva anterior, se exhibió el cartel “Justicia para todos”.  </a:t>
            </a:r>
          </a:p>
          <a:p>
            <a:pPr marL="25400" marR="17780">
              <a:lnSpc>
                <a:spcPct val="100000"/>
              </a:lnSpc>
            </a:pPr>
            <a:br>
              <a:rPr lang="es-US" sz="1200" dirty="0">
                <a:latin typeface="Helvetica"/>
                <a:cs typeface="Helvetica"/>
              </a:rPr>
            </a:br>
            <a:r>
              <a:rPr lang="es-US" sz="1200" dirty="0">
                <a:latin typeface="Helvetica"/>
                <a:cs typeface="Helvetica"/>
              </a:rPr>
              <a:t>Mostrar el cartel es importante.</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¿Cree que el cartel debe mostrarse en un lugar público y visible o está bien ponerlo en una zona de oficinas privada a la que tengan acceso pocas personas?</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La respuesta a esta pregunta es verdadero.  El cartel debe colocarse en un lugar visible. No pasa nada si el cartel está en la zona de oficinas, pero también debe mostrarse donde los clientes, el personal y los voluntarios puedan verlo sin problemas.</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14</a:t>
            </a:fld>
            <a:endParaRPr lang="es-AR" dirty="0"/>
          </a:p>
        </p:txBody>
      </p:sp>
    </p:spTree>
    <p:extLst>
      <p:ext uri="{BB962C8B-B14F-4D97-AF65-F5344CB8AC3E}">
        <p14:creationId xmlns:p14="http://schemas.microsoft.com/office/powerpoint/2010/main" val="586399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A la hora de atender a los clientes en los centros de distribución, recuerde siempre que el Título VI de la Ley de Derechos Civiles establece que: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“ninguna persona en los Estados Unidos podrá, por motivos de raza, color o nacionalidad, no participar en programas o actividades que reciban ayuda financiera federal, ni se le negarán los beneficios de dichos programas o actividades, ni será discriminado por ninguna razón”.</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Esto es importante. Queremos recordar que los Programas de nutrición y distribución de alimentos del USDA son programas financiados con dinero del gobierno federal.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Queremos ser sensibles y conscientes cuando un participante habla poco inglés. Hay servicios de traducción o interpretación disponibles para ayudar a los participantes en estos programas.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Los Programas de nutrición y distribución de alimentos del USDA deben tener ayuda lingüística que permita una comunicación correcta, adecuada y eficaz gratis para la persona que sabe poco inglés. </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15</a:t>
            </a:fld>
            <a:endParaRPr lang="es-AR" dirty="0"/>
          </a:p>
        </p:txBody>
      </p:sp>
    </p:spTree>
    <p:extLst>
      <p:ext uri="{BB962C8B-B14F-4D97-AF65-F5344CB8AC3E}">
        <p14:creationId xmlns:p14="http://schemas.microsoft.com/office/powerpoint/2010/main" val="2114105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Veamos algunas prácticas para atender a clientes que saben poco inglés.</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Al seleccionar el método de adaptación razonable, debe tener en cuenta la cantidad de personas que saben poco inglés que pueden tener beneficios de su programa y qué tan seguido estas personas se encontrarán con el programa.</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Asegúrese de que tener un servicio de ayuda lingüística para los clientes de su comunidad.</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Pueden ayudar los voluntarios que hablan dos idiomas de organizaciones de la comunidad, o de otros lados, como intérpretes de servicios públicos, o personal que hable dos idiomas en las propias instalaciones.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Tenga en cuenta que estas personas deben firmar un acuerdo para no divulgar información y recibir formación sobre derechos civiles.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Hay líneas de idiomas a las que puede llamar por teléfono o aplicaciones de interpretación que puede utilizar en su teléfono inteligente o tableta. </a:t>
            </a:r>
          </a:p>
          <a:p>
            <a:pPr marL="25400">
              <a:lnSpc>
                <a:spcPct val="100000"/>
              </a:lnSpc>
            </a:pPr>
            <a:r>
              <a:rPr lang="es-US" sz="1200" dirty="0">
                <a:latin typeface="Helvetica"/>
                <a:cs typeface="Helvetica"/>
              </a:rPr>
              <a:t>	</a:t>
            </a:r>
          </a:p>
          <a:p>
            <a:pPr marL="25400" marR="17780">
              <a:lnSpc>
                <a:spcPts val="800"/>
              </a:lnSpc>
            </a:pPr>
            <a:r>
              <a:rPr lang="es-US" sz="1200" dirty="0">
                <a:latin typeface="Helvetica"/>
                <a:cs typeface="Helvetica"/>
              </a:rPr>
              <a:t>Los participantes también pueden pedirle ayuda a un familiar o amigo, pero los Programas de nutrición y distribución de alimentos del USDA que reciben alimentos del USDA no deben tomar esto como estrategia; sino que deben ofrecer un intérprete de manera gratuita a las personas que saben poco inglés. </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16</a:t>
            </a:fld>
            <a:endParaRPr lang="es-AR" dirty="0"/>
          </a:p>
        </p:txBody>
      </p:sp>
    </p:spTree>
    <p:extLst>
      <p:ext uri="{BB962C8B-B14F-4D97-AF65-F5344CB8AC3E}">
        <p14:creationId xmlns:p14="http://schemas.microsoft.com/office/powerpoint/2010/main" val="2204358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latin typeface="Helvetica"/>
                <a:cs typeface="Helvetica"/>
              </a:rPr>
              <a:t>Es importante proporcionar cambios razonables para atender las necesidades de las personas con discapacidades.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US" sz="1200" dirty="0">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latin typeface="Helvetica"/>
                <a:cs typeface="Helvetica"/>
              </a:rPr>
              <a:t>Se debe tener en cuenta que la solicitud de una persona puede referirse a una discapacidad que no es evidente a primera vista.</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17</a:t>
            </a:fld>
            <a:endParaRPr lang="es-AR" dirty="0"/>
          </a:p>
        </p:txBody>
      </p:sp>
    </p:spTree>
    <p:extLst>
      <p:ext uri="{BB962C8B-B14F-4D97-AF65-F5344CB8AC3E}">
        <p14:creationId xmlns:p14="http://schemas.microsoft.com/office/powerpoint/2010/main" val="3416740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a:lnSpc>
                <a:spcPct val="100000"/>
              </a:lnSpc>
            </a:pPr>
            <a:r>
              <a:rPr lang="es-US" sz="1200" dirty="0">
                <a:latin typeface="Helvetica"/>
                <a:cs typeface="Helvetica"/>
              </a:rPr>
              <a:t>Tenga en cuenta lo siguiente, </a:t>
            </a:r>
          </a:p>
          <a:p>
            <a:pPr marL="25400" marR="17780">
              <a:lnSpc>
                <a:spcPct val="100000"/>
              </a:lnSpc>
            </a:pPr>
            <a:r>
              <a:rPr lang="es-US" sz="1200" dirty="0">
                <a:latin typeface="Helvetica"/>
                <a:cs typeface="Helvetica"/>
              </a:rPr>
              <a:t>No hay "palabras mágicas". Una denuncia puede ser de manera oral o por escrito. Puede llevar su nombre o no.</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Cualquier persona que crea que ella (o alguien que conoce) ha sido discriminada puede presentar una denuncia en un período de 180 días a partir de que sucede la posible discriminación.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Registre las denuncias de derechos civiles y avísele a los coordinadores del Programa de alimentación y nutrición del USDA del DHS y su localidad. Las denuncias que se hacen en el DHS se enviarán al USDA.</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Los centros de distribución deben brindar a los denunciantes un Formulario de denuncia de derechos civiles para completar (disponible en línea en el sitio web del USDA), pero no es obligatorio utilizarlo: se puede realizar una declaración de manera oral y registrar la denuncia.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Es posible que se pregunte qué pasa cuando se presenta una denuncia. </a:t>
            </a:r>
          </a:p>
          <a:p>
            <a:pPr marL="25400" marR="17780">
              <a:lnSpc>
                <a:spcPct val="100000"/>
              </a:lnSpc>
            </a:pPr>
            <a:r>
              <a:rPr lang="es-US" sz="1200" dirty="0">
                <a:latin typeface="Helvetica"/>
                <a:cs typeface="Helvetica"/>
              </a:rPr>
              <a:t>Cuando se denuncia algo, pasa lo siguiente: las denuncias de posible discriminación por ser parte de una clase protegida deben enviarse a:  Oficina del Director de Derechos Civiles de USDA, 1400 Independence Avenue, SW Washington, DC 20250.</a:t>
            </a:r>
          </a:p>
          <a:p>
            <a:pPr marL="25400" marR="17780">
              <a:lnSpc>
                <a:spcPct val="100000"/>
              </a:lnSpc>
            </a:pPr>
            <a:endParaRPr lang="es-US" sz="1200" dirty="0">
              <a:latin typeface="Helvetica"/>
              <a:cs typeface="Helvetica"/>
            </a:endParaRPr>
          </a:p>
          <a:p>
            <a:pPr marL="25400" marR="17780">
              <a:lnSpc>
                <a:spcPts val="2000"/>
              </a:lnSpc>
            </a:pPr>
            <a:r>
              <a:rPr lang="es-US" sz="1200" dirty="0">
                <a:latin typeface="Helvetica"/>
                <a:cs typeface="Helvetica"/>
              </a:rPr>
              <a:t>El cliente también puede llamar para denunciar a nivel federal al 1-800-368-1019 o se puede acceder a un portal web en la Oficina de Derechos Civiles del Departamento de Salud y Servicios Humanos de los EE. UU. en hhs.gov, o denunciar a nivel estatal en el Departamento de Servicios de Salud de Cumplimiento de Derechos Civiles al 608-267-1434.</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18</a:t>
            </a:fld>
            <a:endParaRPr lang="es-AR" dirty="0"/>
          </a:p>
        </p:txBody>
      </p:sp>
    </p:spTree>
    <p:extLst>
      <p:ext uri="{BB962C8B-B14F-4D97-AF65-F5344CB8AC3E}">
        <p14:creationId xmlns:p14="http://schemas.microsoft.com/office/powerpoint/2010/main" val="350444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Además de los temas que hemos tratado hasta ahora en esta presentación, un requisito importante para los participantes de los Programas de nutrición y distribución de alimentos del USDA es lo siguiente:</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TODAS las personas que tengan contacto directo con solicitantes o participantes de los Programas de nutrición y distribución de alimentos del USDA DEBEN recibir formación todos los años sobre todos los aspectos de cómo se cumplen los derechos civiles.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El contenido de esta presentación cumple con el requisito de formación de voluntarios.</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Usted se tendrá que asegurar de lo siguiente:</a:t>
            </a:r>
          </a:p>
          <a:p>
            <a:pPr marL="25400" marR="17780">
              <a:lnSpc>
                <a:spcPct val="100000"/>
              </a:lnSpc>
            </a:pPr>
            <a:r>
              <a:rPr lang="es-US" sz="1200" dirty="0">
                <a:latin typeface="Helvetica"/>
                <a:cs typeface="Helvetica"/>
              </a:rPr>
              <a:t>conservar un registro con fechas de las personas que reciben capacitación sobre derechos civiles y una copia de sus materiales de capacitación.</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19</a:t>
            </a:fld>
            <a:endParaRPr lang="es-AR" dirty="0"/>
          </a:p>
        </p:txBody>
      </p:sp>
    </p:spTree>
    <p:extLst>
      <p:ext uri="{BB962C8B-B14F-4D97-AF65-F5344CB8AC3E}">
        <p14:creationId xmlns:p14="http://schemas.microsoft.com/office/powerpoint/2010/main" val="2334865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a:lnSpc>
                <a:spcPct val="100000"/>
              </a:lnSpc>
            </a:pPr>
            <a:r>
              <a:rPr lang="es-US" sz="1200" dirty="0">
                <a:latin typeface="Helvetica"/>
                <a:cs typeface="Helvetica"/>
              </a:rPr>
              <a:t>¿Por qué son importantes los derechos civiles?</a:t>
            </a:r>
          </a:p>
          <a:p>
            <a:pPr marL="25400" marR="17780">
              <a:lnSpc>
                <a:spcPct val="100000"/>
              </a:lnSpc>
            </a:pPr>
            <a:r>
              <a:rPr lang="es-US" sz="1200" dirty="0">
                <a:latin typeface="Helvetica"/>
                <a:cs typeface="Helvetica"/>
              </a:rPr>
              <a:t>Hay varios buenos motivos…  El primero es que nos importan.</a:t>
            </a:r>
          </a:p>
          <a:p>
            <a:pPr marL="25400" marR="17780">
              <a:lnSpc>
                <a:spcPct val="100000"/>
              </a:lnSpc>
            </a:pPr>
            <a:r>
              <a:rPr lang="es-US" sz="1200" dirty="0">
                <a:latin typeface="Helvetica"/>
                <a:cs typeface="Helvetica"/>
              </a:rPr>
              <a:t>Cualquiera puede necesitar ayuda. Podemos estar ahí para defender a los demás, en especial a las personas que menos tienen o que pueden ser lastimadas con más facilidad. Las personas pueden encontrarse en un situaciones de necesidad extrema sin querer. </a:t>
            </a:r>
          </a:p>
          <a:p>
            <a:pPr marL="25400" marR="17780">
              <a:lnSpc>
                <a:spcPct val="100000"/>
              </a:lnSpc>
            </a:pPr>
            <a:r>
              <a:rPr lang="es-US" sz="1200" dirty="0">
                <a:latin typeface="Helvetica"/>
                <a:cs typeface="Helvetica"/>
              </a:rPr>
              <a:t>Es un momento importante para acompañar a las personas que necesitan estos servicios. </a:t>
            </a:r>
          </a:p>
          <a:p>
            <a:pPr marL="25400">
              <a:lnSpc>
                <a:spcPct val="100000"/>
              </a:lnSpc>
            </a:pPr>
            <a:r>
              <a:rPr lang="es-US" sz="1200" dirty="0">
                <a:latin typeface="Helvetica"/>
                <a:cs typeface="Helvetica"/>
              </a:rPr>
              <a:t>Es lo que hay que hacer.</a:t>
            </a:r>
          </a:p>
          <a:p>
            <a:pPr marL="25400" marR="17780">
              <a:lnSpc>
                <a:spcPct val="100000"/>
              </a:lnSpc>
            </a:pPr>
            <a:r>
              <a:rPr lang="es-US" sz="1200" dirty="0">
                <a:latin typeface="Helvetica"/>
                <a:cs typeface="Helvetica"/>
              </a:rPr>
              <a:t>Los derechos civiles están para protegerles del maltrato y la discriminación en cualquier aspecto de la vida. Todo el mundo tiene derecho a usar los servicios públicos: están pensados para ayudar a todos. </a:t>
            </a:r>
          </a:p>
          <a:p>
            <a:pPr marL="25400" marR="17780">
              <a:lnSpc>
                <a:spcPct val="100000"/>
              </a:lnSpc>
            </a:pPr>
            <a:r>
              <a:rPr lang="es-US" sz="1200" dirty="0">
                <a:latin typeface="Helvetica"/>
                <a:cs typeface="Helvetica"/>
              </a:rPr>
              <a:t>Es la ley, y la ley está para proteger a todos. Los derechos civiles garantizan que todas las personas estén protegidas ante la desigualdad, por lo que los gobiernos tienen la enorme responsabilidad de mantener y proteger los derechos civiles. </a:t>
            </a:r>
          </a:p>
          <a:p>
            <a:pPr marL="25400" marR="17780">
              <a:lnSpc>
                <a:spcPct val="100000"/>
              </a:lnSpc>
            </a:pPr>
            <a:r>
              <a:rPr lang="es-US" sz="1200" dirty="0">
                <a:latin typeface="Helvetica"/>
                <a:cs typeface="Helvetica"/>
              </a:rPr>
              <a:t>Las organizaciones que reciben ayuda económica del gobierno federal tienen la obligación de cumplir con las leyes federales sobre derechos civiles, igualdad de oportunidades y no discriminación en sus servicios y programas de empleo. </a:t>
            </a:r>
          </a:p>
          <a:p>
            <a:pPr marL="25400" marR="17780">
              <a:lnSpc>
                <a:spcPct val="100000"/>
              </a:lnSpc>
            </a:pPr>
            <a:r>
              <a:rPr lang="es-US" sz="1200" dirty="0">
                <a:latin typeface="Helvetica"/>
                <a:cs typeface="Helvetica"/>
              </a:rPr>
              <a:t>Los Programas de nutrición y distribución de alimentos del USDA reciben ayuda financiera y fondos a través del Departamento de Agricultura de los Estados Unidos (USDA). </a:t>
            </a:r>
          </a:p>
          <a:p>
            <a:pPr marL="25400" marR="17780">
              <a:lnSpc>
                <a:spcPct val="100000"/>
              </a:lnSpc>
            </a:pPr>
            <a:r>
              <a:rPr lang="es-US" sz="1200" dirty="0">
                <a:latin typeface="Helvetica"/>
                <a:cs typeface="Helvetica"/>
              </a:rPr>
              <a:t>Nos comprometemos a ofrecer igualdad de oportunidades y acceso según lo que dicen las leyes y regulaciones federales y estatales aplicables, y las políticas y los procedimientos de no discriminación.</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2</a:t>
            </a:fld>
            <a:endParaRPr lang="es-AR" dirty="0"/>
          </a:p>
        </p:txBody>
      </p:sp>
    </p:spTree>
    <p:extLst>
      <p:ext uri="{BB962C8B-B14F-4D97-AF65-F5344CB8AC3E}">
        <p14:creationId xmlns:p14="http://schemas.microsoft.com/office/powerpoint/2010/main" val="4280142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Piense que cada vez que interactúe con los participantes en el Programa de nutrición y distribución de alimentos del USDA querrá preguntarse lo siguiente: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¿Estoy tratando a esta persona como quiero que me traten?</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¿Estoy tratando a esta persona de la misma manera en que trato a otras personas?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¿He explicado las normas de distribución o la política de atención al cliente para que el participante sepa qué puede esperar?</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20</a:t>
            </a:fld>
            <a:endParaRPr lang="es-AR" dirty="0"/>
          </a:p>
        </p:txBody>
      </p:sp>
    </p:spTree>
    <p:extLst>
      <p:ext uri="{BB962C8B-B14F-4D97-AF65-F5344CB8AC3E}">
        <p14:creationId xmlns:p14="http://schemas.microsoft.com/office/powerpoint/2010/main" val="3123875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latin typeface="Helvetica"/>
                <a:cs typeface="Helvetica"/>
              </a:rPr>
              <a:t>En la siguiente sección, veremos algunos ejemplos para que piense qué haría y cómo respondería.</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21</a:t>
            </a:fld>
            <a:endParaRPr lang="es-AR" dirty="0"/>
          </a:p>
        </p:txBody>
      </p:sp>
    </p:spTree>
    <p:extLst>
      <p:ext uri="{BB962C8B-B14F-4D97-AF65-F5344CB8AC3E}">
        <p14:creationId xmlns:p14="http://schemas.microsoft.com/office/powerpoint/2010/main" val="3128930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Analicemos cómo podría tratarse esta situación en su centro de distribución.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Un participante intenta hablar con un voluntario en un centro de distribución en un idioma que no es inglés, pero el voluntario no le entiende. El participante se va sin recibir el servicio.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Si no hubiera nadie presente que pueda hablarle en su idioma al participante, ¿cuál podría haber sido una de las opciones para hablar con la persona?</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¿Habría sido posible que alguien llamara a un servicio de interpretación por teléfono?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¿Podría el voluntario haber intentado comunicarse con el participante por otros medios, como una aplicación de interpretación telefónica?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Recuerde que debe tener un plan para los participantes que no sepan mucho inglés. </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22</a:t>
            </a:fld>
            <a:endParaRPr lang="es-AR" dirty="0"/>
          </a:p>
        </p:txBody>
      </p:sp>
    </p:spTree>
    <p:extLst>
      <p:ext uri="{BB962C8B-B14F-4D97-AF65-F5344CB8AC3E}">
        <p14:creationId xmlns:p14="http://schemas.microsoft.com/office/powerpoint/2010/main" val="742310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a:lnSpc>
                <a:spcPct val="100000"/>
              </a:lnSpc>
            </a:pPr>
            <a:r>
              <a:rPr lang="es-US" sz="1200" dirty="0">
                <a:latin typeface="Helvetica"/>
                <a:cs typeface="Helvetica"/>
              </a:rPr>
              <a:t>En este caso: </a:t>
            </a:r>
          </a:p>
          <a:p>
            <a:pPr marL="25400" marR="17780">
              <a:lnSpc>
                <a:spcPct val="100000"/>
              </a:lnSpc>
            </a:pPr>
            <a:r>
              <a:rPr lang="es-US" sz="1200" dirty="0">
                <a:latin typeface="Helvetica"/>
                <a:cs typeface="Helvetica"/>
              </a:rPr>
              <a:t>Una persona en silla de ruedas se queja de que el centro donde le han dicho que retire su paquete de alimentos no es accesible porque no tiene rampa para sillas de ruedas.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¿Qué medidas deben tomarse para ayudar a este participante?</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¿Sería posible agregar un punto de entrega fuera del edificio en donde un participante pueda llamar a un miembro del personal o a un voluntario para que le traigan alimentos?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¿Es posible que alguien entregue alimentos a una persona que no pueda salir de casa y no pueda acceder a un edificio porque no es apto para una persona en silla de ruedas?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¿Podría ser otra opción que un cliente nombrar a alguien para que retire los alimentos?</a:t>
            </a:r>
          </a:p>
          <a:p>
            <a:pPr marL="25400" marR="17780">
              <a:lnSpc>
                <a:spcPct val="100000"/>
              </a:lnSpc>
            </a:pPr>
            <a:endParaRPr lang="es-US" sz="1200" dirty="0">
              <a:latin typeface="Helvetica"/>
              <a:cs typeface="Helvetica"/>
            </a:endParaRPr>
          </a:p>
          <a:p>
            <a:pPr marL="25400" marR="17780">
              <a:lnSpc>
                <a:spcPts val="800"/>
              </a:lnSpc>
            </a:pPr>
            <a:r>
              <a:rPr lang="es-US" sz="1200" dirty="0">
                <a:latin typeface="Helvetica"/>
                <a:cs typeface="Helvetica"/>
              </a:rPr>
              <a:t>Piense en otras formas creativas de atender a este participante.</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23</a:t>
            </a:fld>
            <a:endParaRPr lang="es-AR" dirty="0"/>
          </a:p>
        </p:txBody>
      </p:sp>
    </p:spTree>
    <p:extLst>
      <p:ext uri="{BB962C8B-B14F-4D97-AF65-F5344CB8AC3E}">
        <p14:creationId xmlns:p14="http://schemas.microsoft.com/office/powerpoint/2010/main" val="710435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Un revisor del estado visita un centro de distribución y ve el cartel “Justicia para todos” en la oficina del director, que se encuentra en una zona en la que los solicitantes y participantes del programa no pueden pasar.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¿Se trata de una violación de los derechos civiles? ¿Por qué sí o por qué no?</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Sí. Se trata de una violación de los derechos civiles que puede solucionar al poner el cartel a un lugar visible para el público. </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24</a:t>
            </a:fld>
            <a:endParaRPr lang="es-AR" dirty="0"/>
          </a:p>
        </p:txBody>
      </p:sp>
    </p:spTree>
    <p:extLst>
      <p:ext uri="{BB962C8B-B14F-4D97-AF65-F5344CB8AC3E}">
        <p14:creationId xmlns:p14="http://schemas.microsoft.com/office/powerpoint/2010/main" val="922429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solidFill>
                  <a:schemeClr val="tx1"/>
                </a:solidFill>
                <a:latin typeface="Helvetica"/>
                <a:ea typeface="+mn-ea"/>
                <a:cs typeface="Helvetica"/>
              </a:rPr>
              <a:t>En esta diapositiva, encontrará enlaces e información extra sobre medidas estatales y federales de derechos civiles.</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25</a:t>
            </a:fld>
            <a:endParaRPr lang="es-AR" dirty="0"/>
          </a:p>
        </p:txBody>
      </p:sp>
    </p:spTree>
    <p:extLst>
      <p:ext uri="{BB962C8B-B14F-4D97-AF65-F5344CB8AC3E}">
        <p14:creationId xmlns:p14="http://schemas.microsoft.com/office/powerpoint/2010/main" val="3235471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solidFill>
                  <a:schemeClr val="tx1"/>
                </a:solidFill>
                <a:latin typeface="Helvetica"/>
                <a:ea typeface="+mn-ea"/>
                <a:cs typeface="Helvetica"/>
              </a:rPr>
              <a:t>Le agradecemos, de verdad, su tiempo y sus esfuerzos para ayudar a su comunidad, y seguir las leyes y las prácticas de los derechos civiles en su trabajo.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US" sz="1200" dirty="0">
              <a:solidFill>
                <a:schemeClr val="tx1"/>
              </a:solidFill>
              <a:latin typeface="Helvetica"/>
              <a:ea typeface="+mn-e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solidFill>
                  <a:schemeClr val="tx1"/>
                </a:solidFill>
                <a:latin typeface="Helvetica"/>
                <a:ea typeface="+mn-ea"/>
                <a:cs typeface="Helvetica"/>
              </a:rPr>
              <a:t>Si tiene preguntas específicas sobre los programas, envíe un correo electrónico a los coordinadores de programas que aparecen en esta diapositiva. </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26</a:t>
            </a:fld>
            <a:endParaRPr lang="es-AR" dirty="0"/>
          </a:p>
        </p:txBody>
      </p:sp>
    </p:spTree>
    <p:extLst>
      <p:ext uri="{BB962C8B-B14F-4D97-AF65-F5344CB8AC3E}">
        <p14:creationId xmlns:p14="http://schemas.microsoft.com/office/powerpoint/2010/main" val="397469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Al comenzar a hablar de los derechos civiles, queremos recordar algunos puntos clave y lo esencial que debemos tener en cuenta cuando pensamos los derechos civiles de nuestros clientes. </a:t>
            </a:r>
          </a:p>
          <a:p>
            <a:pPr marL="25400" marR="17780">
              <a:lnSpc>
                <a:spcPct val="100000"/>
              </a:lnSpc>
            </a:pPr>
            <a:r>
              <a:rPr lang="es-US" sz="1200" dirty="0">
                <a:latin typeface="Helvetica"/>
                <a:cs typeface="Helvetica"/>
              </a:rPr>
              <a:t>Queremos que todas las personas que acceden al Programa de nutrición y distribución de alimentos del USDA reciban el mismo trato.</a:t>
            </a:r>
          </a:p>
          <a:p>
            <a:pPr marL="25400" marR="17780">
              <a:lnSpc>
                <a:spcPct val="100000"/>
              </a:lnSpc>
            </a:pPr>
            <a:r>
              <a:rPr lang="es-US" sz="1200" dirty="0">
                <a:latin typeface="Helvetica"/>
                <a:cs typeface="Helvetica"/>
              </a:rPr>
              <a:t>Queremos conocer los derechos y las responsabilidades de nuestros clientes.</a:t>
            </a:r>
          </a:p>
          <a:p>
            <a:pPr marL="25400" marR="17780">
              <a:lnSpc>
                <a:spcPct val="100000"/>
              </a:lnSpc>
            </a:pPr>
            <a:r>
              <a:rPr lang="es-US" sz="1200" dirty="0">
                <a:latin typeface="Helvetica"/>
                <a:cs typeface="Helvetica"/>
              </a:rPr>
              <a:t>Queremos considerar eliminar las barreras ilegales que evitan que las personas reciban beneficios. </a:t>
            </a:r>
          </a:p>
          <a:p>
            <a:pPr marL="25400" marR="17780">
              <a:lnSpc>
                <a:spcPct val="100000"/>
              </a:lnSpc>
            </a:pPr>
            <a:r>
              <a:rPr lang="es-US" sz="1200" dirty="0">
                <a:latin typeface="Helvetica"/>
                <a:cs typeface="Helvetica"/>
              </a:rPr>
              <a:t>Por último, queremos estar seguros de que tratamos a todos con dignidad y respeto.</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3</a:t>
            </a:fld>
            <a:endParaRPr lang="es-AR" dirty="0"/>
          </a:p>
        </p:txBody>
      </p:sp>
    </p:spTree>
    <p:extLst>
      <p:ext uri="{BB962C8B-B14F-4D97-AF65-F5344CB8AC3E}">
        <p14:creationId xmlns:p14="http://schemas.microsoft.com/office/powerpoint/2010/main" val="2112481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baseline="0" dirty="0">
                <a:latin typeface="Helvetica"/>
                <a:cs typeface="Helvetica"/>
              </a:rPr>
              <a:t>¿Qué queremos decir cuando utilizamos la palabra DISCRIMINACIÓN?</a:t>
            </a:r>
          </a:p>
          <a:p>
            <a:pPr marL="25400" marR="17780">
              <a:lnSpc>
                <a:spcPct val="100000"/>
              </a:lnSpc>
            </a:pPr>
            <a:endParaRPr lang="es-US" sz="1200" baseline="0" dirty="0">
              <a:latin typeface="Helvetica"/>
              <a:cs typeface="Helvetica"/>
            </a:endParaRPr>
          </a:p>
          <a:p>
            <a:pPr marL="25400" marR="17780">
              <a:lnSpc>
                <a:spcPct val="100000"/>
              </a:lnSpc>
            </a:pPr>
            <a:r>
              <a:rPr lang="es-ES" dirty="0"/>
              <a:t>La discriminación es cuando alguien trata a una persona o a un grupo de manera diferente y menos justa que a los demás, ya sea a propósito o sin darse cuenta, solo por ser parte de un grupo especial</a:t>
            </a:r>
            <a:r>
              <a:rPr lang="es-US" sz="1200" baseline="0" dirty="0">
                <a:latin typeface="Helvetica"/>
                <a:cs typeface="Helvetica"/>
              </a:rPr>
              <a:t>.</a:t>
            </a:r>
          </a:p>
          <a:p>
            <a:pPr marL="25400" marR="17780">
              <a:lnSpc>
                <a:spcPct val="100000"/>
              </a:lnSpc>
            </a:pPr>
            <a:endParaRPr lang="es-US" sz="1200" baseline="0" dirty="0">
              <a:latin typeface="Helvetica"/>
              <a:cs typeface="Helvetica"/>
              <a:hlinkClick r:id="rId3"/>
            </a:endParaRPr>
          </a:p>
          <a:p>
            <a:pPr marL="25400" marR="17780">
              <a:lnSpc>
                <a:spcPct val="100000"/>
              </a:lnSpc>
            </a:pPr>
            <a:r>
              <a:rPr lang="es-US" sz="1200" baseline="0" dirty="0">
                <a:latin typeface="Helvetica"/>
                <a:cs typeface="Helvetica"/>
                <a:hlinkClick r:id="rId3"/>
              </a:rPr>
              <a:t>Declaración original de https://www.doi.gov/employees/anti-harassment/definitions</a:t>
            </a:r>
            <a:r>
              <a:rPr lang="es-US" sz="1200" baseline="0" dirty="0">
                <a:latin typeface="Helvetica"/>
                <a:cs typeface="Helvetica"/>
              </a:rPr>
              <a:t> </a:t>
            </a:r>
          </a:p>
          <a:p>
            <a:pPr marL="25400" marR="17780">
              <a:lnSpc>
                <a:spcPct val="100000"/>
              </a:lnSpc>
            </a:pPr>
            <a:endParaRPr lang="es-US" sz="1200" baseline="0" dirty="0">
              <a:latin typeface="Helvetica"/>
              <a:cs typeface="Helvetica"/>
            </a:endParaRPr>
          </a:p>
          <a:p>
            <a:pPr marL="25400" marR="17780">
              <a:lnSpc>
                <a:spcPct val="100000"/>
              </a:lnSpc>
            </a:pPr>
            <a:r>
              <a:rPr lang="es-US" sz="1200" baseline="0" dirty="0">
                <a:latin typeface="Helvetica"/>
                <a:cs typeface="Helvetica"/>
              </a:rPr>
              <a:t>“La discriminación es cuando se trata a una persona o un grupo de personas de distinta manera según su raza, color, nacionalidad, religión, sexo (incluidos el embarazo y la identidad de género), edad, estado civil y parental, discapacidad, orientación sexual o información genética”. </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4</a:t>
            </a:fld>
            <a:endParaRPr lang="es-AR" dirty="0"/>
          </a:p>
        </p:txBody>
      </p:sp>
    </p:spTree>
    <p:extLst>
      <p:ext uri="{BB962C8B-B14F-4D97-AF65-F5344CB8AC3E}">
        <p14:creationId xmlns:p14="http://schemas.microsoft.com/office/powerpoint/2010/main" val="260134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¿Qué queremos decir cuando hablamos de una clase protegida?</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Una clase protegida es cualquier persona o grupo de personas que tienen características para las que está prohibida la discriminación según la ley, regulación o decreto.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Los Programas de nutrición y distribución de alimentos del USDA prohíben específicamente la discriminación para estas clases protegidas:</a:t>
            </a:r>
          </a:p>
          <a:p>
            <a:pPr marL="25400" marR="1593850">
              <a:lnSpc>
                <a:spcPct val="100000"/>
              </a:lnSpc>
            </a:pPr>
            <a:r>
              <a:rPr lang="es-US" sz="1200" dirty="0">
                <a:latin typeface="Helvetica"/>
                <a:cs typeface="Helvetica"/>
              </a:rPr>
              <a:t>Raza </a:t>
            </a:r>
            <a:br>
              <a:rPr lang="es-US" sz="1200" dirty="0">
                <a:latin typeface="Helvetica"/>
                <a:cs typeface="Helvetica"/>
              </a:rPr>
            </a:br>
            <a:r>
              <a:rPr lang="es-US" sz="1200" dirty="0">
                <a:latin typeface="Helvetica"/>
                <a:cs typeface="Helvetica"/>
              </a:rPr>
              <a:t>Color</a:t>
            </a:r>
          </a:p>
          <a:p>
            <a:pPr marL="25400" marR="17780">
              <a:lnSpc>
                <a:spcPct val="100000"/>
              </a:lnSpc>
            </a:pPr>
            <a:r>
              <a:rPr lang="es-US" sz="1200" dirty="0">
                <a:latin typeface="Helvetica"/>
                <a:cs typeface="Helvetica"/>
              </a:rPr>
              <a:t>Nacionalidad (incluye conocimientos limitados del inglés) </a:t>
            </a:r>
            <a:br>
              <a:rPr lang="es-US" sz="1200" dirty="0">
                <a:latin typeface="Helvetica"/>
                <a:cs typeface="Helvetica"/>
              </a:rPr>
            </a:br>
            <a:r>
              <a:rPr lang="es-US" sz="1200" dirty="0">
                <a:latin typeface="Helvetica"/>
                <a:cs typeface="Helvetica"/>
              </a:rPr>
              <a:t>Discapacidad</a:t>
            </a:r>
          </a:p>
          <a:p>
            <a:pPr marL="25400" marR="1438275">
              <a:lnSpc>
                <a:spcPct val="100000"/>
              </a:lnSpc>
            </a:pPr>
            <a:r>
              <a:rPr lang="es-US" sz="1200" dirty="0">
                <a:latin typeface="Helvetica"/>
                <a:cs typeface="Helvetica"/>
              </a:rPr>
              <a:t>Edad </a:t>
            </a:r>
            <a:br>
              <a:rPr lang="es-US" sz="1200" dirty="0">
                <a:latin typeface="Helvetica"/>
                <a:cs typeface="Helvetica"/>
              </a:rPr>
            </a:br>
            <a:r>
              <a:rPr lang="es-US" sz="1200" dirty="0">
                <a:latin typeface="Helvetica"/>
                <a:cs typeface="Helvetica"/>
              </a:rPr>
              <a:t>Religión</a:t>
            </a:r>
          </a:p>
          <a:p>
            <a:pPr marL="25400" marR="17780">
              <a:lnSpc>
                <a:spcPct val="100000"/>
              </a:lnSpc>
            </a:pPr>
            <a:r>
              <a:rPr lang="es-US" sz="1200" dirty="0">
                <a:latin typeface="Helvetica"/>
                <a:cs typeface="Helvetica"/>
              </a:rPr>
              <a:t>Identidad de género y orientación sexual </a:t>
            </a:r>
            <a:br>
              <a:rPr lang="es-US" sz="1200" dirty="0">
                <a:latin typeface="Helvetica"/>
                <a:cs typeface="Helvetica"/>
              </a:rPr>
            </a:br>
            <a:r>
              <a:rPr lang="es-US" sz="1200" dirty="0">
                <a:latin typeface="Helvetica"/>
                <a:cs typeface="Helvetica"/>
              </a:rPr>
              <a:t>Y denuncia previa de derechos civiles </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5</a:t>
            </a:fld>
            <a:endParaRPr lang="es-AR" dirty="0"/>
          </a:p>
        </p:txBody>
      </p:sp>
    </p:spTree>
    <p:extLst>
      <p:ext uri="{BB962C8B-B14F-4D97-AF65-F5344CB8AC3E}">
        <p14:creationId xmlns:p14="http://schemas.microsoft.com/office/powerpoint/2010/main" val="57674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US" sz="1200" dirty="0">
                <a:latin typeface="Helvetica"/>
                <a:cs typeface="Helvetica"/>
              </a:rPr>
              <a:t>En este punto, vamos a considerar algunas cuestiones sobre lo que ha aprendido hasta ahora.</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6</a:t>
            </a:fld>
            <a:endParaRPr lang="es-AR" dirty="0"/>
          </a:p>
        </p:txBody>
      </p:sp>
    </p:spTree>
    <p:extLst>
      <p:ext uri="{BB962C8B-B14F-4D97-AF65-F5344CB8AC3E}">
        <p14:creationId xmlns:p14="http://schemas.microsoft.com/office/powerpoint/2010/main" val="3485283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Las clases protegidas incluyen a cualquier persona o grupo de personas que están protegidas contra la discriminación por tener cualquiera de las siguientes características:  </a:t>
            </a:r>
            <a:br>
              <a:rPr lang="es-US" sz="1200" dirty="0">
                <a:latin typeface="Helvetica"/>
                <a:cs typeface="Helvetica"/>
              </a:rPr>
            </a:br>
            <a:endParaRPr lang="es-US" sz="1200" dirty="0">
              <a:latin typeface="Helvetica"/>
              <a:cs typeface="Helvetica"/>
            </a:endParaRPr>
          </a:p>
          <a:p>
            <a:pPr marL="25400" marR="17780">
              <a:lnSpc>
                <a:spcPct val="100000"/>
              </a:lnSpc>
            </a:pPr>
            <a:r>
              <a:rPr lang="es-US" sz="1200" dirty="0">
                <a:latin typeface="Helvetica"/>
                <a:cs typeface="Helvetica"/>
              </a:rPr>
              <a:t>Sexo</a:t>
            </a:r>
          </a:p>
          <a:p>
            <a:pPr marL="25400" marR="1388745">
              <a:lnSpc>
                <a:spcPct val="100000"/>
              </a:lnSpc>
            </a:pPr>
            <a:r>
              <a:rPr lang="es-US" sz="1200" dirty="0">
                <a:latin typeface="Helvetica"/>
                <a:cs typeface="Helvetica"/>
              </a:rPr>
              <a:t>Edad </a:t>
            </a:r>
            <a:br>
              <a:rPr lang="es-US" sz="1200" dirty="0">
                <a:latin typeface="Helvetica"/>
                <a:cs typeface="Helvetica"/>
              </a:rPr>
            </a:br>
            <a:r>
              <a:rPr lang="es-US" sz="1200" dirty="0">
                <a:latin typeface="Helvetica"/>
                <a:cs typeface="Helvetica"/>
              </a:rPr>
              <a:t>Género </a:t>
            </a:r>
            <a:br>
              <a:rPr lang="es-US" sz="1200" dirty="0">
                <a:latin typeface="Helvetica"/>
                <a:cs typeface="Helvetica"/>
              </a:rPr>
            </a:br>
            <a:r>
              <a:rPr lang="es-US" sz="1200" dirty="0">
                <a:latin typeface="Helvetica"/>
                <a:cs typeface="Helvetica"/>
              </a:rPr>
              <a:t>Raza </a:t>
            </a:r>
            <a:br>
              <a:rPr lang="es-US" sz="1200" dirty="0">
                <a:latin typeface="Helvetica"/>
                <a:cs typeface="Helvetica"/>
              </a:rPr>
            </a:br>
            <a:r>
              <a:rPr lang="es-US" sz="1200" dirty="0">
                <a:latin typeface="Helvetica"/>
                <a:cs typeface="Helvetica"/>
              </a:rPr>
              <a:t>Discapacidad</a:t>
            </a:r>
          </a:p>
          <a:p>
            <a:pPr marL="25400" marR="873760">
              <a:lnSpc>
                <a:spcPct val="100000"/>
              </a:lnSpc>
            </a:pPr>
            <a:r>
              <a:rPr lang="es-US" sz="1200" dirty="0">
                <a:latin typeface="Helvetica"/>
                <a:cs typeface="Helvetica"/>
              </a:rPr>
              <a:t>Nacionalidad o </a:t>
            </a:r>
            <a:br>
              <a:rPr lang="es-US" sz="1200" dirty="0">
                <a:latin typeface="Helvetica"/>
                <a:cs typeface="Helvetica"/>
              </a:rPr>
            </a:br>
            <a:r>
              <a:rPr lang="es-US" sz="1200" dirty="0">
                <a:latin typeface="Helvetica"/>
                <a:cs typeface="Helvetica"/>
              </a:rPr>
              <a:t>Todas las anteriores</a:t>
            </a:r>
          </a:p>
          <a:p>
            <a:pPr marL="25400" marR="87376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¿Puede recordar cuáles son las clases protegidas contra la discriminación?  </a:t>
            </a:r>
            <a:br>
              <a:rPr lang="es-US" sz="1200" dirty="0">
                <a:latin typeface="Helvetica"/>
                <a:cs typeface="Helvetica"/>
              </a:rPr>
            </a:br>
            <a:endParaRPr lang="es-US" sz="1200" dirty="0">
              <a:latin typeface="Helvetica"/>
              <a:cs typeface="Helvetica"/>
            </a:endParaRPr>
          </a:p>
          <a:p>
            <a:pPr marL="25400" marR="17780">
              <a:lnSpc>
                <a:spcPct val="100000"/>
              </a:lnSpc>
            </a:pPr>
            <a:r>
              <a:rPr lang="es-US" sz="1200" dirty="0">
                <a:latin typeface="Helvetica"/>
                <a:cs typeface="Helvetica"/>
              </a:rPr>
              <a:t>Sí, la respuesta correcta a esta pregunta es "G", todas las anteriores.</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7</a:t>
            </a:fld>
            <a:endParaRPr lang="es-AR" dirty="0"/>
          </a:p>
        </p:txBody>
      </p:sp>
    </p:spTree>
    <p:extLst>
      <p:ext uri="{BB962C8B-B14F-4D97-AF65-F5344CB8AC3E}">
        <p14:creationId xmlns:p14="http://schemas.microsoft.com/office/powerpoint/2010/main" val="3232935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Queremos analizar lo esencial de lo que es el cumplimiento de los derechos civiles. Considere las siguientes medidas que debe brindar. </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Aviso público de que los alimentos del Programa de nutrición y distribución de alimentos del USDA están disponibles para las personas que reúnen los requisitos.</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Ayuda lingüística para las personas con dominio limitado del inglés.  </a:t>
            </a:r>
            <a:br>
              <a:rPr lang="es-US" sz="1200" dirty="0">
                <a:latin typeface="Helvetica"/>
                <a:cs typeface="Helvetica"/>
              </a:rPr>
            </a:br>
            <a:r>
              <a:rPr lang="es-US" sz="1200" dirty="0">
                <a:latin typeface="Helvetica"/>
                <a:cs typeface="Helvetica"/>
              </a:rPr>
              <a:t>Adaptaciones razonables para personas con discapacidades.</a:t>
            </a:r>
          </a:p>
          <a:p>
            <a:pPr marL="25400" marR="17780">
              <a:lnSpc>
                <a:spcPct val="100000"/>
              </a:lnSpc>
            </a:pPr>
            <a:r>
              <a:rPr lang="es-US" sz="1200" dirty="0">
                <a:latin typeface="Helvetica"/>
                <a:cs typeface="Helvetica"/>
              </a:rPr>
              <a:t>Formación para las personas que atienden a los clientes.  </a:t>
            </a:r>
            <a:br>
              <a:rPr lang="es-US" sz="1200" dirty="0">
                <a:latin typeface="Helvetica"/>
                <a:cs typeface="Helvetica"/>
              </a:rPr>
            </a:br>
            <a:r>
              <a:rPr lang="es-US" sz="1200" dirty="0">
                <a:latin typeface="Helvetica"/>
                <a:cs typeface="Helvetica"/>
              </a:rPr>
              <a:t>Formación sólida en atención al cliente.</a:t>
            </a:r>
          </a:p>
          <a:p>
            <a:pPr marL="25400" marR="17780">
              <a:lnSpc>
                <a:spcPts val="800"/>
              </a:lnSpc>
            </a:pPr>
            <a:r>
              <a:rPr lang="es-US" sz="1200" dirty="0">
                <a:latin typeface="Helvetica"/>
                <a:cs typeface="Helvetica"/>
              </a:rPr>
              <a:t>Métodos y técnicas de resolución de conflictos.</a:t>
            </a:r>
          </a:p>
        </p:txBody>
      </p:sp>
      <p:sp>
        <p:nvSpPr>
          <p:cNvPr id="4" name="Marcador de número de diapositiva 3"/>
          <p:cNvSpPr>
            <a:spLocks noGrp="1"/>
          </p:cNvSpPr>
          <p:nvPr>
            <p:ph type="sldNum" sz="quarter" idx="5"/>
          </p:nvPr>
        </p:nvSpPr>
        <p:spPr/>
        <p:txBody>
          <a:bodyPr/>
          <a:lstStyle/>
          <a:p>
            <a:fld id="{568AD69E-7708-8E45-88C7-467BA43605A3}" type="slidenum">
              <a:rPr lang="es-AR" smtClean="0"/>
              <a:t>8</a:t>
            </a:fld>
            <a:endParaRPr lang="es-AR" dirty="0"/>
          </a:p>
        </p:txBody>
      </p:sp>
    </p:spTree>
    <p:extLst>
      <p:ext uri="{BB962C8B-B14F-4D97-AF65-F5344CB8AC3E}">
        <p14:creationId xmlns:p14="http://schemas.microsoft.com/office/powerpoint/2010/main" val="243651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5400" marR="17780">
              <a:lnSpc>
                <a:spcPct val="100000"/>
              </a:lnSpc>
            </a:pPr>
            <a:r>
              <a:rPr lang="es-US" sz="1200" dirty="0">
                <a:latin typeface="Helvetica"/>
                <a:cs typeface="Helvetica"/>
              </a:rPr>
              <a:t>Es importante que brinde información sobre los derechos civiles en los Programas de nutrición y distribución de alimentos del USDA.</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Brinde detalles sobre el programa al público. Esto debe incluir la ubicación, las fechas y horas de los repartos, los criterios para ser elegido y la información básica del programa.  </a:t>
            </a:r>
          </a:p>
          <a:p>
            <a:pPr marL="25400" marR="17780">
              <a:lnSpc>
                <a:spcPct val="100000"/>
              </a:lnSpc>
            </a:pPr>
            <a:br>
              <a:rPr lang="es-US" sz="1200" dirty="0">
                <a:latin typeface="Helvetica"/>
                <a:cs typeface="Helvetica"/>
              </a:rPr>
            </a:br>
            <a:r>
              <a:rPr lang="es-US" sz="1200" dirty="0">
                <a:latin typeface="Helvetica"/>
                <a:cs typeface="Helvetica"/>
              </a:rPr>
              <a:t>Coloque el cartel “Justicia para todos” en un lugar en donde los participantes puedan verlo fácilmente.</a:t>
            </a:r>
          </a:p>
          <a:p>
            <a:pPr marL="25400" marR="17780">
              <a:lnSpc>
                <a:spcPct val="100000"/>
              </a:lnSpc>
            </a:pPr>
            <a:endParaRPr lang="es-US" sz="1200" dirty="0">
              <a:latin typeface="Helvetica"/>
              <a:cs typeface="Helvetica"/>
            </a:endParaRPr>
          </a:p>
          <a:p>
            <a:pPr marL="25400" marR="17780">
              <a:lnSpc>
                <a:spcPct val="100000"/>
              </a:lnSpc>
            </a:pPr>
            <a:r>
              <a:rPr lang="es-US" sz="1200" dirty="0">
                <a:latin typeface="Helvetica"/>
                <a:cs typeface="Helvetica"/>
              </a:rPr>
              <a:t>Es importante que la declaración de no discriminación del USDA figure en la página web del programa, en la información pública que se comparta, en los formularios de solicitudes y en cualquier documento que tenga que ver con el programa. </a:t>
            </a:r>
          </a:p>
          <a:p>
            <a:endParaRPr lang="es-AR" dirty="0"/>
          </a:p>
        </p:txBody>
      </p:sp>
      <p:sp>
        <p:nvSpPr>
          <p:cNvPr id="4" name="Marcador de número de diapositiva 3"/>
          <p:cNvSpPr>
            <a:spLocks noGrp="1"/>
          </p:cNvSpPr>
          <p:nvPr>
            <p:ph type="sldNum" sz="quarter" idx="5"/>
          </p:nvPr>
        </p:nvSpPr>
        <p:spPr/>
        <p:txBody>
          <a:bodyPr/>
          <a:lstStyle/>
          <a:p>
            <a:fld id="{568AD69E-7708-8E45-88C7-467BA43605A3}" type="slidenum">
              <a:rPr lang="es-AR" smtClean="0"/>
              <a:t>9</a:t>
            </a:fld>
            <a:endParaRPr lang="es-AR" dirty="0"/>
          </a:p>
        </p:txBody>
      </p:sp>
    </p:spTree>
    <p:extLst>
      <p:ext uri="{BB962C8B-B14F-4D97-AF65-F5344CB8AC3E}">
        <p14:creationId xmlns:p14="http://schemas.microsoft.com/office/powerpoint/2010/main" val="906840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300" b="0" i="0">
                <a:solidFill>
                  <a:schemeClr val="bg1"/>
                </a:solidFill>
                <a:latin typeface="Tahoma"/>
                <a:cs typeface="Tahoma"/>
              </a:defRPr>
            </a:lvl1pPr>
          </a:lstStyle>
          <a:p>
            <a:pPr marL="12700">
              <a:lnSpc>
                <a:spcPct val="100000"/>
              </a:lnSpc>
              <a:spcBef>
                <a:spcPts val="100"/>
              </a:spcBef>
            </a:pPr>
            <a:r>
              <a:rPr dirty="0"/>
              <a:t>This</a:t>
            </a:r>
            <a:r>
              <a:rPr spc="-10" dirty="0"/>
              <a:t> </a:t>
            </a:r>
            <a:r>
              <a:rPr dirty="0"/>
              <a:t>institution</a:t>
            </a:r>
            <a:r>
              <a:rPr spc="-30" dirty="0"/>
              <a:t> </a:t>
            </a:r>
            <a:r>
              <a:rPr dirty="0"/>
              <a:t>is</a:t>
            </a:r>
            <a:r>
              <a:rPr spc="-10" dirty="0"/>
              <a:t> </a:t>
            </a:r>
            <a:r>
              <a:rPr dirty="0"/>
              <a:t>an</a:t>
            </a:r>
            <a:r>
              <a:rPr spc="-5" dirty="0"/>
              <a:t> </a:t>
            </a:r>
            <a:r>
              <a:rPr dirty="0"/>
              <a:t>equal </a:t>
            </a:r>
            <a:r>
              <a:rPr spc="-5" dirty="0"/>
              <a:t>opportunity</a:t>
            </a:r>
            <a:r>
              <a:rPr spc="-15" dirty="0"/>
              <a:t> </a:t>
            </a:r>
            <a:r>
              <a:rPr spc="-25" dirty="0"/>
              <a:t>provider.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dirty="0"/>
          </a:p>
        </p:txBody>
      </p:sp>
      <p:sp>
        <p:nvSpPr>
          <p:cNvPr id="6" name="Holder 6"/>
          <p:cNvSpPr>
            <a:spLocks noGrp="1"/>
          </p:cNvSpPr>
          <p:nvPr>
            <p:ph type="sldNum" sz="quarter" idx="7"/>
          </p:nvPr>
        </p:nvSpPr>
        <p:spPr/>
        <p:txBody>
          <a:bodyPr lIns="0" tIns="0" rIns="0" bIns="0"/>
          <a:lstStyle>
            <a:lvl1pPr>
              <a:defRPr sz="1300" b="0" i="0">
                <a:solidFill>
                  <a:schemeClr val="bg1"/>
                </a:solidFill>
                <a:latin typeface="Century Gothic"/>
                <a:cs typeface="Century Gothic"/>
              </a:defRPr>
            </a:lvl1pPr>
          </a:lstStyle>
          <a:p>
            <a:pPr marL="38100">
              <a:lnSpc>
                <a:spcPct val="100000"/>
              </a:lnSpc>
              <a:spcBef>
                <a:spcPts val="80"/>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13775"/>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400" b="0" i="0">
                <a:solidFill>
                  <a:srgbClr val="001F3B"/>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defRPr sz="1300" b="0" i="0">
                <a:solidFill>
                  <a:schemeClr val="bg1"/>
                </a:solidFill>
                <a:latin typeface="Tahoma"/>
                <a:cs typeface="Tahoma"/>
              </a:defRPr>
            </a:lvl1pPr>
          </a:lstStyle>
          <a:p>
            <a:pPr marL="12700">
              <a:lnSpc>
                <a:spcPct val="100000"/>
              </a:lnSpc>
              <a:spcBef>
                <a:spcPts val="100"/>
              </a:spcBef>
            </a:pPr>
            <a:r>
              <a:rPr dirty="0"/>
              <a:t>This</a:t>
            </a:r>
            <a:r>
              <a:rPr spc="-10" dirty="0"/>
              <a:t> </a:t>
            </a:r>
            <a:r>
              <a:rPr dirty="0"/>
              <a:t>institution</a:t>
            </a:r>
            <a:r>
              <a:rPr spc="-30" dirty="0"/>
              <a:t> </a:t>
            </a:r>
            <a:r>
              <a:rPr dirty="0"/>
              <a:t>is</a:t>
            </a:r>
            <a:r>
              <a:rPr spc="-10" dirty="0"/>
              <a:t> </a:t>
            </a:r>
            <a:r>
              <a:rPr dirty="0"/>
              <a:t>an</a:t>
            </a:r>
            <a:r>
              <a:rPr spc="-5" dirty="0"/>
              <a:t> </a:t>
            </a:r>
            <a:r>
              <a:rPr dirty="0"/>
              <a:t>equal </a:t>
            </a:r>
            <a:r>
              <a:rPr spc="-5" dirty="0"/>
              <a:t>opportunity</a:t>
            </a:r>
            <a:r>
              <a:rPr spc="-15" dirty="0"/>
              <a:t> </a:t>
            </a:r>
            <a:r>
              <a:rPr spc="-25" dirty="0"/>
              <a:t>provider.</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dirty="0"/>
          </a:p>
        </p:txBody>
      </p:sp>
      <p:sp>
        <p:nvSpPr>
          <p:cNvPr id="6" name="Holder 6"/>
          <p:cNvSpPr>
            <a:spLocks noGrp="1"/>
          </p:cNvSpPr>
          <p:nvPr>
            <p:ph type="sldNum" sz="quarter" idx="7"/>
          </p:nvPr>
        </p:nvSpPr>
        <p:spPr/>
        <p:txBody>
          <a:bodyPr lIns="0" tIns="0" rIns="0" bIns="0"/>
          <a:lstStyle>
            <a:lvl1pPr>
              <a:defRPr sz="1300" b="0" i="0">
                <a:solidFill>
                  <a:schemeClr val="bg1"/>
                </a:solidFill>
                <a:latin typeface="Century Gothic"/>
                <a:cs typeface="Century Gothic"/>
              </a:defRPr>
            </a:lvl1pPr>
          </a:lstStyle>
          <a:p>
            <a:pPr marL="38100">
              <a:lnSpc>
                <a:spcPct val="100000"/>
              </a:lnSpc>
              <a:spcBef>
                <a:spcPts val="80"/>
              </a:spcBef>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13775"/>
                </a:solidFill>
                <a:latin typeface="Verdana"/>
                <a:cs typeface="Verdana"/>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300" b="0" i="0">
                <a:solidFill>
                  <a:schemeClr val="bg1"/>
                </a:solidFill>
                <a:latin typeface="Tahoma"/>
                <a:cs typeface="Tahoma"/>
              </a:defRPr>
            </a:lvl1pPr>
          </a:lstStyle>
          <a:p>
            <a:pPr marL="12700">
              <a:lnSpc>
                <a:spcPct val="100000"/>
              </a:lnSpc>
              <a:spcBef>
                <a:spcPts val="100"/>
              </a:spcBef>
            </a:pPr>
            <a:r>
              <a:rPr dirty="0"/>
              <a:t>This</a:t>
            </a:r>
            <a:r>
              <a:rPr spc="-10" dirty="0"/>
              <a:t> </a:t>
            </a:r>
            <a:r>
              <a:rPr dirty="0"/>
              <a:t>institution</a:t>
            </a:r>
            <a:r>
              <a:rPr spc="-30" dirty="0"/>
              <a:t> </a:t>
            </a:r>
            <a:r>
              <a:rPr dirty="0"/>
              <a:t>is</a:t>
            </a:r>
            <a:r>
              <a:rPr spc="-10" dirty="0"/>
              <a:t> </a:t>
            </a:r>
            <a:r>
              <a:rPr dirty="0"/>
              <a:t>an</a:t>
            </a:r>
            <a:r>
              <a:rPr spc="-5" dirty="0"/>
              <a:t> </a:t>
            </a:r>
            <a:r>
              <a:rPr dirty="0"/>
              <a:t>equal </a:t>
            </a:r>
            <a:r>
              <a:rPr spc="-5" dirty="0"/>
              <a:t>opportunity</a:t>
            </a:r>
            <a:r>
              <a:rPr spc="-15" dirty="0"/>
              <a:t> </a:t>
            </a:r>
            <a:r>
              <a:rPr spc="-25" dirty="0"/>
              <a:t>provider.</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dirty="0"/>
          </a:p>
        </p:txBody>
      </p:sp>
      <p:sp>
        <p:nvSpPr>
          <p:cNvPr id="7" name="Holder 7"/>
          <p:cNvSpPr>
            <a:spLocks noGrp="1"/>
          </p:cNvSpPr>
          <p:nvPr>
            <p:ph type="sldNum" sz="quarter" idx="7"/>
          </p:nvPr>
        </p:nvSpPr>
        <p:spPr/>
        <p:txBody>
          <a:bodyPr lIns="0" tIns="0" rIns="0" bIns="0"/>
          <a:lstStyle>
            <a:lvl1pPr>
              <a:defRPr sz="1300" b="0" i="0">
                <a:solidFill>
                  <a:schemeClr val="bg1"/>
                </a:solidFill>
                <a:latin typeface="Century Gothic"/>
                <a:cs typeface="Century Gothic"/>
              </a:defRPr>
            </a:lvl1pPr>
          </a:lstStyle>
          <a:p>
            <a:pPr marL="38100">
              <a:lnSpc>
                <a:spcPct val="100000"/>
              </a:lnSpc>
              <a:spcBef>
                <a:spcPts val="80"/>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013775"/>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defRPr sz="1300" b="0" i="0">
                <a:solidFill>
                  <a:schemeClr val="bg1"/>
                </a:solidFill>
                <a:latin typeface="Tahoma"/>
                <a:cs typeface="Tahoma"/>
              </a:defRPr>
            </a:lvl1pPr>
          </a:lstStyle>
          <a:p>
            <a:pPr marL="12700">
              <a:lnSpc>
                <a:spcPct val="100000"/>
              </a:lnSpc>
              <a:spcBef>
                <a:spcPts val="100"/>
              </a:spcBef>
            </a:pPr>
            <a:r>
              <a:rPr dirty="0"/>
              <a:t>This</a:t>
            </a:r>
            <a:r>
              <a:rPr spc="-10" dirty="0"/>
              <a:t> </a:t>
            </a:r>
            <a:r>
              <a:rPr dirty="0"/>
              <a:t>institution</a:t>
            </a:r>
            <a:r>
              <a:rPr spc="-30" dirty="0"/>
              <a:t> </a:t>
            </a:r>
            <a:r>
              <a:rPr dirty="0"/>
              <a:t>is</a:t>
            </a:r>
            <a:r>
              <a:rPr spc="-10" dirty="0"/>
              <a:t> </a:t>
            </a:r>
            <a:r>
              <a:rPr dirty="0"/>
              <a:t>an</a:t>
            </a:r>
            <a:r>
              <a:rPr spc="-5" dirty="0"/>
              <a:t> </a:t>
            </a:r>
            <a:r>
              <a:rPr dirty="0"/>
              <a:t>equal </a:t>
            </a:r>
            <a:r>
              <a:rPr spc="-5" dirty="0"/>
              <a:t>opportunity</a:t>
            </a:r>
            <a:r>
              <a:rPr spc="-15" dirty="0"/>
              <a:t> </a:t>
            </a:r>
            <a:r>
              <a:rPr spc="-25" dirty="0"/>
              <a:t>provider.</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dirty="0"/>
          </a:p>
        </p:txBody>
      </p:sp>
      <p:sp>
        <p:nvSpPr>
          <p:cNvPr id="5" name="Holder 5"/>
          <p:cNvSpPr>
            <a:spLocks noGrp="1"/>
          </p:cNvSpPr>
          <p:nvPr>
            <p:ph type="sldNum" sz="quarter" idx="7"/>
          </p:nvPr>
        </p:nvSpPr>
        <p:spPr/>
        <p:txBody>
          <a:bodyPr lIns="0" tIns="0" rIns="0" bIns="0"/>
          <a:lstStyle>
            <a:lvl1pPr>
              <a:defRPr sz="1300" b="0" i="0">
                <a:solidFill>
                  <a:schemeClr val="bg1"/>
                </a:solidFill>
                <a:latin typeface="Century Gothic"/>
                <a:cs typeface="Century Gothic"/>
              </a:defRPr>
            </a:lvl1pPr>
          </a:lstStyle>
          <a:p>
            <a:pPr marL="38100">
              <a:lnSpc>
                <a:spcPct val="100000"/>
              </a:lnSpc>
              <a:spcBef>
                <a:spcPts val="80"/>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5143500"/>
          </a:xfrm>
          <a:prstGeom prst="rect">
            <a:avLst/>
          </a:prstGeom>
        </p:spPr>
      </p:pic>
      <p:sp>
        <p:nvSpPr>
          <p:cNvPr id="17" name="bg object 17"/>
          <p:cNvSpPr/>
          <p:nvPr/>
        </p:nvSpPr>
        <p:spPr>
          <a:xfrm>
            <a:off x="19053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18" name="bg object 18"/>
          <p:cNvSpPr/>
          <p:nvPr/>
        </p:nvSpPr>
        <p:spPr>
          <a:xfrm>
            <a:off x="1600580" y="380"/>
            <a:ext cx="381000" cy="5143500"/>
          </a:xfrm>
          <a:custGeom>
            <a:avLst/>
            <a:gdLst/>
            <a:ahLst/>
            <a:cxnLst/>
            <a:rect l="l" t="t" r="r" b="b"/>
            <a:pathLst>
              <a:path w="381000" h="5143500">
                <a:moveTo>
                  <a:pt x="0" y="0"/>
                </a:moveTo>
                <a:lnTo>
                  <a:pt x="381000" y="5143500"/>
                </a:lnTo>
              </a:path>
            </a:pathLst>
          </a:custGeom>
          <a:ln w="9525">
            <a:solidFill>
              <a:srgbClr val="003C78"/>
            </a:solidFill>
          </a:ln>
        </p:spPr>
        <p:txBody>
          <a:bodyPr wrap="square" lIns="0" tIns="0" rIns="0" bIns="0" rtlCol="0"/>
          <a:lstStyle/>
          <a:p>
            <a:endParaRPr dirty="0"/>
          </a:p>
        </p:txBody>
      </p:sp>
      <p:sp>
        <p:nvSpPr>
          <p:cNvPr id="19" name="bg object 19"/>
          <p:cNvSpPr/>
          <p:nvPr/>
        </p:nvSpPr>
        <p:spPr>
          <a:xfrm>
            <a:off x="1752980" y="380"/>
            <a:ext cx="381000" cy="5143500"/>
          </a:xfrm>
          <a:custGeom>
            <a:avLst/>
            <a:gdLst/>
            <a:ahLst/>
            <a:cxnLst/>
            <a:rect l="l" t="t" r="r" b="b"/>
            <a:pathLst>
              <a:path w="381000" h="5143500">
                <a:moveTo>
                  <a:pt x="381000" y="0"/>
                </a:moveTo>
                <a:lnTo>
                  <a:pt x="0" y="5143500"/>
                </a:lnTo>
              </a:path>
            </a:pathLst>
          </a:custGeom>
          <a:ln w="9525">
            <a:solidFill>
              <a:srgbClr val="003C78"/>
            </a:solidFill>
          </a:ln>
        </p:spPr>
        <p:txBody>
          <a:bodyPr wrap="square" lIns="0" tIns="0" rIns="0" bIns="0" rtlCol="0"/>
          <a:lstStyle/>
          <a:p>
            <a:endParaRPr dirty="0"/>
          </a:p>
        </p:txBody>
      </p:sp>
      <p:sp>
        <p:nvSpPr>
          <p:cNvPr id="20" name="bg object 20"/>
          <p:cNvSpPr/>
          <p:nvPr/>
        </p:nvSpPr>
        <p:spPr>
          <a:xfrm>
            <a:off x="76199" y="0"/>
            <a:ext cx="228600" cy="5143500"/>
          </a:xfrm>
          <a:custGeom>
            <a:avLst/>
            <a:gdLst/>
            <a:ahLst/>
            <a:cxnLst/>
            <a:rect l="l" t="t" r="r" b="b"/>
            <a:pathLst>
              <a:path w="228600" h="5143500">
                <a:moveTo>
                  <a:pt x="228600" y="0"/>
                </a:moveTo>
                <a:lnTo>
                  <a:pt x="0" y="5143500"/>
                </a:lnTo>
              </a:path>
            </a:pathLst>
          </a:custGeom>
          <a:ln w="28575">
            <a:solidFill>
              <a:srgbClr val="003C78"/>
            </a:solidFill>
          </a:ln>
        </p:spPr>
        <p:txBody>
          <a:bodyPr wrap="square" lIns="0" tIns="0" rIns="0" bIns="0" rtlCol="0"/>
          <a:lstStyle/>
          <a:p>
            <a:endParaRPr dirty="0"/>
          </a:p>
        </p:txBody>
      </p:sp>
      <p:sp>
        <p:nvSpPr>
          <p:cNvPr id="21" name="bg object 21"/>
          <p:cNvSpPr/>
          <p:nvPr/>
        </p:nvSpPr>
        <p:spPr>
          <a:xfrm>
            <a:off x="380" y="380"/>
            <a:ext cx="228600" cy="5143500"/>
          </a:xfrm>
          <a:custGeom>
            <a:avLst/>
            <a:gdLst/>
            <a:ahLst/>
            <a:cxnLst/>
            <a:rect l="l" t="t" r="r" b="b"/>
            <a:pathLst>
              <a:path w="228600" h="5143500">
                <a:moveTo>
                  <a:pt x="0" y="0"/>
                </a:moveTo>
                <a:lnTo>
                  <a:pt x="228600" y="5143500"/>
                </a:lnTo>
              </a:path>
            </a:pathLst>
          </a:custGeom>
          <a:ln w="9525">
            <a:solidFill>
              <a:srgbClr val="003C78"/>
            </a:solidFill>
          </a:ln>
        </p:spPr>
        <p:txBody>
          <a:bodyPr wrap="square" lIns="0" tIns="0" rIns="0" bIns="0" rtlCol="0"/>
          <a:lstStyle/>
          <a:p>
            <a:endParaRPr dirty="0"/>
          </a:p>
        </p:txBody>
      </p:sp>
      <p:sp>
        <p:nvSpPr>
          <p:cNvPr id="22" name="bg object 22"/>
          <p:cNvSpPr/>
          <p:nvPr/>
        </p:nvSpPr>
        <p:spPr>
          <a:xfrm>
            <a:off x="1600200" y="0"/>
            <a:ext cx="914400" cy="5143500"/>
          </a:xfrm>
          <a:custGeom>
            <a:avLst/>
            <a:gdLst/>
            <a:ahLst/>
            <a:cxnLst/>
            <a:rect l="l" t="t" r="r" b="b"/>
            <a:pathLst>
              <a:path w="914400" h="5143500">
                <a:moveTo>
                  <a:pt x="0" y="0"/>
                </a:moveTo>
                <a:lnTo>
                  <a:pt x="914400" y="5143500"/>
                </a:lnTo>
              </a:path>
            </a:pathLst>
          </a:custGeom>
          <a:ln w="28575">
            <a:solidFill>
              <a:srgbClr val="003C78"/>
            </a:solidFill>
          </a:ln>
        </p:spPr>
        <p:txBody>
          <a:bodyPr wrap="square" lIns="0" tIns="0" rIns="0" bIns="0" rtlCol="0"/>
          <a:lstStyle/>
          <a:p>
            <a:endParaRPr dirty="0"/>
          </a:p>
        </p:txBody>
      </p:sp>
      <p:sp>
        <p:nvSpPr>
          <p:cNvPr id="23" name="bg object 23"/>
          <p:cNvSpPr/>
          <p:nvPr/>
        </p:nvSpPr>
        <p:spPr>
          <a:xfrm>
            <a:off x="381380" y="380"/>
            <a:ext cx="457200" cy="5143500"/>
          </a:xfrm>
          <a:custGeom>
            <a:avLst/>
            <a:gdLst/>
            <a:ahLst/>
            <a:cxnLst/>
            <a:rect l="l" t="t" r="r" b="b"/>
            <a:pathLst>
              <a:path w="457200" h="5143500">
                <a:moveTo>
                  <a:pt x="0" y="0"/>
                </a:moveTo>
                <a:lnTo>
                  <a:pt x="457200" y="5143500"/>
                </a:lnTo>
              </a:path>
            </a:pathLst>
          </a:custGeom>
          <a:ln w="9525">
            <a:solidFill>
              <a:srgbClr val="003C78"/>
            </a:solidFill>
          </a:ln>
        </p:spPr>
        <p:txBody>
          <a:bodyPr wrap="square" lIns="0" tIns="0" rIns="0" bIns="0" rtlCol="0"/>
          <a:lstStyle/>
          <a:p>
            <a:endParaRPr dirty="0"/>
          </a:p>
        </p:txBody>
      </p:sp>
      <p:sp>
        <p:nvSpPr>
          <p:cNvPr id="24" name="bg object 24"/>
          <p:cNvSpPr/>
          <p:nvPr/>
        </p:nvSpPr>
        <p:spPr>
          <a:xfrm>
            <a:off x="533780" y="380"/>
            <a:ext cx="381000" cy="5143500"/>
          </a:xfrm>
          <a:custGeom>
            <a:avLst/>
            <a:gdLst/>
            <a:ahLst/>
            <a:cxnLst/>
            <a:rect l="l" t="t" r="r" b="b"/>
            <a:pathLst>
              <a:path w="381000" h="5143500">
                <a:moveTo>
                  <a:pt x="381000" y="0"/>
                </a:moveTo>
                <a:lnTo>
                  <a:pt x="0" y="5143500"/>
                </a:lnTo>
              </a:path>
            </a:pathLst>
          </a:custGeom>
          <a:ln w="12700">
            <a:solidFill>
              <a:srgbClr val="003C78"/>
            </a:solidFill>
          </a:ln>
        </p:spPr>
        <p:txBody>
          <a:bodyPr wrap="square" lIns="0" tIns="0" rIns="0" bIns="0" rtlCol="0"/>
          <a:lstStyle/>
          <a:p>
            <a:endParaRPr dirty="0"/>
          </a:p>
        </p:txBody>
      </p:sp>
      <p:sp>
        <p:nvSpPr>
          <p:cNvPr id="25" name="bg object 25"/>
          <p:cNvSpPr/>
          <p:nvPr/>
        </p:nvSpPr>
        <p:spPr>
          <a:xfrm>
            <a:off x="1066800" y="0"/>
            <a:ext cx="457200" cy="5143500"/>
          </a:xfrm>
          <a:custGeom>
            <a:avLst/>
            <a:gdLst/>
            <a:ahLst/>
            <a:cxnLst/>
            <a:rect l="l" t="t" r="r" b="b"/>
            <a:pathLst>
              <a:path w="457200" h="5143500">
                <a:moveTo>
                  <a:pt x="0" y="0"/>
                </a:moveTo>
                <a:lnTo>
                  <a:pt x="457200" y="5143500"/>
                </a:lnTo>
              </a:path>
            </a:pathLst>
          </a:custGeom>
          <a:ln w="38100">
            <a:solidFill>
              <a:srgbClr val="003C78"/>
            </a:solidFill>
          </a:ln>
        </p:spPr>
        <p:txBody>
          <a:bodyPr wrap="square" lIns="0" tIns="0" rIns="0" bIns="0" rtlCol="0"/>
          <a:lstStyle/>
          <a:p>
            <a:endParaRPr dirty="0"/>
          </a:p>
        </p:txBody>
      </p:sp>
      <p:sp>
        <p:nvSpPr>
          <p:cNvPr id="26" name="bg object 26"/>
          <p:cNvSpPr/>
          <p:nvPr/>
        </p:nvSpPr>
        <p:spPr>
          <a:xfrm>
            <a:off x="152780" y="380"/>
            <a:ext cx="304800" cy="5143500"/>
          </a:xfrm>
          <a:custGeom>
            <a:avLst/>
            <a:gdLst/>
            <a:ahLst/>
            <a:cxnLst/>
            <a:rect l="l" t="t" r="r" b="b"/>
            <a:pathLst>
              <a:path w="304800" h="5143500">
                <a:moveTo>
                  <a:pt x="0" y="0"/>
                </a:moveTo>
                <a:lnTo>
                  <a:pt x="304800" y="5143500"/>
                </a:lnTo>
              </a:path>
            </a:pathLst>
          </a:custGeom>
          <a:ln w="9525">
            <a:solidFill>
              <a:srgbClr val="003C78"/>
            </a:solidFill>
          </a:ln>
        </p:spPr>
        <p:txBody>
          <a:bodyPr wrap="square" lIns="0" tIns="0" rIns="0" bIns="0" rtlCol="0"/>
          <a:lstStyle/>
          <a:p>
            <a:endParaRPr dirty="0"/>
          </a:p>
        </p:txBody>
      </p:sp>
      <p:sp>
        <p:nvSpPr>
          <p:cNvPr id="27" name="bg object 27"/>
          <p:cNvSpPr/>
          <p:nvPr/>
        </p:nvSpPr>
        <p:spPr>
          <a:xfrm>
            <a:off x="15243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28" name="bg object 28"/>
          <p:cNvSpPr/>
          <p:nvPr/>
        </p:nvSpPr>
        <p:spPr>
          <a:xfrm>
            <a:off x="5337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29" name="bg object 29"/>
          <p:cNvSpPr/>
          <p:nvPr/>
        </p:nvSpPr>
        <p:spPr>
          <a:xfrm>
            <a:off x="686180" y="380"/>
            <a:ext cx="609600" cy="5143500"/>
          </a:xfrm>
          <a:custGeom>
            <a:avLst/>
            <a:gdLst/>
            <a:ahLst/>
            <a:cxnLst/>
            <a:rect l="l" t="t" r="r" b="b"/>
            <a:pathLst>
              <a:path w="609600" h="5143500">
                <a:moveTo>
                  <a:pt x="0" y="0"/>
                </a:moveTo>
                <a:lnTo>
                  <a:pt x="609600" y="5143500"/>
                </a:lnTo>
              </a:path>
            </a:pathLst>
          </a:custGeom>
          <a:ln w="15875">
            <a:solidFill>
              <a:srgbClr val="003C78"/>
            </a:solidFill>
          </a:ln>
        </p:spPr>
        <p:txBody>
          <a:bodyPr wrap="square" lIns="0" tIns="0" rIns="0" bIns="0" rtlCol="0"/>
          <a:lstStyle/>
          <a:p>
            <a:endParaRPr dirty="0"/>
          </a:p>
        </p:txBody>
      </p:sp>
      <p:sp>
        <p:nvSpPr>
          <p:cNvPr id="30" name="bg object 30"/>
          <p:cNvSpPr/>
          <p:nvPr/>
        </p:nvSpPr>
        <p:spPr>
          <a:xfrm>
            <a:off x="990980" y="380"/>
            <a:ext cx="1413510" cy="5143500"/>
          </a:xfrm>
          <a:custGeom>
            <a:avLst/>
            <a:gdLst/>
            <a:ahLst/>
            <a:cxnLst/>
            <a:rect l="l" t="t" r="r" b="b"/>
            <a:pathLst>
              <a:path w="1413510" h="5143500">
                <a:moveTo>
                  <a:pt x="1413510" y="0"/>
                </a:moveTo>
                <a:lnTo>
                  <a:pt x="0" y="5143500"/>
                </a:lnTo>
              </a:path>
            </a:pathLst>
          </a:custGeom>
          <a:ln w="9524">
            <a:solidFill>
              <a:srgbClr val="003C78"/>
            </a:solidFill>
          </a:ln>
        </p:spPr>
        <p:txBody>
          <a:bodyPr wrap="square" lIns="0" tIns="0" rIns="0" bIns="0" rtlCol="0"/>
          <a:lstStyle/>
          <a:p>
            <a:endParaRPr dirty="0"/>
          </a:p>
        </p:txBody>
      </p:sp>
      <p:sp>
        <p:nvSpPr>
          <p:cNvPr id="31" name="bg object 31"/>
          <p:cNvSpPr/>
          <p:nvPr/>
        </p:nvSpPr>
        <p:spPr>
          <a:xfrm>
            <a:off x="2135504" y="380"/>
            <a:ext cx="302895" cy="5143500"/>
          </a:xfrm>
          <a:custGeom>
            <a:avLst/>
            <a:gdLst/>
            <a:ahLst/>
            <a:cxnLst/>
            <a:rect l="l" t="t" r="r" b="b"/>
            <a:pathLst>
              <a:path w="302894" h="5143500">
                <a:moveTo>
                  <a:pt x="302894" y="0"/>
                </a:moveTo>
                <a:lnTo>
                  <a:pt x="0" y="5143500"/>
                </a:lnTo>
              </a:path>
            </a:pathLst>
          </a:custGeom>
          <a:ln w="9525">
            <a:solidFill>
              <a:srgbClr val="003C78"/>
            </a:solidFill>
          </a:ln>
        </p:spPr>
        <p:txBody>
          <a:bodyPr wrap="square" lIns="0" tIns="0" rIns="0" bIns="0" rtlCol="0"/>
          <a:lstStyle/>
          <a:p>
            <a:endParaRPr dirty="0"/>
          </a:p>
        </p:txBody>
      </p:sp>
      <p:sp>
        <p:nvSpPr>
          <p:cNvPr id="32" name="bg object 32"/>
          <p:cNvSpPr/>
          <p:nvPr/>
        </p:nvSpPr>
        <p:spPr>
          <a:xfrm>
            <a:off x="2362580" y="380"/>
            <a:ext cx="304800" cy="5143500"/>
          </a:xfrm>
          <a:custGeom>
            <a:avLst/>
            <a:gdLst/>
            <a:ahLst/>
            <a:cxnLst/>
            <a:rect l="l" t="t" r="r" b="b"/>
            <a:pathLst>
              <a:path w="304800" h="5143500">
                <a:moveTo>
                  <a:pt x="304800" y="0"/>
                </a:moveTo>
                <a:lnTo>
                  <a:pt x="0" y="5143500"/>
                </a:lnTo>
              </a:path>
            </a:pathLst>
          </a:custGeom>
          <a:ln w="9525">
            <a:solidFill>
              <a:srgbClr val="003C78"/>
            </a:solidFill>
          </a:ln>
        </p:spPr>
        <p:txBody>
          <a:bodyPr wrap="square" lIns="0" tIns="0" rIns="0" bIns="0" rtlCol="0"/>
          <a:lstStyle/>
          <a:p>
            <a:endParaRPr dirty="0"/>
          </a:p>
        </p:txBody>
      </p:sp>
      <p:sp>
        <p:nvSpPr>
          <p:cNvPr id="33" name="bg object 33"/>
          <p:cNvSpPr/>
          <p:nvPr/>
        </p:nvSpPr>
        <p:spPr>
          <a:xfrm>
            <a:off x="1371980" y="380"/>
            <a:ext cx="403860" cy="5143500"/>
          </a:xfrm>
          <a:custGeom>
            <a:avLst/>
            <a:gdLst/>
            <a:ahLst/>
            <a:cxnLst/>
            <a:rect l="l" t="t" r="r" b="b"/>
            <a:pathLst>
              <a:path w="403860" h="5143500">
                <a:moveTo>
                  <a:pt x="403859" y="0"/>
                </a:moveTo>
                <a:lnTo>
                  <a:pt x="0" y="5143500"/>
                </a:lnTo>
              </a:path>
            </a:pathLst>
          </a:custGeom>
          <a:ln w="12700">
            <a:solidFill>
              <a:srgbClr val="003C78"/>
            </a:solidFill>
          </a:ln>
        </p:spPr>
        <p:txBody>
          <a:bodyPr wrap="square" lIns="0" tIns="0" rIns="0" bIns="0" rtlCol="0"/>
          <a:lstStyle/>
          <a:p>
            <a:endParaRPr dirty="0"/>
          </a:p>
        </p:txBody>
      </p:sp>
      <p:sp>
        <p:nvSpPr>
          <p:cNvPr id="34" name="bg object 34"/>
          <p:cNvSpPr/>
          <p:nvPr/>
        </p:nvSpPr>
        <p:spPr>
          <a:xfrm>
            <a:off x="609980" y="380"/>
            <a:ext cx="352425" cy="5143500"/>
          </a:xfrm>
          <a:custGeom>
            <a:avLst/>
            <a:gdLst/>
            <a:ahLst/>
            <a:cxnLst/>
            <a:rect l="l" t="t" r="r" b="b"/>
            <a:pathLst>
              <a:path w="352425" h="5143500">
                <a:moveTo>
                  <a:pt x="0" y="0"/>
                </a:moveTo>
                <a:lnTo>
                  <a:pt x="352425" y="5143500"/>
                </a:lnTo>
              </a:path>
            </a:pathLst>
          </a:custGeom>
          <a:ln w="15875">
            <a:solidFill>
              <a:srgbClr val="003C78"/>
            </a:solidFill>
          </a:ln>
        </p:spPr>
        <p:txBody>
          <a:bodyPr wrap="square" lIns="0" tIns="0" rIns="0" bIns="0" rtlCol="0"/>
          <a:lstStyle/>
          <a:p>
            <a:endParaRPr dirty="0"/>
          </a:p>
        </p:txBody>
      </p:sp>
      <p:sp>
        <p:nvSpPr>
          <p:cNvPr id="35" name="bg object 35"/>
          <p:cNvSpPr/>
          <p:nvPr/>
        </p:nvSpPr>
        <p:spPr>
          <a:xfrm>
            <a:off x="1371980" y="380"/>
            <a:ext cx="205740" cy="5143500"/>
          </a:xfrm>
          <a:custGeom>
            <a:avLst/>
            <a:gdLst/>
            <a:ahLst/>
            <a:cxnLst/>
            <a:rect l="l" t="t" r="r" b="b"/>
            <a:pathLst>
              <a:path w="205740" h="5143500">
                <a:moveTo>
                  <a:pt x="0" y="0"/>
                </a:moveTo>
                <a:lnTo>
                  <a:pt x="205740" y="5143500"/>
                </a:lnTo>
              </a:path>
            </a:pathLst>
          </a:custGeom>
          <a:ln w="50800">
            <a:solidFill>
              <a:srgbClr val="003C78"/>
            </a:solidFill>
          </a:ln>
        </p:spPr>
        <p:txBody>
          <a:bodyPr wrap="square" lIns="0" tIns="0" rIns="0" bIns="0" rtlCol="0"/>
          <a:lstStyle/>
          <a:p>
            <a:endParaRPr dirty="0"/>
          </a:p>
        </p:txBody>
      </p:sp>
      <p:sp>
        <p:nvSpPr>
          <p:cNvPr id="36" name="bg object 36"/>
          <p:cNvSpPr/>
          <p:nvPr/>
        </p:nvSpPr>
        <p:spPr>
          <a:xfrm>
            <a:off x="9909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37" name="bg object 37"/>
          <p:cNvSpPr/>
          <p:nvPr/>
        </p:nvSpPr>
        <p:spPr>
          <a:xfrm>
            <a:off x="12195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38" name="bg object 38"/>
          <p:cNvSpPr/>
          <p:nvPr/>
        </p:nvSpPr>
        <p:spPr>
          <a:xfrm>
            <a:off x="44199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39" name="bg object 39"/>
          <p:cNvSpPr/>
          <p:nvPr/>
        </p:nvSpPr>
        <p:spPr>
          <a:xfrm>
            <a:off x="4115180" y="380"/>
            <a:ext cx="381000" cy="5143500"/>
          </a:xfrm>
          <a:custGeom>
            <a:avLst/>
            <a:gdLst/>
            <a:ahLst/>
            <a:cxnLst/>
            <a:rect l="l" t="t" r="r" b="b"/>
            <a:pathLst>
              <a:path w="381000" h="5143500">
                <a:moveTo>
                  <a:pt x="0" y="0"/>
                </a:moveTo>
                <a:lnTo>
                  <a:pt x="381000" y="5143500"/>
                </a:lnTo>
              </a:path>
            </a:pathLst>
          </a:custGeom>
          <a:ln w="9525">
            <a:solidFill>
              <a:srgbClr val="003C78"/>
            </a:solidFill>
          </a:ln>
        </p:spPr>
        <p:txBody>
          <a:bodyPr wrap="square" lIns="0" tIns="0" rIns="0" bIns="0" rtlCol="0"/>
          <a:lstStyle/>
          <a:p>
            <a:endParaRPr dirty="0"/>
          </a:p>
        </p:txBody>
      </p:sp>
      <p:sp>
        <p:nvSpPr>
          <p:cNvPr id="40" name="bg object 40"/>
          <p:cNvSpPr/>
          <p:nvPr/>
        </p:nvSpPr>
        <p:spPr>
          <a:xfrm>
            <a:off x="4267580" y="380"/>
            <a:ext cx="381000" cy="5143500"/>
          </a:xfrm>
          <a:custGeom>
            <a:avLst/>
            <a:gdLst/>
            <a:ahLst/>
            <a:cxnLst/>
            <a:rect l="l" t="t" r="r" b="b"/>
            <a:pathLst>
              <a:path w="381000" h="5143500">
                <a:moveTo>
                  <a:pt x="381000" y="0"/>
                </a:moveTo>
                <a:lnTo>
                  <a:pt x="0" y="5143500"/>
                </a:lnTo>
              </a:path>
            </a:pathLst>
          </a:custGeom>
          <a:ln w="47625">
            <a:solidFill>
              <a:srgbClr val="003C78"/>
            </a:solidFill>
          </a:ln>
        </p:spPr>
        <p:txBody>
          <a:bodyPr wrap="square" lIns="0" tIns="0" rIns="0" bIns="0" rtlCol="0"/>
          <a:lstStyle/>
          <a:p>
            <a:endParaRPr dirty="0"/>
          </a:p>
        </p:txBody>
      </p:sp>
      <p:sp>
        <p:nvSpPr>
          <p:cNvPr id="41" name="bg object 41"/>
          <p:cNvSpPr/>
          <p:nvPr/>
        </p:nvSpPr>
        <p:spPr>
          <a:xfrm>
            <a:off x="2590800" y="0"/>
            <a:ext cx="228600" cy="5143500"/>
          </a:xfrm>
          <a:custGeom>
            <a:avLst/>
            <a:gdLst/>
            <a:ahLst/>
            <a:cxnLst/>
            <a:rect l="l" t="t" r="r" b="b"/>
            <a:pathLst>
              <a:path w="228600" h="5143500">
                <a:moveTo>
                  <a:pt x="228600" y="0"/>
                </a:moveTo>
                <a:lnTo>
                  <a:pt x="0" y="5143500"/>
                </a:lnTo>
              </a:path>
            </a:pathLst>
          </a:custGeom>
          <a:ln w="28575">
            <a:solidFill>
              <a:srgbClr val="003C78"/>
            </a:solidFill>
          </a:ln>
        </p:spPr>
        <p:txBody>
          <a:bodyPr wrap="square" lIns="0" tIns="0" rIns="0" bIns="0" rtlCol="0"/>
          <a:lstStyle/>
          <a:p>
            <a:endParaRPr dirty="0"/>
          </a:p>
        </p:txBody>
      </p:sp>
      <p:sp>
        <p:nvSpPr>
          <p:cNvPr id="42" name="bg object 42"/>
          <p:cNvSpPr/>
          <p:nvPr/>
        </p:nvSpPr>
        <p:spPr>
          <a:xfrm>
            <a:off x="2514980" y="380"/>
            <a:ext cx="228600" cy="5143500"/>
          </a:xfrm>
          <a:custGeom>
            <a:avLst/>
            <a:gdLst/>
            <a:ahLst/>
            <a:cxnLst/>
            <a:rect l="l" t="t" r="r" b="b"/>
            <a:pathLst>
              <a:path w="228600" h="5143500">
                <a:moveTo>
                  <a:pt x="0" y="0"/>
                </a:moveTo>
                <a:lnTo>
                  <a:pt x="228600" y="5143500"/>
                </a:lnTo>
              </a:path>
            </a:pathLst>
          </a:custGeom>
          <a:ln w="9525">
            <a:solidFill>
              <a:srgbClr val="003C78"/>
            </a:solidFill>
          </a:ln>
        </p:spPr>
        <p:txBody>
          <a:bodyPr wrap="square" lIns="0" tIns="0" rIns="0" bIns="0" rtlCol="0"/>
          <a:lstStyle/>
          <a:p>
            <a:endParaRPr dirty="0"/>
          </a:p>
        </p:txBody>
      </p:sp>
      <p:sp>
        <p:nvSpPr>
          <p:cNvPr id="43" name="bg object 43"/>
          <p:cNvSpPr/>
          <p:nvPr/>
        </p:nvSpPr>
        <p:spPr>
          <a:xfrm>
            <a:off x="3275838" y="761"/>
            <a:ext cx="1905" cy="5143500"/>
          </a:xfrm>
          <a:custGeom>
            <a:avLst/>
            <a:gdLst/>
            <a:ahLst/>
            <a:cxnLst/>
            <a:rect l="l" t="t" r="r" b="b"/>
            <a:pathLst>
              <a:path w="1904" h="5143500">
                <a:moveTo>
                  <a:pt x="1587" y="0"/>
                </a:moveTo>
                <a:lnTo>
                  <a:pt x="0" y="5143500"/>
                </a:lnTo>
              </a:path>
            </a:pathLst>
          </a:custGeom>
          <a:ln w="28575">
            <a:solidFill>
              <a:srgbClr val="003C78"/>
            </a:solidFill>
          </a:ln>
        </p:spPr>
        <p:txBody>
          <a:bodyPr wrap="square" lIns="0" tIns="0" rIns="0" bIns="0" rtlCol="0"/>
          <a:lstStyle/>
          <a:p>
            <a:endParaRPr dirty="0"/>
          </a:p>
        </p:txBody>
      </p:sp>
      <p:sp>
        <p:nvSpPr>
          <p:cNvPr id="44" name="bg object 44"/>
          <p:cNvSpPr/>
          <p:nvPr/>
        </p:nvSpPr>
        <p:spPr>
          <a:xfrm>
            <a:off x="2895980" y="380"/>
            <a:ext cx="457200" cy="5143500"/>
          </a:xfrm>
          <a:custGeom>
            <a:avLst/>
            <a:gdLst/>
            <a:ahLst/>
            <a:cxnLst/>
            <a:rect l="l" t="t" r="r" b="b"/>
            <a:pathLst>
              <a:path w="457200" h="5143500">
                <a:moveTo>
                  <a:pt x="0" y="0"/>
                </a:moveTo>
                <a:lnTo>
                  <a:pt x="457200" y="5143500"/>
                </a:lnTo>
              </a:path>
            </a:pathLst>
          </a:custGeom>
          <a:ln w="47625">
            <a:solidFill>
              <a:srgbClr val="003C78"/>
            </a:solidFill>
          </a:ln>
        </p:spPr>
        <p:txBody>
          <a:bodyPr wrap="square" lIns="0" tIns="0" rIns="0" bIns="0" rtlCol="0"/>
          <a:lstStyle/>
          <a:p>
            <a:endParaRPr dirty="0"/>
          </a:p>
        </p:txBody>
      </p:sp>
      <p:sp>
        <p:nvSpPr>
          <p:cNvPr id="45" name="bg object 45"/>
          <p:cNvSpPr/>
          <p:nvPr/>
        </p:nvSpPr>
        <p:spPr>
          <a:xfrm>
            <a:off x="3048380" y="380"/>
            <a:ext cx="381000" cy="5143500"/>
          </a:xfrm>
          <a:custGeom>
            <a:avLst/>
            <a:gdLst/>
            <a:ahLst/>
            <a:cxnLst/>
            <a:rect l="l" t="t" r="r" b="b"/>
            <a:pathLst>
              <a:path w="381000" h="5143500">
                <a:moveTo>
                  <a:pt x="381000" y="0"/>
                </a:moveTo>
                <a:lnTo>
                  <a:pt x="0" y="5143500"/>
                </a:lnTo>
              </a:path>
            </a:pathLst>
          </a:custGeom>
          <a:ln w="50800">
            <a:solidFill>
              <a:srgbClr val="003C78"/>
            </a:solidFill>
          </a:ln>
        </p:spPr>
        <p:txBody>
          <a:bodyPr wrap="square" lIns="0" tIns="0" rIns="0" bIns="0" rtlCol="0"/>
          <a:lstStyle/>
          <a:p>
            <a:endParaRPr dirty="0"/>
          </a:p>
        </p:txBody>
      </p:sp>
      <p:sp>
        <p:nvSpPr>
          <p:cNvPr id="46" name="bg object 46"/>
          <p:cNvSpPr/>
          <p:nvPr/>
        </p:nvSpPr>
        <p:spPr>
          <a:xfrm>
            <a:off x="3581400" y="0"/>
            <a:ext cx="457200" cy="5143500"/>
          </a:xfrm>
          <a:custGeom>
            <a:avLst/>
            <a:gdLst/>
            <a:ahLst/>
            <a:cxnLst/>
            <a:rect l="l" t="t" r="r" b="b"/>
            <a:pathLst>
              <a:path w="457200" h="5143500">
                <a:moveTo>
                  <a:pt x="0" y="0"/>
                </a:moveTo>
                <a:lnTo>
                  <a:pt x="457200" y="5143500"/>
                </a:lnTo>
              </a:path>
            </a:pathLst>
          </a:custGeom>
          <a:ln w="38100">
            <a:solidFill>
              <a:srgbClr val="003C78"/>
            </a:solidFill>
          </a:ln>
        </p:spPr>
        <p:txBody>
          <a:bodyPr wrap="square" lIns="0" tIns="0" rIns="0" bIns="0" rtlCol="0"/>
          <a:lstStyle/>
          <a:p>
            <a:endParaRPr dirty="0"/>
          </a:p>
        </p:txBody>
      </p:sp>
      <p:sp>
        <p:nvSpPr>
          <p:cNvPr id="47" name="bg object 47"/>
          <p:cNvSpPr/>
          <p:nvPr/>
        </p:nvSpPr>
        <p:spPr>
          <a:xfrm>
            <a:off x="2667380" y="380"/>
            <a:ext cx="304800" cy="5143500"/>
          </a:xfrm>
          <a:custGeom>
            <a:avLst/>
            <a:gdLst/>
            <a:ahLst/>
            <a:cxnLst/>
            <a:rect l="l" t="t" r="r" b="b"/>
            <a:pathLst>
              <a:path w="304800" h="5143500">
                <a:moveTo>
                  <a:pt x="0" y="0"/>
                </a:moveTo>
                <a:lnTo>
                  <a:pt x="304800" y="5143500"/>
                </a:lnTo>
              </a:path>
            </a:pathLst>
          </a:custGeom>
          <a:ln w="9525">
            <a:solidFill>
              <a:srgbClr val="003C78"/>
            </a:solidFill>
          </a:ln>
        </p:spPr>
        <p:txBody>
          <a:bodyPr wrap="square" lIns="0" tIns="0" rIns="0" bIns="0" rtlCol="0"/>
          <a:lstStyle/>
          <a:p>
            <a:endParaRPr dirty="0"/>
          </a:p>
        </p:txBody>
      </p:sp>
      <p:sp>
        <p:nvSpPr>
          <p:cNvPr id="48" name="bg object 48"/>
          <p:cNvSpPr/>
          <p:nvPr/>
        </p:nvSpPr>
        <p:spPr>
          <a:xfrm>
            <a:off x="4038980" y="380"/>
            <a:ext cx="152400" cy="5143500"/>
          </a:xfrm>
          <a:custGeom>
            <a:avLst/>
            <a:gdLst/>
            <a:ahLst/>
            <a:cxnLst/>
            <a:rect l="l" t="t" r="r" b="b"/>
            <a:pathLst>
              <a:path w="152400" h="5143500">
                <a:moveTo>
                  <a:pt x="0" y="0"/>
                </a:moveTo>
                <a:lnTo>
                  <a:pt x="152400" y="5143500"/>
                </a:lnTo>
              </a:path>
            </a:pathLst>
          </a:custGeom>
          <a:ln w="50800">
            <a:solidFill>
              <a:srgbClr val="003C78"/>
            </a:solidFill>
          </a:ln>
        </p:spPr>
        <p:txBody>
          <a:bodyPr wrap="square" lIns="0" tIns="0" rIns="0" bIns="0" rtlCol="0"/>
          <a:lstStyle/>
          <a:p>
            <a:endParaRPr dirty="0"/>
          </a:p>
        </p:txBody>
      </p:sp>
      <p:sp>
        <p:nvSpPr>
          <p:cNvPr id="49" name="bg object 49"/>
          <p:cNvSpPr/>
          <p:nvPr/>
        </p:nvSpPr>
        <p:spPr>
          <a:xfrm>
            <a:off x="30483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50" name="bg object 50"/>
          <p:cNvSpPr/>
          <p:nvPr/>
        </p:nvSpPr>
        <p:spPr>
          <a:xfrm>
            <a:off x="2286380" y="380"/>
            <a:ext cx="228600" cy="5143500"/>
          </a:xfrm>
          <a:custGeom>
            <a:avLst/>
            <a:gdLst/>
            <a:ahLst/>
            <a:cxnLst/>
            <a:rect l="l" t="t" r="r" b="b"/>
            <a:pathLst>
              <a:path w="228600" h="5143500">
                <a:moveTo>
                  <a:pt x="228600" y="0"/>
                </a:moveTo>
                <a:lnTo>
                  <a:pt x="0" y="5143500"/>
                </a:lnTo>
              </a:path>
            </a:pathLst>
          </a:custGeom>
          <a:ln w="15875">
            <a:solidFill>
              <a:srgbClr val="003C78"/>
            </a:solidFill>
          </a:ln>
        </p:spPr>
        <p:txBody>
          <a:bodyPr wrap="square" lIns="0" tIns="0" rIns="0" bIns="0" rtlCol="0"/>
          <a:lstStyle/>
          <a:p>
            <a:endParaRPr dirty="0"/>
          </a:p>
        </p:txBody>
      </p:sp>
      <p:sp>
        <p:nvSpPr>
          <p:cNvPr id="51" name="bg object 51"/>
          <p:cNvSpPr/>
          <p:nvPr/>
        </p:nvSpPr>
        <p:spPr>
          <a:xfrm>
            <a:off x="3505580" y="380"/>
            <a:ext cx="1413510" cy="5143500"/>
          </a:xfrm>
          <a:custGeom>
            <a:avLst/>
            <a:gdLst/>
            <a:ahLst/>
            <a:cxnLst/>
            <a:rect l="l" t="t" r="r" b="b"/>
            <a:pathLst>
              <a:path w="1413510" h="5143500">
                <a:moveTo>
                  <a:pt x="1413510" y="0"/>
                </a:moveTo>
                <a:lnTo>
                  <a:pt x="0" y="5143500"/>
                </a:lnTo>
              </a:path>
            </a:pathLst>
          </a:custGeom>
          <a:ln w="9524">
            <a:solidFill>
              <a:srgbClr val="003C78"/>
            </a:solidFill>
          </a:ln>
        </p:spPr>
        <p:txBody>
          <a:bodyPr wrap="square" lIns="0" tIns="0" rIns="0" bIns="0" rtlCol="0"/>
          <a:lstStyle/>
          <a:p>
            <a:endParaRPr dirty="0"/>
          </a:p>
        </p:txBody>
      </p:sp>
      <p:sp>
        <p:nvSpPr>
          <p:cNvPr id="52" name="bg object 52"/>
          <p:cNvSpPr/>
          <p:nvPr/>
        </p:nvSpPr>
        <p:spPr>
          <a:xfrm>
            <a:off x="4650104" y="380"/>
            <a:ext cx="302895" cy="5143500"/>
          </a:xfrm>
          <a:custGeom>
            <a:avLst/>
            <a:gdLst/>
            <a:ahLst/>
            <a:cxnLst/>
            <a:rect l="l" t="t" r="r" b="b"/>
            <a:pathLst>
              <a:path w="302895" h="5143500">
                <a:moveTo>
                  <a:pt x="302895" y="0"/>
                </a:moveTo>
                <a:lnTo>
                  <a:pt x="0" y="5143500"/>
                </a:lnTo>
              </a:path>
            </a:pathLst>
          </a:custGeom>
          <a:ln w="9525">
            <a:solidFill>
              <a:srgbClr val="003C78"/>
            </a:solidFill>
          </a:ln>
        </p:spPr>
        <p:txBody>
          <a:bodyPr wrap="square" lIns="0" tIns="0" rIns="0" bIns="0" rtlCol="0"/>
          <a:lstStyle/>
          <a:p>
            <a:endParaRPr dirty="0"/>
          </a:p>
        </p:txBody>
      </p:sp>
      <p:sp>
        <p:nvSpPr>
          <p:cNvPr id="53" name="bg object 53"/>
          <p:cNvSpPr/>
          <p:nvPr/>
        </p:nvSpPr>
        <p:spPr>
          <a:xfrm>
            <a:off x="4953380" y="380"/>
            <a:ext cx="152400" cy="5143500"/>
          </a:xfrm>
          <a:custGeom>
            <a:avLst/>
            <a:gdLst/>
            <a:ahLst/>
            <a:cxnLst/>
            <a:rect l="l" t="t" r="r" b="b"/>
            <a:pathLst>
              <a:path w="152400" h="5143500">
                <a:moveTo>
                  <a:pt x="152400" y="0"/>
                </a:moveTo>
                <a:lnTo>
                  <a:pt x="0" y="5143500"/>
                </a:lnTo>
              </a:path>
            </a:pathLst>
          </a:custGeom>
          <a:ln w="9525">
            <a:solidFill>
              <a:srgbClr val="003C78"/>
            </a:solidFill>
          </a:ln>
        </p:spPr>
        <p:txBody>
          <a:bodyPr wrap="square" lIns="0" tIns="0" rIns="0" bIns="0" rtlCol="0"/>
          <a:lstStyle/>
          <a:p>
            <a:endParaRPr dirty="0"/>
          </a:p>
        </p:txBody>
      </p:sp>
      <p:sp>
        <p:nvSpPr>
          <p:cNvPr id="54" name="bg object 54"/>
          <p:cNvSpPr/>
          <p:nvPr/>
        </p:nvSpPr>
        <p:spPr>
          <a:xfrm>
            <a:off x="3886580" y="380"/>
            <a:ext cx="403860" cy="5143500"/>
          </a:xfrm>
          <a:custGeom>
            <a:avLst/>
            <a:gdLst/>
            <a:ahLst/>
            <a:cxnLst/>
            <a:rect l="l" t="t" r="r" b="b"/>
            <a:pathLst>
              <a:path w="403860" h="5143500">
                <a:moveTo>
                  <a:pt x="403860" y="0"/>
                </a:moveTo>
                <a:lnTo>
                  <a:pt x="0" y="5143500"/>
                </a:lnTo>
              </a:path>
            </a:pathLst>
          </a:custGeom>
          <a:ln w="12700">
            <a:solidFill>
              <a:srgbClr val="003C78"/>
            </a:solidFill>
          </a:ln>
        </p:spPr>
        <p:txBody>
          <a:bodyPr wrap="square" lIns="0" tIns="0" rIns="0" bIns="0" rtlCol="0"/>
          <a:lstStyle/>
          <a:p>
            <a:endParaRPr dirty="0"/>
          </a:p>
        </p:txBody>
      </p:sp>
      <p:sp>
        <p:nvSpPr>
          <p:cNvPr id="55" name="bg object 55"/>
          <p:cNvSpPr/>
          <p:nvPr/>
        </p:nvSpPr>
        <p:spPr>
          <a:xfrm>
            <a:off x="3124580" y="380"/>
            <a:ext cx="352425" cy="5143500"/>
          </a:xfrm>
          <a:custGeom>
            <a:avLst/>
            <a:gdLst/>
            <a:ahLst/>
            <a:cxnLst/>
            <a:rect l="l" t="t" r="r" b="b"/>
            <a:pathLst>
              <a:path w="352425" h="5143500">
                <a:moveTo>
                  <a:pt x="0" y="0"/>
                </a:moveTo>
                <a:lnTo>
                  <a:pt x="352425" y="5143500"/>
                </a:lnTo>
              </a:path>
            </a:pathLst>
          </a:custGeom>
          <a:ln w="15875">
            <a:solidFill>
              <a:srgbClr val="003C78"/>
            </a:solidFill>
          </a:ln>
        </p:spPr>
        <p:txBody>
          <a:bodyPr wrap="square" lIns="0" tIns="0" rIns="0" bIns="0" rtlCol="0"/>
          <a:lstStyle/>
          <a:p>
            <a:endParaRPr dirty="0"/>
          </a:p>
        </p:txBody>
      </p:sp>
      <p:sp>
        <p:nvSpPr>
          <p:cNvPr id="56" name="bg object 56"/>
          <p:cNvSpPr/>
          <p:nvPr/>
        </p:nvSpPr>
        <p:spPr>
          <a:xfrm>
            <a:off x="3886580" y="380"/>
            <a:ext cx="205740" cy="5143500"/>
          </a:xfrm>
          <a:custGeom>
            <a:avLst/>
            <a:gdLst/>
            <a:ahLst/>
            <a:cxnLst/>
            <a:rect l="l" t="t" r="r" b="b"/>
            <a:pathLst>
              <a:path w="205739" h="5143500">
                <a:moveTo>
                  <a:pt x="0" y="0"/>
                </a:moveTo>
                <a:lnTo>
                  <a:pt x="205740" y="5143500"/>
                </a:lnTo>
              </a:path>
            </a:pathLst>
          </a:custGeom>
          <a:ln w="9525">
            <a:solidFill>
              <a:srgbClr val="003C78"/>
            </a:solidFill>
          </a:ln>
        </p:spPr>
        <p:txBody>
          <a:bodyPr wrap="square" lIns="0" tIns="0" rIns="0" bIns="0" rtlCol="0"/>
          <a:lstStyle/>
          <a:p>
            <a:endParaRPr dirty="0"/>
          </a:p>
        </p:txBody>
      </p:sp>
      <p:sp>
        <p:nvSpPr>
          <p:cNvPr id="57" name="bg object 57"/>
          <p:cNvSpPr/>
          <p:nvPr/>
        </p:nvSpPr>
        <p:spPr>
          <a:xfrm>
            <a:off x="35055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58" name="bg object 58"/>
          <p:cNvSpPr/>
          <p:nvPr/>
        </p:nvSpPr>
        <p:spPr>
          <a:xfrm>
            <a:off x="37341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59" name="bg object 59"/>
          <p:cNvSpPr/>
          <p:nvPr/>
        </p:nvSpPr>
        <p:spPr>
          <a:xfrm>
            <a:off x="6096380" y="380"/>
            <a:ext cx="152400" cy="5143500"/>
          </a:xfrm>
          <a:custGeom>
            <a:avLst/>
            <a:gdLst/>
            <a:ahLst/>
            <a:cxnLst/>
            <a:rect l="l" t="t" r="r" b="b"/>
            <a:pathLst>
              <a:path w="152400" h="5143500">
                <a:moveTo>
                  <a:pt x="0" y="0"/>
                </a:moveTo>
                <a:lnTo>
                  <a:pt x="152400" y="5143500"/>
                </a:lnTo>
              </a:path>
            </a:pathLst>
          </a:custGeom>
          <a:ln w="50800">
            <a:solidFill>
              <a:srgbClr val="003C78"/>
            </a:solidFill>
          </a:ln>
        </p:spPr>
        <p:txBody>
          <a:bodyPr wrap="square" lIns="0" tIns="0" rIns="0" bIns="0" rtlCol="0"/>
          <a:lstStyle/>
          <a:p>
            <a:endParaRPr dirty="0"/>
          </a:p>
        </p:txBody>
      </p:sp>
      <p:sp>
        <p:nvSpPr>
          <p:cNvPr id="60" name="bg object 60"/>
          <p:cNvSpPr/>
          <p:nvPr/>
        </p:nvSpPr>
        <p:spPr>
          <a:xfrm>
            <a:off x="5334380" y="380"/>
            <a:ext cx="381000" cy="5143500"/>
          </a:xfrm>
          <a:custGeom>
            <a:avLst/>
            <a:gdLst/>
            <a:ahLst/>
            <a:cxnLst/>
            <a:rect l="l" t="t" r="r" b="b"/>
            <a:pathLst>
              <a:path w="381000" h="5143500">
                <a:moveTo>
                  <a:pt x="0" y="0"/>
                </a:moveTo>
                <a:lnTo>
                  <a:pt x="381000" y="5143500"/>
                </a:lnTo>
              </a:path>
            </a:pathLst>
          </a:custGeom>
          <a:ln w="9525">
            <a:solidFill>
              <a:srgbClr val="003C78"/>
            </a:solidFill>
          </a:ln>
        </p:spPr>
        <p:txBody>
          <a:bodyPr wrap="square" lIns="0" tIns="0" rIns="0" bIns="0" rtlCol="0"/>
          <a:lstStyle/>
          <a:p>
            <a:endParaRPr dirty="0"/>
          </a:p>
        </p:txBody>
      </p:sp>
      <p:sp>
        <p:nvSpPr>
          <p:cNvPr id="61" name="bg object 61"/>
          <p:cNvSpPr/>
          <p:nvPr/>
        </p:nvSpPr>
        <p:spPr>
          <a:xfrm>
            <a:off x="5943980" y="380"/>
            <a:ext cx="381000" cy="5143500"/>
          </a:xfrm>
          <a:custGeom>
            <a:avLst/>
            <a:gdLst/>
            <a:ahLst/>
            <a:cxnLst/>
            <a:rect l="l" t="t" r="r" b="b"/>
            <a:pathLst>
              <a:path w="381000" h="5143500">
                <a:moveTo>
                  <a:pt x="381000" y="0"/>
                </a:moveTo>
                <a:lnTo>
                  <a:pt x="0" y="5143500"/>
                </a:lnTo>
              </a:path>
            </a:pathLst>
          </a:custGeom>
          <a:ln w="9525">
            <a:solidFill>
              <a:srgbClr val="003C78"/>
            </a:solidFill>
          </a:ln>
        </p:spPr>
        <p:txBody>
          <a:bodyPr wrap="square" lIns="0" tIns="0" rIns="0" bIns="0" rtlCol="0"/>
          <a:lstStyle/>
          <a:p>
            <a:endParaRPr dirty="0"/>
          </a:p>
        </p:txBody>
      </p:sp>
      <p:sp>
        <p:nvSpPr>
          <p:cNvPr id="62" name="bg object 62"/>
          <p:cNvSpPr/>
          <p:nvPr/>
        </p:nvSpPr>
        <p:spPr>
          <a:xfrm>
            <a:off x="5105400" y="0"/>
            <a:ext cx="304800" cy="5143500"/>
          </a:xfrm>
          <a:custGeom>
            <a:avLst/>
            <a:gdLst/>
            <a:ahLst/>
            <a:cxnLst/>
            <a:rect l="l" t="t" r="r" b="b"/>
            <a:pathLst>
              <a:path w="304800" h="5143500">
                <a:moveTo>
                  <a:pt x="304800" y="0"/>
                </a:moveTo>
                <a:lnTo>
                  <a:pt x="0" y="5143500"/>
                </a:lnTo>
              </a:path>
            </a:pathLst>
          </a:custGeom>
          <a:ln w="28575">
            <a:solidFill>
              <a:srgbClr val="003C78"/>
            </a:solidFill>
          </a:ln>
        </p:spPr>
        <p:txBody>
          <a:bodyPr wrap="square" lIns="0" tIns="0" rIns="0" bIns="0" rtlCol="0"/>
          <a:lstStyle/>
          <a:p>
            <a:endParaRPr dirty="0"/>
          </a:p>
        </p:txBody>
      </p:sp>
      <p:sp>
        <p:nvSpPr>
          <p:cNvPr id="63" name="bg object 63"/>
          <p:cNvSpPr/>
          <p:nvPr/>
        </p:nvSpPr>
        <p:spPr>
          <a:xfrm>
            <a:off x="4267200" y="0"/>
            <a:ext cx="457200" cy="5143500"/>
          </a:xfrm>
          <a:custGeom>
            <a:avLst/>
            <a:gdLst/>
            <a:ahLst/>
            <a:cxnLst/>
            <a:rect l="l" t="t" r="r" b="b"/>
            <a:pathLst>
              <a:path w="457200" h="5143500">
                <a:moveTo>
                  <a:pt x="0" y="0"/>
                </a:moveTo>
                <a:lnTo>
                  <a:pt x="457200" y="5143500"/>
                </a:lnTo>
              </a:path>
            </a:pathLst>
          </a:custGeom>
          <a:ln w="38100">
            <a:solidFill>
              <a:srgbClr val="003C78"/>
            </a:solidFill>
          </a:ln>
        </p:spPr>
        <p:txBody>
          <a:bodyPr wrap="square" lIns="0" tIns="0" rIns="0" bIns="0" rtlCol="0"/>
          <a:lstStyle/>
          <a:p>
            <a:endParaRPr dirty="0"/>
          </a:p>
        </p:txBody>
      </p:sp>
      <p:sp>
        <p:nvSpPr>
          <p:cNvPr id="64" name="bg object 64"/>
          <p:cNvSpPr/>
          <p:nvPr/>
        </p:nvSpPr>
        <p:spPr>
          <a:xfrm>
            <a:off x="57153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65" name="bg object 65"/>
          <p:cNvSpPr/>
          <p:nvPr/>
        </p:nvSpPr>
        <p:spPr>
          <a:xfrm>
            <a:off x="5368671" y="380"/>
            <a:ext cx="1413510" cy="5143500"/>
          </a:xfrm>
          <a:custGeom>
            <a:avLst/>
            <a:gdLst/>
            <a:ahLst/>
            <a:cxnLst/>
            <a:rect l="l" t="t" r="r" b="b"/>
            <a:pathLst>
              <a:path w="1413509" h="5143500">
                <a:moveTo>
                  <a:pt x="1413510" y="0"/>
                </a:moveTo>
                <a:lnTo>
                  <a:pt x="0" y="5143500"/>
                </a:lnTo>
              </a:path>
            </a:pathLst>
          </a:custGeom>
          <a:ln w="9524">
            <a:solidFill>
              <a:srgbClr val="003C78"/>
            </a:solidFill>
          </a:ln>
        </p:spPr>
        <p:txBody>
          <a:bodyPr wrap="square" lIns="0" tIns="0" rIns="0" bIns="0" rtlCol="0"/>
          <a:lstStyle/>
          <a:p>
            <a:endParaRPr dirty="0"/>
          </a:p>
        </p:txBody>
      </p:sp>
      <p:sp>
        <p:nvSpPr>
          <p:cNvPr id="66" name="bg object 66"/>
          <p:cNvSpPr/>
          <p:nvPr/>
        </p:nvSpPr>
        <p:spPr>
          <a:xfrm>
            <a:off x="6326506" y="380"/>
            <a:ext cx="302895" cy="5143500"/>
          </a:xfrm>
          <a:custGeom>
            <a:avLst/>
            <a:gdLst/>
            <a:ahLst/>
            <a:cxnLst/>
            <a:rect l="l" t="t" r="r" b="b"/>
            <a:pathLst>
              <a:path w="302895" h="5143500">
                <a:moveTo>
                  <a:pt x="302895" y="0"/>
                </a:moveTo>
                <a:lnTo>
                  <a:pt x="0" y="5143500"/>
                </a:lnTo>
              </a:path>
            </a:pathLst>
          </a:custGeom>
          <a:ln w="9525">
            <a:solidFill>
              <a:srgbClr val="003C78"/>
            </a:solidFill>
          </a:ln>
        </p:spPr>
        <p:txBody>
          <a:bodyPr wrap="square" lIns="0" tIns="0" rIns="0" bIns="0" rtlCol="0"/>
          <a:lstStyle/>
          <a:p>
            <a:endParaRPr dirty="0"/>
          </a:p>
        </p:txBody>
      </p:sp>
      <p:sp>
        <p:nvSpPr>
          <p:cNvPr id="67" name="bg object 67"/>
          <p:cNvSpPr/>
          <p:nvPr/>
        </p:nvSpPr>
        <p:spPr>
          <a:xfrm>
            <a:off x="6172580" y="380"/>
            <a:ext cx="304800" cy="5143500"/>
          </a:xfrm>
          <a:custGeom>
            <a:avLst/>
            <a:gdLst/>
            <a:ahLst/>
            <a:cxnLst/>
            <a:rect l="l" t="t" r="r" b="b"/>
            <a:pathLst>
              <a:path w="304800" h="5143500">
                <a:moveTo>
                  <a:pt x="304800" y="0"/>
                </a:moveTo>
                <a:lnTo>
                  <a:pt x="0" y="5143500"/>
                </a:lnTo>
              </a:path>
            </a:pathLst>
          </a:custGeom>
          <a:ln w="9525">
            <a:solidFill>
              <a:srgbClr val="003C78"/>
            </a:solidFill>
          </a:ln>
        </p:spPr>
        <p:txBody>
          <a:bodyPr wrap="square" lIns="0" tIns="0" rIns="0" bIns="0" rtlCol="0"/>
          <a:lstStyle/>
          <a:p>
            <a:endParaRPr dirty="0"/>
          </a:p>
        </p:txBody>
      </p:sp>
      <p:sp>
        <p:nvSpPr>
          <p:cNvPr id="68" name="bg object 68"/>
          <p:cNvSpPr/>
          <p:nvPr/>
        </p:nvSpPr>
        <p:spPr>
          <a:xfrm>
            <a:off x="5616321" y="380"/>
            <a:ext cx="403860" cy="5143500"/>
          </a:xfrm>
          <a:custGeom>
            <a:avLst/>
            <a:gdLst/>
            <a:ahLst/>
            <a:cxnLst/>
            <a:rect l="l" t="t" r="r" b="b"/>
            <a:pathLst>
              <a:path w="403860" h="5143500">
                <a:moveTo>
                  <a:pt x="403860" y="0"/>
                </a:moveTo>
                <a:lnTo>
                  <a:pt x="0" y="5143500"/>
                </a:lnTo>
              </a:path>
            </a:pathLst>
          </a:custGeom>
          <a:ln w="12700">
            <a:solidFill>
              <a:srgbClr val="003C78"/>
            </a:solidFill>
          </a:ln>
        </p:spPr>
        <p:txBody>
          <a:bodyPr wrap="square" lIns="0" tIns="0" rIns="0" bIns="0" rtlCol="0"/>
          <a:lstStyle/>
          <a:p>
            <a:endParaRPr dirty="0"/>
          </a:p>
        </p:txBody>
      </p:sp>
      <p:sp>
        <p:nvSpPr>
          <p:cNvPr id="69" name="bg object 69"/>
          <p:cNvSpPr/>
          <p:nvPr/>
        </p:nvSpPr>
        <p:spPr>
          <a:xfrm>
            <a:off x="5562980" y="380"/>
            <a:ext cx="205740" cy="5143500"/>
          </a:xfrm>
          <a:custGeom>
            <a:avLst/>
            <a:gdLst/>
            <a:ahLst/>
            <a:cxnLst/>
            <a:rect l="l" t="t" r="r" b="b"/>
            <a:pathLst>
              <a:path w="205739" h="5143500">
                <a:moveTo>
                  <a:pt x="0" y="0"/>
                </a:moveTo>
                <a:lnTo>
                  <a:pt x="205740" y="5143500"/>
                </a:lnTo>
              </a:path>
            </a:pathLst>
          </a:custGeom>
          <a:ln w="9525">
            <a:solidFill>
              <a:srgbClr val="003C78"/>
            </a:solidFill>
          </a:ln>
        </p:spPr>
        <p:txBody>
          <a:bodyPr wrap="square" lIns="0" tIns="0" rIns="0" bIns="0" rtlCol="0"/>
          <a:lstStyle/>
          <a:p>
            <a:endParaRPr dirty="0"/>
          </a:p>
        </p:txBody>
      </p:sp>
      <p:sp>
        <p:nvSpPr>
          <p:cNvPr id="70" name="bg object 70"/>
          <p:cNvSpPr/>
          <p:nvPr/>
        </p:nvSpPr>
        <p:spPr>
          <a:xfrm>
            <a:off x="51057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71" name="bg object 71"/>
          <p:cNvSpPr/>
          <p:nvPr/>
        </p:nvSpPr>
        <p:spPr>
          <a:xfrm>
            <a:off x="53343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72" name="bg object 72"/>
          <p:cNvSpPr/>
          <p:nvPr/>
        </p:nvSpPr>
        <p:spPr>
          <a:xfrm>
            <a:off x="6781799" y="0"/>
            <a:ext cx="228600" cy="5143500"/>
          </a:xfrm>
          <a:custGeom>
            <a:avLst/>
            <a:gdLst/>
            <a:ahLst/>
            <a:cxnLst/>
            <a:rect l="l" t="t" r="r" b="b"/>
            <a:pathLst>
              <a:path w="228600" h="5143500">
                <a:moveTo>
                  <a:pt x="228600" y="0"/>
                </a:moveTo>
                <a:lnTo>
                  <a:pt x="0" y="5143500"/>
                </a:lnTo>
              </a:path>
            </a:pathLst>
          </a:custGeom>
          <a:ln w="28575">
            <a:solidFill>
              <a:srgbClr val="003C78"/>
            </a:solidFill>
          </a:ln>
        </p:spPr>
        <p:txBody>
          <a:bodyPr wrap="square" lIns="0" tIns="0" rIns="0" bIns="0" rtlCol="0"/>
          <a:lstStyle/>
          <a:p>
            <a:endParaRPr dirty="0"/>
          </a:p>
        </p:txBody>
      </p:sp>
      <p:sp>
        <p:nvSpPr>
          <p:cNvPr id="73" name="bg object 73"/>
          <p:cNvSpPr/>
          <p:nvPr/>
        </p:nvSpPr>
        <p:spPr>
          <a:xfrm>
            <a:off x="6782180" y="380"/>
            <a:ext cx="228600" cy="5143500"/>
          </a:xfrm>
          <a:custGeom>
            <a:avLst/>
            <a:gdLst/>
            <a:ahLst/>
            <a:cxnLst/>
            <a:rect l="l" t="t" r="r" b="b"/>
            <a:pathLst>
              <a:path w="228600" h="5143500">
                <a:moveTo>
                  <a:pt x="0" y="0"/>
                </a:moveTo>
                <a:lnTo>
                  <a:pt x="228600" y="5143500"/>
                </a:lnTo>
              </a:path>
            </a:pathLst>
          </a:custGeom>
          <a:ln w="9525">
            <a:solidFill>
              <a:srgbClr val="003C78"/>
            </a:solidFill>
          </a:ln>
        </p:spPr>
        <p:txBody>
          <a:bodyPr wrap="square" lIns="0" tIns="0" rIns="0" bIns="0" rtlCol="0"/>
          <a:lstStyle/>
          <a:p>
            <a:endParaRPr dirty="0"/>
          </a:p>
        </p:txBody>
      </p:sp>
      <p:sp>
        <p:nvSpPr>
          <p:cNvPr id="74" name="bg object 74"/>
          <p:cNvSpPr/>
          <p:nvPr/>
        </p:nvSpPr>
        <p:spPr>
          <a:xfrm>
            <a:off x="7466837" y="761"/>
            <a:ext cx="1905" cy="5143500"/>
          </a:xfrm>
          <a:custGeom>
            <a:avLst/>
            <a:gdLst/>
            <a:ahLst/>
            <a:cxnLst/>
            <a:rect l="l" t="t" r="r" b="b"/>
            <a:pathLst>
              <a:path w="1904" h="5143500">
                <a:moveTo>
                  <a:pt x="1587" y="0"/>
                </a:moveTo>
                <a:lnTo>
                  <a:pt x="0" y="5143500"/>
                </a:lnTo>
              </a:path>
            </a:pathLst>
          </a:custGeom>
          <a:ln w="28575">
            <a:solidFill>
              <a:srgbClr val="003C78"/>
            </a:solidFill>
          </a:ln>
        </p:spPr>
        <p:txBody>
          <a:bodyPr wrap="square" lIns="0" tIns="0" rIns="0" bIns="0" rtlCol="0"/>
          <a:lstStyle/>
          <a:p>
            <a:endParaRPr dirty="0"/>
          </a:p>
        </p:txBody>
      </p:sp>
      <p:sp>
        <p:nvSpPr>
          <p:cNvPr id="75" name="bg object 75"/>
          <p:cNvSpPr/>
          <p:nvPr/>
        </p:nvSpPr>
        <p:spPr>
          <a:xfrm>
            <a:off x="7086980" y="380"/>
            <a:ext cx="457200" cy="5143500"/>
          </a:xfrm>
          <a:custGeom>
            <a:avLst/>
            <a:gdLst/>
            <a:ahLst/>
            <a:cxnLst/>
            <a:rect l="l" t="t" r="r" b="b"/>
            <a:pathLst>
              <a:path w="457200" h="5143500">
                <a:moveTo>
                  <a:pt x="0" y="0"/>
                </a:moveTo>
                <a:lnTo>
                  <a:pt x="457200" y="5143500"/>
                </a:lnTo>
              </a:path>
            </a:pathLst>
          </a:custGeom>
          <a:ln w="9525">
            <a:solidFill>
              <a:srgbClr val="003C78"/>
            </a:solidFill>
          </a:ln>
        </p:spPr>
        <p:txBody>
          <a:bodyPr wrap="square" lIns="0" tIns="0" rIns="0" bIns="0" rtlCol="0"/>
          <a:lstStyle/>
          <a:p>
            <a:endParaRPr dirty="0"/>
          </a:p>
        </p:txBody>
      </p:sp>
      <p:sp>
        <p:nvSpPr>
          <p:cNvPr id="76" name="bg object 76"/>
          <p:cNvSpPr/>
          <p:nvPr/>
        </p:nvSpPr>
        <p:spPr>
          <a:xfrm>
            <a:off x="7239380" y="380"/>
            <a:ext cx="381000" cy="5143500"/>
          </a:xfrm>
          <a:custGeom>
            <a:avLst/>
            <a:gdLst/>
            <a:ahLst/>
            <a:cxnLst/>
            <a:rect l="l" t="t" r="r" b="b"/>
            <a:pathLst>
              <a:path w="381000" h="5143500">
                <a:moveTo>
                  <a:pt x="381000" y="0"/>
                </a:moveTo>
                <a:lnTo>
                  <a:pt x="0" y="5143500"/>
                </a:lnTo>
              </a:path>
            </a:pathLst>
          </a:custGeom>
          <a:ln w="12700">
            <a:solidFill>
              <a:srgbClr val="003C78"/>
            </a:solidFill>
          </a:ln>
        </p:spPr>
        <p:txBody>
          <a:bodyPr wrap="square" lIns="0" tIns="0" rIns="0" bIns="0" rtlCol="0"/>
          <a:lstStyle/>
          <a:p>
            <a:endParaRPr dirty="0"/>
          </a:p>
        </p:txBody>
      </p:sp>
      <p:sp>
        <p:nvSpPr>
          <p:cNvPr id="77" name="bg object 77"/>
          <p:cNvSpPr/>
          <p:nvPr/>
        </p:nvSpPr>
        <p:spPr>
          <a:xfrm>
            <a:off x="7772401" y="0"/>
            <a:ext cx="457200" cy="5143500"/>
          </a:xfrm>
          <a:custGeom>
            <a:avLst/>
            <a:gdLst/>
            <a:ahLst/>
            <a:cxnLst/>
            <a:rect l="l" t="t" r="r" b="b"/>
            <a:pathLst>
              <a:path w="457200" h="5143500">
                <a:moveTo>
                  <a:pt x="0" y="0"/>
                </a:moveTo>
                <a:lnTo>
                  <a:pt x="457200" y="5143500"/>
                </a:lnTo>
              </a:path>
            </a:pathLst>
          </a:custGeom>
          <a:ln w="38100">
            <a:solidFill>
              <a:srgbClr val="003C78"/>
            </a:solidFill>
          </a:ln>
        </p:spPr>
        <p:txBody>
          <a:bodyPr wrap="square" lIns="0" tIns="0" rIns="0" bIns="0" rtlCol="0"/>
          <a:lstStyle/>
          <a:p>
            <a:endParaRPr dirty="0"/>
          </a:p>
        </p:txBody>
      </p:sp>
      <p:sp>
        <p:nvSpPr>
          <p:cNvPr id="78" name="bg object 78"/>
          <p:cNvSpPr/>
          <p:nvPr/>
        </p:nvSpPr>
        <p:spPr>
          <a:xfrm>
            <a:off x="70869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79" name="bg object 79"/>
          <p:cNvSpPr/>
          <p:nvPr/>
        </p:nvSpPr>
        <p:spPr>
          <a:xfrm>
            <a:off x="6934580" y="380"/>
            <a:ext cx="228600" cy="5143500"/>
          </a:xfrm>
          <a:custGeom>
            <a:avLst/>
            <a:gdLst/>
            <a:ahLst/>
            <a:cxnLst/>
            <a:rect l="l" t="t" r="r" b="b"/>
            <a:pathLst>
              <a:path w="228600" h="5143500">
                <a:moveTo>
                  <a:pt x="228600" y="0"/>
                </a:moveTo>
                <a:lnTo>
                  <a:pt x="0" y="5143500"/>
                </a:lnTo>
              </a:path>
            </a:pathLst>
          </a:custGeom>
          <a:ln w="15875">
            <a:solidFill>
              <a:srgbClr val="003C78"/>
            </a:solidFill>
          </a:ln>
        </p:spPr>
        <p:txBody>
          <a:bodyPr wrap="square" lIns="0" tIns="0" rIns="0" bIns="0" rtlCol="0"/>
          <a:lstStyle/>
          <a:p>
            <a:endParaRPr dirty="0"/>
          </a:p>
        </p:txBody>
      </p:sp>
      <p:sp>
        <p:nvSpPr>
          <p:cNvPr id="80" name="bg object 80"/>
          <p:cNvSpPr/>
          <p:nvPr/>
        </p:nvSpPr>
        <p:spPr>
          <a:xfrm>
            <a:off x="7467980" y="380"/>
            <a:ext cx="352425" cy="5143500"/>
          </a:xfrm>
          <a:custGeom>
            <a:avLst/>
            <a:gdLst/>
            <a:ahLst/>
            <a:cxnLst/>
            <a:rect l="l" t="t" r="r" b="b"/>
            <a:pathLst>
              <a:path w="352425" h="5143500">
                <a:moveTo>
                  <a:pt x="0" y="0"/>
                </a:moveTo>
                <a:lnTo>
                  <a:pt x="352425" y="5143500"/>
                </a:lnTo>
              </a:path>
            </a:pathLst>
          </a:custGeom>
          <a:ln w="15875">
            <a:solidFill>
              <a:srgbClr val="003C78"/>
            </a:solidFill>
          </a:ln>
        </p:spPr>
        <p:txBody>
          <a:bodyPr wrap="square" lIns="0" tIns="0" rIns="0" bIns="0" rtlCol="0"/>
          <a:lstStyle/>
          <a:p>
            <a:endParaRPr dirty="0"/>
          </a:p>
        </p:txBody>
      </p:sp>
      <p:sp>
        <p:nvSpPr>
          <p:cNvPr id="81" name="bg object 81"/>
          <p:cNvSpPr/>
          <p:nvPr/>
        </p:nvSpPr>
        <p:spPr>
          <a:xfrm>
            <a:off x="8077580" y="380"/>
            <a:ext cx="205740" cy="5143500"/>
          </a:xfrm>
          <a:custGeom>
            <a:avLst/>
            <a:gdLst/>
            <a:ahLst/>
            <a:cxnLst/>
            <a:rect l="l" t="t" r="r" b="b"/>
            <a:pathLst>
              <a:path w="205740" h="5143500">
                <a:moveTo>
                  <a:pt x="0" y="0"/>
                </a:moveTo>
                <a:lnTo>
                  <a:pt x="205740" y="5143500"/>
                </a:lnTo>
              </a:path>
            </a:pathLst>
          </a:custGeom>
          <a:ln w="9525">
            <a:solidFill>
              <a:srgbClr val="003C78"/>
            </a:solidFill>
          </a:ln>
        </p:spPr>
        <p:txBody>
          <a:bodyPr wrap="square" lIns="0" tIns="0" rIns="0" bIns="0" rtlCol="0"/>
          <a:lstStyle/>
          <a:p>
            <a:endParaRPr dirty="0"/>
          </a:p>
        </p:txBody>
      </p:sp>
      <p:sp>
        <p:nvSpPr>
          <p:cNvPr id="82" name="bg object 82"/>
          <p:cNvSpPr/>
          <p:nvPr/>
        </p:nvSpPr>
        <p:spPr>
          <a:xfrm>
            <a:off x="76965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83" name="bg object 83"/>
          <p:cNvSpPr/>
          <p:nvPr/>
        </p:nvSpPr>
        <p:spPr>
          <a:xfrm>
            <a:off x="79251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84" name="bg object 84"/>
          <p:cNvSpPr/>
          <p:nvPr/>
        </p:nvSpPr>
        <p:spPr>
          <a:xfrm>
            <a:off x="86109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85" name="bg object 85"/>
          <p:cNvSpPr/>
          <p:nvPr/>
        </p:nvSpPr>
        <p:spPr>
          <a:xfrm>
            <a:off x="8306180" y="380"/>
            <a:ext cx="381000" cy="5143500"/>
          </a:xfrm>
          <a:custGeom>
            <a:avLst/>
            <a:gdLst/>
            <a:ahLst/>
            <a:cxnLst/>
            <a:rect l="l" t="t" r="r" b="b"/>
            <a:pathLst>
              <a:path w="381000" h="5143500">
                <a:moveTo>
                  <a:pt x="0" y="0"/>
                </a:moveTo>
                <a:lnTo>
                  <a:pt x="381000" y="5143500"/>
                </a:lnTo>
              </a:path>
            </a:pathLst>
          </a:custGeom>
          <a:ln w="9525">
            <a:solidFill>
              <a:srgbClr val="003C78"/>
            </a:solidFill>
          </a:ln>
        </p:spPr>
        <p:txBody>
          <a:bodyPr wrap="square" lIns="0" tIns="0" rIns="0" bIns="0" rtlCol="0"/>
          <a:lstStyle/>
          <a:p>
            <a:endParaRPr dirty="0"/>
          </a:p>
        </p:txBody>
      </p:sp>
      <p:sp>
        <p:nvSpPr>
          <p:cNvPr id="86" name="bg object 86"/>
          <p:cNvSpPr/>
          <p:nvPr/>
        </p:nvSpPr>
        <p:spPr>
          <a:xfrm>
            <a:off x="8458580" y="380"/>
            <a:ext cx="381000" cy="5143500"/>
          </a:xfrm>
          <a:custGeom>
            <a:avLst/>
            <a:gdLst/>
            <a:ahLst/>
            <a:cxnLst/>
            <a:rect l="l" t="t" r="r" b="b"/>
            <a:pathLst>
              <a:path w="381000" h="5143500">
                <a:moveTo>
                  <a:pt x="381000" y="0"/>
                </a:moveTo>
                <a:lnTo>
                  <a:pt x="0" y="5143500"/>
                </a:lnTo>
              </a:path>
            </a:pathLst>
          </a:custGeom>
          <a:ln w="50800">
            <a:solidFill>
              <a:srgbClr val="003C78"/>
            </a:solidFill>
          </a:ln>
        </p:spPr>
        <p:txBody>
          <a:bodyPr wrap="square" lIns="0" tIns="0" rIns="0" bIns="0" rtlCol="0"/>
          <a:lstStyle/>
          <a:p>
            <a:endParaRPr dirty="0"/>
          </a:p>
        </p:txBody>
      </p:sp>
      <p:sp>
        <p:nvSpPr>
          <p:cNvPr id="87" name="bg object 87"/>
          <p:cNvSpPr/>
          <p:nvPr/>
        </p:nvSpPr>
        <p:spPr>
          <a:xfrm>
            <a:off x="8229980" y="380"/>
            <a:ext cx="152400" cy="5143500"/>
          </a:xfrm>
          <a:custGeom>
            <a:avLst/>
            <a:gdLst/>
            <a:ahLst/>
            <a:cxnLst/>
            <a:rect l="l" t="t" r="r" b="b"/>
            <a:pathLst>
              <a:path w="152400" h="5143500">
                <a:moveTo>
                  <a:pt x="0" y="0"/>
                </a:moveTo>
                <a:lnTo>
                  <a:pt x="152400" y="5143500"/>
                </a:lnTo>
              </a:path>
            </a:pathLst>
          </a:custGeom>
          <a:ln w="9525">
            <a:solidFill>
              <a:srgbClr val="003C78"/>
            </a:solidFill>
          </a:ln>
        </p:spPr>
        <p:txBody>
          <a:bodyPr wrap="square" lIns="0" tIns="0" rIns="0" bIns="0" rtlCol="0"/>
          <a:lstStyle/>
          <a:p>
            <a:endParaRPr dirty="0"/>
          </a:p>
        </p:txBody>
      </p:sp>
      <p:sp>
        <p:nvSpPr>
          <p:cNvPr id="88" name="bg object 88"/>
          <p:cNvSpPr/>
          <p:nvPr/>
        </p:nvSpPr>
        <p:spPr>
          <a:xfrm>
            <a:off x="8876930" y="0"/>
            <a:ext cx="190500" cy="5143500"/>
          </a:xfrm>
          <a:custGeom>
            <a:avLst/>
            <a:gdLst/>
            <a:ahLst/>
            <a:cxnLst/>
            <a:rect l="l" t="t" r="r" b="b"/>
            <a:pathLst>
              <a:path w="190500" h="5143500">
                <a:moveTo>
                  <a:pt x="190289" y="0"/>
                </a:moveTo>
                <a:lnTo>
                  <a:pt x="0" y="5143500"/>
                </a:lnTo>
              </a:path>
            </a:pathLst>
          </a:custGeom>
          <a:ln w="9525">
            <a:solidFill>
              <a:srgbClr val="003C78"/>
            </a:solidFill>
          </a:ln>
        </p:spPr>
        <p:txBody>
          <a:bodyPr wrap="square" lIns="0" tIns="0" rIns="0" bIns="0" rtlCol="0"/>
          <a:lstStyle/>
          <a:p>
            <a:endParaRPr dirty="0"/>
          </a:p>
        </p:txBody>
      </p:sp>
      <p:sp>
        <p:nvSpPr>
          <p:cNvPr id="89" name="bg object 89"/>
          <p:cNvSpPr/>
          <p:nvPr/>
        </p:nvSpPr>
        <p:spPr>
          <a:xfrm>
            <a:off x="8077580" y="380"/>
            <a:ext cx="403860" cy="5143500"/>
          </a:xfrm>
          <a:custGeom>
            <a:avLst/>
            <a:gdLst/>
            <a:ahLst/>
            <a:cxnLst/>
            <a:rect l="l" t="t" r="r" b="b"/>
            <a:pathLst>
              <a:path w="403859" h="5143500">
                <a:moveTo>
                  <a:pt x="403859" y="0"/>
                </a:moveTo>
                <a:lnTo>
                  <a:pt x="0" y="5143500"/>
                </a:lnTo>
              </a:path>
            </a:pathLst>
          </a:custGeom>
          <a:ln w="47625">
            <a:solidFill>
              <a:srgbClr val="003C78"/>
            </a:solidFill>
          </a:ln>
        </p:spPr>
        <p:txBody>
          <a:bodyPr wrap="square" lIns="0" tIns="0" rIns="0" bIns="0" rtlCol="0"/>
          <a:lstStyle/>
          <a:p>
            <a:endParaRPr dirty="0"/>
          </a:p>
        </p:txBody>
      </p:sp>
      <p:sp>
        <p:nvSpPr>
          <p:cNvPr id="90" name="bg object 90"/>
          <p:cNvSpPr/>
          <p:nvPr/>
        </p:nvSpPr>
        <p:spPr>
          <a:xfrm>
            <a:off x="8077580" y="380"/>
            <a:ext cx="205740" cy="5143500"/>
          </a:xfrm>
          <a:custGeom>
            <a:avLst/>
            <a:gdLst/>
            <a:ahLst/>
            <a:cxnLst/>
            <a:rect l="l" t="t" r="r" b="b"/>
            <a:pathLst>
              <a:path w="205740" h="5143500">
                <a:moveTo>
                  <a:pt x="0" y="0"/>
                </a:moveTo>
                <a:lnTo>
                  <a:pt x="205740" y="5143500"/>
                </a:lnTo>
              </a:path>
            </a:pathLst>
          </a:custGeom>
          <a:ln w="9525">
            <a:solidFill>
              <a:srgbClr val="003C78"/>
            </a:solidFill>
          </a:ln>
        </p:spPr>
        <p:txBody>
          <a:bodyPr wrap="square" lIns="0" tIns="0" rIns="0" bIns="0" rtlCol="0"/>
          <a:lstStyle/>
          <a:p>
            <a:endParaRPr dirty="0"/>
          </a:p>
        </p:txBody>
      </p:sp>
      <p:sp>
        <p:nvSpPr>
          <p:cNvPr id="91" name="bg object 91"/>
          <p:cNvSpPr/>
          <p:nvPr/>
        </p:nvSpPr>
        <p:spPr>
          <a:xfrm>
            <a:off x="8991219" y="1142"/>
            <a:ext cx="1905" cy="5143500"/>
          </a:xfrm>
          <a:custGeom>
            <a:avLst/>
            <a:gdLst/>
            <a:ahLst/>
            <a:cxnLst/>
            <a:rect l="l" t="t" r="r" b="b"/>
            <a:pathLst>
              <a:path w="1904" h="5143500">
                <a:moveTo>
                  <a:pt x="1587" y="0"/>
                </a:moveTo>
                <a:lnTo>
                  <a:pt x="0" y="5143500"/>
                </a:lnTo>
              </a:path>
            </a:pathLst>
          </a:custGeom>
          <a:ln w="15875">
            <a:solidFill>
              <a:srgbClr val="003C78"/>
            </a:solidFill>
          </a:ln>
        </p:spPr>
        <p:txBody>
          <a:bodyPr wrap="square" lIns="0" tIns="0" rIns="0" bIns="0" rtlCol="0"/>
          <a:lstStyle/>
          <a:p>
            <a:endParaRPr dirty="0"/>
          </a:p>
        </p:txBody>
      </p:sp>
      <p:sp>
        <p:nvSpPr>
          <p:cNvPr id="92" name="bg object 92"/>
          <p:cNvSpPr/>
          <p:nvPr/>
        </p:nvSpPr>
        <p:spPr>
          <a:xfrm>
            <a:off x="5943600" y="0"/>
            <a:ext cx="76200" cy="5143500"/>
          </a:xfrm>
          <a:custGeom>
            <a:avLst/>
            <a:gdLst/>
            <a:ahLst/>
            <a:cxnLst/>
            <a:rect l="l" t="t" r="r" b="b"/>
            <a:pathLst>
              <a:path w="76200" h="5143500">
                <a:moveTo>
                  <a:pt x="76200" y="0"/>
                </a:moveTo>
                <a:lnTo>
                  <a:pt x="0" y="5143500"/>
                </a:lnTo>
              </a:path>
            </a:pathLst>
          </a:custGeom>
          <a:ln w="38100">
            <a:solidFill>
              <a:srgbClr val="003C78"/>
            </a:solidFill>
          </a:ln>
        </p:spPr>
        <p:txBody>
          <a:bodyPr wrap="square" lIns="0" tIns="0" rIns="0" bIns="0" rtlCol="0"/>
          <a:lstStyle/>
          <a:p>
            <a:endParaRPr dirty="0"/>
          </a:p>
        </p:txBody>
      </p:sp>
      <p:sp>
        <p:nvSpPr>
          <p:cNvPr id="93" name="bg object 93"/>
          <p:cNvSpPr/>
          <p:nvPr/>
        </p:nvSpPr>
        <p:spPr>
          <a:xfrm>
            <a:off x="6401180" y="380"/>
            <a:ext cx="152400" cy="5143500"/>
          </a:xfrm>
          <a:custGeom>
            <a:avLst/>
            <a:gdLst/>
            <a:ahLst/>
            <a:cxnLst/>
            <a:rect l="l" t="t" r="r" b="b"/>
            <a:pathLst>
              <a:path w="152400" h="5143500">
                <a:moveTo>
                  <a:pt x="0" y="0"/>
                </a:moveTo>
                <a:lnTo>
                  <a:pt x="152400" y="5143500"/>
                </a:lnTo>
              </a:path>
            </a:pathLst>
          </a:custGeom>
          <a:ln w="47625">
            <a:solidFill>
              <a:srgbClr val="003C78"/>
            </a:solidFill>
          </a:ln>
        </p:spPr>
        <p:txBody>
          <a:bodyPr wrap="square" lIns="0" tIns="0" rIns="0" bIns="0" rtlCol="0"/>
          <a:lstStyle/>
          <a:p>
            <a:endParaRPr dirty="0"/>
          </a:p>
        </p:txBody>
      </p:sp>
      <p:sp>
        <p:nvSpPr>
          <p:cNvPr id="94" name="bg object 94"/>
          <p:cNvSpPr/>
          <p:nvPr/>
        </p:nvSpPr>
        <p:spPr>
          <a:xfrm>
            <a:off x="6477380" y="380"/>
            <a:ext cx="381000" cy="5143500"/>
          </a:xfrm>
          <a:custGeom>
            <a:avLst/>
            <a:gdLst/>
            <a:ahLst/>
            <a:cxnLst/>
            <a:rect l="l" t="t" r="r" b="b"/>
            <a:pathLst>
              <a:path w="381000" h="5143500">
                <a:moveTo>
                  <a:pt x="0" y="0"/>
                </a:moveTo>
                <a:lnTo>
                  <a:pt x="381000" y="5143500"/>
                </a:lnTo>
              </a:path>
            </a:pathLst>
          </a:custGeom>
          <a:ln w="19050">
            <a:solidFill>
              <a:srgbClr val="003C78"/>
            </a:solidFill>
          </a:ln>
        </p:spPr>
        <p:txBody>
          <a:bodyPr wrap="square" lIns="0" tIns="0" rIns="0" bIns="0" rtlCol="0"/>
          <a:lstStyle/>
          <a:p>
            <a:endParaRPr dirty="0"/>
          </a:p>
        </p:txBody>
      </p:sp>
      <p:sp>
        <p:nvSpPr>
          <p:cNvPr id="95" name="bg object 95"/>
          <p:cNvSpPr/>
          <p:nvPr/>
        </p:nvSpPr>
        <p:spPr>
          <a:xfrm>
            <a:off x="5410580" y="380"/>
            <a:ext cx="304800" cy="5143500"/>
          </a:xfrm>
          <a:custGeom>
            <a:avLst/>
            <a:gdLst/>
            <a:ahLst/>
            <a:cxnLst/>
            <a:rect l="l" t="t" r="r" b="b"/>
            <a:pathLst>
              <a:path w="304800" h="5143500">
                <a:moveTo>
                  <a:pt x="304800" y="0"/>
                </a:moveTo>
                <a:lnTo>
                  <a:pt x="0" y="5143500"/>
                </a:lnTo>
              </a:path>
            </a:pathLst>
          </a:custGeom>
          <a:ln w="47625">
            <a:solidFill>
              <a:srgbClr val="003C78"/>
            </a:solidFill>
          </a:ln>
        </p:spPr>
        <p:txBody>
          <a:bodyPr wrap="square" lIns="0" tIns="0" rIns="0" bIns="0" rtlCol="0"/>
          <a:lstStyle/>
          <a:p>
            <a:endParaRPr dirty="0"/>
          </a:p>
        </p:txBody>
      </p:sp>
      <p:sp>
        <p:nvSpPr>
          <p:cNvPr id="96" name="bg object 96"/>
          <p:cNvSpPr/>
          <p:nvPr/>
        </p:nvSpPr>
        <p:spPr>
          <a:xfrm>
            <a:off x="6401182" y="380"/>
            <a:ext cx="352425" cy="5143500"/>
          </a:xfrm>
          <a:custGeom>
            <a:avLst/>
            <a:gdLst/>
            <a:ahLst/>
            <a:cxnLst/>
            <a:rect l="l" t="t" r="r" b="b"/>
            <a:pathLst>
              <a:path w="352425" h="5143500">
                <a:moveTo>
                  <a:pt x="0" y="0"/>
                </a:moveTo>
                <a:lnTo>
                  <a:pt x="352425" y="5143500"/>
                </a:lnTo>
              </a:path>
            </a:pathLst>
          </a:custGeom>
          <a:ln w="15875">
            <a:solidFill>
              <a:srgbClr val="003C78"/>
            </a:solidFill>
          </a:ln>
        </p:spPr>
        <p:txBody>
          <a:bodyPr wrap="square" lIns="0" tIns="0" rIns="0" bIns="0" rtlCol="0"/>
          <a:lstStyle/>
          <a:p>
            <a:endParaRPr dirty="0"/>
          </a:p>
        </p:txBody>
      </p:sp>
      <p:sp>
        <p:nvSpPr>
          <p:cNvPr id="97" name="bg object 97"/>
          <p:cNvSpPr/>
          <p:nvPr/>
        </p:nvSpPr>
        <p:spPr>
          <a:xfrm>
            <a:off x="7010780" y="380"/>
            <a:ext cx="381000" cy="5143500"/>
          </a:xfrm>
          <a:custGeom>
            <a:avLst/>
            <a:gdLst/>
            <a:ahLst/>
            <a:cxnLst/>
            <a:rect l="l" t="t" r="r" b="b"/>
            <a:pathLst>
              <a:path w="381000" h="5143500">
                <a:moveTo>
                  <a:pt x="381000" y="0"/>
                </a:moveTo>
                <a:lnTo>
                  <a:pt x="0" y="5143500"/>
                </a:lnTo>
              </a:path>
            </a:pathLst>
          </a:custGeom>
          <a:ln w="9525">
            <a:solidFill>
              <a:srgbClr val="003C78"/>
            </a:solidFill>
          </a:ln>
        </p:spPr>
        <p:txBody>
          <a:bodyPr wrap="square" lIns="0" tIns="0" rIns="0" bIns="0" rtlCol="0"/>
          <a:lstStyle/>
          <a:p>
            <a:endParaRPr dirty="0"/>
          </a:p>
        </p:txBody>
      </p:sp>
      <p:sp>
        <p:nvSpPr>
          <p:cNvPr id="98" name="bg object 98"/>
          <p:cNvSpPr/>
          <p:nvPr/>
        </p:nvSpPr>
        <p:spPr>
          <a:xfrm>
            <a:off x="7162799" y="0"/>
            <a:ext cx="990600" cy="5143500"/>
          </a:xfrm>
          <a:custGeom>
            <a:avLst/>
            <a:gdLst/>
            <a:ahLst/>
            <a:cxnLst/>
            <a:rect l="l" t="t" r="r" b="b"/>
            <a:pathLst>
              <a:path w="990600" h="5143500">
                <a:moveTo>
                  <a:pt x="990600" y="0"/>
                </a:moveTo>
                <a:lnTo>
                  <a:pt x="0" y="5143500"/>
                </a:lnTo>
              </a:path>
            </a:pathLst>
          </a:custGeom>
          <a:ln w="28575">
            <a:solidFill>
              <a:srgbClr val="003C78"/>
            </a:solidFill>
          </a:ln>
        </p:spPr>
        <p:txBody>
          <a:bodyPr wrap="square" lIns="0" tIns="0" rIns="0" bIns="0" rtlCol="0"/>
          <a:lstStyle/>
          <a:p>
            <a:endParaRPr dirty="0"/>
          </a:p>
        </p:txBody>
      </p:sp>
      <p:sp>
        <p:nvSpPr>
          <p:cNvPr id="99" name="bg object 99"/>
          <p:cNvSpPr/>
          <p:nvPr/>
        </p:nvSpPr>
        <p:spPr>
          <a:xfrm>
            <a:off x="4572000" y="0"/>
            <a:ext cx="457200" cy="5143500"/>
          </a:xfrm>
          <a:custGeom>
            <a:avLst/>
            <a:gdLst/>
            <a:ahLst/>
            <a:cxnLst/>
            <a:rect l="l" t="t" r="r" b="b"/>
            <a:pathLst>
              <a:path w="457200" h="5143500">
                <a:moveTo>
                  <a:pt x="0" y="0"/>
                </a:moveTo>
                <a:lnTo>
                  <a:pt x="457200" y="5143500"/>
                </a:lnTo>
              </a:path>
            </a:pathLst>
          </a:custGeom>
          <a:ln w="38100">
            <a:solidFill>
              <a:srgbClr val="003C78"/>
            </a:solidFill>
          </a:ln>
        </p:spPr>
        <p:txBody>
          <a:bodyPr wrap="square" lIns="0" tIns="0" rIns="0" bIns="0" rtlCol="0"/>
          <a:lstStyle/>
          <a:p>
            <a:endParaRPr dirty="0"/>
          </a:p>
        </p:txBody>
      </p:sp>
      <p:pic>
        <p:nvPicPr>
          <p:cNvPr id="100" name="bg object 100"/>
          <p:cNvPicPr/>
          <p:nvPr/>
        </p:nvPicPr>
        <p:blipFill>
          <a:blip r:embed="rId3" cstate="print"/>
          <a:stretch>
            <a:fillRect/>
          </a:stretch>
        </p:blipFill>
        <p:spPr>
          <a:xfrm>
            <a:off x="0" y="1098803"/>
            <a:ext cx="7317485" cy="3227831"/>
          </a:xfrm>
          <a:prstGeom prst="rect">
            <a:avLst/>
          </a:prstGeom>
        </p:spPr>
      </p:pic>
      <p:sp>
        <p:nvSpPr>
          <p:cNvPr id="101" name="bg object 101"/>
          <p:cNvSpPr/>
          <p:nvPr/>
        </p:nvSpPr>
        <p:spPr>
          <a:xfrm>
            <a:off x="0" y="1123937"/>
            <a:ext cx="7239000" cy="3124835"/>
          </a:xfrm>
          <a:custGeom>
            <a:avLst/>
            <a:gdLst/>
            <a:ahLst/>
            <a:cxnLst/>
            <a:rect l="l" t="t" r="r" b="b"/>
            <a:pathLst>
              <a:path w="7239000" h="3124835">
                <a:moveTo>
                  <a:pt x="7239000" y="0"/>
                </a:moveTo>
                <a:lnTo>
                  <a:pt x="0" y="0"/>
                </a:lnTo>
                <a:lnTo>
                  <a:pt x="0" y="3124212"/>
                </a:lnTo>
                <a:lnTo>
                  <a:pt x="7239000" y="3124212"/>
                </a:lnTo>
                <a:lnTo>
                  <a:pt x="7239000" y="0"/>
                </a:lnTo>
                <a:close/>
              </a:path>
            </a:pathLst>
          </a:custGeom>
          <a:solidFill>
            <a:srgbClr val="003C78"/>
          </a:solidFill>
        </p:spPr>
        <p:txBody>
          <a:bodyPr wrap="square" lIns="0" tIns="0" rIns="0" bIns="0" rtlCol="0"/>
          <a:lstStyle/>
          <a:p>
            <a:endParaRPr dirty="0"/>
          </a:p>
        </p:txBody>
      </p:sp>
      <p:sp>
        <p:nvSpPr>
          <p:cNvPr id="102" name="bg object 102"/>
          <p:cNvSpPr/>
          <p:nvPr/>
        </p:nvSpPr>
        <p:spPr>
          <a:xfrm>
            <a:off x="380" y="1276730"/>
            <a:ext cx="7085965" cy="1905"/>
          </a:xfrm>
          <a:custGeom>
            <a:avLst/>
            <a:gdLst/>
            <a:ahLst/>
            <a:cxnLst/>
            <a:rect l="l" t="t" r="r" b="b"/>
            <a:pathLst>
              <a:path w="7085965" h="1905">
                <a:moveTo>
                  <a:pt x="0" y="0"/>
                </a:moveTo>
                <a:lnTo>
                  <a:pt x="7085431" y="1587"/>
                </a:lnTo>
              </a:path>
            </a:pathLst>
          </a:custGeom>
          <a:ln w="19050">
            <a:solidFill>
              <a:srgbClr val="71ADB6"/>
            </a:solidFill>
          </a:ln>
        </p:spPr>
        <p:txBody>
          <a:bodyPr wrap="square" lIns="0" tIns="0" rIns="0" bIns="0" rtlCol="0"/>
          <a:lstStyle/>
          <a:p>
            <a:endParaRPr dirty="0"/>
          </a:p>
        </p:txBody>
      </p:sp>
      <p:sp>
        <p:nvSpPr>
          <p:cNvPr id="103" name="bg object 103"/>
          <p:cNvSpPr/>
          <p:nvPr/>
        </p:nvSpPr>
        <p:spPr>
          <a:xfrm>
            <a:off x="380" y="4094607"/>
            <a:ext cx="7085965" cy="1905"/>
          </a:xfrm>
          <a:custGeom>
            <a:avLst/>
            <a:gdLst/>
            <a:ahLst/>
            <a:cxnLst/>
            <a:rect l="l" t="t" r="r" b="b"/>
            <a:pathLst>
              <a:path w="7085965" h="1904">
                <a:moveTo>
                  <a:pt x="0" y="0"/>
                </a:moveTo>
                <a:lnTo>
                  <a:pt x="7085431" y="1587"/>
                </a:lnTo>
              </a:path>
            </a:pathLst>
          </a:custGeom>
          <a:ln w="19050">
            <a:solidFill>
              <a:srgbClr val="71ADB6"/>
            </a:solidFill>
          </a:ln>
        </p:spPr>
        <p:txBody>
          <a:bodyPr wrap="square" lIns="0" tIns="0" rIns="0" bIns="0" rtlCol="0"/>
          <a:lstStyle/>
          <a:p>
            <a:endParaRPr dirty="0"/>
          </a:p>
        </p:txBody>
      </p:sp>
      <p:sp>
        <p:nvSpPr>
          <p:cNvPr id="104" name="bg object 104"/>
          <p:cNvSpPr/>
          <p:nvPr/>
        </p:nvSpPr>
        <p:spPr>
          <a:xfrm>
            <a:off x="7085460" y="1277492"/>
            <a:ext cx="1270" cy="2817495"/>
          </a:xfrm>
          <a:custGeom>
            <a:avLst/>
            <a:gdLst/>
            <a:ahLst/>
            <a:cxnLst/>
            <a:rect l="l" t="t" r="r" b="b"/>
            <a:pathLst>
              <a:path w="1270" h="2817495">
                <a:moveTo>
                  <a:pt x="1168" y="0"/>
                </a:moveTo>
                <a:lnTo>
                  <a:pt x="0" y="2817025"/>
                </a:lnTo>
              </a:path>
            </a:pathLst>
          </a:custGeom>
          <a:ln w="19050">
            <a:solidFill>
              <a:srgbClr val="71ADB6"/>
            </a:solidFill>
          </a:ln>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defRPr sz="1300" b="0" i="0">
                <a:solidFill>
                  <a:schemeClr val="bg1"/>
                </a:solidFill>
                <a:latin typeface="Tahoma"/>
                <a:cs typeface="Tahoma"/>
              </a:defRPr>
            </a:lvl1pPr>
          </a:lstStyle>
          <a:p>
            <a:pPr marL="12700">
              <a:lnSpc>
                <a:spcPct val="100000"/>
              </a:lnSpc>
              <a:spcBef>
                <a:spcPts val="100"/>
              </a:spcBef>
            </a:pPr>
            <a:r>
              <a:rPr dirty="0"/>
              <a:t>This</a:t>
            </a:r>
            <a:r>
              <a:rPr spc="-10" dirty="0"/>
              <a:t> </a:t>
            </a:r>
            <a:r>
              <a:rPr dirty="0"/>
              <a:t>institution</a:t>
            </a:r>
            <a:r>
              <a:rPr spc="-30" dirty="0"/>
              <a:t> </a:t>
            </a:r>
            <a:r>
              <a:rPr dirty="0"/>
              <a:t>is</a:t>
            </a:r>
            <a:r>
              <a:rPr spc="-10" dirty="0"/>
              <a:t> </a:t>
            </a:r>
            <a:r>
              <a:rPr dirty="0"/>
              <a:t>an</a:t>
            </a:r>
            <a:r>
              <a:rPr spc="-5" dirty="0"/>
              <a:t> </a:t>
            </a:r>
            <a:r>
              <a:rPr dirty="0"/>
              <a:t>equal </a:t>
            </a:r>
            <a:r>
              <a:rPr spc="-5" dirty="0"/>
              <a:t>opportunity</a:t>
            </a:r>
            <a:r>
              <a:rPr spc="-15" dirty="0"/>
              <a:t> </a:t>
            </a:r>
            <a:r>
              <a:rPr spc="-25" dirty="0"/>
              <a:t>provider.</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9/24/2024</a:t>
            </a:fld>
            <a:endParaRPr lang="en-US" dirty="0"/>
          </a:p>
        </p:txBody>
      </p:sp>
      <p:sp>
        <p:nvSpPr>
          <p:cNvPr id="4" name="Holder 4"/>
          <p:cNvSpPr>
            <a:spLocks noGrp="1"/>
          </p:cNvSpPr>
          <p:nvPr>
            <p:ph type="sldNum" sz="quarter" idx="7"/>
          </p:nvPr>
        </p:nvSpPr>
        <p:spPr/>
        <p:txBody>
          <a:bodyPr lIns="0" tIns="0" rIns="0" bIns="0"/>
          <a:lstStyle>
            <a:lvl1pPr>
              <a:defRPr sz="1300" b="0" i="0">
                <a:solidFill>
                  <a:schemeClr val="bg1"/>
                </a:solidFill>
                <a:latin typeface="Century Gothic"/>
                <a:cs typeface="Century Gothic"/>
              </a:defRPr>
            </a:lvl1pPr>
          </a:lstStyle>
          <a:p>
            <a:pPr marL="38100">
              <a:lnSpc>
                <a:spcPct val="100000"/>
              </a:lnSpc>
              <a:spcBef>
                <a:spcPts val="80"/>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4E7EE"/>
          </a:solidFill>
        </p:spPr>
        <p:txBody>
          <a:bodyPr wrap="square" lIns="0" tIns="0" rIns="0" bIns="0" rtlCol="0"/>
          <a:lstStyle/>
          <a:p>
            <a:endParaRPr dirty="0"/>
          </a:p>
        </p:txBody>
      </p:sp>
      <p:pic>
        <p:nvPicPr>
          <p:cNvPr id="17" name="bg object 17"/>
          <p:cNvPicPr/>
          <p:nvPr/>
        </p:nvPicPr>
        <p:blipFill>
          <a:blip r:embed="rId7" cstate="print"/>
          <a:stretch>
            <a:fillRect/>
          </a:stretch>
        </p:blipFill>
        <p:spPr>
          <a:xfrm>
            <a:off x="0" y="4748784"/>
            <a:ext cx="9144000" cy="394716"/>
          </a:xfrm>
          <a:prstGeom prst="rect">
            <a:avLst/>
          </a:prstGeom>
        </p:spPr>
      </p:pic>
      <p:sp>
        <p:nvSpPr>
          <p:cNvPr id="18" name="bg object 18"/>
          <p:cNvSpPr/>
          <p:nvPr/>
        </p:nvSpPr>
        <p:spPr>
          <a:xfrm>
            <a:off x="0" y="4773930"/>
            <a:ext cx="9144000" cy="320040"/>
          </a:xfrm>
          <a:custGeom>
            <a:avLst/>
            <a:gdLst/>
            <a:ahLst/>
            <a:cxnLst/>
            <a:rect l="l" t="t" r="r" b="b"/>
            <a:pathLst>
              <a:path w="9144000" h="320039">
                <a:moveTo>
                  <a:pt x="9144000" y="0"/>
                </a:moveTo>
                <a:lnTo>
                  <a:pt x="0" y="0"/>
                </a:lnTo>
                <a:lnTo>
                  <a:pt x="0" y="320040"/>
                </a:lnTo>
                <a:lnTo>
                  <a:pt x="9144000" y="320040"/>
                </a:lnTo>
                <a:lnTo>
                  <a:pt x="9144000" y="0"/>
                </a:lnTo>
                <a:close/>
              </a:path>
            </a:pathLst>
          </a:custGeom>
          <a:solidFill>
            <a:srgbClr val="003C78"/>
          </a:solidFill>
        </p:spPr>
        <p:txBody>
          <a:bodyPr wrap="square" lIns="0" tIns="0" rIns="0" bIns="0" rtlCol="0"/>
          <a:lstStyle/>
          <a:p>
            <a:endParaRPr dirty="0"/>
          </a:p>
        </p:txBody>
      </p:sp>
      <p:sp>
        <p:nvSpPr>
          <p:cNvPr id="19" name="bg object 19"/>
          <p:cNvSpPr/>
          <p:nvPr/>
        </p:nvSpPr>
        <p:spPr>
          <a:xfrm>
            <a:off x="0" y="4800992"/>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sp>
        <p:nvSpPr>
          <p:cNvPr id="20" name="bg object 20"/>
          <p:cNvSpPr/>
          <p:nvPr/>
        </p:nvSpPr>
        <p:spPr>
          <a:xfrm>
            <a:off x="0" y="5069216"/>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sp>
        <p:nvSpPr>
          <p:cNvPr id="2" name="Holder 2"/>
          <p:cNvSpPr>
            <a:spLocks noGrp="1"/>
          </p:cNvSpPr>
          <p:nvPr>
            <p:ph type="title"/>
          </p:nvPr>
        </p:nvSpPr>
        <p:spPr>
          <a:xfrm>
            <a:off x="535940" y="114443"/>
            <a:ext cx="8042909" cy="1306195"/>
          </a:xfrm>
          <a:prstGeom prst="rect">
            <a:avLst/>
          </a:prstGeom>
        </p:spPr>
        <p:txBody>
          <a:bodyPr wrap="square" lIns="0" tIns="0" rIns="0" bIns="0">
            <a:spAutoFit/>
          </a:bodyPr>
          <a:lstStyle>
            <a:lvl1pPr>
              <a:defRPr sz="3600" b="0" i="0">
                <a:solidFill>
                  <a:srgbClr val="013775"/>
                </a:solidFill>
                <a:latin typeface="Verdana"/>
                <a:cs typeface="Verdana"/>
              </a:defRPr>
            </a:lvl1pPr>
          </a:lstStyle>
          <a:p>
            <a:endParaRPr/>
          </a:p>
        </p:txBody>
      </p:sp>
      <p:sp>
        <p:nvSpPr>
          <p:cNvPr id="3" name="Holder 3"/>
          <p:cNvSpPr>
            <a:spLocks noGrp="1"/>
          </p:cNvSpPr>
          <p:nvPr>
            <p:ph type="body" idx="1"/>
          </p:nvPr>
        </p:nvSpPr>
        <p:spPr>
          <a:xfrm>
            <a:off x="453390" y="2412393"/>
            <a:ext cx="8237219" cy="2171700"/>
          </a:xfrm>
          <a:prstGeom prst="rect">
            <a:avLst/>
          </a:prstGeom>
        </p:spPr>
        <p:txBody>
          <a:bodyPr wrap="square" lIns="0" tIns="0" rIns="0" bIns="0">
            <a:spAutoFit/>
          </a:bodyPr>
          <a:lstStyle>
            <a:lvl1pPr>
              <a:defRPr sz="1400" b="0" i="0">
                <a:solidFill>
                  <a:srgbClr val="001F3B"/>
                </a:solidFill>
                <a:latin typeface="Tahoma"/>
                <a:cs typeface="Tahoma"/>
              </a:defRPr>
            </a:lvl1pPr>
          </a:lstStyle>
          <a:p>
            <a:endParaRPr/>
          </a:p>
        </p:txBody>
      </p:sp>
      <p:sp>
        <p:nvSpPr>
          <p:cNvPr id="4" name="Holder 4"/>
          <p:cNvSpPr>
            <a:spLocks noGrp="1"/>
          </p:cNvSpPr>
          <p:nvPr>
            <p:ph type="ftr" sz="quarter" idx="5"/>
          </p:nvPr>
        </p:nvSpPr>
        <p:spPr>
          <a:xfrm>
            <a:off x="78739" y="4810661"/>
            <a:ext cx="3501390" cy="225425"/>
          </a:xfrm>
          <a:prstGeom prst="rect">
            <a:avLst/>
          </a:prstGeom>
        </p:spPr>
        <p:txBody>
          <a:bodyPr wrap="square" lIns="0" tIns="0" rIns="0" bIns="0">
            <a:spAutoFit/>
          </a:bodyPr>
          <a:lstStyle>
            <a:lvl1pPr>
              <a:defRPr sz="1300" b="0" i="0">
                <a:solidFill>
                  <a:schemeClr val="bg1"/>
                </a:solidFill>
                <a:latin typeface="Tahoma"/>
                <a:cs typeface="Tahoma"/>
              </a:defRPr>
            </a:lvl1pPr>
          </a:lstStyle>
          <a:p>
            <a:pPr marL="12700">
              <a:lnSpc>
                <a:spcPct val="100000"/>
              </a:lnSpc>
              <a:spcBef>
                <a:spcPts val="100"/>
              </a:spcBef>
            </a:pPr>
            <a:r>
              <a:rPr dirty="0"/>
              <a:t>This</a:t>
            </a:r>
            <a:r>
              <a:rPr spc="-10" dirty="0"/>
              <a:t> </a:t>
            </a:r>
            <a:r>
              <a:rPr dirty="0"/>
              <a:t>institution</a:t>
            </a:r>
            <a:r>
              <a:rPr spc="-30" dirty="0"/>
              <a:t> </a:t>
            </a:r>
            <a:r>
              <a:rPr dirty="0"/>
              <a:t>is</a:t>
            </a:r>
            <a:r>
              <a:rPr spc="-10" dirty="0"/>
              <a:t> </a:t>
            </a:r>
            <a:r>
              <a:rPr dirty="0"/>
              <a:t>an</a:t>
            </a:r>
            <a:r>
              <a:rPr spc="-5" dirty="0"/>
              <a:t> </a:t>
            </a:r>
            <a:r>
              <a:rPr dirty="0"/>
              <a:t>equal </a:t>
            </a:r>
            <a:r>
              <a:rPr spc="-5" dirty="0"/>
              <a:t>opportunity</a:t>
            </a:r>
            <a:r>
              <a:rPr spc="-15" dirty="0"/>
              <a:t> </a:t>
            </a:r>
            <a:r>
              <a:rPr spc="-25" dirty="0"/>
              <a:t>provider.</a:t>
            </a: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9/24/2024</a:t>
            </a:fld>
            <a:endParaRPr lang="en-US" dirty="0"/>
          </a:p>
        </p:txBody>
      </p:sp>
      <p:sp>
        <p:nvSpPr>
          <p:cNvPr id="6" name="Holder 6"/>
          <p:cNvSpPr>
            <a:spLocks noGrp="1"/>
          </p:cNvSpPr>
          <p:nvPr>
            <p:ph type="sldNum" sz="quarter" idx="7"/>
          </p:nvPr>
        </p:nvSpPr>
        <p:spPr>
          <a:xfrm>
            <a:off x="8371331" y="4821483"/>
            <a:ext cx="273684" cy="224789"/>
          </a:xfrm>
          <a:prstGeom prst="rect">
            <a:avLst/>
          </a:prstGeom>
        </p:spPr>
        <p:txBody>
          <a:bodyPr wrap="square" lIns="0" tIns="0" rIns="0" bIns="0">
            <a:spAutoFit/>
          </a:bodyPr>
          <a:lstStyle>
            <a:lvl1pPr>
              <a:defRPr sz="1300" b="0" i="0">
                <a:solidFill>
                  <a:schemeClr val="bg1"/>
                </a:solidFill>
                <a:latin typeface="Century Gothic"/>
                <a:cs typeface="Century Gothic"/>
              </a:defRPr>
            </a:lvl1pPr>
          </a:lstStyle>
          <a:p>
            <a:pPr marL="38100">
              <a:lnSpc>
                <a:spcPct val="100000"/>
              </a:lnSpc>
              <a:spcBef>
                <a:spcPts val="80"/>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fns.usda.gov/civil-rights" TargetMode="External"/><Relationship Id="rId4" Type="http://schemas.openxmlformats.org/officeDocument/2006/relationships/hyperlink" Target="https://www.dhs.wisconsin.gov/civil-rights/index.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carol.johnson@dhs.wisconsi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doi.gov/employees/anti-harassment/definition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9144" y="0"/>
            <a:ext cx="9163050" cy="5172075"/>
            <a:chOff x="-9144" y="0"/>
            <a:chExt cx="9163050" cy="5172075"/>
          </a:xfrm>
        </p:grpSpPr>
        <p:pic>
          <p:nvPicPr>
            <p:cNvPr id="3" name="object 3"/>
            <p:cNvPicPr/>
            <p:nvPr/>
          </p:nvPicPr>
          <p:blipFill>
            <a:blip r:embed="rId3" cstate="print"/>
            <a:stretch>
              <a:fillRect/>
            </a:stretch>
          </p:blipFill>
          <p:spPr>
            <a:xfrm>
              <a:off x="0" y="0"/>
              <a:ext cx="9144000" cy="5143500"/>
            </a:xfrm>
            <a:prstGeom prst="rect">
              <a:avLst/>
            </a:prstGeom>
          </p:spPr>
        </p:pic>
        <p:sp>
          <p:nvSpPr>
            <p:cNvPr id="4" name="object 4"/>
            <p:cNvSpPr/>
            <p:nvPr/>
          </p:nvSpPr>
          <p:spPr>
            <a:xfrm>
              <a:off x="19056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5" name="object 5"/>
            <p:cNvSpPr/>
            <p:nvPr/>
          </p:nvSpPr>
          <p:spPr>
            <a:xfrm>
              <a:off x="1601263" y="0"/>
              <a:ext cx="380365" cy="3611879"/>
            </a:xfrm>
            <a:custGeom>
              <a:avLst/>
              <a:gdLst/>
              <a:ahLst/>
              <a:cxnLst/>
              <a:rect l="l" t="t" r="r" b="b"/>
              <a:pathLst>
                <a:path w="380364" h="3611879">
                  <a:moveTo>
                    <a:pt x="0" y="0"/>
                  </a:moveTo>
                  <a:lnTo>
                    <a:pt x="380317" y="3611765"/>
                  </a:lnTo>
                </a:path>
              </a:pathLst>
            </a:custGeom>
            <a:ln w="9525">
              <a:solidFill>
                <a:srgbClr val="003C78"/>
              </a:solidFill>
            </a:ln>
          </p:spPr>
          <p:txBody>
            <a:bodyPr wrap="square" lIns="0" tIns="0" rIns="0" bIns="0" rtlCol="0"/>
            <a:lstStyle/>
            <a:p>
              <a:endParaRPr dirty="0"/>
            </a:p>
          </p:txBody>
        </p:sp>
        <p:sp>
          <p:nvSpPr>
            <p:cNvPr id="6" name="object 6"/>
            <p:cNvSpPr/>
            <p:nvPr/>
          </p:nvSpPr>
          <p:spPr>
            <a:xfrm>
              <a:off x="1752980" y="0"/>
              <a:ext cx="380365" cy="3611879"/>
            </a:xfrm>
            <a:custGeom>
              <a:avLst/>
              <a:gdLst/>
              <a:ahLst/>
              <a:cxnLst/>
              <a:rect l="l" t="t" r="r" b="b"/>
              <a:pathLst>
                <a:path w="380364" h="3611879">
                  <a:moveTo>
                    <a:pt x="380317" y="0"/>
                  </a:moveTo>
                  <a:lnTo>
                    <a:pt x="0" y="3611765"/>
                  </a:lnTo>
                </a:path>
              </a:pathLst>
            </a:custGeom>
            <a:ln w="9525">
              <a:solidFill>
                <a:srgbClr val="003C78"/>
              </a:solidFill>
            </a:ln>
          </p:spPr>
          <p:txBody>
            <a:bodyPr wrap="square" lIns="0" tIns="0" rIns="0" bIns="0" rtlCol="0"/>
            <a:lstStyle/>
            <a:p>
              <a:endParaRPr dirty="0"/>
            </a:p>
          </p:txBody>
        </p:sp>
        <p:sp>
          <p:nvSpPr>
            <p:cNvPr id="7" name="object 7"/>
            <p:cNvSpPr/>
            <p:nvPr/>
          </p:nvSpPr>
          <p:spPr>
            <a:xfrm>
              <a:off x="76199" y="0"/>
              <a:ext cx="228600" cy="3611879"/>
            </a:xfrm>
            <a:custGeom>
              <a:avLst/>
              <a:gdLst/>
              <a:ahLst/>
              <a:cxnLst/>
              <a:rect l="l" t="t" r="r" b="b"/>
              <a:pathLst>
                <a:path w="228600" h="3611879">
                  <a:moveTo>
                    <a:pt x="228166" y="0"/>
                  </a:moveTo>
                  <a:lnTo>
                    <a:pt x="0" y="3611384"/>
                  </a:lnTo>
                </a:path>
              </a:pathLst>
            </a:custGeom>
            <a:ln w="28575">
              <a:solidFill>
                <a:srgbClr val="003C78"/>
              </a:solidFill>
            </a:ln>
          </p:spPr>
          <p:txBody>
            <a:bodyPr wrap="square" lIns="0" tIns="0" rIns="0" bIns="0" rtlCol="0"/>
            <a:lstStyle/>
            <a:p>
              <a:endParaRPr dirty="0"/>
            </a:p>
          </p:txBody>
        </p:sp>
        <p:sp>
          <p:nvSpPr>
            <p:cNvPr id="8" name="object 8"/>
            <p:cNvSpPr/>
            <p:nvPr/>
          </p:nvSpPr>
          <p:spPr>
            <a:xfrm>
              <a:off x="790" y="0"/>
              <a:ext cx="228600" cy="3611879"/>
            </a:xfrm>
            <a:custGeom>
              <a:avLst/>
              <a:gdLst/>
              <a:ahLst/>
              <a:cxnLst/>
              <a:rect l="l" t="t" r="r" b="b"/>
              <a:pathLst>
                <a:path w="228600" h="3611879">
                  <a:moveTo>
                    <a:pt x="0" y="0"/>
                  </a:moveTo>
                  <a:lnTo>
                    <a:pt x="228190" y="3611765"/>
                  </a:lnTo>
                </a:path>
              </a:pathLst>
            </a:custGeom>
            <a:ln w="9525">
              <a:solidFill>
                <a:srgbClr val="003C78"/>
              </a:solidFill>
            </a:ln>
          </p:spPr>
          <p:txBody>
            <a:bodyPr wrap="square" lIns="0" tIns="0" rIns="0" bIns="0" rtlCol="0"/>
            <a:lstStyle/>
            <a:p>
              <a:endParaRPr dirty="0"/>
            </a:p>
          </p:txBody>
        </p:sp>
        <p:sp>
          <p:nvSpPr>
            <p:cNvPr id="9" name="object 9"/>
            <p:cNvSpPr/>
            <p:nvPr/>
          </p:nvSpPr>
          <p:spPr>
            <a:xfrm>
              <a:off x="1601933" y="0"/>
              <a:ext cx="913130" cy="3611879"/>
            </a:xfrm>
            <a:custGeom>
              <a:avLst/>
              <a:gdLst/>
              <a:ahLst/>
              <a:cxnLst/>
              <a:rect l="l" t="t" r="r" b="b"/>
              <a:pathLst>
                <a:path w="913130" h="3611879">
                  <a:moveTo>
                    <a:pt x="0" y="0"/>
                  </a:moveTo>
                  <a:lnTo>
                    <a:pt x="912666" y="3611384"/>
                  </a:lnTo>
                </a:path>
              </a:pathLst>
            </a:custGeom>
            <a:ln w="28575">
              <a:solidFill>
                <a:srgbClr val="003C78"/>
              </a:solidFill>
            </a:ln>
          </p:spPr>
          <p:txBody>
            <a:bodyPr wrap="square" lIns="0" tIns="0" rIns="0" bIns="0" rtlCol="0"/>
            <a:lstStyle/>
            <a:p>
              <a:endParaRPr dirty="0"/>
            </a:p>
          </p:txBody>
        </p:sp>
        <p:sp>
          <p:nvSpPr>
            <p:cNvPr id="10" name="object 10"/>
            <p:cNvSpPr/>
            <p:nvPr/>
          </p:nvSpPr>
          <p:spPr>
            <a:xfrm>
              <a:off x="382199" y="0"/>
              <a:ext cx="456565" cy="3611879"/>
            </a:xfrm>
            <a:custGeom>
              <a:avLst/>
              <a:gdLst/>
              <a:ahLst/>
              <a:cxnLst/>
              <a:rect l="l" t="t" r="r" b="b"/>
              <a:pathLst>
                <a:path w="456565" h="3611879">
                  <a:moveTo>
                    <a:pt x="0" y="0"/>
                  </a:moveTo>
                  <a:lnTo>
                    <a:pt x="456381" y="3611765"/>
                  </a:lnTo>
                </a:path>
              </a:pathLst>
            </a:custGeom>
            <a:ln w="9525">
              <a:solidFill>
                <a:srgbClr val="003C78"/>
              </a:solidFill>
            </a:ln>
          </p:spPr>
          <p:txBody>
            <a:bodyPr wrap="square" lIns="0" tIns="0" rIns="0" bIns="0" rtlCol="0"/>
            <a:lstStyle/>
            <a:p>
              <a:endParaRPr dirty="0"/>
            </a:p>
          </p:txBody>
        </p:sp>
        <p:sp>
          <p:nvSpPr>
            <p:cNvPr id="11" name="object 11"/>
            <p:cNvSpPr/>
            <p:nvPr/>
          </p:nvSpPr>
          <p:spPr>
            <a:xfrm>
              <a:off x="533780" y="0"/>
              <a:ext cx="380365" cy="3611879"/>
            </a:xfrm>
            <a:custGeom>
              <a:avLst/>
              <a:gdLst/>
              <a:ahLst/>
              <a:cxnLst/>
              <a:rect l="l" t="t" r="r" b="b"/>
              <a:pathLst>
                <a:path w="380365" h="3611879">
                  <a:moveTo>
                    <a:pt x="380317" y="0"/>
                  </a:moveTo>
                  <a:lnTo>
                    <a:pt x="0" y="3611765"/>
                  </a:lnTo>
                </a:path>
              </a:pathLst>
            </a:custGeom>
            <a:ln w="12700">
              <a:solidFill>
                <a:srgbClr val="003C78"/>
              </a:solidFill>
            </a:ln>
          </p:spPr>
          <p:txBody>
            <a:bodyPr wrap="square" lIns="0" tIns="0" rIns="0" bIns="0" rtlCol="0"/>
            <a:lstStyle/>
            <a:p>
              <a:endParaRPr dirty="0"/>
            </a:p>
          </p:txBody>
        </p:sp>
        <p:sp>
          <p:nvSpPr>
            <p:cNvPr id="12" name="object 12"/>
            <p:cNvSpPr/>
            <p:nvPr/>
          </p:nvSpPr>
          <p:spPr>
            <a:xfrm>
              <a:off x="1067666" y="0"/>
              <a:ext cx="456565" cy="3611879"/>
            </a:xfrm>
            <a:custGeom>
              <a:avLst/>
              <a:gdLst/>
              <a:ahLst/>
              <a:cxnLst/>
              <a:rect l="l" t="t" r="r" b="b"/>
              <a:pathLst>
                <a:path w="456565" h="3611879">
                  <a:moveTo>
                    <a:pt x="0" y="0"/>
                  </a:moveTo>
                  <a:lnTo>
                    <a:pt x="456333" y="3611384"/>
                  </a:lnTo>
                </a:path>
              </a:pathLst>
            </a:custGeom>
            <a:ln w="38099">
              <a:solidFill>
                <a:srgbClr val="003C78"/>
              </a:solidFill>
            </a:ln>
          </p:spPr>
          <p:txBody>
            <a:bodyPr wrap="square" lIns="0" tIns="0" rIns="0" bIns="0" rtlCol="0"/>
            <a:lstStyle/>
            <a:p>
              <a:endParaRPr dirty="0"/>
            </a:p>
          </p:txBody>
        </p:sp>
        <p:sp>
          <p:nvSpPr>
            <p:cNvPr id="13" name="object 13"/>
            <p:cNvSpPr/>
            <p:nvPr/>
          </p:nvSpPr>
          <p:spPr>
            <a:xfrm>
              <a:off x="153326" y="0"/>
              <a:ext cx="304800" cy="3611879"/>
            </a:xfrm>
            <a:custGeom>
              <a:avLst/>
              <a:gdLst/>
              <a:ahLst/>
              <a:cxnLst/>
              <a:rect l="l" t="t" r="r" b="b"/>
              <a:pathLst>
                <a:path w="304800" h="3611879">
                  <a:moveTo>
                    <a:pt x="0" y="0"/>
                  </a:moveTo>
                  <a:lnTo>
                    <a:pt x="304254" y="3611765"/>
                  </a:lnTo>
                </a:path>
              </a:pathLst>
            </a:custGeom>
            <a:ln w="9525">
              <a:solidFill>
                <a:srgbClr val="003C78"/>
              </a:solidFill>
            </a:ln>
          </p:spPr>
          <p:txBody>
            <a:bodyPr wrap="square" lIns="0" tIns="0" rIns="0" bIns="0" rtlCol="0"/>
            <a:lstStyle/>
            <a:p>
              <a:endParaRPr dirty="0"/>
            </a:p>
          </p:txBody>
        </p:sp>
        <p:sp>
          <p:nvSpPr>
            <p:cNvPr id="14" name="object 14"/>
            <p:cNvSpPr/>
            <p:nvPr/>
          </p:nvSpPr>
          <p:spPr>
            <a:xfrm>
              <a:off x="1524653" y="0"/>
              <a:ext cx="152400" cy="3611879"/>
            </a:xfrm>
            <a:custGeom>
              <a:avLst/>
              <a:gdLst/>
              <a:ahLst/>
              <a:cxnLst/>
              <a:rect l="l" t="t" r="r" b="b"/>
              <a:pathLst>
                <a:path w="152400" h="3611879">
                  <a:moveTo>
                    <a:pt x="0" y="0"/>
                  </a:moveTo>
                  <a:lnTo>
                    <a:pt x="152127" y="3611765"/>
                  </a:lnTo>
                </a:path>
              </a:pathLst>
            </a:custGeom>
            <a:ln w="57150">
              <a:solidFill>
                <a:srgbClr val="003C78"/>
              </a:solidFill>
            </a:ln>
          </p:spPr>
          <p:txBody>
            <a:bodyPr wrap="square" lIns="0" tIns="0" rIns="0" bIns="0" rtlCol="0"/>
            <a:lstStyle/>
            <a:p>
              <a:endParaRPr dirty="0"/>
            </a:p>
          </p:txBody>
        </p:sp>
        <p:sp>
          <p:nvSpPr>
            <p:cNvPr id="15" name="object 15"/>
            <p:cNvSpPr/>
            <p:nvPr/>
          </p:nvSpPr>
          <p:spPr>
            <a:xfrm>
              <a:off x="5340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16" name="object 16"/>
            <p:cNvSpPr/>
            <p:nvPr/>
          </p:nvSpPr>
          <p:spPr>
            <a:xfrm>
              <a:off x="228980" y="1905"/>
              <a:ext cx="457200" cy="3610610"/>
            </a:xfrm>
            <a:custGeom>
              <a:avLst/>
              <a:gdLst/>
              <a:ahLst/>
              <a:cxnLst/>
              <a:rect l="l" t="t" r="r" b="b"/>
              <a:pathLst>
                <a:path w="457200" h="3610610">
                  <a:moveTo>
                    <a:pt x="0" y="0"/>
                  </a:moveTo>
                  <a:lnTo>
                    <a:pt x="457200" y="3610267"/>
                  </a:lnTo>
                </a:path>
              </a:pathLst>
            </a:custGeom>
            <a:ln w="15875">
              <a:solidFill>
                <a:srgbClr val="003C78"/>
              </a:solidFill>
            </a:ln>
          </p:spPr>
          <p:txBody>
            <a:bodyPr wrap="square" lIns="0" tIns="0" rIns="0" bIns="0" rtlCol="0"/>
            <a:lstStyle/>
            <a:p>
              <a:endParaRPr dirty="0"/>
            </a:p>
          </p:txBody>
        </p:sp>
        <p:sp>
          <p:nvSpPr>
            <p:cNvPr id="17" name="object 17"/>
            <p:cNvSpPr/>
            <p:nvPr/>
          </p:nvSpPr>
          <p:spPr>
            <a:xfrm>
              <a:off x="990980" y="0"/>
              <a:ext cx="1411605" cy="3611879"/>
            </a:xfrm>
            <a:custGeom>
              <a:avLst/>
              <a:gdLst/>
              <a:ahLst/>
              <a:cxnLst/>
              <a:rect l="l" t="t" r="r" b="b"/>
              <a:pathLst>
                <a:path w="1411605" h="3611879">
                  <a:moveTo>
                    <a:pt x="1410979" y="0"/>
                  </a:moveTo>
                  <a:lnTo>
                    <a:pt x="0" y="3611765"/>
                  </a:lnTo>
                </a:path>
              </a:pathLst>
            </a:custGeom>
            <a:ln w="9525">
              <a:solidFill>
                <a:srgbClr val="003C78"/>
              </a:solidFill>
            </a:ln>
          </p:spPr>
          <p:txBody>
            <a:bodyPr wrap="square" lIns="0" tIns="0" rIns="0" bIns="0" rtlCol="0"/>
            <a:lstStyle/>
            <a:p>
              <a:endParaRPr dirty="0"/>
            </a:p>
          </p:txBody>
        </p:sp>
        <p:sp>
          <p:nvSpPr>
            <p:cNvPr id="18" name="object 18"/>
            <p:cNvSpPr/>
            <p:nvPr/>
          </p:nvSpPr>
          <p:spPr>
            <a:xfrm>
              <a:off x="2136266" y="0"/>
              <a:ext cx="302895" cy="3611879"/>
            </a:xfrm>
            <a:custGeom>
              <a:avLst/>
              <a:gdLst/>
              <a:ahLst/>
              <a:cxnLst/>
              <a:rect l="l" t="t" r="r" b="b"/>
              <a:pathLst>
                <a:path w="302894" h="3611879">
                  <a:moveTo>
                    <a:pt x="302352" y="0"/>
                  </a:moveTo>
                  <a:lnTo>
                    <a:pt x="0" y="3611765"/>
                  </a:lnTo>
                </a:path>
              </a:pathLst>
            </a:custGeom>
            <a:ln w="9525">
              <a:solidFill>
                <a:srgbClr val="003C78"/>
              </a:solidFill>
            </a:ln>
          </p:spPr>
          <p:txBody>
            <a:bodyPr wrap="square" lIns="0" tIns="0" rIns="0" bIns="0" rtlCol="0"/>
            <a:lstStyle/>
            <a:p>
              <a:endParaRPr dirty="0"/>
            </a:p>
          </p:txBody>
        </p:sp>
        <p:sp>
          <p:nvSpPr>
            <p:cNvPr id="19" name="object 19"/>
            <p:cNvSpPr/>
            <p:nvPr/>
          </p:nvSpPr>
          <p:spPr>
            <a:xfrm>
              <a:off x="2362580" y="0"/>
              <a:ext cx="304800" cy="3611879"/>
            </a:xfrm>
            <a:custGeom>
              <a:avLst/>
              <a:gdLst/>
              <a:ahLst/>
              <a:cxnLst/>
              <a:rect l="l" t="t" r="r" b="b"/>
              <a:pathLst>
                <a:path w="304800" h="3611879">
                  <a:moveTo>
                    <a:pt x="304254" y="0"/>
                  </a:moveTo>
                  <a:lnTo>
                    <a:pt x="0" y="3611765"/>
                  </a:lnTo>
                </a:path>
              </a:pathLst>
            </a:custGeom>
            <a:ln w="9525">
              <a:solidFill>
                <a:srgbClr val="003C78"/>
              </a:solidFill>
            </a:ln>
          </p:spPr>
          <p:txBody>
            <a:bodyPr wrap="square" lIns="0" tIns="0" rIns="0" bIns="0" rtlCol="0"/>
            <a:lstStyle/>
            <a:p>
              <a:endParaRPr dirty="0"/>
            </a:p>
          </p:txBody>
        </p:sp>
        <p:sp>
          <p:nvSpPr>
            <p:cNvPr id="20" name="object 20"/>
            <p:cNvSpPr/>
            <p:nvPr/>
          </p:nvSpPr>
          <p:spPr>
            <a:xfrm>
              <a:off x="1371980" y="0"/>
              <a:ext cx="403225" cy="3611879"/>
            </a:xfrm>
            <a:custGeom>
              <a:avLst/>
              <a:gdLst/>
              <a:ahLst/>
              <a:cxnLst/>
              <a:rect l="l" t="t" r="r" b="b"/>
              <a:pathLst>
                <a:path w="403225" h="3611879">
                  <a:moveTo>
                    <a:pt x="403137" y="0"/>
                  </a:moveTo>
                  <a:lnTo>
                    <a:pt x="0" y="3611765"/>
                  </a:lnTo>
                </a:path>
              </a:pathLst>
            </a:custGeom>
            <a:ln w="12700">
              <a:solidFill>
                <a:srgbClr val="003C78"/>
              </a:solidFill>
            </a:ln>
          </p:spPr>
          <p:txBody>
            <a:bodyPr wrap="square" lIns="0" tIns="0" rIns="0" bIns="0" rtlCol="0"/>
            <a:lstStyle/>
            <a:p>
              <a:endParaRPr dirty="0"/>
            </a:p>
          </p:txBody>
        </p:sp>
        <p:sp>
          <p:nvSpPr>
            <p:cNvPr id="21" name="object 21"/>
            <p:cNvSpPr/>
            <p:nvPr/>
          </p:nvSpPr>
          <p:spPr>
            <a:xfrm>
              <a:off x="610611" y="0"/>
              <a:ext cx="351790" cy="3611879"/>
            </a:xfrm>
            <a:custGeom>
              <a:avLst/>
              <a:gdLst/>
              <a:ahLst/>
              <a:cxnLst/>
              <a:rect l="l" t="t" r="r" b="b"/>
              <a:pathLst>
                <a:path w="351790" h="3611879">
                  <a:moveTo>
                    <a:pt x="0" y="0"/>
                  </a:moveTo>
                  <a:lnTo>
                    <a:pt x="351794" y="3611765"/>
                  </a:lnTo>
                </a:path>
              </a:pathLst>
            </a:custGeom>
            <a:ln w="15875">
              <a:solidFill>
                <a:srgbClr val="003C78"/>
              </a:solidFill>
            </a:ln>
          </p:spPr>
          <p:txBody>
            <a:bodyPr wrap="square" lIns="0" tIns="0" rIns="0" bIns="0" rtlCol="0"/>
            <a:lstStyle/>
            <a:p>
              <a:endParaRPr dirty="0"/>
            </a:p>
          </p:txBody>
        </p:sp>
        <p:sp>
          <p:nvSpPr>
            <p:cNvPr id="22" name="object 22"/>
            <p:cNvSpPr/>
            <p:nvPr/>
          </p:nvSpPr>
          <p:spPr>
            <a:xfrm>
              <a:off x="1372349" y="0"/>
              <a:ext cx="205740" cy="3611879"/>
            </a:xfrm>
            <a:custGeom>
              <a:avLst/>
              <a:gdLst/>
              <a:ahLst/>
              <a:cxnLst/>
              <a:rect l="l" t="t" r="r" b="b"/>
              <a:pathLst>
                <a:path w="205740" h="3611879">
                  <a:moveTo>
                    <a:pt x="0" y="0"/>
                  </a:moveTo>
                  <a:lnTo>
                    <a:pt x="205371" y="3611765"/>
                  </a:lnTo>
                </a:path>
              </a:pathLst>
            </a:custGeom>
            <a:ln w="9524">
              <a:solidFill>
                <a:srgbClr val="003C78"/>
              </a:solidFill>
            </a:ln>
          </p:spPr>
          <p:txBody>
            <a:bodyPr wrap="square" lIns="0" tIns="0" rIns="0" bIns="0" rtlCol="0"/>
            <a:lstStyle/>
            <a:p>
              <a:endParaRPr dirty="0"/>
            </a:p>
          </p:txBody>
        </p:sp>
        <p:sp>
          <p:nvSpPr>
            <p:cNvPr id="23" name="object 23"/>
            <p:cNvSpPr/>
            <p:nvPr/>
          </p:nvSpPr>
          <p:spPr>
            <a:xfrm>
              <a:off x="9912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24" name="object 24"/>
            <p:cNvSpPr/>
            <p:nvPr/>
          </p:nvSpPr>
          <p:spPr>
            <a:xfrm>
              <a:off x="12198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25" name="object 25"/>
            <p:cNvSpPr/>
            <p:nvPr/>
          </p:nvSpPr>
          <p:spPr>
            <a:xfrm>
              <a:off x="44202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26" name="object 26"/>
            <p:cNvSpPr/>
            <p:nvPr/>
          </p:nvSpPr>
          <p:spPr>
            <a:xfrm>
              <a:off x="4115863" y="0"/>
              <a:ext cx="380365" cy="3611879"/>
            </a:xfrm>
            <a:custGeom>
              <a:avLst/>
              <a:gdLst/>
              <a:ahLst/>
              <a:cxnLst/>
              <a:rect l="l" t="t" r="r" b="b"/>
              <a:pathLst>
                <a:path w="380364" h="3611879">
                  <a:moveTo>
                    <a:pt x="0" y="0"/>
                  </a:moveTo>
                  <a:lnTo>
                    <a:pt x="380317" y="3611765"/>
                  </a:lnTo>
                </a:path>
              </a:pathLst>
            </a:custGeom>
            <a:ln w="9525">
              <a:solidFill>
                <a:srgbClr val="003C78"/>
              </a:solidFill>
            </a:ln>
          </p:spPr>
          <p:txBody>
            <a:bodyPr wrap="square" lIns="0" tIns="0" rIns="0" bIns="0" rtlCol="0"/>
            <a:lstStyle/>
            <a:p>
              <a:endParaRPr dirty="0"/>
            </a:p>
          </p:txBody>
        </p:sp>
        <p:sp>
          <p:nvSpPr>
            <p:cNvPr id="27" name="object 27"/>
            <p:cNvSpPr/>
            <p:nvPr/>
          </p:nvSpPr>
          <p:spPr>
            <a:xfrm>
              <a:off x="4267580" y="0"/>
              <a:ext cx="380365" cy="3611879"/>
            </a:xfrm>
            <a:custGeom>
              <a:avLst/>
              <a:gdLst/>
              <a:ahLst/>
              <a:cxnLst/>
              <a:rect l="l" t="t" r="r" b="b"/>
              <a:pathLst>
                <a:path w="380364" h="3611879">
                  <a:moveTo>
                    <a:pt x="380317" y="0"/>
                  </a:moveTo>
                  <a:lnTo>
                    <a:pt x="0" y="3611765"/>
                  </a:lnTo>
                </a:path>
              </a:pathLst>
            </a:custGeom>
            <a:ln w="47625">
              <a:solidFill>
                <a:srgbClr val="003C78"/>
              </a:solidFill>
            </a:ln>
          </p:spPr>
          <p:txBody>
            <a:bodyPr wrap="square" lIns="0" tIns="0" rIns="0" bIns="0" rtlCol="0"/>
            <a:lstStyle/>
            <a:p>
              <a:endParaRPr dirty="0"/>
            </a:p>
          </p:txBody>
        </p:sp>
        <p:sp>
          <p:nvSpPr>
            <p:cNvPr id="28" name="object 28"/>
            <p:cNvSpPr/>
            <p:nvPr/>
          </p:nvSpPr>
          <p:spPr>
            <a:xfrm>
              <a:off x="2590800" y="0"/>
              <a:ext cx="228600" cy="3611879"/>
            </a:xfrm>
            <a:custGeom>
              <a:avLst/>
              <a:gdLst/>
              <a:ahLst/>
              <a:cxnLst/>
              <a:rect l="l" t="t" r="r" b="b"/>
              <a:pathLst>
                <a:path w="228600" h="3611879">
                  <a:moveTo>
                    <a:pt x="228166" y="0"/>
                  </a:moveTo>
                  <a:lnTo>
                    <a:pt x="0" y="3611384"/>
                  </a:lnTo>
                </a:path>
              </a:pathLst>
            </a:custGeom>
            <a:ln w="28575">
              <a:solidFill>
                <a:srgbClr val="003C78"/>
              </a:solidFill>
            </a:ln>
          </p:spPr>
          <p:txBody>
            <a:bodyPr wrap="square" lIns="0" tIns="0" rIns="0" bIns="0" rtlCol="0"/>
            <a:lstStyle/>
            <a:p>
              <a:endParaRPr dirty="0"/>
            </a:p>
          </p:txBody>
        </p:sp>
        <p:sp>
          <p:nvSpPr>
            <p:cNvPr id="29" name="object 29"/>
            <p:cNvSpPr/>
            <p:nvPr/>
          </p:nvSpPr>
          <p:spPr>
            <a:xfrm>
              <a:off x="2515390" y="0"/>
              <a:ext cx="228600" cy="3611879"/>
            </a:xfrm>
            <a:custGeom>
              <a:avLst/>
              <a:gdLst/>
              <a:ahLst/>
              <a:cxnLst/>
              <a:rect l="l" t="t" r="r" b="b"/>
              <a:pathLst>
                <a:path w="228600" h="3611879">
                  <a:moveTo>
                    <a:pt x="0" y="0"/>
                  </a:moveTo>
                  <a:lnTo>
                    <a:pt x="228190" y="3611765"/>
                  </a:lnTo>
                </a:path>
              </a:pathLst>
            </a:custGeom>
            <a:ln w="9525">
              <a:solidFill>
                <a:srgbClr val="003C78"/>
              </a:solidFill>
            </a:ln>
          </p:spPr>
          <p:txBody>
            <a:bodyPr wrap="square" lIns="0" tIns="0" rIns="0" bIns="0" rtlCol="0"/>
            <a:lstStyle/>
            <a:p>
              <a:endParaRPr dirty="0"/>
            </a:p>
          </p:txBody>
        </p:sp>
        <p:sp>
          <p:nvSpPr>
            <p:cNvPr id="30" name="object 30"/>
            <p:cNvSpPr/>
            <p:nvPr/>
          </p:nvSpPr>
          <p:spPr>
            <a:xfrm>
              <a:off x="3275839" y="0"/>
              <a:ext cx="1905" cy="3612515"/>
            </a:xfrm>
            <a:custGeom>
              <a:avLst/>
              <a:gdLst/>
              <a:ahLst/>
              <a:cxnLst/>
              <a:rect l="l" t="t" r="r" b="b"/>
              <a:pathLst>
                <a:path w="1904" h="3612515">
                  <a:moveTo>
                    <a:pt x="1584" y="0"/>
                  </a:moveTo>
                  <a:lnTo>
                    <a:pt x="0" y="3612146"/>
                  </a:lnTo>
                </a:path>
              </a:pathLst>
            </a:custGeom>
            <a:ln w="28574">
              <a:solidFill>
                <a:srgbClr val="003C78"/>
              </a:solidFill>
            </a:ln>
          </p:spPr>
          <p:txBody>
            <a:bodyPr wrap="square" lIns="0" tIns="0" rIns="0" bIns="0" rtlCol="0"/>
            <a:lstStyle/>
            <a:p>
              <a:endParaRPr dirty="0"/>
            </a:p>
          </p:txBody>
        </p:sp>
        <p:sp>
          <p:nvSpPr>
            <p:cNvPr id="31" name="object 31"/>
            <p:cNvSpPr/>
            <p:nvPr/>
          </p:nvSpPr>
          <p:spPr>
            <a:xfrm>
              <a:off x="2896799" y="0"/>
              <a:ext cx="456565" cy="3611879"/>
            </a:xfrm>
            <a:custGeom>
              <a:avLst/>
              <a:gdLst/>
              <a:ahLst/>
              <a:cxnLst/>
              <a:rect l="l" t="t" r="r" b="b"/>
              <a:pathLst>
                <a:path w="456564" h="3611879">
                  <a:moveTo>
                    <a:pt x="0" y="0"/>
                  </a:moveTo>
                  <a:lnTo>
                    <a:pt x="456381" y="3611765"/>
                  </a:lnTo>
                </a:path>
              </a:pathLst>
            </a:custGeom>
            <a:ln w="47625">
              <a:solidFill>
                <a:srgbClr val="003C78"/>
              </a:solidFill>
            </a:ln>
          </p:spPr>
          <p:txBody>
            <a:bodyPr wrap="square" lIns="0" tIns="0" rIns="0" bIns="0" rtlCol="0"/>
            <a:lstStyle/>
            <a:p>
              <a:endParaRPr dirty="0"/>
            </a:p>
          </p:txBody>
        </p:sp>
        <p:sp>
          <p:nvSpPr>
            <p:cNvPr id="32" name="object 32"/>
            <p:cNvSpPr/>
            <p:nvPr/>
          </p:nvSpPr>
          <p:spPr>
            <a:xfrm>
              <a:off x="3048380" y="0"/>
              <a:ext cx="380365" cy="3611879"/>
            </a:xfrm>
            <a:custGeom>
              <a:avLst/>
              <a:gdLst/>
              <a:ahLst/>
              <a:cxnLst/>
              <a:rect l="l" t="t" r="r" b="b"/>
              <a:pathLst>
                <a:path w="380364" h="3611879">
                  <a:moveTo>
                    <a:pt x="380317" y="0"/>
                  </a:moveTo>
                  <a:lnTo>
                    <a:pt x="0" y="3611765"/>
                  </a:lnTo>
                </a:path>
              </a:pathLst>
            </a:custGeom>
            <a:ln w="12700">
              <a:solidFill>
                <a:srgbClr val="003C78"/>
              </a:solidFill>
            </a:ln>
          </p:spPr>
          <p:txBody>
            <a:bodyPr wrap="square" lIns="0" tIns="0" rIns="0" bIns="0" rtlCol="0"/>
            <a:lstStyle/>
            <a:p>
              <a:endParaRPr dirty="0"/>
            </a:p>
          </p:txBody>
        </p:sp>
        <p:sp>
          <p:nvSpPr>
            <p:cNvPr id="33" name="object 33"/>
            <p:cNvSpPr/>
            <p:nvPr/>
          </p:nvSpPr>
          <p:spPr>
            <a:xfrm>
              <a:off x="3582266" y="0"/>
              <a:ext cx="456565" cy="3611879"/>
            </a:xfrm>
            <a:custGeom>
              <a:avLst/>
              <a:gdLst/>
              <a:ahLst/>
              <a:cxnLst/>
              <a:rect l="l" t="t" r="r" b="b"/>
              <a:pathLst>
                <a:path w="456564" h="3611879">
                  <a:moveTo>
                    <a:pt x="0" y="0"/>
                  </a:moveTo>
                  <a:lnTo>
                    <a:pt x="456333" y="3611384"/>
                  </a:lnTo>
                </a:path>
              </a:pathLst>
            </a:custGeom>
            <a:ln w="38099">
              <a:solidFill>
                <a:srgbClr val="003C78"/>
              </a:solidFill>
            </a:ln>
          </p:spPr>
          <p:txBody>
            <a:bodyPr wrap="square" lIns="0" tIns="0" rIns="0" bIns="0" rtlCol="0"/>
            <a:lstStyle/>
            <a:p>
              <a:endParaRPr dirty="0"/>
            </a:p>
          </p:txBody>
        </p:sp>
        <p:sp>
          <p:nvSpPr>
            <p:cNvPr id="34" name="object 34"/>
            <p:cNvSpPr/>
            <p:nvPr/>
          </p:nvSpPr>
          <p:spPr>
            <a:xfrm>
              <a:off x="2667926" y="0"/>
              <a:ext cx="304800" cy="3611879"/>
            </a:xfrm>
            <a:custGeom>
              <a:avLst/>
              <a:gdLst/>
              <a:ahLst/>
              <a:cxnLst/>
              <a:rect l="l" t="t" r="r" b="b"/>
              <a:pathLst>
                <a:path w="304800" h="3611879">
                  <a:moveTo>
                    <a:pt x="0" y="0"/>
                  </a:moveTo>
                  <a:lnTo>
                    <a:pt x="304254" y="3611765"/>
                  </a:lnTo>
                </a:path>
              </a:pathLst>
            </a:custGeom>
            <a:ln w="9525">
              <a:solidFill>
                <a:srgbClr val="003C78"/>
              </a:solidFill>
            </a:ln>
          </p:spPr>
          <p:txBody>
            <a:bodyPr wrap="square" lIns="0" tIns="0" rIns="0" bIns="0" rtlCol="0"/>
            <a:lstStyle/>
            <a:p>
              <a:endParaRPr dirty="0"/>
            </a:p>
          </p:txBody>
        </p:sp>
        <p:sp>
          <p:nvSpPr>
            <p:cNvPr id="35" name="object 35"/>
            <p:cNvSpPr/>
            <p:nvPr/>
          </p:nvSpPr>
          <p:spPr>
            <a:xfrm>
              <a:off x="40392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36" name="object 36"/>
            <p:cNvSpPr/>
            <p:nvPr/>
          </p:nvSpPr>
          <p:spPr>
            <a:xfrm>
              <a:off x="30486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37" name="object 37"/>
            <p:cNvSpPr/>
            <p:nvPr/>
          </p:nvSpPr>
          <p:spPr>
            <a:xfrm>
              <a:off x="2286380" y="0"/>
              <a:ext cx="228600" cy="3611879"/>
            </a:xfrm>
            <a:custGeom>
              <a:avLst/>
              <a:gdLst/>
              <a:ahLst/>
              <a:cxnLst/>
              <a:rect l="l" t="t" r="r" b="b"/>
              <a:pathLst>
                <a:path w="228600" h="3611879">
                  <a:moveTo>
                    <a:pt x="228190" y="0"/>
                  </a:moveTo>
                  <a:lnTo>
                    <a:pt x="0" y="3611765"/>
                  </a:lnTo>
                </a:path>
              </a:pathLst>
            </a:custGeom>
            <a:ln w="15875">
              <a:solidFill>
                <a:srgbClr val="003C78"/>
              </a:solidFill>
            </a:ln>
          </p:spPr>
          <p:txBody>
            <a:bodyPr wrap="square" lIns="0" tIns="0" rIns="0" bIns="0" rtlCol="0"/>
            <a:lstStyle/>
            <a:p>
              <a:endParaRPr dirty="0"/>
            </a:p>
          </p:txBody>
        </p:sp>
        <p:sp>
          <p:nvSpPr>
            <p:cNvPr id="38" name="object 38"/>
            <p:cNvSpPr/>
            <p:nvPr/>
          </p:nvSpPr>
          <p:spPr>
            <a:xfrm>
              <a:off x="3505580" y="0"/>
              <a:ext cx="1411605" cy="3611879"/>
            </a:xfrm>
            <a:custGeom>
              <a:avLst/>
              <a:gdLst/>
              <a:ahLst/>
              <a:cxnLst/>
              <a:rect l="l" t="t" r="r" b="b"/>
              <a:pathLst>
                <a:path w="1411604" h="3611879">
                  <a:moveTo>
                    <a:pt x="1410979" y="0"/>
                  </a:moveTo>
                  <a:lnTo>
                    <a:pt x="0" y="3611765"/>
                  </a:lnTo>
                </a:path>
              </a:pathLst>
            </a:custGeom>
            <a:ln w="9525">
              <a:solidFill>
                <a:srgbClr val="003C78"/>
              </a:solidFill>
            </a:ln>
          </p:spPr>
          <p:txBody>
            <a:bodyPr wrap="square" lIns="0" tIns="0" rIns="0" bIns="0" rtlCol="0"/>
            <a:lstStyle/>
            <a:p>
              <a:endParaRPr dirty="0"/>
            </a:p>
          </p:txBody>
        </p:sp>
        <p:sp>
          <p:nvSpPr>
            <p:cNvPr id="39" name="object 39"/>
            <p:cNvSpPr/>
            <p:nvPr/>
          </p:nvSpPr>
          <p:spPr>
            <a:xfrm>
              <a:off x="4650866" y="0"/>
              <a:ext cx="302895" cy="3611879"/>
            </a:xfrm>
            <a:custGeom>
              <a:avLst/>
              <a:gdLst/>
              <a:ahLst/>
              <a:cxnLst/>
              <a:rect l="l" t="t" r="r" b="b"/>
              <a:pathLst>
                <a:path w="302895" h="3611879">
                  <a:moveTo>
                    <a:pt x="302352" y="0"/>
                  </a:moveTo>
                  <a:lnTo>
                    <a:pt x="0" y="3611765"/>
                  </a:lnTo>
                </a:path>
              </a:pathLst>
            </a:custGeom>
            <a:ln w="9525">
              <a:solidFill>
                <a:srgbClr val="003C78"/>
              </a:solidFill>
            </a:ln>
          </p:spPr>
          <p:txBody>
            <a:bodyPr wrap="square" lIns="0" tIns="0" rIns="0" bIns="0" rtlCol="0"/>
            <a:lstStyle/>
            <a:p>
              <a:endParaRPr dirty="0"/>
            </a:p>
          </p:txBody>
        </p:sp>
        <p:sp>
          <p:nvSpPr>
            <p:cNvPr id="40" name="object 40"/>
            <p:cNvSpPr/>
            <p:nvPr/>
          </p:nvSpPr>
          <p:spPr>
            <a:xfrm>
              <a:off x="4953380" y="0"/>
              <a:ext cx="152400" cy="3611879"/>
            </a:xfrm>
            <a:custGeom>
              <a:avLst/>
              <a:gdLst/>
              <a:ahLst/>
              <a:cxnLst/>
              <a:rect l="l" t="t" r="r" b="b"/>
              <a:pathLst>
                <a:path w="152400" h="3611879">
                  <a:moveTo>
                    <a:pt x="152127" y="0"/>
                  </a:moveTo>
                  <a:lnTo>
                    <a:pt x="0" y="3611765"/>
                  </a:lnTo>
                </a:path>
              </a:pathLst>
            </a:custGeom>
            <a:ln w="9525">
              <a:solidFill>
                <a:srgbClr val="003C78"/>
              </a:solidFill>
            </a:ln>
          </p:spPr>
          <p:txBody>
            <a:bodyPr wrap="square" lIns="0" tIns="0" rIns="0" bIns="0" rtlCol="0"/>
            <a:lstStyle/>
            <a:p>
              <a:endParaRPr dirty="0"/>
            </a:p>
          </p:txBody>
        </p:sp>
        <p:sp>
          <p:nvSpPr>
            <p:cNvPr id="41" name="object 41"/>
            <p:cNvSpPr/>
            <p:nvPr/>
          </p:nvSpPr>
          <p:spPr>
            <a:xfrm>
              <a:off x="3886580" y="0"/>
              <a:ext cx="403225" cy="3611879"/>
            </a:xfrm>
            <a:custGeom>
              <a:avLst/>
              <a:gdLst/>
              <a:ahLst/>
              <a:cxnLst/>
              <a:rect l="l" t="t" r="r" b="b"/>
              <a:pathLst>
                <a:path w="403225" h="3611879">
                  <a:moveTo>
                    <a:pt x="403137" y="0"/>
                  </a:moveTo>
                  <a:lnTo>
                    <a:pt x="0" y="3611765"/>
                  </a:lnTo>
                </a:path>
              </a:pathLst>
            </a:custGeom>
            <a:ln w="12700">
              <a:solidFill>
                <a:srgbClr val="003C78"/>
              </a:solidFill>
            </a:ln>
          </p:spPr>
          <p:txBody>
            <a:bodyPr wrap="square" lIns="0" tIns="0" rIns="0" bIns="0" rtlCol="0"/>
            <a:lstStyle/>
            <a:p>
              <a:endParaRPr dirty="0"/>
            </a:p>
          </p:txBody>
        </p:sp>
        <p:sp>
          <p:nvSpPr>
            <p:cNvPr id="42" name="object 42"/>
            <p:cNvSpPr/>
            <p:nvPr/>
          </p:nvSpPr>
          <p:spPr>
            <a:xfrm>
              <a:off x="3125211" y="0"/>
              <a:ext cx="351790" cy="3611879"/>
            </a:xfrm>
            <a:custGeom>
              <a:avLst/>
              <a:gdLst/>
              <a:ahLst/>
              <a:cxnLst/>
              <a:rect l="l" t="t" r="r" b="b"/>
              <a:pathLst>
                <a:path w="351789" h="3611879">
                  <a:moveTo>
                    <a:pt x="0" y="0"/>
                  </a:moveTo>
                  <a:lnTo>
                    <a:pt x="351794" y="3611765"/>
                  </a:lnTo>
                </a:path>
              </a:pathLst>
            </a:custGeom>
            <a:ln w="15875">
              <a:solidFill>
                <a:srgbClr val="003C78"/>
              </a:solidFill>
            </a:ln>
          </p:spPr>
          <p:txBody>
            <a:bodyPr wrap="square" lIns="0" tIns="0" rIns="0" bIns="0" rtlCol="0"/>
            <a:lstStyle/>
            <a:p>
              <a:endParaRPr dirty="0"/>
            </a:p>
          </p:txBody>
        </p:sp>
        <p:sp>
          <p:nvSpPr>
            <p:cNvPr id="43" name="object 43"/>
            <p:cNvSpPr/>
            <p:nvPr/>
          </p:nvSpPr>
          <p:spPr>
            <a:xfrm>
              <a:off x="3886949" y="0"/>
              <a:ext cx="205740" cy="3611879"/>
            </a:xfrm>
            <a:custGeom>
              <a:avLst/>
              <a:gdLst/>
              <a:ahLst/>
              <a:cxnLst/>
              <a:rect l="l" t="t" r="r" b="b"/>
              <a:pathLst>
                <a:path w="205739" h="3611879">
                  <a:moveTo>
                    <a:pt x="0" y="0"/>
                  </a:moveTo>
                  <a:lnTo>
                    <a:pt x="205371" y="3611765"/>
                  </a:lnTo>
                </a:path>
              </a:pathLst>
            </a:custGeom>
            <a:ln w="9524">
              <a:solidFill>
                <a:srgbClr val="003C78"/>
              </a:solidFill>
            </a:ln>
          </p:spPr>
          <p:txBody>
            <a:bodyPr wrap="square" lIns="0" tIns="0" rIns="0" bIns="0" rtlCol="0"/>
            <a:lstStyle/>
            <a:p>
              <a:endParaRPr dirty="0"/>
            </a:p>
          </p:txBody>
        </p:sp>
        <p:sp>
          <p:nvSpPr>
            <p:cNvPr id="44" name="object 44"/>
            <p:cNvSpPr/>
            <p:nvPr/>
          </p:nvSpPr>
          <p:spPr>
            <a:xfrm>
              <a:off x="35058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45" name="object 45"/>
            <p:cNvSpPr/>
            <p:nvPr/>
          </p:nvSpPr>
          <p:spPr>
            <a:xfrm>
              <a:off x="37344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46" name="object 46"/>
            <p:cNvSpPr/>
            <p:nvPr/>
          </p:nvSpPr>
          <p:spPr>
            <a:xfrm>
              <a:off x="6096653" y="0"/>
              <a:ext cx="152400" cy="3611879"/>
            </a:xfrm>
            <a:custGeom>
              <a:avLst/>
              <a:gdLst/>
              <a:ahLst/>
              <a:cxnLst/>
              <a:rect l="l" t="t" r="r" b="b"/>
              <a:pathLst>
                <a:path w="152400" h="3611879">
                  <a:moveTo>
                    <a:pt x="0" y="0"/>
                  </a:moveTo>
                  <a:lnTo>
                    <a:pt x="152127" y="3611765"/>
                  </a:lnTo>
                </a:path>
              </a:pathLst>
            </a:custGeom>
            <a:ln w="57150">
              <a:solidFill>
                <a:srgbClr val="003C78"/>
              </a:solidFill>
            </a:ln>
          </p:spPr>
          <p:txBody>
            <a:bodyPr wrap="square" lIns="0" tIns="0" rIns="0" bIns="0" rtlCol="0"/>
            <a:lstStyle/>
            <a:p>
              <a:endParaRPr dirty="0"/>
            </a:p>
          </p:txBody>
        </p:sp>
        <p:sp>
          <p:nvSpPr>
            <p:cNvPr id="47" name="object 47"/>
            <p:cNvSpPr/>
            <p:nvPr/>
          </p:nvSpPr>
          <p:spPr>
            <a:xfrm>
              <a:off x="5335063" y="0"/>
              <a:ext cx="380365" cy="3611879"/>
            </a:xfrm>
            <a:custGeom>
              <a:avLst/>
              <a:gdLst/>
              <a:ahLst/>
              <a:cxnLst/>
              <a:rect l="l" t="t" r="r" b="b"/>
              <a:pathLst>
                <a:path w="380364" h="3611879">
                  <a:moveTo>
                    <a:pt x="0" y="0"/>
                  </a:moveTo>
                  <a:lnTo>
                    <a:pt x="380317" y="3611765"/>
                  </a:lnTo>
                </a:path>
              </a:pathLst>
            </a:custGeom>
            <a:ln w="9525">
              <a:solidFill>
                <a:srgbClr val="003C78"/>
              </a:solidFill>
            </a:ln>
          </p:spPr>
          <p:txBody>
            <a:bodyPr wrap="square" lIns="0" tIns="0" rIns="0" bIns="0" rtlCol="0"/>
            <a:lstStyle/>
            <a:p>
              <a:endParaRPr dirty="0"/>
            </a:p>
          </p:txBody>
        </p:sp>
        <p:sp>
          <p:nvSpPr>
            <p:cNvPr id="48" name="object 48"/>
            <p:cNvSpPr/>
            <p:nvPr/>
          </p:nvSpPr>
          <p:spPr>
            <a:xfrm>
              <a:off x="5943982" y="0"/>
              <a:ext cx="380365" cy="3611879"/>
            </a:xfrm>
            <a:custGeom>
              <a:avLst/>
              <a:gdLst/>
              <a:ahLst/>
              <a:cxnLst/>
              <a:rect l="l" t="t" r="r" b="b"/>
              <a:pathLst>
                <a:path w="380364" h="3611879">
                  <a:moveTo>
                    <a:pt x="380317" y="0"/>
                  </a:moveTo>
                  <a:lnTo>
                    <a:pt x="0" y="3611765"/>
                  </a:lnTo>
                </a:path>
              </a:pathLst>
            </a:custGeom>
            <a:ln w="9525">
              <a:solidFill>
                <a:srgbClr val="003C78"/>
              </a:solidFill>
            </a:ln>
          </p:spPr>
          <p:txBody>
            <a:bodyPr wrap="square" lIns="0" tIns="0" rIns="0" bIns="0" rtlCol="0"/>
            <a:lstStyle/>
            <a:p>
              <a:endParaRPr dirty="0"/>
            </a:p>
          </p:txBody>
        </p:sp>
        <p:sp>
          <p:nvSpPr>
            <p:cNvPr id="49" name="object 49"/>
            <p:cNvSpPr/>
            <p:nvPr/>
          </p:nvSpPr>
          <p:spPr>
            <a:xfrm>
              <a:off x="5105400" y="0"/>
              <a:ext cx="304800" cy="3611879"/>
            </a:xfrm>
            <a:custGeom>
              <a:avLst/>
              <a:gdLst/>
              <a:ahLst/>
              <a:cxnLst/>
              <a:rect l="l" t="t" r="r" b="b"/>
              <a:pathLst>
                <a:path w="304800" h="3611879">
                  <a:moveTo>
                    <a:pt x="304222" y="0"/>
                  </a:moveTo>
                  <a:lnTo>
                    <a:pt x="0" y="3611384"/>
                  </a:lnTo>
                </a:path>
              </a:pathLst>
            </a:custGeom>
            <a:ln w="28574">
              <a:solidFill>
                <a:srgbClr val="003C78"/>
              </a:solidFill>
            </a:ln>
          </p:spPr>
          <p:txBody>
            <a:bodyPr wrap="square" lIns="0" tIns="0" rIns="0" bIns="0" rtlCol="0"/>
            <a:lstStyle/>
            <a:p>
              <a:endParaRPr dirty="0"/>
            </a:p>
          </p:txBody>
        </p:sp>
        <p:sp>
          <p:nvSpPr>
            <p:cNvPr id="50" name="object 50"/>
            <p:cNvSpPr/>
            <p:nvPr/>
          </p:nvSpPr>
          <p:spPr>
            <a:xfrm>
              <a:off x="4268066" y="0"/>
              <a:ext cx="456565" cy="3611879"/>
            </a:xfrm>
            <a:custGeom>
              <a:avLst/>
              <a:gdLst/>
              <a:ahLst/>
              <a:cxnLst/>
              <a:rect l="l" t="t" r="r" b="b"/>
              <a:pathLst>
                <a:path w="456564" h="3611879">
                  <a:moveTo>
                    <a:pt x="0" y="0"/>
                  </a:moveTo>
                  <a:lnTo>
                    <a:pt x="456333" y="3611384"/>
                  </a:lnTo>
                </a:path>
              </a:pathLst>
            </a:custGeom>
            <a:ln w="38099">
              <a:solidFill>
                <a:srgbClr val="003C78"/>
              </a:solidFill>
            </a:ln>
          </p:spPr>
          <p:txBody>
            <a:bodyPr wrap="square" lIns="0" tIns="0" rIns="0" bIns="0" rtlCol="0"/>
            <a:lstStyle/>
            <a:p>
              <a:endParaRPr dirty="0"/>
            </a:p>
          </p:txBody>
        </p:sp>
        <p:sp>
          <p:nvSpPr>
            <p:cNvPr id="51" name="object 51"/>
            <p:cNvSpPr/>
            <p:nvPr/>
          </p:nvSpPr>
          <p:spPr>
            <a:xfrm>
              <a:off x="57156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52" name="object 52"/>
            <p:cNvSpPr/>
            <p:nvPr/>
          </p:nvSpPr>
          <p:spPr>
            <a:xfrm>
              <a:off x="5368671" y="0"/>
              <a:ext cx="1411605" cy="3611879"/>
            </a:xfrm>
            <a:custGeom>
              <a:avLst/>
              <a:gdLst/>
              <a:ahLst/>
              <a:cxnLst/>
              <a:rect l="l" t="t" r="r" b="b"/>
              <a:pathLst>
                <a:path w="1411604" h="3611879">
                  <a:moveTo>
                    <a:pt x="1410979" y="0"/>
                  </a:moveTo>
                  <a:lnTo>
                    <a:pt x="0" y="3611765"/>
                  </a:lnTo>
                </a:path>
              </a:pathLst>
            </a:custGeom>
            <a:ln w="9525">
              <a:solidFill>
                <a:srgbClr val="003C78"/>
              </a:solidFill>
            </a:ln>
          </p:spPr>
          <p:txBody>
            <a:bodyPr wrap="square" lIns="0" tIns="0" rIns="0" bIns="0" rtlCol="0"/>
            <a:lstStyle/>
            <a:p>
              <a:endParaRPr dirty="0"/>
            </a:p>
          </p:txBody>
        </p:sp>
        <p:sp>
          <p:nvSpPr>
            <p:cNvPr id="53" name="object 53"/>
            <p:cNvSpPr/>
            <p:nvPr/>
          </p:nvSpPr>
          <p:spPr>
            <a:xfrm>
              <a:off x="6327266" y="0"/>
              <a:ext cx="302895" cy="3611879"/>
            </a:xfrm>
            <a:custGeom>
              <a:avLst/>
              <a:gdLst/>
              <a:ahLst/>
              <a:cxnLst/>
              <a:rect l="l" t="t" r="r" b="b"/>
              <a:pathLst>
                <a:path w="302895" h="3611879">
                  <a:moveTo>
                    <a:pt x="302352" y="0"/>
                  </a:moveTo>
                  <a:lnTo>
                    <a:pt x="0" y="3611765"/>
                  </a:lnTo>
                </a:path>
              </a:pathLst>
            </a:custGeom>
            <a:ln w="9525">
              <a:solidFill>
                <a:srgbClr val="003C78"/>
              </a:solidFill>
            </a:ln>
          </p:spPr>
          <p:txBody>
            <a:bodyPr wrap="square" lIns="0" tIns="0" rIns="0" bIns="0" rtlCol="0"/>
            <a:lstStyle/>
            <a:p>
              <a:endParaRPr dirty="0"/>
            </a:p>
          </p:txBody>
        </p:sp>
        <p:sp>
          <p:nvSpPr>
            <p:cNvPr id="54" name="object 54"/>
            <p:cNvSpPr/>
            <p:nvPr/>
          </p:nvSpPr>
          <p:spPr>
            <a:xfrm>
              <a:off x="6172582" y="0"/>
              <a:ext cx="304800" cy="3611879"/>
            </a:xfrm>
            <a:custGeom>
              <a:avLst/>
              <a:gdLst/>
              <a:ahLst/>
              <a:cxnLst/>
              <a:rect l="l" t="t" r="r" b="b"/>
              <a:pathLst>
                <a:path w="304800" h="3611879">
                  <a:moveTo>
                    <a:pt x="304254" y="0"/>
                  </a:moveTo>
                  <a:lnTo>
                    <a:pt x="0" y="3611765"/>
                  </a:lnTo>
                </a:path>
              </a:pathLst>
            </a:custGeom>
            <a:ln w="9525">
              <a:solidFill>
                <a:srgbClr val="003C78"/>
              </a:solidFill>
            </a:ln>
          </p:spPr>
          <p:txBody>
            <a:bodyPr wrap="square" lIns="0" tIns="0" rIns="0" bIns="0" rtlCol="0"/>
            <a:lstStyle/>
            <a:p>
              <a:endParaRPr dirty="0"/>
            </a:p>
          </p:txBody>
        </p:sp>
        <p:sp>
          <p:nvSpPr>
            <p:cNvPr id="55" name="object 55"/>
            <p:cNvSpPr/>
            <p:nvPr/>
          </p:nvSpPr>
          <p:spPr>
            <a:xfrm>
              <a:off x="5616321" y="0"/>
              <a:ext cx="403225" cy="3611879"/>
            </a:xfrm>
            <a:custGeom>
              <a:avLst/>
              <a:gdLst/>
              <a:ahLst/>
              <a:cxnLst/>
              <a:rect l="l" t="t" r="r" b="b"/>
              <a:pathLst>
                <a:path w="403225" h="3611879">
                  <a:moveTo>
                    <a:pt x="403137" y="0"/>
                  </a:moveTo>
                  <a:lnTo>
                    <a:pt x="0" y="3611765"/>
                  </a:lnTo>
                </a:path>
              </a:pathLst>
            </a:custGeom>
            <a:ln w="12700">
              <a:solidFill>
                <a:srgbClr val="003C78"/>
              </a:solidFill>
            </a:ln>
          </p:spPr>
          <p:txBody>
            <a:bodyPr wrap="square" lIns="0" tIns="0" rIns="0" bIns="0" rtlCol="0"/>
            <a:lstStyle/>
            <a:p>
              <a:endParaRPr dirty="0"/>
            </a:p>
          </p:txBody>
        </p:sp>
        <p:sp>
          <p:nvSpPr>
            <p:cNvPr id="56" name="object 56"/>
            <p:cNvSpPr/>
            <p:nvPr/>
          </p:nvSpPr>
          <p:spPr>
            <a:xfrm>
              <a:off x="5563349" y="0"/>
              <a:ext cx="205740" cy="3611879"/>
            </a:xfrm>
            <a:custGeom>
              <a:avLst/>
              <a:gdLst/>
              <a:ahLst/>
              <a:cxnLst/>
              <a:rect l="l" t="t" r="r" b="b"/>
              <a:pathLst>
                <a:path w="205739" h="3611879">
                  <a:moveTo>
                    <a:pt x="0" y="0"/>
                  </a:moveTo>
                  <a:lnTo>
                    <a:pt x="205371" y="3611765"/>
                  </a:lnTo>
                </a:path>
              </a:pathLst>
            </a:custGeom>
            <a:ln w="9524">
              <a:solidFill>
                <a:srgbClr val="003C78"/>
              </a:solidFill>
            </a:ln>
          </p:spPr>
          <p:txBody>
            <a:bodyPr wrap="square" lIns="0" tIns="0" rIns="0" bIns="0" rtlCol="0"/>
            <a:lstStyle/>
            <a:p>
              <a:endParaRPr dirty="0"/>
            </a:p>
          </p:txBody>
        </p:sp>
        <p:sp>
          <p:nvSpPr>
            <p:cNvPr id="57" name="object 57"/>
            <p:cNvSpPr/>
            <p:nvPr/>
          </p:nvSpPr>
          <p:spPr>
            <a:xfrm>
              <a:off x="5106053" y="0"/>
              <a:ext cx="152400" cy="3611879"/>
            </a:xfrm>
            <a:custGeom>
              <a:avLst/>
              <a:gdLst/>
              <a:ahLst/>
              <a:cxnLst/>
              <a:rect l="l" t="t" r="r" b="b"/>
              <a:pathLst>
                <a:path w="152400" h="3611879">
                  <a:moveTo>
                    <a:pt x="0" y="0"/>
                  </a:moveTo>
                  <a:lnTo>
                    <a:pt x="152127" y="3611765"/>
                  </a:lnTo>
                </a:path>
              </a:pathLst>
            </a:custGeom>
            <a:ln w="57150">
              <a:solidFill>
                <a:srgbClr val="003C78"/>
              </a:solidFill>
            </a:ln>
          </p:spPr>
          <p:txBody>
            <a:bodyPr wrap="square" lIns="0" tIns="0" rIns="0" bIns="0" rtlCol="0"/>
            <a:lstStyle/>
            <a:p>
              <a:endParaRPr dirty="0"/>
            </a:p>
          </p:txBody>
        </p:sp>
        <p:sp>
          <p:nvSpPr>
            <p:cNvPr id="58" name="object 58"/>
            <p:cNvSpPr/>
            <p:nvPr/>
          </p:nvSpPr>
          <p:spPr>
            <a:xfrm>
              <a:off x="52584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59" name="object 59"/>
            <p:cNvSpPr/>
            <p:nvPr/>
          </p:nvSpPr>
          <p:spPr>
            <a:xfrm>
              <a:off x="6781801" y="0"/>
              <a:ext cx="228600" cy="3611879"/>
            </a:xfrm>
            <a:custGeom>
              <a:avLst/>
              <a:gdLst/>
              <a:ahLst/>
              <a:cxnLst/>
              <a:rect l="l" t="t" r="r" b="b"/>
              <a:pathLst>
                <a:path w="228600" h="3611879">
                  <a:moveTo>
                    <a:pt x="228166" y="0"/>
                  </a:moveTo>
                  <a:lnTo>
                    <a:pt x="0" y="3611384"/>
                  </a:lnTo>
                </a:path>
              </a:pathLst>
            </a:custGeom>
            <a:ln w="28575">
              <a:solidFill>
                <a:srgbClr val="003C78"/>
              </a:solidFill>
            </a:ln>
          </p:spPr>
          <p:txBody>
            <a:bodyPr wrap="square" lIns="0" tIns="0" rIns="0" bIns="0" rtlCol="0"/>
            <a:lstStyle/>
            <a:p>
              <a:endParaRPr dirty="0"/>
            </a:p>
          </p:txBody>
        </p:sp>
        <p:sp>
          <p:nvSpPr>
            <p:cNvPr id="60" name="object 60"/>
            <p:cNvSpPr/>
            <p:nvPr/>
          </p:nvSpPr>
          <p:spPr>
            <a:xfrm>
              <a:off x="6782590" y="0"/>
              <a:ext cx="228600" cy="3611879"/>
            </a:xfrm>
            <a:custGeom>
              <a:avLst/>
              <a:gdLst/>
              <a:ahLst/>
              <a:cxnLst/>
              <a:rect l="l" t="t" r="r" b="b"/>
              <a:pathLst>
                <a:path w="228600" h="3611879">
                  <a:moveTo>
                    <a:pt x="0" y="0"/>
                  </a:moveTo>
                  <a:lnTo>
                    <a:pt x="228190" y="3611765"/>
                  </a:lnTo>
                </a:path>
              </a:pathLst>
            </a:custGeom>
            <a:ln w="9525">
              <a:solidFill>
                <a:srgbClr val="003C78"/>
              </a:solidFill>
            </a:ln>
          </p:spPr>
          <p:txBody>
            <a:bodyPr wrap="square" lIns="0" tIns="0" rIns="0" bIns="0" rtlCol="0"/>
            <a:lstStyle/>
            <a:p>
              <a:endParaRPr dirty="0"/>
            </a:p>
          </p:txBody>
        </p:sp>
        <p:sp>
          <p:nvSpPr>
            <p:cNvPr id="61" name="object 61"/>
            <p:cNvSpPr/>
            <p:nvPr/>
          </p:nvSpPr>
          <p:spPr>
            <a:xfrm>
              <a:off x="7466839" y="0"/>
              <a:ext cx="1905" cy="3612515"/>
            </a:xfrm>
            <a:custGeom>
              <a:avLst/>
              <a:gdLst/>
              <a:ahLst/>
              <a:cxnLst/>
              <a:rect l="l" t="t" r="r" b="b"/>
              <a:pathLst>
                <a:path w="1904" h="3612515">
                  <a:moveTo>
                    <a:pt x="1584" y="0"/>
                  </a:moveTo>
                  <a:lnTo>
                    <a:pt x="0" y="3612146"/>
                  </a:lnTo>
                </a:path>
              </a:pathLst>
            </a:custGeom>
            <a:ln w="28574">
              <a:solidFill>
                <a:srgbClr val="003C78"/>
              </a:solidFill>
            </a:ln>
          </p:spPr>
          <p:txBody>
            <a:bodyPr wrap="square" lIns="0" tIns="0" rIns="0" bIns="0" rtlCol="0"/>
            <a:lstStyle/>
            <a:p>
              <a:endParaRPr dirty="0"/>
            </a:p>
          </p:txBody>
        </p:sp>
        <p:sp>
          <p:nvSpPr>
            <p:cNvPr id="62" name="object 62"/>
            <p:cNvSpPr/>
            <p:nvPr/>
          </p:nvSpPr>
          <p:spPr>
            <a:xfrm>
              <a:off x="7087799" y="0"/>
              <a:ext cx="456565" cy="3611879"/>
            </a:xfrm>
            <a:custGeom>
              <a:avLst/>
              <a:gdLst/>
              <a:ahLst/>
              <a:cxnLst/>
              <a:rect l="l" t="t" r="r" b="b"/>
              <a:pathLst>
                <a:path w="456565" h="3611879">
                  <a:moveTo>
                    <a:pt x="0" y="0"/>
                  </a:moveTo>
                  <a:lnTo>
                    <a:pt x="456381" y="3611765"/>
                  </a:lnTo>
                </a:path>
              </a:pathLst>
            </a:custGeom>
            <a:ln w="9525">
              <a:solidFill>
                <a:srgbClr val="003C78"/>
              </a:solidFill>
            </a:ln>
          </p:spPr>
          <p:txBody>
            <a:bodyPr wrap="square" lIns="0" tIns="0" rIns="0" bIns="0" rtlCol="0"/>
            <a:lstStyle/>
            <a:p>
              <a:endParaRPr dirty="0"/>
            </a:p>
          </p:txBody>
        </p:sp>
        <p:sp>
          <p:nvSpPr>
            <p:cNvPr id="63" name="object 63"/>
            <p:cNvSpPr/>
            <p:nvPr/>
          </p:nvSpPr>
          <p:spPr>
            <a:xfrm>
              <a:off x="7239380" y="0"/>
              <a:ext cx="380365" cy="3611879"/>
            </a:xfrm>
            <a:custGeom>
              <a:avLst/>
              <a:gdLst/>
              <a:ahLst/>
              <a:cxnLst/>
              <a:rect l="l" t="t" r="r" b="b"/>
              <a:pathLst>
                <a:path w="380365" h="3611879">
                  <a:moveTo>
                    <a:pt x="380317" y="0"/>
                  </a:moveTo>
                  <a:lnTo>
                    <a:pt x="0" y="3611765"/>
                  </a:lnTo>
                </a:path>
              </a:pathLst>
            </a:custGeom>
            <a:ln w="12700">
              <a:solidFill>
                <a:srgbClr val="003C78"/>
              </a:solidFill>
            </a:ln>
          </p:spPr>
          <p:txBody>
            <a:bodyPr wrap="square" lIns="0" tIns="0" rIns="0" bIns="0" rtlCol="0"/>
            <a:lstStyle/>
            <a:p>
              <a:endParaRPr dirty="0"/>
            </a:p>
          </p:txBody>
        </p:sp>
        <p:sp>
          <p:nvSpPr>
            <p:cNvPr id="64" name="object 64"/>
            <p:cNvSpPr/>
            <p:nvPr/>
          </p:nvSpPr>
          <p:spPr>
            <a:xfrm>
              <a:off x="7773266" y="0"/>
              <a:ext cx="456565" cy="3611879"/>
            </a:xfrm>
            <a:custGeom>
              <a:avLst/>
              <a:gdLst/>
              <a:ahLst/>
              <a:cxnLst/>
              <a:rect l="l" t="t" r="r" b="b"/>
              <a:pathLst>
                <a:path w="456565" h="3611879">
                  <a:moveTo>
                    <a:pt x="0" y="0"/>
                  </a:moveTo>
                  <a:lnTo>
                    <a:pt x="456333" y="3611384"/>
                  </a:lnTo>
                </a:path>
              </a:pathLst>
            </a:custGeom>
            <a:ln w="38099">
              <a:solidFill>
                <a:srgbClr val="003C78"/>
              </a:solidFill>
            </a:ln>
          </p:spPr>
          <p:txBody>
            <a:bodyPr wrap="square" lIns="0" tIns="0" rIns="0" bIns="0" rtlCol="0"/>
            <a:lstStyle/>
            <a:p>
              <a:endParaRPr dirty="0"/>
            </a:p>
          </p:txBody>
        </p:sp>
        <p:sp>
          <p:nvSpPr>
            <p:cNvPr id="65" name="object 65"/>
            <p:cNvSpPr/>
            <p:nvPr/>
          </p:nvSpPr>
          <p:spPr>
            <a:xfrm>
              <a:off x="70872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66" name="object 66"/>
            <p:cNvSpPr/>
            <p:nvPr/>
          </p:nvSpPr>
          <p:spPr>
            <a:xfrm>
              <a:off x="6934580" y="0"/>
              <a:ext cx="228600" cy="3611879"/>
            </a:xfrm>
            <a:custGeom>
              <a:avLst/>
              <a:gdLst/>
              <a:ahLst/>
              <a:cxnLst/>
              <a:rect l="l" t="t" r="r" b="b"/>
              <a:pathLst>
                <a:path w="228600" h="3611879">
                  <a:moveTo>
                    <a:pt x="228190" y="0"/>
                  </a:moveTo>
                  <a:lnTo>
                    <a:pt x="0" y="3611765"/>
                  </a:lnTo>
                </a:path>
              </a:pathLst>
            </a:custGeom>
            <a:ln w="15875">
              <a:solidFill>
                <a:srgbClr val="003C78"/>
              </a:solidFill>
            </a:ln>
          </p:spPr>
          <p:txBody>
            <a:bodyPr wrap="square" lIns="0" tIns="0" rIns="0" bIns="0" rtlCol="0"/>
            <a:lstStyle/>
            <a:p>
              <a:endParaRPr dirty="0"/>
            </a:p>
          </p:txBody>
        </p:sp>
        <p:sp>
          <p:nvSpPr>
            <p:cNvPr id="67" name="object 67"/>
            <p:cNvSpPr/>
            <p:nvPr/>
          </p:nvSpPr>
          <p:spPr>
            <a:xfrm>
              <a:off x="7468611" y="0"/>
              <a:ext cx="351790" cy="3611879"/>
            </a:xfrm>
            <a:custGeom>
              <a:avLst/>
              <a:gdLst/>
              <a:ahLst/>
              <a:cxnLst/>
              <a:rect l="l" t="t" r="r" b="b"/>
              <a:pathLst>
                <a:path w="351790" h="3611879">
                  <a:moveTo>
                    <a:pt x="0" y="0"/>
                  </a:moveTo>
                  <a:lnTo>
                    <a:pt x="351794" y="3611765"/>
                  </a:lnTo>
                </a:path>
              </a:pathLst>
            </a:custGeom>
            <a:ln w="15875">
              <a:solidFill>
                <a:srgbClr val="003C78"/>
              </a:solidFill>
            </a:ln>
          </p:spPr>
          <p:txBody>
            <a:bodyPr wrap="square" lIns="0" tIns="0" rIns="0" bIns="0" rtlCol="0"/>
            <a:lstStyle/>
            <a:p>
              <a:endParaRPr dirty="0"/>
            </a:p>
          </p:txBody>
        </p:sp>
        <p:sp>
          <p:nvSpPr>
            <p:cNvPr id="68" name="object 68"/>
            <p:cNvSpPr/>
            <p:nvPr/>
          </p:nvSpPr>
          <p:spPr>
            <a:xfrm>
              <a:off x="8077949" y="0"/>
              <a:ext cx="205740" cy="3611879"/>
            </a:xfrm>
            <a:custGeom>
              <a:avLst/>
              <a:gdLst/>
              <a:ahLst/>
              <a:cxnLst/>
              <a:rect l="l" t="t" r="r" b="b"/>
              <a:pathLst>
                <a:path w="205740" h="3611879">
                  <a:moveTo>
                    <a:pt x="0" y="0"/>
                  </a:moveTo>
                  <a:lnTo>
                    <a:pt x="205371" y="3611765"/>
                  </a:lnTo>
                </a:path>
              </a:pathLst>
            </a:custGeom>
            <a:ln w="9524">
              <a:solidFill>
                <a:srgbClr val="003C78"/>
              </a:solidFill>
            </a:ln>
          </p:spPr>
          <p:txBody>
            <a:bodyPr wrap="square" lIns="0" tIns="0" rIns="0" bIns="0" rtlCol="0"/>
            <a:lstStyle/>
            <a:p>
              <a:endParaRPr dirty="0"/>
            </a:p>
          </p:txBody>
        </p:sp>
        <p:sp>
          <p:nvSpPr>
            <p:cNvPr id="69" name="object 69"/>
            <p:cNvSpPr/>
            <p:nvPr/>
          </p:nvSpPr>
          <p:spPr>
            <a:xfrm>
              <a:off x="76968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70" name="object 70"/>
            <p:cNvSpPr/>
            <p:nvPr/>
          </p:nvSpPr>
          <p:spPr>
            <a:xfrm>
              <a:off x="79254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71" name="object 71"/>
            <p:cNvSpPr/>
            <p:nvPr/>
          </p:nvSpPr>
          <p:spPr>
            <a:xfrm>
              <a:off x="86112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72" name="object 72"/>
            <p:cNvSpPr/>
            <p:nvPr/>
          </p:nvSpPr>
          <p:spPr>
            <a:xfrm>
              <a:off x="8306863" y="0"/>
              <a:ext cx="380365" cy="3611879"/>
            </a:xfrm>
            <a:custGeom>
              <a:avLst/>
              <a:gdLst/>
              <a:ahLst/>
              <a:cxnLst/>
              <a:rect l="l" t="t" r="r" b="b"/>
              <a:pathLst>
                <a:path w="380365" h="3611879">
                  <a:moveTo>
                    <a:pt x="0" y="0"/>
                  </a:moveTo>
                  <a:lnTo>
                    <a:pt x="380317" y="3611765"/>
                  </a:lnTo>
                </a:path>
              </a:pathLst>
            </a:custGeom>
            <a:ln w="9525">
              <a:solidFill>
                <a:srgbClr val="003C78"/>
              </a:solidFill>
            </a:ln>
          </p:spPr>
          <p:txBody>
            <a:bodyPr wrap="square" lIns="0" tIns="0" rIns="0" bIns="0" rtlCol="0"/>
            <a:lstStyle/>
            <a:p>
              <a:endParaRPr dirty="0"/>
            </a:p>
          </p:txBody>
        </p:sp>
        <p:sp>
          <p:nvSpPr>
            <p:cNvPr id="73" name="object 73"/>
            <p:cNvSpPr/>
            <p:nvPr/>
          </p:nvSpPr>
          <p:spPr>
            <a:xfrm>
              <a:off x="8458580" y="0"/>
              <a:ext cx="380365" cy="3611879"/>
            </a:xfrm>
            <a:custGeom>
              <a:avLst/>
              <a:gdLst/>
              <a:ahLst/>
              <a:cxnLst/>
              <a:rect l="l" t="t" r="r" b="b"/>
              <a:pathLst>
                <a:path w="380365" h="3611879">
                  <a:moveTo>
                    <a:pt x="380317" y="0"/>
                  </a:moveTo>
                  <a:lnTo>
                    <a:pt x="0" y="3611765"/>
                  </a:lnTo>
                </a:path>
              </a:pathLst>
            </a:custGeom>
            <a:ln w="9525">
              <a:solidFill>
                <a:srgbClr val="003C78"/>
              </a:solidFill>
            </a:ln>
          </p:spPr>
          <p:txBody>
            <a:bodyPr wrap="square" lIns="0" tIns="0" rIns="0" bIns="0" rtlCol="0"/>
            <a:lstStyle/>
            <a:p>
              <a:endParaRPr dirty="0"/>
            </a:p>
          </p:txBody>
        </p:sp>
        <p:sp>
          <p:nvSpPr>
            <p:cNvPr id="74" name="object 74"/>
            <p:cNvSpPr/>
            <p:nvPr/>
          </p:nvSpPr>
          <p:spPr>
            <a:xfrm>
              <a:off x="8230253" y="0"/>
              <a:ext cx="152400" cy="3611879"/>
            </a:xfrm>
            <a:custGeom>
              <a:avLst/>
              <a:gdLst/>
              <a:ahLst/>
              <a:cxnLst/>
              <a:rect l="l" t="t" r="r" b="b"/>
              <a:pathLst>
                <a:path w="152400" h="3611879">
                  <a:moveTo>
                    <a:pt x="0" y="0"/>
                  </a:moveTo>
                  <a:lnTo>
                    <a:pt x="152127" y="3611765"/>
                  </a:lnTo>
                </a:path>
              </a:pathLst>
            </a:custGeom>
            <a:ln w="9525">
              <a:solidFill>
                <a:srgbClr val="003C78"/>
              </a:solidFill>
            </a:ln>
          </p:spPr>
          <p:txBody>
            <a:bodyPr wrap="square" lIns="0" tIns="0" rIns="0" bIns="0" rtlCol="0"/>
            <a:lstStyle/>
            <a:p>
              <a:endParaRPr dirty="0"/>
            </a:p>
          </p:txBody>
        </p:sp>
        <p:sp>
          <p:nvSpPr>
            <p:cNvPr id="75" name="object 75"/>
            <p:cNvSpPr/>
            <p:nvPr/>
          </p:nvSpPr>
          <p:spPr>
            <a:xfrm>
              <a:off x="8876916" y="0"/>
              <a:ext cx="190500" cy="3611879"/>
            </a:xfrm>
            <a:custGeom>
              <a:avLst/>
              <a:gdLst/>
              <a:ahLst/>
              <a:cxnLst/>
              <a:rect l="l" t="t" r="r" b="b"/>
              <a:pathLst>
                <a:path w="190500" h="3611879">
                  <a:moveTo>
                    <a:pt x="189952" y="0"/>
                  </a:moveTo>
                  <a:lnTo>
                    <a:pt x="0" y="3611842"/>
                  </a:lnTo>
                </a:path>
              </a:pathLst>
            </a:custGeom>
            <a:ln w="9525">
              <a:solidFill>
                <a:srgbClr val="003C78"/>
              </a:solidFill>
            </a:ln>
          </p:spPr>
          <p:txBody>
            <a:bodyPr wrap="square" lIns="0" tIns="0" rIns="0" bIns="0" rtlCol="0"/>
            <a:lstStyle/>
            <a:p>
              <a:endParaRPr dirty="0"/>
            </a:p>
          </p:txBody>
        </p:sp>
        <p:sp>
          <p:nvSpPr>
            <p:cNvPr id="76" name="object 76"/>
            <p:cNvSpPr/>
            <p:nvPr/>
          </p:nvSpPr>
          <p:spPr>
            <a:xfrm>
              <a:off x="8077580" y="0"/>
              <a:ext cx="403225" cy="3611879"/>
            </a:xfrm>
            <a:custGeom>
              <a:avLst/>
              <a:gdLst/>
              <a:ahLst/>
              <a:cxnLst/>
              <a:rect l="l" t="t" r="r" b="b"/>
              <a:pathLst>
                <a:path w="403225" h="3611879">
                  <a:moveTo>
                    <a:pt x="403137" y="0"/>
                  </a:moveTo>
                  <a:lnTo>
                    <a:pt x="0" y="3611765"/>
                  </a:lnTo>
                </a:path>
              </a:pathLst>
            </a:custGeom>
            <a:ln w="47625">
              <a:solidFill>
                <a:srgbClr val="003C78"/>
              </a:solidFill>
            </a:ln>
          </p:spPr>
          <p:txBody>
            <a:bodyPr wrap="square" lIns="0" tIns="0" rIns="0" bIns="0" rtlCol="0"/>
            <a:lstStyle/>
            <a:p>
              <a:endParaRPr dirty="0"/>
            </a:p>
          </p:txBody>
        </p:sp>
        <p:sp>
          <p:nvSpPr>
            <p:cNvPr id="77" name="object 77"/>
            <p:cNvSpPr/>
            <p:nvPr/>
          </p:nvSpPr>
          <p:spPr>
            <a:xfrm>
              <a:off x="8077949" y="0"/>
              <a:ext cx="205740" cy="3611879"/>
            </a:xfrm>
            <a:custGeom>
              <a:avLst/>
              <a:gdLst/>
              <a:ahLst/>
              <a:cxnLst/>
              <a:rect l="l" t="t" r="r" b="b"/>
              <a:pathLst>
                <a:path w="205740" h="3611879">
                  <a:moveTo>
                    <a:pt x="0" y="0"/>
                  </a:moveTo>
                  <a:lnTo>
                    <a:pt x="205371" y="3611765"/>
                  </a:lnTo>
                </a:path>
              </a:pathLst>
            </a:custGeom>
            <a:ln w="9524">
              <a:solidFill>
                <a:srgbClr val="003C78"/>
              </a:solidFill>
            </a:ln>
          </p:spPr>
          <p:txBody>
            <a:bodyPr wrap="square" lIns="0" tIns="0" rIns="0" bIns="0" rtlCol="0"/>
            <a:lstStyle/>
            <a:p>
              <a:endParaRPr dirty="0"/>
            </a:p>
          </p:txBody>
        </p:sp>
        <p:sp>
          <p:nvSpPr>
            <p:cNvPr id="78" name="object 78"/>
            <p:cNvSpPr/>
            <p:nvPr/>
          </p:nvSpPr>
          <p:spPr>
            <a:xfrm>
              <a:off x="8991219" y="0"/>
              <a:ext cx="1905" cy="3613150"/>
            </a:xfrm>
            <a:custGeom>
              <a:avLst/>
              <a:gdLst/>
              <a:ahLst/>
              <a:cxnLst/>
              <a:rect l="l" t="t" r="r" b="b"/>
              <a:pathLst>
                <a:path w="1904" h="3613150">
                  <a:moveTo>
                    <a:pt x="1584" y="0"/>
                  </a:moveTo>
                  <a:lnTo>
                    <a:pt x="0" y="3612527"/>
                  </a:lnTo>
                </a:path>
              </a:pathLst>
            </a:custGeom>
            <a:ln w="15875">
              <a:solidFill>
                <a:srgbClr val="003C78"/>
              </a:solidFill>
            </a:ln>
          </p:spPr>
          <p:txBody>
            <a:bodyPr wrap="square" lIns="0" tIns="0" rIns="0" bIns="0" rtlCol="0"/>
            <a:lstStyle/>
            <a:p>
              <a:endParaRPr dirty="0"/>
            </a:p>
          </p:txBody>
        </p:sp>
        <p:sp>
          <p:nvSpPr>
            <p:cNvPr id="79" name="object 79"/>
            <p:cNvSpPr/>
            <p:nvPr/>
          </p:nvSpPr>
          <p:spPr>
            <a:xfrm>
              <a:off x="5943600" y="0"/>
              <a:ext cx="76200" cy="3611879"/>
            </a:xfrm>
            <a:custGeom>
              <a:avLst/>
              <a:gdLst/>
              <a:ahLst/>
              <a:cxnLst/>
              <a:rect l="l" t="t" r="r" b="b"/>
              <a:pathLst>
                <a:path w="76200" h="3611879">
                  <a:moveTo>
                    <a:pt x="76055" y="0"/>
                  </a:moveTo>
                  <a:lnTo>
                    <a:pt x="0" y="3611384"/>
                  </a:lnTo>
                </a:path>
              </a:pathLst>
            </a:custGeom>
            <a:ln w="38100">
              <a:solidFill>
                <a:srgbClr val="003C78"/>
              </a:solidFill>
            </a:ln>
          </p:spPr>
          <p:txBody>
            <a:bodyPr wrap="square" lIns="0" tIns="0" rIns="0" bIns="0" rtlCol="0"/>
            <a:lstStyle/>
            <a:p>
              <a:endParaRPr dirty="0"/>
            </a:p>
          </p:txBody>
        </p:sp>
        <p:sp>
          <p:nvSpPr>
            <p:cNvPr id="80" name="object 80"/>
            <p:cNvSpPr/>
            <p:nvPr/>
          </p:nvSpPr>
          <p:spPr>
            <a:xfrm>
              <a:off x="6401455" y="0"/>
              <a:ext cx="152400" cy="3611879"/>
            </a:xfrm>
            <a:custGeom>
              <a:avLst/>
              <a:gdLst/>
              <a:ahLst/>
              <a:cxnLst/>
              <a:rect l="l" t="t" r="r" b="b"/>
              <a:pathLst>
                <a:path w="152400" h="3611879">
                  <a:moveTo>
                    <a:pt x="0" y="0"/>
                  </a:moveTo>
                  <a:lnTo>
                    <a:pt x="152127" y="3611765"/>
                  </a:lnTo>
                </a:path>
              </a:pathLst>
            </a:custGeom>
            <a:ln w="47625">
              <a:solidFill>
                <a:srgbClr val="003C78"/>
              </a:solidFill>
            </a:ln>
          </p:spPr>
          <p:txBody>
            <a:bodyPr wrap="square" lIns="0" tIns="0" rIns="0" bIns="0" rtlCol="0"/>
            <a:lstStyle/>
            <a:p>
              <a:endParaRPr dirty="0"/>
            </a:p>
          </p:txBody>
        </p:sp>
        <p:sp>
          <p:nvSpPr>
            <p:cNvPr id="81" name="object 81"/>
            <p:cNvSpPr/>
            <p:nvPr/>
          </p:nvSpPr>
          <p:spPr>
            <a:xfrm>
              <a:off x="6478064" y="0"/>
              <a:ext cx="380365" cy="3611879"/>
            </a:xfrm>
            <a:custGeom>
              <a:avLst/>
              <a:gdLst/>
              <a:ahLst/>
              <a:cxnLst/>
              <a:rect l="l" t="t" r="r" b="b"/>
              <a:pathLst>
                <a:path w="380365" h="3611879">
                  <a:moveTo>
                    <a:pt x="0" y="0"/>
                  </a:moveTo>
                  <a:lnTo>
                    <a:pt x="380317" y="3611765"/>
                  </a:lnTo>
                </a:path>
              </a:pathLst>
            </a:custGeom>
            <a:ln w="19050">
              <a:solidFill>
                <a:srgbClr val="003C78"/>
              </a:solidFill>
            </a:ln>
          </p:spPr>
          <p:txBody>
            <a:bodyPr wrap="square" lIns="0" tIns="0" rIns="0" bIns="0" rtlCol="0"/>
            <a:lstStyle/>
            <a:p>
              <a:endParaRPr dirty="0"/>
            </a:p>
          </p:txBody>
        </p:sp>
        <p:sp>
          <p:nvSpPr>
            <p:cNvPr id="82" name="object 82"/>
            <p:cNvSpPr/>
            <p:nvPr/>
          </p:nvSpPr>
          <p:spPr>
            <a:xfrm>
              <a:off x="5410580" y="0"/>
              <a:ext cx="304800" cy="3611879"/>
            </a:xfrm>
            <a:custGeom>
              <a:avLst/>
              <a:gdLst/>
              <a:ahLst/>
              <a:cxnLst/>
              <a:rect l="l" t="t" r="r" b="b"/>
              <a:pathLst>
                <a:path w="304800" h="3611879">
                  <a:moveTo>
                    <a:pt x="304254" y="0"/>
                  </a:moveTo>
                  <a:lnTo>
                    <a:pt x="0" y="3611765"/>
                  </a:lnTo>
                </a:path>
              </a:pathLst>
            </a:custGeom>
            <a:ln w="47625">
              <a:solidFill>
                <a:srgbClr val="003C78"/>
              </a:solidFill>
            </a:ln>
          </p:spPr>
          <p:txBody>
            <a:bodyPr wrap="square" lIns="0" tIns="0" rIns="0" bIns="0" rtlCol="0"/>
            <a:lstStyle/>
            <a:p>
              <a:endParaRPr dirty="0"/>
            </a:p>
          </p:txBody>
        </p:sp>
        <p:sp>
          <p:nvSpPr>
            <p:cNvPr id="83" name="object 83"/>
            <p:cNvSpPr/>
            <p:nvPr/>
          </p:nvSpPr>
          <p:spPr>
            <a:xfrm>
              <a:off x="6401811" y="0"/>
              <a:ext cx="351790" cy="3611879"/>
            </a:xfrm>
            <a:custGeom>
              <a:avLst/>
              <a:gdLst/>
              <a:ahLst/>
              <a:cxnLst/>
              <a:rect l="l" t="t" r="r" b="b"/>
              <a:pathLst>
                <a:path w="351790" h="3611879">
                  <a:moveTo>
                    <a:pt x="0" y="0"/>
                  </a:moveTo>
                  <a:lnTo>
                    <a:pt x="351794" y="3611765"/>
                  </a:lnTo>
                </a:path>
              </a:pathLst>
            </a:custGeom>
            <a:ln w="15875">
              <a:solidFill>
                <a:srgbClr val="003C78"/>
              </a:solidFill>
            </a:ln>
          </p:spPr>
          <p:txBody>
            <a:bodyPr wrap="square" lIns="0" tIns="0" rIns="0" bIns="0" rtlCol="0"/>
            <a:lstStyle/>
            <a:p>
              <a:endParaRPr dirty="0"/>
            </a:p>
          </p:txBody>
        </p:sp>
        <p:sp>
          <p:nvSpPr>
            <p:cNvPr id="84" name="object 84"/>
            <p:cNvSpPr/>
            <p:nvPr/>
          </p:nvSpPr>
          <p:spPr>
            <a:xfrm>
              <a:off x="7010780" y="0"/>
              <a:ext cx="380365" cy="3611879"/>
            </a:xfrm>
            <a:custGeom>
              <a:avLst/>
              <a:gdLst/>
              <a:ahLst/>
              <a:cxnLst/>
              <a:rect l="l" t="t" r="r" b="b"/>
              <a:pathLst>
                <a:path w="380365" h="3611879">
                  <a:moveTo>
                    <a:pt x="380317" y="0"/>
                  </a:moveTo>
                  <a:lnTo>
                    <a:pt x="0" y="3611765"/>
                  </a:lnTo>
                </a:path>
              </a:pathLst>
            </a:custGeom>
            <a:ln w="9525">
              <a:solidFill>
                <a:srgbClr val="003C78"/>
              </a:solidFill>
            </a:ln>
          </p:spPr>
          <p:txBody>
            <a:bodyPr wrap="square" lIns="0" tIns="0" rIns="0" bIns="0" rtlCol="0"/>
            <a:lstStyle/>
            <a:p>
              <a:endParaRPr dirty="0"/>
            </a:p>
          </p:txBody>
        </p:sp>
        <p:sp>
          <p:nvSpPr>
            <p:cNvPr id="85" name="object 85"/>
            <p:cNvSpPr/>
            <p:nvPr/>
          </p:nvSpPr>
          <p:spPr>
            <a:xfrm>
              <a:off x="7162801" y="0"/>
              <a:ext cx="989330" cy="3611879"/>
            </a:xfrm>
            <a:custGeom>
              <a:avLst/>
              <a:gdLst/>
              <a:ahLst/>
              <a:cxnLst/>
              <a:rect l="l" t="t" r="r" b="b"/>
              <a:pathLst>
                <a:path w="989329" h="3611879">
                  <a:moveTo>
                    <a:pt x="988722" y="0"/>
                  </a:moveTo>
                  <a:lnTo>
                    <a:pt x="0" y="3611384"/>
                  </a:lnTo>
                </a:path>
              </a:pathLst>
            </a:custGeom>
            <a:ln w="28575">
              <a:solidFill>
                <a:srgbClr val="003C78"/>
              </a:solidFill>
            </a:ln>
          </p:spPr>
          <p:txBody>
            <a:bodyPr wrap="square" lIns="0" tIns="0" rIns="0" bIns="0" rtlCol="0"/>
            <a:lstStyle/>
            <a:p>
              <a:endParaRPr dirty="0"/>
            </a:p>
          </p:txBody>
        </p:sp>
        <p:sp>
          <p:nvSpPr>
            <p:cNvPr id="86" name="object 86"/>
            <p:cNvSpPr/>
            <p:nvPr/>
          </p:nvSpPr>
          <p:spPr>
            <a:xfrm>
              <a:off x="4572866" y="0"/>
              <a:ext cx="456565" cy="3611879"/>
            </a:xfrm>
            <a:custGeom>
              <a:avLst/>
              <a:gdLst/>
              <a:ahLst/>
              <a:cxnLst/>
              <a:rect l="l" t="t" r="r" b="b"/>
              <a:pathLst>
                <a:path w="456564" h="3611879">
                  <a:moveTo>
                    <a:pt x="0" y="0"/>
                  </a:moveTo>
                  <a:lnTo>
                    <a:pt x="456333" y="3611384"/>
                  </a:lnTo>
                </a:path>
              </a:pathLst>
            </a:custGeom>
            <a:ln w="38099">
              <a:solidFill>
                <a:srgbClr val="003C78"/>
              </a:solidFill>
            </a:ln>
          </p:spPr>
          <p:txBody>
            <a:bodyPr wrap="square" lIns="0" tIns="0" rIns="0" bIns="0" rtlCol="0"/>
            <a:lstStyle/>
            <a:p>
              <a:endParaRPr dirty="0"/>
            </a:p>
          </p:txBody>
        </p:sp>
        <p:pic>
          <p:nvPicPr>
            <p:cNvPr id="87" name="object 87"/>
            <p:cNvPicPr/>
            <p:nvPr/>
          </p:nvPicPr>
          <p:blipFill>
            <a:blip r:embed="rId4" cstate="print"/>
            <a:stretch>
              <a:fillRect/>
            </a:stretch>
          </p:blipFill>
          <p:spPr>
            <a:xfrm>
              <a:off x="0" y="1624583"/>
              <a:ext cx="9144000" cy="3124199"/>
            </a:xfrm>
            <a:prstGeom prst="rect">
              <a:avLst/>
            </a:prstGeom>
          </p:spPr>
        </p:pic>
        <p:sp>
          <p:nvSpPr>
            <p:cNvPr id="88" name="object 88"/>
            <p:cNvSpPr/>
            <p:nvPr/>
          </p:nvSpPr>
          <p:spPr>
            <a:xfrm>
              <a:off x="380" y="1657730"/>
              <a:ext cx="9144000" cy="3004820"/>
            </a:xfrm>
            <a:custGeom>
              <a:avLst/>
              <a:gdLst/>
              <a:ahLst/>
              <a:cxnLst/>
              <a:rect l="l" t="t" r="r" b="b"/>
              <a:pathLst>
                <a:path w="9144000" h="3004820">
                  <a:moveTo>
                    <a:pt x="9143619" y="0"/>
                  </a:moveTo>
                  <a:lnTo>
                    <a:pt x="0" y="0"/>
                  </a:lnTo>
                  <a:lnTo>
                    <a:pt x="0" y="3004566"/>
                  </a:lnTo>
                  <a:lnTo>
                    <a:pt x="9143619" y="3004566"/>
                  </a:lnTo>
                  <a:lnTo>
                    <a:pt x="9143619" y="0"/>
                  </a:lnTo>
                  <a:close/>
                </a:path>
              </a:pathLst>
            </a:custGeom>
            <a:solidFill>
              <a:srgbClr val="003C78"/>
            </a:solidFill>
          </p:spPr>
          <p:txBody>
            <a:bodyPr wrap="square" lIns="0" tIns="0" rIns="0" bIns="0" rtlCol="0"/>
            <a:lstStyle/>
            <a:p>
              <a:endParaRPr dirty="0"/>
            </a:p>
          </p:txBody>
        </p:sp>
        <p:sp>
          <p:nvSpPr>
            <p:cNvPr id="89" name="object 89"/>
            <p:cNvSpPr/>
            <p:nvPr/>
          </p:nvSpPr>
          <p:spPr>
            <a:xfrm>
              <a:off x="380" y="1657730"/>
              <a:ext cx="9144000" cy="3004820"/>
            </a:xfrm>
            <a:custGeom>
              <a:avLst/>
              <a:gdLst/>
              <a:ahLst/>
              <a:cxnLst/>
              <a:rect l="l" t="t" r="r" b="b"/>
              <a:pathLst>
                <a:path w="9144000" h="3004820">
                  <a:moveTo>
                    <a:pt x="0" y="0"/>
                  </a:moveTo>
                  <a:lnTo>
                    <a:pt x="9144000" y="0"/>
                  </a:lnTo>
                  <a:lnTo>
                    <a:pt x="9144000" y="3004566"/>
                  </a:lnTo>
                  <a:lnTo>
                    <a:pt x="0" y="3004566"/>
                  </a:lnTo>
                  <a:lnTo>
                    <a:pt x="0" y="0"/>
                  </a:lnTo>
                  <a:close/>
                </a:path>
              </a:pathLst>
            </a:custGeom>
            <a:ln w="15875">
              <a:solidFill>
                <a:srgbClr val="003C78"/>
              </a:solidFill>
            </a:ln>
          </p:spPr>
          <p:txBody>
            <a:bodyPr wrap="square" lIns="0" tIns="0" rIns="0" bIns="0" rtlCol="0"/>
            <a:lstStyle/>
            <a:p>
              <a:endParaRPr dirty="0"/>
            </a:p>
          </p:txBody>
        </p:sp>
        <p:sp>
          <p:nvSpPr>
            <p:cNvPr id="90" name="object 90"/>
            <p:cNvSpPr/>
            <p:nvPr/>
          </p:nvSpPr>
          <p:spPr>
            <a:xfrm>
              <a:off x="380" y="1733930"/>
              <a:ext cx="9144000" cy="1270"/>
            </a:xfrm>
            <a:custGeom>
              <a:avLst/>
              <a:gdLst/>
              <a:ahLst/>
              <a:cxnLst/>
              <a:rect l="l" t="t" r="r" b="b"/>
              <a:pathLst>
                <a:path w="9144000" h="1269">
                  <a:moveTo>
                    <a:pt x="0" y="0"/>
                  </a:moveTo>
                  <a:lnTo>
                    <a:pt x="9144000" y="1193"/>
                  </a:lnTo>
                </a:path>
              </a:pathLst>
            </a:custGeom>
            <a:ln w="19050">
              <a:solidFill>
                <a:srgbClr val="71ADB6"/>
              </a:solidFill>
            </a:ln>
          </p:spPr>
          <p:txBody>
            <a:bodyPr wrap="square" lIns="0" tIns="0" rIns="0" bIns="0" rtlCol="0"/>
            <a:lstStyle/>
            <a:p>
              <a:endParaRPr dirty="0"/>
            </a:p>
          </p:txBody>
        </p:sp>
        <p:sp>
          <p:nvSpPr>
            <p:cNvPr id="91" name="object 91"/>
            <p:cNvSpPr/>
            <p:nvPr/>
          </p:nvSpPr>
          <p:spPr>
            <a:xfrm>
              <a:off x="380" y="4604384"/>
              <a:ext cx="9144000" cy="1270"/>
            </a:xfrm>
            <a:custGeom>
              <a:avLst/>
              <a:gdLst/>
              <a:ahLst/>
              <a:cxnLst/>
              <a:rect l="l" t="t" r="r" b="b"/>
              <a:pathLst>
                <a:path w="9144000" h="1270">
                  <a:moveTo>
                    <a:pt x="0" y="0"/>
                  </a:moveTo>
                  <a:lnTo>
                    <a:pt x="9144000" y="1193"/>
                  </a:lnTo>
                </a:path>
              </a:pathLst>
            </a:custGeom>
            <a:ln w="19050">
              <a:solidFill>
                <a:srgbClr val="71ADB6"/>
              </a:solidFill>
            </a:ln>
          </p:spPr>
          <p:txBody>
            <a:bodyPr wrap="square" lIns="0" tIns="0" rIns="0" bIns="0" rtlCol="0"/>
            <a:lstStyle/>
            <a:p>
              <a:endParaRPr dirty="0"/>
            </a:p>
          </p:txBody>
        </p:sp>
        <p:pic>
          <p:nvPicPr>
            <p:cNvPr id="92" name="object 92"/>
            <p:cNvPicPr/>
            <p:nvPr/>
          </p:nvPicPr>
          <p:blipFill>
            <a:blip r:embed="rId5" cstate="print"/>
            <a:stretch>
              <a:fillRect/>
            </a:stretch>
          </p:blipFill>
          <p:spPr>
            <a:xfrm>
              <a:off x="174498" y="4705350"/>
              <a:ext cx="2039111" cy="397001"/>
            </a:xfrm>
            <a:prstGeom prst="rect">
              <a:avLst/>
            </a:prstGeom>
          </p:spPr>
        </p:pic>
      </p:grpSp>
      <p:sp>
        <p:nvSpPr>
          <p:cNvPr id="93" name="object 93"/>
          <p:cNvSpPr txBox="1">
            <a:spLocks noGrp="1"/>
          </p:cNvSpPr>
          <p:nvPr>
            <p:ph type="title"/>
          </p:nvPr>
        </p:nvSpPr>
        <p:spPr>
          <a:xfrm>
            <a:off x="588574" y="1831160"/>
            <a:ext cx="8137466" cy="2475037"/>
          </a:xfrm>
          <a:prstGeom prst="rect">
            <a:avLst/>
          </a:prstGeom>
        </p:spPr>
        <p:txBody>
          <a:bodyPr vert="horz" wrap="square" lIns="0" tIns="12700" rIns="0" bIns="0" rtlCol="0">
            <a:spAutoFit/>
          </a:bodyPr>
          <a:lstStyle/>
          <a:p>
            <a:pPr marR="5080" indent="11113" algn="ctr"/>
            <a:r>
              <a:rPr lang="es-US" sz="4000" dirty="0">
                <a:solidFill>
                  <a:srgbClr val="FFFFFF"/>
                </a:solidFill>
              </a:rPr>
              <a:t>Formación en derechos civiles para los programas de nutrición y distribución de </a:t>
            </a:r>
            <a:r>
              <a:rPr lang="es-US" sz="4000" dirty="0">
                <a:solidFill>
                  <a:srgbClr val="FFFFFF"/>
                </a:solidFill>
                <a:latin typeface="Verdana"/>
                <a:cs typeface="Verdana"/>
              </a:rPr>
              <a:t>alimentos del USDA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4E7EE"/>
          </a:solidFill>
        </p:spPr>
        <p:txBody>
          <a:bodyPr wrap="square" lIns="0" tIns="0" rIns="0" bIns="0" rtlCol="0"/>
          <a:lstStyle/>
          <a:p>
            <a:endParaRPr dirty="0"/>
          </a:p>
        </p:txBody>
      </p:sp>
      <p:grpSp>
        <p:nvGrpSpPr>
          <p:cNvPr id="3" name="object 3"/>
          <p:cNvGrpSpPr/>
          <p:nvPr/>
        </p:nvGrpSpPr>
        <p:grpSpPr>
          <a:xfrm>
            <a:off x="-9524" y="4748784"/>
            <a:ext cx="9163050" cy="394970"/>
            <a:chOff x="-9524" y="4748784"/>
            <a:chExt cx="9163050" cy="394970"/>
          </a:xfrm>
        </p:grpSpPr>
        <p:pic>
          <p:nvPicPr>
            <p:cNvPr id="4" name="object 4"/>
            <p:cNvPicPr/>
            <p:nvPr/>
          </p:nvPicPr>
          <p:blipFill>
            <a:blip r:embed="rId3" cstate="print"/>
            <a:stretch>
              <a:fillRect/>
            </a:stretch>
          </p:blipFill>
          <p:spPr>
            <a:xfrm>
              <a:off x="0" y="4748784"/>
              <a:ext cx="9144000" cy="394716"/>
            </a:xfrm>
            <a:prstGeom prst="rect">
              <a:avLst/>
            </a:prstGeom>
          </p:spPr>
        </p:pic>
        <p:sp>
          <p:nvSpPr>
            <p:cNvPr id="5" name="object 5"/>
            <p:cNvSpPr/>
            <p:nvPr/>
          </p:nvSpPr>
          <p:spPr>
            <a:xfrm>
              <a:off x="0" y="4773930"/>
              <a:ext cx="9144000" cy="320040"/>
            </a:xfrm>
            <a:custGeom>
              <a:avLst/>
              <a:gdLst/>
              <a:ahLst/>
              <a:cxnLst/>
              <a:rect l="l" t="t" r="r" b="b"/>
              <a:pathLst>
                <a:path w="9144000" h="320039">
                  <a:moveTo>
                    <a:pt x="9144000" y="0"/>
                  </a:moveTo>
                  <a:lnTo>
                    <a:pt x="0" y="0"/>
                  </a:lnTo>
                  <a:lnTo>
                    <a:pt x="0" y="320040"/>
                  </a:lnTo>
                  <a:lnTo>
                    <a:pt x="9144000" y="320040"/>
                  </a:lnTo>
                  <a:lnTo>
                    <a:pt x="9144000" y="0"/>
                  </a:lnTo>
                  <a:close/>
                </a:path>
              </a:pathLst>
            </a:custGeom>
            <a:solidFill>
              <a:srgbClr val="003C78"/>
            </a:solidFill>
          </p:spPr>
          <p:txBody>
            <a:bodyPr wrap="square" lIns="0" tIns="0" rIns="0" bIns="0" rtlCol="0"/>
            <a:lstStyle/>
            <a:p>
              <a:endParaRPr dirty="0"/>
            </a:p>
          </p:txBody>
        </p:sp>
        <p:sp>
          <p:nvSpPr>
            <p:cNvPr id="6" name="object 6"/>
            <p:cNvSpPr/>
            <p:nvPr/>
          </p:nvSpPr>
          <p:spPr>
            <a:xfrm>
              <a:off x="0" y="4800992"/>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sp>
          <p:nvSpPr>
            <p:cNvPr id="7" name="object 7"/>
            <p:cNvSpPr/>
            <p:nvPr/>
          </p:nvSpPr>
          <p:spPr>
            <a:xfrm>
              <a:off x="0" y="5069216"/>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grpSp>
      <p:sp>
        <p:nvSpPr>
          <p:cNvPr id="8" name="object 8"/>
          <p:cNvSpPr txBox="1">
            <a:spLocks noGrp="1"/>
          </p:cNvSpPr>
          <p:nvPr>
            <p:ph type="title"/>
          </p:nvPr>
        </p:nvSpPr>
        <p:spPr>
          <a:xfrm>
            <a:off x="535940" y="114443"/>
            <a:ext cx="8042909" cy="1160172"/>
          </a:xfrm>
          <a:prstGeom prst="rect">
            <a:avLst/>
          </a:prstGeom>
        </p:spPr>
        <p:txBody>
          <a:bodyPr vert="horz" wrap="square" lIns="0" tIns="51672" rIns="0" bIns="0" rtlCol="0">
            <a:spAutoFit/>
          </a:bodyPr>
          <a:lstStyle/>
          <a:p>
            <a:pPr marL="28575" algn="ctr">
              <a:lnSpc>
                <a:spcPct val="100000"/>
              </a:lnSpc>
              <a:spcBef>
                <a:spcPts val="100"/>
              </a:spcBef>
            </a:pPr>
            <a:r>
              <a:rPr lang="es-US" dirty="0"/>
              <a:t>Cartel obligatorio </a:t>
            </a:r>
            <a:br>
              <a:rPr lang="es-US" dirty="0"/>
            </a:br>
            <a:r>
              <a:rPr lang="es-US" dirty="0"/>
              <a:t>“Justicia para todos”</a:t>
            </a:r>
          </a:p>
        </p:txBody>
      </p:sp>
      <p:pic>
        <p:nvPicPr>
          <p:cNvPr id="9" name="object 9"/>
          <p:cNvPicPr/>
          <p:nvPr/>
        </p:nvPicPr>
        <p:blipFill>
          <a:blip r:embed="rId4">
            <a:extLst>
              <a:ext uri="{28A0092B-C50C-407E-A947-70E740481C1C}">
                <a14:useLocalDpi xmlns:a14="http://schemas.microsoft.com/office/drawing/2010/main" val="0"/>
              </a:ext>
            </a:extLst>
          </a:blip>
          <a:srcRect/>
          <a:stretch/>
        </p:blipFill>
        <p:spPr>
          <a:xfrm>
            <a:off x="459104" y="1465427"/>
            <a:ext cx="4018787" cy="3075990"/>
          </a:xfrm>
          <a:prstGeom prst="rect">
            <a:avLst/>
          </a:prstGeom>
        </p:spPr>
      </p:pic>
      <p:pic>
        <p:nvPicPr>
          <p:cNvPr id="10" name="object 10"/>
          <p:cNvPicPr/>
          <p:nvPr/>
        </p:nvPicPr>
        <p:blipFill>
          <a:blip r:embed="rId5" cstate="print"/>
          <a:stretch>
            <a:fillRect/>
          </a:stretch>
        </p:blipFill>
        <p:spPr>
          <a:xfrm>
            <a:off x="5564885" y="1289303"/>
            <a:ext cx="2220455" cy="3429000"/>
          </a:xfrm>
          <a:prstGeom prst="rect">
            <a:avLst/>
          </a:prstGeom>
        </p:spPr>
      </p:pic>
      <p:sp>
        <p:nvSpPr>
          <p:cNvPr id="12" name="object 12"/>
          <p:cNvSpPr txBox="1">
            <a:spLocks noGrp="1"/>
          </p:cNvSpPr>
          <p:nvPr>
            <p:ph type="ftr" sz="quarter" idx="5"/>
          </p:nvPr>
        </p:nvSpPr>
        <p:spPr>
          <a:xfrm>
            <a:off x="78738" y="4810661"/>
            <a:ext cx="49504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13" name="object 13"/>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10</a:t>
            </a:fld>
            <a:endParaRPr dirty="0">
              <a:latin typeface="Century" panose="020406040505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83538"/>
            <a:ext cx="8150859" cy="566822"/>
          </a:xfrm>
          <a:prstGeom prst="rect">
            <a:avLst/>
          </a:prstGeom>
        </p:spPr>
        <p:txBody>
          <a:bodyPr vert="horz" wrap="square" lIns="0" tIns="12700" rIns="0" bIns="0" rtlCol="0">
            <a:spAutoFit/>
          </a:bodyPr>
          <a:lstStyle/>
          <a:p>
            <a:pPr marL="12700" algn="ctr">
              <a:lnSpc>
                <a:spcPct val="100000"/>
              </a:lnSpc>
              <a:spcBef>
                <a:spcPts val="100"/>
              </a:spcBef>
            </a:pPr>
            <a:r>
              <a:rPr lang="es-US" dirty="0"/>
              <a:t>Información sobre el programa</a:t>
            </a:r>
          </a:p>
        </p:txBody>
      </p:sp>
      <p:sp>
        <p:nvSpPr>
          <p:cNvPr id="3" name="object 3"/>
          <p:cNvSpPr txBox="1"/>
          <p:nvPr/>
        </p:nvSpPr>
        <p:spPr>
          <a:xfrm>
            <a:off x="535940" y="1291843"/>
            <a:ext cx="4127500" cy="3403496"/>
          </a:xfrm>
          <a:prstGeom prst="rect">
            <a:avLst/>
          </a:prstGeom>
        </p:spPr>
        <p:txBody>
          <a:bodyPr vert="horz" wrap="square" lIns="0" tIns="45720" rIns="0" bIns="0" rtlCol="0">
            <a:spAutoFit/>
          </a:bodyPr>
          <a:lstStyle/>
          <a:p>
            <a:pPr marL="241300" marR="772795" indent="-228600">
              <a:lnSpc>
                <a:spcPts val="2050"/>
              </a:lnSpc>
              <a:spcBef>
                <a:spcPts val="360"/>
              </a:spcBef>
              <a:buClr>
                <a:srgbClr val="013775"/>
              </a:buClr>
              <a:buFont typeface="Arial"/>
              <a:buChar char="•"/>
              <a:tabLst>
                <a:tab pos="240665" algn="l"/>
                <a:tab pos="241300" algn="l"/>
              </a:tabLst>
            </a:pPr>
            <a:r>
              <a:rPr lang="es-US" dirty="0">
                <a:solidFill>
                  <a:srgbClr val="001F3B"/>
                </a:solidFill>
                <a:latin typeface="Tahoma"/>
                <a:cs typeface="Tahoma"/>
              </a:rPr>
              <a:t>Publicar información sobre el programa.</a:t>
            </a:r>
          </a:p>
          <a:p>
            <a:pPr>
              <a:lnSpc>
                <a:spcPct val="100000"/>
              </a:lnSpc>
              <a:spcBef>
                <a:spcPts val="55"/>
              </a:spcBef>
              <a:buClr>
                <a:srgbClr val="013775"/>
              </a:buClr>
              <a:buFont typeface="Arial"/>
              <a:buChar char="•"/>
            </a:pPr>
            <a:endParaRPr sz="2400" dirty="0">
              <a:latin typeface="Tahoma"/>
              <a:cs typeface="Tahoma"/>
            </a:endParaRPr>
          </a:p>
          <a:p>
            <a:pPr marL="241300" marR="5080" indent="-228600">
              <a:lnSpc>
                <a:spcPts val="2050"/>
              </a:lnSpc>
              <a:spcBef>
                <a:spcPts val="5"/>
              </a:spcBef>
              <a:buClr>
                <a:srgbClr val="013775"/>
              </a:buClr>
              <a:buFont typeface="Arial"/>
              <a:buChar char="•"/>
              <a:tabLst>
                <a:tab pos="240665" algn="l"/>
                <a:tab pos="241300" algn="l"/>
              </a:tabLst>
            </a:pPr>
            <a:r>
              <a:rPr lang="es-US" dirty="0">
                <a:solidFill>
                  <a:srgbClr val="001F3B"/>
                </a:solidFill>
                <a:latin typeface="Tahoma"/>
                <a:cs typeface="Tahoma"/>
              </a:rPr>
              <a:t>Informar a las personas que puedan ser elegibles, solicitantes y participantes de lo siguiente:</a:t>
            </a:r>
          </a:p>
          <a:p>
            <a:pPr>
              <a:lnSpc>
                <a:spcPct val="100000"/>
              </a:lnSpc>
              <a:spcBef>
                <a:spcPts val="55"/>
              </a:spcBef>
              <a:buClr>
                <a:srgbClr val="013775"/>
              </a:buClr>
              <a:buFont typeface="Arial"/>
              <a:buChar char="•"/>
            </a:pPr>
            <a:endParaRPr sz="2400" dirty="0">
              <a:latin typeface="Tahoma"/>
              <a:cs typeface="Tahoma"/>
            </a:endParaRPr>
          </a:p>
          <a:p>
            <a:pPr marL="469900" marR="317500" lvl="1" indent="-228600">
              <a:lnSpc>
                <a:spcPts val="2050"/>
              </a:lnSpc>
              <a:buClr>
                <a:srgbClr val="013775"/>
              </a:buClr>
              <a:buSzPct val="94736"/>
              <a:buFont typeface="Arial"/>
              <a:buChar char="•"/>
              <a:tabLst>
                <a:tab pos="469900" algn="l"/>
              </a:tabLst>
            </a:pPr>
            <a:r>
              <a:rPr lang="es-US" dirty="0">
                <a:solidFill>
                  <a:srgbClr val="001F3B"/>
                </a:solidFill>
                <a:latin typeface="Tahoma"/>
                <a:cs typeface="Tahoma"/>
              </a:rPr>
              <a:t>Derechos del programa y pasos para participar.</a:t>
            </a:r>
          </a:p>
          <a:p>
            <a:pPr lvl="1">
              <a:lnSpc>
                <a:spcPct val="100000"/>
              </a:lnSpc>
              <a:spcBef>
                <a:spcPts val="40"/>
              </a:spcBef>
              <a:buClr>
                <a:srgbClr val="013775"/>
              </a:buClr>
              <a:buFont typeface="Arial"/>
              <a:buChar char="•"/>
            </a:pPr>
            <a:endParaRPr sz="2400" dirty="0">
              <a:latin typeface="Tahoma"/>
              <a:cs typeface="Tahoma"/>
            </a:endParaRPr>
          </a:p>
          <a:p>
            <a:pPr marL="469900" lvl="1" indent="-228600">
              <a:lnSpc>
                <a:spcPct val="100000"/>
              </a:lnSpc>
              <a:buClr>
                <a:srgbClr val="013775"/>
              </a:buClr>
              <a:buSzPct val="94736"/>
              <a:buFont typeface="Arial"/>
              <a:buChar char="•"/>
              <a:tabLst>
                <a:tab pos="469900" algn="l"/>
              </a:tabLst>
            </a:pPr>
            <a:r>
              <a:rPr lang="es-US" dirty="0">
                <a:solidFill>
                  <a:srgbClr val="001F3B"/>
                </a:solidFill>
                <a:latin typeface="Tahoma"/>
                <a:cs typeface="Tahoma"/>
              </a:rPr>
              <a:t>Cambios en los programas.</a:t>
            </a:r>
          </a:p>
        </p:txBody>
      </p:sp>
      <p:pic>
        <p:nvPicPr>
          <p:cNvPr id="4" name="object 4"/>
          <p:cNvPicPr/>
          <p:nvPr/>
        </p:nvPicPr>
        <p:blipFill>
          <a:blip r:embed="rId3" cstate="print"/>
          <a:stretch>
            <a:fillRect/>
          </a:stretch>
        </p:blipFill>
        <p:spPr>
          <a:xfrm>
            <a:off x="4663440" y="1751850"/>
            <a:ext cx="4023359" cy="2503918"/>
          </a:xfrm>
          <a:prstGeom prst="rect">
            <a:avLst/>
          </a:prstGeom>
        </p:spPr>
      </p:pic>
      <p:sp>
        <p:nvSpPr>
          <p:cNvPr id="6" name="object 6"/>
          <p:cNvSpPr txBox="1">
            <a:spLocks noGrp="1"/>
          </p:cNvSpPr>
          <p:nvPr>
            <p:ph type="ftr" sz="quarter" idx="5"/>
          </p:nvPr>
        </p:nvSpPr>
        <p:spPr>
          <a:xfrm>
            <a:off x="78738" y="4810661"/>
            <a:ext cx="4127499"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11</a:t>
            </a:fld>
            <a:endParaRPr dirty="0">
              <a:latin typeface="Century" panose="020406040505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199" y="383538"/>
            <a:ext cx="8187815" cy="566822"/>
          </a:xfrm>
          <a:prstGeom prst="rect">
            <a:avLst/>
          </a:prstGeom>
        </p:spPr>
        <p:txBody>
          <a:bodyPr vert="horz" wrap="square" lIns="0" tIns="12700" rIns="0" bIns="0" rtlCol="0">
            <a:spAutoFit/>
          </a:bodyPr>
          <a:lstStyle/>
          <a:p>
            <a:pPr marL="12700" algn="ctr">
              <a:lnSpc>
                <a:spcPct val="100000"/>
              </a:lnSpc>
              <a:spcBef>
                <a:spcPts val="100"/>
              </a:spcBef>
            </a:pPr>
            <a:r>
              <a:rPr lang="es-US" dirty="0"/>
              <a:t>Declaración de no discriminación</a:t>
            </a:r>
          </a:p>
        </p:txBody>
      </p:sp>
      <p:pic>
        <p:nvPicPr>
          <p:cNvPr id="3" name="object 3"/>
          <p:cNvPicPr/>
          <p:nvPr/>
        </p:nvPicPr>
        <p:blipFill>
          <a:blip r:embed="rId3" cstate="print">
            <a:extLst>
              <a:ext uri="{28A0092B-C50C-407E-A947-70E740481C1C}">
                <a14:useLocalDpi xmlns:a14="http://schemas.microsoft.com/office/drawing/2010/main" val="0"/>
              </a:ext>
            </a:extLst>
          </a:blip>
          <a:srcRect/>
          <a:stretch/>
        </p:blipFill>
        <p:spPr>
          <a:xfrm>
            <a:off x="459752" y="1394460"/>
            <a:ext cx="4018255" cy="3218687"/>
          </a:xfrm>
          <a:prstGeom prst="rect">
            <a:avLst/>
          </a:prstGeom>
        </p:spPr>
      </p:pic>
      <p:sp>
        <p:nvSpPr>
          <p:cNvPr id="4" name="object 4"/>
          <p:cNvSpPr txBox="1"/>
          <p:nvPr/>
        </p:nvSpPr>
        <p:spPr>
          <a:xfrm>
            <a:off x="4741875" y="1320800"/>
            <a:ext cx="3673475" cy="3013646"/>
          </a:xfrm>
          <a:prstGeom prst="rect">
            <a:avLst/>
          </a:prstGeom>
        </p:spPr>
        <p:txBody>
          <a:bodyPr vert="horz" wrap="square" lIns="0" tIns="12700" rIns="0" bIns="0" rtlCol="0">
            <a:spAutoFit/>
          </a:bodyPr>
          <a:lstStyle/>
          <a:p>
            <a:pPr marL="12700" marR="5080" indent="-635">
              <a:spcBef>
                <a:spcPts val="100"/>
              </a:spcBef>
              <a:tabLst>
                <a:tab pos="362585" algn="l"/>
              </a:tabLst>
            </a:pPr>
            <a:r>
              <a:rPr lang="es-US" sz="2000" dirty="0">
                <a:solidFill>
                  <a:srgbClr val="001F3B"/>
                </a:solidFill>
                <a:latin typeface="Tahoma"/>
                <a:cs typeface="Tahoma"/>
              </a:rPr>
              <a:t>Es importante transmitir un mensaje de igualdad de oportunidades en </a:t>
            </a:r>
            <a:r>
              <a:rPr lang="es-US" sz="2000" b="1" u="sng" dirty="0">
                <a:solidFill>
                  <a:srgbClr val="001F3B"/>
                </a:solidFill>
                <a:uFill>
                  <a:solidFill>
                    <a:srgbClr val="001F3B"/>
                  </a:solidFill>
                </a:uFill>
                <a:latin typeface="Tahoma"/>
                <a:cs typeface="Tahoma"/>
              </a:rPr>
              <a:t>todos</a:t>
            </a:r>
            <a:r>
              <a:rPr lang="es-US" sz="2000" b="1" dirty="0">
                <a:solidFill>
                  <a:srgbClr val="001F3B"/>
                </a:solidFill>
                <a:latin typeface="Tahoma"/>
                <a:cs typeface="Tahoma"/>
              </a:rPr>
              <a:t> </a:t>
            </a:r>
            <a:r>
              <a:rPr lang="es-US" sz="2000" dirty="0">
                <a:solidFill>
                  <a:srgbClr val="001F3B"/>
                </a:solidFill>
                <a:latin typeface="Tahoma"/>
                <a:cs typeface="Tahoma"/>
              </a:rPr>
              <a:t>los materiales utilizados para brindar información sobre el programa:</a:t>
            </a:r>
          </a:p>
          <a:p>
            <a:pPr marL="355600" indent="-343535">
              <a:lnSpc>
                <a:spcPct val="100000"/>
              </a:lnSpc>
              <a:spcBef>
                <a:spcPts val="600"/>
              </a:spcBef>
              <a:buClr>
                <a:srgbClr val="013775"/>
              </a:buClr>
              <a:buFont typeface="Arial"/>
              <a:buChar char="•"/>
              <a:tabLst>
                <a:tab pos="355600" algn="l"/>
                <a:tab pos="356235" algn="l"/>
              </a:tabLst>
            </a:pPr>
            <a:r>
              <a:rPr lang="es-US" sz="2000" dirty="0">
                <a:solidFill>
                  <a:srgbClr val="001F3B"/>
                </a:solidFill>
                <a:latin typeface="Tahoma"/>
                <a:cs typeface="Tahoma"/>
              </a:rPr>
              <a:t>Página web</a:t>
            </a:r>
          </a:p>
          <a:p>
            <a:pPr marL="355600" indent="-343535">
              <a:lnSpc>
                <a:spcPct val="100000"/>
              </a:lnSpc>
              <a:spcBef>
                <a:spcPts val="600"/>
              </a:spcBef>
              <a:buClr>
                <a:srgbClr val="013775"/>
              </a:buClr>
              <a:buFont typeface="Arial"/>
              <a:buChar char="•"/>
              <a:tabLst>
                <a:tab pos="355600" algn="l"/>
                <a:tab pos="356235" algn="l"/>
              </a:tabLst>
            </a:pPr>
            <a:r>
              <a:rPr lang="es-US" sz="2000" dirty="0">
                <a:solidFill>
                  <a:srgbClr val="001F3B"/>
                </a:solidFill>
                <a:latin typeface="Tahoma"/>
                <a:cs typeface="Tahoma"/>
              </a:rPr>
              <a:t>Folletos del programa</a:t>
            </a:r>
          </a:p>
          <a:p>
            <a:pPr marL="355600" indent="-343535">
              <a:lnSpc>
                <a:spcPct val="100000"/>
              </a:lnSpc>
              <a:spcBef>
                <a:spcPts val="600"/>
              </a:spcBef>
              <a:buClr>
                <a:srgbClr val="013775"/>
              </a:buClr>
              <a:buFont typeface="Arial"/>
              <a:buChar char="•"/>
              <a:tabLst>
                <a:tab pos="355600" algn="l"/>
                <a:tab pos="356235" algn="l"/>
              </a:tabLst>
            </a:pPr>
            <a:r>
              <a:rPr lang="es-US" sz="2000" dirty="0">
                <a:solidFill>
                  <a:srgbClr val="001F3B"/>
                </a:solidFill>
                <a:latin typeface="Tahoma"/>
                <a:cs typeface="Tahoma"/>
              </a:rPr>
              <a:t>Formulario de elegibilidad</a:t>
            </a:r>
            <a:endParaRPr lang="es-US" sz="2400" dirty="0">
              <a:solidFill>
                <a:srgbClr val="001F3B"/>
              </a:solidFill>
              <a:latin typeface="Tahoma"/>
              <a:cs typeface="Tahoma"/>
            </a:endParaRPr>
          </a:p>
        </p:txBody>
      </p:sp>
      <p:sp>
        <p:nvSpPr>
          <p:cNvPr id="6" name="object 6"/>
          <p:cNvSpPr txBox="1">
            <a:spLocks noGrp="1"/>
          </p:cNvSpPr>
          <p:nvPr>
            <p:ph type="ftr" sz="quarter" idx="5"/>
          </p:nvPr>
        </p:nvSpPr>
        <p:spPr>
          <a:xfrm>
            <a:off x="78738" y="4810661"/>
            <a:ext cx="59410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12</a:t>
            </a:fld>
            <a:endParaRPr dirty="0">
              <a:latin typeface="Century" panose="020406040505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357118"/>
            <a:ext cx="6398260" cy="635635"/>
          </a:xfrm>
          <a:prstGeom prst="rect">
            <a:avLst/>
          </a:prstGeom>
        </p:spPr>
        <p:txBody>
          <a:bodyPr vert="horz" wrap="square" lIns="0" tIns="12700" rIns="0" bIns="0" rtlCol="0">
            <a:spAutoFit/>
          </a:bodyPr>
          <a:lstStyle/>
          <a:p>
            <a:pPr marL="12700">
              <a:lnSpc>
                <a:spcPct val="100000"/>
              </a:lnSpc>
              <a:spcBef>
                <a:spcPts val="100"/>
              </a:spcBef>
            </a:pPr>
            <a:r>
              <a:rPr lang="es-US" sz="4000" dirty="0">
                <a:solidFill>
                  <a:srgbClr val="FFFFFF"/>
                </a:solidFill>
                <a:latin typeface="Verdana"/>
                <a:cs typeface="Verdana"/>
              </a:rPr>
              <a:t>Debate</a:t>
            </a:r>
          </a:p>
        </p:txBody>
      </p:sp>
      <p:sp>
        <p:nvSpPr>
          <p:cNvPr id="3" name="object 3"/>
          <p:cNvSpPr txBox="1"/>
          <p:nvPr/>
        </p:nvSpPr>
        <p:spPr>
          <a:xfrm>
            <a:off x="307340" y="3593846"/>
            <a:ext cx="6017260" cy="391160"/>
          </a:xfrm>
          <a:prstGeom prst="rect">
            <a:avLst/>
          </a:prstGeom>
        </p:spPr>
        <p:txBody>
          <a:bodyPr vert="horz" wrap="square" lIns="0" tIns="12700" rIns="0" bIns="0" rtlCol="0">
            <a:spAutoFit/>
          </a:bodyPr>
          <a:lstStyle/>
          <a:p>
            <a:pPr marL="12700">
              <a:lnSpc>
                <a:spcPct val="100000"/>
              </a:lnSpc>
              <a:spcBef>
                <a:spcPts val="100"/>
              </a:spcBef>
            </a:pPr>
            <a:r>
              <a:rPr lang="es-US" sz="2400" dirty="0">
                <a:solidFill>
                  <a:srgbClr val="FFFFFF"/>
                </a:solidFill>
                <a:latin typeface="Tahoma"/>
                <a:cs typeface="Tahoma"/>
              </a:rPr>
              <a:t>Considere lo siguiente.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14443"/>
            <a:ext cx="8042909" cy="1736373"/>
          </a:xfrm>
          <a:prstGeom prst="rect">
            <a:avLst/>
          </a:prstGeom>
        </p:spPr>
        <p:txBody>
          <a:bodyPr vert="horz" wrap="square" lIns="0" tIns="12700" rIns="0" bIns="0" rtlCol="0">
            <a:spAutoFit/>
          </a:bodyPr>
          <a:lstStyle/>
          <a:p>
            <a:pPr marL="12700">
              <a:lnSpc>
                <a:spcPct val="100000"/>
              </a:lnSpc>
              <a:spcBef>
                <a:spcPts val="100"/>
              </a:spcBef>
            </a:pPr>
            <a:r>
              <a:rPr lang="es-US" sz="2800" b="1" dirty="0">
                <a:solidFill>
                  <a:srgbClr val="003C78"/>
                </a:solidFill>
                <a:latin typeface="Verdana"/>
                <a:cs typeface="Verdana"/>
              </a:rPr>
              <a:t>El centro de distribución de despensas de alimentos debe mostrar el cartel “Justicia para todos” en un lugar visible al público.</a:t>
            </a:r>
          </a:p>
        </p:txBody>
      </p:sp>
      <p:sp>
        <p:nvSpPr>
          <p:cNvPr id="5" name="object 5"/>
          <p:cNvSpPr txBox="1">
            <a:spLocks noGrp="1"/>
          </p:cNvSpPr>
          <p:nvPr>
            <p:ph type="ftr" sz="quarter" idx="5"/>
          </p:nvPr>
        </p:nvSpPr>
        <p:spPr>
          <a:xfrm>
            <a:off x="78738" y="4810661"/>
            <a:ext cx="48742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6" name="object 6"/>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14</a:t>
            </a:fld>
            <a:endParaRPr dirty="0">
              <a:latin typeface="Century" panose="02040604050505020304" pitchFamily="18" charset="0"/>
            </a:endParaRPr>
          </a:p>
        </p:txBody>
      </p:sp>
      <p:sp>
        <p:nvSpPr>
          <p:cNvPr id="3" name="object 3"/>
          <p:cNvSpPr txBox="1"/>
          <p:nvPr/>
        </p:nvSpPr>
        <p:spPr>
          <a:xfrm>
            <a:off x="535940" y="2496022"/>
            <a:ext cx="5941060" cy="1122680"/>
          </a:xfrm>
          <a:prstGeom prst="rect">
            <a:avLst/>
          </a:prstGeom>
        </p:spPr>
        <p:txBody>
          <a:bodyPr vert="horz" wrap="square" lIns="0" tIns="12700" rIns="0" bIns="0" rtlCol="0">
            <a:spAutoFit/>
          </a:bodyPr>
          <a:lstStyle/>
          <a:p>
            <a:pPr marL="284480" indent="-272415">
              <a:lnSpc>
                <a:spcPct val="100000"/>
              </a:lnSpc>
              <a:spcBef>
                <a:spcPts val="100"/>
              </a:spcBef>
              <a:buSzPct val="95833"/>
              <a:buFont typeface="Wingdings"/>
              <a:buChar char=""/>
              <a:tabLst>
                <a:tab pos="285115" algn="l"/>
              </a:tabLst>
            </a:pPr>
            <a:r>
              <a:rPr lang="es-US" sz="2400" b="1" dirty="0">
                <a:solidFill>
                  <a:srgbClr val="013775"/>
                </a:solidFill>
                <a:latin typeface="Tahoma"/>
                <a:cs typeface="Tahoma"/>
              </a:rPr>
              <a:t>Verdadero</a:t>
            </a:r>
          </a:p>
          <a:p>
            <a:pPr>
              <a:lnSpc>
                <a:spcPct val="100000"/>
              </a:lnSpc>
              <a:spcBef>
                <a:spcPts val="40"/>
              </a:spcBef>
              <a:buClr>
                <a:srgbClr val="013775"/>
              </a:buClr>
              <a:buFont typeface="Wingdings"/>
              <a:buChar char=""/>
            </a:pPr>
            <a:endParaRPr sz="2350" dirty="0">
              <a:latin typeface="Tahoma"/>
              <a:cs typeface="Tahoma"/>
            </a:endParaRPr>
          </a:p>
          <a:p>
            <a:pPr marL="284480" indent="-272415">
              <a:lnSpc>
                <a:spcPct val="100000"/>
              </a:lnSpc>
              <a:buSzPct val="95833"/>
              <a:buFont typeface="Wingdings"/>
              <a:buChar char=""/>
              <a:tabLst>
                <a:tab pos="285115" algn="l"/>
              </a:tabLst>
            </a:pPr>
            <a:r>
              <a:rPr lang="es-US" sz="2400" b="1" dirty="0">
                <a:solidFill>
                  <a:srgbClr val="013775"/>
                </a:solidFill>
                <a:latin typeface="Tahoma"/>
                <a:cs typeface="Tahoma"/>
              </a:rPr>
              <a:t>Falso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199" y="406398"/>
            <a:ext cx="8187815" cy="589915"/>
          </a:xfrm>
          <a:prstGeom prst="rect">
            <a:avLst/>
          </a:prstGeom>
        </p:spPr>
        <p:txBody>
          <a:bodyPr vert="horz" wrap="square" lIns="0" tIns="12700" rIns="0" bIns="0" rtlCol="0">
            <a:spAutoFit/>
          </a:bodyPr>
          <a:lstStyle/>
          <a:p>
            <a:pPr marL="12700" algn="ctr">
              <a:lnSpc>
                <a:spcPct val="100000"/>
              </a:lnSpc>
              <a:spcBef>
                <a:spcPts val="100"/>
              </a:spcBef>
            </a:pPr>
            <a:r>
              <a:rPr lang="es-US" sz="3700" dirty="0"/>
              <a:t>Conocimientos limitados del inglés</a:t>
            </a:r>
          </a:p>
        </p:txBody>
      </p:sp>
      <p:pic>
        <p:nvPicPr>
          <p:cNvPr id="3" name="object 3"/>
          <p:cNvPicPr/>
          <p:nvPr/>
        </p:nvPicPr>
        <p:blipFill>
          <a:blip r:embed="rId3" cstate="print"/>
          <a:stretch>
            <a:fillRect/>
          </a:stretch>
        </p:blipFill>
        <p:spPr>
          <a:xfrm>
            <a:off x="457200" y="1492758"/>
            <a:ext cx="4023359" cy="3022091"/>
          </a:xfrm>
          <a:prstGeom prst="rect">
            <a:avLst/>
          </a:prstGeom>
        </p:spPr>
      </p:pic>
      <p:sp>
        <p:nvSpPr>
          <p:cNvPr id="4" name="object 4"/>
          <p:cNvSpPr txBox="1"/>
          <p:nvPr/>
        </p:nvSpPr>
        <p:spPr>
          <a:xfrm>
            <a:off x="4800600" y="1501461"/>
            <a:ext cx="4173221" cy="2322431"/>
          </a:xfrm>
          <a:prstGeom prst="rect">
            <a:avLst/>
          </a:prstGeom>
        </p:spPr>
        <p:txBody>
          <a:bodyPr vert="horz" wrap="square" lIns="0" tIns="80010" rIns="0" bIns="0" rtlCol="0">
            <a:spAutoFit/>
          </a:bodyPr>
          <a:lstStyle/>
          <a:p>
            <a:pPr marL="241300" marR="5080" indent="-228600">
              <a:lnSpc>
                <a:spcPct val="80000"/>
              </a:lnSpc>
              <a:spcBef>
                <a:spcPts val="630"/>
              </a:spcBef>
              <a:buClr>
                <a:srgbClr val="013775"/>
              </a:buClr>
              <a:buFont typeface="Arial"/>
              <a:buChar char="•"/>
              <a:tabLst>
                <a:tab pos="240665" algn="l"/>
                <a:tab pos="241300" algn="l"/>
              </a:tabLst>
            </a:pPr>
            <a:r>
              <a:rPr lang="es-US" sz="2000" dirty="0">
                <a:solidFill>
                  <a:srgbClr val="001F3B"/>
                </a:solidFill>
                <a:latin typeface="Tahoma"/>
                <a:cs typeface="Tahoma"/>
              </a:rPr>
              <a:t>Obligatorio para los participantes cuyo idioma principal no sea el inglés.</a:t>
            </a:r>
          </a:p>
          <a:p>
            <a:pPr>
              <a:lnSpc>
                <a:spcPct val="100000"/>
              </a:lnSpc>
              <a:spcBef>
                <a:spcPts val="50"/>
              </a:spcBef>
              <a:buClr>
                <a:srgbClr val="013775"/>
              </a:buClr>
              <a:buFont typeface="Arial"/>
              <a:buChar char="•"/>
            </a:pPr>
            <a:endParaRPr sz="2400" dirty="0">
              <a:latin typeface="Tahoma"/>
              <a:cs typeface="Tahoma"/>
            </a:endParaRPr>
          </a:p>
          <a:p>
            <a:pPr marL="241300" marR="185420" indent="-228600">
              <a:lnSpc>
                <a:spcPct val="80000"/>
              </a:lnSpc>
              <a:buClr>
                <a:srgbClr val="013775"/>
              </a:buClr>
              <a:buFont typeface="Arial"/>
              <a:buChar char="•"/>
              <a:tabLst>
                <a:tab pos="240665" algn="l"/>
                <a:tab pos="241300" algn="l"/>
              </a:tabLst>
            </a:pPr>
            <a:r>
              <a:rPr lang="es-US" sz="2000" dirty="0">
                <a:solidFill>
                  <a:srgbClr val="001F3B"/>
                </a:solidFill>
                <a:latin typeface="Tahoma"/>
                <a:cs typeface="Tahoma"/>
              </a:rPr>
              <a:t>La ayuda lingüística debe ser precisa, oportuna y eficaz.</a:t>
            </a:r>
          </a:p>
          <a:p>
            <a:pPr>
              <a:lnSpc>
                <a:spcPct val="100000"/>
              </a:lnSpc>
              <a:spcBef>
                <a:spcPts val="55"/>
              </a:spcBef>
              <a:buClr>
                <a:srgbClr val="013775"/>
              </a:buClr>
              <a:buFont typeface="Arial"/>
              <a:buChar char="•"/>
            </a:pPr>
            <a:endParaRPr sz="2400" dirty="0">
              <a:latin typeface="Tahoma"/>
              <a:cs typeface="Tahoma"/>
            </a:endParaRPr>
          </a:p>
          <a:p>
            <a:pPr marL="241300" marR="309880" indent="-228600">
              <a:lnSpc>
                <a:spcPct val="80000"/>
              </a:lnSpc>
              <a:buClr>
                <a:srgbClr val="013775"/>
              </a:buClr>
              <a:buFont typeface="Arial"/>
              <a:buChar char="•"/>
              <a:tabLst>
                <a:tab pos="240665" algn="l"/>
                <a:tab pos="241300" algn="l"/>
              </a:tabLst>
            </a:pPr>
            <a:r>
              <a:rPr lang="es-US" sz="2000" dirty="0">
                <a:solidFill>
                  <a:srgbClr val="001F3B"/>
                </a:solidFill>
                <a:latin typeface="Tahoma"/>
                <a:cs typeface="Tahoma"/>
              </a:rPr>
              <a:t>Gratis para sepa poco inglés.</a:t>
            </a:r>
          </a:p>
        </p:txBody>
      </p:sp>
      <p:sp>
        <p:nvSpPr>
          <p:cNvPr id="6" name="object 6"/>
          <p:cNvSpPr txBox="1">
            <a:spLocks noGrp="1"/>
          </p:cNvSpPr>
          <p:nvPr>
            <p:ph type="ftr" sz="quarter" idx="5"/>
          </p:nvPr>
        </p:nvSpPr>
        <p:spPr>
          <a:xfrm>
            <a:off x="78738" y="4810661"/>
            <a:ext cx="55600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15</a:t>
            </a:fld>
            <a:endParaRPr dirty="0">
              <a:latin typeface="Century" panose="020406040505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14443"/>
            <a:ext cx="8042909" cy="1023980"/>
          </a:xfrm>
          <a:prstGeom prst="rect">
            <a:avLst/>
          </a:prstGeom>
        </p:spPr>
        <p:txBody>
          <a:bodyPr vert="horz" wrap="square" lIns="0" tIns="160637" rIns="0" bIns="0" rtlCol="0">
            <a:spAutoFit/>
          </a:bodyPr>
          <a:lstStyle/>
          <a:p>
            <a:pPr marL="27940" algn="ctr">
              <a:lnSpc>
                <a:spcPct val="100000"/>
              </a:lnSpc>
              <a:spcBef>
                <a:spcPts val="100"/>
              </a:spcBef>
            </a:pPr>
            <a:r>
              <a:rPr lang="es-US" sz="2800" dirty="0"/>
              <a:t>Ayuda lingüística a hogares</a:t>
            </a:r>
          </a:p>
          <a:p>
            <a:pPr marL="27940" algn="ctr">
              <a:lnSpc>
                <a:spcPct val="100000"/>
              </a:lnSpc>
            </a:pPr>
            <a:r>
              <a:rPr lang="es-US" sz="2800" dirty="0"/>
              <a:t>con conocimientos limitados del inglés</a:t>
            </a:r>
          </a:p>
        </p:txBody>
      </p:sp>
      <p:pic>
        <p:nvPicPr>
          <p:cNvPr id="3" name="object 3"/>
          <p:cNvPicPr/>
          <p:nvPr/>
        </p:nvPicPr>
        <p:blipFill>
          <a:blip r:embed="rId3" cstate="print"/>
          <a:stretch>
            <a:fillRect/>
          </a:stretch>
        </p:blipFill>
        <p:spPr>
          <a:xfrm>
            <a:off x="547877" y="1628394"/>
            <a:ext cx="3816857" cy="2538983"/>
          </a:xfrm>
          <a:prstGeom prst="rect">
            <a:avLst/>
          </a:prstGeom>
        </p:spPr>
      </p:pic>
      <p:grpSp>
        <p:nvGrpSpPr>
          <p:cNvPr id="4" name="object 4"/>
          <p:cNvGrpSpPr/>
          <p:nvPr/>
        </p:nvGrpSpPr>
        <p:grpSpPr>
          <a:xfrm>
            <a:off x="4559109" y="1491297"/>
            <a:ext cx="3831590" cy="784225"/>
            <a:chOff x="4559109" y="1491297"/>
            <a:chExt cx="3831590" cy="784225"/>
          </a:xfrm>
        </p:grpSpPr>
        <p:sp>
          <p:nvSpPr>
            <p:cNvPr id="5" name="object 5"/>
            <p:cNvSpPr/>
            <p:nvPr/>
          </p:nvSpPr>
          <p:spPr>
            <a:xfrm>
              <a:off x="4567046" y="1499235"/>
              <a:ext cx="3815715" cy="768350"/>
            </a:xfrm>
            <a:custGeom>
              <a:avLst/>
              <a:gdLst/>
              <a:ahLst/>
              <a:cxnLst/>
              <a:rect l="l" t="t" r="r" b="b"/>
              <a:pathLst>
                <a:path w="3815715" h="768350">
                  <a:moveTo>
                    <a:pt x="3687317" y="0"/>
                  </a:moveTo>
                  <a:lnTo>
                    <a:pt x="128016" y="0"/>
                  </a:lnTo>
                  <a:lnTo>
                    <a:pt x="78186" y="10060"/>
                  </a:lnTo>
                  <a:lnTo>
                    <a:pt x="37495" y="37495"/>
                  </a:lnTo>
                  <a:lnTo>
                    <a:pt x="10060" y="78186"/>
                  </a:lnTo>
                  <a:lnTo>
                    <a:pt x="0" y="128015"/>
                  </a:lnTo>
                  <a:lnTo>
                    <a:pt x="0" y="640079"/>
                  </a:lnTo>
                  <a:lnTo>
                    <a:pt x="10060" y="689909"/>
                  </a:lnTo>
                  <a:lnTo>
                    <a:pt x="37495" y="730600"/>
                  </a:lnTo>
                  <a:lnTo>
                    <a:pt x="78186" y="758035"/>
                  </a:lnTo>
                  <a:lnTo>
                    <a:pt x="128016" y="768095"/>
                  </a:lnTo>
                  <a:lnTo>
                    <a:pt x="3687317" y="768095"/>
                  </a:lnTo>
                  <a:lnTo>
                    <a:pt x="3737147" y="758035"/>
                  </a:lnTo>
                  <a:lnTo>
                    <a:pt x="3777838" y="730600"/>
                  </a:lnTo>
                  <a:lnTo>
                    <a:pt x="3805273" y="689909"/>
                  </a:lnTo>
                  <a:lnTo>
                    <a:pt x="3815334" y="640079"/>
                  </a:lnTo>
                  <a:lnTo>
                    <a:pt x="3815334" y="128015"/>
                  </a:lnTo>
                  <a:lnTo>
                    <a:pt x="3805273" y="78186"/>
                  </a:lnTo>
                  <a:lnTo>
                    <a:pt x="3777838" y="37495"/>
                  </a:lnTo>
                  <a:lnTo>
                    <a:pt x="3737147" y="10060"/>
                  </a:lnTo>
                  <a:lnTo>
                    <a:pt x="3687317" y="0"/>
                  </a:lnTo>
                  <a:close/>
                </a:path>
              </a:pathLst>
            </a:custGeom>
            <a:solidFill>
              <a:srgbClr val="003C78"/>
            </a:solidFill>
          </p:spPr>
          <p:txBody>
            <a:bodyPr wrap="square" lIns="0" tIns="0" rIns="0" bIns="0" rtlCol="0"/>
            <a:lstStyle/>
            <a:p>
              <a:endParaRPr dirty="0"/>
            </a:p>
          </p:txBody>
        </p:sp>
        <p:sp>
          <p:nvSpPr>
            <p:cNvPr id="6" name="object 6"/>
            <p:cNvSpPr/>
            <p:nvPr/>
          </p:nvSpPr>
          <p:spPr>
            <a:xfrm>
              <a:off x="4567046" y="1499235"/>
              <a:ext cx="3815715" cy="768350"/>
            </a:xfrm>
            <a:custGeom>
              <a:avLst/>
              <a:gdLst/>
              <a:ahLst/>
              <a:cxnLst/>
              <a:rect l="l" t="t" r="r" b="b"/>
              <a:pathLst>
                <a:path w="3815715" h="768350">
                  <a:moveTo>
                    <a:pt x="0" y="128015"/>
                  </a:moveTo>
                  <a:lnTo>
                    <a:pt x="10060" y="78186"/>
                  </a:lnTo>
                  <a:lnTo>
                    <a:pt x="37495" y="37495"/>
                  </a:lnTo>
                  <a:lnTo>
                    <a:pt x="78186" y="10060"/>
                  </a:lnTo>
                  <a:lnTo>
                    <a:pt x="128016" y="0"/>
                  </a:lnTo>
                  <a:lnTo>
                    <a:pt x="3687317" y="0"/>
                  </a:lnTo>
                  <a:lnTo>
                    <a:pt x="3737147" y="10060"/>
                  </a:lnTo>
                  <a:lnTo>
                    <a:pt x="3777838" y="37495"/>
                  </a:lnTo>
                  <a:lnTo>
                    <a:pt x="3805273" y="78186"/>
                  </a:lnTo>
                  <a:lnTo>
                    <a:pt x="3815334" y="128015"/>
                  </a:lnTo>
                  <a:lnTo>
                    <a:pt x="3815334" y="640079"/>
                  </a:lnTo>
                  <a:lnTo>
                    <a:pt x="3805273" y="689909"/>
                  </a:lnTo>
                  <a:lnTo>
                    <a:pt x="3777838" y="730600"/>
                  </a:lnTo>
                  <a:lnTo>
                    <a:pt x="3737147" y="758035"/>
                  </a:lnTo>
                  <a:lnTo>
                    <a:pt x="3687317" y="768095"/>
                  </a:lnTo>
                  <a:lnTo>
                    <a:pt x="128016" y="768095"/>
                  </a:lnTo>
                  <a:lnTo>
                    <a:pt x="78186" y="758035"/>
                  </a:lnTo>
                  <a:lnTo>
                    <a:pt x="37495" y="730600"/>
                  </a:lnTo>
                  <a:lnTo>
                    <a:pt x="10060" y="689909"/>
                  </a:lnTo>
                  <a:lnTo>
                    <a:pt x="0" y="640079"/>
                  </a:lnTo>
                  <a:lnTo>
                    <a:pt x="0" y="128015"/>
                  </a:lnTo>
                  <a:close/>
                </a:path>
              </a:pathLst>
            </a:custGeom>
            <a:ln w="15874">
              <a:solidFill>
                <a:srgbClr val="FFFFFF"/>
              </a:solidFill>
            </a:ln>
          </p:spPr>
          <p:txBody>
            <a:bodyPr wrap="square" lIns="0" tIns="0" rIns="0" bIns="0" rtlCol="0"/>
            <a:lstStyle/>
            <a:p>
              <a:endParaRPr dirty="0"/>
            </a:p>
          </p:txBody>
        </p:sp>
      </p:grpSp>
      <p:grpSp>
        <p:nvGrpSpPr>
          <p:cNvPr id="7" name="object 7"/>
          <p:cNvGrpSpPr/>
          <p:nvPr/>
        </p:nvGrpSpPr>
        <p:grpSpPr>
          <a:xfrm>
            <a:off x="4610925" y="2487997"/>
            <a:ext cx="3832225" cy="783590"/>
            <a:chOff x="4610925" y="2487997"/>
            <a:chExt cx="3832225" cy="783590"/>
          </a:xfrm>
        </p:grpSpPr>
        <p:sp>
          <p:nvSpPr>
            <p:cNvPr id="8" name="object 8"/>
            <p:cNvSpPr/>
            <p:nvPr/>
          </p:nvSpPr>
          <p:spPr>
            <a:xfrm>
              <a:off x="4618863" y="2495934"/>
              <a:ext cx="3816350" cy="767715"/>
            </a:xfrm>
            <a:custGeom>
              <a:avLst/>
              <a:gdLst/>
              <a:ahLst/>
              <a:cxnLst/>
              <a:rect l="l" t="t" r="r" b="b"/>
              <a:pathLst>
                <a:path w="3816350" h="767714">
                  <a:moveTo>
                    <a:pt x="3688207" y="0"/>
                  </a:moveTo>
                  <a:lnTo>
                    <a:pt x="127889" y="0"/>
                  </a:lnTo>
                  <a:lnTo>
                    <a:pt x="78111" y="10049"/>
                  </a:lnTo>
                  <a:lnTo>
                    <a:pt x="37460" y="37455"/>
                  </a:lnTo>
                  <a:lnTo>
                    <a:pt x="10051" y="78106"/>
                  </a:lnTo>
                  <a:lnTo>
                    <a:pt x="0" y="127888"/>
                  </a:lnTo>
                  <a:lnTo>
                    <a:pt x="0" y="639432"/>
                  </a:lnTo>
                  <a:lnTo>
                    <a:pt x="10051" y="689217"/>
                  </a:lnTo>
                  <a:lnTo>
                    <a:pt x="37460" y="729872"/>
                  </a:lnTo>
                  <a:lnTo>
                    <a:pt x="78111" y="757282"/>
                  </a:lnTo>
                  <a:lnTo>
                    <a:pt x="127889" y="767333"/>
                  </a:lnTo>
                  <a:lnTo>
                    <a:pt x="3688207" y="767333"/>
                  </a:lnTo>
                  <a:lnTo>
                    <a:pt x="3737984" y="757282"/>
                  </a:lnTo>
                  <a:lnTo>
                    <a:pt x="3778635" y="729872"/>
                  </a:lnTo>
                  <a:lnTo>
                    <a:pt x="3806044" y="689217"/>
                  </a:lnTo>
                  <a:lnTo>
                    <a:pt x="3816096" y="639432"/>
                  </a:lnTo>
                  <a:lnTo>
                    <a:pt x="3816096" y="127888"/>
                  </a:lnTo>
                  <a:lnTo>
                    <a:pt x="3806044" y="78106"/>
                  </a:lnTo>
                  <a:lnTo>
                    <a:pt x="3778635" y="37455"/>
                  </a:lnTo>
                  <a:lnTo>
                    <a:pt x="3737984" y="10049"/>
                  </a:lnTo>
                  <a:lnTo>
                    <a:pt x="3688207" y="0"/>
                  </a:lnTo>
                  <a:close/>
                </a:path>
              </a:pathLst>
            </a:custGeom>
            <a:solidFill>
              <a:srgbClr val="003C78"/>
            </a:solidFill>
          </p:spPr>
          <p:txBody>
            <a:bodyPr wrap="square" lIns="0" tIns="0" rIns="0" bIns="0" rtlCol="0"/>
            <a:lstStyle/>
            <a:p>
              <a:endParaRPr dirty="0"/>
            </a:p>
          </p:txBody>
        </p:sp>
        <p:sp>
          <p:nvSpPr>
            <p:cNvPr id="9" name="object 9"/>
            <p:cNvSpPr/>
            <p:nvPr/>
          </p:nvSpPr>
          <p:spPr>
            <a:xfrm>
              <a:off x="4618863" y="2495934"/>
              <a:ext cx="3816350" cy="767715"/>
            </a:xfrm>
            <a:custGeom>
              <a:avLst/>
              <a:gdLst/>
              <a:ahLst/>
              <a:cxnLst/>
              <a:rect l="l" t="t" r="r" b="b"/>
              <a:pathLst>
                <a:path w="3816350" h="767714">
                  <a:moveTo>
                    <a:pt x="0" y="127888"/>
                  </a:moveTo>
                  <a:lnTo>
                    <a:pt x="10051" y="78106"/>
                  </a:lnTo>
                  <a:lnTo>
                    <a:pt x="37460" y="37455"/>
                  </a:lnTo>
                  <a:lnTo>
                    <a:pt x="78111" y="10049"/>
                  </a:lnTo>
                  <a:lnTo>
                    <a:pt x="127889" y="0"/>
                  </a:lnTo>
                  <a:lnTo>
                    <a:pt x="3688207" y="0"/>
                  </a:lnTo>
                  <a:lnTo>
                    <a:pt x="3737984" y="10049"/>
                  </a:lnTo>
                  <a:lnTo>
                    <a:pt x="3778635" y="37455"/>
                  </a:lnTo>
                  <a:lnTo>
                    <a:pt x="3806044" y="78106"/>
                  </a:lnTo>
                  <a:lnTo>
                    <a:pt x="3816096" y="127888"/>
                  </a:lnTo>
                  <a:lnTo>
                    <a:pt x="3816096" y="639432"/>
                  </a:lnTo>
                  <a:lnTo>
                    <a:pt x="3806044" y="689217"/>
                  </a:lnTo>
                  <a:lnTo>
                    <a:pt x="3778635" y="729872"/>
                  </a:lnTo>
                  <a:lnTo>
                    <a:pt x="3737984" y="757282"/>
                  </a:lnTo>
                  <a:lnTo>
                    <a:pt x="3688207" y="767333"/>
                  </a:lnTo>
                  <a:lnTo>
                    <a:pt x="127889" y="767333"/>
                  </a:lnTo>
                  <a:lnTo>
                    <a:pt x="78111" y="757282"/>
                  </a:lnTo>
                  <a:lnTo>
                    <a:pt x="37460" y="729872"/>
                  </a:lnTo>
                  <a:lnTo>
                    <a:pt x="10051" y="689217"/>
                  </a:lnTo>
                  <a:lnTo>
                    <a:pt x="0" y="639432"/>
                  </a:lnTo>
                  <a:lnTo>
                    <a:pt x="0" y="127888"/>
                  </a:lnTo>
                  <a:close/>
                </a:path>
              </a:pathLst>
            </a:custGeom>
            <a:ln w="15874">
              <a:solidFill>
                <a:srgbClr val="FFFFFF"/>
              </a:solidFill>
            </a:ln>
          </p:spPr>
          <p:txBody>
            <a:bodyPr wrap="square" lIns="0" tIns="0" rIns="0" bIns="0" rtlCol="0"/>
            <a:lstStyle/>
            <a:p>
              <a:endParaRPr dirty="0"/>
            </a:p>
          </p:txBody>
        </p:sp>
      </p:grpSp>
      <p:grpSp>
        <p:nvGrpSpPr>
          <p:cNvPr id="10" name="object 10"/>
          <p:cNvGrpSpPr/>
          <p:nvPr/>
        </p:nvGrpSpPr>
        <p:grpSpPr>
          <a:xfrm>
            <a:off x="4578921" y="3478594"/>
            <a:ext cx="3863975" cy="865505"/>
            <a:chOff x="4578921" y="3478594"/>
            <a:chExt cx="3863975" cy="865505"/>
          </a:xfrm>
        </p:grpSpPr>
        <p:sp>
          <p:nvSpPr>
            <p:cNvPr id="11" name="object 11"/>
            <p:cNvSpPr/>
            <p:nvPr/>
          </p:nvSpPr>
          <p:spPr>
            <a:xfrm>
              <a:off x="4586859" y="3486532"/>
              <a:ext cx="3848100" cy="849630"/>
            </a:xfrm>
            <a:custGeom>
              <a:avLst/>
              <a:gdLst/>
              <a:ahLst/>
              <a:cxnLst/>
              <a:rect l="l" t="t" r="r" b="b"/>
              <a:pathLst>
                <a:path w="3848100" h="849629">
                  <a:moveTo>
                    <a:pt x="3706495" y="0"/>
                  </a:moveTo>
                  <a:lnTo>
                    <a:pt x="141605" y="0"/>
                  </a:lnTo>
                  <a:lnTo>
                    <a:pt x="96846" y="7219"/>
                  </a:lnTo>
                  <a:lnTo>
                    <a:pt x="57974" y="27321"/>
                  </a:lnTo>
                  <a:lnTo>
                    <a:pt x="27321" y="57974"/>
                  </a:lnTo>
                  <a:lnTo>
                    <a:pt x="7219" y="96846"/>
                  </a:lnTo>
                  <a:lnTo>
                    <a:pt x="0" y="141604"/>
                  </a:lnTo>
                  <a:lnTo>
                    <a:pt x="0" y="708024"/>
                  </a:lnTo>
                  <a:lnTo>
                    <a:pt x="7219" y="752783"/>
                  </a:lnTo>
                  <a:lnTo>
                    <a:pt x="27321" y="791655"/>
                  </a:lnTo>
                  <a:lnTo>
                    <a:pt x="57974" y="822308"/>
                  </a:lnTo>
                  <a:lnTo>
                    <a:pt x="96846" y="842410"/>
                  </a:lnTo>
                  <a:lnTo>
                    <a:pt x="141605" y="849629"/>
                  </a:lnTo>
                  <a:lnTo>
                    <a:pt x="3706495" y="849629"/>
                  </a:lnTo>
                  <a:lnTo>
                    <a:pt x="3751253" y="842410"/>
                  </a:lnTo>
                  <a:lnTo>
                    <a:pt x="3790125" y="822308"/>
                  </a:lnTo>
                  <a:lnTo>
                    <a:pt x="3820778" y="791655"/>
                  </a:lnTo>
                  <a:lnTo>
                    <a:pt x="3840880" y="752783"/>
                  </a:lnTo>
                  <a:lnTo>
                    <a:pt x="3848100" y="708024"/>
                  </a:lnTo>
                  <a:lnTo>
                    <a:pt x="3848100" y="141604"/>
                  </a:lnTo>
                  <a:lnTo>
                    <a:pt x="3840880" y="96846"/>
                  </a:lnTo>
                  <a:lnTo>
                    <a:pt x="3820778" y="57974"/>
                  </a:lnTo>
                  <a:lnTo>
                    <a:pt x="3790125" y="27321"/>
                  </a:lnTo>
                  <a:lnTo>
                    <a:pt x="3751253" y="7219"/>
                  </a:lnTo>
                  <a:lnTo>
                    <a:pt x="3706495" y="0"/>
                  </a:lnTo>
                  <a:close/>
                </a:path>
              </a:pathLst>
            </a:custGeom>
            <a:solidFill>
              <a:srgbClr val="003C78"/>
            </a:solidFill>
          </p:spPr>
          <p:txBody>
            <a:bodyPr wrap="square" lIns="0" tIns="0" rIns="0" bIns="0" rtlCol="0"/>
            <a:lstStyle/>
            <a:p>
              <a:endParaRPr dirty="0"/>
            </a:p>
          </p:txBody>
        </p:sp>
        <p:sp>
          <p:nvSpPr>
            <p:cNvPr id="12" name="object 12"/>
            <p:cNvSpPr/>
            <p:nvPr/>
          </p:nvSpPr>
          <p:spPr>
            <a:xfrm>
              <a:off x="4586859" y="3486532"/>
              <a:ext cx="3848100" cy="849630"/>
            </a:xfrm>
            <a:custGeom>
              <a:avLst/>
              <a:gdLst/>
              <a:ahLst/>
              <a:cxnLst/>
              <a:rect l="l" t="t" r="r" b="b"/>
              <a:pathLst>
                <a:path w="3848100" h="849629">
                  <a:moveTo>
                    <a:pt x="0" y="141604"/>
                  </a:moveTo>
                  <a:lnTo>
                    <a:pt x="7219" y="96846"/>
                  </a:lnTo>
                  <a:lnTo>
                    <a:pt x="27321" y="57974"/>
                  </a:lnTo>
                  <a:lnTo>
                    <a:pt x="57974" y="27321"/>
                  </a:lnTo>
                  <a:lnTo>
                    <a:pt x="96846" y="7219"/>
                  </a:lnTo>
                  <a:lnTo>
                    <a:pt x="141605" y="0"/>
                  </a:lnTo>
                  <a:lnTo>
                    <a:pt x="3706495" y="0"/>
                  </a:lnTo>
                  <a:lnTo>
                    <a:pt x="3751253" y="7219"/>
                  </a:lnTo>
                  <a:lnTo>
                    <a:pt x="3790125" y="27321"/>
                  </a:lnTo>
                  <a:lnTo>
                    <a:pt x="3820778" y="57974"/>
                  </a:lnTo>
                  <a:lnTo>
                    <a:pt x="3840880" y="96846"/>
                  </a:lnTo>
                  <a:lnTo>
                    <a:pt x="3848100" y="141604"/>
                  </a:lnTo>
                  <a:lnTo>
                    <a:pt x="3848100" y="708024"/>
                  </a:lnTo>
                  <a:lnTo>
                    <a:pt x="3840880" y="752783"/>
                  </a:lnTo>
                  <a:lnTo>
                    <a:pt x="3820778" y="791655"/>
                  </a:lnTo>
                  <a:lnTo>
                    <a:pt x="3790125" y="822308"/>
                  </a:lnTo>
                  <a:lnTo>
                    <a:pt x="3751253" y="842410"/>
                  </a:lnTo>
                  <a:lnTo>
                    <a:pt x="3706495" y="849629"/>
                  </a:lnTo>
                  <a:lnTo>
                    <a:pt x="141605" y="849629"/>
                  </a:lnTo>
                  <a:lnTo>
                    <a:pt x="96846" y="842410"/>
                  </a:lnTo>
                  <a:lnTo>
                    <a:pt x="57974" y="822308"/>
                  </a:lnTo>
                  <a:lnTo>
                    <a:pt x="27321" y="791655"/>
                  </a:lnTo>
                  <a:lnTo>
                    <a:pt x="7219" y="752783"/>
                  </a:lnTo>
                  <a:lnTo>
                    <a:pt x="0" y="708024"/>
                  </a:lnTo>
                  <a:lnTo>
                    <a:pt x="0" y="141604"/>
                  </a:lnTo>
                  <a:close/>
                </a:path>
              </a:pathLst>
            </a:custGeom>
            <a:ln w="15875">
              <a:solidFill>
                <a:srgbClr val="FFFFFF"/>
              </a:solidFill>
            </a:ln>
          </p:spPr>
          <p:txBody>
            <a:bodyPr wrap="square" lIns="0" tIns="0" rIns="0" bIns="0" rtlCol="0"/>
            <a:lstStyle/>
            <a:p>
              <a:endParaRPr dirty="0"/>
            </a:p>
          </p:txBody>
        </p:sp>
      </p:grpSp>
      <p:sp>
        <p:nvSpPr>
          <p:cNvPr id="13" name="object 13"/>
          <p:cNvSpPr txBox="1"/>
          <p:nvPr/>
        </p:nvSpPr>
        <p:spPr>
          <a:xfrm>
            <a:off x="4706157" y="1581150"/>
            <a:ext cx="3535045" cy="597599"/>
          </a:xfrm>
          <a:prstGeom prst="rect">
            <a:avLst/>
          </a:prstGeom>
        </p:spPr>
        <p:txBody>
          <a:bodyPr vert="horz" wrap="square" lIns="0" tIns="12700" rIns="0" bIns="0" rtlCol="0">
            <a:spAutoFit/>
          </a:bodyPr>
          <a:lstStyle/>
          <a:p>
            <a:pPr marL="12700">
              <a:lnSpc>
                <a:spcPct val="100000"/>
              </a:lnSpc>
              <a:spcBef>
                <a:spcPts val="100"/>
              </a:spcBef>
            </a:pPr>
            <a:r>
              <a:rPr lang="es-US" sz="1900" dirty="0">
                <a:solidFill>
                  <a:srgbClr val="FFFFFF"/>
                </a:solidFill>
                <a:latin typeface="Tahoma"/>
                <a:cs typeface="Tahoma"/>
              </a:rPr>
              <a:t>Voluntarios que hablan dos idiomas</a:t>
            </a:r>
          </a:p>
        </p:txBody>
      </p:sp>
      <p:sp>
        <p:nvSpPr>
          <p:cNvPr id="15" name="object 15"/>
          <p:cNvSpPr txBox="1">
            <a:spLocks noGrp="1"/>
          </p:cNvSpPr>
          <p:nvPr>
            <p:ph type="ftr" sz="quarter" idx="5"/>
          </p:nvPr>
        </p:nvSpPr>
        <p:spPr>
          <a:xfrm>
            <a:off x="78738" y="4810661"/>
            <a:ext cx="63982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16" name="object 16"/>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16</a:t>
            </a:fld>
            <a:endParaRPr dirty="0">
              <a:latin typeface="Century" panose="02040604050505020304" pitchFamily="18" charset="0"/>
            </a:endParaRPr>
          </a:p>
        </p:txBody>
      </p:sp>
      <p:sp>
        <p:nvSpPr>
          <p:cNvPr id="17" name="object 13">
            <a:extLst>
              <a:ext uri="{FF2B5EF4-FFF2-40B4-BE49-F238E27FC236}">
                <a16:creationId xmlns:a16="http://schemas.microsoft.com/office/drawing/2014/main" id="{4B06A116-4992-BB74-A757-7DE0064D3239}"/>
              </a:ext>
            </a:extLst>
          </p:cNvPr>
          <p:cNvSpPr txBox="1"/>
          <p:nvPr/>
        </p:nvSpPr>
        <p:spPr>
          <a:xfrm>
            <a:off x="4674292" y="2719490"/>
            <a:ext cx="3535045" cy="320601"/>
          </a:xfrm>
          <a:prstGeom prst="rect">
            <a:avLst/>
          </a:prstGeom>
        </p:spPr>
        <p:txBody>
          <a:bodyPr vert="horz" wrap="square" lIns="0" tIns="12700" rIns="0" bIns="0" rtlCol="0">
            <a:spAutoFit/>
          </a:bodyPr>
          <a:lstStyle/>
          <a:p>
            <a:pPr marL="33020" marR="5080" indent="31115"/>
            <a:r>
              <a:rPr lang="es-US" sz="2000" dirty="0">
                <a:solidFill>
                  <a:srgbClr val="FFFFFF"/>
                </a:solidFill>
                <a:latin typeface="Tahoma"/>
                <a:cs typeface="Tahoma"/>
              </a:rPr>
              <a:t>Intérprete de servicio público  </a:t>
            </a:r>
          </a:p>
        </p:txBody>
      </p:sp>
      <p:sp>
        <p:nvSpPr>
          <p:cNvPr id="18" name="object 13">
            <a:extLst>
              <a:ext uri="{FF2B5EF4-FFF2-40B4-BE49-F238E27FC236}">
                <a16:creationId xmlns:a16="http://schemas.microsoft.com/office/drawing/2014/main" id="{F8922308-D06A-68AC-F743-FE5832AA34B8}"/>
              </a:ext>
            </a:extLst>
          </p:cNvPr>
          <p:cNvSpPr txBox="1"/>
          <p:nvPr/>
        </p:nvSpPr>
        <p:spPr>
          <a:xfrm>
            <a:off x="4706157" y="3638550"/>
            <a:ext cx="3535045" cy="628377"/>
          </a:xfrm>
          <a:prstGeom prst="rect">
            <a:avLst/>
          </a:prstGeom>
        </p:spPr>
        <p:txBody>
          <a:bodyPr vert="horz" wrap="square" lIns="0" tIns="12700" rIns="0" bIns="0" rtlCol="0">
            <a:spAutoFit/>
          </a:bodyPr>
          <a:lstStyle/>
          <a:p>
            <a:pPr marL="12700">
              <a:lnSpc>
                <a:spcPct val="100000"/>
              </a:lnSpc>
              <a:spcBef>
                <a:spcPts val="100"/>
              </a:spcBef>
            </a:pPr>
            <a:r>
              <a:rPr lang="es-US" sz="2000" dirty="0">
                <a:solidFill>
                  <a:srgbClr val="FFFFFF"/>
                </a:solidFill>
                <a:latin typeface="Tahoma"/>
                <a:cs typeface="Tahoma"/>
              </a:rPr>
              <a:t>Línea de idiomas o uso de aplicación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03128" y="383538"/>
            <a:ext cx="7338059" cy="635635"/>
          </a:xfrm>
          <a:prstGeom prst="rect">
            <a:avLst/>
          </a:prstGeom>
        </p:spPr>
        <p:txBody>
          <a:bodyPr vert="horz" wrap="square" lIns="0" tIns="12700" rIns="0" bIns="0" rtlCol="0">
            <a:spAutoFit/>
          </a:bodyPr>
          <a:lstStyle/>
          <a:p>
            <a:pPr marL="12700">
              <a:lnSpc>
                <a:spcPct val="100000"/>
              </a:lnSpc>
              <a:spcBef>
                <a:spcPts val="100"/>
              </a:spcBef>
            </a:pPr>
            <a:r>
              <a:rPr lang="es-US" sz="4000" dirty="0"/>
              <a:t>Adaptaciones razonables</a:t>
            </a:r>
          </a:p>
        </p:txBody>
      </p:sp>
      <p:sp>
        <p:nvSpPr>
          <p:cNvPr id="3" name="object 3"/>
          <p:cNvSpPr txBox="1"/>
          <p:nvPr/>
        </p:nvSpPr>
        <p:spPr>
          <a:xfrm>
            <a:off x="535940" y="1320799"/>
            <a:ext cx="3752850" cy="2525395"/>
          </a:xfrm>
          <a:prstGeom prst="rect">
            <a:avLst/>
          </a:prstGeom>
        </p:spPr>
        <p:txBody>
          <a:bodyPr vert="horz" wrap="square" lIns="0" tIns="12700" rIns="0" bIns="0" rtlCol="0">
            <a:spAutoFit/>
          </a:bodyPr>
          <a:lstStyle/>
          <a:p>
            <a:pPr marL="469900" marR="42545" indent="-457200">
              <a:lnSpc>
                <a:spcPct val="100000"/>
              </a:lnSpc>
              <a:spcBef>
                <a:spcPts val="100"/>
              </a:spcBef>
              <a:buClr>
                <a:srgbClr val="013775"/>
              </a:buClr>
              <a:buFont typeface="Arial"/>
              <a:buChar char="•"/>
              <a:tabLst>
                <a:tab pos="469265" algn="l"/>
                <a:tab pos="469900" algn="l"/>
              </a:tabLst>
            </a:pPr>
            <a:r>
              <a:rPr lang="es-US" sz="2200" dirty="0">
                <a:solidFill>
                  <a:srgbClr val="001F3B"/>
                </a:solidFill>
                <a:latin typeface="Tahoma"/>
                <a:cs typeface="Tahoma"/>
              </a:rPr>
              <a:t>Realizar "adaptaciones razonables" para atender a las personas con discapacidades.</a:t>
            </a:r>
          </a:p>
          <a:p>
            <a:pPr>
              <a:lnSpc>
                <a:spcPct val="100000"/>
              </a:lnSpc>
              <a:spcBef>
                <a:spcPts val="35"/>
              </a:spcBef>
              <a:buClr>
                <a:srgbClr val="013775"/>
              </a:buClr>
              <a:buFont typeface="Arial"/>
              <a:buChar char="•"/>
            </a:pPr>
            <a:endParaRPr sz="3150" dirty="0">
              <a:latin typeface="Tahoma"/>
              <a:cs typeface="Tahoma"/>
            </a:endParaRPr>
          </a:p>
          <a:p>
            <a:pPr marL="469900" marR="5080" indent="-457200">
              <a:lnSpc>
                <a:spcPct val="100000"/>
              </a:lnSpc>
              <a:spcBef>
                <a:spcPts val="5"/>
              </a:spcBef>
              <a:buClr>
                <a:srgbClr val="013775"/>
              </a:buClr>
              <a:buFont typeface="Arial"/>
              <a:buChar char="•"/>
              <a:tabLst>
                <a:tab pos="469265" algn="l"/>
                <a:tab pos="469900" algn="l"/>
              </a:tabLst>
            </a:pPr>
            <a:r>
              <a:rPr lang="es-US" sz="2200" dirty="0">
                <a:solidFill>
                  <a:srgbClr val="001F3B"/>
                </a:solidFill>
                <a:latin typeface="Tahoma"/>
                <a:cs typeface="Tahoma"/>
              </a:rPr>
              <a:t>Las discapacidades pueden ser físicas o mentales.</a:t>
            </a:r>
          </a:p>
        </p:txBody>
      </p:sp>
      <p:pic>
        <p:nvPicPr>
          <p:cNvPr id="4" name="object 4"/>
          <p:cNvPicPr/>
          <p:nvPr/>
        </p:nvPicPr>
        <p:blipFill>
          <a:blip r:embed="rId3" cstate="print"/>
          <a:stretch>
            <a:fillRect/>
          </a:stretch>
        </p:blipFill>
        <p:spPr>
          <a:xfrm>
            <a:off x="4663440" y="1693164"/>
            <a:ext cx="4023359" cy="2621279"/>
          </a:xfrm>
          <a:prstGeom prst="rect">
            <a:avLst/>
          </a:prstGeom>
        </p:spPr>
      </p:pic>
      <p:sp>
        <p:nvSpPr>
          <p:cNvPr id="6" name="object 6"/>
          <p:cNvSpPr txBox="1">
            <a:spLocks noGrp="1"/>
          </p:cNvSpPr>
          <p:nvPr>
            <p:ph type="ftr" sz="quarter" idx="5"/>
          </p:nvPr>
        </p:nvSpPr>
        <p:spPr>
          <a:xfrm>
            <a:off x="78738" y="4810661"/>
            <a:ext cx="47218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17</a:t>
            </a:fld>
            <a:endParaRPr dirty="0">
              <a:latin typeface="Century" panose="020406040505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16767"/>
            <a:ext cx="8305799" cy="566822"/>
          </a:xfrm>
          <a:prstGeom prst="rect">
            <a:avLst/>
          </a:prstGeom>
        </p:spPr>
        <p:txBody>
          <a:bodyPr vert="horz" wrap="square" lIns="0" tIns="12700" rIns="0" bIns="0" rtlCol="0">
            <a:spAutoFit/>
          </a:bodyPr>
          <a:lstStyle/>
          <a:p>
            <a:pPr marL="12700">
              <a:lnSpc>
                <a:spcPct val="100000"/>
              </a:lnSpc>
              <a:spcBef>
                <a:spcPts val="100"/>
              </a:spcBef>
            </a:pPr>
            <a:r>
              <a:rPr lang="es-US" dirty="0"/>
              <a:t>Derecho a presentar una denuncia</a:t>
            </a:r>
          </a:p>
        </p:txBody>
      </p:sp>
      <p:pic>
        <p:nvPicPr>
          <p:cNvPr id="3" name="object 3"/>
          <p:cNvPicPr/>
          <p:nvPr/>
        </p:nvPicPr>
        <p:blipFill>
          <a:blip r:embed="rId3" cstate="print"/>
          <a:stretch>
            <a:fillRect/>
          </a:stretch>
        </p:blipFill>
        <p:spPr>
          <a:xfrm>
            <a:off x="488137" y="1339138"/>
            <a:ext cx="2876765" cy="2892336"/>
          </a:xfrm>
          <a:prstGeom prst="rect">
            <a:avLst/>
          </a:prstGeom>
        </p:spPr>
      </p:pic>
      <p:sp>
        <p:nvSpPr>
          <p:cNvPr id="4" name="object 4"/>
          <p:cNvSpPr txBox="1"/>
          <p:nvPr/>
        </p:nvSpPr>
        <p:spPr>
          <a:xfrm>
            <a:off x="3567660" y="950683"/>
            <a:ext cx="5714999" cy="3445174"/>
          </a:xfrm>
          <a:prstGeom prst="rect">
            <a:avLst/>
          </a:prstGeom>
        </p:spPr>
        <p:txBody>
          <a:bodyPr vert="horz" wrap="square" lIns="0" tIns="50165" rIns="0" bIns="0" rtlCol="0">
            <a:spAutoFit/>
          </a:bodyPr>
          <a:lstStyle/>
          <a:p>
            <a:pPr marL="355600" marR="5080" indent="-342900">
              <a:lnSpc>
                <a:spcPts val="2380"/>
              </a:lnSpc>
              <a:spcBef>
                <a:spcPts val="395"/>
              </a:spcBef>
              <a:buFont typeface="Arial"/>
              <a:buChar char="•"/>
              <a:tabLst>
                <a:tab pos="354965" algn="l"/>
                <a:tab pos="355600" algn="l"/>
              </a:tabLst>
            </a:pPr>
            <a:r>
              <a:rPr lang="es-US" spc="-20" dirty="0">
                <a:solidFill>
                  <a:srgbClr val="013775"/>
                </a:solidFill>
                <a:latin typeface="Tahoma"/>
                <a:cs typeface="Tahoma"/>
              </a:rPr>
              <a:t>Puede presentarse de manera oral o por escrito, con o sin nombre.</a:t>
            </a:r>
          </a:p>
          <a:p>
            <a:pPr marL="355600" marR="320675" indent="-342900">
              <a:lnSpc>
                <a:spcPts val="2380"/>
              </a:lnSpc>
              <a:spcBef>
                <a:spcPts val="920"/>
              </a:spcBef>
              <a:buFont typeface="Arial"/>
              <a:buChar char="•"/>
              <a:tabLst>
                <a:tab pos="354965" algn="l"/>
                <a:tab pos="355600" algn="l"/>
              </a:tabLst>
            </a:pPr>
            <a:r>
              <a:rPr lang="es-US" spc="-20" dirty="0">
                <a:solidFill>
                  <a:srgbClr val="013775"/>
                </a:solidFill>
                <a:latin typeface="Tahoma"/>
                <a:cs typeface="Tahoma"/>
              </a:rPr>
              <a:t>Las denuncias pueden presentarse hasta 180 días a partir de que ocurre la posible discriminación.</a:t>
            </a:r>
          </a:p>
          <a:p>
            <a:pPr marL="355600" marR="391795" indent="-342900">
              <a:lnSpc>
                <a:spcPts val="2380"/>
              </a:lnSpc>
              <a:spcBef>
                <a:spcPts val="910"/>
              </a:spcBef>
              <a:buFont typeface="Arial"/>
              <a:buChar char="•"/>
              <a:tabLst>
                <a:tab pos="354965" algn="l"/>
                <a:tab pos="355600" algn="l"/>
              </a:tabLst>
            </a:pPr>
            <a:r>
              <a:rPr lang="es-US" spc="-20" dirty="0">
                <a:solidFill>
                  <a:srgbClr val="013775"/>
                </a:solidFill>
                <a:latin typeface="Tahoma"/>
                <a:cs typeface="Tahoma"/>
              </a:rPr>
              <a:t>Debe ser avisado el coordinador local del Programa de nutrición y distribución de alimentos del USDA del DHS.</a:t>
            </a:r>
          </a:p>
          <a:p>
            <a:pPr marL="355600" indent="-342900">
              <a:lnSpc>
                <a:spcPts val="2510"/>
              </a:lnSpc>
              <a:spcBef>
                <a:spcPts val="615"/>
              </a:spcBef>
              <a:buFont typeface="Arial"/>
              <a:buChar char="•"/>
              <a:tabLst>
                <a:tab pos="354965" algn="l"/>
                <a:tab pos="355600" algn="l"/>
              </a:tabLst>
            </a:pPr>
            <a:r>
              <a:rPr lang="es-US" spc="-20" dirty="0">
                <a:solidFill>
                  <a:srgbClr val="013775"/>
                </a:solidFill>
                <a:latin typeface="Tahoma"/>
                <a:cs typeface="Tahoma"/>
              </a:rPr>
              <a:t>Puede enviar las denuncias directamente al</a:t>
            </a:r>
          </a:p>
          <a:p>
            <a:pPr marL="355600" marR="266700">
              <a:lnSpc>
                <a:spcPts val="2380"/>
              </a:lnSpc>
              <a:spcBef>
                <a:spcPts val="165"/>
              </a:spcBef>
            </a:pPr>
            <a:r>
              <a:rPr lang="es-US" spc="-20" dirty="0">
                <a:solidFill>
                  <a:srgbClr val="013775"/>
                </a:solidFill>
                <a:latin typeface="Tahoma"/>
                <a:cs typeface="Tahoma"/>
              </a:rPr>
              <a:t>Departamento de Agricultura de los Estados Unidos (USDA) a través de un formulario en línea.</a:t>
            </a:r>
          </a:p>
        </p:txBody>
      </p:sp>
      <p:sp>
        <p:nvSpPr>
          <p:cNvPr id="6" name="object 6"/>
          <p:cNvSpPr txBox="1">
            <a:spLocks noGrp="1"/>
          </p:cNvSpPr>
          <p:nvPr>
            <p:ph type="ftr" sz="quarter" idx="5"/>
          </p:nvPr>
        </p:nvSpPr>
        <p:spPr>
          <a:xfrm>
            <a:off x="78738" y="4810661"/>
            <a:ext cx="47980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18</a:t>
            </a:fld>
            <a:endParaRPr dirty="0">
              <a:latin typeface="Century" panose="020406040505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663440" y="1289304"/>
            <a:ext cx="4023372" cy="3428999"/>
          </a:xfrm>
          <a:prstGeom prst="rect">
            <a:avLst/>
          </a:prstGeom>
        </p:spPr>
      </p:pic>
      <p:sp>
        <p:nvSpPr>
          <p:cNvPr id="3" name="object 3"/>
          <p:cNvSpPr txBox="1">
            <a:spLocks noGrp="1"/>
          </p:cNvSpPr>
          <p:nvPr>
            <p:ph type="title"/>
          </p:nvPr>
        </p:nvSpPr>
        <p:spPr>
          <a:xfrm>
            <a:off x="228600" y="114443"/>
            <a:ext cx="8839200" cy="1104148"/>
          </a:xfrm>
          <a:prstGeom prst="rect">
            <a:avLst/>
          </a:prstGeom>
        </p:spPr>
        <p:txBody>
          <a:bodyPr vert="horz" wrap="square" lIns="0" tIns="77470" rIns="0" bIns="0" rtlCol="0">
            <a:spAutoFit/>
          </a:bodyPr>
          <a:lstStyle/>
          <a:p>
            <a:pPr marL="2864485" marR="5080" indent="-1645285">
              <a:lnSpc>
                <a:spcPts val="3990"/>
              </a:lnSpc>
              <a:spcBef>
                <a:spcPts val="610"/>
              </a:spcBef>
            </a:pPr>
            <a:r>
              <a:rPr lang="es-US" sz="3700" dirty="0"/>
              <a:t>Formación en derechos civiles para el personal</a:t>
            </a:r>
          </a:p>
        </p:txBody>
      </p:sp>
      <p:sp>
        <p:nvSpPr>
          <p:cNvPr id="6" name="object 6"/>
          <p:cNvSpPr txBox="1">
            <a:spLocks noGrp="1"/>
          </p:cNvSpPr>
          <p:nvPr>
            <p:ph type="ftr" sz="quarter" idx="5"/>
          </p:nvPr>
        </p:nvSpPr>
        <p:spPr>
          <a:xfrm>
            <a:off x="78738" y="4810661"/>
            <a:ext cx="66268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19</a:t>
            </a:fld>
            <a:endParaRPr dirty="0">
              <a:latin typeface="Century" panose="02040604050505020304" pitchFamily="18" charset="0"/>
            </a:endParaRPr>
          </a:p>
        </p:txBody>
      </p:sp>
      <p:sp>
        <p:nvSpPr>
          <p:cNvPr id="4" name="object 4"/>
          <p:cNvSpPr txBox="1"/>
          <p:nvPr/>
        </p:nvSpPr>
        <p:spPr>
          <a:xfrm>
            <a:off x="332509" y="1218591"/>
            <a:ext cx="4267200" cy="3200876"/>
          </a:xfrm>
          <a:prstGeom prst="rect">
            <a:avLst/>
          </a:prstGeom>
        </p:spPr>
        <p:txBody>
          <a:bodyPr vert="horz" wrap="square" lIns="0" tIns="45720" rIns="0" bIns="0" rtlCol="0">
            <a:spAutoFit/>
          </a:bodyPr>
          <a:lstStyle/>
          <a:p>
            <a:pPr marL="241300" marR="5080" indent="-228600">
              <a:lnSpc>
                <a:spcPts val="2050"/>
              </a:lnSpc>
              <a:spcBef>
                <a:spcPts val="360"/>
              </a:spcBef>
              <a:buClr>
                <a:srgbClr val="013775"/>
              </a:buClr>
              <a:buFont typeface="Arial"/>
              <a:buChar char="•"/>
              <a:tabLst>
                <a:tab pos="240665" algn="l"/>
                <a:tab pos="241300" algn="l"/>
              </a:tabLst>
            </a:pPr>
            <a:r>
              <a:rPr lang="es-US" dirty="0">
                <a:solidFill>
                  <a:srgbClr val="001F3B"/>
                </a:solidFill>
                <a:latin typeface="Tahoma"/>
                <a:cs typeface="Tahoma"/>
              </a:rPr>
              <a:t>Se debe capacitar al personal si está en contacto directo con solicitantes y participantes del Programa de alimentación y nutrición del USDA.</a:t>
            </a:r>
          </a:p>
          <a:p>
            <a:pPr marL="241300" marR="123189" indent="-228600">
              <a:lnSpc>
                <a:spcPts val="2050"/>
              </a:lnSpc>
              <a:spcBef>
                <a:spcPts val="1210"/>
              </a:spcBef>
              <a:buClr>
                <a:srgbClr val="013775"/>
              </a:buClr>
              <a:buFont typeface="Arial"/>
              <a:buChar char="•"/>
              <a:tabLst>
                <a:tab pos="240665" algn="l"/>
                <a:tab pos="241300" algn="l"/>
              </a:tabLst>
            </a:pPr>
            <a:r>
              <a:rPr lang="es-US" dirty="0">
                <a:solidFill>
                  <a:srgbClr val="001F3B"/>
                </a:solidFill>
                <a:latin typeface="Tahoma"/>
                <a:cs typeface="Tahoma"/>
              </a:rPr>
              <a:t>Se requiere capacitación para el personal nuevo; luego, una cada año.</a:t>
            </a:r>
          </a:p>
          <a:p>
            <a:pPr marL="241300" marR="118745" indent="-228600">
              <a:lnSpc>
                <a:spcPts val="2050"/>
              </a:lnSpc>
              <a:spcBef>
                <a:spcPts val="1205"/>
              </a:spcBef>
              <a:buClr>
                <a:srgbClr val="013775"/>
              </a:buClr>
              <a:buFont typeface="Arial"/>
              <a:buChar char="•"/>
              <a:tabLst>
                <a:tab pos="240665" algn="l"/>
                <a:tab pos="241300" algn="l"/>
              </a:tabLst>
            </a:pPr>
            <a:r>
              <a:rPr lang="es-US" dirty="0">
                <a:solidFill>
                  <a:srgbClr val="001F3B"/>
                </a:solidFill>
                <a:latin typeface="Tahoma"/>
                <a:cs typeface="Tahoma"/>
              </a:rPr>
              <a:t>Esta presentación cumple con el requisito de formación de voluntarios.</a:t>
            </a:r>
          </a:p>
          <a:p>
            <a:pPr marL="241300" marR="102870" indent="-228600">
              <a:lnSpc>
                <a:spcPts val="2050"/>
              </a:lnSpc>
              <a:spcBef>
                <a:spcPts val="1200"/>
              </a:spcBef>
              <a:buClr>
                <a:srgbClr val="013775"/>
              </a:buClr>
              <a:buFont typeface="Arial"/>
              <a:buChar char="•"/>
              <a:tabLst>
                <a:tab pos="240665" algn="l"/>
                <a:tab pos="241300" algn="l"/>
              </a:tabLst>
            </a:pPr>
            <a:r>
              <a:rPr lang="es-US" dirty="0">
                <a:solidFill>
                  <a:srgbClr val="001F3B"/>
                </a:solidFill>
                <a:latin typeface="Tahoma"/>
                <a:cs typeface="Tahoma"/>
              </a:rPr>
              <a:t>Mantenga un registro de las fechas de las presentaciones y los participantes.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24" y="3738375"/>
            <a:ext cx="9163050" cy="1405255"/>
            <a:chOff x="-9524" y="3738375"/>
            <a:chExt cx="9163050" cy="1405255"/>
          </a:xfrm>
        </p:grpSpPr>
        <p:sp>
          <p:nvSpPr>
            <p:cNvPr id="3" name="object 3"/>
            <p:cNvSpPr/>
            <p:nvPr/>
          </p:nvSpPr>
          <p:spPr>
            <a:xfrm>
              <a:off x="457200" y="3738375"/>
              <a:ext cx="8229600" cy="979169"/>
            </a:xfrm>
            <a:custGeom>
              <a:avLst/>
              <a:gdLst/>
              <a:ahLst/>
              <a:cxnLst/>
              <a:rect l="l" t="t" r="r" b="b"/>
              <a:pathLst>
                <a:path w="8229600" h="979170">
                  <a:moveTo>
                    <a:pt x="8131683" y="0"/>
                  </a:moveTo>
                  <a:lnTo>
                    <a:pt x="97917" y="0"/>
                  </a:lnTo>
                  <a:lnTo>
                    <a:pt x="59803" y="7695"/>
                  </a:lnTo>
                  <a:lnTo>
                    <a:pt x="28679" y="28679"/>
                  </a:lnTo>
                  <a:lnTo>
                    <a:pt x="7695" y="59803"/>
                  </a:lnTo>
                  <a:lnTo>
                    <a:pt x="0" y="97917"/>
                  </a:lnTo>
                  <a:lnTo>
                    <a:pt x="0" y="881240"/>
                  </a:lnTo>
                  <a:lnTo>
                    <a:pt x="7695" y="919360"/>
                  </a:lnTo>
                  <a:lnTo>
                    <a:pt x="28679" y="950488"/>
                  </a:lnTo>
                  <a:lnTo>
                    <a:pt x="59803" y="971474"/>
                  </a:lnTo>
                  <a:lnTo>
                    <a:pt x="97917" y="979170"/>
                  </a:lnTo>
                  <a:lnTo>
                    <a:pt x="8131683" y="979170"/>
                  </a:lnTo>
                  <a:lnTo>
                    <a:pt x="8169796" y="971474"/>
                  </a:lnTo>
                  <a:lnTo>
                    <a:pt x="8200920" y="950488"/>
                  </a:lnTo>
                  <a:lnTo>
                    <a:pt x="8221904" y="919360"/>
                  </a:lnTo>
                  <a:lnTo>
                    <a:pt x="8229600" y="881240"/>
                  </a:lnTo>
                  <a:lnTo>
                    <a:pt x="8229600" y="97917"/>
                  </a:lnTo>
                  <a:lnTo>
                    <a:pt x="8221904" y="59803"/>
                  </a:lnTo>
                  <a:lnTo>
                    <a:pt x="8200920" y="28679"/>
                  </a:lnTo>
                  <a:lnTo>
                    <a:pt x="8169796" y="7695"/>
                  </a:lnTo>
                  <a:lnTo>
                    <a:pt x="8131683" y="0"/>
                  </a:lnTo>
                  <a:close/>
                </a:path>
              </a:pathLst>
            </a:custGeom>
            <a:solidFill>
              <a:srgbClr val="CACED5"/>
            </a:solidFill>
          </p:spPr>
          <p:txBody>
            <a:bodyPr wrap="square" lIns="0" tIns="0" rIns="0" bIns="0" rtlCol="0"/>
            <a:lstStyle/>
            <a:p>
              <a:endParaRPr dirty="0"/>
            </a:p>
          </p:txBody>
        </p:sp>
        <p:sp>
          <p:nvSpPr>
            <p:cNvPr id="4" name="object 4"/>
            <p:cNvSpPr/>
            <p:nvPr/>
          </p:nvSpPr>
          <p:spPr>
            <a:xfrm>
              <a:off x="783501" y="4097388"/>
              <a:ext cx="483234" cy="266700"/>
            </a:xfrm>
            <a:custGeom>
              <a:avLst/>
              <a:gdLst/>
              <a:ahLst/>
              <a:cxnLst/>
              <a:rect l="l" t="t" r="r" b="b"/>
              <a:pathLst>
                <a:path w="483234" h="266700">
                  <a:moveTo>
                    <a:pt x="396303" y="140449"/>
                  </a:moveTo>
                  <a:lnTo>
                    <a:pt x="241325" y="195402"/>
                  </a:lnTo>
                  <a:lnTo>
                    <a:pt x="86347" y="140449"/>
                  </a:lnTo>
                  <a:lnTo>
                    <a:pt x="86347" y="205397"/>
                  </a:lnTo>
                  <a:lnTo>
                    <a:pt x="98501" y="227825"/>
                  </a:lnTo>
                  <a:lnTo>
                    <a:pt x="131660" y="247383"/>
                  </a:lnTo>
                  <a:lnTo>
                    <a:pt x="180911" y="261213"/>
                  </a:lnTo>
                  <a:lnTo>
                    <a:pt x="241325" y="266471"/>
                  </a:lnTo>
                  <a:lnTo>
                    <a:pt x="301726" y="261213"/>
                  </a:lnTo>
                  <a:lnTo>
                    <a:pt x="350977" y="247383"/>
                  </a:lnTo>
                  <a:lnTo>
                    <a:pt x="384149" y="227825"/>
                  </a:lnTo>
                  <a:lnTo>
                    <a:pt x="396303" y="205397"/>
                  </a:lnTo>
                  <a:lnTo>
                    <a:pt x="396303" y="140449"/>
                  </a:lnTo>
                  <a:close/>
                </a:path>
                <a:path w="483234" h="266700">
                  <a:moveTo>
                    <a:pt x="482650" y="86601"/>
                  </a:moveTo>
                  <a:lnTo>
                    <a:pt x="241325" y="0"/>
                  </a:lnTo>
                  <a:lnTo>
                    <a:pt x="0" y="86601"/>
                  </a:lnTo>
                  <a:lnTo>
                    <a:pt x="31000" y="97701"/>
                  </a:lnTo>
                  <a:lnTo>
                    <a:pt x="31000" y="205955"/>
                  </a:lnTo>
                  <a:lnTo>
                    <a:pt x="35979" y="210947"/>
                  </a:lnTo>
                  <a:lnTo>
                    <a:pt x="48158" y="210947"/>
                  </a:lnTo>
                  <a:lnTo>
                    <a:pt x="53136" y="205955"/>
                  </a:lnTo>
                  <a:lnTo>
                    <a:pt x="53136" y="105473"/>
                  </a:lnTo>
                  <a:lnTo>
                    <a:pt x="241325" y="171538"/>
                  </a:lnTo>
                  <a:lnTo>
                    <a:pt x="482650" y="86601"/>
                  </a:lnTo>
                  <a:close/>
                </a:path>
              </a:pathLst>
            </a:custGeom>
            <a:solidFill>
              <a:srgbClr val="003C78"/>
            </a:solidFill>
          </p:spPr>
          <p:txBody>
            <a:bodyPr wrap="square" lIns="0" tIns="0" rIns="0" bIns="0" rtlCol="0"/>
            <a:lstStyle/>
            <a:p>
              <a:endParaRPr dirty="0"/>
            </a:p>
          </p:txBody>
        </p:sp>
      </p:grpSp>
      <p:sp>
        <p:nvSpPr>
          <p:cNvPr id="5" name="object 5"/>
          <p:cNvSpPr txBox="1">
            <a:spLocks noGrp="1"/>
          </p:cNvSpPr>
          <p:nvPr>
            <p:ph type="title"/>
          </p:nvPr>
        </p:nvSpPr>
        <p:spPr>
          <a:xfrm>
            <a:off x="471055" y="157265"/>
            <a:ext cx="8229600" cy="997709"/>
          </a:xfrm>
          <a:prstGeom prst="rect">
            <a:avLst/>
          </a:prstGeom>
        </p:spPr>
        <p:txBody>
          <a:bodyPr vert="horz" wrap="square" lIns="0" tIns="12700" rIns="0" bIns="0" rtlCol="0">
            <a:spAutoFit/>
          </a:bodyPr>
          <a:lstStyle/>
          <a:p>
            <a:pPr marL="12700" algn="ctr">
              <a:lnSpc>
                <a:spcPct val="100000"/>
              </a:lnSpc>
              <a:spcBef>
                <a:spcPts val="100"/>
              </a:spcBef>
            </a:pPr>
            <a:r>
              <a:rPr lang="es-US" sz="3200" dirty="0">
                <a:solidFill>
                  <a:srgbClr val="003C78"/>
                </a:solidFill>
              </a:rPr>
              <a:t>¿Por qué son importantes los derechos civiles?</a:t>
            </a:r>
          </a:p>
        </p:txBody>
      </p:sp>
      <p:grpSp>
        <p:nvGrpSpPr>
          <p:cNvPr id="6" name="object 6"/>
          <p:cNvGrpSpPr/>
          <p:nvPr/>
        </p:nvGrpSpPr>
        <p:grpSpPr>
          <a:xfrm>
            <a:off x="457200" y="1290069"/>
            <a:ext cx="8229600" cy="979169"/>
            <a:chOff x="457200" y="1290069"/>
            <a:chExt cx="8229600" cy="979169"/>
          </a:xfrm>
        </p:grpSpPr>
        <p:sp>
          <p:nvSpPr>
            <p:cNvPr id="7" name="object 7"/>
            <p:cNvSpPr/>
            <p:nvPr/>
          </p:nvSpPr>
          <p:spPr>
            <a:xfrm>
              <a:off x="457200" y="1290069"/>
              <a:ext cx="8229600" cy="979169"/>
            </a:xfrm>
            <a:custGeom>
              <a:avLst/>
              <a:gdLst/>
              <a:ahLst/>
              <a:cxnLst/>
              <a:rect l="l" t="t" r="r" b="b"/>
              <a:pathLst>
                <a:path w="8229600" h="979169">
                  <a:moveTo>
                    <a:pt x="8131683" y="0"/>
                  </a:moveTo>
                  <a:lnTo>
                    <a:pt x="97917" y="0"/>
                  </a:lnTo>
                  <a:lnTo>
                    <a:pt x="59803" y="7695"/>
                  </a:lnTo>
                  <a:lnTo>
                    <a:pt x="28679" y="28679"/>
                  </a:lnTo>
                  <a:lnTo>
                    <a:pt x="7695" y="59803"/>
                  </a:lnTo>
                  <a:lnTo>
                    <a:pt x="0" y="97916"/>
                  </a:lnTo>
                  <a:lnTo>
                    <a:pt x="0" y="881240"/>
                  </a:lnTo>
                  <a:lnTo>
                    <a:pt x="7695" y="919360"/>
                  </a:lnTo>
                  <a:lnTo>
                    <a:pt x="28679" y="950488"/>
                  </a:lnTo>
                  <a:lnTo>
                    <a:pt x="59803" y="971474"/>
                  </a:lnTo>
                  <a:lnTo>
                    <a:pt x="97917" y="979169"/>
                  </a:lnTo>
                  <a:lnTo>
                    <a:pt x="8131683" y="979169"/>
                  </a:lnTo>
                  <a:lnTo>
                    <a:pt x="8169796" y="971474"/>
                  </a:lnTo>
                  <a:lnTo>
                    <a:pt x="8200920" y="950488"/>
                  </a:lnTo>
                  <a:lnTo>
                    <a:pt x="8221904" y="919360"/>
                  </a:lnTo>
                  <a:lnTo>
                    <a:pt x="8229600" y="881240"/>
                  </a:lnTo>
                  <a:lnTo>
                    <a:pt x="8229600" y="97916"/>
                  </a:lnTo>
                  <a:lnTo>
                    <a:pt x="8221904" y="59803"/>
                  </a:lnTo>
                  <a:lnTo>
                    <a:pt x="8200920" y="28679"/>
                  </a:lnTo>
                  <a:lnTo>
                    <a:pt x="8169796" y="7695"/>
                  </a:lnTo>
                  <a:lnTo>
                    <a:pt x="8131683" y="0"/>
                  </a:lnTo>
                  <a:close/>
                </a:path>
              </a:pathLst>
            </a:custGeom>
            <a:solidFill>
              <a:srgbClr val="CACED5"/>
            </a:solidFill>
          </p:spPr>
          <p:txBody>
            <a:bodyPr wrap="square" lIns="0" tIns="0" rIns="0" bIns="0" rtlCol="0"/>
            <a:lstStyle/>
            <a:p>
              <a:endParaRPr dirty="0"/>
            </a:p>
          </p:txBody>
        </p:sp>
        <p:sp>
          <p:nvSpPr>
            <p:cNvPr id="8" name="object 8"/>
            <p:cNvSpPr/>
            <p:nvPr/>
          </p:nvSpPr>
          <p:spPr>
            <a:xfrm>
              <a:off x="803427" y="1560258"/>
              <a:ext cx="443230" cy="444500"/>
            </a:xfrm>
            <a:custGeom>
              <a:avLst/>
              <a:gdLst/>
              <a:ahLst/>
              <a:cxnLst/>
              <a:rect l="l" t="t" r="r" b="b"/>
              <a:pathLst>
                <a:path w="443230" h="444500">
                  <a:moveTo>
                    <a:pt x="132842" y="272021"/>
                  </a:moveTo>
                  <a:lnTo>
                    <a:pt x="0" y="272021"/>
                  </a:lnTo>
                  <a:lnTo>
                    <a:pt x="5245" y="284949"/>
                  </a:lnTo>
                  <a:lnTo>
                    <a:pt x="19507" y="295541"/>
                  </a:lnTo>
                  <a:lnTo>
                    <a:pt x="40627" y="302704"/>
                  </a:lnTo>
                  <a:lnTo>
                    <a:pt x="66421" y="305333"/>
                  </a:lnTo>
                  <a:lnTo>
                    <a:pt x="92202" y="302704"/>
                  </a:lnTo>
                  <a:lnTo>
                    <a:pt x="113322" y="295541"/>
                  </a:lnTo>
                  <a:lnTo>
                    <a:pt x="127596" y="284949"/>
                  </a:lnTo>
                  <a:lnTo>
                    <a:pt x="132842" y="272021"/>
                  </a:lnTo>
                  <a:close/>
                </a:path>
                <a:path w="443230" h="444500">
                  <a:moveTo>
                    <a:pt x="426186" y="255358"/>
                  </a:moveTo>
                  <a:lnTo>
                    <a:pt x="394423" y="128790"/>
                  </a:lnTo>
                  <a:lnTo>
                    <a:pt x="385787" y="94373"/>
                  </a:lnTo>
                  <a:lnTo>
                    <a:pt x="402386" y="94373"/>
                  </a:lnTo>
                  <a:lnTo>
                    <a:pt x="407924" y="88823"/>
                  </a:lnTo>
                  <a:lnTo>
                    <a:pt x="409587" y="87160"/>
                  </a:lnTo>
                  <a:lnTo>
                    <a:pt x="409587" y="68275"/>
                  </a:lnTo>
                  <a:lnTo>
                    <a:pt x="407924" y="66611"/>
                  </a:lnTo>
                  <a:lnTo>
                    <a:pt x="402386" y="61061"/>
                  </a:lnTo>
                  <a:lnTo>
                    <a:pt x="250177" y="61061"/>
                  </a:lnTo>
                  <a:lnTo>
                    <a:pt x="247408" y="56070"/>
                  </a:lnTo>
                  <a:lnTo>
                    <a:pt x="242976" y="51625"/>
                  </a:lnTo>
                  <a:lnTo>
                    <a:pt x="237998" y="48844"/>
                  </a:lnTo>
                  <a:lnTo>
                    <a:pt x="237998" y="7213"/>
                  </a:lnTo>
                  <a:lnTo>
                    <a:pt x="232460" y="1663"/>
                  </a:lnTo>
                  <a:lnTo>
                    <a:pt x="232460" y="71615"/>
                  </a:lnTo>
                  <a:lnTo>
                    <a:pt x="232460" y="83820"/>
                  </a:lnTo>
                  <a:lnTo>
                    <a:pt x="227482" y="88823"/>
                  </a:lnTo>
                  <a:lnTo>
                    <a:pt x="215303" y="88823"/>
                  </a:lnTo>
                  <a:lnTo>
                    <a:pt x="210324" y="83820"/>
                  </a:lnTo>
                  <a:lnTo>
                    <a:pt x="210324" y="71615"/>
                  </a:lnTo>
                  <a:lnTo>
                    <a:pt x="215303" y="66611"/>
                  </a:lnTo>
                  <a:lnTo>
                    <a:pt x="227482" y="66611"/>
                  </a:lnTo>
                  <a:lnTo>
                    <a:pt x="232460" y="71615"/>
                  </a:lnTo>
                  <a:lnTo>
                    <a:pt x="232460" y="1663"/>
                  </a:lnTo>
                  <a:lnTo>
                    <a:pt x="230809" y="0"/>
                  </a:lnTo>
                  <a:lnTo>
                    <a:pt x="211988" y="0"/>
                  </a:lnTo>
                  <a:lnTo>
                    <a:pt x="204787" y="7213"/>
                  </a:lnTo>
                  <a:lnTo>
                    <a:pt x="204787" y="48844"/>
                  </a:lnTo>
                  <a:lnTo>
                    <a:pt x="199809" y="51625"/>
                  </a:lnTo>
                  <a:lnTo>
                    <a:pt x="195376" y="56070"/>
                  </a:lnTo>
                  <a:lnTo>
                    <a:pt x="192608" y="61061"/>
                  </a:lnTo>
                  <a:lnTo>
                    <a:pt x="40398" y="61061"/>
                  </a:lnTo>
                  <a:lnTo>
                    <a:pt x="33210" y="68275"/>
                  </a:lnTo>
                  <a:lnTo>
                    <a:pt x="33210" y="85483"/>
                  </a:lnTo>
                  <a:lnTo>
                    <a:pt x="38747" y="92710"/>
                  </a:lnTo>
                  <a:lnTo>
                    <a:pt x="46494" y="93814"/>
                  </a:lnTo>
                  <a:lnTo>
                    <a:pt x="14947" y="255358"/>
                  </a:lnTo>
                  <a:lnTo>
                    <a:pt x="37630" y="255358"/>
                  </a:lnTo>
                  <a:lnTo>
                    <a:pt x="61988" y="128790"/>
                  </a:lnTo>
                  <a:lnTo>
                    <a:pt x="93535" y="255358"/>
                  </a:lnTo>
                  <a:lnTo>
                    <a:pt x="116230" y="255358"/>
                  </a:lnTo>
                  <a:lnTo>
                    <a:pt x="84467" y="128790"/>
                  </a:lnTo>
                  <a:lnTo>
                    <a:pt x="75831" y="94373"/>
                  </a:lnTo>
                  <a:lnTo>
                    <a:pt x="192062" y="94373"/>
                  </a:lnTo>
                  <a:lnTo>
                    <a:pt x="194830" y="99364"/>
                  </a:lnTo>
                  <a:lnTo>
                    <a:pt x="199250" y="103809"/>
                  </a:lnTo>
                  <a:lnTo>
                    <a:pt x="204241" y="106578"/>
                  </a:lnTo>
                  <a:lnTo>
                    <a:pt x="204241" y="388594"/>
                  </a:lnTo>
                  <a:lnTo>
                    <a:pt x="159410" y="388594"/>
                  </a:lnTo>
                  <a:lnTo>
                    <a:pt x="154419" y="393598"/>
                  </a:lnTo>
                  <a:lnTo>
                    <a:pt x="154419" y="410806"/>
                  </a:lnTo>
                  <a:lnTo>
                    <a:pt x="88557" y="410806"/>
                  </a:lnTo>
                  <a:lnTo>
                    <a:pt x="88557" y="444119"/>
                  </a:lnTo>
                  <a:lnTo>
                    <a:pt x="354228" y="444119"/>
                  </a:lnTo>
                  <a:lnTo>
                    <a:pt x="354228" y="410806"/>
                  </a:lnTo>
                  <a:lnTo>
                    <a:pt x="287820" y="410806"/>
                  </a:lnTo>
                  <a:lnTo>
                    <a:pt x="287820" y="393598"/>
                  </a:lnTo>
                  <a:lnTo>
                    <a:pt x="282829" y="388594"/>
                  </a:lnTo>
                  <a:lnTo>
                    <a:pt x="237998" y="388594"/>
                  </a:lnTo>
                  <a:lnTo>
                    <a:pt x="237998" y="106578"/>
                  </a:lnTo>
                  <a:lnTo>
                    <a:pt x="242976" y="103809"/>
                  </a:lnTo>
                  <a:lnTo>
                    <a:pt x="247408" y="99364"/>
                  </a:lnTo>
                  <a:lnTo>
                    <a:pt x="250177" y="94373"/>
                  </a:lnTo>
                  <a:lnTo>
                    <a:pt x="356450" y="94373"/>
                  </a:lnTo>
                  <a:lnTo>
                    <a:pt x="325450" y="255358"/>
                  </a:lnTo>
                  <a:lnTo>
                    <a:pt x="348145" y="255358"/>
                  </a:lnTo>
                  <a:lnTo>
                    <a:pt x="372503" y="128790"/>
                  </a:lnTo>
                  <a:lnTo>
                    <a:pt x="403491" y="255358"/>
                  </a:lnTo>
                  <a:lnTo>
                    <a:pt x="426186" y="255358"/>
                  </a:lnTo>
                  <a:close/>
                </a:path>
                <a:path w="443230" h="444500">
                  <a:moveTo>
                    <a:pt x="442798" y="272021"/>
                  </a:moveTo>
                  <a:lnTo>
                    <a:pt x="309956" y="272021"/>
                  </a:lnTo>
                  <a:lnTo>
                    <a:pt x="315201" y="284949"/>
                  </a:lnTo>
                  <a:lnTo>
                    <a:pt x="329463" y="295541"/>
                  </a:lnTo>
                  <a:lnTo>
                    <a:pt x="350583" y="302704"/>
                  </a:lnTo>
                  <a:lnTo>
                    <a:pt x="376377" y="305333"/>
                  </a:lnTo>
                  <a:lnTo>
                    <a:pt x="402158" y="302704"/>
                  </a:lnTo>
                  <a:lnTo>
                    <a:pt x="423278" y="295541"/>
                  </a:lnTo>
                  <a:lnTo>
                    <a:pt x="437553" y="284949"/>
                  </a:lnTo>
                  <a:lnTo>
                    <a:pt x="442798" y="272021"/>
                  </a:lnTo>
                  <a:close/>
                </a:path>
              </a:pathLst>
            </a:custGeom>
            <a:solidFill>
              <a:srgbClr val="003C78"/>
            </a:solidFill>
          </p:spPr>
          <p:txBody>
            <a:bodyPr wrap="square" lIns="0" tIns="0" rIns="0" bIns="0" rtlCol="0"/>
            <a:lstStyle/>
            <a:p>
              <a:endParaRPr dirty="0"/>
            </a:p>
          </p:txBody>
        </p:sp>
      </p:grpSp>
      <p:grpSp>
        <p:nvGrpSpPr>
          <p:cNvPr id="9" name="object 9"/>
          <p:cNvGrpSpPr/>
          <p:nvPr/>
        </p:nvGrpSpPr>
        <p:grpSpPr>
          <a:xfrm>
            <a:off x="457200" y="2513836"/>
            <a:ext cx="8229600" cy="980440"/>
            <a:chOff x="457200" y="2513836"/>
            <a:chExt cx="8229600" cy="980440"/>
          </a:xfrm>
        </p:grpSpPr>
        <p:sp>
          <p:nvSpPr>
            <p:cNvPr id="10" name="object 10"/>
            <p:cNvSpPr/>
            <p:nvPr/>
          </p:nvSpPr>
          <p:spPr>
            <a:xfrm>
              <a:off x="457200" y="2513836"/>
              <a:ext cx="8229600" cy="980440"/>
            </a:xfrm>
            <a:custGeom>
              <a:avLst/>
              <a:gdLst/>
              <a:ahLst/>
              <a:cxnLst/>
              <a:rect l="l" t="t" r="r" b="b"/>
              <a:pathLst>
                <a:path w="8229600" h="980439">
                  <a:moveTo>
                    <a:pt x="8131606" y="0"/>
                  </a:moveTo>
                  <a:lnTo>
                    <a:pt x="97993" y="0"/>
                  </a:lnTo>
                  <a:lnTo>
                    <a:pt x="59852" y="7701"/>
                  </a:lnTo>
                  <a:lnTo>
                    <a:pt x="28703" y="28703"/>
                  </a:lnTo>
                  <a:lnTo>
                    <a:pt x="7701" y="59852"/>
                  </a:lnTo>
                  <a:lnTo>
                    <a:pt x="0" y="97993"/>
                  </a:lnTo>
                  <a:lnTo>
                    <a:pt x="0" y="881938"/>
                  </a:lnTo>
                  <a:lnTo>
                    <a:pt x="7701" y="920085"/>
                  </a:lnTo>
                  <a:lnTo>
                    <a:pt x="28703" y="951233"/>
                  </a:lnTo>
                  <a:lnTo>
                    <a:pt x="59852" y="972232"/>
                  </a:lnTo>
                  <a:lnTo>
                    <a:pt x="97993" y="979932"/>
                  </a:lnTo>
                  <a:lnTo>
                    <a:pt x="8131606" y="979932"/>
                  </a:lnTo>
                  <a:lnTo>
                    <a:pt x="8169747" y="972232"/>
                  </a:lnTo>
                  <a:lnTo>
                    <a:pt x="8200896" y="951233"/>
                  </a:lnTo>
                  <a:lnTo>
                    <a:pt x="8221898" y="920085"/>
                  </a:lnTo>
                  <a:lnTo>
                    <a:pt x="8229600" y="881938"/>
                  </a:lnTo>
                  <a:lnTo>
                    <a:pt x="8229600" y="97993"/>
                  </a:lnTo>
                  <a:lnTo>
                    <a:pt x="8221898" y="59852"/>
                  </a:lnTo>
                  <a:lnTo>
                    <a:pt x="8200896" y="28703"/>
                  </a:lnTo>
                  <a:lnTo>
                    <a:pt x="8169747" y="7701"/>
                  </a:lnTo>
                  <a:lnTo>
                    <a:pt x="8131606" y="0"/>
                  </a:lnTo>
                  <a:close/>
                </a:path>
              </a:pathLst>
            </a:custGeom>
            <a:solidFill>
              <a:srgbClr val="CACED5"/>
            </a:solidFill>
          </p:spPr>
          <p:txBody>
            <a:bodyPr wrap="square" lIns="0" tIns="0" rIns="0" bIns="0" rtlCol="0"/>
            <a:lstStyle/>
            <a:p>
              <a:endParaRPr dirty="0"/>
            </a:p>
          </p:txBody>
        </p:sp>
        <p:pic>
          <p:nvPicPr>
            <p:cNvPr id="11" name="object 11"/>
            <p:cNvPicPr/>
            <p:nvPr/>
          </p:nvPicPr>
          <p:blipFill>
            <a:blip r:embed="rId3" cstate="print"/>
            <a:stretch>
              <a:fillRect/>
            </a:stretch>
          </p:blipFill>
          <p:spPr>
            <a:xfrm>
              <a:off x="1008224" y="2768079"/>
              <a:ext cx="88559" cy="88698"/>
            </a:xfrm>
            <a:prstGeom prst="rect">
              <a:avLst/>
            </a:prstGeom>
          </p:spPr>
        </p:pic>
        <p:sp>
          <p:nvSpPr>
            <p:cNvPr id="12" name="object 12"/>
            <p:cNvSpPr/>
            <p:nvPr/>
          </p:nvSpPr>
          <p:spPr>
            <a:xfrm>
              <a:off x="869782" y="2867864"/>
              <a:ext cx="310515" cy="377190"/>
            </a:xfrm>
            <a:custGeom>
              <a:avLst/>
              <a:gdLst/>
              <a:ahLst/>
              <a:cxnLst/>
              <a:rect l="l" t="t" r="r" b="b"/>
              <a:pathLst>
                <a:path w="310515" h="377189">
                  <a:moveTo>
                    <a:pt x="215931" y="376967"/>
                  </a:moveTo>
                  <a:lnTo>
                    <a:pt x="207335" y="375218"/>
                  </a:lnTo>
                  <a:lnTo>
                    <a:pt x="200295" y="370454"/>
                  </a:lnTo>
                  <a:lnTo>
                    <a:pt x="195538" y="363403"/>
                  </a:lnTo>
                  <a:lnTo>
                    <a:pt x="193792" y="354793"/>
                  </a:lnTo>
                  <a:lnTo>
                    <a:pt x="193792" y="243920"/>
                  </a:lnTo>
                  <a:lnTo>
                    <a:pt x="134014" y="200680"/>
                  </a:lnTo>
                  <a:lnTo>
                    <a:pt x="120730" y="264986"/>
                  </a:lnTo>
                  <a:lnTo>
                    <a:pt x="120177" y="268312"/>
                  </a:lnTo>
                  <a:lnTo>
                    <a:pt x="118516" y="271638"/>
                  </a:lnTo>
                  <a:lnTo>
                    <a:pt x="38813" y="368652"/>
                  </a:lnTo>
                  <a:lnTo>
                    <a:pt x="34385" y="374196"/>
                  </a:lnTo>
                  <a:lnTo>
                    <a:pt x="28297" y="376967"/>
                  </a:lnTo>
                  <a:lnTo>
                    <a:pt x="16674" y="376967"/>
                  </a:lnTo>
                  <a:lnTo>
                    <a:pt x="11692" y="375304"/>
                  </a:lnTo>
                  <a:lnTo>
                    <a:pt x="7818" y="371978"/>
                  </a:lnTo>
                  <a:lnTo>
                    <a:pt x="2326" y="365179"/>
                  </a:lnTo>
                  <a:lnTo>
                    <a:pt x="0" y="357080"/>
                  </a:lnTo>
                  <a:lnTo>
                    <a:pt x="890" y="348669"/>
                  </a:lnTo>
                  <a:lnTo>
                    <a:pt x="5050" y="340934"/>
                  </a:lnTo>
                  <a:lnTo>
                    <a:pt x="79218" y="250572"/>
                  </a:lnTo>
                  <a:lnTo>
                    <a:pt x="117409" y="63751"/>
                  </a:lnTo>
                  <a:lnTo>
                    <a:pt x="94163" y="72621"/>
                  </a:lnTo>
                  <a:lnTo>
                    <a:pt x="71469" y="130275"/>
                  </a:lnTo>
                  <a:lnTo>
                    <a:pt x="68148" y="139145"/>
                  </a:lnTo>
                  <a:lnTo>
                    <a:pt x="59846" y="144134"/>
                  </a:lnTo>
                  <a:lnTo>
                    <a:pt x="48223" y="144134"/>
                  </a:lnTo>
                  <a:lnTo>
                    <a:pt x="45455" y="143580"/>
                  </a:lnTo>
                  <a:lnTo>
                    <a:pt x="42688" y="142471"/>
                  </a:lnTo>
                  <a:lnTo>
                    <a:pt x="35259" y="137655"/>
                  </a:lnTo>
                  <a:lnTo>
                    <a:pt x="30580" y="130552"/>
                  </a:lnTo>
                  <a:lnTo>
                    <a:pt x="28911" y="122202"/>
                  </a:lnTo>
                  <a:lnTo>
                    <a:pt x="30511" y="113644"/>
                  </a:lnTo>
                  <a:lnTo>
                    <a:pt x="58186" y="47120"/>
                  </a:lnTo>
                  <a:lnTo>
                    <a:pt x="60400" y="41577"/>
                  </a:lnTo>
                  <a:lnTo>
                    <a:pt x="64827" y="37142"/>
                  </a:lnTo>
                  <a:lnTo>
                    <a:pt x="147852" y="4434"/>
                  </a:lnTo>
                  <a:lnTo>
                    <a:pt x="153386" y="1663"/>
                  </a:lnTo>
                  <a:lnTo>
                    <a:pt x="160028" y="0"/>
                  </a:lnTo>
                  <a:lnTo>
                    <a:pt x="166670" y="0"/>
                  </a:lnTo>
                  <a:lnTo>
                    <a:pt x="205415" y="23283"/>
                  </a:lnTo>
                  <a:lnTo>
                    <a:pt x="238071" y="98676"/>
                  </a:lnTo>
                  <a:lnTo>
                    <a:pt x="295081" y="117525"/>
                  </a:lnTo>
                  <a:lnTo>
                    <a:pt x="302691" y="121942"/>
                  </a:lnTo>
                  <a:lnTo>
                    <a:pt x="307811" y="128751"/>
                  </a:lnTo>
                  <a:lnTo>
                    <a:pt x="310025" y="137014"/>
                  </a:lnTo>
                  <a:lnTo>
                    <a:pt x="308918" y="145797"/>
                  </a:lnTo>
                  <a:lnTo>
                    <a:pt x="305554" y="151878"/>
                  </a:lnTo>
                  <a:lnTo>
                    <a:pt x="300685" y="156608"/>
                  </a:lnTo>
                  <a:lnTo>
                    <a:pt x="294674" y="159674"/>
                  </a:lnTo>
                  <a:lnTo>
                    <a:pt x="287885" y="160765"/>
                  </a:lnTo>
                  <a:lnTo>
                    <a:pt x="285118" y="160765"/>
                  </a:lnTo>
                  <a:lnTo>
                    <a:pt x="214271" y="137482"/>
                  </a:lnTo>
                  <a:lnTo>
                    <a:pt x="190471" y="100894"/>
                  </a:lnTo>
                  <a:lnTo>
                    <a:pt x="175526" y="175733"/>
                  </a:lnTo>
                  <a:lnTo>
                    <a:pt x="229215" y="215093"/>
                  </a:lnTo>
                  <a:lnTo>
                    <a:pt x="234750" y="218974"/>
                  </a:lnTo>
                  <a:lnTo>
                    <a:pt x="238071" y="225626"/>
                  </a:lnTo>
                  <a:lnTo>
                    <a:pt x="238071" y="354793"/>
                  </a:lnTo>
                  <a:lnTo>
                    <a:pt x="236324" y="363403"/>
                  </a:lnTo>
                  <a:lnTo>
                    <a:pt x="231567" y="370454"/>
                  </a:lnTo>
                  <a:lnTo>
                    <a:pt x="224528" y="375218"/>
                  </a:lnTo>
                  <a:lnTo>
                    <a:pt x="215931" y="376967"/>
                  </a:lnTo>
                  <a:close/>
                </a:path>
              </a:pathLst>
            </a:custGeom>
            <a:solidFill>
              <a:srgbClr val="003C78"/>
            </a:solidFill>
          </p:spPr>
          <p:txBody>
            <a:bodyPr wrap="square" lIns="0" tIns="0" rIns="0" bIns="0" rtlCol="0"/>
            <a:lstStyle/>
            <a:p>
              <a:endParaRPr dirty="0"/>
            </a:p>
          </p:txBody>
        </p:sp>
      </p:grpSp>
      <p:sp>
        <p:nvSpPr>
          <p:cNvPr id="13" name="object 13"/>
          <p:cNvSpPr txBox="1"/>
          <p:nvPr/>
        </p:nvSpPr>
        <p:spPr>
          <a:xfrm>
            <a:off x="1679454" y="1528443"/>
            <a:ext cx="6594475" cy="382156"/>
          </a:xfrm>
          <a:prstGeom prst="rect">
            <a:avLst/>
          </a:prstGeom>
        </p:spPr>
        <p:txBody>
          <a:bodyPr vert="horz" wrap="square" lIns="0" tIns="12700" rIns="0" bIns="0" rtlCol="0">
            <a:spAutoFit/>
          </a:bodyPr>
          <a:lstStyle/>
          <a:p>
            <a:pPr marL="12700">
              <a:lnSpc>
                <a:spcPct val="100000"/>
              </a:lnSpc>
              <a:spcBef>
                <a:spcPts val="100"/>
              </a:spcBef>
            </a:pPr>
            <a:r>
              <a:rPr lang="es-US" sz="2400" dirty="0">
                <a:solidFill>
                  <a:srgbClr val="001F3B"/>
                </a:solidFill>
                <a:latin typeface="Tahoma"/>
                <a:cs typeface="Tahoma"/>
              </a:rPr>
              <a:t>Nos importan.</a:t>
            </a:r>
          </a:p>
        </p:txBody>
      </p:sp>
      <p:sp>
        <p:nvSpPr>
          <p:cNvPr id="15" name="object 15"/>
          <p:cNvSpPr txBox="1">
            <a:spLocks noGrp="1"/>
          </p:cNvSpPr>
          <p:nvPr>
            <p:ph type="ftr" sz="quarter" idx="5"/>
          </p:nvPr>
        </p:nvSpPr>
        <p:spPr>
          <a:xfrm>
            <a:off x="78738" y="4810661"/>
            <a:ext cx="59410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16" name="object 16"/>
          <p:cNvSpPr txBox="1"/>
          <p:nvPr/>
        </p:nvSpPr>
        <p:spPr>
          <a:xfrm>
            <a:off x="8463533" y="4811577"/>
            <a:ext cx="180975"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sz="1300" dirty="0">
                <a:solidFill>
                  <a:srgbClr val="FFFFFF"/>
                </a:solidFill>
                <a:latin typeface="Century" panose="02040604050505020304" pitchFamily="18" charset="0"/>
                <a:cs typeface="Century Gothic"/>
              </a:rPr>
              <a:t>2</a:t>
            </a:fld>
            <a:endParaRPr sz="1300" dirty="0">
              <a:solidFill>
                <a:srgbClr val="FFFFFF"/>
              </a:solidFill>
              <a:latin typeface="Century" panose="02040604050505020304" pitchFamily="18" charset="0"/>
              <a:cs typeface="Century Gothic"/>
            </a:endParaRPr>
          </a:p>
        </p:txBody>
      </p:sp>
      <p:sp>
        <p:nvSpPr>
          <p:cNvPr id="17" name="object 13">
            <a:extLst>
              <a:ext uri="{FF2B5EF4-FFF2-40B4-BE49-F238E27FC236}">
                <a16:creationId xmlns:a16="http://schemas.microsoft.com/office/drawing/2014/main" id="{E0548F2C-C454-BE48-5A62-AA76645F60D0}"/>
              </a:ext>
            </a:extLst>
          </p:cNvPr>
          <p:cNvSpPr txBox="1"/>
          <p:nvPr/>
        </p:nvSpPr>
        <p:spPr>
          <a:xfrm>
            <a:off x="1679454" y="2758514"/>
            <a:ext cx="6594475" cy="382156"/>
          </a:xfrm>
          <a:prstGeom prst="rect">
            <a:avLst/>
          </a:prstGeom>
        </p:spPr>
        <p:txBody>
          <a:bodyPr vert="horz" wrap="square" lIns="0" tIns="12700" rIns="0" bIns="0" rtlCol="0">
            <a:spAutoFit/>
          </a:bodyPr>
          <a:lstStyle/>
          <a:p>
            <a:pPr marL="12700">
              <a:lnSpc>
                <a:spcPct val="100000"/>
              </a:lnSpc>
              <a:spcBef>
                <a:spcPts val="2195"/>
              </a:spcBef>
            </a:pPr>
            <a:r>
              <a:rPr lang="es-US" sz="2400" dirty="0">
                <a:solidFill>
                  <a:srgbClr val="001F3B"/>
                </a:solidFill>
                <a:latin typeface="Tahoma"/>
                <a:cs typeface="Tahoma"/>
              </a:rPr>
              <a:t>Acompañamos a las personas en este momento.</a:t>
            </a:r>
          </a:p>
        </p:txBody>
      </p:sp>
      <p:sp>
        <p:nvSpPr>
          <p:cNvPr id="18" name="object 13">
            <a:extLst>
              <a:ext uri="{FF2B5EF4-FFF2-40B4-BE49-F238E27FC236}">
                <a16:creationId xmlns:a16="http://schemas.microsoft.com/office/drawing/2014/main" id="{F033907E-ADC0-0881-4238-DFA7B3E07B8A}"/>
              </a:ext>
            </a:extLst>
          </p:cNvPr>
          <p:cNvSpPr txBox="1"/>
          <p:nvPr/>
        </p:nvSpPr>
        <p:spPr>
          <a:xfrm>
            <a:off x="1679454" y="3988587"/>
            <a:ext cx="6594475" cy="382156"/>
          </a:xfrm>
          <a:prstGeom prst="rect">
            <a:avLst/>
          </a:prstGeom>
        </p:spPr>
        <p:txBody>
          <a:bodyPr vert="horz" wrap="square" lIns="0" tIns="12700" rIns="0" bIns="0" rtlCol="0">
            <a:spAutoFit/>
          </a:bodyPr>
          <a:lstStyle/>
          <a:p>
            <a:pPr marL="12700">
              <a:lnSpc>
                <a:spcPct val="100000"/>
              </a:lnSpc>
              <a:spcBef>
                <a:spcPts val="2180"/>
              </a:spcBef>
            </a:pPr>
            <a:r>
              <a:rPr lang="es-US" sz="2400" dirty="0">
                <a:solidFill>
                  <a:srgbClr val="001F3B"/>
                </a:solidFill>
                <a:latin typeface="Tahoma"/>
                <a:cs typeface="Tahoma"/>
              </a:rPr>
              <a:t>Es la ley y es lo correcto.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2462530" marR="5080" indent="-1663064">
              <a:lnSpc>
                <a:spcPct val="100000"/>
              </a:lnSpc>
              <a:spcBef>
                <a:spcPts val="100"/>
              </a:spcBef>
            </a:pPr>
            <a:r>
              <a:rPr lang="es-US" dirty="0"/>
              <a:t>Cada vez que interactúe con los participantes:</a:t>
            </a:r>
          </a:p>
        </p:txBody>
      </p:sp>
      <p:pic>
        <p:nvPicPr>
          <p:cNvPr id="3" name="object 3"/>
          <p:cNvPicPr/>
          <p:nvPr/>
        </p:nvPicPr>
        <p:blipFill>
          <a:blip r:embed="rId3" cstate="print"/>
          <a:stretch>
            <a:fillRect/>
          </a:stretch>
        </p:blipFill>
        <p:spPr>
          <a:xfrm>
            <a:off x="749808" y="1824228"/>
            <a:ext cx="3730751" cy="2529077"/>
          </a:xfrm>
          <a:prstGeom prst="rect">
            <a:avLst/>
          </a:prstGeom>
        </p:spPr>
      </p:pic>
      <p:sp>
        <p:nvSpPr>
          <p:cNvPr id="4" name="object 4"/>
          <p:cNvSpPr txBox="1"/>
          <p:nvPr/>
        </p:nvSpPr>
        <p:spPr>
          <a:xfrm>
            <a:off x="4742179" y="1352530"/>
            <a:ext cx="4249421" cy="3266343"/>
          </a:xfrm>
          <a:prstGeom prst="rect">
            <a:avLst/>
          </a:prstGeom>
        </p:spPr>
        <p:txBody>
          <a:bodyPr vert="horz" wrap="square" lIns="0" tIns="16510" rIns="0" bIns="0" rtlCol="0">
            <a:spAutoFit/>
          </a:bodyPr>
          <a:lstStyle/>
          <a:p>
            <a:pPr marL="12700">
              <a:lnSpc>
                <a:spcPct val="100000"/>
              </a:lnSpc>
              <a:spcBef>
                <a:spcPts val="130"/>
              </a:spcBef>
            </a:pPr>
            <a:r>
              <a:rPr lang="es-US" sz="2400" i="1" dirty="0">
                <a:solidFill>
                  <a:srgbClr val="013775"/>
                </a:solidFill>
                <a:latin typeface="Tahoma"/>
                <a:cs typeface="Tahoma"/>
              </a:rPr>
              <a:t>Pregúntese, ¿estoy...</a:t>
            </a:r>
          </a:p>
          <a:p>
            <a:pPr marL="241300" marR="5080" indent="-228600">
              <a:lnSpc>
                <a:spcPts val="2590"/>
              </a:lnSpc>
              <a:spcBef>
                <a:spcPts val="2405"/>
              </a:spcBef>
              <a:buFont typeface="Arial"/>
              <a:buChar char="•"/>
              <a:tabLst>
                <a:tab pos="241300" algn="l"/>
              </a:tabLst>
            </a:pPr>
            <a:r>
              <a:rPr lang="es-US" sz="2000" dirty="0">
                <a:solidFill>
                  <a:srgbClr val="013775"/>
                </a:solidFill>
                <a:latin typeface="Tahoma"/>
                <a:cs typeface="Tahoma"/>
              </a:rPr>
              <a:t>tratando a las personas como quiero que me traten?</a:t>
            </a:r>
          </a:p>
          <a:p>
            <a:pPr marL="241300" marR="210185" indent="-228600">
              <a:lnSpc>
                <a:spcPts val="2590"/>
              </a:lnSpc>
              <a:spcBef>
                <a:spcPts val="2395"/>
              </a:spcBef>
              <a:buFont typeface="Arial"/>
              <a:buChar char="•"/>
              <a:tabLst>
                <a:tab pos="241300" algn="l"/>
              </a:tabLst>
            </a:pPr>
            <a:r>
              <a:rPr lang="es-US" sz="2000" dirty="0">
                <a:solidFill>
                  <a:srgbClr val="013775"/>
                </a:solidFill>
                <a:latin typeface="Tahoma"/>
                <a:cs typeface="Tahoma"/>
              </a:rPr>
              <a:t>tratando de la misma manera en que trato a los demás?</a:t>
            </a:r>
          </a:p>
          <a:p>
            <a:pPr marL="241300" marR="169545" indent="-228600">
              <a:lnSpc>
                <a:spcPts val="2590"/>
              </a:lnSpc>
              <a:spcBef>
                <a:spcPts val="2280"/>
              </a:spcBef>
              <a:buFont typeface="Arial"/>
              <a:buChar char="•"/>
              <a:tabLst>
                <a:tab pos="241300" algn="l"/>
              </a:tabLst>
            </a:pPr>
            <a:r>
              <a:rPr lang="es-US" sz="2000" dirty="0">
                <a:solidFill>
                  <a:srgbClr val="013775"/>
                </a:solidFill>
                <a:latin typeface="Tahoma"/>
                <a:cs typeface="Tahoma"/>
              </a:rPr>
              <a:t>Explicar normas, políticas y expectativas.</a:t>
            </a:r>
            <a:endParaRPr lang="es-US" sz="2400" dirty="0">
              <a:solidFill>
                <a:srgbClr val="013775"/>
              </a:solidFill>
              <a:latin typeface="Tahoma"/>
              <a:cs typeface="Tahoma"/>
            </a:endParaRPr>
          </a:p>
        </p:txBody>
      </p:sp>
      <p:sp>
        <p:nvSpPr>
          <p:cNvPr id="6" name="object 6"/>
          <p:cNvSpPr txBox="1">
            <a:spLocks noGrp="1"/>
          </p:cNvSpPr>
          <p:nvPr>
            <p:ph type="ftr" sz="quarter" idx="5"/>
          </p:nvPr>
        </p:nvSpPr>
        <p:spPr>
          <a:xfrm>
            <a:off x="78738" y="4810661"/>
            <a:ext cx="57886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20</a:t>
            </a:fld>
            <a:endParaRPr dirty="0">
              <a:latin typeface="Century" panose="020406040505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357118"/>
            <a:ext cx="5026660" cy="635635"/>
          </a:xfrm>
          <a:prstGeom prst="rect">
            <a:avLst/>
          </a:prstGeom>
        </p:spPr>
        <p:txBody>
          <a:bodyPr vert="horz" wrap="square" lIns="0" tIns="12700" rIns="0" bIns="0" rtlCol="0">
            <a:spAutoFit/>
          </a:bodyPr>
          <a:lstStyle/>
          <a:p>
            <a:pPr marL="12700">
              <a:lnSpc>
                <a:spcPct val="100000"/>
              </a:lnSpc>
              <a:spcBef>
                <a:spcPts val="100"/>
              </a:spcBef>
            </a:pPr>
            <a:r>
              <a:rPr lang="es-US" sz="4000" dirty="0">
                <a:solidFill>
                  <a:srgbClr val="FFFFFF"/>
                </a:solidFill>
                <a:latin typeface="Verdana"/>
                <a:cs typeface="Verdana"/>
              </a:rPr>
              <a:t>Escenarios</a:t>
            </a:r>
          </a:p>
        </p:txBody>
      </p:sp>
      <p:sp>
        <p:nvSpPr>
          <p:cNvPr id="3" name="object 3"/>
          <p:cNvSpPr txBox="1"/>
          <p:nvPr/>
        </p:nvSpPr>
        <p:spPr>
          <a:xfrm>
            <a:off x="307340" y="3593846"/>
            <a:ext cx="6906260" cy="391160"/>
          </a:xfrm>
          <a:prstGeom prst="rect">
            <a:avLst/>
          </a:prstGeom>
        </p:spPr>
        <p:txBody>
          <a:bodyPr vert="horz" wrap="square" lIns="0" tIns="12700" rIns="0" bIns="0" rtlCol="0">
            <a:spAutoFit/>
          </a:bodyPr>
          <a:lstStyle/>
          <a:p>
            <a:pPr marL="12700">
              <a:lnSpc>
                <a:spcPct val="100000"/>
              </a:lnSpc>
              <a:spcBef>
                <a:spcPts val="100"/>
              </a:spcBef>
            </a:pPr>
            <a:r>
              <a:rPr lang="es-US" sz="2400" dirty="0">
                <a:solidFill>
                  <a:srgbClr val="FFFFFF"/>
                </a:solidFill>
                <a:latin typeface="Tahoma"/>
                <a:cs typeface="Tahoma"/>
              </a:rPr>
              <a:t>¿Qué haría usted?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4E7EE"/>
          </a:solidFill>
        </p:spPr>
        <p:txBody>
          <a:bodyPr wrap="square" lIns="0" tIns="0" rIns="0" bIns="0" rtlCol="0"/>
          <a:lstStyle/>
          <a:p>
            <a:endParaRPr dirty="0"/>
          </a:p>
        </p:txBody>
      </p:sp>
      <p:grpSp>
        <p:nvGrpSpPr>
          <p:cNvPr id="3" name="object 3"/>
          <p:cNvGrpSpPr/>
          <p:nvPr/>
        </p:nvGrpSpPr>
        <p:grpSpPr>
          <a:xfrm>
            <a:off x="-9524" y="4748784"/>
            <a:ext cx="9163050" cy="394970"/>
            <a:chOff x="-9524" y="4748784"/>
            <a:chExt cx="9163050" cy="394970"/>
          </a:xfrm>
        </p:grpSpPr>
        <p:pic>
          <p:nvPicPr>
            <p:cNvPr id="4" name="object 4"/>
            <p:cNvPicPr/>
            <p:nvPr/>
          </p:nvPicPr>
          <p:blipFill>
            <a:blip r:embed="rId3" cstate="print"/>
            <a:stretch>
              <a:fillRect/>
            </a:stretch>
          </p:blipFill>
          <p:spPr>
            <a:xfrm>
              <a:off x="0" y="4748784"/>
              <a:ext cx="9144000" cy="394716"/>
            </a:xfrm>
            <a:prstGeom prst="rect">
              <a:avLst/>
            </a:prstGeom>
          </p:spPr>
        </p:pic>
        <p:sp>
          <p:nvSpPr>
            <p:cNvPr id="5" name="object 5"/>
            <p:cNvSpPr/>
            <p:nvPr/>
          </p:nvSpPr>
          <p:spPr>
            <a:xfrm>
              <a:off x="0" y="4773930"/>
              <a:ext cx="9144000" cy="320040"/>
            </a:xfrm>
            <a:custGeom>
              <a:avLst/>
              <a:gdLst/>
              <a:ahLst/>
              <a:cxnLst/>
              <a:rect l="l" t="t" r="r" b="b"/>
              <a:pathLst>
                <a:path w="9144000" h="320039">
                  <a:moveTo>
                    <a:pt x="9144000" y="0"/>
                  </a:moveTo>
                  <a:lnTo>
                    <a:pt x="0" y="0"/>
                  </a:lnTo>
                  <a:lnTo>
                    <a:pt x="0" y="320040"/>
                  </a:lnTo>
                  <a:lnTo>
                    <a:pt x="9144000" y="320040"/>
                  </a:lnTo>
                  <a:lnTo>
                    <a:pt x="9144000" y="0"/>
                  </a:lnTo>
                  <a:close/>
                </a:path>
              </a:pathLst>
            </a:custGeom>
            <a:solidFill>
              <a:srgbClr val="003C78"/>
            </a:solidFill>
          </p:spPr>
          <p:txBody>
            <a:bodyPr wrap="square" lIns="0" tIns="0" rIns="0" bIns="0" rtlCol="0"/>
            <a:lstStyle/>
            <a:p>
              <a:endParaRPr dirty="0"/>
            </a:p>
          </p:txBody>
        </p:sp>
        <p:sp>
          <p:nvSpPr>
            <p:cNvPr id="6" name="object 6"/>
            <p:cNvSpPr/>
            <p:nvPr/>
          </p:nvSpPr>
          <p:spPr>
            <a:xfrm>
              <a:off x="0" y="4800992"/>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sp>
          <p:nvSpPr>
            <p:cNvPr id="7" name="object 7"/>
            <p:cNvSpPr/>
            <p:nvPr/>
          </p:nvSpPr>
          <p:spPr>
            <a:xfrm>
              <a:off x="0" y="5069216"/>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grpSp>
      <p:sp>
        <p:nvSpPr>
          <p:cNvPr id="8" name="object 8"/>
          <p:cNvSpPr txBox="1"/>
          <p:nvPr/>
        </p:nvSpPr>
        <p:spPr>
          <a:xfrm>
            <a:off x="383540" y="212864"/>
            <a:ext cx="8112125" cy="2836674"/>
          </a:xfrm>
          <a:prstGeom prst="rect">
            <a:avLst/>
          </a:prstGeom>
        </p:spPr>
        <p:txBody>
          <a:bodyPr vert="horz" wrap="square" lIns="0" tIns="12700" rIns="0" bIns="0" rtlCol="0">
            <a:spAutoFit/>
          </a:bodyPr>
          <a:lstStyle/>
          <a:p>
            <a:pPr marL="12700" marR="5080">
              <a:lnSpc>
                <a:spcPct val="100000"/>
              </a:lnSpc>
              <a:spcBef>
                <a:spcPts val="100"/>
              </a:spcBef>
            </a:pPr>
            <a:r>
              <a:rPr lang="es-US" sz="2400" b="1" dirty="0">
                <a:solidFill>
                  <a:srgbClr val="003C78"/>
                </a:solidFill>
                <a:latin typeface="Verdana"/>
                <a:cs typeface="Verdana"/>
              </a:rPr>
              <a:t>Un participante intenta hablar con un voluntario en un centro de distribución en un idioma que no es inglés, pero el voluntario no le entiende. El participante se va sin recibir el servicio.</a:t>
            </a:r>
          </a:p>
          <a:p>
            <a:pPr>
              <a:lnSpc>
                <a:spcPct val="100000"/>
              </a:lnSpc>
              <a:spcBef>
                <a:spcPts val="45"/>
              </a:spcBef>
            </a:pPr>
            <a:endParaRPr sz="3950" dirty="0">
              <a:latin typeface="Verdana"/>
              <a:cs typeface="Verdana"/>
            </a:endParaRPr>
          </a:p>
          <a:p>
            <a:pPr marL="88900">
              <a:lnSpc>
                <a:spcPct val="100000"/>
              </a:lnSpc>
              <a:spcBef>
                <a:spcPts val="5"/>
              </a:spcBef>
            </a:pPr>
            <a:r>
              <a:rPr lang="es-US" sz="2400" b="1" dirty="0">
                <a:solidFill>
                  <a:srgbClr val="013775"/>
                </a:solidFill>
                <a:latin typeface="Tahoma"/>
                <a:cs typeface="Tahoma"/>
              </a:rPr>
              <a:t>¿Cómo debería haberse manejado esta situación?</a:t>
            </a:r>
          </a:p>
        </p:txBody>
      </p:sp>
      <p:sp>
        <p:nvSpPr>
          <p:cNvPr id="10" name="object 10"/>
          <p:cNvSpPr txBox="1">
            <a:spLocks noGrp="1"/>
          </p:cNvSpPr>
          <p:nvPr>
            <p:ph type="ftr" sz="quarter" idx="5"/>
          </p:nvPr>
        </p:nvSpPr>
        <p:spPr>
          <a:xfrm>
            <a:off x="78738" y="4810661"/>
            <a:ext cx="50266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11" name="object 11"/>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22</a:t>
            </a:fld>
            <a:endParaRPr dirty="0">
              <a:latin typeface="Century" panose="020406040505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4E7EE"/>
          </a:solidFill>
        </p:spPr>
        <p:txBody>
          <a:bodyPr wrap="square" lIns="0" tIns="0" rIns="0" bIns="0" rtlCol="0"/>
          <a:lstStyle/>
          <a:p>
            <a:endParaRPr dirty="0"/>
          </a:p>
        </p:txBody>
      </p:sp>
      <p:grpSp>
        <p:nvGrpSpPr>
          <p:cNvPr id="3" name="object 3"/>
          <p:cNvGrpSpPr/>
          <p:nvPr/>
        </p:nvGrpSpPr>
        <p:grpSpPr>
          <a:xfrm>
            <a:off x="-9524" y="4748784"/>
            <a:ext cx="9163050" cy="394970"/>
            <a:chOff x="-9524" y="4748784"/>
            <a:chExt cx="9163050" cy="394970"/>
          </a:xfrm>
        </p:grpSpPr>
        <p:pic>
          <p:nvPicPr>
            <p:cNvPr id="4" name="object 4"/>
            <p:cNvPicPr/>
            <p:nvPr/>
          </p:nvPicPr>
          <p:blipFill>
            <a:blip r:embed="rId3" cstate="print"/>
            <a:stretch>
              <a:fillRect/>
            </a:stretch>
          </p:blipFill>
          <p:spPr>
            <a:xfrm>
              <a:off x="0" y="4748784"/>
              <a:ext cx="9144000" cy="394716"/>
            </a:xfrm>
            <a:prstGeom prst="rect">
              <a:avLst/>
            </a:prstGeom>
          </p:spPr>
        </p:pic>
        <p:sp>
          <p:nvSpPr>
            <p:cNvPr id="5" name="object 5"/>
            <p:cNvSpPr/>
            <p:nvPr/>
          </p:nvSpPr>
          <p:spPr>
            <a:xfrm>
              <a:off x="0" y="4773930"/>
              <a:ext cx="9144000" cy="320040"/>
            </a:xfrm>
            <a:custGeom>
              <a:avLst/>
              <a:gdLst/>
              <a:ahLst/>
              <a:cxnLst/>
              <a:rect l="l" t="t" r="r" b="b"/>
              <a:pathLst>
                <a:path w="9144000" h="320039">
                  <a:moveTo>
                    <a:pt x="9144000" y="0"/>
                  </a:moveTo>
                  <a:lnTo>
                    <a:pt x="0" y="0"/>
                  </a:lnTo>
                  <a:lnTo>
                    <a:pt x="0" y="320040"/>
                  </a:lnTo>
                  <a:lnTo>
                    <a:pt x="9144000" y="320040"/>
                  </a:lnTo>
                  <a:lnTo>
                    <a:pt x="9144000" y="0"/>
                  </a:lnTo>
                  <a:close/>
                </a:path>
              </a:pathLst>
            </a:custGeom>
            <a:solidFill>
              <a:srgbClr val="003C78"/>
            </a:solidFill>
          </p:spPr>
          <p:txBody>
            <a:bodyPr wrap="square" lIns="0" tIns="0" rIns="0" bIns="0" rtlCol="0"/>
            <a:lstStyle/>
            <a:p>
              <a:endParaRPr dirty="0"/>
            </a:p>
          </p:txBody>
        </p:sp>
        <p:sp>
          <p:nvSpPr>
            <p:cNvPr id="6" name="object 6"/>
            <p:cNvSpPr/>
            <p:nvPr/>
          </p:nvSpPr>
          <p:spPr>
            <a:xfrm>
              <a:off x="0" y="4800992"/>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sp>
          <p:nvSpPr>
            <p:cNvPr id="7" name="object 7"/>
            <p:cNvSpPr/>
            <p:nvPr/>
          </p:nvSpPr>
          <p:spPr>
            <a:xfrm>
              <a:off x="0" y="5069216"/>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grpSp>
      <p:sp>
        <p:nvSpPr>
          <p:cNvPr id="8" name="object 8"/>
          <p:cNvSpPr txBox="1"/>
          <p:nvPr/>
        </p:nvSpPr>
        <p:spPr>
          <a:xfrm>
            <a:off x="459740" y="178084"/>
            <a:ext cx="7910830" cy="3152775"/>
          </a:xfrm>
          <a:prstGeom prst="rect">
            <a:avLst/>
          </a:prstGeom>
        </p:spPr>
        <p:txBody>
          <a:bodyPr vert="horz" wrap="square" lIns="0" tIns="12700" rIns="0" bIns="0" rtlCol="0">
            <a:spAutoFit/>
          </a:bodyPr>
          <a:lstStyle/>
          <a:p>
            <a:pPr marL="88900" marR="5080">
              <a:lnSpc>
                <a:spcPct val="100000"/>
              </a:lnSpc>
              <a:spcBef>
                <a:spcPts val="100"/>
              </a:spcBef>
            </a:pPr>
            <a:r>
              <a:rPr lang="es-US" sz="2400" b="1" dirty="0">
                <a:solidFill>
                  <a:srgbClr val="003C78"/>
                </a:solidFill>
                <a:latin typeface="Verdana"/>
                <a:cs typeface="Verdana"/>
              </a:rPr>
              <a:t>Una persona en silla de ruedas se queja de que el centro donde le han dicho que retire su paquete de alimentos no es accesible porque no tiene rampa para sillas de ruedas.</a:t>
            </a:r>
          </a:p>
          <a:p>
            <a:pPr>
              <a:lnSpc>
                <a:spcPct val="100000"/>
              </a:lnSpc>
            </a:pPr>
            <a:endParaRPr sz="2900" dirty="0">
              <a:latin typeface="Verdana"/>
              <a:cs typeface="Verdana"/>
            </a:endParaRPr>
          </a:p>
          <a:p>
            <a:pPr>
              <a:lnSpc>
                <a:spcPct val="100000"/>
              </a:lnSpc>
              <a:spcBef>
                <a:spcPts val="5"/>
              </a:spcBef>
            </a:pPr>
            <a:endParaRPr sz="2800" dirty="0">
              <a:latin typeface="Verdana"/>
              <a:cs typeface="Verdana"/>
            </a:endParaRPr>
          </a:p>
          <a:p>
            <a:pPr marL="12700" marR="1003300">
              <a:lnSpc>
                <a:spcPct val="107100"/>
              </a:lnSpc>
            </a:pPr>
            <a:r>
              <a:rPr lang="es-US" sz="2400" b="1" dirty="0">
                <a:solidFill>
                  <a:srgbClr val="013775"/>
                </a:solidFill>
                <a:latin typeface="Tahoma"/>
                <a:cs typeface="Tahoma"/>
              </a:rPr>
              <a:t>¿Qué medidas deben tomarse para ayudar a este participante?</a:t>
            </a:r>
          </a:p>
        </p:txBody>
      </p:sp>
      <p:sp>
        <p:nvSpPr>
          <p:cNvPr id="10" name="object 10"/>
          <p:cNvSpPr txBox="1">
            <a:spLocks noGrp="1"/>
          </p:cNvSpPr>
          <p:nvPr>
            <p:ph type="ftr" sz="quarter" idx="5"/>
          </p:nvPr>
        </p:nvSpPr>
        <p:spPr>
          <a:xfrm>
            <a:off x="78738" y="4810661"/>
            <a:ext cx="5026662"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11" name="object 11"/>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23</a:t>
            </a:fld>
            <a:endParaRPr dirty="0">
              <a:latin typeface="Century" panose="020406040505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4E7EE"/>
          </a:solidFill>
        </p:spPr>
        <p:txBody>
          <a:bodyPr wrap="square" lIns="0" tIns="0" rIns="0" bIns="0" rtlCol="0"/>
          <a:lstStyle/>
          <a:p>
            <a:endParaRPr dirty="0"/>
          </a:p>
        </p:txBody>
      </p:sp>
      <p:grpSp>
        <p:nvGrpSpPr>
          <p:cNvPr id="3" name="object 3"/>
          <p:cNvGrpSpPr/>
          <p:nvPr/>
        </p:nvGrpSpPr>
        <p:grpSpPr>
          <a:xfrm>
            <a:off x="-9524" y="4748784"/>
            <a:ext cx="9163050" cy="394970"/>
            <a:chOff x="-9524" y="4748784"/>
            <a:chExt cx="9163050" cy="394970"/>
          </a:xfrm>
        </p:grpSpPr>
        <p:pic>
          <p:nvPicPr>
            <p:cNvPr id="4" name="object 4"/>
            <p:cNvPicPr/>
            <p:nvPr/>
          </p:nvPicPr>
          <p:blipFill>
            <a:blip r:embed="rId3" cstate="print"/>
            <a:stretch>
              <a:fillRect/>
            </a:stretch>
          </p:blipFill>
          <p:spPr>
            <a:xfrm>
              <a:off x="0" y="4748784"/>
              <a:ext cx="9144000" cy="394716"/>
            </a:xfrm>
            <a:prstGeom prst="rect">
              <a:avLst/>
            </a:prstGeom>
          </p:spPr>
        </p:pic>
        <p:sp>
          <p:nvSpPr>
            <p:cNvPr id="5" name="object 5"/>
            <p:cNvSpPr/>
            <p:nvPr/>
          </p:nvSpPr>
          <p:spPr>
            <a:xfrm>
              <a:off x="0" y="4773930"/>
              <a:ext cx="9144000" cy="320040"/>
            </a:xfrm>
            <a:custGeom>
              <a:avLst/>
              <a:gdLst/>
              <a:ahLst/>
              <a:cxnLst/>
              <a:rect l="l" t="t" r="r" b="b"/>
              <a:pathLst>
                <a:path w="9144000" h="320039">
                  <a:moveTo>
                    <a:pt x="9144000" y="0"/>
                  </a:moveTo>
                  <a:lnTo>
                    <a:pt x="0" y="0"/>
                  </a:lnTo>
                  <a:lnTo>
                    <a:pt x="0" y="320040"/>
                  </a:lnTo>
                  <a:lnTo>
                    <a:pt x="9144000" y="320040"/>
                  </a:lnTo>
                  <a:lnTo>
                    <a:pt x="9144000" y="0"/>
                  </a:lnTo>
                  <a:close/>
                </a:path>
              </a:pathLst>
            </a:custGeom>
            <a:solidFill>
              <a:srgbClr val="003C78"/>
            </a:solidFill>
          </p:spPr>
          <p:txBody>
            <a:bodyPr wrap="square" lIns="0" tIns="0" rIns="0" bIns="0" rtlCol="0"/>
            <a:lstStyle/>
            <a:p>
              <a:endParaRPr dirty="0"/>
            </a:p>
          </p:txBody>
        </p:sp>
        <p:sp>
          <p:nvSpPr>
            <p:cNvPr id="6" name="object 6"/>
            <p:cNvSpPr/>
            <p:nvPr/>
          </p:nvSpPr>
          <p:spPr>
            <a:xfrm>
              <a:off x="0" y="4800992"/>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sp>
          <p:nvSpPr>
            <p:cNvPr id="7" name="object 7"/>
            <p:cNvSpPr/>
            <p:nvPr/>
          </p:nvSpPr>
          <p:spPr>
            <a:xfrm>
              <a:off x="0" y="5069216"/>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grpSp>
      <p:sp>
        <p:nvSpPr>
          <p:cNvPr id="8" name="object 8"/>
          <p:cNvSpPr txBox="1"/>
          <p:nvPr/>
        </p:nvSpPr>
        <p:spPr>
          <a:xfrm>
            <a:off x="535940" y="225205"/>
            <a:ext cx="7959090" cy="3606115"/>
          </a:xfrm>
          <a:prstGeom prst="rect">
            <a:avLst/>
          </a:prstGeom>
        </p:spPr>
        <p:txBody>
          <a:bodyPr vert="horz" wrap="square" lIns="0" tIns="12700" rIns="0" bIns="0" rtlCol="0">
            <a:spAutoFit/>
          </a:bodyPr>
          <a:lstStyle/>
          <a:p>
            <a:pPr marL="12700">
              <a:lnSpc>
                <a:spcPct val="100000"/>
              </a:lnSpc>
              <a:spcBef>
                <a:spcPts val="100"/>
              </a:spcBef>
            </a:pPr>
            <a:r>
              <a:rPr lang="es-US" sz="2400" b="1" dirty="0">
                <a:solidFill>
                  <a:srgbClr val="003C78"/>
                </a:solidFill>
                <a:latin typeface="Verdana"/>
                <a:cs typeface="Verdana"/>
              </a:rPr>
              <a:t>Un revisor del estado visita un centro de distribución y ve el cartel </a:t>
            </a:r>
            <a:r>
              <a:rPr lang="es-US" sz="2400" b="1" i="1" dirty="0">
                <a:solidFill>
                  <a:srgbClr val="003C78"/>
                </a:solidFill>
                <a:latin typeface="Verdana-BoldItalic"/>
                <a:cs typeface="Verdana-BoldItalic"/>
              </a:rPr>
              <a:t>“Justicia para todos” </a:t>
            </a:r>
            <a:r>
              <a:rPr lang="es-US" sz="2400" b="1" dirty="0">
                <a:solidFill>
                  <a:srgbClr val="003C78"/>
                </a:solidFill>
                <a:latin typeface="Verdana"/>
                <a:cs typeface="Verdana"/>
              </a:rPr>
              <a:t>en la oficina del director, que se encuentra en una zona en la que los solicitantes y participantes del programa no pueden pasar.</a:t>
            </a:r>
          </a:p>
          <a:p>
            <a:pPr>
              <a:lnSpc>
                <a:spcPct val="100000"/>
              </a:lnSpc>
            </a:pPr>
            <a:endParaRPr sz="4150" dirty="0">
              <a:latin typeface="Verdana"/>
              <a:cs typeface="Verdana"/>
            </a:endParaRPr>
          </a:p>
          <a:p>
            <a:pPr marL="88900" marR="1298575">
              <a:lnSpc>
                <a:spcPct val="100000"/>
              </a:lnSpc>
            </a:pPr>
            <a:r>
              <a:rPr lang="es-US" sz="2400" b="1" dirty="0">
                <a:solidFill>
                  <a:srgbClr val="013775"/>
                </a:solidFill>
                <a:latin typeface="Tahoma"/>
                <a:cs typeface="Tahoma"/>
              </a:rPr>
              <a:t>¿Se trata de una violación de los derechos civiles? ¿Por qué sí o por qué no?</a:t>
            </a:r>
          </a:p>
        </p:txBody>
      </p:sp>
      <p:sp>
        <p:nvSpPr>
          <p:cNvPr id="10" name="object 10"/>
          <p:cNvSpPr txBox="1">
            <a:spLocks noGrp="1"/>
          </p:cNvSpPr>
          <p:nvPr>
            <p:ph type="ftr" sz="quarter" idx="5"/>
          </p:nvPr>
        </p:nvSpPr>
        <p:spPr>
          <a:xfrm>
            <a:off x="78738" y="4810661"/>
            <a:ext cx="43408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11" name="object 11"/>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24</a:t>
            </a:fld>
            <a:endParaRPr dirty="0">
              <a:latin typeface="Century" panose="020406040505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3463290" y="137160"/>
            <a:ext cx="5221119" cy="4568190"/>
          </a:xfrm>
          <a:prstGeom prst="rect">
            <a:avLst/>
          </a:prstGeom>
        </p:spPr>
      </p:pic>
      <p:sp>
        <p:nvSpPr>
          <p:cNvPr id="3" name="object 3"/>
          <p:cNvSpPr txBox="1">
            <a:spLocks noGrp="1"/>
          </p:cNvSpPr>
          <p:nvPr>
            <p:ph type="title"/>
          </p:nvPr>
        </p:nvSpPr>
        <p:spPr>
          <a:xfrm>
            <a:off x="685800" y="664338"/>
            <a:ext cx="3044187" cy="351378"/>
          </a:xfrm>
          <a:prstGeom prst="rect">
            <a:avLst/>
          </a:prstGeom>
        </p:spPr>
        <p:txBody>
          <a:bodyPr vert="horz" wrap="square" lIns="0" tIns="12700" rIns="0" bIns="0" rtlCol="0">
            <a:spAutoFit/>
          </a:bodyPr>
          <a:lstStyle/>
          <a:p>
            <a:pPr marL="12700" marR="5080">
              <a:lnSpc>
                <a:spcPct val="100000"/>
              </a:lnSpc>
              <a:spcBef>
                <a:spcPts val="100"/>
              </a:spcBef>
            </a:pPr>
            <a:r>
              <a:rPr lang="es-US" sz="2200" dirty="0"/>
              <a:t>Ayuda extra</a:t>
            </a:r>
          </a:p>
        </p:txBody>
      </p:sp>
      <p:sp>
        <p:nvSpPr>
          <p:cNvPr id="6" name="object 6"/>
          <p:cNvSpPr txBox="1">
            <a:spLocks noGrp="1"/>
          </p:cNvSpPr>
          <p:nvPr>
            <p:ph type="ftr" sz="quarter" idx="5"/>
          </p:nvPr>
        </p:nvSpPr>
        <p:spPr>
          <a:xfrm>
            <a:off x="78738" y="4810661"/>
            <a:ext cx="58648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25</a:t>
            </a:fld>
            <a:endParaRPr dirty="0">
              <a:latin typeface="Century" panose="02040604050505020304" pitchFamily="18" charset="0"/>
            </a:endParaRPr>
          </a:p>
        </p:txBody>
      </p:sp>
      <p:sp>
        <p:nvSpPr>
          <p:cNvPr id="4" name="object 4"/>
          <p:cNvSpPr txBox="1"/>
          <p:nvPr/>
        </p:nvSpPr>
        <p:spPr>
          <a:xfrm>
            <a:off x="246519" y="1398026"/>
            <a:ext cx="3133090" cy="3158044"/>
          </a:xfrm>
          <a:prstGeom prst="rect">
            <a:avLst/>
          </a:prstGeom>
        </p:spPr>
        <p:txBody>
          <a:bodyPr vert="horz" wrap="square" lIns="0" tIns="67310" rIns="0" bIns="0" rtlCol="0">
            <a:spAutoFit/>
          </a:bodyPr>
          <a:lstStyle/>
          <a:p>
            <a:pPr marL="12700" marR="306705">
              <a:lnSpc>
                <a:spcPct val="80000"/>
              </a:lnSpc>
              <a:spcBef>
                <a:spcPts val="530"/>
              </a:spcBef>
            </a:pPr>
            <a:r>
              <a:rPr lang="es-US" sz="1600" dirty="0">
                <a:solidFill>
                  <a:srgbClr val="001F3B"/>
                </a:solidFill>
                <a:latin typeface="Tahoma"/>
                <a:cs typeface="Tahoma"/>
              </a:rPr>
              <a:t>Departamento de Servicios de Salud de Wisconsin: Cumplimiento de los derechos civiles.</a:t>
            </a:r>
          </a:p>
          <a:p>
            <a:pPr>
              <a:lnSpc>
                <a:spcPct val="100000"/>
              </a:lnSpc>
              <a:spcBef>
                <a:spcPts val="15"/>
              </a:spcBef>
            </a:pPr>
            <a:endParaRPr sz="2000" dirty="0">
              <a:latin typeface="Tahoma"/>
              <a:cs typeface="Tahoma"/>
            </a:endParaRPr>
          </a:p>
          <a:p>
            <a:pPr marL="12700" marR="234950">
              <a:lnSpc>
                <a:spcPct val="80000"/>
              </a:lnSpc>
            </a:pPr>
            <a:r>
              <a:rPr lang="es-US" sz="1200" u="sng" dirty="0">
                <a:solidFill>
                  <a:srgbClr val="0000FF"/>
                </a:solidFill>
                <a:uFill>
                  <a:solidFill>
                    <a:srgbClr val="0000FF"/>
                  </a:solidFill>
                </a:uFill>
                <a:latin typeface="Tahoma"/>
                <a:cs typeface="Tahoma"/>
                <a:hlinkClick r:id="rId4"/>
              </a:rPr>
              <a:t>https://www.dhs.wisconsin.gov/civil- </a:t>
            </a:r>
            <a:r>
              <a:rPr lang="es-US" sz="1200" dirty="0">
                <a:solidFill>
                  <a:srgbClr val="0000FF"/>
                </a:solidFill>
                <a:latin typeface="Tahoma"/>
                <a:cs typeface="Tahoma"/>
              </a:rPr>
              <a:t> </a:t>
            </a:r>
            <a:r>
              <a:rPr lang="es-US" sz="1200" u="sng" dirty="0">
                <a:solidFill>
                  <a:srgbClr val="0000FF"/>
                </a:solidFill>
                <a:uFill>
                  <a:solidFill>
                    <a:srgbClr val="0000FF"/>
                  </a:solidFill>
                </a:uFill>
                <a:latin typeface="Tahoma"/>
                <a:cs typeface="Tahoma"/>
                <a:hlinkClick r:id="rId4"/>
              </a:rPr>
              <a:t>rights/index.htm</a:t>
            </a:r>
          </a:p>
          <a:p>
            <a:pPr>
              <a:lnSpc>
                <a:spcPct val="100000"/>
              </a:lnSpc>
              <a:spcBef>
                <a:spcPts val="5"/>
              </a:spcBef>
            </a:pPr>
            <a:endParaRPr sz="2000" dirty="0">
              <a:latin typeface="Tahoma"/>
              <a:cs typeface="Tahoma"/>
            </a:endParaRPr>
          </a:p>
          <a:p>
            <a:pPr marL="12700" marR="5080">
              <a:lnSpc>
                <a:spcPct val="80000"/>
              </a:lnSpc>
            </a:pPr>
            <a:r>
              <a:rPr lang="es-US" sz="1600" dirty="0">
                <a:solidFill>
                  <a:srgbClr val="001F3B"/>
                </a:solidFill>
                <a:latin typeface="Tahoma"/>
                <a:cs typeface="Tahoma"/>
              </a:rPr>
              <a:t>Departamento de Agricultura de los Estados Unidos, Servicio de Alimentación y Nutrición: Derechos civiles</a:t>
            </a:r>
          </a:p>
          <a:p>
            <a:pPr>
              <a:lnSpc>
                <a:spcPct val="100000"/>
              </a:lnSpc>
              <a:spcBef>
                <a:spcPts val="10"/>
              </a:spcBef>
            </a:pPr>
            <a:endParaRPr sz="2000" dirty="0">
              <a:latin typeface="Tahoma"/>
              <a:cs typeface="Tahoma"/>
            </a:endParaRPr>
          </a:p>
          <a:p>
            <a:pPr marL="12700" marR="611505">
              <a:lnSpc>
                <a:spcPct val="80000"/>
              </a:lnSpc>
              <a:spcBef>
                <a:spcPts val="5"/>
              </a:spcBef>
            </a:pPr>
            <a:r>
              <a:rPr lang="es-US" sz="1200" u="sng" dirty="0">
                <a:solidFill>
                  <a:srgbClr val="0000FF"/>
                </a:solidFill>
                <a:uFill>
                  <a:solidFill>
                    <a:srgbClr val="0000FF"/>
                  </a:solidFill>
                </a:uFill>
                <a:latin typeface="Tahoma"/>
                <a:cs typeface="Tahoma"/>
                <a:hlinkClick r:id="rId5"/>
              </a:rPr>
              <a:t>Derechos civiles | Servicio de Alimentación y Nutrición (usda.gov)</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print"/>
          <a:stretch>
            <a:fillRect/>
          </a:stretch>
        </p:blipFill>
        <p:spPr>
          <a:xfrm>
            <a:off x="457200" y="1665732"/>
            <a:ext cx="4023360" cy="2676143"/>
          </a:xfrm>
          <a:prstGeom prst="rect">
            <a:avLst/>
          </a:prstGeom>
        </p:spPr>
      </p:pic>
      <p:sp>
        <p:nvSpPr>
          <p:cNvPr id="4" name="object 4"/>
          <p:cNvSpPr txBox="1">
            <a:spLocks noGrp="1"/>
          </p:cNvSpPr>
          <p:nvPr>
            <p:ph type="title"/>
          </p:nvPr>
        </p:nvSpPr>
        <p:spPr>
          <a:xfrm>
            <a:off x="4742179" y="1291082"/>
            <a:ext cx="3982085" cy="893834"/>
          </a:xfrm>
          <a:prstGeom prst="rect">
            <a:avLst/>
          </a:prstGeom>
        </p:spPr>
        <p:txBody>
          <a:bodyPr vert="horz" wrap="square" lIns="0" tIns="46990" rIns="0" bIns="0" rtlCol="0">
            <a:spAutoFit/>
          </a:bodyPr>
          <a:lstStyle/>
          <a:p>
            <a:pPr marL="12700" marR="5080">
              <a:lnSpc>
                <a:spcPts val="2160"/>
              </a:lnSpc>
              <a:spcBef>
                <a:spcPts val="370"/>
              </a:spcBef>
            </a:pPr>
            <a:r>
              <a:rPr lang="es-US" sz="2000" dirty="0">
                <a:solidFill>
                  <a:srgbClr val="001F3B"/>
                </a:solidFill>
                <a:latin typeface="Tahoma"/>
                <a:cs typeface="Tahoma"/>
              </a:rPr>
              <a:t>Esta información la ha brindado el Departamento de Servicios de Salud de Wisconsin.</a:t>
            </a:r>
          </a:p>
        </p:txBody>
      </p:sp>
      <p:sp>
        <p:nvSpPr>
          <p:cNvPr id="7" name="object 7"/>
          <p:cNvSpPr txBox="1">
            <a:spLocks noGrp="1"/>
          </p:cNvSpPr>
          <p:nvPr>
            <p:ph type="ftr" sz="quarter" idx="5"/>
          </p:nvPr>
        </p:nvSpPr>
        <p:spPr>
          <a:xfrm>
            <a:off x="78738" y="4810661"/>
            <a:ext cx="49504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8" name="object 8"/>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26</a:t>
            </a:fld>
            <a:endParaRPr dirty="0">
              <a:latin typeface="Century" panose="02040604050505020304" pitchFamily="18" charset="0"/>
            </a:endParaRPr>
          </a:p>
        </p:txBody>
      </p:sp>
      <p:sp>
        <p:nvSpPr>
          <p:cNvPr id="5" name="object 5"/>
          <p:cNvSpPr txBox="1">
            <a:spLocks noGrp="1"/>
          </p:cNvSpPr>
          <p:nvPr>
            <p:ph type="body" idx="1"/>
          </p:nvPr>
        </p:nvSpPr>
        <p:spPr>
          <a:xfrm>
            <a:off x="453390" y="2412393"/>
            <a:ext cx="8919210" cy="2171700"/>
          </a:xfrm>
          <a:prstGeom prst="rect">
            <a:avLst/>
          </a:prstGeom>
        </p:spPr>
        <p:txBody>
          <a:bodyPr vert="horz" wrap="square" lIns="0" tIns="12700" rIns="0" bIns="0" rtlCol="0">
            <a:spAutoFit/>
          </a:bodyPr>
          <a:lstStyle/>
          <a:p>
            <a:pPr marL="4300855" marR="5080">
              <a:lnSpc>
                <a:spcPct val="125699"/>
              </a:lnSpc>
              <a:spcBef>
                <a:spcPts val="100"/>
              </a:spcBef>
            </a:pPr>
            <a:r>
              <a:rPr lang="es-US" dirty="0"/>
              <a:t>Programa de Asistencia Alimentaria de Emergencia (TEFAP) </a:t>
            </a:r>
            <a:r>
              <a:rPr lang="es-US" u="sng" dirty="0">
                <a:solidFill>
                  <a:srgbClr val="0000FF"/>
                </a:solidFill>
                <a:uFill>
                  <a:solidFill>
                    <a:srgbClr val="0000FF"/>
                  </a:solidFill>
                </a:uFill>
                <a:hlinkClick r:id="rId4"/>
              </a:rPr>
              <a:t>dhstefap@dhs.Wisconsin.gov</a:t>
            </a:r>
          </a:p>
          <a:p>
            <a:pPr marL="4300855" marR="241300">
              <a:lnSpc>
                <a:spcPct val="125699"/>
              </a:lnSpc>
            </a:pPr>
            <a:r>
              <a:rPr lang="es-US" dirty="0"/>
              <a:t>Programa de Productos Alimenticios Complementarios (CSFP) </a:t>
            </a:r>
            <a:r>
              <a:rPr lang="es-US" u="sng" dirty="0">
                <a:solidFill>
                  <a:srgbClr val="0000FF"/>
                </a:solidFill>
                <a:uFill>
                  <a:solidFill>
                    <a:srgbClr val="0000FF"/>
                  </a:solidFill>
                </a:uFill>
                <a:hlinkClick r:id="rId4"/>
              </a:rPr>
              <a:t>dhscsfpmain@dhs.Wisconsin.gov</a:t>
            </a:r>
          </a:p>
          <a:p>
            <a:pPr marL="4300855" marR="683260">
              <a:lnSpc>
                <a:spcPct val="125699"/>
              </a:lnSpc>
            </a:pPr>
            <a:r>
              <a:rPr lang="es-US" dirty="0"/>
              <a:t>Programa de Nutrición de Mercados Agrícolas (FNMP) </a:t>
            </a:r>
            <a:r>
              <a:rPr lang="es-US" u="sng" dirty="0">
                <a:solidFill>
                  <a:srgbClr val="0000FF"/>
                </a:solidFill>
                <a:uFill>
                  <a:solidFill>
                    <a:srgbClr val="0000FF"/>
                  </a:solidFill>
                </a:uFill>
                <a:hlinkClick r:id="rId4"/>
              </a:rPr>
              <a:t>dhswicfmnp@wisconsin.gov</a:t>
            </a:r>
          </a:p>
          <a:p>
            <a:pPr marL="4288155">
              <a:lnSpc>
                <a:spcPct val="100000"/>
              </a:lnSpc>
              <a:spcBef>
                <a:spcPts val="5"/>
              </a:spcBef>
            </a:pPr>
            <a:endParaRPr sz="2100" dirty="0"/>
          </a:p>
          <a:p>
            <a:pPr marL="4300855">
              <a:lnSpc>
                <a:spcPct val="100000"/>
              </a:lnSpc>
              <a:spcBef>
                <a:spcPts val="5"/>
              </a:spcBef>
            </a:pPr>
            <a:r>
              <a:rPr lang="es-US" dirty="0"/>
              <a:t>versión de 2023</a:t>
            </a:r>
          </a:p>
        </p:txBody>
      </p:sp>
      <p:sp>
        <p:nvSpPr>
          <p:cNvPr id="10" name="CuadroTexto 9">
            <a:extLst>
              <a:ext uri="{FF2B5EF4-FFF2-40B4-BE49-F238E27FC236}">
                <a16:creationId xmlns:a16="http://schemas.microsoft.com/office/drawing/2014/main" id="{661DE977-BED9-9698-A0BE-D2722526AB33}"/>
              </a:ext>
            </a:extLst>
          </p:cNvPr>
          <p:cNvSpPr txBox="1"/>
          <p:nvPr/>
        </p:nvSpPr>
        <p:spPr>
          <a:xfrm>
            <a:off x="453390" y="132480"/>
            <a:ext cx="8270874" cy="1200329"/>
          </a:xfrm>
          <a:prstGeom prst="rect">
            <a:avLst/>
          </a:prstGeom>
          <a:noFill/>
        </p:spPr>
        <p:txBody>
          <a:bodyPr wrap="square">
            <a:spAutoFit/>
          </a:bodyPr>
          <a:lstStyle/>
          <a:p>
            <a:pPr algn="ctr"/>
            <a:r>
              <a:rPr lang="es-US" sz="3600" b="1" dirty="0">
                <a:solidFill>
                  <a:srgbClr val="002F66"/>
                </a:solidFill>
              </a:rPr>
              <a:t>¡Gracias por su compromiso y servicio a su comunidad!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39" y="383538"/>
            <a:ext cx="8150859" cy="566822"/>
          </a:xfrm>
          <a:prstGeom prst="rect">
            <a:avLst/>
          </a:prstGeom>
        </p:spPr>
        <p:txBody>
          <a:bodyPr vert="horz" wrap="square" lIns="0" tIns="12700" rIns="0" bIns="0" rtlCol="0">
            <a:spAutoFit/>
          </a:bodyPr>
          <a:lstStyle/>
          <a:p>
            <a:pPr marL="12700" algn="ctr">
              <a:lnSpc>
                <a:spcPct val="100000"/>
              </a:lnSpc>
              <a:spcBef>
                <a:spcPts val="100"/>
              </a:spcBef>
            </a:pPr>
            <a:r>
              <a:rPr lang="es-US" dirty="0"/>
              <a:t>Objetivos de los derechos civiles</a:t>
            </a:r>
          </a:p>
        </p:txBody>
      </p:sp>
      <p:sp>
        <p:nvSpPr>
          <p:cNvPr id="3" name="object 3"/>
          <p:cNvSpPr txBox="1"/>
          <p:nvPr/>
        </p:nvSpPr>
        <p:spPr>
          <a:xfrm>
            <a:off x="535940" y="1789711"/>
            <a:ext cx="4127500" cy="2588594"/>
          </a:xfrm>
          <a:prstGeom prst="rect">
            <a:avLst/>
          </a:prstGeom>
        </p:spPr>
        <p:txBody>
          <a:bodyPr vert="horz" wrap="square" lIns="0" tIns="53975" rIns="0" bIns="0" rtlCol="0">
            <a:spAutoFit/>
          </a:bodyPr>
          <a:lstStyle/>
          <a:p>
            <a:pPr marL="355600" marR="656590" indent="-342900">
              <a:lnSpc>
                <a:spcPts val="2590"/>
              </a:lnSpc>
              <a:spcBef>
                <a:spcPts val="425"/>
              </a:spcBef>
              <a:buClr>
                <a:srgbClr val="013775"/>
              </a:buClr>
              <a:buFont typeface="Arial"/>
              <a:buChar char="•"/>
              <a:tabLst>
                <a:tab pos="354965" algn="l"/>
                <a:tab pos="355600" algn="l"/>
              </a:tabLst>
            </a:pPr>
            <a:r>
              <a:rPr lang="es-US" sz="2000" dirty="0">
                <a:solidFill>
                  <a:srgbClr val="001F3B"/>
                </a:solidFill>
                <a:latin typeface="Tahoma"/>
                <a:cs typeface="Tahoma"/>
              </a:rPr>
              <a:t>Igualdad de trato para solicitantes y beneficiarios.</a:t>
            </a:r>
          </a:p>
          <a:p>
            <a:pPr marL="355600" marR="5080" indent="-342900">
              <a:lnSpc>
                <a:spcPts val="2590"/>
              </a:lnSpc>
              <a:spcBef>
                <a:spcPts val="610"/>
              </a:spcBef>
              <a:buClr>
                <a:srgbClr val="013775"/>
              </a:buClr>
              <a:buFont typeface="Arial"/>
              <a:buChar char="•"/>
              <a:tabLst>
                <a:tab pos="354965" algn="l"/>
                <a:tab pos="355600" algn="l"/>
              </a:tabLst>
            </a:pPr>
            <a:r>
              <a:rPr lang="es-US" sz="2000" dirty="0">
                <a:solidFill>
                  <a:srgbClr val="001F3B"/>
                </a:solidFill>
                <a:latin typeface="Tahoma"/>
                <a:cs typeface="Tahoma"/>
              </a:rPr>
              <a:t>Conocimiento de derechos y responsabilidades.</a:t>
            </a:r>
          </a:p>
          <a:p>
            <a:pPr marL="355600" marR="581660" indent="-342900">
              <a:lnSpc>
                <a:spcPts val="2590"/>
              </a:lnSpc>
              <a:spcBef>
                <a:spcPts val="600"/>
              </a:spcBef>
              <a:buClr>
                <a:srgbClr val="013775"/>
              </a:buClr>
              <a:buFont typeface="Arial"/>
              <a:buChar char="•"/>
              <a:tabLst>
                <a:tab pos="354965" algn="l"/>
                <a:tab pos="355600" algn="l"/>
              </a:tabLst>
            </a:pPr>
            <a:r>
              <a:rPr lang="es-US" sz="2000" dirty="0">
                <a:solidFill>
                  <a:srgbClr val="001F3B"/>
                </a:solidFill>
                <a:latin typeface="Tahoma"/>
                <a:cs typeface="Tahoma"/>
              </a:rPr>
              <a:t>Eliminación de barreras ilegales.</a:t>
            </a:r>
          </a:p>
          <a:p>
            <a:pPr marL="355600" marR="209550" indent="-342900">
              <a:lnSpc>
                <a:spcPts val="2590"/>
              </a:lnSpc>
              <a:spcBef>
                <a:spcPts val="605"/>
              </a:spcBef>
              <a:buClr>
                <a:srgbClr val="013775"/>
              </a:buClr>
              <a:buFont typeface="Arial"/>
              <a:buChar char="•"/>
              <a:tabLst>
                <a:tab pos="354965" algn="l"/>
                <a:tab pos="355600" algn="l"/>
              </a:tabLst>
            </a:pPr>
            <a:r>
              <a:rPr lang="es-US" sz="2000" dirty="0">
                <a:solidFill>
                  <a:srgbClr val="001F3B"/>
                </a:solidFill>
                <a:latin typeface="Tahoma"/>
                <a:cs typeface="Tahoma"/>
              </a:rPr>
              <a:t>Dignidad y respeto para todos.</a:t>
            </a:r>
          </a:p>
        </p:txBody>
      </p:sp>
      <p:pic>
        <p:nvPicPr>
          <p:cNvPr id="4" name="object 4"/>
          <p:cNvPicPr/>
          <p:nvPr/>
        </p:nvPicPr>
        <p:blipFill>
          <a:blip r:embed="rId3" cstate="print"/>
          <a:stretch>
            <a:fillRect/>
          </a:stretch>
        </p:blipFill>
        <p:spPr>
          <a:xfrm>
            <a:off x="4663440" y="1967484"/>
            <a:ext cx="4023359" cy="2072639"/>
          </a:xfrm>
          <a:prstGeom prst="rect">
            <a:avLst/>
          </a:prstGeom>
        </p:spPr>
      </p:pic>
      <p:sp>
        <p:nvSpPr>
          <p:cNvPr id="6" name="object 6"/>
          <p:cNvSpPr txBox="1">
            <a:spLocks noGrp="1"/>
          </p:cNvSpPr>
          <p:nvPr>
            <p:ph type="ftr" sz="quarter" idx="5"/>
          </p:nvPr>
        </p:nvSpPr>
        <p:spPr>
          <a:xfrm>
            <a:off x="78738" y="4810661"/>
            <a:ext cx="61696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p:nvPr/>
        </p:nvSpPr>
        <p:spPr>
          <a:xfrm>
            <a:off x="8463533" y="4811577"/>
            <a:ext cx="180975"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sz="1300" dirty="0">
                <a:solidFill>
                  <a:srgbClr val="FFFFFF"/>
                </a:solidFill>
                <a:latin typeface="Century" panose="02040604050505020304" pitchFamily="18" charset="0"/>
                <a:cs typeface="Century Gothic"/>
              </a:rPr>
              <a:t>3</a:t>
            </a:fld>
            <a:endParaRPr sz="1300" dirty="0">
              <a:solidFill>
                <a:srgbClr val="FFFFFF"/>
              </a:solidFill>
              <a:latin typeface="Century" panose="02040604050505020304" pitchFamily="18" charset="0"/>
              <a:cs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83538"/>
            <a:ext cx="8101964" cy="635635"/>
          </a:xfrm>
          <a:prstGeom prst="rect">
            <a:avLst/>
          </a:prstGeom>
        </p:spPr>
        <p:txBody>
          <a:bodyPr vert="horz" wrap="square" lIns="0" tIns="12700" rIns="0" bIns="0" rtlCol="0">
            <a:spAutoFit/>
          </a:bodyPr>
          <a:lstStyle/>
          <a:p>
            <a:pPr marL="12700" algn="ctr">
              <a:lnSpc>
                <a:spcPct val="100000"/>
              </a:lnSpc>
              <a:spcBef>
                <a:spcPts val="100"/>
              </a:spcBef>
            </a:pPr>
            <a:r>
              <a:rPr lang="es-US" sz="4000" dirty="0"/>
              <a:t>¿Qué es la discriminación?</a:t>
            </a:r>
          </a:p>
        </p:txBody>
      </p:sp>
      <p:pic>
        <p:nvPicPr>
          <p:cNvPr id="3" name="object 3"/>
          <p:cNvPicPr/>
          <p:nvPr/>
        </p:nvPicPr>
        <p:blipFill>
          <a:blip r:embed="rId3" cstate="print"/>
          <a:stretch>
            <a:fillRect/>
          </a:stretch>
        </p:blipFill>
        <p:spPr>
          <a:xfrm>
            <a:off x="457200" y="1661160"/>
            <a:ext cx="4023360" cy="2685287"/>
          </a:xfrm>
          <a:prstGeom prst="rect">
            <a:avLst/>
          </a:prstGeom>
        </p:spPr>
      </p:pic>
      <p:sp>
        <p:nvSpPr>
          <p:cNvPr id="4" name="object 4"/>
          <p:cNvSpPr txBox="1"/>
          <p:nvPr/>
        </p:nvSpPr>
        <p:spPr>
          <a:xfrm>
            <a:off x="4742179" y="2039693"/>
            <a:ext cx="3816985" cy="1491434"/>
          </a:xfrm>
          <a:prstGeom prst="rect">
            <a:avLst/>
          </a:prstGeom>
        </p:spPr>
        <p:txBody>
          <a:bodyPr vert="horz" wrap="square" lIns="0" tIns="80010" rIns="0" bIns="0" rtlCol="0">
            <a:spAutoFit/>
          </a:bodyPr>
          <a:lstStyle/>
          <a:p>
            <a:pPr marL="12700" marR="5080">
              <a:lnSpc>
                <a:spcPts val="2210"/>
              </a:lnSpc>
              <a:spcBef>
                <a:spcPts val="630"/>
              </a:spcBef>
            </a:pPr>
            <a:r>
              <a:rPr lang="es-US" sz="2300" dirty="0">
                <a:solidFill>
                  <a:srgbClr val="001F3B"/>
                </a:solidFill>
                <a:latin typeface="Tahoma"/>
                <a:cs typeface="Tahoma"/>
              </a:rPr>
              <a:t>La discriminación es el trato distinto a una persona o un grupo de personas por acciones o la falta de ellas en base a clases protegidas.</a:t>
            </a:r>
          </a:p>
        </p:txBody>
      </p:sp>
      <p:sp>
        <p:nvSpPr>
          <p:cNvPr id="7" name="object 7"/>
          <p:cNvSpPr txBox="1">
            <a:spLocks noGrp="1"/>
          </p:cNvSpPr>
          <p:nvPr>
            <p:ph type="ftr" sz="quarter" idx="5"/>
          </p:nvPr>
        </p:nvSpPr>
        <p:spPr>
          <a:xfrm>
            <a:off x="78738" y="4810661"/>
            <a:ext cx="66268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8" name="object 8"/>
          <p:cNvSpPr txBox="1"/>
          <p:nvPr/>
        </p:nvSpPr>
        <p:spPr>
          <a:xfrm>
            <a:off x="8463533" y="4811577"/>
            <a:ext cx="180975"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sz="1300" dirty="0">
                <a:solidFill>
                  <a:srgbClr val="FFFFFF"/>
                </a:solidFill>
                <a:latin typeface="Century" panose="02040604050505020304" pitchFamily="18" charset="0"/>
                <a:cs typeface="Century Gothic"/>
              </a:rPr>
              <a:t>4</a:t>
            </a:fld>
            <a:endParaRPr sz="1300" dirty="0">
              <a:solidFill>
                <a:srgbClr val="FFFFFF"/>
              </a:solidFill>
              <a:latin typeface="Century" panose="02040604050505020304" pitchFamily="18" charset="0"/>
              <a:cs typeface="Century Gothic"/>
            </a:endParaRPr>
          </a:p>
        </p:txBody>
      </p:sp>
      <p:sp>
        <p:nvSpPr>
          <p:cNvPr id="5" name="object 5"/>
          <p:cNvSpPr txBox="1"/>
          <p:nvPr/>
        </p:nvSpPr>
        <p:spPr>
          <a:xfrm>
            <a:off x="4742179" y="3850966"/>
            <a:ext cx="3732529" cy="193040"/>
          </a:xfrm>
          <a:prstGeom prst="rect">
            <a:avLst/>
          </a:prstGeom>
        </p:spPr>
        <p:txBody>
          <a:bodyPr vert="horz" wrap="square" lIns="0" tIns="12065" rIns="0" bIns="0" rtlCol="0">
            <a:spAutoFit/>
          </a:bodyPr>
          <a:lstStyle/>
          <a:p>
            <a:pPr marL="12700">
              <a:lnSpc>
                <a:spcPct val="100000"/>
              </a:lnSpc>
              <a:spcBef>
                <a:spcPts val="95"/>
              </a:spcBef>
            </a:pPr>
            <a:r>
              <a:rPr lang="es-US" sz="1100" u="sng" dirty="0">
                <a:solidFill>
                  <a:srgbClr val="0000FF"/>
                </a:solidFill>
                <a:uFill>
                  <a:solidFill>
                    <a:srgbClr val="0000FF"/>
                  </a:solidFill>
                </a:uFill>
                <a:latin typeface="Tahoma"/>
                <a:cs typeface="Tahoma"/>
                <a:hlinkClick r:id="rId4"/>
              </a:rPr>
              <a:t>https://www.doi.gov/employees/anti-harassment/definitions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668" y="140080"/>
            <a:ext cx="8358376" cy="1069340"/>
          </a:xfrm>
          <a:prstGeom prst="rect">
            <a:avLst/>
          </a:prstGeom>
        </p:spPr>
        <p:txBody>
          <a:bodyPr vert="horz" wrap="square" lIns="0" tIns="12700" rIns="0" bIns="0" rtlCol="0">
            <a:spAutoFit/>
          </a:bodyPr>
          <a:lstStyle/>
          <a:p>
            <a:pPr algn="ctr">
              <a:lnSpc>
                <a:spcPts val="4220"/>
              </a:lnSpc>
              <a:spcBef>
                <a:spcPts val="100"/>
              </a:spcBef>
            </a:pPr>
            <a:r>
              <a:rPr lang="es-US" dirty="0"/>
              <a:t>¿Qué es una clase protegida?</a:t>
            </a:r>
          </a:p>
          <a:p>
            <a:pPr marL="269875" marR="259079" indent="635" algn="ctr">
              <a:lnSpc>
                <a:spcPts val="1939"/>
              </a:lnSpc>
              <a:spcBef>
                <a:spcPts val="145"/>
              </a:spcBef>
            </a:pPr>
            <a:r>
              <a:rPr lang="es-US" sz="1800" dirty="0"/>
              <a:t>Los Programas de nutrición y distribución de alimentos del USDA prohíben la discriminación para estas clases protegidas.</a:t>
            </a:r>
          </a:p>
        </p:txBody>
      </p:sp>
      <p:pic>
        <p:nvPicPr>
          <p:cNvPr id="3" name="object 3"/>
          <p:cNvPicPr/>
          <p:nvPr/>
        </p:nvPicPr>
        <p:blipFill>
          <a:blip r:embed="rId3" cstate="print"/>
          <a:stretch>
            <a:fillRect/>
          </a:stretch>
        </p:blipFill>
        <p:spPr>
          <a:xfrm>
            <a:off x="391668" y="1720595"/>
            <a:ext cx="2043683" cy="1277873"/>
          </a:xfrm>
          <a:prstGeom prst="rect">
            <a:avLst/>
          </a:prstGeom>
        </p:spPr>
      </p:pic>
      <p:sp>
        <p:nvSpPr>
          <p:cNvPr id="4" name="object 4"/>
          <p:cNvSpPr txBox="1"/>
          <p:nvPr/>
        </p:nvSpPr>
        <p:spPr>
          <a:xfrm>
            <a:off x="1143000" y="2153210"/>
            <a:ext cx="553208" cy="330200"/>
          </a:xfrm>
          <a:prstGeom prst="rect">
            <a:avLst/>
          </a:prstGeom>
        </p:spPr>
        <p:txBody>
          <a:bodyPr vert="horz" wrap="square" lIns="0" tIns="12065" rIns="0" bIns="0" rtlCol="0">
            <a:spAutoFit/>
          </a:bodyPr>
          <a:lstStyle/>
          <a:p>
            <a:pPr marL="12700">
              <a:lnSpc>
                <a:spcPct val="100000"/>
              </a:lnSpc>
              <a:spcBef>
                <a:spcPts val="95"/>
              </a:spcBef>
            </a:pPr>
            <a:r>
              <a:rPr lang="es-US" sz="2000" dirty="0">
                <a:solidFill>
                  <a:srgbClr val="FFFFFF"/>
                </a:solidFill>
                <a:latin typeface="Tahoma"/>
                <a:cs typeface="Tahoma"/>
              </a:rPr>
              <a:t>Raza</a:t>
            </a:r>
          </a:p>
        </p:txBody>
      </p:sp>
      <p:pic>
        <p:nvPicPr>
          <p:cNvPr id="5" name="object 5"/>
          <p:cNvPicPr/>
          <p:nvPr/>
        </p:nvPicPr>
        <p:blipFill>
          <a:blip r:embed="rId4" cstate="print"/>
          <a:stretch>
            <a:fillRect/>
          </a:stretch>
        </p:blipFill>
        <p:spPr>
          <a:xfrm>
            <a:off x="2497835" y="1720595"/>
            <a:ext cx="2043683" cy="1277873"/>
          </a:xfrm>
          <a:prstGeom prst="rect">
            <a:avLst/>
          </a:prstGeom>
        </p:spPr>
      </p:pic>
      <p:sp>
        <p:nvSpPr>
          <p:cNvPr id="6" name="object 6"/>
          <p:cNvSpPr txBox="1"/>
          <p:nvPr/>
        </p:nvSpPr>
        <p:spPr>
          <a:xfrm>
            <a:off x="3231373" y="2197339"/>
            <a:ext cx="697511" cy="289182"/>
          </a:xfrm>
          <a:prstGeom prst="rect">
            <a:avLst/>
          </a:prstGeom>
        </p:spPr>
        <p:txBody>
          <a:bodyPr vert="horz" wrap="square" lIns="0" tIns="12065" rIns="0" bIns="0" rtlCol="0">
            <a:spAutoFit/>
          </a:bodyPr>
          <a:lstStyle/>
          <a:p>
            <a:pPr marL="12700">
              <a:lnSpc>
                <a:spcPct val="100000"/>
              </a:lnSpc>
              <a:spcBef>
                <a:spcPts val="95"/>
              </a:spcBef>
            </a:pPr>
            <a:r>
              <a:rPr lang="es-US" dirty="0">
                <a:solidFill>
                  <a:srgbClr val="FFFFFF"/>
                </a:solidFill>
                <a:latin typeface="Tahoma"/>
                <a:cs typeface="Tahoma"/>
              </a:rPr>
              <a:t>Color</a:t>
            </a:r>
          </a:p>
        </p:txBody>
      </p:sp>
      <p:pic>
        <p:nvPicPr>
          <p:cNvPr id="7" name="object 7"/>
          <p:cNvPicPr/>
          <p:nvPr/>
        </p:nvPicPr>
        <p:blipFill>
          <a:blip r:embed="rId5" cstate="print"/>
          <a:stretch>
            <a:fillRect/>
          </a:stretch>
        </p:blipFill>
        <p:spPr>
          <a:xfrm>
            <a:off x="4572761" y="1635252"/>
            <a:ext cx="2181605" cy="1495043"/>
          </a:xfrm>
          <a:prstGeom prst="rect">
            <a:avLst/>
          </a:prstGeom>
        </p:spPr>
      </p:pic>
      <p:sp>
        <p:nvSpPr>
          <p:cNvPr id="8" name="object 8"/>
          <p:cNvSpPr txBox="1"/>
          <p:nvPr/>
        </p:nvSpPr>
        <p:spPr>
          <a:xfrm>
            <a:off x="4717541" y="1879132"/>
            <a:ext cx="1842517" cy="937180"/>
          </a:xfrm>
          <a:prstGeom prst="rect">
            <a:avLst/>
          </a:prstGeom>
        </p:spPr>
        <p:txBody>
          <a:bodyPr vert="horz" wrap="square" lIns="0" tIns="40640" rIns="0" bIns="0" rtlCol="0">
            <a:spAutoFit/>
          </a:bodyPr>
          <a:lstStyle/>
          <a:p>
            <a:pPr marL="12065" marR="5080" algn="ctr">
              <a:lnSpc>
                <a:spcPct val="90600"/>
              </a:lnSpc>
              <a:spcBef>
                <a:spcPts val="320"/>
              </a:spcBef>
            </a:pPr>
            <a:r>
              <a:rPr lang="es-US" sz="1600" dirty="0">
                <a:solidFill>
                  <a:srgbClr val="FFFFFF"/>
                </a:solidFill>
                <a:latin typeface="Tahoma"/>
                <a:cs typeface="Tahoma"/>
              </a:rPr>
              <a:t>Nacionalidad (incluye conocimientos limitados del inglés)</a:t>
            </a:r>
          </a:p>
        </p:txBody>
      </p:sp>
      <p:pic>
        <p:nvPicPr>
          <p:cNvPr id="9" name="object 9"/>
          <p:cNvPicPr/>
          <p:nvPr/>
        </p:nvPicPr>
        <p:blipFill>
          <a:blip r:embed="rId6" cstate="print"/>
          <a:stretch>
            <a:fillRect/>
          </a:stretch>
        </p:blipFill>
        <p:spPr>
          <a:xfrm>
            <a:off x="6706361" y="1719833"/>
            <a:ext cx="2043683" cy="1278635"/>
          </a:xfrm>
          <a:prstGeom prst="rect">
            <a:avLst/>
          </a:prstGeom>
        </p:spPr>
      </p:pic>
      <p:sp>
        <p:nvSpPr>
          <p:cNvPr id="10" name="object 10"/>
          <p:cNvSpPr txBox="1"/>
          <p:nvPr/>
        </p:nvSpPr>
        <p:spPr>
          <a:xfrm>
            <a:off x="6854892" y="2180455"/>
            <a:ext cx="1745362" cy="289182"/>
          </a:xfrm>
          <a:prstGeom prst="rect">
            <a:avLst/>
          </a:prstGeom>
        </p:spPr>
        <p:txBody>
          <a:bodyPr vert="horz" wrap="square" lIns="0" tIns="12065" rIns="0" bIns="0" rtlCol="0">
            <a:spAutoFit/>
          </a:bodyPr>
          <a:lstStyle/>
          <a:p>
            <a:pPr marL="12700" algn="ctr">
              <a:lnSpc>
                <a:spcPct val="100000"/>
              </a:lnSpc>
              <a:spcBef>
                <a:spcPts val="95"/>
              </a:spcBef>
            </a:pPr>
            <a:r>
              <a:rPr lang="es-US" dirty="0">
                <a:solidFill>
                  <a:srgbClr val="FFFFFF"/>
                </a:solidFill>
                <a:latin typeface="Tahoma"/>
                <a:cs typeface="Tahoma"/>
              </a:rPr>
              <a:t>Discapacidad</a:t>
            </a:r>
          </a:p>
        </p:txBody>
      </p:sp>
      <p:pic>
        <p:nvPicPr>
          <p:cNvPr id="11" name="object 11"/>
          <p:cNvPicPr/>
          <p:nvPr/>
        </p:nvPicPr>
        <p:blipFill>
          <a:blip r:embed="rId7" cstate="print"/>
          <a:stretch>
            <a:fillRect/>
          </a:stretch>
        </p:blipFill>
        <p:spPr>
          <a:xfrm>
            <a:off x="393954" y="3060192"/>
            <a:ext cx="2043683" cy="1277873"/>
          </a:xfrm>
          <a:prstGeom prst="rect">
            <a:avLst/>
          </a:prstGeom>
        </p:spPr>
      </p:pic>
      <p:sp>
        <p:nvSpPr>
          <p:cNvPr id="12" name="object 12"/>
          <p:cNvSpPr txBox="1"/>
          <p:nvPr/>
        </p:nvSpPr>
        <p:spPr>
          <a:xfrm>
            <a:off x="685799" y="3492127"/>
            <a:ext cx="1515969" cy="289182"/>
          </a:xfrm>
          <a:prstGeom prst="rect">
            <a:avLst/>
          </a:prstGeom>
        </p:spPr>
        <p:txBody>
          <a:bodyPr vert="horz" wrap="square" lIns="0" tIns="12065" rIns="0" bIns="0" rtlCol="0">
            <a:spAutoFit/>
          </a:bodyPr>
          <a:lstStyle/>
          <a:p>
            <a:pPr marL="12700" algn="ctr">
              <a:lnSpc>
                <a:spcPct val="100000"/>
              </a:lnSpc>
              <a:spcBef>
                <a:spcPts val="95"/>
              </a:spcBef>
            </a:pPr>
            <a:r>
              <a:rPr lang="es-US" dirty="0">
                <a:solidFill>
                  <a:srgbClr val="FFFFFF"/>
                </a:solidFill>
                <a:latin typeface="Tahoma"/>
                <a:cs typeface="Tahoma"/>
              </a:rPr>
              <a:t>Edad</a:t>
            </a:r>
          </a:p>
        </p:txBody>
      </p:sp>
      <p:pic>
        <p:nvPicPr>
          <p:cNvPr id="13" name="object 13"/>
          <p:cNvPicPr/>
          <p:nvPr/>
        </p:nvPicPr>
        <p:blipFill>
          <a:blip r:embed="rId8" cstate="print"/>
          <a:stretch>
            <a:fillRect/>
          </a:stretch>
        </p:blipFill>
        <p:spPr>
          <a:xfrm>
            <a:off x="2443733" y="3060192"/>
            <a:ext cx="2231897" cy="1277873"/>
          </a:xfrm>
          <a:prstGeom prst="rect">
            <a:avLst/>
          </a:prstGeom>
        </p:spPr>
      </p:pic>
      <p:sp>
        <p:nvSpPr>
          <p:cNvPr id="14" name="object 14"/>
          <p:cNvSpPr txBox="1"/>
          <p:nvPr/>
        </p:nvSpPr>
        <p:spPr>
          <a:xfrm>
            <a:off x="2649247" y="3216219"/>
            <a:ext cx="1740535" cy="864147"/>
          </a:xfrm>
          <a:prstGeom prst="rect">
            <a:avLst/>
          </a:prstGeom>
        </p:spPr>
        <p:txBody>
          <a:bodyPr vert="horz" wrap="square" lIns="0" tIns="45720" rIns="0" bIns="0" rtlCol="0">
            <a:spAutoFit/>
          </a:bodyPr>
          <a:lstStyle/>
          <a:p>
            <a:pPr marL="12700" marR="5080" algn="ctr">
              <a:lnSpc>
                <a:spcPts val="2170"/>
              </a:lnSpc>
              <a:spcBef>
                <a:spcPts val="360"/>
              </a:spcBef>
            </a:pPr>
            <a:r>
              <a:rPr lang="es-US" sz="1600" dirty="0">
                <a:solidFill>
                  <a:srgbClr val="FFFFFF"/>
                </a:solidFill>
                <a:latin typeface="Tahoma"/>
                <a:cs typeface="Tahoma"/>
              </a:rPr>
              <a:t>Identidad de género y orientación sexual</a:t>
            </a:r>
          </a:p>
        </p:txBody>
      </p:sp>
      <p:pic>
        <p:nvPicPr>
          <p:cNvPr id="15" name="object 15"/>
          <p:cNvPicPr/>
          <p:nvPr/>
        </p:nvPicPr>
        <p:blipFill>
          <a:blip r:embed="rId9" cstate="print"/>
          <a:stretch>
            <a:fillRect/>
          </a:stretch>
        </p:blipFill>
        <p:spPr>
          <a:xfrm>
            <a:off x="4602479" y="3060192"/>
            <a:ext cx="2043683" cy="1277873"/>
          </a:xfrm>
          <a:prstGeom prst="rect">
            <a:avLst/>
          </a:prstGeom>
        </p:spPr>
      </p:pic>
      <p:sp>
        <p:nvSpPr>
          <p:cNvPr id="16" name="object 16"/>
          <p:cNvSpPr txBox="1"/>
          <p:nvPr/>
        </p:nvSpPr>
        <p:spPr>
          <a:xfrm>
            <a:off x="4778375" y="3216219"/>
            <a:ext cx="1689735" cy="864147"/>
          </a:xfrm>
          <a:prstGeom prst="rect">
            <a:avLst/>
          </a:prstGeom>
        </p:spPr>
        <p:txBody>
          <a:bodyPr vert="horz" wrap="square" lIns="0" tIns="45720" rIns="0" bIns="0" rtlCol="0">
            <a:spAutoFit/>
          </a:bodyPr>
          <a:lstStyle/>
          <a:p>
            <a:pPr marL="12065" marR="5080" algn="ctr">
              <a:lnSpc>
                <a:spcPts val="2170"/>
              </a:lnSpc>
              <a:spcBef>
                <a:spcPts val="360"/>
              </a:spcBef>
            </a:pPr>
            <a:r>
              <a:rPr lang="es-US" sz="1600" dirty="0">
                <a:solidFill>
                  <a:srgbClr val="FFFFFF"/>
                </a:solidFill>
                <a:latin typeface="Tahoma"/>
                <a:cs typeface="Tahoma"/>
              </a:rPr>
              <a:t>Presentó una denuncia anteriormente</a:t>
            </a:r>
          </a:p>
        </p:txBody>
      </p:sp>
      <p:pic>
        <p:nvPicPr>
          <p:cNvPr id="17" name="object 17"/>
          <p:cNvPicPr/>
          <p:nvPr/>
        </p:nvPicPr>
        <p:blipFill>
          <a:blip r:embed="rId10" cstate="print"/>
          <a:stretch>
            <a:fillRect/>
          </a:stretch>
        </p:blipFill>
        <p:spPr>
          <a:xfrm>
            <a:off x="6706361" y="3059429"/>
            <a:ext cx="2043683" cy="1278635"/>
          </a:xfrm>
          <a:prstGeom prst="rect">
            <a:avLst/>
          </a:prstGeom>
        </p:spPr>
      </p:pic>
      <p:sp>
        <p:nvSpPr>
          <p:cNvPr id="18" name="object 18"/>
          <p:cNvSpPr txBox="1"/>
          <p:nvPr/>
        </p:nvSpPr>
        <p:spPr>
          <a:xfrm>
            <a:off x="6854892" y="3492127"/>
            <a:ext cx="1745362" cy="289182"/>
          </a:xfrm>
          <a:prstGeom prst="rect">
            <a:avLst/>
          </a:prstGeom>
        </p:spPr>
        <p:txBody>
          <a:bodyPr vert="horz" wrap="square" lIns="0" tIns="12065" rIns="0" bIns="0" rtlCol="0">
            <a:spAutoFit/>
          </a:bodyPr>
          <a:lstStyle/>
          <a:p>
            <a:pPr marL="12700" algn="ctr">
              <a:lnSpc>
                <a:spcPct val="100000"/>
              </a:lnSpc>
              <a:spcBef>
                <a:spcPts val="95"/>
              </a:spcBef>
            </a:pPr>
            <a:r>
              <a:rPr lang="es-US" dirty="0">
                <a:solidFill>
                  <a:srgbClr val="FFFFFF"/>
                </a:solidFill>
                <a:latin typeface="Tahoma"/>
                <a:cs typeface="Tahoma"/>
              </a:rPr>
              <a:t>Religión</a:t>
            </a:r>
          </a:p>
        </p:txBody>
      </p:sp>
      <p:sp>
        <p:nvSpPr>
          <p:cNvPr id="20" name="object 20"/>
          <p:cNvSpPr txBox="1">
            <a:spLocks noGrp="1"/>
          </p:cNvSpPr>
          <p:nvPr>
            <p:ph type="ftr" sz="quarter" idx="5"/>
          </p:nvPr>
        </p:nvSpPr>
        <p:spPr>
          <a:xfrm>
            <a:off x="78738" y="4810661"/>
            <a:ext cx="6481319"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21" name="object 21"/>
          <p:cNvSpPr txBox="1"/>
          <p:nvPr/>
        </p:nvSpPr>
        <p:spPr>
          <a:xfrm>
            <a:off x="8463533" y="4811577"/>
            <a:ext cx="180975"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sz="1300" dirty="0">
                <a:solidFill>
                  <a:srgbClr val="FFFFFF"/>
                </a:solidFill>
                <a:latin typeface="Century" panose="02040604050505020304" pitchFamily="18" charset="0"/>
                <a:cs typeface="Century Gothic"/>
              </a:rPr>
              <a:t>5</a:t>
            </a:fld>
            <a:endParaRPr sz="1300" dirty="0">
              <a:solidFill>
                <a:srgbClr val="FFFFFF"/>
              </a:solidFill>
              <a:latin typeface="Century" panose="02040604050505020304" pitchFamily="18" charset="0"/>
              <a:cs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7340" y="2357118"/>
            <a:ext cx="6779260" cy="635635"/>
          </a:xfrm>
          <a:prstGeom prst="rect">
            <a:avLst/>
          </a:prstGeom>
        </p:spPr>
        <p:txBody>
          <a:bodyPr vert="horz" wrap="square" lIns="0" tIns="12700" rIns="0" bIns="0" rtlCol="0">
            <a:spAutoFit/>
          </a:bodyPr>
          <a:lstStyle/>
          <a:p>
            <a:pPr marL="12700">
              <a:lnSpc>
                <a:spcPct val="100000"/>
              </a:lnSpc>
              <a:spcBef>
                <a:spcPts val="100"/>
              </a:spcBef>
            </a:pPr>
            <a:r>
              <a:rPr lang="es-US" sz="4000" dirty="0">
                <a:solidFill>
                  <a:srgbClr val="FFFFFF"/>
                </a:solidFill>
                <a:latin typeface="Verdana"/>
                <a:cs typeface="Verdana"/>
              </a:rPr>
              <a:t>Debate</a:t>
            </a:r>
          </a:p>
        </p:txBody>
      </p:sp>
      <p:sp>
        <p:nvSpPr>
          <p:cNvPr id="3" name="object 3"/>
          <p:cNvSpPr txBox="1"/>
          <p:nvPr/>
        </p:nvSpPr>
        <p:spPr>
          <a:xfrm>
            <a:off x="307340" y="3593846"/>
            <a:ext cx="7922260" cy="391160"/>
          </a:xfrm>
          <a:prstGeom prst="rect">
            <a:avLst/>
          </a:prstGeom>
        </p:spPr>
        <p:txBody>
          <a:bodyPr vert="horz" wrap="square" lIns="0" tIns="12700" rIns="0" bIns="0" rtlCol="0">
            <a:spAutoFit/>
          </a:bodyPr>
          <a:lstStyle/>
          <a:p>
            <a:pPr marL="12700">
              <a:lnSpc>
                <a:spcPct val="100000"/>
              </a:lnSpc>
              <a:spcBef>
                <a:spcPts val="100"/>
              </a:spcBef>
            </a:pPr>
            <a:r>
              <a:rPr lang="es-US" sz="2400" dirty="0">
                <a:solidFill>
                  <a:srgbClr val="FFFFFF"/>
                </a:solidFill>
                <a:latin typeface="Tahoma"/>
                <a:cs typeface="Tahoma"/>
              </a:rPr>
              <a:t>Considere lo siguiente. .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E4E7EE"/>
          </a:solidFill>
        </p:spPr>
        <p:txBody>
          <a:bodyPr wrap="square" lIns="0" tIns="0" rIns="0" bIns="0" rtlCol="0"/>
          <a:lstStyle/>
          <a:p>
            <a:endParaRPr dirty="0"/>
          </a:p>
        </p:txBody>
      </p:sp>
      <p:grpSp>
        <p:nvGrpSpPr>
          <p:cNvPr id="3" name="object 3"/>
          <p:cNvGrpSpPr/>
          <p:nvPr/>
        </p:nvGrpSpPr>
        <p:grpSpPr>
          <a:xfrm>
            <a:off x="-9524" y="4748784"/>
            <a:ext cx="9163050" cy="394970"/>
            <a:chOff x="-9524" y="4748784"/>
            <a:chExt cx="9163050" cy="394970"/>
          </a:xfrm>
        </p:grpSpPr>
        <p:pic>
          <p:nvPicPr>
            <p:cNvPr id="4" name="object 4"/>
            <p:cNvPicPr/>
            <p:nvPr/>
          </p:nvPicPr>
          <p:blipFill>
            <a:blip r:embed="rId3" cstate="print"/>
            <a:stretch>
              <a:fillRect/>
            </a:stretch>
          </p:blipFill>
          <p:spPr>
            <a:xfrm>
              <a:off x="0" y="4748784"/>
              <a:ext cx="9144000" cy="394716"/>
            </a:xfrm>
            <a:prstGeom prst="rect">
              <a:avLst/>
            </a:prstGeom>
          </p:spPr>
        </p:pic>
        <p:sp>
          <p:nvSpPr>
            <p:cNvPr id="5" name="object 5"/>
            <p:cNvSpPr/>
            <p:nvPr/>
          </p:nvSpPr>
          <p:spPr>
            <a:xfrm>
              <a:off x="0" y="4773930"/>
              <a:ext cx="9144000" cy="320040"/>
            </a:xfrm>
            <a:custGeom>
              <a:avLst/>
              <a:gdLst/>
              <a:ahLst/>
              <a:cxnLst/>
              <a:rect l="l" t="t" r="r" b="b"/>
              <a:pathLst>
                <a:path w="9144000" h="320039">
                  <a:moveTo>
                    <a:pt x="9144000" y="0"/>
                  </a:moveTo>
                  <a:lnTo>
                    <a:pt x="0" y="0"/>
                  </a:lnTo>
                  <a:lnTo>
                    <a:pt x="0" y="320040"/>
                  </a:lnTo>
                  <a:lnTo>
                    <a:pt x="9144000" y="320040"/>
                  </a:lnTo>
                  <a:lnTo>
                    <a:pt x="9144000" y="0"/>
                  </a:lnTo>
                  <a:close/>
                </a:path>
              </a:pathLst>
            </a:custGeom>
            <a:solidFill>
              <a:srgbClr val="003C78"/>
            </a:solidFill>
          </p:spPr>
          <p:txBody>
            <a:bodyPr wrap="square" lIns="0" tIns="0" rIns="0" bIns="0" rtlCol="0"/>
            <a:lstStyle/>
            <a:p>
              <a:endParaRPr dirty="0"/>
            </a:p>
          </p:txBody>
        </p:sp>
        <p:sp>
          <p:nvSpPr>
            <p:cNvPr id="6" name="object 6"/>
            <p:cNvSpPr/>
            <p:nvPr/>
          </p:nvSpPr>
          <p:spPr>
            <a:xfrm>
              <a:off x="0" y="4800992"/>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sp>
          <p:nvSpPr>
            <p:cNvPr id="7" name="object 7"/>
            <p:cNvSpPr/>
            <p:nvPr/>
          </p:nvSpPr>
          <p:spPr>
            <a:xfrm>
              <a:off x="0" y="5069216"/>
              <a:ext cx="9144000" cy="1270"/>
            </a:xfrm>
            <a:custGeom>
              <a:avLst/>
              <a:gdLst/>
              <a:ahLst/>
              <a:cxnLst/>
              <a:rect l="l" t="t" r="r" b="b"/>
              <a:pathLst>
                <a:path w="9144000" h="1270">
                  <a:moveTo>
                    <a:pt x="0" y="0"/>
                  </a:moveTo>
                  <a:lnTo>
                    <a:pt x="9144000" y="1170"/>
                  </a:lnTo>
                </a:path>
              </a:pathLst>
            </a:custGeom>
            <a:ln w="19050">
              <a:solidFill>
                <a:srgbClr val="71ADB6"/>
              </a:solidFill>
            </a:ln>
          </p:spPr>
          <p:txBody>
            <a:bodyPr wrap="square" lIns="0" tIns="0" rIns="0" bIns="0" rtlCol="0"/>
            <a:lstStyle/>
            <a:p>
              <a:endParaRPr dirty="0"/>
            </a:p>
          </p:txBody>
        </p:sp>
      </p:grpSp>
      <p:sp>
        <p:nvSpPr>
          <p:cNvPr id="8" name="object 8"/>
          <p:cNvSpPr txBox="1"/>
          <p:nvPr/>
        </p:nvSpPr>
        <p:spPr>
          <a:xfrm>
            <a:off x="535940" y="141984"/>
            <a:ext cx="7998460" cy="1320874"/>
          </a:xfrm>
          <a:prstGeom prst="rect">
            <a:avLst/>
          </a:prstGeom>
        </p:spPr>
        <p:txBody>
          <a:bodyPr vert="horz" wrap="square" lIns="0" tIns="12700" rIns="0" bIns="0" rtlCol="0">
            <a:spAutoFit/>
          </a:bodyPr>
          <a:lstStyle/>
          <a:p>
            <a:pPr marL="12700">
              <a:lnSpc>
                <a:spcPct val="100000"/>
              </a:lnSpc>
              <a:spcBef>
                <a:spcPts val="100"/>
              </a:spcBef>
            </a:pPr>
            <a:r>
              <a:rPr lang="es-US" sz="1700" b="1" dirty="0">
                <a:solidFill>
                  <a:srgbClr val="013775"/>
                </a:solidFill>
                <a:latin typeface="Verdana"/>
                <a:cs typeface="Verdana"/>
              </a:rPr>
              <a:t>Las clases protegidas para los Programas de nutrición y distribución de alimentos del USDA incluyen a cualquier persona o grupo de personas que están protegidas contra la discriminación por tener cualquiera de las siguientes características:</a:t>
            </a:r>
          </a:p>
        </p:txBody>
      </p:sp>
      <p:sp>
        <p:nvSpPr>
          <p:cNvPr id="10" name="object 10"/>
          <p:cNvSpPr txBox="1">
            <a:spLocks noGrp="1"/>
          </p:cNvSpPr>
          <p:nvPr>
            <p:ph type="ftr" sz="quarter" idx="5"/>
          </p:nvPr>
        </p:nvSpPr>
        <p:spPr>
          <a:xfrm>
            <a:off x="78738" y="4810661"/>
            <a:ext cx="69316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11" name="object 11"/>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7</a:t>
            </a:fld>
            <a:endParaRPr dirty="0">
              <a:latin typeface="Century" panose="02040604050505020304" pitchFamily="18" charset="0"/>
            </a:endParaRPr>
          </a:p>
        </p:txBody>
      </p:sp>
      <p:sp>
        <p:nvSpPr>
          <p:cNvPr id="12" name="object 8">
            <a:extLst>
              <a:ext uri="{FF2B5EF4-FFF2-40B4-BE49-F238E27FC236}">
                <a16:creationId xmlns:a16="http://schemas.microsoft.com/office/drawing/2014/main" id="{E203AFBE-FA6C-930B-6918-609BB1100B61}"/>
              </a:ext>
            </a:extLst>
          </p:cNvPr>
          <p:cNvSpPr txBox="1"/>
          <p:nvPr/>
        </p:nvSpPr>
        <p:spPr>
          <a:xfrm>
            <a:off x="535940" y="1609332"/>
            <a:ext cx="7493634" cy="2798202"/>
          </a:xfrm>
          <a:prstGeom prst="rect">
            <a:avLst/>
          </a:prstGeom>
        </p:spPr>
        <p:txBody>
          <a:bodyPr vert="horz" wrap="square" lIns="0" tIns="12700" rIns="0" bIns="0" rtlCol="0">
            <a:spAutoFit/>
          </a:bodyPr>
          <a:lstStyle/>
          <a:p>
            <a:pPr marL="355600" indent="-342900">
              <a:lnSpc>
                <a:spcPct val="100000"/>
              </a:lnSpc>
              <a:buAutoNum type="alphaUcParenR"/>
              <a:tabLst>
                <a:tab pos="355600" algn="l"/>
              </a:tabLst>
            </a:pPr>
            <a:r>
              <a:rPr lang="es-US" sz="1800" b="1" dirty="0">
                <a:solidFill>
                  <a:srgbClr val="013775"/>
                </a:solidFill>
                <a:latin typeface="Tahoma"/>
                <a:cs typeface="Tahoma"/>
              </a:rPr>
              <a:t>Sexo</a:t>
            </a:r>
          </a:p>
          <a:p>
            <a:pPr marL="355600" indent="-342900">
              <a:lnSpc>
                <a:spcPct val="100000"/>
              </a:lnSpc>
              <a:spcBef>
                <a:spcPts val="1080"/>
              </a:spcBef>
              <a:buAutoNum type="alphaUcParenR"/>
              <a:tabLst>
                <a:tab pos="355600" algn="l"/>
              </a:tabLst>
            </a:pPr>
            <a:r>
              <a:rPr lang="es-US" sz="1800" b="1" dirty="0">
                <a:solidFill>
                  <a:srgbClr val="013775"/>
                </a:solidFill>
                <a:latin typeface="Tahoma"/>
                <a:cs typeface="Tahoma"/>
              </a:rPr>
              <a:t>Edad</a:t>
            </a:r>
          </a:p>
          <a:p>
            <a:pPr marL="355600" indent="-342900">
              <a:lnSpc>
                <a:spcPct val="100000"/>
              </a:lnSpc>
              <a:spcBef>
                <a:spcPts val="1080"/>
              </a:spcBef>
              <a:buAutoNum type="alphaUcParenR"/>
              <a:tabLst>
                <a:tab pos="355600" algn="l"/>
              </a:tabLst>
            </a:pPr>
            <a:r>
              <a:rPr lang="es-US" sz="1800" b="1" dirty="0">
                <a:solidFill>
                  <a:srgbClr val="013775"/>
                </a:solidFill>
                <a:latin typeface="Tahoma"/>
                <a:cs typeface="Tahoma"/>
              </a:rPr>
              <a:t>Género</a:t>
            </a:r>
          </a:p>
          <a:p>
            <a:pPr marL="355600" indent="-342900">
              <a:lnSpc>
                <a:spcPct val="100000"/>
              </a:lnSpc>
              <a:spcBef>
                <a:spcPts val="1080"/>
              </a:spcBef>
              <a:buAutoNum type="alphaUcParenR"/>
              <a:tabLst>
                <a:tab pos="355600" algn="l"/>
              </a:tabLst>
            </a:pPr>
            <a:r>
              <a:rPr lang="es-US" sz="1800" b="1" dirty="0">
                <a:solidFill>
                  <a:srgbClr val="013775"/>
                </a:solidFill>
                <a:latin typeface="Tahoma"/>
                <a:cs typeface="Tahoma"/>
              </a:rPr>
              <a:t>Raza</a:t>
            </a:r>
          </a:p>
          <a:p>
            <a:pPr marL="355600" indent="-342900">
              <a:lnSpc>
                <a:spcPct val="100000"/>
              </a:lnSpc>
              <a:spcBef>
                <a:spcPts val="1080"/>
              </a:spcBef>
              <a:buAutoNum type="alphaUcParenR"/>
              <a:tabLst>
                <a:tab pos="355600" algn="l"/>
              </a:tabLst>
            </a:pPr>
            <a:r>
              <a:rPr lang="es-US" sz="1800" b="1" dirty="0">
                <a:solidFill>
                  <a:srgbClr val="013775"/>
                </a:solidFill>
                <a:latin typeface="Tahoma"/>
                <a:cs typeface="Tahoma"/>
              </a:rPr>
              <a:t>Discapacidad</a:t>
            </a:r>
          </a:p>
          <a:p>
            <a:pPr marL="355600" indent="-342900">
              <a:lnSpc>
                <a:spcPct val="100000"/>
              </a:lnSpc>
              <a:spcBef>
                <a:spcPts val="1080"/>
              </a:spcBef>
              <a:buAutoNum type="alphaUcParenR"/>
              <a:tabLst>
                <a:tab pos="355600" algn="l"/>
              </a:tabLst>
            </a:pPr>
            <a:r>
              <a:rPr lang="es-US" sz="1800" b="1" dirty="0">
                <a:solidFill>
                  <a:srgbClr val="013775"/>
                </a:solidFill>
                <a:latin typeface="Tahoma"/>
                <a:cs typeface="Tahoma"/>
              </a:rPr>
              <a:t>Nacionalidad</a:t>
            </a:r>
          </a:p>
          <a:p>
            <a:pPr marL="355600" indent="-342900">
              <a:lnSpc>
                <a:spcPct val="100000"/>
              </a:lnSpc>
              <a:spcBef>
                <a:spcPts val="1080"/>
              </a:spcBef>
              <a:buAutoNum type="alphaUcParenR"/>
              <a:tabLst>
                <a:tab pos="355600" algn="l"/>
              </a:tabLst>
            </a:pPr>
            <a:r>
              <a:rPr lang="es-US" sz="1800" b="1" dirty="0">
                <a:solidFill>
                  <a:srgbClr val="013775"/>
                </a:solidFill>
                <a:latin typeface="Tahoma"/>
                <a:cs typeface="Tahoma"/>
              </a:rPr>
              <a:t>Todas las anteriores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457200" y="1289303"/>
            <a:ext cx="4023347" cy="3428999"/>
          </a:xfrm>
          <a:prstGeom prst="rect">
            <a:avLst/>
          </a:prstGeom>
        </p:spPr>
      </p:pic>
      <p:sp>
        <p:nvSpPr>
          <p:cNvPr id="3" name="object 3"/>
          <p:cNvSpPr txBox="1">
            <a:spLocks noGrp="1"/>
          </p:cNvSpPr>
          <p:nvPr>
            <p:ph type="title"/>
          </p:nvPr>
        </p:nvSpPr>
        <p:spPr>
          <a:xfrm>
            <a:off x="457200" y="114443"/>
            <a:ext cx="8187815" cy="1040478"/>
          </a:xfrm>
          <a:prstGeom prst="rect">
            <a:avLst/>
          </a:prstGeom>
        </p:spPr>
        <p:txBody>
          <a:bodyPr vert="horz" wrap="square" lIns="0" tIns="12700" rIns="0" bIns="0" rtlCol="0">
            <a:spAutoFit/>
          </a:bodyPr>
          <a:lstStyle/>
          <a:p>
            <a:pPr marL="27305" algn="ctr">
              <a:lnSpc>
                <a:spcPts val="4215"/>
              </a:lnSpc>
              <a:spcBef>
                <a:spcPts val="100"/>
              </a:spcBef>
            </a:pPr>
            <a:r>
              <a:rPr lang="es-US" sz="3200" dirty="0"/>
              <a:t>Derechos civiles</a:t>
            </a:r>
          </a:p>
          <a:p>
            <a:pPr marL="27305" algn="ctr">
              <a:lnSpc>
                <a:spcPts val="4215"/>
              </a:lnSpc>
            </a:pPr>
            <a:r>
              <a:rPr lang="es-US" sz="3200" dirty="0"/>
              <a:t>Aspectos esenciales del cumplimiento</a:t>
            </a:r>
          </a:p>
        </p:txBody>
      </p:sp>
      <p:sp>
        <p:nvSpPr>
          <p:cNvPr id="6" name="object 6"/>
          <p:cNvSpPr txBox="1">
            <a:spLocks noGrp="1"/>
          </p:cNvSpPr>
          <p:nvPr>
            <p:ph type="ftr" sz="quarter" idx="5"/>
          </p:nvPr>
        </p:nvSpPr>
        <p:spPr>
          <a:xfrm>
            <a:off x="78738" y="4810661"/>
            <a:ext cx="42646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7" name="object 7"/>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8</a:t>
            </a:fld>
            <a:endParaRPr dirty="0">
              <a:latin typeface="Century" panose="02040604050505020304" pitchFamily="18" charset="0"/>
            </a:endParaRPr>
          </a:p>
        </p:txBody>
      </p:sp>
      <p:sp>
        <p:nvSpPr>
          <p:cNvPr id="4" name="object 4"/>
          <p:cNvSpPr txBox="1"/>
          <p:nvPr/>
        </p:nvSpPr>
        <p:spPr>
          <a:xfrm>
            <a:off x="4742179" y="1291082"/>
            <a:ext cx="4630421" cy="2853345"/>
          </a:xfrm>
          <a:prstGeom prst="rect">
            <a:avLst/>
          </a:prstGeom>
        </p:spPr>
        <p:txBody>
          <a:bodyPr vert="horz" wrap="square" lIns="0" tIns="46990" rIns="0" bIns="0" rtlCol="0">
            <a:spAutoFit/>
          </a:bodyPr>
          <a:lstStyle/>
          <a:p>
            <a:pPr marL="241300" marR="789305" indent="-228600">
              <a:lnSpc>
                <a:spcPts val="2160"/>
              </a:lnSpc>
              <a:spcBef>
                <a:spcPts val="370"/>
              </a:spcBef>
              <a:buClr>
                <a:srgbClr val="013775"/>
              </a:buClr>
              <a:buFont typeface="Wingdings"/>
              <a:buChar char=""/>
              <a:tabLst>
                <a:tab pos="241300" algn="l"/>
              </a:tabLst>
            </a:pPr>
            <a:r>
              <a:rPr lang="es-US" dirty="0">
                <a:solidFill>
                  <a:srgbClr val="001F3B"/>
                </a:solidFill>
                <a:latin typeface="Tahoma"/>
                <a:cs typeface="Tahoma"/>
              </a:rPr>
              <a:t>Aviso público de la disponibilidad y los requisitos del programa.</a:t>
            </a:r>
          </a:p>
          <a:p>
            <a:pPr marL="241300" marR="528955" indent="-228600">
              <a:lnSpc>
                <a:spcPts val="2160"/>
              </a:lnSpc>
              <a:spcBef>
                <a:spcPts val="1200"/>
              </a:spcBef>
              <a:buClr>
                <a:srgbClr val="013775"/>
              </a:buClr>
              <a:buFont typeface="Wingdings"/>
              <a:buChar char=""/>
              <a:tabLst>
                <a:tab pos="241300" algn="l"/>
              </a:tabLst>
            </a:pPr>
            <a:r>
              <a:rPr lang="es-US" dirty="0">
                <a:solidFill>
                  <a:srgbClr val="001F3B"/>
                </a:solidFill>
                <a:latin typeface="Tahoma"/>
                <a:cs typeface="Tahoma"/>
              </a:rPr>
              <a:t>Requisitos para la ayuda lingüística.</a:t>
            </a:r>
          </a:p>
          <a:p>
            <a:pPr marL="241300" indent="-228600">
              <a:lnSpc>
                <a:spcPct val="100000"/>
              </a:lnSpc>
              <a:spcBef>
                <a:spcPts val="925"/>
              </a:spcBef>
              <a:buClr>
                <a:srgbClr val="013775"/>
              </a:buClr>
              <a:buFont typeface="Wingdings"/>
              <a:buChar char=""/>
              <a:tabLst>
                <a:tab pos="241300" algn="l"/>
              </a:tabLst>
            </a:pPr>
            <a:r>
              <a:rPr lang="es-US" dirty="0">
                <a:solidFill>
                  <a:srgbClr val="001F3B"/>
                </a:solidFill>
                <a:latin typeface="Tahoma"/>
                <a:cs typeface="Tahoma"/>
              </a:rPr>
              <a:t>Adaptaciones razonables.</a:t>
            </a:r>
          </a:p>
          <a:p>
            <a:pPr marL="241300" marR="126364" indent="-228600">
              <a:lnSpc>
                <a:spcPts val="2160"/>
              </a:lnSpc>
              <a:spcBef>
                <a:spcPts val="1235"/>
              </a:spcBef>
              <a:buClr>
                <a:srgbClr val="013775"/>
              </a:buClr>
              <a:buFont typeface="Wingdings"/>
              <a:buChar char=""/>
              <a:tabLst>
                <a:tab pos="241300" algn="l"/>
              </a:tabLst>
            </a:pPr>
            <a:r>
              <a:rPr lang="es-US" dirty="0">
                <a:solidFill>
                  <a:srgbClr val="001F3B"/>
                </a:solidFill>
                <a:latin typeface="Tahoma"/>
                <a:cs typeface="Tahoma"/>
              </a:rPr>
              <a:t>Formación en derechos civiles para atender a los clientes.</a:t>
            </a:r>
          </a:p>
          <a:p>
            <a:pPr marL="241300" marR="5080" indent="-228600">
              <a:lnSpc>
                <a:spcPts val="2160"/>
              </a:lnSpc>
              <a:spcBef>
                <a:spcPts val="1200"/>
              </a:spcBef>
              <a:buClr>
                <a:srgbClr val="013775"/>
              </a:buClr>
              <a:buFont typeface="Wingdings"/>
              <a:buChar char=""/>
              <a:tabLst>
                <a:tab pos="241300" algn="l"/>
              </a:tabLst>
            </a:pPr>
            <a:r>
              <a:rPr lang="es-US" dirty="0">
                <a:solidFill>
                  <a:srgbClr val="001F3B"/>
                </a:solidFill>
                <a:latin typeface="Tahoma"/>
                <a:cs typeface="Tahoma"/>
              </a:rPr>
              <a:t>Métodos y técnicas de resolución de conflictos.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24" y="3708650"/>
            <a:ext cx="9163050" cy="1435100"/>
            <a:chOff x="-9524" y="3708650"/>
            <a:chExt cx="9163050" cy="1435100"/>
          </a:xfrm>
        </p:grpSpPr>
        <p:sp>
          <p:nvSpPr>
            <p:cNvPr id="3" name="object 3"/>
            <p:cNvSpPr/>
            <p:nvPr/>
          </p:nvSpPr>
          <p:spPr>
            <a:xfrm>
              <a:off x="457200" y="3708650"/>
              <a:ext cx="8229600" cy="1007110"/>
            </a:xfrm>
            <a:custGeom>
              <a:avLst/>
              <a:gdLst/>
              <a:ahLst/>
              <a:cxnLst/>
              <a:rect l="l" t="t" r="r" b="b"/>
              <a:pathLst>
                <a:path w="8229600" h="1007110">
                  <a:moveTo>
                    <a:pt x="8128939" y="0"/>
                  </a:moveTo>
                  <a:lnTo>
                    <a:pt x="100660" y="0"/>
                  </a:lnTo>
                  <a:lnTo>
                    <a:pt x="61475" y="7911"/>
                  </a:lnTo>
                  <a:lnTo>
                    <a:pt x="29479" y="29484"/>
                  </a:lnTo>
                  <a:lnTo>
                    <a:pt x="7909" y="61480"/>
                  </a:lnTo>
                  <a:lnTo>
                    <a:pt x="0" y="100660"/>
                  </a:lnTo>
                  <a:lnTo>
                    <a:pt x="0" y="905954"/>
                  </a:lnTo>
                  <a:lnTo>
                    <a:pt x="7909" y="945131"/>
                  </a:lnTo>
                  <a:lnTo>
                    <a:pt x="29479" y="977123"/>
                  </a:lnTo>
                  <a:lnTo>
                    <a:pt x="61475" y="998692"/>
                  </a:lnTo>
                  <a:lnTo>
                    <a:pt x="100660" y="1006602"/>
                  </a:lnTo>
                  <a:lnTo>
                    <a:pt x="8128939" y="1006602"/>
                  </a:lnTo>
                  <a:lnTo>
                    <a:pt x="8168124" y="998692"/>
                  </a:lnTo>
                  <a:lnTo>
                    <a:pt x="8200120" y="977123"/>
                  </a:lnTo>
                  <a:lnTo>
                    <a:pt x="8221690" y="945131"/>
                  </a:lnTo>
                  <a:lnTo>
                    <a:pt x="8229600" y="905954"/>
                  </a:lnTo>
                  <a:lnTo>
                    <a:pt x="8229600" y="100660"/>
                  </a:lnTo>
                  <a:lnTo>
                    <a:pt x="8221690" y="61480"/>
                  </a:lnTo>
                  <a:lnTo>
                    <a:pt x="8200120" y="29484"/>
                  </a:lnTo>
                  <a:lnTo>
                    <a:pt x="8168124" y="7911"/>
                  </a:lnTo>
                  <a:lnTo>
                    <a:pt x="8128939" y="0"/>
                  </a:lnTo>
                  <a:close/>
                </a:path>
              </a:pathLst>
            </a:custGeom>
            <a:solidFill>
              <a:srgbClr val="D4E2E4"/>
            </a:solidFill>
          </p:spPr>
          <p:txBody>
            <a:bodyPr wrap="square" lIns="0" tIns="0" rIns="0" bIns="0" rtlCol="0"/>
            <a:lstStyle/>
            <a:p>
              <a:endParaRPr dirty="0"/>
            </a:p>
          </p:txBody>
        </p:sp>
        <p:sp>
          <p:nvSpPr>
            <p:cNvPr id="4" name="object 4"/>
            <p:cNvSpPr/>
            <p:nvPr/>
          </p:nvSpPr>
          <p:spPr>
            <a:xfrm>
              <a:off x="798426" y="3988746"/>
              <a:ext cx="485140" cy="453390"/>
            </a:xfrm>
            <a:custGeom>
              <a:avLst/>
              <a:gdLst/>
              <a:ahLst/>
              <a:cxnLst/>
              <a:rect l="l" t="t" r="r" b="b"/>
              <a:pathLst>
                <a:path w="485140" h="453389">
                  <a:moveTo>
                    <a:pt x="203756" y="453204"/>
                  </a:moveTo>
                  <a:lnTo>
                    <a:pt x="45532" y="387646"/>
                  </a:lnTo>
                  <a:lnTo>
                    <a:pt x="17359" y="349247"/>
                  </a:lnTo>
                  <a:lnTo>
                    <a:pt x="15713" y="320378"/>
                  </a:lnTo>
                  <a:lnTo>
                    <a:pt x="15438" y="310972"/>
                  </a:lnTo>
                  <a:lnTo>
                    <a:pt x="15696" y="302421"/>
                  </a:lnTo>
                  <a:lnTo>
                    <a:pt x="17074" y="294725"/>
                  </a:lnTo>
                  <a:lnTo>
                    <a:pt x="9124" y="284972"/>
                  </a:lnTo>
                  <a:lnTo>
                    <a:pt x="3841" y="273134"/>
                  </a:lnTo>
                  <a:lnTo>
                    <a:pt x="907" y="259693"/>
                  </a:lnTo>
                  <a:lnTo>
                    <a:pt x="0" y="245129"/>
                  </a:lnTo>
                  <a:lnTo>
                    <a:pt x="391" y="226219"/>
                  </a:lnTo>
                  <a:lnTo>
                    <a:pt x="2703" y="207576"/>
                  </a:lnTo>
                  <a:lnTo>
                    <a:pt x="8643" y="191177"/>
                  </a:lnTo>
                  <a:lnTo>
                    <a:pt x="19920" y="179001"/>
                  </a:lnTo>
                  <a:lnTo>
                    <a:pt x="18212" y="171020"/>
                  </a:lnTo>
                  <a:lnTo>
                    <a:pt x="17074" y="162469"/>
                  </a:lnTo>
                  <a:lnTo>
                    <a:pt x="17191" y="148787"/>
                  </a:lnTo>
                  <a:lnTo>
                    <a:pt x="17528" y="134010"/>
                  </a:lnTo>
                  <a:lnTo>
                    <a:pt x="20276" y="114370"/>
                  </a:lnTo>
                  <a:lnTo>
                    <a:pt x="27399" y="97401"/>
                  </a:lnTo>
                  <a:lnTo>
                    <a:pt x="40978" y="85510"/>
                  </a:lnTo>
                  <a:lnTo>
                    <a:pt x="284575" y="0"/>
                  </a:lnTo>
                  <a:lnTo>
                    <a:pt x="484916" y="74108"/>
                  </a:lnTo>
                  <a:lnTo>
                    <a:pt x="455321" y="86650"/>
                  </a:lnTo>
                  <a:lnTo>
                    <a:pt x="455321" y="95771"/>
                  </a:lnTo>
                  <a:lnTo>
                    <a:pt x="433124" y="95771"/>
                  </a:lnTo>
                  <a:lnTo>
                    <a:pt x="359777" y="125415"/>
                  </a:lnTo>
                  <a:lnTo>
                    <a:pt x="47808" y="125415"/>
                  </a:lnTo>
                  <a:lnTo>
                    <a:pt x="47808" y="176721"/>
                  </a:lnTo>
                  <a:lnTo>
                    <a:pt x="148496" y="216626"/>
                  </a:lnTo>
                  <a:lnTo>
                    <a:pt x="30734" y="216626"/>
                  </a:lnTo>
                  <a:lnTo>
                    <a:pt x="30734" y="267932"/>
                  </a:lnTo>
                  <a:lnTo>
                    <a:pt x="134299" y="308977"/>
                  </a:lnTo>
                  <a:lnTo>
                    <a:pt x="46101" y="308977"/>
                  </a:lnTo>
                  <a:lnTo>
                    <a:pt x="46101" y="353442"/>
                  </a:lnTo>
                  <a:lnTo>
                    <a:pt x="204894" y="416150"/>
                  </a:lnTo>
                  <a:lnTo>
                    <a:pt x="292979" y="416150"/>
                  </a:lnTo>
                  <a:lnTo>
                    <a:pt x="203756" y="453204"/>
                  </a:lnTo>
                  <a:close/>
                </a:path>
                <a:path w="485140" h="453389">
                  <a:moveTo>
                    <a:pt x="294181" y="239428"/>
                  </a:moveTo>
                  <a:lnTo>
                    <a:pt x="206032" y="239428"/>
                  </a:lnTo>
                  <a:lnTo>
                    <a:pt x="433124" y="144797"/>
                  </a:lnTo>
                  <a:lnTo>
                    <a:pt x="433124" y="95771"/>
                  </a:lnTo>
                  <a:lnTo>
                    <a:pt x="455321" y="95771"/>
                  </a:lnTo>
                  <a:lnTo>
                    <a:pt x="455321" y="148787"/>
                  </a:lnTo>
                  <a:lnTo>
                    <a:pt x="484916" y="159619"/>
                  </a:lnTo>
                  <a:lnTo>
                    <a:pt x="438246" y="179001"/>
                  </a:lnTo>
                  <a:lnTo>
                    <a:pt x="438246" y="188122"/>
                  </a:lnTo>
                  <a:lnTo>
                    <a:pt x="416618" y="188122"/>
                  </a:lnTo>
                  <a:lnTo>
                    <a:pt x="294181" y="239428"/>
                  </a:lnTo>
                  <a:close/>
                </a:path>
                <a:path w="485140" h="453389">
                  <a:moveTo>
                    <a:pt x="206032" y="187552"/>
                  </a:moveTo>
                  <a:lnTo>
                    <a:pt x="47808" y="125415"/>
                  </a:lnTo>
                  <a:lnTo>
                    <a:pt x="359777" y="125415"/>
                  </a:lnTo>
                  <a:lnTo>
                    <a:pt x="206032" y="187552"/>
                  </a:lnTo>
                  <a:close/>
                </a:path>
                <a:path w="485140" h="453389">
                  <a:moveTo>
                    <a:pt x="279955" y="330639"/>
                  </a:moveTo>
                  <a:lnTo>
                    <a:pt x="188958" y="330639"/>
                  </a:lnTo>
                  <a:lnTo>
                    <a:pt x="416049" y="236578"/>
                  </a:lnTo>
                  <a:lnTo>
                    <a:pt x="416618" y="236578"/>
                  </a:lnTo>
                  <a:lnTo>
                    <a:pt x="416618" y="188122"/>
                  </a:lnTo>
                  <a:lnTo>
                    <a:pt x="438246" y="188122"/>
                  </a:lnTo>
                  <a:lnTo>
                    <a:pt x="438246" y="233728"/>
                  </a:lnTo>
                  <a:lnTo>
                    <a:pt x="483778" y="250830"/>
                  </a:lnTo>
                  <a:lnTo>
                    <a:pt x="454182" y="263371"/>
                  </a:lnTo>
                  <a:lnTo>
                    <a:pt x="454182" y="270212"/>
                  </a:lnTo>
                  <a:lnTo>
                    <a:pt x="432555" y="270212"/>
                  </a:lnTo>
                  <a:lnTo>
                    <a:pt x="279955" y="330639"/>
                  </a:lnTo>
                  <a:close/>
                </a:path>
                <a:path w="485140" h="453389">
                  <a:moveTo>
                    <a:pt x="193511" y="281614"/>
                  </a:moveTo>
                  <a:lnTo>
                    <a:pt x="30734" y="216626"/>
                  </a:lnTo>
                  <a:lnTo>
                    <a:pt x="148496" y="216626"/>
                  </a:lnTo>
                  <a:lnTo>
                    <a:pt x="206032" y="239428"/>
                  </a:lnTo>
                  <a:lnTo>
                    <a:pt x="294181" y="239428"/>
                  </a:lnTo>
                  <a:lnTo>
                    <a:pt x="193511" y="281614"/>
                  </a:lnTo>
                  <a:close/>
                </a:path>
                <a:path w="485140" h="453389">
                  <a:moveTo>
                    <a:pt x="292979" y="416150"/>
                  </a:moveTo>
                  <a:lnTo>
                    <a:pt x="204894" y="416150"/>
                  </a:lnTo>
                  <a:lnTo>
                    <a:pt x="431985" y="322088"/>
                  </a:lnTo>
                  <a:lnTo>
                    <a:pt x="432555" y="270212"/>
                  </a:lnTo>
                  <a:lnTo>
                    <a:pt x="454182" y="270212"/>
                  </a:lnTo>
                  <a:lnTo>
                    <a:pt x="454182" y="326079"/>
                  </a:lnTo>
                  <a:lnTo>
                    <a:pt x="483778" y="336910"/>
                  </a:lnTo>
                  <a:lnTo>
                    <a:pt x="292979" y="416150"/>
                  </a:lnTo>
                  <a:close/>
                </a:path>
                <a:path w="485140" h="453389">
                  <a:moveTo>
                    <a:pt x="187819" y="367124"/>
                  </a:moveTo>
                  <a:lnTo>
                    <a:pt x="46101" y="308977"/>
                  </a:lnTo>
                  <a:lnTo>
                    <a:pt x="134299" y="308977"/>
                  </a:lnTo>
                  <a:lnTo>
                    <a:pt x="188958" y="330639"/>
                  </a:lnTo>
                  <a:lnTo>
                    <a:pt x="279955" y="330639"/>
                  </a:lnTo>
                  <a:lnTo>
                    <a:pt x="187819" y="367124"/>
                  </a:lnTo>
                  <a:close/>
                </a:path>
              </a:pathLst>
            </a:custGeom>
            <a:solidFill>
              <a:srgbClr val="71ADB6"/>
            </a:solidFill>
          </p:spPr>
          <p:txBody>
            <a:bodyPr wrap="square" lIns="0" tIns="0" rIns="0" bIns="0" rtlCol="0"/>
            <a:lstStyle/>
            <a:p>
              <a:endParaRPr dirty="0"/>
            </a:p>
          </p:txBody>
        </p:sp>
      </p:grpSp>
      <p:sp>
        <p:nvSpPr>
          <p:cNvPr id="5" name="object 5"/>
          <p:cNvSpPr txBox="1">
            <a:spLocks noGrp="1"/>
          </p:cNvSpPr>
          <p:nvPr>
            <p:ph type="title"/>
          </p:nvPr>
        </p:nvSpPr>
        <p:spPr>
          <a:prstGeom prst="rect">
            <a:avLst/>
          </a:prstGeom>
        </p:spPr>
        <p:txBody>
          <a:bodyPr vert="horz" wrap="square" lIns="0" tIns="12700" rIns="0" bIns="0" rtlCol="0">
            <a:spAutoFit/>
          </a:bodyPr>
          <a:lstStyle/>
          <a:p>
            <a:pPr marL="28575" algn="ctr">
              <a:lnSpc>
                <a:spcPts val="4215"/>
              </a:lnSpc>
              <a:spcBef>
                <a:spcPts val="100"/>
              </a:spcBef>
            </a:pPr>
            <a:r>
              <a:rPr lang="es-US" sz="3700" dirty="0">
                <a:solidFill>
                  <a:srgbClr val="003C78"/>
                </a:solidFill>
              </a:rPr>
              <a:t>Requisitos de información pública</a:t>
            </a:r>
          </a:p>
          <a:p>
            <a:pPr marL="28575" algn="ctr">
              <a:lnSpc>
                <a:spcPts val="4215"/>
              </a:lnSpc>
            </a:pPr>
            <a:r>
              <a:rPr lang="es-US" sz="3700" dirty="0">
                <a:solidFill>
                  <a:srgbClr val="003C78"/>
                </a:solidFill>
              </a:rPr>
              <a:t>de derechos civiles</a:t>
            </a:r>
          </a:p>
        </p:txBody>
      </p:sp>
      <p:grpSp>
        <p:nvGrpSpPr>
          <p:cNvPr id="6" name="object 6"/>
          <p:cNvGrpSpPr/>
          <p:nvPr/>
        </p:nvGrpSpPr>
        <p:grpSpPr>
          <a:xfrm>
            <a:off x="457200" y="1291589"/>
            <a:ext cx="8229600" cy="1005840"/>
            <a:chOff x="457200" y="1291589"/>
            <a:chExt cx="8229600" cy="1005840"/>
          </a:xfrm>
        </p:grpSpPr>
        <p:sp>
          <p:nvSpPr>
            <p:cNvPr id="7" name="object 7"/>
            <p:cNvSpPr/>
            <p:nvPr/>
          </p:nvSpPr>
          <p:spPr>
            <a:xfrm>
              <a:off x="457200" y="1291589"/>
              <a:ext cx="8229600" cy="1005840"/>
            </a:xfrm>
            <a:custGeom>
              <a:avLst/>
              <a:gdLst/>
              <a:ahLst/>
              <a:cxnLst/>
              <a:rect l="l" t="t" r="r" b="b"/>
              <a:pathLst>
                <a:path w="8229600" h="1005839">
                  <a:moveTo>
                    <a:pt x="8129016" y="0"/>
                  </a:moveTo>
                  <a:lnTo>
                    <a:pt x="100584" y="0"/>
                  </a:lnTo>
                  <a:lnTo>
                    <a:pt x="61432" y="7904"/>
                  </a:lnTo>
                  <a:lnTo>
                    <a:pt x="29460" y="29460"/>
                  </a:lnTo>
                  <a:lnTo>
                    <a:pt x="7904" y="61432"/>
                  </a:lnTo>
                  <a:lnTo>
                    <a:pt x="0" y="100584"/>
                  </a:lnTo>
                  <a:lnTo>
                    <a:pt x="0" y="905256"/>
                  </a:lnTo>
                  <a:lnTo>
                    <a:pt x="7904" y="944407"/>
                  </a:lnTo>
                  <a:lnTo>
                    <a:pt x="29460" y="976379"/>
                  </a:lnTo>
                  <a:lnTo>
                    <a:pt x="61432" y="997935"/>
                  </a:lnTo>
                  <a:lnTo>
                    <a:pt x="100584" y="1005840"/>
                  </a:lnTo>
                  <a:lnTo>
                    <a:pt x="8129016" y="1005840"/>
                  </a:lnTo>
                  <a:lnTo>
                    <a:pt x="8168167" y="997935"/>
                  </a:lnTo>
                  <a:lnTo>
                    <a:pt x="8200139" y="976379"/>
                  </a:lnTo>
                  <a:lnTo>
                    <a:pt x="8221695" y="944407"/>
                  </a:lnTo>
                  <a:lnTo>
                    <a:pt x="8229600" y="905256"/>
                  </a:lnTo>
                  <a:lnTo>
                    <a:pt x="8229600" y="100584"/>
                  </a:lnTo>
                  <a:lnTo>
                    <a:pt x="8221695" y="61432"/>
                  </a:lnTo>
                  <a:lnTo>
                    <a:pt x="8200139" y="29460"/>
                  </a:lnTo>
                  <a:lnTo>
                    <a:pt x="8168167" y="7904"/>
                  </a:lnTo>
                  <a:lnTo>
                    <a:pt x="8129016" y="0"/>
                  </a:lnTo>
                  <a:close/>
                </a:path>
              </a:pathLst>
            </a:custGeom>
            <a:solidFill>
              <a:srgbClr val="D4E2E4"/>
            </a:solidFill>
          </p:spPr>
          <p:txBody>
            <a:bodyPr wrap="square" lIns="0" tIns="0" rIns="0" bIns="0" rtlCol="0"/>
            <a:lstStyle/>
            <a:p>
              <a:endParaRPr dirty="0"/>
            </a:p>
          </p:txBody>
        </p:sp>
        <p:pic>
          <p:nvPicPr>
            <p:cNvPr id="8" name="object 8"/>
            <p:cNvPicPr/>
            <p:nvPr/>
          </p:nvPicPr>
          <p:blipFill>
            <a:blip r:embed="rId3" cstate="print"/>
            <a:stretch>
              <a:fillRect/>
            </a:stretch>
          </p:blipFill>
          <p:spPr>
            <a:xfrm>
              <a:off x="995351" y="1543556"/>
              <a:ext cx="91064" cy="91211"/>
            </a:xfrm>
            <a:prstGeom prst="rect">
              <a:avLst/>
            </a:prstGeom>
          </p:spPr>
        </p:pic>
        <p:sp>
          <p:nvSpPr>
            <p:cNvPr id="9" name="object 9"/>
            <p:cNvSpPr/>
            <p:nvPr/>
          </p:nvSpPr>
          <p:spPr>
            <a:xfrm>
              <a:off x="904287" y="1737380"/>
              <a:ext cx="273685" cy="313690"/>
            </a:xfrm>
            <a:custGeom>
              <a:avLst/>
              <a:gdLst/>
              <a:ahLst/>
              <a:cxnLst/>
              <a:rect l="l" t="t" r="r" b="b"/>
              <a:pathLst>
                <a:path w="273684" h="313689">
                  <a:moveTo>
                    <a:pt x="227660" y="313537"/>
                  </a:moveTo>
                  <a:lnTo>
                    <a:pt x="45532" y="313537"/>
                  </a:lnTo>
                  <a:lnTo>
                    <a:pt x="45532" y="290735"/>
                  </a:lnTo>
                  <a:lnTo>
                    <a:pt x="79681" y="290735"/>
                  </a:lnTo>
                  <a:lnTo>
                    <a:pt x="56915" y="68408"/>
                  </a:lnTo>
                  <a:lnTo>
                    <a:pt x="22766" y="68408"/>
                  </a:lnTo>
                  <a:lnTo>
                    <a:pt x="0" y="0"/>
                  </a:lnTo>
                  <a:lnTo>
                    <a:pt x="273192" y="0"/>
                  </a:lnTo>
                  <a:lnTo>
                    <a:pt x="250426" y="68408"/>
                  </a:lnTo>
                  <a:lnTo>
                    <a:pt x="216277" y="68408"/>
                  </a:lnTo>
                  <a:lnTo>
                    <a:pt x="193511" y="290735"/>
                  </a:lnTo>
                  <a:lnTo>
                    <a:pt x="227660" y="290735"/>
                  </a:lnTo>
                  <a:lnTo>
                    <a:pt x="227660" y="313537"/>
                  </a:lnTo>
                  <a:close/>
                </a:path>
              </a:pathLst>
            </a:custGeom>
            <a:solidFill>
              <a:srgbClr val="71ADB6"/>
            </a:solidFill>
          </p:spPr>
          <p:txBody>
            <a:bodyPr wrap="square" lIns="0" tIns="0" rIns="0" bIns="0" rtlCol="0"/>
            <a:lstStyle/>
            <a:p>
              <a:endParaRPr dirty="0"/>
            </a:p>
          </p:txBody>
        </p:sp>
        <p:pic>
          <p:nvPicPr>
            <p:cNvPr id="10" name="object 10"/>
            <p:cNvPicPr/>
            <p:nvPr/>
          </p:nvPicPr>
          <p:blipFill>
            <a:blip r:embed="rId4" cstate="print"/>
            <a:stretch>
              <a:fillRect/>
            </a:stretch>
          </p:blipFill>
          <p:spPr>
            <a:xfrm>
              <a:off x="942990" y="1646168"/>
              <a:ext cx="196357" cy="68408"/>
            </a:xfrm>
            <a:prstGeom prst="rect">
              <a:avLst/>
            </a:prstGeom>
          </p:spPr>
        </p:pic>
      </p:grpSp>
      <p:grpSp>
        <p:nvGrpSpPr>
          <p:cNvPr id="11" name="object 11"/>
          <p:cNvGrpSpPr/>
          <p:nvPr/>
        </p:nvGrpSpPr>
        <p:grpSpPr>
          <a:xfrm>
            <a:off x="457200" y="2500118"/>
            <a:ext cx="8229600" cy="1007110"/>
            <a:chOff x="457200" y="2500118"/>
            <a:chExt cx="8229600" cy="1007110"/>
          </a:xfrm>
        </p:grpSpPr>
        <p:sp>
          <p:nvSpPr>
            <p:cNvPr id="12" name="object 12"/>
            <p:cNvSpPr/>
            <p:nvPr/>
          </p:nvSpPr>
          <p:spPr>
            <a:xfrm>
              <a:off x="457200" y="2500118"/>
              <a:ext cx="8229600" cy="1007110"/>
            </a:xfrm>
            <a:custGeom>
              <a:avLst/>
              <a:gdLst/>
              <a:ahLst/>
              <a:cxnLst/>
              <a:rect l="l" t="t" r="r" b="b"/>
              <a:pathLst>
                <a:path w="8229600" h="1007110">
                  <a:moveTo>
                    <a:pt x="8128939" y="0"/>
                  </a:moveTo>
                  <a:lnTo>
                    <a:pt x="100660" y="0"/>
                  </a:lnTo>
                  <a:lnTo>
                    <a:pt x="61475" y="7911"/>
                  </a:lnTo>
                  <a:lnTo>
                    <a:pt x="29479" y="29484"/>
                  </a:lnTo>
                  <a:lnTo>
                    <a:pt x="7909" y="61480"/>
                  </a:lnTo>
                  <a:lnTo>
                    <a:pt x="0" y="100660"/>
                  </a:lnTo>
                  <a:lnTo>
                    <a:pt x="0" y="905954"/>
                  </a:lnTo>
                  <a:lnTo>
                    <a:pt x="7909" y="945131"/>
                  </a:lnTo>
                  <a:lnTo>
                    <a:pt x="29479" y="977123"/>
                  </a:lnTo>
                  <a:lnTo>
                    <a:pt x="61475" y="998692"/>
                  </a:lnTo>
                  <a:lnTo>
                    <a:pt x="100660" y="1006601"/>
                  </a:lnTo>
                  <a:lnTo>
                    <a:pt x="8128939" y="1006601"/>
                  </a:lnTo>
                  <a:lnTo>
                    <a:pt x="8168124" y="998692"/>
                  </a:lnTo>
                  <a:lnTo>
                    <a:pt x="8200120" y="977123"/>
                  </a:lnTo>
                  <a:lnTo>
                    <a:pt x="8221690" y="945131"/>
                  </a:lnTo>
                  <a:lnTo>
                    <a:pt x="8229600" y="905954"/>
                  </a:lnTo>
                  <a:lnTo>
                    <a:pt x="8229600" y="100660"/>
                  </a:lnTo>
                  <a:lnTo>
                    <a:pt x="8221690" y="61480"/>
                  </a:lnTo>
                  <a:lnTo>
                    <a:pt x="8200120" y="29484"/>
                  </a:lnTo>
                  <a:lnTo>
                    <a:pt x="8168124" y="7911"/>
                  </a:lnTo>
                  <a:lnTo>
                    <a:pt x="8128939" y="0"/>
                  </a:lnTo>
                  <a:close/>
                </a:path>
              </a:pathLst>
            </a:custGeom>
            <a:solidFill>
              <a:srgbClr val="D4E2E4"/>
            </a:solidFill>
          </p:spPr>
          <p:txBody>
            <a:bodyPr wrap="square" lIns="0" tIns="0" rIns="0" bIns="0" rtlCol="0"/>
            <a:lstStyle/>
            <a:p>
              <a:endParaRPr dirty="0"/>
            </a:p>
          </p:txBody>
        </p:sp>
        <p:pic>
          <p:nvPicPr>
            <p:cNvPr id="13" name="object 13"/>
            <p:cNvPicPr/>
            <p:nvPr/>
          </p:nvPicPr>
          <p:blipFill>
            <a:blip r:embed="rId5" cstate="print"/>
            <a:stretch>
              <a:fillRect/>
            </a:stretch>
          </p:blipFill>
          <p:spPr>
            <a:xfrm>
              <a:off x="782205" y="3025963"/>
              <a:ext cx="147188" cy="148085"/>
            </a:xfrm>
            <a:prstGeom prst="rect">
              <a:avLst/>
            </a:prstGeom>
          </p:spPr>
        </p:pic>
        <p:sp>
          <p:nvSpPr>
            <p:cNvPr id="14" name="object 14"/>
            <p:cNvSpPr/>
            <p:nvPr/>
          </p:nvSpPr>
          <p:spPr>
            <a:xfrm>
              <a:off x="858748" y="2778632"/>
              <a:ext cx="364490" cy="421640"/>
            </a:xfrm>
            <a:custGeom>
              <a:avLst/>
              <a:gdLst/>
              <a:ahLst/>
              <a:cxnLst/>
              <a:rect l="l" t="t" r="r" b="b"/>
              <a:pathLst>
                <a:path w="364490" h="421639">
                  <a:moveTo>
                    <a:pt x="317652" y="122732"/>
                  </a:moveTo>
                  <a:lnTo>
                    <a:pt x="291122" y="92862"/>
                  </a:lnTo>
                  <a:lnTo>
                    <a:pt x="297510" y="80860"/>
                  </a:lnTo>
                  <a:lnTo>
                    <a:pt x="277977" y="39484"/>
                  </a:lnTo>
                  <a:lnTo>
                    <a:pt x="268541" y="37033"/>
                  </a:lnTo>
                  <a:lnTo>
                    <a:pt x="258787" y="37350"/>
                  </a:lnTo>
                  <a:lnTo>
                    <a:pt x="249351" y="40513"/>
                  </a:lnTo>
                  <a:lnTo>
                    <a:pt x="249809" y="38188"/>
                  </a:lnTo>
                  <a:lnTo>
                    <a:pt x="250063" y="35814"/>
                  </a:lnTo>
                  <a:lnTo>
                    <a:pt x="250088" y="33439"/>
                  </a:lnTo>
                  <a:lnTo>
                    <a:pt x="247091" y="20167"/>
                  </a:lnTo>
                  <a:lnTo>
                    <a:pt x="239509" y="9461"/>
                  </a:lnTo>
                  <a:lnTo>
                    <a:pt x="228485" y="2387"/>
                  </a:lnTo>
                  <a:lnTo>
                    <a:pt x="215125" y="25"/>
                  </a:lnTo>
                  <a:lnTo>
                    <a:pt x="205498" y="1651"/>
                  </a:lnTo>
                  <a:lnTo>
                    <a:pt x="196888" y="5842"/>
                  </a:lnTo>
                  <a:lnTo>
                    <a:pt x="189763" y="12268"/>
                  </a:lnTo>
                  <a:lnTo>
                    <a:pt x="184632" y="20586"/>
                  </a:lnTo>
                  <a:lnTo>
                    <a:pt x="176872" y="9436"/>
                  </a:lnTo>
                  <a:lnTo>
                    <a:pt x="165823" y="2387"/>
                  </a:lnTo>
                  <a:lnTo>
                    <a:pt x="152958" y="0"/>
                  </a:lnTo>
                  <a:lnTo>
                    <a:pt x="139687" y="2844"/>
                  </a:lnTo>
                  <a:lnTo>
                    <a:pt x="131394" y="8001"/>
                  </a:lnTo>
                  <a:lnTo>
                    <a:pt x="124980" y="15138"/>
                  </a:lnTo>
                  <a:lnTo>
                    <a:pt x="120802" y="23787"/>
                  </a:lnTo>
                  <a:lnTo>
                    <a:pt x="119176" y="33439"/>
                  </a:lnTo>
                  <a:lnTo>
                    <a:pt x="119176" y="35877"/>
                  </a:lnTo>
                  <a:lnTo>
                    <a:pt x="119443" y="38303"/>
                  </a:lnTo>
                  <a:lnTo>
                    <a:pt x="119976" y="40690"/>
                  </a:lnTo>
                  <a:lnTo>
                    <a:pt x="106908" y="37058"/>
                  </a:lnTo>
                  <a:lnTo>
                    <a:pt x="70929" y="65239"/>
                  </a:lnTo>
                  <a:lnTo>
                    <a:pt x="70599" y="75018"/>
                  </a:lnTo>
                  <a:lnTo>
                    <a:pt x="73050" y="84493"/>
                  </a:lnTo>
                  <a:lnTo>
                    <a:pt x="78206" y="93040"/>
                  </a:lnTo>
                  <a:lnTo>
                    <a:pt x="65811" y="98564"/>
                  </a:lnTo>
                  <a:lnTo>
                    <a:pt x="56819" y="108102"/>
                  </a:lnTo>
                  <a:lnTo>
                    <a:pt x="52031" y="120332"/>
                  </a:lnTo>
                  <a:lnTo>
                    <a:pt x="52311" y="133921"/>
                  </a:lnTo>
                  <a:lnTo>
                    <a:pt x="54635" y="140817"/>
                  </a:lnTo>
                  <a:lnTo>
                    <a:pt x="58318" y="147002"/>
                  </a:lnTo>
                  <a:lnTo>
                    <a:pt x="63207" y="152285"/>
                  </a:lnTo>
                  <a:lnTo>
                    <a:pt x="69151" y="156451"/>
                  </a:lnTo>
                  <a:lnTo>
                    <a:pt x="60642" y="167055"/>
                  </a:lnTo>
                  <a:lnTo>
                    <a:pt x="56984" y="179654"/>
                  </a:lnTo>
                  <a:lnTo>
                    <a:pt x="58293" y="192722"/>
                  </a:lnTo>
                  <a:lnTo>
                    <a:pt x="64731" y="204698"/>
                  </a:lnTo>
                  <a:lnTo>
                    <a:pt x="75298" y="213220"/>
                  </a:lnTo>
                  <a:lnTo>
                    <a:pt x="87858" y="216903"/>
                  </a:lnTo>
                  <a:lnTo>
                    <a:pt x="100888" y="215582"/>
                  </a:lnTo>
                  <a:lnTo>
                    <a:pt x="112814" y="209130"/>
                  </a:lnTo>
                  <a:lnTo>
                    <a:pt x="117500" y="205232"/>
                  </a:lnTo>
                  <a:lnTo>
                    <a:pt x="121043" y="200152"/>
                  </a:lnTo>
                  <a:lnTo>
                    <a:pt x="123113" y="194424"/>
                  </a:lnTo>
                  <a:lnTo>
                    <a:pt x="152412" y="211226"/>
                  </a:lnTo>
                  <a:lnTo>
                    <a:pt x="184772" y="216166"/>
                  </a:lnTo>
                  <a:lnTo>
                    <a:pt x="216789" y="209359"/>
                  </a:lnTo>
                  <a:lnTo>
                    <a:pt x="245071" y="190881"/>
                  </a:lnTo>
                  <a:lnTo>
                    <a:pt x="250774" y="203225"/>
                  </a:lnTo>
                  <a:lnTo>
                    <a:pt x="260413" y="212102"/>
                  </a:lnTo>
                  <a:lnTo>
                    <a:pt x="272669" y="216712"/>
                  </a:lnTo>
                  <a:lnTo>
                    <a:pt x="286219" y="216242"/>
                  </a:lnTo>
                  <a:lnTo>
                    <a:pt x="298526" y="210527"/>
                  </a:lnTo>
                  <a:lnTo>
                    <a:pt x="307390" y="200863"/>
                  </a:lnTo>
                  <a:lnTo>
                    <a:pt x="311988" y="188569"/>
                  </a:lnTo>
                  <a:lnTo>
                    <a:pt x="311505" y="174980"/>
                  </a:lnTo>
                  <a:lnTo>
                    <a:pt x="309803" y="167792"/>
                  </a:lnTo>
                  <a:lnTo>
                    <a:pt x="305828" y="161366"/>
                  </a:lnTo>
                  <a:lnTo>
                    <a:pt x="300177" y="156629"/>
                  </a:lnTo>
                  <a:lnTo>
                    <a:pt x="300177" y="156286"/>
                  </a:lnTo>
                  <a:lnTo>
                    <a:pt x="310515" y="147485"/>
                  </a:lnTo>
                  <a:lnTo>
                    <a:pt x="316484" y="135801"/>
                  </a:lnTo>
                  <a:lnTo>
                    <a:pt x="317652" y="122732"/>
                  </a:lnTo>
                  <a:close/>
                </a:path>
                <a:path w="364490" h="421639">
                  <a:moveTo>
                    <a:pt x="364261" y="330276"/>
                  </a:moveTo>
                  <a:lnTo>
                    <a:pt x="346049" y="293751"/>
                  </a:lnTo>
                  <a:lnTo>
                    <a:pt x="304215" y="267766"/>
                  </a:lnTo>
                  <a:lnTo>
                    <a:pt x="257251" y="250367"/>
                  </a:lnTo>
                  <a:lnTo>
                    <a:pt x="256692" y="250367"/>
                  </a:lnTo>
                  <a:lnTo>
                    <a:pt x="204889" y="364528"/>
                  </a:lnTo>
                  <a:lnTo>
                    <a:pt x="204889" y="240030"/>
                  </a:lnTo>
                  <a:lnTo>
                    <a:pt x="197497" y="239344"/>
                  </a:lnTo>
                  <a:lnTo>
                    <a:pt x="189928" y="238950"/>
                  </a:lnTo>
                  <a:lnTo>
                    <a:pt x="174523" y="238963"/>
                  </a:lnTo>
                  <a:lnTo>
                    <a:pt x="166928" y="239382"/>
                  </a:lnTo>
                  <a:lnTo>
                    <a:pt x="159359" y="240195"/>
                  </a:lnTo>
                  <a:lnTo>
                    <a:pt x="159359" y="364528"/>
                  </a:lnTo>
                  <a:lnTo>
                    <a:pt x="107569" y="250367"/>
                  </a:lnTo>
                  <a:lnTo>
                    <a:pt x="106997" y="250367"/>
                  </a:lnTo>
                  <a:lnTo>
                    <a:pt x="90271" y="255816"/>
                  </a:lnTo>
                  <a:lnTo>
                    <a:pt x="73926" y="262255"/>
                  </a:lnTo>
                  <a:lnTo>
                    <a:pt x="57988" y="269671"/>
                  </a:lnTo>
                  <a:lnTo>
                    <a:pt x="42519" y="278053"/>
                  </a:lnTo>
                  <a:lnTo>
                    <a:pt x="54584" y="290322"/>
                  </a:lnTo>
                  <a:lnTo>
                    <a:pt x="38188" y="306768"/>
                  </a:lnTo>
                  <a:lnTo>
                    <a:pt x="34950" y="310146"/>
                  </a:lnTo>
                  <a:lnTo>
                    <a:pt x="30467" y="312039"/>
                  </a:lnTo>
                  <a:lnTo>
                    <a:pt x="24422" y="312013"/>
                  </a:lnTo>
                  <a:lnTo>
                    <a:pt x="20320" y="316128"/>
                  </a:lnTo>
                  <a:lnTo>
                    <a:pt x="75184" y="371157"/>
                  </a:lnTo>
                  <a:lnTo>
                    <a:pt x="79832" y="377850"/>
                  </a:lnTo>
                  <a:lnTo>
                    <a:pt x="81495" y="385546"/>
                  </a:lnTo>
                  <a:lnTo>
                    <a:pt x="80162" y="393319"/>
                  </a:lnTo>
                  <a:lnTo>
                    <a:pt x="75806" y="400215"/>
                  </a:lnTo>
                  <a:lnTo>
                    <a:pt x="69126" y="404876"/>
                  </a:lnTo>
                  <a:lnTo>
                    <a:pt x="61455" y="406539"/>
                  </a:lnTo>
                  <a:lnTo>
                    <a:pt x="53708" y="405206"/>
                  </a:lnTo>
                  <a:lnTo>
                    <a:pt x="46621" y="400634"/>
                  </a:lnTo>
                  <a:lnTo>
                    <a:pt x="0" y="353631"/>
                  </a:lnTo>
                  <a:lnTo>
                    <a:pt x="0" y="421614"/>
                  </a:lnTo>
                  <a:lnTo>
                    <a:pt x="364261" y="421614"/>
                  </a:lnTo>
                  <a:lnTo>
                    <a:pt x="364261" y="330276"/>
                  </a:lnTo>
                  <a:close/>
                </a:path>
              </a:pathLst>
            </a:custGeom>
            <a:solidFill>
              <a:srgbClr val="71ADB6"/>
            </a:solidFill>
          </p:spPr>
          <p:txBody>
            <a:bodyPr wrap="square" lIns="0" tIns="0" rIns="0" bIns="0" rtlCol="0"/>
            <a:lstStyle/>
            <a:p>
              <a:endParaRPr dirty="0"/>
            </a:p>
          </p:txBody>
        </p:sp>
      </p:grpSp>
      <p:sp>
        <p:nvSpPr>
          <p:cNvPr id="15" name="object 15"/>
          <p:cNvSpPr txBox="1"/>
          <p:nvPr/>
        </p:nvSpPr>
        <p:spPr>
          <a:xfrm>
            <a:off x="1714031" y="1646168"/>
            <a:ext cx="6864817" cy="320601"/>
          </a:xfrm>
          <a:prstGeom prst="rect">
            <a:avLst/>
          </a:prstGeom>
        </p:spPr>
        <p:txBody>
          <a:bodyPr vert="horz" wrap="square" lIns="0" tIns="12700" rIns="0" bIns="0" rtlCol="0">
            <a:spAutoFit/>
          </a:bodyPr>
          <a:lstStyle/>
          <a:p>
            <a:pPr marL="12700">
              <a:lnSpc>
                <a:spcPct val="100000"/>
              </a:lnSpc>
              <a:spcBef>
                <a:spcPts val="100"/>
              </a:spcBef>
            </a:pPr>
            <a:r>
              <a:rPr lang="es-US" sz="2000" dirty="0">
                <a:solidFill>
                  <a:srgbClr val="013775"/>
                </a:solidFill>
                <a:latin typeface="Tahoma"/>
                <a:cs typeface="Tahoma"/>
              </a:rPr>
              <a:t>Facilitar información sobre el programa al público.</a:t>
            </a:r>
          </a:p>
        </p:txBody>
      </p:sp>
      <p:sp>
        <p:nvSpPr>
          <p:cNvPr id="17" name="object 17"/>
          <p:cNvSpPr txBox="1">
            <a:spLocks noGrp="1"/>
          </p:cNvSpPr>
          <p:nvPr>
            <p:ph type="ftr" sz="quarter" idx="5"/>
          </p:nvPr>
        </p:nvSpPr>
        <p:spPr>
          <a:xfrm>
            <a:off x="78738" y="4810661"/>
            <a:ext cx="4340861" cy="212879"/>
          </a:xfrm>
          <a:prstGeom prst="rect">
            <a:avLst/>
          </a:prstGeom>
        </p:spPr>
        <p:txBody>
          <a:bodyPr vert="horz" wrap="square" lIns="0" tIns="12700" rIns="0" bIns="0" rtlCol="0">
            <a:spAutoFit/>
          </a:bodyPr>
          <a:lstStyle/>
          <a:p>
            <a:pPr marL="12700">
              <a:lnSpc>
                <a:spcPct val="100000"/>
              </a:lnSpc>
              <a:spcBef>
                <a:spcPts val="100"/>
              </a:spcBef>
            </a:pPr>
            <a:r>
              <a:rPr lang="es-US" dirty="0"/>
              <a:t>Esta institución ofrece igualdad de oportunidades.</a:t>
            </a:r>
          </a:p>
        </p:txBody>
      </p:sp>
      <p:sp>
        <p:nvSpPr>
          <p:cNvPr id="18" name="object 18"/>
          <p:cNvSpPr txBox="1">
            <a:spLocks noGrp="1"/>
          </p:cNvSpPr>
          <p:nvPr>
            <p:ph type="sldNum" sz="quarter" idx="7"/>
          </p:nvPr>
        </p:nvSpPr>
        <p:spPr>
          <a:xfrm>
            <a:off x="8371331" y="4821483"/>
            <a:ext cx="273684" cy="210314"/>
          </a:xfrm>
          <a:prstGeom prst="rect">
            <a:avLst/>
          </a:prstGeom>
        </p:spPr>
        <p:txBody>
          <a:bodyPr vert="horz" wrap="square" lIns="0" tIns="10160" rIns="0" bIns="0" rtlCol="0">
            <a:spAutoFit/>
          </a:bodyPr>
          <a:lstStyle/>
          <a:p>
            <a:pPr marL="38100">
              <a:lnSpc>
                <a:spcPct val="100000"/>
              </a:lnSpc>
              <a:spcBef>
                <a:spcPts val="80"/>
              </a:spcBef>
            </a:pPr>
            <a:fld id="{81D60167-4931-47E6-BA6A-407CBD079E47}" type="slidenum">
              <a:rPr dirty="0">
                <a:latin typeface="Century" panose="02040604050505020304" pitchFamily="18" charset="0"/>
              </a:rPr>
              <a:t>9</a:t>
            </a:fld>
            <a:endParaRPr dirty="0">
              <a:latin typeface="Century" panose="02040604050505020304" pitchFamily="18" charset="0"/>
            </a:endParaRPr>
          </a:p>
        </p:txBody>
      </p:sp>
      <p:sp>
        <p:nvSpPr>
          <p:cNvPr id="19" name="object 15">
            <a:extLst>
              <a:ext uri="{FF2B5EF4-FFF2-40B4-BE49-F238E27FC236}">
                <a16:creationId xmlns:a16="http://schemas.microsoft.com/office/drawing/2014/main" id="{1FD49DCB-2010-9462-17B5-1331764DCDE3}"/>
              </a:ext>
            </a:extLst>
          </p:cNvPr>
          <p:cNvSpPr txBox="1"/>
          <p:nvPr/>
        </p:nvSpPr>
        <p:spPr>
          <a:xfrm>
            <a:off x="1714031" y="2663836"/>
            <a:ext cx="6864817" cy="648960"/>
          </a:xfrm>
          <a:prstGeom prst="rect">
            <a:avLst/>
          </a:prstGeom>
        </p:spPr>
        <p:txBody>
          <a:bodyPr vert="horz" wrap="square" lIns="0" tIns="12700" rIns="0" bIns="0" rtlCol="0">
            <a:spAutoFit/>
          </a:bodyPr>
          <a:lstStyle/>
          <a:p>
            <a:pPr marL="12700" marR="375285">
              <a:lnSpc>
                <a:spcPts val="2600"/>
              </a:lnSpc>
              <a:spcBef>
                <a:spcPts val="2155"/>
              </a:spcBef>
            </a:pPr>
            <a:r>
              <a:rPr lang="es-US" sz="2000" dirty="0">
                <a:solidFill>
                  <a:srgbClr val="013775"/>
                </a:solidFill>
                <a:latin typeface="Tahoma"/>
                <a:cs typeface="Tahoma"/>
              </a:rPr>
              <a:t>Colocar el cartel “Justicia para todos” en un lugar visible para los clientes.</a:t>
            </a:r>
          </a:p>
        </p:txBody>
      </p:sp>
      <p:sp>
        <p:nvSpPr>
          <p:cNvPr id="20" name="object 15">
            <a:extLst>
              <a:ext uri="{FF2B5EF4-FFF2-40B4-BE49-F238E27FC236}">
                <a16:creationId xmlns:a16="http://schemas.microsoft.com/office/drawing/2014/main" id="{32210EC4-0530-3690-69C0-D801D8A6D00F}"/>
              </a:ext>
            </a:extLst>
          </p:cNvPr>
          <p:cNvSpPr txBox="1"/>
          <p:nvPr/>
        </p:nvSpPr>
        <p:spPr>
          <a:xfrm>
            <a:off x="1714031" y="3785678"/>
            <a:ext cx="6864817" cy="853054"/>
          </a:xfrm>
          <a:prstGeom prst="rect">
            <a:avLst/>
          </a:prstGeom>
        </p:spPr>
        <p:txBody>
          <a:bodyPr vert="horz" wrap="square" lIns="0" tIns="12700" rIns="0" bIns="0" rtlCol="0">
            <a:spAutoFit/>
          </a:bodyPr>
          <a:lstStyle/>
          <a:p>
            <a:pPr marL="12700" marR="5080">
              <a:lnSpc>
                <a:spcPct val="90500"/>
              </a:lnSpc>
            </a:pPr>
            <a:r>
              <a:rPr lang="es-US" sz="2000" dirty="0">
                <a:solidFill>
                  <a:srgbClr val="013775"/>
                </a:solidFill>
                <a:latin typeface="Tahoma"/>
                <a:cs typeface="Tahoma"/>
              </a:rPr>
              <a:t>Incluir una declaración de no discriminación del USDA en la página web del programa, la información pública, los formularios de solicitudes y la documentación del programa.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538</TotalTime>
  <Words>3786</Words>
  <Application>Microsoft Office PowerPoint</Application>
  <PresentationFormat>On-screen Show (16:9)</PresentationFormat>
  <Paragraphs>352</Paragraphs>
  <Slides>26</Slides>
  <Notes>26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Century</vt:lpstr>
      <vt:lpstr>Century Gothic</vt:lpstr>
      <vt:lpstr>Helvetica</vt:lpstr>
      <vt:lpstr>Tahoma</vt:lpstr>
      <vt:lpstr>Verdana</vt:lpstr>
      <vt:lpstr>Verdana-BoldItalic</vt:lpstr>
      <vt:lpstr>Wingdings</vt:lpstr>
      <vt:lpstr>Office Theme</vt:lpstr>
      <vt:lpstr>Formación en derechos civiles para los programas de nutrición y distribución de alimentos del USDA</vt:lpstr>
      <vt:lpstr>¿Por qué son importantes los derechos civiles?</vt:lpstr>
      <vt:lpstr>Objetivos de los derechos civiles</vt:lpstr>
      <vt:lpstr>¿Qué es la discriminación?</vt:lpstr>
      <vt:lpstr>¿Qué es una clase protegida? Los Programas de nutrición y distribución de alimentos del USDA prohíben la discriminación para estas clases protegidas.</vt:lpstr>
      <vt:lpstr>PowerPoint Presentation</vt:lpstr>
      <vt:lpstr>PowerPoint Presentation</vt:lpstr>
      <vt:lpstr>Derechos civiles Aspectos esenciales del cumplimiento</vt:lpstr>
      <vt:lpstr>Requisitos de información pública de derechos civiles</vt:lpstr>
      <vt:lpstr>Cartel obligatorio  “Justicia para todos”</vt:lpstr>
      <vt:lpstr>Información sobre el programa</vt:lpstr>
      <vt:lpstr>Declaración de no discriminación</vt:lpstr>
      <vt:lpstr>PowerPoint Presentation</vt:lpstr>
      <vt:lpstr>El centro de distribución de despensas de alimentos debe mostrar el cartel “Justicia para todos” en un lugar visible al público.</vt:lpstr>
      <vt:lpstr>Conocimientos limitados del inglés</vt:lpstr>
      <vt:lpstr>Ayuda lingüística a hogares con conocimientos limitados del inglés</vt:lpstr>
      <vt:lpstr>Adaptaciones razonables</vt:lpstr>
      <vt:lpstr>Derecho a presentar una denuncia</vt:lpstr>
      <vt:lpstr>Formación en derechos civiles para el personal</vt:lpstr>
      <vt:lpstr>Cada vez que interactúe con los participantes:</vt:lpstr>
      <vt:lpstr>PowerPoint Presentation</vt:lpstr>
      <vt:lpstr>PowerPoint Presentation</vt:lpstr>
      <vt:lpstr>PowerPoint Presentation</vt:lpstr>
      <vt:lpstr>PowerPoint Presentation</vt:lpstr>
      <vt:lpstr>Ayuda extra</vt:lpstr>
      <vt:lpstr>Esta información la ha brindado el Departamento de Servicios de Salud de Wisconsin.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M Williams</dc:creator>
  <cp:lastModifiedBy>Idea Translations</cp:lastModifiedBy>
  <cp:revision>69</cp:revision>
  <dcterms:created xsi:type="dcterms:W3CDTF">2024-07-19T20:34:18Z</dcterms:created>
  <dcterms:modified xsi:type="dcterms:W3CDTF">2024-09-24T20:45:35Z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2024-04-23T00:00:00Z</vt:filetime>
  </property>
  <property fmtid="{D5CDD505-2E9C-101B-9397-08002B2CF9AE}" pid="3" name="Creator">
    <vt:lpwstr>Acrobat PDFMaker 24 for PowerPoint</vt:lpwstr>
  </property>
  <property fmtid="{D5CDD505-2E9C-101B-9397-08002B2CF9AE}" pid="4" name="LastSaved">
    <vt:filetime>2024-07-19T00:00:00Z</vt:filetime>
  </property>
</Properties>
</file>