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5"/>
  </p:sldMasterIdLst>
  <p:notesMasterIdLst>
    <p:notesMasterId r:id="rId36"/>
  </p:notesMasterIdLst>
  <p:handoutMasterIdLst>
    <p:handoutMasterId r:id="rId37"/>
  </p:handoutMasterIdLst>
  <p:sldIdLst>
    <p:sldId id="256" r:id="rId6"/>
    <p:sldId id="289" r:id="rId7"/>
    <p:sldId id="257" r:id="rId8"/>
    <p:sldId id="258" r:id="rId9"/>
    <p:sldId id="261" r:id="rId10"/>
    <p:sldId id="262" r:id="rId11"/>
    <p:sldId id="285" r:id="rId12"/>
    <p:sldId id="264" r:id="rId13"/>
    <p:sldId id="265" r:id="rId14"/>
    <p:sldId id="290" r:id="rId15"/>
    <p:sldId id="266" r:id="rId16"/>
    <p:sldId id="268" r:id="rId17"/>
    <p:sldId id="269" r:id="rId18"/>
    <p:sldId id="270" r:id="rId19"/>
    <p:sldId id="271" r:id="rId20"/>
    <p:sldId id="272" r:id="rId21"/>
    <p:sldId id="273" r:id="rId22"/>
    <p:sldId id="274" r:id="rId23"/>
    <p:sldId id="291" r:id="rId24"/>
    <p:sldId id="293" r:id="rId25"/>
    <p:sldId id="292" r:id="rId26"/>
    <p:sldId id="294" r:id="rId27"/>
    <p:sldId id="275" r:id="rId28"/>
    <p:sldId id="276" r:id="rId29"/>
    <p:sldId id="277" r:id="rId30"/>
    <p:sldId id="278" r:id="rId31"/>
    <p:sldId id="279" r:id="rId32"/>
    <p:sldId id="280" r:id="rId33"/>
    <p:sldId id="283" r:id="rId34"/>
    <p:sldId id="281" r:id="rId3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1D7D29-6CE7-52E1-1329-5430C93487D3}" name="Ramos, Erika A - DHS" initials="READ" userId="S::erika.ramos@dhs.wisconsin.gov::b500c208-f2d4-4984-8368-480533f2b5f6" providerId="AD"/>
  <p188:author id="{EC202865-3AEC-8154-057B-6634473F6A22}" name="andrea.snow@dhs.wisconsin.gov" initials="an" userId="S::urn:spo:guest#andrea.snow@dhs.wisconsin.gov::" providerId="AD"/>
  <p188:author id="{9320B066-4938-12F9-9D36-DB886DCE8E4C}" name="Jeanne M Williams" initials="JMW" userId="S::jwilliams38@wisc.edu::833bca01-c285-43a4-8b18-f64f2e367a2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775"/>
    <a:srgbClr val="A0A0A0"/>
    <a:srgbClr val="E5E7EF"/>
    <a:srgbClr val="FCFCFC"/>
    <a:srgbClr val="003D78"/>
    <a:srgbClr val="72AE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68219" autoAdjust="0"/>
  </p:normalViewPr>
  <p:slideViewPr>
    <p:cSldViewPr snapToGrid="0">
      <p:cViewPr varScale="1">
        <p:scale>
          <a:sx n="96" d="100"/>
          <a:sy n="96" d="100"/>
        </p:scale>
        <p:origin x="1428" y="6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1" d="100"/>
          <a:sy n="81" d="100"/>
        </p:scale>
        <p:origin x="325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A0B2A5-29E5-4C6B-9121-8A09D70B9BD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32C728D-7B00-42C6-A04B-96C983D67D50}">
      <dgm:prSet custT="1"/>
      <dgm:spPr/>
      <dgm:t>
        <a:bodyPr/>
        <a:lstStyle/>
        <a:p>
          <a:r>
            <a:rPr lang="en-US" sz="28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It’s the law, and it is the right thing to do.</a:t>
          </a:r>
        </a:p>
      </dgm:t>
    </dgm:pt>
    <dgm:pt modelId="{24E47CED-AA89-4534-B17A-B960AD5B2455}" type="parTrans" cxnId="{C8C4FBFC-7DDF-464F-A29A-E203F4E921BE}">
      <dgm:prSet/>
      <dgm:spPr/>
      <dgm:t>
        <a:bodyPr/>
        <a:lstStyle/>
        <a:p>
          <a:endParaRPr lang="en-US"/>
        </a:p>
      </dgm:t>
    </dgm:pt>
    <dgm:pt modelId="{6D87EB38-CF43-42B6-9654-EEEB2D00282C}" type="sibTrans" cxnId="{C8C4FBFC-7DDF-464F-A29A-E203F4E921BE}">
      <dgm:prSet/>
      <dgm:spPr/>
      <dgm:t>
        <a:bodyPr/>
        <a:lstStyle/>
        <a:p>
          <a:endParaRPr lang="en-US"/>
        </a:p>
      </dgm:t>
    </dgm:pt>
    <dgm:pt modelId="{5FC26183-A597-4D4E-9BAD-A9DF231B372C}">
      <dgm:prSet custT="1"/>
      <dgm:spPr/>
      <dgm:t>
        <a:bodyPr/>
        <a:lstStyle/>
        <a:p>
          <a:r>
            <a:rPr lang="en-US" sz="28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Walk with people during this time. </a:t>
          </a:r>
        </a:p>
      </dgm:t>
    </dgm:pt>
    <dgm:pt modelId="{CC5466D0-02E4-4280-A7AA-6381AE961DEF}" type="parTrans" cxnId="{D925C74F-A1B6-41B1-BC59-B7E01F51EDF2}">
      <dgm:prSet/>
      <dgm:spPr/>
      <dgm:t>
        <a:bodyPr/>
        <a:lstStyle/>
        <a:p>
          <a:endParaRPr lang="en-US"/>
        </a:p>
      </dgm:t>
    </dgm:pt>
    <dgm:pt modelId="{546348D2-AB70-46A0-96CD-7894DC3FF0BF}" type="sibTrans" cxnId="{D925C74F-A1B6-41B1-BC59-B7E01F51EDF2}">
      <dgm:prSet/>
      <dgm:spPr/>
      <dgm:t>
        <a:bodyPr/>
        <a:lstStyle/>
        <a:p>
          <a:endParaRPr lang="en-US"/>
        </a:p>
      </dgm:t>
    </dgm:pt>
    <dgm:pt modelId="{E98E4E9E-DD64-4742-A4AD-1B28BD315E16}">
      <dgm:prSet custT="1"/>
      <dgm:spPr/>
      <dgm:t>
        <a:bodyPr/>
        <a:lstStyle/>
        <a:p>
          <a:r>
            <a:rPr lang="en-US" sz="28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We care. </a:t>
          </a:r>
          <a:endParaRPr lang="en-US" sz="2800" dirty="0">
            <a:solidFill>
              <a:schemeClr val="bg1">
                <a:lumMod val="50000"/>
              </a:schemeClr>
            </a:solidFill>
          </a:endParaRPr>
        </a:p>
      </dgm:t>
    </dgm:pt>
    <dgm:pt modelId="{474482A9-29FF-4F61-BD94-3416CB5B3445}" type="parTrans" cxnId="{3B5FA384-3CDA-4DC5-8533-5B9148499CE7}">
      <dgm:prSet/>
      <dgm:spPr/>
      <dgm:t>
        <a:bodyPr/>
        <a:lstStyle/>
        <a:p>
          <a:endParaRPr lang="en-US"/>
        </a:p>
      </dgm:t>
    </dgm:pt>
    <dgm:pt modelId="{2314BE16-658B-48CC-91A6-26E77988620F}" type="sibTrans" cxnId="{3B5FA384-3CDA-4DC5-8533-5B9148499CE7}">
      <dgm:prSet/>
      <dgm:spPr/>
      <dgm:t>
        <a:bodyPr/>
        <a:lstStyle/>
        <a:p>
          <a:endParaRPr lang="en-US"/>
        </a:p>
      </dgm:t>
    </dgm:pt>
    <dgm:pt modelId="{64CC8854-1B6B-40E2-BD9C-233790642551}" type="pres">
      <dgm:prSet presAssocID="{5CA0B2A5-29E5-4C6B-9121-8A09D70B9BDD}" presName="root" presStyleCnt="0">
        <dgm:presLayoutVars>
          <dgm:dir/>
          <dgm:resizeHandles val="exact"/>
        </dgm:presLayoutVars>
      </dgm:prSet>
      <dgm:spPr/>
    </dgm:pt>
    <dgm:pt modelId="{4BCC986D-C23E-40F7-AD58-2C42AF998C96}" type="pres">
      <dgm:prSet presAssocID="{E98E4E9E-DD64-4742-A4AD-1B28BD315E16}" presName="compNode" presStyleCnt="0"/>
      <dgm:spPr/>
    </dgm:pt>
    <dgm:pt modelId="{D0D05055-2AE2-469F-995A-2357BC7B58B9}" type="pres">
      <dgm:prSet presAssocID="{E98E4E9E-DD64-4742-A4AD-1B28BD315E16}" presName="bgRect" presStyleLbl="bgShp" presStyleIdx="0" presStyleCnt="3"/>
      <dgm:spPr/>
    </dgm:pt>
    <dgm:pt modelId="{C5C3B199-BA91-423D-8518-5671815D52F7}" type="pres">
      <dgm:prSet presAssocID="{E98E4E9E-DD64-4742-A4AD-1B28BD315E1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F64550E3-7ED4-4692-B20B-B4D564F6CAC0}" type="pres">
      <dgm:prSet presAssocID="{E98E4E9E-DD64-4742-A4AD-1B28BD315E16}" presName="spaceRect" presStyleCnt="0"/>
      <dgm:spPr/>
    </dgm:pt>
    <dgm:pt modelId="{4B08A439-D2C6-44AD-AFB2-B3C51BD871B8}" type="pres">
      <dgm:prSet presAssocID="{E98E4E9E-DD64-4742-A4AD-1B28BD315E16}" presName="parTx" presStyleLbl="revTx" presStyleIdx="0" presStyleCnt="3">
        <dgm:presLayoutVars>
          <dgm:chMax val="0"/>
          <dgm:chPref val="0"/>
        </dgm:presLayoutVars>
      </dgm:prSet>
      <dgm:spPr/>
    </dgm:pt>
    <dgm:pt modelId="{360B9C14-76C1-4ACD-B0F5-81E1F8766985}" type="pres">
      <dgm:prSet presAssocID="{2314BE16-658B-48CC-91A6-26E77988620F}" presName="sibTrans" presStyleCnt="0"/>
      <dgm:spPr/>
    </dgm:pt>
    <dgm:pt modelId="{3E7A270F-6B83-443F-93E1-F5D38358D8EB}" type="pres">
      <dgm:prSet presAssocID="{5FC26183-A597-4D4E-9BAD-A9DF231B372C}" presName="compNode" presStyleCnt="0"/>
      <dgm:spPr/>
    </dgm:pt>
    <dgm:pt modelId="{9F55D7D4-5D94-4218-9E7D-13DBBF8CC448}" type="pres">
      <dgm:prSet presAssocID="{5FC26183-A597-4D4E-9BAD-A9DF231B372C}" presName="bgRect" presStyleLbl="bgShp" presStyleIdx="1" presStyleCnt="3"/>
      <dgm:spPr/>
    </dgm:pt>
    <dgm:pt modelId="{D543C54B-9254-423B-B309-94D542B10974}" type="pres">
      <dgm:prSet presAssocID="{5FC26183-A597-4D4E-9BAD-A9DF231B372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lk"/>
        </a:ext>
      </dgm:extLst>
    </dgm:pt>
    <dgm:pt modelId="{64E1F13A-96CA-41F6-87DC-0E02D06E2D5E}" type="pres">
      <dgm:prSet presAssocID="{5FC26183-A597-4D4E-9BAD-A9DF231B372C}" presName="spaceRect" presStyleCnt="0"/>
      <dgm:spPr/>
    </dgm:pt>
    <dgm:pt modelId="{54DF0B4E-1CDB-46DD-B92A-9846561436BE}" type="pres">
      <dgm:prSet presAssocID="{5FC26183-A597-4D4E-9BAD-A9DF231B372C}" presName="parTx" presStyleLbl="revTx" presStyleIdx="1" presStyleCnt="3">
        <dgm:presLayoutVars>
          <dgm:chMax val="0"/>
          <dgm:chPref val="0"/>
        </dgm:presLayoutVars>
      </dgm:prSet>
      <dgm:spPr/>
    </dgm:pt>
    <dgm:pt modelId="{68CB90D0-775E-48E4-88B4-2050404E606D}" type="pres">
      <dgm:prSet presAssocID="{546348D2-AB70-46A0-96CD-7894DC3FF0BF}" presName="sibTrans" presStyleCnt="0"/>
      <dgm:spPr/>
    </dgm:pt>
    <dgm:pt modelId="{755F5F97-61F7-4044-AD8E-8A041DA29CEE}" type="pres">
      <dgm:prSet presAssocID="{D32C728D-7B00-42C6-A04B-96C983D67D50}" presName="compNode" presStyleCnt="0"/>
      <dgm:spPr/>
    </dgm:pt>
    <dgm:pt modelId="{B58B617C-DFC5-4B6D-8559-02B039358D05}" type="pres">
      <dgm:prSet presAssocID="{D32C728D-7B00-42C6-A04B-96C983D67D50}" presName="bgRect" presStyleLbl="bgShp" presStyleIdx="2" presStyleCnt="3"/>
      <dgm:spPr/>
    </dgm:pt>
    <dgm:pt modelId="{4E32F0E7-CCF4-4DB1-BB25-8B190310264F}" type="pres">
      <dgm:prSet presAssocID="{D32C728D-7B00-42C6-A04B-96C983D67D5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aduation Cap"/>
        </a:ext>
      </dgm:extLst>
    </dgm:pt>
    <dgm:pt modelId="{F4BFC283-50C9-4C4C-AD88-738AB1C965A2}" type="pres">
      <dgm:prSet presAssocID="{D32C728D-7B00-42C6-A04B-96C983D67D50}" presName="spaceRect" presStyleCnt="0"/>
      <dgm:spPr/>
    </dgm:pt>
    <dgm:pt modelId="{03589B6A-A510-45C1-9498-352B2D56CEA2}" type="pres">
      <dgm:prSet presAssocID="{D32C728D-7B00-42C6-A04B-96C983D67D50}" presName="parTx" presStyleLbl="revTx" presStyleIdx="2" presStyleCnt="3">
        <dgm:presLayoutVars>
          <dgm:chMax val="0"/>
          <dgm:chPref val="0"/>
        </dgm:presLayoutVars>
      </dgm:prSet>
      <dgm:spPr/>
    </dgm:pt>
  </dgm:ptLst>
  <dgm:cxnLst>
    <dgm:cxn modelId="{6F78CF2F-4359-4CFA-ABE7-AF843B1B21A8}" type="presOf" srcId="{E98E4E9E-DD64-4742-A4AD-1B28BD315E16}" destId="{4B08A439-D2C6-44AD-AFB2-B3C51BD871B8}" srcOrd="0" destOrd="0" presId="urn:microsoft.com/office/officeart/2018/2/layout/IconVerticalSolidList"/>
    <dgm:cxn modelId="{5A92D232-915C-463F-BF01-D0562A1EE50B}" type="presOf" srcId="{5FC26183-A597-4D4E-9BAD-A9DF231B372C}" destId="{54DF0B4E-1CDB-46DD-B92A-9846561436BE}" srcOrd="0" destOrd="0" presId="urn:microsoft.com/office/officeart/2018/2/layout/IconVerticalSolidList"/>
    <dgm:cxn modelId="{7EF62748-2FCA-4838-8CC5-6537472C264A}" type="presOf" srcId="{5CA0B2A5-29E5-4C6B-9121-8A09D70B9BDD}" destId="{64CC8854-1B6B-40E2-BD9C-233790642551}" srcOrd="0" destOrd="0" presId="urn:microsoft.com/office/officeart/2018/2/layout/IconVerticalSolidList"/>
    <dgm:cxn modelId="{D925C74F-A1B6-41B1-BC59-B7E01F51EDF2}" srcId="{5CA0B2A5-29E5-4C6B-9121-8A09D70B9BDD}" destId="{5FC26183-A597-4D4E-9BAD-A9DF231B372C}" srcOrd="1" destOrd="0" parTransId="{CC5466D0-02E4-4280-A7AA-6381AE961DEF}" sibTransId="{546348D2-AB70-46A0-96CD-7894DC3FF0BF}"/>
    <dgm:cxn modelId="{3B5FA384-3CDA-4DC5-8533-5B9148499CE7}" srcId="{5CA0B2A5-29E5-4C6B-9121-8A09D70B9BDD}" destId="{E98E4E9E-DD64-4742-A4AD-1B28BD315E16}" srcOrd="0" destOrd="0" parTransId="{474482A9-29FF-4F61-BD94-3416CB5B3445}" sibTransId="{2314BE16-658B-48CC-91A6-26E77988620F}"/>
    <dgm:cxn modelId="{DCA4E3F9-F882-45DB-9EBE-65AB61DC76E1}" type="presOf" srcId="{D32C728D-7B00-42C6-A04B-96C983D67D50}" destId="{03589B6A-A510-45C1-9498-352B2D56CEA2}" srcOrd="0" destOrd="0" presId="urn:microsoft.com/office/officeart/2018/2/layout/IconVerticalSolidList"/>
    <dgm:cxn modelId="{C8C4FBFC-7DDF-464F-A29A-E203F4E921BE}" srcId="{5CA0B2A5-29E5-4C6B-9121-8A09D70B9BDD}" destId="{D32C728D-7B00-42C6-A04B-96C983D67D50}" srcOrd="2" destOrd="0" parTransId="{24E47CED-AA89-4534-B17A-B960AD5B2455}" sibTransId="{6D87EB38-CF43-42B6-9654-EEEB2D00282C}"/>
    <dgm:cxn modelId="{5A96EC7F-18B9-4C7D-ADFD-40960D891D12}" type="presParOf" srcId="{64CC8854-1B6B-40E2-BD9C-233790642551}" destId="{4BCC986D-C23E-40F7-AD58-2C42AF998C96}" srcOrd="0" destOrd="0" presId="urn:microsoft.com/office/officeart/2018/2/layout/IconVerticalSolidList"/>
    <dgm:cxn modelId="{31C74ECE-DF56-4F67-B27C-521D35896A1F}" type="presParOf" srcId="{4BCC986D-C23E-40F7-AD58-2C42AF998C96}" destId="{D0D05055-2AE2-469F-995A-2357BC7B58B9}" srcOrd="0" destOrd="0" presId="urn:microsoft.com/office/officeart/2018/2/layout/IconVerticalSolidList"/>
    <dgm:cxn modelId="{B6A57A71-DF79-4191-AFB3-55093481DF91}" type="presParOf" srcId="{4BCC986D-C23E-40F7-AD58-2C42AF998C96}" destId="{C5C3B199-BA91-423D-8518-5671815D52F7}" srcOrd="1" destOrd="0" presId="urn:microsoft.com/office/officeart/2018/2/layout/IconVerticalSolidList"/>
    <dgm:cxn modelId="{D7E21308-65E0-43C6-AB3D-66CF0F6C18E2}" type="presParOf" srcId="{4BCC986D-C23E-40F7-AD58-2C42AF998C96}" destId="{F64550E3-7ED4-4692-B20B-B4D564F6CAC0}" srcOrd="2" destOrd="0" presId="urn:microsoft.com/office/officeart/2018/2/layout/IconVerticalSolidList"/>
    <dgm:cxn modelId="{201274AC-B0F9-4874-9D55-9AF93017A4F6}" type="presParOf" srcId="{4BCC986D-C23E-40F7-AD58-2C42AF998C96}" destId="{4B08A439-D2C6-44AD-AFB2-B3C51BD871B8}" srcOrd="3" destOrd="0" presId="urn:microsoft.com/office/officeart/2018/2/layout/IconVerticalSolidList"/>
    <dgm:cxn modelId="{A7AB4F7B-9F29-4FDF-9AB5-5E08C45575DD}" type="presParOf" srcId="{64CC8854-1B6B-40E2-BD9C-233790642551}" destId="{360B9C14-76C1-4ACD-B0F5-81E1F8766985}" srcOrd="1" destOrd="0" presId="urn:microsoft.com/office/officeart/2018/2/layout/IconVerticalSolidList"/>
    <dgm:cxn modelId="{9CEA1830-5722-42C9-AB6B-DF2AA6EA2E99}" type="presParOf" srcId="{64CC8854-1B6B-40E2-BD9C-233790642551}" destId="{3E7A270F-6B83-443F-93E1-F5D38358D8EB}" srcOrd="2" destOrd="0" presId="urn:microsoft.com/office/officeart/2018/2/layout/IconVerticalSolidList"/>
    <dgm:cxn modelId="{28CD6F78-C2A1-4F61-9FDA-F91065CB5E79}" type="presParOf" srcId="{3E7A270F-6B83-443F-93E1-F5D38358D8EB}" destId="{9F55D7D4-5D94-4218-9E7D-13DBBF8CC448}" srcOrd="0" destOrd="0" presId="urn:microsoft.com/office/officeart/2018/2/layout/IconVerticalSolidList"/>
    <dgm:cxn modelId="{287A6A79-1B4B-4931-972E-E8780A69F9C4}" type="presParOf" srcId="{3E7A270F-6B83-443F-93E1-F5D38358D8EB}" destId="{D543C54B-9254-423B-B309-94D542B10974}" srcOrd="1" destOrd="0" presId="urn:microsoft.com/office/officeart/2018/2/layout/IconVerticalSolidList"/>
    <dgm:cxn modelId="{C25D3868-BE1C-46C8-9CD8-4FA8C9AF9874}" type="presParOf" srcId="{3E7A270F-6B83-443F-93E1-F5D38358D8EB}" destId="{64E1F13A-96CA-41F6-87DC-0E02D06E2D5E}" srcOrd="2" destOrd="0" presId="urn:microsoft.com/office/officeart/2018/2/layout/IconVerticalSolidList"/>
    <dgm:cxn modelId="{4D0B17FF-D9EF-4F47-97F8-54ADB91A9D55}" type="presParOf" srcId="{3E7A270F-6B83-443F-93E1-F5D38358D8EB}" destId="{54DF0B4E-1CDB-46DD-B92A-9846561436BE}" srcOrd="3" destOrd="0" presId="urn:microsoft.com/office/officeart/2018/2/layout/IconVerticalSolidList"/>
    <dgm:cxn modelId="{9FC306C8-D1E0-4C1C-93FA-63806804FFA6}" type="presParOf" srcId="{64CC8854-1B6B-40E2-BD9C-233790642551}" destId="{68CB90D0-775E-48E4-88B4-2050404E606D}" srcOrd="3" destOrd="0" presId="urn:microsoft.com/office/officeart/2018/2/layout/IconVerticalSolidList"/>
    <dgm:cxn modelId="{C671C975-AB9F-446F-B4E7-36754C1EE4A5}" type="presParOf" srcId="{64CC8854-1B6B-40E2-BD9C-233790642551}" destId="{755F5F97-61F7-4044-AD8E-8A041DA29CEE}" srcOrd="4" destOrd="0" presId="urn:microsoft.com/office/officeart/2018/2/layout/IconVerticalSolidList"/>
    <dgm:cxn modelId="{F4F595F5-3324-44AF-851B-6C999640DDE8}" type="presParOf" srcId="{755F5F97-61F7-4044-AD8E-8A041DA29CEE}" destId="{B58B617C-DFC5-4B6D-8559-02B039358D05}" srcOrd="0" destOrd="0" presId="urn:microsoft.com/office/officeart/2018/2/layout/IconVerticalSolidList"/>
    <dgm:cxn modelId="{452F7C9B-AB05-4EE3-8BED-3324F272386E}" type="presParOf" srcId="{755F5F97-61F7-4044-AD8E-8A041DA29CEE}" destId="{4E32F0E7-CCF4-4DB1-BB25-8B190310264F}" srcOrd="1" destOrd="0" presId="urn:microsoft.com/office/officeart/2018/2/layout/IconVerticalSolidList"/>
    <dgm:cxn modelId="{A33505A3-1450-443A-8C99-53B6D0CEBE1F}" type="presParOf" srcId="{755F5F97-61F7-4044-AD8E-8A041DA29CEE}" destId="{F4BFC283-50C9-4C4C-AD88-738AB1C965A2}" srcOrd="2" destOrd="0" presId="urn:microsoft.com/office/officeart/2018/2/layout/IconVerticalSolidList"/>
    <dgm:cxn modelId="{16AA5C7F-3352-4CDB-82FC-8F658E0EB5A1}" type="presParOf" srcId="{755F5F97-61F7-4044-AD8E-8A041DA29CEE}" destId="{03589B6A-A510-45C1-9498-352B2D56CEA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213389-11EB-47DE-87EB-91CB3E9E2482}"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F2E22263-0209-4A03-BA87-289828D8D924}">
      <dgm:prSet custT="1"/>
      <dgm:spPr/>
      <dgm:t>
        <a:bodyPr/>
        <a:lstStyle/>
        <a:p>
          <a:r>
            <a:rPr lang="en-US" sz="2000" b="0" i="0" dirty="0">
              <a:latin typeface="Tahoma" panose="020B0604030504040204" pitchFamily="34" charset="0"/>
              <a:ea typeface="Tahoma" panose="020B0604030504040204" pitchFamily="34" charset="0"/>
              <a:cs typeface="Tahoma" panose="020B0604030504040204" pitchFamily="34" charset="0"/>
            </a:rPr>
            <a:t>Race</a:t>
          </a:r>
          <a:endParaRPr lang="en-US" sz="2000" dirty="0">
            <a:latin typeface="Tahoma" panose="020B0604030504040204" pitchFamily="34" charset="0"/>
            <a:ea typeface="Tahoma" panose="020B0604030504040204" pitchFamily="34" charset="0"/>
            <a:cs typeface="Tahoma" panose="020B0604030504040204" pitchFamily="34" charset="0"/>
          </a:endParaRPr>
        </a:p>
      </dgm:t>
      <dgm:extLst>
        <a:ext uri="{E40237B7-FDA0-4F09-8148-C483321AD2D9}">
          <dgm14:cNvPr xmlns:dgm14="http://schemas.microsoft.com/office/drawing/2010/diagram" id="0" name="" descr="Blue boxes with white text that include Protected Classes categories.&#10;Race, Color, National Origin, Disability, Age, Gender identity and Sexual orientation, Filed a complaint previously, Religion."/>
        </a:ext>
      </dgm:extLst>
    </dgm:pt>
    <dgm:pt modelId="{B0D3DAF0-7AFC-486D-9D0E-6E7CA4812D72}" type="parTrans" cxnId="{A31620F9-6963-4E05-97D4-2B59F695B53D}">
      <dgm:prSet/>
      <dgm:spPr/>
      <dgm:t>
        <a:bodyPr/>
        <a:lstStyle/>
        <a:p>
          <a:endParaRPr lang="en-US"/>
        </a:p>
      </dgm:t>
    </dgm:pt>
    <dgm:pt modelId="{507019F7-175A-450F-B026-25E316B00232}" type="sibTrans" cxnId="{A31620F9-6963-4E05-97D4-2B59F695B53D}">
      <dgm:prSet/>
      <dgm:spPr/>
      <dgm:t>
        <a:bodyPr/>
        <a:lstStyle/>
        <a:p>
          <a:endParaRPr lang="en-US"/>
        </a:p>
      </dgm:t>
    </dgm:pt>
    <dgm:pt modelId="{3776B5E9-91C0-4B7C-94EA-ECF4A1D2511D}">
      <dgm:prSet custT="1"/>
      <dgm:spPr/>
      <dgm:t>
        <a:bodyPr/>
        <a:lstStyle/>
        <a:p>
          <a:r>
            <a:rPr lang="en-US" sz="2000" b="0" i="0">
              <a:latin typeface="Tahoma" panose="020B0604030504040204" pitchFamily="34" charset="0"/>
              <a:ea typeface="Tahoma" panose="020B0604030504040204" pitchFamily="34" charset="0"/>
              <a:cs typeface="Tahoma" panose="020B0604030504040204" pitchFamily="34" charset="0"/>
            </a:rPr>
            <a:t>Color</a:t>
          </a:r>
          <a:endParaRPr lang="en-US" sz="2000">
            <a:latin typeface="Tahoma" panose="020B0604030504040204" pitchFamily="34" charset="0"/>
            <a:ea typeface="Tahoma" panose="020B0604030504040204" pitchFamily="34" charset="0"/>
            <a:cs typeface="Tahoma" panose="020B0604030504040204" pitchFamily="34" charset="0"/>
          </a:endParaRPr>
        </a:p>
      </dgm:t>
    </dgm:pt>
    <dgm:pt modelId="{9ACC71D8-C2A2-4DEE-A725-8589C84F6190}" type="parTrans" cxnId="{E3E10B29-95AF-46E2-97C2-9F12A712E87F}">
      <dgm:prSet/>
      <dgm:spPr/>
      <dgm:t>
        <a:bodyPr/>
        <a:lstStyle/>
        <a:p>
          <a:endParaRPr lang="en-US"/>
        </a:p>
      </dgm:t>
    </dgm:pt>
    <dgm:pt modelId="{EC17DDFD-985C-4361-8E0E-E50EF3EB26D5}" type="sibTrans" cxnId="{E3E10B29-95AF-46E2-97C2-9F12A712E87F}">
      <dgm:prSet/>
      <dgm:spPr/>
      <dgm:t>
        <a:bodyPr/>
        <a:lstStyle/>
        <a:p>
          <a:endParaRPr lang="en-US"/>
        </a:p>
      </dgm:t>
    </dgm:pt>
    <dgm:pt modelId="{972A71DA-9B03-481C-ABAD-627D69EA3003}">
      <dgm:prSet custT="1"/>
      <dgm:spPr/>
      <dgm:t>
        <a:bodyPr/>
        <a:lstStyle/>
        <a:p>
          <a:r>
            <a:rPr lang="en-US" sz="2000" b="0" i="0" dirty="0">
              <a:latin typeface="Tahoma" panose="020B0604030504040204" pitchFamily="34" charset="0"/>
              <a:ea typeface="Tahoma" panose="020B0604030504040204" pitchFamily="34" charset="0"/>
              <a:cs typeface="Tahoma" panose="020B0604030504040204" pitchFamily="34" charset="0"/>
            </a:rPr>
            <a:t>National Origin (includes limited English proficiency)</a:t>
          </a:r>
          <a:endParaRPr lang="en-US" sz="2000" dirty="0">
            <a:latin typeface="Tahoma" panose="020B0604030504040204" pitchFamily="34" charset="0"/>
            <a:ea typeface="Tahoma" panose="020B0604030504040204" pitchFamily="34" charset="0"/>
            <a:cs typeface="Tahoma" panose="020B0604030504040204" pitchFamily="34" charset="0"/>
          </a:endParaRPr>
        </a:p>
      </dgm:t>
    </dgm:pt>
    <dgm:pt modelId="{1AB17B90-F975-4B37-B0A3-80178B6444BC}" type="parTrans" cxnId="{FAB108FA-6DB8-48A1-8B67-2B2AB5A3EA20}">
      <dgm:prSet/>
      <dgm:spPr/>
      <dgm:t>
        <a:bodyPr/>
        <a:lstStyle/>
        <a:p>
          <a:endParaRPr lang="en-US"/>
        </a:p>
      </dgm:t>
    </dgm:pt>
    <dgm:pt modelId="{1326FD56-7D53-455E-80C6-D03760C23FA8}" type="sibTrans" cxnId="{FAB108FA-6DB8-48A1-8B67-2B2AB5A3EA20}">
      <dgm:prSet/>
      <dgm:spPr/>
      <dgm:t>
        <a:bodyPr/>
        <a:lstStyle/>
        <a:p>
          <a:endParaRPr lang="en-US"/>
        </a:p>
      </dgm:t>
    </dgm:pt>
    <dgm:pt modelId="{958E17DE-6EC4-48A6-83C3-E0467EEBC701}">
      <dgm:prSet/>
      <dgm:spPr/>
      <dgm:t>
        <a:bodyPr/>
        <a:lstStyle/>
        <a:p>
          <a:r>
            <a:rPr lang="en-US" b="0" i="0">
              <a:latin typeface="Tahoma" panose="020B0604030504040204" pitchFamily="34" charset="0"/>
              <a:ea typeface="Tahoma" panose="020B0604030504040204" pitchFamily="34" charset="0"/>
              <a:cs typeface="Tahoma" panose="020B0604030504040204" pitchFamily="34" charset="0"/>
            </a:rPr>
            <a:t>Disability</a:t>
          </a:r>
          <a:endParaRPr lang="en-US">
            <a:latin typeface="Tahoma" panose="020B0604030504040204" pitchFamily="34" charset="0"/>
            <a:ea typeface="Tahoma" panose="020B0604030504040204" pitchFamily="34" charset="0"/>
            <a:cs typeface="Tahoma" panose="020B0604030504040204" pitchFamily="34" charset="0"/>
          </a:endParaRPr>
        </a:p>
      </dgm:t>
    </dgm:pt>
    <dgm:pt modelId="{A5D5510A-57C1-44DB-8022-93E846D67294}" type="parTrans" cxnId="{05BF56A5-5D89-46FB-ABC4-B1EA5598FBE3}">
      <dgm:prSet/>
      <dgm:spPr/>
      <dgm:t>
        <a:bodyPr/>
        <a:lstStyle/>
        <a:p>
          <a:endParaRPr lang="en-US"/>
        </a:p>
      </dgm:t>
    </dgm:pt>
    <dgm:pt modelId="{D43463B3-03E8-4544-8A29-49808AB10EE6}" type="sibTrans" cxnId="{05BF56A5-5D89-46FB-ABC4-B1EA5598FBE3}">
      <dgm:prSet/>
      <dgm:spPr/>
      <dgm:t>
        <a:bodyPr/>
        <a:lstStyle/>
        <a:p>
          <a:endParaRPr lang="en-US"/>
        </a:p>
      </dgm:t>
    </dgm:pt>
    <dgm:pt modelId="{136AE51A-42EB-4DA9-888B-9ABFEB305B4B}">
      <dgm:prSet/>
      <dgm:spPr/>
      <dgm:t>
        <a:bodyPr/>
        <a:lstStyle/>
        <a:p>
          <a:r>
            <a:rPr lang="en-US" b="0" i="0">
              <a:latin typeface="Tahoma" panose="020B0604030504040204" pitchFamily="34" charset="0"/>
              <a:ea typeface="Tahoma" panose="020B0604030504040204" pitchFamily="34" charset="0"/>
              <a:cs typeface="Tahoma" panose="020B0604030504040204" pitchFamily="34" charset="0"/>
            </a:rPr>
            <a:t>Age</a:t>
          </a:r>
          <a:endParaRPr lang="en-US">
            <a:latin typeface="Tahoma" panose="020B0604030504040204" pitchFamily="34" charset="0"/>
            <a:ea typeface="Tahoma" panose="020B0604030504040204" pitchFamily="34" charset="0"/>
            <a:cs typeface="Tahoma" panose="020B0604030504040204" pitchFamily="34" charset="0"/>
          </a:endParaRPr>
        </a:p>
      </dgm:t>
    </dgm:pt>
    <dgm:pt modelId="{18BB4FE9-FD33-4719-B738-40DB325266B1}" type="parTrans" cxnId="{4D5E15B1-68CA-4620-A257-C90813675980}">
      <dgm:prSet/>
      <dgm:spPr/>
      <dgm:t>
        <a:bodyPr/>
        <a:lstStyle/>
        <a:p>
          <a:endParaRPr lang="en-US"/>
        </a:p>
      </dgm:t>
    </dgm:pt>
    <dgm:pt modelId="{C36DF9FF-04B0-4F1B-A042-0989B6E4EA8D}" type="sibTrans" cxnId="{4D5E15B1-68CA-4620-A257-C90813675980}">
      <dgm:prSet/>
      <dgm:spPr/>
      <dgm:t>
        <a:bodyPr/>
        <a:lstStyle/>
        <a:p>
          <a:endParaRPr lang="en-US"/>
        </a:p>
      </dgm:t>
    </dgm:pt>
    <dgm:pt modelId="{F79F3C6B-9EF2-4D43-8F52-31D6CE68C227}">
      <dgm:prSet/>
      <dgm:spPr/>
      <dgm:t>
        <a:bodyPr/>
        <a:lstStyle/>
        <a:p>
          <a:r>
            <a:rPr lang="en-US" b="0" i="0" dirty="0">
              <a:latin typeface="Tahoma" panose="020B0604030504040204" pitchFamily="34" charset="0"/>
              <a:ea typeface="Tahoma" panose="020B0604030504040204" pitchFamily="34" charset="0"/>
              <a:cs typeface="Tahoma" panose="020B0604030504040204" pitchFamily="34" charset="0"/>
            </a:rPr>
            <a:t>Gender identity &amp; sexual orientation</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A06B160A-0529-49D8-8130-360AA224635A}" type="parTrans" cxnId="{C0C16A1C-4A60-4D30-9E93-CFA19BB13699}">
      <dgm:prSet/>
      <dgm:spPr/>
      <dgm:t>
        <a:bodyPr/>
        <a:lstStyle/>
        <a:p>
          <a:endParaRPr lang="en-US"/>
        </a:p>
      </dgm:t>
    </dgm:pt>
    <dgm:pt modelId="{86DAF394-A0A5-46DF-A385-F6A5859497A7}" type="sibTrans" cxnId="{C0C16A1C-4A60-4D30-9E93-CFA19BB13699}">
      <dgm:prSet/>
      <dgm:spPr/>
      <dgm:t>
        <a:bodyPr/>
        <a:lstStyle/>
        <a:p>
          <a:endParaRPr lang="en-US"/>
        </a:p>
      </dgm:t>
    </dgm:pt>
    <dgm:pt modelId="{15479F5F-2F20-43AE-9C39-8FC80D0F604F}">
      <dgm:prSet/>
      <dgm:spPr/>
      <dgm:t>
        <a:bodyPr/>
        <a:lstStyle/>
        <a:p>
          <a:r>
            <a:rPr lang="en-US" b="0" i="0">
              <a:latin typeface="Tahoma" panose="020B0604030504040204" pitchFamily="34" charset="0"/>
              <a:ea typeface="Tahoma" panose="020B0604030504040204" pitchFamily="34" charset="0"/>
              <a:cs typeface="Tahoma" panose="020B0604030504040204" pitchFamily="34" charset="0"/>
            </a:rPr>
            <a:t>Filed a complaint previously</a:t>
          </a:r>
          <a:endParaRPr lang="en-US">
            <a:latin typeface="Tahoma" panose="020B0604030504040204" pitchFamily="34" charset="0"/>
            <a:ea typeface="Tahoma" panose="020B0604030504040204" pitchFamily="34" charset="0"/>
            <a:cs typeface="Tahoma" panose="020B0604030504040204" pitchFamily="34" charset="0"/>
          </a:endParaRPr>
        </a:p>
      </dgm:t>
    </dgm:pt>
    <dgm:pt modelId="{12D8BB68-E830-4008-BAF7-A2817FFB948F}" type="parTrans" cxnId="{82800C51-8668-497D-B171-7A52CE8E9D90}">
      <dgm:prSet/>
      <dgm:spPr/>
      <dgm:t>
        <a:bodyPr/>
        <a:lstStyle/>
        <a:p>
          <a:endParaRPr lang="en-US"/>
        </a:p>
      </dgm:t>
    </dgm:pt>
    <dgm:pt modelId="{6D89FA1C-C1B0-4CD1-8935-6E0AF2B9012A}" type="sibTrans" cxnId="{82800C51-8668-497D-B171-7A52CE8E9D90}">
      <dgm:prSet/>
      <dgm:spPr/>
      <dgm:t>
        <a:bodyPr/>
        <a:lstStyle/>
        <a:p>
          <a:endParaRPr lang="en-US"/>
        </a:p>
      </dgm:t>
    </dgm:pt>
    <dgm:pt modelId="{DEBB13C6-55E8-4F71-A6EE-D2623D07DFB6}">
      <dgm:prSet/>
      <dgm:spPr/>
      <dgm:t>
        <a:bodyPr/>
        <a:lstStyle/>
        <a:p>
          <a:r>
            <a:rPr lang="en-US" b="0" i="0">
              <a:latin typeface="Tahoma" panose="020B0604030504040204" pitchFamily="34" charset="0"/>
              <a:ea typeface="Tahoma" panose="020B0604030504040204" pitchFamily="34" charset="0"/>
              <a:cs typeface="Tahoma" panose="020B0604030504040204" pitchFamily="34" charset="0"/>
            </a:rPr>
            <a:t>Religion</a:t>
          </a:r>
          <a:endParaRPr lang="en-US">
            <a:latin typeface="Tahoma" panose="020B0604030504040204" pitchFamily="34" charset="0"/>
            <a:ea typeface="Tahoma" panose="020B0604030504040204" pitchFamily="34" charset="0"/>
            <a:cs typeface="Tahoma" panose="020B0604030504040204" pitchFamily="34" charset="0"/>
          </a:endParaRPr>
        </a:p>
      </dgm:t>
    </dgm:pt>
    <dgm:pt modelId="{6955AFE7-06ED-4FAA-A198-8223D9494EF2}" type="parTrans" cxnId="{610B8F7D-082B-4C4A-B3C8-BB8B151C0388}">
      <dgm:prSet/>
      <dgm:spPr/>
      <dgm:t>
        <a:bodyPr/>
        <a:lstStyle/>
        <a:p>
          <a:endParaRPr lang="en-US"/>
        </a:p>
      </dgm:t>
    </dgm:pt>
    <dgm:pt modelId="{703B954D-845D-489D-9549-4DE915812996}" type="sibTrans" cxnId="{610B8F7D-082B-4C4A-B3C8-BB8B151C0388}">
      <dgm:prSet/>
      <dgm:spPr/>
      <dgm:t>
        <a:bodyPr/>
        <a:lstStyle/>
        <a:p>
          <a:endParaRPr lang="en-US"/>
        </a:p>
      </dgm:t>
    </dgm:pt>
    <dgm:pt modelId="{2CDFB4D8-0297-484F-87E8-BC297871C49D}" type="pres">
      <dgm:prSet presAssocID="{01213389-11EB-47DE-87EB-91CB3E9E2482}" presName="diagram" presStyleCnt="0">
        <dgm:presLayoutVars>
          <dgm:dir/>
          <dgm:resizeHandles val="exact"/>
        </dgm:presLayoutVars>
      </dgm:prSet>
      <dgm:spPr/>
    </dgm:pt>
    <dgm:pt modelId="{7406217C-D7E6-4663-9B86-8F4283CF284E}" type="pres">
      <dgm:prSet presAssocID="{F2E22263-0209-4A03-BA87-289828D8D924}" presName="node" presStyleLbl="node1" presStyleIdx="0" presStyleCnt="8" custLinFactNeighborX="-126">
        <dgm:presLayoutVars>
          <dgm:bulletEnabled val="1"/>
        </dgm:presLayoutVars>
      </dgm:prSet>
      <dgm:spPr/>
    </dgm:pt>
    <dgm:pt modelId="{2BD46D33-D78E-42F8-ABBF-C2476D0C7DA1}" type="pres">
      <dgm:prSet presAssocID="{507019F7-175A-450F-B026-25E316B00232}" presName="sibTrans" presStyleCnt="0"/>
      <dgm:spPr/>
    </dgm:pt>
    <dgm:pt modelId="{2A1B0A8B-DEBC-40B6-8863-71A7B5F37163}" type="pres">
      <dgm:prSet presAssocID="{3776B5E9-91C0-4B7C-94EA-ECF4A1D2511D}" presName="node" presStyleLbl="node1" presStyleIdx="1" presStyleCnt="8">
        <dgm:presLayoutVars>
          <dgm:bulletEnabled val="1"/>
        </dgm:presLayoutVars>
      </dgm:prSet>
      <dgm:spPr/>
    </dgm:pt>
    <dgm:pt modelId="{A78BF0B1-FB6B-424C-B9D6-F6AA60D3212F}" type="pres">
      <dgm:prSet presAssocID="{EC17DDFD-985C-4361-8E0E-E50EF3EB26D5}" presName="sibTrans" presStyleCnt="0"/>
      <dgm:spPr/>
    </dgm:pt>
    <dgm:pt modelId="{9CC836FD-78AB-45CC-B2AB-4E7CA870394D}" type="pres">
      <dgm:prSet presAssocID="{972A71DA-9B03-481C-ABAD-627D69EA3003}" presName="node" presStyleLbl="node1" presStyleIdx="2" presStyleCnt="8">
        <dgm:presLayoutVars>
          <dgm:bulletEnabled val="1"/>
        </dgm:presLayoutVars>
      </dgm:prSet>
      <dgm:spPr/>
    </dgm:pt>
    <dgm:pt modelId="{2E421541-5222-4E4B-8B59-E720FE92256A}" type="pres">
      <dgm:prSet presAssocID="{1326FD56-7D53-455E-80C6-D03760C23FA8}" presName="sibTrans" presStyleCnt="0"/>
      <dgm:spPr/>
    </dgm:pt>
    <dgm:pt modelId="{6221116D-5FC5-481D-BDD5-861DE5FDD9EA}" type="pres">
      <dgm:prSet presAssocID="{958E17DE-6EC4-48A6-83C3-E0467EEBC701}" presName="node" presStyleLbl="node1" presStyleIdx="3" presStyleCnt="8">
        <dgm:presLayoutVars>
          <dgm:bulletEnabled val="1"/>
        </dgm:presLayoutVars>
      </dgm:prSet>
      <dgm:spPr/>
    </dgm:pt>
    <dgm:pt modelId="{40F86FD7-E204-4186-A4AB-08EFD9EA9174}" type="pres">
      <dgm:prSet presAssocID="{D43463B3-03E8-4544-8A29-49808AB10EE6}" presName="sibTrans" presStyleCnt="0"/>
      <dgm:spPr/>
    </dgm:pt>
    <dgm:pt modelId="{0C66B1B5-9699-4FF0-89AF-127EABAF9CAF}" type="pres">
      <dgm:prSet presAssocID="{136AE51A-42EB-4DA9-888B-9ABFEB305B4B}" presName="node" presStyleLbl="node1" presStyleIdx="4" presStyleCnt="8">
        <dgm:presLayoutVars>
          <dgm:bulletEnabled val="1"/>
        </dgm:presLayoutVars>
      </dgm:prSet>
      <dgm:spPr/>
    </dgm:pt>
    <dgm:pt modelId="{4115B578-BCAC-4CFE-8DCC-462FD76D6A5C}" type="pres">
      <dgm:prSet presAssocID="{C36DF9FF-04B0-4F1B-A042-0989B6E4EA8D}" presName="sibTrans" presStyleCnt="0"/>
      <dgm:spPr/>
    </dgm:pt>
    <dgm:pt modelId="{F5381E6E-A24C-45CC-8548-A52BA4C23D0C}" type="pres">
      <dgm:prSet presAssocID="{F79F3C6B-9EF2-4D43-8F52-31D6CE68C227}" presName="node" presStyleLbl="node1" presStyleIdx="5" presStyleCnt="8">
        <dgm:presLayoutVars>
          <dgm:bulletEnabled val="1"/>
        </dgm:presLayoutVars>
      </dgm:prSet>
      <dgm:spPr/>
    </dgm:pt>
    <dgm:pt modelId="{A74C3AD8-744C-4DDE-A0A8-7D1B31FCABFE}" type="pres">
      <dgm:prSet presAssocID="{86DAF394-A0A5-46DF-A385-F6A5859497A7}" presName="sibTrans" presStyleCnt="0"/>
      <dgm:spPr/>
    </dgm:pt>
    <dgm:pt modelId="{880D0DCD-FBCA-433F-8D8E-B5345C71AD51}" type="pres">
      <dgm:prSet presAssocID="{15479F5F-2F20-43AE-9C39-8FC80D0F604F}" presName="node" presStyleLbl="node1" presStyleIdx="6" presStyleCnt="8">
        <dgm:presLayoutVars>
          <dgm:bulletEnabled val="1"/>
        </dgm:presLayoutVars>
      </dgm:prSet>
      <dgm:spPr/>
    </dgm:pt>
    <dgm:pt modelId="{5EAD3806-05AA-4A45-96B0-D755988E1864}" type="pres">
      <dgm:prSet presAssocID="{6D89FA1C-C1B0-4CD1-8935-6E0AF2B9012A}" presName="sibTrans" presStyleCnt="0"/>
      <dgm:spPr/>
    </dgm:pt>
    <dgm:pt modelId="{B647E5FD-BF5F-4A86-9A33-46A0A4CD14C8}" type="pres">
      <dgm:prSet presAssocID="{DEBB13C6-55E8-4F71-A6EE-D2623D07DFB6}" presName="node" presStyleLbl="node1" presStyleIdx="7" presStyleCnt="8">
        <dgm:presLayoutVars>
          <dgm:bulletEnabled val="1"/>
        </dgm:presLayoutVars>
      </dgm:prSet>
      <dgm:spPr/>
    </dgm:pt>
  </dgm:ptLst>
  <dgm:cxnLst>
    <dgm:cxn modelId="{C1A0AE06-A178-4128-8251-7A123D1B5087}" type="presOf" srcId="{972A71DA-9B03-481C-ABAD-627D69EA3003}" destId="{9CC836FD-78AB-45CC-B2AB-4E7CA870394D}" srcOrd="0" destOrd="0" presId="urn:microsoft.com/office/officeart/2005/8/layout/default"/>
    <dgm:cxn modelId="{C0C16A1C-4A60-4D30-9E93-CFA19BB13699}" srcId="{01213389-11EB-47DE-87EB-91CB3E9E2482}" destId="{F79F3C6B-9EF2-4D43-8F52-31D6CE68C227}" srcOrd="5" destOrd="0" parTransId="{A06B160A-0529-49D8-8130-360AA224635A}" sibTransId="{86DAF394-A0A5-46DF-A385-F6A5859497A7}"/>
    <dgm:cxn modelId="{E3E10B29-95AF-46E2-97C2-9F12A712E87F}" srcId="{01213389-11EB-47DE-87EB-91CB3E9E2482}" destId="{3776B5E9-91C0-4B7C-94EA-ECF4A1D2511D}" srcOrd="1" destOrd="0" parTransId="{9ACC71D8-C2A2-4DEE-A725-8589C84F6190}" sibTransId="{EC17DDFD-985C-4361-8E0E-E50EF3EB26D5}"/>
    <dgm:cxn modelId="{82800C51-8668-497D-B171-7A52CE8E9D90}" srcId="{01213389-11EB-47DE-87EB-91CB3E9E2482}" destId="{15479F5F-2F20-43AE-9C39-8FC80D0F604F}" srcOrd="6" destOrd="0" parTransId="{12D8BB68-E830-4008-BAF7-A2817FFB948F}" sibTransId="{6D89FA1C-C1B0-4CD1-8935-6E0AF2B9012A}"/>
    <dgm:cxn modelId="{FB0DCF59-4A4F-46F4-8F5E-F9D7E492B4A1}" type="presOf" srcId="{F2E22263-0209-4A03-BA87-289828D8D924}" destId="{7406217C-D7E6-4663-9B86-8F4283CF284E}" srcOrd="0" destOrd="0" presId="urn:microsoft.com/office/officeart/2005/8/layout/default"/>
    <dgm:cxn modelId="{610B8F7D-082B-4C4A-B3C8-BB8B151C0388}" srcId="{01213389-11EB-47DE-87EB-91CB3E9E2482}" destId="{DEBB13C6-55E8-4F71-A6EE-D2623D07DFB6}" srcOrd="7" destOrd="0" parTransId="{6955AFE7-06ED-4FAA-A198-8223D9494EF2}" sibTransId="{703B954D-845D-489D-9549-4DE915812996}"/>
    <dgm:cxn modelId="{53F0AA9B-81BB-41C5-9B08-94396976E15D}" type="presOf" srcId="{136AE51A-42EB-4DA9-888B-9ABFEB305B4B}" destId="{0C66B1B5-9699-4FF0-89AF-127EABAF9CAF}" srcOrd="0" destOrd="0" presId="urn:microsoft.com/office/officeart/2005/8/layout/default"/>
    <dgm:cxn modelId="{273FC19F-28E5-4F52-93E9-21E554FD74A1}" type="presOf" srcId="{3776B5E9-91C0-4B7C-94EA-ECF4A1D2511D}" destId="{2A1B0A8B-DEBC-40B6-8863-71A7B5F37163}" srcOrd="0" destOrd="0" presId="urn:microsoft.com/office/officeart/2005/8/layout/default"/>
    <dgm:cxn modelId="{05BF56A5-5D89-46FB-ABC4-B1EA5598FBE3}" srcId="{01213389-11EB-47DE-87EB-91CB3E9E2482}" destId="{958E17DE-6EC4-48A6-83C3-E0467EEBC701}" srcOrd="3" destOrd="0" parTransId="{A5D5510A-57C1-44DB-8022-93E846D67294}" sibTransId="{D43463B3-03E8-4544-8A29-49808AB10EE6}"/>
    <dgm:cxn modelId="{DA542FA9-861B-40EF-9186-D312C08FB058}" type="presOf" srcId="{958E17DE-6EC4-48A6-83C3-E0467EEBC701}" destId="{6221116D-5FC5-481D-BDD5-861DE5FDD9EA}" srcOrd="0" destOrd="0" presId="urn:microsoft.com/office/officeart/2005/8/layout/default"/>
    <dgm:cxn modelId="{4D5E15B1-68CA-4620-A257-C90813675980}" srcId="{01213389-11EB-47DE-87EB-91CB3E9E2482}" destId="{136AE51A-42EB-4DA9-888B-9ABFEB305B4B}" srcOrd="4" destOrd="0" parTransId="{18BB4FE9-FD33-4719-B738-40DB325266B1}" sibTransId="{C36DF9FF-04B0-4F1B-A042-0989B6E4EA8D}"/>
    <dgm:cxn modelId="{110100B4-D617-410C-A62E-DDC369913196}" type="presOf" srcId="{F79F3C6B-9EF2-4D43-8F52-31D6CE68C227}" destId="{F5381E6E-A24C-45CC-8548-A52BA4C23D0C}" srcOrd="0" destOrd="0" presId="urn:microsoft.com/office/officeart/2005/8/layout/default"/>
    <dgm:cxn modelId="{D7D379B9-CA4A-4DC3-8B36-6D986E16320D}" type="presOf" srcId="{DEBB13C6-55E8-4F71-A6EE-D2623D07DFB6}" destId="{B647E5FD-BF5F-4A86-9A33-46A0A4CD14C8}" srcOrd="0" destOrd="0" presId="urn:microsoft.com/office/officeart/2005/8/layout/default"/>
    <dgm:cxn modelId="{92EE1BE3-AF99-4D35-97C5-B84A16A2AC2B}" type="presOf" srcId="{15479F5F-2F20-43AE-9C39-8FC80D0F604F}" destId="{880D0DCD-FBCA-433F-8D8E-B5345C71AD51}" srcOrd="0" destOrd="0" presId="urn:microsoft.com/office/officeart/2005/8/layout/default"/>
    <dgm:cxn modelId="{B4CCD8E6-4211-4EAA-8656-533A0F27085F}" type="presOf" srcId="{01213389-11EB-47DE-87EB-91CB3E9E2482}" destId="{2CDFB4D8-0297-484F-87E8-BC297871C49D}" srcOrd="0" destOrd="0" presId="urn:microsoft.com/office/officeart/2005/8/layout/default"/>
    <dgm:cxn modelId="{A31620F9-6963-4E05-97D4-2B59F695B53D}" srcId="{01213389-11EB-47DE-87EB-91CB3E9E2482}" destId="{F2E22263-0209-4A03-BA87-289828D8D924}" srcOrd="0" destOrd="0" parTransId="{B0D3DAF0-7AFC-486D-9D0E-6E7CA4812D72}" sibTransId="{507019F7-175A-450F-B026-25E316B00232}"/>
    <dgm:cxn modelId="{FAB108FA-6DB8-48A1-8B67-2B2AB5A3EA20}" srcId="{01213389-11EB-47DE-87EB-91CB3E9E2482}" destId="{972A71DA-9B03-481C-ABAD-627D69EA3003}" srcOrd="2" destOrd="0" parTransId="{1AB17B90-F975-4B37-B0A3-80178B6444BC}" sibTransId="{1326FD56-7D53-455E-80C6-D03760C23FA8}"/>
    <dgm:cxn modelId="{1FE6158C-366D-4D4F-9614-478948229F4C}" type="presParOf" srcId="{2CDFB4D8-0297-484F-87E8-BC297871C49D}" destId="{7406217C-D7E6-4663-9B86-8F4283CF284E}" srcOrd="0" destOrd="0" presId="urn:microsoft.com/office/officeart/2005/8/layout/default"/>
    <dgm:cxn modelId="{A6873DD3-B12E-4104-BF46-D8B37BDBDE7A}" type="presParOf" srcId="{2CDFB4D8-0297-484F-87E8-BC297871C49D}" destId="{2BD46D33-D78E-42F8-ABBF-C2476D0C7DA1}" srcOrd="1" destOrd="0" presId="urn:microsoft.com/office/officeart/2005/8/layout/default"/>
    <dgm:cxn modelId="{071C132F-D2AB-4969-90D5-1E13288CC831}" type="presParOf" srcId="{2CDFB4D8-0297-484F-87E8-BC297871C49D}" destId="{2A1B0A8B-DEBC-40B6-8863-71A7B5F37163}" srcOrd="2" destOrd="0" presId="urn:microsoft.com/office/officeart/2005/8/layout/default"/>
    <dgm:cxn modelId="{71716D2C-C577-4FD1-BF7D-0E1639B4CF54}" type="presParOf" srcId="{2CDFB4D8-0297-484F-87E8-BC297871C49D}" destId="{A78BF0B1-FB6B-424C-B9D6-F6AA60D3212F}" srcOrd="3" destOrd="0" presId="urn:microsoft.com/office/officeart/2005/8/layout/default"/>
    <dgm:cxn modelId="{E299E0D6-174F-44D2-9199-2B48D087B9A8}" type="presParOf" srcId="{2CDFB4D8-0297-484F-87E8-BC297871C49D}" destId="{9CC836FD-78AB-45CC-B2AB-4E7CA870394D}" srcOrd="4" destOrd="0" presId="urn:microsoft.com/office/officeart/2005/8/layout/default"/>
    <dgm:cxn modelId="{3A1C6706-B0F7-4FB5-84E7-C564465046CF}" type="presParOf" srcId="{2CDFB4D8-0297-484F-87E8-BC297871C49D}" destId="{2E421541-5222-4E4B-8B59-E720FE92256A}" srcOrd="5" destOrd="0" presId="urn:microsoft.com/office/officeart/2005/8/layout/default"/>
    <dgm:cxn modelId="{48E5F1B7-AFAD-4F2E-8792-AD170B15E197}" type="presParOf" srcId="{2CDFB4D8-0297-484F-87E8-BC297871C49D}" destId="{6221116D-5FC5-481D-BDD5-861DE5FDD9EA}" srcOrd="6" destOrd="0" presId="urn:microsoft.com/office/officeart/2005/8/layout/default"/>
    <dgm:cxn modelId="{E05E735F-40F6-447A-8980-A9BC1E1577ED}" type="presParOf" srcId="{2CDFB4D8-0297-484F-87E8-BC297871C49D}" destId="{40F86FD7-E204-4186-A4AB-08EFD9EA9174}" srcOrd="7" destOrd="0" presId="urn:microsoft.com/office/officeart/2005/8/layout/default"/>
    <dgm:cxn modelId="{8B150945-47A1-4D04-8B9A-B443462483E4}" type="presParOf" srcId="{2CDFB4D8-0297-484F-87E8-BC297871C49D}" destId="{0C66B1B5-9699-4FF0-89AF-127EABAF9CAF}" srcOrd="8" destOrd="0" presId="urn:microsoft.com/office/officeart/2005/8/layout/default"/>
    <dgm:cxn modelId="{A6B19AA0-BC81-4498-BB79-0651FCFA71D8}" type="presParOf" srcId="{2CDFB4D8-0297-484F-87E8-BC297871C49D}" destId="{4115B578-BCAC-4CFE-8DCC-462FD76D6A5C}" srcOrd="9" destOrd="0" presId="urn:microsoft.com/office/officeart/2005/8/layout/default"/>
    <dgm:cxn modelId="{F4FE9EAC-2EF2-433D-8332-0390F4CC39FF}" type="presParOf" srcId="{2CDFB4D8-0297-484F-87E8-BC297871C49D}" destId="{F5381E6E-A24C-45CC-8548-A52BA4C23D0C}" srcOrd="10" destOrd="0" presId="urn:microsoft.com/office/officeart/2005/8/layout/default"/>
    <dgm:cxn modelId="{F87D3687-33A4-48F1-81C7-FF571903C7CF}" type="presParOf" srcId="{2CDFB4D8-0297-484F-87E8-BC297871C49D}" destId="{A74C3AD8-744C-4DDE-A0A8-7D1B31FCABFE}" srcOrd="11" destOrd="0" presId="urn:microsoft.com/office/officeart/2005/8/layout/default"/>
    <dgm:cxn modelId="{DBD12D90-9DEE-4DB1-88C2-B6F419250C4E}" type="presParOf" srcId="{2CDFB4D8-0297-484F-87E8-BC297871C49D}" destId="{880D0DCD-FBCA-433F-8D8E-B5345C71AD51}" srcOrd="12" destOrd="0" presId="urn:microsoft.com/office/officeart/2005/8/layout/default"/>
    <dgm:cxn modelId="{020B677D-1E91-402A-BF2F-88E68BDBF222}" type="presParOf" srcId="{2CDFB4D8-0297-484F-87E8-BC297871C49D}" destId="{5EAD3806-05AA-4A45-96B0-D755988E1864}" srcOrd="13" destOrd="0" presId="urn:microsoft.com/office/officeart/2005/8/layout/default"/>
    <dgm:cxn modelId="{EAD96AF7-6DD2-432A-A9E8-3743A14E38DD}" type="presParOf" srcId="{2CDFB4D8-0297-484F-87E8-BC297871C49D}" destId="{B647E5FD-BF5F-4A86-9A33-46A0A4CD14C8}"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17306D-417F-49D1-964A-A1EAEDA1FA0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101760C-6019-484D-BA67-7A08C6DD33CE}">
      <dgm:prSet custT="1"/>
      <dgm:spPr/>
      <dgm:t>
        <a:bodyPr/>
        <a:lstStyle/>
        <a:p>
          <a:r>
            <a:rPr lang="en-US" sz="2400" dirty="0">
              <a:solidFill>
                <a:srgbClr val="013775"/>
              </a:solidFill>
              <a:latin typeface="Tahoma" panose="020B0604030504040204" pitchFamily="34" charset="0"/>
              <a:ea typeface="Tahoma" panose="020B0604030504040204" pitchFamily="34" charset="0"/>
              <a:cs typeface="Tahoma" panose="020B0604030504040204" pitchFamily="34" charset="0"/>
            </a:rPr>
            <a:t>Provide program information to the public.</a:t>
          </a:r>
        </a:p>
      </dgm:t>
    </dgm:pt>
    <dgm:pt modelId="{6DF7BFF4-9F95-4816-AC23-42CC4E4BE1CB}" type="parTrans" cxnId="{143EBBE3-5C68-470B-AB04-B8610BB7028C}">
      <dgm:prSet/>
      <dgm:spPr/>
      <dgm:t>
        <a:bodyPr/>
        <a:lstStyle/>
        <a:p>
          <a:endParaRPr lang="en-US"/>
        </a:p>
      </dgm:t>
    </dgm:pt>
    <dgm:pt modelId="{F5E12DDA-FD48-454D-AAB6-C3B83B74E56F}" type="sibTrans" cxnId="{143EBBE3-5C68-470B-AB04-B8610BB7028C}">
      <dgm:prSet/>
      <dgm:spPr/>
      <dgm:t>
        <a:bodyPr/>
        <a:lstStyle/>
        <a:p>
          <a:endParaRPr lang="en-US"/>
        </a:p>
      </dgm:t>
    </dgm:pt>
    <dgm:pt modelId="{D286D60E-F249-4D18-B521-7C930B861233}">
      <dgm:prSet custT="1"/>
      <dgm:spPr/>
      <dgm:t>
        <a:bodyPr/>
        <a:lstStyle/>
        <a:p>
          <a:r>
            <a:rPr lang="en-US" sz="2400" dirty="0">
              <a:solidFill>
                <a:srgbClr val="013775"/>
              </a:solidFill>
              <a:latin typeface="Tahoma" panose="020B0604030504040204" pitchFamily="34" charset="0"/>
              <a:ea typeface="Tahoma" panose="020B0604030504040204" pitchFamily="34" charset="0"/>
              <a:cs typeface="Tahoma" panose="020B0604030504040204" pitchFamily="34" charset="0"/>
            </a:rPr>
            <a:t>Display “And Justice for All’ poster in visible, customer location.</a:t>
          </a:r>
        </a:p>
      </dgm:t>
    </dgm:pt>
    <dgm:pt modelId="{AF2ED261-B317-4F61-B934-B100201CDE1F}" type="parTrans" cxnId="{71FE48FE-68F5-466B-8043-401C03505686}">
      <dgm:prSet/>
      <dgm:spPr/>
      <dgm:t>
        <a:bodyPr/>
        <a:lstStyle/>
        <a:p>
          <a:endParaRPr lang="en-US"/>
        </a:p>
      </dgm:t>
    </dgm:pt>
    <dgm:pt modelId="{A7FB11CD-750E-498A-B51D-24F56FA6DBDA}" type="sibTrans" cxnId="{71FE48FE-68F5-466B-8043-401C03505686}">
      <dgm:prSet/>
      <dgm:spPr/>
      <dgm:t>
        <a:bodyPr/>
        <a:lstStyle/>
        <a:p>
          <a:endParaRPr lang="en-US"/>
        </a:p>
      </dgm:t>
    </dgm:pt>
    <dgm:pt modelId="{BA133772-5D84-4F4E-AFD9-2669804842B0}">
      <dgm:prSet custT="1"/>
      <dgm:spPr/>
      <dgm:t>
        <a:bodyPr/>
        <a:lstStyle/>
        <a:p>
          <a:r>
            <a:rPr lang="en-US" sz="2400">
              <a:solidFill>
                <a:srgbClr val="013775"/>
              </a:solidFill>
              <a:latin typeface="Tahoma" panose="020B0604030504040204" pitchFamily="34" charset="0"/>
              <a:ea typeface="Tahoma" panose="020B0604030504040204" pitchFamily="34" charset="0"/>
              <a:cs typeface="Tahoma" panose="020B0604030504040204" pitchFamily="34" charset="0"/>
            </a:rPr>
            <a:t>Provide USDA non-discrimination statement on program webpage, in public information, application forms, and program literature.</a:t>
          </a:r>
          <a:r>
            <a:rPr lang="en-US" sz="1800">
              <a:solidFill>
                <a:schemeClr val="accent4"/>
              </a:solidFill>
              <a:latin typeface="Tahoma" panose="020B0604030504040204" pitchFamily="34" charset="0"/>
              <a:ea typeface="Tahoma" panose="020B0604030504040204" pitchFamily="34" charset="0"/>
              <a:cs typeface="Tahoma" panose="020B0604030504040204" pitchFamily="34" charset="0"/>
            </a:rPr>
            <a:t>	</a:t>
          </a:r>
        </a:p>
      </dgm:t>
    </dgm:pt>
    <dgm:pt modelId="{545E56CC-0CC9-4433-AC52-59A96490A356}" type="parTrans" cxnId="{24AD0E2C-D5EC-4ABA-9246-CD27CF2CED40}">
      <dgm:prSet/>
      <dgm:spPr/>
      <dgm:t>
        <a:bodyPr/>
        <a:lstStyle/>
        <a:p>
          <a:endParaRPr lang="en-US"/>
        </a:p>
      </dgm:t>
    </dgm:pt>
    <dgm:pt modelId="{8A2B87D1-3DBB-4E82-975A-D901478D49E6}" type="sibTrans" cxnId="{24AD0E2C-D5EC-4ABA-9246-CD27CF2CED40}">
      <dgm:prSet/>
      <dgm:spPr/>
      <dgm:t>
        <a:bodyPr/>
        <a:lstStyle/>
        <a:p>
          <a:endParaRPr lang="en-US"/>
        </a:p>
      </dgm:t>
    </dgm:pt>
    <dgm:pt modelId="{C59058AC-BA74-4C8F-96D5-9D28A0F027F4}" type="pres">
      <dgm:prSet presAssocID="{0B17306D-417F-49D1-964A-A1EAEDA1FA0F}" presName="root" presStyleCnt="0">
        <dgm:presLayoutVars>
          <dgm:dir/>
          <dgm:resizeHandles val="exact"/>
        </dgm:presLayoutVars>
      </dgm:prSet>
      <dgm:spPr/>
    </dgm:pt>
    <dgm:pt modelId="{9C057B8D-544C-4329-88FF-898195752B49}" type="pres">
      <dgm:prSet presAssocID="{1101760C-6019-484D-BA67-7A08C6DD33CE}" presName="compNode" presStyleCnt="0"/>
      <dgm:spPr/>
    </dgm:pt>
    <dgm:pt modelId="{0037B50F-D2BC-4237-8D4A-1F3C86523174}" type="pres">
      <dgm:prSet presAssocID="{1101760C-6019-484D-BA67-7A08C6DD33CE}" presName="bgRect" presStyleLbl="bgShp" presStyleIdx="0" presStyleCnt="3"/>
      <dgm:spPr/>
    </dgm:pt>
    <dgm:pt modelId="{70733CEA-96E9-40C3-AE55-B6DBE7A7B5FD}" type="pres">
      <dgm:prSet presAssocID="{1101760C-6019-484D-BA67-7A08C6DD33C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cturer"/>
        </a:ext>
      </dgm:extLst>
    </dgm:pt>
    <dgm:pt modelId="{B468D62D-C345-4BA1-9850-78CB6BF08DA4}" type="pres">
      <dgm:prSet presAssocID="{1101760C-6019-484D-BA67-7A08C6DD33CE}" presName="spaceRect" presStyleCnt="0"/>
      <dgm:spPr/>
    </dgm:pt>
    <dgm:pt modelId="{EBC4E382-312A-4FFF-9F52-1818E97D2D73}" type="pres">
      <dgm:prSet presAssocID="{1101760C-6019-484D-BA67-7A08C6DD33CE}" presName="parTx" presStyleLbl="revTx" presStyleIdx="0" presStyleCnt="3">
        <dgm:presLayoutVars>
          <dgm:chMax val="0"/>
          <dgm:chPref val="0"/>
        </dgm:presLayoutVars>
      </dgm:prSet>
      <dgm:spPr/>
    </dgm:pt>
    <dgm:pt modelId="{266E266C-F4AD-4C67-ADF7-C8F832AD3C14}" type="pres">
      <dgm:prSet presAssocID="{F5E12DDA-FD48-454D-AAB6-C3B83B74E56F}" presName="sibTrans" presStyleCnt="0"/>
      <dgm:spPr/>
    </dgm:pt>
    <dgm:pt modelId="{D688FD66-AEF1-44B4-A7C6-E7ACDF0BFA09}" type="pres">
      <dgm:prSet presAssocID="{D286D60E-F249-4D18-B521-7C930B861233}" presName="compNode" presStyleCnt="0"/>
      <dgm:spPr/>
    </dgm:pt>
    <dgm:pt modelId="{EF263C80-1FFB-46FA-82DE-7106ED6B5674}" type="pres">
      <dgm:prSet presAssocID="{D286D60E-F249-4D18-B521-7C930B861233}" presName="bgRect" presStyleLbl="bgShp" presStyleIdx="1" presStyleCnt="3"/>
      <dgm:spPr/>
    </dgm:pt>
    <dgm:pt modelId="{E0EDBFAC-619B-462B-A947-4F585E9867A5}" type="pres">
      <dgm:prSet presAssocID="{D286D60E-F249-4D18-B521-7C930B86123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D0B2CDF6-B5CA-4BED-A75D-C1AA6E75BBCC}" type="pres">
      <dgm:prSet presAssocID="{D286D60E-F249-4D18-B521-7C930B861233}" presName="spaceRect" presStyleCnt="0"/>
      <dgm:spPr/>
    </dgm:pt>
    <dgm:pt modelId="{B07F2528-0F37-4333-93B6-1DFC421EA673}" type="pres">
      <dgm:prSet presAssocID="{D286D60E-F249-4D18-B521-7C930B861233}" presName="parTx" presStyleLbl="revTx" presStyleIdx="1" presStyleCnt="3">
        <dgm:presLayoutVars>
          <dgm:chMax val="0"/>
          <dgm:chPref val="0"/>
        </dgm:presLayoutVars>
      </dgm:prSet>
      <dgm:spPr/>
    </dgm:pt>
    <dgm:pt modelId="{FAEAD53B-FF99-4A7F-9042-18F4FF430D7D}" type="pres">
      <dgm:prSet presAssocID="{A7FB11CD-750E-498A-B51D-24F56FA6DBDA}" presName="sibTrans" presStyleCnt="0"/>
      <dgm:spPr/>
    </dgm:pt>
    <dgm:pt modelId="{63D81E13-E99F-4A4F-89AB-C249904EC87E}" type="pres">
      <dgm:prSet presAssocID="{BA133772-5D84-4F4E-AFD9-2669804842B0}" presName="compNode" presStyleCnt="0"/>
      <dgm:spPr/>
    </dgm:pt>
    <dgm:pt modelId="{B18A2563-E50D-40A8-958C-9FBBC0AB6779}" type="pres">
      <dgm:prSet presAssocID="{BA133772-5D84-4F4E-AFD9-2669804842B0}" presName="bgRect" presStyleLbl="bgShp" presStyleIdx="2" presStyleCnt="3"/>
      <dgm:spPr/>
    </dgm:pt>
    <dgm:pt modelId="{51B2F29E-108E-401E-991D-3FC24D9AF8CA}" type="pres">
      <dgm:prSet presAssocID="{BA133772-5D84-4F4E-AFD9-2669804842B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FF730907-A8ED-4EAA-A2DA-E98F8DF047E0}" type="pres">
      <dgm:prSet presAssocID="{BA133772-5D84-4F4E-AFD9-2669804842B0}" presName="spaceRect" presStyleCnt="0"/>
      <dgm:spPr/>
    </dgm:pt>
    <dgm:pt modelId="{978E2E41-3783-44BB-BA59-4E5214041E95}" type="pres">
      <dgm:prSet presAssocID="{BA133772-5D84-4F4E-AFD9-2669804842B0}" presName="parTx" presStyleLbl="revTx" presStyleIdx="2" presStyleCnt="3">
        <dgm:presLayoutVars>
          <dgm:chMax val="0"/>
          <dgm:chPref val="0"/>
        </dgm:presLayoutVars>
      </dgm:prSet>
      <dgm:spPr/>
    </dgm:pt>
  </dgm:ptLst>
  <dgm:cxnLst>
    <dgm:cxn modelId="{41047417-A0EA-4C0A-9987-9E3A95FBF2E2}" type="presOf" srcId="{D286D60E-F249-4D18-B521-7C930B861233}" destId="{B07F2528-0F37-4333-93B6-1DFC421EA673}" srcOrd="0" destOrd="0" presId="urn:microsoft.com/office/officeart/2018/2/layout/IconVerticalSolidList"/>
    <dgm:cxn modelId="{24AD0E2C-D5EC-4ABA-9246-CD27CF2CED40}" srcId="{0B17306D-417F-49D1-964A-A1EAEDA1FA0F}" destId="{BA133772-5D84-4F4E-AFD9-2669804842B0}" srcOrd="2" destOrd="0" parTransId="{545E56CC-0CC9-4433-AC52-59A96490A356}" sibTransId="{8A2B87D1-3DBB-4E82-975A-D901478D49E6}"/>
    <dgm:cxn modelId="{1F687E3D-D376-4965-97EF-1020C12561C4}" type="presOf" srcId="{0B17306D-417F-49D1-964A-A1EAEDA1FA0F}" destId="{C59058AC-BA74-4C8F-96D5-9D28A0F027F4}" srcOrd="0" destOrd="0" presId="urn:microsoft.com/office/officeart/2018/2/layout/IconVerticalSolidList"/>
    <dgm:cxn modelId="{2A7F8C3F-B0CE-4C0B-8138-28DF861B1BB6}" type="presOf" srcId="{BA133772-5D84-4F4E-AFD9-2669804842B0}" destId="{978E2E41-3783-44BB-BA59-4E5214041E95}" srcOrd="0" destOrd="0" presId="urn:microsoft.com/office/officeart/2018/2/layout/IconVerticalSolidList"/>
    <dgm:cxn modelId="{94121C51-DA87-4D05-B22A-D41B1DDFD9D4}" type="presOf" srcId="{1101760C-6019-484D-BA67-7A08C6DD33CE}" destId="{EBC4E382-312A-4FFF-9F52-1818E97D2D73}" srcOrd="0" destOrd="0" presId="urn:microsoft.com/office/officeart/2018/2/layout/IconVerticalSolidList"/>
    <dgm:cxn modelId="{143EBBE3-5C68-470B-AB04-B8610BB7028C}" srcId="{0B17306D-417F-49D1-964A-A1EAEDA1FA0F}" destId="{1101760C-6019-484D-BA67-7A08C6DD33CE}" srcOrd="0" destOrd="0" parTransId="{6DF7BFF4-9F95-4816-AC23-42CC4E4BE1CB}" sibTransId="{F5E12DDA-FD48-454D-AAB6-C3B83B74E56F}"/>
    <dgm:cxn modelId="{71FE48FE-68F5-466B-8043-401C03505686}" srcId="{0B17306D-417F-49D1-964A-A1EAEDA1FA0F}" destId="{D286D60E-F249-4D18-B521-7C930B861233}" srcOrd="1" destOrd="0" parTransId="{AF2ED261-B317-4F61-B934-B100201CDE1F}" sibTransId="{A7FB11CD-750E-498A-B51D-24F56FA6DBDA}"/>
    <dgm:cxn modelId="{68B0F7BE-0C39-44B4-81E6-94382E298F61}" type="presParOf" srcId="{C59058AC-BA74-4C8F-96D5-9D28A0F027F4}" destId="{9C057B8D-544C-4329-88FF-898195752B49}" srcOrd="0" destOrd="0" presId="urn:microsoft.com/office/officeart/2018/2/layout/IconVerticalSolidList"/>
    <dgm:cxn modelId="{1F4DBCEE-49B8-47B9-A2E1-74AB5B6C38EC}" type="presParOf" srcId="{9C057B8D-544C-4329-88FF-898195752B49}" destId="{0037B50F-D2BC-4237-8D4A-1F3C86523174}" srcOrd="0" destOrd="0" presId="urn:microsoft.com/office/officeart/2018/2/layout/IconVerticalSolidList"/>
    <dgm:cxn modelId="{5720AD3D-091B-44AB-B441-C1C322C9B9DA}" type="presParOf" srcId="{9C057B8D-544C-4329-88FF-898195752B49}" destId="{70733CEA-96E9-40C3-AE55-B6DBE7A7B5FD}" srcOrd="1" destOrd="0" presId="urn:microsoft.com/office/officeart/2018/2/layout/IconVerticalSolidList"/>
    <dgm:cxn modelId="{3CFB067C-9D36-4CC1-9493-0E20976212FC}" type="presParOf" srcId="{9C057B8D-544C-4329-88FF-898195752B49}" destId="{B468D62D-C345-4BA1-9850-78CB6BF08DA4}" srcOrd="2" destOrd="0" presId="urn:microsoft.com/office/officeart/2018/2/layout/IconVerticalSolidList"/>
    <dgm:cxn modelId="{91D43A48-F855-4CB2-ADD4-2DD878BF4766}" type="presParOf" srcId="{9C057B8D-544C-4329-88FF-898195752B49}" destId="{EBC4E382-312A-4FFF-9F52-1818E97D2D73}" srcOrd="3" destOrd="0" presId="urn:microsoft.com/office/officeart/2018/2/layout/IconVerticalSolidList"/>
    <dgm:cxn modelId="{3885B12E-292E-4950-86FF-7BB58DCAF036}" type="presParOf" srcId="{C59058AC-BA74-4C8F-96D5-9D28A0F027F4}" destId="{266E266C-F4AD-4C67-ADF7-C8F832AD3C14}" srcOrd="1" destOrd="0" presId="urn:microsoft.com/office/officeart/2018/2/layout/IconVerticalSolidList"/>
    <dgm:cxn modelId="{7344DCB1-D867-47FB-B620-E9FA40268801}" type="presParOf" srcId="{C59058AC-BA74-4C8F-96D5-9D28A0F027F4}" destId="{D688FD66-AEF1-44B4-A7C6-E7ACDF0BFA09}" srcOrd="2" destOrd="0" presId="urn:microsoft.com/office/officeart/2018/2/layout/IconVerticalSolidList"/>
    <dgm:cxn modelId="{0DBC95E0-EEDA-4EF7-A864-3C7C9E8C7E99}" type="presParOf" srcId="{D688FD66-AEF1-44B4-A7C6-E7ACDF0BFA09}" destId="{EF263C80-1FFB-46FA-82DE-7106ED6B5674}" srcOrd="0" destOrd="0" presId="urn:microsoft.com/office/officeart/2018/2/layout/IconVerticalSolidList"/>
    <dgm:cxn modelId="{F4991936-B953-4148-8A40-FDEC5A2390C4}" type="presParOf" srcId="{D688FD66-AEF1-44B4-A7C6-E7ACDF0BFA09}" destId="{E0EDBFAC-619B-462B-A947-4F585E9867A5}" srcOrd="1" destOrd="0" presId="urn:microsoft.com/office/officeart/2018/2/layout/IconVerticalSolidList"/>
    <dgm:cxn modelId="{BFE0C5F1-AE7F-4157-B65C-2A345C40A030}" type="presParOf" srcId="{D688FD66-AEF1-44B4-A7C6-E7ACDF0BFA09}" destId="{D0B2CDF6-B5CA-4BED-A75D-C1AA6E75BBCC}" srcOrd="2" destOrd="0" presId="urn:microsoft.com/office/officeart/2018/2/layout/IconVerticalSolidList"/>
    <dgm:cxn modelId="{E94FE779-A48E-4861-8786-D64CCD262974}" type="presParOf" srcId="{D688FD66-AEF1-44B4-A7C6-E7ACDF0BFA09}" destId="{B07F2528-0F37-4333-93B6-1DFC421EA673}" srcOrd="3" destOrd="0" presId="urn:microsoft.com/office/officeart/2018/2/layout/IconVerticalSolidList"/>
    <dgm:cxn modelId="{2A1D9619-C7E4-40C9-B3D0-CBD5CFDFCCAE}" type="presParOf" srcId="{C59058AC-BA74-4C8F-96D5-9D28A0F027F4}" destId="{FAEAD53B-FF99-4A7F-9042-18F4FF430D7D}" srcOrd="3" destOrd="0" presId="urn:microsoft.com/office/officeart/2018/2/layout/IconVerticalSolidList"/>
    <dgm:cxn modelId="{D084DAA5-805B-4D87-8F16-B45EB6DAEC68}" type="presParOf" srcId="{C59058AC-BA74-4C8F-96D5-9D28A0F027F4}" destId="{63D81E13-E99F-4A4F-89AB-C249904EC87E}" srcOrd="4" destOrd="0" presId="urn:microsoft.com/office/officeart/2018/2/layout/IconVerticalSolidList"/>
    <dgm:cxn modelId="{D221BFCF-FAD5-415C-A291-0AE4F10E1C51}" type="presParOf" srcId="{63D81E13-E99F-4A4F-89AB-C249904EC87E}" destId="{B18A2563-E50D-40A8-958C-9FBBC0AB6779}" srcOrd="0" destOrd="0" presId="urn:microsoft.com/office/officeart/2018/2/layout/IconVerticalSolidList"/>
    <dgm:cxn modelId="{E975A764-891F-4FC5-860A-84933734929D}" type="presParOf" srcId="{63D81E13-E99F-4A4F-89AB-C249904EC87E}" destId="{51B2F29E-108E-401E-991D-3FC24D9AF8CA}" srcOrd="1" destOrd="0" presId="urn:microsoft.com/office/officeart/2018/2/layout/IconVerticalSolidList"/>
    <dgm:cxn modelId="{D12716DE-0AA0-4E51-B34F-C07B950E83D7}" type="presParOf" srcId="{63D81E13-E99F-4A4F-89AB-C249904EC87E}" destId="{FF730907-A8ED-4EAA-A2DA-E98F8DF047E0}" srcOrd="2" destOrd="0" presId="urn:microsoft.com/office/officeart/2018/2/layout/IconVerticalSolidList"/>
    <dgm:cxn modelId="{26FFD826-D5EF-48CF-A9D5-1A50BF9421CE}" type="presParOf" srcId="{63D81E13-E99F-4A4F-89AB-C249904EC87E}" destId="{978E2E41-3783-44BB-BA59-4E5214041E9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05055-2AE2-469F-995A-2357BC7B58B9}">
      <dsp:nvSpPr>
        <dsp:cNvPr id="0" name=""/>
        <dsp:cNvSpPr/>
      </dsp:nvSpPr>
      <dsp:spPr>
        <a:xfrm>
          <a:off x="0" y="418"/>
          <a:ext cx="8229600" cy="9794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C3B199-BA91-423D-8518-5671815D52F7}">
      <dsp:nvSpPr>
        <dsp:cNvPr id="0" name=""/>
        <dsp:cNvSpPr/>
      </dsp:nvSpPr>
      <dsp:spPr>
        <a:xfrm>
          <a:off x="296291" y="220800"/>
          <a:ext cx="538711" cy="5387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B08A439-D2C6-44AD-AFB2-B3C51BD871B8}">
      <dsp:nvSpPr>
        <dsp:cNvPr id="0" name=""/>
        <dsp:cNvSpPr/>
      </dsp:nvSpPr>
      <dsp:spPr>
        <a:xfrm>
          <a:off x="1131293" y="418"/>
          <a:ext cx="7098306" cy="97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61" tIns="103661" rIns="103661" bIns="103661"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We care. </a:t>
          </a:r>
          <a:endParaRPr lang="en-US" sz="2800" kern="1200" dirty="0">
            <a:solidFill>
              <a:schemeClr val="bg1">
                <a:lumMod val="50000"/>
              </a:schemeClr>
            </a:solidFill>
          </a:endParaRPr>
        </a:p>
      </dsp:txBody>
      <dsp:txXfrm>
        <a:off x="1131293" y="418"/>
        <a:ext cx="7098306" cy="979475"/>
      </dsp:txXfrm>
    </dsp:sp>
    <dsp:sp modelId="{9F55D7D4-5D94-4218-9E7D-13DBBF8CC448}">
      <dsp:nvSpPr>
        <dsp:cNvPr id="0" name=""/>
        <dsp:cNvSpPr/>
      </dsp:nvSpPr>
      <dsp:spPr>
        <a:xfrm>
          <a:off x="0" y="1224762"/>
          <a:ext cx="8229600" cy="9794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43C54B-9254-423B-B309-94D542B10974}">
      <dsp:nvSpPr>
        <dsp:cNvPr id="0" name=""/>
        <dsp:cNvSpPr/>
      </dsp:nvSpPr>
      <dsp:spPr>
        <a:xfrm>
          <a:off x="296291" y="1445144"/>
          <a:ext cx="538711" cy="5387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DF0B4E-1CDB-46DD-B92A-9846561436BE}">
      <dsp:nvSpPr>
        <dsp:cNvPr id="0" name=""/>
        <dsp:cNvSpPr/>
      </dsp:nvSpPr>
      <dsp:spPr>
        <a:xfrm>
          <a:off x="1131293" y="1224762"/>
          <a:ext cx="7098306" cy="97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61" tIns="103661" rIns="103661" bIns="103661"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Walk with people during this time. </a:t>
          </a:r>
        </a:p>
      </dsp:txBody>
      <dsp:txXfrm>
        <a:off x="1131293" y="1224762"/>
        <a:ext cx="7098306" cy="979475"/>
      </dsp:txXfrm>
    </dsp:sp>
    <dsp:sp modelId="{B58B617C-DFC5-4B6D-8559-02B039358D05}">
      <dsp:nvSpPr>
        <dsp:cNvPr id="0" name=""/>
        <dsp:cNvSpPr/>
      </dsp:nvSpPr>
      <dsp:spPr>
        <a:xfrm>
          <a:off x="0" y="2449106"/>
          <a:ext cx="8229600" cy="9794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32F0E7-CCF4-4DB1-BB25-8B190310264F}">
      <dsp:nvSpPr>
        <dsp:cNvPr id="0" name=""/>
        <dsp:cNvSpPr/>
      </dsp:nvSpPr>
      <dsp:spPr>
        <a:xfrm>
          <a:off x="296291" y="2669488"/>
          <a:ext cx="538711" cy="5387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589B6A-A510-45C1-9498-352B2D56CEA2}">
      <dsp:nvSpPr>
        <dsp:cNvPr id="0" name=""/>
        <dsp:cNvSpPr/>
      </dsp:nvSpPr>
      <dsp:spPr>
        <a:xfrm>
          <a:off x="1131293" y="2449106"/>
          <a:ext cx="7098306" cy="97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61" tIns="103661" rIns="103661" bIns="103661"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It’s the law, and it is the right thing to do.</a:t>
          </a:r>
        </a:p>
      </dsp:txBody>
      <dsp:txXfrm>
        <a:off x="1131293" y="2449106"/>
        <a:ext cx="7098306" cy="979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6217C-D7E6-4663-9B86-8F4283CF284E}">
      <dsp:nvSpPr>
        <dsp:cNvPr id="0" name=""/>
        <dsp:cNvSpPr/>
      </dsp:nvSpPr>
      <dsp:spPr>
        <a:xfrm>
          <a:off x="0" y="471219"/>
          <a:ext cx="1912739" cy="1147643"/>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Tahoma" panose="020B0604030504040204" pitchFamily="34" charset="0"/>
              <a:ea typeface="Tahoma" panose="020B0604030504040204" pitchFamily="34" charset="0"/>
              <a:cs typeface="Tahoma" panose="020B0604030504040204" pitchFamily="34" charset="0"/>
            </a:rPr>
            <a:t>Race</a:t>
          </a:r>
          <a:endParaRPr lang="en-US" sz="2000" kern="1200" dirty="0">
            <a:latin typeface="Tahoma" panose="020B0604030504040204" pitchFamily="34" charset="0"/>
            <a:ea typeface="Tahoma" panose="020B0604030504040204" pitchFamily="34" charset="0"/>
            <a:cs typeface="Tahoma" panose="020B0604030504040204" pitchFamily="34" charset="0"/>
          </a:endParaRPr>
        </a:p>
      </dsp:txBody>
      <dsp:txXfrm>
        <a:off x="0" y="471219"/>
        <a:ext cx="1912739" cy="1147643"/>
      </dsp:txXfrm>
    </dsp:sp>
    <dsp:sp modelId="{2A1B0A8B-DEBC-40B6-8863-71A7B5F37163}">
      <dsp:nvSpPr>
        <dsp:cNvPr id="0" name=""/>
        <dsp:cNvSpPr/>
      </dsp:nvSpPr>
      <dsp:spPr>
        <a:xfrm>
          <a:off x="2106423" y="471219"/>
          <a:ext cx="1912739" cy="1147643"/>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latin typeface="Tahoma" panose="020B0604030504040204" pitchFamily="34" charset="0"/>
              <a:ea typeface="Tahoma" panose="020B0604030504040204" pitchFamily="34" charset="0"/>
              <a:cs typeface="Tahoma" panose="020B0604030504040204" pitchFamily="34" charset="0"/>
            </a:rPr>
            <a:t>Color</a:t>
          </a:r>
          <a:endParaRPr lang="en-US" sz="2000" kern="1200">
            <a:latin typeface="Tahoma" panose="020B0604030504040204" pitchFamily="34" charset="0"/>
            <a:ea typeface="Tahoma" panose="020B0604030504040204" pitchFamily="34" charset="0"/>
            <a:cs typeface="Tahoma" panose="020B0604030504040204" pitchFamily="34" charset="0"/>
          </a:endParaRPr>
        </a:p>
      </dsp:txBody>
      <dsp:txXfrm>
        <a:off x="2106423" y="471219"/>
        <a:ext cx="1912739" cy="1147643"/>
      </dsp:txXfrm>
    </dsp:sp>
    <dsp:sp modelId="{9CC836FD-78AB-45CC-B2AB-4E7CA870394D}">
      <dsp:nvSpPr>
        <dsp:cNvPr id="0" name=""/>
        <dsp:cNvSpPr/>
      </dsp:nvSpPr>
      <dsp:spPr>
        <a:xfrm>
          <a:off x="4210436" y="471219"/>
          <a:ext cx="1912739" cy="1147643"/>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Tahoma" panose="020B0604030504040204" pitchFamily="34" charset="0"/>
              <a:ea typeface="Tahoma" panose="020B0604030504040204" pitchFamily="34" charset="0"/>
              <a:cs typeface="Tahoma" panose="020B0604030504040204" pitchFamily="34" charset="0"/>
            </a:rPr>
            <a:t>National Origin (includes limited English proficiency)</a:t>
          </a:r>
          <a:endParaRPr lang="en-US" sz="2000" kern="1200" dirty="0">
            <a:latin typeface="Tahoma" panose="020B0604030504040204" pitchFamily="34" charset="0"/>
            <a:ea typeface="Tahoma" panose="020B0604030504040204" pitchFamily="34" charset="0"/>
            <a:cs typeface="Tahoma" panose="020B0604030504040204" pitchFamily="34" charset="0"/>
          </a:endParaRPr>
        </a:p>
      </dsp:txBody>
      <dsp:txXfrm>
        <a:off x="4210436" y="471219"/>
        <a:ext cx="1912739" cy="1147643"/>
      </dsp:txXfrm>
    </dsp:sp>
    <dsp:sp modelId="{6221116D-5FC5-481D-BDD5-861DE5FDD9EA}">
      <dsp:nvSpPr>
        <dsp:cNvPr id="0" name=""/>
        <dsp:cNvSpPr/>
      </dsp:nvSpPr>
      <dsp:spPr>
        <a:xfrm>
          <a:off x="6314449" y="471219"/>
          <a:ext cx="1912739" cy="1147643"/>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latin typeface="Tahoma" panose="020B0604030504040204" pitchFamily="34" charset="0"/>
              <a:ea typeface="Tahoma" panose="020B0604030504040204" pitchFamily="34" charset="0"/>
              <a:cs typeface="Tahoma" panose="020B0604030504040204" pitchFamily="34" charset="0"/>
            </a:rPr>
            <a:t>Disability</a:t>
          </a:r>
          <a:endParaRPr lang="en-US" sz="2000" kern="1200">
            <a:latin typeface="Tahoma" panose="020B0604030504040204" pitchFamily="34" charset="0"/>
            <a:ea typeface="Tahoma" panose="020B0604030504040204" pitchFamily="34" charset="0"/>
            <a:cs typeface="Tahoma" panose="020B0604030504040204" pitchFamily="34" charset="0"/>
          </a:endParaRPr>
        </a:p>
      </dsp:txBody>
      <dsp:txXfrm>
        <a:off x="6314449" y="471219"/>
        <a:ext cx="1912739" cy="1147643"/>
      </dsp:txXfrm>
    </dsp:sp>
    <dsp:sp modelId="{0C66B1B5-9699-4FF0-89AF-127EABAF9CAF}">
      <dsp:nvSpPr>
        <dsp:cNvPr id="0" name=""/>
        <dsp:cNvSpPr/>
      </dsp:nvSpPr>
      <dsp:spPr>
        <a:xfrm>
          <a:off x="2411" y="1810136"/>
          <a:ext cx="1912739" cy="1147643"/>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latin typeface="Tahoma" panose="020B0604030504040204" pitchFamily="34" charset="0"/>
              <a:ea typeface="Tahoma" panose="020B0604030504040204" pitchFamily="34" charset="0"/>
              <a:cs typeface="Tahoma" panose="020B0604030504040204" pitchFamily="34" charset="0"/>
            </a:rPr>
            <a:t>Age</a:t>
          </a:r>
          <a:endParaRPr lang="en-US" sz="2000" kern="1200">
            <a:latin typeface="Tahoma" panose="020B0604030504040204" pitchFamily="34" charset="0"/>
            <a:ea typeface="Tahoma" panose="020B0604030504040204" pitchFamily="34" charset="0"/>
            <a:cs typeface="Tahoma" panose="020B0604030504040204" pitchFamily="34" charset="0"/>
          </a:endParaRPr>
        </a:p>
      </dsp:txBody>
      <dsp:txXfrm>
        <a:off x="2411" y="1810136"/>
        <a:ext cx="1912739" cy="1147643"/>
      </dsp:txXfrm>
    </dsp:sp>
    <dsp:sp modelId="{F5381E6E-A24C-45CC-8548-A52BA4C23D0C}">
      <dsp:nvSpPr>
        <dsp:cNvPr id="0" name=""/>
        <dsp:cNvSpPr/>
      </dsp:nvSpPr>
      <dsp:spPr>
        <a:xfrm>
          <a:off x="2106423" y="1810136"/>
          <a:ext cx="1912739" cy="1147643"/>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Tahoma" panose="020B0604030504040204" pitchFamily="34" charset="0"/>
              <a:ea typeface="Tahoma" panose="020B0604030504040204" pitchFamily="34" charset="0"/>
              <a:cs typeface="Tahoma" panose="020B0604030504040204" pitchFamily="34" charset="0"/>
            </a:rPr>
            <a:t>Gender identity &amp; sexual orientation</a:t>
          </a:r>
          <a:endParaRPr lang="en-US" sz="2000" kern="1200" dirty="0">
            <a:latin typeface="Tahoma" panose="020B0604030504040204" pitchFamily="34" charset="0"/>
            <a:ea typeface="Tahoma" panose="020B0604030504040204" pitchFamily="34" charset="0"/>
            <a:cs typeface="Tahoma" panose="020B0604030504040204" pitchFamily="34" charset="0"/>
          </a:endParaRPr>
        </a:p>
      </dsp:txBody>
      <dsp:txXfrm>
        <a:off x="2106423" y="1810136"/>
        <a:ext cx="1912739" cy="1147643"/>
      </dsp:txXfrm>
    </dsp:sp>
    <dsp:sp modelId="{880D0DCD-FBCA-433F-8D8E-B5345C71AD51}">
      <dsp:nvSpPr>
        <dsp:cNvPr id="0" name=""/>
        <dsp:cNvSpPr/>
      </dsp:nvSpPr>
      <dsp:spPr>
        <a:xfrm>
          <a:off x="4210436" y="1810136"/>
          <a:ext cx="1912739" cy="1147643"/>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latin typeface="Tahoma" panose="020B0604030504040204" pitchFamily="34" charset="0"/>
              <a:ea typeface="Tahoma" panose="020B0604030504040204" pitchFamily="34" charset="0"/>
              <a:cs typeface="Tahoma" panose="020B0604030504040204" pitchFamily="34" charset="0"/>
            </a:rPr>
            <a:t>Filed a complaint previously</a:t>
          </a:r>
          <a:endParaRPr lang="en-US" sz="2000" kern="1200">
            <a:latin typeface="Tahoma" panose="020B0604030504040204" pitchFamily="34" charset="0"/>
            <a:ea typeface="Tahoma" panose="020B0604030504040204" pitchFamily="34" charset="0"/>
            <a:cs typeface="Tahoma" panose="020B0604030504040204" pitchFamily="34" charset="0"/>
          </a:endParaRPr>
        </a:p>
      </dsp:txBody>
      <dsp:txXfrm>
        <a:off x="4210436" y="1810136"/>
        <a:ext cx="1912739" cy="1147643"/>
      </dsp:txXfrm>
    </dsp:sp>
    <dsp:sp modelId="{B647E5FD-BF5F-4A86-9A33-46A0A4CD14C8}">
      <dsp:nvSpPr>
        <dsp:cNvPr id="0" name=""/>
        <dsp:cNvSpPr/>
      </dsp:nvSpPr>
      <dsp:spPr>
        <a:xfrm>
          <a:off x="6314449" y="1810136"/>
          <a:ext cx="1912739" cy="1147643"/>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latin typeface="Tahoma" panose="020B0604030504040204" pitchFamily="34" charset="0"/>
              <a:ea typeface="Tahoma" panose="020B0604030504040204" pitchFamily="34" charset="0"/>
              <a:cs typeface="Tahoma" panose="020B0604030504040204" pitchFamily="34" charset="0"/>
            </a:rPr>
            <a:t>Religion</a:t>
          </a:r>
          <a:endParaRPr lang="en-US" sz="2000" kern="1200">
            <a:latin typeface="Tahoma" panose="020B0604030504040204" pitchFamily="34" charset="0"/>
            <a:ea typeface="Tahoma" panose="020B0604030504040204" pitchFamily="34" charset="0"/>
            <a:cs typeface="Tahoma" panose="020B0604030504040204" pitchFamily="34" charset="0"/>
          </a:endParaRPr>
        </a:p>
      </dsp:txBody>
      <dsp:txXfrm>
        <a:off x="6314449" y="1810136"/>
        <a:ext cx="1912739" cy="11476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7B50F-D2BC-4237-8D4A-1F3C86523174}">
      <dsp:nvSpPr>
        <dsp:cNvPr id="0" name=""/>
        <dsp:cNvSpPr/>
      </dsp:nvSpPr>
      <dsp:spPr>
        <a:xfrm>
          <a:off x="0" y="1967"/>
          <a:ext cx="8229600" cy="10063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733CEA-96E9-40C3-AE55-B6DBE7A7B5FD}">
      <dsp:nvSpPr>
        <dsp:cNvPr id="0" name=""/>
        <dsp:cNvSpPr/>
      </dsp:nvSpPr>
      <dsp:spPr>
        <a:xfrm>
          <a:off x="304432" y="228404"/>
          <a:ext cx="554054" cy="5535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BC4E382-312A-4FFF-9F52-1818E97D2D73}">
      <dsp:nvSpPr>
        <dsp:cNvPr id="0" name=""/>
        <dsp:cNvSpPr/>
      </dsp:nvSpPr>
      <dsp:spPr>
        <a:xfrm>
          <a:off x="1162919" y="1967"/>
          <a:ext cx="6912312" cy="1007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14" tIns="106614" rIns="106614" bIns="106614"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013775"/>
              </a:solidFill>
              <a:latin typeface="Tahoma" panose="020B0604030504040204" pitchFamily="34" charset="0"/>
              <a:ea typeface="Tahoma" panose="020B0604030504040204" pitchFamily="34" charset="0"/>
              <a:cs typeface="Tahoma" panose="020B0604030504040204" pitchFamily="34" charset="0"/>
            </a:rPr>
            <a:t>Provide program information to the public.</a:t>
          </a:r>
        </a:p>
      </dsp:txBody>
      <dsp:txXfrm>
        <a:off x="1162919" y="1967"/>
        <a:ext cx="6912312" cy="1007372"/>
      </dsp:txXfrm>
    </dsp:sp>
    <dsp:sp modelId="{EF263C80-1FFB-46FA-82DE-7106ED6B5674}">
      <dsp:nvSpPr>
        <dsp:cNvPr id="0" name=""/>
        <dsp:cNvSpPr/>
      </dsp:nvSpPr>
      <dsp:spPr>
        <a:xfrm>
          <a:off x="0" y="1210813"/>
          <a:ext cx="8229600" cy="10063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EDBFAC-619B-462B-A947-4F585E9867A5}">
      <dsp:nvSpPr>
        <dsp:cNvPr id="0" name=""/>
        <dsp:cNvSpPr/>
      </dsp:nvSpPr>
      <dsp:spPr>
        <a:xfrm>
          <a:off x="304432" y="1437251"/>
          <a:ext cx="554054" cy="5535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7F2528-0F37-4333-93B6-1DFC421EA673}">
      <dsp:nvSpPr>
        <dsp:cNvPr id="0" name=""/>
        <dsp:cNvSpPr/>
      </dsp:nvSpPr>
      <dsp:spPr>
        <a:xfrm>
          <a:off x="1162919" y="1210813"/>
          <a:ext cx="6912312" cy="1007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14" tIns="106614" rIns="106614" bIns="106614"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013775"/>
              </a:solidFill>
              <a:latin typeface="Tahoma" panose="020B0604030504040204" pitchFamily="34" charset="0"/>
              <a:ea typeface="Tahoma" panose="020B0604030504040204" pitchFamily="34" charset="0"/>
              <a:cs typeface="Tahoma" panose="020B0604030504040204" pitchFamily="34" charset="0"/>
            </a:rPr>
            <a:t>Display “And Justice for All’ poster in visible, customer location.</a:t>
          </a:r>
        </a:p>
      </dsp:txBody>
      <dsp:txXfrm>
        <a:off x="1162919" y="1210813"/>
        <a:ext cx="6912312" cy="1007372"/>
      </dsp:txXfrm>
    </dsp:sp>
    <dsp:sp modelId="{B18A2563-E50D-40A8-958C-9FBBC0AB6779}">
      <dsp:nvSpPr>
        <dsp:cNvPr id="0" name=""/>
        <dsp:cNvSpPr/>
      </dsp:nvSpPr>
      <dsp:spPr>
        <a:xfrm>
          <a:off x="0" y="2419660"/>
          <a:ext cx="8229600" cy="10063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B2F29E-108E-401E-991D-3FC24D9AF8CA}">
      <dsp:nvSpPr>
        <dsp:cNvPr id="0" name=""/>
        <dsp:cNvSpPr/>
      </dsp:nvSpPr>
      <dsp:spPr>
        <a:xfrm>
          <a:off x="304730" y="2646098"/>
          <a:ext cx="554054" cy="5535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8E2E41-3783-44BB-BA59-4E5214041E95}">
      <dsp:nvSpPr>
        <dsp:cNvPr id="0" name=""/>
        <dsp:cNvSpPr/>
      </dsp:nvSpPr>
      <dsp:spPr>
        <a:xfrm>
          <a:off x="1163515" y="2419660"/>
          <a:ext cx="6912312" cy="1007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14" tIns="106614" rIns="106614" bIns="106614" numCol="1" spcCol="1270" anchor="ctr" anchorCtr="0">
          <a:noAutofit/>
        </a:bodyPr>
        <a:lstStyle/>
        <a:p>
          <a:pPr marL="0" lvl="0" indent="0" algn="l" defTabSz="1066800">
            <a:lnSpc>
              <a:spcPct val="90000"/>
            </a:lnSpc>
            <a:spcBef>
              <a:spcPct val="0"/>
            </a:spcBef>
            <a:spcAft>
              <a:spcPct val="35000"/>
            </a:spcAft>
            <a:buNone/>
          </a:pPr>
          <a:r>
            <a:rPr lang="en-US" sz="2400" kern="1200">
              <a:solidFill>
                <a:srgbClr val="013775"/>
              </a:solidFill>
              <a:latin typeface="Tahoma" panose="020B0604030504040204" pitchFamily="34" charset="0"/>
              <a:ea typeface="Tahoma" panose="020B0604030504040204" pitchFamily="34" charset="0"/>
              <a:cs typeface="Tahoma" panose="020B0604030504040204" pitchFamily="34" charset="0"/>
            </a:rPr>
            <a:t>Provide USDA non-discrimination statement on program webpage, in public information, application forms, and program literature.</a:t>
          </a:r>
          <a:r>
            <a:rPr lang="en-US" sz="1800" kern="1200">
              <a:solidFill>
                <a:schemeClr val="accent4"/>
              </a:solidFill>
              <a:latin typeface="Tahoma" panose="020B0604030504040204" pitchFamily="34" charset="0"/>
              <a:ea typeface="Tahoma" panose="020B0604030504040204" pitchFamily="34" charset="0"/>
              <a:cs typeface="Tahoma" panose="020B0604030504040204" pitchFamily="34" charset="0"/>
            </a:rPr>
            <a:t>	</a:t>
          </a:r>
        </a:p>
      </dsp:txBody>
      <dsp:txXfrm>
        <a:off x="1163515" y="2419660"/>
        <a:ext cx="6912312" cy="100737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89B24D-1751-48A4-BC87-DE23FFA27454}" type="datetimeFigureOut">
              <a:rPr lang="en-US" smtClean="0"/>
              <a:t>6/24/2025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D2E599-257A-48E3-91C6-F79580D8BC3F}" type="slidenum">
              <a:rPr lang="en-US" smtClean="0"/>
              <a:t>‹#›</a:t>
            </a:fld>
            <a:endParaRPr lang="en-US"/>
          </a:p>
        </p:txBody>
      </p:sp>
    </p:spTree>
    <p:extLst>
      <p:ext uri="{BB962C8B-B14F-4D97-AF65-F5344CB8AC3E}">
        <p14:creationId xmlns:p14="http://schemas.microsoft.com/office/powerpoint/2010/main" val="209176501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1FA070-B7CD-451B-A21D-0367BD8EDBF2}" type="datetimeFigureOut">
              <a:rPr lang="en-US" smtClean="0"/>
              <a:t>6/24/2025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61E998-53F7-4D0A-A63F-4D77A84E6CBB}" type="slidenum">
              <a:rPr lang="en-US" smtClean="0"/>
              <a:t>‹#›</a:t>
            </a:fld>
            <a:endParaRPr lang="en-US"/>
          </a:p>
        </p:txBody>
      </p:sp>
    </p:spTree>
    <p:extLst>
      <p:ext uri="{BB962C8B-B14F-4D97-AF65-F5344CB8AC3E}">
        <p14:creationId xmlns:p14="http://schemas.microsoft.com/office/powerpoint/2010/main" val="283193436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doi.gov/employees/anti-harassment/definition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300" dirty="0">
                <a:effectLst/>
                <a:latin typeface="Calibri" panose="020F0502020204030204" pitchFamily="34" charset="0"/>
                <a:ea typeface="Times New Roman" panose="02020603050405020304" pitchFamily="18" charset="0"/>
              </a:rPr>
              <a:t>Hello, today, we are going to discuss the civil rights requirements for USDA Food Nutrition and Distribution Programs.</a:t>
            </a:r>
          </a:p>
          <a:p>
            <a:pPr>
              <a:lnSpc>
                <a:spcPct val="150000"/>
              </a:lnSpc>
            </a:pPr>
            <a:endParaRPr lang="en-US" sz="1300" dirty="0">
              <a:latin typeface="Calibri" panose="020F0502020204030204" pitchFamily="34" charset="0"/>
              <a:ea typeface="Arial" panose="020B0604020202020204" pitchFamily="34" charset="0"/>
            </a:endParaRPr>
          </a:p>
          <a:p>
            <a:pPr>
              <a:lnSpc>
                <a:spcPct val="150000"/>
              </a:lnSpc>
            </a:pPr>
            <a:r>
              <a:rPr lang="en-US" sz="1300" spc="-15" dirty="0">
                <a:solidFill>
                  <a:srgbClr val="111111"/>
                </a:solidFill>
                <a:effectLst/>
                <a:latin typeface="Calibri" panose="020F0502020204030204" pitchFamily="34" charset="0"/>
                <a:ea typeface="Arial" panose="020B0604020202020204" pitchFamily="34" charset="0"/>
              </a:rPr>
              <a:t>We will begin with a look at civil rights goals, define some essential terms, provide a few examples, and consider the essentials of civil rights compliance. </a:t>
            </a:r>
          </a:p>
          <a:p>
            <a:pPr>
              <a:lnSpc>
                <a:spcPct val="150000"/>
              </a:lnSpc>
            </a:pPr>
            <a:endParaRPr lang="en-US" sz="1300" spc="-15" dirty="0">
              <a:solidFill>
                <a:srgbClr val="111111"/>
              </a:solidFill>
              <a:effectLst/>
              <a:latin typeface="Calibri" panose="020F0502020204030204" pitchFamily="34" charset="0"/>
              <a:ea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1300" spc="-15" dirty="0">
                <a:solidFill>
                  <a:srgbClr val="111111"/>
                </a:solidFill>
                <a:effectLst/>
                <a:latin typeface="Calibri" panose="020F0502020204030204" pitchFamily="34" charset="0"/>
                <a:ea typeface="Arial" panose="020B0604020202020204" pitchFamily="34" charset="0"/>
              </a:rPr>
              <a:t>We will address information that must be posted at USDA Food Nutrition and Distribution Program sites. We will look at </a:t>
            </a:r>
            <a:r>
              <a:rPr lang="en-US" sz="1300" spc="-15" dirty="0">
                <a:solidFill>
                  <a:srgbClr val="111111"/>
                </a:solidFill>
                <a:latin typeface="Calibri" panose="020F0502020204030204" pitchFamily="34" charset="0"/>
                <a:ea typeface="Arial" panose="020B0604020202020204" pitchFamily="34" charset="0"/>
              </a:rPr>
              <a:t>how to serve </a:t>
            </a:r>
            <a:r>
              <a:rPr lang="en-US" sz="1300" spc="-15" dirty="0">
                <a:solidFill>
                  <a:srgbClr val="111111"/>
                </a:solidFill>
                <a:effectLst/>
                <a:latin typeface="Calibri" panose="020F0502020204030204" pitchFamily="34" charset="0"/>
                <a:ea typeface="Arial" panose="020B0604020202020204" pitchFamily="34" charset="0"/>
              </a:rPr>
              <a:t>households with limited English proficiency. We will review the right anyone has to file a civil rights complaint. </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US" sz="1300" spc="-15" dirty="0">
              <a:solidFill>
                <a:srgbClr val="111111"/>
              </a:solidFill>
              <a:effectLst/>
              <a:latin typeface="Calibri" panose="020F0502020204030204" pitchFamily="34" charset="0"/>
              <a:ea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1300" spc="-15" dirty="0">
                <a:solidFill>
                  <a:srgbClr val="111111"/>
                </a:solidFill>
                <a:effectLst/>
                <a:latin typeface="Calibri" panose="020F0502020204030204" pitchFamily="34" charset="0"/>
                <a:ea typeface="Arial" panose="020B0604020202020204" pitchFamily="34" charset="0"/>
              </a:rPr>
              <a:t>Finally, we will discuss the need for annual training of this content and the documentation that should be retained for your records.</a:t>
            </a:r>
            <a:endParaRPr lang="en-US" sz="1300" dirty="0">
              <a:effectLst/>
              <a:latin typeface="Arial" panose="020B0604020202020204" pitchFamily="34" charset="0"/>
              <a:ea typeface="Arial" panose="020B0604020202020204" pitchFamily="34" charset="0"/>
            </a:endParaRPr>
          </a:p>
          <a:p>
            <a:pPr>
              <a:lnSpc>
                <a:spcPct val="150000"/>
              </a:lnSpc>
            </a:pPr>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1</a:t>
            </a:fld>
            <a:endParaRPr lang="en-US"/>
          </a:p>
        </p:txBody>
      </p:sp>
    </p:spTree>
    <p:extLst>
      <p:ext uri="{BB962C8B-B14F-4D97-AF65-F5344CB8AC3E}">
        <p14:creationId xmlns:p14="http://schemas.microsoft.com/office/powerpoint/2010/main" val="685527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400" dirty="0"/>
              <a:t>This slide provides a visual of the And Justice For All poster that must be displayed at </a:t>
            </a:r>
            <a:r>
              <a:rPr lang="en-US" sz="1400" spc="-15" dirty="0">
                <a:solidFill>
                  <a:srgbClr val="111111"/>
                </a:solidFill>
                <a:effectLst/>
                <a:ea typeface="Arial" panose="020B0604020202020204" pitchFamily="34" charset="0"/>
              </a:rPr>
              <a:t>USDA Food Nutrition and Distribution Programs</a:t>
            </a:r>
            <a:r>
              <a:rPr lang="en-US" altLang="en-US" sz="1400" dirty="0"/>
              <a:t>. </a:t>
            </a:r>
          </a:p>
          <a:p>
            <a:pPr>
              <a:lnSpc>
                <a:spcPct val="150000"/>
              </a:lnSpc>
            </a:pPr>
            <a:endParaRPr lang="en-US" altLang="en-US" sz="1300" dirty="0"/>
          </a:p>
          <a:p>
            <a:pPr>
              <a:lnSpc>
                <a:spcPct val="150000"/>
              </a:lnSpc>
            </a:pPr>
            <a:r>
              <a:rPr lang="en-US" altLang="en-US" sz="1400" dirty="0"/>
              <a:t>It should be displayed in a visible location for all to see.</a:t>
            </a:r>
          </a:p>
          <a:p>
            <a:pPr>
              <a:lnSpc>
                <a:spcPct val="150000"/>
              </a:lnSpc>
            </a:pPr>
            <a:endParaRPr lang="en-US" altLang="en-US" sz="1300" dirty="0"/>
          </a:p>
          <a:p>
            <a:r>
              <a:rPr lang="en-US" altLang="en-US" sz="1400" dirty="0"/>
              <a:t>Make sure to update it when the new And Justice For All posters come out, you can check the current version online at the USDA Food Nutrition Service website.</a:t>
            </a:r>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10</a:t>
            </a:fld>
            <a:endParaRPr lang="en-US"/>
          </a:p>
        </p:txBody>
      </p:sp>
    </p:spTree>
    <p:extLst>
      <p:ext uri="{BB962C8B-B14F-4D97-AF65-F5344CB8AC3E}">
        <p14:creationId xmlns:p14="http://schemas.microsoft.com/office/powerpoint/2010/main" val="659193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ea typeface="Calibri"/>
                <a:cs typeface="Calibri"/>
              </a:rPr>
              <a:t>Make sure you spread the word about your program, have methods in place to make the program information, and eligibility criteria available to the public and notify them of changes in the program such as changes to distribution days or times. </a:t>
            </a: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11</a:t>
            </a:fld>
            <a:endParaRPr lang="en-US"/>
          </a:p>
        </p:txBody>
      </p:sp>
    </p:spTree>
    <p:extLst>
      <p:ext uri="{BB962C8B-B14F-4D97-AF65-F5344CB8AC3E}">
        <p14:creationId xmlns:p14="http://schemas.microsoft.com/office/powerpoint/2010/main" val="756731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longer non-discrimination statement version is displayed here. It is important that this information is visible for customers that you serve. This can be achieved by displaying the And Justice for all poster. </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12</a:t>
            </a:fld>
            <a:endParaRPr lang="en-US"/>
          </a:p>
        </p:txBody>
      </p:sp>
    </p:spTree>
    <p:extLst>
      <p:ext uri="{BB962C8B-B14F-4D97-AF65-F5344CB8AC3E}">
        <p14:creationId xmlns:p14="http://schemas.microsoft.com/office/powerpoint/2010/main" val="2366852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Let’s take a few moments again to consider a few of the points that we have addressed in the material.</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13</a:t>
            </a:fld>
            <a:endParaRPr lang="en-US"/>
          </a:p>
        </p:txBody>
      </p:sp>
    </p:spTree>
    <p:extLst>
      <p:ext uri="{BB962C8B-B14F-4D97-AF65-F5344CB8AC3E}">
        <p14:creationId xmlns:p14="http://schemas.microsoft.com/office/powerpoint/2010/main" val="436780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In a previous slide the </a:t>
            </a:r>
            <a:r>
              <a:rPr lang="en-US" sz="1400" b="1" i="1" dirty="0"/>
              <a:t>‘And Justice for All’ </a:t>
            </a:r>
            <a:r>
              <a:rPr lang="en-US" sz="1400" dirty="0"/>
              <a:t>poster was displayed.</a:t>
            </a:r>
          </a:p>
          <a:p>
            <a:endParaRPr lang="en-US" sz="1400" dirty="0"/>
          </a:p>
          <a:p>
            <a:r>
              <a:rPr lang="en-US" sz="1400" dirty="0"/>
              <a:t>The display of the poster is important.</a:t>
            </a:r>
          </a:p>
          <a:p>
            <a:endParaRPr lang="en-US" sz="1400" dirty="0"/>
          </a:p>
          <a:p>
            <a:r>
              <a:rPr lang="en-US" sz="1400" dirty="0"/>
              <a:t>Do you think that the poster must be displayed in a publicly, visible location or is it okay to be displayed in a closed office area where few  people have access?</a:t>
            </a:r>
          </a:p>
          <a:p>
            <a:pPr>
              <a:lnSpc>
                <a:spcPct val="150000"/>
              </a:lnSpc>
            </a:pPr>
            <a:endParaRPr lang="en-US" sz="1400" dirty="0"/>
          </a:p>
          <a:p>
            <a:r>
              <a:rPr lang="en-US" sz="1400" dirty="0"/>
              <a:t>The answer to this question is </a:t>
            </a:r>
            <a:r>
              <a:rPr lang="en-US" sz="1400" b="1" dirty="0"/>
              <a:t>true</a:t>
            </a:r>
            <a:r>
              <a:rPr lang="en-US" sz="1400" dirty="0"/>
              <a:t>. The poster must be displayed in a visible location. It is fine if the poster is in the office area, but it must also be displayed where customers, staff and volunteers can readily view the poster.</a:t>
            </a: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14</a:t>
            </a:fld>
            <a:endParaRPr lang="en-US"/>
          </a:p>
        </p:txBody>
      </p:sp>
    </p:spTree>
    <p:extLst>
      <p:ext uri="{BB962C8B-B14F-4D97-AF65-F5344CB8AC3E}">
        <p14:creationId xmlns:p14="http://schemas.microsoft.com/office/powerpoint/2010/main" val="1166756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When serving customers at distribution sites, always remember Title VI of the Civil Rights Act says, </a:t>
            </a:r>
          </a:p>
          <a:p>
            <a:endParaRPr lang="en-US" sz="1400" dirty="0"/>
          </a:p>
          <a:p>
            <a:r>
              <a:rPr lang="en-US" sz="1400" b="1" i="1" dirty="0">
                <a:solidFill>
                  <a:srgbClr val="202124"/>
                </a:solidFill>
                <a:effectLst/>
              </a:rPr>
              <a:t>“No person in the United States shall, on the ground of race, color, or national origin, be excluded from participation in, be denied the benefits of, or be subjected to discrimination under any program or activity receiving Federal financial assistance.”</a:t>
            </a:r>
          </a:p>
          <a:p>
            <a:endParaRPr lang="en-US" sz="1400" dirty="0">
              <a:solidFill>
                <a:srgbClr val="202124"/>
              </a:solidFill>
            </a:endParaRPr>
          </a:p>
          <a:p>
            <a:r>
              <a:rPr lang="en-US" sz="1400" dirty="0">
                <a:solidFill>
                  <a:srgbClr val="202124"/>
                </a:solidFill>
              </a:rPr>
              <a:t>This is important. We want to remember that </a:t>
            </a:r>
            <a:r>
              <a:rPr lang="en-US" sz="1400" spc="-15" dirty="0">
                <a:solidFill>
                  <a:srgbClr val="111111"/>
                </a:solidFill>
                <a:effectLst/>
                <a:latin typeface="Calibri" panose="020F0502020204030204" pitchFamily="34" charset="0"/>
                <a:ea typeface="Arial" panose="020B0604020202020204" pitchFamily="34" charset="0"/>
              </a:rPr>
              <a:t>USDA Food Nutrition and Distribution Programs are</a:t>
            </a:r>
            <a:r>
              <a:rPr lang="en-US" sz="1400" dirty="0">
                <a:solidFill>
                  <a:srgbClr val="202124"/>
                </a:solidFill>
              </a:rPr>
              <a:t> federally funded programs. We want to be sensitive and aware when a participant has limited English proficiency. There are translation and/or interpretation services available to help participants in these programs.  </a:t>
            </a:r>
          </a:p>
          <a:p>
            <a:endParaRPr lang="en-US" sz="1400" dirty="0">
              <a:solidFill>
                <a:srgbClr val="202124"/>
              </a:solidFill>
              <a:highlight>
                <a:srgbClr val="FFFF00"/>
              </a:highlight>
            </a:endParaRPr>
          </a:p>
          <a:p>
            <a:r>
              <a:rPr lang="en-US" sz="1400" spc="-15" dirty="0">
                <a:solidFill>
                  <a:srgbClr val="111111"/>
                </a:solidFill>
                <a:effectLst/>
                <a:latin typeface="Calibri" panose="020F0502020204030204" pitchFamily="34" charset="0"/>
                <a:ea typeface="Arial" panose="020B0604020202020204" pitchFamily="34" charset="0"/>
              </a:rPr>
              <a:t>USDA Food Nutrition and Distribution Programs </a:t>
            </a:r>
            <a:r>
              <a:rPr lang="en-US" sz="1400" dirty="0">
                <a:effectLst/>
              </a:rPr>
              <a:t>must have language assistance that results in </a:t>
            </a:r>
            <a:r>
              <a:rPr lang="en-US" sz="1400" b="1" dirty="0">
                <a:effectLst/>
              </a:rPr>
              <a:t>accurate, timely and effective communication at no cost to the person with Limited English proficiency</a:t>
            </a:r>
            <a:r>
              <a:rPr lang="en-US" sz="1400" dirty="0">
                <a:effectLst/>
              </a:rPr>
              <a:t>. </a:t>
            </a:r>
            <a:endParaRPr lang="en-US" sz="1400" dirty="0">
              <a:solidFill>
                <a:srgbClr val="202124"/>
              </a:solidFill>
              <a:highlight>
                <a:srgbClr val="FFFF00"/>
              </a:highlight>
            </a:endParaRP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15</a:t>
            </a:fld>
            <a:endParaRPr lang="en-US"/>
          </a:p>
        </p:txBody>
      </p:sp>
    </p:spTree>
    <p:extLst>
      <p:ext uri="{BB962C8B-B14F-4D97-AF65-F5344CB8AC3E}">
        <p14:creationId xmlns:p14="http://schemas.microsoft.com/office/powerpoint/2010/main" val="884868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Let’s consider a few practices for serving customers with limited English proficiency.</a:t>
            </a:r>
          </a:p>
          <a:p>
            <a:pPr eaLnBrk="1" hangingPunct="1"/>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rPr>
              <a:t>When choosing your reasonable accommodation method, you should consider the number of l</a:t>
            </a:r>
            <a:r>
              <a:rPr lang="en-US" altLang="en-US" dirty="0"/>
              <a:t>imited English proficiency </a:t>
            </a:r>
            <a:r>
              <a:rPr lang="en-US" b="0" i="0" dirty="0">
                <a:effectLst/>
              </a:rPr>
              <a:t>people eligible to be served by your program and the frequency that individuals will encounter the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endParaRPr>
          </a:p>
          <a:p>
            <a:pPr eaLnBrk="1" hangingPunct="1"/>
            <a:r>
              <a:rPr lang="en-US" altLang="en-US" dirty="0"/>
              <a:t>Be sure that you have language assistance service available to your community customers.</a:t>
            </a:r>
          </a:p>
          <a:p>
            <a:pPr eaLnBrk="1" hangingPunct="1"/>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Support can be provided by bilingual volunteers from community-based organizations or other sources such as public service interpreters or bilingual staff on-site. Please note: a confidentiality agreement and Civil Rights training are required for these individuals.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There are language lines you can call in using a telephone or interpretation apps you can use on your smart phone or tablet. </a:t>
            </a:r>
          </a:p>
          <a:p>
            <a:pPr eaLnBrk="1" hangingPunct="1">
              <a:defRPr/>
            </a:pPr>
            <a:r>
              <a:rPr lang="en-US" altLang="en-US" dirty="0"/>
              <a:t>	</a:t>
            </a:r>
          </a:p>
          <a:p>
            <a:pPr marL="0" marR="0" lvl="0" indent="0" algn="l" defTabSz="914400" rtl="0" eaLnBrk="0" fontAlgn="base" latinLnBrk="0" hangingPunct="0">
              <a:spcBef>
                <a:spcPct val="30000"/>
              </a:spcBef>
              <a:spcAft>
                <a:spcPct val="0"/>
              </a:spcAft>
              <a:buClrTx/>
              <a:buSzTx/>
              <a:buFontTx/>
              <a:buNone/>
              <a:tabLst/>
              <a:defRPr/>
            </a:pPr>
            <a:r>
              <a:rPr lang="en-US" altLang="en-US" dirty="0"/>
              <a:t>Participants may also use a family member or friend, but </a:t>
            </a:r>
            <a:r>
              <a:rPr lang="en-US" spc="-15" dirty="0">
                <a:solidFill>
                  <a:srgbClr val="111111"/>
                </a:solidFill>
                <a:effectLst/>
                <a:latin typeface="Calibri" panose="020F0502020204030204" pitchFamily="34" charset="0"/>
                <a:ea typeface="Arial" panose="020B0604020202020204" pitchFamily="34" charset="0"/>
              </a:rPr>
              <a:t>USDA Food Nutrition and Distribution Programs </a:t>
            </a:r>
            <a:r>
              <a:rPr lang="en-US" altLang="en-US" dirty="0"/>
              <a:t>who receive USDA foods </a:t>
            </a:r>
            <a:r>
              <a:rPr lang="en-US" altLang="en-US" b="1" dirty="0"/>
              <a:t>should not rely on this as a strategy</a:t>
            </a:r>
            <a:r>
              <a:rPr lang="en-US" altLang="en-US" dirty="0"/>
              <a:t>; the </a:t>
            </a:r>
            <a:r>
              <a:rPr lang="en-US" spc="-15" dirty="0">
                <a:solidFill>
                  <a:srgbClr val="111111"/>
                </a:solidFill>
                <a:effectLst/>
                <a:latin typeface="Calibri" panose="020F0502020204030204" pitchFamily="34" charset="0"/>
                <a:ea typeface="Arial" panose="020B0604020202020204" pitchFamily="34" charset="0"/>
              </a:rPr>
              <a:t>USDA Food Nutrition and Distribution Programs </a:t>
            </a:r>
            <a:r>
              <a:rPr lang="en-US" altLang="en-US" dirty="0"/>
              <a:t>must offer an interpreter free of cost to the person with limited English proficiency. </a:t>
            </a:r>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16</a:t>
            </a:fld>
            <a:endParaRPr lang="en-US" dirty="0"/>
          </a:p>
        </p:txBody>
      </p:sp>
    </p:spTree>
    <p:extLst>
      <p:ext uri="{BB962C8B-B14F-4D97-AF65-F5344CB8AC3E}">
        <p14:creationId xmlns:p14="http://schemas.microsoft.com/office/powerpoint/2010/main" val="453535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Providing </a:t>
            </a:r>
            <a:r>
              <a:rPr lang="en-US" sz="1400" i="1" dirty="0"/>
              <a:t>reasonable modifications </a:t>
            </a:r>
            <a:r>
              <a:rPr lang="en-US" sz="1400" dirty="0"/>
              <a:t>to serve the needs of people with disabilities is important. </a:t>
            </a:r>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Be sensitive that someone’s request may be for a disability that is not visible.</a:t>
            </a:r>
          </a:p>
          <a:p>
            <a:endParaRPr lang="en-US" sz="1400" dirty="0"/>
          </a:p>
          <a:p>
            <a:endParaRPr lang="en-US" sz="1400" dirty="0"/>
          </a:p>
          <a:p>
            <a:endParaRPr lang="en-US" sz="1400" dirty="0"/>
          </a:p>
          <a:p>
            <a:endParaRPr lang="en-US" sz="1400"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17</a:t>
            </a:fld>
            <a:endParaRPr lang="en-US"/>
          </a:p>
        </p:txBody>
      </p:sp>
    </p:spTree>
    <p:extLst>
      <p:ext uri="{BB962C8B-B14F-4D97-AF65-F5344CB8AC3E}">
        <p14:creationId xmlns:p14="http://schemas.microsoft.com/office/powerpoint/2010/main" val="2588769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100" dirty="0"/>
              <a:t>Please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dirty="0"/>
              <a:t>There are no “magic words.” A complaint may be verbal or written. It may be anonymous or self-identified.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100" dirty="0"/>
          </a:p>
          <a:p>
            <a:pPr eaLnBrk="1" hangingPunct="1">
              <a:buFont typeface="Wingdings" panose="05000000000000000000" pitchFamily="2" charset="2"/>
              <a:buChar char="w"/>
            </a:pPr>
            <a:r>
              <a:rPr lang="en-US" altLang="en-US" sz="1100" dirty="0"/>
              <a:t>Any person who believes they (or someone they know) has been discriminated against may file a complaint within 180 days of the alleged discriminatory action. </a:t>
            </a:r>
          </a:p>
          <a:p>
            <a:pPr eaLnBrk="1" hangingPunct="1">
              <a:buFont typeface="Wingdings" panose="05000000000000000000" pitchFamily="2" charset="2"/>
              <a:buChar char="w"/>
            </a:pPr>
            <a:endParaRPr lang="en-US" altLang="en-US" sz="1100" dirty="0">
              <a:ea typeface="Calibri"/>
              <a:cs typeface="Calibri"/>
            </a:endParaRPr>
          </a:p>
          <a:p>
            <a:pPr>
              <a:buFont typeface="Wingdings" panose="05000000000000000000" pitchFamily="2" charset="2"/>
              <a:buChar char="w"/>
            </a:pPr>
            <a:r>
              <a:rPr lang="en-US" sz="1100" dirty="0"/>
              <a:t>Document Civil Rights complaints and notify your local and DHS USDA Food and Nutrition program coordinators of such a complaint. Complaints filed with DHS will be forwarded to the USDA.</a:t>
            </a:r>
            <a:endParaRPr lang="en-US" altLang="en-US" sz="1100" dirty="0">
              <a:ea typeface="Calibri"/>
              <a:cs typeface="Calibri"/>
            </a:endParaRPr>
          </a:p>
          <a:p>
            <a:endParaRPr lang="en-US" altLang="en-US" sz="1100"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dirty="0"/>
              <a:t>Distribution Sites must provide complainants a </a:t>
            </a:r>
            <a:r>
              <a:rPr lang="en-US" altLang="en-US" sz="1100" i="1" dirty="0"/>
              <a:t>Civil Rights Complaint Form</a:t>
            </a:r>
            <a:r>
              <a:rPr lang="en-US" altLang="en-US" sz="1100" dirty="0"/>
              <a:t> to complete (available on-line on USDA website) but it is not required to be used, a verbal statement can be given, and the complaint should then be recorded.  </a:t>
            </a:r>
          </a:p>
          <a:p>
            <a:endParaRPr lang="en-US" altLang="en-US" sz="1100" dirty="0">
              <a:ea typeface="Calibri"/>
              <a:cs typeface="Calibri"/>
            </a:endParaRPr>
          </a:p>
          <a:p>
            <a:r>
              <a:rPr lang="en-US" altLang="en-US" sz="1100" dirty="0"/>
              <a:t>You might wonder what happens when a complaint is filed. </a:t>
            </a:r>
            <a:endParaRPr lang="en-US" sz="1100" dirty="0"/>
          </a:p>
          <a:p>
            <a:pPr eaLnBrk="1" hangingPunct="1"/>
            <a:r>
              <a:rPr lang="en-US" altLang="en-US" sz="1100" dirty="0"/>
              <a:t>When a complaint is filed the following actions occur: Complaints alleging discrimination because of membership in a protected class must be forwarded to: USDA Director Office of Civil Rights, 1400 Independence Avenue, SW Washington, DC 20250.</a:t>
            </a:r>
          </a:p>
          <a:p>
            <a:endParaRPr lang="en-US" altLang="en-US" sz="1100" dirty="0"/>
          </a:p>
          <a:p>
            <a:pPr>
              <a:buClr>
                <a:schemeClr val="tx1"/>
              </a:buClr>
            </a:pPr>
            <a:r>
              <a:rPr lang="en-US" altLang="en-US" sz="1100" dirty="0"/>
              <a:t>The customer may also call to report at the federal level at 1-800-368-1019 or there is a web portal on the US Dept. of Health and Human Service Office for Civil Rights hhs.gov </a:t>
            </a:r>
            <a:r>
              <a:rPr lang="en-US" altLang="en-US" sz="1100" u="none" dirty="0"/>
              <a:t>or report to the state level at </a:t>
            </a:r>
            <a:r>
              <a:rPr lang="en-US" sz="1100" dirty="0">
                <a:effectLst/>
                <a:latin typeface="Calibri" panose="020F0502020204030204" pitchFamily="34" charset="0"/>
                <a:ea typeface="Calibri" panose="020F0502020204030204" pitchFamily="34" charset="0"/>
              </a:rPr>
              <a:t>Department of Health Services Civil Rights Compliance 608-267-1434.</a:t>
            </a:r>
            <a:endParaRPr lang="en-US" altLang="en-US" sz="1100" u="none" dirty="0"/>
          </a:p>
          <a:p>
            <a:pPr>
              <a:buClr>
                <a:schemeClr val="tx1"/>
              </a:buClr>
            </a:pPr>
            <a:endParaRPr lang="en-US" altLang="en-US" u="sng"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18</a:t>
            </a:fld>
            <a:endParaRPr lang="en-US"/>
          </a:p>
        </p:txBody>
      </p:sp>
    </p:spTree>
    <p:extLst>
      <p:ext uri="{BB962C8B-B14F-4D97-AF65-F5344CB8AC3E}">
        <p14:creationId xmlns:p14="http://schemas.microsoft.com/office/powerpoint/2010/main" val="2716348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buClr>
            </a:pPr>
            <a:endParaRPr lang="en-US" altLang="en-US" u="sng"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19</a:t>
            </a:fld>
            <a:endParaRPr lang="en-US"/>
          </a:p>
        </p:txBody>
      </p:sp>
    </p:spTree>
    <p:extLst>
      <p:ext uri="{BB962C8B-B14F-4D97-AF65-F5344CB8AC3E}">
        <p14:creationId xmlns:p14="http://schemas.microsoft.com/office/powerpoint/2010/main" val="2069321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Why do civil rights matter?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There are several good reasons...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Tahoma" panose="020B0604030504040204" pitchFamily="34" charset="0"/>
                <a:ea typeface="Tahoma" panose="020B0604030504040204" pitchFamily="34" charset="0"/>
                <a:cs typeface="Tahoma" panose="020B0604030504040204" pitchFamily="34" charset="0"/>
              </a:rPr>
              <a:t>Number 1, we 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Tahoma" panose="020B0604030504040204" pitchFamily="34" charset="0"/>
                <a:ea typeface="Tahoma" panose="020B0604030504040204" pitchFamily="34" charset="0"/>
                <a:cs typeface="Tahoma" panose="020B0604030504040204" pitchFamily="34" charset="0"/>
              </a:rPr>
              <a:t>Anyone can need support; we can be there to advocate for others especially underserved or vulnerable individuals. People may find themselves in critical need through no fault of their own.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Tahoma" panose="020B0604030504040204" pitchFamily="34" charset="0"/>
                <a:ea typeface="Tahoma" panose="020B0604030504040204" pitchFamily="34" charset="0"/>
                <a:cs typeface="Tahoma" panose="020B0604030504040204" pitchFamily="34" charset="0"/>
              </a:rPr>
              <a:t>It is an important time to walk with the people in need of these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It is the right thing to do.</a:t>
            </a:r>
          </a:p>
          <a:p>
            <a:pPr marL="0" marR="0">
              <a:spcBef>
                <a:spcPts val="0"/>
              </a:spcBef>
              <a:spcAft>
                <a:spcPts val="0"/>
              </a:spcAft>
            </a:pPr>
            <a:r>
              <a:rPr lang="en-US" dirty="0">
                <a:solidFill>
                  <a:srgbClr val="000000"/>
                </a:solidFill>
                <a:effectLst/>
                <a:latin typeface="Tahoma" panose="020B0604030504040204" pitchFamily="34" charset="0"/>
                <a:ea typeface="Calibri" panose="020F0502020204030204" pitchFamily="34" charset="0"/>
              </a:rPr>
              <a:t>Your civil rights are there to protect you from unfair treatment and discrimination in all facets of life. Everyone has the right to use public services, they are meant to serve everyone. </a:t>
            </a:r>
          </a:p>
          <a:p>
            <a:pPr marL="0" marR="0">
              <a:spcBef>
                <a:spcPts val="0"/>
              </a:spcBef>
              <a:spcAft>
                <a:spcPts val="0"/>
              </a:spcAft>
            </a:pPr>
            <a:r>
              <a:rPr lang="en-US" dirty="0">
                <a:solidFill>
                  <a:srgbClr val="000000"/>
                </a:solidFill>
                <a:effectLst/>
                <a:latin typeface="Tahoma" panose="020B0604030504040204" pitchFamily="34" charset="0"/>
                <a:ea typeface="Calibri" panose="020F0502020204030204" pitchFamily="34" charset="0"/>
              </a:rPr>
              <a:t>It is the law, and the law is there to protect everyone. Civil rights ensure that everyone is protected from unequal treatment, therefore governments have an immense responsibility to maintain and protect civil rights. </a:t>
            </a:r>
            <a:endParaRPr lang="en-US" dirty="0">
              <a:effectLst/>
              <a:latin typeface="Calibri" panose="020F0502020204030204" pitchFamily="34" charset="0"/>
              <a:ea typeface="Calibri" panose="020F050202020403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Organizations that receive federal funding are obligated to comply with federal civil rights, equal opportunity, and nondiscrimination laws in their employment services and programming. </a:t>
            </a:r>
            <a:r>
              <a:rPr lang="en-US" b="0" spc="-15" dirty="0">
                <a:solidFill>
                  <a:srgbClr val="111111"/>
                </a:solidFill>
                <a:effectLst/>
                <a:latin typeface="Calibri" panose="020F0502020204030204" pitchFamily="34" charset="0"/>
                <a:ea typeface="Arial" panose="020B0604020202020204" pitchFamily="34" charset="0"/>
              </a:rPr>
              <a:t>USDA Food Nutrition and Distribution Programs</a:t>
            </a:r>
            <a:r>
              <a:rPr lang="en-US" altLang="en-US" b="0" dirty="0"/>
              <a:t> </a:t>
            </a:r>
            <a:r>
              <a:rPr lang="en-US" dirty="0">
                <a:latin typeface="Tahoma" panose="020B0604030504040204" pitchFamily="34" charset="0"/>
                <a:ea typeface="Tahoma" panose="020B0604030504040204" pitchFamily="34" charset="0"/>
                <a:cs typeface="Tahoma" panose="020B0604030504040204" pitchFamily="34" charset="0"/>
              </a:rPr>
              <a:t>receive financial assistance and funding through the United States Department of Agriculture (USDA). </a:t>
            </a:r>
          </a:p>
          <a:p>
            <a:r>
              <a:rPr lang="en-US" dirty="0">
                <a:latin typeface="Tahoma" panose="020B0604030504040204" pitchFamily="34" charset="0"/>
                <a:ea typeface="Tahoma" panose="020B0604030504040204" pitchFamily="34" charset="0"/>
                <a:cs typeface="Tahoma" panose="020B0604030504040204" pitchFamily="34" charset="0"/>
              </a:rPr>
              <a:t>We are committed to providing equal opportunity and equal access in compliance with all applicable federal and state laws and regulations and nondiscrimination policies and procedures.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61E998-53F7-4D0A-A63F-4D77A84E6C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428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100" dirty="0"/>
              <a:t>Please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dirty="0"/>
              <a:t>There are no “magic words.” A complaint may be verbal or written. It may be anonymous or self-identified.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100" dirty="0"/>
          </a:p>
          <a:p>
            <a:pPr eaLnBrk="1" hangingPunct="1">
              <a:buFont typeface="Wingdings" panose="05000000000000000000" pitchFamily="2" charset="2"/>
              <a:buChar char="w"/>
            </a:pPr>
            <a:r>
              <a:rPr lang="en-US" altLang="en-US" sz="1100" dirty="0"/>
              <a:t>Any person who believes they (or someone they know) has been discriminated against may file a complaint within 180 days of the alleged discriminatory action. </a:t>
            </a:r>
          </a:p>
          <a:p>
            <a:pPr eaLnBrk="1" hangingPunct="1">
              <a:buFont typeface="Wingdings" panose="05000000000000000000" pitchFamily="2" charset="2"/>
              <a:buChar char="w"/>
            </a:pPr>
            <a:endParaRPr lang="en-US" altLang="en-US" sz="1100" dirty="0">
              <a:ea typeface="Calibri"/>
              <a:cs typeface="Calibri"/>
            </a:endParaRPr>
          </a:p>
          <a:p>
            <a:pPr>
              <a:buFont typeface="Wingdings" panose="05000000000000000000" pitchFamily="2" charset="2"/>
              <a:buChar char="w"/>
            </a:pPr>
            <a:r>
              <a:rPr lang="en-US" sz="1100" dirty="0"/>
              <a:t>Document Civil Rights complaints and notify your local and DHS USDA Food and Nutrition program coordinators of such a complaint. Complaints filed with DHS will be forwarded to the USDA.</a:t>
            </a:r>
            <a:endParaRPr lang="en-US" altLang="en-US" sz="1100" dirty="0">
              <a:ea typeface="Calibri"/>
              <a:cs typeface="Calibri"/>
            </a:endParaRPr>
          </a:p>
          <a:p>
            <a:endParaRPr lang="en-US" altLang="en-US" sz="1100"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dirty="0"/>
              <a:t>Distribution Sites must provide complainants a </a:t>
            </a:r>
            <a:r>
              <a:rPr lang="en-US" altLang="en-US" sz="1100" i="1" dirty="0"/>
              <a:t>Civil Rights Complaint Form</a:t>
            </a:r>
            <a:r>
              <a:rPr lang="en-US" altLang="en-US" sz="1100" dirty="0"/>
              <a:t> to complete (available on-line on USDA website) but it is not required to be used, a verbal statement can be given, and the complaint should then be recorded.  </a:t>
            </a:r>
          </a:p>
          <a:p>
            <a:endParaRPr lang="en-US" altLang="en-US" sz="1100" dirty="0">
              <a:ea typeface="Calibri"/>
              <a:cs typeface="Calibri"/>
            </a:endParaRPr>
          </a:p>
          <a:p>
            <a:r>
              <a:rPr lang="en-US" altLang="en-US" sz="1100" dirty="0"/>
              <a:t>You might wonder what happens when a complaint is filed. </a:t>
            </a:r>
            <a:endParaRPr lang="en-US" sz="1100" dirty="0"/>
          </a:p>
          <a:p>
            <a:pPr eaLnBrk="1" hangingPunct="1"/>
            <a:r>
              <a:rPr lang="en-US" altLang="en-US" sz="1100" dirty="0"/>
              <a:t>When a complaint is filed the following actions occur: Complaints alleging discrimination because of membership in a protected class must be forwarded to: USDA Director Office of Civil Rights, 1400 Independence Avenue, SW Washington, DC 20250.</a:t>
            </a:r>
          </a:p>
          <a:p>
            <a:endParaRPr lang="en-US" altLang="en-US" sz="1100" dirty="0"/>
          </a:p>
          <a:p>
            <a:pPr>
              <a:buClr>
                <a:schemeClr val="tx1"/>
              </a:buClr>
            </a:pPr>
            <a:r>
              <a:rPr lang="en-US" altLang="en-US" sz="1100" dirty="0"/>
              <a:t>The customer may also call to report at the federal level at 1-800-368-1019 or there is a web portal on the US Dept. of Health and Human Service Office for Civil Rights hhs.gov </a:t>
            </a:r>
            <a:r>
              <a:rPr lang="en-US" altLang="en-US" sz="1100" u="none" dirty="0"/>
              <a:t>or report to the state level at </a:t>
            </a:r>
            <a:r>
              <a:rPr lang="en-US" sz="1100" dirty="0">
                <a:effectLst/>
                <a:latin typeface="Calibri" panose="020F0502020204030204" pitchFamily="34" charset="0"/>
                <a:ea typeface="Calibri" panose="020F0502020204030204" pitchFamily="34" charset="0"/>
              </a:rPr>
              <a:t>Department of Health Services Civil Rights Compliance 608-267-1434.</a:t>
            </a:r>
            <a:endParaRPr lang="en-US" altLang="en-US" sz="1100" u="none" dirty="0"/>
          </a:p>
          <a:p>
            <a:pPr>
              <a:buClr>
                <a:schemeClr val="tx1"/>
              </a:buClr>
            </a:pPr>
            <a:endParaRPr lang="en-US" altLang="en-US" u="sng"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20</a:t>
            </a:fld>
            <a:endParaRPr lang="en-US"/>
          </a:p>
        </p:txBody>
      </p:sp>
    </p:spTree>
    <p:extLst>
      <p:ext uri="{BB962C8B-B14F-4D97-AF65-F5344CB8AC3E}">
        <p14:creationId xmlns:p14="http://schemas.microsoft.com/office/powerpoint/2010/main" val="2380916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buClr>
            </a:pPr>
            <a:endParaRPr lang="en-US" altLang="en-US" u="sng"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21</a:t>
            </a:fld>
            <a:endParaRPr lang="en-US"/>
          </a:p>
        </p:txBody>
      </p:sp>
    </p:spTree>
    <p:extLst>
      <p:ext uri="{BB962C8B-B14F-4D97-AF65-F5344CB8AC3E}">
        <p14:creationId xmlns:p14="http://schemas.microsoft.com/office/powerpoint/2010/main" val="1197851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buClr>
            </a:pPr>
            <a:endParaRPr lang="en-US" altLang="en-US" u="sng"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22</a:t>
            </a:fld>
            <a:endParaRPr lang="en-US"/>
          </a:p>
        </p:txBody>
      </p:sp>
    </p:spTree>
    <p:extLst>
      <p:ext uri="{BB962C8B-B14F-4D97-AF65-F5344CB8AC3E}">
        <p14:creationId xmlns:p14="http://schemas.microsoft.com/office/powerpoint/2010/main" val="3399253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399"/>
            <a:ext cx="5486400" cy="4341813"/>
          </a:xfrm>
        </p:spPr>
        <p:txBody>
          <a:bodyPr/>
          <a:lstStyle/>
          <a:p>
            <a:pPr marL="0" marR="0" lvl="0" indent="0" algn="l" defTabSz="914400" rtl="0" eaLnBrk="1" fontAlgn="base" latinLnBrk="0" hangingPunct="1">
              <a:spcBef>
                <a:spcPct val="30000"/>
              </a:spcBef>
              <a:spcAft>
                <a:spcPct val="0"/>
              </a:spcAft>
              <a:buClrTx/>
              <a:buSzTx/>
              <a:buFontTx/>
              <a:buNone/>
              <a:tabLst/>
              <a:defRPr/>
            </a:pPr>
            <a:r>
              <a:rPr lang="en-US" altLang="en-US" sz="1400" dirty="0"/>
              <a:t>In addition to the topics that we have addressed in this presentation thus far, an important requirement for USDA Food Nutrition and Distribution program participants is that:</a:t>
            </a:r>
          </a:p>
          <a:p>
            <a:pPr eaLnBrk="1" hangingPunct="1">
              <a:lnSpc>
                <a:spcPct val="150000"/>
              </a:lnSpc>
            </a:pPr>
            <a:endParaRPr lang="en-US" altLang="en-US" sz="1000" dirty="0"/>
          </a:p>
          <a:p>
            <a:pPr marL="0" marR="0" lvl="0" indent="0" algn="l" defTabSz="914400" rtl="0" eaLnBrk="1" fontAlgn="base" latinLnBrk="0" hangingPunct="1">
              <a:spcBef>
                <a:spcPct val="30000"/>
              </a:spcBef>
              <a:spcAft>
                <a:spcPct val="0"/>
              </a:spcAft>
              <a:buClrTx/>
              <a:buSzTx/>
              <a:buFontTx/>
              <a:buNone/>
              <a:tabLst/>
              <a:defRPr/>
            </a:pPr>
            <a:r>
              <a:rPr lang="en-US" altLang="en-US" sz="1400" dirty="0"/>
              <a:t>ALL persons with direct contact with applicants or participants of USDA Food Nutrition and Distribution programs MUST receive </a:t>
            </a:r>
            <a:r>
              <a:rPr lang="en-US" altLang="en-US" sz="1400" b="1" dirty="0"/>
              <a:t>annual</a:t>
            </a:r>
            <a:r>
              <a:rPr lang="en-US" altLang="en-US" sz="1400" dirty="0"/>
              <a:t> training on all aspects of Civil Rights compliance.</a:t>
            </a:r>
          </a:p>
          <a:p>
            <a:pPr marL="0" marR="0" lvl="0" indent="0" algn="l" defTabSz="914400" rtl="0" eaLnBrk="1" fontAlgn="base" latinLnBrk="0" hangingPunct="1">
              <a:lnSpc>
                <a:spcPct val="150000"/>
              </a:lnSpc>
              <a:spcBef>
                <a:spcPct val="30000"/>
              </a:spcBef>
              <a:spcAft>
                <a:spcPct val="0"/>
              </a:spcAft>
              <a:buClrTx/>
              <a:buSzTx/>
              <a:buFontTx/>
              <a:buNone/>
              <a:tabLst/>
              <a:defRPr/>
            </a:pPr>
            <a:endParaRPr lang="en-US" altLang="en-US" sz="1000" dirty="0"/>
          </a:p>
          <a:p>
            <a:pPr>
              <a:buFont typeface="Wingdings" panose="05000000000000000000" pitchFamily="2" charset="2"/>
              <a:buChar char="w"/>
            </a:pPr>
            <a:r>
              <a:rPr lang="en-US" altLang="en-US" sz="1400" dirty="0"/>
              <a:t>The content of this presentation meets the volunteer training requirement.</a:t>
            </a:r>
          </a:p>
          <a:p>
            <a:pPr eaLnBrk="1" hangingPunct="1">
              <a:lnSpc>
                <a:spcPct val="150000"/>
              </a:lnSpc>
              <a:buClr>
                <a:schemeClr val="tx1"/>
              </a:buClr>
            </a:pPr>
            <a:endParaRPr lang="en-US" altLang="en-US" sz="1000" dirty="0"/>
          </a:p>
          <a:p>
            <a:pPr eaLnBrk="1" hangingPunct="1">
              <a:buClr>
                <a:schemeClr val="tx1"/>
              </a:buClr>
              <a:buFont typeface="Wingdings" pitchFamily="2" charset="2"/>
              <a:buNone/>
            </a:pPr>
            <a:r>
              <a:rPr lang="en-US" altLang="en-US" sz="1400" dirty="0"/>
              <a:t>And you will want to be sure that you:</a:t>
            </a:r>
          </a:p>
          <a:p>
            <a:pPr eaLnBrk="1" hangingPunct="1">
              <a:buClr>
                <a:schemeClr val="tx1"/>
              </a:buClr>
              <a:buFont typeface="Wingdings" pitchFamily="2" charset="2"/>
              <a:buChar char="w"/>
            </a:pPr>
            <a:r>
              <a:rPr lang="en-US" altLang="en-US" sz="1400" dirty="0"/>
              <a:t>Retain a dated record of the people who receive Civil Rights training, and a copy of your training materials.</a:t>
            </a:r>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23</a:t>
            </a:fld>
            <a:endParaRPr lang="en-US"/>
          </a:p>
        </p:txBody>
      </p:sp>
    </p:spTree>
    <p:extLst>
      <p:ext uri="{BB962C8B-B14F-4D97-AF65-F5344CB8AC3E}">
        <p14:creationId xmlns:p14="http://schemas.microsoft.com/office/powerpoint/2010/main" val="4188455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Consider that each time that you interact with </a:t>
            </a:r>
            <a:r>
              <a:rPr lang="en-US" altLang="en-US" sz="1400" dirty="0"/>
              <a:t>USDA Food Nutrition and Distribution program </a:t>
            </a:r>
            <a:r>
              <a:rPr lang="en-US" sz="1400" dirty="0"/>
              <a:t>participants, you will want to ask yourself the following questions:</a:t>
            </a:r>
          </a:p>
          <a:p>
            <a:pPr>
              <a:lnSpc>
                <a:spcPct val="150000"/>
              </a:lnSpc>
            </a:pPr>
            <a:endParaRPr lang="en-US" dirty="0"/>
          </a:p>
          <a:p>
            <a:pPr eaLnBrk="1" hangingPunct="1">
              <a:lnSpc>
                <a:spcPct val="150000"/>
              </a:lnSpc>
            </a:pPr>
            <a:r>
              <a:rPr lang="en-US" altLang="en-US" sz="1400" dirty="0"/>
              <a:t>Am I treating this person the way I want to be treated?</a:t>
            </a:r>
          </a:p>
          <a:p>
            <a:pPr eaLnBrk="1" hangingPunct="1">
              <a:lnSpc>
                <a:spcPct val="150000"/>
              </a:lnSpc>
            </a:pPr>
            <a:endParaRPr lang="en-US" altLang="en-US" dirty="0"/>
          </a:p>
          <a:p>
            <a:pPr eaLnBrk="1" hangingPunct="1">
              <a:lnSpc>
                <a:spcPct val="150000"/>
              </a:lnSpc>
            </a:pPr>
            <a:r>
              <a:rPr lang="en-US" altLang="en-US" sz="1400" dirty="0"/>
              <a:t>Am I treating this person the same way that I treat other people? </a:t>
            </a:r>
          </a:p>
          <a:p>
            <a:pPr marL="0" indent="0" eaLnBrk="1" hangingPunct="1">
              <a:lnSpc>
                <a:spcPct val="150000"/>
              </a:lnSpc>
              <a:buNone/>
            </a:pPr>
            <a:endParaRPr lang="en-US" altLang="en-US" dirty="0"/>
          </a:p>
          <a:p>
            <a:pPr eaLnBrk="1" hangingPunct="1"/>
            <a:r>
              <a:rPr lang="en-US" altLang="en-US" sz="1400" dirty="0"/>
              <a:t>Have I explained the distribution rules or customer service policy, so the participant knows what to expect?</a:t>
            </a:r>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24</a:t>
            </a:fld>
            <a:endParaRPr lang="en-US"/>
          </a:p>
        </p:txBody>
      </p:sp>
    </p:spTree>
    <p:extLst>
      <p:ext uri="{BB962C8B-B14F-4D97-AF65-F5344CB8AC3E}">
        <p14:creationId xmlns:p14="http://schemas.microsoft.com/office/powerpoint/2010/main" val="9497040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In the next section, we will present a few scenarios for you to think about and consider what you would do and how you would respond.</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25</a:t>
            </a:fld>
            <a:endParaRPr lang="en-US"/>
          </a:p>
        </p:txBody>
      </p:sp>
    </p:spTree>
    <p:extLst>
      <p:ext uri="{BB962C8B-B14F-4D97-AF65-F5344CB8AC3E}">
        <p14:creationId xmlns:p14="http://schemas.microsoft.com/office/powerpoint/2010/main" val="1120202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Let’s consider how this situation might be handled at your distribution site. </a:t>
            </a:r>
          </a:p>
          <a:p>
            <a:endParaRPr lang="en-US" sz="1400" dirty="0"/>
          </a:p>
          <a:p>
            <a:r>
              <a:rPr lang="en-US" sz="1300" b="1" dirty="0">
                <a:effectLst/>
                <a:latin typeface="+mj-lt"/>
                <a:ea typeface="Calibri" panose="020F0502020204030204" pitchFamily="34" charset="0"/>
                <a:cs typeface="Times New Roman" panose="02020603050405020304" pitchFamily="18" charset="0"/>
              </a:rPr>
              <a:t>A participant tries to speak with a volunteer at a </a:t>
            </a:r>
            <a:r>
              <a:rPr lang="en-US" sz="1300" b="1" dirty="0">
                <a:latin typeface="+mj-lt"/>
                <a:ea typeface="Calibri" panose="020F0502020204030204" pitchFamily="34" charset="0"/>
                <a:cs typeface="Times New Roman" panose="02020603050405020304" pitchFamily="18" charset="0"/>
              </a:rPr>
              <a:t>distribution site</a:t>
            </a:r>
            <a:r>
              <a:rPr lang="en-US" sz="1300" b="1" dirty="0">
                <a:effectLst/>
                <a:latin typeface="+mj-lt"/>
                <a:ea typeface="Calibri" panose="020F0502020204030204" pitchFamily="34" charset="0"/>
                <a:cs typeface="Times New Roman" panose="02020603050405020304" pitchFamily="18" charset="0"/>
              </a:rPr>
              <a:t> in a language other than English, but the volunteer cannot understand the participant. The participant leaves without being served.</a:t>
            </a:r>
            <a:endParaRPr lang="en-US" sz="1300" dirty="0">
              <a:latin typeface="+mj-lt"/>
            </a:endParaRPr>
          </a:p>
          <a:p>
            <a:endParaRPr lang="en-US" sz="1400" dirty="0"/>
          </a:p>
          <a:p>
            <a:r>
              <a:rPr lang="en-US" sz="1400" dirty="0"/>
              <a:t>If there was no one present able to translate for the participant, what might have been one of the options for communicating with the individual?</a:t>
            </a:r>
          </a:p>
          <a:p>
            <a:endParaRPr lang="en-US" sz="1400" dirty="0"/>
          </a:p>
          <a:p>
            <a:r>
              <a:rPr lang="en-US" sz="1400" dirty="0"/>
              <a:t>Could a call to an interpretation service line have been possible for someone to access? </a:t>
            </a:r>
          </a:p>
          <a:p>
            <a:endParaRPr lang="en-US" sz="1400" dirty="0"/>
          </a:p>
          <a:p>
            <a:r>
              <a:rPr lang="en-US" sz="1400" dirty="0"/>
              <a:t>Might the volunteer have tried to communicate with the participant through any other means such as a phone interpretation app? </a:t>
            </a:r>
          </a:p>
          <a:p>
            <a:endParaRPr lang="en-US" sz="1400" dirty="0"/>
          </a:p>
          <a:p>
            <a:r>
              <a:rPr lang="en-US" sz="1400" dirty="0"/>
              <a:t>Remember you must have a plan in place for limited English proficient participants. </a:t>
            </a: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26</a:t>
            </a:fld>
            <a:endParaRPr lang="en-US"/>
          </a:p>
        </p:txBody>
      </p:sp>
    </p:spTree>
    <p:extLst>
      <p:ext uri="{BB962C8B-B14F-4D97-AF65-F5344CB8AC3E}">
        <p14:creationId xmlns:p14="http://schemas.microsoft.com/office/powerpoint/2010/main" val="10488758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In this scenario: </a:t>
            </a:r>
          </a:p>
          <a:p>
            <a:r>
              <a:rPr lang="en-US" sz="1400" b="1" dirty="0">
                <a:effectLst/>
                <a:latin typeface="+mj-lt"/>
                <a:ea typeface="Calibri" panose="020F0502020204030204" pitchFamily="34" charset="0"/>
                <a:cs typeface="Times New Roman" panose="02020603050405020304" pitchFamily="18" charset="0"/>
              </a:rPr>
              <a:t>A person in a wheelchair complains that the site where he was told to pick up his food package is not accessible because it does not have a wheelchair ramp.</a:t>
            </a:r>
            <a:endParaRPr lang="en-US" sz="1400" dirty="0">
              <a:latin typeface="+mj-lt"/>
            </a:endParaRPr>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13775"/>
                </a:solidFill>
                <a:effectLst/>
              </a:rPr>
              <a:t>What steps should be taken to accommodate this participant?</a:t>
            </a:r>
            <a:endParaRPr lang="en-US" sz="1400" dirty="0">
              <a:solidFill>
                <a:srgbClr val="013775"/>
              </a:solidFill>
              <a:effectLst/>
            </a:endParaRPr>
          </a:p>
          <a:p>
            <a:endParaRPr lang="en-US" sz="1400" dirty="0"/>
          </a:p>
          <a:p>
            <a:r>
              <a:rPr lang="en-US" sz="1400" dirty="0"/>
              <a:t>Would it be possible to add a pick-up spot outside the building where a participant might call a staff member or volunteer to bring food items? </a:t>
            </a:r>
            <a:endParaRPr lang="en-US" sz="1400" strike="sngStrike" dirty="0"/>
          </a:p>
          <a:p>
            <a:endParaRPr lang="en-US" sz="1400" dirty="0"/>
          </a:p>
          <a:p>
            <a:r>
              <a:rPr lang="en-US" sz="1400" dirty="0"/>
              <a:t>Is it possible for someone to deliver food items to a person who is home bound and unable to access a building that does not accommodate a person in a wheelchair?</a:t>
            </a:r>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rPr>
              <a:t>Might another option be for a client/customer to assign a proxy to pick up their food?</a:t>
            </a:r>
          </a:p>
          <a:p>
            <a:endParaRPr lang="en-US" sz="1400" dirty="0"/>
          </a:p>
          <a:p>
            <a:r>
              <a:rPr lang="en-US" sz="1400" dirty="0"/>
              <a:t>Consider other creative ways that you think you might be able to accommodate this participant.</a:t>
            </a: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27</a:t>
            </a:fld>
            <a:endParaRPr lang="en-US"/>
          </a:p>
        </p:txBody>
      </p:sp>
    </p:spTree>
    <p:extLst>
      <p:ext uri="{BB962C8B-B14F-4D97-AF65-F5344CB8AC3E}">
        <p14:creationId xmlns:p14="http://schemas.microsoft.com/office/powerpoint/2010/main" val="449334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effectLst/>
                <a:cs typeface="Times New Roman" panose="02020603050405020304" pitchFamily="18" charset="0"/>
              </a:rPr>
              <a:t>A reviewer from the State visits a </a:t>
            </a:r>
            <a:r>
              <a:rPr lang="en-US" sz="1400" b="1" dirty="0">
                <a:cs typeface="Times New Roman" panose="02020603050405020304" pitchFamily="18" charset="0"/>
              </a:rPr>
              <a:t>distribution</a:t>
            </a:r>
            <a:r>
              <a:rPr lang="en-US" sz="1400" b="1" dirty="0">
                <a:effectLst/>
                <a:cs typeface="Times New Roman" panose="02020603050405020304" pitchFamily="18" charset="0"/>
              </a:rPr>
              <a:t> site and </a:t>
            </a:r>
            <a:r>
              <a:rPr lang="en-US" sz="1400" b="1" dirty="0">
                <a:cs typeface="Times New Roman" panose="02020603050405020304" pitchFamily="18" charset="0"/>
              </a:rPr>
              <a:t>views</a:t>
            </a:r>
            <a:r>
              <a:rPr lang="en-US" sz="1400" b="1" dirty="0">
                <a:effectLst/>
                <a:cs typeface="Times New Roman" panose="02020603050405020304" pitchFamily="18" charset="0"/>
              </a:rPr>
              <a:t> the </a:t>
            </a:r>
            <a:r>
              <a:rPr lang="en-US" sz="1400" b="1" i="1" dirty="0">
                <a:effectLst/>
                <a:cs typeface="Times New Roman" panose="02020603050405020304" pitchFamily="18" charset="0"/>
              </a:rPr>
              <a:t>And Justice for All </a:t>
            </a:r>
            <a:r>
              <a:rPr lang="en-US" sz="1400" b="1" dirty="0">
                <a:effectLst/>
                <a:cs typeface="Times New Roman" panose="02020603050405020304" pitchFamily="18" charset="0"/>
              </a:rPr>
              <a:t>poster displayed in the manager’s office, which is in an area that is usually off limits to program applicants and participants.</a:t>
            </a:r>
            <a:endParaRPr lang="en-US" sz="1400" dirty="0"/>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13775"/>
                </a:solidFill>
                <a:effectLst/>
              </a:rPr>
              <a:t>Is this a Civil Rights violation? Why or why not?</a:t>
            </a:r>
            <a:endParaRPr lang="en-US" sz="1400" dirty="0">
              <a:solidFill>
                <a:srgbClr val="013775"/>
              </a:solidFill>
              <a:effectLst/>
            </a:endParaRPr>
          </a:p>
          <a:p>
            <a:endParaRPr lang="en-US" sz="1400" dirty="0"/>
          </a:p>
          <a:p>
            <a:r>
              <a:rPr lang="en-US" sz="1400" dirty="0"/>
              <a:t>Yes. This is a Civil Rights violation that can be rectified by moving the poster to a location that is visible to the public. </a:t>
            </a:r>
          </a:p>
          <a:p>
            <a:endParaRPr lang="en-US" dirty="0"/>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28</a:t>
            </a:fld>
            <a:endParaRPr lang="en-US"/>
          </a:p>
        </p:txBody>
      </p:sp>
    </p:spTree>
    <p:extLst>
      <p:ext uri="{BB962C8B-B14F-4D97-AF65-F5344CB8AC3E}">
        <p14:creationId xmlns:p14="http://schemas.microsoft.com/office/powerpoint/2010/main" val="7867290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Additional state and federal civil rights resource information and links are provided to you on this slide.</a:t>
            </a:r>
          </a:p>
          <a:p>
            <a:endParaRPr lang="en-US" sz="1400" dirty="0"/>
          </a:p>
          <a:p>
            <a:endParaRPr lang="en-US" sz="1400"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29</a:t>
            </a:fld>
            <a:endParaRPr lang="en-US"/>
          </a:p>
        </p:txBody>
      </p:sp>
    </p:spTree>
    <p:extLst>
      <p:ext uri="{BB962C8B-B14F-4D97-AF65-F5344CB8AC3E}">
        <p14:creationId xmlns:p14="http://schemas.microsoft.com/office/powerpoint/2010/main" val="1571027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50000"/>
              </a:lnSpc>
              <a:buClr>
                <a:schemeClr val="tx1"/>
              </a:buClr>
              <a:buFont typeface="Wingdings" pitchFamily="2" charset="2"/>
              <a:buNone/>
            </a:pPr>
            <a:r>
              <a:rPr lang="en-US" sz="1400" dirty="0">
                <a:effectLst/>
                <a:ea typeface="Arial" panose="020B0604020202020204" pitchFamily="34" charset="0"/>
              </a:rPr>
              <a:t>As we begin to discuss Civil Rights, we want to remember a few key points and the </a:t>
            </a:r>
            <a:r>
              <a:rPr lang="en-US" sz="1400" b="1" dirty="0">
                <a:effectLst/>
                <a:ea typeface="Arial" panose="020B0604020202020204" pitchFamily="34" charset="0"/>
              </a:rPr>
              <a:t>Essentials</a:t>
            </a:r>
            <a:r>
              <a:rPr lang="en-US" sz="1400" dirty="0">
                <a:effectLst/>
                <a:ea typeface="Arial" panose="020B0604020202020204" pitchFamily="34" charset="0"/>
              </a:rPr>
              <a:t> that we must practice when we consider our customer’s Civil Rights.</a:t>
            </a:r>
          </a:p>
          <a:p>
            <a:pPr eaLnBrk="1" hangingPunct="1">
              <a:lnSpc>
                <a:spcPct val="150000"/>
              </a:lnSpc>
              <a:buClr>
                <a:schemeClr val="tx1"/>
              </a:buClr>
              <a:buFont typeface="Wingdings" pitchFamily="2" charset="2"/>
              <a:buChar char="w"/>
            </a:pPr>
            <a:r>
              <a:rPr lang="en-US" altLang="en-US" sz="1400" dirty="0"/>
              <a:t>We want to apply equal treatment for all people accessing </a:t>
            </a:r>
            <a:r>
              <a:rPr lang="en-US" sz="1400" spc="-15" dirty="0">
                <a:solidFill>
                  <a:srgbClr val="111111"/>
                </a:solidFill>
                <a:effectLst/>
                <a:latin typeface="Calibri" panose="020F0502020204030204" pitchFamily="34" charset="0"/>
                <a:ea typeface="Arial" panose="020B0604020202020204" pitchFamily="34" charset="0"/>
              </a:rPr>
              <a:t>USDA Food Nutrition and Distribution Program </a:t>
            </a:r>
            <a:r>
              <a:rPr lang="en-US" altLang="en-US" sz="1400" dirty="0"/>
              <a:t>resources.</a:t>
            </a:r>
            <a:endParaRPr lang="en-US" altLang="en-US" sz="1400" strike="sngStrike" dirty="0"/>
          </a:p>
          <a:p>
            <a:pPr eaLnBrk="1" hangingPunct="1">
              <a:lnSpc>
                <a:spcPct val="150000"/>
              </a:lnSpc>
              <a:buClr>
                <a:schemeClr val="tx1"/>
              </a:buClr>
              <a:buFont typeface="Wingdings" pitchFamily="2" charset="2"/>
              <a:buChar char="w"/>
            </a:pPr>
            <a:r>
              <a:rPr lang="en-US" altLang="en-US" sz="1400" dirty="0"/>
              <a:t>We want to be knowledgeable about the rights and responsibilities of our customers.</a:t>
            </a:r>
          </a:p>
          <a:p>
            <a:pPr eaLnBrk="1" hangingPunct="1">
              <a:lnSpc>
                <a:spcPct val="150000"/>
              </a:lnSpc>
              <a:buClr>
                <a:schemeClr val="tx1"/>
              </a:buClr>
              <a:buFont typeface="Wingdings" pitchFamily="2" charset="2"/>
              <a:buChar char="w"/>
            </a:pPr>
            <a:r>
              <a:rPr lang="en-US" altLang="en-US" sz="1400" dirty="0"/>
              <a:t>We want to consider the elimination of illegal barriers that prevent or deter people from receiving benefits.</a:t>
            </a:r>
          </a:p>
          <a:p>
            <a:pPr eaLnBrk="1" hangingPunct="1">
              <a:lnSpc>
                <a:spcPct val="150000"/>
              </a:lnSpc>
              <a:buClr>
                <a:schemeClr val="tx1"/>
              </a:buClr>
              <a:buFont typeface="Wingdings" pitchFamily="2" charset="2"/>
              <a:buChar char="w"/>
            </a:pPr>
            <a:r>
              <a:rPr lang="en-US" altLang="en-US" sz="1400" dirty="0"/>
              <a:t>And finally, we want to be sure that we serve everyone with </a:t>
            </a:r>
            <a:r>
              <a:rPr lang="en-US" altLang="en-US" sz="1400" b="1" i="1" dirty="0"/>
              <a:t>Dignity and respect for all.</a:t>
            </a: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3</a:t>
            </a:fld>
            <a:endParaRPr lang="en-US"/>
          </a:p>
        </p:txBody>
      </p:sp>
    </p:spTree>
    <p:extLst>
      <p:ext uri="{BB962C8B-B14F-4D97-AF65-F5344CB8AC3E}">
        <p14:creationId xmlns:p14="http://schemas.microsoft.com/office/powerpoint/2010/main" val="29180147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We sincerely thank you for your time and efforts to serve your community and to follow Civil Rights laws and practices in your work.</a:t>
            </a:r>
          </a:p>
          <a:p>
            <a:endParaRPr lang="en-US" sz="1400" dirty="0"/>
          </a:p>
          <a:p>
            <a:r>
              <a:rPr lang="en-US" sz="1400" dirty="0"/>
              <a:t>For program specific questions please email the program coordinators listed on this slide. </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30</a:t>
            </a:fld>
            <a:endParaRPr lang="en-US"/>
          </a:p>
        </p:txBody>
      </p:sp>
    </p:spTree>
    <p:extLst>
      <p:ext uri="{BB962C8B-B14F-4D97-AF65-F5344CB8AC3E}">
        <p14:creationId xmlns:p14="http://schemas.microsoft.com/office/powerpoint/2010/main" val="3586632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300" dirty="0"/>
              <a:t>What do we mean when we use the word, DISCRIMINATION?</a:t>
            </a:r>
          </a:p>
          <a:p>
            <a:pPr>
              <a:lnSpc>
                <a:spcPct val="150000"/>
              </a:lnSpc>
            </a:pPr>
            <a:endParaRPr lang="en-US" altLang="en-US" strike="sngStrike" dirty="0"/>
          </a:p>
          <a:p>
            <a:pPr>
              <a:lnSpc>
                <a:spcPct val="150000"/>
              </a:lnSpc>
            </a:pPr>
            <a:r>
              <a:rPr lang="en-US" sz="1300" dirty="0"/>
              <a:t>Discrimination is t</a:t>
            </a:r>
            <a:r>
              <a:rPr lang="en-US" altLang="en-US" sz="1300" dirty="0"/>
              <a:t>he intentional or negligent act of treating an individual or a group of people differently than others because of their actual or perceived membership in a protected class.</a:t>
            </a:r>
          </a:p>
          <a:p>
            <a:pPr>
              <a:lnSpc>
                <a:spcPct val="150000"/>
              </a:lnSpc>
            </a:pPr>
            <a:endParaRPr lang="en-US" altLang="en-US" dirty="0"/>
          </a:p>
          <a:p>
            <a:pPr marL="0" marR="0" lvl="0" indent="0" algn="l" defTabSz="914400" rtl="0" eaLnBrk="1" fontAlgn="auto" latinLnBrk="0" hangingPunct="1">
              <a:lnSpc>
                <a:spcPct val="150000"/>
              </a:lnSpc>
              <a:spcBef>
                <a:spcPts val="0"/>
              </a:spcBef>
              <a:spcAft>
                <a:spcPts val="0"/>
              </a:spcAft>
              <a:buClrTx/>
              <a:buSzTx/>
              <a:buFontTx/>
              <a:buNone/>
              <a:tabLst/>
              <a:defRPr/>
            </a:pPr>
            <a:r>
              <a:rPr lang="en-US" sz="1300" dirty="0"/>
              <a:t>Original statement from </a:t>
            </a:r>
            <a:r>
              <a:rPr lang="en-US" sz="1300" dirty="0">
                <a:hlinkClick r:id="rId3"/>
              </a:rPr>
              <a:t>https://www.doi.gov/employees/anti-harassment/definitions</a:t>
            </a:r>
            <a:endParaRPr lang="en-US" sz="1300" dirty="0"/>
          </a:p>
          <a:p>
            <a:pPr marL="0" marR="0" lvl="0" indent="0" algn="l" defTabSz="914400" rtl="0" eaLnBrk="1" fontAlgn="auto" latinLnBrk="0" hangingPunct="1">
              <a:lnSpc>
                <a:spcPct val="150000"/>
              </a:lnSpc>
              <a:spcBef>
                <a:spcPts val="0"/>
              </a:spcBef>
              <a:spcAft>
                <a:spcPts val="0"/>
              </a:spcAft>
              <a:buClrTx/>
              <a:buSzTx/>
              <a:buFontTx/>
              <a:buNone/>
              <a:tabLst/>
              <a:defRPr/>
            </a:pPr>
            <a:endParaRPr lang="en-US" dirty="0"/>
          </a:p>
          <a:p>
            <a:pPr>
              <a:lnSpc>
                <a:spcPct val="150000"/>
              </a:lnSpc>
            </a:pPr>
            <a:r>
              <a:rPr lang="en-US" sz="1300" i="1" dirty="0"/>
              <a:t>“Discrimination is the differential treatment of an individual or group of people based on their race, color, national origin, religion, sex (including pregnancy and gender identity), age, marital and parental status, disability, sexual orientation, or genetic information.” </a:t>
            </a:r>
            <a:endParaRPr lang="en-US" altLang="en-US" sz="1300" i="1" dirty="0"/>
          </a:p>
          <a:p>
            <a:endParaRPr lang="en-US" sz="1300" dirty="0"/>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4</a:t>
            </a:fld>
            <a:endParaRPr lang="en-US"/>
          </a:p>
        </p:txBody>
      </p:sp>
    </p:spTree>
    <p:extLst>
      <p:ext uri="{BB962C8B-B14F-4D97-AF65-F5344CB8AC3E}">
        <p14:creationId xmlns:p14="http://schemas.microsoft.com/office/powerpoint/2010/main" val="2089363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300" dirty="0"/>
              <a:t>What do we mean when we talk about a protected class?</a:t>
            </a:r>
          </a:p>
          <a:p>
            <a:endParaRPr lang="en-US" altLang="en-US" sz="13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300" kern="1200" dirty="0">
                <a:solidFill>
                  <a:schemeClr val="tx1"/>
                </a:solidFill>
              </a:rPr>
              <a:t>A protected class is any person or group of people who have characteristics for which discrimination is prohibited based on a law, regulation, or executive order.</a:t>
            </a:r>
          </a:p>
          <a:p>
            <a:endParaRPr lang="en-US" altLang="en-US" sz="13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300" b="1" spc="-15" dirty="0">
                <a:solidFill>
                  <a:srgbClr val="111111"/>
                </a:solidFill>
                <a:effectLst/>
                <a:latin typeface="Calibri" panose="020F0502020204030204" pitchFamily="34" charset="0"/>
                <a:ea typeface="Arial" panose="020B0604020202020204" pitchFamily="34" charset="0"/>
              </a:rPr>
              <a:t>USDA Food Nutrition and Distribution Programs</a:t>
            </a:r>
            <a:r>
              <a:rPr lang="en-US" altLang="en-US" sz="1300" b="1" dirty="0"/>
              <a:t> </a:t>
            </a:r>
            <a:r>
              <a:rPr lang="en-US" altLang="en-US" sz="1300" dirty="0"/>
              <a:t>specifically prohibits discrimination for these protected classes: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300" dirty="0"/>
              <a:t>Race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300" dirty="0"/>
              <a:t>Color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300" dirty="0"/>
              <a:t>National Origin (includes limited English proficiency)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300" dirty="0"/>
              <a:t>Disability</a:t>
            </a:r>
          </a:p>
          <a:p>
            <a:pPr eaLnBrk="0" fontAlgn="base" hangingPunct="0">
              <a:spcBef>
                <a:spcPct val="30000"/>
              </a:spcBef>
              <a:spcAft>
                <a:spcPct val="0"/>
              </a:spcAft>
              <a:defRPr/>
            </a:pPr>
            <a:r>
              <a:rPr lang="en-US" sz="1300" dirty="0"/>
              <a:t>Age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300" dirty="0"/>
              <a:t>Religion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300" dirty="0"/>
              <a:t>Gender identity and sexual orientation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300" dirty="0"/>
              <a:t>And prior civil rights complainant </a:t>
            </a: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5</a:t>
            </a:fld>
            <a:endParaRPr lang="en-US"/>
          </a:p>
        </p:txBody>
      </p:sp>
    </p:spTree>
    <p:extLst>
      <p:ext uri="{BB962C8B-B14F-4D97-AF65-F5344CB8AC3E}">
        <p14:creationId xmlns:p14="http://schemas.microsoft.com/office/powerpoint/2010/main" val="1521762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At this point, let’s consider a few things about what you have learned so far.</a:t>
            </a: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6</a:t>
            </a:fld>
            <a:endParaRPr lang="en-US"/>
          </a:p>
        </p:txBody>
      </p:sp>
    </p:spTree>
    <p:extLst>
      <p:ext uri="{BB962C8B-B14F-4D97-AF65-F5344CB8AC3E}">
        <p14:creationId xmlns:p14="http://schemas.microsoft.com/office/powerpoint/2010/main" val="2970891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solidFill>
                  <a:srgbClr val="013775"/>
                </a:solidFill>
              </a:rPr>
              <a:t>The protected classes include any person or group of people who are protected from discrimination based on which of the following:</a:t>
            </a:r>
          </a:p>
          <a:p>
            <a:endParaRPr lang="en-US" sz="1400" b="1" dirty="0">
              <a:solidFill>
                <a:srgbClr val="013775"/>
              </a:solidFill>
            </a:endParaRPr>
          </a:p>
          <a:p>
            <a:pPr marL="342900" indent="-342900">
              <a:lnSpc>
                <a:spcPct val="150000"/>
              </a:lnSpc>
              <a:buAutoNum type="alphaUcParenR"/>
            </a:pPr>
            <a:r>
              <a:rPr lang="en-US" sz="1400" dirty="0">
                <a:solidFill>
                  <a:srgbClr val="013775"/>
                </a:solidFill>
              </a:rPr>
              <a:t>Sex</a:t>
            </a:r>
          </a:p>
          <a:p>
            <a:pPr marL="342900" indent="-342900">
              <a:lnSpc>
                <a:spcPct val="150000"/>
              </a:lnSpc>
              <a:buAutoNum type="alphaUcParenR"/>
            </a:pPr>
            <a:r>
              <a:rPr lang="en-US" sz="1400" dirty="0">
                <a:solidFill>
                  <a:srgbClr val="013775"/>
                </a:solidFill>
              </a:rPr>
              <a:t>Age</a:t>
            </a:r>
          </a:p>
          <a:p>
            <a:pPr marL="342900" indent="-342900">
              <a:lnSpc>
                <a:spcPct val="150000"/>
              </a:lnSpc>
              <a:buAutoNum type="alphaUcParenR"/>
            </a:pPr>
            <a:r>
              <a:rPr lang="en-US" sz="1400" dirty="0">
                <a:solidFill>
                  <a:srgbClr val="013775"/>
                </a:solidFill>
              </a:rPr>
              <a:t>Gender</a:t>
            </a:r>
          </a:p>
          <a:p>
            <a:pPr marL="342900" indent="-342900">
              <a:lnSpc>
                <a:spcPct val="150000"/>
              </a:lnSpc>
              <a:buAutoNum type="alphaUcParenR"/>
            </a:pPr>
            <a:r>
              <a:rPr lang="en-US" sz="1400" dirty="0">
                <a:solidFill>
                  <a:srgbClr val="013775"/>
                </a:solidFill>
              </a:rPr>
              <a:t>Race</a:t>
            </a:r>
          </a:p>
          <a:p>
            <a:pPr marL="342900" indent="-342900">
              <a:lnSpc>
                <a:spcPct val="150000"/>
              </a:lnSpc>
              <a:buAutoNum type="alphaUcParenR"/>
            </a:pPr>
            <a:r>
              <a:rPr lang="en-US" sz="1400" dirty="0">
                <a:solidFill>
                  <a:srgbClr val="013775"/>
                </a:solidFill>
              </a:rPr>
              <a:t>Disability</a:t>
            </a:r>
          </a:p>
          <a:p>
            <a:pPr marL="342900" indent="-342900">
              <a:lnSpc>
                <a:spcPct val="150000"/>
              </a:lnSpc>
              <a:buAutoNum type="alphaUcParenR"/>
            </a:pPr>
            <a:r>
              <a:rPr lang="en-US" sz="1400" dirty="0">
                <a:solidFill>
                  <a:srgbClr val="013775"/>
                </a:solidFill>
              </a:rPr>
              <a:t>National Origin  or</a:t>
            </a:r>
          </a:p>
          <a:p>
            <a:pPr marL="342900" indent="-342900">
              <a:lnSpc>
                <a:spcPct val="150000"/>
              </a:lnSpc>
              <a:buAutoNum type="alphaUcParenR"/>
            </a:pPr>
            <a:r>
              <a:rPr lang="en-US" sz="1400" dirty="0">
                <a:solidFill>
                  <a:srgbClr val="013775"/>
                </a:solidFill>
              </a:rPr>
              <a:t>All of the above</a:t>
            </a:r>
          </a:p>
          <a:p>
            <a:endParaRPr lang="en-US" sz="1400" dirty="0"/>
          </a:p>
          <a:p>
            <a:r>
              <a:rPr lang="en-US" sz="1400" dirty="0"/>
              <a:t>Can you recall what the protected classes are for discrimination?</a:t>
            </a:r>
          </a:p>
          <a:p>
            <a:endParaRPr lang="en-US" sz="1400" dirty="0"/>
          </a:p>
          <a:p>
            <a:r>
              <a:rPr lang="en-US" sz="1400" dirty="0"/>
              <a:t>Yes, ‘G’ is the correct answer to this question, all of the above.</a:t>
            </a: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7</a:t>
            </a:fld>
            <a:endParaRPr lang="en-US"/>
          </a:p>
        </p:txBody>
      </p:sp>
    </p:spTree>
    <p:extLst>
      <p:ext uri="{BB962C8B-B14F-4D97-AF65-F5344CB8AC3E}">
        <p14:creationId xmlns:p14="http://schemas.microsoft.com/office/powerpoint/2010/main" val="4283056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400" dirty="0"/>
              <a:t>We want to discuss the essentials of what Civil Rights Compliance is. Consider the following compliance actions that you must provide. </a:t>
            </a:r>
          </a:p>
          <a:p>
            <a:pPr eaLnBrk="1" hangingPunct="1"/>
            <a:endParaRPr lang="en-US" altLang="en-US" sz="1400" dirty="0"/>
          </a:p>
          <a:p>
            <a:pPr>
              <a:lnSpc>
                <a:spcPct val="150000"/>
              </a:lnSpc>
              <a:buClr>
                <a:schemeClr val="tx1"/>
              </a:buClr>
              <a:buFont typeface="Wingdings" pitchFamily="2" charset="2"/>
              <a:buChar char="w"/>
            </a:pPr>
            <a:r>
              <a:rPr lang="en-US" altLang="en-US" sz="1400" dirty="0"/>
              <a:t>Public notice that </a:t>
            </a:r>
            <a:r>
              <a:rPr lang="en-US" sz="1400" spc="-15" dirty="0">
                <a:solidFill>
                  <a:srgbClr val="111111"/>
                </a:solidFill>
                <a:effectLst/>
                <a:latin typeface="Calibri" panose="020F0502020204030204" pitchFamily="34" charset="0"/>
                <a:ea typeface="Arial" panose="020B0604020202020204" pitchFamily="34" charset="0"/>
              </a:rPr>
              <a:t>USDA Food Nutrition and Distribution Program </a:t>
            </a:r>
            <a:r>
              <a:rPr lang="en-US" altLang="en-US" sz="1400" dirty="0"/>
              <a:t>food, is available to people who qualify.</a:t>
            </a:r>
          </a:p>
          <a:p>
            <a:pPr marL="0" marR="0" lvl="0" indent="0" algn="l" defTabSz="914400" rtl="0" eaLnBrk="1" fontAlgn="auto" latinLnBrk="0" hangingPunct="1">
              <a:lnSpc>
                <a:spcPct val="150000"/>
              </a:lnSpc>
              <a:spcBef>
                <a:spcPts val="0"/>
              </a:spcBef>
              <a:spcAft>
                <a:spcPts val="0"/>
              </a:spcAft>
              <a:buClr>
                <a:schemeClr val="tx1"/>
              </a:buClr>
              <a:buSzTx/>
              <a:buFont typeface="Wingdings" pitchFamily="2" charset="2"/>
              <a:buChar char="w"/>
              <a:tabLst/>
              <a:defRPr/>
            </a:pPr>
            <a:r>
              <a:rPr lang="en-US" altLang="en-US" sz="1400" dirty="0"/>
              <a:t>Language assistance for individuals with limited English proficiency.</a:t>
            </a:r>
          </a:p>
          <a:p>
            <a:pPr eaLnBrk="1" hangingPunct="1">
              <a:lnSpc>
                <a:spcPct val="150000"/>
              </a:lnSpc>
              <a:buClr>
                <a:schemeClr val="tx1"/>
              </a:buClr>
              <a:buFont typeface="Wingdings" pitchFamily="2" charset="2"/>
              <a:buChar char="w"/>
            </a:pPr>
            <a:r>
              <a:rPr lang="en-US" altLang="en-US" sz="1400" dirty="0"/>
              <a:t>Reasonable accommodations for people who have disabilities.</a:t>
            </a:r>
          </a:p>
          <a:p>
            <a:pPr eaLnBrk="1" hangingPunct="1">
              <a:lnSpc>
                <a:spcPct val="150000"/>
              </a:lnSpc>
              <a:buClr>
                <a:schemeClr val="tx1"/>
              </a:buClr>
              <a:buFont typeface="Wingdings" pitchFamily="2" charset="2"/>
              <a:buChar char="w"/>
            </a:pPr>
            <a:r>
              <a:rPr lang="en-US" altLang="en-US" sz="1400" dirty="0"/>
              <a:t>Training for people serving customers.</a:t>
            </a:r>
          </a:p>
          <a:p>
            <a:pPr eaLnBrk="1" hangingPunct="1">
              <a:lnSpc>
                <a:spcPct val="150000"/>
              </a:lnSpc>
              <a:buClr>
                <a:schemeClr val="tx1"/>
              </a:buClr>
              <a:buFont typeface="Wingdings" pitchFamily="2" charset="2"/>
              <a:buChar char="w"/>
            </a:pPr>
            <a:r>
              <a:rPr lang="en-US" altLang="en-US" sz="1400" dirty="0"/>
              <a:t>Solid customer service training.</a:t>
            </a:r>
          </a:p>
          <a:p>
            <a:pPr eaLnBrk="1" hangingPunct="1">
              <a:lnSpc>
                <a:spcPct val="150000"/>
              </a:lnSpc>
              <a:buClr>
                <a:schemeClr val="tx1"/>
              </a:buClr>
              <a:buFont typeface="Wingdings" pitchFamily="2" charset="2"/>
              <a:buChar char="w"/>
            </a:pPr>
            <a:r>
              <a:rPr lang="en-US" altLang="en-US" sz="1400" dirty="0"/>
              <a:t>And Conflict resolution methods and skills.</a:t>
            </a:r>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8</a:t>
            </a:fld>
            <a:endParaRPr lang="en-US"/>
          </a:p>
        </p:txBody>
      </p:sp>
    </p:spTree>
    <p:extLst>
      <p:ext uri="{BB962C8B-B14F-4D97-AF65-F5344CB8AC3E}">
        <p14:creationId xmlns:p14="http://schemas.microsoft.com/office/powerpoint/2010/main" val="4074347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400" dirty="0"/>
              <a:t>It is important that you provide Civil Rights information for </a:t>
            </a:r>
            <a:r>
              <a:rPr lang="en-US" sz="1400" spc="-15" dirty="0">
                <a:solidFill>
                  <a:srgbClr val="111111"/>
                </a:solidFill>
                <a:effectLst/>
                <a:latin typeface="Calibri" panose="020F0502020204030204" pitchFamily="34" charset="0"/>
                <a:ea typeface="Arial" panose="020B0604020202020204" pitchFamily="34" charset="0"/>
              </a:rPr>
              <a:t>USDA Food Nutrition and Distribution Programs</a:t>
            </a:r>
            <a:r>
              <a:rPr lang="en-US" altLang="en-US" sz="1400" dirty="0"/>
              <a:t>.</a:t>
            </a:r>
          </a:p>
          <a:p>
            <a:endParaRPr lang="en-US" altLang="en-US" sz="1400"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en-US" sz="1400" dirty="0"/>
              <a:t>Provide details about the program to the public. This should include location, dates and times of distributions, eligibility criteria and basic program information. </a:t>
            </a:r>
            <a:endParaRPr lang="en-US" sz="1400" dirty="0"/>
          </a:p>
          <a:p>
            <a:pPr marL="0" indent="0" eaLnBrk="1" hangingPunct="1">
              <a:buNone/>
              <a:defRPr/>
            </a:pPr>
            <a:endParaRPr lang="en-US" altLang="en-US" sz="1400" dirty="0"/>
          </a:p>
          <a:p>
            <a:pPr marL="285750" lvl="1" indent="-285750" eaLnBrk="1" hangingPunct="1">
              <a:buFont typeface="Wingdings" panose="05000000000000000000" pitchFamily="2" charset="2"/>
              <a:buChar char="Ø"/>
              <a:defRPr/>
            </a:pPr>
            <a:r>
              <a:rPr lang="en-US" altLang="en-US" sz="1400" dirty="0"/>
              <a:t>Display the </a:t>
            </a:r>
            <a:r>
              <a:rPr lang="en-US" altLang="en-US" sz="1400" i="1" dirty="0"/>
              <a:t>“And Justice for All” </a:t>
            </a:r>
            <a:r>
              <a:rPr lang="en-US" altLang="en-US" sz="1400" dirty="0"/>
              <a:t>Poster in a location where participants can easily view.</a:t>
            </a:r>
          </a:p>
          <a:p>
            <a:pPr marL="0" lvl="1" indent="0" eaLnBrk="1" hangingPunct="1">
              <a:buFont typeface="Wingdings" panose="05000000000000000000" pitchFamily="2" charset="2"/>
              <a:buNone/>
              <a:defRPr/>
            </a:pPr>
            <a:endParaRPr lang="en-US" altLang="en-US" sz="1400" dirty="0"/>
          </a:p>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en-US" sz="1400" dirty="0"/>
              <a:t>It is important that the USDA </a:t>
            </a:r>
            <a:r>
              <a:rPr lang="en-US" sz="1400" dirty="0"/>
              <a:t>non-discrimination statement is provided on the program webpage, in public information that is shared, on application forms and any literature that is created about the program. </a:t>
            </a:r>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9</a:t>
            </a:fld>
            <a:endParaRPr lang="en-US"/>
          </a:p>
        </p:txBody>
      </p:sp>
    </p:spTree>
    <p:extLst>
      <p:ext uri="{BB962C8B-B14F-4D97-AF65-F5344CB8AC3E}">
        <p14:creationId xmlns:p14="http://schemas.microsoft.com/office/powerpoint/2010/main" val="1736459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Title Slide">
    <p:bg>
      <p:bgRef idx="1003">
        <a:schemeClr val="bg1"/>
      </p:bgRef>
    </p:bg>
    <p:spTree>
      <p:nvGrpSpPr>
        <p:cNvPr id="1" name=""/>
        <p:cNvGrpSpPr/>
        <p:nvPr/>
      </p:nvGrpSpPr>
      <p:grpSpPr>
        <a:xfrm>
          <a:off x="0" y="0"/>
          <a:ext cx="0" cy="0"/>
          <a:chOff x="0" y="0"/>
          <a:chExt cx="0" cy="0"/>
        </a:xfrm>
      </p:grpSpPr>
      <p:grpSp>
        <p:nvGrpSpPr>
          <p:cNvPr id="7" name="Group 92"/>
          <p:cNvGrpSpPr/>
          <p:nvPr userDrawn="1"/>
        </p:nvGrpSpPr>
        <p:grpSpPr>
          <a:xfrm>
            <a:off x="2" y="-22859"/>
            <a:ext cx="9067799" cy="3634740"/>
            <a:chOff x="1" y="-30477"/>
            <a:chExt cx="9067799" cy="4526277"/>
          </a:xfrm>
        </p:grpSpPr>
        <p:cxnSp>
          <p:nvCxnSpPr>
            <p:cNvPr id="8" name="Straight Connector 7"/>
            <p:cNvCxnSpPr/>
            <p:nvPr/>
          </p:nvCxnSpPr>
          <p:spPr>
            <a:xfrm rot="16200000" flipH="1">
              <a:off x="-271665" y="2166212"/>
              <a:ext cx="4505731" cy="1524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noChangeAspect="1"/>
            </p:cNvCxnSpPr>
            <p:nvPr/>
          </p:nvCxnSpPr>
          <p:spPr>
            <a:xfrm rot="5400000">
              <a:off x="34087" y="2090964"/>
              <a:ext cx="4505731" cy="302895"/>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rgbClr val="003D78"/>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1657350"/>
            <a:ext cx="9144000" cy="3004776"/>
          </a:xfrm>
          <a:prstGeom prst="rect">
            <a:avLst/>
          </a:prstGeom>
          <a:solidFill>
            <a:srgbClr val="003D78"/>
          </a:solidFill>
          <a:ln>
            <a:solidFill>
              <a:srgbClr val="003D7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1733550"/>
            <a:ext cx="914400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4603785"/>
            <a:ext cx="914400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152400" y="3714750"/>
            <a:ext cx="8819834" cy="889035"/>
          </a:xfrm>
        </p:spPr>
        <p:txBody>
          <a:bodyPr anchor="ctr">
            <a:noAutofit/>
          </a:bodyPr>
          <a:lstStyle>
            <a:lvl1pPr marL="0" indent="0">
              <a:spcBef>
                <a:spcPts val="0"/>
              </a:spcBef>
              <a:buNone/>
              <a:defRPr sz="2200" spc="-30" baseline="0">
                <a:solidFill>
                  <a:srgbClr val="FFFFFF"/>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Presenter’s Name, Job Title</a:t>
            </a:r>
            <a:br>
              <a:rPr lang="en-US"/>
            </a:br>
            <a:r>
              <a:rPr lang="en-US"/>
              <a:t>Date of Presentation</a:t>
            </a:r>
          </a:p>
        </p:txBody>
      </p:sp>
      <p:sp>
        <p:nvSpPr>
          <p:cNvPr id="95" name="Title 94"/>
          <p:cNvSpPr>
            <a:spLocks noGrp="1"/>
          </p:cNvSpPr>
          <p:nvPr>
            <p:ph type="title" hasCustomPrompt="1"/>
          </p:nvPr>
        </p:nvSpPr>
        <p:spPr>
          <a:xfrm>
            <a:off x="152401" y="3014305"/>
            <a:ext cx="8819833" cy="707886"/>
          </a:xfrm>
        </p:spPr>
        <p:txBody>
          <a:bodyPr anchor="b">
            <a:spAutoFit/>
          </a:bodyPr>
          <a:lstStyle>
            <a:lvl1pPr>
              <a:defRPr sz="4000" b="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Presentation Title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413" y="4705350"/>
            <a:ext cx="2039118" cy="39678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a:t>Click to Add Slide Title</a:t>
            </a:r>
          </a:p>
        </p:txBody>
      </p:sp>
      <p:sp>
        <p:nvSpPr>
          <p:cNvPr id="5" name="Content Placeholder 4"/>
          <p:cNvSpPr>
            <a:spLocks noGrp="1"/>
          </p:cNvSpPr>
          <p:nvPr>
            <p:ph sz="quarter" idx="10"/>
          </p:nvPr>
        </p:nvSpPr>
        <p:spPr>
          <a:xfrm>
            <a:off x="457200" y="1289304"/>
            <a:ext cx="82296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4797028"/>
            <a:ext cx="2133600" cy="273844"/>
          </a:xfrm>
          <a:prstGeom prst="rect">
            <a:avLst/>
          </a:prstGeom>
        </p:spPr>
        <p:txBody>
          <a:bodyPr anchor="ctr"/>
          <a:lstStyle>
            <a:lvl1pPr algn="r">
              <a:defRPr sz="1300">
                <a:solidFill>
                  <a:schemeClr val="tx1"/>
                </a:solidFill>
                <a:latin typeface="Century" panose="02040604050505020304" pitchFamily="18" charset="0"/>
              </a:defRPr>
            </a:lvl1pPr>
          </a:lstStyle>
          <a:p>
            <a:fld id="{0EBC8B1B-31E5-4BEE-8F7E-D68B475E2C4D}" type="slidenum">
              <a:rPr lang="en-US" smtClean="0"/>
              <a:pPr/>
              <a:t>‹#›</a:t>
            </a:fld>
            <a:endParaRPr lang="en-US" dirty="0"/>
          </a:p>
        </p:txBody>
      </p:sp>
      <p:sp>
        <p:nvSpPr>
          <p:cNvPr id="3" name="TextBox 2">
            <a:extLst>
              <a:ext uri="{FF2B5EF4-FFF2-40B4-BE49-F238E27FC236}">
                <a16:creationId xmlns:a16="http://schemas.microsoft.com/office/drawing/2014/main" id="{68B16E37-C925-54EC-2EC2-3A85138A7E3C}"/>
              </a:ext>
            </a:extLst>
          </p:cNvPr>
          <p:cNvSpPr txBox="1"/>
          <p:nvPr userDrawn="1"/>
        </p:nvSpPr>
        <p:spPr>
          <a:xfrm>
            <a:off x="0" y="4778484"/>
            <a:ext cx="5562600" cy="292388"/>
          </a:xfrm>
          <a:prstGeom prst="rect">
            <a:avLst/>
          </a:prstGeom>
          <a:noFill/>
        </p:spPr>
        <p:txBody>
          <a:bodyPr wrap="square" rtlCol="0">
            <a:spAutoFit/>
          </a:bodyPr>
          <a:lstStyle/>
          <a:p>
            <a:r>
              <a:rPr lang="en-US" sz="1300" dirty="0">
                <a:latin typeface="Tahoma" panose="020B0604030504040204" pitchFamily="34" charset="0"/>
                <a:ea typeface="Tahoma" panose="020B0604030504040204" pitchFamily="34" charset="0"/>
                <a:cs typeface="Tahoma" panose="020B0604030504040204" pitchFamily="34" charset="0"/>
              </a:rPr>
              <a:t>This institution is an equal opportunity provider.</a:t>
            </a:r>
          </a:p>
        </p:txBody>
      </p:sp>
    </p:spTree>
    <p:extLst>
      <p:ext uri="{BB962C8B-B14F-4D97-AF65-F5344CB8AC3E}">
        <p14:creationId xmlns:p14="http://schemas.microsoft.com/office/powerpoint/2010/main" val="2352132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ection Break">
    <p:bg>
      <p:bgPr>
        <a:gradFill>
          <a:gsLst>
            <a:gs pos="0">
              <a:srgbClr val="E5E7EF"/>
            </a:gs>
            <a:gs pos="100000">
              <a:srgbClr val="A0A0A0"/>
            </a:gs>
          </a:gsLst>
          <a:path path="circle">
            <a:fillToRect l="15000" t="50000" r="85000" b="60000"/>
          </a:path>
        </a:gradFill>
        <a:effectLst/>
      </p:bgPr>
    </p:bg>
    <p:spTree>
      <p:nvGrpSpPr>
        <p:cNvPr id="1" name=""/>
        <p:cNvGrpSpPr/>
        <p:nvPr/>
      </p:nvGrpSpPr>
      <p:grpSpPr>
        <a:xfrm>
          <a:off x="0" y="0"/>
          <a:ext cx="0" cy="0"/>
          <a:chOff x="0" y="0"/>
          <a:chExt cx="0" cy="0"/>
        </a:xfrm>
      </p:grpSpPr>
      <p:grpSp>
        <p:nvGrpSpPr>
          <p:cNvPr id="95" name="Group 94"/>
          <p:cNvGrpSpPr/>
          <p:nvPr/>
        </p:nvGrpSpPr>
        <p:grpSpPr>
          <a:xfrm>
            <a:off x="0" y="-22858"/>
            <a:ext cx="9067800" cy="5166955"/>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113" name="Rectangle 112"/>
          <p:cNvSpPr/>
          <p:nvPr/>
        </p:nvSpPr>
        <p:spPr>
          <a:xfrm>
            <a:off x="-1" y="1123950"/>
            <a:ext cx="7239001" cy="3124200"/>
          </a:xfrm>
          <a:prstGeom prst="rect">
            <a:avLst/>
          </a:prstGeom>
          <a:solidFill>
            <a:srgbClr val="003D78"/>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1276350"/>
            <a:ext cx="7086600" cy="2819400"/>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hasCustomPrompt="1"/>
          </p:nvPr>
        </p:nvSpPr>
        <p:spPr>
          <a:xfrm>
            <a:off x="228600" y="1428750"/>
            <a:ext cx="6705600" cy="1600199"/>
          </a:xfrm>
        </p:spPr>
        <p:txBody>
          <a:bodyPr anchor="b">
            <a:normAutofit/>
          </a:bodyPr>
          <a:lstStyle>
            <a:lvl1pPr algn="l">
              <a:defRPr sz="4000" b="0" cap="none" spc="40" baseline="0">
                <a:ln w="13335" cmpd="sng">
                  <a:noFill/>
                  <a:prstDash val="solid"/>
                </a:ln>
                <a:solidFill>
                  <a:schemeClr val="accent6">
                    <a:tint val="1000"/>
                  </a:schemeClr>
                </a:solidFill>
                <a:effectLst/>
                <a:latin typeface="Verdana" panose="020B0604030504040204" pitchFamily="34" charset="0"/>
                <a:ea typeface="Verdana" panose="020B0604030504040204" pitchFamily="34" charset="0"/>
                <a:cs typeface="Verdana" panose="020B0604030504040204" pitchFamily="34" charset="0"/>
              </a:defRPr>
            </a:lvl1pPr>
          </a:lstStyle>
          <a:p>
            <a:r>
              <a:rPr lang="en-US"/>
              <a:t>Section Title</a:t>
            </a:r>
          </a:p>
        </p:txBody>
      </p:sp>
      <p:sp>
        <p:nvSpPr>
          <p:cNvPr id="3" name="Subtitle 2"/>
          <p:cNvSpPr>
            <a:spLocks noGrp="1"/>
          </p:cNvSpPr>
          <p:nvPr>
            <p:ph type="subTitle" idx="1" hasCustomPrompt="1"/>
          </p:nvPr>
        </p:nvSpPr>
        <p:spPr>
          <a:xfrm>
            <a:off x="228600" y="3028950"/>
            <a:ext cx="6705600" cy="990600"/>
          </a:xfrm>
        </p:spPr>
        <p:txBody>
          <a:bodyPr anchor="b">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3349"/>
            <a:ext cx="8229600" cy="1143000"/>
          </a:xfrm>
        </p:spPr>
        <p:txBody>
          <a:bodyPr/>
          <a:lstStyle>
            <a:lvl1pPr>
              <a:defRPr/>
            </a:lvl1pPr>
          </a:lstStyle>
          <a:p>
            <a:r>
              <a:rPr lang="en-US"/>
              <a:t>Click to Add Slide Title</a:t>
            </a:r>
          </a:p>
        </p:txBody>
      </p:sp>
      <p:sp>
        <p:nvSpPr>
          <p:cNvPr id="5" name="Content Placeholder 2"/>
          <p:cNvSpPr>
            <a:spLocks noGrp="1"/>
          </p:cNvSpPr>
          <p:nvPr>
            <p:ph sz="half" idx="1" hasCustomPrompt="1"/>
          </p:nvPr>
        </p:nvSpPr>
        <p:spPr>
          <a:xfrm>
            <a:off x="457200" y="1289304"/>
            <a:ext cx="4023360" cy="34290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half" idx="2" hasCustomPrompt="1"/>
          </p:nvPr>
        </p:nvSpPr>
        <p:spPr>
          <a:xfrm>
            <a:off x="4663440" y="1289304"/>
            <a:ext cx="4023360" cy="34290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6553200" y="4797028"/>
            <a:ext cx="2133600" cy="273844"/>
          </a:xfrm>
          <a:prstGeom prst="rect">
            <a:avLst/>
          </a:prstGeom>
        </p:spPr>
        <p:txBody>
          <a:bodyPr anchor="ctr"/>
          <a:lstStyle>
            <a:lvl1pPr algn="r">
              <a:defRPr sz="1300">
                <a:solidFill>
                  <a:schemeClr val="tx1"/>
                </a:solidFill>
                <a:latin typeface="Century" panose="02040604050505020304" pitchFamily="18" charset="0"/>
              </a:defRPr>
            </a:lvl1pPr>
          </a:lstStyle>
          <a:p>
            <a:fld id="{0EBC8B1B-31E5-4BEE-8F7E-D68B475E2C4D}" type="slidenum">
              <a:rPr lang="en-US" smtClean="0"/>
              <a:pPr/>
              <a:t>‹#›</a:t>
            </a:fld>
            <a:endParaRPr lang="en-US"/>
          </a:p>
        </p:txBody>
      </p:sp>
      <p:sp>
        <p:nvSpPr>
          <p:cNvPr id="4" name="TextBox 3">
            <a:extLst>
              <a:ext uri="{FF2B5EF4-FFF2-40B4-BE49-F238E27FC236}">
                <a16:creationId xmlns:a16="http://schemas.microsoft.com/office/drawing/2014/main" id="{A1A13481-A4CB-8133-B3A2-D73958110EED}"/>
              </a:ext>
            </a:extLst>
          </p:cNvPr>
          <p:cNvSpPr txBox="1"/>
          <p:nvPr userDrawn="1"/>
        </p:nvSpPr>
        <p:spPr>
          <a:xfrm>
            <a:off x="0" y="4778484"/>
            <a:ext cx="5562600" cy="292388"/>
          </a:xfrm>
          <a:prstGeom prst="rect">
            <a:avLst/>
          </a:prstGeom>
          <a:noFill/>
        </p:spPr>
        <p:txBody>
          <a:bodyPr wrap="square" rtlCol="0">
            <a:spAutoFit/>
          </a:bodyPr>
          <a:lstStyle/>
          <a:p>
            <a:r>
              <a:rPr lang="en-US" sz="1300" dirty="0">
                <a:latin typeface="Tahoma" panose="020B0604030504040204" pitchFamily="34" charset="0"/>
                <a:ea typeface="Tahoma" panose="020B0604030504040204" pitchFamily="34" charset="0"/>
                <a:cs typeface="Tahoma" panose="020B0604030504040204" pitchFamily="34" charset="0"/>
              </a:rPr>
              <a:t>This institution is an equal opportunity provider.</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3349"/>
            <a:ext cx="8229600" cy="1143000"/>
          </a:xfrm>
        </p:spPr>
        <p:txBody>
          <a:bodyPr/>
          <a:lstStyle>
            <a:lvl1pPr>
              <a:defRPr>
                <a:solidFill>
                  <a:srgbClr val="003D78"/>
                </a:solidFill>
              </a:defRPr>
            </a:lvl1pPr>
          </a:lstStyle>
          <a:p>
            <a:r>
              <a:rPr lang="en-US"/>
              <a:t>Click to Add Slide Title</a:t>
            </a:r>
          </a:p>
        </p:txBody>
      </p:sp>
      <p:sp>
        <p:nvSpPr>
          <p:cNvPr id="3" name="Text Placeholder 2"/>
          <p:cNvSpPr>
            <a:spLocks noGrp="1"/>
          </p:cNvSpPr>
          <p:nvPr>
            <p:ph type="body" idx="1" hasCustomPrompt="1"/>
          </p:nvPr>
        </p:nvSpPr>
        <p:spPr>
          <a:xfrm>
            <a:off x="457200" y="1280160"/>
            <a:ext cx="4023360" cy="731520"/>
          </a:xfrm>
        </p:spPr>
        <p:txBody>
          <a:bodyPr anchor="ctr">
            <a:noAutofit/>
          </a:bodyPr>
          <a:lstStyle>
            <a:lvl1pPr marL="0" indent="0" algn="l">
              <a:spcBef>
                <a:spcPts val="0"/>
              </a:spcBef>
              <a:buNone/>
              <a:defRPr sz="2400" b="1">
                <a:solidFill>
                  <a:srgbClr val="003D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Subtitle</a:t>
            </a:r>
          </a:p>
        </p:txBody>
      </p:sp>
      <p:sp>
        <p:nvSpPr>
          <p:cNvPr id="12" name="Text Placeholder 2"/>
          <p:cNvSpPr>
            <a:spLocks noGrp="1"/>
          </p:cNvSpPr>
          <p:nvPr>
            <p:ph type="body" idx="14" hasCustomPrompt="1"/>
          </p:nvPr>
        </p:nvSpPr>
        <p:spPr>
          <a:xfrm>
            <a:off x="4663440" y="1280160"/>
            <a:ext cx="4023360" cy="731520"/>
          </a:xfrm>
        </p:spPr>
        <p:txBody>
          <a:bodyPr anchor="ctr">
            <a:noAutofit/>
          </a:bodyPr>
          <a:lstStyle>
            <a:lvl1pPr marL="0" indent="0" algn="l">
              <a:spcBef>
                <a:spcPts val="0"/>
              </a:spcBef>
              <a:buNone/>
              <a:defRPr sz="2400" b="1">
                <a:solidFill>
                  <a:srgbClr val="003D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Subtitle</a:t>
            </a:r>
          </a:p>
        </p:txBody>
      </p:sp>
      <p:sp>
        <p:nvSpPr>
          <p:cNvPr id="7" name="Content Placeholder 3"/>
          <p:cNvSpPr>
            <a:spLocks noGrp="1"/>
          </p:cNvSpPr>
          <p:nvPr>
            <p:ph sz="half" idx="2" hasCustomPrompt="1"/>
          </p:nvPr>
        </p:nvSpPr>
        <p:spPr>
          <a:xfrm>
            <a:off x="457200" y="2019300"/>
            <a:ext cx="4023360" cy="2699004"/>
          </a:xfrm>
        </p:spPr>
        <p:txBody>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5"/>
          <p:cNvSpPr>
            <a:spLocks noGrp="1"/>
          </p:cNvSpPr>
          <p:nvPr>
            <p:ph sz="quarter" idx="4" hasCustomPrompt="1"/>
          </p:nvPr>
        </p:nvSpPr>
        <p:spPr>
          <a:xfrm>
            <a:off x="4663440" y="2019300"/>
            <a:ext cx="4023360" cy="2699004"/>
          </a:xfrm>
        </p:spPr>
        <p:txBody>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5"/>
          </p:nvPr>
        </p:nvSpPr>
        <p:spPr>
          <a:xfrm>
            <a:off x="6553200" y="4797028"/>
            <a:ext cx="2133600" cy="273844"/>
          </a:xfrm>
          <a:prstGeom prst="rect">
            <a:avLst/>
          </a:prstGeom>
        </p:spPr>
        <p:txBody>
          <a:bodyPr anchor="ctr"/>
          <a:lstStyle>
            <a:lvl1pPr algn="r">
              <a:defRPr sz="1300">
                <a:solidFill>
                  <a:schemeClr val="tx1"/>
                </a:solidFill>
                <a:latin typeface="Century" panose="02040604050505020304" pitchFamily="18" charset="0"/>
              </a:defRPr>
            </a:lvl1pPr>
          </a:lstStyle>
          <a:p>
            <a:fld id="{0EBC8B1B-31E5-4BEE-8F7E-D68B475E2C4D}" type="slidenum">
              <a:rPr lang="en-US" smtClean="0"/>
              <a:pPr/>
              <a:t>‹#›</a:t>
            </a:fld>
            <a:endParaRPr lang="en-US"/>
          </a:p>
        </p:txBody>
      </p:sp>
      <p:sp>
        <p:nvSpPr>
          <p:cNvPr id="4" name="TextBox 3">
            <a:extLst>
              <a:ext uri="{FF2B5EF4-FFF2-40B4-BE49-F238E27FC236}">
                <a16:creationId xmlns:a16="http://schemas.microsoft.com/office/drawing/2014/main" id="{FC98B10B-2963-67AD-64B9-63B5159AB8F8}"/>
              </a:ext>
            </a:extLst>
          </p:cNvPr>
          <p:cNvSpPr txBox="1"/>
          <p:nvPr userDrawn="1"/>
        </p:nvSpPr>
        <p:spPr>
          <a:xfrm>
            <a:off x="0" y="4778484"/>
            <a:ext cx="5562600" cy="292388"/>
          </a:xfrm>
          <a:prstGeom prst="rect">
            <a:avLst/>
          </a:prstGeom>
          <a:noFill/>
        </p:spPr>
        <p:txBody>
          <a:bodyPr wrap="square" rtlCol="0">
            <a:spAutoFit/>
          </a:bodyPr>
          <a:lstStyle/>
          <a:p>
            <a:r>
              <a:rPr lang="en-US" sz="1300" dirty="0">
                <a:latin typeface="Tahoma" panose="020B0604030504040204" pitchFamily="34" charset="0"/>
                <a:ea typeface="Tahoma" panose="020B0604030504040204" pitchFamily="34" charset="0"/>
                <a:cs typeface="Tahoma" panose="020B0604030504040204" pitchFamily="34" charset="0"/>
              </a:rPr>
              <a:t>This institution is an equal opportunity provider.</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EBC8B1B-31E5-4BEE-8F7E-D68B475E2C4D}" type="slidenum">
              <a:rPr lang="en-US" smtClean="0"/>
              <a:pPr/>
              <a:t>‹#›</a:t>
            </a:fld>
            <a:endParaRPr lang="en-US"/>
          </a:p>
        </p:txBody>
      </p:sp>
      <p:sp>
        <p:nvSpPr>
          <p:cNvPr id="7" name="Title 1"/>
          <p:cNvSpPr>
            <a:spLocks noGrp="1"/>
          </p:cNvSpPr>
          <p:nvPr>
            <p:ph type="title"/>
          </p:nvPr>
        </p:nvSpPr>
        <p:spPr>
          <a:xfrm>
            <a:off x="457202" y="137160"/>
            <a:ext cx="3008313" cy="1162051"/>
          </a:xfrm>
        </p:spPr>
        <p:txBody>
          <a:bodyPr anchor="b"/>
          <a:lstStyle>
            <a:lvl1pPr algn="l">
              <a:defRPr sz="2400" b="1"/>
            </a:lvl1pPr>
          </a:lstStyle>
          <a:p>
            <a:r>
              <a:rPr lang="en-US"/>
              <a:t>Click to edit Master title style</a:t>
            </a:r>
          </a:p>
        </p:txBody>
      </p:sp>
      <p:sp>
        <p:nvSpPr>
          <p:cNvPr id="8" name="Content Placeholder 2"/>
          <p:cNvSpPr>
            <a:spLocks noGrp="1"/>
          </p:cNvSpPr>
          <p:nvPr>
            <p:ph idx="1" hasCustomPrompt="1"/>
          </p:nvPr>
        </p:nvSpPr>
        <p:spPr>
          <a:xfrm>
            <a:off x="3463636" y="137160"/>
            <a:ext cx="5223164" cy="4568190"/>
          </a:xfrm>
        </p:spPr>
        <p:txBody>
          <a:bodyPr/>
          <a:lstStyle>
            <a:lvl1pPr marL="0" indent="0">
              <a:buNone/>
              <a:defRPr sz="2600"/>
            </a:lvl1pPr>
            <a:lvl2pPr marL="233362" indent="0">
              <a:buNone/>
              <a:defRPr sz="2400"/>
            </a:lvl2pPr>
            <a:lvl3pPr marL="457200" indent="0">
              <a:buNone/>
              <a:defRPr sz="2000"/>
            </a:lvl3pPr>
            <a:lvl4pPr marL="688975" indent="0">
              <a:buNone/>
              <a:defRPr sz="1800"/>
            </a:lvl4pPr>
            <a:lvl5pPr marL="914400" indent="0">
              <a:buNone/>
              <a:defRPr sz="1800"/>
            </a:lvl5pPr>
            <a:lvl6pPr>
              <a:defRPr sz="2000"/>
            </a:lvl6pPr>
            <a:lvl7pPr>
              <a:defRPr sz="2000"/>
            </a:lvl7pPr>
            <a:lvl8pPr>
              <a:defRPr sz="2000"/>
            </a:lvl8pPr>
            <a:lvl9pPr>
              <a:defRPr sz="2000"/>
            </a:lvl9pPr>
          </a:lstStyle>
          <a:p>
            <a:pPr lvl="0"/>
            <a:r>
              <a:rPr lang="en-US"/>
              <a:t>Click to insert media</a:t>
            </a:r>
          </a:p>
        </p:txBody>
      </p:sp>
      <p:sp>
        <p:nvSpPr>
          <p:cNvPr id="10" name="Text Placeholder 3"/>
          <p:cNvSpPr>
            <a:spLocks noGrp="1"/>
          </p:cNvSpPr>
          <p:nvPr>
            <p:ph type="body" sz="half" idx="2"/>
          </p:nvPr>
        </p:nvSpPr>
        <p:spPr>
          <a:xfrm>
            <a:off x="457202" y="1309688"/>
            <a:ext cx="3008313" cy="33956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TextBox 3">
            <a:extLst>
              <a:ext uri="{FF2B5EF4-FFF2-40B4-BE49-F238E27FC236}">
                <a16:creationId xmlns:a16="http://schemas.microsoft.com/office/drawing/2014/main" id="{20723FE5-FD36-220C-1ACA-54D3C8441CE6}"/>
              </a:ext>
            </a:extLst>
          </p:cNvPr>
          <p:cNvSpPr txBox="1"/>
          <p:nvPr userDrawn="1"/>
        </p:nvSpPr>
        <p:spPr>
          <a:xfrm>
            <a:off x="0" y="4778484"/>
            <a:ext cx="5562600" cy="292388"/>
          </a:xfrm>
          <a:prstGeom prst="rect">
            <a:avLst/>
          </a:prstGeom>
          <a:noFill/>
        </p:spPr>
        <p:txBody>
          <a:bodyPr wrap="square" rtlCol="0">
            <a:spAutoFit/>
          </a:bodyPr>
          <a:lstStyle/>
          <a:p>
            <a:r>
              <a:rPr lang="en-US" sz="1300" dirty="0">
                <a:latin typeface="Tahoma" panose="020B0604030504040204" pitchFamily="34" charset="0"/>
                <a:ea typeface="Tahoma" panose="020B0604030504040204" pitchFamily="34" charset="0"/>
                <a:cs typeface="Tahoma" panose="020B0604030504040204" pitchFamily="34" charset="0"/>
              </a:rPr>
              <a:t>This institution is an equal opportunity provider.</a:t>
            </a:r>
          </a:p>
        </p:txBody>
      </p:sp>
    </p:spTree>
    <p:extLst>
      <p:ext uri="{BB962C8B-B14F-4D97-AF65-F5344CB8AC3E}">
        <p14:creationId xmlns:p14="http://schemas.microsoft.com/office/powerpoint/2010/main" val="438921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dia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EBC8B1B-31E5-4BEE-8F7E-D68B475E2C4D}" type="slidenum">
              <a:rPr lang="en-US" smtClean="0"/>
              <a:pPr/>
              <a:t>‹#›</a:t>
            </a:fld>
            <a:endParaRPr lang="en-US"/>
          </a:p>
        </p:txBody>
      </p:sp>
      <p:sp>
        <p:nvSpPr>
          <p:cNvPr id="7" name="Content Placeholder 2"/>
          <p:cNvSpPr>
            <a:spLocks noGrp="1"/>
          </p:cNvSpPr>
          <p:nvPr>
            <p:ph sz="quarter" idx="11" hasCustomPrompt="1"/>
          </p:nvPr>
        </p:nvSpPr>
        <p:spPr>
          <a:xfrm>
            <a:off x="457200" y="137160"/>
            <a:ext cx="8229600" cy="3200400"/>
          </a:xfrm>
        </p:spPr>
        <p:txBody>
          <a:bodyPr/>
          <a:lstStyle>
            <a:lvl1pPr marL="0" indent="0">
              <a:buNone/>
              <a:defRPr/>
            </a:lvl1pPr>
            <a:lvl2pPr marL="233362" indent="0">
              <a:buNone/>
              <a:defRPr/>
            </a:lvl2pPr>
            <a:lvl3pPr marL="457200" indent="0">
              <a:buNone/>
              <a:defRPr/>
            </a:lvl3pPr>
            <a:lvl4pPr marL="688975" indent="0">
              <a:buNone/>
              <a:defRPr/>
            </a:lvl4pPr>
            <a:lvl5pPr marL="914400" indent="0">
              <a:buNone/>
              <a:defRPr/>
            </a:lvl5pPr>
          </a:lstStyle>
          <a:p>
            <a:pPr lvl="0"/>
            <a:r>
              <a:rPr lang="en-US"/>
              <a:t>Click to insert media</a:t>
            </a:r>
          </a:p>
        </p:txBody>
      </p:sp>
      <p:sp>
        <p:nvSpPr>
          <p:cNvPr id="8" name="Title 1"/>
          <p:cNvSpPr>
            <a:spLocks noGrp="1"/>
          </p:cNvSpPr>
          <p:nvPr>
            <p:ph type="title" hasCustomPrompt="1"/>
          </p:nvPr>
        </p:nvSpPr>
        <p:spPr>
          <a:xfrm>
            <a:off x="457200" y="3529011"/>
            <a:ext cx="8229600" cy="566739"/>
          </a:xfrm>
        </p:spPr>
        <p:txBody>
          <a:bodyPr anchor="b">
            <a:noAutofit/>
          </a:bodyPr>
          <a:lstStyle>
            <a:lvl1pPr algn="l">
              <a:defRPr sz="2200" b="1"/>
            </a:lvl1pPr>
          </a:lstStyle>
          <a:p>
            <a:r>
              <a:rPr lang="en-US"/>
              <a:t>Click to Add Caption</a:t>
            </a:r>
          </a:p>
        </p:txBody>
      </p:sp>
      <p:sp>
        <p:nvSpPr>
          <p:cNvPr id="9" name="Text Placeholder 3"/>
          <p:cNvSpPr>
            <a:spLocks noGrp="1"/>
          </p:cNvSpPr>
          <p:nvPr>
            <p:ph type="body" sz="half" idx="12" hasCustomPrompt="1"/>
          </p:nvPr>
        </p:nvSpPr>
        <p:spPr>
          <a:xfrm>
            <a:off x="457200" y="4095750"/>
            <a:ext cx="8229600" cy="6096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description</a:t>
            </a:r>
          </a:p>
        </p:txBody>
      </p:sp>
      <p:sp>
        <p:nvSpPr>
          <p:cNvPr id="4" name="TextBox 3">
            <a:extLst>
              <a:ext uri="{FF2B5EF4-FFF2-40B4-BE49-F238E27FC236}">
                <a16:creationId xmlns:a16="http://schemas.microsoft.com/office/drawing/2014/main" id="{6B7084A5-9797-0FD1-45BC-15D2D455C2CE}"/>
              </a:ext>
            </a:extLst>
          </p:cNvPr>
          <p:cNvSpPr txBox="1"/>
          <p:nvPr userDrawn="1"/>
        </p:nvSpPr>
        <p:spPr>
          <a:xfrm>
            <a:off x="0" y="4778484"/>
            <a:ext cx="5562600" cy="292388"/>
          </a:xfrm>
          <a:prstGeom prst="rect">
            <a:avLst/>
          </a:prstGeom>
          <a:noFill/>
        </p:spPr>
        <p:txBody>
          <a:bodyPr wrap="square" rtlCol="0">
            <a:spAutoFit/>
          </a:bodyPr>
          <a:lstStyle/>
          <a:p>
            <a:r>
              <a:rPr lang="en-US" sz="1300" dirty="0">
                <a:latin typeface="Tahoma" panose="020B0604030504040204" pitchFamily="34" charset="0"/>
                <a:ea typeface="Tahoma" panose="020B0604030504040204" pitchFamily="34" charset="0"/>
                <a:cs typeface="Tahoma" panose="020B0604030504040204" pitchFamily="34" charset="0"/>
              </a:rPr>
              <a:t>This institution is an equal opportunity provider.</a:t>
            </a:r>
          </a:p>
        </p:txBody>
      </p:sp>
    </p:spTree>
    <p:extLst>
      <p:ext uri="{BB962C8B-B14F-4D97-AF65-F5344CB8AC3E}">
        <p14:creationId xmlns:p14="http://schemas.microsoft.com/office/powerpoint/2010/main" val="3126632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dia No Tit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EBC8B1B-31E5-4BEE-8F7E-D68B475E2C4D}" type="slidenum">
              <a:rPr lang="en-US" smtClean="0"/>
              <a:pPr/>
              <a:t>‹#›</a:t>
            </a:fld>
            <a:endParaRPr lang="en-US"/>
          </a:p>
        </p:txBody>
      </p:sp>
      <p:sp>
        <p:nvSpPr>
          <p:cNvPr id="4" name="Content Placeholder 3"/>
          <p:cNvSpPr>
            <a:spLocks noGrp="1"/>
          </p:cNvSpPr>
          <p:nvPr>
            <p:ph sz="quarter" idx="11" hasCustomPrompt="1"/>
          </p:nvPr>
        </p:nvSpPr>
        <p:spPr>
          <a:xfrm>
            <a:off x="457200" y="137160"/>
            <a:ext cx="8229600" cy="4572000"/>
          </a:xfrm>
        </p:spPr>
        <p:txBody>
          <a:bodyPr/>
          <a:lstStyle>
            <a:lvl1pPr marL="0" indent="0">
              <a:buNone/>
              <a:defRPr/>
            </a:lvl1pPr>
            <a:lvl2pPr marL="233362" indent="0">
              <a:buNone/>
              <a:defRPr/>
            </a:lvl2pPr>
            <a:lvl3pPr marL="457200" indent="0">
              <a:buNone/>
              <a:defRPr/>
            </a:lvl3pPr>
            <a:lvl4pPr marL="688975" indent="0">
              <a:buNone/>
              <a:defRPr/>
            </a:lvl4pPr>
            <a:lvl5pPr marL="914400" indent="0">
              <a:buNone/>
              <a:defRPr/>
            </a:lvl5pPr>
          </a:lstStyle>
          <a:p>
            <a:pPr lvl="0"/>
            <a:r>
              <a:rPr lang="en-US"/>
              <a:t>Click to insert media</a:t>
            </a:r>
          </a:p>
        </p:txBody>
      </p:sp>
      <p:sp>
        <p:nvSpPr>
          <p:cNvPr id="5" name="TextBox 4">
            <a:extLst>
              <a:ext uri="{FF2B5EF4-FFF2-40B4-BE49-F238E27FC236}">
                <a16:creationId xmlns:a16="http://schemas.microsoft.com/office/drawing/2014/main" id="{89A7919D-8223-74B3-1EBD-ADAAAAB7C2BB}"/>
              </a:ext>
            </a:extLst>
          </p:cNvPr>
          <p:cNvSpPr txBox="1"/>
          <p:nvPr userDrawn="1"/>
        </p:nvSpPr>
        <p:spPr>
          <a:xfrm>
            <a:off x="0" y="4778484"/>
            <a:ext cx="5562600" cy="292388"/>
          </a:xfrm>
          <a:prstGeom prst="rect">
            <a:avLst/>
          </a:prstGeom>
          <a:noFill/>
        </p:spPr>
        <p:txBody>
          <a:bodyPr wrap="square" rtlCol="0">
            <a:spAutoFit/>
          </a:bodyPr>
          <a:lstStyle/>
          <a:p>
            <a:r>
              <a:rPr lang="en-US" sz="1300" dirty="0">
                <a:latin typeface="Tahoma" panose="020B0604030504040204" pitchFamily="34" charset="0"/>
                <a:ea typeface="Tahoma" panose="020B0604030504040204" pitchFamily="34" charset="0"/>
                <a:cs typeface="Tahoma" panose="020B0604030504040204" pitchFamily="34" charset="0"/>
              </a:rPr>
              <a:t>This institution is an equal opportunity provider.</a:t>
            </a:r>
          </a:p>
        </p:txBody>
      </p:sp>
    </p:spTree>
    <p:extLst>
      <p:ext uri="{BB962C8B-B14F-4D97-AF65-F5344CB8AC3E}">
        <p14:creationId xmlns:p14="http://schemas.microsoft.com/office/powerpoint/2010/main" val="2991660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5E7E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3349"/>
            <a:ext cx="8229600" cy="1143000"/>
          </a:xfrm>
          <a:prstGeom prst="rect">
            <a:avLst/>
          </a:prstGeom>
        </p:spPr>
        <p:txBody>
          <a:bodyPr vert="horz" lIns="91440" tIns="45720" rIns="91440" bIns="45720" rtlCol="0" anchor="ctr">
            <a:normAutofit/>
          </a:bodyPr>
          <a:lstStyle/>
          <a:p>
            <a:r>
              <a:rPr lang="en-US"/>
              <a:t>Click to Add Slide Title</a:t>
            </a:r>
          </a:p>
        </p:txBody>
      </p:sp>
      <p:sp>
        <p:nvSpPr>
          <p:cNvPr id="3" name="Text Placeholder 2"/>
          <p:cNvSpPr>
            <a:spLocks noGrp="1"/>
          </p:cNvSpPr>
          <p:nvPr>
            <p:ph type="body" idx="1"/>
          </p:nvPr>
        </p:nvSpPr>
        <p:spPr>
          <a:xfrm>
            <a:off x="457200" y="1284732"/>
            <a:ext cx="8229600" cy="3429000"/>
          </a:xfrm>
          <a:prstGeom prst="rect">
            <a:avLst/>
          </a:prstGeom>
        </p:spPr>
        <p:txBody>
          <a:bodyPr vert="horz" lIns="91440" tIns="45720" rIns="91440" bIns="45720" rtlCol="0">
            <a:normAutofit/>
          </a:bodyPr>
          <a:lstStyle/>
          <a:p>
            <a:pPr lvl="0"/>
            <a:r>
              <a:rPr lang="en-US"/>
              <a:t>Click to add first level bullet</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userDrawn="1"/>
        </p:nvSpPr>
        <p:spPr>
          <a:xfrm>
            <a:off x="-91440" y="4773930"/>
            <a:ext cx="9326880" cy="320040"/>
          </a:xfrm>
          <a:prstGeom prst="rect">
            <a:avLst/>
          </a:prstGeom>
          <a:solidFill>
            <a:srgbClr val="003D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5" name="Straight Connector 4"/>
          <p:cNvCxnSpPr/>
          <p:nvPr userDrawn="1"/>
        </p:nvCxnSpPr>
        <p:spPr>
          <a:xfrm>
            <a:off x="-91440" y="4800230"/>
            <a:ext cx="9326880" cy="1191"/>
          </a:xfrm>
          <a:prstGeom prst="line">
            <a:avLst/>
          </a:prstGeom>
          <a:ln w="19050">
            <a:solidFill>
              <a:srgbClr val="72AEB6"/>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1440" y="5068868"/>
            <a:ext cx="9326880" cy="1191"/>
          </a:xfrm>
          <a:prstGeom prst="line">
            <a:avLst/>
          </a:prstGeom>
          <a:ln w="19050">
            <a:solidFill>
              <a:srgbClr val="72AEB6"/>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4"/>
          </p:nvPr>
        </p:nvSpPr>
        <p:spPr>
          <a:xfrm>
            <a:off x="6553200" y="4797028"/>
            <a:ext cx="2133600" cy="273844"/>
          </a:xfrm>
          <a:prstGeom prst="rect">
            <a:avLst/>
          </a:prstGeom>
        </p:spPr>
        <p:txBody>
          <a:bodyPr anchor="ctr"/>
          <a:lstStyle>
            <a:lvl1pPr algn="r">
              <a:defRPr sz="1300">
                <a:solidFill>
                  <a:schemeClr val="tx1"/>
                </a:solidFill>
                <a:latin typeface="Century" panose="02040604050505020304" pitchFamily="18" charset="0"/>
              </a:defRPr>
            </a:lvl1pPr>
          </a:lstStyle>
          <a:p>
            <a:fld id="{0EBC8B1B-31E5-4BEE-8F7E-D68B475E2C4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4011" r:id="rId1"/>
    <p:sldLayoutId id="2147484015" r:id="rId2"/>
    <p:sldLayoutId id="2147484009" r:id="rId3"/>
    <p:sldLayoutId id="2147484012" r:id="rId4"/>
    <p:sldLayoutId id="2147484013" r:id="rId5"/>
    <p:sldLayoutId id="2147484016" r:id="rId6"/>
    <p:sldLayoutId id="2147484017" r:id="rId7"/>
    <p:sldLayoutId id="2147484018" r:id="rId8"/>
  </p:sldLayoutIdLst>
  <p:hf hdr="0" dt="0"/>
  <p:txStyles>
    <p:titleStyle>
      <a:lvl1pPr algn="ctr" defTabSz="914400" rtl="0" eaLnBrk="1" latinLnBrk="0" hangingPunct="1">
        <a:spcBef>
          <a:spcPct val="0"/>
        </a:spcBef>
        <a:buNone/>
        <a:tabLst>
          <a:tab pos="3830638" algn="l"/>
        </a:tabLst>
        <a:defRPr sz="4000" b="0" kern="1200" cap="none" spc="50" baseline="0">
          <a:ln w="13335" cmpd="sng">
            <a:noFill/>
            <a:prstDash val="solid"/>
          </a:ln>
          <a:solidFill>
            <a:srgbClr val="013775"/>
          </a:solidFill>
          <a:effectLst/>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spcBef>
          <a:spcPts val="0"/>
        </a:spcBef>
        <a:buClr>
          <a:srgbClr val="013775"/>
        </a:buClr>
        <a:buFont typeface="Arial" pitchFamily="34" charset="0"/>
        <a:buChar char="•"/>
        <a:defRPr sz="2600" kern="12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228600" algn="l" defTabSz="914400" rtl="0" eaLnBrk="1" latinLnBrk="0" hangingPunct="1">
        <a:spcBef>
          <a:spcPts val="0"/>
        </a:spcBef>
        <a:buClr>
          <a:srgbClr val="013775"/>
        </a:buClr>
        <a:buSzPct val="95000"/>
        <a:buFont typeface="Candara" panose="020E0502030303020204" pitchFamily="34" charset="0"/>
        <a:buChar char="−"/>
        <a:defRPr sz="2400" kern="12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2pPr>
      <a:lvl3pPr marL="688975" indent="-231775" algn="l" defTabSz="914400" rtl="0" eaLnBrk="1" latinLnBrk="0" hangingPunct="1">
        <a:spcBef>
          <a:spcPts val="0"/>
        </a:spcBef>
        <a:buClr>
          <a:srgbClr val="013775"/>
        </a:buClr>
        <a:buSzPct val="85000"/>
        <a:buFont typeface="Wingdings" panose="05000000000000000000" pitchFamily="2" charset="2"/>
        <a:buChar char="§"/>
        <a:tabLst/>
        <a:defRPr sz="2000" kern="12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3pPr>
      <a:lvl4pPr marL="914400" indent="-225425" algn="l" defTabSz="914400" rtl="0" eaLnBrk="1" latinLnBrk="0" hangingPunct="1">
        <a:spcBef>
          <a:spcPts val="0"/>
        </a:spcBef>
        <a:buClr>
          <a:srgbClr val="013775"/>
        </a:buClr>
        <a:buFont typeface="Arial" pitchFamily="34" charset="0"/>
        <a:buChar char="•"/>
        <a:tabLst/>
        <a:defRPr sz="1800" kern="1200" baseline="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4pPr>
      <a:lvl5pPr marL="1144588" indent="-228600" algn="l" defTabSz="914400" rtl="0" eaLnBrk="1" latinLnBrk="0" hangingPunct="1">
        <a:spcBef>
          <a:spcPts val="0"/>
        </a:spcBef>
        <a:buClr>
          <a:srgbClr val="013775"/>
        </a:buClr>
        <a:buFont typeface="Arial" pitchFamily="34" charset="0"/>
        <a:buChar char="•"/>
        <a:defRPr sz="1800" kern="1200" baseline="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6.sv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dhs.wisconsin.gov/civil-rights/index.htm"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hyperlink" Target="https://www.fns.usda.gov/civil-righ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hyperlink" Target="mailto:carol.johnson@dhs.wisconsin.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doi.gov/employees/anti-harassment/definitions"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1" y="1783199"/>
            <a:ext cx="8819833" cy="1938992"/>
          </a:xfrm>
        </p:spPr>
        <p:txBody>
          <a:bodyPr/>
          <a:lstStyle/>
          <a:p>
            <a:r>
              <a:rPr lang="en-US" dirty="0">
                <a:latin typeface="Verdana"/>
                <a:ea typeface="Verdana"/>
              </a:rPr>
              <a:t>Civil Rights Training for </a:t>
            </a:r>
            <a:br>
              <a:rPr lang="en-US" dirty="0">
                <a:latin typeface="Verdana"/>
                <a:ea typeface="Verdana"/>
              </a:rPr>
            </a:br>
            <a:r>
              <a:rPr lang="en-US" dirty="0">
                <a:latin typeface="Verdana"/>
                <a:ea typeface="Verdana"/>
              </a:rPr>
              <a:t>USDA Food Nutrition and Distribution Programs</a:t>
            </a:r>
          </a:p>
        </p:txBody>
      </p:sp>
    </p:spTree>
    <p:extLst>
      <p:ext uri="{BB962C8B-B14F-4D97-AF65-F5344CB8AC3E}">
        <p14:creationId xmlns:p14="http://schemas.microsoft.com/office/powerpoint/2010/main" val="1383970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6D6A507-A2A4-3F84-AC67-631E08BA2AE1}"/>
              </a:ext>
            </a:extLst>
          </p:cNvPr>
          <p:cNvSpPr>
            <a:spLocks noGrp="1"/>
          </p:cNvSpPr>
          <p:nvPr>
            <p:ph type="title"/>
          </p:nvPr>
        </p:nvSpPr>
        <p:spPr>
          <a:xfrm>
            <a:off x="457200" y="146304"/>
            <a:ext cx="8229600" cy="1143000"/>
          </a:xfrm>
        </p:spPr>
        <p:txBody>
          <a:bodyPr>
            <a:normAutofit fontScale="90000"/>
          </a:bodyPr>
          <a:lstStyle/>
          <a:p>
            <a:br>
              <a:rPr lang="en-US" spc="0" dirty="0">
                <a:ln>
                  <a:noFill/>
                </a:ln>
              </a:rPr>
            </a:br>
            <a:r>
              <a:rPr lang="en-US" spc="0" dirty="0">
                <a:ln>
                  <a:noFill/>
                </a:ln>
              </a:rPr>
              <a:t>Required </a:t>
            </a:r>
            <a:r>
              <a:rPr kumimoji="0" lang="en-US" b="0" i="0" u="none" strike="noStrike" kern="1200" cap="none" spc="0" normalizeH="0" baseline="0" noProof="0" dirty="0">
                <a:ln>
                  <a:noFill/>
                </a:ln>
                <a:effectLst/>
                <a:uLnTx/>
                <a:uFillTx/>
              </a:rPr>
              <a:t>“And Justice For All” </a:t>
            </a:r>
            <a:r>
              <a:rPr lang="en-US" spc="0" dirty="0">
                <a:ln>
                  <a:noFill/>
                </a:ln>
              </a:rPr>
              <a:t>Poster </a:t>
            </a:r>
            <a:br>
              <a:rPr lang="en-US" dirty="0"/>
            </a:br>
            <a:endParaRPr lang="en-US" dirty="0"/>
          </a:p>
        </p:txBody>
      </p:sp>
      <p:pic>
        <p:nvPicPr>
          <p:cNvPr id="11" name="Content Placeholder 10">
            <a:extLst>
              <a:ext uri="{FF2B5EF4-FFF2-40B4-BE49-F238E27FC236}">
                <a16:creationId xmlns:a16="http://schemas.microsoft.com/office/drawing/2014/main" id="{C4759AC2-BDFD-53D6-2AA3-D4829E54B0D0}"/>
              </a:ext>
            </a:extLst>
          </p:cNvPr>
          <p:cNvPicPr>
            <a:picLocks noGrp="1" noChangeAspect="1"/>
          </p:cNvPicPr>
          <p:nvPr>
            <p:ph sz="half" idx="1"/>
          </p:nvPr>
        </p:nvPicPr>
        <p:blipFill>
          <a:blip r:embed="rId3"/>
          <a:stretch>
            <a:fillRect/>
          </a:stretch>
        </p:blipFill>
        <p:spPr>
          <a:xfrm>
            <a:off x="457200" y="1465304"/>
            <a:ext cx="4022725" cy="3076492"/>
          </a:xfrm>
        </p:spPr>
      </p:pic>
      <p:pic>
        <p:nvPicPr>
          <p:cNvPr id="8" name="Content Placeholder 7" descr="A close-up of a newspaper&#10;&#10;Description automatically generated">
            <a:extLst>
              <a:ext uri="{FF2B5EF4-FFF2-40B4-BE49-F238E27FC236}">
                <a16:creationId xmlns:a16="http://schemas.microsoft.com/office/drawing/2014/main" id="{40BD1590-824F-410F-C431-023276A50D63}"/>
              </a:ext>
            </a:extLst>
          </p:cNvPr>
          <p:cNvPicPr>
            <a:picLocks noGrp="1" noChangeAspect="1"/>
          </p:cNvPicPr>
          <p:nvPr>
            <p:ph sz="half" idx="2"/>
          </p:nvPr>
        </p:nvPicPr>
        <p:blipFill>
          <a:blip r:embed="rId4"/>
          <a:stretch>
            <a:fillRect/>
          </a:stretch>
        </p:blipFill>
        <p:spPr>
          <a:xfrm>
            <a:off x="5564981" y="1289304"/>
            <a:ext cx="2220277" cy="3429000"/>
          </a:xfrm>
          <a:noFill/>
        </p:spPr>
      </p:pic>
      <p:sp>
        <p:nvSpPr>
          <p:cNvPr id="2" name="Slide Number Placeholder 1">
            <a:extLst>
              <a:ext uri="{FF2B5EF4-FFF2-40B4-BE49-F238E27FC236}">
                <a16:creationId xmlns:a16="http://schemas.microsoft.com/office/drawing/2014/main" id="{E7DD31EC-D5CE-241D-0775-77E2EFE27268}"/>
              </a:ext>
            </a:extLst>
          </p:cNvPr>
          <p:cNvSpPr>
            <a:spLocks noGrp="1"/>
          </p:cNvSpPr>
          <p:nvPr>
            <p:ph type="sldNum" sz="quarter" idx="4"/>
          </p:nvPr>
        </p:nvSpPr>
        <p:spPr>
          <a:xfrm>
            <a:off x="6553200" y="4797028"/>
            <a:ext cx="2133600" cy="273844"/>
          </a:xfrm>
        </p:spPr>
        <p:txBody>
          <a:bodyPr anchor="ctr">
            <a:normAutofit/>
          </a:bodyPr>
          <a:lstStyle/>
          <a:p>
            <a:pPr>
              <a:lnSpc>
                <a:spcPct val="90000"/>
              </a:lnSpc>
              <a:spcAft>
                <a:spcPts val="600"/>
              </a:spcAft>
            </a:pPr>
            <a:fld id="{0EBC8B1B-31E5-4BEE-8F7E-D68B475E2C4D}" type="slidenum">
              <a:rPr lang="en-US" smtClean="0"/>
              <a:pPr>
                <a:lnSpc>
                  <a:spcPct val="90000"/>
                </a:lnSpc>
                <a:spcAft>
                  <a:spcPts val="600"/>
                </a:spcAft>
              </a:pPr>
              <a:t>10</a:t>
            </a:fld>
            <a:endParaRPr lang="en-US"/>
          </a:p>
        </p:txBody>
      </p:sp>
    </p:spTree>
    <p:extLst>
      <p:ext uri="{BB962C8B-B14F-4D97-AF65-F5344CB8AC3E}">
        <p14:creationId xmlns:p14="http://schemas.microsoft.com/office/powerpoint/2010/main" val="3552165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4DB62-11C6-B37D-5A3E-7A907BE31B2D}"/>
              </a:ext>
            </a:extLst>
          </p:cNvPr>
          <p:cNvSpPr>
            <a:spLocks noGrp="1"/>
          </p:cNvSpPr>
          <p:nvPr>
            <p:ph type="title"/>
          </p:nvPr>
        </p:nvSpPr>
        <p:spPr>
          <a:xfrm>
            <a:off x="457200" y="133349"/>
            <a:ext cx="8229600" cy="1143000"/>
          </a:xfrm>
        </p:spPr>
        <p:txBody>
          <a:bodyPr anchor="ctr">
            <a:normAutofit/>
          </a:bodyPr>
          <a:lstStyle/>
          <a:p>
            <a:r>
              <a:rPr lang="en-US" dirty="0"/>
              <a:t>Program Information</a:t>
            </a:r>
          </a:p>
        </p:txBody>
      </p:sp>
      <p:sp>
        <p:nvSpPr>
          <p:cNvPr id="5" name="Content Placeholder 2">
            <a:extLst>
              <a:ext uri="{FF2B5EF4-FFF2-40B4-BE49-F238E27FC236}">
                <a16:creationId xmlns:a16="http://schemas.microsoft.com/office/drawing/2014/main" id="{36E157A6-0033-90C7-48FE-0149B6FCB733}"/>
              </a:ext>
            </a:extLst>
          </p:cNvPr>
          <p:cNvSpPr>
            <a:spLocks noGrp="1"/>
          </p:cNvSpPr>
          <p:nvPr>
            <p:ph sz="half" idx="1"/>
          </p:nvPr>
        </p:nvSpPr>
        <p:spPr>
          <a:xfrm>
            <a:off x="457200" y="1289304"/>
            <a:ext cx="4023360" cy="3429000"/>
          </a:xfrm>
        </p:spPr>
        <p:txBody>
          <a:bodyPr>
            <a:normAutofit/>
          </a:bodyPr>
          <a:lstStyle/>
          <a:p>
            <a:pPr>
              <a:lnSpc>
                <a:spcPct val="90000"/>
              </a:lnSpc>
              <a:spcAft>
                <a:spcPts val="600"/>
              </a:spcAft>
            </a:pPr>
            <a:r>
              <a:rPr lang="en-US" sz="1900" dirty="0"/>
              <a:t>Make program information available to public.</a:t>
            </a:r>
          </a:p>
          <a:p>
            <a:pPr marL="0" indent="0">
              <a:lnSpc>
                <a:spcPct val="90000"/>
              </a:lnSpc>
              <a:spcAft>
                <a:spcPts val="600"/>
              </a:spcAft>
              <a:buNone/>
            </a:pPr>
            <a:endParaRPr lang="en-US" sz="1900" dirty="0"/>
          </a:p>
          <a:p>
            <a:pPr>
              <a:lnSpc>
                <a:spcPct val="90000"/>
              </a:lnSpc>
              <a:spcAft>
                <a:spcPts val="600"/>
              </a:spcAft>
            </a:pPr>
            <a:r>
              <a:rPr lang="en-US" sz="1900" dirty="0"/>
              <a:t>Inform potentially eligible person, applicants and participants of:</a:t>
            </a:r>
          </a:p>
          <a:p>
            <a:pPr marL="0" indent="0">
              <a:lnSpc>
                <a:spcPct val="90000"/>
              </a:lnSpc>
              <a:spcAft>
                <a:spcPts val="600"/>
              </a:spcAft>
              <a:buNone/>
            </a:pPr>
            <a:endParaRPr lang="en-US" sz="1900" dirty="0"/>
          </a:p>
          <a:p>
            <a:pPr lvl="1">
              <a:lnSpc>
                <a:spcPct val="90000"/>
              </a:lnSpc>
              <a:spcAft>
                <a:spcPts val="600"/>
              </a:spcAft>
              <a:buChar char="•"/>
            </a:pPr>
            <a:r>
              <a:rPr lang="en-US" sz="1900" dirty="0"/>
              <a:t>Program rights and steps for participation. </a:t>
            </a:r>
          </a:p>
          <a:p>
            <a:pPr marL="228600" lvl="1" indent="0">
              <a:lnSpc>
                <a:spcPct val="90000"/>
              </a:lnSpc>
              <a:spcAft>
                <a:spcPts val="600"/>
              </a:spcAft>
              <a:buNone/>
            </a:pPr>
            <a:endParaRPr lang="en-US" sz="1900" dirty="0"/>
          </a:p>
          <a:p>
            <a:pPr lvl="1">
              <a:lnSpc>
                <a:spcPct val="90000"/>
              </a:lnSpc>
              <a:spcAft>
                <a:spcPts val="600"/>
              </a:spcAft>
              <a:buChar char="•"/>
            </a:pPr>
            <a:r>
              <a:rPr lang="en-US" sz="1900" dirty="0"/>
              <a:t>Changes in programs.</a:t>
            </a:r>
          </a:p>
          <a:p>
            <a:pPr lvl="1">
              <a:lnSpc>
                <a:spcPct val="90000"/>
              </a:lnSpc>
              <a:spcAft>
                <a:spcPts val="600"/>
              </a:spcAft>
              <a:buChar char="•"/>
            </a:pPr>
            <a:endParaRPr lang="en-US" sz="1900" dirty="0"/>
          </a:p>
        </p:txBody>
      </p:sp>
      <p:pic>
        <p:nvPicPr>
          <p:cNvPr id="8" name="Picture 7" descr="Scrabble tiles spelling change with the word chance also displayed.">
            <a:extLst>
              <a:ext uri="{FF2B5EF4-FFF2-40B4-BE49-F238E27FC236}">
                <a16:creationId xmlns:a16="http://schemas.microsoft.com/office/drawing/2014/main" id="{A40C95AC-C088-2FE2-5681-DF000EFC6DA0}"/>
              </a:ext>
            </a:extLst>
          </p:cNvPr>
          <p:cNvPicPr>
            <a:picLocks noChangeAspect="1"/>
          </p:cNvPicPr>
          <p:nvPr/>
        </p:nvPicPr>
        <p:blipFill>
          <a:blip r:embed="rId3"/>
          <a:stretch>
            <a:fillRect/>
          </a:stretch>
        </p:blipFill>
        <p:spPr>
          <a:xfrm>
            <a:off x="4663440" y="1751533"/>
            <a:ext cx="4023360" cy="2504542"/>
          </a:xfrm>
          <a:prstGeom prst="rect">
            <a:avLst/>
          </a:prstGeom>
          <a:noFill/>
        </p:spPr>
      </p:pic>
      <p:sp>
        <p:nvSpPr>
          <p:cNvPr id="4" name="Slide Number Placeholder 3">
            <a:extLst>
              <a:ext uri="{FF2B5EF4-FFF2-40B4-BE49-F238E27FC236}">
                <a16:creationId xmlns:a16="http://schemas.microsoft.com/office/drawing/2014/main" id="{30340A72-8324-E127-C377-9C8C8A1658AD}"/>
              </a:ext>
            </a:extLst>
          </p:cNvPr>
          <p:cNvSpPr>
            <a:spLocks noGrp="1"/>
          </p:cNvSpPr>
          <p:nvPr>
            <p:ph type="sldNum" sz="quarter" idx="4"/>
          </p:nvPr>
        </p:nvSpPr>
        <p:spPr>
          <a:xfrm>
            <a:off x="6553200" y="4797028"/>
            <a:ext cx="2133600" cy="273844"/>
          </a:xfrm>
        </p:spPr>
        <p:txBody>
          <a:bodyPr anchor="ctr">
            <a:normAutofit/>
          </a:bodyPr>
          <a:lstStyle/>
          <a:p>
            <a:pPr>
              <a:lnSpc>
                <a:spcPct val="90000"/>
              </a:lnSpc>
              <a:spcAft>
                <a:spcPts val="600"/>
              </a:spcAft>
            </a:pPr>
            <a:fld id="{0EBC8B1B-31E5-4BEE-8F7E-D68B475E2C4D}" type="slidenum">
              <a:rPr lang="en-US" smtClean="0"/>
              <a:pPr>
                <a:lnSpc>
                  <a:spcPct val="90000"/>
                </a:lnSpc>
                <a:spcAft>
                  <a:spcPts val="600"/>
                </a:spcAft>
              </a:pPr>
              <a:t>11</a:t>
            </a:fld>
            <a:endParaRPr lang="en-US"/>
          </a:p>
        </p:txBody>
      </p:sp>
    </p:spTree>
    <p:extLst>
      <p:ext uri="{BB962C8B-B14F-4D97-AF65-F5344CB8AC3E}">
        <p14:creationId xmlns:p14="http://schemas.microsoft.com/office/powerpoint/2010/main" val="3451710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DA8FF-C414-3721-AE70-B623C7DA23DC}"/>
              </a:ext>
            </a:extLst>
          </p:cNvPr>
          <p:cNvSpPr>
            <a:spLocks noGrp="1"/>
          </p:cNvSpPr>
          <p:nvPr>
            <p:ph type="title"/>
          </p:nvPr>
        </p:nvSpPr>
        <p:spPr>
          <a:xfrm>
            <a:off x="457200" y="133349"/>
            <a:ext cx="8229600" cy="1143000"/>
          </a:xfrm>
        </p:spPr>
        <p:txBody>
          <a:bodyPr vert="horz" lIns="91440" tIns="45720" rIns="91440" bIns="45720" rtlCol="0" anchor="ctr">
            <a:normAutofit/>
          </a:bodyPr>
          <a:lstStyle/>
          <a:p>
            <a:r>
              <a:rPr lang="en-US" b="0" kern="1200" cap="none" spc="50" baseline="0" dirty="0">
                <a:ln w="13335" cmpd="sng">
                  <a:noFill/>
                  <a:prstDash val="solid"/>
                </a:ln>
                <a:effectLst/>
                <a:latin typeface="Verdana" panose="020B0604030504040204" pitchFamily="34" charset="0"/>
                <a:ea typeface="Verdana" panose="020B0604030504040204" pitchFamily="34" charset="0"/>
                <a:cs typeface="Verdana" panose="020B0604030504040204" pitchFamily="34" charset="0"/>
              </a:rPr>
              <a:t>Nondiscrimination Statement</a:t>
            </a:r>
          </a:p>
        </p:txBody>
      </p:sp>
      <p:pic>
        <p:nvPicPr>
          <p:cNvPr id="5" name="Content Placeholder 14" descr="USDA Nondiscrimination Statement image from USDA website.">
            <a:extLst>
              <a:ext uri="{FF2B5EF4-FFF2-40B4-BE49-F238E27FC236}">
                <a16:creationId xmlns:a16="http://schemas.microsoft.com/office/drawing/2014/main" id="{B76BFEFA-60FC-7DD2-1B4B-21F54E205000}"/>
              </a:ext>
            </a:extLst>
          </p:cNvPr>
          <p:cNvPicPr>
            <a:picLocks noGrp="1" noChangeAspect="1"/>
          </p:cNvPicPr>
          <p:nvPr>
            <p:ph sz="half" idx="1"/>
          </p:nvPr>
        </p:nvPicPr>
        <p:blipFill>
          <a:blip r:embed="rId3"/>
          <a:stretch>
            <a:fillRect/>
          </a:stretch>
        </p:blipFill>
        <p:spPr>
          <a:xfrm>
            <a:off x="457200" y="1394460"/>
            <a:ext cx="4023360" cy="3218687"/>
          </a:xfrm>
          <a:noFill/>
        </p:spPr>
      </p:pic>
      <p:sp>
        <p:nvSpPr>
          <p:cNvPr id="7" name="TextBox 6">
            <a:extLst>
              <a:ext uri="{FF2B5EF4-FFF2-40B4-BE49-F238E27FC236}">
                <a16:creationId xmlns:a16="http://schemas.microsoft.com/office/drawing/2014/main" id="{8EB823A2-3941-E341-2A55-1D233052396E}"/>
              </a:ext>
            </a:extLst>
          </p:cNvPr>
          <p:cNvSpPr txBox="1"/>
          <p:nvPr/>
        </p:nvSpPr>
        <p:spPr>
          <a:xfrm>
            <a:off x="4663440" y="1289304"/>
            <a:ext cx="4023360" cy="3429000"/>
          </a:xfrm>
          <a:prstGeom prst="rect">
            <a:avLst/>
          </a:prstGeom>
        </p:spPr>
        <p:txBody>
          <a:bodyPr vert="horz" lIns="91440" tIns="45720" rIns="91440" bIns="45720" rtlCol="0">
            <a:normAutofit/>
          </a:bodyPr>
          <a:lstStyle/>
          <a:p>
            <a:pPr>
              <a:spcAft>
                <a:spcPts val="600"/>
              </a:spcAft>
              <a:buClr>
                <a:srgbClr val="013775"/>
              </a:buClr>
            </a:pPr>
            <a:r>
              <a:rPr lang="en-US" sz="24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It is important to convey a  message of equal opportunity in </a:t>
            </a:r>
            <a:r>
              <a:rPr lang="en-US" sz="2400" b="1" u="sng"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all</a:t>
            </a:r>
            <a:r>
              <a:rPr lang="en-US" sz="24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materials</a:t>
            </a:r>
            <a:r>
              <a:rPr lang="en-US" sz="2400" i="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used to provide program information:</a:t>
            </a:r>
          </a:p>
          <a:p>
            <a:pPr marL="342900" indent="-342900">
              <a:spcAft>
                <a:spcPts val="600"/>
              </a:spcAft>
              <a:buClr>
                <a:srgbClr val="013775"/>
              </a:buClr>
              <a:buFont typeface="Arial"/>
              <a:buChar char="•"/>
            </a:pPr>
            <a:r>
              <a:rPr lang="en-US" sz="24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Webpage</a:t>
            </a:r>
          </a:p>
          <a:p>
            <a:pPr marL="342900" indent="-342900">
              <a:spcAft>
                <a:spcPts val="600"/>
              </a:spcAft>
              <a:buClr>
                <a:srgbClr val="013775"/>
              </a:buClr>
              <a:buFont typeface="Arial"/>
              <a:buChar char="•"/>
            </a:pPr>
            <a:r>
              <a:rPr lang="en-US" sz="24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Program literature </a:t>
            </a:r>
          </a:p>
          <a:p>
            <a:pPr marL="342900" indent="-342900">
              <a:spcAft>
                <a:spcPts val="600"/>
              </a:spcAft>
              <a:buClr>
                <a:srgbClr val="013775"/>
              </a:buClr>
              <a:buFont typeface="Arial"/>
              <a:buChar char="•"/>
            </a:pPr>
            <a:r>
              <a:rPr lang="en-US" sz="24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Eligibility form</a:t>
            </a:r>
          </a:p>
        </p:txBody>
      </p:sp>
      <p:sp>
        <p:nvSpPr>
          <p:cNvPr id="4" name="Slide Number Placeholder 3">
            <a:extLst>
              <a:ext uri="{FF2B5EF4-FFF2-40B4-BE49-F238E27FC236}">
                <a16:creationId xmlns:a16="http://schemas.microsoft.com/office/drawing/2014/main" id="{45013C33-F383-E864-E0C6-BDACA27A168E}"/>
              </a:ext>
            </a:extLst>
          </p:cNvPr>
          <p:cNvSpPr>
            <a:spLocks noGrp="1"/>
          </p:cNvSpPr>
          <p:nvPr>
            <p:ph type="sldNum" sz="quarter" idx="4"/>
          </p:nvPr>
        </p:nvSpPr>
        <p:spPr>
          <a:xfrm>
            <a:off x="6553200" y="4797028"/>
            <a:ext cx="2133600" cy="273844"/>
          </a:xfrm>
        </p:spPr>
        <p:txBody>
          <a:bodyPr anchor="ctr">
            <a:normAutofit/>
          </a:bodyPr>
          <a:lstStyle/>
          <a:p>
            <a:pPr>
              <a:lnSpc>
                <a:spcPct val="90000"/>
              </a:lnSpc>
              <a:spcAft>
                <a:spcPts val="600"/>
              </a:spcAft>
            </a:pPr>
            <a:fld id="{0EBC8B1B-31E5-4BEE-8F7E-D68B475E2C4D}" type="slidenum">
              <a:rPr lang="en-US" smtClean="0"/>
              <a:pPr>
                <a:lnSpc>
                  <a:spcPct val="90000"/>
                </a:lnSpc>
                <a:spcAft>
                  <a:spcPts val="600"/>
                </a:spcAft>
              </a:pPr>
              <a:t>12</a:t>
            </a:fld>
            <a:endParaRPr lang="en-US"/>
          </a:p>
        </p:txBody>
      </p:sp>
    </p:spTree>
    <p:extLst>
      <p:ext uri="{BB962C8B-B14F-4D97-AF65-F5344CB8AC3E}">
        <p14:creationId xmlns:p14="http://schemas.microsoft.com/office/powerpoint/2010/main" val="421881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E44EB-60C7-BC60-EA72-51EC6A988F1A}"/>
              </a:ext>
            </a:extLst>
          </p:cNvPr>
          <p:cNvSpPr>
            <a:spLocks noGrp="1"/>
          </p:cNvSpPr>
          <p:nvPr>
            <p:ph type="ctrTitle"/>
          </p:nvPr>
        </p:nvSpPr>
        <p:spPr/>
        <p:txBody>
          <a:bodyPr/>
          <a:lstStyle/>
          <a:p>
            <a:r>
              <a:rPr lang="en-US" dirty="0"/>
              <a:t>Discussion</a:t>
            </a:r>
          </a:p>
        </p:txBody>
      </p:sp>
      <p:sp>
        <p:nvSpPr>
          <p:cNvPr id="3" name="Subtitle 2">
            <a:extLst>
              <a:ext uri="{FF2B5EF4-FFF2-40B4-BE49-F238E27FC236}">
                <a16:creationId xmlns:a16="http://schemas.microsoft.com/office/drawing/2014/main" id="{6B291E89-F126-5044-D43B-FEBDBC8CE069}"/>
              </a:ext>
            </a:extLst>
          </p:cNvPr>
          <p:cNvSpPr>
            <a:spLocks noGrp="1"/>
          </p:cNvSpPr>
          <p:nvPr>
            <p:ph type="subTitle" idx="1"/>
          </p:nvPr>
        </p:nvSpPr>
        <p:spPr/>
        <p:txBody>
          <a:bodyPr>
            <a:normAutofit/>
          </a:bodyPr>
          <a:lstStyle/>
          <a:p>
            <a:r>
              <a:rPr lang="en-US" sz="2400"/>
              <a:t>Consider the following. . .</a:t>
            </a:r>
          </a:p>
        </p:txBody>
      </p:sp>
    </p:spTree>
    <p:extLst>
      <p:ext uri="{BB962C8B-B14F-4D97-AF65-F5344CB8AC3E}">
        <p14:creationId xmlns:p14="http://schemas.microsoft.com/office/powerpoint/2010/main" val="1802059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27197-AC34-A6C3-B875-66423773D660}"/>
              </a:ext>
            </a:extLst>
          </p:cNvPr>
          <p:cNvSpPr>
            <a:spLocks noGrp="1"/>
          </p:cNvSpPr>
          <p:nvPr>
            <p:ph type="title"/>
          </p:nvPr>
        </p:nvSpPr>
        <p:spPr>
          <a:xfrm>
            <a:off x="457200" y="198772"/>
            <a:ext cx="8229600" cy="1143000"/>
          </a:xfrm>
        </p:spPr>
        <p:txBody>
          <a:bodyPr>
            <a:noAutofit/>
          </a:bodyPr>
          <a:lstStyle/>
          <a:p>
            <a:pPr algn="l"/>
            <a:r>
              <a:rPr lang="en-US" sz="2800" b="1" dirty="0">
                <a:effectLst/>
                <a:latin typeface="Verdana" panose="020B0604030504040204" pitchFamily="34" charset="0"/>
                <a:ea typeface="Calibri" panose="020F0502020204030204" pitchFamily="34" charset="0"/>
                <a:cs typeface="Times New Roman" panose="02020603050405020304" pitchFamily="18" charset="0"/>
              </a:rPr>
              <a:t>The pantry distribution site must display the “And Justice for All” poster in a publicly visible location.</a:t>
            </a:r>
            <a:endParaRPr lang="en-US" sz="2800" b="1" dirty="0"/>
          </a:p>
        </p:txBody>
      </p:sp>
      <p:sp>
        <p:nvSpPr>
          <p:cNvPr id="3" name="Content Placeholder 2">
            <a:extLst>
              <a:ext uri="{FF2B5EF4-FFF2-40B4-BE49-F238E27FC236}">
                <a16:creationId xmlns:a16="http://schemas.microsoft.com/office/drawing/2014/main" id="{83D1ABF1-93CB-8563-4DE6-6663E486C2B3}"/>
              </a:ext>
            </a:extLst>
          </p:cNvPr>
          <p:cNvSpPr>
            <a:spLocks noGrp="1"/>
          </p:cNvSpPr>
          <p:nvPr>
            <p:ph sz="quarter" idx="10"/>
          </p:nvPr>
        </p:nvSpPr>
        <p:spPr>
          <a:xfrm>
            <a:off x="457200" y="1550126"/>
            <a:ext cx="8229600" cy="3168178"/>
          </a:xfrm>
        </p:spPr>
        <p:txBody>
          <a:bodyPr>
            <a:normAutofit/>
          </a:bodyPr>
          <a:lstStyle/>
          <a:p>
            <a:pPr>
              <a:buFont typeface="Wingdings" panose="05000000000000000000" pitchFamily="2" charset="2"/>
              <a:buChar char="q"/>
            </a:pPr>
            <a:endParaRPr lang="en-US" sz="2000" dirty="0"/>
          </a:p>
          <a:p>
            <a:pPr>
              <a:buFont typeface="Wingdings" panose="05000000000000000000" pitchFamily="2" charset="2"/>
              <a:buChar char="q"/>
            </a:pPr>
            <a:endParaRPr lang="en-US" sz="2000" dirty="0"/>
          </a:p>
          <a:p>
            <a:pPr marL="0" indent="0">
              <a:buNone/>
            </a:pPr>
            <a:endParaRPr lang="en-US" sz="2000" dirty="0"/>
          </a:p>
          <a:p>
            <a:pPr>
              <a:buFont typeface="Wingdings" panose="05000000000000000000" pitchFamily="2" charset="2"/>
              <a:buChar char="q"/>
            </a:pPr>
            <a:r>
              <a:rPr lang="en-US" sz="2400" b="1" dirty="0">
                <a:solidFill>
                  <a:srgbClr val="013775"/>
                </a:solidFill>
              </a:rPr>
              <a:t>True</a:t>
            </a:r>
          </a:p>
          <a:p>
            <a:pPr marL="0" indent="0">
              <a:buNone/>
            </a:pPr>
            <a:endParaRPr lang="en-US" sz="2400" b="1" dirty="0">
              <a:solidFill>
                <a:srgbClr val="013775"/>
              </a:solidFill>
            </a:endParaRPr>
          </a:p>
          <a:p>
            <a:pPr>
              <a:buFont typeface="Wingdings" panose="05000000000000000000" pitchFamily="2" charset="2"/>
              <a:buChar char="q"/>
            </a:pPr>
            <a:r>
              <a:rPr lang="en-US" sz="2400" b="1" dirty="0">
                <a:solidFill>
                  <a:srgbClr val="013775"/>
                </a:solidFill>
              </a:rPr>
              <a:t>False</a:t>
            </a:r>
          </a:p>
        </p:txBody>
      </p:sp>
      <p:sp>
        <p:nvSpPr>
          <p:cNvPr id="4" name="Slide Number Placeholder 3">
            <a:extLst>
              <a:ext uri="{FF2B5EF4-FFF2-40B4-BE49-F238E27FC236}">
                <a16:creationId xmlns:a16="http://schemas.microsoft.com/office/drawing/2014/main" id="{E8A5FA89-FDE5-CB6B-C134-11195584C2A3}"/>
              </a:ext>
            </a:extLst>
          </p:cNvPr>
          <p:cNvSpPr>
            <a:spLocks noGrp="1"/>
          </p:cNvSpPr>
          <p:nvPr>
            <p:ph type="sldNum" sz="quarter" idx="4"/>
          </p:nvPr>
        </p:nvSpPr>
        <p:spPr/>
        <p:txBody>
          <a:bodyPr/>
          <a:lstStyle/>
          <a:p>
            <a:fld id="{0EBC8B1B-31E5-4BEE-8F7E-D68B475E2C4D}" type="slidenum">
              <a:rPr lang="en-US" smtClean="0"/>
              <a:pPr/>
              <a:t>14</a:t>
            </a:fld>
            <a:endParaRPr lang="en-US"/>
          </a:p>
        </p:txBody>
      </p:sp>
    </p:spTree>
    <p:extLst>
      <p:ext uri="{BB962C8B-B14F-4D97-AF65-F5344CB8AC3E}">
        <p14:creationId xmlns:p14="http://schemas.microsoft.com/office/powerpoint/2010/main" val="783944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E3B98-57BA-6998-10AD-789E086A02D9}"/>
              </a:ext>
            </a:extLst>
          </p:cNvPr>
          <p:cNvSpPr>
            <a:spLocks noGrp="1"/>
          </p:cNvSpPr>
          <p:nvPr>
            <p:ph type="title"/>
          </p:nvPr>
        </p:nvSpPr>
        <p:spPr>
          <a:xfrm>
            <a:off x="457200" y="133349"/>
            <a:ext cx="8229600" cy="1143000"/>
          </a:xfrm>
        </p:spPr>
        <p:txBody>
          <a:bodyPr anchor="ctr">
            <a:normAutofit/>
          </a:bodyPr>
          <a:lstStyle/>
          <a:p>
            <a:r>
              <a:rPr lang="en-US" sz="3700" dirty="0"/>
              <a:t>Limited English Proficiency</a:t>
            </a:r>
          </a:p>
        </p:txBody>
      </p:sp>
      <p:pic>
        <p:nvPicPr>
          <p:cNvPr id="3" name="Picture 2" descr="Hello displayed in other languages in bright colors.">
            <a:extLst>
              <a:ext uri="{FF2B5EF4-FFF2-40B4-BE49-F238E27FC236}">
                <a16:creationId xmlns:a16="http://schemas.microsoft.com/office/drawing/2014/main" id="{CDF67CBA-3B64-CBDA-05A3-D6139CB42EA4}"/>
              </a:ext>
            </a:extLst>
          </p:cNvPr>
          <p:cNvPicPr>
            <a:picLocks noChangeAspect="1"/>
          </p:cNvPicPr>
          <p:nvPr/>
        </p:nvPicPr>
        <p:blipFill>
          <a:blip r:embed="rId3"/>
          <a:stretch>
            <a:fillRect/>
          </a:stretch>
        </p:blipFill>
        <p:spPr>
          <a:xfrm>
            <a:off x="457200" y="1492465"/>
            <a:ext cx="4023360" cy="3022678"/>
          </a:xfrm>
          <a:prstGeom prst="rect">
            <a:avLst/>
          </a:prstGeom>
          <a:noFill/>
        </p:spPr>
      </p:pic>
      <p:sp>
        <p:nvSpPr>
          <p:cNvPr id="4" name="Content Placeholder 3">
            <a:extLst>
              <a:ext uri="{FF2B5EF4-FFF2-40B4-BE49-F238E27FC236}">
                <a16:creationId xmlns:a16="http://schemas.microsoft.com/office/drawing/2014/main" id="{81EC13F4-2214-EDB1-6C2C-EB1B2CFA38F0}"/>
              </a:ext>
            </a:extLst>
          </p:cNvPr>
          <p:cNvSpPr>
            <a:spLocks noGrp="1"/>
          </p:cNvSpPr>
          <p:nvPr>
            <p:ph sz="half" idx="2"/>
          </p:nvPr>
        </p:nvSpPr>
        <p:spPr>
          <a:xfrm>
            <a:off x="4663440" y="1355508"/>
            <a:ext cx="4023360" cy="3242618"/>
          </a:xfrm>
        </p:spPr>
        <p:txBody>
          <a:bodyPr>
            <a:normAutofit lnSpcReduction="10000"/>
          </a:bodyPr>
          <a:lstStyle/>
          <a:p>
            <a:pPr>
              <a:lnSpc>
                <a:spcPct val="90000"/>
              </a:lnSpc>
              <a:spcAft>
                <a:spcPts val="600"/>
              </a:spcAft>
            </a:pPr>
            <a:r>
              <a:rPr lang="en-US" sz="2200" dirty="0"/>
              <a:t>Required for participants when English is not primary language.</a:t>
            </a:r>
          </a:p>
          <a:p>
            <a:pPr marL="0" indent="0">
              <a:lnSpc>
                <a:spcPct val="90000"/>
              </a:lnSpc>
              <a:spcAft>
                <a:spcPts val="600"/>
              </a:spcAft>
              <a:buNone/>
            </a:pPr>
            <a:endParaRPr lang="en-US" sz="2200" dirty="0"/>
          </a:p>
          <a:p>
            <a:pPr>
              <a:lnSpc>
                <a:spcPct val="90000"/>
              </a:lnSpc>
              <a:spcAft>
                <a:spcPts val="600"/>
              </a:spcAft>
            </a:pPr>
            <a:r>
              <a:rPr lang="en-US" sz="2200" dirty="0"/>
              <a:t>Language assistance must be accurate, timely, effective.</a:t>
            </a:r>
          </a:p>
          <a:p>
            <a:pPr marL="0" indent="0">
              <a:lnSpc>
                <a:spcPct val="90000"/>
              </a:lnSpc>
              <a:spcAft>
                <a:spcPts val="600"/>
              </a:spcAft>
              <a:buNone/>
            </a:pPr>
            <a:endParaRPr lang="en-US" sz="2200" dirty="0"/>
          </a:p>
          <a:p>
            <a:pPr>
              <a:lnSpc>
                <a:spcPct val="90000"/>
              </a:lnSpc>
              <a:spcAft>
                <a:spcPts val="600"/>
              </a:spcAft>
            </a:pPr>
            <a:r>
              <a:rPr lang="en-US" sz="2200" dirty="0"/>
              <a:t>No cost to the limited English proficient person.</a:t>
            </a:r>
          </a:p>
          <a:p>
            <a:pPr marL="0" indent="0">
              <a:lnSpc>
                <a:spcPct val="90000"/>
              </a:lnSpc>
              <a:buNone/>
            </a:pPr>
            <a:endParaRPr lang="en-US" sz="2200" dirty="0"/>
          </a:p>
        </p:txBody>
      </p:sp>
      <p:sp>
        <p:nvSpPr>
          <p:cNvPr id="5" name="Slide Number Placeholder 4">
            <a:extLst>
              <a:ext uri="{FF2B5EF4-FFF2-40B4-BE49-F238E27FC236}">
                <a16:creationId xmlns:a16="http://schemas.microsoft.com/office/drawing/2014/main" id="{9748B431-67C3-8CFB-17E3-93EC1329BE2A}"/>
              </a:ext>
            </a:extLst>
          </p:cNvPr>
          <p:cNvSpPr>
            <a:spLocks noGrp="1"/>
          </p:cNvSpPr>
          <p:nvPr>
            <p:ph type="sldNum" sz="quarter" idx="4"/>
          </p:nvPr>
        </p:nvSpPr>
        <p:spPr>
          <a:xfrm>
            <a:off x="6553200" y="4797028"/>
            <a:ext cx="2133600" cy="273844"/>
          </a:xfrm>
        </p:spPr>
        <p:txBody>
          <a:bodyPr anchor="ctr">
            <a:normAutofit/>
          </a:bodyPr>
          <a:lstStyle/>
          <a:p>
            <a:pPr>
              <a:lnSpc>
                <a:spcPct val="90000"/>
              </a:lnSpc>
              <a:spcAft>
                <a:spcPts val="600"/>
              </a:spcAft>
            </a:pPr>
            <a:fld id="{0EBC8B1B-31E5-4BEE-8F7E-D68B475E2C4D}" type="slidenum">
              <a:rPr lang="en-US" smtClean="0"/>
              <a:pPr>
                <a:lnSpc>
                  <a:spcPct val="90000"/>
                </a:lnSpc>
                <a:spcAft>
                  <a:spcPts val="600"/>
                </a:spcAft>
              </a:pPr>
              <a:t>15</a:t>
            </a:fld>
            <a:endParaRPr lang="en-US"/>
          </a:p>
        </p:txBody>
      </p:sp>
    </p:spTree>
    <p:extLst>
      <p:ext uri="{BB962C8B-B14F-4D97-AF65-F5344CB8AC3E}">
        <p14:creationId xmlns:p14="http://schemas.microsoft.com/office/powerpoint/2010/main" val="3758404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FF6CA-6782-FA11-53E5-4EEB2E65DEDE}"/>
              </a:ext>
            </a:extLst>
          </p:cNvPr>
          <p:cNvSpPr>
            <a:spLocks noGrp="1"/>
          </p:cNvSpPr>
          <p:nvPr>
            <p:ph type="title"/>
          </p:nvPr>
        </p:nvSpPr>
        <p:spPr/>
        <p:txBody>
          <a:bodyPr>
            <a:normAutofit/>
          </a:bodyPr>
          <a:lstStyle/>
          <a:p>
            <a:r>
              <a:rPr lang="en-US" sz="2800" dirty="0"/>
              <a:t>Language Assistance Serving </a:t>
            </a:r>
            <a:br>
              <a:rPr lang="en-US" sz="2800" dirty="0"/>
            </a:br>
            <a:r>
              <a:rPr lang="en-US" sz="2800" dirty="0"/>
              <a:t>Limited English Proficiency Households</a:t>
            </a:r>
          </a:p>
        </p:txBody>
      </p:sp>
      <p:pic>
        <p:nvPicPr>
          <p:cNvPr id="9" name="Picture 8" descr="Diverse volunteers sorting food donations and boxes.">
            <a:extLst>
              <a:ext uri="{FF2B5EF4-FFF2-40B4-BE49-F238E27FC236}">
                <a16:creationId xmlns:a16="http://schemas.microsoft.com/office/drawing/2014/main" id="{2E266E43-586F-F04B-1739-BBA228A621EE}"/>
              </a:ext>
            </a:extLst>
          </p:cNvPr>
          <p:cNvPicPr>
            <a:picLocks noChangeAspect="1"/>
          </p:cNvPicPr>
          <p:nvPr/>
        </p:nvPicPr>
        <p:blipFill>
          <a:blip r:embed="rId3"/>
          <a:stretch>
            <a:fillRect/>
          </a:stretch>
        </p:blipFill>
        <p:spPr>
          <a:xfrm>
            <a:off x="547751" y="1628503"/>
            <a:ext cx="3816716" cy="2538600"/>
          </a:xfrm>
          <a:prstGeom prst="rect">
            <a:avLst/>
          </a:prstGeom>
        </p:spPr>
      </p:pic>
      <p:grpSp>
        <p:nvGrpSpPr>
          <p:cNvPr id="10" name="Group 9" descr="Blue box with white letters says,&#10;Bilingual volunteers.">
            <a:extLst>
              <a:ext uri="{FF2B5EF4-FFF2-40B4-BE49-F238E27FC236}">
                <a16:creationId xmlns:a16="http://schemas.microsoft.com/office/drawing/2014/main" id="{19259B5B-63FA-F93E-5CBF-8EC54C1DE25D}"/>
              </a:ext>
            </a:extLst>
          </p:cNvPr>
          <p:cNvGrpSpPr/>
          <p:nvPr/>
        </p:nvGrpSpPr>
        <p:grpSpPr>
          <a:xfrm>
            <a:off x="4566332" y="1499171"/>
            <a:ext cx="3815668" cy="767779"/>
            <a:chOff x="0" y="27871"/>
            <a:chExt cx="4023360" cy="1072579"/>
          </a:xfrm>
        </p:grpSpPr>
        <p:sp>
          <p:nvSpPr>
            <p:cNvPr id="11" name="Rectangle: Rounded Corners 10">
              <a:extLst>
                <a:ext uri="{FF2B5EF4-FFF2-40B4-BE49-F238E27FC236}">
                  <a16:creationId xmlns:a16="http://schemas.microsoft.com/office/drawing/2014/main" id="{CE30E387-3986-5F5C-8FC4-EED26593EF32}"/>
                </a:ext>
              </a:extLst>
            </p:cNvPr>
            <p:cNvSpPr/>
            <p:nvPr/>
          </p:nvSpPr>
          <p:spPr>
            <a:xfrm>
              <a:off x="0" y="27871"/>
              <a:ext cx="4023360" cy="10725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3" name="Rectangle: Rounded Corners 4">
              <a:extLst>
                <a:ext uri="{FF2B5EF4-FFF2-40B4-BE49-F238E27FC236}">
                  <a16:creationId xmlns:a16="http://schemas.microsoft.com/office/drawing/2014/main" id="{6DA4E84A-A5BA-E698-E4F2-72044C916873}"/>
                </a:ext>
              </a:extLst>
            </p:cNvPr>
            <p:cNvSpPr txBox="1"/>
            <p:nvPr/>
          </p:nvSpPr>
          <p:spPr>
            <a:xfrm>
              <a:off x="52359" y="80230"/>
              <a:ext cx="3918642" cy="9678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400" kern="1200" dirty="0">
                  <a:latin typeface="Tahoma" panose="020B0604030504040204" pitchFamily="34" charset="0"/>
                  <a:ea typeface="Tahoma" panose="020B0604030504040204" pitchFamily="34" charset="0"/>
                  <a:cs typeface="Tahoma" panose="020B0604030504040204" pitchFamily="34" charset="0"/>
                </a:rPr>
                <a:t>Bilingual volunteers.</a:t>
              </a:r>
            </a:p>
          </p:txBody>
        </p:sp>
      </p:grpSp>
      <p:grpSp>
        <p:nvGrpSpPr>
          <p:cNvPr id="15" name="Group 14" descr="Blue box with white text that says, Public service interpreter">
            <a:extLst>
              <a:ext uri="{FF2B5EF4-FFF2-40B4-BE49-F238E27FC236}">
                <a16:creationId xmlns:a16="http://schemas.microsoft.com/office/drawing/2014/main" id="{FF01EE0A-BFF9-058B-2A0D-3767F1780D90}"/>
              </a:ext>
            </a:extLst>
          </p:cNvPr>
          <p:cNvGrpSpPr/>
          <p:nvPr/>
        </p:nvGrpSpPr>
        <p:grpSpPr>
          <a:xfrm>
            <a:off x="4618691" y="2495329"/>
            <a:ext cx="3815668" cy="767779"/>
            <a:chOff x="0" y="1178210"/>
            <a:chExt cx="4023360" cy="1072579"/>
          </a:xfrm>
        </p:grpSpPr>
        <p:sp>
          <p:nvSpPr>
            <p:cNvPr id="18" name="Rectangle: Rounded Corners 17">
              <a:extLst>
                <a:ext uri="{FF2B5EF4-FFF2-40B4-BE49-F238E27FC236}">
                  <a16:creationId xmlns:a16="http://schemas.microsoft.com/office/drawing/2014/main" id="{BB03A7D2-B6CE-62BA-7BBA-2BFAAD799CDB}"/>
                </a:ext>
              </a:extLst>
            </p:cNvPr>
            <p:cNvSpPr/>
            <p:nvPr/>
          </p:nvSpPr>
          <p:spPr>
            <a:xfrm>
              <a:off x="0" y="1178210"/>
              <a:ext cx="4023360" cy="10725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9" name="Rectangle: Rounded Corners 4">
              <a:extLst>
                <a:ext uri="{FF2B5EF4-FFF2-40B4-BE49-F238E27FC236}">
                  <a16:creationId xmlns:a16="http://schemas.microsoft.com/office/drawing/2014/main" id="{A849A914-35BC-C6CC-711F-224B24B9753F}"/>
                </a:ext>
              </a:extLst>
            </p:cNvPr>
            <p:cNvSpPr txBox="1"/>
            <p:nvPr/>
          </p:nvSpPr>
          <p:spPr>
            <a:xfrm>
              <a:off x="52359" y="1230569"/>
              <a:ext cx="3918642" cy="9678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400" kern="1200" dirty="0">
                  <a:latin typeface="Tahoma" panose="020B0604030504040204" pitchFamily="34" charset="0"/>
                  <a:ea typeface="Tahoma" panose="020B0604030504040204" pitchFamily="34" charset="0"/>
                  <a:cs typeface="Tahoma" panose="020B0604030504040204" pitchFamily="34" charset="0"/>
                </a:rPr>
                <a:t>Public service interpreter.</a:t>
              </a:r>
            </a:p>
          </p:txBody>
        </p:sp>
      </p:grpSp>
      <p:grpSp>
        <p:nvGrpSpPr>
          <p:cNvPr id="20" name="Group 19" descr="Blue box with white letters says, Language line or use app.">
            <a:extLst>
              <a:ext uri="{FF2B5EF4-FFF2-40B4-BE49-F238E27FC236}">
                <a16:creationId xmlns:a16="http://schemas.microsoft.com/office/drawing/2014/main" id="{1624D30F-EBAD-37ED-B6C3-E9075DE3F16A}"/>
              </a:ext>
            </a:extLst>
          </p:cNvPr>
          <p:cNvGrpSpPr/>
          <p:nvPr/>
        </p:nvGrpSpPr>
        <p:grpSpPr>
          <a:xfrm>
            <a:off x="4586805" y="3485931"/>
            <a:ext cx="3847554" cy="849588"/>
            <a:chOff x="0" y="2328549"/>
            <a:chExt cx="4023360" cy="1072579"/>
          </a:xfrm>
        </p:grpSpPr>
        <p:sp>
          <p:nvSpPr>
            <p:cNvPr id="21" name="Rectangle: Rounded Corners 20">
              <a:extLst>
                <a:ext uri="{FF2B5EF4-FFF2-40B4-BE49-F238E27FC236}">
                  <a16:creationId xmlns:a16="http://schemas.microsoft.com/office/drawing/2014/main" id="{2EA4D9AB-DAA4-ED93-5CA9-5E9FE20F39C6}"/>
                </a:ext>
              </a:extLst>
            </p:cNvPr>
            <p:cNvSpPr/>
            <p:nvPr/>
          </p:nvSpPr>
          <p:spPr>
            <a:xfrm>
              <a:off x="0" y="2328549"/>
              <a:ext cx="4023360" cy="10725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2" name="Rectangle: Rounded Corners 4" descr="Blue box with white text, Language line or use app.">
              <a:extLst>
                <a:ext uri="{FF2B5EF4-FFF2-40B4-BE49-F238E27FC236}">
                  <a16:creationId xmlns:a16="http://schemas.microsoft.com/office/drawing/2014/main" id="{61465F95-7992-85BD-E82D-512E208EB97E}"/>
                </a:ext>
              </a:extLst>
            </p:cNvPr>
            <p:cNvSpPr txBox="1"/>
            <p:nvPr/>
          </p:nvSpPr>
          <p:spPr>
            <a:xfrm>
              <a:off x="52359" y="2380908"/>
              <a:ext cx="3918642" cy="9678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400" kern="1200">
                  <a:latin typeface="Tahoma" panose="020B0604030504040204" pitchFamily="34" charset="0"/>
                  <a:ea typeface="Tahoma" panose="020B0604030504040204" pitchFamily="34" charset="0"/>
                  <a:cs typeface="Tahoma" panose="020B0604030504040204" pitchFamily="34" charset="0"/>
                </a:rPr>
                <a:t>Language line or use app.</a:t>
              </a:r>
            </a:p>
          </p:txBody>
        </p:sp>
      </p:grpSp>
      <p:sp>
        <p:nvSpPr>
          <p:cNvPr id="5" name="Slide Number Placeholder 4">
            <a:extLst>
              <a:ext uri="{FF2B5EF4-FFF2-40B4-BE49-F238E27FC236}">
                <a16:creationId xmlns:a16="http://schemas.microsoft.com/office/drawing/2014/main" id="{4B746D55-5BEC-3572-8DB2-AD032BDE1088}"/>
              </a:ext>
            </a:extLst>
          </p:cNvPr>
          <p:cNvSpPr>
            <a:spLocks noGrp="1"/>
          </p:cNvSpPr>
          <p:nvPr>
            <p:ph type="sldNum" sz="quarter" idx="4"/>
          </p:nvPr>
        </p:nvSpPr>
        <p:spPr/>
        <p:txBody>
          <a:bodyPr/>
          <a:lstStyle/>
          <a:p>
            <a:fld id="{0EBC8B1B-31E5-4BEE-8F7E-D68B475E2C4D}" type="slidenum">
              <a:rPr lang="en-US" smtClean="0"/>
              <a:pPr/>
              <a:t>16</a:t>
            </a:fld>
            <a:endParaRPr lang="en-US"/>
          </a:p>
        </p:txBody>
      </p:sp>
    </p:spTree>
    <p:extLst>
      <p:ext uri="{BB962C8B-B14F-4D97-AF65-F5344CB8AC3E}">
        <p14:creationId xmlns:p14="http://schemas.microsoft.com/office/powerpoint/2010/main" val="2677450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8D2BAB-1A0C-1131-D41B-762F83AA07BD}"/>
              </a:ext>
            </a:extLst>
          </p:cNvPr>
          <p:cNvSpPr>
            <a:spLocks noGrp="1"/>
          </p:cNvSpPr>
          <p:nvPr>
            <p:ph type="title"/>
          </p:nvPr>
        </p:nvSpPr>
        <p:spPr>
          <a:xfrm>
            <a:off x="457200" y="133349"/>
            <a:ext cx="8229600" cy="1143000"/>
          </a:xfrm>
        </p:spPr>
        <p:txBody>
          <a:bodyPr anchor="ctr">
            <a:normAutofit/>
          </a:bodyPr>
          <a:lstStyle/>
          <a:p>
            <a:r>
              <a:rPr lang="en-US" b="0" dirty="0"/>
              <a:t>Reasonable Accommodation</a:t>
            </a:r>
          </a:p>
        </p:txBody>
      </p:sp>
      <p:sp>
        <p:nvSpPr>
          <p:cNvPr id="5" name="Text Placeholder 4">
            <a:extLst>
              <a:ext uri="{FF2B5EF4-FFF2-40B4-BE49-F238E27FC236}">
                <a16:creationId xmlns:a16="http://schemas.microsoft.com/office/drawing/2014/main" id="{05EE1BB9-08BB-4DCD-FCE9-7614B417EF01}"/>
              </a:ext>
            </a:extLst>
          </p:cNvPr>
          <p:cNvSpPr>
            <a:spLocks noGrp="1"/>
          </p:cNvSpPr>
          <p:nvPr>
            <p:ph sz="half" idx="1"/>
          </p:nvPr>
        </p:nvSpPr>
        <p:spPr>
          <a:xfrm>
            <a:off x="457200" y="1289304"/>
            <a:ext cx="4023360" cy="3429000"/>
          </a:xfrm>
        </p:spPr>
        <p:txBody>
          <a:bodyPr>
            <a:normAutofit/>
          </a:bodyPr>
          <a:lstStyle/>
          <a:p>
            <a:pPr marL="457200" indent="-457200">
              <a:spcAft>
                <a:spcPts val="600"/>
              </a:spcAft>
              <a:buFont typeface="Arial" panose="020B0604020202020204" pitchFamily="34" charset="0"/>
              <a:buChar char="•"/>
            </a:pPr>
            <a:r>
              <a:rPr lang="en-US" sz="2200" dirty="0"/>
              <a:t>Make “reasonable modifications” to accommodate people with disabilities.</a:t>
            </a:r>
          </a:p>
          <a:p>
            <a:pPr marL="0" indent="0">
              <a:spcAft>
                <a:spcPts val="600"/>
              </a:spcAft>
              <a:buNone/>
            </a:pPr>
            <a:endParaRPr lang="en-US" sz="2200" dirty="0"/>
          </a:p>
          <a:p>
            <a:pPr marL="457200" indent="-457200">
              <a:spcAft>
                <a:spcPts val="600"/>
              </a:spcAft>
            </a:pPr>
            <a:r>
              <a:rPr lang="en-US" sz="2200" dirty="0"/>
              <a:t>Disabilities can be physical or mental.</a:t>
            </a:r>
          </a:p>
        </p:txBody>
      </p:sp>
      <p:pic>
        <p:nvPicPr>
          <p:cNvPr id="8" name="Content Placeholder 7" descr="Not all disabilities are visible words displayed on a window.">
            <a:extLst>
              <a:ext uri="{FF2B5EF4-FFF2-40B4-BE49-F238E27FC236}">
                <a16:creationId xmlns:a16="http://schemas.microsoft.com/office/drawing/2014/main" id="{1B39BF53-07FB-941E-7364-2B358C063B0D}"/>
              </a:ext>
            </a:extLst>
          </p:cNvPr>
          <p:cNvPicPr>
            <a:picLocks noGrp="1" noChangeAspect="1"/>
          </p:cNvPicPr>
          <p:nvPr>
            <p:ph sz="half" idx="2"/>
          </p:nvPr>
        </p:nvPicPr>
        <p:blipFill>
          <a:blip r:embed="rId3"/>
          <a:stretch>
            <a:fillRect/>
          </a:stretch>
        </p:blipFill>
        <p:spPr>
          <a:xfrm>
            <a:off x="4663440" y="1693078"/>
            <a:ext cx="4023360" cy="2621452"/>
          </a:xfrm>
          <a:prstGeom prst="rect">
            <a:avLst/>
          </a:prstGeom>
          <a:noFill/>
        </p:spPr>
      </p:pic>
      <p:sp>
        <p:nvSpPr>
          <p:cNvPr id="2" name="Slide Number Placeholder 1">
            <a:extLst>
              <a:ext uri="{FF2B5EF4-FFF2-40B4-BE49-F238E27FC236}">
                <a16:creationId xmlns:a16="http://schemas.microsoft.com/office/drawing/2014/main" id="{4EBF577D-94B5-2D58-D5DD-A66212CD73E9}"/>
              </a:ext>
            </a:extLst>
          </p:cNvPr>
          <p:cNvSpPr>
            <a:spLocks noGrp="1"/>
          </p:cNvSpPr>
          <p:nvPr>
            <p:ph type="sldNum" sz="quarter" idx="4"/>
          </p:nvPr>
        </p:nvSpPr>
        <p:spPr>
          <a:xfrm>
            <a:off x="6553200" y="4797028"/>
            <a:ext cx="2133600" cy="273844"/>
          </a:xfrm>
        </p:spPr>
        <p:txBody>
          <a:bodyPr anchor="ctr">
            <a:normAutofit/>
          </a:bodyPr>
          <a:lstStyle/>
          <a:p>
            <a:pPr>
              <a:lnSpc>
                <a:spcPct val="90000"/>
              </a:lnSpc>
              <a:spcAft>
                <a:spcPts val="600"/>
              </a:spcAft>
            </a:pPr>
            <a:fld id="{0EBC8B1B-31E5-4BEE-8F7E-D68B475E2C4D}" type="slidenum">
              <a:rPr lang="en-US" smtClean="0"/>
              <a:pPr>
                <a:lnSpc>
                  <a:spcPct val="90000"/>
                </a:lnSpc>
                <a:spcAft>
                  <a:spcPts val="600"/>
                </a:spcAft>
              </a:pPr>
              <a:t>17</a:t>
            </a:fld>
            <a:endParaRPr lang="en-US"/>
          </a:p>
        </p:txBody>
      </p:sp>
    </p:spTree>
    <p:extLst>
      <p:ext uri="{BB962C8B-B14F-4D97-AF65-F5344CB8AC3E}">
        <p14:creationId xmlns:p14="http://schemas.microsoft.com/office/powerpoint/2010/main" val="2604755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20336-7F35-CBC1-91C0-F7A356DC3F44}"/>
              </a:ext>
            </a:extLst>
          </p:cNvPr>
          <p:cNvSpPr>
            <a:spLocks noGrp="1"/>
          </p:cNvSpPr>
          <p:nvPr>
            <p:ph type="title"/>
          </p:nvPr>
        </p:nvSpPr>
        <p:spPr>
          <a:xfrm>
            <a:off x="414695" y="111357"/>
            <a:ext cx="8229600" cy="853441"/>
          </a:xfrm>
        </p:spPr>
        <p:txBody>
          <a:bodyPr/>
          <a:lstStyle/>
          <a:p>
            <a:r>
              <a:rPr lang="en-US" dirty="0"/>
              <a:t>Right to File a Complaint</a:t>
            </a:r>
          </a:p>
        </p:txBody>
      </p:sp>
      <p:pic>
        <p:nvPicPr>
          <p:cNvPr id="6" name="Picture 5" descr="Papers with a pen displayed on a blue background.">
            <a:extLst>
              <a:ext uri="{FF2B5EF4-FFF2-40B4-BE49-F238E27FC236}">
                <a16:creationId xmlns:a16="http://schemas.microsoft.com/office/drawing/2014/main" id="{046B44A9-A0D3-0671-174B-B24F5D778C4F}"/>
              </a:ext>
            </a:extLst>
          </p:cNvPr>
          <p:cNvPicPr>
            <a:picLocks noChangeAspect="1"/>
          </p:cNvPicPr>
          <p:nvPr/>
        </p:nvPicPr>
        <p:blipFill>
          <a:blip r:embed="rId3"/>
          <a:stretch>
            <a:fillRect/>
          </a:stretch>
        </p:blipFill>
        <p:spPr>
          <a:xfrm rot="20785718">
            <a:off x="736603" y="1584836"/>
            <a:ext cx="2379831" cy="2400939"/>
          </a:xfrm>
          <a:prstGeom prst="rect">
            <a:avLst/>
          </a:prstGeom>
        </p:spPr>
      </p:pic>
      <p:sp>
        <p:nvSpPr>
          <p:cNvPr id="9" name="TextBox 8">
            <a:extLst>
              <a:ext uri="{FF2B5EF4-FFF2-40B4-BE49-F238E27FC236}">
                <a16:creationId xmlns:a16="http://schemas.microsoft.com/office/drawing/2014/main" id="{EF24A142-0209-6A8E-A304-8A4B26AD6016}"/>
              </a:ext>
            </a:extLst>
          </p:cNvPr>
          <p:cNvSpPr txBox="1"/>
          <p:nvPr/>
        </p:nvSpPr>
        <p:spPr>
          <a:xfrm>
            <a:off x="3622076" y="1034646"/>
            <a:ext cx="4714672" cy="4513543"/>
          </a:xfrm>
          <a:prstGeom prst="rect">
            <a:avLst/>
          </a:prstGeom>
          <a:noFill/>
        </p:spPr>
        <p:txBody>
          <a:bodyPr wrap="square" lIns="91440" tIns="45720" rIns="91440" bIns="45720" anchor="t">
            <a:spAutoFit/>
          </a:bodyPr>
          <a:lstStyle/>
          <a:p>
            <a:pPr marL="342900" indent="-342900" defTabSz="666750">
              <a:lnSpc>
                <a:spcPct val="90000"/>
              </a:lnSpc>
              <a:spcBef>
                <a:spcPct val="0"/>
              </a:spcBef>
              <a:spcAft>
                <a:spcPct val="35000"/>
              </a:spcAft>
              <a:buFont typeface="Arial" panose="020B0604020202020204" pitchFamily="34" charset="0"/>
              <a:buChar char="•"/>
            </a:pPr>
            <a:r>
              <a:rPr lang="en-US" sz="2200" kern="1200" dirty="0">
                <a:solidFill>
                  <a:srgbClr val="013775"/>
                </a:solidFill>
                <a:latin typeface="Tahoma" panose="020B0604030504040204" pitchFamily="34" charset="0"/>
                <a:ea typeface="Tahoma" panose="020B0604030504040204" pitchFamily="34" charset="0"/>
                <a:cs typeface="Tahoma" panose="020B0604030504040204" pitchFamily="34" charset="0"/>
              </a:rPr>
              <a:t>Can be filed verbally or in writing; anonymous or not.</a:t>
            </a:r>
          </a:p>
          <a:p>
            <a:pPr marL="342900" indent="-342900" defTabSz="666750">
              <a:lnSpc>
                <a:spcPct val="90000"/>
              </a:lnSpc>
              <a:spcBef>
                <a:spcPct val="0"/>
              </a:spcBef>
              <a:spcAft>
                <a:spcPct val="35000"/>
              </a:spcAft>
              <a:buFont typeface="Arial" panose="020B0604020202020204" pitchFamily="34" charset="0"/>
              <a:buChar char="•"/>
            </a:pPr>
            <a:r>
              <a:rPr lang="en-US" sz="2200" kern="1200" dirty="0">
                <a:solidFill>
                  <a:srgbClr val="013775"/>
                </a:solidFill>
                <a:latin typeface="Tahoma"/>
                <a:ea typeface="Tahoma"/>
                <a:cs typeface="Tahoma"/>
              </a:rPr>
              <a:t>Complaints can be made within 180 </a:t>
            </a:r>
            <a:r>
              <a:rPr lang="en-US" sz="2200" dirty="0">
                <a:solidFill>
                  <a:srgbClr val="013775"/>
                </a:solidFill>
                <a:latin typeface="Tahoma"/>
                <a:ea typeface="Tahoma"/>
                <a:cs typeface="Tahoma"/>
              </a:rPr>
              <a:t>days </a:t>
            </a:r>
            <a:r>
              <a:rPr lang="en-US" sz="2200" kern="1200" dirty="0">
                <a:solidFill>
                  <a:srgbClr val="013775"/>
                </a:solidFill>
                <a:latin typeface="Tahoma"/>
                <a:ea typeface="Tahoma"/>
                <a:cs typeface="Tahoma"/>
              </a:rPr>
              <a:t>of the alleged discriminatory </a:t>
            </a:r>
            <a:r>
              <a:rPr lang="en-US" sz="2200" dirty="0">
                <a:solidFill>
                  <a:srgbClr val="013775"/>
                </a:solidFill>
                <a:latin typeface="Tahoma"/>
                <a:ea typeface="Tahoma"/>
                <a:cs typeface="Tahoma"/>
              </a:rPr>
              <a:t>action.</a:t>
            </a:r>
            <a:endParaRPr lang="en-US" sz="2200" kern="1200" dirty="0">
              <a:solidFill>
                <a:srgbClr val="013775"/>
              </a:solidFill>
              <a:latin typeface="Tahoma" panose="020B0604030504040204" pitchFamily="34" charset="0"/>
              <a:ea typeface="Tahoma" panose="020B0604030504040204" pitchFamily="34" charset="0"/>
              <a:cs typeface="Tahoma" panose="020B0604030504040204" pitchFamily="34" charset="0"/>
            </a:endParaRPr>
          </a:p>
          <a:p>
            <a:pPr marL="342900" indent="-342900" defTabSz="666750">
              <a:lnSpc>
                <a:spcPct val="90000"/>
              </a:lnSpc>
              <a:spcBef>
                <a:spcPct val="0"/>
              </a:spcBef>
              <a:spcAft>
                <a:spcPct val="35000"/>
              </a:spcAft>
              <a:buFont typeface="Arial" panose="020B0604020202020204" pitchFamily="34" charset="0"/>
              <a:buChar char="•"/>
            </a:pPr>
            <a:r>
              <a:rPr lang="en-US" sz="2200" kern="1200" dirty="0">
                <a:solidFill>
                  <a:srgbClr val="013775"/>
                </a:solidFill>
                <a:latin typeface="Tahoma" panose="020B0604030504040204" pitchFamily="34" charset="0"/>
                <a:ea typeface="Tahoma" panose="020B0604030504040204" pitchFamily="34" charset="0"/>
                <a:cs typeface="Tahoma" panose="020B0604030504040204" pitchFamily="34" charset="0"/>
              </a:rPr>
              <a:t>Should notify local DHS USDA Food Nutrition and Distribution program coordinator.</a:t>
            </a:r>
          </a:p>
          <a:p>
            <a:pPr marL="342900" indent="-342900" defTabSz="666750">
              <a:lnSpc>
                <a:spcPct val="90000"/>
              </a:lnSpc>
              <a:spcBef>
                <a:spcPct val="0"/>
              </a:spcBef>
              <a:spcAft>
                <a:spcPct val="35000"/>
              </a:spcAft>
              <a:buFont typeface="Arial" panose="020B0604020202020204" pitchFamily="34" charset="0"/>
              <a:buChar char="•"/>
            </a:pPr>
            <a:r>
              <a:rPr lang="en-US" sz="2200" kern="1200" dirty="0">
                <a:solidFill>
                  <a:srgbClr val="013775"/>
                </a:solidFill>
                <a:latin typeface="Tahoma" panose="020B0604030504040204" pitchFamily="34" charset="0"/>
                <a:ea typeface="Tahoma" panose="020B0604030504040204" pitchFamily="34" charset="0"/>
                <a:cs typeface="Tahoma" panose="020B0604030504040204" pitchFamily="34" charset="0"/>
              </a:rPr>
              <a:t>Can refer complaints directly to U.S. Dept of Agriculture (USDA) using online form. </a:t>
            </a:r>
          </a:p>
          <a:p>
            <a:pPr marL="342900" indent="-342900" defTabSz="666750">
              <a:lnSpc>
                <a:spcPct val="90000"/>
              </a:lnSpc>
              <a:spcBef>
                <a:spcPct val="0"/>
              </a:spcBef>
              <a:spcAft>
                <a:spcPct val="35000"/>
              </a:spcAft>
              <a:buFont typeface="Arial" panose="020B0604020202020204" pitchFamily="34" charset="0"/>
              <a:buChar char="•"/>
            </a:pPr>
            <a:endParaRPr lang="en-US" sz="1800" kern="1200" dirty="0">
              <a:latin typeface="Tahoma" panose="020B0604030504040204" pitchFamily="34" charset="0"/>
              <a:ea typeface="Tahoma" panose="020B0604030504040204" pitchFamily="34" charset="0"/>
              <a:cs typeface="Tahoma" panose="020B0604030504040204" pitchFamily="34" charset="0"/>
            </a:endParaRPr>
          </a:p>
          <a:p>
            <a:pPr marL="0" lvl="0" indent="0" algn="l" defTabSz="666750">
              <a:lnSpc>
                <a:spcPct val="90000"/>
              </a:lnSpc>
              <a:spcBef>
                <a:spcPct val="0"/>
              </a:spcBef>
              <a:spcAft>
                <a:spcPct val="35000"/>
              </a:spcAft>
              <a:buNone/>
            </a:pPr>
            <a:endParaRPr lang="en-US" sz="1800" kern="1200"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0543FD9B-7699-6C1D-D398-89C3A5275C1F}"/>
              </a:ext>
            </a:extLst>
          </p:cNvPr>
          <p:cNvSpPr>
            <a:spLocks noGrp="1"/>
          </p:cNvSpPr>
          <p:nvPr>
            <p:ph type="sldNum" sz="quarter" idx="4"/>
          </p:nvPr>
        </p:nvSpPr>
        <p:spPr/>
        <p:txBody>
          <a:bodyPr/>
          <a:lstStyle/>
          <a:p>
            <a:fld id="{0EBC8B1B-31E5-4BEE-8F7E-D68B475E2C4D}" type="slidenum">
              <a:rPr lang="en-US" smtClean="0"/>
              <a:pPr/>
              <a:t>18</a:t>
            </a:fld>
            <a:endParaRPr lang="en-US"/>
          </a:p>
        </p:txBody>
      </p:sp>
    </p:spTree>
    <p:extLst>
      <p:ext uri="{BB962C8B-B14F-4D97-AF65-F5344CB8AC3E}">
        <p14:creationId xmlns:p14="http://schemas.microsoft.com/office/powerpoint/2010/main" val="2520779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20336-7F35-CBC1-91C0-F7A356DC3F44}"/>
              </a:ext>
            </a:extLst>
          </p:cNvPr>
          <p:cNvSpPr>
            <a:spLocks noGrp="1"/>
          </p:cNvSpPr>
          <p:nvPr>
            <p:ph type="title"/>
          </p:nvPr>
        </p:nvSpPr>
        <p:spPr>
          <a:xfrm>
            <a:off x="414695" y="111357"/>
            <a:ext cx="8229600" cy="853441"/>
          </a:xfrm>
        </p:spPr>
        <p:txBody>
          <a:bodyPr>
            <a:normAutofit fontScale="90000"/>
          </a:bodyPr>
          <a:lstStyle/>
          <a:p>
            <a:r>
              <a:rPr lang="en-US" dirty="0"/>
              <a:t>Racial and Ethnic Data Collection</a:t>
            </a:r>
          </a:p>
        </p:txBody>
      </p:sp>
      <p:sp>
        <p:nvSpPr>
          <p:cNvPr id="9" name="TextBox 8">
            <a:extLst>
              <a:ext uri="{FF2B5EF4-FFF2-40B4-BE49-F238E27FC236}">
                <a16:creationId xmlns:a16="http://schemas.microsoft.com/office/drawing/2014/main" id="{EF24A142-0209-6A8E-A304-8A4B26AD6016}"/>
              </a:ext>
            </a:extLst>
          </p:cNvPr>
          <p:cNvSpPr txBox="1"/>
          <p:nvPr/>
        </p:nvSpPr>
        <p:spPr>
          <a:xfrm>
            <a:off x="3163368" y="937151"/>
            <a:ext cx="5724938" cy="4167295"/>
          </a:xfrm>
          <a:prstGeom prst="rect">
            <a:avLst/>
          </a:prstGeom>
          <a:noFill/>
        </p:spPr>
        <p:txBody>
          <a:bodyPr wrap="square" lIns="91440" tIns="45720" rIns="91440" bIns="45720" anchor="t">
            <a:spAutoFit/>
          </a:bodyPr>
          <a:lstStyle/>
          <a:p>
            <a:pPr marL="342900" indent="-342900" defTabSz="666750">
              <a:lnSpc>
                <a:spcPct val="90000"/>
              </a:lnSpc>
              <a:spcBef>
                <a:spcPct val="0"/>
              </a:spcBef>
              <a:spcAft>
                <a:spcPct val="35000"/>
              </a:spcAft>
              <a:buFont typeface="Arial" panose="020B0604020202020204" pitchFamily="34" charset="0"/>
              <a:buChar char="•"/>
            </a:pPr>
            <a:r>
              <a:rPr lang="en-US" sz="2200" b="1" dirty="0">
                <a:solidFill>
                  <a:srgbClr val="013775"/>
                </a:solidFill>
                <a:latin typeface="Tahoma"/>
                <a:ea typeface="Tahoma"/>
                <a:cs typeface="Tahoma"/>
              </a:rPr>
              <a:t>TEFAP has no ethnic or racial data collection requirement. </a:t>
            </a:r>
          </a:p>
          <a:p>
            <a:pPr marL="342900" indent="-342900" defTabSz="666750">
              <a:lnSpc>
                <a:spcPct val="90000"/>
              </a:lnSpc>
              <a:spcBef>
                <a:spcPct val="0"/>
              </a:spcBef>
              <a:spcAft>
                <a:spcPct val="35000"/>
              </a:spcAft>
              <a:buFont typeface="Arial" panose="020B0604020202020204" pitchFamily="34" charset="0"/>
              <a:buChar char="•"/>
            </a:pPr>
            <a:r>
              <a:rPr lang="en-US" sz="2200" dirty="0">
                <a:solidFill>
                  <a:srgbClr val="013775"/>
                </a:solidFill>
                <a:latin typeface="Tahoma"/>
                <a:ea typeface="Tahoma"/>
                <a:cs typeface="Tahoma"/>
              </a:rPr>
              <a:t>CSFP has an annual ethnic/racial data collection requirement.</a:t>
            </a:r>
          </a:p>
          <a:p>
            <a:pPr marL="342900" indent="-342900" defTabSz="666750">
              <a:lnSpc>
                <a:spcPct val="90000"/>
              </a:lnSpc>
              <a:spcBef>
                <a:spcPct val="0"/>
              </a:spcBef>
              <a:spcAft>
                <a:spcPct val="35000"/>
              </a:spcAft>
              <a:buFont typeface="Arial" panose="020B0604020202020204" pitchFamily="34" charset="0"/>
              <a:buChar char="•"/>
            </a:pPr>
            <a:r>
              <a:rPr lang="en-US" sz="2200" kern="1200" dirty="0">
                <a:solidFill>
                  <a:srgbClr val="013775"/>
                </a:solidFill>
                <a:latin typeface="Tahoma" panose="020B0604030504040204" pitchFamily="34" charset="0"/>
                <a:ea typeface="Tahoma" panose="020B0604030504040204" pitchFamily="34" charset="0"/>
                <a:cs typeface="Tahoma" panose="020B0604030504040204" pitchFamily="34" charset="0"/>
              </a:rPr>
              <a:t>By collecting racial and ethnic data we can help ensure that everyone in our community is being served.</a:t>
            </a:r>
          </a:p>
          <a:p>
            <a:pPr marL="342900" indent="-342900" defTabSz="666750">
              <a:lnSpc>
                <a:spcPct val="90000"/>
              </a:lnSpc>
              <a:spcBef>
                <a:spcPct val="0"/>
              </a:spcBef>
              <a:spcAft>
                <a:spcPct val="35000"/>
              </a:spcAft>
              <a:buFont typeface="Arial" panose="020B0604020202020204" pitchFamily="34" charset="0"/>
              <a:buChar char="•"/>
            </a:pPr>
            <a:r>
              <a:rPr lang="en-US" sz="2200" kern="1200" dirty="0">
                <a:solidFill>
                  <a:srgbClr val="013775"/>
                </a:solidFill>
                <a:latin typeface="Tahoma"/>
                <a:ea typeface="Tahoma"/>
                <a:cs typeface="Tahoma"/>
              </a:rPr>
              <a:t>First and foremost, any and all information collected from applicants and participants must be kept secure and confidential. </a:t>
            </a:r>
          </a:p>
          <a:p>
            <a:pPr marL="0" lvl="0" indent="0" algn="l" defTabSz="666750">
              <a:lnSpc>
                <a:spcPct val="90000"/>
              </a:lnSpc>
              <a:spcBef>
                <a:spcPct val="0"/>
              </a:spcBef>
              <a:spcAft>
                <a:spcPct val="35000"/>
              </a:spcAft>
              <a:buNone/>
            </a:pPr>
            <a:endParaRPr lang="en-US" sz="1800" kern="1200"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0543FD9B-7699-6C1D-D398-89C3A5275C1F}"/>
              </a:ext>
            </a:extLst>
          </p:cNvPr>
          <p:cNvSpPr>
            <a:spLocks noGrp="1"/>
          </p:cNvSpPr>
          <p:nvPr>
            <p:ph type="sldNum" sz="quarter" idx="4"/>
          </p:nvPr>
        </p:nvSpPr>
        <p:spPr/>
        <p:txBody>
          <a:bodyPr/>
          <a:lstStyle/>
          <a:p>
            <a:fld id="{0EBC8B1B-31E5-4BEE-8F7E-D68B475E2C4D}" type="slidenum">
              <a:rPr lang="en-US" smtClean="0"/>
              <a:pPr/>
              <a:t>19</a:t>
            </a:fld>
            <a:endParaRPr lang="en-US"/>
          </a:p>
        </p:txBody>
      </p:sp>
      <p:sp>
        <p:nvSpPr>
          <p:cNvPr id="7" name="Rectangle: Rounded Corners 6">
            <a:extLst>
              <a:ext uri="{FF2B5EF4-FFF2-40B4-BE49-F238E27FC236}">
                <a16:creationId xmlns:a16="http://schemas.microsoft.com/office/drawing/2014/main" id="{DA62DED2-E93E-095D-FAC9-BF77186B6FFE}"/>
              </a:ext>
            </a:extLst>
          </p:cNvPr>
          <p:cNvSpPr/>
          <p:nvPr/>
        </p:nvSpPr>
        <p:spPr>
          <a:xfrm rot="20443493">
            <a:off x="807789" y="1501366"/>
            <a:ext cx="1664336" cy="1744330"/>
          </a:xfrm>
          <a:prstGeom prst="roundRect">
            <a:avLst/>
          </a:prstGeom>
          <a:solidFill>
            <a:schemeClr val="bg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Business Growth with solid fill">
            <a:extLst>
              <a:ext uri="{FF2B5EF4-FFF2-40B4-BE49-F238E27FC236}">
                <a16:creationId xmlns:a16="http://schemas.microsoft.com/office/drawing/2014/main" id="{93B41F90-C4D7-7E4B-C08B-A40CDE62BD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6195" y="1771831"/>
            <a:ext cx="1099167" cy="1099167"/>
          </a:xfrm>
          <a:prstGeom prst="rect">
            <a:avLst/>
          </a:prstGeom>
        </p:spPr>
      </p:pic>
    </p:spTree>
    <p:extLst>
      <p:ext uri="{BB962C8B-B14F-4D97-AF65-F5344CB8AC3E}">
        <p14:creationId xmlns:p14="http://schemas.microsoft.com/office/powerpoint/2010/main" val="3216494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039CF-5DDC-A062-6D6D-460AE42C770B}"/>
              </a:ext>
            </a:extLst>
          </p:cNvPr>
          <p:cNvSpPr>
            <a:spLocks noGrp="1"/>
          </p:cNvSpPr>
          <p:nvPr>
            <p:ph type="title"/>
          </p:nvPr>
        </p:nvSpPr>
        <p:spPr>
          <a:xfrm>
            <a:off x="457200" y="133349"/>
            <a:ext cx="8229600" cy="1143000"/>
          </a:xfrm>
        </p:spPr>
        <p:txBody>
          <a:bodyPr anchor="ctr">
            <a:normAutofit/>
          </a:bodyPr>
          <a:lstStyle/>
          <a:p>
            <a:r>
              <a:rPr lang="en-US" dirty="0"/>
              <a:t>Why Do Civil Rights Matter?</a:t>
            </a:r>
          </a:p>
        </p:txBody>
      </p:sp>
      <p:sp>
        <p:nvSpPr>
          <p:cNvPr id="4" name="Slide Number Placeholder 3">
            <a:extLst>
              <a:ext uri="{FF2B5EF4-FFF2-40B4-BE49-F238E27FC236}">
                <a16:creationId xmlns:a16="http://schemas.microsoft.com/office/drawing/2014/main" id="{E979D967-DFB6-3382-B743-6F489540C929}"/>
              </a:ext>
            </a:extLst>
          </p:cNvPr>
          <p:cNvSpPr>
            <a:spLocks noGrp="1"/>
          </p:cNvSpPr>
          <p:nvPr>
            <p:ph type="sldNum" sz="quarter" idx="4"/>
          </p:nvPr>
        </p:nvSpPr>
        <p:spPr>
          <a:xfrm>
            <a:off x="6553200" y="4797028"/>
            <a:ext cx="2133600" cy="273844"/>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0EBC8B1B-31E5-4BEE-8F7E-D68B475E2C4D}" type="slidenum">
              <a:rPr kumimoji="0" lang="en-US" sz="1300" b="0" i="0" u="none" strike="noStrike" kern="1200" cap="none" spc="0" normalizeH="0" baseline="0" noProof="0" smtClean="0">
                <a:ln>
                  <a:noFill/>
                </a:ln>
                <a:solidFill>
                  <a:srgbClr val="FFFFFF"/>
                </a:solidFill>
                <a:effectLst/>
                <a:uLnTx/>
                <a:uFillTx/>
                <a:latin typeface="Century" panose="02040604050505020304" pitchFamily="18" charset="0"/>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2</a:t>
            </a:fld>
            <a:endParaRPr kumimoji="0" lang="en-US" sz="1300" b="0" i="0" u="none" strike="noStrike" kern="1200" cap="none" spc="0" normalizeH="0" baseline="0" noProof="0">
              <a:ln>
                <a:noFill/>
              </a:ln>
              <a:solidFill>
                <a:srgbClr val="FFFFFF"/>
              </a:solidFill>
              <a:effectLst/>
              <a:uLnTx/>
              <a:uFillTx/>
              <a:latin typeface="Century" panose="02040604050505020304" pitchFamily="18" charset="0"/>
              <a:ea typeface="+mn-ea"/>
              <a:cs typeface="+mn-cs"/>
            </a:endParaRPr>
          </a:p>
        </p:txBody>
      </p:sp>
      <p:graphicFrame>
        <p:nvGraphicFramePr>
          <p:cNvPr id="6" name="Content Placeholder 2">
            <a:extLst>
              <a:ext uri="{FF2B5EF4-FFF2-40B4-BE49-F238E27FC236}">
                <a16:creationId xmlns:a16="http://schemas.microsoft.com/office/drawing/2014/main" id="{CD3E07F2-BD23-4ADD-8A9B-463B3095F4CC}"/>
              </a:ext>
            </a:extLst>
          </p:cNvPr>
          <p:cNvGraphicFramePr>
            <a:graphicFrameLocks noGrp="1"/>
          </p:cNvGraphicFramePr>
          <p:nvPr>
            <p:ph sz="quarter" idx="10"/>
            <p:extLst>
              <p:ext uri="{D42A27DB-BD31-4B8C-83A1-F6EECF244321}">
                <p14:modId xmlns:p14="http://schemas.microsoft.com/office/powerpoint/2010/main" val="3081495871"/>
              </p:ext>
            </p:extLst>
          </p:nvPr>
        </p:nvGraphicFramePr>
        <p:xfrm>
          <a:off x="457200" y="1289304"/>
          <a:ext cx="82296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3204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20336-7F35-CBC1-91C0-F7A356DC3F44}"/>
              </a:ext>
            </a:extLst>
          </p:cNvPr>
          <p:cNvSpPr>
            <a:spLocks noGrp="1"/>
          </p:cNvSpPr>
          <p:nvPr>
            <p:ph type="title"/>
          </p:nvPr>
        </p:nvSpPr>
        <p:spPr>
          <a:xfrm>
            <a:off x="298174" y="35874"/>
            <a:ext cx="8510644" cy="853441"/>
          </a:xfrm>
        </p:spPr>
        <p:txBody>
          <a:bodyPr>
            <a:normAutofit fontScale="90000"/>
          </a:bodyPr>
          <a:lstStyle/>
          <a:p>
            <a:r>
              <a:rPr lang="en-US" dirty="0"/>
              <a:t>Race and Ethnicity Data Collection</a:t>
            </a:r>
          </a:p>
        </p:txBody>
      </p:sp>
      <p:sp>
        <p:nvSpPr>
          <p:cNvPr id="9" name="TextBox 8">
            <a:extLst>
              <a:ext uri="{FF2B5EF4-FFF2-40B4-BE49-F238E27FC236}">
                <a16:creationId xmlns:a16="http://schemas.microsoft.com/office/drawing/2014/main" id="{EF24A142-0209-6A8E-A304-8A4B26AD6016}"/>
              </a:ext>
            </a:extLst>
          </p:cNvPr>
          <p:cNvSpPr txBox="1"/>
          <p:nvPr/>
        </p:nvSpPr>
        <p:spPr>
          <a:xfrm>
            <a:off x="3200401" y="1034646"/>
            <a:ext cx="5724938" cy="341632"/>
          </a:xfrm>
          <a:prstGeom prst="rect">
            <a:avLst/>
          </a:prstGeom>
          <a:noFill/>
        </p:spPr>
        <p:txBody>
          <a:bodyPr wrap="square" lIns="91440" tIns="45720" rIns="91440" bIns="45720" anchor="t">
            <a:spAutoFit/>
          </a:bodyPr>
          <a:lstStyle/>
          <a:p>
            <a:pPr marL="0" lvl="0" indent="0" algn="l" defTabSz="666750">
              <a:lnSpc>
                <a:spcPct val="90000"/>
              </a:lnSpc>
              <a:spcBef>
                <a:spcPct val="0"/>
              </a:spcBef>
              <a:spcAft>
                <a:spcPct val="35000"/>
              </a:spcAft>
              <a:buNone/>
            </a:pPr>
            <a:endParaRPr lang="en-US" sz="1800" kern="1200"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0543FD9B-7699-6C1D-D398-89C3A5275C1F}"/>
              </a:ext>
            </a:extLst>
          </p:cNvPr>
          <p:cNvSpPr>
            <a:spLocks noGrp="1"/>
          </p:cNvSpPr>
          <p:nvPr>
            <p:ph type="sldNum" sz="quarter" idx="4"/>
          </p:nvPr>
        </p:nvSpPr>
        <p:spPr/>
        <p:txBody>
          <a:bodyPr/>
          <a:lstStyle/>
          <a:p>
            <a:fld id="{0EBC8B1B-31E5-4BEE-8F7E-D68B475E2C4D}" type="slidenum">
              <a:rPr lang="en-US" smtClean="0"/>
              <a:pPr/>
              <a:t>20</a:t>
            </a:fld>
            <a:endParaRPr lang="en-US"/>
          </a:p>
        </p:txBody>
      </p:sp>
      <p:sp>
        <p:nvSpPr>
          <p:cNvPr id="3" name="TextBox 2">
            <a:extLst>
              <a:ext uri="{FF2B5EF4-FFF2-40B4-BE49-F238E27FC236}">
                <a16:creationId xmlns:a16="http://schemas.microsoft.com/office/drawing/2014/main" id="{C9D0A2FB-62D3-DCD3-0495-409515D2A5CE}"/>
              </a:ext>
            </a:extLst>
          </p:cNvPr>
          <p:cNvSpPr txBox="1"/>
          <p:nvPr/>
        </p:nvSpPr>
        <p:spPr>
          <a:xfrm>
            <a:off x="218662" y="945896"/>
            <a:ext cx="8706678" cy="4285789"/>
          </a:xfrm>
          <a:prstGeom prst="rect">
            <a:avLst/>
          </a:prstGeom>
          <a:noFill/>
        </p:spPr>
        <p:txBody>
          <a:bodyPr wrap="square" lIns="91440" tIns="45720" rIns="91440" bIns="45720" anchor="t">
            <a:spAutoFit/>
          </a:bodyPr>
          <a:lstStyle/>
          <a:p>
            <a:pPr marL="342900" indent="-342900" defTabSz="666750">
              <a:lnSpc>
                <a:spcPct val="90000"/>
              </a:lnSpc>
              <a:spcBef>
                <a:spcPct val="0"/>
              </a:spcBef>
              <a:spcAft>
                <a:spcPct val="35000"/>
              </a:spcAft>
              <a:buFont typeface="Arial" panose="020B0604020202020204" pitchFamily="34" charset="0"/>
              <a:buChar char="•"/>
            </a:pPr>
            <a:r>
              <a:rPr lang="en-US" sz="2200" dirty="0">
                <a:solidFill>
                  <a:srgbClr val="013775"/>
                </a:solidFill>
                <a:latin typeface="Tahoma"/>
                <a:ea typeface="Tahoma"/>
                <a:cs typeface="Tahoma"/>
              </a:rPr>
              <a:t>For CSFP, the annual report is the FNS-191, this data is used in conjunction with the April distribution. </a:t>
            </a:r>
          </a:p>
          <a:p>
            <a:pPr marL="342900" indent="-342900" defTabSz="666750">
              <a:lnSpc>
                <a:spcPct val="90000"/>
              </a:lnSpc>
              <a:spcBef>
                <a:spcPct val="0"/>
              </a:spcBef>
              <a:spcAft>
                <a:spcPct val="35000"/>
              </a:spcAft>
              <a:buFont typeface="Arial" panose="020B0604020202020204" pitchFamily="34" charset="0"/>
              <a:buChar char="•"/>
            </a:pPr>
            <a:r>
              <a:rPr lang="en-US" sz="2200" dirty="0">
                <a:solidFill>
                  <a:srgbClr val="013775"/>
                </a:solidFill>
                <a:latin typeface="Tahoma"/>
                <a:ea typeface="Tahoma"/>
                <a:cs typeface="Tahoma"/>
              </a:rPr>
              <a:t>The Wisconsin Department of Health Services, provides separate, specific guidance for this reporting. </a:t>
            </a:r>
          </a:p>
          <a:p>
            <a:pPr marL="342900" indent="-342900" defTabSz="666750">
              <a:lnSpc>
                <a:spcPct val="90000"/>
              </a:lnSpc>
              <a:spcBef>
                <a:spcPct val="0"/>
              </a:spcBef>
              <a:spcAft>
                <a:spcPct val="35000"/>
              </a:spcAft>
              <a:buFont typeface="Arial" panose="020B0604020202020204" pitchFamily="34" charset="0"/>
              <a:buChar char="•"/>
            </a:pPr>
            <a:r>
              <a:rPr lang="en-US" sz="2200" dirty="0">
                <a:solidFill>
                  <a:srgbClr val="013775"/>
                </a:solidFill>
                <a:latin typeface="Tahoma"/>
                <a:ea typeface="Tahoma"/>
                <a:cs typeface="Tahoma"/>
              </a:rPr>
              <a:t>Agencies must collect ethnic and racial data on the CSFP application. </a:t>
            </a:r>
          </a:p>
          <a:p>
            <a:pPr marL="342900" indent="-342900" defTabSz="666750">
              <a:lnSpc>
                <a:spcPct val="90000"/>
              </a:lnSpc>
              <a:spcBef>
                <a:spcPct val="0"/>
              </a:spcBef>
              <a:spcAft>
                <a:spcPct val="35000"/>
              </a:spcAft>
              <a:buFont typeface="Arial" panose="020B0604020202020204" pitchFamily="34" charset="0"/>
              <a:buChar char="•"/>
            </a:pPr>
            <a:r>
              <a:rPr lang="en-US" sz="2200" dirty="0">
                <a:solidFill>
                  <a:srgbClr val="013775"/>
                </a:solidFill>
                <a:latin typeface="Tahoma"/>
                <a:ea typeface="Tahoma"/>
                <a:cs typeface="Tahoma"/>
              </a:rPr>
              <a:t>When collecting this data participants should be asked to self-identify.</a:t>
            </a:r>
          </a:p>
          <a:p>
            <a:pPr marL="342900" indent="-342900" defTabSz="666750">
              <a:lnSpc>
                <a:spcPct val="90000"/>
              </a:lnSpc>
              <a:spcBef>
                <a:spcPct val="0"/>
              </a:spcBef>
              <a:spcAft>
                <a:spcPct val="35000"/>
              </a:spcAft>
              <a:buFont typeface="Arial" panose="020B0604020202020204" pitchFamily="34" charset="0"/>
              <a:buChar char="•"/>
            </a:pPr>
            <a:r>
              <a:rPr lang="en-US" sz="2200" dirty="0">
                <a:solidFill>
                  <a:srgbClr val="013775"/>
                </a:solidFill>
                <a:latin typeface="Tahoma"/>
                <a:ea typeface="Tahoma"/>
                <a:cs typeface="Tahoma"/>
              </a:rPr>
              <a:t>If a participant refuses to provide data, you must tell him/her/them that the information will be collected based on your own visual identification.</a:t>
            </a:r>
          </a:p>
          <a:p>
            <a:pPr marL="342900" indent="-342900" defTabSz="666750">
              <a:lnSpc>
                <a:spcPct val="90000"/>
              </a:lnSpc>
              <a:spcBef>
                <a:spcPct val="0"/>
              </a:spcBef>
              <a:spcAft>
                <a:spcPct val="35000"/>
              </a:spcAft>
              <a:buFont typeface="Arial" panose="020B0604020202020204" pitchFamily="34" charset="0"/>
              <a:buChar char="•"/>
            </a:pPr>
            <a:endParaRPr lang="en-US" sz="1800" kern="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99609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20336-7F35-CBC1-91C0-F7A356DC3F44}"/>
              </a:ext>
            </a:extLst>
          </p:cNvPr>
          <p:cNvSpPr>
            <a:spLocks noGrp="1"/>
          </p:cNvSpPr>
          <p:nvPr>
            <p:ph type="title"/>
          </p:nvPr>
        </p:nvSpPr>
        <p:spPr>
          <a:xfrm>
            <a:off x="414695" y="111357"/>
            <a:ext cx="8229600" cy="853441"/>
          </a:xfrm>
        </p:spPr>
        <p:txBody>
          <a:bodyPr/>
          <a:lstStyle/>
          <a:p>
            <a:r>
              <a:rPr lang="en-US" dirty="0"/>
              <a:t>Compliance Reviews</a:t>
            </a:r>
          </a:p>
        </p:txBody>
      </p:sp>
      <p:pic>
        <p:nvPicPr>
          <p:cNvPr id="6" name="Picture 5" descr="Papers with a pen displayed on a blue background.">
            <a:extLst>
              <a:ext uri="{FF2B5EF4-FFF2-40B4-BE49-F238E27FC236}">
                <a16:creationId xmlns:a16="http://schemas.microsoft.com/office/drawing/2014/main" id="{046B44A9-A0D3-0671-174B-B24F5D778C4F}"/>
              </a:ext>
            </a:extLst>
          </p:cNvPr>
          <p:cNvPicPr>
            <a:picLocks noChangeAspect="1"/>
          </p:cNvPicPr>
          <p:nvPr/>
        </p:nvPicPr>
        <p:blipFill>
          <a:blip r:embed="rId3"/>
          <a:stretch>
            <a:fillRect/>
          </a:stretch>
        </p:blipFill>
        <p:spPr>
          <a:xfrm rot="20785718">
            <a:off x="480012" y="1540898"/>
            <a:ext cx="1730950" cy="1746303"/>
          </a:xfrm>
          <a:prstGeom prst="rect">
            <a:avLst/>
          </a:prstGeom>
        </p:spPr>
      </p:pic>
      <p:sp>
        <p:nvSpPr>
          <p:cNvPr id="9" name="TextBox 8">
            <a:extLst>
              <a:ext uri="{FF2B5EF4-FFF2-40B4-BE49-F238E27FC236}">
                <a16:creationId xmlns:a16="http://schemas.microsoft.com/office/drawing/2014/main" id="{EF24A142-0209-6A8E-A304-8A4B26AD6016}"/>
              </a:ext>
            </a:extLst>
          </p:cNvPr>
          <p:cNvSpPr txBox="1"/>
          <p:nvPr/>
        </p:nvSpPr>
        <p:spPr>
          <a:xfrm>
            <a:off x="2391688" y="1034646"/>
            <a:ext cx="5945060" cy="4090351"/>
          </a:xfrm>
          <a:prstGeom prst="rect">
            <a:avLst/>
          </a:prstGeom>
          <a:noFill/>
        </p:spPr>
        <p:txBody>
          <a:bodyPr wrap="square" lIns="91440" tIns="45720" rIns="91440" bIns="45720" anchor="t">
            <a:spAutoFit/>
          </a:bodyPr>
          <a:lstStyle/>
          <a:p>
            <a:pPr marL="342900" indent="-342900" defTabSz="666750">
              <a:lnSpc>
                <a:spcPct val="90000"/>
              </a:lnSpc>
              <a:spcBef>
                <a:spcPct val="0"/>
              </a:spcBef>
              <a:spcAft>
                <a:spcPct val="35000"/>
              </a:spcAft>
              <a:buFont typeface="Arial" panose="020B0604020202020204" pitchFamily="34" charset="0"/>
              <a:buChar char="•"/>
            </a:pPr>
            <a:r>
              <a:rPr lang="en-US" sz="2200" kern="1200" dirty="0">
                <a:solidFill>
                  <a:srgbClr val="013775"/>
                </a:solidFill>
                <a:latin typeface="Tahoma" panose="020B0604030504040204" pitchFamily="34" charset="0"/>
                <a:ea typeface="Tahoma" panose="020B0604030504040204" pitchFamily="34" charset="0"/>
                <a:cs typeface="Tahoma" panose="020B0604030504040204" pitchFamily="34" charset="0"/>
              </a:rPr>
              <a:t>Civil Rights compliance reviews are part of the regularly scheduled WI DHS agency review process. </a:t>
            </a:r>
          </a:p>
          <a:p>
            <a:pPr marL="342900" indent="-342900" defTabSz="666750">
              <a:lnSpc>
                <a:spcPct val="90000"/>
              </a:lnSpc>
              <a:spcBef>
                <a:spcPct val="0"/>
              </a:spcBef>
              <a:spcAft>
                <a:spcPct val="35000"/>
              </a:spcAft>
              <a:buFont typeface="Arial" panose="020B0604020202020204" pitchFamily="34" charset="0"/>
              <a:buChar char="•"/>
            </a:pPr>
            <a:r>
              <a:rPr lang="en-US" sz="2200" dirty="0">
                <a:solidFill>
                  <a:srgbClr val="013775"/>
                </a:solidFill>
                <a:latin typeface="Tahoma" panose="020B0604030504040204" pitchFamily="34" charset="0"/>
                <a:ea typeface="Tahoma" panose="020B0604030504040204" pitchFamily="34" charset="0"/>
                <a:cs typeface="Tahoma" panose="020B0604030504040204" pitchFamily="34" charset="0"/>
              </a:rPr>
              <a:t>The USDA and WI DHS may review an agency at anytime due to complaints, consistent errors in reporting, or other factors deemed appropriate. </a:t>
            </a:r>
          </a:p>
          <a:p>
            <a:pPr marL="342900" indent="-342900" defTabSz="666750">
              <a:lnSpc>
                <a:spcPct val="90000"/>
              </a:lnSpc>
              <a:spcBef>
                <a:spcPct val="0"/>
              </a:spcBef>
              <a:spcAft>
                <a:spcPct val="35000"/>
              </a:spcAft>
              <a:buFont typeface="Arial" panose="020B0604020202020204" pitchFamily="34" charset="0"/>
              <a:buChar char="•"/>
            </a:pPr>
            <a:r>
              <a:rPr lang="en-US" sz="2200" dirty="0">
                <a:solidFill>
                  <a:srgbClr val="013775"/>
                </a:solidFill>
                <a:latin typeface="Tahoma" panose="020B0604030504040204" pitchFamily="34" charset="0"/>
                <a:ea typeface="Tahoma" panose="020B0604030504040204" pitchFamily="34" charset="0"/>
                <a:cs typeface="Tahoma" panose="020B0604030504040204" pitchFamily="34" charset="0"/>
              </a:rPr>
              <a:t>Agencies must self-monitor each distribution site and include Civil Rights compliance. </a:t>
            </a:r>
            <a:endParaRPr lang="en-US" sz="2200" kern="1200" dirty="0">
              <a:solidFill>
                <a:srgbClr val="013775"/>
              </a:solidFill>
              <a:latin typeface="Tahoma" panose="020B0604030504040204" pitchFamily="34" charset="0"/>
              <a:ea typeface="Tahoma" panose="020B0604030504040204" pitchFamily="34" charset="0"/>
              <a:cs typeface="Tahoma" panose="020B0604030504040204" pitchFamily="34" charset="0"/>
            </a:endParaRPr>
          </a:p>
          <a:p>
            <a:pPr marL="342900" indent="-342900" defTabSz="666750">
              <a:lnSpc>
                <a:spcPct val="90000"/>
              </a:lnSpc>
              <a:spcBef>
                <a:spcPct val="0"/>
              </a:spcBef>
              <a:spcAft>
                <a:spcPct val="35000"/>
              </a:spcAft>
              <a:buFont typeface="Arial" panose="020B0604020202020204" pitchFamily="34" charset="0"/>
              <a:buChar char="•"/>
            </a:pPr>
            <a:endParaRPr lang="en-US" sz="1800" kern="1200" dirty="0">
              <a:latin typeface="Tahoma" panose="020B0604030504040204" pitchFamily="34" charset="0"/>
              <a:ea typeface="Tahoma" panose="020B0604030504040204" pitchFamily="34" charset="0"/>
              <a:cs typeface="Tahoma" panose="020B0604030504040204" pitchFamily="34" charset="0"/>
            </a:endParaRPr>
          </a:p>
          <a:p>
            <a:pPr marL="0" lvl="0" indent="0" algn="l" defTabSz="666750">
              <a:lnSpc>
                <a:spcPct val="90000"/>
              </a:lnSpc>
              <a:spcBef>
                <a:spcPct val="0"/>
              </a:spcBef>
              <a:spcAft>
                <a:spcPct val="35000"/>
              </a:spcAft>
              <a:buNone/>
            </a:pPr>
            <a:endParaRPr lang="en-US" sz="1800" kern="1200"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0543FD9B-7699-6C1D-D398-89C3A5275C1F}"/>
              </a:ext>
            </a:extLst>
          </p:cNvPr>
          <p:cNvSpPr>
            <a:spLocks noGrp="1"/>
          </p:cNvSpPr>
          <p:nvPr>
            <p:ph type="sldNum" sz="quarter" idx="4"/>
          </p:nvPr>
        </p:nvSpPr>
        <p:spPr/>
        <p:txBody>
          <a:bodyPr/>
          <a:lstStyle/>
          <a:p>
            <a:fld id="{0EBC8B1B-31E5-4BEE-8F7E-D68B475E2C4D}" type="slidenum">
              <a:rPr lang="en-US" smtClean="0"/>
              <a:pPr/>
              <a:t>21</a:t>
            </a:fld>
            <a:endParaRPr lang="en-US"/>
          </a:p>
        </p:txBody>
      </p:sp>
    </p:spTree>
    <p:extLst>
      <p:ext uri="{BB962C8B-B14F-4D97-AF65-F5344CB8AC3E}">
        <p14:creationId xmlns:p14="http://schemas.microsoft.com/office/powerpoint/2010/main" val="2922015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20336-7F35-CBC1-91C0-F7A356DC3F44}"/>
              </a:ext>
            </a:extLst>
          </p:cNvPr>
          <p:cNvSpPr>
            <a:spLocks noGrp="1"/>
          </p:cNvSpPr>
          <p:nvPr>
            <p:ph type="title"/>
          </p:nvPr>
        </p:nvSpPr>
        <p:spPr>
          <a:xfrm>
            <a:off x="414695" y="111357"/>
            <a:ext cx="8229600" cy="853441"/>
          </a:xfrm>
        </p:spPr>
        <p:txBody>
          <a:bodyPr/>
          <a:lstStyle/>
          <a:p>
            <a:r>
              <a:rPr lang="en-US" dirty="0"/>
              <a:t>Resolution of Non-Compliance</a:t>
            </a:r>
          </a:p>
        </p:txBody>
      </p:sp>
      <p:pic>
        <p:nvPicPr>
          <p:cNvPr id="6" name="Picture 5" descr="Papers with a pen displayed on a blue background.">
            <a:extLst>
              <a:ext uri="{FF2B5EF4-FFF2-40B4-BE49-F238E27FC236}">
                <a16:creationId xmlns:a16="http://schemas.microsoft.com/office/drawing/2014/main" id="{046B44A9-A0D3-0671-174B-B24F5D778C4F}"/>
              </a:ext>
            </a:extLst>
          </p:cNvPr>
          <p:cNvPicPr>
            <a:picLocks noChangeAspect="1"/>
          </p:cNvPicPr>
          <p:nvPr/>
        </p:nvPicPr>
        <p:blipFill>
          <a:blip r:embed="rId3"/>
          <a:stretch>
            <a:fillRect/>
          </a:stretch>
        </p:blipFill>
        <p:spPr>
          <a:xfrm rot="20785718">
            <a:off x="480012" y="1540898"/>
            <a:ext cx="1730950" cy="1746303"/>
          </a:xfrm>
          <a:prstGeom prst="rect">
            <a:avLst/>
          </a:prstGeom>
        </p:spPr>
      </p:pic>
      <p:sp>
        <p:nvSpPr>
          <p:cNvPr id="9" name="TextBox 8">
            <a:extLst>
              <a:ext uri="{FF2B5EF4-FFF2-40B4-BE49-F238E27FC236}">
                <a16:creationId xmlns:a16="http://schemas.microsoft.com/office/drawing/2014/main" id="{EF24A142-0209-6A8E-A304-8A4B26AD6016}"/>
              </a:ext>
            </a:extLst>
          </p:cNvPr>
          <p:cNvSpPr txBox="1"/>
          <p:nvPr/>
        </p:nvSpPr>
        <p:spPr>
          <a:xfrm>
            <a:off x="2391688" y="1034646"/>
            <a:ext cx="6453026" cy="3819507"/>
          </a:xfrm>
          <a:prstGeom prst="rect">
            <a:avLst/>
          </a:prstGeom>
          <a:noFill/>
        </p:spPr>
        <p:txBody>
          <a:bodyPr wrap="square" lIns="91440" tIns="45720" rIns="91440" bIns="45720" anchor="t">
            <a:spAutoFit/>
          </a:bodyPr>
          <a:lstStyle/>
          <a:p>
            <a:pPr marL="342900" indent="-342900" defTabSz="666750">
              <a:lnSpc>
                <a:spcPct val="90000"/>
              </a:lnSpc>
              <a:spcBef>
                <a:spcPct val="0"/>
              </a:spcBef>
              <a:spcAft>
                <a:spcPct val="35000"/>
              </a:spcAft>
              <a:buFont typeface="Arial" panose="020B0604020202020204" pitchFamily="34" charset="0"/>
              <a:buChar char="•"/>
            </a:pPr>
            <a:r>
              <a:rPr lang="en-US" sz="2000" kern="1200" dirty="0">
                <a:solidFill>
                  <a:srgbClr val="013775"/>
                </a:solidFill>
                <a:latin typeface="Tahoma" panose="020B0604030504040204" pitchFamily="34" charset="0"/>
                <a:ea typeface="Tahoma" panose="020B0604030504040204" pitchFamily="34" charset="0"/>
                <a:cs typeface="Tahoma" panose="020B0604030504040204" pitchFamily="34" charset="0"/>
              </a:rPr>
              <a:t>When there are areas of Civil Rights non-compliance, corrective action will be issued by the reviewer. </a:t>
            </a:r>
          </a:p>
          <a:p>
            <a:pPr marL="342900" indent="-342900" defTabSz="666750">
              <a:lnSpc>
                <a:spcPct val="90000"/>
              </a:lnSpc>
              <a:spcBef>
                <a:spcPct val="0"/>
              </a:spcBef>
              <a:spcAft>
                <a:spcPct val="35000"/>
              </a:spcAft>
              <a:buFont typeface="Arial" panose="020B0604020202020204" pitchFamily="34" charset="0"/>
              <a:buChar char="•"/>
            </a:pPr>
            <a:r>
              <a:rPr lang="en-US" sz="2000" kern="1200" dirty="0">
                <a:solidFill>
                  <a:srgbClr val="013775"/>
                </a:solidFill>
                <a:latin typeface="Tahoma" panose="020B0604030504040204" pitchFamily="34" charset="0"/>
                <a:ea typeface="Tahoma" panose="020B0604030504040204" pitchFamily="34" charset="0"/>
                <a:cs typeface="Tahoma" panose="020B0604030504040204" pitchFamily="34" charset="0"/>
              </a:rPr>
              <a:t>Agencies with findings as a result of a compliance review will be required to cease inappropriate action and institute correct procedures. </a:t>
            </a:r>
          </a:p>
          <a:p>
            <a:pPr marL="342900" indent="-342900" defTabSz="666750">
              <a:lnSpc>
                <a:spcPct val="90000"/>
              </a:lnSpc>
              <a:spcBef>
                <a:spcPct val="0"/>
              </a:spcBef>
              <a:spcAft>
                <a:spcPct val="35000"/>
              </a:spcAft>
              <a:buFont typeface="Arial" panose="020B0604020202020204" pitchFamily="34" charset="0"/>
              <a:buChar char="•"/>
            </a:pPr>
            <a:r>
              <a:rPr lang="en-US" sz="2000" dirty="0">
                <a:solidFill>
                  <a:srgbClr val="013775"/>
                </a:solidFill>
                <a:latin typeface="Tahoma" panose="020B0604030504040204" pitchFamily="34" charset="0"/>
                <a:ea typeface="Tahoma" panose="020B0604030504040204" pitchFamily="34" charset="0"/>
                <a:cs typeface="Tahoma" panose="020B0604030504040204" pitchFamily="34" charset="0"/>
              </a:rPr>
              <a:t>Action plans and written assurance are common documentation that the agency is now in compliance. </a:t>
            </a:r>
          </a:p>
          <a:p>
            <a:pPr marL="342900" indent="-342900" defTabSz="666750">
              <a:lnSpc>
                <a:spcPct val="90000"/>
              </a:lnSpc>
              <a:spcBef>
                <a:spcPct val="0"/>
              </a:spcBef>
              <a:spcAft>
                <a:spcPct val="35000"/>
              </a:spcAft>
              <a:buFont typeface="Arial" panose="020B0604020202020204" pitchFamily="34" charset="0"/>
              <a:buChar char="•"/>
            </a:pPr>
            <a:r>
              <a:rPr lang="en-US" sz="2000" kern="1200" dirty="0">
                <a:solidFill>
                  <a:srgbClr val="013775"/>
                </a:solidFill>
                <a:latin typeface="Tahoma" panose="020B0604030504040204" pitchFamily="34" charset="0"/>
                <a:ea typeface="Tahoma" panose="020B0604030504040204" pitchFamily="34" charset="0"/>
                <a:cs typeface="Tahoma" panose="020B0604030504040204" pitchFamily="34" charset="0"/>
              </a:rPr>
              <a:t>It </a:t>
            </a:r>
            <a:r>
              <a:rPr lang="en-US" sz="2000" dirty="0">
                <a:solidFill>
                  <a:srgbClr val="013775"/>
                </a:solidFill>
                <a:latin typeface="Tahoma" panose="020B0604030504040204" pitchFamily="34" charset="0"/>
                <a:ea typeface="Tahoma" panose="020B0604030504040204" pitchFamily="34" charset="0"/>
                <a:cs typeface="Tahoma" panose="020B0604030504040204" pitchFamily="34" charset="0"/>
              </a:rPr>
              <a:t>may be necessary for a follow up review if the agency has several findings. </a:t>
            </a:r>
            <a:endParaRPr lang="en-US" sz="2000" kern="1200" dirty="0">
              <a:solidFill>
                <a:srgbClr val="013775"/>
              </a:solidFill>
              <a:latin typeface="Tahoma" panose="020B0604030504040204" pitchFamily="34" charset="0"/>
              <a:ea typeface="Tahoma" panose="020B0604030504040204" pitchFamily="34" charset="0"/>
              <a:cs typeface="Tahoma" panose="020B0604030504040204" pitchFamily="34" charset="0"/>
            </a:endParaRPr>
          </a:p>
          <a:p>
            <a:pPr marL="342900" indent="-342900" defTabSz="666750">
              <a:lnSpc>
                <a:spcPct val="90000"/>
              </a:lnSpc>
              <a:spcBef>
                <a:spcPct val="0"/>
              </a:spcBef>
              <a:spcAft>
                <a:spcPct val="35000"/>
              </a:spcAft>
              <a:buFont typeface="Arial" panose="020B0604020202020204" pitchFamily="34" charset="0"/>
              <a:buChar char="•"/>
            </a:pPr>
            <a:endParaRPr lang="en-US" sz="1800" kern="1200" dirty="0">
              <a:solidFill>
                <a:srgbClr val="013775"/>
              </a:solidFill>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0543FD9B-7699-6C1D-D398-89C3A5275C1F}"/>
              </a:ext>
            </a:extLst>
          </p:cNvPr>
          <p:cNvSpPr>
            <a:spLocks noGrp="1"/>
          </p:cNvSpPr>
          <p:nvPr>
            <p:ph type="sldNum" sz="quarter" idx="4"/>
          </p:nvPr>
        </p:nvSpPr>
        <p:spPr/>
        <p:txBody>
          <a:bodyPr/>
          <a:lstStyle/>
          <a:p>
            <a:fld id="{0EBC8B1B-31E5-4BEE-8F7E-D68B475E2C4D}" type="slidenum">
              <a:rPr lang="en-US" smtClean="0"/>
              <a:pPr/>
              <a:t>22</a:t>
            </a:fld>
            <a:endParaRPr lang="en-US" dirty="0"/>
          </a:p>
        </p:txBody>
      </p:sp>
    </p:spTree>
    <p:extLst>
      <p:ext uri="{BB962C8B-B14F-4D97-AF65-F5344CB8AC3E}">
        <p14:creationId xmlns:p14="http://schemas.microsoft.com/office/powerpoint/2010/main" val="2219370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43E-B0B7-1C68-1042-D3A04C32D7C4}"/>
              </a:ext>
            </a:extLst>
          </p:cNvPr>
          <p:cNvSpPr>
            <a:spLocks noGrp="1"/>
          </p:cNvSpPr>
          <p:nvPr>
            <p:ph type="title"/>
          </p:nvPr>
        </p:nvSpPr>
        <p:spPr>
          <a:xfrm>
            <a:off x="457200" y="133349"/>
            <a:ext cx="8229600" cy="1143000"/>
          </a:xfrm>
        </p:spPr>
        <p:txBody>
          <a:bodyPr anchor="ctr">
            <a:normAutofit/>
          </a:bodyPr>
          <a:lstStyle/>
          <a:p>
            <a:pPr>
              <a:lnSpc>
                <a:spcPct val="90000"/>
              </a:lnSpc>
            </a:pPr>
            <a:r>
              <a:rPr lang="en-US" sz="3700" dirty="0"/>
              <a:t>Civil Rights Training for Personnel</a:t>
            </a:r>
          </a:p>
        </p:txBody>
      </p:sp>
      <p:sp>
        <p:nvSpPr>
          <p:cNvPr id="7" name="Content Placeholder 2">
            <a:extLst>
              <a:ext uri="{FF2B5EF4-FFF2-40B4-BE49-F238E27FC236}">
                <a16:creationId xmlns:a16="http://schemas.microsoft.com/office/drawing/2014/main" id="{79F6CC9A-E248-2811-C5D5-23113891F0A0}"/>
              </a:ext>
            </a:extLst>
          </p:cNvPr>
          <p:cNvSpPr>
            <a:spLocks noGrp="1"/>
          </p:cNvSpPr>
          <p:nvPr>
            <p:ph sz="half" idx="1"/>
          </p:nvPr>
        </p:nvSpPr>
        <p:spPr>
          <a:xfrm>
            <a:off x="457200" y="1289304"/>
            <a:ext cx="4023360" cy="3429000"/>
          </a:xfrm>
        </p:spPr>
        <p:txBody>
          <a:bodyPr vert="horz" lIns="91440" tIns="45720" rIns="91440" bIns="45720" rtlCol="0">
            <a:normAutofit/>
          </a:bodyPr>
          <a:lstStyle/>
          <a:p>
            <a:pPr>
              <a:lnSpc>
                <a:spcPct val="90000"/>
              </a:lnSpc>
              <a:spcBef>
                <a:spcPts val="600"/>
              </a:spcBef>
              <a:spcAft>
                <a:spcPts val="600"/>
              </a:spcAft>
            </a:pPr>
            <a:r>
              <a:rPr lang="en-US" sz="1900" dirty="0"/>
              <a:t>Training should be provided if staff have direct contact with USDA Food and Nutrition program applicants/participants.</a:t>
            </a:r>
          </a:p>
          <a:p>
            <a:pPr>
              <a:lnSpc>
                <a:spcPct val="90000"/>
              </a:lnSpc>
              <a:spcBef>
                <a:spcPts val="600"/>
              </a:spcBef>
              <a:spcAft>
                <a:spcPts val="600"/>
              </a:spcAft>
            </a:pPr>
            <a:r>
              <a:rPr lang="en-US" sz="1900" dirty="0"/>
              <a:t>Training required for new staff; then annually.</a:t>
            </a:r>
          </a:p>
          <a:p>
            <a:pPr>
              <a:lnSpc>
                <a:spcPct val="90000"/>
              </a:lnSpc>
              <a:spcBef>
                <a:spcPts val="600"/>
              </a:spcBef>
              <a:spcAft>
                <a:spcPts val="600"/>
              </a:spcAft>
            </a:pPr>
            <a:r>
              <a:rPr lang="en-US" sz="1900" dirty="0"/>
              <a:t>This presentation meets volunteer training requirement.</a:t>
            </a:r>
          </a:p>
          <a:p>
            <a:pPr>
              <a:lnSpc>
                <a:spcPct val="90000"/>
              </a:lnSpc>
              <a:spcBef>
                <a:spcPts val="600"/>
              </a:spcBef>
              <a:spcAft>
                <a:spcPts val="600"/>
              </a:spcAft>
            </a:pPr>
            <a:r>
              <a:rPr lang="en-US" sz="1900" dirty="0"/>
              <a:t>Maintain record of presentation dates, participants.</a:t>
            </a:r>
          </a:p>
          <a:p>
            <a:pPr>
              <a:lnSpc>
                <a:spcPct val="90000"/>
              </a:lnSpc>
              <a:spcAft>
                <a:spcPts val="600"/>
              </a:spcAft>
            </a:pPr>
            <a:endParaRPr lang="en-US" sz="2000" dirty="0"/>
          </a:p>
        </p:txBody>
      </p:sp>
      <p:pic>
        <p:nvPicPr>
          <p:cNvPr id="3" name="Content Placeholder 2" descr="A group of people around a table.&#10;&#10;">
            <a:extLst>
              <a:ext uri="{FF2B5EF4-FFF2-40B4-BE49-F238E27FC236}">
                <a16:creationId xmlns:a16="http://schemas.microsoft.com/office/drawing/2014/main" id="{E58D9091-C094-35A0-D06A-111A94CE5E84}"/>
              </a:ext>
            </a:extLst>
          </p:cNvPr>
          <p:cNvPicPr>
            <a:picLocks noGrp="1" noChangeAspect="1"/>
          </p:cNvPicPr>
          <p:nvPr>
            <p:ph sz="half" idx="2"/>
          </p:nvPr>
        </p:nvPicPr>
        <p:blipFill rotWithShape="1">
          <a:blip r:embed="rId3"/>
          <a:srcRect l="21973"/>
          <a:stretch/>
        </p:blipFill>
        <p:spPr>
          <a:xfrm>
            <a:off x="4663440" y="1289304"/>
            <a:ext cx="4023360" cy="3429000"/>
          </a:xfrm>
          <a:prstGeom prst="rect">
            <a:avLst/>
          </a:prstGeom>
          <a:noFill/>
        </p:spPr>
      </p:pic>
      <p:sp>
        <p:nvSpPr>
          <p:cNvPr id="5" name="Slide Number Placeholder 4">
            <a:extLst>
              <a:ext uri="{FF2B5EF4-FFF2-40B4-BE49-F238E27FC236}">
                <a16:creationId xmlns:a16="http://schemas.microsoft.com/office/drawing/2014/main" id="{48DFA346-5AA9-1006-B69E-8023C29C879F}"/>
              </a:ext>
            </a:extLst>
          </p:cNvPr>
          <p:cNvSpPr>
            <a:spLocks noGrp="1"/>
          </p:cNvSpPr>
          <p:nvPr>
            <p:ph type="sldNum" sz="quarter" idx="4"/>
          </p:nvPr>
        </p:nvSpPr>
        <p:spPr>
          <a:xfrm>
            <a:off x="6553200" y="4797028"/>
            <a:ext cx="2133600" cy="273844"/>
          </a:xfrm>
        </p:spPr>
        <p:txBody>
          <a:bodyPr anchor="ctr">
            <a:normAutofit/>
          </a:bodyPr>
          <a:lstStyle/>
          <a:p>
            <a:pPr>
              <a:lnSpc>
                <a:spcPct val="90000"/>
              </a:lnSpc>
              <a:spcAft>
                <a:spcPts val="600"/>
              </a:spcAft>
            </a:pPr>
            <a:fld id="{0EBC8B1B-31E5-4BEE-8F7E-D68B475E2C4D}" type="slidenum">
              <a:rPr lang="en-US" smtClean="0"/>
              <a:pPr>
                <a:lnSpc>
                  <a:spcPct val="90000"/>
                </a:lnSpc>
                <a:spcAft>
                  <a:spcPts val="600"/>
                </a:spcAft>
              </a:pPr>
              <a:t>23</a:t>
            </a:fld>
            <a:endParaRPr lang="en-US"/>
          </a:p>
        </p:txBody>
      </p:sp>
    </p:spTree>
    <p:extLst>
      <p:ext uri="{BB962C8B-B14F-4D97-AF65-F5344CB8AC3E}">
        <p14:creationId xmlns:p14="http://schemas.microsoft.com/office/powerpoint/2010/main" val="1674674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48E4B-9118-5BC2-E72D-1F5BD6E73D9A}"/>
              </a:ext>
            </a:extLst>
          </p:cNvPr>
          <p:cNvSpPr>
            <a:spLocks noGrp="1"/>
          </p:cNvSpPr>
          <p:nvPr>
            <p:ph type="title"/>
          </p:nvPr>
        </p:nvSpPr>
        <p:spPr/>
        <p:txBody>
          <a:bodyPr>
            <a:normAutofit fontScale="90000"/>
          </a:bodyPr>
          <a:lstStyle/>
          <a:p>
            <a:r>
              <a:rPr lang="en-US" sz="4000" dirty="0">
                <a:latin typeface="Verdana"/>
                <a:ea typeface="Verdana"/>
              </a:rPr>
              <a:t>Each time you interact with participants</a:t>
            </a:r>
            <a:r>
              <a:rPr lang="en-US" dirty="0">
                <a:latin typeface="Verdana"/>
                <a:ea typeface="Verdana"/>
              </a:rPr>
              <a:t>: </a:t>
            </a:r>
            <a:endParaRPr lang="en-US" dirty="0"/>
          </a:p>
        </p:txBody>
      </p:sp>
      <p:pic>
        <p:nvPicPr>
          <p:cNvPr id="3" name="Content Placeholder 2" descr="A person using sign language displayed on a laptop computer screen with a person with a hearing device viewing.">
            <a:extLst>
              <a:ext uri="{FF2B5EF4-FFF2-40B4-BE49-F238E27FC236}">
                <a16:creationId xmlns:a16="http://schemas.microsoft.com/office/drawing/2014/main" id="{0E865CEA-1957-25B5-CCDB-5F323A8FEC6D}"/>
              </a:ext>
            </a:extLst>
          </p:cNvPr>
          <p:cNvPicPr>
            <a:picLocks noGrp="1" noChangeAspect="1"/>
          </p:cNvPicPr>
          <p:nvPr>
            <p:ph sz="half" idx="1"/>
          </p:nvPr>
        </p:nvPicPr>
        <p:blipFill>
          <a:blip r:embed="rId3"/>
          <a:stretch>
            <a:fillRect/>
          </a:stretch>
        </p:blipFill>
        <p:spPr>
          <a:xfrm>
            <a:off x="749667" y="1824021"/>
            <a:ext cx="3730894" cy="2529153"/>
          </a:xfrm>
          <a:prstGeom prst="rect">
            <a:avLst/>
          </a:prstGeom>
        </p:spPr>
      </p:pic>
      <p:sp>
        <p:nvSpPr>
          <p:cNvPr id="7" name="Text Placeholder 4">
            <a:extLst>
              <a:ext uri="{FF2B5EF4-FFF2-40B4-BE49-F238E27FC236}">
                <a16:creationId xmlns:a16="http://schemas.microsoft.com/office/drawing/2014/main" id="{33C2757E-23A7-F5E4-6F00-44DDFA855086}"/>
              </a:ext>
            </a:extLst>
          </p:cNvPr>
          <p:cNvSpPr>
            <a:spLocks noGrp="1"/>
          </p:cNvSpPr>
          <p:nvPr>
            <p:ph sz="half" idx="2"/>
          </p:nvPr>
        </p:nvSpPr>
        <p:spPr>
          <a:xfrm>
            <a:off x="4663440" y="1374098"/>
            <a:ext cx="4023360" cy="3429000"/>
          </a:xfrm>
        </p:spPr>
        <p:txBody>
          <a:bodyPr vert="horz" lIns="91440" tIns="45720" rIns="91440" bIns="45720" rtlCol="0" anchor="t">
            <a:normAutofit fontScale="92500" lnSpcReduction="10000"/>
          </a:bodyPr>
          <a:lstStyle/>
          <a:p>
            <a:pPr marL="0" indent="0">
              <a:spcAft>
                <a:spcPts val="600"/>
              </a:spcAft>
              <a:buNone/>
            </a:pPr>
            <a:r>
              <a:rPr lang="en-US" sz="2600" b="1" i="1" dirty="0">
                <a:solidFill>
                  <a:srgbClr val="013775"/>
                </a:solidFill>
                <a:latin typeface="Tahoma"/>
                <a:ea typeface="Tahoma"/>
                <a:cs typeface="Tahoma"/>
              </a:rPr>
              <a:t>Ask yourself, am I...</a:t>
            </a:r>
          </a:p>
          <a:p>
            <a:pPr marL="0" indent="0">
              <a:spcAft>
                <a:spcPts val="600"/>
              </a:spcAft>
              <a:buNone/>
            </a:pPr>
            <a:endParaRPr lang="en-US" sz="1200" dirty="0">
              <a:solidFill>
                <a:srgbClr val="013775"/>
              </a:solidFill>
            </a:endParaRPr>
          </a:p>
          <a:p>
            <a:pPr>
              <a:spcAft>
                <a:spcPts val="600"/>
              </a:spcAft>
            </a:pPr>
            <a:r>
              <a:rPr lang="en-US" sz="2600" dirty="0">
                <a:solidFill>
                  <a:srgbClr val="013775"/>
                </a:solidFill>
              </a:rPr>
              <a:t>Treating people, the way I want to be treated?</a:t>
            </a:r>
          </a:p>
          <a:p>
            <a:pPr marL="0" indent="0">
              <a:spcAft>
                <a:spcPts val="600"/>
              </a:spcAft>
              <a:buNone/>
            </a:pPr>
            <a:endParaRPr lang="en-US" sz="1200" dirty="0">
              <a:solidFill>
                <a:srgbClr val="013775"/>
              </a:solidFill>
            </a:endParaRPr>
          </a:p>
          <a:p>
            <a:pPr>
              <a:spcAft>
                <a:spcPts val="600"/>
              </a:spcAft>
            </a:pPr>
            <a:r>
              <a:rPr lang="en-US" sz="2600" dirty="0">
                <a:solidFill>
                  <a:srgbClr val="013775"/>
                </a:solidFill>
              </a:rPr>
              <a:t>Treating the same way, I treat other people?</a:t>
            </a:r>
          </a:p>
          <a:p>
            <a:pPr marL="0" indent="0">
              <a:spcAft>
                <a:spcPts val="600"/>
              </a:spcAft>
              <a:buNone/>
            </a:pPr>
            <a:endParaRPr lang="en-US" sz="1100" dirty="0">
              <a:solidFill>
                <a:srgbClr val="013775"/>
              </a:solidFill>
            </a:endParaRPr>
          </a:p>
          <a:p>
            <a:pPr>
              <a:spcAft>
                <a:spcPts val="600"/>
              </a:spcAft>
            </a:pPr>
            <a:r>
              <a:rPr lang="en-US" sz="2600" dirty="0">
                <a:solidFill>
                  <a:srgbClr val="013775"/>
                </a:solidFill>
              </a:rPr>
              <a:t>Explaining rules, policies, expectations.</a:t>
            </a:r>
          </a:p>
          <a:p>
            <a:pPr>
              <a:spcAft>
                <a:spcPts val="600"/>
              </a:spcAft>
            </a:pPr>
            <a:endParaRPr lang="en-US" dirty="0"/>
          </a:p>
          <a:p>
            <a:pPr>
              <a:spcAft>
                <a:spcPts val="600"/>
              </a:spcAft>
            </a:pPr>
            <a:endParaRPr lang="en-US" dirty="0"/>
          </a:p>
        </p:txBody>
      </p:sp>
      <p:sp>
        <p:nvSpPr>
          <p:cNvPr id="5" name="Slide Number Placeholder 4">
            <a:extLst>
              <a:ext uri="{FF2B5EF4-FFF2-40B4-BE49-F238E27FC236}">
                <a16:creationId xmlns:a16="http://schemas.microsoft.com/office/drawing/2014/main" id="{32568051-B899-EA78-39D5-E930615175EA}"/>
              </a:ext>
            </a:extLst>
          </p:cNvPr>
          <p:cNvSpPr>
            <a:spLocks noGrp="1"/>
          </p:cNvSpPr>
          <p:nvPr>
            <p:ph type="sldNum" sz="quarter" idx="4"/>
          </p:nvPr>
        </p:nvSpPr>
        <p:spPr/>
        <p:txBody>
          <a:bodyPr/>
          <a:lstStyle/>
          <a:p>
            <a:fld id="{0EBC8B1B-31E5-4BEE-8F7E-D68B475E2C4D}" type="slidenum">
              <a:rPr lang="en-US" smtClean="0"/>
              <a:pPr/>
              <a:t>24</a:t>
            </a:fld>
            <a:endParaRPr lang="en-US"/>
          </a:p>
        </p:txBody>
      </p:sp>
    </p:spTree>
    <p:extLst>
      <p:ext uri="{BB962C8B-B14F-4D97-AF65-F5344CB8AC3E}">
        <p14:creationId xmlns:p14="http://schemas.microsoft.com/office/powerpoint/2010/main" val="907591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712F-B043-A54F-0CA7-607AE10AAD98}"/>
              </a:ext>
            </a:extLst>
          </p:cNvPr>
          <p:cNvSpPr>
            <a:spLocks noGrp="1"/>
          </p:cNvSpPr>
          <p:nvPr>
            <p:ph type="ctrTitle"/>
          </p:nvPr>
        </p:nvSpPr>
        <p:spPr/>
        <p:txBody>
          <a:bodyPr/>
          <a:lstStyle/>
          <a:p>
            <a:r>
              <a:rPr lang="en-US" dirty="0"/>
              <a:t>Scenarios</a:t>
            </a:r>
          </a:p>
        </p:txBody>
      </p:sp>
      <p:sp>
        <p:nvSpPr>
          <p:cNvPr id="3" name="Subtitle 2">
            <a:extLst>
              <a:ext uri="{FF2B5EF4-FFF2-40B4-BE49-F238E27FC236}">
                <a16:creationId xmlns:a16="http://schemas.microsoft.com/office/drawing/2014/main" id="{D77C3EE2-F33D-0D7C-1623-35F9D1A796BD}"/>
              </a:ext>
            </a:extLst>
          </p:cNvPr>
          <p:cNvSpPr>
            <a:spLocks noGrp="1"/>
          </p:cNvSpPr>
          <p:nvPr>
            <p:ph type="subTitle" idx="1"/>
          </p:nvPr>
        </p:nvSpPr>
        <p:spPr/>
        <p:txBody>
          <a:bodyPr>
            <a:normAutofit/>
          </a:bodyPr>
          <a:lstStyle/>
          <a:p>
            <a:r>
              <a:rPr lang="en-US" sz="2400" dirty="0"/>
              <a:t>What would you do?</a:t>
            </a:r>
          </a:p>
        </p:txBody>
      </p:sp>
    </p:spTree>
    <p:extLst>
      <p:ext uri="{BB962C8B-B14F-4D97-AF65-F5344CB8AC3E}">
        <p14:creationId xmlns:p14="http://schemas.microsoft.com/office/powerpoint/2010/main" val="1356233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0DBAE-1B24-BCF3-CB7E-908301EF7A72}"/>
              </a:ext>
            </a:extLst>
          </p:cNvPr>
          <p:cNvSpPr>
            <a:spLocks noGrp="1"/>
          </p:cNvSpPr>
          <p:nvPr>
            <p:ph type="title"/>
          </p:nvPr>
        </p:nvSpPr>
        <p:spPr>
          <a:xfrm>
            <a:off x="304800" y="235590"/>
            <a:ext cx="8382000" cy="1813322"/>
          </a:xfrm>
        </p:spPr>
        <p:txBody>
          <a:bodyPr>
            <a:noAutofit/>
          </a:bodyPr>
          <a:lstStyle/>
          <a:p>
            <a:pPr algn="l"/>
            <a:r>
              <a:rPr lang="en-US" sz="2400" b="1" dirty="0">
                <a:effectLst/>
                <a:latin typeface="Verdana" panose="020B0604030504040204" pitchFamily="34" charset="0"/>
                <a:ea typeface="Calibri" panose="020F0502020204030204" pitchFamily="34" charset="0"/>
                <a:cs typeface="Times New Roman" panose="02020603050405020304" pitchFamily="18" charset="0"/>
              </a:rPr>
              <a:t>A participant tries to speak with a volunteer at a </a:t>
            </a:r>
            <a:r>
              <a:rPr lang="en-US" sz="2400" b="1" dirty="0">
                <a:ea typeface="Calibri" panose="020F0502020204030204" pitchFamily="34" charset="0"/>
                <a:cs typeface="Times New Roman" panose="02020603050405020304" pitchFamily="18" charset="0"/>
              </a:rPr>
              <a:t>distribution site</a:t>
            </a:r>
            <a:r>
              <a:rPr lang="en-US" sz="2400" b="1" dirty="0">
                <a:effectLst/>
                <a:latin typeface="Verdana" panose="020B0604030504040204" pitchFamily="34" charset="0"/>
                <a:ea typeface="Calibri" panose="020F0502020204030204" pitchFamily="34" charset="0"/>
                <a:cs typeface="Times New Roman" panose="02020603050405020304" pitchFamily="18" charset="0"/>
              </a:rPr>
              <a:t> in a language other than English, but the volunteer cannot understand the participant. The participant leaves without being served.</a:t>
            </a:r>
            <a:endParaRPr lang="en-US" sz="2400" dirty="0"/>
          </a:p>
        </p:txBody>
      </p:sp>
      <p:sp>
        <p:nvSpPr>
          <p:cNvPr id="3" name="Content Placeholder 2">
            <a:extLst>
              <a:ext uri="{FF2B5EF4-FFF2-40B4-BE49-F238E27FC236}">
                <a16:creationId xmlns:a16="http://schemas.microsoft.com/office/drawing/2014/main" id="{385CF97B-CF1B-EE3E-072B-113F82480FAE}"/>
              </a:ext>
            </a:extLst>
          </p:cNvPr>
          <p:cNvSpPr>
            <a:spLocks noGrp="1"/>
          </p:cNvSpPr>
          <p:nvPr>
            <p:ph sz="quarter" idx="10"/>
          </p:nvPr>
        </p:nvSpPr>
        <p:spPr>
          <a:xfrm>
            <a:off x="381000" y="1955674"/>
            <a:ext cx="7467600" cy="2603754"/>
          </a:xfrm>
        </p:spPr>
        <p:txBody>
          <a:bodyPr/>
          <a:lstStyle/>
          <a:p>
            <a:pPr marL="0" indent="0">
              <a:buNone/>
            </a:pPr>
            <a:endParaRPr lang="en-US" dirty="0"/>
          </a:p>
          <a:p>
            <a:pPr marL="0" indent="0">
              <a:buNone/>
            </a:pPr>
            <a:endParaRPr lang="en-US" sz="1800" dirty="0"/>
          </a:p>
          <a:p>
            <a:pPr marL="0" indent="0">
              <a:buNone/>
            </a:pPr>
            <a:r>
              <a:rPr lang="en-US" sz="2400" b="1" dirty="0">
                <a:solidFill>
                  <a:srgbClr val="013775"/>
                </a:solidFill>
                <a:effectLst/>
              </a:rPr>
              <a:t>How should this situation have been handled?</a:t>
            </a:r>
            <a:endParaRPr lang="en-US" sz="2400" dirty="0">
              <a:solidFill>
                <a:srgbClr val="013775"/>
              </a:solidFill>
              <a:effectLst/>
            </a:endParaRPr>
          </a:p>
          <a:p>
            <a:pPr marL="0" indent="0">
              <a:buNone/>
            </a:pPr>
            <a:endParaRPr lang="en-US" sz="1800" dirty="0"/>
          </a:p>
        </p:txBody>
      </p:sp>
      <p:sp>
        <p:nvSpPr>
          <p:cNvPr id="4" name="Slide Number Placeholder 3">
            <a:extLst>
              <a:ext uri="{FF2B5EF4-FFF2-40B4-BE49-F238E27FC236}">
                <a16:creationId xmlns:a16="http://schemas.microsoft.com/office/drawing/2014/main" id="{A27520A7-F300-3527-3435-0EA83FEFB85F}"/>
              </a:ext>
            </a:extLst>
          </p:cNvPr>
          <p:cNvSpPr>
            <a:spLocks noGrp="1"/>
          </p:cNvSpPr>
          <p:nvPr>
            <p:ph type="sldNum" sz="quarter" idx="4"/>
          </p:nvPr>
        </p:nvSpPr>
        <p:spPr/>
        <p:txBody>
          <a:bodyPr/>
          <a:lstStyle/>
          <a:p>
            <a:fld id="{0EBC8B1B-31E5-4BEE-8F7E-D68B475E2C4D}" type="slidenum">
              <a:rPr lang="en-US" smtClean="0"/>
              <a:pPr/>
              <a:t>26</a:t>
            </a:fld>
            <a:endParaRPr lang="en-US"/>
          </a:p>
        </p:txBody>
      </p:sp>
    </p:spTree>
    <p:extLst>
      <p:ext uri="{BB962C8B-B14F-4D97-AF65-F5344CB8AC3E}">
        <p14:creationId xmlns:p14="http://schemas.microsoft.com/office/powerpoint/2010/main" val="879097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1E360-FE07-4E14-B1BC-3886BF66F4FE}"/>
              </a:ext>
            </a:extLst>
          </p:cNvPr>
          <p:cNvSpPr>
            <a:spLocks noGrp="1"/>
          </p:cNvSpPr>
          <p:nvPr>
            <p:ph type="title"/>
          </p:nvPr>
        </p:nvSpPr>
        <p:spPr>
          <a:xfrm>
            <a:off x="457200" y="208430"/>
            <a:ext cx="8229600" cy="1432322"/>
          </a:xfrm>
        </p:spPr>
        <p:txBody>
          <a:bodyPr>
            <a:noAutofit/>
          </a:bodyPr>
          <a:lstStyle/>
          <a:p>
            <a:pPr algn="l"/>
            <a:r>
              <a:rPr lang="en-US" sz="2400" b="1" dirty="0">
                <a:effectLst/>
                <a:latin typeface="Verdana" panose="020B0604030504040204" pitchFamily="34" charset="0"/>
                <a:ea typeface="Calibri" panose="020F0502020204030204" pitchFamily="34" charset="0"/>
                <a:cs typeface="Times New Roman" panose="02020603050405020304" pitchFamily="18" charset="0"/>
              </a:rPr>
              <a:t>A person in a wheelchair complains that the site where he was told to pick up his food package is not accessible because it does not have a wheelchair ramp.</a:t>
            </a:r>
            <a:endParaRPr lang="en-US" sz="2400" dirty="0"/>
          </a:p>
        </p:txBody>
      </p:sp>
      <p:sp>
        <p:nvSpPr>
          <p:cNvPr id="3" name="Content Placeholder 2">
            <a:extLst>
              <a:ext uri="{FF2B5EF4-FFF2-40B4-BE49-F238E27FC236}">
                <a16:creationId xmlns:a16="http://schemas.microsoft.com/office/drawing/2014/main" id="{DBA28A51-A6F9-8F41-62ED-6691A394251A}"/>
              </a:ext>
            </a:extLst>
          </p:cNvPr>
          <p:cNvSpPr>
            <a:spLocks noGrp="1"/>
          </p:cNvSpPr>
          <p:nvPr>
            <p:ph sz="quarter" idx="10"/>
          </p:nvPr>
        </p:nvSpPr>
        <p:spPr>
          <a:xfrm>
            <a:off x="381000" y="1733550"/>
            <a:ext cx="7470648" cy="1828800"/>
          </a:xfrm>
        </p:spPr>
        <p:txBody>
          <a:bodyPr/>
          <a:lstStyle/>
          <a:p>
            <a:pPr marL="0" indent="0">
              <a:buNone/>
            </a:pPr>
            <a:endParaRPr lang="en-US" dirty="0"/>
          </a:p>
          <a:p>
            <a:pPr marL="0" indent="0">
              <a:buNone/>
            </a:pPr>
            <a:endParaRPr lang="en-US" dirty="0"/>
          </a:p>
          <a:p>
            <a:pPr marL="0" marR="0" indent="0">
              <a:lnSpc>
                <a:spcPct val="107000"/>
              </a:lnSpc>
              <a:spcBef>
                <a:spcPts val="0"/>
              </a:spcBef>
              <a:spcAft>
                <a:spcPts val="800"/>
              </a:spcAft>
              <a:buNone/>
            </a:pPr>
            <a:r>
              <a:rPr lang="en-US" sz="2400" b="1" dirty="0">
                <a:solidFill>
                  <a:srgbClr val="013775"/>
                </a:solidFill>
                <a:effectLst/>
              </a:rPr>
              <a:t>What steps should be taken to accommodate this participant?</a:t>
            </a:r>
            <a:endParaRPr lang="en-US" sz="2400" dirty="0">
              <a:solidFill>
                <a:srgbClr val="013775"/>
              </a:solidFill>
              <a:effectLst/>
            </a:endParaRPr>
          </a:p>
          <a:p>
            <a:pPr marL="0" indent="0">
              <a:buNone/>
            </a:pPr>
            <a:endParaRPr lang="en-US" sz="2400" dirty="0"/>
          </a:p>
          <a:p>
            <a:pPr marL="0" indent="0">
              <a:buNone/>
            </a:pPr>
            <a:endParaRPr lang="en-US" sz="1800" dirty="0"/>
          </a:p>
        </p:txBody>
      </p:sp>
      <p:sp>
        <p:nvSpPr>
          <p:cNvPr id="4" name="Slide Number Placeholder 3">
            <a:extLst>
              <a:ext uri="{FF2B5EF4-FFF2-40B4-BE49-F238E27FC236}">
                <a16:creationId xmlns:a16="http://schemas.microsoft.com/office/drawing/2014/main" id="{CFA34182-9A2F-2C2B-9B32-7C1BF4EE0C9C}"/>
              </a:ext>
            </a:extLst>
          </p:cNvPr>
          <p:cNvSpPr>
            <a:spLocks noGrp="1"/>
          </p:cNvSpPr>
          <p:nvPr>
            <p:ph type="sldNum" sz="quarter" idx="4"/>
          </p:nvPr>
        </p:nvSpPr>
        <p:spPr/>
        <p:txBody>
          <a:bodyPr/>
          <a:lstStyle/>
          <a:p>
            <a:fld id="{0EBC8B1B-31E5-4BEE-8F7E-D68B475E2C4D}" type="slidenum">
              <a:rPr lang="en-US" smtClean="0"/>
              <a:pPr/>
              <a:t>27</a:t>
            </a:fld>
            <a:endParaRPr lang="en-US"/>
          </a:p>
        </p:txBody>
      </p:sp>
    </p:spTree>
    <p:extLst>
      <p:ext uri="{BB962C8B-B14F-4D97-AF65-F5344CB8AC3E}">
        <p14:creationId xmlns:p14="http://schemas.microsoft.com/office/powerpoint/2010/main" val="4183578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B20F-A7DC-15CD-1972-A027C4B700F7}"/>
              </a:ext>
            </a:extLst>
          </p:cNvPr>
          <p:cNvSpPr>
            <a:spLocks noGrp="1"/>
          </p:cNvSpPr>
          <p:nvPr>
            <p:ph type="title"/>
          </p:nvPr>
        </p:nvSpPr>
        <p:spPr>
          <a:xfrm>
            <a:off x="457200" y="284768"/>
            <a:ext cx="8229600" cy="1739646"/>
          </a:xfrm>
        </p:spPr>
        <p:txBody>
          <a:bodyPr>
            <a:noAutofit/>
          </a:bodyPr>
          <a:lstStyle/>
          <a:p>
            <a:pPr algn="l"/>
            <a:r>
              <a:rPr lang="en-US" sz="2400" b="1" dirty="0">
                <a:effectLst/>
                <a:cs typeface="Times New Roman" panose="02020603050405020304" pitchFamily="18" charset="0"/>
              </a:rPr>
              <a:t>A reviewer from the State visits a </a:t>
            </a:r>
            <a:r>
              <a:rPr lang="en-US" sz="2400" b="1" dirty="0">
                <a:cs typeface="Times New Roman" panose="02020603050405020304" pitchFamily="18" charset="0"/>
              </a:rPr>
              <a:t>distribution</a:t>
            </a:r>
            <a:r>
              <a:rPr lang="en-US" sz="2400" b="1" dirty="0">
                <a:effectLst/>
                <a:cs typeface="Times New Roman" panose="02020603050405020304" pitchFamily="18" charset="0"/>
              </a:rPr>
              <a:t> site and </a:t>
            </a:r>
            <a:r>
              <a:rPr lang="en-US" sz="2400" b="1" dirty="0">
                <a:cs typeface="Times New Roman" panose="02020603050405020304" pitchFamily="18" charset="0"/>
              </a:rPr>
              <a:t>views</a:t>
            </a:r>
            <a:r>
              <a:rPr lang="en-US" sz="2400" b="1" dirty="0">
                <a:effectLst/>
                <a:cs typeface="Times New Roman" panose="02020603050405020304" pitchFamily="18" charset="0"/>
              </a:rPr>
              <a:t> the </a:t>
            </a:r>
            <a:r>
              <a:rPr lang="en-US" sz="2400" b="1" i="1" dirty="0">
                <a:effectLst/>
                <a:cs typeface="Times New Roman" panose="02020603050405020304" pitchFamily="18" charset="0"/>
              </a:rPr>
              <a:t>And Justice for All </a:t>
            </a:r>
            <a:r>
              <a:rPr lang="en-US" sz="2400" b="1" dirty="0">
                <a:effectLst/>
                <a:cs typeface="Times New Roman" panose="02020603050405020304" pitchFamily="18" charset="0"/>
              </a:rPr>
              <a:t>poster displayed in the manager’s office, which is in an area that is usually off limit to program applicants and participants.</a:t>
            </a:r>
            <a:endParaRPr lang="en-US" sz="2400" dirty="0"/>
          </a:p>
        </p:txBody>
      </p:sp>
      <p:sp>
        <p:nvSpPr>
          <p:cNvPr id="3" name="Content Placeholder 2">
            <a:extLst>
              <a:ext uri="{FF2B5EF4-FFF2-40B4-BE49-F238E27FC236}">
                <a16:creationId xmlns:a16="http://schemas.microsoft.com/office/drawing/2014/main" id="{ABC5D137-E296-A0CC-B130-3199C79B4EBA}"/>
              </a:ext>
            </a:extLst>
          </p:cNvPr>
          <p:cNvSpPr>
            <a:spLocks noGrp="1"/>
          </p:cNvSpPr>
          <p:nvPr>
            <p:ph sz="quarter" idx="10"/>
          </p:nvPr>
        </p:nvSpPr>
        <p:spPr>
          <a:xfrm>
            <a:off x="533400" y="2114550"/>
            <a:ext cx="7470648" cy="1686306"/>
          </a:xfrm>
        </p:spPr>
        <p:txBody>
          <a:bodyPr>
            <a:normAutofit/>
          </a:bodyPr>
          <a:lstStyle/>
          <a:p>
            <a:pPr marL="0" indent="0">
              <a:buNone/>
            </a:pPr>
            <a:endParaRPr lang="en-US" sz="1800" dirty="0"/>
          </a:p>
          <a:p>
            <a:pPr marL="0" indent="0">
              <a:buNone/>
            </a:pPr>
            <a:endParaRPr lang="en-US" sz="1800" dirty="0"/>
          </a:p>
          <a:p>
            <a:pPr marL="0" indent="0">
              <a:buNone/>
            </a:pPr>
            <a:r>
              <a:rPr lang="en-US" sz="2400" b="1" dirty="0">
                <a:solidFill>
                  <a:srgbClr val="013775"/>
                </a:solidFill>
                <a:effectLst/>
              </a:rPr>
              <a:t>Is this a Civil Rights violation? Why or why not?</a:t>
            </a:r>
            <a:endParaRPr lang="en-US" sz="2400" dirty="0">
              <a:solidFill>
                <a:srgbClr val="013775"/>
              </a:solidFill>
              <a:effectLst/>
            </a:endParaRPr>
          </a:p>
          <a:p>
            <a:pPr marL="0" indent="0">
              <a:buNone/>
            </a:pPr>
            <a:endParaRPr lang="en-US" sz="1800" dirty="0"/>
          </a:p>
        </p:txBody>
      </p:sp>
      <p:sp>
        <p:nvSpPr>
          <p:cNvPr id="4" name="Slide Number Placeholder 3">
            <a:extLst>
              <a:ext uri="{FF2B5EF4-FFF2-40B4-BE49-F238E27FC236}">
                <a16:creationId xmlns:a16="http://schemas.microsoft.com/office/drawing/2014/main" id="{E4E14476-F73D-5302-0335-78C3016D4C71}"/>
              </a:ext>
            </a:extLst>
          </p:cNvPr>
          <p:cNvSpPr>
            <a:spLocks noGrp="1"/>
          </p:cNvSpPr>
          <p:nvPr>
            <p:ph type="sldNum" sz="quarter" idx="4"/>
          </p:nvPr>
        </p:nvSpPr>
        <p:spPr/>
        <p:txBody>
          <a:bodyPr/>
          <a:lstStyle/>
          <a:p>
            <a:fld id="{0EBC8B1B-31E5-4BEE-8F7E-D68B475E2C4D}" type="slidenum">
              <a:rPr lang="en-US" smtClean="0"/>
              <a:pPr/>
              <a:t>28</a:t>
            </a:fld>
            <a:endParaRPr lang="en-US"/>
          </a:p>
        </p:txBody>
      </p:sp>
    </p:spTree>
    <p:extLst>
      <p:ext uri="{BB962C8B-B14F-4D97-AF65-F5344CB8AC3E}">
        <p14:creationId xmlns:p14="http://schemas.microsoft.com/office/powerpoint/2010/main" val="2090829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4D3FC-F1EE-3CFD-37C5-83EDD4316B15}"/>
              </a:ext>
            </a:extLst>
          </p:cNvPr>
          <p:cNvSpPr>
            <a:spLocks noGrp="1"/>
          </p:cNvSpPr>
          <p:nvPr>
            <p:ph type="title"/>
          </p:nvPr>
        </p:nvSpPr>
        <p:spPr>
          <a:xfrm>
            <a:off x="457202" y="137160"/>
            <a:ext cx="3008313" cy="1162051"/>
          </a:xfrm>
        </p:spPr>
        <p:txBody>
          <a:bodyPr anchor="b">
            <a:normAutofit/>
          </a:bodyPr>
          <a:lstStyle/>
          <a:p>
            <a:r>
              <a:rPr lang="en-US" b="0" dirty="0"/>
              <a:t>Additional Resources</a:t>
            </a:r>
          </a:p>
        </p:txBody>
      </p:sp>
      <p:sp>
        <p:nvSpPr>
          <p:cNvPr id="4" name="Content Placeholder 3">
            <a:extLst>
              <a:ext uri="{FF2B5EF4-FFF2-40B4-BE49-F238E27FC236}">
                <a16:creationId xmlns:a16="http://schemas.microsoft.com/office/drawing/2014/main" id="{BDA008F1-57DF-D419-9538-3BEC6269DF58}"/>
              </a:ext>
            </a:extLst>
          </p:cNvPr>
          <p:cNvSpPr>
            <a:spLocks noGrp="1"/>
          </p:cNvSpPr>
          <p:nvPr>
            <p:ph type="body" sz="half" idx="2"/>
          </p:nvPr>
        </p:nvSpPr>
        <p:spPr>
          <a:xfrm>
            <a:off x="167780" y="1421394"/>
            <a:ext cx="3297735" cy="3283957"/>
          </a:xfrm>
        </p:spPr>
        <p:txBody>
          <a:bodyPr>
            <a:normAutofit fontScale="92500" lnSpcReduction="10000"/>
          </a:bodyPr>
          <a:lstStyle/>
          <a:p>
            <a:pPr>
              <a:lnSpc>
                <a:spcPct val="90000"/>
              </a:lnSpc>
              <a:spcAft>
                <a:spcPts val="600"/>
              </a:spcAft>
            </a:pPr>
            <a:r>
              <a:rPr lang="en-US" sz="1900" dirty="0"/>
              <a:t>Wisconsin Department of Health Services: Civil Rights Compliance.</a:t>
            </a:r>
          </a:p>
          <a:p>
            <a:pPr marL="0" indent="0">
              <a:lnSpc>
                <a:spcPct val="90000"/>
              </a:lnSpc>
              <a:spcAft>
                <a:spcPts val="600"/>
              </a:spcAft>
              <a:buNone/>
            </a:pPr>
            <a:endParaRPr lang="en-US" sz="1500" dirty="0"/>
          </a:p>
          <a:p>
            <a:pPr marL="0" indent="0">
              <a:lnSpc>
                <a:spcPct val="90000"/>
              </a:lnSpc>
              <a:spcAft>
                <a:spcPts val="600"/>
              </a:spcAft>
              <a:buNone/>
            </a:pPr>
            <a:r>
              <a:rPr lang="en-US" sz="1500" dirty="0">
                <a:hlinkClick r:id="rId3"/>
              </a:rPr>
              <a:t>https://www.dhs.wisconsin.gov/civil-rights/index.htm</a:t>
            </a:r>
            <a:endParaRPr lang="en-US" sz="1500" dirty="0"/>
          </a:p>
          <a:p>
            <a:pPr marL="0" indent="0">
              <a:lnSpc>
                <a:spcPct val="90000"/>
              </a:lnSpc>
              <a:spcAft>
                <a:spcPts val="600"/>
              </a:spcAft>
              <a:buNone/>
            </a:pPr>
            <a:endParaRPr lang="en-US" sz="1500" dirty="0"/>
          </a:p>
          <a:p>
            <a:pPr>
              <a:lnSpc>
                <a:spcPct val="90000"/>
              </a:lnSpc>
              <a:spcAft>
                <a:spcPts val="600"/>
              </a:spcAft>
            </a:pPr>
            <a:r>
              <a:rPr lang="en-US" sz="1900" dirty="0"/>
              <a:t>U.S. Department of Agriculture, Food and Nutrition Service: Civil Rights.</a:t>
            </a:r>
          </a:p>
          <a:p>
            <a:pPr marL="0" indent="0">
              <a:lnSpc>
                <a:spcPct val="90000"/>
              </a:lnSpc>
              <a:spcAft>
                <a:spcPts val="600"/>
              </a:spcAft>
              <a:buNone/>
            </a:pPr>
            <a:endParaRPr lang="en-US" sz="1500" dirty="0"/>
          </a:p>
          <a:p>
            <a:pPr marL="0" indent="0">
              <a:lnSpc>
                <a:spcPct val="90000"/>
              </a:lnSpc>
              <a:spcAft>
                <a:spcPts val="600"/>
              </a:spcAft>
              <a:buNone/>
            </a:pPr>
            <a:r>
              <a:rPr lang="en-US" sz="1500" dirty="0">
                <a:hlinkClick r:id="rId4"/>
              </a:rPr>
              <a:t>Civil Rights | Food and Nutrition Service (usda.gov)</a:t>
            </a:r>
            <a:endParaRPr lang="en-US" sz="1500" dirty="0"/>
          </a:p>
          <a:p>
            <a:pPr marL="0" indent="0">
              <a:lnSpc>
                <a:spcPct val="90000"/>
              </a:lnSpc>
              <a:spcAft>
                <a:spcPts val="600"/>
              </a:spcAft>
              <a:buNone/>
            </a:pPr>
            <a:endParaRPr lang="en-US" sz="1400" dirty="0"/>
          </a:p>
          <a:p>
            <a:pPr>
              <a:lnSpc>
                <a:spcPct val="90000"/>
              </a:lnSpc>
              <a:spcAft>
                <a:spcPts val="600"/>
              </a:spcAft>
            </a:pPr>
            <a:endParaRPr lang="en-US" sz="1400" dirty="0"/>
          </a:p>
          <a:p>
            <a:pPr marL="0" indent="0">
              <a:lnSpc>
                <a:spcPct val="90000"/>
              </a:lnSpc>
              <a:spcAft>
                <a:spcPts val="600"/>
              </a:spcAft>
              <a:buNone/>
            </a:pPr>
            <a:endParaRPr lang="en-US" sz="1400" dirty="0"/>
          </a:p>
        </p:txBody>
      </p:sp>
      <p:pic>
        <p:nvPicPr>
          <p:cNvPr id="3" name="Picture 2" descr="A box of food donations.&#10;&#10;">
            <a:extLst>
              <a:ext uri="{FF2B5EF4-FFF2-40B4-BE49-F238E27FC236}">
                <a16:creationId xmlns:a16="http://schemas.microsoft.com/office/drawing/2014/main" id="{73F846B8-D472-F748-E550-53791760ED21}"/>
              </a:ext>
            </a:extLst>
          </p:cNvPr>
          <p:cNvPicPr>
            <a:picLocks noChangeAspect="1"/>
          </p:cNvPicPr>
          <p:nvPr/>
        </p:nvPicPr>
        <p:blipFill rotWithShape="1">
          <a:blip r:embed="rId5"/>
          <a:srcRect r="3279"/>
          <a:stretch/>
        </p:blipFill>
        <p:spPr>
          <a:xfrm>
            <a:off x="3463636" y="137160"/>
            <a:ext cx="5223164" cy="4568190"/>
          </a:xfrm>
          <a:prstGeom prst="rect">
            <a:avLst/>
          </a:prstGeom>
          <a:noFill/>
        </p:spPr>
      </p:pic>
      <p:sp>
        <p:nvSpPr>
          <p:cNvPr id="5" name="Slide Number Placeholder 4">
            <a:extLst>
              <a:ext uri="{FF2B5EF4-FFF2-40B4-BE49-F238E27FC236}">
                <a16:creationId xmlns:a16="http://schemas.microsoft.com/office/drawing/2014/main" id="{554067BF-70A4-2445-A5E7-AB18C5F1284B}"/>
              </a:ext>
            </a:extLst>
          </p:cNvPr>
          <p:cNvSpPr>
            <a:spLocks noGrp="1"/>
          </p:cNvSpPr>
          <p:nvPr>
            <p:ph type="sldNum" sz="quarter" idx="10"/>
          </p:nvPr>
        </p:nvSpPr>
        <p:spPr>
          <a:xfrm>
            <a:off x="6553200" y="4797028"/>
            <a:ext cx="2133600" cy="273844"/>
          </a:xfrm>
        </p:spPr>
        <p:txBody>
          <a:bodyPr anchor="ctr">
            <a:normAutofit/>
          </a:bodyPr>
          <a:lstStyle/>
          <a:p>
            <a:pPr>
              <a:lnSpc>
                <a:spcPct val="90000"/>
              </a:lnSpc>
              <a:spcAft>
                <a:spcPts val="600"/>
              </a:spcAft>
            </a:pPr>
            <a:fld id="{0EBC8B1B-31E5-4BEE-8F7E-D68B475E2C4D}" type="slidenum">
              <a:rPr lang="en-US" smtClean="0"/>
              <a:pPr>
                <a:lnSpc>
                  <a:spcPct val="90000"/>
                </a:lnSpc>
                <a:spcAft>
                  <a:spcPts val="600"/>
                </a:spcAft>
              </a:pPr>
              <a:t>29</a:t>
            </a:fld>
            <a:endParaRPr lang="en-US"/>
          </a:p>
        </p:txBody>
      </p:sp>
    </p:spTree>
    <p:extLst>
      <p:ext uri="{BB962C8B-B14F-4D97-AF65-F5344CB8AC3E}">
        <p14:creationId xmlns:p14="http://schemas.microsoft.com/office/powerpoint/2010/main" val="4133042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3349"/>
            <a:ext cx="8229600" cy="1143000"/>
          </a:xfrm>
        </p:spPr>
        <p:txBody>
          <a:bodyPr anchor="ctr">
            <a:normAutofit/>
          </a:bodyPr>
          <a:lstStyle/>
          <a:p>
            <a:r>
              <a:rPr lang="en-US" dirty="0"/>
              <a:t>Civil Rights Goals</a:t>
            </a:r>
          </a:p>
        </p:txBody>
      </p:sp>
      <p:sp>
        <p:nvSpPr>
          <p:cNvPr id="5" name="Content Placeholder 4"/>
          <p:cNvSpPr>
            <a:spLocks noGrp="1"/>
          </p:cNvSpPr>
          <p:nvPr>
            <p:ph sz="half" idx="1"/>
          </p:nvPr>
        </p:nvSpPr>
        <p:spPr>
          <a:xfrm>
            <a:off x="457200" y="1289304"/>
            <a:ext cx="4023360" cy="3429000"/>
          </a:xfrm>
        </p:spPr>
        <p:txBody>
          <a:bodyPr>
            <a:normAutofit/>
          </a:bodyPr>
          <a:lstStyle/>
          <a:p>
            <a:pPr marL="342900" indent="-342900">
              <a:lnSpc>
                <a:spcPct val="90000"/>
              </a:lnSpc>
              <a:spcAft>
                <a:spcPts val="600"/>
              </a:spcAft>
              <a:buFont typeface="Arial" panose="020B0604020202020204" pitchFamily="34" charset="0"/>
              <a:buChar char="•"/>
            </a:pPr>
            <a:r>
              <a:rPr lang="en-US" dirty="0"/>
              <a:t>Equal treatment for applicants and beneficiaries.</a:t>
            </a:r>
          </a:p>
          <a:p>
            <a:pPr marL="342900" indent="-342900">
              <a:lnSpc>
                <a:spcPct val="90000"/>
              </a:lnSpc>
              <a:spcAft>
                <a:spcPts val="600"/>
              </a:spcAft>
              <a:buFont typeface="Arial" panose="020B0604020202020204" pitchFamily="34" charset="0"/>
              <a:buChar char="•"/>
            </a:pPr>
            <a:r>
              <a:rPr lang="en-US" dirty="0"/>
              <a:t>Knowledge of rights and responsibilities.</a:t>
            </a:r>
          </a:p>
          <a:p>
            <a:pPr marL="342900" indent="-342900">
              <a:lnSpc>
                <a:spcPct val="90000"/>
              </a:lnSpc>
              <a:spcAft>
                <a:spcPts val="600"/>
              </a:spcAft>
              <a:buFont typeface="Arial" panose="020B0604020202020204" pitchFamily="34" charset="0"/>
              <a:buChar char="•"/>
            </a:pPr>
            <a:r>
              <a:rPr lang="en-US" dirty="0"/>
              <a:t>Elimination of illegal barriers.</a:t>
            </a:r>
          </a:p>
          <a:p>
            <a:pPr marL="342900" indent="-342900">
              <a:lnSpc>
                <a:spcPct val="90000"/>
              </a:lnSpc>
              <a:spcAft>
                <a:spcPts val="600"/>
              </a:spcAft>
              <a:buFont typeface="Arial" panose="020B0604020202020204" pitchFamily="34" charset="0"/>
              <a:buChar char="•"/>
            </a:pPr>
            <a:r>
              <a:rPr lang="en-US" dirty="0"/>
              <a:t>Dignity and respect for all.</a:t>
            </a:r>
          </a:p>
        </p:txBody>
      </p:sp>
      <p:pic>
        <p:nvPicPr>
          <p:cNvPr id="6" name="Picture 5" descr="Image of a diverse group of individuals standing or sitting together.">
            <a:extLst>
              <a:ext uri="{FF2B5EF4-FFF2-40B4-BE49-F238E27FC236}">
                <a16:creationId xmlns:a16="http://schemas.microsoft.com/office/drawing/2014/main" id="{7CDEC6CA-FF8B-DD68-50DB-CB9CEDF47BF7}"/>
              </a:ext>
            </a:extLst>
          </p:cNvPr>
          <p:cNvPicPr>
            <a:picLocks noChangeAspect="1"/>
          </p:cNvPicPr>
          <p:nvPr/>
        </p:nvPicPr>
        <p:blipFill>
          <a:blip r:embed="rId3"/>
          <a:stretch>
            <a:fillRect/>
          </a:stretch>
        </p:blipFill>
        <p:spPr>
          <a:xfrm>
            <a:off x="4663440" y="1967789"/>
            <a:ext cx="4023360" cy="2072030"/>
          </a:xfrm>
          <a:prstGeom prst="rect">
            <a:avLst/>
          </a:prstGeom>
          <a:noFill/>
        </p:spPr>
      </p:pic>
      <p:sp>
        <p:nvSpPr>
          <p:cNvPr id="4" name="Slide Number Placeholder 3"/>
          <p:cNvSpPr>
            <a:spLocks noGrp="1"/>
          </p:cNvSpPr>
          <p:nvPr>
            <p:ph type="sldNum" sz="quarter" idx="4"/>
          </p:nvPr>
        </p:nvSpPr>
        <p:spPr>
          <a:xfrm>
            <a:off x="6553200" y="4797028"/>
            <a:ext cx="2133600" cy="273844"/>
          </a:xfrm>
        </p:spPr>
        <p:txBody>
          <a:bodyPr anchor="ctr">
            <a:normAutofit/>
          </a:bodyPr>
          <a:lstStyle/>
          <a:p>
            <a:pPr>
              <a:lnSpc>
                <a:spcPct val="90000"/>
              </a:lnSpc>
              <a:spcAft>
                <a:spcPts val="600"/>
              </a:spcAft>
            </a:pPr>
            <a:fld id="{0EBC8B1B-31E5-4BEE-8F7E-D68B475E2C4D}" type="slidenum">
              <a:rPr lang="en-US" smtClean="0"/>
              <a:pPr>
                <a:lnSpc>
                  <a:spcPct val="90000"/>
                </a:lnSpc>
                <a:spcAft>
                  <a:spcPts val="600"/>
                </a:spcAft>
              </a:pPr>
              <a:t>3</a:t>
            </a:fld>
            <a:endParaRPr lang="en-US"/>
          </a:p>
        </p:txBody>
      </p:sp>
    </p:spTree>
    <p:extLst>
      <p:ext uri="{BB962C8B-B14F-4D97-AF65-F5344CB8AC3E}">
        <p14:creationId xmlns:p14="http://schemas.microsoft.com/office/powerpoint/2010/main" val="205185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8E888-4151-6770-2D6A-16998B9813E5}"/>
              </a:ext>
            </a:extLst>
          </p:cNvPr>
          <p:cNvSpPr>
            <a:spLocks noGrp="1"/>
          </p:cNvSpPr>
          <p:nvPr>
            <p:ph type="title"/>
          </p:nvPr>
        </p:nvSpPr>
        <p:spPr>
          <a:xfrm>
            <a:off x="457200" y="133349"/>
            <a:ext cx="8229600" cy="1143000"/>
          </a:xfrm>
        </p:spPr>
        <p:txBody>
          <a:bodyPr anchor="ctr">
            <a:normAutofit fontScale="90000"/>
          </a:bodyPr>
          <a:lstStyle/>
          <a:p>
            <a:pPr>
              <a:lnSpc>
                <a:spcPct val="90000"/>
              </a:lnSpc>
            </a:pPr>
            <a:br>
              <a:rPr lang="en-US" sz="1900" b="1" cap="none" spc="0" dirty="0">
                <a:ln w="12700" cmpd="sng">
                  <a:solidFill>
                    <a:schemeClr val="accent4"/>
                  </a:solidFill>
                  <a:prstDash val="solid"/>
                </a:ln>
                <a:effectLst/>
              </a:rPr>
            </a:br>
            <a:r>
              <a:rPr lang="en-US" sz="3200" cap="none" spc="0" dirty="0">
                <a:ln w="12700" cmpd="sng">
                  <a:solidFill>
                    <a:schemeClr val="accent4"/>
                  </a:solidFill>
                  <a:prstDash val="solid"/>
                </a:ln>
                <a:effectLst/>
              </a:rPr>
              <a:t>Thank you for your commitment and service to your community!</a:t>
            </a:r>
            <a:br>
              <a:rPr lang="en-US" sz="1900" b="1" cap="none" spc="0" dirty="0">
                <a:ln w="12700" cmpd="sng">
                  <a:solidFill>
                    <a:schemeClr val="accent4"/>
                  </a:solidFill>
                  <a:prstDash val="solid"/>
                </a:ln>
                <a:effectLst/>
              </a:rPr>
            </a:br>
            <a:endParaRPr lang="en-US" sz="1900" dirty="0"/>
          </a:p>
        </p:txBody>
      </p:sp>
      <p:pic>
        <p:nvPicPr>
          <p:cNvPr id="7" name="Picture 6" descr="Thank you written in different languages on colorful paper.">
            <a:extLst>
              <a:ext uri="{FF2B5EF4-FFF2-40B4-BE49-F238E27FC236}">
                <a16:creationId xmlns:a16="http://schemas.microsoft.com/office/drawing/2014/main" id="{7B33FD72-E3F7-3FB7-D6B7-28235B6B234C}"/>
              </a:ext>
            </a:extLst>
          </p:cNvPr>
          <p:cNvPicPr>
            <a:picLocks noChangeAspect="1"/>
          </p:cNvPicPr>
          <p:nvPr/>
        </p:nvPicPr>
        <p:blipFill>
          <a:blip r:embed="rId3"/>
          <a:stretch>
            <a:fillRect/>
          </a:stretch>
        </p:blipFill>
        <p:spPr>
          <a:xfrm>
            <a:off x="457200" y="1666036"/>
            <a:ext cx="4023360" cy="2675535"/>
          </a:xfrm>
          <a:prstGeom prst="rect">
            <a:avLst/>
          </a:prstGeom>
          <a:noFill/>
        </p:spPr>
      </p:pic>
      <p:sp>
        <p:nvSpPr>
          <p:cNvPr id="3" name="Content Placeholder 2">
            <a:extLst>
              <a:ext uri="{FF2B5EF4-FFF2-40B4-BE49-F238E27FC236}">
                <a16:creationId xmlns:a16="http://schemas.microsoft.com/office/drawing/2014/main" id="{7A3D546D-47BE-D1B0-E32E-EF30ECD445D9}"/>
              </a:ext>
            </a:extLst>
          </p:cNvPr>
          <p:cNvSpPr>
            <a:spLocks noGrp="1"/>
          </p:cNvSpPr>
          <p:nvPr>
            <p:ph sz="half" idx="2"/>
          </p:nvPr>
        </p:nvSpPr>
        <p:spPr>
          <a:xfrm>
            <a:off x="4663440" y="1289304"/>
            <a:ext cx="4245668" cy="3429000"/>
          </a:xfrm>
        </p:spPr>
        <p:txBody>
          <a:bodyPr vert="horz" lIns="91440" tIns="45720" rIns="91440" bIns="45720" rtlCol="0">
            <a:normAutofit/>
          </a:bodyPr>
          <a:lstStyle/>
          <a:p>
            <a:pPr marL="0" indent="0">
              <a:lnSpc>
                <a:spcPct val="90000"/>
              </a:lnSpc>
              <a:spcAft>
                <a:spcPts val="600"/>
              </a:spcAft>
              <a:buNone/>
            </a:pPr>
            <a:r>
              <a:rPr lang="en-US" sz="2000" dirty="0"/>
              <a:t>This information has been provided by the Wisconsin Department of Health Services. </a:t>
            </a:r>
          </a:p>
          <a:p>
            <a:pPr marL="0" indent="0">
              <a:lnSpc>
                <a:spcPct val="90000"/>
              </a:lnSpc>
              <a:spcAft>
                <a:spcPts val="600"/>
              </a:spcAft>
              <a:buNone/>
            </a:pPr>
            <a:endParaRPr lang="en-US" sz="1400" dirty="0"/>
          </a:p>
          <a:p>
            <a:pPr marL="0" indent="0">
              <a:lnSpc>
                <a:spcPct val="90000"/>
              </a:lnSpc>
              <a:spcAft>
                <a:spcPts val="600"/>
              </a:spcAft>
              <a:buNone/>
            </a:pPr>
            <a:r>
              <a:rPr lang="en-US" sz="1400" dirty="0"/>
              <a:t>The </a:t>
            </a:r>
            <a:r>
              <a:rPr lang="en-US" sz="1400" dirty="0">
                <a:effectLst/>
              </a:rPr>
              <a:t>Emergency Food Assistance Program (TEFAP</a:t>
            </a:r>
            <a:r>
              <a:rPr lang="en-US" sz="1400" dirty="0"/>
              <a:t>)</a:t>
            </a:r>
          </a:p>
          <a:p>
            <a:pPr marL="0" indent="0">
              <a:lnSpc>
                <a:spcPct val="90000"/>
              </a:lnSpc>
              <a:spcAft>
                <a:spcPts val="600"/>
              </a:spcAft>
              <a:buNone/>
            </a:pPr>
            <a:r>
              <a:rPr lang="en-US" sz="1400" dirty="0">
                <a:hlinkClick r:id="rId4"/>
              </a:rPr>
              <a:t>dhstefap@dhs.Wisconsin.gov</a:t>
            </a:r>
            <a:endParaRPr lang="en-US" sz="1400" dirty="0">
              <a:effectLst/>
              <a:hlinkClick r:id="rId4"/>
            </a:endParaRPr>
          </a:p>
          <a:p>
            <a:pPr marL="0" indent="0">
              <a:lnSpc>
                <a:spcPct val="90000"/>
              </a:lnSpc>
              <a:spcAft>
                <a:spcPts val="600"/>
              </a:spcAft>
              <a:buNone/>
            </a:pPr>
            <a:r>
              <a:rPr lang="en-US" sz="1400" dirty="0"/>
              <a:t>Commodity Supplemental Food Program(CSFP)</a:t>
            </a:r>
            <a:endParaRPr lang="en-US" sz="1400" dirty="0">
              <a:hlinkClick r:id="rId4">
                <a:extLst>
                  <a:ext uri="{A12FA001-AC4F-418D-AE19-62706E023703}">
                    <ahyp:hlinkClr xmlns:ahyp="http://schemas.microsoft.com/office/drawing/2018/hyperlinkcolor" val="tx"/>
                  </a:ext>
                </a:extLst>
              </a:hlinkClick>
            </a:endParaRPr>
          </a:p>
          <a:p>
            <a:pPr marL="0" indent="0">
              <a:lnSpc>
                <a:spcPct val="90000"/>
              </a:lnSpc>
              <a:spcAft>
                <a:spcPts val="600"/>
              </a:spcAft>
              <a:buNone/>
            </a:pPr>
            <a:r>
              <a:rPr lang="en-US" sz="1400" dirty="0">
                <a:solidFill>
                  <a:srgbClr val="0000FF"/>
                </a:solidFill>
                <a:hlinkClick r:id="rId4">
                  <a:extLst>
                    <a:ext uri="{A12FA001-AC4F-418D-AE19-62706E023703}">
                      <ahyp:hlinkClr xmlns:ahyp="http://schemas.microsoft.com/office/drawing/2018/hyperlinkcolor" val="tx"/>
                    </a:ext>
                  </a:extLst>
                </a:hlinkClick>
              </a:rPr>
              <a:t>dhscsfpmain@dhs.Wisconsin.gov</a:t>
            </a:r>
            <a:endParaRPr lang="en-US" sz="1400" dirty="0">
              <a:solidFill>
                <a:srgbClr val="0000FF"/>
              </a:solidFill>
              <a:effectLst/>
              <a:hlinkClick r:id="rId4">
                <a:extLst>
                  <a:ext uri="{A12FA001-AC4F-418D-AE19-62706E023703}">
                    <ahyp:hlinkClr xmlns:ahyp="http://schemas.microsoft.com/office/drawing/2018/hyperlinkcolor" val="tx"/>
                  </a:ext>
                </a:extLst>
              </a:hlinkClick>
            </a:endParaRPr>
          </a:p>
          <a:p>
            <a:pPr marL="0" indent="0">
              <a:lnSpc>
                <a:spcPct val="90000"/>
              </a:lnSpc>
              <a:spcAft>
                <a:spcPts val="600"/>
              </a:spcAft>
              <a:buNone/>
            </a:pPr>
            <a:r>
              <a:rPr lang="en-US" sz="1400" dirty="0"/>
              <a:t>Farmers Market Nutrition Program(FNMP)</a:t>
            </a:r>
            <a:endParaRPr lang="en-US" sz="1400" dirty="0">
              <a:hlinkClick r:id="rId4">
                <a:extLst>
                  <a:ext uri="{A12FA001-AC4F-418D-AE19-62706E023703}">
                    <ahyp:hlinkClr xmlns:ahyp="http://schemas.microsoft.com/office/drawing/2018/hyperlinkcolor" val="tx"/>
                  </a:ext>
                </a:extLst>
              </a:hlinkClick>
            </a:endParaRPr>
          </a:p>
          <a:p>
            <a:pPr marL="0" indent="0">
              <a:lnSpc>
                <a:spcPct val="90000"/>
              </a:lnSpc>
              <a:spcAft>
                <a:spcPts val="600"/>
              </a:spcAft>
              <a:buNone/>
            </a:pPr>
            <a:r>
              <a:rPr lang="en-US" sz="1400" dirty="0">
                <a:solidFill>
                  <a:srgbClr val="0000FF"/>
                </a:solidFill>
                <a:effectLst/>
                <a:hlinkClick r:id="rId4">
                  <a:extLst>
                    <a:ext uri="{A12FA001-AC4F-418D-AE19-62706E023703}">
                      <ahyp:hlinkClr xmlns:ahyp="http://schemas.microsoft.com/office/drawing/2018/hyperlinkcolor" val="tx"/>
                    </a:ext>
                  </a:extLst>
                </a:hlinkClick>
              </a:rPr>
              <a:t>dhswicfmnp@wisconsin.gov</a:t>
            </a:r>
          </a:p>
          <a:p>
            <a:pPr marL="0" indent="0">
              <a:lnSpc>
                <a:spcPct val="90000"/>
              </a:lnSpc>
              <a:spcAft>
                <a:spcPts val="600"/>
              </a:spcAft>
              <a:buNone/>
            </a:pPr>
            <a:endParaRPr lang="en-US" sz="1400" dirty="0">
              <a:effectLst/>
            </a:endParaRPr>
          </a:p>
          <a:p>
            <a:pPr marL="0" indent="0">
              <a:lnSpc>
                <a:spcPct val="90000"/>
              </a:lnSpc>
              <a:spcAft>
                <a:spcPts val="600"/>
              </a:spcAft>
              <a:buNone/>
            </a:pPr>
            <a:r>
              <a:rPr lang="en-US" sz="1400" dirty="0">
                <a:effectLst/>
              </a:rPr>
              <a:t>2023 version</a:t>
            </a:r>
            <a:endParaRPr lang="en-US" sz="1400" dirty="0"/>
          </a:p>
        </p:txBody>
      </p:sp>
      <p:sp>
        <p:nvSpPr>
          <p:cNvPr id="4" name="Slide Number Placeholder 3">
            <a:extLst>
              <a:ext uri="{FF2B5EF4-FFF2-40B4-BE49-F238E27FC236}">
                <a16:creationId xmlns:a16="http://schemas.microsoft.com/office/drawing/2014/main" id="{EFEF6256-A89C-5474-0DED-AC607C2E3CB2}"/>
              </a:ext>
            </a:extLst>
          </p:cNvPr>
          <p:cNvSpPr>
            <a:spLocks noGrp="1"/>
          </p:cNvSpPr>
          <p:nvPr>
            <p:ph type="sldNum" sz="quarter" idx="4"/>
          </p:nvPr>
        </p:nvSpPr>
        <p:spPr>
          <a:xfrm>
            <a:off x="6553200" y="4797028"/>
            <a:ext cx="2133600" cy="273844"/>
          </a:xfrm>
        </p:spPr>
        <p:txBody>
          <a:bodyPr anchor="ctr">
            <a:normAutofit/>
          </a:bodyPr>
          <a:lstStyle/>
          <a:p>
            <a:pPr>
              <a:lnSpc>
                <a:spcPct val="90000"/>
              </a:lnSpc>
              <a:spcAft>
                <a:spcPts val="600"/>
              </a:spcAft>
            </a:pPr>
            <a:fld id="{0EBC8B1B-31E5-4BEE-8F7E-D68B475E2C4D}" type="slidenum">
              <a:rPr lang="en-US" smtClean="0"/>
              <a:pPr>
                <a:lnSpc>
                  <a:spcPct val="90000"/>
                </a:lnSpc>
                <a:spcAft>
                  <a:spcPts val="600"/>
                </a:spcAft>
              </a:pPr>
              <a:t>30</a:t>
            </a:fld>
            <a:endParaRPr lang="en-US"/>
          </a:p>
        </p:txBody>
      </p:sp>
    </p:spTree>
    <p:extLst>
      <p:ext uri="{BB962C8B-B14F-4D97-AF65-F5344CB8AC3E}">
        <p14:creationId xmlns:p14="http://schemas.microsoft.com/office/powerpoint/2010/main" val="1939164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7415B-9726-E4C8-945D-094B0B1238AF}"/>
              </a:ext>
            </a:extLst>
          </p:cNvPr>
          <p:cNvSpPr>
            <a:spLocks noGrp="1"/>
          </p:cNvSpPr>
          <p:nvPr>
            <p:ph type="title"/>
          </p:nvPr>
        </p:nvSpPr>
        <p:spPr>
          <a:xfrm>
            <a:off x="457200" y="133349"/>
            <a:ext cx="8229600" cy="1143000"/>
          </a:xfrm>
        </p:spPr>
        <p:txBody>
          <a:bodyPr anchor="ctr">
            <a:normAutofit/>
          </a:bodyPr>
          <a:lstStyle/>
          <a:p>
            <a:r>
              <a:rPr lang="en-US" dirty="0"/>
              <a:t>What is Discrimination?</a:t>
            </a:r>
          </a:p>
        </p:txBody>
      </p:sp>
      <p:pic>
        <p:nvPicPr>
          <p:cNvPr id="5" name="Picture 4" descr="Pieces of toy figures separated by colors and amount of pennies.">
            <a:extLst>
              <a:ext uri="{FF2B5EF4-FFF2-40B4-BE49-F238E27FC236}">
                <a16:creationId xmlns:a16="http://schemas.microsoft.com/office/drawing/2014/main" id="{611BAEF3-C4BB-6723-B665-C1D8366B98B8}"/>
              </a:ext>
            </a:extLst>
          </p:cNvPr>
          <p:cNvPicPr>
            <a:picLocks noChangeAspect="1"/>
          </p:cNvPicPr>
          <p:nvPr/>
        </p:nvPicPr>
        <p:blipFill>
          <a:blip r:embed="rId3"/>
          <a:stretch>
            <a:fillRect/>
          </a:stretch>
        </p:blipFill>
        <p:spPr>
          <a:xfrm>
            <a:off x="457200" y="1661007"/>
            <a:ext cx="4023360" cy="2685593"/>
          </a:xfrm>
          <a:prstGeom prst="rect">
            <a:avLst/>
          </a:prstGeom>
          <a:noFill/>
        </p:spPr>
      </p:pic>
      <p:sp>
        <p:nvSpPr>
          <p:cNvPr id="3" name="Content Placeholder 2">
            <a:extLst>
              <a:ext uri="{FF2B5EF4-FFF2-40B4-BE49-F238E27FC236}">
                <a16:creationId xmlns:a16="http://schemas.microsoft.com/office/drawing/2014/main" id="{AAAE7C23-D65B-4F6B-5447-5FEF357B275A}"/>
              </a:ext>
            </a:extLst>
          </p:cNvPr>
          <p:cNvSpPr>
            <a:spLocks noGrp="1"/>
          </p:cNvSpPr>
          <p:nvPr>
            <p:ph sz="half" idx="2"/>
          </p:nvPr>
        </p:nvSpPr>
        <p:spPr>
          <a:xfrm>
            <a:off x="4663440" y="1054173"/>
            <a:ext cx="4023360" cy="3429000"/>
          </a:xfrm>
        </p:spPr>
        <p:txBody>
          <a:bodyPr>
            <a:normAutofit fontScale="55000" lnSpcReduction="20000"/>
          </a:bodyPr>
          <a:lstStyle/>
          <a:p>
            <a:pPr marL="0" indent="0">
              <a:spcAft>
                <a:spcPts val="600"/>
              </a:spcAft>
              <a:buNone/>
            </a:pPr>
            <a:endParaRPr lang="en-US" dirty="0"/>
          </a:p>
          <a:p>
            <a:pPr marL="0" indent="0">
              <a:spcAft>
                <a:spcPts val="600"/>
              </a:spcAft>
              <a:buNone/>
            </a:pPr>
            <a:endParaRPr lang="en-US" sz="3200" dirty="0"/>
          </a:p>
          <a:p>
            <a:pPr marL="0" indent="0">
              <a:spcAft>
                <a:spcPts val="600"/>
              </a:spcAft>
              <a:buNone/>
            </a:pPr>
            <a:endParaRPr lang="en-US" sz="2500" dirty="0">
              <a:effectLst/>
              <a:ea typeface="Calibri" panose="020F0502020204030204" pitchFamily="34" charset="0"/>
              <a:cs typeface="Times New Roman" panose="02020603050405020304" pitchFamily="18" charset="0"/>
            </a:endParaRPr>
          </a:p>
          <a:p>
            <a:pPr marL="0" indent="0">
              <a:spcAft>
                <a:spcPts val="600"/>
              </a:spcAft>
              <a:buNone/>
            </a:pPr>
            <a:endParaRPr lang="en-US" sz="2500" dirty="0">
              <a:effectLst/>
              <a:ea typeface="Calibri" panose="020F0502020204030204" pitchFamily="34" charset="0"/>
              <a:cs typeface="Times New Roman" panose="02020603050405020304" pitchFamily="18" charset="0"/>
            </a:endParaRPr>
          </a:p>
          <a:p>
            <a:pPr marL="0" indent="0">
              <a:spcAft>
                <a:spcPts val="600"/>
              </a:spcAft>
              <a:buNone/>
            </a:pPr>
            <a:r>
              <a:rPr lang="en-US" sz="4200" dirty="0">
                <a:effectLst/>
                <a:ea typeface="Calibri" panose="020F0502020204030204" pitchFamily="34" charset="0"/>
                <a:cs typeface="Times New Roman" panose="02020603050405020304" pitchFamily="18" charset="0"/>
              </a:rPr>
              <a:t>Discrimination is the different treatment of one person or group from others by actions or lack of actions based on a protected class. </a:t>
            </a:r>
            <a:endParaRPr lang="en-US" altLang="en-US" sz="4200" dirty="0"/>
          </a:p>
          <a:p>
            <a:pPr marL="0" indent="0">
              <a:spcAft>
                <a:spcPts val="600"/>
              </a:spcAft>
              <a:buNone/>
            </a:pPr>
            <a:endParaRPr lang="en-US" sz="3200" dirty="0"/>
          </a:p>
          <a:p>
            <a:pPr marL="0" indent="0">
              <a:spcAft>
                <a:spcPts val="600"/>
              </a:spcAft>
              <a:buNone/>
            </a:pPr>
            <a:r>
              <a:rPr lang="en-US" sz="2000" dirty="0">
                <a:hlinkClick r:id="rId4"/>
              </a:rPr>
              <a:t>https://www.doi.gov/employees/anti-harassment/definitions</a:t>
            </a:r>
            <a:endParaRPr lang="en-US" sz="2000" dirty="0"/>
          </a:p>
          <a:p>
            <a:pPr marL="0" indent="0">
              <a:spcAft>
                <a:spcPts val="600"/>
              </a:spcAft>
              <a:buNone/>
            </a:pPr>
            <a:endParaRPr lang="en-US" sz="800" dirty="0"/>
          </a:p>
        </p:txBody>
      </p:sp>
      <p:sp>
        <p:nvSpPr>
          <p:cNvPr id="4" name="Slide Number Placeholder 3">
            <a:extLst>
              <a:ext uri="{FF2B5EF4-FFF2-40B4-BE49-F238E27FC236}">
                <a16:creationId xmlns:a16="http://schemas.microsoft.com/office/drawing/2014/main" id="{C45F967A-1952-3E83-8455-B2FB145B3AF6}"/>
              </a:ext>
            </a:extLst>
          </p:cNvPr>
          <p:cNvSpPr>
            <a:spLocks noGrp="1"/>
          </p:cNvSpPr>
          <p:nvPr>
            <p:ph type="sldNum" sz="quarter" idx="4"/>
          </p:nvPr>
        </p:nvSpPr>
        <p:spPr>
          <a:xfrm>
            <a:off x="6553200" y="4797028"/>
            <a:ext cx="2133600" cy="273844"/>
          </a:xfrm>
        </p:spPr>
        <p:txBody>
          <a:bodyPr anchor="ctr">
            <a:normAutofit/>
          </a:bodyPr>
          <a:lstStyle/>
          <a:p>
            <a:pPr>
              <a:lnSpc>
                <a:spcPct val="90000"/>
              </a:lnSpc>
              <a:spcAft>
                <a:spcPts val="600"/>
              </a:spcAft>
            </a:pPr>
            <a:fld id="{0EBC8B1B-31E5-4BEE-8F7E-D68B475E2C4D}" type="slidenum">
              <a:rPr lang="en-US" smtClean="0"/>
              <a:pPr>
                <a:lnSpc>
                  <a:spcPct val="90000"/>
                </a:lnSpc>
                <a:spcAft>
                  <a:spcPts val="600"/>
                </a:spcAft>
              </a:pPr>
              <a:t>4</a:t>
            </a:fld>
            <a:endParaRPr lang="en-US"/>
          </a:p>
        </p:txBody>
      </p:sp>
    </p:spTree>
    <p:extLst>
      <p:ext uri="{BB962C8B-B14F-4D97-AF65-F5344CB8AC3E}">
        <p14:creationId xmlns:p14="http://schemas.microsoft.com/office/powerpoint/2010/main" val="2848248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199CBB9-747C-36EB-B237-B40C1ED2BE8F}"/>
              </a:ext>
            </a:extLst>
          </p:cNvPr>
          <p:cNvSpPr>
            <a:spLocks noGrp="1"/>
          </p:cNvSpPr>
          <p:nvPr>
            <p:ph type="title"/>
          </p:nvPr>
        </p:nvSpPr>
        <p:spPr>
          <a:xfrm>
            <a:off x="457200" y="133349"/>
            <a:ext cx="8229600" cy="1155955"/>
          </a:xfrm>
        </p:spPr>
        <p:txBody>
          <a:bodyPr anchor="ctr">
            <a:normAutofit fontScale="90000"/>
          </a:bodyPr>
          <a:lstStyle/>
          <a:p>
            <a:pPr>
              <a:lnSpc>
                <a:spcPct val="90000"/>
              </a:lnSpc>
            </a:pPr>
            <a:br>
              <a:rPr lang="en-US" sz="1900" dirty="0"/>
            </a:br>
            <a:r>
              <a:rPr lang="en-US" dirty="0">
                <a:solidFill>
                  <a:srgbClr val="013775"/>
                </a:solidFill>
                <a:latin typeface="Verdana"/>
                <a:ea typeface="Verdana"/>
              </a:rPr>
              <a:t>What is a Protected Class?</a:t>
            </a:r>
            <a:br>
              <a:rPr lang="en-US" sz="3100" b="1" dirty="0"/>
            </a:br>
            <a:r>
              <a:rPr lang="en-US" sz="2000" cap="none" spc="0" dirty="0">
                <a:solidFill>
                  <a:srgbClr val="013775"/>
                </a:solidFill>
                <a:latin typeface="Verdana"/>
                <a:ea typeface="Verdana"/>
              </a:rPr>
              <a:t>USDA Food Nutrition and Distribution Programs </a:t>
            </a:r>
            <a:br>
              <a:rPr lang="en-US" sz="2000" cap="none" spc="0" dirty="0">
                <a:solidFill>
                  <a:srgbClr val="013775"/>
                </a:solidFill>
                <a:latin typeface="Verdana"/>
                <a:ea typeface="Verdana"/>
              </a:rPr>
            </a:br>
            <a:r>
              <a:rPr lang="en-US" sz="2000" cap="none" spc="0" dirty="0">
                <a:solidFill>
                  <a:srgbClr val="013775"/>
                </a:solidFill>
                <a:latin typeface="Verdana"/>
                <a:ea typeface="Verdana"/>
              </a:rPr>
              <a:t>prohibit discrimination for these protected classes</a:t>
            </a:r>
            <a:br>
              <a:rPr lang="en-US" sz="2000" cap="none" spc="0" dirty="0"/>
            </a:br>
            <a:endParaRPr lang="en-US" sz="2000" dirty="0"/>
          </a:p>
        </p:txBody>
      </p:sp>
      <p:sp>
        <p:nvSpPr>
          <p:cNvPr id="2" name="Slide Number Placeholder 1">
            <a:extLst>
              <a:ext uri="{FF2B5EF4-FFF2-40B4-BE49-F238E27FC236}">
                <a16:creationId xmlns:a16="http://schemas.microsoft.com/office/drawing/2014/main" id="{D07E5080-39F5-B409-3DDF-608F90510F00}"/>
              </a:ext>
            </a:extLst>
          </p:cNvPr>
          <p:cNvSpPr>
            <a:spLocks noGrp="1"/>
          </p:cNvSpPr>
          <p:nvPr>
            <p:ph type="sldNum" sz="quarter" idx="4"/>
          </p:nvPr>
        </p:nvSpPr>
        <p:spPr>
          <a:xfrm>
            <a:off x="6553200" y="4797028"/>
            <a:ext cx="2133600" cy="273844"/>
          </a:xfrm>
        </p:spPr>
        <p:txBody>
          <a:bodyPr anchor="ctr">
            <a:normAutofit/>
          </a:bodyPr>
          <a:lstStyle/>
          <a:p>
            <a:pPr>
              <a:lnSpc>
                <a:spcPct val="90000"/>
              </a:lnSpc>
              <a:spcAft>
                <a:spcPts val="600"/>
              </a:spcAft>
            </a:pPr>
            <a:fld id="{0EBC8B1B-31E5-4BEE-8F7E-D68B475E2C4D}" type="slidenum">
              <a:rPr lang="en-US" smtClean="0"/>
              <a:pPr>
                <a:lnSpc>
                  <a:spcPct val="90000"/>
                </a:lnSpc>
                <a:spcAft>
                  <a:spcPts val="600"/>
                </a:spcAft>
              </a:pPr>
              <a:t>5</a:t>
            </a:fld>
            <a:endParaRPr lang="en-US"/>
          </a:p>
        </p:txBody>
      </p:sp>
      <p:graphicFrame>
        <p:nvGraphicFramePr>
          <p:cNvPr id="5" name="Content Placeholder 2" descr="Boxes with the Protected Class categories: Race, Color, National Origin (includes limited English Proficiency), Disability, Age, Gender identity &amp; Sexual Orientation, Filed a complaint previously, Religion.">
            <a:extLst>
              <a:ext uri="{FF2B5EF4-FFF2-40B4-BE49-F238E27FC236}">
                <a16:creationId xmlns:a16="http://schemas.microsoft.com/office/drawing/2014/main" id="{824804E6-5FB3-A9D2-272A-39C0738506AD}"/>
              </a:ext>
            </a:extLst>
          </p:cNvPr>
          <p:cNvGraphicFramePr>
            <a:graphicFrameLocks noGrp="1"/>
          </p:cNvGraphicFramePr>
          <p:nvPr>
            <p:ph sz="quarter" idx="10"/>
            <p:extLst>
              <p:ext uri="{D42A27DB-BD31-4B8C-83A1-F6EECF244321}">
                <p14:modId xmlns:p14="http://schemas.microsoft.com/office/powerpoint/2010/main" val="1557844555"/>
              </p:ext>
            </p:extLst>
          </p:nvPr>
        </p:nvGraphicFramePr>
        <p:xfrm>
          <a:off x="457200" y="1289304"/>
          <a:ext cx="82296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4597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scussion slide ">
            <a:extLst>
              <a:ext uri="{FF2B5EF4-FFF2-40B4-BE49-F238E27FC236}">
                <a16:creationId xmlns:a16="http://schemas.microsoft.com/office/drawing/2014/main" id="{958CC88F-8AD6-D638-2309-4A65BBA36024}"/>
              </a:ext>
            </a:extLst>
          </p:cNvPr>
          <p:cNvSpPr>
            <a:spLocks noGrp="1"/>
          </p:cNvSpPr>
          <p:nvPr>
            <p:ph type="ctrTitle"/>
          </p:nvPr>
        </p:nvSpPr>
        <p:spPr/>
        <p:txBody>
          <a:bodyPr/>
          <a:lstStyle/>
          <a:p>
            <a:r>
              <a:rPr lang="en-US"/>
              <a:t>Discussion</a:t>
            </a:r>
          </a:p>
        </p:txBody>
      </p:sp>
      <p:sp>
        <p:nvSpPr>
          <p:cNvPr id="3" name="Subtitle 2">
            <a:extLst>
              <a:ext uri="{FF2B5EF4-FFF2-40B4-BE49-F238E27FC236}">
                <a16:creationId xmlns:a16="http://schemas.microsoft.com/office/drawing/2014/main" id="{BA8E3562-2667-19E3-7305-C7EB0F814E9E}"/>
              </a:ext>
            </a:extLst>
          </p:cNvPr>
          <p:cNvSpPr>
            <a:spLocks noGrp="1"/>
          </p:cNvSpPr>
          <p:nvPr>
            <p:ph type="subTitle" idx="1"/>
          </p:nvPr>
        </p:nvSpPr>
        <p:spPr/>
        <p:txBody>
          <a:bodyPr>
            <a:normAutofit/>
          </a:bodyPr>
          <a:lstStyle/>
          <a:p>
            <a:r>
              <a:rPr lang="en-US" sz="2400"/>
              <a:t>Consider the following. . .</a:t>
            </a:r>
          </a:p>
        </p:txBody>
      </p:sp>
    </p:spTree>
    <p:extLst>
      <p:ext uri="{BB962C8B-B14F-4D97-AF65-F5344CB8AC3E}">
        <p14:creationId xmlns:p14="http://schemas.microsoft.com/office/powerpoint/2010/main" val="1466390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5E79F-8F00-3C6F-2888-0E7E503FD734}"/>
              </a:ext>
            </a:extLst>
          </p:cNvPr>
          <p:cNvSpPr>
            <a:spLocks noGrp="1"/>
          </p:cNvSpPr>
          <p:nvPr>
            <p:ph type="title"/>
          </p:nvPr>
        </p:nvSpPr>
        <p:spPr/>
        <p:txBody>
          <a:bodyPr>
            <a:noAutofit/>
          </a:bodyPr>
          <a:lstStyle/>
          <a:p>
            <a:pPr algn="l"/>
            <a:br>
              <a:rPr lang="en-US" sz="1800" b="1" dirty="0">
                <a:solidFill>
                  <a:srgbClr val="013775"/>
                </a:solidFill>
                <a:latin typeface="Verdana" panose="020B0604030504040204" pitchFamily="34" charset="0"/>
                <a:ea typeface="Verdana" panose="020B0604030504040204" pitchFamily="34" charset="0"/>
              </a:rPr>
            </a:br>
            <a:r>
              <a:rPr lang="en-US" sz="1800" b="1" dirty="0">
                <a:solidFill>
                  <a:srgbClr val="013775"/>
                </a:solidFill>
                <a:latin typeface="Verdana" panose="020B0604030504040204" pitchFamily="34" charset="0"/>
                <a:ea typeface="Verdana" panose="020B0604030504040204" pitchFamily="34" charset="0"/>
              </a:rPr>
              <a:t>The protected classes for USDA Food Nutrition and Distribution Programs include any person or group of people who are protected from discrimination based on which of the following:</a:t>
            </a:r>
            <a:br>
              <a:rPr lang="en-US" sz="1800" b="1" dirty="0">
                <a:solidFill>
                  <a:srgbClr val="013775"/>
                </a:solidFill>
                <a:latin typeface="Verdana" panose="020B0604030504040204" pitchFamily="34" charset="0"/>
                <a:ea typeface="Verdana" panose="020B0604030504040204" pitchFamily="34" charset="0"/>
              </a:rPr>
            </a:br>
            <a:endParaRPr lang="en-US" sz="1800" dirty="0"/>
          </a:p>
        </p:txBody>
      </p:sp>
      <p:sp>
        <p:nvSpPr>
          <p:cNvPr id="3" name="Content Placeholder 2">
            <a:extLst>
              <a:ext uri="{FF2B5EF4-FFF2-40B4-BE49-F238E27FC236}">
                <a16:creationId xmlns:a16="http://schemas.microsoft.com/office/drawing/2014/main" id="{959156FC-96EC-B5C7-A88F-D0254596A3E9}"/>
              </a:ext>
            </a:extLst>
          </p:cNvPr>
          <p:cNvSpPr>
            <a:spLocks noGrp="1"/>
          </p:cNvSpPr>
          <p:nvPr>
            <p:ph sz="quarter" idx="10"/>
          </p:nvPr>
        </p:nvSpPr>
        <p:spPr/>
        <p:txBody>
          <a:bodyPr>
            <a:normAutofit/>
          </a:bodyPr>
          <a:lstStyle/>
          <a:p>
            <a:pPr marL="0" indent="0">
              <a:lnSpc>
                <a:spcPct val="150000"/>
              </a:lnSpc>
              <a:buNone/>
            </a:pPr>
            <a:endParaRPr lang="en-US" sz="900" b="1" dirty="0">
              <a:solidFill>
                <a:srgbClr val="013775"/>
              </a:solidFill>
            </a:endParaRPr>
          </a:p>
          <a:p>
            <a:pPr marL="342900" indent="-342900">
              <a:lnSpc>
                <a:spcPct val="150000"/>
              </a:lnSpc>
              <a:buAutoNum type="alphaUcParenR"/>
            </a:pPr>
            <a:r>
              <a:rPr lang="en-US" sz="1800" b="1" dirty="0">
                <a:solidFill>
                  <a:srgbClr val="013775"/>
                </a:solidFill>
              </a:rPr>
              <a:t>Sex</a:t>
            </a:r>
          </a:p>
          <a:p>
            <a:pPr marL="342900" indent="-342900">
              <a:lnSpc>
                <a:spcPct val="150000"/>
              </a:lnSpc>
              <a:buAutoNum type="alphaUcParenR"/>
            </a:pPr>
            <a:r>
              <a:rPr lang="en-US" sz="1800" b="1" dirty="0">
                <a:solidFill>
                  <a:srgbClr val="013775"/>
                </a:solidFill>
              </a:rPr>
              <a:t>Age</a:t>
            </a:r>
          </a:p>
          <a:p>
            <a:pPr marL="342900" indent="-342900">
              <a:lnSpc>
                <a:spcPct val="150000"/>
              </a:lnSpc>
              <a:buAutoNum type="alphaUcParenR"/>
            </a:pPr>
            <a:r>
              <a:rPr lang="en-US" sz="1800" b="1" dirty="0">
                <a:solidFill>
                  <a:srgbClr val="013775"/>
                </a:solidFill>
              </a:rPr>
              <a:t>Gender</a:t>
            </a:r>
          </a:p>
          <a:p>
            <a:pPr marL="342900" indent="-342900">
              <a:lnSpc>
                <a:spcPct val="150000"/>
              </a:lnSpc>
              <a:buAutoNum type="alphaUcParenR"/>
            </a:pPr>
            <a:r>
              <a:rPr lang="en-US" sz="1800" b="1" dirty="0">
                <a:solidFill>
                  <a:srgbClr val="013775"/>
                </a:solidFill>
              </a:rPr>
              <a:t>Race</a:t>
            </a:r>
          </a:p>
          <a:p>
            <a:pPr marL="342900" indent="-342900">
              <a:lnSpc>
                <a:spcPct val="150000"/>
              </a:lnSpc>
              <a:buAutoNum type="alphaUcParenR"/>
            </a:pPr>
            <a:r>
              <a:rPr lang="en-US" sz="1800" b="1" dirty="0">
                <a:solidFill>
                  <a:srgbClr val="013775"/>
                </a:solidFill>
              </a:rPr>
              <a:t>Disability</a:t>
            </a:r>
          </a:p>
          <a:p>
            <a:pPr marL="342900" indent="-342900">
              <a:lnSpc>
                <a:spcPct val="150000"/>
              </a:lnSpc>
              <a:buAutoNum type="alphaUcParenR"/>
            </a:pPr>
            <a:r>
              <a:rPr lang="en-US" sz="1800" b="1" dirty="0">
                <a:solidFill>
                  <a:srgbClr val="013775"/>
                </a:solidFill>
              </a:rPr>
              <a:t>National Origin</a:t>
            </a:r>
          </a:p>
          <a:p>
            <a:pPr marL="342900" indent="-342900">
              <a:lnSpc>
                <a:spcPct val="150000"/>
              </a:lnSpc>
              <a:buAutoNum type="alphaUcParenR"/>
            </a:pPr>
            <a:r>
              <a:rPr lang="en-US" sz="1800" b="1" dirty="0">
                <a:solidFill>
                  <a:srgbClr val="013775"/>
                </a:solidFill>
              </a:rPr>
              <a:t>All of the above</a:t>
            </a:r>
          </a:p>
          <a:p>
            <a:endParaRPr lang="en-US" sz="1800" dirty="0"/>
          </a:p>
        </p:txBody>
      </p:sp>
      <p:sp>
        <p:nvSpPr>
          <p:cNvPr id="4" name="Slide Number Placeholder 3">
            <a:extLst>
              <a:ext uri="{FF2B5EF4-FFF2-40B4-BE49-F238E27FC236}">
                <a16:creationId xmlns:a16="http://schemas.microsoft.com/office/drawing/2014/main" id="{42152D72-1669-0576-6689-4DE2400BFA1E}"/>
              </a:ext>
            </a:extLst>
          </p:cNvPr>
          <p:cNvSpPr>
            <a:spLocks noGrp="1"/>
          </p:cNvSpPr>
          <p:nvPr>
            <p:ph type="sldNum" sz="quarter" idx="4"/>
          </p:nvPr>
        </p:nvSpPr>
        <p:spPr/>
        <p:txBody>
          <a:bodyPr/>
          <a:lstStyle/>
          <a:p>
            <a:fld id="{0EBC8B1B-31E5-4BEE-8F7E-D68B475E2C4D}" type="slidenum">
              <a:rPr lang="en-US" smtClean="0"/>
              <a:pPr/>
              <a:t>7</a:t>
            </a:fld>
            <a:endParaRPr lang="en-US" dirty="0"/>
          </a:p>
        </p:txBody>
      </p:sp>
    </p:spTree>
    <p:extLst>
      <p:ext uri="{BB962C8B-B14F-4D97-AF65-F5344CB8AC3E}">
        <p14:creationId xmlns:p14="http://schemas.microsoft.com/office/powerpoint/2010/main" val="1445102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CB58D-4391-5E89-4440-AED9EE879E06}"/>
              </a:ext>
            </a:extLst>
          </p:cNvPr>
          <p:cNvSpPr>
            <a:spLocks noGrp="1"/>
          </p:cNvSpPr>
          <p:nvPr>
            <p:ph type="title"/>
          </p:nvPr>
        </p:nvSpPr>
        <p:spPr>
          <a:xfrm>
            <a:off x="457200" y="133349"/>
            <a:ext cx="8229600" cy="1143000"/>
          </a:xfrm>
        </p:spPr>
        <p:txBody>
          <a:bodyPr vert="horz" lIns="91440" tIns="45720" rIns="91440" bIns="45720" rtlCol="0" anchor="ctr">
            <a:normAutofit/>
          </a:bodyPr>
          <a:lstStyle/>
          <a:p>
            <a:pPr>
              <a:lnSpc>
                <a:spcPct val="90000"/>
              </a:lnSpc>
            </a:pPr>
            <a:r>
              <a:rPr lang="en-US" sz="3700" dirty="0"/>
              <a:t>Civil Rights </a:t>
            </a:r>
            <a:br>
              <a:rPr lang="en-US" sz="3700" dirty="0"/>
            </a:br>
            <a:r>
              <a:rPr lang="en-US" sz="3700" dirty="0"/>
              <a:t>Compliance Essentials</a:t>
            </a:r>
          </a:p>
        </p:txBody>
      </p:sp>
      <p:pic>
        <p:nvPicPr>
          <p:cNvPr id="8" name="Picture 7" descr="Image of laptop and a sign that says compliance.">
            <a:extLst>
              <a:ext uri="{FF2B5EF4-FFF2-40B4-BE49-F238E27FC236}">
                <a16:creationId xmlns:a16="http://schemas.microsoft.com/office/drawing/2014/main" id="{655E151D-85F7-6ED2-229B-0BC2B5DD03A0}"/>
              </a:ext>
            </a:extLst>
          </p:cNvPr>
          <p:cNvPicPr>
            <a:picLocks noChangeAspect="1"/>
          </p:cNvPicPr>
          <p:nvPr/>
        </p:nvPicPr>
        <p:blipFill rotWithShape="1">
          <a:blip r:embed="rId3"/>
          <a:srcRect l="14858" r="7131"/>
          <a:stretch/>
        </p:blipFill>
        <p:spPr>
          <a:xfrm>
            <a:off x="457200" y="1289304"/>
            <a:ext cx="4023360" cy="3429000"/>
          </a:xfrm>
          <a:prstGeom prst="rect">
            <a:avLst/>
          </a:prstGeom>
          <a:noFill/>
        </p:spPr>
      </p:pic>
      <p:sp>
        <p:nvSpPr>
          <p:cNvPr id="3" name="Content Placeholder 2">
            <a:extLst>
              <a:ext uri="{FF2B5EF4-FFF2-40B4-BE49-F238E27FC236}">
                <a16:creationId xmlns:a16="http://schemas.microsoft.com/office/drawing/2014/main" id="{F212BE20-D03A-5CCB-6457-219878BC6B8E}"/>
              </a:ext>
            </a:extLst>
          </p:cNvPr>
          <p:cNvSpPr>
            <a:spLocks noGrp="1"/>
          </p:cNvSpPr>
          <p:nvPr>
            <p:ph sz="half" idx="2"/>
          </p:nvPr>
        </p:nvSpPr>
        <p:spPr>
          <a:xfrm>
            <a:off x="4663440" y="1289304"/>
            <a:ext cx="4023360" cy="3429000"/>
          </a:xfrm>
        </p:spPr>
        <p:txBody>
          <a:bodyPr vert="horz" lIns="91440" tIns="45720" rIns="91440" bIns="45720" rtlCol="0">
            <a:normAutofit/>
          </a:bodyPr>
          <a:lstStyle/>
          <a:p>
            <a:pPr>
              <a:lnSpc>
                <a:spcPct val="90000"/>
              </a:lnSpc>
              <a:spcBef>
                <a:spcPts val="600"/>
              </a:spcBef>
              <a:spcAft>
                <a:spcPts val="600"/>
              </a:spcAft>
              <a:buFont typeface="Wingdings" panose="05000000000000000000" pitchFamily="2" charset="2"/>
              <a:buChar char="ü"/>
            </a:pPr>
            <a:r>
              <a:rPr lang="en-US" sz="2000" dirty="0"/>
              <a:t>Public notice of program availability and eligibility.</a:t>
            </a:r>
          </a:p>
          <a:p>
            <a:pPr>
              <a:lnSpc>
                <a:spcPct val="90000"/>
              </a:lnSpc>
              <a:spcBef>
                <a:spcPts val="600"/>
              </a:spcBef>
              <a:spcAft>
                <a:spcPts val="600"/>
              </a:spcAft>
              <a:buFont typeface="Wingdings" panose="05000000000000000000" pitchFamily="2" charset="2"/>
              <a:buChar char="ü"/>
            </a:pPr>
            <a:r>
              <a:rPr lang="en-US" sz="2000" dirty="0"/>
              <a:t>Requirements for language assistance.</a:t>
            </a:r>
          </a:p>
          <a:p>
            <a:pPr>
              <a:lnSpc>
                <a:spcPct val="90000"/>
              </a:lnSpc>
              <a:spcBef>
                <a:spcPts val="600"/>
              </a:spcBef>
              <a:spcAft>
                <a:spcPts val="600"/>
              </a:spcAft>
              <a:buFont typeface="Wingdings" panose="05000000000000000000" pitchFamily="2" charset="2"/>
              <a:buChar char="ü"/>
            </a:pPr>
            <a:r>
              <a:rPr lang="en-US" sz="2000" dirty="0"/>
              <a:t>Reasonable accommodations.</a:t>
            </a:r>
          </a:p>
          <a:p>
            <a:pPr>
              <a:lnSpc>
                <a:spcPct val="90000"/>
              </a:lnSpc>
              <a:spcBef>
                <a:spcPts val="600"/>
              </a:spcBef>
              <a:spcAft>
                <a:spcPts val="600"/>
              </a:spcAft>
              <a:buFont typeface="Wingdings" panose="05000000000000000000" pitchFamily="2" charset="2"/>
              <a:buChar char="ü"/>
            </a:pPr>
            <a:r>
              <a:rPr lang="en-US" sz="2000" dirty="0"/>
              <a:t>Civil Rights training for serving customers.</a:t>
            </a:r>
          </a:p>
          <a:p>
            <a:pPr>
              <a:lnSpc>
                <a:spcPct val="90000"/>
              </a:lnSpc>
              <a:spcBef>
                <a:spcPts val="600"/>
              </a:spcBef>
              <a:spcAft>
                <a:spcPts val="600"/>
              </a:spcAft>
              <a:buFont typeface="Wingdings" panose="05000000000000000000" pitchFamily="2" charset="2"/>
              <a:buChar char="ü"/>
            </a:pPr>
            <a:r>
              <a:rPr lang="en-US" sz="2000" dirty="0"/>
              <a:t>Conflict resolution methods and skills.</a:t>
            </a:r>
          </a:p>
          <a:p>
            <a:pPr marL="0" indent="0">
              <a:lnSpc>
                <a:spcPct val="90000"/>
              </a:lnSpc>
              <a:spcAft>
                <a:spcPts val="600"/>
              </a:spcAft>
            </a:pPr>
            <a:endParaRPr lang="en-US" sz="2000" dirty="0"/>
          </a:p>
        </p:txBody>
      </p:sp>
      <p:sp>
        <p:nvSpPr>
          <p:cNvPr id="4" name="Slide Number Placeholder 3">
            <a:extLst>
              <a:ext uri="{FF2B5EF4-FFF2-40B4-BE49-F238E27FC236}">
                <a16:creationId xmlns:a16="http://schemas.microsoft.com/office/drawing/2014/main" id="{089D95D0-0961-AF0E-9598-26FCD0062F6B}"/>
              </a:ext>
              <a:ext uri="{C183D7F6-B498-43B3-948B-1728B52AA6E4}">
                <adec:decorative xmlns:adec="http://schemas.microsoft.com/office/drawing/2017/decorative" val="0"/>
              </a:ext>
            </a:extLst>
          </p:cNvPr>
          <p:cNvSpPr>
            <a:spLocks noGrp="1"/>
          </p:cNvSpPr>
          <p:nvPr>
            <p:ph type="sldNum" sz="quarter" idx="4"/>
          </p:nvPr>
        </p:nvSpPr>
        <p:spPr>
          <a:xfrm>
            <a:off x="6553200" y="4797028"/>
            <a:ext cx="2133600" cy="273844"/>
          </a:xfrm>
        </p:spPr>
        <p:txBody>
          <a:bodyPr anchor="ctr">
            <a:normAutofit/>
          </a:bodyPr>
          <a:lstStyle/>
          <a:p>
            <a:pPr>
              <a:lnSpc>
                <a:spcPct val="90000"/>
              </a:lnSpc>
              <a:spcAft>
                <a:spcPts val="600"/>
              </a:spcAft>
            </a:pPr>
            <a:fld id="{0EBC8B1B-31E5-4BEE-8F7E-D68B475E2C4D}" type="slidenum">
              <a:rPr lang="en-US" smtClean="0"/>
              <a:pPr>
                <a:lnSpc>
                  <a:spcPct val="90000"/>
                </a:lnSpc>
                <a:spcAft>
                  <a:spcPts val="600"/>
                </a:spcAft>
              </a:pPr>
              <a:t>8</a:t>
            </a:fld>
            <a:endParaRPr lang="en-US"/>
          </a:p>
        </p:txBody>
      </p:sp>
    </p:spTree>
    <p:extLst>
      <p:ext uri="{BB962C8B-B14F-4D97-AF65-F5344CB8AC3E}">
        <p14:creationId xmlns:p14="http://schemas.microsoft.com/office/powerpoint/2010/main" val="3168974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5A776-3E80-6B85-3EBF-BDCF4496773C}"/>
              </a:ext>
            </a:extLst>
          </p:cNvPr>
          <p:cNvSpPr>
            <a:spLocks noGrp="1"/>
          </p:cNvSpPr>
          <p:nvPr>
            <p:ph type="title"/>
          </p:nvPr>
        </p:nvSpPr>
        <p:spPr>
          <a:xfrm>
            <a:off x="457200" y="133349"/>
            <a:ext cx="8229600" cy="1143000"/>
          </a:xfrm>
        </p:spPr>
        <p:txBody>
          <a:bodyPr anchor="ctr">
            <a:normAutofit/>
          </a:bodyPr>
          <a:lstStyle/>
          <a:p>
            <a:pPr>
              <a:lnSpc>
                <a:spcPct val="90000"/>
              </a:lnSpc>
            </a:pPr>
            <a:r>
              <a:rPr lang="en-US" sz="3700" dirty="0"/>
              <a:t>Civil Rights Public </a:t>
            </a:r>
            <a:br>
              <a:rPr lang="en-US" sz="3700" dirty="0"/>
            </a:br>
            <a:r>
              <a:rPr lang="en-US" sz="3700" dirty="0"/>
              <a:t>Information Requirements</a:t>
            </a:r>
          </a:p>
        </p:txBody>
      </p:sp>
      <p:sp>
        <p:nvSpPr>
          <p:cNvPr id="4" name="Slide Number Placeholder 3">
            <a:extLst>
              <a:ext uri="{FF2B5EF4-FFF2-40B4-BE49-F238E27FC236}">
                <a16:creationId xmlns:a16="http://schemas.microsoft.com/office/drawing/2014/main" id="{E1343BF3-7299-FB81-649B-7190D0E017E0}"/>
              </a:ext>
            </a:extLst>
          </p:cNvPr>
          <p:cNvSpPr>
            <a:spLocks noGrp="1"/>
          </p:cNvSpPr>
          <p:nvPr>
            <p:ph type="sldNum" sz="quarter" idx="4"/>
          </p:nvPr>
        </p:nvSpPr>
        <p:spPr>
          <a:xfrm>
            <a:off x="6553200" y="4797028"/>
            <a:ext cx="2133600" cy="273844"/>
          </a:xfrm>
        </p:spPr>
        <p:txBody>
          <a:bodyPr anchor="ctr">
            <a:normAutofit/>
          </a:bodyPr>
          <a:lstStyle/>
          <a:p>
            <a:pPr>
              <a:lnSpc>
                <a:spcPct val="90000"/>
              </a:lnSpc>
              <a:spcAft>
                <a:spcPts val="600"/>
              </a:spcAft>
            </a:pPr>
            <a:fld id="{0EBC8B1B-31E5-4BEE-8F7E-D68B475E2C4D}" type="slidenum">
              <a:rPr lang="en-US" smtClean="0"/>
              <a:pPr>
                <a:lnSpc>
                  <a:spcPct val="90000"/>
                </a:lnSpc>
                <a:spcAft>
                  <a:spcPts val="600"/>
                </a:spcAft>
              </a:pPr>
              <a:t>9</a:t>
            </a:fld>
            <a:endParaRPr lang="en-US"/>
          </a:p>
        </p:txBody>
      </p:sp>
      <p:graphicFrame>
        <p:nvGraphicFramePr>
          <p:cNvPr id="17" name="Content Placeholder 2" descr="Information about Civil Rights requirements.&#10;Provide program information to the public.&#10;Display &quot;And Justice for All&quot; poster in visible, customer location.&#10;Provide USDA non-discrimination statement on program webpage, in public information, application forms, and program literature.">
            <a:extLst>
              <a:ext uri="{FF2B5EF4-FFF2-40B4-BE49-F238E27FC236}">
                <a16:creationId xmlns:a16="http://schemas.microsoft.com/office/drawing/2014/main" id="{DE2C5C42-C172-1C6E-7A8A-4CB708D50C2A}"/>
              </a:ext>
            </a:extLst>
          </p:cNvPr>
          <p:cNvGraphicFramePr>
            <a:graphicFrameLocks noGrp="1"/>
          </p:cNvGraphicFramePr>
          <p:nvPr>
            <p:ph sz="quarter" idx="10"/>
            <p:extLst>
              <p:ext uri="{D42A27DB-BD31-4B8C-83A1-F6EECF244321}">
                <p14:modId xmlns:p14="http://schemas.microsoft.com/office/powerpoint/2010/main" val="4286238037"/>
              </p:ext>
            </p:extLst>
          </p:nvPr>
        </p:nvGraphicFramePr>
        <p:xfrm>
          <a:off x="457200" y="1289304"/>
          <a:ext cx="82296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6339887"/>
      </p:ext>
    </p:extLst>
  </p:cSld>
  <p:clrMapOvr>
    <a:masterClrMapping/>
  </p:clrMapOvr>
</p:sld>
</file>

<file path=ppt/theme/theme1.xml><?xml version="1.0" encoding="utf-8"?>
<a:theme xmlns:a="http://schemas.openxmlformats.org/drawingml/2006/main" name="final6-ak">
  <a:themeElements>
    <a:clrScheme name="DHS Theme">
      <a:dk1>
        <a:srgbClr val="003D78"/>
      </a:dk1>
      <a:lt1>
        <a:srgbClr val="FFFFFF"/>
      </a:lt1>
      <a:dk2>
        <a:srgbClr val="72AEB6"/>
      </a:dk2>
      <a:lt2>
        <a:srgbClr val="E0EEF0"/>
      </a:lt2>
      <a:accent1>
        <a:srgbClr val="003D78"/>
      </a:accent1>
      <a:accent2>
        <a:srgbClr val="72AEB6"/>
      </a:accent2>
      <a:accent3>
        <a:srgbClr val="A9CED3"/>
      </a:accent3>
      <a:accent4>
        <a:srgbClr val="001932"/>
      </a:accent4>
      <a:accent5>
        <a:srgbClr val="37656B"/>
      </a:accent5>
      <a:accent6>
        <a:srgbClr val="D3E6E9"/>
      </a:accent6>
      <a:hlink>
        <a:srgbClr val="0000FF"/>
      </a:hlink>
      <a:folHlink>
        <a:srgbClr val="8000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extLst>
    <a:ext uri="{05A4C25C-085E-4340-85A3-A5531E510DB2}">
      <thm15:themeFamily xmlns:thm15="http://schemas.microsoft.com/office/thememl/2012/main" name="ppttemplate2 fonts updated 01 2020.potx" id="{26E56DF5-7529-4F0D-BC2F-5B00BED606B9}" vid="{989981BD-8669-4C7D-B682-EC09526584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FE6FE248F05D41A7A66833E66EC9B3" ma:contentTypeVersion="6" ma:contentTypeDescription="Create a new document." ma:contentTypeScope="" ma:versionID="4fe1017329e2f4579024bd68074d7bbd">
  <xsd:schema xmlns:xsd="http://www.w3.org/2001/XMLSchema" xmlns:xs="http://www.w3.org/2001/XMLSchema" xmlns:p="http://schemas.microsoft.com/office/2006/metadata/properties" xmlns:ns1="http://schemas.microsoft.com/sharepoint/v3" targetNamespace="http://schemas.microsoft.com/office/2006/metadata/properties" ma:root="true" ma:fieldsID="9d3ddb2664c569c3ea0a0d814c2ebde9" ns1:_="">
    <xsd:import namespace="http://schemas.microsoft.com/sharepoint/v3"/>
    <xsd:element name="properties">
      <xsd:complexType>
        <xsd:sequence>
          <xsd:element name="documentManagement">
            <xsd:complexType>
              <xsd:all>
                <xsd:element ref="ns1:_dlc_Exempt" minOccurs="0"/>
                <xsd:element ref="ns1:_dlc_ExpireDateSaved" minOccurs="0"/>
                <xsd:element ref="ns1:_dlc_Expir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9" nillable="true" ma:displayName="Exempt from Policy" ma:hidden="true" ma:internalName="_dlc_Exempt" ma:readOnly="true">
      <xsd:simpleType>
        <xsd:restriction base="dms:Unknown"/>
      </xsd:simpleType>
    </xsd:element>
    <xsd:element name="_dlc_ExpireDateSaved" ma:index="10" nillable="true" ma:displayName="Original Expiration Date" ma:hidden="true" ma:internalName="_dlc_ExpireDateSaved" ma:readOnly="true">
      <xsd:simpleType>
        <xsd:restriction base="dms:DateTime"/>
      </xsd:simpleType>
    </xsd:element>
    <xsd:element name="_dlc_ExpireDate" ma:index="11" nillable="true" ma:displayName="Expiration Date" ma:description="" ma:hidden="true" ma:indexed="true" ma:internalName="_dlc_ExpireDat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ExpireDateSaved xmlns="http://schemas.microsoft.com/sharepoint/v3" xsi:nil="true"/>
    <_dlc_ExpireDate xmlns="http://schemas.microsoft.com/sharepoint/v3">2016-12-26T19:06:36+00:00</_dlc_ExpireDate>
  </documentManagement>
</p:properties>
</file>

<file path=customXml/item3.xml><?xml version="1.0" encoding="utf-8"?>
<?mso-contentType ?>
<p:Policy xmlns:p="office.server.policy" id="" local="true">
  <p:Name>Document</p:Name>
  <p:Description/>
  <p:Statement/>
  <p:PolicyItems>
    <p:PolicyItem featureId="Microsoft.Office.RecordsManagement.PolicyFeatures.Expiration" staticId="0x010100A5FE6FE248F05D41A7A66833E66EC9B3|-1520387817" UniqueId="faf7ea42-74b7-4c11-99cc-03e3d934164c">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14</number>
                  <property>Created</property>
                  <propertyId>8c06beca-0777-48f7-91c7-6da68bc07b69</propertyId>
                  <period>days</period>
                </formula>
                <action type="action" id="Microsoft.Office.RecordsManagement.PolicyFeatures.Expiration.Action.Delete"/>
              </data>
            </stages>
          </Schedule>
        </Schedules>
      </p:CustomData>
    </p:PolicyItem>
  </p:PolicyItems>
</p:Policy>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F9CF68-C6D2-4047-B8AF-F7AD4BE9B873}">
  <ds:schemaRefs>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DF73530-59C1-42E6-A005-8909E02F2EC3}">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AD04932-D186-4822-B7BC-BBD4D8E0F1E3}">
  <ds:schemaRefs>
    <ds:schemaRef ds:uri="office.server.policy"/>
  </ds:schemaRefs>
</ds:datastoreItem>
</file>

<file path=customXml/itemProps4.xml><?xml version="1.0" encoding="utf-8"?>
<ds:datastoreItem xmlns:ds="http://schemas.openxmlformats.org/officeDocument/2006/customXml" ds:itemID="{063827B8-2A7C-4031-9DD6-92A7F54181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ppttemplate2</Template>
  <TotalTime>2707</TotalTime>
  <Words>3780</Words>
  <Application>Microsoft Office PowerPoint</Application>
  <PresentationFormat>On-screen Show (16:9)</PresentationFormat>
  <Paragraphs>396</Paragraphs>
  <Slides>30</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Candara</vt:lpstr>
      <vt:lpstr>Century</vt:lpstr>
      <vt:lpstr>Tahoma</vt:lpstr>
      <vt:lpstr>Times New Roman</vt:lpstr>
      <vt:lpstr>Tw Cen MT</vt:lpstr>
      <vt:lpstr>Verdana</vt:lpstr>
      <vt:lpstr>Wingdings</vt:lpstr>
      <vt:lpstr>final6-ak</vt:lpstr>
      <vt:lpstr>Civil Rights Training for  USDA Food Nutrition and Distribution Programs</vt:lpstr>
      <vt:lpstr>Why Do Civil Rights Matter?</vt:lpstr>
      <vt:lpstr>Civil Rights Goals</vt:lpstr>
      <vt:lpstr>What is Discrimination?</vt:lpstr>
      <vt:lpstr> What is a Protected Class? USDA Food Nutrition and Distribution Programs  prohibit discrimination for these protected classes </vt:lpstr>
      <vt:lpstr>Discussion</vt:lpstr>
      <vt:lpstr> The protected classes for USDA Food Nutrition and Distribution Programs include any person or group of people who are protected from discrimination based on which of the following: </vt:lpstr>
      <vt:lpstr>Civil Rights  Compliance Essentials</vt:lpstr>
      <vt:lpstr>Civil Rights Public  Information Requirements</vt:lpstr>
      <vt:lpstr> Required “And Justice For All” Poster  </vt:lpstr>
      <vt:lpstr>Program Information</vt:lpstr>
      <vt:lpstr>Nondiscrimination Statement</vt:lpstr>
      <vt:lpstr>Discussion</vt:lpstr>
      <vt:lpstr>The pantry distribution site must display the “And Justice for All” poster in a publicly visible location.</vt:lpstr>
      <vt:lpstr>Limited English Proficiency</vt:lpstr>
      <vt:lpstr>Language Assistance Serving  Limited English Proficiency Households</vt:lpstr>
      <vt:lpstr>Reasonable Accommodation</vt:lpstr>
      <vt:lpstr>Right to File a Complaint</vt:lpstr>
      <vt:lpstr>Racial and Ethnic Data Collection</vt:lpstr>
      <vt:lpstr>Race and Ethnicity Data Collection</vt:lpstr>
      <vt:lpstr>Compliance Reviews</vt:lpstr>
      <vt:lpstr>Resolution of Non-Compliance</vt:lpstr>
      <vt:lpstr>Civil Rights Training for Personnel</vt:lpstr>
      <vt:lpstr>Each time you interact with participants: </vt:lpstr>
      <vt:lpstr>Scenarios</vt:lpstr>
      <vt:lpstr>A participant tries to speak with a volunteer at a distribution site in a language other than English, but the volunteer cannot understand the participant. The participant leaves without being served.</vt:lpstr>
      <vt:lpstr>A person in a wheelchair complains that the site where he was told to pick up his food package is not accessible because it does not have a wheelchair ramp.</vt:lpstr>
      <vt:lpstr>A reviewer from the State visits a distribution site and views the And Justice for All poster displayed in the manager’s office, which is in an area that is usually off limit to program applicants and participants.</vt:lpstr>
      <vt:lpstr>Additional Resources</vt:lpstr>
      <vt:lpstr> Thank you for your commitment and service to your community!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Jeanne M Williams</dc:creator>
  <cp:lastModifiedBy>Miller, Jennifer M - DHS</cp:lastModifiedBy>
  <cp:revision>36</cp:revision>
  <dcterms:created xsi:type="dcterms:W3CDTF">2023-07-07T18:11:10Z</dcterms:created>
  <dcterms:modified xsi:type="dcterms:W3CDTF">2025-06-24T15:42:41Z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0x010100A5FE6FE248F05D41A7A66833E66EC9B3</vt:lpwstr>
  </property>
  <property fmtid="{D5CDD505-2E9C-101B-9397-08002B2CF9AE}" pid="3" name="_dlc_policyId">
    <vt:lpwstr>0x010100A5FE6FE248F05D41A7A66833E66EC9B3|-1520387817</vt:lpwstr>
  </property>
  <property fmtid="{D5CDD505-2E9C-101B-9397-08002B2CF9AE}" pid="4" name="ItemRetentionFormula">
    <vt:lpwstr>&lt;formula id="Microsoft.Office.RecordsManagement.PolicyFeatures.Expiration.Formula.BuiltIn"&gt;&lt;number&gt;14&lt;/number&gt;&lt;property&gt;Created&lt;/property&gt;&lt;propertyId&gt;8c06beca-0777-48f7-91c7-6da68bc07b69&lt;/propertyId&gt;&lt;period&gt;days&lt;/period&gt;&lt;/formula&gt;</vt:lpwstr>
  </property>
</Properties>
</file>