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6" r:id="rId4"/>
    <p:sldId id="301" r:id="rId5"/>
    <p:sldId id="294" r:id="rId6"/>
    <p:sldId id="297" r:id="rId7"/>
    <p:sldId id="298" r:id="rId8"/>
    <p:sldId id="300" r:id="rId9"/>
    <p:sldId id="299" r:id="rId10"/>
  </p:sldIdLst>
  <p:sldSz cx="9144000" cy="6858000" type="screen4x3"/>
  <p:notesSz cx="7010400" cy="9296400"/>
  <p:defaultTextStyle>
    <a:lvl1pPr>
      <a:defRPr>
        <a:latin typeface="Georgia"/>
        <a:ea typeface="Georgia"/>
        <a:cs typeface="Georgia"/>
        <a:sym typeface="Georgia"/>
      </a:defRPr>
    </a:lvl1pPr>
    <a:lvl2pPr indent="457200">
      <a:defRPr>
        <a:latin typeface="Georgia"/>
        <a:ea typeface="Georgia"/>
        <a:cs typeface="Georgia"/>
        <a:sym typeface="Georgia"/>
      </a:defRPr>
    </a:lvl2pPr>
    <a:lvl3pPr indent="914400">
      <a:defRPr>
        <a:latin typeface="Georgia"/>
        <a:ea typeface="Georgia"/>
        <a:cs typeface="Georgia"/>
        <a:sym typeface="Georgia"/>
      </a:defRPr>
    </a:lvl3pPr>
    <a:lvl4pPr indent="1371600">
      <a:defRPr>
        <a:latin typeface="Georgia"/>
        <a:ea typeface="Georgia"/>
        <a:cs typeface="Georgia"/>
        <a:sym typeface="Georgia"/>
      </a:defRPr>
    </a:lvl4pPr>
    <a:lvl5pPr indent="1828800">
      <a:defRPr>
        <a:latin typeface="Georgia"/>
        <a:ea typeface="Georgia"/>
        <a:cs typeface="Georgia"/>
        <a:sym typeface="Georgia"/>
      </a:defRPr>
    </a:lvl5pPr>
    <a:lvl6pPr indent="2286000">
      <a:defRPr>
        <a:latin typeface="Georgia"/>
        <a:ea typeface="Georgia"/>
        <a:cs typeface="Georgia"/>
        <a:sym typeface="Georgia"/>
      </a:defRPr>
    </a:lvl6pPr>
    <a:lvl7pPr indent="2743200">
      <a:defRPr>
        <a:latin typeface="Georgia"/>
        <a:ea typeface="Georgia"/>
        <a:cs typeface="Georgia"/>
        <a:sym typeface="Georgia"/>
      </a:defRPr>
    </a:lvl7pPr>
    <a:lvl8pPr indent="3200400">
      <a:defRPr>
        <a:latin typeface="Georgia"/>
        <a:ea typeface="Georgia"/>
        <a:cs typeface="Georgia"/>
        <a:sym typeface="Georgia"/>
      </a:defRPr>
    </a:lvl8pPr>
    <a:lvl9pPr indent="3657600">
      <a:defRPr>
        <a:latin typeface="Georgia"/>
        <a:ea typeface="Georgia"/>
        <a:cs typeface="Georgia"/>
        <a:sym typeface="Georgi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D9"/>
          </a:solidFill>
        </a:fill>
      </a:tcStyle>
    </a:wholeTbl>
    <a:band2H>
      <a:tcTxStyle/>
      <a:tcStyle>
        <a:tcBdr/>
        <a:fill>
          <a:solidFill>
            <a:srgbClr val="E9E9ED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3548A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3548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1349" y="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44C9-2EEF-4AF9-9808-717D23B56BD6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FAAD89-6F90-4048-8957-7C1B358AE2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6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919636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7B1626DD-71D1-4BE4-A9D5-AEA5CA442D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4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438086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438086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rgbClr val="438086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377113" y="4060825"/>
            <a:ext cx="1600201" cy="3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2445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687386"/>
            <a:ext cx="8458200" cy="3184526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3899938"/>
            <a:ext cx="4953000" cy="2958062"/>
          </a:xfrm>
          <a:prstGeom prst="rect">
            <a:avLst/>
          </a:prstGeom>
        </p:spPr>
        <p:txBody>
          <a:bodyPr/>
          <a:lstStyle>
            <a:lvl1pPr marL="0" indent="64007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8320088" y="8572"/>
            <a:ext cx="747712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6781800" y="914400"/>
            <a:ext cx="19050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722312" y="266700"/>
            <a:ext cx="7772401" cy="3076575"/>
          </a:xfrm>
          <a:prstGeom prst="rect">
            <a:avLst/>
          </a:prstGeom>
        </p:spPr>
        <p:txBody>
          <a:bodyPr anchor="b"/>
          <a:lstStyle>
            <a:lvl1pPr>
              <a:defRPr sz="4300">
                <a:ln w="12700">
                  <a:solidFill>
                    <a:srgbClr val="308790"/>
                  </a:solidFill>
                </a:ln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4300">
                <a:ln w="12700">
                  <a:solidFill>
                    <a:srgbClr val="308790"/>
                  </a:solidFill>
                </a:ln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7772401" cy="3224212"/>
          </a:xfrm>
          <a:prstGeom prst="rect">
            <a:avLst/>
          </a:prstGeom>
        </p:spPr>
        <p:txBody>
          <a:bodyPr/>
          <a:lstStyle>
            <a:lvl1pPr marL="0" indent="45719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1pPr>
            <a:lvl2pPr marL="0" indent="411162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2pPr>
            <a:lvl3pPr marL="0" indent="703262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3pPr>
            <a:lvl4pPr marL="0" indent="979487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4pPr>
            <a:lvl5pPr marL="0" indent="1206500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1103376"/>
            <a:ext cx="8229600" cy="11460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2249423"/>
            <a:ext cx="4038600" cy="4608577"/>
          </a:xfrm>
          <a:prstGeom prst="rect">
            <a:avLst/>
          </a:prstGeom>
        </p:spPr>
        <p:txBody>
          <a:bodyPr/>
          <a:lstStyle>
            <a:lvl1pPr marL="365125" indent="-255588">
              <a:defRPr sz="2000"/>
            </a:lvl1pPr>
            <a:lvl2pPr marL="670175" indent="-259013">
              <a:defRPr sz="2000"/>
            </a:lvl2pPr>
            <a:lvl3pPr marL="946679" indent="-243416">
              <a:defRPr sz="2000"/>
            </a:lvl3pPr>
            <a:lvl4pPr marL="1201737" indent="-222250">
              <a:defRPr sz="2000"/>
            </a:lvl4pPr>
            <a:lvl5pPr marL="1409347" indent="-202847"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381000" y="1126939"/>
            <a:ext cx="8382000" cy="11019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81000" y="2228909"/>
            <a:ext cx="4041648" cy="489322"/>
          </a:xfrm>
          <a:prstGeom prst="rect">
            <a:avLst/>
          </a:prstGeom>
          <a:solidFill>
            <a:srgbClr val="328E97">
              <a:alpha val="25000"/>
            </a:srgbClr>
          </a:solidFill>
          <a:ln>
            <a:solidFill>
              <a:srgbClr val="438086"/>
            </a:solidFill>
            <a:miter lim="800000"/>
          </a:ln>
        </p:spPr>
        <p:txBody>
          <a:bodyPr anchor="ctr"/>
          <a:lstStyle>
            <a:lvl1pPr marL="0" indent="45719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  <a:lvl2pPr marL="0" indent="411162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2pPr>
            <a:lvl3pPr marL="0" indent="703262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3pPr>
            <a:lvl4pPr marL="0" indent="979487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4pPr>
            <a:lvl5pPr marL="0" indent="1206500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5353495" y="0"/>
            <a:ext cx="3383281" cy="1979795"/>
          </a:xfrm>
          <a:prstGeom prst="rect">
            <a:avLst/>
          </a:prstGeom>
        </p:spPr>
        <p:txBody>
          <a:bodyPr anchor="b"/>
          <a:lstStyle>
            <a:lvl1pPr>
              <a:defRPr sz="18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5353495" y="2010727"/>
            <a:ext cx="3383281" cy="4847273"/>
          </a:xfrm>
          <a:prstGeom prst="rect">
            <a:avLst/>
          </a:prstGeom>
        </p:spPr>
        <p:txBody>
          <a:bodyPr/>
          <a:lstStyle>
            <a:lvl1pPr marL="0" indent="9144">
              <a:buClrTx/>
              <a:buSzTx/>
              <a:buFontTx/>
              <a:buNone/>
              <a:defRPr sz="1400"/>
            </a:lvl1pPr>
            <a:lvl2pPr marL="0" indent="411162">
              <a:buClrTx/>
              <a:buSzTx/>
              <a:buFontTx/>
              <a:buNone/>
              <a:defRPr sz="1400"/>
            </a:lvl2pPr>
            <a:lvl3pPr marL="0" indent="703262">
              <a:buClrTx/>
              <a:buSzTx/>
              <a:buFontTx/>
              <a:buNone/>
              <a:defRPr sz="1400"/>
            </a:lvl3pPr>
            <a:lvl4pPr marL="0" indent="979487">
              <a:buClrTx/>
              <a:buSzTx/>
              <a:buFontTx/>
              <a:buNone/>
              <a:defRPr sz="1400"/>
            </a:lvl4pPr>
            <a:lvl5pPr marL="0" indent="1206500"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5748840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defRPr sz="20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088443" y="3274308"/>
            <a:ext cx="2590800" cy="3583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300"/>
            </a:lvl1pPr>
            <a:lvl2pPr marL="0" indent="411162">
              <a:spcBef>
                <a:spcPts val="0"/>
              </a:spcBef>
              <a:buClrTx/>
              <a:buSzTx/>
              <a:buFontTx/>
              <a:buNone/>
              <a:defRPr sz="1300"/>
            </a:lvl2pPr>
            <a:lvl3pPr marL="0" indent="703262">
              <a:spcBef>
                <a:spcPts val="0"/>
              </a:spcBef>
              <a:buClrTx/>
              <a:buSzTx/>
              <a:buFontTx/>
              <a:buNone/>
              <a:defRPr sz="1300"/>
            </a:lvl3pPr>
            <a:lvl4pPr marL="0" indent="979487">
              <a:spcBef>
                <a:spcPts val="0"/>
              </a:spcBef>
              <a:buClrTx/>
              <a:buSzTx/>
              <a:buFontTx/>
              <a:buNone/>
              <a:defRPr sz="1300"/>
            </a:lvl4pPr>
            <a:lvl5pPr marL="0" indent="1206500">
              <a:spcBef>
                <a:spcPts val="0"/>
              </a:spcBef>
              <a:buClrTx/>
              <a:buSzTx/>
              <a:buFontTx/>
              <a:buNone/>
              <a:defRPr sz="1300"/>
            </a:lvl5pPr>
          </a:lstStyle>
          <a:p>
            <a:pPr lvl="0">
              <a:defRPr sz="1800"/>
            </a:pPr>
            <a:r>
              <a:rPr sz="1300"/>
              <a:t>Body Level One</a:t>
            </a:r>
          </a:p>
          <a:p>
            <a:pPr lvl="1">
              <a:defRPr sz="1800"/>
            </a:pPr>
            <a:r>
              <a:rPr sz="1300"/>
              <a:t>Body Level Two</a:t>
            </a:r>
          </a:p>
          <a:p>
            <a:pPr lvl="2">
              <a:defRPr sz="1800"/>
            </a:pPr>
            <a:r>
              <a:rPr sz="1300"/>
              <a:t>Body Level Three</a:t>
            </a:r>
          </a:p>
          <a:p>
            <a:pPr lvl="3">
              <a:defRPr sz="1800"/>
            </a:pPr>
            <a:r>
              <a:rPr sz="1300"/>
              <a:t>Body Level Four</a:t>
            </a:r>
          </a:p>
          <a:p>
            <a:pPr lvl="4">
              <a:defRPr sz="1800"/>
            </a:pPr>
            <a:r>
              <a:rPr sz="13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2445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9085263" y="-1589"/>
            <a:ext cx="57150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9043988" y="-1589"/>
            <a:ext cx="28575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9024938" y="-1589"/>
            <a:ext cx="9525" cy="620714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975725" y="-1589"/>
            <a:ext cx="26988" cy="620714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103311"/>
            <a:ext cx="8229600" cy="1146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60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xfrm>
            <a:off x="8174038" y="10159"/>
            <a:ext cx="762000" cy="358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1pPr>
      <a:lvl2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2pPr>
      <a:lvl3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3pPr>
      <a:lvl4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4pPr>
      <a:lvl5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5pPr>
      <a:lvl6pPr indent="4572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6pPr>
      <a:lvl7pPr indent="9144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7pPr>
      <a:lvl8pPr indent="13716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8pPr>
      <a:lvl9pPr indent="18288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65125" indent="-255588">
        <a:spcBef>
          <a:spcPts val="300"/>
        </a:spcBef>
        <a:buClr>
          <a:srgbClr val="A04DA3"/>
        </a:buClr>
        <a:buSzPct val="100000"/>
        <a:buFont typeface="Georgia"/>
        <a:buChar char="•"/>
        <a:defRPr sz="2800">
          <a:latin typeface="Georgia"/>
          <a:ea typeface="Georgia"/>
          <a:cs typeface="Georgia"/>
          <a:sym typeface="Georgia"/>
        </a:defRPr>
      </a:lvl1pPr>
      <a:lvl2pPr marL="676152" indent="-264990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2pPr>
      <a:lvl3pPr marL="958850" indent="-255587">
        <a:spcBef>
          <a:spcPts val="300"/>
        </a:spcBef>
        <a:buClr>
          <a:srgbClr val="A04DA3"/>
        </a:buClr>
        <a:buSzPct val="100000"/>
        <a:buFont typeface="Georgia"/>
        <a:buChar char="●"/>
        <a:defRPr sz="2800">
          <a:latin typeface="Georgia"/>
          <a:ea typeface="Georgia"/>
          <a:cs typeface="Georgia"/>
          <a:sym typeface="Georgia"/>
        </a:defRPr>
      </a:lvl3pPr>
      <a:lvl4pPr marL="1234065" indent="-254577">
        <a:spcBef>
          <a:spcPts val="300"/>
        </a:spcBef>
        <a:buClr>
          <a:srgbClr val="A04DA3"/>
        </a:buClr>
        <a:buSzPct val="100000"/>
        <a:buFont typeface="Georgia"/>
        <a:buChar char="●"/>
        <a:defRPr sz="2800">
          <a:latin typeface="Georgia"/>
          <a:ea typeface="Georgia"/>
          <a:cs typeface="Georgia"/>
          <a:sym typeface="Georgia"/>
        </a:defRPr>
      </a:lvl4pPr>
      <a:lvl5pPr marL="1462088" indent="-255588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5pPr>
      <a:lvl6pPr marL="1710944" indent="-284480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6pPr>
      <a:lvl7pPr marL="1965959" indent="-320039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7pPr>
      <a:lvl8pPr marL="2188463" indent="-341375">
        <a:spcBef>
          <a:spcPts val="300"/>
        </a:spcBef>
        <a:buClr>
          <a:srgbClr val="A04DA3"/>
        </a:buClr>
        <a:buSzPct val="100000"/>
        <a:buFont typeface="Georgia"/>
        <a:buChar char="◦"/>
        <a:defRPr sz="2800">
          <a:latin typeface="Georgia"/>
          <a:ea typeface="Georgia"/>
          <a:cs typeface="Georgia"/>
          <a:sym typeface="Georgia"/>
        </a:defRPr>
      </a:lvl8pPr>
      <a:lvl9pPr marL="2423159" indent="-365759">
        <a:spcBef>
          <a:spcPts val="300"/>
        </a:spcBef>
        <a:buClr>
          <a:srgbClr val="A04DA3"/>
        </a:buClr>
        <a:buSzPct val="100000"/>
        <a:buFont typeface="Georgia"/>
        <a:buChar char="◦"/>
        <a:defRPr sz="2800">
          <a:latin typeface="Georgia"/>
          <a:ea typeface="Georgia"/>
          <a:cs typeface="Georgia"/>
          <a:sym typeface="Georgia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1pPr>
      <a:lvl2pPr indent="4572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2pPr>
      <a:lvl3pPr indent="9144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3pPr>
      <a:lvl4pPr indent="13716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4pPr>
      <a:lvl5pPr indent="18288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5pPr>
      <a:lvl6pPr indent="22860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6pPr>
      <a:lvl7pPr indent="27432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7pPr>
      <a:lvl8pPr indent="32004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8pPr>
      <a:lvl9pPr indent="36576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4700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FFFFFF"/>
                </a:solidFill>
              </a:rPr>
              <a:t>Health</a:t>
            </a:r>
            <a:r>
              <a:rPr lang="en-US" sz="3200" dirty="0" smtClean="0">
                <a:solidFill>
                  <a:srgbClr val="FFFFFF"/>
                </a:solidFill>
              </a:rPr>
              <a:t>c</a:t>
            </a:r>
            <a:r>
              <a:rPr sz="3200" dirty="0" smtClean="0">
                <a:solidFill>
                  <a:srgbClr val="FFFFFF"/>
                </a:solidFill>
              </a:rPr>
              <a:t>are </a:t>
            </a:r>
            <a:r>
              <a:rPr lang="en-US" sz="3200" dirty="0" smtClean="0">
                <a:solidFill>
                  <a:srgbClr val="FFFFFF"/>
                </a:solidFill>
              </a:rPr>
              <a:t>Emergency </a:t>
            </a:r>
            <a:r>
              <a:rPr sz="3200" dirty="0" smtClean="0">
                <a:solidFill>
                  <a:srgbClr val="FFFFFF"/>
                </a:solidFill>
              </a:rPr>
              <a:t>Coalitions</a:t>
            </a:r>
            <a:r>
              <a:rPr lang="en-US" sz="3200" dirty="0" smtClean="0">
                <a:solidFill>
                  <a:srgbClr val="FFFFFF"/>
                </a:solidFill>
              </a:rPr>
              <a:t>: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dirty="0" smtClean="0">
                <a:solidFill>
                  <a:srgbClr val="FFFFFF"/>
                </a:solidFill>
              </a:rPr>
              <a:t>	An Ebola Preparedness Perspective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4267200"/>
            <a:ext cx="77724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424456"/>
                </a:solidFill>
              </a:rPr>
              <a:t>Michael Clark, MD</a:t>
            </a:r>
          </a:p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424456"/>
                </a:solidFill>
              </a:rPr>
              <a:t>J. Marc Liu, MD, MPH</a:t>
            </a:r>
          </a:p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456"/>
                </a:solidFill>
              </a:rPr>
              <a:t>Medical Advisor</a:t>
            </a:r>
            <a:r>
              <a:rPr lang="en-US" sz="2400" dirty="0" smtClean="0">
                <a:solidFill>
                  <a:srgbClr val="424456"/>
                </a:solidFill>
              </a:rPr>
              <a:t>s</a:t>
            </a:r>
            <a:r>
              <a:rPr sz="2400" dirty="0" smtClean="0">
                <a:solidFill>
                  <a:srgbClr val="424456"/>
                </a:solidFill>
              </a:rPr>
              <a:t>-Wisconsin Hospital Emergency </a:t>
            </a:r>
            <a:r>
              <a:rPr lang="en-US" sz="2400" dirty="0" smtClean="0">
                <a:solidFill>
                  <a:srgbClr val="424456"/>
                </a:solidFill>
              </a:rPr>
              <a:t> </a:t>
            </a:r>
            <a:r>
              <a:rPr sz="2400" dirty="0" smtClean="0">
                <a:solidFill>
                  <a:srgbClr val="424456"/>
                </a:solidFill>
              </a:rPr>
              <a:t>Preparedness Program</a:t>
            </a:r>
            <a:endParaRPr sz="2400" dirty="0">
              <a:solidFill>
                <a:srgbClr val="42445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smtClean="0">
                <a:solidFill>
                  <a:srgbClr val="424456"/>
                </a:solidFill>
              </a:rPr>
              <a:t>Healthcare</a:t>
            </a:r>
            <a:r>
              <a:rPr lang="en-US" sz="4000" dirty="0" smtClean="0">
                <a:solidFill>
                  <a:srgbClr val="424456"/>
                </a:solidFill>
              </a:rPr>
              <a:t> Emergency </a:t>
            </a:r>
            <a:r>
              <a:rPr sz="4000" dirty="0" smtClean="0">
                <a:solidFill>
                  <a:srgbClr val="424456"/>
                </a:solidFill>
              </a:rPr>
              <a:t>Coalitions </a:t>
            </a:r>
            <a:r>
              <a:rPr sz="4000" dirty="0">
                <a:solidFill>
                  <a:srgbClr val="424456"/>
                </a:solidFill>
              </a:rPr>
              <a:t>(HCC)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Group of healthcare organizations, public safety and public health partners that join </a:t>
            </a:r>
            <a:r>
              <a:rPr sz="2800" dirty="0" smtClean="0"/>
              <a:t>forces</a:t>
            </a:r>
            <a:r>
              <a:rPr lang="en-US" sz="2800" dirty="0" smtClean="0"/>
              <a:t> to ensure community’s health and resilience</a:t>
            </a:r>
          </a:p>
          <a:p>
            <a:pPr lvl="0">
              <a:defRPr sz="1800"/>
            </a:pPr>
            <a:endParaRPr sz="2800" dirty="0"/>
          </a:p>
          <a:p>
            <a:pPr lvl="0">
              <a:defRPr sz="1800"/>
            </a:pPr>
            <a:r>
              <a:rPr sz="2800" dirty="0"/>
              <a:t>Support communities before, during and after disasters and other health-related crises </a:t>
            </a:r>
          </a:p>
          <a:p>
            <a:pPr lvl="0">
              <a:defRPr sz="1800"/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9912763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HCC Purpose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Coordinate how public health, healthcare institutions, and first responder agencies will manage their efforts to enact a uniform and unified response to an emergency, specifically the medical surge aspect of an event (ESF-8</a:t>
            </a:r>
            <a:r>
              <a:rPr sz="2800" dirty="0" smtClean="0"/>
              <a:t>)</a:t>
            </a:r>
            <a:endParaRPr lang="en-US" sz="2800" dirty="0" smtClean="0"/>
          </a:p>
          <a:p>
            <a:pPr marL="109537" lvl="0" indent="0">
              <a:buNone/>
              <a:defRPr sz="1800"/>
            </a:pPr>
            <a:endParaRPr sz="2800" dirty="0"/>
          </a:p>
          <a:p>
            <a:pPr lvl="0">
              <a:defRPr sz="1800"/>
            </a:pPr>
            <a:r>
              <a:rPr sz="2800" dirty="0" smtClean="0"/>
              <a:t>Does not replace day to day functioning of individual disciplines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193167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0744"/>
            <a:ext cx="8229600" cy="2110241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How could functional healthcare emergency preparedness coalitions help us in this current 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006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sz="1800" smtClean="0">
                <a:solidFill>
                  <a:srgbClr val="336600"/>
                </a:solidFill>
              </a:rPr>
              <a:t>DISASTER HEALTHCARE RESPONSE – A COALITION MODEL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30100"/>
              </p:ext>
            </p:extLst>
          </p:nvPr>
        </p:nvGraphicFramePr>
        <p:xfrm>
          <a:off x="214313" y="1087438"/>
          <a:ext cx="8686800" cy="632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5" imgW="10199787" imgH="7582619" progId="Word.Document.8">
                  <p:embed/>
                </p:oleObj>
              </mc:Choice>
              <mc:Fallback>
                <p:oleObj name="Document" r:id="rId5" imgW="10199787" imgH="75826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87438"/>
                        <a:ext cx="8686800" cy="632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8278"/>
            <a:ext cx="762000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CB3652-7AB1-4465-AAD6-A1FE0BE6D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2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604"/>
            <a:ext cx="8229600" cy="1146178"/>
          </a:xfrm>
        </p:spPr>
        <p:txBody>
          <a:bodyPr/>
          <a:lstStyle/>
          <a:p>
            <a:r>
              <a:rPr lang="en-US" sz="3200" dirty="0" smtClean="0"/>
              <a:t>Detection and Screening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6782"/>
            <a:ext cx="8229600" cy="4755468"/>
          </a:xfrm>
        </p:spPr>
        <p:txBody>
          <a:bodyPr/>
          <a:lstStyle/>
          <a:p>
            <a:r>
              <a:rPr lang="en-US" sz="2400" dirty="0" smtClean="0"/>
              <a:t>Situational awareness requires up-to-date, accurate information from numerous sources </a:t>
            </a:r>
            <a:r>
              <a:rPr lang="en-US" sz="1600" dirty="0" smtClean="0"/>
              <a:t>(= medical intelligence reports)</a:t>
            </a:r>
          </a:p>
          <a:p>
            <a:r>
              <a:rPr lang="en-US" sz="2400" dirty="0" smtClean="0"/>
              <a:t>Involvement of many organizations/disciplines</a:t>
            </a:r>
          </a:p>
          <a:p>
            <a:pPr lvl="1"/>
            <a:r>
              <a:rPr lang="en-US" sz="1600" dirty="0" smtClean="0"/>
              <a:t>Public health</a:t>
            </a:r>
          </a:p>
          <a:p>
            <a:pPr lvl="1"/>
            <a:r>
              <a:rPr lang="en-US" sz="1600" dirty="0" smtClean="0"/>
              <a:t>Hospitals, clinics, and healthcare facilities</a:t>
            </a:r>
          </a:p>
          <a:p>
            <a:pPr lvl="1"/>
            <a:r>
              <a:rPr lang="en-US" sz="1600" dirty="0" smtClean="0"/>
              <a:t>EMS and Emergency Responders</a:t>
            </a:r>
          </a:p>
          <a:p>
            <a:pPr lvl="1"/>
            <a:r>
              <a:rPr lang="en-US" sz="1600" dirty="0" smtClean="0"/>
              <a:t>911 call/dispatch centers</a:t>
            </a:r>
          </a:p>
          <a:p>
            <a:pPr lvl="1"/>
            <a:r>
              <a:rPr lang="en-US" sz="1600" dirty="0" smtClean="0"/>
              <a:t>Law enforcement</a:t>
            </a:r>
          </a:p>
          <a:p>
            <a:r>
              <a:rPr lang="en-US" sz="2400" dirty="0" smtClean="0"/>
              <a:t>Consistent screening criteria</a:t>
            </a:r>
          </a:p>
          <a:p>
            <a:pPr marL="365125" lvl="1" indent="-255588">
              <a:buFont typeface="Georgia"/>
              <a:buChar char="•"/>
            </a:pPr>
            <a:r>
              <a:rPr lang="en-US" sz="2400" dirty="0" smtClean="0"/>
              <a:t>Common forum/communications </a:t>
            </a:r>
            <a:r>
              <a:rPr lang="en-US" sz="2400" dirty="0"/>
              <a:t>network for </a:t>
            </a:r>
            <a:r>
              <a:rPr lang="en-US" sz="2400" dirty="0" smtClean="0"/>
              <a:t>dissemination of information</a:t>
            </a:r>
          </a:p>
          <a:p>
            <a:pPr marL="365125" lvl="1" indent="-255588">
              <a:buFont typeface="Georgia"/>
              <a:buChar char="•"/>
            </a:pPr>
            <a:r>
              <a:rPr lang="en-US" sz="2400" dirty="0" smtClean="0"/>
              <a:t>RMCC (the coalition’s center) to assist in collecting and relaying data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14111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604"/>
            <a:ext cx="8229600" cy="1146178"/>
          </a:xfrm>
        </p:spPr>
        <p:txBody>
          <a:bodyPr/>
          <a:lstStyle/>
          <a:p>
            <a:r>
              <a:rPr lang="en-US" sz="3200" dirty="0" smtClean="0"/>
              <a:t>Patient Referral/Transport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0695"/>
            <a:ext cx="8229600" cy="4208462"/>
          </a:xfrm>
        </p:spPr>
        <p:txBody>
          <a:bodyPr/>
          <a:lstStyle/>
          <a:p>
            <a:r>
              <a:rPr lang="en-US" sz="2400" dirty="0" smtClean="0"/>
              <a:t>Organized plan for safe, effective movement of patient to a healthcare facility for evaluation and care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rganizations/disciplines</a:t>
            </a:r>
            <a:endParaRPr lang="en-US" sz="2400" dirty="0"/>
          </a:p>
          <a:p>
            <a:pPr lvl="1"/>
            <a:r>
              <a:rPr lang="en-US" sz="1600" dirty="0"/>
              <a:t>Public health</a:t>
            </a:r>
          </a:p>
          <a:p>
            <a:pPr lvl="1"/>
            <a:r>
              <a:rPr lang="en-US" sz="1600" dirty="0"/>
              <a:t>Hospitals, clinics, and healthcare facilities</a:t>
            </a:r>
          </a:p>
          <a:p>
            <a:pPr lvl="1"/>
            <a:r>
              <a:rPr lang="en-US" sz="1600" dirty="0" smtClean="0"/>
              <a:t>EMS</a:t>
            </a:r>
          </a:p>
          <a:p>
            <a:pPr lvl="1"/>
            <a:r>
              <a:rPr lang="en-US" sz="1600" dirty="0" smtClean="0"/>
              <a:t>Emergency Management</a:t>
            </a:r>
          </a:p>
          <a:p>
            <a:pPr lvl="1"/>
            <a:r>
              <a:rPr lang="en-US" sz="1600" dirty="0" smtClean="0"/>
              <a:t>Private Sector</a:t>
            </a:r>
          </a:p>
          <a:p>
            <a:r>
              <a:rPr lang="en-US" sz="2400" dirty="0" smtClean="0"/>
              <a:t>Multi-disciplinary, multi-agency coalition would be useful to</a:t>
            </a:r>
          </a:p>
          <a:p>
            <a:pPr lvl="1"/>
            <a:r>
              <a:rPr lang="en-US" sz="2000" dirty="0" smtClean="0"/>
              <a:t>Designate appropriate agencies and facilities </a:t>
            </a:r>
          </a:p>
          <a:p>
            <a:pPr lvl="1"/>
            <a:r>
              <a:rPr lang="en-US" sz="2000" dirty="0" smtClean="0"/>
              <a:t>Ensure details of plan between agencies/organizations are linked together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0635981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604"/>
            <a:ext cx="8229600" cy="1146178"/>
          </a:xfrm>
        </p:spPr>
        <p:txBody>
          <a:bodyPr/>
          <a:lstStyle/>
          <a:p>
            <a:r>
              <a:rPr lang="en-US" sz="3200" dirty="0" smtClean="0"/>
              <a:t>Patient Evaluation and Management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0694"/>
            <a:ext cx="8229600" cy="4453392"/>
          </a:xfrm>
        </p:spPr>
        <p:txBody>
          <a:bodyPr/>
          <a:lstStyle/>
          <a:p>
            <a:r>
              <a:rPr lang="en-US" sz="2400" dirty="0" smtClean="0"/>
              <a:t>Efficient use of resources to manage the patient as well as personnel</a:t>
            </a:r>
          </a:p>
          <a:p>
            <a:r>
              <a:rPr lang="en-US" sz="2400" dirty="0" smtClean="0"/>
              <a:t>Cross-disciplinary collaboration</a:t>
            </a:r>
          </a:p>
          <a:p>
            <a:pPr lvl="1"/>
            <a:r>
              <a:rPr lang="en-US" sz="1600" dirty="0" smtClean="0"/>
              <a:t>Clinical providers and experts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nfection control</a:t>
            </a:r>
          </a:p>
          <a:p>
            <a:pPr lvl="1"/>
            <a:r>
              <a:rPr lang="en-US" sz="1600" dirty="0" smtClean="0"/>
              <a:t>Supply chain</a:t>
            </a:r>
          </a:p>
          <a:p>
            <a:pPr lvl="1"/>
            <a:r>
              <a:rPr lang="en-US" sz="1600" dirty="0" smtClean="0"/>
              <a:t>Environmental services</a:t>
            </a:r>
          </a:p>
          <a:p>
            <a:pPr lvl="1"/>
            <a:r>
              <a:rPr lang="en-US" sz="1600" dirty="0" smtClean="0"/>
              <a:t>Public health and epidemiology</a:t>
            </a:r>
          </a:p>
          <a:p>
            <a:pPr lvl="1"/>
            <a:r>
              <a:rPr lang="en-US" sz="1600" dirty="0" smtClean="0"/>
              <a:t>Media relations</a:t>
            </a:r>
          </a:p>
          <a:p>
            <a:r>
              <a:rPr lang="en-US" sz="2400" dirty="0" smtClean="0"/>
              <a:t>Coalition approach would help to</a:t>
            </a:r>
          </a:p>
          <a:p>
            <a:pPr lvl="1"/>
            <a:r>
              <a:rPr lang="en-US" sz="1600" dirty="0" smtClean="0"/>
              <a:t>Share resources and expertise</a:t>
            </a:r>
          </a:p>
          <a:p>
            <a:pPr lvl="1"/>
            <a:r>
              <a:rPr lang="en-US" sz="1600" dirty="0" smtClean="0"/>
              <a:t>Manage messaging to stakeholders and public</a:t>
            </a:r>
          </a:p>
          <a:p>
            <a:pPr lvl="1"/>
            <a:r>
              <a:rPr lang="en-US" sz="1600" dirty="0" smtClean="0"/>
              <a:t>Ensure flow of necessary information</a:t>
            </a:r>
          </a:p>
          <a:p>
            <a:pPr lvl="1"/>
            <a:r>
              <a:rPr lang="en-US" sz="1600" dirty="0" smtClean="0"/>
              <a:t>Coordinate respective roles/responsibilities</a:t>
            </a:r>
          </a:p>
          <a:p>
            <a:pPr lvl="1"/>
            <a:endParaRPr lang="en-US" sz="16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069806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7674"/>
            <a:ext cx="8229600" cy="1146178"/>
          </a:xfrm>
        </p:spPr>
        <p:txBody>
          <a:bodyPr/>
          <a:lstStyle/>
          <a:p>
            <a:r>
              <a:rPr lang="en-US" sz="3200" dirty="0" smtClean="0"/>
              <a:t>The Aftermath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012519"/>
          </a:xfrm>
        </p:spPr>
        <p:txBody>
          <a:bodyPr/>
          <a:lstStyle/>
          <a:p>
            <a:r>
              <a:rPr lang="en-US" sz="2400" dirty="0" smtClean="0"/>
              <a:t>Coalition collaboration to assist in</a:t>
            </a:r>
          </a:p>
          <a:p>
            <a:pPr lvl="1"/>
            <a:r>
              <a:rPr lang="en-US" sz="2000" dirty="0" smtClean="0"/>
              <a:t>Continued patient and contact monitoring</a:t>
            </a:r>
          </a:p>
          <a:p>
            <a:pPr lvl="1"/>
            <a:r>
              <a:rPr lang="en-US" sz="2000" dirty="0" smtClean="0"/>
              <a:t>Clean-up and disposal</a:t>
            </a:r>
          </a:p>
          <a:p>
            <a:pPr lvl="1"/>
            <a:r>
              <a:rPr lang="en-US" sz="2000" dirty="0" smtClean="0"/>
              <a:t>Continued public messaging and education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ost-event assessment and improvement</a:t>
            </a:r>
          </a:p>
          <a:p>
            <a:pPr lvl="1"/>
            <a:r>
              <a:rPr lang="en-US" sz="2000" dirty="0" smtClean="0"/>
              <a:t>Comprehensive analysis of strengths and weaknesses</a:t>
            </a:r>
          </a:p>
          <a:p>
            <a:pPr lvl="1"/>
            <a:r>
              <a:rPr lang="en-US" sz="2000" dirty="0" smtClean="0"/>
              <a:t>Production of an integrated plan for future events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47690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351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</vt:lpstr>
      <vt:lpstr>Document</vt:lpstr>
      <vt:lpstr>Healthcare Emergency Coalitions:   An Ebola Preparedness Perspective</vt:lpstr>
      <vt:lpstr>Healthcare Emergency Coalitions (HCC)</vt:lpstr>
      <vt:lpstr>HCC Purpose</vt:lpstr>
      <vt:lpstr>PowerPoint Presentation</vt:lpstr>
      <vt:lpstr>DISASTER HEALTHCARE RESPONSE – A COALITION MODEL</vt:lpstr>
      <vt:lpstr>Detection and Screening</vt:lpstr>
      <vt:lpstr>Patient Referral/Transport</vt:lpstr>
      <vt:lpstr>Patient Evaluation and Management</vt:lpstr>
      <vt:lpstr>The Aftermath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Surge: Health Care Coalitions, Tier Response, Medical Coordination Centers</dc:title>
  <dc:creator>JML</dc:creator>
  <cp:lastModifiedBy>McCarthy, Claudine N</cp:lastModifiedBy>
  <cp:revision>47</cp:revision>
  <dcterms:modified xsi:type="dcterms:W3CDTF">2015-01-27T18:08:07Z</dcterms:modified>
</cp:coreProperties>
</file>