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9"/>
  </p:sldMasterIdLst>
  <p:notesMasterIdLst>
    <p:notesMasterId r:id="rId23"/>
  </p:notesMasterIdLst>
  <p:handoutMasterIdLst>
    <p:handoutMasterId r:id="rId24"/>
  </p:handoutMasterIdLst>
  <p:sldIdLst>
    <p:sldId id="336" r:id="rId10"/>
    <p:sldId id="265" r:id="rId11"/>
    <p:sldId id="349" r:id="rId12"/>
    <p:sldId id="332" r:id="rId13"/>
    <p:sldId id="369" r:id="rId14"/>
    <p:sldId id="365" r:id="rId15"/>
    <p:sldId id="366" r:id="rId16"/>
    <p:sldId id="368" r:id="rId17"/>
    <p:sldId id="334" r:id="rId18"/>
    <p:sldId id="371" r:id="rId19"/>
    <p:sldId id="339" r:id="rId20"/>
    <p:sldId id="370" r:id="rId21"/>
    <p:sldId id="321" r:id="rId2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nton, Andrew" initials="BA" lastIdx="3" clrIdx="0">
    <p:extLst/>
  </p:cmAuthor>
  <p:cmAuthor id="2" name="Michael Clark" initials="mr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6" autoAdjust="0"/>
    <p:restoredTop sz="91716" autoAdjust="0"/>
  </p:normalViewPr>
  <p:slideViewPr>
    <p:cSldViewPr snapToGrid="0">
      <p:cViewPr varScale="1">
        <p:scale>
          <a:sx n="77" d="100"/>
          <a:sy n="77" d="100"/>
        </p:scale>
        <p:origin x="-15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1665050-FCA0-4EB8-89DA-DDC27A2C0C75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1CA9641-72D5-4111-B9B3-6E1E55BEE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4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8A9B9EA-B3FC-4B3A-A052-F1FEF71E7E54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762D5B2-B0CD-4936-AC74-5A579CF72E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8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2D5B2-B0CD-4936-AC74-5A579CF72EE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1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2D5B2-B0CD-4936-AC74-5A579CF72EE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644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 eaLnBrk="1" latinLnBrk="0" hangingPunct="1"/>
            <a:fld id="{8AD23C56-EE3C-4FCF-A570-BEC1650BDF6D}" type="datetime1">
              <a:rPr lang="en-US" smtClean="0"/>
              <a:t>1/27/2015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57BF76-1942-4EFE-AA29-82442E406BAE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1601E3B-8CE7-42E7-8386-E8CF8048B6A0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61BFF-92AD-4B19-9909-DA3357BA777B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F5A7296-F6B4-470B-971F-982363D2B421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61BFF-92AD-4B19-9909-DA3357BA777B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BF76-1942-4EFE-AA29-82442E406BAE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285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8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8A41-98A0-491F-91E6-F99F7C0BFB2F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97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5043F-A88E-4919-9C29-BF20CB587C6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44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6C4-DEE1-4B07-8A3D-A686710E088D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755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637B-4BBF-4421-A6CE-57761E642D8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84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791F7-A40B-4CEF-B11E-1C53B238716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473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533400"/>
            <a:ext cx="3008313" cy="990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533400"/>
            <a:ext cx="4572000" cy="5592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5B03-9CA8-4AA0-BC83-D95F222CFE9C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19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B97413D-77B4-4BB6-81E9-6F6FF93F05A9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2A6E-78CD-4568-91EB-87CA3A69EEF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48A4DD-8966-4FFF-8062-B6642B597C80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C8A41-98A0-491F-91E6-F99F7C0BFB2F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ED65744-C963-49D2-8A26-82AEECFFB5FA}" type="datetime1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5043F-A88E-4919-9C29-BF20CB587C61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eaLnBrk="1" latinLnBrk="0" hangingPunct="1"/>
            <a:fld id="{F279992F-60C1-409F-B728-ED647D31F085}" type="datetime1">
              <a:rPr lang="en-US" smtClean="0"/>
              <a:t>1/27/2015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EB606C4-DEE1-4B07-8A3D-A686710E088D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 eaLnBrk="1" latinLnBrk="0" hangingPunct="1"/>
            <a:fld id="{884BDCA7-7327-43F4-B1B0-D40DE67FBB24}" type="datetime1">
              <a:rPr lang="en-US" smtClean="0"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968B637B-4BBF-4421-A6CE-57761E642D8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A19DC2F-5390-4641-B6C6-F5F1A2A2D4BD}" type="datetime1">
              <a:rPr lang="en-US" smtClean="0"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791F7-A40B-4CEF-B11E-1C53B238716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48F395A-7DE4-4C5C-99BB-64E7915F707D}" type="datetime1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B5B03-9CA8-4AA0-BC83-D95F222CFE9C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645E4F9-467E-4EBD-9160-B0F02DF968CB}" type="datetime1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92A6E-78CD-4568-91EB-87CA3A69EEF1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eaLnBrk="1" latinLnBrk="0" hangingPunct="1"/>
            <a:fld id="{2B5D61B2-6C4D-4C29-9448-26382DF80EB2}" type="datetime1">
              <a:rPr lang="en-US" smtClean="0"/>
              <a:t>1/27/2015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3861BFF-92AD-4B19-9909-DA3357BA777B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DHSHCC@wisconsin.go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7200" y="1378635"/>
            <a:ext cx="8458200" cy="2291800"/>
          </a:xfrm>
        </p:spPr>
        <p:txBody>
          <a:bodyPr>
            <a:normAutofit/>
          </a:bodyPr>
          <a:lstStyle/>
          <a:p>
            <a:r>
              <a:rPr lang="en-US" dirty="0" smtClean="0"/>
              <a:t>Healthcare Coalitions: What Wisconsin Hospital Leaders Need to Know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4237834"/>
            <a:ext cx="6718515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Jason M. Liu, MD, MPH (Medical College of Wisconsin)</a:t>
            </a:r>
          </a:p>
          <a:p>
            <a:r>
              <a:rPr lang="en-US" sz="2000" dirty="0" smtClean="0"/>
              <a:t>Michael R. Clark, MD (Ministry Health)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6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85" y="612392"/>
            <a:ext cx="8847153" cy="1066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HCC Regions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44096" y="1603297"/>
            <a:ext cx="2644973" cy="4103412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Regions to be based on the current WHEPP regions.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142691" y="1028867"/>
            <a:ext cx="5999162" cy="5783262"/>
            <a:chOff x="699270" y="506158"/>
            <a:chExt cx="5999162" cy="5783262"/>
          </a:xfrm>
        </p:grpSpPr>
        <p:sp>
          <p:nvSpPr>
            <p:cNvPr id="6" name="Freeform 208"/>
            <p:cNvSpPr>
              <a:spLocks/>
            </p:cNvSpPr>
            <p:nvPr/>
          </p:nvSpPr>
          <p:spPr bwMode="auto">
            <a:xfrm>
              <a:off x="4244793" y="2998048"/>
              <a:ext cx="1042254" cy="642255"/>
            </a:xfrm>
            <a:custGeom>
              <a:avLst/>
              <a:gdLst>
                <a:gd name="T0" fmla="*/ 0 w 629"/>
                <a:gd name="T1" fmla="*/ 0 h 385"/>
                <a:gd name="T2" fmla="*/ 0 w 629"/>
                <a:gd name="T3" fmla="*/ 361 h 385"/>
                <a:gd name="T4" fmla="*/ 420 w 629"/>
                <a:gd name="T5" fmla="*/ 357 h 385"/>
                <a:gd name="T6" fmla="*/ 420 w 629"/>
                <a:gd name="T7" fmla="*/ 432 h 385"/>
                <a:gd name="T8" fmla="*/ 671 w 629"/>
                <a:gd name="T9" fmla="*/ 432 h 385"/>
                <a:gd name="T10" fmla="*/ 671 w 629"/>
                <a:gd name="T11" fmla="*/ 166 h 385"/>
                <a:gd name="T12" fmla="*/ 338 w 629"/>
                <a:gd name="T13" fmla="*/ 166 h 385"/>
                <a:gd name="T14" fmla="*/ 338 w 629"/>
                <a:gd name="T15" fmla="*/ 81 h 385"/>
                <a:gd name="T16" fmla="*/ 159 w 629"/>
                <a:gd name="T17" fmla="*/ 81 h 385"/>
                <a:gd name="T18" fmla="*/ 159 w 629"/>
                <a:gd name="T19" fmla="*/ 0 h 385"/>
                <a:gd name="T20" fmla="*/ 0 w 629"/>
                <a:gd name="T21" fmla="*/ 0 h 3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9" h="385">
                  <a:moveTo>
                    <a:pt x="0" y="0"/>
                  </a:moveTo>
                  <a:lnTo>
                    <a:pt x="0" y="321"/>
                  </a:lnTo>
                  <a:lnTo>
                    <a:pt x="393" y="317"/>
                  </a:lnTo>
                  <a:lnTo>
                    <a:pt x="393" y="384"/>
                  </a:lnTo>
                  <a:lnTo>
                    <a:pt x="628" y="384"/>
                  </a:lnTo>
                  <a:lnTo>
                    <a:pt x="628" y="148"/>
                  </a:lnTo>
                  <a:lnTo>
                    <a:pt x="316" y="148"/>
                  </a:lnTo>
                  <a:lnTo>
                    <a:pt x="316" y="72"/>
                  </a:lnTo>
                  <a:lnTo>
                    <a:pt x="149" y="72"/>
                  </a:lnTo>
                  <a:lnTo>
                    <a:pt x="149" y="0"/>
                  </a:lnTo>
                  <a:lnTo>
                    <a:pt x="0" y="0"/>
                  </a:lnTo>
                </a:path>
              </a:pathLst>
            </a:custGeom>
            <a:solidFill>
              <a:srgbClr val="FFCC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209"/>
            <p:cNvSpPr>
              <a:spLocks/>
            </p:cNvSpPr>
            <p:nvPr/>
          </p:nvSpPr>
          <p:spPr bwMode="auto">
            <a:xfrm>
              <a:off x="1857847" y="3290252"/>
              <a:ext cx="732059" cy="344118"/>
            </a:xfrm>
            <a:custGeom>
              <a:avLst/>
              <a:gdLst>
                <a:gd name="T0" fmla="*/ 0 w 472"/>
                <a:gd name="T1" fmla="*/ 0 h 232"/>
                <a:gd name="T2" fmla="*/ 0 w 472"/>
                <a:gd name="T3" fmla="*/ 218 h 232"/>
                <a:gd name="T4" fmla="*/ 82 w 472"/>
                <a:gd name="T5" fmla="*/ 223 h 232"/>
                <a:gd name="T6" fmla="*/ 312 w 472"/>
                <a:gd name="T7" fmla="*/ 227 h 232"/>
                <a:gd name="T8" fmla="*/ 471 w 472"/>
                <a:gd name="T9" fmla="*/ 231 h 232"/>
                <a:gd name="T10" fmla="*/ 471 w 472"/>
                <a:gd name="T11" fmla="*/ 0 h 232"/>
                <a:gd name="T12" fmla="*/ 0 w 472"/>
                <a:gd name="T13" fmla="*/ 0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2" h="232">
                  <a:moveTo>
                    <a:pt x="0" y="0"/>
                  </a:moveTo>
                  <a:lnTo>
                    <a:pt x="0" y="218"/>
                  </a:lnTo>
                  <a:lnTo>
                    <a:pt x="82" y="223"/>
                  </a:lnTo>
                  <a:lnTo>
                    <a:pt x="312" y="227"/>
                  </a:lnTo>
                  <a:lnTo>
                    <a:pt x="471" y="231"/>
                  </a:lnTo>
                  <a:lnTo>
                    <a:pt x="471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210"/>
            <p:cNvSpPr>
              <a:spLocks/>
            </p:cNvSpPr>
            <p:nvPr/>
          </p:nvSpPr>
          <p:spPr bwMode="auto">
            <a:xfrm>
              <a:off x="1907478" y="3621021"/>
              <a:ext cx="435823" cy="800965"/>
            </a:xfrm>
            <a:custGeom>
              <a:avLst/>
              <a:gdLst>
                <a:gd name="T0" fmla="*/ 50 w 281"/>
                <a:gd name="T1" fmla="*/ 0 h 540"/>
                <a:gd name="T2" fmla="*/ 45 w 281"/>
                <a:gd name="T3" fmla="*/ 299 h 540"/>
                <a:gd name="T4" fmla="*/ 0 w 281"/>
                <a:gd name="T5" fmla="*/ 342 h 540"/>
                <a:gd name="T6" fmla="*/ 0 w 281"/>
                <a:gd name="T7" fmla="*/ 392 h 540"/>
                <a:gd name="T8" fmla="*/ 22 w 281"/>
                <a:gd name="T9" fmla="*/ 404 h 540"/>
                <a:gd name="T10" fmla="*/ 31 w 281"/>
                <a:gd name="T11" fmla="*/ 417 h 540"/>
                <a:gd name="T12" fmla="*/ 22 w 281"/>
                <a:gd name="T13" fmla="*/ 485 h 540"/>
                <a:gd name="T14" fmla="*/ 31 w 281"/>
                <a:gd name="T15" fmla="*/ 493 h 540"/>
                <a:gd name="T16" fmla="*/ 45 w 281"/>
                <a:gd name="T17" fmla="*/ 497 h 540"/>
                <a:gd name="T18" fmla="*/ 50 w 281"/>
                <a:gd name="T19" fmla="*/ 489 h 540"/>
                <a:gd name="T20" fmla="*/ 54 w 281"/>
                <a:gd name="T21" fmla="*/ 497 h 540"/>
                <a:gd name="T22" fmla="*/ 109 w 281"/>
                <a:gd name="T23" fmla="*/ 539 h 540"/>
                <a:gd name="T24" fmla="*/ 158 w 281"/>
                <a:gd name="T25" fmla="*/ 531 h 540"/>
                <a:gd name="T26" fmla="*/ 158 w 281"/>
                <a:gd name="T27" fmla="*/ 481 h 540"/>
                <a:gd name="T28" fmla="*/ 199 w 281"/>
                <a:gd name="T29" fmla="*/ 459 h 540"/>
                <a:gd name="T30" fmla="*/ 226 w 281"/>
                <a:gd name="T31" fmla="*/ 481 h 540"/>
                <a:gd name="T32" fmla="*/ 235 w 281"/>
                <a:gd name="T33" fmla="*/ 476 h 540"/>
                <a:gd name="T34" fmla="*/ 258 w 281"/>
                <a:gd name="T35" fmla="*/ 442 h 540"/>
                <a:gd name="T36" fmla="*/ 275 w 281"/>
                <a:gd name="T37" fmla="*/ 442 h 540"/>
                <a:gd name="T38" fmla="*/ 280 w 281"/>
                <a:gd name="T39" fmla="*/ 455 h 540"/>
                <a:gd name="T40" fmla="*/ 280 w 281"/>
                <a:gd name="T41" fmla="*/ 4 h 540"/>
                <a:gd name="T42" fmla="*/ 50 w 281"/>
                <a:gd name="T43" fmla="*/ 0 h 5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1" h="540">
                  <a:moveTo>
                    <a:pt x="50" y="0"/>
                  </a:moveTo>
                  <a:lnTo>
                    <a:pt x="45" y="299"/>
                  </a:lnTo>
                  <a:lnTo>
                    <a:pt x="0" y="342"/>
                  </a:lnTo>
                  <a:lnTo>
                    <a:pt x="0" y="392"/>
                  </a:lnTo>
                  <a:lnTo>
                    <a:pt x="22" y="404"/>
                  </a:lnTo>
                  <a:lnTo>
                    <a:pt x="31" y="417"/>
                  </a:lnTo>
                  <a:lnTo>
                    <a:pt x="22" y="485"/>
                  </a:lnTo>
                  <a:lnTo>
                    <a:pt x="31" y="493"/>
                  </a:lnTo>
                  <a:lnTo>
                    <a:pt x="45" y="497"/>
                  </a:lnTo>
                  <a:lnTo>
                    <a:pt x="50" y="489"/>
                  </a:lnTo>
                  <a:lnTo>
                    <a:pt x="54" y="497"/>
                  </a:lnTo>
                  <a:lnTo>
                    <a:pt x="109" y="539"/>
                  </a:lnTo>
                  <a:lnTo>
                    <a:pt x="158" y="531"/>
                  </a:lnTo>
                  <a:lnTo>
                    <a:pt x="158" y="481"/>
                  </a:lnTo>
                  <a:lnTo>
                    <a:pt x="199" y="459"/>
                  </a:lnTo>
                  <a:lnTo>
                    <a:pt x="226" y="481"/>
                  </a:lnTo>
                  <a:lnTo>
                    <a:pt x="235" y="476"/>
                  </a:lnTo>
                  <a:lnTo>
                    <a:pt x="258" y="442"/>
                  </a:lnTo>
                  <a:lnTo>
                    <a:pt x="275" y="442"/>
                  </a:lnTo>
                  <a:lnTo>
                    <a:pt x="280" y="455"/>
                  </a:lnTo>
                  <a:lnTo>
                    <a:pt x="280" y="4"/>
                  </a:lnTo>
                  <a:lnTo>
                    <a:pt x="5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211"/>
            <p:cNvSpPr>
              <a:spLocks/>
            </p:cNvSpPr>
            <p:nvPr/>
          </p:nvSpPr>
          <p:spPr bwMode="auto">
            <a:xfrm>
              <a:off x="4468133" y="5347545"/>
              <a:ext cx="552146" cy="520627"/>
            </a:xfrm>
            <a:custGeom>
              <a:avLst/>
              <a:gdLst>
                <a:gd name="T0" fmla="*/ 0 w 308"/>
                <a:gd name="T1" fmla="*/ 0 h 303"/>
                <a:gd name="T2" fmla="*/ 0 w 308"/>
                <a:gd name="T3" fmla="*/ 350 h 303"/>
                <a:gd name="T4" fmla="*/ 183 w 308"/>
                <a:gd name="T5" fmla="*/ 345 h 303"/>
                <a:gd name="T6" fmla="*/ 355 w 308"/>
                <a:gd name="T7" fmla="*/ 341 h 303"/>
                <a:gd name="T8" fmla="*/ 355 w 308"/>
                <a:gd name="T9" fmla="*/ 0 h 303"/>
                <a:gd name="T10" fmla="*/ 0 w 308"/>
                <a:gd name="T11" fmla="*/ 0 h 3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8" h="303">
                  <a:moveTo>
                    <a:pt x="0" y="0"/>
                  </a:moveTo>
                  <a:lnTo>
                    <a:pt x="0" y="302"/>
                  </a:lnTo>
                  <a:lnTo>
                    <a:pt x="158" y="298"/>
                  </a:lnTo>
                  <a:lnTo>
                    <a:pt x="307" y="294"/>
                  </a:lnTo>
                  <a:lnTo>
                    <a:pt x="307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212"/>
            <p:cNvSpPr>
              <a:spLocks/>
            </p:cNvSpPr>
            <p:nvPr/>
          </p:nvSpPr>
          <p:spPr bwMode="auto">
            <a:xfrm>
              <a:off x="4282017" y="3058862"/>
              <a:ext cx="974011" cy="569575"/>
            </a:xfrm>
            <a:custGeom>
              <a:avLst/>
              <a:gdLst>
                <a:gd name="T0" fmla="*/ 0 w 628"/>
                <a:gd name="T1" fmla="*/ 0 h 384"/>
                <a:gd name="T2" fmla="*/ 0 w 628"/>
                <a:gd name="T3" fmla="*/ 321 h 384"/>
                <a:gd name="T4" fmla="*/ 171 w 628"/>
                <a:gd name="T5" fmla="*/ 319 h 384"/>
                <a:gd name="T6" fmla="*/ 393 w 628"/>
                <a:gd name="T7" fmla="*/ 317 h 384"/>
                <a:gd name="T8" fmla="*/ 393 w 628"/>
                <a:gd name="T9" fmla="*/ 384 h 384"/>
                <a:gd name="T10" fmla="*/ 628 w 628"/>
                <a:gd name="T11" fmla="*/ 384 h 384"/>
                <a:gd name="T12" fmla="*/ 628 w 628"/>
                <a:gd name="T13" fmla="*/ 148 h 384"/>
                <a:gd name="T14" fmla="*/ 333 w 628"/>
                <a:gd name="T15" fmla="*/ 145 h 384"/>
                <a:gd name="T16" fmla="*/ 316 w 628"/>
                <a:gd name="T17" fmla="*/ 72 h 384"/>
                <a:gd name="T18" fmla="*/ 149 w 628"/>
                <a:gd name="T19" fmla="*/ 72 h 384"/>
                <a:gd name="T20" fmla="*/ 149 w 628"/>
                <a:gd name="T21" fmla="*/ 0 h 384"/>
                <a:gd name="T22" fmla="*/ 0 w 628"/>
                <a:gd name="T23" fmla="*/ 0 h 3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28" h="384">
                  <a:moveTo>
                    <a:pt x="0" y="0"/>
                  </a:moveTo>
                  <a:lnTo>
                    <a:pt x="0" y="321"/>
                  </a:lnTo>
                  <a:lnTo>
                    <a:pt x="171" y="319"/>
                  </a:lnTo>
                  <a:lnTo>
                    <a:pt x="393" y="317"/>
                  </a:lnTo>
                  <a:lnTo>
                    <a:pt x="393" y="384"/>
                  </a:lnTo>
                  <a:lnTo>
                    <a:pt x="628" y="384"/>
                  </a:lnTo>
                  <a:lnTo>
                    <a:pt x="628" y="148"/>
                  </a:lnTo>
                  <a:lnTo>
                    <a:pt x="333" y="145"/>
                  </a:lnTo>
                  <a:lnTo>
                    <a:pt x="316" y="72"/>
                  </a:lnTo>
                  <a:lnTo>
                    <a:pt x="149" y="72"/>
                  </a:lnTo>
                  <a:lnTo>
                    <a:pt x="149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Freeform 213"/>
            <p:cNvSpPr>
              <a:spLocks/>
            </p:cNvSpPr>
            <p:nvPr/>
          </p:nvSpPr>
          <p:spPr bwMode="auto">
            <a:xfrm>
              <a:off x="1280885" y="872525"/>
              <a:ext cx="733610" cy="771299"/>
            </a:xfrm>
            <a:custGeom>
              <a:avLst/>
              <a:gdLst>
                <a:gd name="T0" fmla="*/ 472 w 473"/>
                <a:gd name="T1" fmla="*/ 25 h 520"/>
                <a:gd name="T2" fmla="*/ 455 w 473"/>
                <a:gd name="T3" fmla="*/ 21 h 520"/>
                <a:gd name="T4" fmla="*/ 297 w 473"/>
                <a:gd name="T5" fmla="*/ 64 h 520"/>
                <a:gd name="T6" fmla="*/ 207 w 473"/>
                <a:gd name="T7" fmla="*/ 55 h 520"/>
                <a:gd name="T8" fmla="*/ 161 w 473"/>
                <a:gd name="T9" fmla="*/ 30 h 520"/>
                <a:gd name="T10" fmla="*/ 158 w 473"/>
                <a:gd name="T11" fmla="*/ 8 h 520"/>
                <a:gd name="T12" fmla="*/ 144 w 473"/>
                <a:gd name="T13" fmla="*/ 8 h 520"/>
                <a:gd name="T14" fmla="*/ 130 w 473"/>
                <a:gd name="T15" fmla="*/ 0 h 520"/>
                <a:gd name="T16" fmla="*/ 104 w 473"/>
                <a:gd name="T17" fmla="*/ 38 h 520"/>
                <a:gd name="T18" fmla="*/ 71 w 473"/>
                <a:gd name="T19" fmla="*/ 81 h 520"/>
                <a:gd name="T20" fmla="*/ 22 w 473"/>
                <a:gd name="T21" fmla="*/ 76 h 520"/>
                <a:gd name="T22" fmla="*/ 0 w 473"/>
                <a:gd name="T23" fmla="*/ 64 h 520"/>
                <a:gd name="T24" fmla="*/ 0 w 473"/>
                <a:gd name="T25" fmla="*/ 515 h 520"/>
                <a:gd name="T26" fmla="*/ 158 w 473"/>
                <a:gd name="T27" fmla="*/ 519 h 520"/>
                <a:gd name="T28" fmla="*/ 472 w 473"/>
                <a:gd name="T29" fmla="*/ 515 h 520"/>
                <a:gd name="T30" fmla="*/ 472 w 473"/>
                <a:gd name="T31" fmla="*/ 25 h 5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3" h="520">
                  <a:moveTo>
                    <a:pt x="472" y="25"/>
                  </a:moveTo>
                  <a:lnTo>
                    <a:pt x="455" y="21"/>
                  </a:lnTo>
                  <a:lnTo>
                    <a:pt x="297" y="64"/>
                  </a:lnTo>
                  <a:lnTo>
                    <a:pt x="207" y="55"/>
                  </a:lnTo>
                  <a:lnTo>
                    <a:pt x="161" y="30"/>
                  </a:lnTo>
                  <a:lnTo>
                    <a:pt x="158" y="8"/>
                  </a:lnTo>
                  <a:lnTo>
                    <a:pt x="144" y="8"/>
                  </a:lnTo>
                  <a:lnTo>
                    <a:pt x="130" y="0"/>
                  </a:lnTo>
                  <a:lnTo>
                    <a:pt x="104" y="38"/>
                  </a:lnTo>
                  <a:lnTo>
                    <a:pt x="71" y="81"/>
                  </a:lnTo>
                  <a:lnTo>
                    <a:pt x="22" y="76"/>
                  </a:lnTo>
                  <a:lnTo>
                    <a:pt x="0" y="64"/>
                  </a:lnTo>
                  <a:lnTo>
                    <a:pt x="0" y="515"/>
                  </a:lnTo>
                  <a:lnTo>
                    <a:pt x="158" y="519"/>
                  </a:lnTo>
                  <a:lnTo>
                    <a:pt x="472" y="515"/>
                  </a:lnTo>
                  <a:lnTo>
                    <a:pt x="472" y="2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214"/>
            <p:cNvSpPr>
              <a:spLocks/>
            </p:cNvSpPr>
            <p:nvPr/>
          </p:nvSpPr>
          <p:spPr bwMode="auto">
            <a:xfrm>
              <a:off x="2011393" y="719749"/>
              <a:ext cx="752222" cy="971541"/>
            </a:xfrm>
            <a:custGeom>
              <a:avLst/>
              <a:gdLst>
                <a:gd name="T0" fmla="*/ 0 w 485"/>
                <a:gd name="T1" fmla="*/ 165 h 654"/>
                <a:gd name="T2" fmla="*/ 0 w 485"/>
                <a:gd name="T3" fmla="*/ 654 h 654"/>
                <a:gd name="T4" fmla="*/ 380 w 485"/>
                <a:gd name="T5" fmla="*/ 654 h 654"/>
                <a:gd name="T6" fmla="*/ 380 w 485"/>
                <a:gd name="T7" fmla="*/ 308 h 654"/>
                <a:gd name="T8" fmla="*/ 371 w 485"/>
                <a:gd name="T9" fmla="*/ 291 h 654"/>
                <a:gd name="T10" fmla="*/ 394 w 485"/>
                <a:gd name="T11" fmla="*/ 270 h 654"/>
                <a:gd name="T12" fmla="*/ 389 w 485"/>
                <a:gd name="T13" fmla="*/ 236 h 654"/>
                <a:gd name="T14" fmla="*/ 425 w 485"/>
                <a:gd name="T15" fmla="*/ 224 h 654"/>
                <a:gd name="T16" fmla="*/ 407 w 485"/>
                <a:gd name="T17" fmla="*/ 160 h 654"/>
                <a:gd name="T18" fmla="*/ 439 w 485"/>
                <a:gd name="T19" fmla="*/ 126 h 654"/>
                <a:gd name="T20" fmla="*/ 484 w 485"/>
                <a:gd name="T21" fmla="*/ 64 h 654"/>
                <a:gd name="T22" fmla="*/ 484 w 485"/>
                <a:gd name="T23" fmla="*/ 47 h 654"/>
                <a:gd name="T24" fmla="*/ 475 w 485"/>
                <a:gd name="T25" fmla="*/ 25 h 654"/>
                <a:gd name="T26" fmla="*/ 466 w 485"/>
                <a:gd name="T27" fmla="*/ 17 h 654"/>
                <a:gd name="T28" fmla="*/ 453 w 485"/>
                <a:gd name="T29" fmla="*/ 13 h 654"/>
                <a:gd name="T30" fmla="*/ 439 w 485"/>
                <a:gd name="T31" fmla="*/ 0 h 654"/>
                <a:gd name="T32" fmla="*/ 416 w 485"/>
                <a:gd name="T33" fmla="*/ 0 h 654"/>
                <a:gd name="T34" fmla="*/ 394 w 485"/>
                <a:gd name="T35" fmla="*/ 13 h 654"/>
                <a:gd name="T36" fmla="*/ 375 w 485"/>
                <a:gd name="T37" fmla="*/ 17 h 654"/>
                <a:gd name="T38" fmla="*/ 352 w 485"/>
                <a:gd name="T39" fmla="*/ 21 h 654"/>
                <a:gd name="T40" fmla="*/ 340 w 485"/>
                <a:gd name="T41" fmla="*/ 30 h 654"/>
                <a:gd name="T42" fmla="*/ 326 w 485"/>
                <a:gd name="T43" fmla="*/ 47 h 654"/>
                <a:gd name="T44" fmla="*/ 312 w 485"/>
                <a:gd name="T45" fmla="*/ 51 h 654"/>
                <a:gd name="T46" fmla="*/ 294 w 485"/>
                <a:gd name="T47" fmla="*/ 55 h 654"/>
                <a:gd name="T48" fmla="*/ 271 w 485"/>
                <a:gd name="T49" fmla="*/ 64 h 654"/>
                <a:gd name="T50" fmla="*/ 262 w 485"/>
                <a:gd name="T51" fmla="*/ 76 h 654"/>
                <a:gd name="T52" fmla="*/ 213 w 485"/>
                <a:gd name="T53" fmla="*/ 89 h 654"/>
                <a:gd name="T54" fmla="*/ 231 w 485"/>
                <a:gd name="T55" fmla="*/ 64 h 654"/>
                <a:gd name="T56" fmla="*/ 236 w 485"/>
                <a:gd name="T57" fmla="*/ 47 h 654"/>
                <a:gd name="T58" fmla="*/ 177 w 485"/>
                <a:gd name="T59" fmla="*/ 85 h 654"/>
                <a:gd name="T60" fmla="*/ 77 w 485"/>
                <a:gd name="T61" fmla="*/ 131 h 654"/>
                <a:gd name="T62" fmla="*/ 0 w 485"/>
                <a:gd name="T63" fmla="*/ 165 h 6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85" h="654">
                  <a:moveTo>
                    <a:pt x="0" y="165"/>
                  </a:moveTo>
                  <a:lnTo>
                    <a:pt x="0" y="653"/>
                  </a:lnTo>
                  <a:lnTo>
                    <a:pt x="380" y="653"/>
                  </a:lnTo>
                  <a:lnTo>
                    <a:pt x="380" y="308"/>
                  </a:lnTo>
                  <a:lnTo>
                    <a:pt x="371" y="291"/>
                  </a:lnTo>
                  <a:lnTo>
                    <a:pt x="394" y="270"/>
                  </a:lnTo>
                  <a:lnTo>
                    <a:pt x="389" y="236"/>
                  </a:lnTo>
                  <a:lnTo>
                    <a:pt x="425" y="224"/>
                  </a:lnTo>
                  <a:lnTo>
                    <a:pt x="407" y="160"/>
                  </a:lnTo>
                  <a:lnTo>
                    <a:pt x="439" y="126"/>
                  </a:lnTo>
                  <a:lnTo>
                    <a:pt x="484" y="64"/>
                  </a:lnTo>
                  <a:lnTo>
                    <a:pt x="484" y="47"/>
                  </a:lnTo>
                  <a:lnTo>
                    <a:pt x="475" y="25"/>
                  </a:lnTo>
                  <a:lnTo>
                    <a:pt x="466" y="17"/>
                  </a:lnTo>
                  <a:lnTo>
                    <a:pt x="453" y="13"/>
                  </a:lnTo>
                  <a:lnTo>
                    <a:pt x="439" y="0"/>
                  </a:lnTo>
                  <a:lnTo>
                    <a:pt x="416" y="0"/>
                  </a:lnTo>
                  <a:lnTo>
                    <a:pt x="394" y="13"/>
                  </a:lnTo>
                  <a:lnTo>
                    <a:pt x="375" y="17"/>
                  </a:lnTo>
                  <a:lnTo>
                    <a:pt x="352" y="21"/>
                  </a:lnTo>
                  <a:lnTo>
                    <a:pt x="340" y="30"/>
                  </a:lnTo>
                  <a:lnTo>
                    <a:pt x="326" y="47"/>
                  </a:lnTo>
                  <a:lnTo>
                    <a:pt x="312" y="51"/>
                  </a:lnTo>
                  <a:lnTo>
                    <a:pt x="294" y="55"/>
                  </a:lnTo>
                  <a:lnTo>
                    <a:pt x="271" y="64"/>
                  </a:lnTo>
                  <a:lnTo>
                    <a:pt x="262" y="76"/>
                  </a:lnTo>
                  <a:lnTo>
                    <a:pt x="213" y="89"/>
                  </a:lnTo>
                  <a:lnTo>
                    <a:pt x="231" y="64"/>
                  </a:lnTo>
                  <a:lnTo>
                    <a:pt x="236" y="47"/>
                  </a:lnTo>
                  <a:lnTo>
                    <a:pt x="177" y="85"/>
                  </a:lnTo>
                  <a:lnTo>
                    <a:pt x="77" y="131"/>
                  </a:lnTo>
                  <a:lnTo>
                    <a:pt x="0" y="16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215"/>
            <p:cNvSpPr>
              <a:spLocks/>
            </p:cNvSpPr>
            <p:nvPr/>
          </p:nvSpPr>
          <p:spPr bwMode="auto">
            <a:xfrm>
              <a:off x="2602313" y="1010469"/>
              <a:ext cx="603328" cy="870678"/>
            </a:xfrm>
            <a:custGeom>
              <a:avLst/>
              <a:gdLst>
                <a:gd name="T0" fmla="*/ 0 w 389"/>
                <a:gd name="T1" fmla="*/ 76 h 586"/>
                <a:gd name="T2" fmla="*/ 0 w 389"/>
                <a:gd name="T3" fmla="*/ 586 h 586"/>
                <a:gd name="T4" fmla="*/ 388 w 389"/>
                <a:gd name="T5" fmla="*/ 586 h 586"/>
                <a:gd name="T6" fmla="*/ 388 w 389"/>
                <a:gd name="T7" fmla="*/ 447 h 586"/>
                <a:gd name="T8" fmla="*/ 316 w 389"/>
                <a:gd name="T9" fmla="*/ 447 h 586"/>
                <a:gd name="T10" fmla="*/ 316 w 389"/>
                <a:gd name="T11" fmla="*/ 372 h 586"/>
                <a:gd name="T12" fmla="*/ 239 w 389"/>
                <a:gd name="T13" fmla="*/ 372 h 586"/>
                <a:gd name="T14" fmla="*/ 239 w 389"/>
                <a:gd name="T15" fmla="*/ 93 h 586"/>
                <a:gd name="T16" fmla="*/ 234 w 389"/>
                <a:gd name="T17" fmla="*/ 68 h 586"/>
                <a:gd name="T18" fmla="*/ 199 w 389"/>
                <a:gd name="T19" fmla="*/ 38 h 586"/>
                <a:gd name="T20" fmla="*/ 172 w 389"/>
                <a:gd name="T21" fmla="*/ 25 h 586"/>
                <a:gd name="T22" fmla="*/ 149 w 389"/>
                <a:gd name="T23" fmla="*/ 0 h 586"/>
                <a:gd name="T24" fmla="*/ 113 w 389"/>
                <a:gd name="T25" fmla="*/ 4 h 586"/>
                <a:gd name="T26" fmla="*/ 99 w 389"/>
                <a:gd name="T27" fmla="*/ 21 h 586"/>
                <a:gd name="T28" fmla="*/ 113 w 389"/>
                <a:gd name="T29" fmla="*/ 30 h 586"/>
                <a:gd name="T30" fmla="*/ 0 w 389"/>
                <a:gd name="T31" fmla="*/ 76 h 58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9" h="586">
                  <a:moveTo>
                    <a:pt x="0" y="76"/>
                  </a:moveTo>
                  <a:lnTo>
                    <a:pt x="0" y="585"/>
                  </a:lnTo>
                  <a:lnTo>
                    <a:pt x="388" y="585"/>
                  </a:lnTo>
                  <a:lnTo>
                    <a:pt x="388" y="446"/>
                  </a:lnTo>
                  <a:lnTo>
                    <a:pt x="316" y="446"/>
                  </a:lnTo>
                  <a:lnTo>
                    <a:pt x="316" y="371"/>
                  </a:lnTo>
                  <a:lnTo>
                    <a:pt x="239" y="371"/>
                  </a:lnTo>
                  <a:lnTo>
                    <a:pt x="239" y="93"/>
                  </a:lnTo>
                  <a:lnTo>
                    <a:pt x="234" y="68"/>
                  </a:lnTo>
                  <a:lnTo>
                    <a:pt x="199" y="38"/>
                  </a:lnTo>
                  <a:lnTo>
                    <a:pt x="172" y="25"/>
                  </a:lnTo>
                  <a:lnTo>
                    <a:pt x="149" y="0"/>
                  </a:lnTo>
                  <a:lnTo>
                    <a:pt x="113" y="4"/>
                  </a:lnTo>
                  <a:lnTo>
                    <a:pt x="99" y="21"/>
                  </a:lnTo>
                  <a:lnTo>
                    <a:pt x="113" y="30"/>
                  </a:lnTo>
                  <a:lnTo>
                    <a:pt x="0" y="76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216"/>
            <p:cNvSpPr>
              <a:spLocks/>
            </p:cNvSpPr>
            <p:nvPr/>
          </p:nvSpPr>
          <p:spPr bwMode="auto">
            <a:xfrm>
              <a:off x="2972996" y="1124681"/>
              <a:ext cx="607981" cy="756467"/>
            </a:xfrm>
            <a:custGeom>
              <a:avLst/>
              <a:gdLst>
                <a:gd name="T0" fmla="*/ 149 w 391"/>
                <a:gd name="T1" fmla="*/ 509 h 509"/>
                <a:gd name="T2" fmla="*/ 391 w 391"/>
                <a:gd name="T3" fmla="*/ 509 h 509"/>
                <a:gd name="T4" fmla="*/ 391 w 391"/>
                <a:gd name="T5" fmla="*/ 231 h 509"/>
                <a:gd name="T6" fmla="*/ 273 w 391"/>
                <a:gd name="T7" fmla="*/ 205 h 509"/>
                <a:gd name="T8" fmla="*/ 268 w 391"/>
                <a:gd name="T9" fmla="*/ 181 h 509"/>
                <a:gd name="T10" fmla="*/ 200 w 391"/>
                <a:gd name="T11" fmla="*/ 54 h 509"/>
                <a:gd name="T12" fmla="*/ 177 w 391"/>
                <a:gd name="T13" fmla="*/ 46 h 509"/>
                <a:gd name="T14" fmla="*/ 149 w 391"/>
                <a:gd name="T15" fmla="*/ 38 h 509"/>
                <a:gd name="T16" fmla="*/ 123 w 391"/>
                <a:gd name="T17" fmla="*/ 25 h 509"/>
                <a:gd name="T18" fmla="*/ 109 w 391"/>
                <a:gd name="T19" fmla="*/ 34 h 509"/>
                <a:gd name="T20" fmla="*/ 95 w 391"/>
                <a:gd name="T21" fmla="*/ 38 h 509"/>
                <a:gd name="T22" fmla="*/ 87 w 391"/>
                <a:gd name="T23" fmla="*/ 21 h 509"/>
                <a:gd name="T24" fmla="*/ 28 w 391"/>
                <a:gd name="T25" fmla="*/ 0 h 509"/>
                <a:gd name="T26" fmla="*/ 0 w 391"/>
                <a:gd name="T27" fmla="*/ 17 h 509"/>
                <a:gd name="T28" fmla="*/ 0 w 391"/>
                <a:gd name="T29" fmla="*/ 295 h 509"/>
                <a:gd name="T30" fmla="*/ 77 w 391"/>
                <a:gd name="T31" fmla="*/ 295 h 509"/>
                <a:gd name="T32" fmla="*/ 77 w 391"/>
                <a:gd name="T33" fmla="*/ 370 h 509"/>
                <a:gd name="T34" fmla="*/ 149 w 391"/>
                <a:gd name="T35" fmla="*/ 370 h 509"/>
                <a:gd name="T36" fmla="*/ 149 w 391"/>
                <a:gd name="T37" fmla="*/ 509 h 50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509">
                  <a:moveTo>
                    <a:pt x="149" y="508"/>
                  </a:moveTo>
                  <a:lnTo>
                    <a:pt x="390" y="508"/>
                  </a:lnTo>
                  <a:lnTo>
                    <a:pt x="390" y="231"/>
                  </a:lnTo>
                  <a:lnTo>
                    <a:pt x="272" y="205"/>
                  </a:lnTo>
                  <a:lnTo>
                    <a:pt x="267" y="181"/>
                  </a:lnTo>
                  <a:lnTo>
                    <a:pt x="199" y="54"/>
                  </a:lnTo>
                  <a:lnTo>
                    <a:pt x="177" y="46"/>
                  </a:lnTo>
                  <a:lnTo>
                    <a:pt x="149" y="38"/>
                  </a:lnTo>
                  <a:lnTo>
                    <a:pt x="123" y="25"/>
                  </a:lnTo>
                  <a:lnTo>
                    <a:pt x="109" y="34"/>
                  </a:lnTo>
                  <a:lnTo>
                    <a:pt x="95" y="38"/>
                  </a:lnTo>
                  <a:lnTo>
                    <a:pt x="87" y="21"/>
                  </a:lnTo>
                  <a:lnTo>
                    <a:pt x="28" y="0"/>
                  </a:lnTo>
                  <a:lnTo>
                    <a:pt x="0" y="17"/>
                  </a:lnTo>
                  <a:lnTo>
                    <a:pt x="0" y="294"/>
                  </a:lnTo>
                  <a:lnTo>
                    <a:pt x="77" y="294"/>
                  </a:lnTo>
                  <a:lnTo>
                    <a:pt x="77" y="369"/>
                  </a:lnTo>
                  <a:lnTo>
                    <a:pt x="149" y="369"/>
                  </a:lnTo>
                  <a:lnTo>
                    <a:pt x="149" y="50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217"/>
            <p:cNvSpPr>
              <a:spLocks/>
            </p:cNvSpPr>
            <p:nvPr/>
          </p:nvSpPr>
          <p:spPr bwMode="auto">
            <a:xfrm>
              <a:off x="3469307" y="1465832"/>
              <a:ext cx="1074824" cy="557709"/>
            </a:xfrm>
            <a:custGeom>
              <a:avLst/>
              <a:gdLst>
                <a:gd name="T0" fmla="*/ 68 w 693"/>
                <a:gd name="T1" fmla="*/ 0 h 376"/>
                <a:gd name="T2" fmla="*/ 68 w 693"/>
                <a:gd name="T3" fmla="*/ 278 h 376"/>
                <a:gd name="T4" fmla="*/ 0 w 693"/>
                <a:gd name="T5" fmla="*/ 278 h 376"/>
                <a:gd name="T6" fmla="*/ 0 w 693"/>
                <a:gd name="T7" fmla="*/ 350 h 376"/>
                <a:gd name="T8" fmla="*/ 466 w 693"/>
                <a:gd name="T9" fmla="*/ 350 h 376"/>
                <a:gd name="T10" fmla="*/ 466 w 693"/>
                <a:gd name="T11" fmla="*/ 375 h 376"/>
                <a:gd name="T12" fmla="*/ 534 w 693"/>
                <a:gd name="T13" fmla="*/ 375 h 376"/>
                <a:gd name="T14" fmla="*/ 534 w 693"/>
                <a:gd name="T15" fmla="*/ 350 h 376"/>
                <a:gd name="T16" fmla="*/ 624 w 693"/>
                <a:gd name="T17" fmla="*/ 350 h 376"/>
                <a:gd name="T18" fmla="*/ 624 w 693"/>
                <a:gd name="T19" fmla="*/ 274 h 376"/>
                <a:gd name="T20" fmla="*/ 692 w 693"/>
                <a:gd name="T21" fmla="*/ 274 h 376"/>
                <a:gd name="T22" fmla="*/ 692 w 693"/>
                <a:gd name="T23" fmla="*/ 186 h 376"/>
                <a:gd name="T24" fmla="*/ 579 w 693"/>
                <a:gd name="T25" fmla="*/ 122 h 376"/>
                <a:gd name="T26" fmla="*/ 456 w 693"/>
                <a:gd name="T27" fmla="*/ 92 h 376"/>
                <a:gd name="T28" fmla="*/ 68 w 693"/>
                <a:gd name="T29" fmla="*/ 0 h 3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93" h="376">
                  <a:moveTo>
                    <a:pt x="68" y="0"/>
                  </a:moveTo>
                  <a:lnTo>
                    <a:pt x="68" y="278"/>
                  </a:lnTo>
                  <a:lnTo>
                    <a:pt x="0" y="278"/>
                  </a:lnTo>
                  <a:lnTo>
                    <a:pt x="0" y="350"/>
                  </a:lnTo>
                  <a:lnTo>
                    <a:pt x="466" y="350"/>
                  </a:lnTo>
                  <a:lnTo>
                    <a:pt x="466" y="375"/>
                  </a:lnTo>
                  <a:lnTo>
                    <a:pt x="534" y="375"/>
                  </a:lnTo>
                  <a:lnTo>
                    <a:pt x="534" y="350"/>
                  </a:lnTo>
                  <a:lnTo>
                    <a:pt x="624" y="350"/>
                  </a:lnTo>
                  <a:lnTo>
                    <a:pt x="624" y="274"/>
                  </a:lnTo>
                  <a:lnTo>
                    <a:pt x="692" y="274"/>
                  </a:lnTo>
                  <a:lnTo>
                    <a:pt x="692" y="186"/>
                  </a:lnTo>
                  <a:lnTo>
                    <a:pt x="579" y="122"/>
                  </a:lnTo>
                  <a:lnTo>
                    <a:pt x="456" y="92"/>
                  </a:lnTo>
                  <a:lnTo>
                    <a:pt x="68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218"/>
            <p:cNvSpPr>
              <a:spLocks/>
            </p:cNvSpPr>
            <p:nvPr/>
          </p:nvSpPr>
          <p:spPr bwMode="auto">
            <a:xfrm>
              <a:off x="699270" y="1637891"/>
              <a:ext cx="828219" cy="661538"/>
            </a:xfrm>
            <a:custGeom>
              <a:avLst/>
              <a:gdLst>
                <a:gd name="T0" fmla="*/ 533 w 533"/>
                <a:gd name="T1" fmla="*/ 4 h 447"/>
                <a:gd name="T2" fmla="*/ 375 w 533"/>
                <a:gd name="T3" fmla="*/ 0 h 447"/>
                <a:gd name="T4" fmla="*/ 375 w 533"/>
                <a:gd name="T5" fmla="*/ 47 h 447"/>
                <a:gd name="T6" fmla="*/ 334 w 533"/>
                <a:gd name="T7" fmla="*/ 110 h 447"/>
                <a:gd name="T8" fmla="*/ 312 w 533"/>
                <a:gd name="T9" fmla="*/ 93 h 447"/>
                <a:gd name="T10" fmla="*/ 294 w 533"/>
                <a:gd name="T11" fmla="*/ 93 h 447"/>
                <a:gd name="T12" fmla="*/ 280 w 533"/>
                <a:gd name="T13" fmla="*/ 102 h 447"/>
                <a:gd name="T14" fmla="*/ 280 w 533"/>
                <a:gd name="T15" fmla="*/ 122 h 447"/>
                <a:gd name="T16" fmla="*/ 257 w 533"/>
                <a:gd name="T17" fmla="*/ 118 h 447"/>
                <a:gd name="T18" fmla="*/ 229 w 533"/>
                <a:gd name="T19" fmla="*/ 118 h 447"/>
                <a:gd name="T20" fmla="*/ 194 w 533"/>
                <a:gd name="T21" fmla="*/ 156 h 447"/>
                <a:gd name="T22" fmla="*/ 130 w 533"/>
                <a:gd name="T23" fmla="*/ 185 h 447"/>
                <a:gd name="T24" fmla="*/ 99 w 533"/>
                <a:gd name="T25" fmla="*/ 185 h 447"/>
                <a:gd name="T26" fmla="*/ 85 w 533"/>
                <a:gd name="T27" fmla="*/ 227 h 447"/>
                <a:gd name="T28" fmla="*/ 68 w 533"/>
                <a:gd name="T29" fmla="*/ 310 h 447"/>
                <a:gd name="T30" fmla="*/ 50 w 533"/>
                <a:gd name="T31" fmla="*/ 323 h 447"/>
                <a:gd name="T32" fmla="*/ 5 w 533"/>
                <a:gd name="T33" fmla="*/ 349 h 447"/>
                <a:gd name="T34" fmla="*/ 0 w 533"/>
                <a:gd name="T35" fmla="*/ 424 h 447"/>
                <a:gd name="T36" fmla="*/ 216 w 533"/>
                <a:gd name="T37" fmla="*/ 424 h 447"/>
                <a:gd name="T38" fmla="*/ 216 w 533"/>
                <a:gd name="T39" fmla="*/ 349 h 447"/>
                <a:gd name="T40" fmla="*/ 451 w 533"/>
                <a:gd name="T41" fmla="*/ 349 h 447"/>
                <a:gd name="T42" fmla="*/ 451 w 533"/>
                <a:gd name="T43" fmla="*/ 445 h 447"/>
                <a:gd name="T44" fmla="*/ 533 w 533"/>
                <a:gd name="T45" fmla="*/ 445 h 447"/>
                <a:gd name="T46" fmla="*/ 533 w 533"/>
                <a:gd name="T47" fmla="*/ 4 h 4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33" h="447">
                  <a:moveTo>
                    <a:pt x="532" y="4"/>
                  </a:moveTo>
                  <a:lnTo>
                    <a:pt x="374" y="0"/>
                  </a:lnTo>
                  <a:lnTo>
                    <a:pt x="374" y="47"/>
                  </a:lnTo>
                  <a:lnTo>
                    <a:pt x="333" y="110"/>
                  </a:lnTo>
                  <a:lnTo>
                    <a:pt x="311" y="93"/>
                  </a:lnTo>
                  <a:lnTo>
                    <a:pt x="293" y="93"/>
                  </a:lnTo>
                  <a:lnTo>
                    <a:pt x="279" y="102"/>
                  </a:lnTo>
                  <a:lnTo>
                    <a:pt x="279" y="122"/>
                  </a:lnTo>
                  <a:lnTo>
                    <a:pt x="257" y="118"/>
                  </a:lnTo>
                  <a:lnTo>
                    <a:pt x="229" y="118"/>
                  </a:lnTo>
                  <a:lnTo>
                    <a:pt x="194" y="156"/>
                  </a:lnTo>
                  <a:lnTo>
                    <a:pt x="130" y="185"/>
                  </a:lnTo>
                  <a:lnTo>
                    <a:pt x="99" y="185"/>
                  </a:lnTo>
                  <a:lnTo>
                    <a:pt x="85" y="228"/>
                  </a:lnTo>
                  <a:lnTo>
                    <a:pt x="68" y="311"/>
                  </a:lnTo>
                  <a:lnTo>
                    <a:pt x="50" y="324"/>
                  </a:lnTo>
                  <a:lnTo>
                    <a:pt x="5" y="350"/>
                  </a:lnTo>
                  <a:lnTo>
                    <a:pt x="0" y="425"/>
                  </a:lnTo>
                  <a:lnTo>
                    <a:pt x="216" y="425"/>
                  </a:lnTo>
                  <a:lnTo>
                    <a:pt x="216" y="350"/>
                  </a:lnTo>
                  <a:lnTo>
                    <a:pt x="450" y="350"/>
                  </a:lnTo>
                  <a:lnTo>
                    <a:pt x="450" y="446"/>
                  </a:lnTo>
                  <a:lnTo>
                    <a:pt x="532" y="446"/>
                  </a:lnTo>
                  <a:lnTo>
                    <a:pt x="532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219"/>
            <p:cNvSpPr>
              <a:spLocks/>
            </p:cNvSpPr>
            <p:nvPr/>
          </p:nvSpPr>
          <p:spPr bwMode="auto">
            <a:xfrm>
              <a:off x="1524387" y="1637891"/>
              <a:ext cx="490107" cy="661538"/>
            </a:xfrm>
            <a:custGeom>
              <a:avLst/>
              <a:gdLst>
                <a:gd name="T0" fmla="*/ 315 w 316"/>
                <a:gd name="T1" fmla="*/ 0 h 447"/>
                <a:gd name="T2" fmla="*/ 0 w 316"/>
                <a:gd name="T3" fmla="*/ 4 h 447"/>
                <a:gd name="T4" fmla="*/ 0 w 316"/>
                <a:gd name="T5" fmla="*/ 445 h 447"/>
                <a:gd name="T6" fmla="*/ 310 w 316"/>
                <a:gd name="T7" fmla="*/ 445 h 447"/>
                <a:gd name="T8" fmla="*/ 315 w 316"/>
                <a:gd name="T9" fmla="*/ 0 h 4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6" h="447">
                  <a:moveTo>
                    <a:pt x="315" y="0"/>
                  </a:moveTo>
                  <a:lnTo>
                    <a:pt x="0" y="4"/>
                  </a:lnTo>
                  <a:lnTo>
                    <a:pt x="0" y="446"/>
                  </a:lnTo>
                  <a:lnTo>
                    <a:pt x="310" y="446"/>
                  </a:lnTo>
                  <a:lnTo>
                    <a:pt x="31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220"/>
            <p:cNvSpPr>
              <a:spLocks/>
            </p:cNvSpPr>
            <p:nvPr/>
          </p:nvSpPr>
          <p:spPr bwMode="auto">
            <a:xfrm>
              <a:off x="2006740" y="1637891"/>
              <a:ext cx="835974" cy="661538"/>
            </a:xfrm>
            <a:custGeom>
              <a:avLst/>
              <a:gdLst>
                <a:gd name="T0" fmla="*/ 5 w 539"/>
                <a:gd name="T1" fmla="*/ 0 h 447"/>
                <a:gd name="T2" fmla="*/ 0 w 539"/>
                <a:gd name="T3" fmla="*/ 445 h 447"/>
                <a:gd name="T4" fmla="*/ 538 w 539"/>
                <a:gd name="T5" fmla="*/ 445 h 447"/>
                <a:gd name="T6" fmla="*/ 538 w 539"/>
                <a:gd name="T7" fmla="*/ 164 h 447"/>
                <a:gd name="T8" fmla="*/ 384 w 539"/>
                <a:gd name="T9" fmla="*/ 164 h 447"/>
                <a:gd name="T10" fmla="*/ 384 w 539"/>
                <a:gd name="T11" fmla="*/ 0 h 447"/>
                <a:gd name="T12" fmla="*/ 5 w 539"/>
                <a:gd name="T13" fmla="*/ 0 h 4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9" h="447">
                  <a:moveTo>
                    <a:pt x="5" y="0"/>
                  </a:moveTo>
                  <a:lnTo>
                    <a:pt x="0" y="446"/>
                  </a:lnTo>
                  <a:lnTo>
                    <a:pt x="538" y="446"/>
                  </a:lnTo>
                  <a:lnTo>
                    <a:pt x="538" y="164"/>
                  </a:lnTo>
                  <a:lnTo>
                    <a:pt x="384" y="164"/>
                  </a:lnTo>
                  <a:lnTo>
                    <a:pt x="384" y="0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221"/>
            <p:cNvSpPr>
              <a:spLocks/>
            </p:cNvSpPr>
            <p:nvPr/>
          </p:nvSpPr>
          <p:spPr bwMode="auto">
            <a:xfrm>
              <a:off x="2842714" y="1878181"/>
              <a:ext cx="628144" cy="763883"/>
            </a:xfrm>
            <a:custGeom>
              <a:avLst/>
              <a:gdLst>
                <a:gd name="T0" fmla="*/ 0 w 406"/>
                <a:gd name="T1" fmla="*/ 0 h 515"/>
                <a:gd name="T2" fmla="*/ 0 w 406"/>
                <a:gd name="T3" fmla="*/ 514 h 515"/>
                <a:gd name="T4" fmla="*/ 404 w 406"/>
                <a:gd name="T5" fmla="*/ 514 h 515"/>
                <a:gd name="T6" fmla="*/ 404 w 406"/>
                <a:gd name="T7" fmla="*/ 0 h 515"/>
                <a:gd name="T8" fmla="*/ 0 w 406"/>
                <a:gd name="T9" fmla="*/ 0 h 5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6" h="515">
                  <a:moveTo>
                    <a:pt x="0" y="0"/>
                  </a:moveTo>
                  <a:lnTo>
                    <a:pt x="0" y="514"/>
                  </a:lnTo>
                  <a:lnTo>
                    <a:pt x="405" y="514"/>
                  </a:lnTo>
                  <a:lnTo>
                    <a:pt x="405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222"/>
            <p:cNvSpPr>
              <a:spLocks/>
            </p:cNvSpPr>
            <p:nvPr/>
          </p:nvSpPr>
          <p:spPr bwMode="auto">
            <a:xfrm>
              <a:off x="3469307" y="1984976"/>
              <a:ext cx="969358" cy="551776"/>
            </a:xfrm>
            <a:custGeom>
              <a:avLst/>
              <a:gdLst>
                <a:gd name="T0" fmla="*/ 0 w 625"/>
                <a:gd name="T1" fmla="*/ 0 h 372"/>
                <a:gd name="T2" fmla="*/ 0 w 625"/>
                <a:gd name="T3" fmla="*/ 299 h 372"/>
                <a:gd name="T4" fmla="*/ 398 w 625"/>
                <a:gd name="T5" fmla="*/ 299 h 372"/>
                <a:gd name="T6" fmla="*/ 398 w 625"/>
                <a:gd name="T7" fmla="*/ 371 h 372"/>
                <a:gd name="T8" fmla="*/ 624 w 625"/>
                <a:gd name="T9" fmla="*/ 371 h 372"/>
                <a:gd name="T10" fmla="*/ 624 w 625"/>
                <a:gd name="T11" fmla="*/ 0 h 372"/>
                <a:gd name="T12" fmla="*/ 534 w 625"/>
                <a:gd name="T13" fmla="*/ 0 h 372"/>
                <a:gd name="T14" fmla="*/ 534 w 625"/>
                <a:gd name="T15" fmla="*/ 25 h 372"/>
                <a:gd name="T16" fmla="*/ 466 w 625"/>
                <a:gd name="T17" fmla="*/ 25 h 372"/>
                <a:gd name="T18" fmla="*/ 466 w 625"/>
                <a:gd name="T19" fmla="*/ 0 h 372"/>
                <a:gd name="T20" fmla="*/ 0 w 625"/>
                <a:gd name="T21" fmla="*/ 0 h 3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5" h="372">
                  <a:moveTo>
                    <a:pt x="0" y="0"/>
                  </a:moveTo>
                  <a:lnTo>
                    <a:pt x="0" y="299"/>
                  </a:lnTo>
                  <a:lnTo>
                    <a:pt x="398" y="299"/>
                  </a:lnTo>
                  <a:lnTo>
                    <a:pt x="398" y="371"/>
                  </a:lnTo>
                  <a:lnTo>
                    <a:pt x="624" y="371"/>
                  </a:lnTo>
                  <a:lnTo>
                    <a:pt x="624" y="0"/>
                  </a:lnTo>
                  <a:lnTo>
                    <a:pt x="534" y="0"/>
                  </a:lnTo>
                  <a:lnTo>
                    <a:pt x="534" y="25"/>
                  </a:lnTo>
                  <a:lnTo>
                    <a:pt x="466" y="25"/>
                  </a:lnTo>
                  <a:lnTo>
                    <a:pt x="46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223"/>
            <p:cNvSpPr>
              <a:spLocks/>
            </p:cNvSpPr>
            <p:nvPr/>
          </p:nvSpPr>
          <p:spPr bwMode="auto">
            <a:xfrm>
              <a:off x="4437114" y="1744687"/>
              <a:ext cx="609532" cy="884028"/>
            </a:xfrm>
            <a:custGeom>
              <a:avLst/>
              <a:gdLst>
                <a:gd name="T0" fmla="*/ 0 w 393"/>
                <a:gd name="T1" fmla="*/ 164 h 597"/>
                <a:gd name="T2" fmla="*/ 0 w 393"/>
                <a:gd name="T3" fmla="*/ 532 h 597"/>
                <a:gd name="T4" fmla="*/ 81 w 393"/>
                <a:gd name="T5" fmla="*/ 532 h 597"/>
                <a:gd name="T6" fmla="*/ 81 w 393"/>
                <a:gd name="T7" fmla="*/ 595 h 597"/>
                <a:gd name="T8" fmla="*/ 392 w 393"/>
                <a:gd name="T9" fmla="*/ 595 h 597"/>
                <a:gd name="T10" fmla="*/ 392 w 393"/>
                <a:gd name="T11" fmla="*/ 302 h 597"/>
                <a:gd name="T12" fmla="*/ 234 w 393"/>
                <a:gd name="T13" fmla="*/ 302 h 597"/>
                <a:gd name="T14" fmla="*/ 234 w 393"/>
                <a:gd name="T15" fmla="*/ 58 h 597"/>
                <a:gd name="T16" fmla="*/ 217 w 393"/>
                <a:gd name="T17" fmla="*/ 38 h 597"/>
                <a:gd name="T18" fmla="*/ 162 w 393"/>
                <a:gd name="T19" fmla="*/ 38 h 597"/>
                <a:gd name="T20" fmla="*/ 140 w 393"/>
                <a:gd name="T21" fmla="*/ 25 h 597"/>
                <a:gd name="T22" fmla="*/ 130 w 393"/>
                <a:gd name="T23" fmla="*/ 46 h 597"/>
                <a:gd name="T24" fmla="*/ 118 w 393"/>
                <a:gd name="T25" fmla="*/ 8 h 597"/>
                <a:gd name="T26" fmla="*/ 90 w 393"/>
                <a:gd name="T27" fmla="*/ 8 h 597"/>
                <a:gd name="T28" fmla="*/ 68 w 393"/>
                <a:gd name="T29" fmla="*/ 0 h 597"/>
                <a:gd name="T30" fmla="*/ 68 w 393"/>
                <a:gd name="T31" fmla="*/ 88 h 597"/>
                <a:gd name="T32" fmla="*/ 0 w 393"/>
                <a:gd name="T33" fmla="*/ 88 h 597"/>
                <a:gd name="T34" fmla="*/ 0 w 393"/>
                <a:gd name="T35" fmla="*/ 164 h 59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93" h="597">
                  <a:moveTo>
                    <a:pt x="0" y="164"/>
                  </a:moveTo>
                  <a:lnTo>
                    <a:pt x="0" y="533"/>
                  </a:lnTo>
                  <a:lnTo>
                    <a:pt x="81" y="533"/>
                  </a:lnTo>
                  <a:lnTo>
                    <a:pt x="81" y="596"/>
                  </a:lnTo>
                  <a:lnTo>
                    <a:pt x="392" y="596"/>
                  </a:lnTo>
                  <a:lnTo>
                    <a:pt x="392" y="303"/>
                  </a:lnTo>
                  <a:lnTo>
                    <a:pt x="234" y="303"/>
                  </a:lnTo>
                  <a:lnTo>
                    <a:pt x="234" y="58"/>
                  </a:lnTo>
                  <a:lnTo>
                    <a:pt x="217" y="38"/>
                  </a:lnTo>
                  <a:lnTo>
                    <a:pt x="162" y="38"/>
                  </a:lnTo>
                  <a:lnTo>
                    <a:pt x="140" y="25"/>
                  </a:lnTo>
                  <a:lnTo>
                    <a:pt x="130" y="46"/>
                  </a:lnTo>
                  <a:lnTo>
                    <a:pt x="118" y="8"/>
                  </a:lnTo>
                  <a:lnTo>
                    <a:pt x="90" y="8"/>
                  </a:lnTo>
                  <a:lnTo>
                    <a:pt x="68" y="0"/>
                  </a:lnTo>
                  <a:lnTo>
                    <a:pt x="68" y="88"/>
                  </a:lnTo>
                  <a:lnTo>
                    <a:pt x="0" y="88"/>
                  </a:lnTo>
                  <a:lnTo>
                    <a:pt x="0" y="16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224"/>
            <p:cNvSpPr>
              <a:spLocks/>
            </p:cNvSpPr>
            <p:nvPr/>
          </p:nvSpPr>
          <p:spPr bwMode="auto">
            <a:xfrm>
              <a:off x="4800042" y="1792151"/>
              <a:ext cx="625042" cy="403449"/>
            </a:xfrm>
            <a:custGeom>
              <a:avLst/>
              <a:gdLst>
                <a:gd name="T0" fmla="*/ 158 w 403"/>
                <a:gd name="T1" fmla="*/ 271 h 271"/>
                <a:gd name="T2" fmla="*/ 402 w 403"/>
                <a:gd name="T3" fmla="*/ 271 h 271"/>
                <a:gd name="T4" fmla="*/ 402 w 403"/>
                <a:gd name="T5" fmla="*/ 199 h 271"/>
                <a:gd name="T6" fmla="*/ 380 w 403"/>
                <a:gd name="T7" fmla="*/ 195 h 271"/>
                <a:gd name="T8" fmla="*/ 348 w 403"/>
                <a:gd name="T9" fmla="*/ 169 h 271"/>
                <a:gd name="T10" fmla="*/ 371 w 403"/>
                <a:gd name="T11" fmla="*/ 144 h 271"/>
                <a:gd name="T12" fmla="*/ 385 w 403"/>
                <a:gd name="T13" fmla="*/ 110 h 271"/>
                <a:gd name="T14" fmla="*/ 371 w 403"/>
                <a:gd name="T15" fmla="*/ 110 h 271"/>
                <a:gd name="T16" fmla="*/ 362 w 403"/>
                <a:gd name="T17" fmla="*/ 63 h 271"/>
                <a:gd name="T18" fmla="*/ 335 w 403"/>
                <a:gd name="T19" fmla="*/ 67 h 271"/>
                <a:gd name="T20" fmla="*/ 321 w 403"/>
                <a:gd name="T21" fmla="*/ 59 h 271"/>
                <a:gd name="T22" fmla="*/ 290 w 403"/>
                <a:gd name="T23" fmla="*/ 50 h 271"/>
                <a:gd name="T24" fmla="*/ 235 w 403"/>
                <a:gd name="T25" fmla="*/ 50 h 271"/>
                <a:gd name="T26" fmla="*/ 222 w 403"/>
                <a:gd name="T27" fmla="*/ 25 h 271"/>
                <a:gd name="T28" fmla="*/ 208 w 403"/>
                <a:gd name="T29" fmla="*/ 33 h 271"/>
                <a:gd name="T30" fmla="*/ 167 w 403"/>
                <a:gd name="T31" fmla="*/ 25 h 271"/>
                <a:gd name="T32" fmla="*/ 132 w 403"/>
                <a:gd name="T33" fmla="*/ 20 h 271"/>
                <a:gd name="T34" fmla="*/ 122 w 403"/>
                <a:gd name="T35" fmla="*/ 0 h 271"/>
                <a:gd name="T36" fmla="*/ 99 w 403"/>
                <a:gd name="T37" fmla="*/ 4 h 271"/>
                <a:gd name="T38" fmla="*/ 50 w 403"/>
                <a:gd name="T39" fmla="*/ 4 h 271"/>
                <a:gd name="T40" fmla="*/ 40 w 403"/>
                <a:gd name="T41" fmla="*/ 16 h 271"/>
                <a:gd name="T42" fmla="*/ 23 w 403"/>
                <a:gd name="T43" fmla="*/ 29 h 271"/>
                <a:gd name="T44" fmla="*/ 0 w 403"/>
                <a:gd name="T45" fmla="*/ 25 h 271"/>
                <a:gd name="T46" fmla="*/ 0 w 403"/>
                <a:gd name="T47" fmla="*/ 271 h 271"/>
                <a:gd name="T48" fmla="*/ 158 w 403"/>
                <a:gd name="T49" fmla="*/ 271 h 2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03" h="271">
                  <a:moveTo>
                    <a:pt x="158" y="270"/>
                  </a:moveTo>
                  <a:lnTo>
                    <a:pt x="402" y="270"/>
                  </a:lnTo>
                  <a:lnTo>
                    <a:pt x="402" y="198"/>
                  </a:lnTo>
                  <a:lnTo>
                    <a:pt x="380" y="194"/>
                  </a:lnTo>
                  <a:lnTo>
                    <a:pt x="348" y="168"/>
                  </a:lnTo>
                  <a:lnTo>
                    <a:pt x="371" y="143"/>
                  </a:lnTo>
                  <a:lnTo>
                    <a:pt x="385" y="110"/>
                  </a:lnTo>
                  <a:lnTo>
                    <a:pt x="371" y="110"/>
                  </a:lnTo>
                  <a:lnTo>
                    <a:pt x="362" y="63"/>
                  </a:lnTo>
                  <a:lnTo>
                    <a:pt x="335" y="67"/>
                  </a:lnTo>
                  <a:lnTo>
                    <a:pt x="321" y="59"/>
                  </a:lnTo>
                  <a:lnTo>
                    <a:pt x="290" y="50"/>
                  </a:lnTo>
                  <a:lnTo>
                    <a:pt x="235" y="50"/>
                  </a:lnTo>
                  <a:lnTo>
                    <a:pt x="222" y="25"/>
                  </a:lnTo>
                  <a:lnTo>
                    <a:pt x="208" y="33"/>
                  </a:lnTo>
                  <a:lnTo>
                    <a:pt x="167" y="25"/>
                  </a:lnTo>
                  <a:lnTo>
                    <a:pt x="132" y="20"/>
                  </a:lnTo>
                  <a:lnTo>
                    <a:pt x="122" y="0"/>
                  </a:lnTo>
                  <a:lnTo>
                    <a:pt x="99" y="4"/>
                  </a:lnTo>
                  <a:lnTo>
                    <a:pt x="50" y="4"/>
                  </a:lnTo>
                  <a:lnTo>
                    <a:pt x="40" y="16"/>
                  </a:lnTo>
                  <a:lnTo>
                    <a:pt x="23" y="29"/>
                  </a:lnTo>
                  <a:lnTo>
                    <a:pt x="0" y="25"/>
                  </a:lnTo>
                  <a:lnTo>
                    <a:pt x="0" y="270"/>
                  </a:lnTo>
                  <a:lnTo>
                    <a:pt x="158" y="27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25"/>
            <p:cNvSpPr>
              <a:spLocks/>
            </p:cNvSpPr>
            <p:nvPr/>
          </p:nvSpPr>
          <p:spPr bwMode="auto">
            <a:xfrm>
              <a:off x="5045095" y="2084355"/>
              <a:ext cx="837525" cy="1038288"/>
            </a:xfrm>
            <a:custGeom>
              <a:avLst/>
              <a:gdLst>
                <a:gd name="T0" fmla="*/ 0 w 539"/>
                <a:gd name="T1" fmla="*/ 72 h 700"/>
                <a:gd name="T2" fmla="*/ 0 w 539"/>
                <a:gd name="T3" fmla="*/ 366 h 700"/>
                <a:gd name="T4" fmla="*/ 86 w 539"/>
                <a:gd name="T5" fmla="*/ 366 h 700"/>
                <a:gd name="T6" fmla="*/ 86 w 539"/>
                <a:gd name="T7" fmla="*/ 505 h 700"/>
                <a:gd name="T8" fmla="*/ 154 w 539"/>
                <a:gd name="T9" fmla="*/ 505 h 700"/>
                <a:gd name="T10" fmla="*/ 154 w 539"/>
                <a:gd name="T11" fmla="*/ 573 h 700"/>
                <a:gd name="T12" fmla="*/ 212 w 539"/>
                <a:gd name="T13" fmla="*/ 573 h 700"/>
                <a:gd name="T14" fmla="*/ 212 w 539"/>
                <a:gd name="T15" fmla="*/ 644 h 700"/>
                <a:gd name="T16" fmla="*/ 327 w 539"/>
                <a:gd name="T17" fmla="*/ 644 h 700"/>
                <a:gd name="T18" fmla="*/ 327 w 539"/>
                <a:gd name="T19" fmla="*/ 669 h 700"/>
                <a:gd name="T20" fmla="*/ 440 w 539"/>
                <a:gd name="T21" fmla="*/ 669 h 700"/>
                <a:gd name="T22" fmla="*/ 440 w 539"/>
                <a:gd name="T23" fmla="*/ 699 h 700"/>
                <a:gd name="T24" fmla="*/ 530 w 539"/>
                <a:gd name="T25" fmla="*/ 674 h 700"/>
                <a:gd name="T26" fmla="*/ 539 w 539"/>
                <a:gd name="T27" fmla="*/ 594 h 700"/>
                <a:gd name="T28" fmla="*/ 440 w 539"/>
                <a:gd name="T29" fmla="*/ 485 h 700"/>
                <a:gd name="T30" fmla="*/ 521 w 539"/>
                <a:gd name="T31" fmla="*/ 358 h 700"/>
                <a:gd name="T32" fmla="*/ 471 w 539"/>
                <a:gd name="T33" fmla="*/ 329 h 700"/>
                <a:gd name="T34" fmla="*/ 453 w 539"/>
                <a:gd name="T35" fmla="*/ 353 h 700"/>
                <a:gd name="T36" fmla="*/ 412 w 539"/>
                <a:gd name="T37" fmla="*/ 358 h 700"/>
                <a:gd name="T38" fmla="*/ 403 w 539"/>
                <a:gd name="T39" fmla="*/ 366 h 700"/>
                <a:gd name="T40" fmla="*/ 394 w 539"/>
                <a:gd name="T41" fmla="*/ 379 h 700"/>
                <a:gd name="T42" fmla="*/ 376 w 539"/>
                <a:gd name="T43" fmla="*/ 370 h 700"/>
                <a:gd name="T44" fmla="*/ 362 w 539"/>
                <a:gd name="T45" fmla="*/ 366 h 700"/>
                <a:gd name="T46" fmla="*/ 362 w 539"/>
                <a:gd name="T47" fmla="*/ 346 h 700"/>
                <a:gd name="T48" fmla="*/ 367 w 539"/>
                <a:gd name="T49" fmla="*/ 299 h 700"/>
                <a:gd name="T50" fmla="*/ 403 w 539"/>
                <a:gd name="T51" fmla="*/ 257 h 700"/>
                <a:gd name="T52" fmla="*/ 407 w 539"/>
                <a:gd name="T53" fmla="*/ 198 h 700"/>
                <a:gd name="T54" fmla="*/ 385 w 539"/>
                <a:gd name="T55" fmla="*/ 181 h 700"/>
                <a:gd name="T56" fmla="*/ 398 w 539"/>
                <a:gd name="T57" fmla="*/ 173 h 700"/>
                <a:gd name="T58" fmla="*/ 403 w 539"/>
                <a:gd name="T59" fmla="*/ 160 h 700"/>
                <a:gd name="T60" fmla="*/ 403 w 539"/>
                <a:gd name="T61" fmla="*/ 143 h 700"/>
                <a:gd name="T62" fmla="*/ 381 w 539"/>
                <a:gd name="T63" fmla="*/ 97 h 700"/>
                <a:gd name="T64" fmla="*/ 381 w 539"/>
                <a:gd name="T65" fmla="*/ 88 h 700"/>
                <a:gd name="T66" fmla="*/ 385 w 539"/>
                <a:gd name="T67" fmla="*/ 80 h 700"/>
                <a:gd name="T68" fmla="*/ 394 w 539"/>
                <a:gd name="T69" fmla="*/ 72 h 700"/>
                <a:gd name="T70" fmla="*/ 407 w 539"/>
                <a:gd name="T71" fmla="*/ 72 h 700"/>
                <a:gd name="T72" fmla="*/ 403 w 539"/>
                <a:gd name="T73" fmla="*/ 47 h 700"/>
                <a:gd name="T74" fmla="*/ 376 w 539"/>
                <a:gd name="T75" fmla="*/ 42 h 700"/>
                <a:gd name="T76" fmla="*/ 372 w 539"/>
                <a:gd name="T77" fmla="*/ 34 h 700"/>
                <a:gd name="T78" fmla="*/ 353 w 539"/>
                <a:gd name="T79" fmla="*/ 25 h 700"/>
                <a:gd name="T80" fmla="*/ 244 w 539"/>
                <a:gd name="T81" fmla="*/ 0 h 700"/>
                <a:gd name="T82" fmla="*/ 244 w 539"/>
                <a:gd name="T83" fmla="*/ 72 h 700"/>
                <a:gd name="T84" fmla="*/ 0 w 539"/>
                <a:gd name="T85" fmla="*/ 72 h 70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9" h="700">
                  <a:moveTo>
                    <a:pt x="0" y="72"/>
                  </a:moveTo>
                  <a:lnTo>
                    <a:pt x="0" y="366"/>
                  </a:lnTo>
                  <a:lnTo>
                    <a:pt x="86" y="366"/>
                  </a:lnTo>
                  <a:lnTo>
                    <a:pt x="86" y="505"/>
                  </a:lnTo>
                  <a:lnTo>
                    <a:pt x="154" y="505"/>
                  </a:lnTo>
                  <a:lnTo>
                    <a:pt x="154" y="573"/>
                  </a:lnTo>
                  <a:lnTo>
                    <a:pt x="212" y="573"/>
                  </a:lnTo>
                  <a:lnTo>
                    <a:pt x="212" y="644"/>
                  </a:lnTo>
                  <a:lnTo>
                    <a:pt x="326" y="644"/>
                  </a:lnTo>
                  <a:lnTo>
                    <a:pt x="326" y="669"/>
                  </a:lnTo>
                  <a:lnTo>
                    <a:pt x="439" y="669"/>
                  </a:lnTo>
                  <a:lnTo>
                    <a:pt x="439" y="699"/>
                  </a:lnTo>
                  <a:lnTo>
                    <a:pt x="529" y="674"/>
                  </a:lnTo>
                  <a:lnTo>
                    <a:pt x="538" y="594"/>
                  </a:lnTo>
                  <a:lnTo>
                    <a:pt x="439" y="485"/>
                  </a:lnTo>
                  <a:lnTo>
                    <a:pt x="520" y="358"/>
                  </a:lnTo>
                  <a:lnTo>
                    <a:pt x="470" y="329"/>
                  </a:lnTo>
                  <a:lnTo>
                    <a:pt x="452" y="353"/>
                  </a:lnTo>
                  <a:lnTo>
                    <a:pt x="411" y="358"/>
                  </a:lnTo>
                  <a:lnTo>
                    <a:pt x="402" y="366"/>
                  </a:lnTo>
                  <a:lnTo>
                    <a:pt x="393" y="379"/>
                  </a:lnTo>
                  <a:lnTo>
                    <a:pt x="375" y="370"/>
                  </a:lnTo>
                  <a:lnTo>
                    <a:pt x="361" y="366"/>
                  </a:lnTo>
                  <a:lnTo>
                    <a:pt x="361" y="346"/>
                  </a:lnTo>
                  <a:lnTo>
                    <a:pt x="366" y="299"/>
                  </a:lnTo>
                  <a:lnTo>
                    <a:pt x="402" y="257"/>
                  </a:lnTo>
                  <a:lnTo>
                    <a:pt x="406" y="198"/>
                  </a:lnTo>
                  <a:lnTo>
                    <a:pt x="384" y="181"/>
                  </a:lnTo>
                  <a:lnTo>
                    <a:pt x="397" y="173"/>
                  </a:lnTo>
                  <a:lnTo>
                    <a:pt x="402" y="160"/>
                  </a:lnTo>
                  <a:lnTo>
                    <a:pt x="402" y="143"/>
                  </a:lnTo>
                  <a:lnTo>
                    <a:pt x="380" y="97"/>
                  </a:lnTo>
                  <a:lnTo>
                    <a:pt x="380" y="88"/>
                  </a:lnTo>
                  <a:lnTo>
                    <a:pt x="384" y="80"/>
                  </a:lnTo>
                  <a:lnTo>
                    <a:pt x="393" y="72"/>
                  </a:lnTo>
                  <a:lnTo>
                    <a:pt x="406" y="72"/>
                  </a:lnTo>
                  <a:lnTo>
                    <a:pt x="402" y="47"/>
                  </a:lnTo>
                  <a:lnTo>
                    <a:pt x="375" y="42"/>
                  </a:lnTo>
                  <a:lnTo>
                    <a:pt x="371" y="34"/>
                  </a:lnTo>
                  <a:lnTo>
                    <a:pt x="352" y="25"/>
                  </a:lnTo>
                  <a:lnTo>
                    <a:pt x="244" y="0"/>
                  </a:lnTo>
                  <a:lnTo>
                    <a:pt x="244" y="72"/>
                  </a:lnTo>
                  <a:lnTo>
                    <a:pt x="0" y="7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226"/>
            <p:cNvSpPr>
              <a:spLocks/>
            </p:cNvSpPr>
            <p:nvPr/>
          </p:nvSpPr>
          <p:spPr bwMode="auto">
            <a:xfrm>
              <a:off x="699270" y="2154069"/>
              <a:ext cx="699489" cy="676370"/>
            </a:xfrm>
            <a:custGeom>
              <a:avLst/>
              <a:gdLst>
                <a:gd name="T0" fmla="*/ 450 w 451"/>
                <a:gd name="T1" fmla="*/ 97 h 456"/>
                <a:gd name="T2" fmla="*/ 450 w 451"/>
                <a:gd name="T3" fmla="*/ 0 h 456"/>
                <a:gd name="T4" fmla="*/ 216 w 451"/>
                <a:gd name="T5" fmla="*/ 0 h 456"/>
                <a:gd name="T6" fmla="*/ 216 w 451"/>
                <a:gd name="T7" fmla="*/ 76 h 456"/>
                <a:gd name="T8" fmla="*/ 0 w 451"/>
                <a:gd name="T9" fmla="*/ 76 h 456"/>
                <a:gd name="T10" fmla="*/ 0 w 451"/>
                <a:gd name="T11" fmla="*/ 126 h 456"/>
                <a:gd name="T12" fmla="*/ 68 w 451"/>
                <a:gd name="T13" fmla="*/ 126 h 456"/>
                <a:gd name="T14" fmla="*/ 72 w 451"/>
                <a:gd name="T15" fmla="*/ 168 h 456"/>
                <a:gd name="T16" fmla="*/ 81 w 451"/>
                <a:gd name="T17" fmla="*/ 206 h 456"/>
                <a:gd name="T18" fmla="*/ 117 w 451"/>
                <a:gd name="T19" fmla="*/ 228 h 456"/>
                <a:gd name="T20" fmla="*/ 122 w 451"/>
                <a:gd name="T21" fmla="*/ 287 h 456"/>
                <a:gd name="T22" fmla="*/ 76 w 451"/>
                <a:gd name="T23" fmla="*/ 354 h 456"/>
                <a:gd name="T24" fmla="*/ 68 w 451"/>
                <a:gd name="T25" fmla="*/ 442 h 456"/>
                <a:gd name="T26" fmla="*/ 441 w 451"/>
                <a:gd name="T27" fmla="*/ 455 h 456"/>
                <a:gd name="T28" fmla="*/ 450 w 451"/>
                <a:gd name="T29" fmla="*/ 97 h 4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51" h="456">
                  <a:moveTo>
                    <a:pt x="450" y="97"/>
                  </a:moveTo>
                  <a:lnTo>
                    <a:pt x="450" y="0"/>
                  </a:lnTo>
                  <a:lnTo>
                    <a:pt x="216" y="0"/>
                  </a:lnTo>
                  <a:lnTo>
                    <a:pt x="216" y="76"/>
                  </a:lnTo>
                  <a:lnTo>
                    <a:pt x="0" y="76"/>
                  </a:lnTo>
                  <a:lnTo>
                    <a:pt x="0" y="126"/>
                  </a:lnTo>
                  <a:lnTo>
                    <a:pt x="68" y="126"/>
                  </a:lnTo>
                  <a:lnTo>
                    <a:pt x="72" y="168"/>
                  </a:lnTo>
                  <a:lnTo>
                    <a:pt x="81" y="206"/>
                  </a:lnTo>
                  <a:lnTo>
                    <a:pt x="117" y="228"/>
                  </a:lnTo>
                  <a:lnTo>
                    <a:pt x="122" y="287"/>
                  </a:lnTo>
                  <a:lnTo>
                    <a:pt x="76" y="354"/>
                  </a:lnTo>
                  <a:lnTo>
                    <a:pt x="68" y="442"/>
                  </a:lnTo>
                  <a:lnTo>
                    <a:pt x="441" y="455"/>
                  </a:lnTo>
                  <a:lnTo>
                    <a:pt x="450" y="9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227"/>
            <p:cNvSpPr>
              <a:spLocks/>
            </p:cNvSpPr>
            <p:nvPr/>
          </p:nvSpPr>
          <p:spPr bwMode="auto">
            <a:xfrm>
              <a:off x="1384800" y="2297946"/>
              <a:ext cx="629695" cy="544359"/>
            </a:xfrm>
            <a:custGeom>
              <a:avLst/>
              <a:gdLst>
                <a:gd name="T0" fmla="*/ 91 w 407"/>
                <a:gd name="T1" fmla="*/ 0 h 366"/>
                <a:gd name="T2" fmla="*/ 9 w 407"/>
                <a:gd name="T3" fmla="*/ 0 h 366"/>
                <a:gd name="T4" fmla="*/ 0 w 407"/>
                <a:gd name="T5" fmla="*/ 358 h 366"/>
                <a:gd name="T6" fmla="*/ 301 w 407"/>
                <a:gd name="T7" fmla="*/ 366 h 366"/>
                <a:gd name="T8" fmla="*/ 405 w 407"/>
                <a:gd name="T9" fmla="*/ 366 h 366"/>
                <a:gd name="T10" fmla="*/ 400 w 407"/>
                <a:gd name="T11" fmla="*/ 333 h 366"/>
                <a:gd name="T12" fmla="*/ 400 w 407"/>
                <a:gd name="T13" fmla="*/ 0 h 366"/>
                <a:gd name="T14" fmla="*/ 91 w 407"/>
                <a:gd name="T15" fmla="*/ 0 h 3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07" h="366">
                  <a:moveTo>
                    <a:pt x="91" y="0"/>
                  </a:moveTo>
                  <a:lnTo>
                    <a:pt x="9" y="0"/>
                  </a:lnTo>
                  <a:lnTo>
                    <a:pt x="0" y="357"/>
                  </a:lnTo>
                  <a:lnTo>
                    <a:pt x="302" y="365"/>
                  </a:lnTo>
                  <a:lnTo>
                    <a:pt x="406" y="365"/>
                  </a:lnTo>
                  <a:lnTo>
                    <a:pt x="401" y="332"/>
                  </a:lnTo>
                  <a:lnTo>
                    <a:pt x="401" y="0"/>
                  </a:lnTo>
                  <a:lnTo>
                    <a:pt x="9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228"/>
            <p:cNvSpPr>
              <a:spLocks/>
            </p:cNvSpPr>
            <p:nvPr/>
          </p:nvSpPr>
          <p:spPr bwMode="auto">
            <a:xfrm>
              <a:off x="745799" y="2808190"/>
              <a:ext cx="646756" cy="458330"/>
            </a:xfrm>
            <a:custGeom>
              <a:avLst/>
              <a:gdLst>
                <a:gd name="T0" fmla="*/ 411 w 417"/>
                <a:gd name="T1" fmla="*/ 13 h 309"/>
                <a:gd name="T2" fmla="*/ 37 w 417"/>
                <a:gd name="T3" fmla="*/ 0 h 309"/>
                <a:gd name="T4" fmla="*/ 23 w 417"/>
                <a:gd name="T5" fmla="*/ 30 h 309"/>
                <a:gd name="T6" fmla="*/ 32 w 417"/>
                <a:gd name="T7" fmla="*/ 51 h 309"/>
                <a:gd name="T8" fmla="*/ 0 w 417"/>
                <a:gd name="T9" fmla="*/ 72 h 309"/>
                <a:gd name="T10" fmla="*/ 9 w 417"/>
                <a:gd name="T11" fmla="*/ 135 h 309"/>
                <a:gd name="T12" fmla="*/ 9 w 417"/>
                <a:gd name="T13" fmla="*/ 203 h 309"/>
                <a:gd name="T14" fmla="*/ 23 w 417"/>
                <a:gd name="T15" fmla="*/ 211 h 309"/>
                <a:gd name="T16" fmla="*/ 23 w 417"/>
                <a:gd name="T17" fmla="*/ 241 h 309"/>
                <a:gd name="T18" fmla="*/ 9 w 417"/>
                <a:gd name="T19" fmla="*/ 249 h 309"/>
                <a:gd name="T20" fmla="*/ 9 w 417"/>
                <a:gd name="T21" fmla="*/ 300 h 309"/>
                <a:gd name="T22" fmla="*/ 407 w 417"/>
                <a:gd name="T23" fmla="*/ 308 h 309"/>
                <a:gd name="T24" fmla="*/ 416 w 417"/>
                <a:gd name="T25" fmla="*/ 72 h 309"/>
                <a:gd name="T26" fmla="*/ 407 w 417"/>
                <a:gd name="T27" fmla="*/ 72 h 309"/>
                <a:gd name="T28" fmla="*/ 411 w 417"/>
                <a:gd name="T29" fmla="*/ 13 h 30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17" h="309">
                  <a:moveTo>
                    <a:pt x="411" y="13"/>
                  </a:moveTo>
                  <a:lnTo>
                    <a:pt x="37" y="0"/>
                  </a:lnTo>
                  <a:lnTo>
                    <a:pt x="23" y="30"/>
                  </a:lnTo>
                  <a:lnTo>
                    <a:pt x="32" y="51"/>
                  </a:lnTo>
                  <a:lnTo>
                    <a:pt x="0" y="72"/>
                  </a:lnTo>
                  <a:lnTo>
                    <a:pt x="9" y="135"/>
                  </a:lnTo>
                  <a:lnTo>
                    <a:pt x="9" y="203"/>
                  </a:lnTo>
                  <a:lnTo>
                    <a:pt x="23" y="211"/>
                  </a:lnTo>
                  <a:lnTo>
                    <a:pt x="23" y="241"/>
                  </a:lnTo>
                  <a:lnTo>
                    <a:pt x="9" y="249"/>
                  </a:lnTo>
                  <a:lnTo>
                    <a:pt x="9" y="300"/>
                  </a:lnTo>
                  <a:lnTo>
                    <a:pt x="407" y="308"/>
                  </a:lnTo>
                  <a:lnTo>
                    <a:pt x="416" y="72"/>
                  </a:lnTo>
                  <a:lnTo>
                    <a:pt x="407" y="72"/>
                  </a:lnTo>
                  <a:lnTo>
                    <a:pt x="411" y="1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229"/>
            <p:cNvSpPr>
              <a:spLocks/>
            </p:cNvSpPr>
            <p:nvPr/>
          </p:nvSpPr>
          <p:spPr bwMode="auto">
            <a:xfrm>
              <a:off x="703923" y="3251687"/>
              <a:ext cx="674673" cy="427181"/>
            </a:xfrm>
            <a:custGeom>
              <a:avLst/>
              <a:gdLst>
                <a:gd name="T0" fmla="*/ 434 w 434"/>
                <a:gd name="T1" fmla="*/ 8 h 288"/>
                <a:gd name="T2" fmla="*/ 36 w 434"/>
                <a:gd name="T3" fmla="*/ 0 h 288"/>
                <a:gd name="T4" fmla="*/ 22 w 434"/>
                <a:gd name="T5" fmla="*/ 47 h 288"/>
                <a:gd name="T6" fmla="*/ 0 w 434"/>
                <a:gd name="T7" fmla="*/ 89 h 288"/>
                <a:gd name="T8" fmla="*/ 9 w 434"/>
                <a:gd name="T9" fmla="*/ 102 h 288"/>
                <a:gd name="T10" fmla="*/ 104 w 434"/>
                <a:gd name="T11" fmla="*/ 156 h 288"/>
                <a:gd name="T12" fmla="*/ 95 w 434"/>
                <a:gd name="T13" fmla="*/ 190 h 288"/>
                <a:gd name="T14" fmla="*/ 180 w 434"/>
                <a:gd name="T15" fmla="*/ 249 h 288"/>
                <a:gd name="T16" fmla="*/ 245 w 434"/>
                <a:gd name="T17" fmla="*/ 249 h 288"/>
                <a:gd name="T18" fmla="*/ 317 w 434"/>
                <a:gd name="T19" fmla="*/ 287 h 288"/>
                <a:gd name="T20" fmla="*/ 426 w 434"/>
                <a:gd name="T21" fmla="*/ 283 h 288"/>
                <a:gd name="T22" fmla="*/ 434 w 434"/>
                <a:gd name="T23" fmla="*/ 173 h 288"/>
                <a:gd name="T24" fmla="*/ 434 w 434"/>
                <a:gd name="T25" fmla="*/ 8 h 2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4" h="288">
                  <a:moveTo>
                    <a:pt x="433" y="8"/>
                  </a:moveTo>
                  <a:lnTo>
                    <a:pt x="36" y="0"/>
                  </a:lnTo>
                  <a:lnTo>
                    <a:pt x="22" y="47"/>
                  </a:lnTo>
                  <a:lnTo>
                    <a:pt x="0" y="89"/>
                  </a:lnTo>
                  <a:lnTo>
                    <a:pt x="9" y="102"/>
                  </a:lnTo>
                  <a:lnTo>
                    <a:pt x="104" y="156"/>
                  </a:lnTo>
                  <a:lnTo>
                    <a:pt x="95" y="190"/>
                  </a:lnTo>
                  <a:lnTo>
                    <a:pt x="180" y="249"/>
                  </a:lnTo>
                  <a:lnTo>
                    <a:pt x="244" y="249"/>
                  </a:lnTo>
                  <a:lnTo>
                    <a:pt x="316" y="287"/>
                  </a:lnTo>
                  <a:lnTo>
                    <a:pt x="425" y="283"/>
                  </a:lnTo>
                  <a:lnTo>
                    <a:pt x="433" y="173"/>
                  </a:lnTo>
                  <a:lnTo>
                    <a:pt x="433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230"/>
            <p:cNvSpPr>
              <a:spLocks/>
            </p:cNvSpPr>
            <p:nvPr/>
          </p:nvSpPr>
          <p:spPr bwMode="auto">
            <a:xfrm>
              <a:off x="1375494" y="2830439"/>
              <a:ext cx="493209" cy="688236"/>
            </a:xfrm>
            <a:custGeom>
              <a:avLst/>
              <a:gdLst>
                <a:gd name="T0" fmla="*/ 5 w 318"/>
                <a:gd name="T1" fmla="*/ 0 h 464"/>
                <a:gd name="T2" fmla="*/ 0 w 318"/>
                <a:gd name="T3" fmla="*/ 59 h 464"/>
                <a:gd name="T4" fmla="*/ 9 w 318"/>
                <a:gd name="T5" fmla="*/ 59 h 464"/>
                <a:gd name="T6" fmla="*/ 0 w 318"/>
                <a:gd name="T7" fmla="*/ 295 h 464"/>
                <a:gd name="T8" fmla="*/ 0 w 318"/>
                <a:gd name="T9" fmla="*/ 459 h 464"/>
                <a:gd name="T10" fmla="*/ 312 w 318"/>
                <a:gd name="T11" fmla="*/ 463 h 464"/>
                <a:gd name="T12" fmla="*/ 312 w 318"/>
                <a:gd name="T13" fmla="*/ 311 h 464"/>
                <a:gd name="T14" fmla="*/ 317 w 318"/>
                <a:gd name="T15" fmla="*/ 85 h 464"/>
                <a:gd name="T16" fmla="*/ 308 w 318"/>
                <a:gd name="T17" fmla="*/ 80 h 464"/>
                <a:gd name="T18" fmla="*/ 308 w 318"/>
                <a:gd name="T19" fmla="*/ 8 h 464"/>
                <a:gd name="T20" fmla="*/ 5 w 318"/>
                <a:gd name="T21" fmla="*/ 0 h 4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8" h="464">
                  <a:moveTo>
                    <a:pt x="5" y="0"/>
                  </a:moveTo>
                  <a:lnTo>
                    <a:pt x="0" y="59"/>
                  </a:lnTo>
                  <a:lnTo>
                    <a:pt x="9" y="59"/>
                  </a:lnTo>
                  <a:lnTo>
                    <a:pt x="0" y="295"/>
                  </a:lnTo>
                  <a:lnTo>
                    <a:pt x="0" y="459"/>
                  </a:lnTo>
                  <a:lnTo>
                    <a:pt x="312" y="463"/>
                  </a:lnTo>
                  <a:lnTo>
                    <a:pt x="312" y="311"/>
                  </a:lnTo>
                  <a:lnTo>
                    <a:pt x="317" y="85"/>
                  </a:lnTo>
                  <a:lnTo>
                    <a:pt x="308" y="80"/>
                  </a:lnTo>
                  <a:lnTo>
                    <a:pt x="308" y="8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231"/>
            <p:cNvSpPr>
              <a:spLocks/>
            </p:cNvSpPr>
            <p:nvPr/>
          </p:nvSpPr>
          <p:spPr bwMode="auto">
            <a:xfrm>
              <a:off x="2588355" y="2640581"/>
              <a:ext cx="882503" cy="433114"/>
            </a:xfrm>
            <a:custGeom>
              <a:avLst/>
              <a:gdLst>
                <a:gd name="T0" fmla="*/ 568 w 569"/>
                <a:gd name="T1" fmla="*/ 0 h 292"/>
                <a:gd name="T2" fmla="*/ 0 w 569"/>
                <a:gd name="T3" fmla="*/ 0 h 292"/>
                <a:gd name="T4" fmla="*/ 0 w 569"/>
                <a:gd name="T5" fmla="*/ 291 h 292"/>
                <a:gd name="T6" fmla="*/ 464 w 569"/>
                <a:gd name="T7" fmla="*/ 291 h 292"/>
                <a:gd name="T8" fmla="*/ 464 w 569"/>
                <a:gd name="T9" fmla="*/ 228 h 292"/>
                <a:gd name="T10" fmla="*/ 563 w 569"/>
                <a:gd name="T11" fmla="*/ 228 h 292"/>
                <a:gd name="T12" fmla="*/ 568 w 569"/>
                <a:gd name="T13" fmla="*/ 0 h 2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9" h="292">
                  <a:moveTo>
                    <a:pt x="568" y="0"/>
                  </a:moveTo>
                  <a:lnTo>
                    <a:pt x="0" y="0"/>
                  </a:lnTo>
                  <a:lnTo>
                    <a:pt x="0" y="291"/>
                  </a:lnTo>
                  <a:lnTo>
                    <a:pt x="464" y="291"/>
                  </a:lnTo>
                  <a:lnTo>
                    <a:pt x="464" y="228"/>
                  </a:lnTo>
                  <a:lnTo>
                    <a:pt x="563" y="228"/>
                  </a:lnTo>
                  <a:lnTo>
                    <a:pt x="568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232"/>
            <p:cNvSpPr>
              <a:spLocks/>
            </p:cNvSpPr>
            <p:nvPr/>
          </p:nvSpPr>
          <p:spPr bwMode="auto">
            <a:xfrm>
              <a:off x="3463103" y="2428473"/>
              <a:ext cx="626593" cy="553259"/>
            </a:xfrm>
            <a:custGeom>
              <a:avLst/>
              <a:gdLst>
                <a:gd name="T0" fmla="*/ 5 w 404"/>
                <a:gd name="T1" fmla="*/ 0 h 373"/>
                <a:gd name="T2" fmla="*/ 5 w 404"/>
                <a:gd name="T3" fmla="*/ 144 h 373"/>
                <a:gd name="T4" fmla="*/ 0 w 404"/>
                <a:gd name="T5" fmla="*/ 372 h 373"/>
                <a:gd name="T6" fmla="*/ 403 w 404"/>
                <a:gd name="T7" fmla="*/ 372 h 373"/>
                <a:gd name="T8" fmla="*/ 403 w 404"/>
                <a:gd name="T9" fmla="*/ 0 h 373"/>
                <a:gd name="T10" fmla="*/ 5 w 404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4" h="373">
                  <a:moveTo>
                    <a:pt x="5" y="0"/>
                  </a:moveTo>
                  <a:lnTo>
                    <a:pt x="5" y="144"/>
                  </a:lnTo>
                  <a:lnTo>
                    <a:pt x="0" y="372"/>
                  </a:lnTo>
                  <a:lnTo>
                    <a:pt x="403" y="372"/>
                  </a:lnTo>
                  <a:lnTo>
                    <a:pt x="403" y="0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233"/>
            <p:cNvSpPr>
              <a:spLocks/>
            </p:cNvSpPr>
            <p:nvPr/>
          </p:nvSpPr>
          <p:spPr bwMode="auto">
            <a:xfrm>
              <a:off x="1195581" y="3508292"/>
              <a:ext cx="663816" cy="344118"/>
            </a:xfrm>
            <a:custGeom>
              <a:avLst/>
              <a:gdLst>
                <a:gd name="T0" fmla="*/ 116 w 428"/>
                <a:gd name="T1" fmla="*/ 0 h 232"/>
                <a:gd name="T2" fmla="*/ 108 w 428"/>
                <a:gd name="T3" fmla="*/ 109 h 232"/>
                <a:gd name="T4" fmla="*/ 0 w 428"/>
                <a:gd name="T5" fmla="*/ 113 h 232"/>
                <a:gd name="T6" fmla="*/ 22 w 428"/>
                <a:gd name="T7" fmla="*/ 164 h 232"/>
                <a:gd name="T8" fmla="*/ 130 w 428"/>
                <a:gd name="T9" fmla="*/ 231 h 232"/>
                <a:gd name="T10" fmla="*/ 166 w 428"/>
                <a:gd name="T11" fmla="*/ 181 h 232"/>
                <a:gd name="T12" fmla="*/ 184 w 428"/>
                <a:gd name="T13" fmla="*/ 92 h 232"/>
                <a:gd name="T14" fmla="*/ 193 w 428"/>
                <a:gd name="T15" fmla="*/ 80 h 232"/>
                <a:gd name="T16" fmla="*/ 207 w 428"/>
                <a:gd name="T17" fmla="*/ 67 h 232"/>
                <a:gd name="T18" fmla="*/ 427 w 428"/>
                <a:gd name="T19" fmla="*/ 71 h 232"/>
                <a:gd name="T20" fmla="*/ 427 w 428"/>
                <a:gd name="T21" fmla="*/ 4 h 232"/>
                <a:gd name="T22" fmla="*/ 116 w 428"/>
                <a:gd name="T23" fmla="*/ 0 h 2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28" h="232">
                  <a:moveTo>
                    <a:pt x="116" y="0"/>
                  </a:moveTo>
                  <a:lnTo>
                    <a:pt x="108" y="109"/>
                  </a:lnTo>
                  <a:lnTo>
                    <a:pt x="0" y="113"/>
                  </a:lnTo>
                  <a:lnTo>
                    <a:pt x="22" y="164"/>
                  </a:lnTo>
                  <a:lnTo>
                    <a:pt x="130" y="231"/>
                  </a:lnTo>
                  <a:lnTo>
                    <a:pt x="166" y="181"/>
                  </a:lnTo>
                  <a:lnTo>
                    <a:pt x="184" y="92"/>
                  </a:lnTo>
                  <a:lnTo>
                    <a:pt x="193" y="80"/>
                  </a:lnTo>
                  <a:lnTo>
                    <a:pt x="207" y="67"/>
                  </a:lnTo>
                  <a:lnTo>
                    <a:pt x="427" y="71"/>
                  </a:lnTo>
                  <a:lnTo>
                    <a:pt x="427" y="4"/>
                  </a:lnTo>
                  <a:lnTo>
                    <a:pt x="116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234"/>
            <p:cNvSpPr>
              <a:spLocks/>
            </p:cNvSpPr>
            <p:nvPr/>
          </p:nvSpPr>
          <p:spPr bwMode="auto">
            <a:xfrm>
              <a:off x="3190132" y="2980249"/>
              <a:ext cx="1093436" cy="556226"/>
            </a:xfrm>
            <a:custGeom>
              <a:avLst/>
              <a:gdLst>
                <a:gd name="T0" fmla="*/ 0 w 705"/>
                <a:gd name="T1" fmla="*/ 63 h 375"/>
                <a:gd name="T2" fmla="*/ 0 w 705"/>
                <a:gd name="T3" fmla="*/ 374 h 375"/>
                <a:gd name="T4" fmla="*/ 704 w 705"/>
                <a:gd name="T5" fmla="*/ 374 h 375"/>
                <a:gd name="T6" fmla="*/ 704 w 705"/>
                <a:gd name="T7" fmla="*/ 0 h 375"/>
                <a:gd name="T8" fmla="*/ 76 w 705"/>
                <a:gd name="T9" fmla="*/ 0 h 375"/>
                <a:gd name="T10" fmla="*/ 76 w 705"/>
                <a:gd name="T11" fmla="*/ 63 h 375"/>
                <a:gd name="T12" fmla="*/ 0 w 705"/>
                <a:gd name="T13" fmla="*/ 6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5" h="375">
                  <a:moveTo>
                    <a:pt x="0" y="63"/>
                  </a:moveTo>
                  <a:lnTo>
                    <a:pt x="0" y="374"/>
                  </a:lnTo>
                  <a:lnTo>
                    <a:pt x="704" y="374"/>
                  </a:lnTo>
                  <a:lnTo>
                    <a:pt x="704" y="0"/>
                  </a:lnTo>
                  <a:lnTo>
                    <a:pt x="76" y="0"/>
                  </a:lnTo>
                  <a:lnTo>
                    <a:pt x="76" y="63"/>
                  </a:lnTo>
                  <a:lnTo>
                    <a:pt x="0" y="6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Freeform 235"/>
            <p:cNvSpPr>
              <a:spLocks/>
            </p:cNvSpPr>
            <p:nvPr/>
          </p:nvSpPr>
          <p:spPr bwMode="auto">
            <a:xfrm>
              <a:off x="4463480" y="2949100"/>
              <a:ext cx="544391" cy="332252"/>
            </a:xfrm>
            <a:custGeom>
              <a:avLst/>
              <a:gdLst>
                <a:gd name="T0" fmla="*/ 0 w 318"/>
                <a:gd name="T1" fmla="*/ 75 h 224"/>
                <a:gd name="T2" fmla="*/ 0 w 318"/>
                <a:gd name="T3" fmla="*/ 148 h 224"/>
                <a:gd name="T4" fmla="*/ 185 w 318"/>
                <a:gd name="T5" fmla="*/ 148 h 224"/>
                <a:gd name="T6" fmla="*/ 185 w 318"/>
                <a:gd name="T7" fmla="*/ 223 h 224"/>
                <a:gd name="T8" fmla="*/ 350 w 318"/>
                <a:gd name="T9" fmla="*/ 223 h 224"/>
                <a:gd name="T10" fmla="*/ 350 w 318"/>
                <a:gd name="T11" fmla="*/ 0 h 224"/>
                <a:gd name="T12" fmla="*/ 6 w 318"/>
                <a:gd name="T13" fmla="*/ 0 h 224"/>
                <a:gd name="T14" fmla="*/ 0 w 318"/>
                <a:gd name="T15" fmla="*/ 75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8" h="224">
                  <a:moveTo>
                    <a:pt x="0" y="75"/>
                  </a:moveTo>
                  <a:lnTo>
                    <a:pt x="0" y="148"/>
                  </a:lnTo>
                  <a:lnTo>
                    <a:pt x="168" y="148"/>
                  </a:lnTo>
                  <a:lnTo>
                    <a:pt x="168" y="223"/>
                  </a:lnTo>
                  <a:lnTo>
                    <a:pt x="317" y="223"/>
                  </a:lnTo>
                  <a:lnTo>
                    <a:pt x="317" y="0"/>
                  </a:lnTo>
                  <a:lnTo>
                    <a:pt x="5" y="0"/>
                  </a:lnTo>
                  <a:lnTo>
                    <a:pt x="0" y="7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Freeform 236"/>
            <p:cNvSpPr>
              <a:spLocks/>
            </p:cNvSpPr>
            <p:nvPr/>
          </p:nvSpPr>
          <p:spPr bwMode="auto">
            <a:xfrm>
              <a:off x="5774052" y="2652447"/>
              <a:ext cx="741365" cy="848429"/>
            </a:xfrm>
            <a:custGeom>
              <a:avLst/>
              <a:gdLst>
                <a:gd name="T0" fmla="*/ 5 w 478"/>
                <a:gd name="T1" fmla="*/ 571 h 571"/>
                <a:gd name="T2" fmla="*/ 238 w 478"/>
                <a:gd name="T3" fmla="*/ 563 h 571"/>
                <a:gd name="T4" fmla="*/ 243 w 478"/>
                <a:gd name="T5" fmla="*/ 541 h 571"/>
                <a:gd name="T6" fmla="*/ 279 w 478"/>
                <a:gd name="T7" fmla="*/ 415 h 571"/>
                <a:gd name="T8" fmla="*/ 341 w 478"/>
                <a:gd name="T9" fmla="*/ 376 h 571"/>
                <a:gd name="T10" fmla="*/ 324 w 478"/>
                <a:gd name="T11" fmla="*/ 369 h 571"/>
                <a:gd name="T12" fmla="*/ 346 w 478"/>
                <a:gd name="T13" fmla="*/ 326 h 571"/>
                <a:gd name="T14" fmla="*/ 332 w 478"/>
                <a:gd name="T15" fmla="*/ 318 h 571"/>
                <a:gd name="T16" fmla="*/ 378 w 478"/>
                <a:gd name="T17" fmla="*/ 233 h 571"/>
                <a:gd name="T18" fmla="*/ 391 w 478"/>
                <a:gd name="T19" fmla="*/ 240 h 571"/>
                <a:gd name="T20" fmla="*/ 428 w 478"/>
                <a:gd name="T21" fmla="*/ 186 h 571"/>
                <a:gd name="T22" fmla="*/ 409 w 478"/>
                <a:gd name="T23" fmla="*/ 169 h 571"/>
                <a:gd name="T24" fmla="*/ 418 w 478"/>
                <a:gd name="T25" fmla="*/ 144 h 571"/>
                <a:gd name="T26" fmla="*/ 436 w 478"/>
                <a:gd name="T27" fmla="*/ 156 h 571"/>
                <a:gd name="T28" fmla="*/ 454 w 478"/>
                <a:gd name="T29" fmla="*/ 127 h 571"/>
                <a:gd name="T30" fmla="*/ 432 w 478"/>
                <a:gd name="T31" fmla="*/ 114 h 571"/>
                <a:gd name="T32" fmla="*/ 432 w 478"/>
                <a:gd name="T33" fmla="*/ 59 h 571"/>
                <a:gd name="T34" fmla="*/ 445 w 478"/>
                <a:gd name="T35" fmla="*/ 59 h 571"/>
                <a:gd name="T36" fmla="*/ 454 w 478"/>
                <a:gd name="T37" fmla="*/ 89 h 571"/>
                <a:gd name="T38" fmla="*/ 472 w 478"/>
                <a:gd name="T39" fmla="*/ 64 h 571"/>
                <a:gd name="T40" fmla="*/ 477 w 478"/>
                <a:gd name="T41" fmla="*/ 34 h 571"/>
                <a:gd name="T42" fmla="*/ 454 w 478"/>
                <a:gd name="T43" fmla="*/ 0 h 571"/>
                <a:gd name="T44" fmla="*/ 418 w 478"/>
                <a:gd name="T45" fmla="*/ 0 h 571"/>
                <a:gd name="T46" fmla="*/ 418 w 478"/>
                <a:gd name="T47" fmla="*/ 21 h 571"/>
                <a:gd name="T48" fmla="*/ 396 w 478"/>
                <a:gd name="T49" fmla="*/ 17 h 571"/>
                <a:gd name="T50" fmla="*/ 360 w 478"/>
                <a:gd name="T51" fmla="*/ 76 h 571"/>
                <a:gd name="T52" fmla="*/ 386 w 478"/>
                <a:gd name="T53" fmla="*/ 93 h 571"/>
                <a:gd name="T54" fmla="*/ 341 w 478"/>
                <a:gd name="T55" fmla="*/ 105 h 571"/>
                <a:gd name="T56" fmla="*/ 341 w 478"/>
                <a:gd name="T57" fmla="*/ 127 h 571"/>
                <a:gd name="T58" fmla="*/ 310 w 478"/>
                <a:gd name="T59" fmla="*/ 118 h 571"/>
                <a:gd name="T60" fmla="*/ 256 w 478"/>
                <a:gd name="T61" fmla="*/ 237 h 571"/>
                <a:gd name="T62" fmla="*/ 193 w 478"/>
                <a:gd name="T63" fmla="*/ 360 h 571"/>
                <a:gd name="T64" fmla="*/ 221 w 478"/>
                <a:gd name="T65" fmla="*/ 373 h 571"/>
                <a:gd name="T66" fmla="*/ 202 w 478"/>
                <a:gd name="T67" fmla="*/ 389 h 571"/>
                <a:gd name="T68" fmla="*/ 176 w 478"/>
                <a:gd name="T69" fmla="*/ 381 h 571"/>
                <a:gd name="T70" fmla="*/ 103 w 478"/>
                <a:gd name="T71" fmla="*/ 432 h 571"/>
                <a:gd name="T72" fmla="*/ 103 w 478"/>
                <a:gd name="T73" fmla="*/ 415 h 571"/>
                <a:gd name="T74" fmla="*/ 90 w 478"/>
                <a:gd name="T75" fmla="*/ 419 h 571"/>
                <a:gd name="T76" fmla="*/ 81 w 478"/>
                <a:gd name="T77" fmla="*/ 427 h 571"/>
                <a:gd name="T78" fmla="*/ 54 w 478"/>
                <a:gd name="T79" fmla="*/ 457 h 571"/>
                <a:gd name="T80" fmla="*/ 36 w 478"/>
                <a:gd name="T81" fmla="*/ 487 h 571"/>
                <a:gd name="T82" fmla="*/ 14 w 478"/>
                <a:gd name="T83" fmla="*/ 516 h 571"/>
                <a:gd name="T84" fmla="*/ 0 w 478"/>
                <a:gd name="T85" fmla="*/ 550 h 571"/>
                <a:gd name="T86" fmla="*/ 0 w 478"/>
                <a:gd name="T87" fmla="*/ 558 h 571"/>
                <a:gd name="T88" fmla="*/ 5 w 478"/>
                <a:gd name="T89" fmla="*/ 571 h 57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78" h="571">
                  <a:moveTo>
                    <a:pt x="5" y="570"/>
                  </a:moveTo>
                  <a:lnTo>
                    <a:pt x="238" y="562"/>
                  </a:lnTo>
                  <a:lnTo>
                    <a:pt x="243" y="540"/>
                  </a:lnTo>
                  <a:lnTo>
                    <a:pt x="279" y="414"/>
                  </a:lnTo>
                  <a:lnTo>
                    <a:pt x="341" y="375"/>
                  </a:lnTo>
                  <a:lnTo>
                    <a:pt x="324" y="368"/>
                  </a:lnTo>
                  <a:lnTo>
                    <a:pt x="346" y="325"/>
                  </a:lnTo>
                  <a:lnTo>
                    <a:pt x="332" y="317"/>
                  </a:lnTo>
                  <a:lnTo>
                    <a:pt x="378" y="233"/>
                  </a:lnTo>
                  <a:lnTo>
                    <a:pt x="391" y="240"/>
                  </a:lnTo>
                  <a:lnTo>
                    <a:pt x="428" y="186"/>
                  </a:lnTo>
                  <a:lnTo>
                    <a:pt x="409" y="169"/>
                  </a:lnTo>
                  <a:lnTo>
                    <a:pt x="418" y="144"/>
                  </a:lnTo>
                  <a:lnTo>
                    <a:pt x="436" y="156"/>
                  </a:lnTo>
                  <a:lnTo>
                    <a:pt x="454" y="127"/>
                  </a:lnTo>
                  <a:lnTo>
                    <a:pt x="432" y="114"/>
                  </a:lnTo>
                  <a:lnTo>
                    <a:pt x="432" y="59"/>
                  </a:lnTo>
                  <a:lnTo>
                    <a:pt x="445" y="59"/>
                  </a:lnTo>
                  <a:lnTo>
                    <a:pt x="454" y="89"/>
                  </a:lnTo>
                  <a:lnTo>
                    <a:pt x="472" y="64"/>
                  </a:lnTo>
                  <a:lnTo>
                    <a:pt x="477" y="34"/>
                  </a:lnTo>
                  <a:lnTo>
                    <a:pt x="454" y="0"/>
                  </a:lnTo>
                  <a:lnTo>
                    <a:pt x="418" y="0"/>
                  </a:lnTo>
                  <a:lnTo>
                    <a:pt x="418" y="21"/>
                  </a:lnTo>
                  <a:lnTo>
                    <a:pt x="396" y="17"/>
                  </a:lnTo>
                  <a:lnTo>
                    <a:pt x="360" y="76"/>
                  </a:lnTo>
                  <a:lnTo>
                    <a:pt x="386" y="93"/>
                  </a:lnTo>
                  <a:lnTo>
                    <a:pt x="341" y="105"/>
                  </a:lnTo>
                  <a:lnTo>
                    <a:pt x="341" y="127"/>
                  </a:lnTo>
                  <a:lnTo>
                    <a:pt x="310" y="118"/>
                  </a:lnTo>
                  <a:lnTo>
                    <a:pt x="256" y="237"/>
                  </a:lnTo>
                  <a:lnTo>
                    <a:pt x="193" y="359"/>
                  </a:lnTo>
                  <a:lnTo>
                    <a:pt x="221" y="372"/>
                  </a:lnTo>
                  <a:lnTo>
                    <a:pt x="202" y="388"/>
                  </a:lnTo>
                  <a:lnTo>
                    <a:pt x="176" y="380"/>
                  </a:lnTo>
                  <a:lnTo>
                    <a:pt x="103" y="431"/>
                  </a:lnTo>
                  <a:lnTo>
                    <a:pt x="103" y="414"/>
                  </a:lnTo>
                  <a:lnTo>
                    <a:pt x="90" y="418"/>
                  </a:lnTo>
                  <a:lnTo>
                    <a:pt x="81" y="426"/>
                  </a:lnTo>
                  <a:lnTo>
                    <a:pt x="54" y="456"/>
                  </a:lnTo>
                  <a:lnTo>
                    <a:pt x="36" y="486"/>
                  </a:lnTo>
                  <a:lnTo>
                    <a:pt x="14" y="515"/>
                  </a:lnTo>
                  <a:lnTo>
                    <a:pt x="0" y="549"/>
                  </a:lnTo>
                  <a:lnTo>
                    <a:pt x="0" y="557"/>
                  </a:lnTo>
                  <a:lnTo>
                    <a:pt x="5" y="57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237"/>
            <p:cNvSpPr>
              <a:spLocks/>
            </p:cNvSpPr>
            <p:nvPr/>
          </p:nvSpPr>
          <p:spPr bwMode="auto">
            <a:xfrm>
              <a:off x="1397208" y="3607671"/>
              <a:ext cx="590921" cy="732734"/>
            </a:xfrm>
            <a:custGeom>
              <a:avLst/>
              <a:gdLst>
                <a:gd name="T0" fmla="*/ 298 w 381"/>
                <a:gd name="T1" fmla="*/ 4 h 494"/>
                <a:gd name="T2" fmla="*/ 77 w 381"/>
                <a:gd name="T3" fmla="*/ 0 h 494"/>
                <a:gd name="T4" fmla="*/ 63 w 381"/>
                <a:gd name="T5" fmla="*/ 13 h 494"/>
                <a:gd name="T6" fmla="*/ 54 w 381"/>
                <a:gd name="T7" fmla="*/ 25 h 494"/>
                <a:gd name="T8" fmla="*/ 36 w 381"/>
                <a:gd name="T9" fmla="*/ 114 h 494"/>
                <a:gd name="T10" fmla="*/ 0 w 381"/>
                <a:gd name="T11" fmla="*/ 164 h 494"/>
                <a:gd name="T12" fmla="*/ 54 w 381"/>
                <a:gd name="T13" fmla="*/ 198 h 494"/>
                <a:gd name="T14" fmla="*/ 77 w 381"/>
                <a:gd name="T15" fmla="*/ 202 h 494"/>
                <a:gd name="T16" fmla="*/ 90 w 381"/>
                <a:gd name="T17" fmla="*/ 215 h 494"/>
                <a:gd name="T18" fmla="*/ 118 w 381"/>
                <a:gd name="T19" fmla="*/ 245 h 494"/>
                <a:gd name="T20" fmla="*/ 113 w 381"/>
                <a:gd name="T21" fmla="*/ 266 h 494"/>
                <a:gd name="T22" fmla="*/ 144 w 381"/>
                <a:gd name="T23" fmla="*/ 295 h 494"/>
                <a:gd name="T24" fmla="*/ 135 w 381"/>
                <a:gd name="T25" fmla="*/ 329 h 494"/>
                <a:gd name="T26" fmla="*/ 177 w 381"/>
                <a:gd name="T27" fmla="*/ 354 h 494"/>
                <a:gd name="T28" fmla="*/ 185 w 381"/>
                <a:gd name="T29" fmla="*/ 354 h 494"/>
                <a:gd name="T30" fmla="*/ 199 w 381"/>
                <a:gd name="T31" fmla="*/ 379 h 494"/>
                <a:gd name="T32" fmla="*/ 352 w 381"/>
                <a:gd name="T33" fmla="*/ 493 h 494"/>
                <a:gd name="T34" fmla="*/ 362 w 381"/>
                <a:gd name="T35" fmla="*/ 425 h 494"/>
                <a:gd name="T36" fmla="*/ 352 w 381"/>
                <a:gd name="T37" fmla="*/ 413 h 494"/>
                <a:gd name="T38" fmla="*/ 330 w 381"/>
                <a:gd name="T39" fmla="*/ 401 h 494"/>
                <a:gd name="T40" fmla="*/ 330 w 381"/>
                <a:gd name="T41" fmla="*/ 350 h 494"/>
                <a:gd name="T42" fmla="*/ 375 w 381"/>
                <a:gd name="T43" fmla="*/ 307 h 494"/>
                <a:gd name="T44" fmla="*/ 380 w 381"/>
                <a:gd name="T45" fmla="*/ 8 h 494"/>
                <a:gd name="T46" fmla="*/ 298 w 381"/>
                <a:gd name="T47" fmla="*/ 4 h 49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81" h="494">
                  <a:moveTo>
                    <a:pt x="298" y="4"/>
                  </a:moveTo>
                  <a:lnTo>
                    <a:pt x="77" y="0"/>
                  </a:lnTo>
                  <a:lnTo>
                    <a:pt x="63" y="13"/>
                  </a:lnTo>
                  <a:lnTo>
                    <a:pt x="54" y="25"/>
                  </a:lnTo>
                  <a:lnTo>
                    <a:pt x="36" y="114"/>
                  </a:lnTo>
                  <a:lnTo>
                    <a:pt x="0" y="164"/>
                  </a:lnTo>
                  <a:lnTo>
                    <a:pt x="54" y="198"/>
                  </a:lnTo>
                  <a:lnTo>
                    <a:pt x="77" y="202"/>
                  </a:lnTo>
                  <a:lnTo>
                    <a:pt x="90" y="215"/>
                  </a:lnTo>
                  <a:lnTo>
                    <a:pt x="118" y="245"/>
                  </a:lnTo>
                  <a:lnTo>
                    <a:pt x="113" y="266"/>
                  </a:lnTo>
                  <a:lnTo>
                    <a:pt x="144" y="295"/>
                  </a:lnTo>
                  <a:lnTo>
                    <a:pt x="135" y="329"/>
                  </a:lnTo>
                  <a:lnTo>
                    <a:pt x="177" y="354"/>
                  </a:lnTo>
                  <a:lnTo>
                    <a:pt x="185" y="354"/>
                  </a:lnTo>
                  <a:lnTo>
                    <a:pt x="199" y="379"/>
                  </a:lnTo>
                  <a:lnTo>
                    <a:pt x="352" y="493"/>
                  </a:lnTo>
                  <a:lnTo>
                    <a:pt x="362" y="425"/>
                  </a:lnTo>
                  <a:lnTo>
                    <a:pt x="352" y="413"/>
                  </a:lnTo>
                  <a:lnTo>
                    <a:pt x="330" y="401"/>
                  </a:lnTo>
                  <a:lnTo>
                    <a:pt x="330" y="350"/>
                  </a:lnTo>
                  <a:lnTo>
                    <a:pt x="375" y="307"/>
                  </a:lnTo>
                  <a:lnTo>
                    <a:pt x="380" y="8"/>
                  </a:lnTo>
                  <a:lnTo>
                    <a:pt x="298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238"/>
            <p:cNvSpPr>
              <a:spLocks/>
            </p:cNvSpPr>
            <p:nvPr/>
          </p:nvSpPr>
          <p:spPr bwMode="auto">
            <a:xfrm>
              <a:off x="2341750" y="3628437"/>
              <a:ext cx="849933" cy="688236"/>
            </a:xfrm>
            <a:custGeom>
              <a:avLst/>
              <a:gdLst>
                <a:gd name="T0" fmla="*/ 0 w 548"/>
                <a:gd name="T1" fmla="*/ 0 h 464"/>
                <a:gd name="T2" fmla="*/ 0 w 548"/>
                <a:gd name="T3" fmla="*/ 450 h 464"/>
                <a:gd name="T4" fmla="*/ 113 w 548"/>
                <a:gd name="T5" fmla="*/ 463 h 464"/>
                <a:gd name="T6" fmla="*/ 113 w 548"/>
                <a:gd name="T7" fmla="*/ 421 h 464"/>
                <a:gd name="T8" fmla="*/ 140 w 548"/>
                <a:gd name="T9" fmla="*/ 391 h 464"/>
                <a:gd name="T10" fmla="*/ 547 w 548"/>
                <a:gd name="T11" fmla="*/ 391 h 464"/>
                <a:gd name="T12" fmla="*/ 547 w 548"/>
                <a:gd name="T13" fmla="*/ 156 h 464"/>
                <a:gd name="T14" fmla="*/ 226 w 548"/>
                <a:gd name="T15" fmla="*/ 156 h 464"/>
                <a:gd name="T16" fmla="*/ 231 w 548"/>
                <a:gd name="T17" fmla="*/ 85 h 464"/>
                <a:gd name="T18" fmla="*/ 158 w 548"/>
                <a:gd name="T19" fmla="*/ 85 h 464"/>
                <a:gd name="T20" fmla="*/ 158 w 548"/>
                <a:gd name="T21" fmla="*/ 4 h 464"/>
                <a:gd name="T22" fmla="*/ 0 w 548"/>
                <a:gd name="T23" fmla="*/ 0 h 4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48" h="464">
                  <a:moveTo>
                    <a:pt x="0" y="0"/>
                  </a:moveTo>
                  <a:lnTo>
                    <a:pt x="0" y="450"/>
                  </a:lnTo>
                  <a:lnTo>
                    <a:pt x="113" y="463"/>
                  </a:lnTo>
                  <a:lnTo>
                    <a:pt x="113" y="421"/>
                  </a:lnTo>
                  <a:lnTo>
                    <a:pt x="140" y="391"/>
                  </a:lnTo>
                  <a:lnTo>
                    <a:pt x="547" y="391"/>
                  </a:lnTo>
                  <a:lnTo>
                    <a:pt x="547" y="156"/>
                  </a:lnTo>
                  <a:lnTo>
                    <a:pt x="226" y="156"/>
                  </a:lnTo>
                  <a:lnTo>
                    <a:pt x="231" y="85"/>
                  </a:lnTo>
                  <a:lnTo>
                    <a:pt x="158" y="85"/>
                  </a:lnTo>
                  <a:lnTo>
                    <a:pt x="158" y="4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239"/>
            <p:cNvSpPr>
              <a:spLocks/>
            </p:cNvSpPr>
            <p:nvPr/>
          </p:nvSpPr>
          <p:spPr bwMode="auto">
            <a:xfrm>
              <a:off x="3190132" y="3536475"/>
              <a:ext cx="589370" cy="560675"/>
            </a:xfrm>
            <a:custGeom>
              <a:avLst/>
              <a:gdLst>
                <a:gd name="T0" fmla="*/ 0 w 380"/>
                <a:gd name="T1" fmla="*/ 0 h 379"/>
                <a:gd name="T2" fmla="*/ 0 w 380"/>
                <a:gd name="T3" fmla="*/ 377 h 379"/>
                <a:gd name="T4" fmla="*/ 379 w 380"/>
                <a:gd name="T5" fmla="*/ 377 h 379"/>
                <a:gd name="T6" fmla="*/ 379 w 380"/>
                <a:gd name="T7" fmla="*/ 147 h 379"/>
                <a:gd name="T8" fmla="*/ 316 w 380"/>
                <a:gd name="T9" fmla="*/ 147 h 379"/>
                <a:gd name="T10" fmla="*/ 316 w 380"/>
                <a:gd name="T11" fmla="*/ 0 h 379"/>
                <a:gd name="T12" fmla="*/ 0 w 380"/>
                <a:gd name="T13" fmla="*/ 0 h 3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0" h="379">
                  <a:moveTo>
                    <a:pt x="0" y="0"/>
                  </a:moveTo>
                  <a:lnTo>
                    <a:pt x="0" y="378"/>
                  </a:lnTo>
                  <a:lnTo>
                    <a:pt x="379" y="378"/>
                  </a:lnTo>
                  <a:lnTo>
                    <a:pt x="379" y="147"/>
                  </a:lnTo>
                  <a:lnTo>
                    <a:pt x="316" y="147"/>
                  </a:lnTo>
                  <a:lnTo>
                    <a:pt x="31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240"/>
            <p:cNvSpPr>
              <a:spLocks/>
            </p:cNvSpPr>
            <p:nvPr/>
          </p:nvSpPr>
          <p:spPr bwMode="auto">
            <a:xfrm>
              <a:off x="3680239" y="3536475"/>
              <a:ext cx="603328" cy="560675"/>
            </a:xfrm>
            <a:custGeom>
              <a:avLst/>
              <a:gdLst>
                <a:gd name="T0" fmla="*/ 0 w 390"/>
                <a:gd name="T1" fmla="*/ 0 h 379"/>
                <a:gd name="T2" fmla="*/ 0 w 390"/>
                <a:gd name="T3" fmla="*/ 147 h 379"/>
                <a:gd name="T4" fmla="*/ 63 w 390"/>
                <a:gd name="T5" fmla="*/ 147 h 379"/>
                <a:gd name="T6" fmla="*/ 63 w 390"/>
                <a:gd name="T7" fmla="*/ 377 h 379"/>
                <a:gd name="T8" fmla="*/ 388 w 390"/>
                <a:gd name="T9" fmla="*/ 377 h 379"/>
                <a:gd name="T10" fmla="*/ 388 w 390"/>
                <a:gd name="T11" fmla="*/ 0 h 379"/>
                <a:gd name="T12" fmla="*/ 0 w 390"/>
                <a:gd name="T13" fmla="*/ 0 h 3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90" h="379">
                  <a:moveTo>
                    <a:pt x="0" y="0"/>
                  </a:moveTo>
                  <a:lnTo>
                    <a:pt x="0" y="147"/>
                  </a:lnTo>
                  <a:lnTo>
                    <a:pt x="63" y="147"/>
                  </a:lnTo>
                  <a:lnTo>
                    <a:pt x="63" y="378"/>
                  </a:lnTo>
                  <a:lnTo>
                    <a:pt x="389" y="378"/>
                  </a:lnTo>
                  <a:lnTo>
                    <a:pt x="389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241"/>
            <p:cNvSpPr>
              <a:spLocks/>
            </p:cNvSpPr>
            <p:nvPr/>
          </p:nvSpPr>
          <p:spPr bwMode="auto">
            <a:xfrm>
              <a:off x="5256027" y="3502359"/>
              <a:ext cx="483903" cy="563642"/>
            </a:xfrm>
            <a:custGeom>
              <a:avLst/>
              <a:gdLst>
                <a:gd name="T0" fmla="*/ 162 w 311"/>
                <a:gd name="T1" fmla="*/ 0 h 380"/>
                <a:gd name="T2" fmla="*/ 0 w 311"/>
                <a:gd name="T3" fmla="*/ 4 h 380"/>
                <a:gd name="T4" fmla="*/ 0 w 311"/>
                <a:gd name="T5" fmla="*/ 84 h 380"/>
                <a:gd name="T6" fmla="*/ 36 w 311"/>
                <a:gd name="T7" fmla="*/ 84 h 380"/>
                <a:gd name="T8" fmla="*/ 31 w 311"/>
                <a:gd name="T9" fmla="*/ 379 h 380"/>
                <a:gd name="T10" fmla="*/ 135 w 311"/>
                <a:gd name="T11" fmla="*/ 379 h 380"/>
                <a:gd name="T12" fmla="*/ 235 w 311"/>
                <a:gd name="T13" fmla="*/ 375 h 380"/>
                <a:gd name="T14" fmla="*/ 235 w 311"/>
                <a:gd name="T15" fmla="*/ 299 h 380"/>
                <a:gd name="T16" fmla="*/ 311 w 311"/>
                <a:gd name="T17" fmla="*/ 295 h 380"/>
                <a:gd name="T18" fmla="*/ 311 w 311"/>
                <a:gd name="T19" fmla="*/ 13 h 380"/>
                <a:gd name="T20" fmla="*/ 230 w 311"/>
                <a:gd name="T21" fmla="*/ 88 h 380"/>
                <a:gd name="T22" fmla="*/ 221 w 311"/>
                <a:gd name="T23" fmla="*/ 88 h 380"/>
                <a:gd name="T24" fmla="*/ 221 w 311"/>
                <a:gd name="T25" fmla="*/ 105 h 380"/>
                <a:gd name="T26" fmla="*/ 167 w 311"/>
                <a:gd name="T27" fmla="*/ 131 h 380"/>
                <a:gd name="T28" fmla="*/ 139 w 311"/>
                <a:gd name="T29" fmla="*/ 105 h 380"/>
                <a:gd name="T30" fmla="*/ 139 w 311"/>
                <a:gd name="T31" fmla="*/ 88 h 380"/>
                <a:gd name="T32" fmla="*/ 153 w 311"/>
                <a:gd name="T33" fmla="*/ 68 h 380"/>
                <a:gd name="T34" fmla="*/ 162 w 311"/>
                <a:gd name="T35" fmla="*/ 0 h 38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1" h="380">
                  <a:moveTo>
                    <a:pt x="161" y="0"/>
                  </a:moveTo>
                  <a:lnTo>
                    <a:pt x="0" y="4"/>
                  </a:lnTo>
                  <a:lnTo>
                    <a:pt x="0" y="84"/>
                  </a:lnTo>
                  <a:lnTo>
                    <a:pt x="36" y="84"/>
                  </a:lnTo>
                  <a:lnTo>
                    <a:pt x="31" y="379"/>
                  </a:lnTo>
                  <a:lnTo>
                    <a:pt x="135" y="379"/>
                  </a:lnTo>
                  <a:lnTo>
                    <a:pt x="234" y="375"/>
                  </a:lnTo>
                  <a:lnTo>
                    <a:pt x="234" y="299"/>
                  </a:lnTo>
                  <a:lnTo>
                    <a:pt x="310" y="295"/>
                  </a:lnTo>
                  <a:lnTo>
                    <a:pt x="310" y="13"/>
                  </a:lnTo>
                  <a:lnTo>
                    <a:pt x="229" y="88"/>
                  </a:lnTo>
                  <a:lnTo>
                    <a:pt x="220" y="88"/>
                  </a:lnTo>
                  <a:lnTo>
                    <a:pt x="220" y="105"/>
                  </a:lnTo>
                  <a:lnTo>
                    <a:pt x="166" y="131"/>
                  </a:lnTo>
                  <a:lnTo>
                    <a:pt x="139" y="105"/>
                  </a:lnTo>
                  <a:lnTo>
                    <a:pt x="139" y="88"/>
                  </a:lnTo>
                  <a:lnTo>
                    <a:pt x="153" y="68"/>
                  </a:lnTo>
                  <a:lnTo>
                    <a:pt x="16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242"/>
            <p:cNvSpPr>
              <a:spLocks/>
            </p:cNvSpPr>
            <p:nvPr/>
          </p:nvSpPr>
          <p:spPr bwMode="auto">
            <a:xfrm>
              <a:off x="5736829" y="3483077"/>
              <a:ext cx="406355" cy="458330"/>
            </a:xfrm>
            <a:custGeom>
              <a:avLst/>
              <a:gdLst>
                <a:gd name="T0" fmla="*/ 27 w 262"/>
                <a:gd name="T1" fmla="*/ 8 h 309"/>
                <a:gd name="T2" fmla="*/ 0 w 262"/>
                <a:gd name="T3" fmla="*/ 25 h 309"/>
                <a:gd name="T4" fmla="*/ 0 w 262"/>
                <a:gd name="T5" fmla="*/ 308 h 309"/>
                <a:gd name="T6" fmla="*/ 158 w 262"/>
                <a:gd name="T7" fmla="*/ 300 h 309"/>
                <a:gd name="T8" fmla="*/ 185 w 262"/>
                <a:gd name="T9" fmla="*/ 199 h 309"/>
                <a:gd name="T10" fmla="*/ 202 w 262"/>
                <a:gd name="T11" fmla="*/ 105 h 309"/>
                <a:gd name="T12" fmla="*/ 261 w 262"/>
                <a:gd name="T13" fmla="*/ 0 h 309"/>
                <a:gd name="T14" fmla="*/ 27 w 262"/>
                <a:gd name="T15" fmla="*/ 8 h 30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2" h="309">
                  <a:moveTo>
                    <a:pt x="27" y="8"/>
                  </a:moveTo>
                  <a:lnTo>
                    <a:pt x="0" y="25"/>
                  </a:lnTo>
                  <a:lnTo>
                    <a:pt x="0" y="308"/>
                  </a:lnTo>
                  <a:lnTo>
                    <a:pt x="158" y="300"/>
                  </a:lnTo>
                  <a:lnTo>
                    <a:pt x="185" y="199"/>
                  </a:lnTo>
                  <a:lnTo>
                    <a:pt x="202" y="105"/>
                  </a:lnTo>
                  <a:lnTo>
                    <a:pt x="261" y="0"/>
                  </a:lnTo>
                  <a:lnTo>
                    <a:pt x="27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243"/>
            <p:cNvSpPr>
              <a:spLocks/>
            </p:cNvSpPr>
            <p:nvPr/>
          </p:nvSpPr>
          <p:spPr bwMode="auto">
            <a:xfrm>
              <a:off x="2076534" y="4275142"/>
              <a:ext cx="499413" cy="465746"/>
            </a:xfrm>
            <a:custGeom>
              <a:avLst/>
              <a:gdLst>
                <a:gd name="T0" fmla="*/ 0 w 322"/>
                <a:gd name="T1" fmla="*/ 97 h 314"/>
                <a:gd name="T2" fmla="*/ 36 w 322"/>
                <a:gd name="T3" fmla="*/ 122 h 314"/>
                <a:gd name="T4" fmla="*/ 36 w 322"/>
                <a:gd name="T5" fmla="*/ 152 h 314"/>
                <a:gd name="T6" fmla="*/ 95 w 322"/>
                <a:gd name="T7" fmla="*/ 225 h 314"/>
                <a:gd name="T8" fmla="*/ 95 w 322"/>
                <a:gd name="T9" fmla="*/ 313 h 314"/>
                <a:gd name="T10" fmla="*/ 321 w 322"/>
                <a:gd name="T11" fmla="*/ 313 h 314"/>
                <a:gd name="T12" fmla="*/ 321 w 322"/>
                <a:gd name="T13" fmla="*/ 34 h 314"/>
                <a:gd name="T14" fmla="*/ 285 w 322"/>
                <a:gd name="T15" fmla="*/ 26 h 314"/>
                <a:gd name="T16" fmla="*/ 172 w 322"/>
                <a:gd name="T17" fmla="*/ 13 h 314"/>
                <a:gd name="T18" fmla="*/ 167 w 322"/>
                <a:gd name="T19" fmla="*/ 0 h 314"/>
                <a:gd name="T20" fmla="*/ 149 w 322"/>
                <a:gd name="T21" fmla="*/ 0 h 314"/>
                <a:gd name="T22" fmla="*/ 126 w 322"/>
                <a:gd name="T23" fmla="*/ 34 h 314"/>
                <a:gd name="T24" fmla="*/ 117 w 322"/>
                <a:gd name="T25" fmla="*/ 38 h 314"/>
                <a:gd name="T26" fmla="*/ 90 w 322"/>
                <a:gd name="T27" fmla="*/ 17 h 314"/>
                <a:gd name="T28" fmla="*/ 50 w 322"/>
                <a:gd name="T29" fmla="*/ 38 h 314"/>
                <a:gd name="T30" fmla="*/ 50 w 322"/>
                <a:gd name="T31" fmla="*/ 89 h 314"/>
                <a:gd name="T32" fmla="*/ 0 w 322"/>
                <a:gd name="T33" fmla="*/ 97 h 3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2" h="314">
                  <a:moveTo>
                    <a:pt x="0" y="97"/>
                  </a:moveTo>
                  <a:lnTo>
                    <a:pt x="36" y="122"/>
                  </a:lnTo>
                  <a:lnTo>
                    <a:pt x="36" y="152"/>
                  </a:lnTo>
                  <a:lnTo>
                    <a:pt x="95" y="225"/>
                  </a:lnTo>
                  <a:lnTo>
                    <a:pt x="95" y="313"/>
                  </a:lnTo>
                  <a:lnTo>
                    <a:pt x="321" y="313"/>
                  </a:lnTo>
                  <a:lnTo>
                    <a:pt x="321" y="34"/>
                  </a:lnTo>
                  <a:lnTo>
                    <a:pt x="285" y="26"/>
                  </a:lnTo>
                  <a:lnTo>
                    <a:pt x="172" y="13"/>
                  </a:lnTo>
                  <a:lnTo>
                    <a:pt x="167" y="0"/>
                  </a:lnTo>
                  <a:lnTo>
                    <a:pt x="149" y="0"/>
                  </a:lnTo>
                  <a:lnTo>
                    <a:pt x="126" y="34"/>
                  </a:lnTo>
                  <a:lnTo>
                    <a:pt x="117" y="38"/>
                  </a:lnTo>
                  <a:lnTo>
                    <a:pt x="90" y="17"/>
                  </a:lnTo>
                  <a:lnTo>
                    <a:pt x="50" y="38"/>
                  </a:lnTo>
                  <a:lnTo>
                    <a:pt x="50" y="89"/>
                  </a:lnTo>
                  <a:lnTo>
                    <a:pt x="0" y="9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244"/>
            <p:cNvSpPr>
              <a:spLocks/>
            </p:cNvSpPr>
            <p:nvPr/>
          </p:nvSpPr>
          <p:spPr bwMode="auto">
            <a:xfrm>
              <a:off x="2517010" y="4206912"/>
              <a:ext cx="674673" cy="533976"/>
            </a:xfrm>
            <a:custGeom>
              <a:avLst/>
              <a:gdLst>
                <a:gd name="T0" fmla="*/ 434 w 435"/>
                <a:gd name="T1" fmla="*/ 0 h 360"/>
                <a:gd name="T2" fmla="*/ 27 w 435"/>
                <a:gd name="T3" fmla="*/ 0 h 360"/>
                <a:gd name="T4" fmla="*/ 0 w 435"/>
                <a:gd name="T5" fmla="*/ 30 h 360"/>
                <a:gd name="T6" fmla="*/ 0 w 435"/>
                <a:gd name="T7" fmla="*/ 72 h 360"/>
                <a:gd name="T8" fmla="*/ 36 w 435"/>
                <a:gd name="T9" fmla="*/ 81 h 360"/>
                <a:gd name="T10" fmla="*/ 36 w 435"/>
                <a:gd name="T11" fmla="*/ 359 h 360"/>
                <a:gd name="T12" fmla="*/ 434 w 435"/>
                <a:gd name="T13" fmla="*/ 359 h 360"/>
                <a:gd name="T14" fmla="*/ 434 w 435"/>
                <a:gd name="T15" fmla="*/ 0 h 3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5" h="360">
                  <a:moveTo>
                    <a:pt x="434" y="0"/>
                  </a:moveTo>
                  <a:lnTo>
                    <a:pt x="27" y="0"/>
                  </a:lnTo>
                  <a:lnTo>
                    <a:pt x="0" y="30"/>
                  </a:lnTo>
                  <a:lnTo>
                    <a:pt x="0" y="72"/>
                  </a:lnTo>
                  <a:lnTo>
                    <a:pt x="36" y="81"/>
                  </a:lnTo>
                  <a:lnTo>
                    <a:pt x="36" y="359"/>
                  </a:lnTo>
                  <a:lnTo>
                    <a:pt x="434" y="359"/>
                  </a:lnTo>
                  <a:lnTo>
                    <a:pt x="434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245"/>
            <p:cNvSpPr>
              <a:spLocks/>
            </p:cNvSpPr>
            <p:nvPr/>
          </p:nvSpPr>
          <p:spPr bwMode="auto">
            <a:xfrm>
              <a:off x="3190132" y="4095667"/>
              <a:ext cx="533535" cy="757950"/>
            </a:xfrm>
            <a:custGeom>
              <a:avLst/>
              <a:gdLst>
                <a:gd name="T0" fmla="*/ 0 w 344"/>
                <a:gd name="T1" fmla="*/ 0 h 510"/>
                <a:gd name="T2" fmla="*/ 0 w 344"/>
                <a:gd name="T3" fmla="*/ 510 h 510"/>
                <a:gd name="T4" fmla="*/ 343 w 344"/>
                <a:gd name="T5" fmla="*/ 510 h 510"/>
                <a:gd name="T6" fmla="*/ 257 w 344"/>
                <a:gd name="T7" fmla="*/ 358 h 510"/>
                <a:gd name="T8" fmla="*/ 230 w 344"/>
                <a:gd name="T9" fmla="*/ 330 h 510"/>
                <a:gd name="T10" fmla="*/ 199 w 344"/>
                <a:gd name="T11" fmla="*/ 291 h 510"/>
                <a:gd name="T12" fmla="*/ 212 w 344"/>
                <a:gd name="T13" fmla="*/ 240 h 510"/>
                <a:gd name="T14" fmla="*/ 194 w 344"/>
                <a:gd name="T15" fmla="*/ 185 h 510"/>
                <a:gd name="T16" fmla="*/ 194 w 344"/>
                <a:gd name="T17" fmla="*/ 156 h 510"/>
                <a:gd name="T18" fmla="*/ 171 w 344"/>
                <a:gd name="T19" fmla="*/ 84 h 510"/>
                <a:gd name="T20" fmla="*/ 244 w 344"/>
                <a:gd name="T21" fmla="*/ 38 h 510"/>
                <a:gd name="T22" fmla="*/ 253 w 344"/>
                <a:gd name="T23" fmla="*/ 0 h 510"/>
                <a:gd name="T24" fmla="*/ 0 w 344"/>
                <a:gd name="T25" fmla="*/ 0 h 5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4" h="510">
                  <a:moveTo>
                    <a:pt x="0" y="0"/>
                  </a:moveTo>
                  <a:lnTo>
                    <a:pt x="0" y="509"/>
                  </a:lnTo>
                  <a:lnTo>
                    <a:pt x="343" y="509"/>
                  </a:lnTo>
                  <a:lnTo>
                    <a:pt x="257" y="357"/>
                  </a:lnTo>
                  <a:lnTo>
                    <a:pt x="230" y="329"/>
                  </a:lnTo>
                  <a:lnTo>
                    <a:pt x="199" y="290"/>
                  </a:lnTo>
                  <a:lnTo>
                    <a:pt x="212" y="240"/>
                  </a:lnTo>
                  <a:lnTo>
                    <a:pt x="194" y="185"/>
                  </a:lnTo>
                  <a:lnTo>
                    <a:pt x="194" y="156"/>
                  </a:lnTo>
                  <a:lnTo>
                    <a:pt x="171" y="84"/>
                  </a:lnTo>
                  <a:lnTo>
                    <a:pt x="244" y="38"/>
                  </a:lnTo>
                  <a:lnTo>
                    <a:pt x="25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246"/>
            <p:cNvSpPr>
              <a:spLocks/>
            </p:cNvSpPr>
            <p:nvPr/>
          </p:nvSpPr>
          <p:spPr bwMode="auto">
            <a:xfrm>
              <a:off x="3909783" y="4091217"/>
              <a:ext cx="710345" cy="342635"/>
            </a:xfrm>
            <a:custGeom>
              <a:avLst/>
              <a:gdLst>
                <a:gd name="T0" fmla="*/ 285 w 458"/>
                <a:gd name="T1" fmla="*/ 230 h 231"/>
                <a:gd name="T2" fmla="*/ 457 w 458"/>
                <a:gd name="T3" fmla="*/ 226 h 231"/>
                <a:gd name="T4" fmla="*/ 457 w 458"/>
                <a:gd name="T5" fmla="*/ 0 h 231"/>
                <a:gd name="T6" fmla="*/ 240 w 458"/>
                <a:gd name="T7" fmla="*/ 4 h 231"/>
                <a:gd name="T8" fmla="*/ 0 w 458"/>
                <a:gd name="T9" fmla="*/ 4 h 231"/>
                <a:gd name="T10" fmla="*/ 0 w 458"/>
                <a:gd name="T11" fmla="*/ 230 h 231"/>
                <a:gd name="T12" fmla="*/ 285 w 458"/>
                <a:gd name="T13" fmla="*/ 230 h 2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8" h="231">
                  <a:moveTo>
                    <a:pt x="285" y="230"/>
                  </a:moveTo>
                  <a:lnTo>
                    <a:pt x="457" y="226"/>
                  </a:lnTo>
                  <a:lnTo>
                    <a:pt x="457" y="0"/>
                  </a:lnTo>
                  <a:lnTo>
                    <a:pt x="240" y="4"/>
                  </a:lnTo>
                  <a:lnTo>
                    <a:pt x="0" y="4"/>
                  </a:lnTo>
                  <a:lnTo>
                    <a:pt x="0" y="230"/>
                  </a:lnTo>
                  <a:lnTo>
                    <a:pt x="285" y="23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247"/>
            <p:cNvSpPr>
              <a:spLocks/>
            </p:cNvSpPr>
            <p:nvPr/>
          </p:nvSpPr>
          <p:spPr bwMode="auto">
            <a:xfrm>
              <a:off x="3909783" y="4432368"/>
              <a:ext cx="499413" cy="421248"/>
            </a:xfrm>
            <a:custGeom>
              <a:avLst/>
              <a:gdLst>
                <a:gd name="T0" fmla="*/ 0 w 322"/>
                <a:gd name="T1" fmla="*/ 283 h 283"/>
                <a:gd name="T2" fmla="*/ 235 w 322"/>
                <a:gd name="T3" fmla="*/ 283 h 283"/>
                <a:gd name="T4" fmla="*/ 235 w 322"/>
                <a:gd name="T5" fmla="*/ 195 h 283"/>
                <a:gd name="T6" fmla="*/ 321 w 322"/>
                <a:gd name="T7" fmla="*/ 178 h 283"/>
                <a:gd name="T8" fmla="*/ 271 w 322"/>
                <a:gd name="T9" fmla="*/ 139 h 283"/>
                <a:gd name="T10" fmla="*/ 271 w 322"/>
                <a:gd name="T11" fmla="*/ 68 h 283"/>
                <a:gd name="T12" fmla="*/ 285 w 322"/>
                <a:gd name="T13" fmla="*/ 55 h 283"/>
                <a:gd name="T14" fmla="*/ 285 w 322"/>
                <a:gd name="T15" fmla="*/ 0 h 283"/>
                <a:gd name="T16" fmla="*/ 0 w 322"/>
                <a:gd name="T17" fmla="*/ 0 h 283"/>
                <a:gd name="T18" fmla="*/ 0 w 322"/>
                <a:gd name="T19" fmla="*/ 283 h 2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2" h="283">
                  <a:moveTo>
                    <a:pt x="0" y="282"/>
                  </a:moveTo>
                  <a:lnTo>
                    <a:pt x="235" y="282"/>
                  </a:lnTo>
                  <a:lnTo>
                    <a:pt x="235" y="194"/>
                  </a:lnTo>
                  <a:lnTo>
                    <a:pt x="321" y="177"/>
                  </a:lnTo>
                  <a:lnTo>
                    <a:pt x="271" y="139"/>
                  </a:lnTo>
                  <a:lnTo>
                    <a:pt x="271" y="68"/>
                  </a:lnTo>
                  <a:lnTo>
                    <a:pt x="285" y="55"/>
                  </a:lnTo>
                  <a:lnTo>
                    <a:pt x="285" y="0"/>
                  </a:lnTo>
                  <a:lnTo>
                    <a:pt x="0" y="0"/>
                  </a:lnTo>
                  <a:lnTo>
                    <a:pt x="0" y="282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Freeform 248"/>
            <p:cNvSpPr>
              <a:spLocks/>
            </p:cNvSpPr>
            <p:nvPr/>
          </p:nvSpPr>
          <p:spPr bwMode="auto">
            <a:xfrm>
              <a:off x="4275813" y="4426435"/>
              <a:ext cx="344316" cy="433114"/>
            </a:xfrm>
            <a:custGeom>
              <a:avLst/>
              <a:gdLst>
                <a:gd name="T0" fmla="*/ 221 w 223"/>
                <a:gd name="T1" fmla="*/ 0 h 291"/>
                <a:gd name="T2" fmla="*/ 50 w 223"/>
                <a:gd name="T3" fmla="*/ 4 h 291"/>
                <a:gd name="T4" fmla="*/ 50 w 223"/>
                <a:gd name="T5" fmla="*/ 59 h 291"/>
                <a:gd name="T6" fmla="*/ 36 w 223"/>
                <a:gd name="T7" fmla="*/ 72 h 291"/>
                <a:gd name="T8" fmla="*/ 36 w 223"/>
                <a:gd name="T9" fmla="*/ 143 h 291"/>
                <a:gd name="T10" fmla="*/ 86 w 223"/>
                <a:gd name="T11" fmla="*/ 182 h 291"/>
                <a:gd name="T12" fmla="*/ 0 w 223"/>
                <a:gd name="T13" fmla="*/ 199 h 291"/>
                <a:gd name="T14" fmla="*/ 0 w 223"/>
                <a:gd name="T15" fmla="*/ 287 h 291"/>
                <a:gd name="T16" fmla="*/ 153 w 223"/>
                <a:gd name="T17" fmla="*/ 291 h 291"/>
                <a:gd name="T18" fmla="*/ 221 w 223"/>
                <a:gd name="T19" fmla="*/ 287 h 291"/>
                <a:gd name="T20" fmla="*/ 221 w 223"/>
                <a:gd name="T21" fmla="*/ 0 h 2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3" h="291">
                  <a:moveTo>
                    <a:pt x="222" y="0"/>
                  </a:moveTo>
                  <a:lnTo>
                    <a:pt x="50" y="4"/>
                  </a:lnTo>
                  <a:lnTo>
                    <a:pt x="50" y="59"/>
                  </a:lnTo>
                  <a:lnTo>
                    <a:pt x="36" y="72"/>
                  </a:lnTo>
                  <a:lnTo>
                    <a:pt x="36" y="143"/>
                  </a:lnTo>
                  <a:lnTo>
                    <a:pt x="86" y="181"/>
                  </a:lnTo>
                  <a:lnTo>
                    <a:pt x="0" y="198"/>
                  </a:lnTo>
                  <a:lnTo>
                    <a:pt x="0" y="286"/>
                  </a:lnTo>
                  <a:lnTo>
                    <a:pt x="154" y="290"/>
                  </a:lnTo>
                  <a:lnTo>
                    <a:pt x="222" y="286"/>
                  </a:lnTo>
                  <a:lnTo>
                    <a:pt x="222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Freeform 249"/>
            <p:cNvSpPr>
              <a:spLocks/>
            </p:cNvSpPr>
            <p:nvPr/>
          </p:nvSpPr>
          <p:spPr bwMode="auto">
            <a:xfrm>
              <a:off x="4618578" y="4076384"/>
              <a:ext cx="477700" cy="456847"/>
            </a:xfrm>
            <a:custGeom>
              <a:avLst/>
              <a:gdLst>
                <a:gd name="T0" fmla="*/ 99 w 308"/>
                <a:gd name="T1" fmla="*/ 4 h 308"/>
                <a:gd name="T2" fmla="*/ 0 w 308"/>
                <a:gd name="T3" fmla="*/ 8 h 308"/>
                <a:gd name="T4" fmla="*/ 0 w 308"/>
                <a:gd name="T5" fmla="*/ 307 h 308"/>
                <a:gd name="T6" fmla="*/ 284 w 308"/>
                <a:gd name="T7" fmla="*/ 307 h 308"/>
                <a:gd name="T8" fmla="*/ 270 w 308"/>
                <a:gd name="T9" fmla="*/ 260 h 308"/>
                <a:gd name="T10" fmla="*/ 261 w 308"/>
                <a:gd name="T11" fmla="*/ 256 h 308"/>
                <a:gd name="T12" fmla="*/ 248 w 308"/>
                <a:gd name="T13" fmla="*/ 256 h 308"/>
                <a:gd name="T14" fmla="*/ 230 w 308"/>
                <a:gd name="T15" fmla="*/ 194 h 308"/>
                <a:gd name="T16" fmla="*/ 244 w 308"/>
                <a:gd name="T17" fmla="*/ 181 h 308"/>
                <a:gd name="T18" fmla="*/ 257 w 308"/>
                <a:gd name="T19" fmla="*/ 177 h 308"/>
                <a:gd name="T20" fmla="*/ 248 w 308"/>
                <a:gd name="T21" fmla="*/ 134 h 308"/>
                <a:gd name="T22" fmla="*/ 253 w 308"/>
                <a:gd name="T23" fmla="*/ 130 h 308"/>
                <a:gd name="T24" fmla="*/ 270 w 308"/>
                <a:gd name="T25" fmla="*/ 130 h 308"/>
                <a:gd name="T26" fmla="*/ 302 w 308"/>
                <a:gd name="T27" fmla="*/ 68 h 308"/>
                <a:gd name="T28" fmla="*/ 298 w 308"/>
                <a:gd name="T29" fmla="*/ 34 h 308"/>
                <a:gd name="T30" fmla="*/ 307 w 308"/>
                <a:gd name="T31" fmla="*/ 21 h 308"/>
                <a:gd name="T32" fmla="*/ 307 w 308"/>
                <a:gd name="T33" fmla="*/ 0 h 308"/>
                <a:gd name="T34" fmla="*/ 99 w 308"/>
                <a:gd name="T35" fmla="*/ 4 h 30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08" h="308">
                  <a:moveTo>
                    <a:pt x="99" y="4"/>
                  </a:moveTo>
                  <a:lnTo>
                    <a:pt x="0" y="8"/>
                  </a:lnTo>
                  <a:lnTo>
                    <a:pt x="0" y="307"/>
                  </a:lnTo>
                  <a:lnTo>
                    <a:pt x="284" y="307"/>
                  </a:lnTo>
                  <a:lnTo>
                    <a:pt x="270" y="260"/>
                  </a:lnTo>
                  <a:lnTo>
                    <a:pt x="261" y="256"/>
                  </a:lnTo>
                  <a:lnTo>
                    <a:pt x="248" y="256"/>
                  </a:lnTo>
                  <a:lnTo>
                    <a:pt x="230" y="194"/>
                  </a:lnTo>
                  <a:lnTo>
                    <a:pt x="244" y="181"/>
                  </a:lnTo>
                  <a:lnTo>
                    <a:pt x="257" y="177"/>
                  </a:lnTo>
                  <a:lnTo>
                    <a:pt x="248" y="134"/>
                  </a:lnTo>
                  <a:lnTo>
                    <a:pt x="253" y="130"/>
                  </a:lnTo>
                  <a:lnTo>
                    <a:pt x="270" y="130"/>
                  </a:lnTo>
                  <a:lnTo>
                    <a:pt x="302" y="68"/>
                  </a:lnTo>
                  <a:lnTo>
                    <a:pt x="298" y="34"/>
                  </a:lnTo>
                  <a:lnTo>
                    <a:pt x="307" y="21"/>
                  </a:lnTo>
                  <a:lnTo>
                    <a:pt x="307" y="0"/>
                  </a:lnTo>
                  <a:lnTo>
                    <a:pt x="99" y="4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250"/>
            <p:cNvSpPr>
              <a:spLocks/>
            </p:cNvSpPr>
            <p:nvPr/>
          </p:nvSpPr>
          <p:spPr bwMode="auto">
            <a:xfrm>
              <a:off x="4618578" y="4469450"/>
              <a:ext cx="756875" cy="498378"/>
            </a:xfrm>
            <a:custGeom>
              <a:avLst/>
              <a:gdLst>
                <a:gd name="T0" fmla="*/ 0 w 488"/>
                <a:gd name="T1" fmla="*/ 258 h 336"/>
                <a:gd name="T2" fmla="*/ 324 w 488"/>
                <a:gd name="T3" fmla="*/ 254 h 336"/>
                <a:gd name="T4" fmla="*/ 324 w 488"/>
                <a:gd name="T5" fmla="*/ 335 h 336"/>
                <a:gd name="T6" fmla="*/ 487 w 488"/>
                <a:gd name="T7" fmla="*/ 331 h 336"/>
                <a:gd name="T8" fmla="*/ 482 w 488"/>
                <a:gd name="T9" fmla="*/ 30 h 336"/>
                <a:gd name="T10" fmla="*/ 482 w 488"/>
                <a:gd name="T11" fmla="*/ 0 h 336"/>
                <a:gd name="T12" fmla="*/ 388 w 488"/>
                <a:gd name="T13" fmla="*/ 0 h 336"/>
                <a:gd name="T14" fmla="*/ 311 w 488"/>
                <a:gd name="T15" fmla="*/ 114 h 336"/>
                <a:gd name="T16" fmla="*/ 284 w 488"/>
                <a:gd name="T17" fmla="*/ 106 h 336"/>
                <a:gd name="T18" fmla="*/ 284 w 488"/>
                <a:gd name="T19" fmla="*/ 43 h 336"/>
                <a:gd name="T20" fmla="*/ 0 w 488"/>
                <a:gd name="T21" fmla="*/ 43 h 336"/>
                <a:gd name="T22" fmla="*/ 0 w 488"/>
                <a:gd name="T23" fmla="*/ 258 h 3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88" h="336">
                  <a:moveTo>
                    <a:pt x="0" y="258"/>
                  </a:moveTo>
                  <a:lnTo>
                    <a:pt x="324" y="254"/>
                  </a:lnTo>
                  <a:lnTo>
                    <a:pt x="324" y="335"/>
                  </a:lnTo>
                  <a:lnTo>
                    <a:pt x="487" y="331"/>
                  </a:lnTo>
                  <a:lnTo>
                    <a:pt x="482" y="30"/>
                  </a:lnTo>
                  <a:lnTo>
                    <a:pt x="482" y="0"/>
                  </a:lnTo>
                  <a:lnTo>
                    <a:pt x="388" y="0"/>
                  </a:lnTo>
                  <a:lnTo>
                    <a:pt x="311" y="114"/>
                  </a:lnTo>
                  <a:lnTo>
                    <a:pt x="284" y="106"/>
                  </a:lnTo>
                  <a:lnTo>
                    <a:pt x="284" y="43"/>
                  </a:lnTo>
                  <a:lnTo>
                    <a:pt x="0" y="43"/>
                  </a:lnTo>
                  <a:lnTo>
                    <a:pt x="0" y="258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251"/>
            <p:cNvSpPr>
              <a:spLocks/>
            </p:cNvSpPr>
            <p:nvPr/>
          </p:nvSpPr>
          <p:spPr bwMode="auto">
            <a:xfrm>
              <a:off x="5094726" y="4064518"/>
              <a:ext cx="379988" cy="450913"/>
            </a:xfrm>
            <a:custGeom>
              <a:avLst/>
              <a:gdLst>
                <a:gd name="T0" fmla="*/ 0 w 245"/>
                <a:gd name="T1" fmla="*/ 30 h 304"/>
                <a:gd name="T2" fmla="*/ 13 w 245"/>
                <a:gd name="T3" fmla="*/ 34 h 304"/>
                <a:gd name="T4" fmla="*/ 81 w 245"/>
                <a:gd name="T5" fmla="*/ 55 h 304"/>
                <a:gd name="T6" fmla="*/ 76 w 245"/>
                <a:gd name="T7" fmla="*/ 105 h 304"/>
                <a:gd name="T8" fmla="*/ 67 w 245"/>
                <a:gd name="T9" fmla="*/ 232 h 304"/>
                <a:gd name="T10" fmla="*/ 81 w 245"/>
                <a:gd name="T11" fmla="*/ 273 h 304"/>
                <a:gd name="T12" fmla="*/ 176 w 245"/>
                <a:gd name="T13" fmla="*/ 273 h 304"/>
                <a:gd name="T14" fmla="*/ 176 w 245"/>
                <a:gd name="T15" fmla="*/ 303 h 304"/>
                <a:gd name="T16" fmla="*/ 244 w 245"/>
                <a:gd name="T17" fmla="*/ 299 h 304"/>
                <a:gd name="T18" fmla="*/ 239 w 245"/>
                <a:gd name="T19" fmla="*/ 0 h 304"/>
                <a:gd name="T20" fmla="*/ 135 w 245"/>
                <a:gd name="T21" fmla="*/ 0 h 304"/>
                <a:gd name="T22" fmla="*/ 0 w 245"/>
                <a:gd name="T23" fmla="*/ 8 h 304"/>
                <a:gd name="T24" fmla="*/ 0 w 245"/>
                <a:gd name="T25" fmla="*/ 30 h 30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5" h="304">
                  <a:moveTo>
                    <a:pt x="0" y="30"/>
                  </a:moveTo>
                  <a:lnTo>
                    <a:pt x="13" y="34"/>
                  </a:lnTo>
                  <a:lnTo>
                    <a:pt x="81" y="55"/>
                  </a:lnTo>
                  <a:lnTo>
                    <a:pt x="76" y="105"/>
                  </a:lnTo>
                  <a:lnTo>
                    <a:pt x="67" y="232"/>
                  </a:lnTo>
                  <a:lnTo>
                    <a:pt x="81" y="273"/>
                  </a:lnTo>
                  <a:lnTo>
                    <a:pt x="176" y="273"/>
                  </a:lnTo>
                  <a:lnTo>
                    <a:pt x="176" y="303"/>
                  </a:lnTo>
                  <a:lnTo>
                    <a:pt x="244" y="299"/>
                  </a:lnTo>
                  <a:lnTo>
                    <a:pt x="239" y="0"/>
                  </a:lnTo>
                  <a:lnTo>
                    <a:pt x="135" y="0"/>
                  </a:lnTo>
                  <a:lnTo>
                    <a:pt x="0" y="8"/>
                  </a:lnTo>
                  <a:lnTo>
                    <a:pt x="0" y="3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252"/>
            <p:cNvSpPr>
              <a:spLocks/>
            </p:cNvSpPr>
            <p:nvPr/>
          </p:nvSpPr>
          <p:spPr bwMode="auto">
            <a:xfrm>
              <a:off x="5466960" y="3928057"/>
              <a:ext cx="573860" cy="581441"/>
            </a:xfrm>
            <a:custGeom>
              <a:avLst/>
              <a:gdLst>
                <a:gd name="T0" fmla="*/ 0 w 371"/>
                <a:gd name="T1" fmla="*/ 92 h 392"/>
                <a:gd name="T2" fmla="*/ 5 w 371"/>
                <a:gd name="T3" fmla="*/ 391 h 392"/>
                <a:gd name="T4" fmla="*/ 224 w 371"/>
                <a:gd name="T5" fmla="*/ 387 h 392"/>
                <a:gd name="T6" fmla="*/ 242 w 371"/>
                <a:gd name="T7" fmla="*/ 316 h 392"/>
                <a:gd name="T8" fmla="*/ 265 w 371"/>
                <a:gd name="T9" fmla="*/ 235 h 392"/>
                <a:gd name="T10" fmla="*/ 256 w 371"/>
                <a:gd name="T11" fmla="*/ 223 h 392"/>
                <a:gd name="T12" fmla="*/ 364 w 371"/>
                <a:gd name="T13" fmla="*/ 130 h 392"/>
                <a:gd name="T14" fmla="*/ 369 w 371"/>
                <a:gd name="T15" fmla="*/ 109 h 392"/>
                <a:gd name="T16" fmla="*/ 369 w 371"/>
                <a:gd name="T17" fmla="*/ 92 h 392"/>
                <a:gd name="T18" fmla="*/ 332 w 371"/>
                <a:gd name="T19" fmla="*/ 25 h 392"/>
                <a:gd name="T20" fmla="*/ 332 w 371"/>
                <a:gd name="T21" fmla="*/ 0 h 392"/>
                <a:gd name="T22" fmla="*/ 175 w 371"/>
                <a:gd name="T23" fmla="*/ 8 h 392"/>
                <a:gd name="T24" fmla="*/ 99 w 371"/>
                <a:gd name="T25" fmla="*/ 13 h 392"/>
                <a:gd name="T26" fmla="*/ 99 w 371"/>
                <a:gd name="T27" fmla="*/ 88 h 392"/>
                <a:gd name="T28" fmla="*/ 0 w 371"/>
                <a:gd name="T29" fmla="*/ 92 h 39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71" h="392">
                  <a:moveTo>
                    <a:pt x="0" y="92"/>
                  </a:moveTo>
                  <a:lnTo>
                    <a:pt x="5" y="391"/>
                  </a:lnTo>
                  <a:lnTo>
                    <a:pt x="225" y="387"/>
                  </a:lnTo>
                  <a:lnTo>
                    <a:pt x="243" y="316"/>
                  </a:lnTo>
                  <a:lnTo>
                    <a:pt x="266" y="235"/>
                  </a:lnTo>
                  <a:lnTo>
                    <a:pt x="257" y="223"/>
                  </a:lnTo>
                  <a:lnTo>
                    <a:pt x="365" y="130"/>
                  </a:lnTo>
                  <a:lnTo>
                    <a:pt x="370" y="109"/>
                  </a:lnTo>
                  <a:lnTo>
                    <a:pt x="370" y="92"/>
                  </a:lnTo>
                  <a:lnTo>
                    <a:pt x="333" y="25"/>
                  </a:lnTo>
                  <a:lnTo>
                    <a:pt x="333" y="0"/>
                  </a:lnTo>
                  <a:lnTo>
                    <a:pt x="175" y="8"/>
                  </a:lnTo>
                  <a:lnTo>
                    <a:pt x="99" y="13"/>
                  </a:lnTo>
                  <a:lnTo>
                    <a:pt x="99" y="88"/>
                  </a:lnTo>
                  <a:lnTo>
                    <a:pt x="0" y="9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Freeform 253"/>
            <p:cNvSpPr>
              <a:spLocks/>
            </p:cNvSpPr>
            <p:nvPr/>
          </p:nvSpPr>
          <p:spPr bwMode="auto">
            <a:xfrm>
              <a:off x="5367698" y="4503565"/>
              <a:ext cx="477700" cy="456847"/>
            </a:xfrm>
            <a:custGeom>
              <a:avLst/>
              <a:gdLst>
                <a:gd name="T0" fmla="*/ 68 w 307"/>
                <a:gd name="T1" fmla="*/ 4 h 308"/>
                <a:gd name="T2" fmla="*/ 0 w 307"/>
                <a:gd name="T3" fmla="*/ 8 h 308"/>
                <a:gd name="T4" fmla="*/ 5 w 307"/>
                <a:gd name="T5" fmla="*/ 307 h 308"/>
                <a:gd name="T6" fmla="*/ 90 w 307"/>
                <a:gd name="T7" fmla="*/ 303 h 308"/>
                <a:gd name="T8" fmla="*/ 258 w 307"/>
                <a:gd name="T9" fmla="*/ 299 h 308"/>
                <a:gd name="T10" fmla="*/ 307 w 307"/>
                <a:gd name="T11" fmla="*/ 164 h 308"/>
                <a:gd name="T12" fmla="*/ 307 w 307"/>
                <a:gd name="T13" fmla="*/ 151 h 308"/>
                <a:gd name="T14" fmla="*/ 289 w 307"/>
                <a:gd name="T15" fmla="*/ 0 h 308"/>
                <a:gd name="T16" fmla="*/ 68 w 307"/>
                <a:gd name="T17" fmla="*/ 4 h 3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308">
                  <a:moveTo>
                    <a:pt x="68" y="4"/>
                  </a:moveTo>
                  <a:lnTo>
                    <a:pt x="0" y="8"/>
                  </a:lnTo>
                  <a:lnTo>
                    <a:pt x="5" y="307"/>
                  </a:lnTo>
                  <a:lnTo>
                    <a:pt x="90" y="303"/>
                  </a:lnTo>
                  <a:lnTo>
                    <a:pt x="257" y="299"/>
                  </a:lnTo>
                  <a:lnTo>
                    <a:pt x="306" y="164"/>
                  </a:lnTo>
                  <a:lnTo>
                    <a:pt x="306" y="151"/>
                  </a:lnTo>
                  <a:lnTo>
                    <a:pt x="288" y="0"/>
                  </a:lnTo>
                  <a:lnTo>
                    <a:pt x="68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254"/>
            <p:cNvSpPr>
              <a:spLocks/>
            </p:cNvSpPr>
            <p:nvPr/>
          </p:nvSpPr>
          <p:spPr bwMode="auto">
            <a:xfrm>
              <a:off x="2217672" y="4740888"/>
              <a:ext cx="974011" cy="393066"/>
            </a:xfrm>
            <a:custGeom>
              <a:avLst/>
              <a:gdLst>
                <a:gd name="T0" fmla="*/ 230 w 628"/>
                <a:gd name="T1" fmla="*/ 0 h 266"/>
                <a:gd name="T2" fmla="*/ 5 w 628"/>
                <a:gd name="T3" fmla="*/ 0 h 266"/>
                <a:gd name="T4" fmla="*/ 0 w 628"/>
                <a:gd name="T5" fmla="*/ 63 h 266"/>
                <a:gd name="T6" fmla="*/ 5 w 628"/>
                <a:gd name="T7" fmla="*/ 75 h 266"/>
                <a:gd name="T8" fmla="*/ 17 w 628"/>
                <a:gd name="T9" fmla="*/ 84 h 266"/>
                <a:gd name="T10" fmla="*/ 14 w 628"/>
                <a:gd name="T11" fmla="*/ 146 h 266"/>
                <a:gd name="T12" fmla="*/ 14 w 628"/>
                <a:gd name="T13" fmla="*/ 159 h 266"/>
                <a:gd name="T14" fmla="*/ 27 w 628"/>
                <a:gd name="T15" fmla="*/ 176 h 266"/>
                <a:gd name="T16" fmla="*/ 27 w 628"/>
                <a:gd name="T17" fmla="*/ 239 h 266"/>
                <a:gd name="T18" fmla="*/ 50 w 628"/>
                <a:gd name="T19" fmla="*/ 264 h 266"/>
                <a:gd name="T20" fmla="*/ 387 w 628"/>
                <a:gd name="T21" fmla="*/ 264 h 266"/>
                <a:gd name="T22" fmla="*/ 387 w 628"/>
                <a:gd name="T23" fmla="*/ 142 h 266"/>
                <a:gd name="T24" fmla="*/ 627 w 628"/>
                <a:gd name="T25" fmla="*/ 142 h 266"/>
                <a:gd name="T26" fmla="*/ 627 w 628"/>
                <a:gd name="T27" fmla="*/ 0 h 266"/>
                <a:gd name="T28" fmla="*/ 230 w 628"/>
                <a:gd name="T29" fmla="*/ 0 h 2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28" h="266">
                  <a:moveTo>
                    <a:pt x="230" y="0"/>
                  </a:moveTo>
                  <a:lnTo>
                    <a:pt x="5" y="0"/>
                  </a:lnTo>
                  <a:lnTo>
                    <a:pt x="0" y="63"/>
                  </a:lnTo>
                  <a:lnTo>
                    <a:pt x="5" y="75"/>
                  </a:lnTo>
                  <a:lnTo>
                    <a:pt x="17" y="84"/>
                  </a:lnTo>
                  <a:lnTo>
                    <a:pt x="14" y="147"/>
                  </a:lnTo>
                  <a:lnTo>
                    <a:pt x="14" y="160"/>
                  </a:lnTo>
                  <a:lnTo>
                    <a:pt x="27" y="177"/>
                  </a:lnTo>
                  <a:lnTo>
                    <a:pt x="27" y="240"/>
                  </a:lnTo>
                  <a:lnTo>
                    <a:pt x="50" y="265"/>
                  </a:lnTo>
                  <a:lnTo>
                    <a:pt x="387" y="265"/>
                  </a:lnTo>
                  <a:lnTo>
                    <a:pt x="387" y="143"/>
                  </a:lnTo>
                  <a:lnTo>
                    <a:pt x="627" y="143"/>
                  </a:lnTo>
                  <a:lnTo>
                    <a:pt x="627" y="0"/>
                  </a:lnTo>
                  <a:lnTo>
                    <a:pt x="23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Freeform 255"/>
            <p:cNvSpPr>
              <a:spLocks/>
            </p:cNvSpPr>
            <p:nvPr/>
          </p:nvSpPr>
          <p:spPr bwMode="auto">
            <a:xfrm>
              <a:off x="2817899" y="4951512"/>
              <a:ext cx="485454" cy="483545"/>
            </a:xfrm>
            <a:custGeom>
              <a:avLst/>
              <a:gdLst>
                <a:gd name="T0" fmla="*/ 0 w 313"/>
                <a:gd name="T1" fmla="*/ 122 h 325"/>
                <a:gd name="T2" fmla="*/ 0 w 313"/>
                <a:gd name="T3" fmla="*/ 325 h 325"/>
                <a:gd name="T4" fmla="*/ 104 w 313"/>
                <a:gd name="T5" fmla="*/ 296 h 325"/>
                <a:gd name="T6" fmla="*/ 158 w 313"/>
                <a:gd name="T7" fmla="*/ 292 h 325"/>
                <a:gd name="T8" fmla="*/ 240 w 313"/>
                <a:gd name="T9" fmla="*/ 300 h 325"/>
                <a:gd name="T10" fmla="*/ 294 w 313"/>
                <a:gd name="T11" fmla="*/ 325 h 325"/>
                <a:gd name="T12" fmla="*/ 312 w 313"/>
                <a:gd name="T13" fmla="*/ 325 h 325"/>
                <a:gd name="T14" fmla="*/ 312 w 313"/>
                <a:gd name="T15" fmla="*/ 0 h 325"/>
                <a:gd name="T16" fmla="*/ 0 w 313"/>
                <a:gd name="T17" fmla="*/ 0 h 325"/>
                <a:gd name="T18" fmla="*/ 0 w 313"/>
                <a:gd name="T19" fmla="*/ 122 h 3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3" h="325">
                  <a:moveTo>
                    <a:pt x="0" y="122"/>
                  </a:moveTo>
                  <a:lnTo>
                    <a:pt x="0" y="324"/>
                  </a:lnTo>
                  <a:lnTo>
                    <a:pt x="104" y="295"/>
                  </a:lnTo>
                  <a:lnTo>
                    <a:pt x="158" y="291"/>
                  </a:lnTo>
                  <a:lnTo>
                    <a:pt x="240" y="299"/>
                  </a:lnTo>
                  <a:lnTo>
                    <a:pt x="294" y="324"/>
                  </a:lnTo>
                  <a:lnTo>
                    <a:pt x="312" y="324"/>
                  </a:lnTo>
                  <a:lnTo>
                    <a:pt x="312" y="0"/>
                  </a:lnTo>
                  <a:lnTo>
                    <a:pt x="0" y="0"/>
                  </a:lnTo>
                  <a:lnTo>
                    <a:pt x="0" y="12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256"/>
            <p:cNvSpPr>
              <a:spLocks/>
            </p:cNvSpPr>
            <p:nvPr/>
          </p:nvSpPr>
          <p:spPr bwMode="auto">
            <a:xfrm>
              <a:off x="3190132" y="4850650"/>
              <a:ext cx="721202" cy="609623"/>
            </a:xfrm>
            <a:custGeom>
              <a:avLst/>
              <a:gdLst>
                <a:gd name="T0" fmla="*/ 343 w 465"/>
                <a:gd name="T1" fmla="*/ 0 h 411"/>
                <a:gd name="T2" fmla="*/ 0 w 465"/>
                <a:gd name="T3" fmla="*/ 0 h 411"/>
                <a:gd name="T4" fmla="*/ 0 w 465"/>
                <a:gd name="T5" fmla="*/ 68 h 411"/>
                <a:gd name="T6" fmla="*/ 72 w 465"/>
                <a:gd name="T7" fmla="*/ 68 h 411"/>
                <a:gd name="T8" fmla="*/ 72 w 465"/>
                <a:gd name="T9" fmla="*/ 393 h 411"/>
                <a:gd name="T10" fmla="*/ 112 w 465"/>
                <a:gd name="T11" fmla="*/ 397 h 411"/>
                <a:gd name="T12" fmla="*/ 166 w 465"/>
                <a:gd name="T13" fmla="*/ 410 h 411"/>
                <a:gd name="T14" fmla="*/ 171 w 465"/>
                <a:gd name="T15" fmla="*/ 380 h 411"/>
                <a:gd name="T16" fmla="*/ 189 w 465"/>
                <a:gd name="T17" fmla="*/ 384 h 411"/>
                <a:gd name="T18" fmla="*/ 216 w 465"/>
                <a:gd name="T19" fmla="*/ 384 h 411"/>
                <a:gd name="T20" fmla="*/ 253 w 465"/>
                <a:gd name="T21" fmla="*/ 389 h 411"/>
                <a:gd name="T22" fmla="*/ 266 w 465"/>
                <a:gd name="T23" fmla="*/ 397 h 411"/>
                <a:gd name="T24" fmla="*/ 307 w 465"/>
                <a:gd name="T25" fmla="*/ 373 h 411"/>
                <a:gd name="T26" fmla="*/ 329 w 465"/>
                <a:gd name="T27" fmla="*/ 351 h 411"/>
                <a:gd name="T28" fmla="*/ 374 w 465"/>
                <a:gd name="T29" fmla="*/ 347 h 411"/>
                <a:gd name="T30" fmla="*/ 388 w 465"/>
                <a:gd name="T31" fmla="*/ 334 h 411"/>
                <a:gd name="T32" fmla="*/ 388 w 465"/>
                <a:gd name="T33" fmla="*/ 270 h 411"/>
                <a:gd name="T34" fmla="*/ 414 w 465"/>
                <a:gd name="T35" fmla="*/ 253 h 411"/>
                <a:gd name="T36" fmla="*/ 456 w 465"/>
                <a:gd name="T37" fmla="*/ 242 h 411"/>
                <a:gd name="T38" fmla="*/ 460 w 465"/>
                <a:gd name="T39" fmla="*/ 208 h 411"/>
                <a:gd name="T40" fmla="*/ 460 w 465"/>
                <a:gd name="T41" fmla="*/ 114 h 411"/>
                <a:gd name="T42" fmla="*/ 464 w 465"/>
                <a:gd name="T43" fmla="*/ 72 h 411"/>
                <a:gd name="T44" fmla="*/ 402 w 465"/>
                <a:gd name="T45" fmla="*/ 60 h 411"/>
                <a:gd name="T46" fmla="*/ 383 w 465"/>
                <a:gd name="T47" fmla="*/ 43 h 411"/>
                <a:gd name="T48" fmla="*/ 365 w 465"/>
                <a:gd name="T49" fmla="*/ 38 h 411"/>
                <a:gd name="T50" fmla="*/ 356 w 465"/>
                <a:gd name="T51" fmla="*/ 17 h 411"/>
                <a:gd name="T52" fmla="*/ 343 w 465"/>
                <a:gd name="T53" fmla="*/ 0 h 41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65" h="411">
                  <a:moveTo>
                    <a:pt x="343" y="0"/>
                  </a:moveTo>
                  <a:lnTo>
                    <a:pt x="0" y="0"/>
                  </a:lnTo>
                  <a:lnTo>
                    <a:pt x="0" y="68"/>
                  </a:lnTo>
                  <a:lnTo>
                    <a:pt x="72" y="68"/>
                  </a:lnTo>
                  <a:lnTo>
                    <a:pt x="72" y="393"/>
                  </a:lnTo>
                  <a:lnTo>
                    <a:pt x="112" y="397"/>
                  </a:lnTo>
                  <a:lnTo>
                    <a:pt x="166" y="410"/>
                  </a:lnTo>
                  <a:lnTo>
                    <a:pt x="171" y="380"/>
                  </a:lnTo>
                  <a:lnTo>
                    <a:pt x="189" y="384"/>
                  </a:lnTo>
                  <a:lnTo>
                    <a:pt x="216" y="384"/>
                  </a:lnTo>
                  <a:lnTo>
                    <a:pt x="253" y="389"/>
                  </a:lnTo>
                  <a:lnTo>
                    <a:pt x="266" y="397"/>
                  </a:lnTo>
                  <a:lnTo>
                    <a:pt x="307" y="373"/>
                  </a:lnTo>
                  <a:lnTo>
                    <a:pt x="329" y="351"/>
                  </a:lnTo>
                  <a:lnTo>
                    <a:pt x="374" y="347"/>
                  </a:lnTo>
                  <a:lnTo>
                    <a:pt x="388" y="334"/>
                  </a:lnTo>
                  <a:lnTo>
                    <a:pt x="388" y="270"/>
                  </a:lnTo>
                  <a:lnTo>
                    <a:pt x="414" y="253"/>
                  </a:lnTo>
                  <a:lnTo>
                    <a:pt x="456" y="242"/>
                  </a:lnTo>
                  <a:lnTo>
                    <a:pt x="460" y="208"/>
                  </a:lnTo>
                  <a:lnTo>
                    <a:pt x="460" y="114"/>
                  </a:lnTo>
                  <a:lnTo>
                    <a:pt x="464" y="72"/>
                  </a:lnTo>
                  <a:lnTo>
                    <a:pt x="402" y="60"/>
                  </a:lnTo>
                  <a:lnTo>
                    <a:pt x="383" y="43"/>
                  </a:lnTo>
                  <a:lnTo>
                    <a:pt x="365" y="38"/>
                  </a:lnTo>
                  <a:lnTo>
                    <a:pt x="356" y="17"/>
                  </a:lnTo>
                  <a:lnTo>
                    <a:pt x="343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Freeform 257"/>
            <p:cNvSpPr>
              <a:spLocks/>
            </p:cNvSpPr>
            <p:nvPr/>
          </p:nvSpPr>
          <p:spPr bwMode="auto">
            <a:xfrm>
              <a:off x="3723667" y="4849167"/>
              <a:ext cx="790996" cy="452397"/>
            </a:xfrm>
            <a:custGeom>
              <a:avLst/>
              <a:gdLst>
                <a:gd name="T0" fmla="*/ 0 w 511"/>
                <a:gd name="T1" fmla="*/ 0 h 305"/>
                <a:gd name="T2" fmla="*/ 14 w 511"/>
                <a:gd name="T3" fmla="*/ 17 h 305"/>
                <a:gd name="T4" fmla="*/ 22 w 511"/>
                <a:gd name="T5" fmla="*/ 38 h 305"/>
                <a:gd name="T6" fmla="*/ 40 w 511"/>
                <a:gd name="T7" fmla="*/ 42 h 305"/>
                <a:gd name="T8" fmla="*/ 59 w 511"/>
                <a:gd name="T9" fmla="*/ 59 h 305"/>
                <a:gd name="T10" fmla="*/ 121 w 511"/>
                <a:gd name="T11" fmla="*/ 72 h 305"/>
                <a:gd name="T12" fmla="*/ 118 w 511"/>
                <a:gd name="T13" fmla="*/ 114 h 305"/>
                <a:gd name="T14" fmla="*/ 118 w 511"/>
                <a:gd name="T15" fmla="*/ 207 h 305"/>
                <a:gd name="T16" fmla="*/ 113 w 511"/>
                <a:gd name="T17" fmla="*/ 241 h 305"/>
                <a:gd name="T18" fmla="*/ 72 w 511"/>
                <a:gd name="T19" fmla="*/ 253 h 305"/>
                <a:gd name="T20" fmla="*/ 45 w 511"/>
                <a:gd name="T21" fmla="*/ 270 h 305"/>
                <a:gd name="T22" fmla="*/ 45 w 511"/>
                <a:gd name="T23" fmla="*/ 304 h 305"/>
                <a:gd name="T24" fmla="*/ 509 w 511"/>
                <a:gd name="T25" fmla="*/ 304 h 305"/>
                <a:gd name="T26" fmla="*/ 509 w 511"/>
                <a:gd name="T27" fmla="*/ 4 h 305"/>
                <a:gd name="T28" fmla="*/ 356 w 511"/>
                <a:gd name="T29" fmla="*/ 0 h 305"/>
                <a:gd name="T30" fmla="*/ 0 w 511"/>
                <a:gd name="T31" fmla="*/ 0 h 3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11" h="305">
                  <a:moveTo>
                    <a:pt x="0" y="0"/>
                  </a:moveTo>
                  <a:lnTo>
                    <a:pt x="14" y="17"/>
                  </a:lnTo>
                  <a:lnTo>
                    <a:pt x="22" y="38"/>
                  </a:lnTo>
                  <a:lnTo>
                    <a:pt x="40" y="42"/>
                  </a:lnTo>
                  <a:lnTo>
                    <a:pt x="59" y="59"/>
                  </a:lnTo>
                  <a:lnTo>
                    <a:pt x="121" y="72"/>
                  </a:lnTo>
                  <a:lnTo>
                    <a:pt x="118" y="114"/>
                  </a:lnTo>
                  <a:lnTo>
                    <a:pt x="118" y="207"/>
                  </a:lnTo>
                  <a:lnTo>
                    <a:pt x="113" y="241"/>
                  </a:lnTo>
                  <a:lnTo>
                    <a:pt x="72" y="253"/>
                  </a:lnTo>
                  <a:lnTo>
                    <a:pt x="45" y="270"/>
                  </a:lnTo>
                  <a:lnTo>
                    <a:pt x="45" y="304"/>
                  </a:lnTo>
                  <a:lnTo>
                    <a:pt x="510" y="304"/>
                  </a:lnTo>
                  <a:lnTo>
                    <a:pt x="510" y="4"/>
                  </a:lnTo>
                  <a:lnTo>
                    <a:pt x="357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258"/>
            <p:cNvSpPr>
              <a:spLocks/>
            </p:cNvSpPr>
            <p:nvPr/>
          </p:nvSpPr>
          <p:spPr bwMode="auto">
            <a:xfrm>
              <a:off x="4513112" y="4844717"/>
              <a:ext cx="609532" cy="554742"/>
            </a:xfrm>
            <a:custGeom>
              <a:avLst/>
              <a:gdLst>
                <a:gd name="T0" fmla="*/ 0 w 393"/>
                <a:gd name="T1" fmla="*/ 8 h 373"/>
                <a:gd name="T2" fmla="*/ 0 w 393"/>
                <a:gd name="T3" fmla="*/ 373 h 373"/>
                <a:gd name="T4" fmla="*/ 392 w 393"/>
                <a:gd name="T5" fmla="*/ 373 h 373"/>
                <a:gd name="T6" fmla="*/ 392 w 393"/>
                <a:gd name="T7" fmla="*/ 0 h 373"/>
                <a:gd name="T8" fmla="*/ 68 w 393"/>
                <a:gd name="T9" fmla="*/ 4 h 373"/>
                <a:gd name="T10" fmla="*/ 0 w 393"/>
                <a:gd name="T11" fmla="*/ 8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3" h="373">
                  <a:moveTo>
                    <a:pt x="0" y="8"/>
                  </a:moveTo>
                  <a:lnTo>
                    <a:pt x="0" y="372"/>
                  </a:lnTo>
                  <a:lnTo>
                    <a:pt x="392" y="372"/>
                  </a:lnTo>
                  <a:lnTo>
                    <a:pt x="392" y="0"/>
                  </a:lnTo>
                  <a:lnTo>
                    <a:pt x="68" y="4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259"/>
            <p:cNvSpPr>
              <a:spLocks/>
            </p:cNvSpPr>
            <p:nvPr/>
          </p:nvSpPr>
          <p:spPr bwMode="auto">
            <a:xfrm>
              <a:off x="5121093" y="4951512"/>
              <a:ext cx="389294" cy="447947"/>
            </a:xfrm>
            <a:custGeom>
              <a:avLst/>
              <a:gdLst>
                <a:gd name="T0" fmla="*/ 0 w 250"/>
                <a:gd name="T1" fmla="*/ 8 h 301"/>
                <a:gd name="T2" fmla="*/ 0 w 250"/>
                <a:gd name="T3" fmla="*/ 301 h 301"/>
                <a:gd name="T4" fmla="*/ 237 w 250"/>
                <a:gd name="T5" fmla="*/ 297 h 301"/>
                <a:gd name="T6" fmla="*/ 237 w 250"/>
                <a:gd name="T7" fmla="*/ 148 h 301"/>
                <a:gd name="T8" fmla="*/ 250 w 250"/>
                <a:gd name="T9" fmla="*/ 153 h 301"/>
                <a:gd name="T10" fmla="*/ 250 w 250"/>
                <a:gd name="T11" fmla="*/ 0 h 301"/>
                <a:gd name="T12" fmla="*/ 164 w 250"/>
                <a:gd name="T13" fmla="*/ 4 h 301"/>
                <a:gd name="T14" fmla="*/ 0 w 250"/>
                <a:gd name="T15" fmla="*/ 8 h 3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0" h="301">
                  <a:moveTo>
                    <a:pt x="0" y="8"/>
                  </a:moveTo>
                  <a:lnTo>
                    <a:pt x="0" y="300"/>
                  </a:lnTo>
                  <a:lnTo>
                    <a:pt x="236" y="296"/>
                  </a:lnTo>
                  <a:lnTo>
                    <a:pt x="236" y="148"/>
                  </a:lnTo>
                  <a:lnTo>
                    <a:pt x="249" y="152"/>
                  </a:lnTo>
                  <a:lnTo>
                    <a:pt x="249" y="0"/>
                  </a:lnTo>
                  <a:lnTo>
                    <a:pt x="163" y="4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260"/>
            <p:cNvSpPr>
              <a:spLocks/>
            </p:cNvSpPr>
            <p:nvPr/>
          </p:nvSpPr>
          <p:spPr bwMode="auto">
            <a:xfrm>
              <a:off x="5487122" y="4945579"/>
              <a:ext cx="280726" cy="444980"/>
            </a:xfrm>
            <a:custGeom>
              <a:avLst/>
              <a:gdLst>
                <a:gd name="T0" fmla="*/ 180 w 181"/>
                <a:gd name="T1" fmla="*/ 0 h 300"/>
                <a:gd name="T2" fmla="*/ 13 w 181"/>
                <a:gd name="T3" fmla="*/ 4 h 300"/>
                <a:gd name="T4" fmla="*/ 13 w 181"/>
                <a:gd name="T5" fmla="*/ 156 h 300"/>
                <a:gd name="T6" fmla="*/ 0 w 181"/>
                <a:gd name="T7" fmla="*/ 152 h 300"/>
                <a:gd name="T8" fmla="*/ 0 w 181"/>
                <a:gd name="T9" fmla="*/ 299 h 300"/>
                <a:gd name="T10" fmla="*/ 112 w 181"/>
                <a:gd name="T11" fmla="*/ 299 h 300"/>
                <a:gd name="T12" fmla="*/ 130 w 181"/>
                <a:gd name="T13" fmla="*/ 189 h 300"/>
                <a:gd name="T14" fmla="*/ 126 w 181"/>
                <a:gd name="T15" fmla="*/ 177 h 300"/>
                <a:gd name="T16" fmla="*/ 126 w 181"/>
                <a:gd name="T17" fmla="*/ 169 h 300"/>
                <a:gd name="T18" fmla="*/ 162 w 181"/>
                <a:gd name="T19" fmla="*/ 101 h 300"/>
                <a:gd name="T20" fmla="*/ 175 w 181"/>
                <a:gd name="T21" fmla="*/ 50 h 300"/>
                <a:gd name="T22" fmla="*/ 180 w 181"/>
                <a:gd name="T23" fmla="*/ 0 h 3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1" h="300">
                  <a:moveTo>
                    <a:pt x="180" y="0"/>
                  </a:moveTo>
                  <a:lnTo>
                    <a:pt x="13" y="4"/>
                  </a:lnTo>
                  <a:lnTo>
                    <a:pt x="13" y="156"/>
                  </a:lnTo>
                  <a:lnTo>
                    <a:pt x="0" y="152"/>
                  </a:lnTo>
                  <a:lnTo>
                    <a:pt x="0" y="299"/>
                  </a:lnTo>
                  <a:lnTo>
                    <a:pt x="112" y="299"/>
                  </a:lnTo>
                  <a:lnTo>
                    <a:pt x="130" y="189"/>
                  </a:lnTo>
                  <a:lnTo>
                    <a:pt x="126" y="177"/>
                  </a:lnTo>
                  <a:lnTo>
                    <a:pt x="126" y="169"/>
                  </a:lnTo>
                  <a:lnTo>
                    <a:pt x="162" y="101"/>
                  </a:lnTo>
                  <a:lnTo>
                    <a:pt x="175" y="50"/>
                  </a:lnTo>
                  <a:lnTo>
                    <a:pt x="18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261"/>
            <p:cNvSpPr>
              <a:spLocks/>
            </p:cNvSpPr>
            <p:nvPr/>
          </p:nvSpPr>
          <p:spPr bwMode="auto">
            <a:xfrm>
              <a:off x="2279711" y="5132471"/>
              <a:ext cx="539738" cy="528043"/>
            </a:xfrm>
            <a:custGeom>
              <a:avLst/>
              <a:gdLst>
                <a:gd name="T0" fmla="*/ 9 w 348"/>
                <a:gd name="T1" fmla="*/ 0 h 355"/>
                <a:gd name="T2" fmla="*/ 5 w 348"/>
                <a:gd name="T3" fmla="*/ 17 h 355"/>
                <a:gd name="T4" fmla="*/ 0 w 348"/>
                <a:gd name="T5" fmla="*/ 42 h 355"/>
                <a:gd name="T6" fmla="*/ 9 w 348"/>
                <a:gd name="T7" fmla="*/ 63 h 355"/>
                <a:gd name="T8" fmla="*/ 54 w 348"/>
                <a:gd name="T9" fmla="*/ 63 h 355"/>
                <a:gd name="T10" fmla="*/ 81 w 348"/>
                <a:gd name="T11" fmla="*/ 131 h 355"/>
                <a:gd name="T12" fmla="*/ 18 w 348"/>
                <a:gd name="T13" fmla="*/ 254 h 355"/>
                <a:gd name="T14" fmla="*/ 9 w 348"/>
                <a:gd name="T15" fmla="*/ 267 h 355"/>
                <a:gd name="T16" fmla="*/ 9 w 348"/>
                <a:gd name="T17" fmla="*/ 355 h 355"/>
                <a:gd name="T18" fmla="*/ 73 w 348"/>
                <a:gd name="T19" fmla="*/ 351 h 355"/>
                <a:gd name="T20" fmla="*/ 153 w 348"/>
                <a:gd name="T21" fmla="*/ 301 h 355"/>
                <a:gd name="T22" fmla="*/ 248 w 348"/>
                <a:gd name="T23" fmla="*/ 284 h 355"/>
                <a:gd name="T24" fmla="*/ 248 w 348"/>
                <a:gd name="T25" fmla="*/ 262 h 355"/>
                <a:gd name="T26" fmla="*/ 347 w 348"/>
                <a:gd name="T27" fmla="*/ 203 h 355"/>
                <a:gd name="T28" fmla="*/ 347 w 348"/>
                <a:gd name="T29" fmla="*/ 0 h 355"/>
                <a:gd name="T30" fmla="*/ 9 w 348"/>
                <a:gd name="T31" fmla="*/ 0 h 3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48" h="355">
                  <a:moveTo>
                    <a:pt x="9" y="0"/>
                  </a:moveTo>
                  <a:lnTo>
                    <a:pt x="5" y="17"/>
                  </a:lnTo>
                  <a:lnTo>
                    <a:pt x="0" y="42"/>
                  </a:lnTo>
                  <a:lnTo>
                    <a:pt x="9" y="63"/>
                  </a:lnTo>
                  <a:lnTo>
                    <a:pt x="54" y="63"/>
                  </a:lnTo>
                  <a:lnTo>
                    <a:pt x="81" y="131"/>
                  </a:lnTo>
                  <a:lnTo>
                    <a:pt x="18" y="253"/>
                  </a:lnTo>
                  <a:lnTo>
                    <a:pt x="9" y="266"/>
                  </a:lnTo>
                  <a:lnTo>
                    <a:pt x="9" y="354"/>
                  </a:lnTo>
                  <a:lnTo>
                    <a:pt x="73" y="350"/>
                  </a:lnTo>
                  <a:lnTo>
                    <a:pt x="153" y="300"/>
                  </a:lnTo>
                  <a:lnTo>
                    <a:pt x="248" y="283"/>
                  </a:lnTo>
                  <a:lnTo>
                    <a:pt x="248" y="261"/>
                  </a:lnTo>
                  <a:lnTo>
                    <a:pt x="347" y="202"/>
                  </a:lnTo>
                  <a:lnTo>
                    <a:pt x="347" y="0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262"/>
            <p:cNvSpPr>
              <a:spLocks/>
            </p:cNvSpPr>
            <p:nvPr/>
          </p:nvSpPr>
          <p:spPr bwMode="auto">
            <a:xfrm>
              <a:off x="2296772" y="5381660"/>
              <a:ext cx="769282" cy="907760"/>
            </a:xfrm>
            <a:custGeom>
              <a:avLst/>
              <a:gdLst>
                <a:gd name="T0" fmla="*/ 337 w 497"/>
                <a:gd name="T1" fmla="*/ 33 h 611"/>
                <a:gd name="T2" fmla="*/ 239 w 497"/>
                <a:gd name="T3" fmla="*/ 92 h 611"/>
                <a:gd name="T4" fmla="*/ 239 w 497"/>
                <a:gd name="T5" fmla="*/ 114 h 611"/>
                <a:gd name="T6" fmla="*/ 144 w 497"/>
                <a:gd name="T7" fmla="*/ 130 h 611"/>
                <a:gd name="T8" fmla="*/ 63 w 497"/>
                <a:gd name="T9" fmla="*/ 180 h 611"/>
                <a:gd name="T10" fmla="*/ 0 w 497"/>
                <a:gd name="T11" fmla="*/ 185 h 611"/>
                <a:gd name="T12" fmla="*/ 0 w 497"/>
                <a:gd name="T13" fmla="*/ 223 h 611"/>
                <a:gd name="T14" fmla="*/ 17 w 497"/>
                <a:gd name="T15" fmla="*/ 248 h 611"/>
                <a:gd name="T16" fmla="*/ 36 w 497"/>
                <a:gd name="T17" fmla="*/ 265 h 611"/>
                <a:gd name="T18" fmla="*/ 36 w 497"/>
                <a:gd name="T19" fmla="*/ 308 h 611"/>
                <a:gd name="T20" fmla="*/ 54 w 497"/>
                <a:gd name="T21" fmla="*/ 392 h 611"/>
                <a:gd name="T22" fmla="*/ 99 w 497"/>
                <a:gd name="T23" fmla="*/ 414 h 611"/>
                <a:gd name="T24" fmla="*/ 144 w 497"/>
                <a:gd name="T25" fmla="*/ 442 h 611"/>
                <a:gd name="T26" fmla="*/ 171 w 497"/>
                <a:gd name="T27" fmla="*/ 455 h 611"/>
                <a:gd name="T28" fmla="*/ 287 w 497"/>
                <a:gd name="T29" fmla="*/ 497 h 611"/>
                <a:gd name="T30" fmla="*/ 369 w 497"/>
                <a:gd name="T31" fmla="*/ 611 h 611"/>
                <a:gd name="T32" fmla="*/ 490 w 497"/>
                <a:gd name="T33" fmla="*/ 611 h 611"/>
                <a:gd name="T34" fmla="*/ 490 w 497"/>
                <a:gd name="T35" fmla="*/ 350 h 611"/>
                <a:gd name="T36" fmla="*/ 495 w 497"/>
                <a:gd name="T37" fmla="*/ 0 h 611"/>
                <a:gd name="T38" fmla="*/ 441 w 497"/>
                <a:gd name="T39" fmla="*/ 4 h 611"/>
                <a:gd name="T40" fmla="*/ 337 w 497"/>
                <a:gd name="T41" fmla="*/ 33 h 6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97" h="611">
                  <a:moveTo>
                    <a:pt x="338" y="33"/>
                  </a:moveTo>
                  <a:lnTo>
                    <a:pt x="239" y="92"/>
                  </a:lnTo>
                  <a:lnTo>
                    <a:pt x="239" y="114"/>
                  </a:lnTo>
                  <a:lnTo>
                    <a:pt x="144" y="130"/>
                  </a:lnTo>
                  <a:lnTo>
                    <a:pt x="63" y="180"/>
                  </a:lnTo>
                  <a:lnTo>
                    <a:pt x="0" y="185"/>
                  </a:lnTo>
                  <a:lnTo>
                    <a:pt x="0" y="223"/>
                  </a:lnTo>
                  <a:lnTo>
                    <a:pt x="17" y="248"/>
                  </a:lnTo>
                  <a:lnTo>
                    <a:pt x="36" y="265"/>
                  </a:lnTo>
                  <a:lnTo>
                    <a:pt x="36" y="307"/>
                  </a:lnTo>
                  <a:lnTo>
                    <a:pt x="54" y="391"/>
                  </a:lnTo>
                  <a:lnTo>
                    <a:pt x="99" y="413"/>
                  </a:lnTo>
                  <a:lnTo>
                    <a:pt x="144" y="441"/>
                  </a:lnTo>
                  <a:lnTo>
                    <a:pt x="171" y="454"/>
                  </a:lnTo>
                  <a:lnTo>
                    <a:pt x="288" y="496"/>
                  </a:lnTo>
                  <a:lnTo>
                    <a:pt x="370" y="610"/>
                  </a:lnTo>
                  <a:lnTo>
                    <a:pt x="491" y="610"/>
                  </a:lnTo>
                  <a:lnTo>
                    <a:pt x="491" y="349"/>
                  </a:lnTo>
                  <a:lnTo>
                    <a:pt x="496" y="0"/>
                  </a:lnTo>
                  <a:lnTo>
                    <a:pt x="442" y="4"/>
                  </a:lnTo>
                  <a:lnTo>
                    <a:pt x="338" y="3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Freeform 263"/>
            <p:cNvSpPr>
              <a:spLocks/>
            </p:cNvSpPr>
            <p:nvPr/>
          </p:nvSpPr>
          <p:spPr bwMode="auto">
            <a:xfrm>
              <a:off x="3055197" y="5381660"/>
              <a:ext cx="614185" cy="519144"/>
            </a:xfrm>
            <a:custGeom>
              <a:avLst/>
              <a:gdLst>
                <a:gd name="T0" fmla="*/ 159 w 396"/>
                <a:gd name="T1" fmla="*/ 33 h 350"/>
                <a:gd name="T2" fmla="*/ 140 w 396"/>
                <a:gd name="T3" fmla="*/ 33 h 350"/>
                <a:gd name="T4" fmla="*/ 87 w 396"/>
                <a:gd name="T5" fmla="*/ 8 h 350"/>
                <a:gd name="T6" fmla="*/ 5 w 396"/>
                <a:gd name="T7" fmla="*/ 0 h 350"/>
                <a:gd name="T8" fmla="*/ 0 w 396"/>
                <a:gd name="T9" fmla="*/ 349 h 350"/>
                <a:gd name="T10" fmla="*/ 395 w 396"/>
                <a:gd name="T11" fmla="*/ 349 h 350"/>
                <a:gd name="T12" fmla="*/ 395 w 396"/>
                <a:gd name="T13" fmla="*/ 13 h 350"/>
                <a:gd name="T14" fmla="*/ 353 w 396"/>
                <a:gd name="T15" fmla="*/ 37 h 350"/>
                <a:gd name="T16" fmla="*/ 341 w 396"/>
                <a:gd name="T17" fmla="*/ 29 h 350"/>
                <a:gd name="T18" fmla="*/ 304 w 396"/>
                <a:gd name="T19" fmla="*/ 25 h 350"/>
                <a:gd name="T20" fmla="*/ 277 w 396"/>
                <a:gd name="T21" fmla="*/ 25 h 350"/>
                <a:gd name="T22" fmla="*/ 258 w 396"/>
                <a:gd name="T23" fmla="*/ 20 h 350"/>
                <a:gd name="T24" fmla="*/ 254 w 396"/>
                <a:gd name="T25" fmla="*/ 50 h 350"/>
                <a:gd name="T26" fmla="*/ 199 w 396"/>
                <a:gd name="T27" fmla="*/ 37 h 350"/>
                <a:gd name="T28" fmla="*/ 159 w 396"/>
                <a:gd name="T29" fmla="*/ 33 h 3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96" h="350">
                  <a:moveTo>
                    <a:pt x="159" y="33"/>
                  </a:moveTo>
                  <a:lnTo>
                    <a:pt x="140" y="33"/>
                  </a:lnTo>
                  <a:lnTo>
                    <a:pt x="87" y="8"/>
                  </a:lnTo>
                  <a:lnTo>
                    <a:pt x="5" y="0"/>
                  </a:lnTo>
                  <a:lnTo>
                    <a:pt x="0" y="349"/>
                  </a:lnTo>
                  <a:lnTo>
                    <a:pt x="395" y="349"/>
                  </a:lnTo>
                  <a:lnTo>
                    <a:pt x="395" y="13"/>
                  </a:lnTo>
                  <a:lnTo>
                    <a:pt x="353" y="37"/>
                  </a:lnTo>
                  <a:lnTo>
                    <a:pt x="341" y="29"/>
                  </a:lnTo>
                  <a:lnTo>
                    <a:pt x="304" y="25"/>
                  </a:lnTo>
                  <a:lnTo>
                    <a:pt x="277" y="25"/>
                  </a:lnTo>
                  <a:lnTo>
                    <a:pt x="258" y="20"/>
                  </a:lnTo>
                  <a:lnTo>
                    <a:pt x="254" y="50"/>
                  </a:lnTo>
                  <a:lnTo>
                    <a:pt x="199" y="37"/>
                  </a:lnTo>
                  <a:lnTo>
                    <a:pt x="159" y="3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264"/>
            <p:cNvSpPr>
              <a:spLocks/>
            </p:cNvSpPr>
            <p:nvPr/>
          </p:nvSpPr>
          <p:spPr bwMode="auto">
            <a:xfrm>
              <a:off x="3055197" y="5899321"/>
              <a:ext cx="614185" cy="390099"/>
            </a:xfrm>
            <a:custGeom>
              <a:avLst/>
              <a:gdLst>
                <a:gd name="T0" fmla="*/ 0 w 396"/>
                <a:gd name="T1" fmla="*/ 0 h 262"/>
                <a:gd name="T2" fmla="*/ 0 w 396"/>
                <a:gd name="T3" fmla="*/ 262 h 262"/>
                <a:gd name="T4" fmla="*/ 395 w 396"/>
                <a:gd name="T5" fmla="*/ 258 h 262"/>
                <a:gd name="T6" fmla="*/ 395 w 396"/>
                <a:gd name="T7" fmla="*/ 0 h 262"/>
                <a:gd name="T8" fmla="*/ 0 w 396"/>
                <a:gd name="T9" fmla="*/ 0 h 2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6" h="262">
                  <a:moveTo>
                    <a:pt x="0" y="0"/>
                  </a:moveTo>
                  <a:lnTo>
                    <a:pt x="0" y="261"/>
                  </a:lnTo>
                  <a:lnTo>
                    <a:pt x="395" y="257"/>
                  </a:lnTo>
                  <a:lnTo>
                    <a:pt x="395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Freeform 265"/>
            <p:cNvSpPr>
              <a:spLocks/>
            </p:cNvSpPr>
            <p:nvPr/>
          </p:nvSpPr>
          <p:spPr bwMode="auto">
            <a:xfrm>
              <a:off x="3667832" y="5301564"/>
              <a:ext cx="846831" cy="544359"/>
            </a:xfrm>
            <a:custGeom>
              <a:avLst/>
              <a:gdLst>
                <a:gd name="T0" fmla="*/ 81 w 546"/>
                <a:gd name="T1" fmla="*/ 0 h 367"/>
                <a:gd name="T2" fmla="*/ 81 w 546"/>
                <a:gd name="T3" fmla="*/ 30 h 367"/>
                <a:gd name="T4" fmla="*/ 67 w 546"/>
                <a:gd name="T5" fmla="*/ 42 h 367"/>
                <a:gd name="T6" fmla="*/ 22 w 546"/>
                <a:gd name="T7" fmla="*/ 47 h 367"/>
                <a:gd name="T8" fmla="*/ 0 w 546"/>
                <a:gd name="T9" fmla="*/ 68 h 367"/>
                <a:gd name="T10" fmla="*/ 0 w 546"/>
                <a:gd name="T11" fmla="*/ 362 h 367"/>
                <a:gd name="T12" fmla="*/ 324 w 546"/>
                <a:gd name="T13" fmla="*/ 362 h 367"/>
                <a:gd name="T14" fmla="*/ 545 w 546"/>
                <a:gd name="T15" fmla="*/ 366 h 367"/>
                <a:gd name="T16" fmla="*/ 545 w 546"/>
                <a:gd name="T17" fmla="*/ 0 h 367"/>
                <a:gd name="T18" fmla="*/ 81 w 546"/>
                <a:gd name="T19" fmla="*/ 0 h 3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46" h="367">
                  <a:moveTo>
                    <a:pt x="81" y="0"/>
                  </a:moveTo>
                  <a:lnTo>
                    <a:pt x="81" y="30"/>
                  </a:lnTo>
                  <a:lnTo>
                    <a:pt x="67" y="42"/>
                  </a:lnTo>
                  <a:lnTo>
                    <a:pt x="22" y="47"/>
                  </a:lnTo>
                  <a:lnTo>
                    <a:pt x="0" y="68"/>
                  </a:lnTo>
                  <a:lnTo>
                    <a:pt x="0" y="362"/>
                  </a:lnTo>
                  <a:lnTo>
                    <a:pt x="324" y="362"/>
                  </a:lnTo>
                  <a:lnTo>
                    <a:pt x="545" y="366"/>
                  </a:lnTo>
                  <a:lnTo>
                    <a:pt x="545" y="0"/>
                  </a:lnTo>
                  <a:lnTo>
                    <a:pt x="8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266"/>
            <p:cNvSpPr>
              <a:spLocks/>
            </p:cNvSpPr>
            <p:nvPr/>
          </p:nvSpPr>
          <p:spPr bwMode="auto">
            <a:xfrm>
              <a:off x="3667832" y="5838507"/>
              <a:ext cx="504066" cy="444980"/>
            </a:xfrm>
            <a:custGeom>
              <a:avLst/>
              <a:gdLst>
                <a:gd name="T0" fmla="*/ 0 w 325"/>
                <a:gd name="T1" fmla="*/ 0 h 301"/>
                <a:gd name="T2" fmla="*/ 0 w 325"/>
                <a:gd name="T3" fmla="*/ 299 h 301"/>
                <a:gd name="T4" fmla="*/ 324 w 325"/>
                <a:gd name="T5" fmla="*/ 295 h 301"/>
                <a:gd name="T6" fmla="*/ 324 w 325"/>
                <a:gd name="T7" fmla="*/ 0 h 301"/>
                <a:gd name="T8" fmla="*/ 0 w 325"/>
                <a:gd name="T9" fmla="*/ 0 h 3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5" h="301">
                  <a:moveTo>
                    <a:pt x="0" y="0"/>
                  </a:moveTo>
                  <a:lnTo>
                    <a:pt x="0" y="300"/>
                  </a:lnTo>
                  <a:lnTo>
                    <a:pt x="324" y="296"/>
                  </a:lnTo>
                  <a:lnTo>
                    <a:pt x="324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267"/>
            <p:cNvSpPr>
              <a:spLocks/>
            </p:cNvSpPr>
            <p:nvPr/>
          </p:nvSpPr>
          <p:spPr bwMode="auto">
            <a:xfrm>
              <a:off x="4170347" y="5838507"/>
              <a:ext cx="589370" cy="439047"/>
            </a:xfrm>
            <a:custGeom>
              <a:avLst/>
              <a:gdLst>
                <a:gd name="T0" fmla="*/ 0 w 379"/>
                <a:gd name="T1" fmla="*/ 0 h 297"/>
                <a:gd name="T2" fmla="*/ 0 w 379"/>
                <a:gd name="T3" fmla="*/ 295 h 297"/>
                <a:gd name="T4" fmla="*/ 379 w 379"/>
                <a:gd name="T5" fmla="*/ 295 h 297"/>
                <a:gd name="T6" fmla="*/ 379 w 379"/>
                <a:gd name="T7" fmla="*/ 0 h 297"/>
                <a:gd name="T8" fmla="*/ 222 w 379"/>
                <a:gd name="T9" fmla="*/ 4 h 297"/>
                <a:gd name="T10" fmla="*/ 0 w 379"/>
                <a:gd name="T11" fmla="*/ 0 h 2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9" h="297">
                  <a:moveTo>
                    <a:pt x="0" y="0"/>
                  </a:moveTo>
                  <a:lnTo>
                    <a:pt x="0" y="296"/>
                  </a:lnTo>
                  <a:lnTo>
                    <a:pt x="378" y="296"/>
                  </a:lnTo>
                  <a:lnTo>
                    <a:pt x="378" y="0"/>
                  </a:lnTo>
                  <a:lnTo>
                    <a:pt x="221" y="4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268"/>
            <p:cNvSpPr>
              <a:spLocks/>
            </p:cNvSpPr>
            <p:nvPr/>
          </p:nvSpPr>
          <p:spPr bwMode="auto">
            <a:xfrm>
              <a:off x="4756614" y="5832573"/>
              <a:ext cx="505617" cy="444980"/>
            </a:xfrm>
            <a:custGeom>
              <a:avLst/>
              <a:gdLst>
                <a:gd name="T0" fmla="*/ 0 w 326"/>
                <a:gd name="T1" fmla="*/ 299 h 301"/>
                <a:gd name="T2" fmla="*/ 325 w 326"/>
                <a:gd name="T3" fmla="*/ 295 h 301"/>
                <a:gd name="T4" fmla="*/ 325 w 326"/>
                <a:gd name="T5" fmla="*/ 0 h 301"/>
                <a:gd name="T6" fmla="*/ 149 w 326"/>
                <a:gd name="T7" fmla="*/ 0 h 301"/>
                <a:gd name="T8" fmla="*/ 0 w 326"/>
                <a:gd name="T9" fmla="*/ 4 h 301"/>
                <a:gd name="T10" fmla="*/ 0 w 326"/>
                <a:gd name="T11" fmla="*/ 299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6" h="301">
                  <a:moveTo>
                    <a:pt x="0" y="300"/>
                  </a:moveTo>
                  <a:lnTo>
                    <a:pt x="325" y="296"/>
                  </a:lnTo>
                  <a:lnTo>
                    <a:pt x="325" y="0"/>
                  </a:lnTo>
                  <a:lnTo>
                    <a:pt x="149" y="0"/>
                  </a:lnTo>
                  <a:lnTo>
                    <a:pt x="0" y="4"/>
                  </a:lnTo>
                  <a:lnTo>
                    <a:pt x="0" y="30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269"/>
            <p:cNvSpPr>
              <a:spLocks/>
            </p:cNvSpPr>
            <p:nvPr/>
          </p:nvSpPr>
          <p:spPr bwMode="auto">
            <a:xfrm>
              <a:off x="4989260" y="5389076"/>
              <a:ext cx="505617" cy="443497"/>
            </a:xfrm>
            <a:custGeom>
              <a:avLst/>
              <a:gdLst>
                <a:gd name="T0" fmla="*/ 0 w 326"/>
                <a:gd name="T1" fmla="*/ 4 h 299"/>
                <a:gd name="T2" fmla="*/ 0 w 326"/>
                <a:gd name="T3" fmla="*/ 298 h 299"/>
                <a:gd name="T4" fmla="*/ 175 w 326"/>
                <a:gd name="T5" fmla="*/ 298 h 299"/>
                <a:gd name="T6" fmla="*/ 325 w 326"/>
                <a:gd name="T7" fmla="*/ 290 h 299"/>
                <a:gd name="T8" fmla="*/ 320 w 326"/>
                <a:gd name="T9" fmla="*/ 0 h 299"/>
                <a:gd name="T10" fmla="*/ 85 w 326"/>
                <a:gd name="T11" fmla="*/ 4 h 299"/>
                <a:gd name="T12" fmla="*/ 0 w 326"/>
                <a:gd name="T13" fmla="*/ 4 h 2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26" h="299">
                  <a:moveTo>
                    <a:pt x="0" y="4"/>
                  </a:moveTo>
                  <a:lnTo>
                    <a:pt x="0" y="298"/>
                  </a:lnTo>
                  <a:lnTo>
                    <a:pt x="175" y="298"/>
                  </a:lnTo>
                  <a:lnTo>
                    <a:pt x="325" y="290"/>
                  </a:lnTo>
                  <a:lnTo>
                    <a:pt x="320" y="0"/>
                  </a:lnTo>
                  <a:lnTo>
                    <a:pt x="85" y="4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270"/>
            <p:cNvSpPr>
              <a:spLocks/>
            </p:cNvSpPr>
            <p:nvPr/>
          </p:nvSpPr>
          <p:spPr bwMode="auto">
            <a:xfrm>
              <a:off x="5487122" y="5389076"/>
              <a:ext cx="280726" cy="431631"/>
            </a:xfrm>
            <a:custGeom>
              <a:avLst/>
              <a:gdLst>
                <a:gd name="T0" fmla="*/ 0 w 181"/>
                <a:gd name="T1" fmla="*/ 0 h 291"/>
                <a:gd name="T2" fmla="*/ 5 w 181"/>
                <a:gd name="T3" fmla="*/ 290 h 291"/>
                <a:gd name="T4" fmla="*/ 180 w 181"/>
                <a:gd name="T5" fmla="*/ 290 h 291"/>
                <a:gd name="T6" fmla="*/ 166 w 181"/>
                <a:gd name="T7" fmla="*/ 274 h 291"/>
                <a:gd name="T8" fmla="*/ 153 w 181"/>
                <a:gd name="T9" fmla="*/ 215 h 291"/>
                <a:gd name="T10" fmla="*/ 144 w 181"/>
                <a:gd name="T11" fmla="*/ 151 h 291"/>
                <a:gd name="T12" fmla="*/ 130 w 181"/>
                <a:gd name="T13" fmla="*/ 155 h 291"/>
                <a:gd name="T14" fmla="*/ 121 w 181"/>
                <a:gd name="T15" fmla="*/ 143 h 291"/>
                <a:gd name="T16" fmla="*/ 121 w 181"/>
                <a:gd name="T17" fmla="*/ 126 h 291"/>
                <a:gd name="T18" fmla="*/ 140 w 181"/>
                <a:gd name="T19" fmla="*/ 118 h 291"/>
                <a:gd name="T20" fmla="*/ 112 w 181"/>
                <a:gd name="T21" fmla="*/ 0 h 291"/>
                <a:gd name="T22" fmla="*/ 0 w 181"/>
                <a:gd name="T23" fmla="*/ 0 h 2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1" h="291">
                  <a:moveTo>
                    <a:pt x="0" y="0"/>
                  </a:moveTo>
                  <a:lnTo>
                    <a:pt x="5" y="290"/>
                  </a:lnTo>
                  <a:lnTo>
                    <a:pt x="180" y="290"/>
                  </a:lnTo>
                  <a:lnTo>
                    <a:pt x="166" y="274"/>
                  </a:lnTo>
                  <a:lnTo>
                    <a:pt x="153" y="215"/>
                  </a:lnTo>
                  <a:lnTo>
                    <a:pt x="144" y="151"/>
                  </a:lnTo>
                  <a:lnTo>
                    <a:pt x="130" y="155"/>
                  </a:lnTo>
                  <a:lnTo>
                    <a:pt x="121" y="143"/>
                  </a:lnTo>
                  <a:lnTo>
                    <a:pt x="121" y="126"/>
                  </a:lnTo>
                  <a:lnTo>
                    <a:pt x="140" y="118"/>
                  </a:lnTo>
                  <a:lnTo>
                    <a:pt x="112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271"/>
            <p:cNvSpPr>
              <a:spLocks/>
            </p:cNvSpPr>
            <p:nvPr/>
          </p:nvSpPr>
          <p:spPr bwMode="auto">
            <a:xfrm>
              <a:off x="5262231" y="5820707"/>
              <a:ext cx="547493" cy="311486"/>
            </a:xfrm>
            <a:custGeom>
              <a:avLst/>
              <a:gdLst>
                <a:gd name="T0" fmla="*/ 0 w 354"/>
                <a:gd name="T1" fmla="*/ 209 h 211"/>
                <a:gd name="T2" fmla="*/ 91 w 354"/>
                <a:gd name="T3" fmla="*/ 209 h 211"/>
                <a:gd name="T4" fmla="*/ 86 w 354"/>
                <a:gd name="T5" fmla="*/ 192 h 211"/>
                <a:gd name="T6" fmla="*/ 86 w 354"/>
                <a:gd name="T7" fmla="*/ 158 h 211"/>
                <a:gd name="T8" fmla="*/ 329 w 354"/>
                <a:gd name="T9" fmla="*/ 158 h 211"/>
                <a:gd name="T10" fmla="*/ 343 w 354"/>
                <a:gd name="T11" fmla="*/ 146 h 211"/>
                <a:gd name="T12" fmla="*/ 352 w 354"/>
                <a:gd name="T13" fmla="*/ 129 h 211"/>
                <a:gd name="T14" fmla="*/ 352 w 354"/>
                <a:gd name="T15" fmla="*/ 34 h 211"/>
                <a:gd name="T16" fmla="*/ 324 w 354"/>
                <a:gd name="T17" fmla="*/ 0 h 211"/>
                <a:gd name="T18" fmla="*/ 150 w 354"/>
                <a:gd name="T19" fmla="*/ 0 h 211"/>
                <a:gd name="T20" fmla="*/ 0 w 354"/>
                <a:gd name="T21" fmla="*/ 8 h 211"/>
                <a:gd name="T22" fmla="*/ 0 w 354"/>
                <a:gd name="T23" fmla="*/ 209 h 2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54" h="211">
                  <a:moveTo>
                    <a:pt x="0" y="210"/>
                  </a:moveTo>
                  <a:lnTo>
                    <a:pt x="91" y="210"/>
                  </a:lnTo>
                  <a:lnTo>
                    <a:pt x="86" y="193"/>
                  </a:lnTo>
                  <a:lnTo>
                    <a:pt x="86" y="159"/>
                  </a:lnTo>
                  <a:lnTo>
                    <a:pt x="330" y="159"/>
                  </a:lnTo>
                  <a:lnTo>
                    <a:pt x="344" y="147"/>
                  </a:lnTo>
                  <a:lnTo>
                    <a:pt x="353" y="130"/>
                  </a:lnTo>
                  <a:lnTo>
                    <a:pt x="353" y="34"/>
                  </a:lnTo>
                  <a:lnTo>
                    <a:pt x="325" y="0"/>
                  </a:lnTo>
                  <a:lnTo>
                    <a:pt x="150" y="0"/>
                  </a:lnTo>
                  <a:lnTo>
                    <a:pt x="0" y="8"/>
                  </a:lnTo>
                  <a:lnTo>
                    <a:pt x="0" y="21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272"/>
            <p:cNvSpPr>
              <a:spLocks/>
            </p:cNvSpPr>
            <p:nvPr/>
          </p:nvSpPr>
          <p:spPr bwMode="auto">
            <a:xfrm>
              <a:off x="5262231" y="6058030"/>
              <a:ext cx="535086" cy="210624"/>
            </a:xfrm>
            <a:custGeom>
              <a:avLst/>
              <a:gdLst>
                <a:gd name="T0" fmla="*/ 0 w 346"/>
                <a:gd name="T1" fmla="*/ 141 h 143"/>
                <a:gd name="T2" fmla="*/ 344 w 346"/>
                <a:gd name="T3" fmla="*/ 137 h 143"/>
                <a:gd name="T4" fmla="*/ 330 w 346"/>
                <a:gd name="T5" fmla="*/ 0 h 143"/>
                <a:gd name="T6" fmla="*/ 87 w 346"/>
                <a:gd name="T7" fmla="*/ 0 h 143"/>
                <a:gd name="T8" fmla="*/ 87 w 346"/>
                <a:gd name="T9" fmla="*/ 34 h 143"/>
                <a:gd name="T10" fmla="*/ 91 w 346"/>
                <a:gd name="T11" fmla="*/ 50 h 143"/>
                <a:gd name="T12" fmla="*/ 0 w 346"/>
                <a:gd name="T13" fmla="*/ 50 h 143"/>
                <a:gd name="T14" fmla="*/ 0 w 346"/>
                <a:gd name="T15" fmla="*/ 141 h 1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6" h="143">
                  <a:moveTo>
                    <a:pt x="0" y="142"/>
                  </a:moveTo>
                  <a:lnTo>
                    <a:pt x="345" y="138"/>
                  </a:lnTo>
                  <a:lnTo>
                    <a:pt x="331" y="0"/>
                  </a:lnTo>
                  <a:lnTo>
                    <a:pt x="87" y="0"/>
                  </a:lnTo>
                  <a:lnTo>
                    <a:pt x="87" y="34"/>
                  </a:lnTo>
                  <a:lnTo>
                    <a:pt x="91" y="50"/>
                  </a:lnTo>
                  <a:lnTo>
                    <a:pt x="0" y="50"/>
                  </a:lnTo>
                  <a:lnTo>
                    <a:pt x="0" y="14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Freeform 273"/>
            <p:cNvSpPr>
              <a:spLocks/>
            </p:cNvSpPr>
            <p:nvPr/>
          </p:nvSpPr>
          <p:spPr bwMode="auto">
            <a:xfrm>
              <a:off x="3494123" y="4327056"/>
              <a:ext cx="75998" cy="259572"/>
            </a:xfrm>
            <a:custGeom>
              <a:avLst/>
              <a:gdLst>
                <a:gd name="T0" fmla="*/ 0 w 50"/>
                <a:gd name="T1" fmla="*/ 0 h 174"/>
                <a:gd name="T2" fmla="*/ 0 w 50"/>
                <a:gd name="T3" fmla="*/ 30 h 174"/>
                <a:gd name="T4" fmla="*/ 17 w 50"/>
                <a:gd name="T5" fmla="*/ 84 h 174"/>
                <a:gd name="T6" fmla="*/ 5 w 50"/>
                <a:gd name="T7" fmla="*/ 136 h 174"/>
                <a:gd name="T8" fmla="*/ 34 w 50"/>
                <a:gd name="T9" fmla="*/ 174 h 174"/>
                <a:gd name="T10" fmla="*/ 39 w 50"/>
                <a:gd name="T11" fmla="*/ 132 h 174"/>
                <a:gd name="T12" fmla="*/ 48 w 50"/>
                <a:gd name="T13" fmla="*/ 84 h 174"/>
                <a:gd name="T14" fmla="*/ 30 w 50"/>
                <a:gd name="T15" fmla="*/ 67 h 174"/>
                <a:gd name="T16" fmla="*/ 0 w 50"/>
                <a:gd name="T17" fmla="*/ 0 h 1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174">
                  <a:moveTo>
                    <a:pt x="0" y="0"/>
                  </a:moveTo>
                  <a:lnTo>
                    <a:pt x="0" y="30"/>
                  </a:lnTo>
                  <a:lnTo>
                    <a:pt x="17" y="84"/>
                  </a:lnTo>
                  <a:lnTo>
                    <a:pt x="5" y="135"/>
                  </a:lnTo>
                  <a:lnTo>
                    <a:pt x="35" y="173"/>
                  </a:lnTo>
                  <a:lnTo>
                    <a:pt x="40" y="131"/>
                  </a:lnTo>
                  <a:lnTo>
                    <a:pt x="49" y="84"/>
                  </a:lnTo>
                  <a:lnTo>
                    <a:pt x="31" y="67"/>
                  </a:lnTo>
                  <a:lnTo>
                    <a:pt x="0" y="0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Freeform 274"/>
            <p:cNvSpPr>
              <a:spLocks/>
            </p:cNvSpPr>
            <p:nvPr/>
          </p:nvSpPr>
          <p:spPr bwMode="auto">
            <a:xfrm>
              <a:off x="3456899" y="4095667"/>
              <a:ext cx="169056" cy="232873"/>
            </a:xfrm>
            <a:custGeom>
              <a:avLst/>
              <a:gdLst>
                <a:gd name="T0" fmla="*/ 81 w 110"/>
                <a:gd name="T1" fmla="*/ 0 h 157"/>
                <a:gd name="T2" fmla="*/ 72 w 110"/>
                <a:gd name="T3" fmla="*/ 38 h 157"/>
                <a:gd name="T4" fmla="*/ 0 w 110"/>
                <a:gd name="T5" fmla="*/ 84 h 157"/>
                <a:gd name="T6" fmla="*/ 23 w 110"/>
                <a:gd name="T7" fmla="*/ 156 h 157"/>
                <a:gd name="T8" fmla="*/ 63 w 110"/>
                <a:gd name="T9" fmla="*/ 139 h 157"/>
                <a:gd name="T10" fmla="*/ 55 w 110"/>
                <a:gd name="T11" fmla="*/ 105 h 157"/>
                <a:gd name="T12" fmla="*/ 99 w 110"/>
                <a:gd name="T13" fmla="*/ 51 h 157"/>
                <a:gd name="T14" fmla="*/ 108 w 110"/>
                <a:gd name="T15" fmla="*/ 0 h 157"/>
                <a:gd name="T16" fmla="*/ 81 w 110"/>
                <a:gd name="T17" fmla="*/ 0 h 1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0" h="157">
                  <a:moveTo>
                    <a:pt x="82" y="0"/>
                  </a:moveTo>
                  <a:lnTo>
                    <a:pt x="73" y="38"/>
                  </a:lnTo>
                  <a:lnTo>
                    <a:pt x="0" y="84"/>
                  </a:lnTo>
                  <a:lnTo>
                    <a:pt x="23" y="156"/>
                  </a:lnTo>
                  <a:lnTo>
                    <a:pt x="64" y="139"/>
                  </a:lnTo>
                  <a:lnTo>
                    <a:pt x="55" y="105"/>
                  </a:lnTo>
                  <a:lnTo>
                    <a:pt x="100" y="51"/>
                  </a:lnTo>
                  <a:lnTo>
                    <a:pt x="109" y="0"/>
                  </a:lnTo>
                  <a:lnTo>
                    <a:pt x="82" y="0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275"/>
            <p:cNvSpPr>
              <a:spLocks/>
            </p:cNvSpPr>
            <p:nvPr/>
          </p:nvSpPr>
          <p:spPr bwMode="auto">
            <a:xfrm>
              <a:off x="3494123" y="4095667"/>
              <a:ext cx="417212" cy="757950"/>
            </a:xfrm>
            <a:custGeom>
              <a:avLst/>
              <a:gdLst>
                <a:gd name="T0" fmla="*/ 85 w 270"/>
                <a:gd name="T1" fmla="*/ 0 h 510"/>
                <a:gd name="T2" fmla="*/ 76 w 270"/>
                <a:gd name="T3" fmla="*/ 51 h 510"/>
                <a:gd name="T4" fmla="*/ 31 w 270"/>
                <a:gd name="T5" fmla="*/ 105 h 510"/>
                <a:gd name="T6" fmla="*/ 40 w 270"/>
                <a:gd name="T7" fmla="*/ 139 h 510"/>
                <a:gd name="T8" fmla="*/ 0 w 270"/>
                <a:gd name="T9" fmla="*/ 156 h 510"/>
                <a:gd name="T10" fmla="*/ 31 w 270"/>
                <a:gd name="T11" fmla="*/ 223 h 510"/>
                <a:gd name="T12" fmla="*/ 49 w 270"/>
                <a:gd name="T13" fmla="*/ 240 h 510"/>
                <a:gd name="T14" fmla="*/ 40 w 270"/>
                <a:gd name="T15" fmla="*/ 287 h 510"/>
                <a:gd name="T16" fmla="*/ 36 w 270"/>
                <a:gd name="T17" fmla="*/ 330 h 510"/>
                <a:gd name="T18" fmla="*/ 62 w 270"/>
                <a:gd name="T19" fmla="*/ 358 h 510"/>
                <a:gd name="T20" fmla="*/ 147 w 270"/>
                <a:gd name="T21" fmla="*/ 510 h 510"/>
                <a:gd name="T22" fmla="*/ 268 w 270"/>
                <a:gd name="T23" fmla="*/ 510 h 510"/>
                <a:gd name="T24" fmla="*/ 268 w 270"/>
                <a:gd name="T25" fmla="*/ 0 h 510"/>
                <a:gd name="T26" fmla="*/ 85 w 270"/>
                <a:gd name="T27" fmla="*/ 0 h 5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0" h="510">
                  <a:moveTo>
                    <a:pt x="85" y="0"/>
                  </a:moveTo>
                  <a:lnTo>
                    <a:pt x="76" y="51"/>
                  </a:lnTo>
                  <a:lnTo>
                    <a:pt x="31" y="105"/>
                  </a:lnTo>
                  <a:lnTo>
                    <a:pt x="40" y="139"/>
                  </a:lnTo>
                  <a:lnTo>
                    <a:pt x="0" y="156"/>
                  </a:lnTo>
                  <a:lnTo>
                    <a:pt x="31" y="223"/>
                  </a:lnTo>
                  <a:lnTo>
                    <a:pt x="49" y="240"/>
                  </a:lnTo>
                  <a:lnTo>
                    <a:pt x="40" y="286"/>
                  </a:lnTo>
                  <a:lnTo>
                    <a:pt x="36" y="329"/>
                  </a:lnTo>
                  <a:lnTo>
                    <a:pt x="62" y="357"/>
                  </a:lnTo>
                  <a:lnTo>
                    <a:pt x="148" y="509"/>
                  </a:lnTo>
                  <a:lnTo>
                    <a:pt x="269" y="509"/>
                  </a:lnTo>
                  <a:lnTo>
                    <a:pt x="269" y="0"/>
                  </a:lnTo>
                  <a:lnTo>
                    <a:pt x="85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276"/>
            <p:cNvSpPr>
              <a:spLocks/>
            </p:cNvSpPr>
            <p:nvPr/>
          </p:nvSpPr>
          <p:spPr bwMode="auto">
            <a:xfrm>
              <a:off x="4976852" y="4107533"/>
              <a:ext cx="245054" cy="532493"/>
            </a:xfrm>
            <a:custGeom>
              <a:avLst/>
              <a:gdLst>
                <a:gd name="T0" fmla="*/ 54 w 159"/>
                <a:gd name="T1" fmla="*/ 287 h 359"/>
                <a:gd name="T2" fmla="*/ 54 w 159"/>
                <a:gd name="T3" fmla="*/ 350 h 359"/>
                <a:gd name="T4" fmla="*/ 80 w 159"/>
                <a:gd name="T5" fmla="*/ 358 h 359"/>
                <a:gd name="T6" fmla="*/ 157 w 159"/>
                <a:gd name="T7" fmla="*/ 244 h 359"/>
                <a:gd name="T8" fmla="*/ 143 w 159"/>
                <a:gd name="T9" fmla="*/ 203 h 359"/>
                <a:gd name="T10" fmla="*/ 152 w 159"/>
                <a:gd name="T11" fmla="*/ 76 h 359"/>
                <a:gd name="T12" fmla="*/ 157 w 159"/>
                <a:gd name="T13" fmla="*/ 25 h 359"/>
                <a:gd name="T14" fmla="*/ 89 w 159"/>
                <a:gd name="T15" fmla="*/ 4 h 359"/>
                <a:gd name="T16" fmla="*/ 77 w 159"/>
                <a:gd name="T17" fmla="*/ 0 h 359"/>
                <a:gd name="T18" fmla="*/ 68 w 159"/>
                <a:gd name="T19" fmla="*/ 13 h 359"/>
                <a:gd name="T20" fmla="*/ 73 w 159"/>
                <a:gd name="T21" fmla="*/ 47 h 359"/>
                <a:gd name="T22" fmla="*/ 40 w 159"/>
                <a:gd name="T23" fmla="*/ 109 h 359"/>
                <a:gd name="T24" fmla="*/ 23 w 159"/>
                <a:gd name="T25" fmla="*/ 109 h 359"/>
                <a:gd name="T26" fmla="*/ 18 w 159"/>
                <a:gd name="T27" fmla="*/ 114 h 359"/>
                <a:gd name="T28" fmla="*/ 28 w 159"/>
                <a:gd name="T29" fmla="*/ 156 h 359"/>
                <a:gd name="T30" fmla="*/ 14 w 159"/>
                <a:gd name="T31" fmla="*/ 160 h 359"/>
                <a:gd name="T32" fmla="*/ 0 w 159"/>
                <a:gd name="T33" fmla="*/ 173 h 359"/>
                <a:gd name="T34" fmla="*/ 18 w 159"/>
                <a:gd name="T35" fmla="*/ 236 h 359"/>
                <a:gd name="T36" fmla="*/ 31 w 159"/>
                <a:gd name="T37" fmla="*/ 236 h 359"/>
                <a:gd name="T38" fmla="*/ 40 w 159"/>
                <a:gd name="T39" fmla="*/ 240 h 359"/>
                <a:gd name="T40" fmla="*/ 54 w 159"/>
                <a:gd name="T41" fmla="*/ 287 h 3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9" h="359">
                  <a:moveTo>
                    <a:pt x="54" y="287"/>
                  </a:moveTo>
                  <a:lnTo>
                    <a:pt x="54" y="350"/>
                  </a:lnTo>
                  <a:lnTo>
                    <a:pt x="81" y="358"/>
                  </a:lnTo>
                  <a:lnTo>
                    <a:pt x="158" y="244"/>
                  </a:lnTo>
                  <a:lnTo>
                    <a:pt x="144" y="203"/>
                  </a:lnTo>
                  <a:lnTo>
                    <a:pt x="153" y="76"/>
                  </a:lnTo>
                  <a:lnTo>
                    <a:pt x="158" y="25"/>
                  </a:lnTo>
                  <a:lnTo>
                    <a:pt x="90" y="4"/>
                  </a:lnTo>
                  <a:lnTo>
                    <a:pt x="77" y="0"/>
                  </a:lnTo>
                  <a:lnTo>
                    <a:pt x="68" y="13"/>
                  </a:lnTo>
                  <a:lnTo>
                    <a:pt x="73" y="47"/>
                  </a:lnTo>
                  <a:lnTo>
                    <a:pt x="40" y="109"/>
                  </a:lnTo>
                  <a:lnTo>
                    <a:pt x="23" y="109"/>
                  </a:lnTo>
                  <a:lnTo>
                    <a:pt x="18" y="114"/>
                  </a:lnTo>
                  <a:lnTo>
                    <a:pt x="28" y="156"/>
                  </a:lnTo>
                  <a:lnTo>
                    <a:pt x="14" y="160"/>
                  </a:lnTo>
                  <a:lnTo>
                    <a:pt x="0" y="173"/>
                  </a:lnTo>
                  <a:lnTo>
                    <a:pt x="18" y="236"/>
                  </a:lnTo>
                  <a:lnTo>
                    <a:pt x="31" y="236"/>
                  </a:lnTo>
                  <a:lnTo>
                    <a:pt x="40" y="240"/>
                  </a:lnTo>
                  <a:lnTo>
                    <a:pt x="54" y="287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277"/>
            <p:cNvSpPr>
              <a:spLocks/>
            </p:cNvSpPr>
            <p:nvPr/>
          </p:nvSpPr>
          <p:spPr bwMode="auto">
            <a:xfrm>
              <a:off x="2517010" y="558072"/>
              <a:ext cx="40325" cy="17799"/>
            </a:xfrm>
            <a:custGeom>
              <a:avLst/>
              <a:gdLst>
                <a:gd name="T0" fmla="*/ 10 w 25"/>
                <a:gd name="T1" fmla="*/ 4 h 13"/>
                <a:gd name="T2" fmla="*/ 25 w 25"/>
                <a:gd name="T3" fmla="*/ 0 h 13"/>
                <a:gd name="T4" fmla="*/ 15 w 25"/>
                <a:gd name="T5" fmla="*/ 11 h 13"/>
                <a:gd name="T6" fmla="*/ 0 w 25"/>
                <a:gd name="T7" fmla="*/ 11 h 13"/>
                <a:gd name="T8" fmla="*/ 10 w 25"/>
                <a:gd name="T9" fmla="*/ 4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13">
                  <a:moveTo>
                    <a:pt x="10" y="4"/>
                  </a:moveTo>
                  <a:lnTo>
                    <a:pt x="24" y="0"/>
                  </a:lnTo>
                  <a:lnTo>
                    <a:pt x="14" y="12"/>
                  </a:lnTo>
                  <a:lnTo>
                    <a:pt x="0" y="12"/>
                  </a:lnTo>
                  <a:lnTo>
                    <a:pt x="10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278"/>
            <p:cNvSpPr>
              <a:spLocks/>
            </p:cNvSpPr>
            <p:nvPr/>
          </p:nvSpPr>
          <p:spPr bwMode="auto">
            <a:xfrm>
              <a:off x="3055197" y="506158"/>
              <a:ext cx="86854" cy="100862"/>
            </a:xfrm>
            <a:custGeom>
              <a:avLst/>
              <a:gdLst>
                <a:gd name="T0" fmla="*/ 0 w 56"/>
                <a:gd name="T1" fmla="*/ 67 h 68"/>
                <a:gd name="T2" fmla="*/ 33 w 56"/>
                <a:gd name="T3" fmla="*/ 59 h 68"/>
                <a:gd name="T4" fmla="*/ 36 w 56"/>
                <a:gd name="T5" fmla="*/ 30 h 68"/>
                <a:gd name="T6" fmla="*/ 55 w 56"/>
                <a:gd name="T7" fmla="*/ 30 h 68"/>
                <a:gd name="T8" fmla="*/ 55 w 56"/>
                <a:gd name="T9" fmla="*/ 17 h 68"/>
                <a:gd name="T10" fmla="*/ 28 w 56"/>
                <a:gd name="T11" fmla="*/ 0 h 68"/>
                <a:gd name="T12" fmla="*/ 14 w 56"/>
                <a:gd name="T13" fmla="*/ 8 h 68"/>
                <a:gd name="T14" fmla="*/ 14 w 56"/>
                <a:gd name="T15" fmla="*/ 38 h 68"/>
                <a:gd name="T16" fmla="*/ 0 w 56"/>
                <a:gd name="T17" fmla="*/ 59 h 68"/>
                <a:gd name="T18" fmla="*/ 0 w 56"/>
                <a:gd name="T19" fmla="*/ 67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68">
                  <a:moveTo>
                    <a:pt x="0" y="67"/>
                  </a:moveTo>
                  <a:lnTo>
                    <a:pt x="33" y="59"/>
                  </a:lnTo>
                  <a:lnTo>
                    <a:pt x="36" y="30"/>
                  </a:lnTo>
                  <a:lnTo>
                    <a:pt x="55" y="30"/>
                  </a:lnTo>
                  <a:lnTo>
                    <a:pt x="55" y="17"/>
                  </a:lnTo>
                  <a:lnTo>
                    <a:pt x="28" y="0"/>
                  </a:lnTo>
                  <a:lnTo>
                    <a:pt x="14" y="8"/>
                  </a:lnTo>
                  <a:lnTo>
                    <a:pt x="14" y="38"/>
                  </a:lnTo>
                  <a:lnTo>
                    <a:pt x="0" y="59"/>
                  </a:lnTo>
                  <a:lnTo>
                    <a:pt x="0" y="6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279"/>
            <p:cNvSpPr>
              <a:spLocks/>
            </p:cNvSpPr>
            <p:nvPr/>
          </p:nvSpPr>
          <p:spPr bwMode="auto">
            <a:xfrm>
              <a:off x="2554233" y="611470"/>
              <a:ext cx="49631" cy="47465"/>
            </a:xfrm>
            <a:custGeom>
              <a:avLst/>
              <a:gdLst>
                <a:gd name="T0" fmla="*/ 0 w 32"/>
                <a:gd name="T1" fmla="*/ 18 h 31"/>
                <a:gd name="T2" fmla="*/ 22 w 32"/>
                <a:gd name="T3" fmla="*/ 31 h 31"/>
                <a:gd name="T4" fmla="*/ 31 w 32"/>
                <a:gd name="T5" fmla="*/ 0 h 31"/>
                <a:gd name="T6" fmla="*/ 4 w 32"/>
                <a:gd name="T7" fmla="*/ 9 h 31"/>
                <a:gd name="T8" fmla="*/ 0 w 32"/>
                <a:gd name="T9" fmla="*/ 18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31">
                  <a:moveTo>
                    <a:pt x="0" y="17"/>
                  </a:moveTo>
                  <a:lnTo>
                    <a:pt x="22" y="30"/>
                  </a:lnTo>
                  <a:lnTo>
                    <a:pt x="31" y="0"/>
                  </a:lnTo>
                  <a:lnTo>
                    <a:pt x="4" y="9"/>
                  </a:lnTo>
                  <a:lnTo>
                    <a:pt x="0" y="1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Freeform 280"/>
            <p:cNvSpPr>
              <a:spLocks/>
            </p:cNvSpPr>
            <p:nvPr/>
          </p:nvSpPr>
          <p:spPr bwMode="auto">
            <a:xfrm>
              <a:off x="2763615" y="581805"/>
              <a:ext cx="17061" cy="25216"/>
            </a:xfrm>
            <a:custGeom>
              <a:avLst/>
              <a:gdLst>
                <a:gd name="T0" fmla="*/ 10 w 10"/>
                <a:gd name="T1" fmla="*/ 0 h 17"/>
                <a:gd name="T2" fmla="*/ 0 w 10"/>
                <a:gd name="T3" fmla="*/ 8 h 17"/>
                <a:gd name="T4" fmla="*/ 0 w 10"/>
                <a:gd name="T5" fmla="*/ 16 h 17"/>
                <a:gd name="T6" fmla="*/ 10 w 10"/>
                <a:gd name="T7" fmla="*/ 16 h 17"/>
                <a:gd name="T8" fmla="*/ 10 w 10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7">
                  <a:moveTo>
                    <a:pt x="9" y="0"/>
                  </a:moveTo>
                  <a:lnTo>
                    <a:pt x="0" y="8"/>
                  </a:lnTo>
                  <a:lnTo>
                    <a:pt x="0" y="16"/>
                  </a:lnTo>
                  <a:lnTo>
                    <a:pt x="9" y="16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Freeform 281"/>
            <p:cNvSpPr>
              <a:spLocks/>
            </p:cNvSpPr>
            <p:nvPr/>
          </p:nvSpPr>
          <p:spPr bwMode="auto">
            <a:xfrm>
              <a:off x="2855122" y="564005"/>
              <a:ext cx="21714" cy="11866"/>
            </a:xfrm>
            <a:custGeom>
              <a:avLst/>
              <a:gdLst>
                <a:gd name="T0" fmla="*/ 0 w 15"/>
                <a:gd name="T1" fmla="*/ 4 h 9"/>
                <a:gd name="T2" fmla="*/ 13 w 15"/>
                <a:gd name="T3" fmla="*/ 7 h 9"/>
                <a:gd name="T4" fmla="*/ 9 w 15"/>
                <a:gd name="T5" fmla="*/ 0 h 9"/>
                <a:gd name="T6" fmla="*/ 0 w 15"/>
                <a:gd name="T7" fmla="*/ 4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9">
                  <a:moveTo>
                    <a:pt x="0" y="4"/>
                  </a:moveTo>
                  <a:lnTo>
                    <a:pt x="14" y="8"/>
                  </a:lnTo>
                  <a:lnTo>
                    <a:pt x="10" y="0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282"/>
            <p:cNvSpPr>
              <a:spLocks/>
            </p:cNvSpPr>
            <p:nvPr/>
          </p:nvSpPr>
          <p:spPr bwMode="auto">
            <a:xfrm>
              <a:off x="2957486" y="575872"/>
              <a:ext cx="17061" cy="31149"/>
            </a:xfrm>
            <a:custGeom>
              <a:avLst/>
              <a:gdLst>
                <a:gd name="T0" fmla="*/ 0 w 11"/>
                <a:gd name="T1" fmla="*/ 0 h 22"/>
                <a:gd name="T2" fmla="*/ 0 w 11"/>
                <a:gd name="T3" fmla="*/ 17 h 22"/>
                <a:gd name="T4" fmla="*/ 5 w 11"/>
                <a:gd name="T5" fmla="*/ 20 h 22"/>
                <a:gd name="T6" fmla="*/ 10 w 11"/>
                <a:gd name="T7" fmla="*/ 0 h 22"/>
                <a:gd name="T8" fmla="*/ 0 w 11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22">
                  <a:moveTo>
                    <a:pt x="0" y="0"/>
                  </a:moveTo>
                  <a:lnTo>
                    <a:pt x="0" y="18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283"/>
            <p:cNvSpPr>
              <a:spLocks/>
            </p:cNvSpPr>
            <p:nvPr/>
          </p:nvSpPr>
          <p:spPr bwMode="auto">
            <a:xfrm>
              <a:off x="2825653" y="605537"/>
              <a:ext cx="10857" cy="26699"/>
            </a:xfrm>
            <a:custGeom>
              <a:avLst/>
              <a:gdLst>
                <a:gd name="T0" fmla="*/ 0 w 6"/>
                <a:gd name="T1" fmla="*/ 17 h 18"/>
                <a:gd name="T2" fmla="*/ 6 w 6"/>
                <a:gd name="T3" fmla="*/ 0 h 18"/>
                <a:gd name="T4" fmla="*/ 0 w 6"/>
                <a:gd name="T5" fmla="*/ 9 h 18"/>
                <a:gd name="T6" fmla="*/ 0 w 6"/>
                <a:gd name="T7" fmla="*/ 17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18">
                  <a:moveTo>
                    <a:pt x="0" y="17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0" y="1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284"/>
            <p:cNvSpPr>
              <a:spLocks/>
            </p:cNvSpPr>
            <p:nvPr/>
          </p:nvSpPr>
          <p:spPr bwMode="auto">
            <a:xfrm>
              <a:off x="2855122" y="636686"/>
              <a:ext cx="26367" cy="22249"/>
            </a:xfrm>
            <a:custGeom>
              <a:avLst/>
              <a:gdLst>
                <a:gd name="T0" fmla="*/ 9 w 18"/>
                <a:gd name="T1" fmla="*/ 0 h 14"/>
                <a:gd name="T2" fmla="*/ 16 w 18"/>
                <a:gd name="T3" fmla="*/ 4 h 14"/>
                <a:gd name="T4" fmla="*/ 0 w 18"/>
                <a:gd name="T5" fmla="*/ 14 h 14"/>
                <a:gd name="T6" fmla="*/ 9 w 18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14">
                  <a:moveTo>
                    <a:pt x="9" y="0"/>
                  </a:moveTo>
                  <a:lnTo>
                    <a:pt x="17" y="4"/>
                  </a:lnTo>
                  <a:lnTo>
                    <a:pt x="0" y="13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285"/>
            <p:cNvSpPr>
              <a:spLocks/>
            </p:cNvSpPr>
            <p:nvPr/>
          </p:nvSpPr>
          <p:spPr bwMode="auto">
            <a:xfrm>
              <a:off x="2763615" y="673767"/>
              <a:ext cx="72896" cy="40048"/>
            </a:xfrm>
            <a:custGeom>
              <a:avLst/>
              <a:gdLst>
                <a:gd name="T0" fmla="*/ 0 w 46"/>
                <a:gd name="T1" fmla="*/ 9 h 27"/>
                <a:gd name="T2" fmla="*/ 14 w 46"/>
                <a:gd name="T3" fmla="*/ 0 h 27"/>
                <a:gd name="T4" fmla="*/ 37 w 46"/>
                <a:gd name="T5" fmla="*/ 0 h 27"/>
                <a:gd name="T6" fmla="*/ 46 w 46"/>
                <a:gd name="T7" fmla="*/ 17 h 27"/>
                <a:gd name="T8" fmla="*/ 22 w 46"/>
                <a:gd name="T9" fmla="*/ 26 h 27"/>
                <a:gd name="T10" fmla="*/ 0 w 46"/>
                <a:gd name="T11" fmla="*/ 9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" h="27">
                  <a:moveTo>
                    <a:pt x="0" y="9"/>
                  </a:moveTo>
                  <a:lnTo>
                    <a:pt x="14" y="0"/>
                  </a:lnTo>
                  <a:lnTo>
                    <a:pt x="36" y="0"/>
                  </a:lnTo>
                  <a:lnTo>
                    <a:pt x="45" y="17"/>
                  </a:lnTo>
                  <a:lnTo>
                    <a:pt x="22" y="26"/>
                  </a:lnTo>
                  <a:lnTo>
                    <a:pt x="0" y="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286"/>
            <p:cNvSpPr>
              <a:spLocks/>
            </p:cNvSpPr>
            <p:nvPr/>
          </p:nvSpPr>
          <p:spPr bwMode="auto">
            <a:xfrm>
              <a:off x="2879937" y="648552"/>
              <a:ext cx="136486" cy="69714"/>
            </a:xfrm>
            <a:custGeom>
              <a:avLst/>
              <a:gdLst>
                <a:gd name="T0" fmla="*/ 0 w 88"/>
                <a:gd name="T1" fmla="*/ 42 h 47"/>
                <a:gd name="T2" fmla="*/ 55 w 88"/>
                <a:gd name="T3" fmla="*/ 42 h 47"/>
                <a:gd name="T4" fmla="*/ 68 w 88"/>
                <a:gd name="T5" fmla="*/ 46 h 47"/>
                <a:gd name="T6" fmla="*/ 73 w 88"/>
                <a:gd name="T7" fmla="*/ 29 h 47"/>
                <a:gd name="T8" fmla="*/ 87 w 88"/>
                <a:gd name="T9" fmla="*/ 4 h 47"/>
                <a:gd name="T10" fmla="*/ 68 w 88"/>
                <a:gd name="T11" fmla="*/ 0 h 47"/>
                <a:gd name="T12" fmla="*/ 5 w 88"/>
                <a:gd name="T13" fmla="*/ 17 h 47"/>
                <a:gd name="T14" fmla="*/ 0 w 88"/>
                <a:gd name="T15" fmla="*/ 33 h 47"/>
                <a:gd name="T16" fmla="*/ 0 w 88"/>
                <a:gd name="T17" fmla="*/ 42 h 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8" h="47">
                  <a:moveTo>
                    <a:pt x="0" y="42"/>
                  </a:moveTo>
                  <a:lnTo>
                    <a:pt x="55" y="42"/>
                  </a:lnTo>
                  <a:lnTo>
                    <a:pt x="68" y="46"/>
                  </a:lnTo>
                  <a:lnTo>
                    <a:pt x="73" y="29"/>
                  </a:lnTo>
                  <a:lnTo>
                    <a:pt x="87" y="4"/>
                  </a:lnTo>
                  <a:lnTo>
                    <a:pt x="68" y="0"/>
                  </a:lnTo>
                  <a:lnTo>
                    <a:pt x="5" y="17"/>
                  </a:lnTo>
                  <a:lnTo>
                    <a:pt x="0" y="33"/>
                  </a:lnTo>
                  <a:lnTo>
                    <a:pt x="0" y="4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287"/>
            <p:cNvSpPr>
              <a:spLocks/>
            </p:cNvSpPr>
            <p:nvPr/>
          </p:nvSpPr>
          <p:spPr bwMode="auto">
            <a:xfrm>
              <a:off x="2755860" y="767213"/>
              <a:ext cx="43427" cy="53398"/>
            </a:xfrm>
            <a:custGeom>
              <a:avLst/>
              <a:gdLst>
                <a:gd name="T0" fmla="*/ 0 w 28"/>
                <a:gd name="T1" fmla="*/ 35 h 36"/>
                <a:gd name="T2" fmla="*/ 14 w 28"/>
                <a:gd name="T3" fmla="*/ 35 h 36"/>
                <a:gd name="T4" fmla="*/ 19 w 28"/>
                <a:gd name="T5" fmla="*/ 22 h 36"/>
                <a:gd name="T6" fmla="*/ 27 w 28"/>
                <a:gd name="T7" fmla="*/ 13 h 36"/>
                <a:gd name="T8" fmla="*/ 19 w 28"/>
                <a:gd name="T9" fmla="*/ 0 h 36"/>
                <a:gd name="T10" fmla="*/ 5 w 28"/>
                <a:gd name="T11" fmla="*/ 18 h 36"/>
                <a:gd name="T12" fmla="*/ 0 w 28"/>
                <a:gd name="T13" fmla="*/ 35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36">
                  <a:moveTo>
                    <a:pt x="0" y="35"/>
                  </a:moveTo>
                  <a:lnTo>
                    <a:pt x="14" y="35"/>
                  </a:lnTo>
                  <a:lnTo>
                    <a:pt x="19" y="22"/>
                  </a:lnTo>
                  <a:lnTo>
                    <a:pt x="27" y="13"/>
                  </a:lnTo>
                  <a:lnTo>
                    <a:pt x="19" y="0"/>
                  </a:lnTo>
                  <a:lnTo>
                    <a:pt x="5" y="18"/>
                  </a:lnTo>
                  <a:lnTo>
                    <a:pt x="0" y="3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Freeform 288"/>
            <p:cNvSpPr>
              <a:spLocks/>
            </p:cNvSpPr>
            <p:nvPr/>
          </p:nvSpPr>
          <p:spPr bwMode="auto">
            <a:xfrm>
              <a:off x="2825653" y="747931"/>
              <a:ext cx="29468" cy="17799"/>
            </a:xfrm>
            <a:custGeom>
              <a:avLst/>
              <a:gdLst>
                <a:gd name="T0" fmla="*/ 0 w 19"/>
                <a:gd name="T1" fmla="*/ 0 h 11"/>
                <a:gd name="T2" fmla="*/ 18 w 19"/>
                <a:gd name="T3" fmla="*/ 0 h 11"/>
                <a:gd name="T4" fmla="*/ 0 w 19"/>
                <a:gd name="T5" fmla="*/ 11 h 11"/>
                <a:gd name="T6" fmla="*/ 0 w 19"/>
                <a:gd name="T7" fmla="*/ 0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11">
                  <a:moveTo>
                    <a:pt x="0" y="0"/>
                  </a:moveTo>
                  <a:lnTo>
                    <a:pt x="18" y="0"/>
                  </a:lnTo>
                  <a:lnTo>
                    <a:pt x="0" y="1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" name="Freeform 289"/>
            <p:cNvSpPr>
              <a:spLocks/>
            </p:cNvSpPr>
            <p:nvPr/>
          </p:nvSpPr>
          <p:spPr bwMode="auto">
            <a:xfrm>
              <a:off x="3010219" y="741998"/>
              <a:ext cx="43427" cy="26699"/>
            </a:xfrm>
            <a:custGeom>
              <a:avLst/>
              <a:gdLst>
                <a:gd name="T0" fmla="*/ 5 w 28"/>
                <a:gd name="T1" fmla="*/ 4 h 18"/>
                <a:gd name="T2" fmla="*/ 0 w 28"/>
                <a:gd name="T3" fmla="*/ 4 h 18"/>
                <a:gd name="T4" fmla="*/ 5 w 28"/>
                <a:gd name="T5" fmla="*/ 17 h 18"/>
                <a:gd name="T6" fmla="*/ 27 w 28"/>
                <a:gd name="T7" fmla="*/ 0 h 18"/>
                <a:gd name="T8" fmla="*/ 14 w 28"/>
                <a:gd name="T9" fmla="*/ 4 h 18"/>
                <a:gd name="T10" fmla="*/ 5 w 28"/>
                <a:gd name="T11" fmla="*/ 4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18">
                  <a:moveTo>
                    <a:pt x="5" y="4"/>
                  </a:moveTo>
                  <a:lnTo>
                    <a:pt x="0" y="4"/>
                  </a:lnTo>
                  <a:lnTo>
                    <a:pt x="5" y="17"/>
                  </a:lnTo>
                  <a:lnTo>
                    <a:pt x="27" y="0"/>
                  </a:lnTo>
                  <a:lnTo>
                    <a:pt x="14" y="4"/>
                  </a:lnTo>
                  <a:lnTo>
                    <a:pt x="5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Freeform 290"/>
            <p:cNvSpPr>
              <a:spLocks/>
            </p:cNvSpPr>
            <p:nvPr/>
          </p:nvSpPr>
          <p:spPr bwMode="auto">
            <a:xfrm>
              <a:off x="2855122" y="762763"/>
              <a:ext cx="86854" cy="62297"/>
            </a:xfrm>
            <a:custGeom>
              <a:avLst/>
              <a:gdLst>
                <a:gd name="T0" fmla="*/ 0 w 56"/>
                <a:gd name="T1" fmla="*/ 41 h 42"/>
                <a:gd name="T2" fmla="*/ 32 w 56"/>
                <a:gd name="T3" fmla="*/ 33 h 42"/>
                <a:gd name="T4" fmla="*/ 55 w 56"/>
                <a:gd name="T5" fmla="*/ 25 h 42"/>
                <a:gd name="T6" fmla="*/ 41 w 56"/>
                <a:gd name="T7" fmla="*/ 13 h 42"/>
                <a:gd name="T8" fmla="*/ 36 w 56"/>
                <a:gd name="T9" fmla="*/ 0 h 42"/>
                <a:gd name="T10" fmla="*/ 0 w 56"/>
                <a:gd name="T11" fmla="*/ 37 h 42"/>
                <a:gd name="T12" fmla="*/ 0 w 56"/>
                <a:gd name="T13" fmla="*/ 41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42">
                  <a:moveTo>
                    <a:pt x="0" y="41"/>
                  </a:moveTo>
                  <a:lnTo>
                    <a:pt x="32" y="33"/>
                  </a:lnTo>
                  <a:lnTo>
                    <a:pt x="55" y="25"/>
                  </a:lnTo>
                  <a:lnTo>
                    <a:pt x="41" y="13"/>
                  </a:lnTo>
                  <a:lnTo>
                    <a:pt x="36" y="0"/>
                  </a:lnTo>
                  <a:lnTo>
                    <a:pt x="0" y="37"/>
                  </a:lnTo>
                  <a:lnTo>
                    <a:pt x="0" y="41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Freeform 291"/>
            <p:cNvSpPr>
              <a:spLocks/>
            </p:cNvSpPr>
            <p:nvPr/>
          </p:nvSpPr>
          <p:spPr bwMode="auto">
            <a:xfrm>
              <a:off x="2734146" y="810228"/>
              <a:ext cx="120976" cy="109762"/>
            </a:xfrm>
            <a:custGeom>
              <a:avLst/>
              <a:gdLst>
                <a:gd name="T0" fmla="*/ 0 w 78"/>
                <a:gd name="T1" fmla="*/ 39 h 74"/>
                <a:gd name="T2" fmla="*/ 28 w 78"/>
                <a:gd name="T3" fmla="*/ 34 h 74"/>
                <a:gd name="T4" fmla="*/ 40 w 78"/>
                <a:gd name="T5" fmla="*/ 9 h 74"/>
                <a:gd name="T6" fmla="*/ 68 w 78"/>
                <a:gd name="T7" fmla="*/ 0 h 74"/>
                <a:gd name="T8" fmla="*/ 72 w 78"/>
                <a:gd name="T9" fmla="*/ 21 h 74"/>
                <a:gd name="T10" fmla="*/ 77 w 78"/>
                <a:gd name="T11" fmla="*/ 34 h 74"/>
                <a:gd name="T12" fmla="*/ 40 w 78"/>
                <a:gd name="T13" fmla="*/ 43 h 74"/>
                <a:gd name="T14" fmla="*/ 18 w 78"/>
                <a:gd name="T15" fmla="*/ 69 h 74"/>
                <a:gd name="T16" fmla="*/ 5 w 78"/>
                <a:gd name="T17" fmla="*/ 73 h 74"/>
                <a:gd name="T18" fmla="*/ 0 w 78"/>
                <a:gd name="T19" fmla="*/ 39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8" h="74">
                  <a:moveTo>
                    <a:pt x="0" y="39"/>
                  </a:moveTo>
                  <a:lnTo>
                    <a:pt x="28" y="34"/>
                  </a:lnTo>
                  <a:lnTo>
                    <a:pt x="40" y="9"/>
                  </a:lnTo>
                  <a:lnTo>
                    <a:pt x="68" y="0"/>
                  </a:lnTo>
                  <a:lnTo>
                    <a:pt x="72" y="21"/>
                  </a:lnTo>
                  <a:lnTo>
                    <a:pt x="77" y="34"/>
                  </a:lnTo>
                  <a:lnTo>
                    <a:pt x="40" y="43"/>
                  </a:lnTo>
                  <a:lnTo>
                    <a:pt x="18" y="69"/>
                  </a:lnTo>
                  <a:lnTo>
                    <a:pt x="5" y="73"/>
                  </a:lnTo>
                  <a:lnTo>
                    <a:pt x="0" y="3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" name="Line 292"/>
            <p:cNvSpPr>
              <a:spLocks noChangeShapeType="1"/>
            </p:cNvSpPr>
            <p:nvPr/>
          </p:nvSpPr>
          <p:spPr bwMode="auto">
            <a:xfrm flipH="1">
              <a:off x="2842714" y="569939"/>
              <a:ext cx="12408" cy="59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" name="Line 293"/>
            <p:cNvSpPr>
              <a:spLocks noChangeShapeType="1"/>
            </p:cNvSpPr>
            <p:nvPr/>
          </p:nvSpPr>
          <p:spPr bwMode="auto">
            <a:xfrm flipV="1">
              <a:off x="2875285" y="569939"/>
              <a:ext cx="23265" cy="59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Freeform 294"/>
            <p:cNvSpPr>
              <a:spLocks/>
            </p:cNvSpPr>
            <p:nvPr/>
          </p:nvSpPr>
          <p:spPr bwMode="auto">
            <a:xfrm>
              <a:off x="6670514" y="2492254"/>
              <a:ext cx="27918" cy="19282"/>
            </a:xfrm>
            <a:custGeom>
              <a:avLst/>
              <a:gdLst>
                <a:gd name="T0" fmla="*/ 0 w 19"/>
                <a:gd name="T1" fmla="*/ 8 h 13"/>
                <a:gd name="T2" fmla="*/ 12 w 19"/>
                <a:gd name="T3" fmla="*/ 12 h 13"/>
                <a:gd name="T4" fmla="*/ 17 w 19"/>
                <a:gd name="T5" fmla="*/ 0 h 13"/>
                <a:gd name="T6" fmla="*/ 9 w 19"/>
                <a:gd name="T7" fmla="*/ 0 h 13"/>
                <a:gd name="T8" fmla="*/ 0 w 19"/>
                <a:gd name="T9" fmla="*/ 8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13">
                  <a:moveTo>
                    <a:pt x="0" y="8"/>
                  </a:moveTo>
                  <a:lnTo>
                    <a:pt x="13" y="12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Freeform 295"/>
            <p:cNvSpPr>
              <a:spLocks/>
            </p:cNvSpPr>
            <p:nvPr/>
          </p:nvSpPr>
          <p:spPr bwMode="auto">
            <a:xfrm>
              <a:off x="6515417" y="2510053"/>
              <a:ext cx="120976" cy="94929"/>
            </a:xfrm>
            <a:custGeom>
              <a:avLst/>
              <a:gdLst>
                <a:gd name="T0" fmla="*/ 0 w 79"/>
                <a:gd name="T1" fmla="*/ 8 h 64"/>
                <a:gd name="T2" fmla="*/ 8 w 79"/>
                <a:gd name="T3" fmla="*/ 0 h 64"/>
                <a:gd name="T4" fmla="*/ 27 w 79"/>
                <a:gd name="T5" fmla="*/ 8 h 64"/>
                <a:gd name="T6" fmla="*/ 45 w 79"/>
                <a:gd name="T7" fmla="*/ 0 h 64"/>
                <a:gd name="T8" fmla="*/ 77 w 79"/>
                <a:gd name="T9" fmla="*/ 21 h 64"/>
                <a:gd name="T10" fmla="*/ 63 w 79"/>
                <a:gd name="T11" fmla="*/ 29 h 64"/>
                <a:gd name="T12" fmla="*/ 63 w 79"/>
                <a:gd name="T13" fmla="*/ 42 h 64"/>
                <a:gd name="T14" fmla="*/ 54 w 79"/>
                <a:gd name="T15" fmla="*/ 63 h 64"/>
                <a:gd name="T16" fmla="*/ 13 w 79"/>
                <a:gd name="T17" fmla="*/ 59 h 64"/>
                <a:gd name="T18" fmla="*/ 0 w 79"/>
                <a:gd name="T19" fmla="*/ 8 h 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9" h="64">
                  <a:moveTo>
                    <a:pt x="0" y="8"/>
                  </a:moveTo>
                  <a:lnTo>
                    <a:pt x="8" y="0"/>
                  </a:lnTo>
                  <a:lnTo>
                    <a:pt x="27" y="8"/>
                  </a:lnTo>
                  <a:lnTo>
                    <a:pt x="46" y="0"/>
                  </a:lnTo>
                  <a:lnTo>
                    <a:pt x="78" y="21"/>
                  </a:lnTo>
                  <a:lnTo>
                    <a:pt x="64" y="29"/>
                  </a:lnTo>
                  <a:lnTo>
                    <a:pt x="64" y="42"/>
                  </a:lnTo>
                  <a:lnTo>
                    <a:pt x="55" y="63"/>
                  </a:lnTo>
                  <a:lnTo>
                    <a:pt x="13" y="59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Freeform 296"/>
            <p:cNvSpPr>
              <a:spLocks/>
            </p:cNvSpPr>
            <p:nvPr/>
          </p:nvSpPr>
          <p:spPr bwMode="auto">
            <a:xfrm>
              <a:off x="6102859" y="2802257"/>
              <a:ext cx="48080" cy="57847"/>
            </a:xfrm>
            <a:custGeom>
              <a:avLst/>
              <a:gdLst>
                <a:gd name="T0" fmla="*/ 0 w 31"/>
                <a:gd name="T1" fmla="*/ 21 h 39"/>
                <a:gd name="T2" fmla="*/ 4 w 31"/>
                <a:gd name="T3" fmla="*/ 0 h 39"/>
                <a:gd name="T4" fmla="*/ 26 w 31"/>
                <a:gd name="T5" fmla="*/ 0 h 39"/>
                <a:gd name="T6" fmla="*/ 30 w 31"/>
                <a:gd name="T7" fmla="*/ 38 h 39"/>
                <a:gd name="T8" fmla="*/ 0 w 31"/>
                <a:gd name="T9" fmla="*/ 21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39">
                  <a:moveTo>
                    <a:pt x="0" y="21"/>
                  </a:moveTo>
                  <a:lnTo>
                    <a:pt x="4" y="0"/>
                  </a:lnTo>
                  <a:lnTo>
                    <a:pt x="26" y="0"/>
                  </a:lnTo>
                  <a:lnTo>
                    <a:pt x="30" y="38"/>
                  </a:lnTo>
                  <a:lnTo>
                    <a:pt x="0" y="21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Rectangle 297"/>
            <p:cNvSpPr>
              <a:spLocks noChangeArrowheads="1"/>
            </p:cNvSpPr>
            <p:nvPr/>
          </p:nvSpPr>
          <p:spPr bwMode="auto">
            <a:xfrm>
              <a:off x="1468552" y="1145447"/>
              <a:ext cx="438926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Douglas</a:t>
              </a:r>
            </a:p>
          </p:txBody>
        </p:sp>
        <p:sp>
          <p:nvSpPr>
            <p:cNvPr id="96" name="Rectangle 298"/>
            <p:cNvSpPr>
              <a:spLocks noChangeArrowheads="1"/>
            </p:cNvSpPr>
            <p:nvPr/>
          </p:nvSpPr>
          <p:spPr bwMode="auto">
            <a:xfrm>
              <a:off x="2175796" y="1032718"/>
              <a:ext cx="33345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Bayfield</a:t>
              </a:r>
            </a:p>
          </p:txBody>
        </p:sp>
        <p:sp>
          <p:nvSpPr>
            <p:cNvPr id="97" name="Rectangle 299"/>
            <p:cNvSpPr>
              <a:spLocks noChangeArrowheads="1"/>
            </p:cNvSpPr>
            <p:nvPr/>
          </p:nvSpPr>
          <p:spPr bwMode="auto">
            <a:xfrm>
              <a:off x="2693821" y="1587460"/>
              <a:ext cx="311745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Ashland</a:t>
              </a:r>
            </a:p>
          </p:txBody>
        </p:sp>
        <p:sp>
          <p:nvSpPr>
            <p:cNvPr id="98" name="Rectangle 300"/>
            <p:cNvSpPr>
              <a:spLocks noChangeArrowheads="1"/>
            </p:cNvSpPr>
            <p:nvPr/>
          </p:nvSpPr>
          <p:spPr bwMode="auto">
            <a:xfrm>
              <a:off x="3092421" y="1324922"/>
              <a:ext cx="17526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Iron</a:t>
              </a:r>
            </a:p>
          </p:txBody>
        </p:sp>
        <p:sp>
          <p:nvSpPr>
            <p:cNvPr id="99" name="Rectangle 301"/>
            <p:cNvSpPr>
              <a:spLocks noChangeArrowheads="1"/>
            </p:cNvSpPr>
            <p:nvPr/>
          </p:nvSpPr>
          <p:spPr bwMode="auto">
            <a:xfrm>
              <a:off x="3813623" y="1698705"/>
              <a:ext cx="23109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Vilas</a:t>
              </a:r>
            </a:p>
          </p:txBody>
        </p:sp>
        <p:sp>
          <p:nvSpPr>
            <p:cNvPr id="100" name="Rectangle 302"/>
            <p:cNvSpPr>
              <a:spLocks noChangeArrowheads="1"/>
            </p:cNvSpPr>
            <p:nvPr/>
          </p:nvSpPr>
          <p:spPr bwMode="auto">
            <a:xfrm>
              <a:off x="1085462" y="1925645"/>
              <a:ext cx="302440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Burnett</a:t>
              </a:r>
            </a:p>
          </p:txBody>
        </p:sp>
        <p:sp>
          <p:nvSpPr>
            <p:cNvPr id="101" name="Rectangle 303"/>
            <p:cNvSpPr>
              <a:spLocks noChangeArrowheads="1"/>
            </p:cNvSpPr>
            <p:nvPr/>
          </p:nvSpPr>
          <p:spPr bwMode="auto">
            <a:xfrm>
              <a:off x="1558509" y="1756553"/>
              <a:ext cx="429620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Washburn</a:t>
              </a:r>
            </a:p>
          </p:txBody>
        </p:sp>
        <p:sp>
          <p:nvSpPr>
            <p:cNvPr id="102" name="Rectangle 304"/>
            <p:cNvSpPr>
              <a:spLocks noChangeArrowheads="1"/>
            </p:cNvSpPr>
            <p:nvPr/>
          </p:nvSpPr>
          <p:spPr bwMode="auto">
            <a:xfrm>
              <a:off x="2211468" y="1904880"/>
              <a:ext cx="28848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Sawyer</a:t>
              </a:r>
            </a:p>
          </p:txBody>
        </p:sp>
        <p:sp>
          <p:nvSpPr>
            <p:cNvPr id="103" name="Rectangle 305"/>
            <p:cNvSpPr>
              <a:spLocks noChangeArrowheads="1"/>
            </p:cNvSpPr>
            <p:nvPr/>
          </p:nvSpPr>
          <p:spPr bwMode="auto">
            <a:xfrm>
              <a:off x="3031933" y="2165935"/>
              <a:ext cx="20317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Price</a:t>
              </a:r>
            </a:p>
          </p:txBody>
        </p:sp>
        <p:sp>
          <p:nvSpPr>
            <p:cNvPr id="104" name="Rectangle 306"/>
            <p:cNvSpPr>
              <a:spLocks noChangeArrowheads="1"/>
            </p:cNvSpPr>
            <p:nvPr/>
          </p:nvSpPr>
          <p:spPr bwMode="auto">
            <a:xfrm>
              <a:off x="3782604" y="2085838"/>
              <a:ext cx="280726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Oneida</a:t>
              </a:r>
            </a:p>
          </p:txBody>
        </p:sp>
        <p:sp>
          <p:nvSpPr>
            <p:cNvPr id="105" name="Rectangle 307"/>
            <p:cNvSpPr>
              <a:spLocks noChangeArrowheads="1"/>
            </p:cNvSpPr>
            <p:nvPr/>
          </p:nvSpPr>
          <p:spPr bwMode="auto">
            <a:xfrm>
              <a:off x="4517765" y="2219333"/>
              <a:ext cx="27607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Forest</a:t>
              </a:r>
            </a:p>
          </p:txBody>
        </p:sp>
        <p:sp>
          <p:nvSpPr>
            <p:cNvPr id="106" name="Rectangle 308"/>
            <p:cNvSpPr>
              <a:spLocks noChangeArrowheads="1"/>
            </p:cNvSpPr>
            <p:nvPr/>
          </p:nvSpPr>
          <p:spPr bwMode="auto">
            <a:xfrm>
              <a:off x="4840366" y="1858898"/>
              <a:ext cx="390845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Florence</a:t>
              </a:r>
            </a:p>
          </p:txBody>
        </p:sp>
        <p:sp>
          <p:nvSpPr>
            <p:cNvPr id="107" name="Rectangle 309"/>
            <p:cNvSpPr>
              <a:spLocks noChangeArrowheads="1"/>
            </p:cNvSpPr>
            <p:nvPr/>
          </p:nvSpPr>
          <p:spPr bwMode="auto">
            <a:xfrm>
              <a:off x="5169173" y="2416607"/>
              <a:ext cx="36913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Marinette</a:t>
              </a:r>
            </a:p>
          </p:txBody>
        </p:sp>
        <p:sp>
          <p:nvSpPr>
            <p:cNvPr id="108" name="Rectangle 310"/>
            <p:cNvSpPr>
              <a:spLocks noChangeArrowheads="1"/>
            </p:cNvSpPr>
            <p:nvPr/>
          </p:nvSpPr>
          <p:spPr bwMode="auto">
            <a:xfrm>
              <a:off x="1057545" y="2468522"/>
              <a:ext cx="176811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Polk</a:t>
              </a:r>
            </a:p>
          </p:txBody>
        </p:sp>
        <p:sp>
          <p:nvSpPr>
            <p:cNvPr id="109" name="Rectangle 311"/>
            <p:cNvSpPr>
              <a:spLocks noChangeArrowheads="1"/>
            </p:cNvSpPr>
            <p:nvPr/>
          </p:nvSpPr>
          <p:spPr bwMode="auto">
            <a:xfrm>
              <a:off x="1542999" y="2447756"/>
              <a:ext cx="280726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Barron</a:t>
              </a:r>
            </a:p>
          </p:txBody>
        </p:sp>
        <p:sp>
          <p:nvSpPr>
            <p:cNvPr id="110" name="Rectangle 312"/>
            <p:cNvSpPr>
              <a:spLocks noChangeArrowheads="1"/>
            </p:cNvSpPr>
            <p:nvPr/>
          </p:nvSpPr>
          <p:spPr bwMode="auto">
            <a:xfrm>
              <a:off x="2904753" y="2713261"/>
              <a:ext cx="24350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Taylor</a:t>
              </a:r>
            </a:p>
          </p:txBody>
        </p:sp>
        <p:sp>
          <p:nvSpPr>
            <p:cNvPr id="111" name="Rectangle 313"/>
            <p:cNvSpPr>
              <a:spLocks noChangeArrowheads="1"/>
            </p:cNvSpPr>
            <p:nvPr/>
          </p:nvSpPr>
          <p:spPr bwMode="auto">
            <a:xfrm>
              <a:off x="3639914" y="2523403"/>
              <a:ext cx="33345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Lincoln</a:t>
              </a:r>
            </a:p>
          </p:txBody>
        </p:sp>
        <p:sp>
          <p:nvSpPr>
            <p:cNvPr id="112" name="Rectangle 314"/>
            <p:cNvSpPr>
              <a:spLocks noChangeArrowheads="1"/>
            </p:cNvSpPr>
            <p:nvPr/>
          </p:nvSpPr>
          <p:spPr bwMode="auto">
            <a:xfrm>
              <a:off x="3411921" y="3075178"/>
              <a:ext cx="39084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Marathon</a:t>
              </a:r>
            </a:p>
          </p:txBody>
        </p:sp>
        <p:sp>
          <p:nvSpPr>
            <p:cNvPr id="113" name="Rectangle 315"/>
            <p:cNvSpPr>
              <a:spLocks noChangeArrowheads="1"/>
            </p:cNvSpPr>
            <p:nvPr/>
          </p:nvSpPr>
          <p:spPr bwMode="auto">
            <a:xfrm>
              <a:off x="879183" y="2932784"/>
              <a:ext cx="33190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St. Croix</a:t>
              </a:r>
            </a:p>
          </p:txBody>
        </p:sp>
        <p:sp>
          <p:nvSpPr>
            <p:cNvPr id="114" name="Rectangle 316"/>
            <p:cNvSpPr>
              <a:spLocks noChangeArrowheads="1"/>
            </p:cNvSpPr>
            <p:nvPr/>
          </p:nvSpPr>
          <p:spPr bwMode="auto">
            <a:xfrm>
              <a:off x="1504225" y="3098910"/>
              <a:ext cx="23574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Dunn</a:t>
              </a:r>
            </a:p>
          </p:txBody>
        </p:sp>
        <p:sp>
          <p:nvSpPr>
            <p:cNvPr id="115" name="Rectangle 317"/>
            <p:cNvSpPr>
              <a:spLocks noChangeArrowheads="1"/>
            </p:cNvSpPr>
            <p:nvPr/>
          </p:nvSpPr>
          <p:spPr bwMode="auto">
            <a:xfrm>
              <a:off x="1980373" y="3389631"/>
              <a:ext cx="519576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Eau Claire</a:t>
              </a:r>
            </a:p>
          </p:txBody>
        </p:sp>
        <p:sp>
          <p:nvSpPr>
            <p:cNvPr id="116" name="Rectangle 318"/>
            <p:cNvSpPr>
              <a:spLocks noChangeArrowheads="1"/>
            </p:cNvSpPr>
            <p:nvPr/>
          </p:nvSpPr>
          <p:spPr bwMode="auto">
            <a:xfrm>
              <a:off x="897794" y="3275419"/>
              <a:ext cx="271420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Pierce</a:t>
              </a:r>
            </a:p>
          </p:txBody>
        </p:sp>
        <p:sp>
          <p:nvSpPr>
            <p:cNvPr id="117" name="Rectangle 319"/>
            <p:cNvSpPr>
              <a:spLocks noChangeArrowheads="1"/>
            </p:cNvSpPr>
            <p:nvPr/>
          </p:nvSpPr>
          <p:spPr bwMode="auto">
            <a:xfrm>
              <a:off x="1373943" y="3489010"/>
              <a:ext cx="26676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Pepin</a:t>
              </a:r>
            </a:p>
          </p:txBody>
        </p:sp>
        <p:sp>
          <p:nvSpPr>
            <p:cNvPr id="118" name="Rectangle 320"/>
            <p:cNvSpPr>
              <a:spLocks noChangeArrowheads="1"/>
            </p:cNvSpPr>
            <p:nvPr/>
          </p:nvSpPr>
          <p:spPr bwMode="auto">
            <a:xfrm>
              <a:off x="1539897" y="3661069"/>
              <a:ext cx="280726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Buffalo</a:t>
              </a:r>
            </a:p>
          </p:txBody>
        </p:sp>
        <p:sp>
          <p:nvSpPr>
            <p:cNvPr id="119" name="Rectangle 321"/>
            <p:cNvSpPr>
              <a:spLocks noChangeArrowheads="1"/>
            </p:cNvSpPr>
            <p:nvPr/>
          </p:nvSpPr>
          <p:spPr bwMode="auto">
            <a:xfrm>
              <a:off x="2579049" y="3969589"/>
              <a:ext cx="31484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Jackson</a:t>
              </a:r>
            </a:p>
          </p:txBody>
        </p:sp>
        <p:sp>
          <p:nvSpPr>
            <p:cNvPr id="120" name="Rectangle 322"/>
            <p:cNvSpPr>
              <a:spLocks noChangeArrowheads="1"/>
            </p:cNvSpPr>
            <p:nvPr/>
          </p:nvSpPr>
          <p:spPr bwMode="auto">
            <a:xfrm>
              <a:off x="3343678" y="3799013"/>
              <a:ext cx="26366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Wood</a:t>
              </a:r>
            </a:p>
          </p:txBody>
        </p:sp>
        <p:sp>
          <p:nvSpPr>
            <p:cNvPr id="121" name="Rectangle 323"/>
            <p:cNvSpPr>
              <a:spLocks noChangeArrowheads="1"/>
            </p:cNvSpPr>
            <p:nvPr/>
          </p:nvSpPr>
          <p:spPr bwMode="auto">
            <a:xfrm>
              <a:off x="3835337" y="3603222"/>
              <a:ext cx="31950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Portage</a:t>
              </a:r>
            </a:p>
          </p:txBody>
        </p:sp>
        <p:sp>
          <p:nvSpPr>
            <p:cNvPr id="122" name="Rectangle 324"/>
            <p:cNvSpPr>
              <a:spLocks noChangeArrowheads="1"/>
            </p:cNvSpPr>
            <p:nvPr/>
          </p:nvSpPr>
          <p:spPr bwMode="auto">
            <a:xfrm>
              <a:off x="4706983" y="3708534"/>
              <a:ext cx="665367" cy="195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/>
                <a:t>Outagamie</a:t>
              </a:r>
            </a:p>
          </p:txBody>
        </p:sp>
        <p:sp>
          <p:nvSpPr>
            <p:cNvPr id="123" name="Rectangle 325"/>
            <p:cNvSpPr>
              <a:spLocks noChangeArrowheads="1"/>
            </p:cNvSpPr>
            <p:nvPr/>
          </p:nvSpPr>
          <p:spPr bwMode="auto">
            <a:xfrm>
              <a:off x="5256027" y="3732266"/>
              <a:ext cx="750671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Brown</a:t>
              </a:r>
            </a:p>
          </p:txBody>
        </p:sp>
        <p:sp>
          <p:nvSpPr>
            <p:cNvPr id="124" name="Rectangle 326"/>
            <p:cNvSpPr>
              <a:spLocks noChangeArrowheads="1"/>
            </p:cNvSpPr>
            <p:nvPr/>
          </p:nvSpPr>
          <p:spPr bwMode="auto">
            <a:xfrm>
              <a:off x="5919844" y="3284319"/>
              <a:ext cx="212483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Door</a:t>
              </a:r>
            </a:p>
          </p:txBody>
        </p:sp>
        <p:sp>
          <p:nvSpPr>
            <p:cNvPr id="125" name="Rectangle 327"/>
            <p:cNvSpPr>
              <a:spLocks noChangeArrowheads="1"/>
            </p:cNvSpPr>
            <p:nvPr/>
          </p:nvSpPr>
          <p:spPr bwMode="auto">
            <a:xfrm>
              <a:off x="5556916" y="4054135"/>
              <a:ext cx="440476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Manitowoc</a:t>
              </a:r>
            </a:p>
          </p:txBody>
        </p:sp>
        <p:sp>
          <p:nvSpPr>
            <p:cNvPr id="126" name="Rectangle 328"/>
            <p:cNvSpPr>
              <a:spLocks noChangeArrowheads="1"/>
            </p:cNvSpPr>
            <p:nvPr/>
          </p:nvSpPr>
          <p:spPr bwMode="auto">
            <a:xfrm>
              <a:off x="5401819" y="4635576"/>
              <a:ext cx="42806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Sheboygan</a:t>
              </a:r>
            </a:p>
          </p:txBody>
        </p:sp>
        <p:sp>
          <p:nvSpPr>
            <p:cNvPr id="127" name="Rectangle 329"/>
            <p:cNvSpPr>
              <a:spLocks noChangeArrowheads="1"/>
            </p:cNvSpPr>
            <p:nvPr/>
          </p:nvSpPr>
          <p:spPr bwMode="auto">
            <a:xfrm>
              <a:off x="4716289" y="4641509"/>
              <a:ext cx="60487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Fond du Lac</a:t>
              </a:r>
            </a:p>
          </p:txBody>
        </p:sp>
        <p:sp>
          <p:nvSpPr>
            <p:cNvPr id="128" name="Rectangle 330"/>
            <p:cNvSpPr>
              <a:spLocks noChangeArrowheads="1"/>
            </p:cNvSpPr>
            <p:nvPr/>
          </p:nvSpPr>
          <p:spPr bwMode="auto">
            <a:xfrm>
              <a:off x="4607721" y="4089734"/>
              <a:ext cx="47149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solidFill>
                    <a:schemeClr val="bg1"/>
                  </a:solidFill>
                </a:rPr>
                <a:t> </a:t>
              </a:r>
              <a:r>
                <a:rPr lang="en-US" altLang="en-US" sz="800" dirty="0">
                  <a:latin typeface="Arial Narrow" pitchFamily="34" charset="0"/>
                </a:rPr>
                <a:t>Winnebago</a:t>
              </a:r>
            </a:p>
          </p:txBody>
        </p:sp>
        <p:sp>
          <p:nvSpPr>
            <p:cNvPr id="129" name="Rectangle 331"/>
            <p:cNvSpPr>
              <a:spLocks noChangeArrowheads="1"/>
            </p:cNvSpPr>
            <p:nvPr/>
          </p:nvSpPr>
          <p:spPr bwMode="auto">
            <a:xfrm>
              <a:off x="3960965" y="4189112"/>
              <a:ext cx="40790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Waushara</a:t>
              </a:r>
            </a:p>
          </p:txBody>
        </p:sp>
        <p:sp>
          <p:nvSpPr>
            <p:cNvPr id="130" name="Rectangle 332"/>
            <p:cNvSpPr>
              <a:spLocks noChangeArrowheads="1"/>
            </p:cNvSpPr>
            <p:nvPr/>
          </p:nvSpPr>
          <p:spPr bwMode="auto">
            <a:xfrm>
              <a:off x="3579426" y="4263276"/>
              <a:ext cx="296236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Adams</a:t>
              </a:r>
            </a:p>
          </p:txBody>
        </p:sp>
        <p:sp>
          <p:nvSpPr>
            <p:cNvPr id="131" name="Rectangle 333"/>
            <p:cNvSpPr>
              <a:spLocks noChangeArrowheads="1"/>
            </p:cNvSpPr>
            <p:nvPr/>
          </p:nvSpPr>
          <p:spPr bwMode="auto">
            <a:xfrm>
              <a:off x="3239763" y="4556963"/>
              <a:ext cx="28382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Juneau</a:t>
              </a:r>
            </a:p>
          </p:txBody>
        </p:sp>
        <p:sp>
          <p:nvSpPr>
            <p:cNvPr id="132" name="Rectangle 334"/>
            <p:cNvSpPr>
              <a:spLocks noChangeArrowheads="1"/>
            </p:cNvSpPr>
            <p:nvPr/>
          </p:nvSpPr>
          <p:spPr bwMode="auto">
            <a:xfrm>
              <a:off x="2718636" y="4331506"/>
              <a:ext cx="293134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Monroe</a:t>
              </a:r>
            </a:p>
          </p:txBody>
        </p:sp>
        <p:sp>
          <p:nvSpPr>
            <p:cNvPr id="133" name="Rectangle 335"/>
            <p:cNvSpPr>
              <a:spLocks noChangeArrowheads="1"/>
            </p:cNvSpPr>
            <p:nvPr/>
          </p:nvSpPr>
          <p:spPr bwMode="auto">
            <a:xfrm>
              <a:off x="2157184" y="4396770"/>
              <a:ext cx="387743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La Crosse</a:t>
              </a:r>
            </a:p>
          </p:txBody>
        </p:sp>
        <p:sp>
          <p:nvSpPr>
            <p:cNvPr id="134" name="Rectangle 336"/>
            <p:cNvSpPr>
              <a:spLocks noChangeArrowheads="1"/>
            </p:cNvSpPr>
            <p:nvPr/>
          </p:nvSpPr>
          <p:spPr bwMode="auto">
            <a:xfrm>
              <a:off x="2369667" y="4818018"/>
              <a:ext cx="30709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Vernon</a:t>
              </a:r>
            </a:p>
          </p:txBody>
        </p:sp>
        <p:sp>
          <p:nvSpPr>
            <p:cNvPr id="135" name="Rectangle 337"/>
            <p:cNvSpPr>
              <a:spLocks noChangeArrowheads="1"/>
            </p:cNvSpPr>
            <p:nvPr/>
          </p:nvSpPr>
          <p:spPr bwMode="auto">
            <a:xfrm>
              <a:off x="2588355" y="5725778"/>
              <a:ext cx="22178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Grant</a:t>
              </a:r>
            </a:p>
          </p:txBody>
        </p:sp>
        <p:sp>
          <p:nvSpPr>
            <p:cNvPr id="136" name="Rectangle 338"/>
            <p:cNvSpPr>
              <a:spLocks noChangeArrowheads="1"/>
            </p:cNvSpPr>
            <p:nvPr/>
          </p:nvSpPr>
          <p:spPr bwMode="auto">
            <a:xfrm>
              <a:off x="2420850" y="5187352"/>
              <a:ext cx="36913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Crawford</a:t>
              </a:r>
            </a:p>
          </p:txBody>
        </p:sp>
        <p:sp>
          <p:nvSpPr>
            <p:cNvPr id="137" name="Rectangle 339"/>
            <p:cNvSpPr>
              <a:spLocks noChangeArrowheads="1"/>
            </p:cNvSpPr>
            <p:nvPr/>
          </p:nvSpPr>
          <p:spPr bwMode="auto">
            <a:xfrm>
              <a:off x="2898549" y="5031609"/>
              <a:ext cx="335010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Richland</a:t>
              </a:r>
            </a:p>
          </p:txBody>
        </p:sp>
        <p:sp>
          <p:nvSpPr>
            <p:cNvPr id="138" name="Rectangle 340"/>
            <p:cNvSpPr>
              <a:spLocks noChangeArrowheads="1"/>
            </p:cNvSpPr>
            <p:nvPr/>
          </p:nvSpPr>
          <p:spPr bwMode="auto">
            <a:xfrm>
              <a:off x="3506530" y="4984144"/>
              <a:ext cx="20317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Sauk</a:t>
              </a:r>
            </a:p>
          </p:txBody>
        </p:sp>
        <p:sp>
          <p:nvSpPr>
            <p:cNvPr id="139" name="Rectangle 341"/>
            <p:cNvSpPr>
              <a:spLocks noChangeArrowheads="1"/>
            </p:cNvSpPr>
            <p:nvPr/>
          </p:nvSpPr>
          <p:spPr bwMode="auto">
            <a:xfrm>
              <a:off x="4029208" y="4998977"/>
              <a:ext cx="384641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Columbia</a:t>
              </a:r>
            </a:p>
          </p:txBody>
        </p:sp>
        <p:sp>
          <p:nvSpPr>
            <p:cNvPr id="140" name="Rectangle 342"/>
            <p:cNvSpPr>
              <a:spLocks noChangeArrowheads="1"/>
            </p:cNvSpPr>
            <p:nvPr/>
          </p:nvSpPr>
          <p:spPr bwMode="auto">
            <a:xfrm>
              <a:off x="4693024" y="4948546"/>
              <a:ext cx="25746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Dodge</a:t>
              </a:r>
            </a:p>
          </p:txBody>
        </p:sp>
        <p:sp>
          <p:nvSpPr>
            <p:cNvPr id="141" name="Rectangle 343"/>
            <p:cNvSpPr>
              <a:spLocks noChangeArrowheads="1"/>
            </p:cNvSpPr>
            <p:nvPr/>
          </p:nvSpPr>
          <p:spPr bwMode="auto">
            <a:xfrm>
              <a:off x="3996638" y="5454340"/>
              <a:ext cx="21248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Dane</a:t>
              </a:r>
            </a:p>
          </p:txBody>
        </p:sp>
        <p:sp>
          <p:nvSpPr>
            <p:cNvPr id="142" name="Rectangle 344"/>
            <p:cNvSpPr>
              <a:spLocks noChangeArrowheads="1"/>
            </p:cNvSpPr>
            <p:nvPr/>
          </p:nvSpPr>
          <p:spPr bwMode="auto">
            <a:xfrm>
              <a:off x="4559641" y="5464723"/>
              <a:ext cx="35982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Jefferson</a:t>
              </a:r>
            </a:p>
          </p:txBody>
        </p:sp>
        <p:sp>
          <p:nvSpPr>
            <p:cNvPr id="143" name="Rectangle 345"/>
            <p:cNvSpPr>
              <a:spLocks noChangeArrowheads="1"/>
            </p:cNvSpPr>
            <p:nvPr/>
          </p:nvSpPr>
          <p:spPr bwMode="auto">
            <a:xfrm>
              <a:off x="5485571" y="5203668"/>
              <a:ext cx="34276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Ozaukee</a:t>
              </a:r>
            </a:p>
          </p:txBody>
        </p:sp>
        <p:sp>
          <p:nvSpPr>
            <p:cNvPr id="144" name="Rectangle 346"/>
            <p:cNvSpPr>
              <a:spLocks noChangeArrowheads="1"/>
            </p:cNvSpPr>
            <p:nvPr/>
          </p:nvSpPr>
          <p:spPr bwMode="auto">
            <a:xfrm>
              <a:off x="5046646" y="5500321"/>
              <a:ext cx="420314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Waukesha</a:t>
              </a:r>
            </a:p>
          </p:txBody>
        </p:sp>
        <p:sp>
          <p:nvSpPr>
            <p:cNvPr id="145" name="Rectangle 347"/>
            <p:cNvSpPr>
              <a:spLocks noChangeArrowheads="1"/>
            </p:cNvSpPr>
            <p:nvPr/>
          </p:nvSpPr>
          <p:spPr bwMode="auto">
            <a:xfrm>
              <a:off x="5435940" y="5632332"/>
              <a:ext cx="561452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Milwaukee</a:t>
              </a:r>
            </a:p>
          </p:txBody>
        </p:sp>
        <p:sp>
          <p:nvSpPr>
            <p:cNvPr id="146" name="Rectangle 348"/>
            <p:cNvSpPr>
              <a:spLocks noChangeArrowheads="1"/>
            </p:cNvSpPr>
            <p:nvPr/>
          </p:nvSpPr>
          <p:spPr bwMode="auto">
            <a:xfrm>
              <a:off x="5345984" y="5838507"/>
              <a:ext cx="27142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Racine</a:t>
              </a:r>
            </a:p>
          </p:txBody>
        </p:sp>
        <p:sp>
          <p:nvSpPr>
            <p:cNvPr id="147" name="Rectangle 349"/>
            <p:cNvSpPr>
              <a:spLocks noChangeArrowheads="1"/>
            </p:cNvSpPr>
            <p:nvPr/>
          </p:nvSpPr>
          <p:spPr bwMode="auto">
            <a:xfrm>
              <a:off x="5414227" y="6083246"/>
              <a:ext cx="383090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 smtClean="0">
                  <a:latin typeface="Arial Narrow" pitchFamily="34" charset="0"/>
                </a:rPr>
                <a:t>Kenosha</a:t>
              </a:r>
              <a:endParaRPr lang="en-US" altLang="en-US" sz="800" dirty="0">
                <a:latin typeface="Arial Narrow" pitchFamily="34" charset="0"/>
              </a:endParaRPr>
            </a:p>
          </p:txBody>
        </p:sp>
        <p:sp>
          <p:nvSpPr>
            <p:cNvPr id="148" name="Rectangle 350"/>
            <p:cNvSpPr>
              <a:spLocks noChangeArrowheads="1"/>
            </p:cNvSpPr>
            <p:nvPr/>
          </p:nvSpPr>
          <p:spPr bwMode="auto">
            <a:xfrm>
              <a:off x="4832612" y="5945302"/>
              <a:ext cx="375335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Walworth</a:t>
              </a:r>
            </a:p>
          </p:txBody>
        </p:sp>
        <p:sp>
          <p:nvSpPr>
            <p:cNvPr id="149" name="Rectangle 351"/>
            <p:cNvSpPr>
              <a:spLocks noChangeArrowheads="1"/>
            </p:cNvSpPr>
            <p:nvPr/>
          </p:nvSpPr>
          <p:spPr bwMode="auto">
            <a:xfrm>
              <a:off x="4316138" y="5917120"/>
              <a:ext cx="26521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/>
                <a:t> </a:t>
              </a:r>
              <a:r>
                <a:rPr lang="en-US" altLang="en-US" sz="800" dirty="0">
                  <a:latin typeface="Arial Narrow" pitchFamily="34" charset="0"/>
                </a:rPr>
                <a:t>Rock</a:t>
              </a:r>
            </a:p>
          </p:txBody>
        </p:sp>
        <p:sp>
          <p:nvSpPr>
            <p:cNvPr id="150" name="Rectangle 352"/>
            <p:cNvSpPr>
              <a:spLocks noChangeArrowheads="1"/>
            </p:cNvSpPr>
            <p:nvPr/>
          </p:nvSpPr>
          <p:spPr bwMode="auto">
            <a:xfrm>
              <a:off x="3804317" y="5934919"/>
              <a:ext cx="24350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Green</a:t>
              </a:r>
            </a:p>
          </p:txBody>
        </p:sp>
        <p:sp>
          <p:nvSpPr>
            <p:cNvPr id="151" name="Rectangle 353"/>
            <p:cNvSpPr>
              <a:spLocks noChangeArrowheads="1"/>
            </p:cNvSpPr>
            <p:nvPr/>
          </p:nvSpPr>
          <p:spPr bwMode="auto">
            <a:xfrm>
              <a:off x="3165316" y="5963101"/>
              <a:ext cx="407906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La</a:t>
              </a:r>
              <a:r>
                <a:rPr lang="en-US" altLang="en-US" sz="800" dirty="0"/>
                <a:t> </a:t>
              </a:r>
              <a:r>
                <a:rPr lang="en-US" altLang="en-US" sz="800" dirty="0">
                  <a:latin typeface="Arial Narrow" pitchFamily="34" charset="0"/>
                </a:rPr>
                <a:t>Fayette</a:t>
              </a:r>
            </a:p>
          </p:txBody>
        </p:sp>
        <p:sp>
          <p:nvSpPr>
            <p:cNvPr id="152" name="Rectangle 354"/>
            <p:cNvSpPr>
              <a:spLocks noChangeArrowheads="1"/>
            </p:cNvSpPr>
            <p:nvPr/>
          </p:nvSpPr>
          <p:spPr bwMode="auto">
            <a:xfrm>
              <a:off x="3236661" y="5561135"/>
              <a:ext cx="20783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Iowa</a:t>
              </a:r>
            </a:p>
          </p:txBody>
        </p:sp>
        <p:sp>
          <p:nvSpPr>
            <p:cNvPr id="153" name="Freeform 355"/>
            <p:cNvSpPr>
              <a:spLocks/>
            </p:cNvSpPr>
            <p:nvPr/>
          </p:nvSpPr>
          <p:spPr bwMode="auto">
            <a:xfrm>
              <a:off x="2006740" y="2297946"/>
              <a:ext cx="835974" cy="452397"/>
            </a:xfrm>
            <a:custGeom>
              <a:avLst/>
              <a:gdLst>
                <a:gd name="T0" fmla="*/ 0 w 539"/>
                <a:gd name="T1" fmla="*/ 0 h 305"/>
                <a:gd name="T2" fmla="*/ 0 w 539"/>
                <a:gd name="T3" fmla="*/ 304 h 305"/>
                <a:gd name="T4" fmla="*/ 375 w 539"/>
                <a:gd name="T5" fmla="*/ 304 h 305"/>
                <a:gd name="T6" fmla="*/ 375 w 539"/>
                <a:gd name="T7" fmla="*/ 232 h 305"/>
                <a:gd name="T8" fmla="*/ 538 w 539"/>
                <a:gd name="T9" fmla="*/ 232 h 305"/>
                <a:gd name="T10" fmla="*/ 538 w 539"/>
                <a:gd name="T11" fmla="*/ 0 h 305"/>
                <a:gd name="T12" fmla="*/ 0 w 539"/>
                <a:gd name="T13" fmla="*/ 0 h 3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9" h="305">
                  <a:moveTo>
                    <a:pt x="0" y="0"/>
                  </a:moveTo>
                  <a:lnTo>
                    <a:pt x="0" y="304"/>
                  </a:lnTo>
                  <a:lnTo>
                    <a:pt x="375" y="304"/>
                  </a:lnTo>
                  <a:lnTo>
                    <a:pt x="375" y="232"/>
                  </a:lnTo>
                  <a:lnTo>
                    <a:pt x="538" y="232"/>
                  </a:lnTo>
                  <a:lnTo>
                    <a:pt x="538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4" name="Rectangle 356"/>
            <p:cNvSpPr>
              <a:spLocks noChangeArrowheads="1"/>
            </p:cNvSpPr>
            <p:nvPr/>
          </p:nvSpPr>
          <p:spPr bwMode="auto">
            <a:xfrm>
              <a:off x="2262650" y="2459622"/>
              <a:ext cx="203177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Rusk</a:t>
              </a:r>
            </a:p>
          </p:txBody>
        </p:sp>
        <p:sp>
          <p:nvSpPr>
            <p:cNvPr id="155" name="Freeform 357"/>
            <p:cNvSpPr>
              <a:spLocks/>
            </p:cNvSpPr>
            <p:nvPr/>
          </p:nvSpPr>
          <p:spPr bwMode="auto">
            <a:xfrm>
              <a:off x="2588355" y="3073695"/>
              <a:ext cx="603328" cy="789099"/>
            </a:xfrm>
            <a:custGeom>
              <a:avLst/>
              <a:gdLst>
                <a:gd name="T0" fmla="*/ 0 w 389"/>
                <a:gd name="T1" fmla="*/ 0 h 532"/>
                <a:gd name="T2" fmla="*/ 0 w 389"/>
                <a:gd name="T3" fmla="*/ 460 h 532"/>
                <a:gd name="T4" fmla="*/ 72 w 389"/>
                <a:gd name="T5" fmla="*/ 460 h 532"/>
                <a:gd name="T6" fmla="*/ 68 w 389"/>
                <a:gd name="T7" fmla="*/ 531 h 532"/>
                <a:gd name="T8" fmla="*/ 388 w 389"/>
                <a:gd name="T9" fmla="*/ 531 h 532"/>
                <a:gd name="T10" fmla="*/ 388 w 389"/>
                <a:gd name="T11" fmla="*/ 0 h 532"/>
                <a:gd name="T12" fmla="*/ 0 w 389"/>
                <a:gd name="T13" fmla="*/ 0 h 5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9" h="532">
                  <a:moveTo>
                    <a:pt x="0" y="0"/>
                  </a:moveTo>
                  <a:lnTo>
                    <a:pt x="0" y="460"/>
                  </a:lnTo>
                  <a:lnTo>
                    <a:pt x="72" y="460"/>
                  </a:lnTo>
                  <a:lnTo>
                    <a:pt x="68" y="531"/>
                  </a:lnTo>
                  <a:lnTo>
                    <a:pt x="388" y="531"/>
                  </a:lnTo>
                  <a:lnTo>
                    <a:pt x="388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6" name="Rectangle 358"/>
            <p:cNvSpPr>
              <a:spLocks noChangeArrowheads="1"/>
            </p:cNvSpPr>
            <p:nvPr/>
          </p:nvSpPr>
          <p:spPr bwMode="auto">
            <a:xfrm>
              <a:off x="2754309" y="3322884"/>
              <a:ext cx="234197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Clark</a:t>
              </a:r>
            </a:p>
          </p:txBody>
        </p:sp>
        <p:sp>
          <p:nvSpPr>
            <p:cNvPr id="157" name="Freeform 359"/>
            <p:cNvSpPr>
              <a:spLocks/>
            </p:cNvSpPr>
            <p:nvPr/>
          </p:nvSpPr>
          <p:spPr bwMode="auto">
            <a:xfrm>
              <a:off x="1851643" y="2748859"/>
              <a:ext cx="738263" cy="544359"/>
            </a:xfrm>
            <a:custGeom>
              <a:avLst/>
              <a:gdLst>
                <a:gd name="T0" fmla="*/ 99 w 476"/>
                <a:gd name="T1" fmla="*/ 0 h 366"/>
                <a:gd name="T2" fmla="*/ 99 w 476"/>
                <a:gd name="T3" fmla="*/ 30 h 366"/>
                <a:gd name="T4" fmla="*/ 104 w 476"/>
                <a:gd name="T5" fmla="*/ 63 h 366"/>
                <a:gd name="T6" fmla="*/ 0 w 476"/>
                <a:gd name="T7" fmla="*/ 63 h 366"/>
                <a:gd name="T8" fmla="*/ 0 w 476"/>
                <a:gd name="T9" fmla="*/ 134 h 366"/>
                <a:gd name="T10" fmla="*/ 9 w 476"/>
                <a:gd name="T11" fmla="*/ 139 h 366"/>
                <a:gd name="T12" fmla="*/ 5 w 476"/>
                <a:gd name="T13" fmla="*/ 366 h 366"/>
                <a:gd name="T14" fmla="*/ 475 w 476"/>
                <a:gd name="T15" fmla="*/ 366 h 366"/>
                <a:gd name="T16" fmla="*/ 475 w 476"/>
                <a:gd name="T17" fmla="*/ 0 h 366"/>
                <a:gd name="T18" fmla="*/ 99 w 476"/>
                <a:gd name="T19" fmla="*/ 0 h 3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76" h="366">
                  <a:moveTo>
                    <a:pt x="99" y="0"/>
                  </a:moveTo>
                  <a:lnTo>
                    <a:pt x="99" y="30"/>
                  </a:lnTo>
                  <a:lnTo>
                    <a:pt x="104" y="63"/>
                  </a:lnTo>
                  <a:lnTo>
                    <a:pt x="0" y="63"/>
                  </a:lnTo>
                  <a:lnTo>
                    <a:pt x="0" y="134"/>
                  </a:lnTo>
                  <a:lnTo>
                    <a:pt x="9" y="139"/>
                  </a:lnTo>
                  <a:lnTo>
                    <a:pt x="5" y="365"/>
                  </a:lnTo>
                  <a:lnTo>
                    <a:pt x="475" y="365"/>
                  </a:lnTo>
                  <a:lnTo>
                    <a:pt x="475" y="0"/>
                  </a:lnTo>
                  <a:lnTo>
                    <a:pt x="9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8" name="Rectangle 360"/>
            <p:cNvSpPr>
              <a:spLocks noChangeArrowheads="1"/>
            </p:cNvSpPr>
            <p:nvPr/>
          </p:nvSpPr>
          <p:spPr bwMode="auto">
            <a:xfrm>
              <a:off x="2034657" y="2943167"/>
              <a:ext cx="39394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Chippewa</a:t>
              </a:r>
            </a:p>
          </p:txBody>
        </p:sp>
        <p:sp>
          <p:nvSpPr>
            <p:cNvPr id="159" name="Rectangle 361"/>
            <p:cNvSpPr>
              <a:spLocks noChangeArrowheads="1"/>
            </p:cNvSpPr>
            <p:nvPr/>
          </p:nvSpPr>
          <p:spPr bwMode="auto">
            <a:xfrm>
              <a:off x="5063707" y="3069245"/>
              <a:ext cx="761528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/>
                <a:t>Oconto</a:t>
              </a:r>
            </a:p>
          </p:txBody>
        </p:sp>
        <p:sp>
          <p:nvSpPr>
            <p:cNvPr id="160" name="Freeform 362"/>
            <p:cNvSpPr>
              <a:spLocks/>
            </p:cNvSpPr>
            <p:nvPr/>
          </p:nvSpPr>
          <p:spPr bwMode="auto">
            <a:xfrm>
              <a:off x="4086594" y="2535269"/>
              <a:ext cx="772384" cy="526560"/>
            </a:xfrm>
            <a:custGeom>
              <a:avLst/>
              <a:gdLst>
                <a:gd name="T0" fmla="*/ 0 w 497"/>
                <a:gd name="T1" fmla="*/ 0 h 354"/>
                <a:gd name="T2" fmla="*/ 0 w 497"/>
                <a:gd name="T3" fmla="*/ 300 h 354"/>
                <a:gd name="T4" fmla="*/ 127 w 497"/>
                <a:gd name="T5" fmla="*/ 300 h 354"/>
                <a:gd name="T6" fmla="*/ 127 w 497"/>
                <a:gd name="T7" fmla="*/ 354 h 354"/>
                <a:gd name="T8" fmla="*/ 276 w 497"/>
                <a:gd name="T9" fmla="*/ 354 h 354"/>
                <a:gd name="T10" fmla="*/ 281 w 497"/>
                <a:gd name="T11" fmla="*/ 279 h 354"/>
                <a:gd name="T12" fmla="*/ 497 w 497"/>
                <a:gd name="T13" fmla="*/ 279 h 354"/>
                <a:gd name="T14" fmla="*/ 497 w 497"/>
                <a:gd name="T15" fmla="*/ 202 h 354"/>
                <a:gd name="T16" fmla="*/ 469 w 497"/>
                <a:gd name="T17" fmla="*/ 202 h 354"/>
                <a:gd name="T18" fmla="*/ 469 w 497"/>
                <a:gd name="T19" fmla="*/ 63 h 354"/>
                <a:gd name="T20" fmla="*/ 307 w 497"/>
                <a:gd name="T21" fmla="*/ 63 h 354"/>
                <a:gd name="T22" fmla="*/ 307 w 497"/>
                <a:gd name="T23" fmla="*/ 0 h 354"/>
                <a:gd name="T24" fmla="*/ 0 w 497"/>
                <a:gd name="T25" fmla="*/ 0 h 3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7" h="354">
                  <a:moveTo>
                    <a:pt x="0" y="0"/>
                  </a:moveTo>
                  <a:lnTo>
                    <a:pt x="0" y="299"/>
                  </a:lnTo>
                  <a:lnTo>
                    <a:pt x="127" y="299"/>
                  </a:lnTo>
                  <a:lnTo>
                    <a:pt x="127" y="353"/>
                  </a:lnTo>
                  <a:lnTo>
                    <a:pt x="275" y="353"/>
                  </a:lnTo>
                  <a:lnTo>
                    <a:pt x="280" y="278"/>
                  </a:lnTo>
                  <a:lnTo>
                    <a:pt x="496" y="278"/>
                  </a:lnTo>
                  <a:lnTo>
                    <a:pt x="496" y="201"/>
                  </a:lnTo>
                  <a:lnTo>
                    <a:pt x="468" y="201"/>
                  </a:lnTo>
                  <a:lnTo>
                    <a:pt x="468" y="63"/>
                  </a:lnTo>
                  <a:lnTo>
                    <a:pt x="306" y="63"/>
                  </a:lnTo>
                  <a:lnTo>
                    <a:pt x="30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1" name="Rectangle 363"/>
            <p:cNvSpPr>
              <a:spLocks noChangeArrowheads="1"/>
            </p:cNvSpPr>
            <p:nvPr/>
          </p:nvSpPr>
          <p:spPr bwMode="auto">
            <a:xfrm>
              <a:off x="4181203" y="2671729"/>
              <a:ext cx="373784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Langlade</a:t>
              </a:r>
            </a:p>
          </p:txBody>
        </p:sp>
        <p:sp>
          <p:nvSpPr>
            <p:cNvPr id="162" name="Freeform 364"/>
            <p:cNvSpPr>
              <a:spLocks/>
            </p:cNvSpPr>
            <p:nvPr/>
          </p:nvSpPr>
          <p:spPr bwMode="auto">
            <a:xfrm>
              <a:off x="4815551" y="2628715"/>
              <a:ext cx="911972" cy="881061"/>
            </a:xfrm>
            <a:custGeom>
              <a:avLst/>
              <a:gdLst>
                <a:gd name="T0" fmla="*/ 0 w 588"/>
                <a:gd name="T1" fmla="*/ 0 h 595"/>
                <a:gd name="T2" fmla="*/ 0 w 588"/>
                <a:gd name="T3" fmla="*/ 139 h 595"/>
                <a:gd name="T4" fmla="*/ 28 w 588"/>
                <a:gd name="T5" fmla="*/ 139 h 595"/>
                <a:gd name="T6" fmla="*/ 28 w 588"/>
                <a:gd name="T7" fmla="*/ 215 h 595"/>
                <a:gd name="T8" fmla="*/ 122 w 588"/>
                <a:gd name="T9" fmla="*/ 215 h 595"/>
                <a:gd name="T10" fmla="*/ 122 w 588"/>
                <a:gd name="T11" fmla="*/ 437 h 595"/>
                <a:gd name="T12" fmla="*/ 285 w 588"/>
                <a:gd name="T13" fmla="*/ 437 h 595"/>
                <a:gd name="T14" fmla="*/ 285 w 588"/>
                <a:gd name="T15" fmla="*/ 593 h 595"/>
                <a:gd name="T16" fmla="*/ 446 w 588"/>
                <a:gd name="T17" fmla="*/ 589 h 595"/>
                <a:gd name="T18" fmla="*/ 456 w 588"/>
                <a:gd name="T19" fmla="*/ 555 h 595"/>
                <a:gd name="T20" fmla="*/ 510 w 588"/>
                <a:gd name="T21" fmla="*/ 458 h 595"/>
                <a:gd name="T22" fmla="*/ 533 w 588"/>
                <a:gd name="T23" fmla="*/ 450 h 595"/>
                <a:gd name="T24" fmla="*/ 528 w 588"/>
                <a:gd name="T25" fmla="*/ 446 h 595"/>
                <a:gd name="T26" fmla="*/ 528 w 588"/>
                <a:gd name="T27" fmla="*/ 429 h 595"/>
                <a:gd name="T28" fmla="*/ 550 w 588"/>
                <a:gd name="T29" fmla="*/ 353 h 595"/>
                <a:gd name="T30" fmla="*/ 555 w 588"/>
                <a:gd name="T31" fmla="*/ 362 h 595"/>
                <a:gd name="T32" fmla="*/ 587 w 588"/>
                <a:gd name="T33" fmla="*/ 332 h 595"/>
                <a:gd name="T34" fmla="*/ 587 w 588"/>
                <a:gd name="T35" fmla="*/ 302 h 595"/>
                <a:gd name="T36" fmla="*/ 474 w 588"/>
                <a:gd name="T37" fmla="*/ 302 h 595"/>
                <a:gd name="T38" fmla="*/ 474 w 588"/>
                <a:gd name="T39" fmla="*/ 278 h 595"/>
                <a:gd name="T40" fmla="*/ 361 w 588"/>
                <a:gd name="T41" fmla="*/ 278 h 595"/>
                <a:gd name="T42" fmla="*/ 361 w 588"/>
                <a:gd name="T43" fmla="*/ 207 h 595"/>
                <a:gd name="T44" fmla="*/ 302 w 588"/>
                <a:gd name="T45" fmla="*/ 207 h 595"/>
                <a:gd name="T46" fmla="*/ 302 w 588"/>
                <a:gd name="T47" fmla="*/ 139 h 595"/>
                <a:gd name="T48" fmla="*/ 234 w 588"/>
                <a:gd name="T49" fmla="*/ 139 h 595"/>
                <a:gd name="T50" fmla="*/ 234 w 588"/>
                <a:gd name="T51" fmla="*/ 0 h 595"/>
                <a:gd name="T52" fmla="*/ 0 w 588"/>
                <a:gd name="T53" fmla="*/ 0 h 59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88" h="595">
                  <a:moveTo>
                    <a:pt x="0" y="0"/>
                  </a:moveTo>
                  <a:lnTo>
                    <a:pt x="0" y="139"/>
                  </a:lnTo>
                  <a:lnTo>
                    <a:pt x="28" y="139"/>
                  </a:lnTo>
                  <a:lnTo>
                    <a:pt x="28" y="215"/>
                  </a:lnTo>
                  <a:lnTo>
                    <a:pt x="122" y="215"/>
                  </a:lnTo>
                  <a:lnTo>
                    <a:pt x="122" y="438"/>
                  </a:lnTo>
                  <a:lnTo>
                    <a:pt x="285" y="438"/>
                  </a:lnTo>
                  <a:lnTo>
                    <a:pt x="285" y="594"/>
                  </a:lnTo>
                  <a:lnTo>
                    <a:pt x="446" y="590"/>
                  </a:lnTo>
                  <a:lnTo>
                    <a:pt x="456" y="556"/>
                  </a:lnTo>
                  <a:lnTo>
                    <a:pt x="510" y="459"/>
                  </a:lnTo>
                  <a:lnTo>
                    <a:pt x="533" y="451"/>
                  </a:lnTo>
                  <a:lnTo>
                    <a:pt x="528" y="447"/>
                  </a:lnTo>
                  <a:lnTo>
                    <a:pt x="528" y="430"/>
                  </a:lnTo>
                  <a:lnTo>
                    <a:pt x="550" y="354"/>
                  </a:lnTo>
                  <a:lnTo>
                    <a:pt x="555" y="363"/>
                  </a:lnTo>
                  <a:lnTo>
                    <a:pt x="587" y="333"/>
                  </a:lnTo>
                  <a:lnTo>
                    <a:pt x="587" y="303"/>
                  </a:lnTo>
                  <a:lnTo>
                    <a:pt x="474" y="303"/>
                  </a:lnTo>
                  <a:lnTo>
                    <a:pt x="474" y="278"/>
                  </a:lnTo>
                  <a:lnTo>
                    <a:pt x="361" y="278"/>
                  </a:lnTo>
                  <a:lnTo>
                    <a:pt x="361" y="207"/>
                  </a:lnTo>
                  <a:lnTo>
                    <a:pt x="302" y="207"/>
                  </a:lnTo>
                  <a:lnTo>
                    <a:pt x="302" y="139"/>
                  </a:lnTo>
                  <a:lnTo>
                    <a:pt x="234" y="139"/>
                  </a:ln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" name="Freeform 365"/>
            <p:cNvSpPr>
              <a:spLocks/>
            </p:cNvSpPr>
            <p:nvPr/>
          </p:nvSpPr>
          <p:spPr bwMode="auto">
            <a:xfrm>
              <a:off x="4282017" y="3527575"/>
              <a:ext cx="609532" cy="569575"/>
            </a:xfrm>
            <a:custGeom>
              <a:avLst/>
              <a:gdLst>
                <a:gd name="T0" fmla="*/ 0 w 393"/>
                <a:gd name="T1" fmla="*/ 4 h 384"/>
                <a:gd name="T2" fmla="*/ 0 w 393"/>
                <a:gd name="T3" fmla="*/ 383 h 384"/>
                <a:gd name="T4" fmla="*/ 217 w 393"/>
                <a:gd name="T5" fmla="*/ 379 h 384"/>
                <a:gd name="T6" fmla="*/ 316 w 393"/>
                <a:gd name="T7" fmla="*/ 375 h 384"/>
                <a:gd name="T8" fmla="*/ 311 w 393"/>
                <a:gd name="T9" fmla="*/ 67 h 384"/>
                <a:gd name="T10" fmla="*/ 392 w 393"/>
                <a:gd name="T11" fmla="*/ 67 h 384"/>
                <a:gd name="T12" fmla="*/ 392 w 393"/>
                <a:gd name="T13" fmla="*/ 0 h 384"/>
                <a:gd name="T14" fmla="*/ 0 w 393"/>
                <a:gd name="T15" fmla="*/ 4 h 3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3" h="384">
                  <a:moveTo>
                    <a:pt x="0" y="4"/>
                  </a:moveTo>
                  <a:lnTo>
                    <a:pt x="0" y="383"/>
                  </a:lnTo>
                  <a:lnTo>
                    <a:pt x="217" y="379"/>
                  </a:lnTo>
                  <a:lnTo>
                    <a:pt x="316" y="375"/>
                  </a:lnTo>
                  <a:lnTo>
                    <a:pt x="311" y="67"/>
                  </a:lnTo>
                  <a:lnTo>
                    <a:pt x="392" y="67"/>
                  </a:lnTo>
                  <a:lnTo>
                    <a:pt x="392" y="0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" name="Rectangle 366"/>
            <p:cNvSpPr>
              <a:spLocks noChangeArrowheads="1"/>
            </p:cNvSpPr>
            <p:nvPr/>
          </p:nvSpPr>
          <p:spPr bwMode="auto">
            <a:xfrm>
              <a:off x="4340954" y="3569106"/>
              <a:ext cx="387743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Waupaca</a:t>
              </a:r>
            </a:p>
          </p:txBody>
        </p:sp>
        <p:sp>
          <p:nvSpPr>
            <p:cNvPr id="165" name="Freeform 367"/>
            <p:cNvSpPr>
              <a:spLocks/>
            </p:cNvSpPr>
            <p:nvPr/>
          </p:nvSpPr>
          <p:spPr bwMode="auto">
            <a:xfrm>
              <a:off x="4765920" y="3628437"/>
              <a:ext cx="547493" cy="456847"/>
            </a:xfrm>
            <a:custGeom>
              <a:avLst/>
              <a:gdLst>
                <a:gd name="T0" fmla="*/ 81 w 354"/>
                <a:gd name="T1" fmla="*/ 0 h 308"/>
                <a:gd name="T2" fmla="*/ 0 w 354"/>
                <a:gd name="T3" fmla="*/ 0 h 308"/>
                <a:gd name="T4" fmla="*/ 5 w 354"/>
                <a:gd name="T5" fmla="*/ 307 h 308"/>
                <a:gd name="T6" fmla="*/ 212 w 354"/>
                <a:gd name="T7" fmla="*/ 303 h 308"/>
                <a:gd name="T8" fmla="*/ 347 w 354"/>
                <a:gd name="T9" fmla="*/ 294 h 308"/>
                <a:gd name="T10" fmla="*/ 352 w 354"/>
                <a:gd name="T11" fmla="*/ 0 h 308"/>
                <a:gd name="T12" fmla="*/ 81 w 354"/>
                <a:gd name="T13" fmla="*/ 0 h 3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4" h="308">
                  <a:moveTo>
                    <a:pt x="81" y="0"/>
                  </a:moveTo>
                  <a:lnTo>
                    <a:pt x="0" y="0"/>
                  </a:lnTo>
                  <a:lnTo>
                    <a:pt x="5" y="307"/>
                  </a:lnTo>
                  <a:lnTo>
                    <a:pt x="213" y="303"/>
                  </a:lnTo>
                  <a:lnTo>
                    <a:pt x="348" y="294"/>
                  </a:lnTo>
                  <a:lnTo>
                    <a:pt x="353" y="0"/>
                  </a:lnTo>
                  <a:lnTo>
                    <a:pt x="81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368"/>
            <p:cNvSpPr>
              <a:spLocks noChangeArrowheads="1"/>
            </p:cNvSpPr>
            <p:nvPr/>
          </p:nvSpPr>
          <p:spPr bwMode="auto">
            <a:xfrm>
              <a:off x="4765920" y="3638820"/>
              <a:ext cx="685530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Outagamie</a:t>
              </a:r>
            </a:p>
          </p:txBody>
        </p:sp>
        <p:sp>
          <p:nvSpPr>
            <p:cNvPr id="167" name="Rectangle 369"/>
            <p:cNvSpPr>
              <a:spLocks noChangeArrowheads="1"/>
            </p:cNvSpPr>
            <p:nvPr/>
          </p:nvSpPr>
          <p:spPr bwMode="auto">
            <a:xfrm>
              <a:off x="4489847" y="3324367"/>
              <a:ext cx="373784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Shawano</a:t>
              </a:r>
            </a:p>
          </p:txBody>
        </p:sp>
        <p:sp>
          <p:nvSpPr>
            <p:cNvPr id="168" name="Rectangle 370"/>
            <p:cNvSpPr>
              <a:spLocks noChangeArrowheads="1"/>
            </p:cNvSpPr>
            <p:nvPr/>
          </p:nvSpPr>
          <p:spPr bwMode="auto">
            <a:xfrm>
              <a:off x="5150561" y="3079628"/>
              <a:ext cx="290032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Oconto</a:t>
              </a:r>
            </a:p>
          </p:txBody>
        </p:sp>
        <p:sp>
          <p:nvSpPr>
            <p:cNvPr id="169" name="Rectangle 371"/>
            <p:cNvSpPr>
              <a:spLocks noChangeArrowheads="1"/>
            </p:cNvSpPr>
            <p:nvPr/>
          </p:nvSpPr>
          <p:spPr bwMode="auto">
            <a:xfrm>
              <a:off x="4527070" y="3041280"/>
              <a:ext cx="48390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Menomonee</a:t>
              </a:r>
            </a:p>
          </p:txBody>
        </p:sp>
        <p:sp>
          <p:nvSpPr>
            <p:cNvPr id="170" name="Rectangle 372"/>
            <p:cNvSpPr>
              <a:spLocks noChangeArrowheads="1"/>
            </p:cNvSpPr>
            <p:nvPr/>
          </p:nvSpPr>
          <p:spPr bwMode="auto">
            <a:xfrm>
              <a:off x="2946629" y="2682112"/>
              <a:ext cx="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71" name="Line 373"/>
            <p:cNvSpPr>
              <a:spLocks noChangeShapeType="1"/>
            </p:cNvSpPr>
            <p:nvPr/>
          </p:nvSpPr>
          <p:spPr bwMode="auto">
            <a:xfrm flipV="1">
              <a:off x="6048574" y="3597289"/>
              <a:ext cx="26367" cy="45981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2" name="Rectangle 374"/>
            <p:cNvSpPr>
              <a:spLocks noChangeArrowheads="1"/>
            </p:cNvSpPr>
            <p:nvPr/>
          </p:nvSpPr>
          <p:spPr bwMode="auto">
            <a:xfrm>
              <a:off x="5780256" y="3543891"/>
              <a:ext cx="401702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Kewaunee</a:t>
              </a:r>
            </a:p>
          </p:txBody>
        </p:sp>
        <p:sp>
          <p:nvSpPr>
            <p:cNvPr id="173" name="Line 375"/>
            <p:cNvSpPr>
              <a:spLocks noChangeShapeType="1"/>
            </p:cNvSpPr>
            <p:nvPr/>
          </p:nvSpPr>
          <p:spPr bwMode="auto">
            <a:xfrm flipV="1">
              <a:off x="5473164" y="4355239"/>
              <a:ext cx="0" cy="53398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Line 376"/>
            <p:cNvSpPr>
              <a:spLocks noChangeShapeType="1"/>
            </p:cNvSpPr>
            <p:nvPr/>
          </p:nvSpPr>
          <p:spPr bwMode="auto">
            <a:xfrm flipV="1">
              <a:off x="5508836" y="5043475"/>
              <a:ext cx="0" cy="50431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5" name="Rectangle 377"/>
            <p:cNvSpPr>
              <a:spLocks noChangeArrowheads="1"/>
            </p:cNvSpPr>
            <p:nvPr/>
          </p:nvSpPr>
          <p:spPr bwMode="auto">
            <a:xfrm>
              <a:off x="5144357" y="4990077"/>
              <a:ext cx="47149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Washington</a:t>
              </a:r>
            </a:p>
          </p:txBody>
        </p:sp>
        <p:sp>
          <p:nvSpPr>
            <p:cNvPr id="176" name="Line 378"/>
            <p:cNvSpPr>
              <a:spLocks noChangeShapeType="1"/>
            </p:cNvSpPr>
            <p:nvPr/>
          </p:nvSpPr>
          <p:spPr bwMode="auto">
            <a:xfrm flipV="1">
              <a:off x="2341750" y="3773797"/>
              <a:ext cx="0" cy="54881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" name="Rectangle 379"/>
            <p:cNvSpPr>
              <a:spLocks noChangeArrowheads="1"/>
            </p:cNvSpPr>
            <p:nvPr/>
          </p:nvSpPr>
          <p:spPr bwMode="auto">
            <a:xfrm>
              <a:off x="2019147" y="3721883"/>
              <a:ext cx="535085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Trempealeau</a:t>
              </a:r>
            </a:p>
          </p:txBody>
        </p:sp>
        <p:sp>
          <p:nvSpPr>
            <p:cNvPr id="178" name="Rectangle 381"/>
            <p:cNvSpPr>
              <a:spLocks noChangeArrowheads="1"/>
            </p:cNvSpPr>
            <p:nvPr/>
          </p:nvSpPr>
          <p:spPr bwMode="auto">
            <a:xfrm>
              <a:off x="3909783" y="4497632"/>
              <a:ext cx="397049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Marquette</a:t>
              </a:r>
            </a:p>
          </p:txBody>
        </p:sp>
        <p:sp>
          <p:nvSpPr>
            <p:cNvPr id="179" name="Line 383"/>
            <p:cNvSpPr>
              <a:spLocks noChangeShapeType="1"/>
            </p:cNvSpPr>
            <p:nvPr/>
          </p:nvSpPr>
          <p:spPr bwMode="auto">
            <a:xfrm>
              <a:off x="4326995" y="4533731"/>
              <a:ext cx="0" cy="83039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0" name="Line 384"/>
            <p:cNvSpPr>
              <a:spLocks noChangeShapeType="1"/>
            </p:cNvSpPr>
            <p:nvPr/>
          </p:nvSpPr>
          <p:spPr bwMode="auto">
            <a:xfrm flipV="1">
              <a:off x="4351811" y="4438829"/>
              <a:ext cx="0" cy="80073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1" name="Group 386"/>
            <p:cNvGrpSpPr>
              <a:grpSpLocks/>
            </p:cNvGrpSpPr>
            <p:nvPr/>
          </p:nvGrpSpPr>
          <p:grpSpPr bwMode="auto">
            <a:xfrm>
              <a:off x="1387902" y="3609921"/>
              <a:ext cx="130282" cy="243186"/>
              <a:chOff x="702" y="3028"/>
              <a:chExt cx="84" cy="164"/>
            </a:xfrm>
          </p:grpSpPr>
          <p:sp>
            <p:nvSpPr>
              <p:cNvPr id="244" name="Line 387"/>
              <p:cNvSpPr>
                <a:spLocks noChangeShapeType="1"/>
              </p:cNvSpPr>
              <p:nvPr/>
            </p:nvSpPr>
            <p:spPr bwMode="auto">
              <a:xfrm flipV="1">
                <a:off x="702" y="3138"/>
                <a:ext cx="42" cy="54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5" name="Line 388"/>
              <p:cNvSpPr>
                <a:spLocks noChangeShapeType="1"/>
              </p:cNvSpPr>
              <p:nvPr/>
            </p:nvSpPr>
            <p:spPr bwMode="auto">
              <a:xfrm flipV="1">
                <a:off x="744" y="3058"/>
                <a:ext cx="14" cy="78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6" name="Line 389"/>
              <p:cNvSpPr>
                <a:spLocks noChangeShapeType="1"/>
              </p:cNvSpPr>
              <p:nvPr/>
            </p:nvSpPr>
            <p:spPr bwMode="auto">
              <a:xfrm flipV="1">
                <a:off x="758" y="3028"/>
                <a:ext cx="28" cy="26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82" name="Line 390"/>
            <p:cNvSpPr>
              <a:spLocks noChangeShapeType="1"/>
            </p:cNvSpPr>
            <p:nvPr/>
          </p:nvSpPr>
          <p:spPr bwMode="auto">
            <a:xfrm>
              <a:off x="1530591" y="3612886"/>
              <a:ext cx="1054661" cy="2669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3" name="Line 391"/>
            <p:cNvSpPr>
              <a:spLocks noChangeShapeType="1"/>
            </p:cNvSpPr>
            <p:nvPr/>
          </p:nvSpPr>
          <p:spPr bwMode="auto">
            <a:xfrm flipV="1">
              <a:off x="2585253" y="3642543"/>
              <a:ext cx="0" cy="11862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4" name="Line 392"/>
            <p:cNvSpPr>
              <a:spLocks noChangeShapeType="1"/>
            </p:cNvSpPr>
            <p:nvPr/>
          </p:nvSpPr>
          <p:spPr bwMode="auto">
            <a:xfrm flipH="1">
              <a:off x="2594559" y="3752273"/>
              <a:ext cx="10546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5" name="Line 393"/>
            <p:cNvSpPr>
              <a:spLocks noChangeShapeType="1"/>
            </p:cNvSpPr>
            <p:nvPr/>
          </p:nvSpPr>
          <p:spPr bwMode="auto">
            <a:xfrm flipV="1">
              <a:off x="2693821" y="3755239"/>
              <a:ext cx="6204" cy="10973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6" name="Line 394"/>
            <p:cNvSpPr>
              <a:spLocks noChangeShapeType="1"/>
            </p:cNvSpPr>
            <p:nvPr/>
          </p:nvSpPr>
          <p:spPr bwMode="auto">
            <a:xfrm flipH="1">
              <a:off x="2706229" y="3859038"/>
              <a:ext cx="480802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7" name="Line 395"/>
            <p:cNvSpPr>
              <a:spLocks noChangeShapeType="1"/>
            </p:cNvSpPr>
            <p:nvPr/>
          </p:nvSpPr>
          <p:spPr bwMode="auto">
            <a:xfrm flipV="1">
              <a:off x="3193234" y="3867935"/>
              <a:ext cx="0" cy="108544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" name="Line 396"/>
            <p:cNvSpPr>
              <a:spLocks noChangeShapeType="1"/>
            </p:cNvSpPr>
            <p:nvPr/>
          </p:nvSpPr>
          <p:spPr bwMode="auto">
            <a:xfrm>
              <a:off x="2814797" y="4950409"/>
              <a:ext cx="353622" cy="0"/>
            </a:xfrm>
            <a:prstGeom prst="line">
              <a:avLst/>
            </a:prstGeom>
            <a:noFill/>
            <a:ln w="3810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9" name="Line 397"/>
            <p:cNvSpPr>
              <a:spLocks noChangeShapeType="1"/>
            </p:cNvSpPr>
            <p:nvPr/>
          </p:nvSpPr>
          <p:spPr bwMode="auto">
            <a:xfrm flipV="1">
              <a:off x="2821001" y="4965238"/>
              <a:ext cx="0" cy="46264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90" name="Group 398"/>
            <p:cNvGrpSpPr>
              <a:grpSpLocks/>
            </p:cNvGrpSpPr>
            <p:nvPr/>
          </p:nvGrpSpPr>
          <p:grpSpPr bwMode="auto">
            <a:xfrm>
              <a:off x="2295221" y="5436781"/>
              <a:ext cx="510270" cy="220943"/>
              <a:chOff x="1287" y="4260"/>
              <a:chExt cx="329" cy="149"/>
            </a:xfrm>
          </p:grpSpPr>
          <p:sp>
            <p:nvSpPr>
              <p:cNvPr id="239" name="Line 399"/>
              <p:cNvSpPr>
                <a:spLocks noChangeShapeType="1"/>
              </p:cNvSpPr>
              <p:nvPr/>
            </p:nvSpPr>
            <p:spPr bwMode="auto">
              <a:xfrm flipV="1">
                <a:off x="1287" y="4404"/>
                <a:ext cx="62" cy="5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0" name="Line 400"/>
              <p:cNvSpPr>
                <a:spLocks noChangeShapeType="1"/>
              </p:cNvSpPr>
              <p:nvPr/>
            </p:nvSpPr>
            <p:spPr bwMode="auto">
              <a:xfrm flipV="1">
                <a:off x="1349" y="4352"/>
                <a:ext cx="82" cy="54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1" name="Line 401"/>
              <p:cNvSpPr>
                <a:spLocks noChangeShapeType="1"/>
              </p:cNvSpPr>
              <p:nvPr/>
            </p:nvSpPr>
            <p:spPr bwMode="auto">
              <a:xfrm flipV="1">
                <a:off x="1430" y="4337"/>
                <a:ext cx="94" cy="15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2" name="Line 402"/>
              <p:cNvSpPr>
                <a:spLocks noChangeShapeType="1"/>
              </p:cNvSpPr>
              <p:nvPr/>
            </p:nvSpPr>
            <p:spPr bwMode="auto">
              <a:xfrm flipH="1" flipV="1">
                <a:off x="1523" y="4322"/>
                <a:ext cx="3" cy="15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3" name="Line 403"/>
              <p:cNvSpPr>
                <a:spLocks noChangeShapeType="1"/>
              </p:cNvSpPr>
              <p:nvPr/>
            </p:nvSpPr>
            <p:spPr bwMode="auto">
              <a:xfrm flipV="1">
                <a:off x="1526" y="4260"/>
                <a:ext cx="90" cy="56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91" name="Line 404"/>
            <p:cNvSpPr>
              <a:spLocks noChangeShapeType="1"/>
            </p:cNvSpPr>
            <p:nvPr/>
          </p:nvSpPr>
          <p:spPr bwMode="auto">
            <a:xfrm flipV="1">
              <a:off x="2588355" y="2646074"/>
              <a:ext cx="0" cy="97571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2" name="Line 405"/>
            <p:cNvSpPr>
              <a:spLocks noChangeShapeType="1"/>
            </p:cNvSpPr>
            <p:nvPr/>
          </p:nvSpPr>
          <p:spPr bwMode="auto">
            <a:xfrm flipH="1">
              <a:off x="2597661" y="2643108"/>
              <a:ext cx="245054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3" name="Line 406"/>
            <p:cNvSpPr>
              <a:spLocks noChangeShapeType="1"/>
            </p:cNvSpPr>
            <p:nvPr/>
          </p:nvSpPr>
          <p:spPr bwMode="auto">
            <a:xfrm>
              <a:off x="2844265" y="1880927"/>
              <a:ext cx="0" cy="76069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Line 407"/>
            <p:cNvSpPr>
              <a:spLocks noChangeShapeType="1"/>
            </p:cNvSpPr>
            <p:nvPr/>
          </p:nvSpPr>
          <p:spPr bwMode="auto">
            <a:xfrm flipH="1">
              <a:off x="2858224" y="1880927"/>
              <a:ext cx="34431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" name="Line 408"/>
            <p:cNvSpPr>
              <a:spLocks noChangeShapeType="1"/>
            </p:cNvSpPr>
            <p:nvPr/>
          </p:nvSpPr>
          <p:spPr bwMode="auto">
            <a:xfrm>
              <a:off x="3205642" y="1671847"/>
              <a:ext cx="0" cy="19128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6" name="Line 409"/>
            <p:cNvSpPr>
              <a:spLocks noChangeShapeType="1"/>
            </p:cNvSpPr>
            <p:nvPr/>
          </p:nvSpPr>
          <p:spPr bwMode="auto">
            <a:xfrm>
              <a:off x="3093972" y="1676295"/>
              <a:ext cx="8995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7" name="Line 410"/>
            <p:cNvSpPr>
              <a:spLocks noChangeShapeType="1"/>
            </p:cNvSpPr>
            <p:nvPr/>
          </p:nvSpPr>
          <p:spPr bwMode="auto">
            <a:xfrm>
              <a:off x="3093972" y="1565082"/>
              <a:ext cx="0" cy="94902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8" name="Line 411"/>
            <p:cNvSpPr>
              <a:spLocks noChangeShapeType="1"/>
            </p:cNvSpPr>
            <p:nvPr/>
          </p:nvSpPr>
          <p:spPr bwMode="auto">
            <a:xfrm>
              <a:off x="2969894" y="1557668"/>
              <a:ext cx="93058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9" name="Line 412"/>
            <p:cNvSpPr>
              <a:spLocks noChangeShapeType="1"/>
            </p:cNvSpPr>
            <p:nvPr/>
          </p:nvSpPr>
          <p:spPr bwMode="auto">
            <a:xfrm flipV="1">
              <a:off x="2969894" y="1115781"/>
              <a:ext cx="0" cy="42705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0" name="Line 413"/>
            <p:cNvSpPr>
              <a:spLocks noChangeShapeType="1"/>
            </p:cNvSpPr>
            <p:nvPr/>
          </p:nvSpPr>
          <p:spPr bwMode="auto">
            <a:xfrm>
              <a:off x="3205642" y="4091844"/>
              <a:ext cx="1079477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1" name="Line 414"/>
            <p:cNvSpPr>
              <a:spLocks noChangeShapeType="1"/>
            </p:cNvSpPr>
            <p:nvPr/>
          </p:nvSpPr>
          <p:spPr bwMode="auto">
            <a:xfrm>
              <a:off x="4280466" y="3056821"/>
              <a:ext cx="0" cy="101278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2" name="Line 415"/>
            <p:cNvSpPr>
              <a:spLocks noChangeShapeType="1"/>
            </p:cNvSpPr>
            <p:nvPr/>
          </p:nvSpPr>
          <p:spPr bwMode="auto">
            <a:xfrm flipH="1">
              <a:off x="4295976" y="3061269"/>
              <a:ext cx="21713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Line 416"/>
            <p:cNvSpPr>
              <a:spLocks noChangeShapeType="1"/>
            </p:cNvSpPr>
            <p:nvPr/>
          </p:nvSpPr>
          <p:spPr bwMode="auto">
            <a:xfrm flipH="1">
              <a:off x="4508459" y="2948573"/>
              <a:ext cx="13959" cy="94902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Line 417"/>
            <p:cNvSpPr>
              <a:spLocks noChangeShapeType="1"/>
            </p:cNvSpPr>
            <p:nvPr/>
          </p:nvSpPr>
          <p:spPr bwMode="auto">
            <a:xfrm flipH="1">
              <a:off x="4536376" y="2950056"/>
              <a:ext cx="321051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" name="Line 418"/>
            <p:cNvSpPr>
              <a:spLocks noChangeShapeType="1"/>
            </p:cNvSpPr>
            <p:nvPr/>
          </p:nvSpPr>
          <p:spPr bwMode="auto">
            <a:xfrm>
              <a:off x="4857428" y="2834394"/>
              <a:ext cx="0" cy="8897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" name="Line 419"/>
            <p:cNvSpPr>
              <a:spLocks noChangeShapeType="1"/>
            </p:cNvSpPr>
            <p:nvPr/>
          </p:nvSpPr>
          <p:spPr bwMode="auto">
            <a:xfrm>
              <a:off x="4815551" y="2629762"/>
              <a:ext cx="0" cy="203149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Line 420"/>
            <p:cNvSpPr>
              <a:spLocks noChangeShapeType="1"/>
            </p:cNvSpPr>
            <p:nvPr/>
          </p:nvSpPr>
          <p:spPr bwMode="auto">
            <a:xfrm flipH="1">
              <a:off x="4834163" y="2628279"/>
              <a:ext cx="210932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Line 421"/>
            <p:cNvSpPr>
              <a:spLocks noChangeShapeType="1"/>
            </p:cNvSpPr>
            <p:nvPr/>
          </p:nvSpPr>
          <p:spPr bwMode="auto">
            <a:xfrm>
              <a:off x="5045095" y="2192324"/>
              <a:ext cx="0" cy="419644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" name="Line 422"/>
            <p:cNvSpPr>
              <a:spLocks noChangeShapeType="1"/>
            </p:cNvSpPr>
            <p:nvPr/>
          </p:nvSpPr>
          <p:spPr bwMode="auto">
            <a:xfrm>
              <a:off x="4806246" y="2193807"/>
              <a:ext cx="23264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" name="Line 423"/>
            <p:cNvSpPr>
              <a:spLocks noChangeShapeType="1"/>
            </p:cNvSpPr>
            <p:nvPr/>
          </p:nvSpPr>
          <p:spPr bwMode="auto">
            <a:xfrm>
              <a:off x="4798491" y="1824579"/>
              <a:ext cx="0" cy="351433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Line 424"/>
            <p:cNvSpPr>
              <a:spLocks noChangeShapeType="1"/>
            </p:cNvSpPr>
            <p:nvPr/>
          </p:nvSpPr>
          <p:spPr bwMode="auto">
            <a:xfrm flipH="1">
              <a:off x="4481380" y="3190223"/>
              <a:ext cx="276073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" name="Line 425"/>
            <p:cNvSpPr>
              <a:spLocks noChangeShapeType="1"/>
            </p:cNvSpPr>
            <p:nvPr/>
          </p:nvSpPr>
          <p:spPr bwMode="auto">
            <a:xfrm flipV="1">
              <a:off x="4756614" y="3210176"/>
              <a:ext cx="0" cy="71176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" name="Line 426"/>
            <p:cNvSpPr>
              <a:spLocks noChangeShapeType="1"/>
            </p:cNvSpPr>
            <p:nvPr/>
          </p:nvSpPr>
          <p:spPr bwMode="auto">
            <a:xfrm flipH="1">
              <a:off x="4772122" y="3293218"/>
              <a:ext cx="483904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" name="Line 427"/>
            <p:cNvSpPr>
              <a:spLocks noChangeShapeType="1"/>
            </p:cNvSpPr>
            <p:nvPr/>
          </p:nvSpPr>
          <p:spPr bwMode="auto">
            <a:xfrm flipV="1">
              <a:off x="5305659" y="3644026"/>
              <a:ext cx="0" cy="41816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" name="Line 428"/>
            <p:cNvSpPr>
              <a:spLocks noChangeShapeType="1"/>
            </p:cNvSpPr>
            <p:nvPr/>
          </p:nvSpPr>
          <p:spPr bwMode="auto">
            <a:xfrm flipH="1">
              <a:off x="5327372" y="4065153"/>
              <a:ext cx="141139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Line 429"/>
            <p:cNvSpPr>
              <a:spLocks noChangeShapeType="1"/>
            </p:cNvSpPr>
            <p:nvPr/>
          </p:nvSpPr>
          <p:spPr bwMode="auto">
            <a:xfrm flipV="1">
              <a:off x="5471613" y="4079981"/>
              <a:ext cx="0" cy="42705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" name="Line 430"/>
            <p:cNvSpPr>
              <a:spLocks noChangeShapeType="1"/>
            </p:cNvSpPr>
            <p:nvPr/>
          </p:nvSpPr>
          <p:spPr bwMode="auto">
            <a:xfrm flipV="1">
              <a:off x="3909783" y="4105190"/>
              <a:ext cx="0" cy="315845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" name="Line 431"/>
            <p:cNvSpPr>
              <a:spLocks noChangeShapeType="1"/>
            </p:cNvSpPr>
            <p:nvPr/>
          </p:nvSpPr>
          <p:spPr bwMode="auto">
            <a:xfrm flipH="1">
              <a:off x="3928395" y="4426966"/>
              <a:ext cx="421865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" name="Line 432"/>
            <p:cNvSpPr>
              <a:spLocks noChangeShapeType="1"/>
            </p:cNvSpPr>
            <p:nvPr/>
          </p:nvSpPr>
          <p:spPr bwMode="auto">
            <a:xfrm>
              <a:off x="4277364" y="4852542"/>
              <a:ext cx="842178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" name="Line 433"/>
            <p:cNvSpPr>
              <a:spLocks noChangeShapeType="1"/>
            </p:cNvSpPr>
            <p:nvPr/>
          </p:nvSpPr>
          <p:spPr bwMode="auto">
            <a:xfrm>
              <a:off x="4275813" y="4750226"/>
              <a:ext cx="0" cy="8897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" name="Line 434"/>
            <p:cNvSpPr>
              <a:spLocks noChangeShapeType="1"/>
            </p:cNvSpPr>
            <p:nvPr/>
          </p:nvSpPr>
          <p:spPr bwMode="auto">
            <a:xfrm flipH="1">
              <a:off x="4271160" y="4693878"/>
              <a:ext cx="130282" cy="2669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" name="Line 435"/>
            <p:cNvSpPr>
              <a:spLocks noChangeShapeType="1"/>
            </p:cNvSpPr>
            <p:nvPr/>
          </p:nvSpPr>
          <p:spPr bwMode="auto">
            <a:xfrm>
              <a:off x="4333199" y="4640496"/>
              <a:ext cx="46529" cy="34105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" name="Line 436"/>
            <p:cNvSpPr>
              <a:spLocks noChangeShapeType="1"/>
            </p:cNvSpPr>
            <p:nvPr/>
          </p:nvSpPr>
          <p:spPr bwMode="auto">
            <a:xfrm flipV="1">
              <a:off x="5122644" y="4874785"/>
              <a:ext cx="0" cy="52047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" name="Line 437"/>
            <p:cNvSpPr>
              <a:spLocks noChangeShapeType="1"/>
            </p:cNvSpPr>
            <p:nvPr/>
          </p:nvSpPr>
          <p:spPr bwMode="auto">
            <a:xfrm>
              <a:off x="4987709" y="5395262"/>
              <a:ext cx="107017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" name="Line 438"/>
            <p:cNvSpPr>
              <a:spLocks noChangeShapeType="1"/>
            </p:cNvSpPr>
            <p:nvPr/>
          </p:nvSpPr>
          <p:spPr bwMode="auto">
            <a:xfrm flipV="1">
              <a:off x="4989260" y="5410090"/>
              <a:ext cx="0" cy="42112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" name="Line 439"/>
            <p:cNvSpPr>
              <a:spLocks noChangeShapeType="1"/>
            </p:cNvSpPr>
            <p:nvPr/>
          </p:nvSpPr>
          <p:spPr bwMode="auto">
            <a:xfrm>
              <a:off x="4759716" y="5837149"/>
              <a:ext cx="210932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" name="Line 440"/>
            <p:cNvSpPr>
              <a:spLocks noChangeShapeType="1"/>
            </p:cNvSpPr>
            <p:nvPr/>
          </p:nvSpPr>
          <p:spPr bwMode="auto">
            <a:xfrm flipV="1">
              <a:off x="4756615" y="5834183"/>
              <a:ext cx="0" cy="440404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" name="Line 441"/>
            <p:cNvSpPr>
              <a:spLocks noChangeShapeType="1"/>
            </p:cNvSpPr>
            <p:nvPr/>
          </p:nvSpPr>
          <p:spPr bwMode="auto">
            <a:xfrm>
              <a:off x="4620129" y="4535214"/>
              <a:ext cx="0" cy="29656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" name="Line 442"/>
            <p:cNvSpPr>
              <a:spLocks noChangeShapeType="1"/>
            </p:cNvSpPr>
            <p:nvPr/>
          </p:nvSpPr>
          <p:spPr bwMode="auto">
            <a:xfrm flipH="1">
              <a:off x="4626333" y="4532248"/>
              <a:ext cx="406355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" name="Line 443"/>
            <p:cNvSpPr>
              <a:spLocks noChangeShapeType="1"/>
            </p:cNvSpPr>
            <p:nvPr/>
          </p:nvSpPr>
          <p:spPr bwMode="auto">
            <a:xfrm>
              <a:off x="5231212" y="4475900"/>
              <a:ext cx="124078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" name="Line 444"/>
            <p:cNvSpPr>
              <a:spLocks noChangeShapeType="1"/>
            </p:cNvSpPr>
            <p:nvPr/>
          </p:nvSpPr>
          <p:spPr bwMode="auto">
            <a:xfrm>
              <a:off x="5367698" y="4511488"/>
              <a:ext cx="437374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" name="Line 445"/>
            <p:cNvSpPr>
              <a:spLocks noChangeShapeType="1"/>
            </p:cNvSpPr>
            <p:nvPr/>
          </p:nvSpPr>
          <p:spPr bwMode="auto">
            <a:xfrm>
              <a:off x="5054401" y="4547077"/>
              <a:ext cx="3102" cy="7710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" name="Line 446"/>
            <p:cNvSpPr>
              <a:spLocks noChangeShapeType="1"/>
            </p:cNvSpPr>
            <p:nvPr/>
          </p:nvSpPr>
          <p:spPr bwMode="auto">
            <a:xfrm>
              <a:off x="5054401" y="4627150"/>
              <a:ext cx="49631" cy="1482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" name="Line 447"/>
            <p:cNvSpPr>
              <a:spLocks noChangeShapeType="1"/>
            </p:cNvSpPr>
            <p:nvPr/>
          </p:nvSpPr>
          <p:spPr bwMode="auto">
            <a:xfrm flipV="1">
              <a:off x="5107134" y="4472934"/>
              <a:ext cx="117874" cy="163113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" name="Rectangle 448"/>
            <p:cNvSpPr>
              <a:spLocks noChangeArrowheads="1"/>
            </p:cNvSpPr>
            <p:nvPr/>
          </p:nvSpPr>
          <p:spPr bwMode="auto">
            <a:xfrm>
              <a:off x="4361116" y="4459067"/>
              <a:ext cx="243503" cy="2017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800" dirty="0">
                  <a:latin typeface="Arial Narrow" pitchFamily="34" charset="0"/>
                </a:rPr>
                <a:t>Green</a:t>
              </a:r>
            </a:p>
            <a:p>
              <a:pPr>
                <a:lnSpc>
                  <a:spcPct val="80000"/>
                </a:lnSpc>
              </a:pPr>
              <a:r>
                <a:rPr lang="en-US" altLang="en-US" sz="800" dirty="0">
                  <a:latin typeface="Arial Narrow" pitchFamily="34" charset="0"/>
                </a:rPr>
                <a:t>Lake</a:t>
              </a:r>
            </a:p>
          </p:txBody>
        </p:sp>
        <p:sp>
          <p:nvSpPr>
            <p:cNvPr id="236" name="Line 425"/>
            <p:cNvSpPr>
              <a:spLocks noChangeShapeType="1"/>
            </p:cNvSpPr>
            <p:nvPr/>
          </p:nvSpPr>
          <p:spPr bwMode="auto">
            <a:xfrm flipH="1" flipV="1">
              <a:off x="5275426" y="3305138"/>
              <a:ext cx="9293" cy="32329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7" name="Line 425"/>
            <p:cNvSpPr>
              <a:spLocks noChangeShapeType="1"/>
            </p:cNvSpPr>
            <p:nvPr/>
          </p:nvSpPr>
          <p:spPr bwMode="auto">
            <a:xfrm flipV="1">
              <a:off x="4472864" y="3096706"/>
              <a:ext cx="0" cy="71176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8" name="Rectangle 380"/>
            <p:cNvSpPr>
              <a:spLocks noChangeArrowheads="1"/>
            </p:cNvSpPr>
            <p:nvPr/>
          </p:nvSpPr>
          <p:spPr bwMode="auto">
            <a:xfrm>
              <a:off x="5206396" y="4303324"/>
              <a:ext cx="35517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Calumet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487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4096"/>
            <a:ext cx="8229600" cy="1146178"/>
          </a:xfrm>
        </p:spPr>
        <p:txBody>
          <a:bodyPr>
            <a:normAutofit/>
          </a:bodyPr>
          <a:lstStyle/>
          <a:p>
            <a:r>
              <a:rPr lang="en-US" sz="3600" dirty="0"/>
              <a:t>How a Hospital Leader Can Help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76034"/>
            <a:ext cx="8229600" cy="4595246"/>
          </a:xfrm>
        </p:spPr>
        <p:txBody>
          <a:bodyPr>
            <a:normAutofit/>
          </a:bodyPr>
          <a:lstStyle/>
          <a:p>
            <a:r>
              <a:rPr lang="en-US" dirty="0" smtClean="0"/>
              <a:t>Support internal and external emergency planning</a:t>
            </a:r>
          </a:p>
          <a:p>
            <a:pPr lvl="1"/>
            <a:r>
              <a:rPr lang="en-US" sz="2200" dirty="0" smtClean="0"/>
              <a:t>Strengthen partnerships with other healthcare, public health, and public safety organizations</a:t>
            </a:r>
          </a:p>
          <a:p>
            <a:pPr lvl="1"/>
            <a:r>
              <a:rPr lang="en-US" sz="2200" dirty="0" smtClean="0"/>
              <a:t>Institutional approval/support of staff to work on plans</a:t>
            </a:r>
          </a:p>
          <a:p>
            <a:pPr lvl="1"/>
            <a:r>
              <a:rPr lang="en-US" sz="2200" dirty="0" smtClean="0"/>
              <a:t>Participation in exercises</a:t>
            </a:r>
          </a:p>
          <a:p>
            <a:pPr lvl="1"/>
            <a:r>
              <a:rPr lang="en-US" sz="2200" dirty="0" smtClean="0"/>
              <a:t>Encourage familiarity </a:t>
            </a:r>
            <a:r>
              <a:rPr lang="en-US" sz="2200" dirty="0"/>
              <a:t>with </a:t>
            </a:r>
            <a:r>
              <a:rPr lang="en-US" sz="2200" dirty="0" smtClean="0"/>
              <a:t>preparedness and </a:t>
            </a:r>
            <a:r>
              <a:rPr lang="en-US" sz="2200" dirty="0"/>
              <a:t>Incident Command System </a:t>
            </a:r>
            <a:r>
              <a:rPr lang="en-US" sz="2200" dirty="0" smtClean="0"/>
              <a:t>at all levels of organization</a:t>
            </a:r>
          </a:p>
          <a:p>
            <a:pPr lvl="1"/>
            <a:r>
              <a:rPr lang="en-US" sz="2200" dirty="0" smtClean="0"/>
              <a:t>Mobilize organizational resources in planning and response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3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4096"/>
            <a:ext cx="8229600" cy="1146178"/>
          </a:xfrm>
        </p:spPr>
        <p:txBody>
          <a:bodyPr>
            <a:normAutofit/>
          </a:bodyPr>
          <a:lstStyle/>
          <a:p>
            <a:r>
              <a:rPr lang="en-US" sz="3600" dirty="0"/>
              <a:t>How a Hospital Leader Can Help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76034"/>
            <a:ext cx="8229600" cy="4595246"/>
          </a:xfrm>
        </p:spPr>
        <p:txBody>
          <a:bodyPr>
            <a:normAutofit/>
          </a:bodyPr>
          <a:lstStyle/>
          <a:p>
            <a:r>
              <a:rPr lang="en-US" dirty="0"/>
              <a:t>Support </a:t>
            </a:r>
            <a:r>
              <a:rPr lang="en-US" dirty="0" smtClean="0"/>
              <a:t>HCC development</a:t>
            </a:r>
            <a:endParaRPr lang="en-US" dirty="0"/>
          </a:p>
          <a:p>
            <a:pPr lvl="1"/>
            <a:r>
              <a:rPr lang="en-US" sz="2400" dirty="0"/>
              <a:t>Support of multi-disciplinary, multi-organizational </a:t>
            </a:r>
            <a:r>
              <a:rPr lang="en-US" sz="2400" dirty="0" smtClean="0"/>
              <a:t>HCC concept </a:t>
            </a:r>
            <a:r>
              <a:rPr lang="en-US" sz="2400" dirty="0"/>
              <a:t>and development</a:t>
            </a:r>
          </a:p>
          <a:p>
            <a:pPr lvl="2"/>
            <a:r>
              <a:rPr lang="en-US" sz="2200" dirty="0"/>
              <a:t>Hospital/hospital system participation</a:t>
            </a:r>
          </a:p>
          <a:p>
            <a:pPr lvl="2"/>
            <a:r>
              <a:rPr lang="en-US" sz="2200" dirty="0"/>
              <a:t>Outreach to partners</a:t>
            </a:r>
          </a:p>
          <a:p>
            <a:pPr lvl="1"/>
            <a:r>
              <a:rPr lang="en-US" sz="2400" dirty="0"/>
              <a:t>Provide administrative/business expertise to coalitions </a:t>
            </a:r>
            <a:endParaRPr lang="en-US" sz="2000" dirty="0"/>
          </a:p>
          <a:p>
            <a:pPr lvl="1"/>
            <a:r>
              <a:rPr lang="en-US" sz="2400" dirty="0"/>
              <a:t>Support of </a:t>
            </a:r>
            <a:r>
              <a:rPr lang="en-US" sz="2400" u="sng" dirty="0"/>
              <a:t>information sharing</a:t>
            </a:r>
          </a:p>
          <a:p>
            <a:pPr lvl="2"/>
            <a:r>
              <a:rPr lang="en-US" dirty="0"/>
              <a:t>Situational awareness</a:t>
            </a:r>
          </a:p>
          <a:p>
            <a:pPr lvl="2"/>
            <a:r>
              <a:rPr lang="en-US" dirty="0"/>
              <a:t>Current capacity/capabilities</a:t>
            </a:r>
          </a:p>
          <a:p>
            <a:pPr lvl="2"/>
            <a:r>
              <a:rPr lang="en-US" dirty="0"/>
              <a:t>Resources </a:t>
            </a:r>
            <a:r>
              <a:rPr lang="en-US" dirty="0" smtClean="0"/>
              <a:t>available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12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798" y="1295406"/>
            <a:ext cx="7772400" cy="1143000"/>
          </a:xfrm>
        </p:spPr>
        <p:txBody>
          <a:bodyPr/>
          <a:lstStyle/>
          <a:p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2847100"/>
            <a:ext cx="6400800" cy="17526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DHSHCC@wisconsin.gov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606" y="735037"/>
            <a:ext cx="8229600" cy="10668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05816" y="1862920"/>
            <a:ext cx="8229600" cy="432511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Background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WHEPP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Healthcare </a:t>
            </a:r>
            <a:r>
              <a:rPr lang="en-US" dirty="0" smtClean="0"/>
              <a:t>Coalitions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Overview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Advantages for Hospitals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Medical Coordination Centers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Next Steps for Wisconsin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HCC Regions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How a Hospital Leader Can Help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67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57200" y="713335"/>
            <a:ext cx="8229600" cy="1066800"/>
          </a:xfrm>
        </p:spPr>
        <p:txBody>
          <a:bodyPr>
            <a:normAutofit fontScale="90000"/>
          </a:bodyPr>
          <a:lstStyle>
            <a:lvl1pPr defTabSz="758951">
              <a:defRPr sz="3320"/>
            </a:lvl1pPr>
          </a:lstStyle>
          <a:p>
            <a:pPr lvl="0">
              <a:lnSpc>
                <a:spcPts val="4200"/>
              </a:lnSpc>
            </a:pPr>
            <a:r>
              <a:rPr lang="en-US" sz="4000" dirty="0" smtClean="0"/>
              <a:t>Background - Wisconsin Hospital Emergency Preparedness Program (WHEPP)</a:t>
            </a:r>
            <a:endParaRPr lang="en-US" sz="4000" dirty="0"/>
          </a:p>
        </p:txBody>
      </p:sp>
      <p:sp>
        <p:nvSpPr>
          <p:cNvPr id="77" name="Shape 77"/>
          <p:cNvSpPr>
            <a:spLocks noGrp="1"/>
          </p:cNvSpPr>
          <p:nvPr>
            <p:ph idx="1"/>
          </p:nvPr>
        </p:nvSpPr>
        <p:spPr>
          <a:xfrm>
            <a:off x="457200" y="2125437"/>
            <a:ext cx="8229600" cy="4430107"/>
          </a:xfrm>
        </p:spPr>
        <p:txBody>
          <a:bodyPr>
            <a:normAutofit fontScale="850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Supports hospital emergency preparedness planning and response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Over last 11 years, provided millions of dollars to hospitals and healthcare systems for emergency preparedness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Funded by the Office of the Assistant Secretary for Preparedness and Response (ASPR) in the U.S. Department of Health and Human Services; grants administered by the Wisconsin Department of Health Services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Federal grant guidelines for hospital </a:t>
            </a:r>
            <a:r>
              <a:rPr lang="en-US" dirty="0" smtClean="0"/>
              <a:t>preparedness </a:t>
            </a:r>
            <a:r>
              <a:rPr lang="en-US" dirty="0"/>
              <a:t>programs require formation of regional healthcare coalitions (HCCs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50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457200" y="716797"/>
            <a:ext cx="8229600" cy="1066800"/>
          </a:xfrm>
        </p:spPr>
        <p:txBody>
          <a:bodyPr/>
          <a:lstStyle/>
          <a:p>
            <a:pPr lvl="0"/>
            <a:r>
              <a:rPr lang="en-US" sz="3600" dirty="0" smtClean="0"/>
              <a:t>HCCs - Overview</a:t>
            </a:r>
            <a:endParaRPr lang="en-US" sz="3600" dirty="0"/>
          </a:p>
        </p:txBody>
      </p:sp>
      <p:sp>
        <p:nvSpPr>
          <p:cNvPr id="83" name="Shape 83"/>
          <p:cNvSpPr>
            <a:spLocks noGrp="1"/>
          </p:cNvSpPr>
          <p:nvPr>
            <p:ph idx="1"/>
          </p:nvPr>
        </p:nvSpPr>
        <p:spPr>
          <a:xfrm>
            <a:off x="457200" y="2022529"/>
            <a:ext cx="8229600" cy="4552007"/>
          </a:xfrm>
        </p:spPr>
        <p:txBody>
          <a:bodyPr>
            <a:normAutofit/>
          </a:bodyPr>
          <a:lstStyle/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Group of healthcare organizations, public safety and public health partners that join forces for the common goal of </a:t>
            </a:r>
            <a:r>
              <a:rPr lang="en-US" sz="2400" dirty="0"/>
              <a:t>uniform and unified response to </a:t>
            </a:r>
            <a:r>
              <a:rPr lang="en-US" sz="2400" dirty="0" smtClean="0"/>
              <a:t>a medical surge emergency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Support communities before, during, and after disasters and other health-related crises 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Development is required as condition of continued funding through hospital preparedness programs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457200" y="716797"/>
            <a:ext cx="8229600" cy="1066800"/>
          </a:xfrm>
        </p:spPr>
        <p:txBody>
          <a:bodyPr/>
          <a:lstStyle/>
          <a:p>
            <a:pPr lvl="0"/>
            <a:r>
              <a:rPr lang="en-US" sz="3600" dirty="0"/>
              <a:t>HCCs </a:t>
            </a:r>
            <a:r>
              <a:rPr lang="en-US" sz="3600" dirty="0" smtClean="0"/>
              <a:t>– Overview (cont’d)</a:t>
            </a:r>
            <a:endParaRPr lang="en-US" sz="3600" dirty="0"/>
          </a:p>
        </p:txBody>
      </p:sp>
      <p:sp>
        <p:nvSpPr>
          <p:cNvPr id="83" name="Shape 83"/>
          <p:cNvSpPr>
            <a:spLocks noGrp="1"/>
          </p:cNvSpPr>
          <p:nvPr>
            <p:ph idx="1"/>
          </p:nvPr>
        </p:nvSpPr>
        <p:spPr>
          <a:xfrm>
            <a:off x="457200" y="2022529"/>
            <a:ext cx="8229600" cy="4552007"/>
          </a:xfrm>
        </p:spPr>
        <p:txBody>
          <a:bodyPr>
            <a:normAutofit/>
          </a:bodyPr>
          <a:lstStyle/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Historical focus on planning and education (WHEPP) will shift to include </a:t>
            </a:r>
            <a:r>
              <a:rPr lang="en-US" sz="2400" dirty="0"/>
              <a:t>response and recovery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Meant </a:t>
            </a:r>
            <a:r>
              <a:rPr lang="en-US" sz="2400" dirty="0"/>
              <a:t>to assist with large-scale or unusual </a:t>
            </a:r>
            <a:r>
              <a:rPr lang="en-US" sz="2400" dirty="0" smtClean="0"/>
              <a:t>emergencies</a:t>
            </a:r>
            <a:endParaRPr lang="en-US" sz="2400" dirty="0"/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Does </a:t>
            </a:r>
            <a:r>
              <a:rPr lang="en-US" sz="2400" b="1" u="sng" dirty="0"/>
              <a:t>not</a:t>
            </a:r>
            <a:r>
              <a:rPr lang="en-US" sz="2400" b="1" dirty="0"/>
              <a:t> replace or supplant day-to-day functioning/activities of individual organizations or </a:t>
            </a:r>
            <a:r>
              <a:rPr lang="en-US" sz="2400" b="1" dirty="0" smtClean="0"/>
              <a:t>disciplines</a:t>
            </a:r>
            <a:endParaRPr lang="en-US" sz="2400" b="1" dirty="0"/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Locally driven, bottom-up </a:t>
            </a:r>
            <a:r>
              <a:rPr lang="en-US" sz="2400" dirty="0" smtClean="0"/>
              <a:t>approach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E</a:t>
            </a:r>
            <a:r>
              <a:rPr lang="en-US" sz="1600" dirty="0" smtClean="0"/>
              <a:t>ach level </a:t>
            </a:r>
            <a:r>
              <a:rPr lang="en-US" sz="1600" dirty="0"/>
              <a:t>decides when to activate the next </a:t>
            </a:r>
            <a:r>
              <a:rPr lang="en-US" sz="1600" dirty="0" smtClean="0"/>
              <a:t>level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Individual healthcare organization -&gt; Area -&gt; Region -&gt; Statewide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66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5962"/>
            <a:ext cx="8229600" cy="114617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HCCs – Advantages for Hospitals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72619"/>
            <a:ext cx="8229600" cy="463143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HCCs may help in meeting certain regulatory </a:t>
            </a:r>
            <a:r>
              <a:rPr lang="en-US" sz="2400" dirty="0"/>
              <a:t>requirements</a:t>
            </a:r>
          </a:p>
          <a:p>
            <a:pPr lvl="1"/>
            <a:r>
              <a:rPr lang="en-US" sz="1800" dirty="0"/>
              <a:t>Joint Commission</a:t>
            </a:r>
          </a:p>
          <a:p>
            <a:pPr lvl="1"/>
            <a:r>
              <a:rPr lang="en-US" sz="1800" dirty="0" smtClean="0"/>
              <a:t>Medicare Condition of Participation related to emergency preparedness</a:t>
            </a:r>
            <a:endParaRPr lang="en-US" sz="1800" dirty="0"/>
          </a:p>
          <a:p>
            <a:pPr lvl="1"/>
            <a:r>
              <a:rPr lang="en-US" sz="1800" dirty="0" smtClean="0"/>
              <a:t>Provide tools/templates, content experts, or other resources to assess and meet compliance and operational goals</a:t>
            </a:r>
            <a:endParaRPr lang="en-US" sz="2200" dirty="0" smtClean="0"/>
          </a:p>
          <a:p>
            <a:r>
              <a:rPr lang="en-US" sz="2200" dirty="0" smtClean="0"/>
              <a:t>Gateway to all partners involved in a healthcare emergency/special incident</a:t>
            </a:r>
          </a:p>
          <a:p>
            <a:pPr lvl="1"/>
            <a:r>
              <a:rPr lang="en-US" sz="1800" dirty="0" smtClean="0"/>
              <a:t>Coordinate regional healthcare plans for large-scale disasters</a:t>
            </a:r>
          </a:p>
          <a:p>
            <a:pPr lvl="1"/>
            <a:r>
              <a:rPr lang="en-US" sz="1800" dirty="0" smtClean="0"/>
              <a:t>Reach and coordinate with other healthcare organizations and other stakeholders more efficiently</a:t>
            </a:r>
          </a:p>
          <a:p>
            <a:pPr lvl="1"/>
            <a:r>
              <a:rPr lang="en-US" sz="1800" dirty="0" smtClean="0"/>
              <a:t>“</a:t>
            </a:r>
            <a:r>
              <a:rPr lang="en-US" sz="1800" dirty="0"/>
              <a:t>One stop shop</a:t>
            </a:r>
            <a:r>
              <a:rPr lang="en-US" sz="1800" dirty="0" smtClean="0"/>
              <a:t>” offloads burden of a single organization having to contact each partner by itself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74038" y="10159"/>
            <a:ext cx="762000" cy="3581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93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788"/>
            <a:ext cx="8229600" cy="1146178"/>
          </a:xfrm>
        </p:spPr>
        <p:txBody>
          <a:bodyPr>
            <a:normAutofit/>
          </a:bodyPr>
          <a:lstStyle/>
          <a:p>
            <a:r>
              <a:rPr lang="en-US" sz="3200" dirty="0"/>
              <a:t>HCCs – Advantages for </a:t>
            </a:r>
            <a:r>
              <a:rPr lang="en-US" sz="3200" dirty="0" smtClean="0"/>
              <a:t>Hospitals (cont’d)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5244"/>
            <a:ext cx="8229600" cy="5190978"/>
          </a:xfrm>
        </p:spPr>
        <p:txBody>
          <a:bodyPr>
            <a:normAutofit/>
          </a:bodyPr>
          <a:lstStyle/>
          <a:p>
            <a:r>
              <a:rPr lang="en-US" sz="2200" dirty="0"/>
              <a:t>Provides enhanced response and treatment resources</a:t>
            </a:r>
          </a:p>
          <a:p>
            <a:pPr lvl="1"/>
            <a:r>
              <a:rPr lang="en-US" sz="1800" dirty="0"/>
              <a:t>Coordinated distribution </a:t>
            </a:r>
            <a:r>
              <a:rPr lang="en-US" sz="1800" dirty="0" smtClean="0"/>
              <a:t>of patients to reduce chance of disproportionate surges on any single organization</a:t>
            </a:r>
          </a:p>
          <a:p>
            <a:pPr lvl="1"/>
            <a:r>
              <a:rPr lang="en-US" sz="1800" dirty="0" smtClean="0"/>
              <a:t>Easier access to knowledge </a:t>
            </a:r>
            <a:r>
              <a:rPr lang="en-US" sz="1800" dirty="0"/>
              <a:t>resources </a:t>
            </a:r>
            <a:r>
              <a:rPr lang="en-US" sz="1800" dirty="0" smtClean="0"/>
              <a:t>–regional and state </a:t>
            </a:r>
            <a:r>
              <a:rPr lang="en-US" sz="1800" dirty="0"/>
              <a:t>experts, etc.</a:t>
            </a:r>
          </a:p>
          <a:p>
            <a:pPr lvl="1"/>
            <a:r>
              <a:rPr lang="en-US" sz="1800" dirty="0" smtClean="0"/>
              <a:t>Easier access to physical </a:t>
            </a:r>
            <a:r>
              <a:rPr lang="en-US" sz="1800" dirty="0"/>
              <a:t>resources – bed space, equipment, supplies, medications, etc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Indicators for and uniform deployment of crisis standards of care</a:t>
            </a:r>
            <a:endParaRPr lang="en-US" sz="1800" dirty="0"/>
          </a:p>
          <a:p>
            <a:r>
              <a:rPr lang="en-US" sz="2200" dirty="0" smtClean="0"/>
              <a:t>Streamlined information flow</a:t>
            </a:r>
          </a:p>
          <a:p>
            <a:pPr lvl="1"/>
            <a:r>
              <a:rPr lang="en-US" sz="1800" dirty="0"/>
              <a:t>Reduces “</a:t>
            </a:r>
            <a:r>
              <a:rPr lang="en-US" sz="1800" dirty="0" smtClean="0"/>
              <a:t>information overload</a:t>
            </a:r>
            <a:r>
              <a:rPr lang="en-US" sz="1800" dirty="0"/>
              <a:t>” and ensures relevance/utility for organization</a:t>
            </a:r>
          </a:p>
          <a:p>
            <a:pPr lvl="1"/>
            <a:r>
              <a:rPr lang="en-US" sz="1800" dirty="0"/>
              <a:t>Promotes uniform message across region to reduce confusion/conflicting </a:t>
            </a:r>
            <a:r>
              <a:rPr lang="en-US" sz="1800" dirty="0" smtClean="0"/>
              <a:t>information</a:t>
            </a:r>
          </a:p>
          <a:p>
            <a:pPr lvl="1"/>
            <a:r>
              <a:rPr lang="en-US" sz="1800" dirty="0" smtClean="0"/>
              <a:t>Offload burden of collecting/sorting information from single organization</a:t>
            </a:r>
          </a:p>
          <a:p>
            <a:pPr lvl="1"/>
            <a:r>
              <a:rPr lang="en-US" sz="1800" dirty="0" smtClean="0"/>
              <a:t>Uniform method to collect available information to provide an accurate situational picture</a:t>
            </a:r>
          </a:p>
          <a:p>
            <a:pPr marL="411480" lvl="1" indent="0">
              <a:buNone/>
            </a:pPr>
            <a:endParaRPr lang="en-US" sz="1800" dirty="0" smtClean="0"/>
          </a:p>
          <a:p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74038" y="10159"/>
            <a:ext cx="762000" cy="3581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13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xfrm>
            <a:off x="457200" y="887278"/>
            <a:ext cx="8229600" cy="1066800"/>
          </a:xfrm>
        </p:spPr>
        <p:txBody>
          <a:bodyPr>
            <a:normAutofit/>
          </a:bodyPr>
          <a:lstStyle>
            <a:lvl1pPr defTabSz="841247">
              <a:defRPr sz="3680"/>
            </a:lvl1pPr>
          </a:lstStyle>
          <a:p>
            <a:pPr lvl="0"/>
            <a:r>
              <a:rPr lang="en-US" sz="3600" dirty="0" smtClean="0"/>
              <a:t>Medical Coordination Centers</a:t>
            </a:r>
            <a:endParaRPr lang="en-US" sz="3600" dirty="0"/>
          </a:p>
        </p:txBody>
      </p:sp>
      <p:sp>
        <p:nvSpPr>
          <p:cNvPr id="104" name="Shape 104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71742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Serve </a:t>
            </a:r>
            <a:r>
              <a:rPr lang="en-US" dirty="0"/>
              <a:t>as the “response” arm of the </a:t>
            </a:r>
            <a:r>
              <a:rPr lang="en-US" dirty="0" smtClean="0"/>
              <a:t>HCCs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HCC-run entities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Collate and disseminate information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O</a:t>
            </a:r>
            <a:r>
              <a:rPr lang="en-US" dirty="0" smtClean="0"/>
              <a:t>ffer coordination and technical assistance during a disaster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Types of Coordination</a:t>
            </a:r>
            <a:endParaRPr lang="en-US" dirty="0">
              <a:solidFill>
                <a:schemeClr val="tx1"/>
              </a:solidFill>
            </a:endParaRPr>
          </a:p>
          <a:p>
            <a:pPr marL="922337" lvl="2" indent="-219075">
              <a:lnSpc>
                <a:spcPct val="120000"/>
              </a:lnSpc>
              <a:spcBef>
                <a:spcPts val="0"/>
              </a:spcBef>
              <a:buClr>
                <a:srgbClr val="53548A"/>
              </a:buClr>
              <a:buFont typeface="Wingdings" pitchFamily="2" charset="2"/>
              <a:buChar char="§"/>
              <a:defRPr sz="1800"/>
            </a:pPr>
            <a:r>
              <a:rPr lang="en-US" dirty="0">
                <a:solidFill>
                  <a:schemeClr val="tx1"/>
                </a:solidFill>
              </a:rPr>
              <a:t>Hospital beds</a:t>
            </a:r>
          </a:p>
          <a:p>
            <a:pPr marL="922337" lvl="2" indent="-219075">
              <a:lnSpc>
                <a:spcPct val="120000"/>
              </a:lnSpc>
              <a:spcBef>
                <a:spcPts val="0"/>
              </a:spcBef>
              <a:buClr>
                <a:srgbClr val="53548A"/>
              </a:buClr>
              <a:buFont typeface="Wingdings" pitchFamily="2" charset="2"/>
              <a:buChar char="§"/>
              <a:defRPr sz="1800"/>
            </a:pPr>
            <a:r>
              <a:rPr lang="en-US" dirty="0">
                <a:solidFill>
                  <a:schemeClr val="tx1"/>
                </a:solidFill>
              </a:rPr>
              <a:t>Patient </a:t>
            </a:r>
            <a:r>
              <a:rPr lang="en-US" dirty="0" smtClean="0">
                <a:solidFill>
                  <a:schemeClr val="tx1"/>
                </a:solidFill>
              </a:rPr>
              <a:t>Movement</a:t>
            </a:r>
          </a:p>
          <a:p>
            <a:pPr marL="922337" lvl="2" indent="-219075">
              <a:lnSpc>
                <a:spcPct val="120000"/>
              </a:lnSpc>
              <a:spcBef>
                <a:spcPts val="0"/>
              </a:spcBef>
              <a:buClr>
                <a:srgbClr val="53548A"/>
              </a:buClr>
              <a:buFont typeface="Wingdings" pitchFamily="2" charset="2"/>
              <a:buChar char="§"/>
              <a:defRPr sz="1800"/>
            </a:pPr>
            <a:r>
              <a:rPr lang="en-US" dirty="0" smtClean="0">
                <a:solidFill>
                  <a:schemeClr val="tx1"/>
                </a:solidFill>
              </a:rPr>
              <a:t>Specialty Equipment</a:t>
            </a:r>
            <a:endParaRPr lang="en-US" dirty="0">
              <a:solidFill>
                <a:schemeClr val="tx1"/>
              </a:solidFill>
            </a:endParaRP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96" y="536497"/>
            <a:ext cx="8847153" cy="1066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Next Steps for </a:t>
            </a:r>
            <a:r>
              <a:rPr lang="en-US" dirty="0" smtClean="0"/>
              <a:t>Wisconsin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44096" y="1785410"/>
            <a:ext cx="8792640" cy="2913199"/>
          </a:xfrm>
        </p:spPr>
        <p:txBody>
          <a:bodyPr>
            <a:normAutofit/>
          </a:bodyPr>
          <a:lstStyle/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Establish seven regional HCCs by July 1, 2015</a:t>
            </a:r>
          </a:p>
          <a:p>
            <a:pPr lvl="1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Engage </a:t>
            </a:r>
            <a:r>
              <a:rPr lang="en-US" dirty="0"/>
              <a:t>potential </a:t>
            </a:r>
            <a:r>
              <a:rPr lang="en-US" dirty="0" smtClean="0"/>
              <a:t>partners</a:t>
            </a:r>
          </a:p>
          <a:p>
            <a:pPr lvl="1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Develop regional governance structures</a:t>
            </a:r>
          </a:p>
          <a:p>
            <a:pPr lvl="1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Set regional goals </a:t>
            </a:r>
            <a:r>
              <a:rPr lang="en-US" dirty="0"/>
              <a:t>and 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6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A1456762-D1C1-4244-B4E0-7CD6CBAEB447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6289D818-C185-4B70-A6FA-67398B40FF58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6038DF85-51C7-422B-8AD7-22D6E4DD013D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90E16C52-990F-48E5-82A8-DD7FD99EFD36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593375D2-9F8A-4754-871B-D176C5E9B83C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D6F501B9-B185-4E54-8B02-874C9FA51430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0FB3A538-D994-46B6-8EA3-DBA3FD041125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383A8F01-90F1-41AD-9CC1-778BE516FFEA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2694</TotalTime>
  <Words>731</Words>
  <Application>Microsoft Office PowerPoint</Application>
  <PresentationFormat>On-screen Show (4:3)</PresentationFormat>
  <Paragraphs>175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Healthcare Coalitions: What Wisconsin Hospital Leaders Need to Know</vt:lpstr>
      <vt:lpstr>Outline</vt:lpstr>
      <vt:lpstr>Background - Wisconsin Hospital Emergency Preparedness Program (WHEPP)</vt:lpstr>
      <vt:lpstr>HCCs - Overview</vt:lpstr>
      <vt:lpstr>HCCs – Overview (cont’d)</vt:lpstr>
      <vt:lpstr>HCCs – Advantages for Hospitals</vt:lpstr>
      <vt:lpstr>HCCs – Advantages for Hospitals (cont’d)</vt:lpstr>
      <vt:lpstr>Medical Coordination Centers</vt:lpstr>
      <vt:lpstr>Next Steps for Wisconsin</vt:lpstr>
      <vt:lpstr>HCC Regions</vt:lpstr>
      <vt:lpstr>How a Hospital Leader Can Help</vt:lpstr>
      <vt:lpstr>How a Hospital Leader Can Help</vt:lpstr>
      <vt:lpstr>Questions?</vt:lpstr>
    </vt:vector>
  </TitlesOfParts>
  <Company>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Coalition Options</dc:title>
  <dc:creator>Downie, Diane L.</dc:creator>
  <cp:lastModifiedBy>McCarthy, Claudine N</cp:lastModifiedBy>
  <cp:revision>196</cp:revision>
  <cp:lastPrinted>2015-01-09T16:38:16Z</cp:lastPrinted>
  <dcterms:created xsi:type="dcterms:W3CDTF">2014-07-07T01:40:03Z</dcterms:created>
  <dcterms:modified xsi:type="dcterms:W3CDTF">2015-01-27T18:00:02Z</dcterms:modified>
</cp:coreProperties>
</file>