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9"/>
  </p:sldMasterIdLst>
  <p:notesMasterIdLst>
    <p:notesMasterId r:id="rId53"/>
  </p:notesMasterIdLst>
  <p:sldIdLst>
    <p:sldId id="261" r:id="rId10"/>
    <p:sldId id="264" r:id="rId11"/>
    <p:sldId id="265" r:id="rId12"/>
    <p:sldId id="335" r:id="rId13"/>
    <p:sldId id="332" r:id="rId14"/>
    <p:sldId id="333" r:id="rId15"/>
    <p:sldId id="334" r:id="rId16"/>
    <p:sldId id="274" r:id="rId17"/>
    <p:sldId id="273" r:id="rId18"/>
    <p:sldId id="329" r:id="rId19"/>
    <p:sldId id="266" r:id="rId20"/>
    <p:sldId id="296" r:id="rId21"/>
    <p:sldId id="309" r:id="rId22"/>
    <p:sldId id="297" r:id="rId23"/>
    <p:sldId id="331" r:id="rId24"/>
    <p:sldId id="299" r:id="rId25"/>
    <p:sldId id="300" r:id="rId26"/>
    <p:sldId id="312" r:id="rId27"/>
    <p:sldId id="322" r:id="rId28"/>
    <p:sldId id="324" r:id="rId29"/>
    <p:sldId id="325" r:id="rId30"/>
    <p:sldId id="323" r:id="rId31"/>
    <p:sldId id="336" r:id="rId32"/>
    <p:sldId id="337" r:id="rId33"/>
    <p:sldId id="338" r:id="rId34"/>
    <p:sldId id="281" r:id="rId35"/>
    <p:sldId id="282" r:id="rId36"/>
    <p:sldId id="285" r:id="rId37"/>
    <p:sldId id="317" r:id="rId38"/>
    <p:sldId id="286" r:id="rId39"/>
    <p:sldId id="318" r:id="rId40"/>
    <p:sldId id="320" r:id="rId41"/>
    <p:sldId id="288" r:id="rId42"/>
    <p:sldId id="289" r:id="rId43"/>
    <p:sldId id="290" r:id="rId44"/>
    <p:sldId id="291" r:id="rId45"/>
    <p:sldId id="292" r:id="rId46"/>
    <p:sldId id="293" r:id="rId47"/>
    <p:sldId id="294" r:id="rId48"/>
    <p:sldId id="307" r:id="rId49"/>
    <p:sldId id="305" r:id="rId50"/>
    <p:sldId id="321" r:id="rId51"/>
    <p:sldId id="295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6" autoAdjust="0"/>
    <p:restoredTop sz="91716" autoAdjust="0"/>
  </p:normalViewPr>
  <p:slideViewPr>
    <p:cSldViewPr snapToGrid="0">
      <p:cViewPr>
        <p:scale>
          <a:sx n="70" d="100"/>
          <a:sy n="70" d="100"/>
        </p:scale>
        <p:origin x="-1056" y="-8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slide" Target="slides/slide30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slide" Target="slides/slide33.xml"/><Relationship Id="rId47" Type="http://schemas.openxmlformats.org/officeDocument/2006/relationships/slide" Target="slides/slide38.xml"/><Relationship Id="rId50" Type="http://schemas.openxmlformats.org/officeDocument/2006/relationships/slide" Target="slides/slide41.xml"/><Relationship Id="rId55" Type="http://schemas.openxmlformats.org/officeDocument/2006/relationships/viewProps" Target="viewProps.xml"/><Relationship Id="rId7" Type="http://schemas.openxmlformats.org/officeDocument/2006/relationships/customXml" Target="../customXml/item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46" Type="http://schemas.openxmlformats.org/officeDocument/2006/relationships/slide" Target="slides/slide37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41" Type="http://schemas.openxmlformats.org/officeDocument/2006/relationships/slide" Target="slides/slide32.xml"/><Relationship Id="rId54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slide" Target="slides/slide31.xml"/><Relationship Id="rId45" Type="http://schemas.openxmlformats.org/officeDocument/2006/relationships/slide" Target="slides/slide36.xml"/><Relationship Id="rId53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49" Type="http://schemas.openxmlformats.org/officeDocument/2006/relationships/slide" Target="slides/slide40.xml"/><Relationship Id="rId57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4" Type="http://schemas.openxmlformats.org/officeDocument/2006/relationships/slide" Target="slides/slide35.xml"/><Relationship Id="rId52" Type="http://schemas.openxmlformats.org/officeDocument/2006/relationships/slide" Target="slides/slide43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1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slide" Target="slides/slide34.xml"/><Relationship Id="rId48" Type="http://schemas.openxmlformats.org/officeDocument/2006/relationships/slide" Target="slides/slide39.xml"/><Relationship Id="rId56" Type="http://schemas.openxmlformats.org/officeDocument/2006/relationships/theme" Target="theme/theme1.xml"/><Relationship Id="rId8" Type="http://schemas.openxmlformats.org/officeDocument/2006/relationships/customXml" Target="../customXml/item8.xml"/><Relationship Id="rId51" Type="http://schemas.openxmlformats.org/officeDocument/2006/relationships/slide" Target="slides/slide42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9B9EA-B3FC-4B3A-A052-F1FEF71E7E54}" type="datetimeFigureOut">
              <a:rPr lang="en-US" smtClean="0"/>
              <a:pPr/>
              <a:t>5/10/2016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2D5B2-B0CD-4936-AC74-5A579CF72EE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781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Some background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799FA-600B-4795-98F1-3FD078FB979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008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Stockpiles of medical supplies and medicines.</a:t>
            </a:r>
          </a:p>
          <a:p>
            <a:r>
              <a:rPr lang="en-US" dirty="0" smtClean="0"/>
              <a:t>Incident Command System training and exercises.</a:t>
            </a:r>
          </a:p>
          <a:p>
            <a:r>
              <a:rPr lang="en-US" dirty="0" smtClean="0"/>
              <a:t>Mass vaccination. </a:t>
            </a:r>
          </a:p>
          <a:p>
            <a:r>
              <a:rPr lang="en-US" dirty="0" smtClean="0"/>
              <a:t>Hospital backup generators and wells.</a:t>
            </a:r>
          </a:p>
          <a:p>
            <a:r>
              <a:rPr lang="en-US" dirty="0" smtClean="0"/>
              <a:t>Pediatric evacuation sleds.</a:t>
            </a:r>
          </a:p>
          <a:p>
            <a:r>
              <a:rPr lang="en-US" dirty="0" smtClean="0"/>
              <a:t>Wisconsin Tracking, Resources, Alerts and Communication.</a:t>
            </a:r>
          </a:p>
          <a:p>
            <a:r>
              <a:rPr lang="en-US" dirty="0" smtClean="0"/>
              <a:t>Wisconsin Interoperable System for Communications.</a:t>
            </a:r>
          </a:p>
          <a:p>
            <a:r>
              <a:rPr lang="en-US" dirty="0" smtClean="0"/>
              <a:t>211 Wisconsin. </a:t>
            </a:r>
          </a:p>
          <a:p>
            <a:r>
              <a:rPr lang="en-US" dirty="0" smtClean="0"/>
              <a:t>Medical Reserve Corps.</a:t>
            </a:r>
          </a:p>
          <a:p>
            <a:r>
              <a:rPr lang="en-US" dirty="0" smtClean="0"/>
              <a:t>Disaster Medical Assistance Team.</a:t>
            </a:r>
          </a:p>
          <a:p>
            <a:r>
              <a:rPr lang="en-US" dirty="0" smtClean="0"/>
              <a:t>Yes, Wisconsin’s built a lot already, but systems</a:t>
            </a:r>
            <a:r>
              <a:rPr lang="en-US" baseline="0" dirty="0" smtClean="0"/>
              <a:t> have been built in silos.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799FA-600B-4795-98F1-3FD078FB979C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844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What’s Missing</a:t>
            </a:r>
            <a:r>
              <a:rPr lang="en-US" baseline="0" dirty="0" smtClean="0"/>
              <a:t>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799FA-600B-4795-98F1-3FD078FB979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016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799FA-600B-4795-98F1-3FD078FB979C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757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2D5B2-B0CD-4936-AC74-5A579CF72EED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124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799FA-600B-4795-98F1-3FD078FB979C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361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7BF76-1942-4EFE-AA29-82442E406BAE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285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5B184-A062-4D13-B25A-EF498B63B003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508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C8A41-98A0-491F-91E6-F99F7C0BFB2F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097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5043F-A88E-4919-9C29-BF20CB587C61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744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863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288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799"/>
            <a:ext cx="4041775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6C4-DEE1-4B07-8A3D-A686710E088D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755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B637B-4BBF-4421-A6CE-57761E642D83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38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791F7-A40B-4CEF-B11E-1C53B2387163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473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87" y="533400"/>
            <a:ext cx="3008313" cy="990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533400"/>
            <a:ext cx="4572000" cy="5592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6487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B5B03-9CA8-4AA0-BC83-D95F222CFE9C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190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92A6E-78CD-4568-91EB-87CA3A69EEF1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3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563563"/>
            <a:ext cx="784860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28800"/>
            <a:ext cx="8229600" cy="438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00800"/>
            <a:ext cx="9144000" cy="76200"/>
          </a:xfrm>
          <a:prstGeom prst="rect">
            <a:avLst/>
          </a:prstGeom>
          <a:solidFill>
            <a:srgbClr val="1C36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1C36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30" name="TextBox 8"/>
          <p:cNvSpPr txBox="1">
            <a:spLocks noChangeArrowheads="1"/>
          </p:cNvSpPr>
          <p:nvPr/>
        </p:nvSpPr>
        <p:spPr bwMode="auto">
          <a:xfrm>
            <a:off x="609600" y="6438900"/>
            <a:ext cx="792609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210550" algn="r"/>
              </a:tabLst>
              <a:defRPr/>
            </a:pPr>
            <a:r>
              <a:rPr lang="en-US" sz="1400" b="1" dirty="0" smtClean="0">
                <a:solidFill>
                  <a:srgbClr val="0D0D0D"/>
                </a:solidFill>
                <a:cs typeface="Arial" charset="0"/>
              </a:rPr>
              <a:t>Wisconsin Healthcare Coalitions	</a:t>
            </a:r>
            <a:r>
              <a:rPr lang="en-US" sz="1200" dirty="0" smtClean="0">
                <a:solidFill>
                  <a:srgbClr val="0D0D0D"/>
                </a:solidFill>
                <a:cs typeface="Arial" charset="0"/>
              </a:rPr>
              <a:t>Health Emergency Preparedness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73825"/>
            <a:ext cx="533400" cy="307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861BFF-92AD-4B19-9909-DA3357BA777B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pic>
        <p:nvPicPr>
          <p:cNvPr id="1032" name="Picture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4" y="457200"/>
            <a:ext cx="7715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Box 13"/>
          <p:cNvSpPr txBox="1">
            <a:spLocks noChangeArrowheads="1"/>
          </p:cNvSpPr>
          <p:nvPr/>
        </p:nvSpPr>
        <p:spPr bwMode="auto">
          <a:xfrm>
            <a:off x="142875" y="73025"/>
            <a:ext cx="3209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prstClr val="white"/>
                </a:solidFill>
                <a:cs typeface="Arial" charset="0"/>
              </a:rPr>
              <a:t>Wisconsin Department of Health Services			</a:t>
            </a:r>
            <a:endParaRPr lang="en-US" sz="1400" b="1" dirty="0" smtClean="0">
              <a:solidFill>
                <a:prstClr val="white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88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+mj-ea"/>
          <a:cs typeface="Tunga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9pPr>
    </p:titleStyle>
    <p:bodyStyle>
      <a:lvl1pPr marL="342900" indent="-342900" algn="l" rtl="0" eaLnBrk="1" fontAlgn="base" hangingPunct="1">
        <a:spcBef>
          <a:spcPts val="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1pPr>
      <a:lvl2pPr marL="800100" indent="-342900" algn="l" rtl="0" eaLnBrk="1" fontAlgn="base" hangingPunct="1">
        <a:spcBef>
          <a:spcPts val="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2pPr>
      <a:lvl3pPr marL="1257300" indent="-342900" algn="l" rtl="0" eaLnBrk="1" fontAlgn="base" hangingPunct="1">
        <a:spcBef>
          <a:spcPts val="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3pPr>
      <a:lvl4pPr marL="1600200" indent="-228600" algn="l" rtl="0" eaLnBrk="1" fontAlgn="base" hangingPunct="1">
        <a:spcBef>
          <a:spcPts val="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4pPr>
      <a:lvl5pPr marL="2171700" indent="-342900" algn="l" rtl="0" eaLnBrk="1" fontAlgn="base" hangingPunct="1">
        <a:spcBef>
          <a:spcPts val="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mailto:DHSHCC@wisconsin.gov" TargetMode="Externa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e.gov/Preparedness/planning/evaluation/Documents/hpp-bp2-measuresguide-2013.pdf" TargetMode="External"/><Relationship Id="rId7" Type="http://schemas.openxmlformats.org/officeDocument/2006/relationships/hyperlink" Target="http://www.phe.gov/Preparedness/planning/hpp/Documents/hpp-healthcare-coalitions.pdf" TargetMode="External"/><Relationship Id="rId2" Type="http://schemas.openxmlformats.org/officeDocument/2006/relationships/hyperlink" Target="http://www.phe.gov/preparedness/planning/hpp/reports/documents/capabilitie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he.gov/Preparedness/planning/mscc/healthcarecoalition/chapter5/Pages/developing.aspx" TargetMode="External"/><Relationship Id="rId5" Type="http://schemas.openxmlformats.org/officeDocument/2006/relationships/hyperlink" Target="https://www.phe.gov/preparedness/support/mscc/pages/default.aspx" TargetMode="External"/><Relationship Id="rId4" Type="http://schemas.openxmlformats.org/officeDocument/2006/relationships/hyperlink" Target="http://www.phe.gov/Preparedness/planning/mscc/healthcarecoalition/Pages/default.asp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512" y="659023"/>
            <a:ext cx="8181473" cy="5074227"/>
          </a:xfrm>
        </p:spPr>
        <p:txBody>
          <a:bodyPr/>
          <a:lstStyle/>
          <a:p>
            <a:r>
              <a:rPr lang="en-US" dirty="0" smtClean="0"/>
              <a:t>State of Wisconsin </a:t>
            </a:r>
            <a:br>
              <a:rPr lang="en-US" dirty="0" smtClean="0"/>
            </a:br>
            <a:r>
              <a:rPr lang="en-US" dirty="0" smtClean="0"/>
              <a:t>Department of Health Services (DHS)</a:t>
            </a:r>
            <a:br>
              <a:rPr lang="en-US" dirty="0" smtClean="0"/>
            </a:br>
            <a:r>
              <a:rPr lang="en-US" dirty="0" smtClean="0"/>
              <a:t>Division of Public Health</a:t>
            </a:r>
            <a:br>
              <a:rPr lang="en-US" dirty="0" smtClean="0"/>
            </a:br>
            <a:r>
              <a:rPr lang="en-US" dirty="0" smtClean="0"/>
              <a:t>Healthcare Coalitions</a:t>
            </a:r>
            <a:br>
              <a:rPr lang="en-US" dirty="0" smtClean="0"/>
            </a:br>
            <a:r>
              <a:rPr lang="en-US" dirty="0" smtClean="0"/>
              <a:t>July 7, 2014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8A41-98A0-491F-91E6-F99F7C0BFB2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40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defTabSz="758951">
              <a:defRPr sz="3320"/>
            </a:lvl1pPr>
          </a:lstStyle>
          <a:p>
            <a:pPr lvl="0"/>
            <a:r>
              <a:rPr lang="en-US" dirty="0" smtClean="0"/>
              <a:t>Wisconsin Health Emergency</a:t>
            </a:r>
            <a:br>
              <a:rPr lang="en-US" dirty="0" smtClean="0"/>
            </a:br>
            <a:r>
              <a:rPr lang="en-US" dirty="0" smtClean="0"/>
              <a:t>Preparedness Structure</a:t>
            </a:r>
            <a:endParaRPr lang="en-US" dirty="0"/>
          </a:p>
        </p:txBody>
      </p:sp>
      <p:sp>
        <p:nvSpPr>
          <p:cNvPr id="80" name="Shape 80"/>
          <p:cNvSpPr>
            <a:spLocks noGrp="1"/>
          </p:cNvSpPr>
          <p:nvPr>
            <p:ph idx="1"/>
          </p:nvPr>
        </p:nvSpPr>
        <p:spPr>
          <a:xfrm>
            <a:off x="457199" y="1828800"/>
            <a:ext cx="8239992" cy="4389120"/>
          </a:xfrm>
        </p:spPr>
        <p:txBody>
          <a:bodyPr/>
          <a:lstStyle>
            <a:lvl2pPr marL="657225" indent="-246062">
              <a:buClr>
                <a:srgbClr val="438086"/>
              </a:buClr>
              <a:defRPr sz="2600">
                <a:solidFill>
                  <a:srgbClr val="438086"/>
                </a:solidFill>
              </a:defRPr>
            </a:lvl2pPr>
            <a:lvl3pPr marL="922337" indent="-219075">
              <a:buClr>
                <a:srgbClr val="53548A"/>
              </a:buClr>
              <a:buFont typeface="Wingdings 2"/>
              <a:defRPr sz="2400">
                <a:solidFill>
                  <a:srgbClr val="53548A"/>
                </a:solidFill>
              </a:defRPr>
            </a:lvl3pPr>
            <a:lvl4pPr marL="1179512" indent="-200025">
              <a:buClr>
                <a:srgbClr val="53548A"/>
              </a:buClr>
              <a:buFont typeface="Wingdings 2"/>
              <a:defRPr sz="2200">
                <a:solidFill>
                  <a:srgbClr val="53548A"/>
                </a:solidFill>
              </a:defRPr>
            </a:lvl4pPr>
          </a:lstStyle>
          <a:p>
            <a:pPr lvl="0">
              <a:spcAft>
                <a:spcPts val="600"/>
              </a:spcAft>
            </a:pPr>
            <a:r>
              <a:rPr lang="en-US" dirty="0" smtClean="0"/>
              <a:t>Wisconsin Department of Health Services</a:t>
            </a:r>
          </a:p>
          <a:p>
            <a:pPr lvl="1">
              <a:spcAft>
                <a:spcPts val="600"/>
              </a:spcAft>
              <a:buClrTx/>
            </a:pPr>
            <a:r>
              <a:rPr lang="en-US" dirty="0" smtClean="0">
                <a:solidFill>
                  <a:schemeClr val="tx1"/>
                </a:solidFill>
              </a:rPr>
              <a:t>Division of Public Health</a:t>
            </a:r>
          </a:p>
          <a:p>
            <a:pPr marL="976313" lvl="4">
              <a:spcAft>
                <a:spcPts val="0"/>
              </a:spcAft>
            </a:pPr>
            <a:r>
              <a:rPr lang="en-US" sz="2400" dirty="0"/>
              <a:t>Bureau of Communicable Diseases and Emergency Response</a:t>
            </a:r>
          </a:p>
          <a:p>
            <a:pPr marL="1257300" lvl="4">
              <a:spcAft>
                <a:spcPts val="0"/>
              </a:spcAft>
              <a:buClrTx/>
              <a:buSzPct val="100000"/>
            </a:pPr>
            <a:r>
              <a:rPr lang="en-US" sz="2400" dirty="0"/>
              <a:t>Emergency Health Care </a:t>
            </a:r>
            <a:r>
              <a:rPr lang="en-US" sz="2400" dirty="0" smtClean="0"/>
              <a:t>and </a:t>
            </a:r>
            <a:r>
              <a:rPr lang="en-US" sz="2400" dirty="0"/>
              <a:t>Preparedness Section</a:t>
            </a:r>
          </a:p>
          <a:p>
            <a:pPr marL="1547813" lvl="4">
              <a:spcAft>
                <a:spcPts val="0"/>
              </a:spcAft>
            </a:pPr>
            <a:r>
              <a:rPr lang="en-US" sz="2400" dirty="0" smtClean="0"/>
              <a:t>Health  Emergency Preparedness Unit </a:t>
            </a:r>
          </a:p>
          <a:p>
            <a:pPr marL="1828800" lvl="5">
              <a:spcBef>
                <a:spcPts val="0"/>
              </a:spcBef>
              <a:spcAft>
                <a:spcPts val="200"/>
              </a:spcAft>
            </a:pPr>
            <a:r>
              <a:rPr lang="en-US" sz="2400" dirty="0" smtClean="0"/>
              <a:t>Public Health </a:t>
            </a:r>
          </a:p>
          <a:p>
            <a:pPr marL="1828800" lvl="5">
              <a:spcBef>
                <a:spcPts val="0"/>
              </a:spcBef>
              <a:spcAft>
                <a:spcPts val="400"/>
              </a:spcAft>
            </a:pPr>
            <a:r>
              <a:rPr lang="en-US" sz="2400" dirty="0" smtClean="0"/>
              <a:t>Hospital Emergency Preparedness Programs</a:t>
            </a:r>
          </a:p>
          <a:p>
            <a:pPr marL="1547813" lvl="4">
              <a:spcBef>
                <a:spcPts val="200"/>
              </a:spcBef>
              <a:spcAft>
                <a:spcPts val="600"/>
              </a:spcAft>
            </a:pPr>
            <a:r>
              <a:rPr lang="en-US" sz="2400" dirty="0" smtClean="0"/>
              <a:t>EMS Unit </a:t>
            </a:r>
          </a:p>
          <a:p>
            <a:pPr marL="1547813" lvl="4">
              <a:spcAft>
                <a:spcPts val="600"/>
              </a:spcAft>
            </a:pPr>
            <a:r>
              <a:rPr lang="en-US" sz="2400" dirty="0" smtClean="0"/>
              <a:t>Trauma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10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79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defTabSz="758951">
              <a:defRPr sz="3320"/>
            </a:lvl1pPr>
          </a:lstStyle>
          <a:p>
            <a:pPr lvl="0">
              <a:lnSpc>
                <a:spcPts val="4200"/>
              </a:lnSpc>
            </a:pPr>
            <a:r>
              <a:rPr lang="en-US" sz="4000" dirty="0" smtClean="0"/>
              <a:t>Wisconsin Hospital Emergency Preparedness Program</a:t>
            </a:r>
            <a:endParaRPr lang="en-US" sz="4000" dirty="0"/>
          </a:p>
        </p:txBody>
      </p:sp>
      <p:sp>
        <p:nvSpPr>
          <p:cNvPr id="77" name="Shape 7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Has supported hospital emergency preparedness planning and response to mass casualty incidents or pandemic events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Funded by the Office of the Assistant Secretary for Preparedness and Response (ASPR) in the U.S. Department of Health and Human Services (DHHS)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B184-A062-4D13-B25A-EF498B63B00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818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Hospital Response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Healthcare Preparedness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Healthcare Recovery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Emergency Operations Center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Information Sharing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Medical Surge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Mass Fatality Management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Responder Safety and Health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Volunteer Management</a:t>
            </a:r>
          </a:p>
          <a:p>
            <a:pPr marL="0" indent="0">
              <a:spcAft>
                <a:spcPts val="600"/>
              </a:spcAft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86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200"/>
              </a:lnSpc>
            </a:pPr>
            <a:r>
              <a:rPr lang="en-US" dirty="0" smtClean="0"/>
              <a:t>Wisconsin Public Health Emergency Preparedness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Has supported state, local and tribal public health departments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Wisconsin State Laboratory of Hygiene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2-1-1 Wisconsin</a:t>
            </a:r>
          </a:p>
          <a:p>
            <a:pPr lvl="0"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Funded by the Centers for Disease Control and Prevention (CDC) in the U.S. Department of Health and Human Services (DHHS)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B184-A062-4D13-B25A-EF498B63B00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25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Health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Community Preparedness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Community Recovery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Emergency Operations Coordination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Emergency Public Information and Warning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Fatality Management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Information Sharing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Mass Care</a:t>
            </a:r>
          </a:p>
          <a:p>
            <a:pPr>
              <a:spcAft>
                <a:spcPts val="600"/>
              </a:spcAft>
            </a:pPr>
            <a:r>
              <a:rPr lang="en-US" dirty="0"/>
              <a:t>Medical Counter Measure </a:t>
            </a:r>
            <a:r>
              <a:rPr lang="en-US" dirty="0" smtClean="0"/>
              <a:t>Dispensing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8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 of Transition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 smtClean="0"/>
              <a:t>Guidance from ASPR based on recent events such as Joplin Tornado and Hurricane Sandy now focuses on the development of Healthcare Coalitions </a:t>
            </a:r>
          </a:p>
          <a:p>
            <a:pPr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 smtClean="0"/>
              <a:t>Shift from funding specific agencies/entities for preparedness to focusing on strengthening a regional response and recovery system using an Healthcare Coalitions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15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54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Wisconsin Successes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Developed partnerships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Developed plans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Stockpiled medical resources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Trained and exercised staff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Equipped hospitals and health departments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Communicated risks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Built communications infrastructure</a:t>
            </a:r>
          </a:p>
          <a:p>
            <a:pPr>
              <a:spcAft>
                <a:spcPts val="600"/>
              </a:spcAft>
            </a:pPr>
            <a:endParaRPr lang="en-US" dirty="0" smtClean="0"/>
          </a:p>
          <a:p>
            <a:pPr marL="0" indent="0">
              <a:spcAft>
                <a:spcPts val="600"/>
              </a:spcAft>
              <a:buNone/>
            </a:pPr>
            <a:endParaRPr lang="en-US" dirty="0" smtClean="0"/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88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Wisconsin Gaps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Coordinated health plans for large scale disasters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Formal regional medical coordination structure</a:t>
            </a:r>
          </a:p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Regional system for “off-loading” and “on-loading” patients in mass-casualty incidents</a:t>
            </a:r>
          </a:p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Established indicators for crisis standards of care when resources are exhausted and systems are overwhelmed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Evacuation and patient tracking capability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B184-A062-4D13-B25A-EF498B63B003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30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Emergency Priorities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Improved system for medical surge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Patient transport and evacuation plans in disasters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Health surveillance and information sharing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Ability to mobilize and coordinate medical resources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Build situational awareness of medical resources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Improve alerting and communication coordination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Bed availability and patient </a:t>
            </a:r>
            <a:r>
              <a:rPr lang="en-US" dirty="0" smtClean="0"/>
              <a:t>tracking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91F7-A40B-4CEF-B11E-1C53B2387163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84737" y="221915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88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Healthcare Coalition 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/>
              <a:t>Emergency Medical Services</a:t>
            </a:r>
          </a:p>
          <a:p>
            <a:r>
              <a:rPr lang="en-US" dirty="0" smtClean="0"/>
              <a:t>Hospitals and Clinics</a:t>
            </a:r>
          </a:p>
          <a:p>
            <a:r>
              <a:rPr lang="en-US" dirty="0" smtClean="0"/>
              <a:t>Trauma</a:t>
            </a:r>
          </a:p>
          <a:p>
            <a:r>
              <a:rPr lang="en-US" dirty="0" smtClean="0"/>
              <a:t>Emergency Management</a:t>
            </a:r>
          </a:p>
          <a:p>
            <a:r>
              <a:rPr lang="en-US" dirty="0" smtClean="0"/>
              <a:t>Public Health</a:t>
            </a:r>
          </a:p>
          <a:p>
            <a:r>
              <a:rPr lang="en-US" dirty="0" smtClean="0"/>
              <a:t>Long Term Care</a:t>
            </a:r>
          </a:p>
          <a:p>
            <a:r>
              <a:rPr lang="en-US" dirty="0" smtClean="0"/>
              <a:t>Mental and Behavioral Health</a:t>
            </a:r>
          </a:p>
          <a:p>
            <a:endParaRPr lang="en-US" dirty="0" smtClean="0"/>
          </a:p>
          <a:p>
            <a:r>
              <a:rPr lang="en-US" dirty="0" smtClean="0"/>
              <a:t>Community and Faith Based Organizations</a:t>
            </a:r>
          </a:p>
          <a:p>
            <a:r>
              <a:rPr lang="en-US" dirty="0" smtClean="0"/>
              <a:t>Volunteer Organizations</a:t>
            </a:r>
          </a:p>
          <a:p>
            <a:r>
              <a:rPr lang="en-US" dirty="0" smtClean="0"/>
              <a:t>Businesses</a:t>
            </a:r>
          </a:p>
          <a:p>
            <a:r>
              <a:rPr lang="en-US" dirty="0" smtClean="0"/>
              <a:t>Human Services</a:t>
            </a:r>
          </a:p>
          <a:p>
            <a:r>
              <a:rPr lang="en-US" dirty="0" smtClean="0"/>
              <a:t>Medical Examiners and Coroners</a:t>
            </a:r>
          </a:p>
          <a:p>
            <a:r>
              <a:rPr lang="en-US" dirty="0" smtClean="0"/>
              <a:t>And many, many more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19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16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sz="4000" dirty="0" smtClean="0"/>
              <a:t>Presenters</a:t>
            </a:r>
            <a:endParaRPr lang="en-US" sz="4000" dirty="0"/>
          </a:p>
        </p:txBody>
      </p:sp>
      <p:sp>
        <p:nvSpPr>
          <p:cNvPr id="5" name="Shape 7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Jenny Ullsvik, Emergency Health Care and Preparedness Section Chief</a:t>
            </a:r>
          </a:p>
          <a:p>
            <a:pPr lvl="0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Commander Duane Wagner, Assistant Secretary for Preparedness and Response (ASPR)</a:t>
            </a:r>
          </a:p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Jason Liu, M.D., M.P.H., Medical Advisor Health Emergency Preparedness</a:t>
            </a:r>
          </a:p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Carolyn Strubel, Hospital Emergency Preparedness Program Manager</a:t>
            </a:r>
          </a:p>
          <a:p>
            <a:pPr lvl="0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Joe Cordova, Public Health Preparedness Program Manager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B184-A062-4D13-B25A-EF498B63B00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99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865" y="943655"/>
            <a:ext cx="2849563" cy="177301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7818" y="1338446"/>
            <a:ext cx="2484783" cy="4657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/>
              <a:t>Natural</a:t>
            </a:r>
          </a:p>
          <a:p>
            <a:pPr algn="r"/>
            <a:r>
              <a:rPr lang="en-US" sz="2800" b="1" dirty="0" smtClean="0"/>
              <a:t>Disasters</a:t>
            </a:r>
          </a:p>
          <a:p>
            <a:pPr algn="r"/>
            <a:endParaRPr lang="en-US" sz="2800" b="1" dirty="0" smtClean="0"/>
          </a:p>
          <a:p>
            <a:pPr algn="r"/>
            <a:endParaRPr lang="en-US" sz="2800" b="1" dirty="0" smtClean="0"/>
          </a:p>
          <a:p>
            <a:pPr algn="r">
              <a:spcBef>
                <a:spcPts val="1500"/>
              </a:spcBef>
              <a:spcAft>
                <a:spcPts val="600"/>
              </a:spcAft>
            </a:pPr>
            <a:r>
              <a:rPr lang="en-US" sz="2800" b="1" dirty="0" smtClean="0"/>
              <a:t>Technological Accidents</a:t>
            </a:r>
            <a:endParaRPr lang="en-US" sz="2800" b="1" dirty="0"/>
          </a:p>
          <a:p>
            <a:pPr algn="r"/>
            <a:endParaRPr lang="en-US" sz="2800" b="1" dirty="0" smtClean="0"/>
          </a:p>
          <a:p>
            <a:pPr algn="r"/>
            <a:endParaRPr lang="en-US" sz="2800" b="1" dirty="0" smtClean="0"/>
          </a:p>
          <a:p>
            <a:pPr algn="r"/>
            <a:r>
              <a:rPr lang="en-US" sz="2800" b="1" dirty="0" smtClean="0"/>
              <a:t>Human-caused</a:t>
            </a:r>
            <a:endParaRPr lang="en-US" sz="2800" b="1" dirty="0"/>
          </a:p>
          <a:p>
            <a:pPr algn="r"/>
            <a:r>
              <a:rPr lang="en-US" sz="2800" b="1" dirty="0" smtClean="0"/>
              <a:t>Events</a:t>
            </a:r>
            <a:endParaRPr lang="en-US" sz="2800" b="1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288" y="914400"/>
            <a:ext cx="2811008" cy="177301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288" y="2908007"/>
            <a:ext cx="2598055" cy="175034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867" y="2887225"/>
            <a:ext cx="3035073" cy="17905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287" y="4754560"/>
            <a:ext cx="2752725" cy="166687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621" y="4754560"/>
            <a:ext cx="2849563" cy="166254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84696" y="472330"/>
            <a:ext cx="27658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i="1" dirty="0"/>
              <a:t>From Wisconsin Emergency Management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20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40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82093" y="463660"/>
            <a:ext cx="2778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i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From Wisconsin Emergency Management</a:t>
            </a:r>
            <a:endParaRPr lang="en-US" sz="1200" i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6" name="Picture 5" descr="Sandy shoreli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84986" y="1778516"/>
            <a:ext cx="3091234" cy="2102493"/>
          </a:xfrm>
          <a:prstGeom prst="rect">
            <a:avLst/>
          </a:prstGeom>
        </p:spPr>
      </p:pic>
      <p:pic>
        <p:nvPicPr>
          <p:cNvPr id="8" name="Picture 7" descr="Joplin stre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01471" y="4096643"/>
            <a:ext cx="3033185" cy="1852527"/>
          </a:xfrm>
          <a:prstGeom prst="rect">
            <a:avLst/>
          </a:prstGeom>
        </p:spPr>
      </p:pic>
      <p:pic>
        <p:nvPicPr>
          <p:cNvPr id="9" name="Picture 8" descr="make shift hospit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6735" y="4496971"/>
            <a:ext cx="2818884" cy="1868769"/>
          </a:xfrm>
          <a:prstGeom prst="rect">
            <a:avLst/>
          </a:prstGeom>
        </p:spPr>
      </p:pic>
      <p:pic>
        <p:nvPicPr>
          <p:cNvPr id="10" name="Picture 9" descr="Katrina-New Orleans street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26089" y="4461713"/>
            <a:ext cx="2558005" cy="191850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/>
              <a:t>Comprehensive Response System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Priorities:</a:t>
            </a:r>
          </a:p>
          <a:p>
            <a:pPr marL="687388" lvl="0" indent="-344488" eaLnBrk="0" hangingPunct="0">
              <a:spcBef>
                <a:spcPct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Focus – first 72 hours</a:t>
            </a:r>
          </a:p>
          <a:p>
            <a:pPr marL="687388" indent="-344488" eaLnBrk="0" hangingPunct="0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Healthcare Coalitions – ESF 6 &amp; 8</a:t>
            </a:r>
          </a:p>
          <a:p>
            <a:pPr marL="1030288" lvl="1" indent="-344488" eaLnBrk="0" hangingPunct="0">
              <a:spcBef>
                <a:spcPct val="0"/>
              </a:spcBef>
              <a:spcAft>
                <a:spcPts val="300"/>
              </a:spcAft>
            </a:pPr>
            <a:r>
              <a:rPr lang="en-US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Enable response</a:t>
            </a:r>
          </a:p>
          <a:p>
            <a:pPr marL="1030288" lvl="1" indent="-344488" eaLnBrk="0" hangingPunct="0">
              <a:spcBef>
                <a:spcPct val="0"/>
              </a:spcBef>
              <a:spcAft>
                <a:spcPts val="300"/>
              </a:spcAft>
            </a:pPr>
            <a:r>
              <a:rPr lang="en-US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Survivor needs</a:t>
            </a:r>
          </a:p>
          <a:p>
            <a:pPr marL="1030288" lvl="1" indent="-344488" eaLnBrk="0" hangingPunct="0">
              <a:spcBef>
                <a:spcPct val="0"/>
              </a:spcBef>
              <a:spcAft>
                <a:spcPts val="300"/>
              </a:spcAft>
            </a:pPr>
            <a:r>
              <a:rPr lang="en-US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Begin restoration</a:t>
            </a:r>
          </a:p>
          <a:p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21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17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Support Functions </a:t>
            </a:r>
            <a:r>
              <a:rPr lang="en-US" sz="3800" dirty="0" smtClean="0"/>
              <a:t>(ESF’s)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Healthcare Coalitions are critical to: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ESF </a:t>
            </a:r>
            <a:r>
              <a:rPr lang="en-US" dirty="0"/>
              <a:t>6 – Mass Evacuation, Sheltering and Care </a:t>
            </a:r>
            <a:r>
              <a:rPr lang="en-US" dirty="0" smtClean="0"/>
              <a:t>Services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ESF 8 – Health and Medical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85394" y="472603"/>
            <a:ext cx="27658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smtClean="0">
                <a:solidFill>
                  <a:schemeClr val="tx2">
                    <a:lumMod val="50000"/>
                  </a:schemeClr>
                </a:solidFill>
              </a:rPr>
              <a:t>From </a:t>
            </a:r>
            <a:r>
              <a:rPr lang="en-US" sz="1200" i="1" dirty="0">
                <a:solidFill>
                  <a:schemeClr val="tx2">
                    <a:lumMod val="50000"/>
                  </a:schemeClr>
                </a:solidFill>
              </a:rPr>
              <a:t>Wisconsin Emergency </a:t>
            </a:r>
            <a:r>
              <a:rPr lang="en-US" sz="1200" i="1" dirty="0" smtClean="0">
                <a:solidFill>
                  <a:schemeClr val="tx2">
                    <a:lumMod val="50000"/>
                  </a:schemeClr>
                </a:solidFill>
              </a:rPr>
              <a:t>Management</a:t>
            </a:r>
            <a:endParaRPr lang="en-US" sz="1200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54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Catastrophic Event Priorities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03200" y="2447895"/>
            <a:ext cx="2743200" cy="553998"/>
          </a:xfrm>
          <a:solidFill>
            <a:srgbClr val="FF0000"/>
          </a:solidFill>
          <a:ln>
            <a:solidFill>
              <a:schemeClr val="tx1"/>
            </a:solidFill>
          </a:ln>
        </p:spPr>
        <p:txBody>
          <a:bodyPr tIns="91440" bIns="91440" anchor="ctr" anchorCtr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Enable Response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03200" y="3062425"/>
            <a:ext cx="2690257" cy="3107356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Situational Assessment</a:t>
            </a:r>
          </a:p>
          <a:p>
            <a:pPr marL="0" indent="0">
              <a:buNone/>
            </a:pPr>
            <a:r>
              <a:rPr lang="en-US" sz="1800" dirty="0" err="1" smtClean="0"/>
              <a:t>Cmd</a:t>
            </a:r>
            <a:r>
              <a:rPr lang="en-US" sz="1800" dirty="0" smtClean="0"/>
              <a:t>, </a:t>
            </a:r>
            <a:r>
              <a:rPr lang="en-US" sz="1800" dirty="0" err="1" smtClean="0"/>
              <a:t>Cntrl</a:t>
            </a:r>
            <a:r>
              <a:rPr lang="en-US" sz="1800" dirty="0" smtClean="0"/>
              <a:t> &amp; </a:t>
            </a:r>
            <a:r>
              <a:rPr lang="en-US" sz="1800" dirty="0" err="1" smtClean="0"/>
              <a:t>Coord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Critical Communications</a:t>
            </a:r>
          </a:p>
          <a:p>
            <a:pPr marL="0" indent="0">
              <a:buNone/>
            </a:pPr>
            <a:r>
              <a:rPr lang="en-US" sz="1800" dirty="0" smtClean="0"/>
              <a:t>Critical Transportation</a:t>
            </a:r>
          </a:p>
          <a:p>
            <a:pPr marL="0" indent="0">
              <a:buNone/>
            </a:pPr>
            <a:r>
              <a:rPr lang="en-US" sz="1800" dirty="0" smtClean="0"/>
              <a:t>Environmental H&amp;S</a:t>
            </a:r>
          </a:p>
          <a:p>
            <a:pPr marL="0" indent="0">
              <a:buNone/>
            </a:pPr>
            <a:r>
              <a:rPr lang="en-US" sz="1800" dirty="0" smtClean="0"/>
              <a:t>Public Messaging</a:t>
            </a: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8B637B-4BBF-4421-A6CE-57761E642D8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23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idx="1"/>
          </p:nvPr>
        </p:nvSpPr>
        <p:spPr>
          <a:xfrm>
            <a:off x="3198800" y="2447896"/>
            <a:ext cx="2743200" cy="553998"/>
          </a:xfrm>
          <a:solidFill>
            <a:srgbClr val="0070C0"/>
          </a:solidFill>
          <a:ln>
            <a:solidFill>
              <a:schemeClr val="tx1"/>
            </a:solidFill>
          </a:ln>
        </p:spPr>
        <p:txBody>
          <a:bodyPr tIns="91440" bIns="91440" anchor="ctr" anchorCtr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Survivor Needs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Content Placeholder 5"/>
          <p:cNvSpPr>
            <a:spLocks noGrp="1"/>
          </p:cNvSpPr>
          <p:nvPr>
            <p:ph sz="half" idx="2"/>
          </p:nvPr>
        </p:nvSpPr>
        <p:spPr>
          <a:xfrm>
            <a:off x="3137835" y="3062426"/>
            <a:ext cx="2858703" cy="3107356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Fire Control</a:t>
            </a:r>
          </a:p>
          <a:p>
            <a:pPr marL="0" indent="0">
              <a:buNone/>
            </a:pPr>
            <a:r>
              <a:rPr lang="en-US" sz="1800" dirty="0" smtClean="0"/>
              <a:t>Mass SAR</a:t>
            </a:r>
          </a:p>
          <a:p>
            <a:pPr marL="0" indent="0">
              <a:buNone/>
            </a:pPr>
            <a:r>
              <a:rPr lang="en-US" sz="1800" dirty="0" smtClean="0"/>
              <a:t>Health &amp; Medical Treatment</a:t>
            </a:r>
          </a:p>
          <a:p>
            <a:pPr marL="0" indent="0">
              <a:buNone/>
            </a:pPr>
            <a:r>
              <a:rPr lang="en-US" sz="1800" dirty="0" smtClean="0"/>
              <a:t>Scene Security &amp; Protection</a:t>
            </a:r>
          </a:p>
          <a:p>
            <a:pPr marL="0" indent="0">
              <a:buNone/>
            </a:pPr>
            <a:r>
              <a:rPr lang="en-US" sz="1800" dirty="0" smtClean="0"/>
              <a:t>Mass Evacuation-Sheltering/Feed</a:t>
            </a:r>
          </a:p>
          <a:p>
            <a:pPr marL="0" indent="0">
              <a:buNone/>
            </a:pPr>
            <a:r>
              <a:rPr lang="en-US" sz="1800" dirty="0" smtClean="0"/>
              <a:t>Fatality Management</a:t>
            </a:r>
          </a:p>
          <a:p>
            <a:pPr marL="0" indent="0">
              <a:buNone/>
            </a:pPr>
            <a:r>
              <a:rPr lang="en-US" sz="1800" dirty="0" smtClean="0"/>
              <a:t>Stabilize/Repair </a:t>
            </a:r>
            <a:r>
              <a:rPr lang="en-US" sz="1800" dirty="0" err="1" smtClean="0"/>
              <a:t>Essn</a:t>
            </a:r>
            <a:r>
              <a:rPr lang="en-US" sz="1800" dirty="0" smtClean="0"/>
              <a:t> </a:t>
            </a:r>
            <a:r>
              <a:rPr lang="en-US" sz="1800" dirty="0" err="1" smtClean="0"/>
              <a:t>Infrastr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Pub/</a:t>
            </a:r>
            <a:r>
              <a:rPr lang="en-US" sz="1800" dirty="0" err="1" smtClean="0"/>
              <a:t>Pri</a:t>
            </a:r>
            <a:r>
              <a:rPr lang="en-US" sz="1800" dirty="0" smtClean="0"/>
              <a:t> Services-Resources</a:t>
            </a:r>
            <a:endParaRPr lang="en-US" sz="1800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idx="1"/>
          </p:nvPr>
        </p:nvSpPr>
        <p:spPr>
          <a:xfrm>
            <a:off x="6094400" y="2447896"/>
            <a:ext cx="2743200" cy="553998"/>
          </a:xfrm>
          <a:solidFill>
            <a:srgbClr val="00B050"/>
          </a:solidFill>
          <a:ln>
            <a:solidFill>
              <a:schemeClr val="tx1"/>
            </a:solidFill>
          </a:ln>
        </p:spPr>
        <p:txBody>
          <a:bodyPr tIns="91440" bIns="91440" anchor="ctr" anchorCtr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Restoration Started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5"/>
          <p:cNvSpPr>
            <a:spLocks noGrp="1"/>
          </p:cNvSpPr>
          <p:nvPr>
            <p:ph sz="half" idx="2"/>
          </p:nvPr>
        </p:nvSpPr>
        <p:spPr>
          <a:xfrm>
            <a:off x="6094400" y="3062426"/>
            <a:ext cx="2743200" cy="3107356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err="1" smtClean="0"/>
              <a:t>Essn</a:t>
            </a:r>
            <a:r>
              <a:rPr lang="en-US" sz="1800" dirty="0" smtClean="0"/>
              <a:t> Service Facilities</a:t>
            </a:r>
          </a:p>
          <a:p>
            <a:pPr marL="0" indent="0">
              <a:buNone/>
            </a:pPr>
            <a:r>
              <a:rPr lang="en-US" sz="1800" dirty="0" smtClean="0"/>
              <a:t>Infrastructure/Utilities</a:t>
            </a:r>
          </a:p>
          <a:p>
            <a:pPr marL="0" indent="0">
              <a:buNone/>
            </a:pPr>
            <a:r>
              <a:rPr lang="en-US" sz="1800" dirty="0" smtClean="0"/>
              <a:t>Transportation Routes</a:t>
            </a:r>
          </a:p>
          <a:p>
            <a:pPr marL="0" indent="0">
              <a:buNone/>
            </a:pPr>
            <a:r>
              <a:rPr lang="en-US" sz="1800" dirty="0" smtClean="0"/>
              <a:t>Volunteers/Donations</a:t>
            </a:r>
          </a:p>
          <a:p>
            <a:pPr marL="0" indent="0">
              <a:buNone/>
            </a:pPr>
            <a:r>
              <a:rPr lang="en-US" sz="1800" dirty="0" smtClean="0"/>
              <a:t>Debris Removal</a:t>
            </a:r>
          </a:p>
          <a:p>
            <a:pPr marL="0" indent="0">
              <a:buNone/>
            </a:pPr>
            <a:r>
              <a:rPr lang="en-US" sz="1800" dirty="0" smtClean="0"/>
              <a:t>Health and Social Services</a:t>
            </a:r>
          </a:p>
          <a:p>
            <a:pPr marL="0" indent="0">
              <a:buNone/>
            </a:pPr>
            <a:r>
              <a:rPr lang="en-US" sz="1800" dirty="0" smtClean="0"/>
              <a:t>Structural/Housing </a:t>
            </a:r>
            <a:r>
              <a:rPr lang="en-US" sz="1800" dirty="0" err="1" smtClean="0"/>
              <a:t>Eval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r>
              <a:rPr lang="en-US" sz="1800" dirty="0" smtClean="0"/>
              <a:t>Schools and Gov’t </a:t>
            </a:r>
            <a:r>
              <a:rPr lang="en-US" sz="1800" dirty="0" err="1" smtClean="0"/>
              <a:t>Bldgs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Economic Recovery</a:t>
            </a:r>
          </a:p>
          <a:p>
            <a:pPr marL="0" indent="0">
              <a:buNone/>
            </a:pPr>
            <a:r>
              <a:rPr lang="en-US" sz="1800" dirty="0" smtClean="0"/>
              <a:t>Cultural/Natural resources</a:t>
            </a:r>
            <a:endParaRPr lang="en-US" sz="1800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397183" y="1485577"/>
            <a:ext cx="434265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spcCol="365760" anchor="ctr" anchorCtr="0" compatLnSpc="1">
            <a:prstTxWarp prst="textNoShape">
              <a:avLst/>
            </a:prstTxWarp>
            <a:spAutoFit/>
          </a:bodyPr>
          <a:lstStyle/>
          <a:p>
            <a:pPr marL="344488" indent="-344488" algn="ctr" eaLnBrk="0" fontAlgn="base" hangingPunct="0">
              <a:spcBef>
                <a:spcPct val="0"/>
              </a:spcBef>
              <a:spcAft>
                <a:spcPts val="1800"/>
              </a:spcAft>
            </a:pPr>
            <a:r>
              <a:rPr lang="en-US" sz="3200" b="1" dirty="0" smtClean="0">
                <a:ea typeface="Times New Roman" pitchFamily="18" charset="0"/>
                <a:cs typeface="Times New Roman" pitchFamily="18" charset="0"/>
              </a:rPr>
              <a:t>Focus: First </a:t>
            </a:r>
            <a:r>
              <a:rPr lang="en-US" sz="3200" b="1" dirty="0">
                <a:ea typeface="Times New Roman" pitchFamily="18" charset="0"/>
                <a:cs typeface="Times New Roman" pitchFamily="18" charset="0"/>
              </a:rPr>
              <a:t>72 </a:t>
            </a:r>
            <a:r>
              <a:rPr lang="en-US" sz="3200" b="1" dirty="0" smtClean="0">
                <a:ea typeface="Times New Roman" pitchFamily="18" charset="0"/>
                <a:cs typeface="Times New Roman" pitchFamily="18" charset="0"/>
              </a:rPr>
              <a:t>hours</a:t>
            </a:r>
            <a:endParaRPr lang="en-US" sz="3200" dirty="0"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85394" y="472603"/>
            <a:ext cx="27658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smtClean="0">
                <a:solidFill>
                  <a:schemeClr val="tx2">
                    <a:lumMod val="50000"/>
                  </a:schemeClr>
                </a:solidFill>
              </a:rPr>
              <a:t>From </a:t>
            </a:r>
            <a:r>
              <a:rPr lang="en-US" sz="1200" i="1" dirty="0">
                <a:solidFill>
                  <a:schemeClr val="tx2">
                    <a:lumMod val="50000"/>
                  </a:schemeClr>
                </a:solidFill>
              </a:rPr>
              <a:t>Wisconsin Emergency </a:t>
            </a:r>
            <a:r>
              <a:rPr lang="en-US" sz="1200" i="1" dirty="0" smtClean="0">
                <a:solidFill>
                  <a:schemeClr val="tx2">
                    <a:lumMod val="50000"/>
                  </a:schemeClr>
                </a:solidFill>
              </a:rPr>
              <a:t>Management</a:t>
            </a:r>
            <a:endParaRPr lang="en-US" sz="1200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83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3383280"/>
            <a:ext cx="82296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en-US" sz="2400" b="1" dirty="0" smtClean="0"/>
              <a:t>Requirements: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Hospital surge/decontamination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Develop healthcare coalitions to surge EMS and hospitals (tiered system)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Hospital out of service/relocation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Crisis Standard of Care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Family unification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Regional patient transportation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Patient tracking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Requesting DMAT – NDMS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670568" y="1302027"/>
            <a:ext cx="4833352" cy="1113182"/>
          </a:xfrm>
          <a:prstGeom prst="roundRect">
            <a:avLst/>
          </a:prstGeom>
          <a:solidFill>
            <a:schemeClr val="tx2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Conduct  </a:t>
            </a:r>
            <a:r>
              <a:rPr lang="en-US" b="1" dirty="0" smtClean="0">
                <a:solidFill>
                  <a:schemeClr val="bg1"/>
                </a:solidFill>
                <a:latin typeface="Calibri" pitchFamily="34" charset="0"/>
              </a:rPr>
              <a:t>triage, transportation </a:t>
            </a:r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and provide emergency-level heath and medical treatment to severely injured people within the impacted area. </a:t>
            </a:r>
          </a:p>
        </p:txBody>
      </p:sp>
      <p:sp>
        <p:nvSpPr>
          <p:cNvPr id="8" name="Left-Right Arrow 7"/>
          <p:cNvSpPr/>
          <p:nvPr/>
        </p:nvSpPr>
        <p:spPr>
          <a:xfrm>
            <a:off x="2835212" y="1769003"/>
            <a:ext cx="829150" cy="156776"/>
          </a:xfrm>
          <a:prstGeom prst="leftRightArrow">
            <a:avLst/>
          </a:prstGeom>
          <a:solidFill>
            <a:schemeClr val="tx2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</a:endParaRPr>
          </a:p>
        </p:txBody>
      </p:sp>
      <p:grpSp>
        <p:nvGrpSpPr>
          <p:cNvPr id="9" name="Group 30"/>
          <p:cNvGrpSpPr/>
          <p:nvPr/>
        </p:nvGrpSpPr>
        <p:grpSpPr>
          <a:xfrm>
            <a:off x="630214" y="1480036"/>
            <a:ext cx="2188172" cy="726450"/>
            <a:chOff x="152396" y="762137"/>
            <a:chExt cx="2328673" cy="648037"/>
          </a:xfrm>
        </p:grpSpPr>
        <p:sp>
          <p:nvSpPr>
            <p:cNvPr id="10" name="Rounded Rectangle 9"/>
            <p:cNvSpPr/>
            <p:nvPr/>
          </p:nvSpPr>
          <p:spPr>
            <a:xfrm>
              <a:off x="152396" y="762137"/>
              <a:ext cx="2328673" cy="648037"/>
            </a:xfrm>
            <a:prstGeom prst="roundRect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184031" y="793771"/>
              <a:ext cx="2265403" cy="584767"/>
            </a:xfrm>
            <a:prstGeom prst="rect">
              <a:avLst/>
            </a:prstGeom>
            <a:ln w="635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>
                  <a:solidFill>
                    <a:schemeClr val="bg1"/>
                  </a:solidFill>
                </a:rPr>
                <a:t>Health &amp; Medical Treatment</a:t>
              </a:r>
              <a:endParaRPr lang="en-US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Rounded Rectangle 11"/>
          <p:cNvSpPr/>
          <p:nvPr/>
        </p:nvSpPr>
        <p:spPr>
          <a:xfrm>
            <a:off x="3666610" y="2496460"/>
            <a:ext cx="4811573" cy="86296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/>
            <a:r>
              <a:rPr lang="en-US" b="1" dirty="0" smtClean="0">
                <a:solidFill>
                  <a:schemeClr val="tx1"/>
                </a:solidFill>
              </a:rPr>
              <a:t>Conduct operations to recover, identify, and properly handle the remains of 75 fatalities within 48 hours of an incident.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Left-Right Arrow 12"/>
          <p:cNvSpPr/>
          <p:nvPr/>
        </p:nvSpPr>
        <p:spPr>
          <a:xfrm>
            <a:off x="2840820" y="2834292"/>
            <a:ext cx="812324" cy="165366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</a:endParaRPr>
          </a:p>
        </p:txBody>
      </p:sp>
      <p:grpSp>
        <p:nvGrpSpPr>
          <p:cNvPr id="14" name="Group 42"/>
          <p:cNvGrpSpPr/>
          <p:nvPr/>
        </p:nvGrpSpPr>
        <p:grpSpPr>
          <a:xfrm>
            <a:off x="640714" y="2536097"/>
            <a:ext cx="2193222" cy="753753"/>
            <a:chOff x="409954" y="1080020"/>
            <a:chExt cx="2405504" cy="447749"/>
          </a:xfrm>
        </p:grpSpPr>
        <p:sp>
          <p:nvSpPr>
            <p:cNvPr id="15" name="Rounded Rectangle 14"/>
            <p:cNvSpPr/>
            <p:nvPr/>
          </p:nvSpPr>
          <p:spPr>
            <a:xfrm>
              <a:off x="409954" y="1080020"/>
              <a:ext cx="2405504" cy="44774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413022" y="1101877"/>
              <a:ext cx="2361790" cy="404035"/>
            </a:xfrm>
            <a:prstGeom prst="rect">
              <a:avLst/>
            </a:prstGeom>
            <a:ln w="635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26670" rIns="5334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>
                  <a:solidFill>
                    <a:srgbClr val="060000"/>
                  </a:solidFill>
                  <a:latin typeface="Calibri" pitchFamily="34" charset="0"/>
                </a:rPr>
                <a:t>Fatality Management Services</a:t>
              </a:r>
              <a:endParaRPr lang="en-US" b="1" kern="1200" dirty="0">
                <a:solidFill>
                  <a:srgbClr val="060000"/>
                </a:solidFill>
                <a:latin typeface="Calibri" pitchFamily="34" charset="0"/>
              </a:endParaRP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dirty="0"/>
              <a:t>Mass Medical Treatment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24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78179" y="6114743"/>
            <a:ext cx="27658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smtClean="0">
                <a:solidFill>
                  <a:schemeClr val="tx2">
                    <a:lumMod val="50000"/>
                  </a:schemeClr>
                </a:solidFill>
              </a:rPr>
              <a:t>From </a:t>
            </a:r>
            <a:r>
              <a:rPr lang="en-US" sz="1200" i="1" dirty="0">
                <a:solidFill>
                  <a:schemeClr val="tx2">
                    <a:lumMod val="50000"/>
                  </a:schemeClr>
                </a:solidFill>
              </a:rPr>
              <a:t>Wisconsin Emergency </a:t>
            </a:r>
            <a:r>
              <a:rPr lang="en-US" sz="1200" i="1" dirty="0" smtClean="0">
                <a:solidFill>
                  <a:schemeClr val="tx2">
                    <a:lumMod val="50000"/>
                  </a:schemeClr>
                </a:solidFill>
              </a:rPr>
              <a:t>Management</a:t>
            </a:r>
            <a:endParaRPr lang="en-US" sz="1200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05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3383280"/>
            <a:ext cx="82296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en-US" sz="2400" b="1" dirty="0" smtClean="0"/>
              <a:t>Requirements: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Counties need to establish threshold for assistance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Establish a tiered response and contingency plans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Reception centers – standardized approach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Temporary shelters/canteens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Donations Management Teams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Private sector resource integration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Social services delivery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Establish executive team – high level coordination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669115" y="1145410"/>
            <a:ext cx="4799971" cy="779060"/>
          </a:xfrm>
          <a:prstGeom prst="roundRect">
            <a:avLst/>
          </a:prstGeom>
          <a:solidFill>
            <a:srgbClr val="00B0F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1400"/>
              </a:lnSpc>
              <a:defRPr/>
            </a:pPr>
            <a:r>
              <a:rPr lang="en-US" sz="1600" b="1" dirty="0">
                <a:solidFill>
                  <a:srgbClr val="000000"/>
                </a:solidFill>
                <a:latin typeface="Calibri" pitchFamily="34" charset="0"/>
              </a:rPr>
              <a:t>Provide essential mass care services  to include life-sustainment, with a focus on basic nourishment and temporary shelter to the impacted population. Shelter 25% of the impacted population.</a:t>
            </a:r>
          </a:p>
        </p:txBody>
      </p:sp>
      <p:sp>
        <p:nvSpPr>
          <p:cNvPr id="9" name="Left-Right Arrow 8"/>
          <p:cNvSpPr/>
          <p:nvPr/>
        </p:nvSpPr>
        <p:spPr>
          <a:xfrm>
            <a:off x="2829603" y="1488998"/>
            <a:ext cx="829150" cy="146874"/>
          </a:xfrm>
          <a:prstGeom prst="leftRightArrow">
            <a:avLst/>
          </a:prstGeom>
          <a:solidFill>
            <a:srgbClr val="00B0F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00"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30998" y="1232328"/>
            <a:ext cx="2194872" cy="682517"/>
          </a:xfrm>
          <a:prstGeom prst="roundRect">
            <a:avLst/>
          </a:prstGeom>
          <a:solidFill>
            <a:srgbClr val="00B0F0"/>
          </a:solidFill>
          <a:ln w="6350"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Rounded Rectangle 4"/>
          <p:cNvSpPr/>
          <p:nvPr/>
        </p:nvSpPr>
        <p:spPr>
          <a:xfrm>
            <a:off x="659897" y="1312806"/>
            <a:ext cx="2137073" cy="504813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26670" rIns="53340" bIns="26670" numCol="1" spcCol="1270" anchor="ctr" anchorCtr="0">
            <a:noAutofit/>
          </a:bodyPr>
          <a:lstStyle/>
          <a:p>
            <a:pPr lvl="0" algn="ctr" defTabSz="622300">
              <a:lnSpc>
                <a:spcPts val="16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dirty="0" smtClean="0">
                <a:solidFill>
                  <a:srgbClr val="060000"/>
                </a:solidFill>
                <a:latin typeface="Calibri" pitchFamily="34" charset="0"/>
              </a:rPr>
              <a:t>Mass </a:t>
            </a:r>
            <a:r>
              <a:rPr lang="en-US" sz="1600" b="1" dirty="0" smtClean="0">
                <a:solidFill>
                  <a:srgbClr val="060000"/>
                </a:solidFill>
                <a:latin typeface="Calibri" pitchFamily="34" charset="0"/>
              </a:rPr>
              <a:t>Evacuation, Sheltering &amp; </a:t>
            </a:r>
            <a:r>
              <a:rPr lang="en-US" sz="1600" b="1" kern="1200" dirty="0" smtClean="0">
                <a:solidFill>
                  <a:srgbClr val="060000"/>
                </a:solidFill>
                <a:latin typeface="Calibri" pitchFamily="34" charset="0"/>
              </a:rPr>
              <a:t>Care Services</a:t>
            </a:r>
            <a:endParaRPr lang="en-US" sz="1600" b="1" kern="1200" dirty="0">
              <a:solidFill>
                <a:srgbClr val="060000"/>
              </a:solidFill>
              <a:latin typeface="Calibri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30998" y="2048552"/>
            <a:ext cx="2198605" cy="572731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en-US" sz="1600" b="1" dirty="0" smtClean="0">
                <a:solidFill>
                  <a:srgbClr val="060000"/>
                </a:solidFill>
                <a:latin typeface="Calibri" pitchFamily="34" charset="0"/>
              </a:rPr>
              <a:t>Volunteers and</a:t>
            </a:r>
          </a:p>
          <a:p>
            <a:pPr algn="ctr">
              <a:lnSpc>
                <a:spcPts val="1600"/>
              </a:lnSpc>
              <a:defRPr/>
            </a:pPr>
            <a:r>
              <a:rPr lang="en-US" sz="1600" b="1" dirty="0" smtClean="0">
                <a:solidFill>
                  <a:srgbClr val="060000"/>
                </a:solidFill>
                <a:latin typeface="Calibri" pitchFamily="34" charset="0"/>
              </a:rPr>
              <a:t>Donations</a:t>
            </a:r>
            <a:endParaRPr lang="en-US" sz="1600" b="1" dirty="0">
              <a:solidFill>
                <a:srgbClr val="060000"/>
              </a:solidFill>
              <a:latin typeface="Calibr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649784" y="1963555"/>
            <a:ext cx="4811574" cy="779645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1400"/>
              </a:lnSpc>
            </a:pPr>
            <a:r>
              <a:rPr lang="en-US" sz="1600" b="1" dirty="0" smtClean="0">
                <a:solidFill>
                  <a:schemeClr val="tx1"/>
                </a:solidFill>
              </a:rPr>
              <a:t>Manage unaffiliated volunteers and unsolicited donated goods cooperatively with local and voluntary and community based organizations and businesses during disaster response &amp; recovery. </a:t>
            </a:r>
          </a:p>
        </p:txBody>
      </p:sp>
      <p:sp>
        <p:nvSpPr>
          <p:cNvPr id="15" name="Left-Right Arrow 14"/>
          <p:cNvSpPr/>
          <p:nvPr/>
        </p:nvSpPr>
        <p:spPr>
          <a:xfrm>
            <a:off x="2840819" y="2267156"/>
            <a:ext cx="813816" cy="162018"/>
          </a:xfrm>
          <a:prstGeom prst="leftRightArrow">
            <a:avLst/>
          </a:prstGeom>
          <a:solidFill>
            <a:schemeClr val="bg2">
              <a:lumMod val="75000"/>
            </a:schemeClr>
          </a:solidFill>
          <a:ln w="63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00">
              <a:latin typeface="Calibri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666611" y="2788541"/>
            <a:ext cx="4802476" cy="82960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fontAlgn="base">
              <a:lnSpc>
                <a:spcPts val="1400"/>
              </a:lnSpc>
            </a:pPr>
            <a:r>
              <a:rPr lang="en-US" sz="1600" b="1" dirty="0" smtClean="0">
                <a:solidFill>
                  <a:schemeClr val="tx1"/>
                </a:solidFill>
              </a:rPr>
              <a:t>Restore health and social services networks to support the health (including behavioral health) and well-being of the whole community following a disaster.</a:t>
            </a:r>
          </a:p>
        </p:txBody>
      </p:sp>
      <p:sp>
        <p:nvSpPr>
          <p:cNvPr id="18" name="Left-Right Arrow 17"/>
          <p:cNvSpPr/>
          <p:nvPr/>
        </p:nvSpPr>
        <p:spPr>
          <a:xfrm>
            <a:off x="2829601" y="3099251"/>
            <a:ext cx="824478" cy="179779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>
              <a:latin typeface="Calibri" pitchFamily="34" charset="0"/>
            </a:endParaRPr>
          </a:p>
        </p:txBody>
      </p:sp>
      <p:grpSp>
        <p:nvGrpSpPr>
          <p:cNvPr id="19" name="Group 37"/>
          <p:cNvGrpSpPr/>
          <p:nvPr/>
        </p:nvGrpSpPr>
        <p:grpSpPr>
          <a:xfrm>
            <a:off x="630998" y="2886978"/>
            <a:ext cx="2192997" cy="575610"/>
            <a:chOff x="304803" y="622883"/>
            <a:chExt cx="2463395" cy="483738"/>
          </a:xfrm>
          <a:solidFill>
            <a:schemeClr val="accent6">
              <a:lumMod val="75000"/>
            </a:schemeClr>
          </a:solidFill>
        </p:grpSpPr>
        <p:sp>
          <p:nvSpPr>
            <p:cNvPr id="20" name="Rounded Rectangle 19"/>
            <p:cNvSpPr/>
            <p:nvPr/>
          </p:nvSpPr>
          <p:spPr>
            <a:xfrm>
              <a:off x="304803" y="622883"/>
              <a:ext cx="2463395" cy="483738"/>
            </a:xfrm>
            <a:prstGeom prst="roundRect">
              <a:avLst/>
            </a:prstGeom>
            <a:grpFill/>
            <a:ln w="6350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ounded Rectangle 4"/>
            <p:cNvSpPr/>
            <p:nvPr/>
          </p:nvSpPr>
          <p:spPr>
            <a:xfrm>
              <a:off x="357707" y="646497"/>
              <a:ext cx="2340714" cy="436510"/>
            </a:xfrm>
            <a:prstGeom prst="rect">
              <a:avLst/>
            </a:prstGeom>
            <a:grpFill/>
            <a:ln w="635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26670" rIns="53340" bIns="26670" numCol="1" spcCol="1270" anchor="ctr" anchorCtr="0">
              <a:noAutofit/>
            </a:bodyPr>
            <a:lstStyle/>
            <a:p>
              <a:pPr lvl="0" algn="ctr" defTabSz="622300">
                <a:lnSpc>
                  <a:spcPts val="12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dirty="0" smtClean="0">
                  <a:solidFill>
                    <a:srgbClr val="060000"/>
                  </a:solidFill>
                  <a:latin typeface="Calibri" pitchFamily="34" charset="0"/>
                </a:rPr>
                <a:t>Health and</a:t>
              </a:r>
            </a:p>
            <a:p>
              <a:pPr lvl="0" algn="ctr" defTabSz="622300">
                <a:lnSpc>
                  <a:spcPts val="12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dirty="0" smtClean="0">
                  <a:solidFill>
                    <a:srgbClr val="060000"/>
                  </a:solidFill>
                  <a:latin typeface="Calibri" pitchFamily="34" charset="0"/>
                </a:rPr>
                <a:t>Social Services</a:t>
              </a:r>
              <a:endParaRPr lang="en-US" sz="1600" b="1" kern="1200" dirty="0">
                <a:solidFill>
                  <a:srgbClr val="060000"/>
                </a:solidFill>
                <a:latin typeface="Calibri" pitchFamily="34" charset="0"/>
              </a:endParaRPr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Mass Care Services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25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78179" y="6114743"/>
            <a:ext cx="27658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smtClean="0">
                <a:solidFill>
                  <a:schemeClr val="tx2">
                    <a:lumMod val="50000"/>
                  </a:schemeClr>
                </a:solidFill>
              </a:rPr>
              <a:t>From </a:t>
            </a:r>
            <a:r>
              <a:rPr lang="en-US" sz="1200" i="1" dirty="0">
                <a:solidFill>
                  <a:schemeClr val="tx2">
                    <a:lumMod val="50000"/>
                  </a:schemeClr>
                </a:solidFill>
              </a:rPr>
              <a:t>Wisconsin Emergency </a:t>
            </a:r>
            <a:r>
              <a:rPr lang="en-US" sz="1200" i="1" dirty="0" smtClean="0">
                <a:solidFill>
                  <a:schemeClr val="tx2">
                    <a:lumMod val="50000"/>
                  </a:schemeClr>
                </a:solidFill>
              </a:rPr>
              <a:t>Management</a:t>
            </a:r>
            <a:endParaRPr lang="en-US" sz="1200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9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sym typeface="Trebuchet MS Bold"/>
              </a:rPr>
              <a:t>Medical Coordination </a:t>
            </a:r>
            <a:endParaRPr lang="en-US" dirty="0">
              <a:sym typeface="Trebuchet MS Bold"/>
            </a:endParaRPr>
          </a:p>
        </p:txBody>
      </p:sp>
      <p:sp>
        <p:nvSpPr>
          <p:cNvPr id="101" name="Shape 10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ts val="3000"/>
              </a:lnSpc>
              <a:spcAft>
                <a:spcPts val="600"/>
              </a:spcAft>
            </a:pPr>
            <a:r>
              <a:rPr lang="en-US" dirty="0" smtClean="0"/>
              <a:t>Purpose: Help to close critical gaps in medical surge capacity, continuity of operations and coordination </a:t>
            </a:r>
          </a:p>
          <a:p>
            <a:pPr lvl="0">
              <a:spcBef>
                <a:spcPts val="600"/>
              </a:spcBef>
              <a:spcAft>
                <a:spcPts val="400"/>
              </a:spcAft>
            </a:pPr>
            <a:r>
              <a:rPr lang="en-US" dirty="0" smtClean="0"/>
              <a:t>Components include: </a:t>
            </a:r>
          </a:p>
          <a:p>
            <a:pPr lvl="1">
              <a:lnSpc>
                <a:spcPts val="2500"/>
              </a:lnSpc>
              <a:spcAft>
                <a:spcPts val="600"/>
              </a:spcAft>
            </a:pPr>
            <a:r>
              <a:rPr lang="en-US" dirty="0" smtClean="0"/>
              <a:t>Collection and collation of regional health intelligence</a:t>
            </a:r>
          </a:p>
          <a:p>
            <a:pPr lvl="1">
              <a:lnSpc>
                <a:spcPts val="2500"/>
              </a:lnSpc>
              <a:spcAft>
                <a:spcPts val="600"/>
              </a:spcAft>
            </a:pPr>
            <a:r>
              <a:rPr lang="en-US" dirty="0" smtClean="0"/>
              <a:t>Situational awareness</a:t>
            </a:r>
          </a:p>
          <a:p>
            <a:pPr lvl="1">
              <a:lnSpc>
                <a:spcPts val="2500"/>
              </a:lnSpc>
              <a:spcAft>
                <a:spcPts val="600"/>
              </a:spcAft>
            </a:pPr>
            <a:r>
              <a:rPr lang="en-US" dirty="0" smtClean="0"/>
              <a:t>Monitoring of health care system surge capacity </a:t>
            </a:r>
          </a:p>
          <a:p>
            <a:pPr lvl="1">
              <a:lnSpc>
                <a:spcPts val="2500"/>
              </a:lnSpc>
              <a:spcAft>
                <a:spcPts val="600"/>
              </a:spcAft>
            </a:pPr>
            <a:r>
              <a:rPr lang="en-US" dirty="0" smtClean="0"/>
              <a:t>Support for healthcare system logistic requests in coordination with state and local agencies during a disaster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897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defTabSz="841247">
              <a:defRPr sz="3680"/>
            </a:lvl1pPr>
          </a:lstStyle>
          <a:p>
            <a:pPr lvl="0"/>
            <a:r>
              <a:rPr lang="en-US" sz="4000" dirty="0" smtClean="0"/>
              <a:t>Medical Coordination Centers</a:t>
            </a:r>
            <a:endParaRPr lang="en-US" sz="4000" dirty="0"/>
          </a:p>
        </p:txBody>
      </p:sp>
      <p:sp>
        <p:nvSpPr>
          <p:cNvPr id="104" name="Shape 10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Serve as the “response” arm of the healthcare coalition</a:t>
            </a:r>
          </a:p>
          <a:p>
            <a:pPr lvl="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Designated entity serving a coalition to collate medical and health information and provide coordination during a disaster</a:t>
            </a:r>
          </a:p>
          <a:p>
            <a:pPr lvl="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Virtual or physical depending on coalition needs and funding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B184-A062-4D13-B25A-EF498B63B003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60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ts val="4200"/>
              </a:lnSpc>
            </a:pPr>
            <a:r>
              <a:rPr lang="en-US" dirty="0" smtClean="0"/>
              <a:t>Regional Medical Coordination Pilot</a:t>
            </a:r>
            <a:endParaRPr lang="en-US" dirty="0"/>
          </a:p>
        </p:txBody>
      </p:sp>
      <p:sp>
        <p:nvSpPr>
          <p:cNvPr id="185" name="Shape 18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ts val="3000"/>
              </a:lnSpc>
              <a:spcAft>
                <a:spcPts val="600"/>
              </a:spcAft>
            </a:pPr>
            <a:r>
              <a:rPr lang="en-US" dirty="0" smtClean="0"/>
              <a:t>WHEPP is currently funding two pilots on Medical Coordination development: </a:t>
            </a:r>
            <a:r>
              <a:rPr lang="en-US" dirty="0"/>
              <a:t>R</a:t>
            </a:r>
            <a:r>
              <a:rPr lang="en-US" dirty="0" smtClean="0"/>
              <a:t>ural and Urban</a:t>
            </a:r>
          </a:p>
          <a:p>
            <a:pPr lvl="0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dirty="0" smtClean="0"/>
              <a:t>Medical directors for each pilot serve as WHEPP medical advisors</a:t>
            </a:r>
          </a:p>
          <a:p>
            <a:pPr lvl="1">
              <a:lnSpc>
                <a:spcPts val="2500"/>
              </a:lnSpc>
              <a:spcAft>
                <a:spcPts val="600"/>
              </a:spcAft>
            </a:pPr>
            <a:r>
              <a:rPr lang="en-US" dirty="0" smtClean="0"/>
              <a:t>Rural: Michael Clark, M.D.; Ministry Health Care and Ministry St. Clare’s Hospital</a:t>
            </a:r>
          </a:p>
          <a:p>
            <a:pPr lvl="1">
              <a:lnSpc>
                <a:spcPts val="2500"/>
              </a:lnSpc>
              <a:spcAft>
                <a:spcPts val="400"/>
              </a:spcAft>
            </a:pPr>
            <a:r>
              <a:rPr lang="en-US" dirty="0" smtClean="0"/>
              <a:t>Urban: Jason Liu, M.D.; Medical College of Wisconsin</a:t>
            </a:r>
          </a:p>
          <a:p>
            <a:pPr>
              <a:lnSpc>
                <a:spcPts val="25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dirty="0" smtClean="0"/>
              <a:t>Three phases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30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Pilot Objective One</a:t>
            </a:r>
            <a:endParaRPr lang="en-US" dirty="0"/>
          </a:p>
        </p:txBody>
      </p:sp>
      <p:sp>
        <p:nvSpPr>
          <p:cNvPr id="188" name="Shape 18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ts val="3100"/>
              </a:lnSpc>
              <a:spcAft>
                <a:spcPts val="600"/>
              </a:spcAft>
              <a:buNone/>
            </a:pPr>
            <a:r>
              <a:rPr lang="en-US" dirty="0" smtClean="0"/>
              <a:t>Development of an outline for a statewide database of inpatient bed capacity and medical capabilities</a:t>
            </a:r>
          </a:p>
          <a:p>
            <a:pPr>
              <a:lnSpc>
                <a:spcPts val="3100"/>
              </a:lnSpc>
              <a:spcAft>
                <a:spcPts val="600"/>
              </a:spcAft>
            </a:pPr>
            <a:r>
              <a:rPr lang="en-US" dirty="0" smtClean="0"/>
              <a:t>Development </a:t>
            </a:r>
            <a:r>
              <a:rPr lang="en-US" dirty="0"/>
              <a:t>of a hospital and inpatient facility profile template</a:t>
            </a:r>
          </a:p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Creation of a draft privacy and use-of-information policy and rules for database</a:t>
            </a:r>
          </a:p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Collection of data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21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Introductions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Healthcare Coalition Federal Initiative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Background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Healthcare Coalition Concept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Regional Medical Coordination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Current Activities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Next Steps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B184-A062-4D13-B25A-EF498B63B00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67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Pilot Objective Two</a:t>
            </a:r>
            <a:endParaRPr lang="en-US" dirty="0"/>
          </a:p>
        </p:txBody>
      </p:sp>
      <p:sp>
        <p:nvSpPr>
          <p:cNvPr id="188" name="Shape 18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ts val="3100"/>
              </a:lnSpc>
              <a:spcAft>
                <a:spcPts val="600"/>
              </a:spcAft>
              <a:buNone/>
            </a:pPr>
            <a:r>
              <a:rPr lang="en-US" dirty="0" smtClean="0"/>
              <a:t>Development of a disaster and special incident medical consultation expert panel </a:t>
            </a:r>
          </a:p>
          <a:p>
            <a:pPr>
              <a:lnSpc>
                <a:spcPts val="3100"/>
              </a:lnSpc>
              <a:spcAft>
                <a:spcPts val="600"/>
              </a:spcAft>
            </a:pPr>
            <a:r>
              <a:rPr lang="en-US" dirty="0" smtClean="0"/>
              <a:t>Identification of needed medical specialties</a:t>
            </a:r>
          </a:p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Identification of individuals to serve on panel to determine the feasibility of providing medical consultation in a disaster</a:t>
            </a:r>
          </a:p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Create sample operating procedures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87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Pilot Objective Three</a:t>
            </a:r>
            <a:endParaRPr lang="en-US" dirty="0"/>
          </a:p>
        </p:txBody>
      </p:sp>
      <p:sp>
        <p:nvSpPr>
          <p:cNvPr id="188" name="Shape 18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ts val="3100"/>
              </a:lnSpc>
              <a:spcAft>
                <a:spcPts val="600"/>
              </a:spcAft>
              <a:buNone/>
            </a:pPr>
            <a:r>
              <a:rPr lang="en-US" dirty="0" smtClean="0"/>
              <a:t>Assistance and technical </a:t>
            </a:r>
            <a:r>
              <a:rPr lang="en-US" dirty="0"/>
              <a:t>consultation to </a:t>
            </a:r>
            <a:r>
              <a:rPr lang="en-US" dirty="0" smtClean="0"/>
              <a:t>DHS </a:t>
            </a:r>
            <a:r>
              <a:rPr lang="en-US" dirty="0"/>
              <a:t>and </a:t>
            </a:r>
            <a:r>
              <a:rPr lang="en-US" dirty="0" smtClean="0"/>
              <a:t>WHEPP</a:t>
            </a:r>
            <a:r>
              <a:rPr lang="en-US" dirty="0"/>
              <a:t> </a:t>
            </a:r>
            <a:r>
              <a:rPr lang="en-US" dirty="0" smtClean="0"/>
              <a:t>leadership </a:t>
            </a:r>
            <a:r>
              <a:rPr lang="en-US" dirty="0"/>
              <a:t>as </a:t>
            </a:r>
            <a:r>
              <a:rPr lang="en-US" dirty="0" smtClean="0"/>
              <a:t>needed </a:t>
            </a:r>
          </a:p>
          <a:p>
            <a:pPr>
              <a:lnSpc>
                <a:spcPts val="3100"/>
              </a:lnSpc>
              <a:spcAft>
                <a:spcPts val="600"/>
              </a:spcAft>
            </a:pPr>
            <a:r>
              <a:rPr lang="en-US" dirty="0" smtClean="0"/>
              <a:t>Medical </a:t>
            </a:r>
            <a:r>
              <a:rPr lang="en-US" dirty="0"/>
              <a:t>technical consultation with emergency preparedness and response issues</a:t>
            </a:r>
          </a:p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Serve as a </a:t>
            </a:r>
            <a:r>
              <a:rPr lang="en-US" dirty="0" smtClean="0"/>
              <a:t>liaison and advocate </a:t>
            </a:r>
            <a:r>
              <a:rPr lang="en-US" dirty="0"/>
              <a:t>to healthcare coalition partners statewide for disaster medical planning and </a:t>
            </a:r>
            <a:r>
              <a:rPr lang="en-US" dirty="0" smtClean="0"/>
              <a:t>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21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Pilot Objective Four</a:t>
            </a:r>
            <a:endParaRPr lang="en-US" dirty="0"/>
          </a:p>
        </p:txBody>
      </p:sp>
      <p:sp>
        <p:nvSpPr>
          <p:cNvPr id="188" name="Shape 18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ts val="3100"/>
              </a:lnSpc>
              <a:spcAft>
                <a:spcPts val="600"/>
              </a:spcAft>
              <a:buNone/>
            </a:pPr>
            <a:r>
              <a:rPr lang="en-US" dirty="0" smtClean="0"/>
              <a:t>Assistance and technical </a:t>
            </a:r>
            <a:r>
              <a:rPr lang="en-US" dirty="0"/>
              <a:t>consultation to DHS and WHEPP in </a:t>
            </a:r>
            <a:r>
              <a:rPr lang="en-US" dirty="0" smtClean="0"/>
              <a:t>ongoing </a:t>
            </a:r>
            <a:r>
              <a:rPr lang="en-US" dirty="0"/>
              <a:t>preparedness projects such </a:t>
            </a:r>
            <a:r>
              <a:rPr lang="en-US" dirty="0" smtClean="0"/>
              <a:t>as: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Medical surge planning expert </a:t>
            </a:r>
            <a:r>
              <a:rPr lang="en-US" dirty="0" smtClean="0"/>
              <a:t>panel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Crisis standard of care </a:t>
            </a:r>
            <a:r>
              <a:rPr lang="en-US" dirty="0" smtClean="0"/>
              <a:t>development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Formalization of </a:t>
            </a:r>
            <a:r>
              <a:rPr lang="en-US" dirty="0" smtClean="0"/>
              <a:t>Healthcare Coalition model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Preparedness </a:t>
            </a:r>
            <a:r>
              <a:rPr lang="en-US" dirty="0" smtClean="0"/>
              <a:t>meetings and trainings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2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Phases</a:t>
            </a:r>
            <a:endParaRPr lang="en-US" dirty="0"/>
          </a:p>
        </p:txBody>
      </p:sp>
      <p:sp>
        <p:nvSpPr>
          <p:cNvPr id="194" name="Shape 19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Phase One</a:t>
            </a:r>
          </a:p>
          <a:p>
            <a:pPr lvl="1"/>
            <a:r>
              <a:rPr lang="en-US" dirty="0" smtClean="0"/>
              <a:t>Ongoing communications and planning of HCC development, etc.</a:t>
            </a:r>
          </a:p>
          <a:p>
            <a:pPr lvl="0">
              <a:spcBef>
                <a:spcPts val="1200"/>
              </a:spcBef>
            </a:pPr>
            <a:r>
              <a:rPr lang="en-US" dirty="0" smtClean="0"/>
              <a:t>Phase Two</a:t>
            </a:r>
          </a:p>
          <a:p>
            <a:pPr lvl="1"/>
            <a:r>
              <a:rPr lang="en-US" dirty="0" smtClean="0"/>
              <a:t>July 1, 2014–June 30, 2015</a:t>
            </a:r>
          </a:p>
          <a:p>
            <a:pPr lvl="0">
              <a:spcBef>
                <a:spcPts val="1200"/>
              </a:spcBef>
            </a:pPr>
            <a:r>
              <a:rPr lang="en-US" dirty="0" smtClean="0"/>
              <a:t>Phase Three</a:t>
            </a:r>
          </a:p>
          <a:p>
            <a:pPr lvl="1"/>
            <a:r>
              <a:rPr lang="en-US" dirty="0" smtClean="0"/>
              <a:t>July 1, 2015–June 30, 2016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917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Phase Two</a:t>
            </a:r>
            <a:endParaRPr lang="en-US" dirty="0"/>
          </a:p>
        </p:txBody>
      </p:sp>
      <p:sp>
        <p:nvSpPr>
          <p:cNvPr id="197" name="Shape 19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600"/>
              </a:spcAft>
            </a:pPr>
            <a:r>
              <a:rPr lang="en-US" dirty="0" smtClean="0">
                <a:sym typeface="Georgia Bold"/>
              </a:rPr>
              <a:t>July 1, 2014–June 30, 2015 </a:t>
            </a:r>
          </a:p>
          <a:p>
            <a:pPr lvl="0">
              <a:spcBef>
                <a:spcPts val="600"/>
              </a:spcBef>
            </a:pPr>
            <a:r>
              <a:rPr lang="en-US" dirty="0" smtClean="0"/>
              <a:t>Begin to establish processes and procedures for:</a:t>
            </a:r>
          </a:p>
          <a:p>
            <a:pPr lvl="1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Regional situational awareness and communication, alerting, and notification</a:t>
            </a:r>
          </a:p>
          <a:p>
            <a:pPr lvl="1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Immediate Bed Availability (IBA)</a:t>
            </a:r>
          </a:p>
          <a:p>
            <a:pPr lvl="1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Development of a database and process for coordination of resources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11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Phase Two, Continued</a:t>
            </a:r>
            <a:endParaRPr lang="en-US" dirty="0"/>
          </a:p>
        </p:txBody>
      </p:sp>
      <p:sp>
        <p:nvSpPr>
          <p:cNvPr id="200" name="Shape 20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Will test the feasibility of regional medical coordination and provide data, outcomes and best practices that will lay the foundation for HCC’s</a:t>
            </a:r>
          </a:p>
          <a:p>
            <a:pPr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These projects will provide baseline data for an Medical Coordination model that will be shared statewide 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8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Phase Three</a:t>
            </a:r>
            <a:endParaRPr lang="en-US" dirty="0"/>
          </a:p>
        </p:txBody>
      </p:sp>
      <p:sp>
        <p:nvSpPr>
          <p:cNvPr id="203" name="Shape 20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Aft>
                <a:spcPts val="600"/>
              </a:spcAft>
              <a:buNone/>
            </a:pPr>
            <a:r>
              <a:rPr lang="en-US" dirty="0" smtClean="0"/>
              <a:t>Develop a comprehensive regional medical coordination template:</a:t>
            </a:r>
          </a:p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Use template to implement a standard medical coordination model</a:t>
            </a:r>
          </a:p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Adapt the model throughout the regional HCCs in Wisconsin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8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HCC Year One Timeline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199" y="1568925"/>
            <a:ext cx="8359541" cy="438912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Fiscal Year One (July 1, 2014–June 30, 2015) </a:t>
            </a:r>
          </a:p>
          <a:p>
            <a:pPr>
              <a:spcAft>
                <a:spcPts val="400"/>
              </a:spcAft>
            </a:pPr>
            <a:r>
              <a:rPr lang="en-US" dirty="0" smtClean="0"/>
              <a:t>Develop HCC strategic plans </a:t>
            </a:r>
          </a:p>
          <a:p>
            <a:pPr>
              <a:lnSpc>
                <a:spcPts val="2600"/>
              </a:lnSpc>
              <a:spcAft>
                <a:spcPts val="300"/>
              </a:spcAft>
            </a:pPr>
            <a:r>
              <a:rPr lang="en-US" dirty="0" smtClean="0"/>
              <a:t>Identify and develop regional HCC board of directors </a:t>
            </a:r>
          </a:p>
          <a:p>
            <a:pPr lvl="1">
              <a:lnSpc>
                <a:spcPts val="2600"/>
              </a:lnSpc>
              <a:spcAft>
                <a:spcPts val="300"/>
              </a:spcAft>
            </a:pPr>
            <a:r>
              <a:rPr lang="en-US" dirty="0" smtClean="0"/>
              <a:t>Deadline: January 1, 2015</a:t>
            </a:r>
          </a:p>
          <a:p>
            <a:pPr>
              <a:spcAft>
                <a:spcPts val="400"/>
              </a:spcAft>
            </a:pPr>
            <a:r>
              <a:rPr lang="en-US" dirty="0" smtClean="0"/>
              <a:t>Develop governance structure, bylaws and procedures </a:t>
            </a:r>
          </a:p>
          <a:p>
            <a:pPr>
              <a:spcAft>
                <a:spcPts val="400"/>
              </a:spcAft>
            </a:pPr>
            <a:r>
              <a:rPr lang="en-US" dirty="0" smtClean="0"/>
              <a:t>Identify HCC partners and members </a:t>
            </a:r>
          </a:p>
          <a:p>
            <a:pPr>
              <a:spcAft>
                <a:spcPts val="400"/>
              </a:spcAft>
            </a:pPr>
            <a:r>
              <a:rPr lang="en-US" dirty="0" smtClean="0"/>
              <a:t>Identify </a:t>
            </a:r>
            <a:r>
              <a:rPr lang="en-US" dirty="0"/>
              <a:t>a fiscal agent </a:t>
            </a:r>
          </a:p>
          <a:p>
            <a:pPr>
              <a:lnSpc>
                <a:spcPts val="2700"/>
              </a:lnSpc>
              <a:spcAft>
                <a:spcPts val="400"/>
              </a:spcAft>
            </a:pPr>
            <a:r>
              <a:rPr lang="en-US" dirty="0"/>
              <a:t>Hire HCC coordinator, trauma coordinator and medical advisor </a:t>
            </a:r>
            <a:r>
              <a:rPr lang="en-US" dirty="0" smtClean="0"/>
              <a:t>by </a:t>
            </a:r>
            <a:r>
              <a:rPr lang="en-US" dirty="0"/>
              <a:t>July 1, 2015 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38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HCC Year Two Timeline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iscal Year Two (July 1, 2015–June 30, 2016) </a:t>
            </a:r>
          </a:p>
          <a:p>
            <a:pPr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Demonstrate or have detailed plan to address ASPR program </a:t>
            </a:r>
            <a:r>
              <a:rPr lang="en-US" dirty="0"/>
              <a:t>m</a:t>
            </a:r>
            <a:r>
              <a:rPr lang="en-US" dirty="0" smtClean="0"/>
              <a:t>easures</a:t>
            </a:r>
          </a:p>
          <a:p>
            <a:pPr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Demonstrate functionality of regional </a:t>
            </a:r>
            <a:r>
              <a:rPr lang="en-US" dirty="0"/>
              <a:t>m</a:t>
            </a:r>
            <a:r>
              <a:rPr lang="en-US" dirty="0" smtClean="0"/>
              <a:t>edical coordination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039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Strategic Planning: July 10, 2014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Transition Year: July 1, 2014–June 30, 2015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Regions establish HCC proposals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 smtClean="0"/>
              <a:t>Transition committees </a:t>
            </a:r>
            <a:r>
              <a:rPr lang="en-US" dirty="0"/>
              <a:t>c</a:t>
            </a:r>
            <a:r>
              <a:rPr lang="en-US" dirty="0" smtClean="0"/>
              <a:t>onvene</a:t>
            </a:r>
          </a:p>
          <a:p>
            <a:pPr lvl="1"/>
            <a:r>
              <a:rPr lang="en-US" dirty="0" smtClean="0"/>
              <a:t>Led by DHS - all partners encouraged to participate</a:t>
            </a:r>
          </a:p>
          <a:p>
            <a:pPr marL="1428750" lvl="2" indent="-514350">
              <a:spcAft>
                <a:spcPts val="200"/>
              </a:spcAft>
              <a:buFont typeface="+mj-lt"/>
              <a:buAutoNum type="arabicPeriod"/>
            </a:pPr>
            <a:r>
              <a:rPr lang="en-US" dirty="0" smtClean="0"/>
              <a:t>Vision and structure</a:t>
            </a:r>
          </a:p>
          <a:p>
            <a:pPr marL="1428750" lvl="2" indent="-514350">
              <a:spcAft>
                <a:spcPts val="200"/>
              </a:spcAft>
              <a:buFont typeface="+mj-lt"/>
              <a:buAutoNum type="arabicPeriod"/>
            </a:pPr>
            <a:r>
              <a:rPr lang="en-US" dirty="0" smtClean="0"/>
              <a:t>Partner communications</a:t>
            </a:r>
          </a:p>
          <a:p>
            <a:pPr marL="1428750" lvl="2" indent="-514350">
              <a:spcAft>
                <a:spcPts val="200"/>
              </a:spcAft>
              <a:buFont typeface="+mj-lt"/>
              <a:buAutoNum type="arabicPeriod"/>
            </a:pPr>
            <a:r>
              <a:rPr lang="en-US" dirty="0" smtClean="0"/>
              <a:t>Personnel</a:t>
            </a:r>
          </a:p>
          <a:p>
            <a:pPr marL="1428750" lvl="2" indent="-514350">
              <a:spcAft>
                <a:spcPts val="200"/>
              </a:spcAft>
              <a:buFont typeface="+mj-lt"/>
              <a:buAutoNum type="arabicPeriod"/>
            </a:pPr>
            <a:r>
              <a:rPr lang="en-US" dirty="0" smtClean="0"/>
              <a:t>Fiscal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02700" y="9144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93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200"/>
              </a:lnSpc>
            </a:pPr>
            <a:r>
              <a:rPr lang="en-US" dirty="0" smtClean="0"/>
              <a:t>Healthcare Coalitions</a:t>
            </a:r>
            <a:br>
              <a:rPr lang="en-US" dirty="0" smtClean="0"/>
            </a:br>
            <a:r>
              <a:rPr lang="en-US" dirty="0" smtClean="0"/>
              <a:t>Commander Duane Wagner - ASPR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Nationally</a:t>
            </a:r>
            <a:r>
              <a:rPr lang="en-US" dirty="0"/>
              <a:t>, </a:t>
            </a:r>
            <a:r>
              <a:rPr lang="en-US" dirty="0" smtClean="0"/>
              <a:t>Healthcare </a:t>
            </a:r>
            <a:r>
              <a:rPr lang="en-US" dirty="0"/>
              <a:t>C</a:t>
            </a:r>
            <a:r>
              <a:rPr lang="en-US" dirty="0" smtClean="0"/>
              <a:t>oalitions </a:t>
            </a:r>
            <a:r>
              <a:rPr lang="en-US" dirty="0"/>
              <a:t>are an important federal </a:t>
            </a:r>
            <a:r>
              <a:rPr lang="en-US" dirty="0" smtClean="0"/>
              <a:t>initiative</a:t>
            </a:r>
            <a:endParaRPr lang="en-US" dirty="0"/>
          </a:p>
          <a:p>
            <a:pPr lvl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Healthcare </a:t>
            </a:r>
            <a:r>
              <a:rPr lang="en-US" dirty="0"/>
              <a:t>Coalitions are proven effective for large emergencies and </a:t>
            </a:r>
            <a:r>
              <a:rPr lang="en-US" dirty="0" smtClean="0"/>
              <a:t>events</a:t>
            </a:r>
            <a:endParaRPr lang="en-US" dirty="0"/>
          </a:p>
          <a:p>
            <a:pPr lvl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Wisconsin is programmatically </a:t>
            </a:r>
            <a:r>
              <a:rPr lang="en-US" dirty="0"/>
              <a:t>accountable to transition to Healthcare Coalitions (ASPR Program Measures) for grant </a:t>
            </a:r>
            <a:r>
              <a:rPr lang="en-US" dirty="0" smtClean="0"/>
              <a:t>compliance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Build regional medical coordination capability via HCCs</a:t>
            </a:r>
          </a:p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Pilot models for regional medical coordination with physician medical advisors</a:t>
            </a:r>
          </a:p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Crisis standards of care </a:t>
            </a:r>
          </a:p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Allocation of scarce resources</a:t>
            </a:r>
          </a:p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ASPR </a:t>
            </a:r>
            <a:r>
              <a:rPr lang="en-US" dirty="0"/>
              <a:t>p</a:t>
            </a:r>
            <a:r>
              <a:rPr lang="en-US" dirty="0" smtClean="0"/>
              <a:t>rogram measures</a:t>
            </a:r>
          </a:p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B184-A062-4D13-B25A-EF498B63B003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63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Bottom 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Ability to respond to large-scale disasters that overwhelm and exhaust our health systems and resources</a:t>
            </a:r>
          </a:p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Save lives—get the right patient to the right place at the right time—and improve patient outcomes in disasters and significant emergency events</a:t>
            </a:r>
          </a:p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At the regional level, coordinate public health and medical response to disasters and large scale events</a:t>
            </a:r>
          </a:p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B184-A062-4D13-B25A-EF498B63B003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26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371600" y="2847100"/>
            <a:ext cx="6400800" cy="17526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DHSHCC@wisconsin.gov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798" y="1295406"/>
            <a:ext cx="7772400" cy="1143000"/>
          </a:xfrm>
        </p:spPr>
        <p:txBody>
          <a:bodyPr/>
          <a:lstStyle/>
          <a:p>
            <a:r>
              <a:rPr lang="en-US" sz="4400" dirty="0" smtClean="0"/>
              <a:t>Questions?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42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02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550"/>
            <a:ext cx="8229600" cy="4389120"/>
          </a:xfrm>
        </p:spPr>
        <p:txBody>
          <a:bodyPr/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US" sz="1600" dirty="0" smtClean="0"/>
              <a:t>Healthcare Preparedness Capabilities </a:t>
            </a:r>
            <a:r>
              <a:rPr lang="en-US" sz="1600" dirty="0" smtClean="0">
                <a:hlinkClick r:id="rId2"/>
              </a:rPr>
              <a:t>http://www.phe.gov/preparedness/planning/hpp/reports/documents/capabilities.pdf</a:t>
            </a:r>
            <a:endParaRPr lang="en-US" sz="1600" dirty="0" smtClean="0"/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US" sz="1600" dirty="0" smtClean="0"/>
              <a:t>Hospital Preparedness Program (HPP) Measure Manual: Implementation Guidance for the HPP Program Measures Healthcare coalition Developmental Assessment Factors: </a:t>
            </a:r>
            <a:r>
              <a:rPr lang="en-US" sz="1600" dirty="0" smtClean="0">
                <a:hlinkClick r:id="rId3"/>
              </a:rPr>
              <a:t>http://www.phe.gov/Preparedness/planning/evaluation/Documents/hpp-bp2-measuresguide-2013.pdf</a:t>
            </a:r>
            <a:endParaRPr lang="en-US" sz="1600" dirty="0" smtClean="0"/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US" sz="1600" dirty="0" smtClean="0"/>
              <a:t>Medical Surge Capacity and Capability: The Healthcare Coalition in Emergency Response and Recovery </a:t>
            </a:r>
            <a:r>
              <a:rPr lang="en-US" sz="1600" dirty="0" smtClean="0">
                <a:hlinkClick r:id="rId4"/>
              </a:rPr>
              <a:t>http://www.phe.gov/Preparedness/planning/mscc/healthcarecoalition/Pages/default.aspx</a:t>
            </a:r>
            <a:endParaRPr lang="en-US" sz="1600" dirty="0" smtClean="0"/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US" sz="1600" dirty="0" smtClean="0"/>
              <a:t>Medical Surge Capacity and Capability: A Management System for Integrating Medical and Health Resources During Large-Scale Emergencies </a:t>
            </a:r>
            <a:r>
              <a:rPr lang="en-US" sz="1600" dirty="0" smtClean="0">
                <a:hlinkClick r:id="rId5"/>
              </a:rPr>
              <a:t>https://www.phe.gov/preparedness/support/mscc/pages/default.aspx</a:t>
            </a:r>
            <a:endParaRPr lang="en-US" sz="1600" dirty="0" smtClean="0"/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US" sz="1600" dirty="0" smtClean="0"/>
              <a:t>Developing the Health Care Coalition </a:t>
            </a:r>
            <a:r>
              <a:rPr lang="en-US" sz="1600" dirty="0" smtClean="0">
                <a:hlinkClick r:id="rId6"/>
              </a:rPr>
              <a:t>http://www.phe.gov/Preparedness/planning/mscc/healthcarecoalition/chapter5/Pages/developing.aspx</a:t>
            </a:r>
            <a:endParaRPr lang="en-US" sz="1600" dirty="0" smtClean="0"/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US" sz="1600" dirty="0" smtClean="0"/>
              <a:t>From Hospitals to Health Care Coalitions: Transforming the System </a:t>
            </a:r>
            <a:r>
              <a:rPr lang="en-US" sz="1600" dirty="0" smtClean="0">
                <a:hlinkClick r:id="rId7"/>
              </a:rPr>
              <a:t>http://www.phe.gov/Preparedness/planning/hpp/Documents/hpp-healthcare-coalitions.pdf</a:t>
            </a:r>
            <a:endParaRPr lang="en-US" sz="1600" dirty="0" smtClean="0"/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B184-A062-4D13-B25A-EF498B63B003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7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/>
              <a:t>Healthcare Coalitions (HCC)</a:t>
            </a:r>
            <a:endParaRPr lang="en-US" dirty="0"/>
          </a:p>
        </p:txBody>
      </p:sp>
      <p:sp>
        <p:nvSpPr>
          <p:cNvPr id="83" name="Shape 8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Group of healthcare organizations, public safety and public health partners that join forces for the common goal of making their communities safer, healthier and more resilient</a:t>
            </a:r>
          </a:p>
          <a:p>
            <a:pPr lvl="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Support communities before, during and after disasters and other health-related crises </a:t>
            </a:r>
          </a:p>
          <a:p>
            <a:pPr lvl="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Development is required by ASPR as condition of continued funding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8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/>
              <a:t>HCC Purpose</a:t>
            </a:r>
            <a:endParaRPr lang="en-US" dirty="0"/>
          </a:p>
        </p:txBody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Coordinate how public health, healthcare institutions, and first responder agencies will manage their efforts to enact a uniform and unified response to an emergency, specifically the medical surge aspect of an event (ESF-8)</a:t>
            </a:r>
          </a:p>
          <a:p>
            <a:pPr lvl="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Shift from planning to include response and recovery</a:t>
            </a:r>
          </a:p>
          <a:p>
            <a:pPr lvl="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/>
              <a:t>Does not replace day to day functioning of individual disciplines</a:t>
            </a:r>
          </a:p>
          <a:p>
            <a:pPr lvl="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0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Healthcare Coalitions in WI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Development is being lead by Health Emergency Preparedness Leadership at state level</a:t>
            </a:r>
          </a:p>
          <a:p>
            <a:pPr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Regions have been defined by the Department of Health Services</a:t>
            </a:r>
          </a:p>
          <a:p>
            <a:pPr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Intention is to have regional HCC’s established with basic functionality by July 1, 2015 </a:t>
            </a:r>
          </a:p>
          <a:p>
            <a:pPr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Healthcare Coalition Program Measures (ASPR)</a:t>
            </a:r>
          </a:p>
          <a:p>
            <a:pPr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Guidance provided to Regions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66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defTabSz="896111">
              <a:defRPr sz="3920"/>
            </a:lvl1pPr>
          </a:lstStyle>
          <a:p>
            <a:pPr lvl="0"/>
            <a:r>
              <a:rPr lang="en-US" dirty="0" smtClean="0"/>
              <a:t>Health Emergency Regions</a:t>
            </a:r>
            <a:endParaRPr lang="en-US" dirty="0"/>
          </a:p>
        </p:txBody>
      </p:sp>
      <p:sp>
        <p:nvSpPr>
          <p:cNvPr id="89" name="Shape 8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Seven regions in state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Based on WHEPP regions, which were developed based on referral patterns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Will be Regional Trauma Advisory Council (RTAC) regions going forward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Public Health participates in planning and coordination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696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82615" y="497597"/>
            <a:ext cx="4033746" cy="1186765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/>
              <a:t>Health Emergency Response Regions</a:t>
            </a:r>
          </a:p>
        </p:txBody>
      </p:sp>
      <p:sp>
        <p:nvSpPr>
          <p:cNvPr id="24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pSp>
        <p:nvGrpSpPr>
          <p:cNvPr id="249" name="Group 248"/>
          <p:cNvGrpSpPr/>
          <p:nvPr/>
        </p:nvGrpSpPr>
        <p:grpSpPr>
          <a:xfrm>
            <a:off x="699270" y="506158"/>
            <a:ext cx="5999162" cy="5783262"/>
            <a:chOff x="699270" y="506158"/>
            <a:chExt cx="5999162" cy="5783262"/>
          </a:xfrm>
        </p:grpSpPr>
        <p:sp>
          <p:nvSpPr>
            <p:cNvPr id="5" name="Freeform 208"/>
            <p:cNvSpPr>
              <a:spLocks/>
            </p:cNvSpPr>
            <p:nvPr/>
          </p:nvSpPr>
          <p:spPr bwMode="auto">
            <a:xfrm>
              <a:off x="4244793" y="2998048"/>
              <a:ext cx="1042254" cy="642255"/>
            </a:xfrm>
            <a:custGeom>
              <a:avLst/>
              <a:gdLst>
                <a:gd name="T0" fmla="*/ 0 w 629"/>
                <a:gd name="T1" fmla="*/ 0 h 385"/>
                <a:gd name="T2" fmla="*/ 0 w 629"/>
                <a:gd name="T3" fmla="*/ 361 h 385"/>
                <a:gd name="T4" fmla="*/ 420 w 629"/>
                <a:gd name="T5" fmla="*/ 357 h 385"/>
                <a:gd name="T6" fmla="*/ 420 w 629"/>
                <a:gd name="T7" fmla="*/ 432 h 385"/>
                <a:gd name="T8" fmla="*/ 671 w 629"/>
                <a:gd name="T9" fmla="*/ 432 h 385"/>
                <a:gd name="T10" fmla="*/ 671 w 629"/>
                <a:gd name="T11" fmla="*/ 166 h 385"/>
                <a:gd name="T12" fmla="*/ 338 w 629"/>
                <a:gd name="T13" fmla="*/ 166 h 385"/>
                <a:gd name="T14" fmla="*/ 338 w 629"/>
                <a:gd name="T15" fmla="*/ 81 h 385"/>
                <a:gd name="T16" fmla="*/ 159 w 629"/>
                <a:gd name="T17" fmla="*/ 81 h 385"/>
                <a:gd name="T18" fmla="*/ 159 w 629"/>
                <a:gd name="T19" fmla="*/ 0 h 385"/>
                <a:gd name="T20" fmla="*/ 0 w 629"/>
                <a:gd name="T21" fmla="*/ 0 h 38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29" h="385">
                  <a:moveTo>
                    <a:pt x="0" y="0"/>
                  </a:moveTo>
                  <a:lnTo>
                    <a:pt x="0" y="321"/>
                  </a:lnTo>
                  <a:lnTo>
                    <a:pt x="393" y="317"/>
                  </a:lnTo>
                  <a:lnTo>
                    <a:pt x="393" y="384"/>
                  </a:lnTo>
                  <a:lnTo>
                    <a:pt x="628" y="384"/>
                  </a:lnTo>
                  <a:lnTo>
                    <a:pt x="628" y="148"/>
                  </a:lnTo>
                  <a:lnTo>
                    <a:pt x="316" y="148"/>
                  </a:lnTo>
                  <a:lnTo>
                    <a:pt x="316" y="72"/>
                  </a:lnTo>
                  <a:lnTo>
                    <a:pt x="149" y="72"/>
                  </a:lnTo>
                  <a:lnTo>
                    <a:pt x="149" y="0"/>
                  </a:lnTo>
                  <a:lnTo>
                    <a:pt x="0" y="0"/>
                  </a:lnTo>
                </a:path>
              </a:pathLst>
            </a:custGeom>
            <a:solidFill>
              <a:srgbClr val="FFCC9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" name="Freeform 209"/>
            <p:cNvSpPr>
              <a:spLocks/>
            </p:cNvSpPr>
            <p:nvPr/>
          </p:nvSpPr>
          <p:spPr bwMode="auto">
            <a:xfrm>
              <a:off x="1857847" y="3290252"/>
              <a:ext cx="732059" cy="344118"/>
            </a:xfrm>
            <a:custGeom>
              <a:avLst/>
              <a:gdLst>
                <a:gd name="T0" fmla="*/ 0 w 472"/>
                <a:gd name="T1" fmla="*/ 0 h 232"/>
                <a:gd name="T2" fmla="*/ 0 w 472"/>
                <a:gd name="T3" fmla="*/ 218 h 232"/>
                <a:gd name="T4" fmla="*/ 82 w 472"/>
                <a:gd name="T5" fmla="*/ 223 h 232"/>
                <a:gd name="T6" fmla="*/ 312 w 472"/>
                <a:gd name="T7" fmla="*/ 227 h 232"/>
                <a:gd name="T8" fmla="*/ 471 w 472"/>
                <a:gd name="T9" fmla="*/ 231 h 232"/>
                <a:gd name="T10" fmla="*/ 471 w 472"/>
                <a:gd name="T11" fmla="*/ 0 h 232"/>
                <a:gd name="T12" fmla="*/ 0 w 472"/>
                <a:gd name="T13" fmla="*/ 0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72" h="232">
                  <a:moveTo>
                    <a:pt x="0" y="0"/>
                  </a:moveTo>
                  <a:lnTo>
                    <a:pt x="0" y="218"/>
                  </a:lnTo>
                  <a:lnTo>
                    <a:pt x="82" y="223"/>
                  </a:lnTo>
                  <a:lnTo>
                    <a:pt x="312" y="227"/>
                  </a:lnTo>
                  <a:lnTo>
                    <a:pt x="471" y="231"/>
                  </a:lnTo>
                  <a:lnTo>
                    <a:pt x="471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" name="Freeform 210"/>
            <p:cNvSpPr>
              <a:spLocks/>
            </p:cNvSpPr>
            <p:nvPr/>
          </p:nvSpPr>
          <p:spPr bwMode="auto">
            <a:xfrm>
              <a:off x="1907478" y="3621021"/>
              <a:ext cx="435823" cy="800965"/>
            </a:xfrm>
            <a:custGeom>
              <a:avLst/>
              <a:gdLst>
                <a:gd name="T0" fmla="*/ 50 w 281"/>
                <a:gd name="T1" fmla="*/ 0 h 540"/>
                <a:gd name="T2" fmla="*/ 45 w 281"/>
                <a:gd name="T3" fmla="*/ 299 h 540"/>
                <a:gd name="T4" fmla="*/ 0 w 281"/>
                <a:gd name="T5" fmla="*/ 342 h 540"/>
                <a:gd name="T6" fmla="*/ 0 w 281"/>
                <a:gd name="T7" fmla="*/ 392 h 540"/>
                <a:gd name="T8" fmla="*/ 22 w 281"/>
                <a:gd name="T9" fmla="*/ 404 h 540"/>
                <a:gd name="T10" fmla="*/ 31 w 281"/>
                <a:gd name="T11" fmla="*/ 417 h 540"/>
                <a:gd name="T12" fmla="*/ 22 w 281"/>
                <a:gd name="T13" fmla="*/ 485 h 540"/>
                <a:gd name="T14" fmla="*/ 31 w 281"/>
                <a:gd name="T15" fmla="*/ 493 h 540"/>
                <a:gd name="T16" fmla="*/ 45 w 281"/>
                <a:gd name="T17" fmla="*/ 497 h 540"/>
                <a:gd name="T18" fmla="*/ 50 w 281"/>
                <a:gd name="T19" fmla="*/ 489 h 540"/>
                <a:gd name="T20" fmla="*/ 54 w 281"/>
                <a:gd name="T21" fmla="*/ 497 h 540"/>
                <a:gd name="T22" fmla="*/ 109 w 281"/>
                <a:gd name="T23" fmla="*/ 539 h 540"/>
                <a:gd name="T24" fmla="*/ 158 w 281"/>
                <a:gd name="T25" fmla="*/ 531 h 540"/>
                <a:gd name="T26" fmla="*/ 158 w 281"/>
                <a:gd name="T27" fmla="*/ 481 h 540"/>
                <a:gd name="T28" fmla="*/ 199 w 281"/>
                <a:gd name="T29" fmla="*/ 459 h 540"/>
                <a:gd name="T30" fmla="*/ 226 w 281"/>
                <a:gd name="T31" fmla="*/ 481 h 540"/>
                <a:gd name="T32" fmla="*/ 235 w 281"/>
                <a:gd name="T33" fmla="*/ 476 h 540"/>
                <a:gd name="T34" fmla="*/ 258 w 281"/>
                <a:gd name="T35" fmla="*/ 442 h 540"/>
                <a:gd name="T36" fmla="*/ 275 w 281"/>
                <a:gd name="T37" fmla="*/ 442 h 540"/>
                <a:gd name="T38" fmla="*/ 280 w 281"/>
                <a:gd name="T39" fmla="*/ 455 h 540"/>
                <a:gd name="T40" fmla="*/ 280 w 281"/>
                <a:gd name="T41" fmla="*/ 4 h 540"/>
                <a:gd name="T42" fmla="*/ 50 w 281"/>
                <a:gd name="T43" fmla="*/ 0 h 5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81" h="540">
                  <a:moveTo>
                    <a:pt x="50" y="0"/>
                  </a:moveTo>
                  <a:lnTo>
                    <a:pt x="45" y="299"/>
                  </a:lnTo>
                  <a:lnTo>
                    <a:pt x="0" y="342"/>
                  </a:lnTo>
                  <a:lnTo>
                    <a:pt x="0" y="392"/>
                  </a:lnTo>
                  <a:lnTo>
                    <a:pt x="22" y="404"/>
                  </a:lnTo>
                  <a:lnTo>
                    <a:pt x="31" y="417"/>
                  </a:lnTo>
                  <a:lnTo>
                    <a:pt x="22" y="485"/>
                  </a:lnTo>
                  <a:lnTo>
                    <a:pt x="31" y="493"/>
                  </a:lnTo>
                  <a:lnTo>
                    <a:pt x="45" y="497"/>
                  </a:lnTo>
                  <a:lnTo>
                    <a:pt x="50" y="489"/>
                  </a:lnTo>
                  <a:lnTo>
                    <a:pt x="54" y="497"/>
                  </a:lnTo>
                  <a:lnTo>
                    <a:pt x="109" y="539"/>
                  </a:lnTo>
                  <a:lnTo>
                    <a:pt x="158" y="531"/>
                  </a:lnTo>
                  <a:lnTo>
                    <a:pt x="158" y="481"/>
                  </a:lnTo>
                  <a:lnTo>
                    <a:pt x="199" y="459"/>
                  </a:lnTo>
                  <a:lnTo>
                    <a:pt x="226" y="481"/>
                  </a:lnTo>
                  <a:lnTo>
                    <a:pt x="235" y="476"/>
                  </a:lnTo>
                  <a:lnTo>
                    <a:pt x="258" y="442"/>
                  </a:lnTo>
                  <a:lnTo>
                    <a:pt x="275" y="442"/>
                  </a:lnTo>
                  <a:lnTo>
                    <a:pt x="280" y="455"/>
                  </a:lnTo>
                  <a:lnTo>
                    <a:pt x="280" y="4"/>
                  </a:lnTo>
                  <a:lnTo>
                    <a:pt x="5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211"/>
            <p:cNvSpPr>
              <a:spLocks/>
            </p:cNvSpPr>
            <p:nvPr/>
          </p:nvSpPr>
          <p:spPr bwMode="auto">
            <a:xfrm>
              <a:off x="4468133" y="5347545"/>
              <a:ext cx="552146" cy="520627"/>
            </a:xfrm>
            <a:custGeom>
              <a:avLst/>
              <a:gdLst>
                <a:gd name="T0" fmla="*/ 0 w 308"/>
                <a:gd name="T1" fmla="*/ 0 h 303"/>
                <a:gd name="T2" fmla="*/ 0 w 308"/>
                <a:gd name="T3" fmla="*/ 350 h 303"/>
                <a:gd name="T4" fmla="*/ 183 w 308"/>
                <a:gd name="T5" fmla="*/ 345 h 303"/>
                <a:gd name="T6" fmla="*/ 355 w 308"/>
                <a:gd name="T7" fmla="*/ 341 h 303"/>
                <a:gd name="T8" fmla="*/ 355 w 308"/>
                <a:gd name="T9" fmla="*/ 0 h 303"/>
                <a:gd name="T10" fmla="*/ 0 w 308"/>
                <a:gd name="T11" fmla="*/ 0 h 3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8" h="303">
                  <a:moveTo>
                    <a:pt x="0" y="0"/>
                  </a:moveTo>
                  <a:lnTo>
                    <a:pt x="0" y="302"/>
                  </a:lnTo>
                  <a:lnTo>
                    <a:pt x="158" y="298"/>
                  </a:lnTo>
                  <a:lnTo>
                    <a:pt x="307" y="294"/>
                  </a:lnTo>
                  <a:lnTo>
                    <a:pt x="307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Freeform 212"/>
            <p:cNvSpPr>
              <a:spLocks/>
            </p:cNvSpPr>
            <p:nvPr/>
          </p:nvSpPr>
          <p:spPr bwMode="auto">
            <a:xfrm>
              <a:off x="4282017" y="3058862"/>
              <a:ext cx="974011" cy="569575"/>
            </a:xfrm>
            <a:custGeom>
              <a:avLst/>
              <a:gdLst>
                <a:gd name="T0" fmla="*/ 0 w 628"/>
                <a:gd name="T1" fmla="*/ 0 h 384"/>
                <a:gd name="T2" fmla="*/ 0 w 628"/>
                <a:gd name="T3" fmla="*/ 321 h 384"/>
                <a:gd name="T4" fmla="*/ 171 w 628"/>
                <a:gd name="T5" fmla="*/ 319 h 384"/>
                <a:gd name="T6" fmla="*/ 393 w 628"/>
                <a:gd name="T7" fmla="*/ 317 h 384"/>
                <a:gd name="T8" fmla="*/ 393 w 628"/>
                <a:gd name="T9" fmla="*/ 384 h 384"/>
                <a:gd name="T10" fmla="*/ 628 w 628"/>
                <a:gd name="T11" fmla="*/ 384 h 384"/>
                <a:gd name="T12" fmla="*/ 628 w 628"/>
                <a:gd name="T13" fmla="*/ 148 h 384"/>
                <a:gd name="T14" fmla="*/ 333 w 628"/>
                <a:gd name="T15" fmla="*/ 145 h 384"/>
                <a:gd name="T16" fmla="*/ 316 w 628"/>
                <a:gd name="T17" fmla="*/ 72 h 384"/>
                <a:gd name="T18" fmla="*/ 149 w 628"/>
                <a:gd name="T19" fmla="*/ 72 h 384"/>
                <a:gd name="T20" fmla="*/ 149 w 628"/>
                <a:gd name="T21" fmla="*/ 0 h 384"/>
                <a:gd name="T22" fmla="*/ 0 w 628"/>
                <a:gd name="T23" fmla="*/ 0 h 38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28" h="384">
                  <a:moveTo>
                    <a:pt x="0" y="0"/>
                  </a:moveTo>
                  <a:lnTo>
                    <a:pt x="0" y="321"/>
                  </a:lnTo>
                  <a:lnTo>
                    <a:pt x="171" y="319"/>
                  </a:lnTo>
                  <a:lnTo>
                    <a:pt x="393" y="317"/>
                  </a:lnTo>
                  <a:lnTo>
                    <a:pt x="393" y="384"/>
                  </a:lnTo>
                  <a:lnTo>
                    <a:pt x="628" y="384"/>
                  </a:lnTo>
                  <a:lnTo>
                    <a:pt x="628" y="148"/>
                  </a:lnTo>
                  <a:lnTo>
                    <a:pt x="333" y="145"/>
                  </a:lnTo>
                  <a:lnTo>
                    <a:pt x="316" y="72"/>
                  </a:lnTo>
                  <a:lnTo>
                    <a:pt x="149" y="72"/>
                  </a:lnTo>
                  <a:lnTo>
                    <a:pt x="149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Freeform 213"/>
            <p:cNvSpPr>
              <a:spLocks/>
            </p:cNvSpPr>
            <p:nvPr/>
          </p:nvSpPr>
          <p:spPr bwMode="auto">
            <a:xfrm>
              <a:off x="1280885" y="872525"/>
              <a:ext cx="733610" cy="771299"/>
            </a:xfrm>
            <a:custGeom>
              <a:avLst/>
              <a:gdLst>
                <a:gd name="T0" fmla="*/ 472 w 473"/>
                <a:gd name="T1" fmla="*/ 25 h 520"/>
                <a:gd name="T2" fmla="*/ 455 w 473"/>
                <a:gd name="T3" fmla="*/ 21 h 520"/>
                <a:gd name="T4" fmla="*/ 297 w 473"/>
                <a:gd name="T5" fmla="*/ 64 h 520"/>
                <a:gd name="T6" fmla="*/ 207 w 473"/>
                <a:gd name="T7" fmla="*/ 55 h 520"/>
                <a:gd name="T8" fmla="*/ 161 w 473"/>
                <a:gd name="T9" fmla="*/ 30 h 520"/>
                <a:gd name="T10" fmla="*/ 158 w 473"/>
                <a:gd name="T11" fmla="*/ 8 h 520"/>
                <a:gd name="T12" fmla="*/ 144 w 473"/>
                <a:gd name="T13" fmla="*/ 8 h 520"/>
                <a:gd name="T14" fmla="*/ 130 w 473"/>
                <a:gd name="T15" fmla="*/ 0 h 520"/>
                <a:gd name="T16" fmla="*/ 104 w 473"/>
                <a:gd name="T17" fmla="*/ 38 h 520"/>
                <a:gd name="T18" fmla="*/ 71 w 473"/>
                <a:gd name="T19" fmla="*/ 81 h 520"/>
                <a:gd name="T20" fmla="*/ 22 w 473"/>
                <a:gd name="T21" fmla="*/ 76 h 520"/>
                <a:gd name="T22" fmla="*/ 0 w 473"/>
                <a:gd name="T23" fmla="*/ 64 h 520"/>
                <a:gd name="T24" fmla="*/ 0 w 473"/>
                <a:gd name="T25" fmla="*/ 515 h 520"/>
                <a:gd name="T26" fmla="*/ 158 w 473"/>
                <a:gd name="T27" fmla="*/ 519 h 520"/>
                <a:gd name="T28" fmla="*/ 472 w 473"/>
                <a:gd name="T29" fmla="*/ 515 h 520"/>
                <a:gd name="T30" fmla="*/ 472 w 473"/>
                <a:gd name="T31" fmla="*/ 25 h 52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3" h="520">
                  <a:moveTo>
                    <a:pt x="472" y="25"/>
                  </a:moveTo>
                  <a:lnTo>
                    <a:pt x="455" y="21"/>
                  </a:lnTo>
                  <a:lnTo>
                    <a:pt x="297" y="64"/>
                  </a:lnTo>
                  <a:lnTo>
                    <a:pt x="207" y="55"/>
                  </a:lnTo>
                  <a:lnTo>
                    <a:pt x="161" y="30"/>
                  </a:lnTo>
                  <a:lnTo>
                    <a:pt x="158" y="8"/>
                  </a:lnTo>
                  <a:lnTo>
                    <a:pt x="144" y="8"/>
                  </a:lnTo>
                  <a:lnTo>
                    <a:pt x="130" y="0"/>
                  </a:lnTo>
                  <a:lnTo>
                    <a:pt x="104" y="38"/>
                  </a:lnTo>
                  <a:lnTo>
                    <a:pt x="71" y="81"/>
                  </a:lnTo>
                  <a:lnTo>
                    <a:pt x="22" y="76"/>
                  </a:lnTo>
                  <a:lnTo>
                    <a:pt x="0" y="64"/>
                  </a:lnTo>
                  <a:lnTo>
                    <a:pt x="0" y="515"/>
                  </a:lnTo>
                  <a:lnTo>
                    <a:pt x="158" y="519"/>
                  </a:lnTo>
                  <a:lnTo>
                    <a:pt x="472" y="515"/>
                  </a:lnTo>
                  <a:lnTo>
                    <a:pt x="472" y="25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" name="Freeform 214"/>
            <p:cNvSpPr>
              <a:spLocks/>
            </p:cNvSpPr>
            <p:nvPr/>
          </p:nvSpPr>
          <p:spPr bwMode="auto">
            <a:xfrm>
              <a:off x="2011393" y="719749"/>
              <a:ext cx="752222" cy="971541"/>
            </a:xfrm>
            <a:custGeom>
              <a:avLst/>
              <a:gdLst>
                <a:gd name="T0" fmla="*/ 0 w 485"/>
                <a:gd name="T1" fmla="*/ 165 h 654"/>
                <a:gd name="T2" fmla="*/ 0 w 485"/>
                <a:gd name="T3" fmla="*/ 654 h 654"/>
                <a:gd name="T4" fmla="*/ 380 w 485"/>
                <a:gd name="T5" fmla="*/ 654 h 654"/>
                <a:gd name="T6" fmla="*/ 380 w 485"/>
                <a:gd name="T7" fmla="*/ 308 h 654"/>
                <a:gd name="T8" fmla="*/ 371 w 485"/>
                <a:gd name="T9" fmla="*/ 291 h 654"/>
                <a:gd name="T10" fmla="*/ 394 w 485"/>
                <a:gd name="T11" fmla="*/ 270 h 654"/>
                <a:gd name="T12" fmla="*/ 389 w 485"/>
                <a:gd name="T13" fmla="*/ 236 h 654"/>
                <a:gd name="T14" fmla="*/ 425 w 485"/>
                <a:gd name="T15" fmla="*/ 224 h 654"/>
                <a:gd name="T16" fmla="*/ 407 w 485"/>
                <a:gd name="T17" fmla="*/ 160 h 654"/>
                <a:gd name="T18" fmla="*/ 439 w 485"/>
                <a:gd name="T19" fmla="*/ 126 h 654"/>
                <a:gd name="T20" fmla="*/ 484 w 485"/>
                <a:gd name="T21" fmla="*/ 64 h 654"/>
                <a:gd name="T22" fmla="*/ 484 w 485"/>
                <a:gd name="T23" fmla="*/ 47 h 654"/>
                <a:gd name="T24" fmla="*/ 475 w 485"/>
                <a:gd name="T25" fmla="*/ 25 h 654"/>
                <a:gd name="T26" fmla="*/ 466 w 485"/>
                <a:gd name="T27" fmla="*/ 17 h 654"/>
                <a:gd name="T28" fmla="*/ 453 w 485"/>
                <a:gd name="T29" fmla="*/ 13 h 654"/>
                <a:gd name="T30" fmla="*/ 439 w 485"/>
                <a:gd name="T31" fmla="*/ 0 h 654"/>
                <a:gd name="T32" fmla="*/ 416 w 485"/>
                <a:gd name="T33" fmla="*/ 0 h 654"/>
                <a:gd name="T34" fmla="*/ 394 w 485"/>
                <a:gd name="T35" fmla="*/ 13 h 654"/>
                <a:gd name="T36" fmla="*/ 375 w 485"/>
                <a:gd name="T37" fmla="*/ 17 h 654"/>
                <a:gd name="T38" fmla="*/ 352 w 485"/>
                <a:gd name="T39" fmla="*/ 21 h 654"/>
                <a:gd name="T40" fmla="*/ 340 w 485"/>
                <a:gd name="T41" fmla="*/ 30 h 654"/>
                <a:gd name="T42" fmla="*/ 326 w 485"/>
                <a:gd name="T43" fmla="*/ 47 h 654"/>
                <a:gd name="T44" fmla="*/ 312 w 485"/>
                <a:gd name="T45" fmla="*/ 51 h 654"/>
                <a:gd name="T46" fmla="*/ 294 w 485"/>
                <a:gd name="T47" fmla="*/ 55 h 654"/>
                <a:gd name="T48" fmla="*/ 271 w 485"/>
                <a:gd name="T49" fmla="*/ 64 h 654"/>
                <a:gd name="T50" fmla="*/ 262 w 485"/>
                <a:gd name="T51" fmla="*/ 76 h 654"/>
                <a:gd name="T52" fmla="*/ 213 w 485"/>
                <a:gd name="T53" fmla="*/ 89 h 654"/>
                <a:gd name="T54" fmla="*/ 231 w 485"/>
                <a:gd name="T55" fmla="*/ 64 h 654"/>
                <a:gd name="T56" fmla="*/ 236 w 485"/>
                <a:gd name="T57" fmla="*/ 47 h 654"/>
                <a:gd name="T58" fmla="*/ 177 w 485"/>
                <a:gd name="T59" fmla="*/ 85 h 654"/>
                <a:gd name="T60" fmla="*/ 77 w 485"/>
                <a:gd name="T61" fmla="*/ 131 h 654"/>
                <a:gd name="T62" fmla="*/ 0 w 485"/>
                <a:gd name="T63" fmla="*/ 165 h 65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485" h="654">
                  <a:moveTo>
                    <a:pt x="0" y="165"/>
                  </a:moveTo>
                  <a:lnTo>
                    <a:pt x="0" y="653"/>
                  </a:lnTo>
                  <a:lnTo>
                    <a:pt x="380" y="653"/>
                  </a:lnTo>
                  <a:lnTo>
                    <a:pt x="380" y="308"/>
                  </a:lnTo>
                  <a:lnTo>
                    <a:pt x="371" y="291"/>
                  </a:lnTo>
                  <a:lnTo>
                    <a:pt x="394" y="270"/>
                  </a:lnTo>
                  <a:lnTo>
                    <a:pt x="389" y="236"/>
                  </a:lnTo>
                  <a:lnTo>
                    <a:pt x="425" y="224"/>
                  </a:lnTo>
                  <a:lnTo>
                    <a:pt x="407" y="160"/>
                  </a:lnTo>
                  <a:lnTo>
                    <a:pt x="439" y="126"/>
                  </a:lnTo>
                  <a:lnTo>
                    <a:pt x="484" y="64"/>
                  </a:lnTo>
                  <a:lnTo>
                    <a:pt x="484" y="47"/>
                  </a:lnTo>
                  <a:lnTo>
                    <a:pt x="475" y="25"/>
                  </a:lnTo>
                  <a:lnTo>
                    <a:pt x="466" y="17"/>
                  </a:lnTo>
                  <a:lnTo>
                    <a:pt x="453" y="13"/>
                  </a:lnTo>
                  <a:lnTo>
                    <a:pt x="439" y="0"/>
                  </a:lnTo>
                  <a:lnTo>
                    <a:pt x="416" y="0"/>
                  </a:lnTo>
                  <a:lnTo>
                    <a:pt x="394" y="13"/>
                  </a:lnTo>
                  <a:lnTo>
                    <a:pt x="375" y="17"/>
                  </a:lnTo>
                  <a:lnTo>
                    <a:pt x="352" y="21"/>
                  </a:lnTo>
                  <a:lnTo>
                    <a:pt x="340" y="30"/>
                  </a:lnTo>
                  <a:lnTo>
                    <a:pt x="326" y="47"/>
                  </a:lnTo>
                  <a:lnTo>
                    <a:pt x="312" y="51"/>
                  </a:lnTo>
                  <a:lnTo>
                    <a:pt x="294" y="55"/>
                  </a:lnTo>
                  <a:lnTo>
                    <a:pt x="271" y="64"/>
                  </a:lnTo>
                  <a:lnTo>
                    <a:pt x="262" y="76"/>
                  </a:lnTo>
                  <a:lnTo>
                    <a:pt x="213" y="89"/>
                  </a:lnTo>
                  <a:lnTo>
                    <a:pt x="231" y="64"/>
                  </a:lnTo>
                  <a:lnTo>
                    <a:pt x="236" y="47"/>
                  </a:lnTo>
                  <a:lnTo>
                    <a:pt x="177" y="85"/>
                  </a:lnTo>
                  <a:lnTo>
                    <a:pt x="77" y="131"/>
                  </a:lnTo>
                  <a:lnTo>
                    <a:pt x="0" y="165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215"/>
            <p:cNvSpPr>
              <a:spLocks/>
            </p:cNvSpPr>
            <p:nvPr/>
          </p:nvSpPr>
          <p:spPr bwMode="auto">
            <a:xfrm>
              <a:off x="2602313" y="1010469"/>
              <a:ext cx="603328" cy="870678"/>
            </a:xfrm>
            <a:custGeom>
              <a:avLst/>
              <a:gdLst>
                <a:gd name="T0" fmla="*/ 0 w 389"/>
                <a:gd name="T1" fmla="*/ 76 h 586"/>
                <a:gd name="T2" fmla="*/ 0 w 389"/>
                <a:gd name="T3" fmla="*/ 586 h 586"/>
                <a:gd name="T4" fmla="*/ 388 w 389"/>
                <a:gd name="T5" fmla="*/ 586 h 586"/>
                <a:gd name="T6" fmla="*/ 388 w 389"/>
                <a:gd name="T7" fmla="*/ 447 h 586"/>
                <a:gd name="T8" fmla="*/ 316 w 389"/>
                <a:gd name="T9" fmla="*/ 447 h 586"/>
                <a:gd name="T10" fmla="*/ 316 w 389"/>
                <a:gd name="T11" fmla="*/ 372 h 586"/>
                <a:gd name="T12" fmla="*/ 239 w 389"/>
                <a:gd name="T13" fmla="*/ 372 h 586"/>
                <a:gd name="T14" fmla="*/ 239 w 389"/>
                <a:gd name="T15" fmla="*/ 93 h 586"/>
                <a:gd name="T16" fmla="*/ 234 w 389"/>
                <a:gd name="T17" fmla="*/ 68 h 586"/>
                <a:gd name="T18" fmla="*/ 199 w 389"/>
                <a:gd name="T19" fmla="*/ 38 h 586"/>
                <a:gd name="T20" fmla="*/ 172 w 389"/>
                <a:gd name="T21" fmla="*/ 25 h 586"/>
                <a:gd name="T22" fmla="*/ 149 w 389"/>
                <a:gd name="T23" fmla="*/ 0 h 586"/>
                <a:gd name="T24" fmla="*/ 113 w 389"/>
                <a:gd name="T25" fmla="*/ 4 h 586"/>
                <a:gd name="T26" fmla="*/ 99 w 389"/>
                <a:gd name="T27" fmla="*/ 21 h 586"/>
                <a:gd name="T28" fmla="*/ 113 w 389"/>
                <a:gd name="T29" fmla="*/ 30 h 586"/>
                <a:gd name="T30" fmla="*/ 0 w 389"/>
                <a:gd name="T31" fmla="*/ 76 h 58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89" h="586">
                  <a:moveTo>
                    <a:pt x="0" y="76"/>
                  </a:moveTo>
                  <a:lnTo>
                    <a:pt x="0" y="585"/>
                  </a:lnTo>
                  <a:lnTo>
                    <a:pt x="388" y="585"/>
                  </a:lnTo>
                  <a:lnTo>
                    <a:pt x="388" y="446"/>
                  </a:lnTo>
                  <a:lnTo>
                    <a:pt x="316" y="446"/>
                  </a:lnTo>
                  <a:lnTo>
                    <a:pt x="316" y="371"/>
                  </a:lnTo>
                  <a:lnTo>
                    <a:pt x="239" y="371"/>
                  </a:lnTo>
                  <a:lnTo>
                    <a:pt x="239" y="93"/>
                  </a:lnTo>
                  <a:lnTo>
                    <a:pt x="234" y="68"/>
                  </a:lnTo>
                  <a:lnTo>
                    <a:pt x="199" y="38"/>
                  </a:lnTo>
                  <a:lnTo>
                    <a:pt x="172" y="25"/>
                  </a:lnTo>
                  <a:lnTo>
                    <a:pt x="149" y="0"/>
                  </a:lnTo>
                  <a:lnTo>
                    <a:pt x="113" y="4"/>
                  </a:lnTo>
                  <a:lnTo>
                    <a:pt x="99" y="21"/>
                  </a:lnTo>
                  <a:lnTo>
                    <a:pt x="113" y="30"/>
                  </a:lnTo>
                  <a:lnTo>
                    <a:pt x="0" y="76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Freeform 216"/>
            <p:cNvSpPr>
              <a:spLocks/>
            </p:cNvSpPr>
            <p:nvPr/>
          </p:nvSpPr>
          <p:spPr bwMode="auto">
            <a:xfrm>
              <a:off x="2972996" y="1124681"/>
              <a:ext cx="607981" cy="756467"/>
            </a:xfrm>
            <a:custGeom>
              <a:avLst/>
              <a:gdLst>
                <a:gd name="T0" fmla="*/ 149 w 391"/>
                <a:gd name="T1" fmla="*/ 509 h 509"/>
                <a:gd name="T2" fmla="*/ 391 w 391"/>
                <a:gd name="T3" fmla="*/ 509 h 509"/>
                <a:gd name="T4" fmla="*/ 391 w 391"/>
                <a:gd name="T5" fmla="*/ 231 h 509"/>
                <a:gd name="T6" fmla="*/ 273 w 391"/>
                <a:gd name="T7" fmla="*/ 205 h 509"/>
                <a:gd name="T8" fmla="*/ 268 w 391"/>
                <a:gd name="T9" fmla="*/ 181 h 509"/>
                <a:gd name="T10" fmla="*/ 200 w 391"/>
                <a:gd name="T11" fmla="*/ 54 h 509"/>
                <a:gd name="T12" fmla="*/ 177 w 391"/>
                <a:gd name="T13" fmla="*/ 46 h 509"/>
                <a:gd name="T14" fmla="*/ 149 w 391"/>
                <a:gd name="T15" fmla="*/ 38 h 509"/>
                <a:gd name="T16" fmla="*/ 123 w 391"/>
                <a:gd name="T17" fmla="*/ 25 h 509"/>
                <a:gd name="T18" fmla="*/ 109 w 391"/>
                <a:gd name="T19" fmla="*/ 34 h 509"/>
                <a:gd name="T20" fmla="*/ 95 w 391"/>
                <a:gd name="T21" fmla="*/ 38 h 509"/>
                <a:gd name="T22" fmla="*/ 87 w 391"/>
                <a:gd name="T23" fmla="*/ 21 h 509"/>
                <a:gd name="T24" fmla="*/ 28 w 391"/>
                <a:gd name="T25" fmla="*/ 0 h 509"/>
                <a:gd name="T26" fmla="*/ 0 w 391"/>
                <a:gd name="T27" fmla="*/ 17 h 509"/>
                <a:gd name="T28" fmla="*/ 0 w 391"/>
                <a:gd name="T29" fmla="*/ 295 h 509"/>
                <a:gd name="T30" fmla="*/ 77 w 391"/>
                <a:gd name="T31" fmla="*/ 295 h 509"/>
                <a:gd name="T32" fmla="*/ 77 w 391"/>
                <a:gd name="T33" fmla="*/ 370 h 509"/>
                <a:gd name="T34" fmla="*/ 149 w 391"/>
                <a:gd name="T35" fmla="*/ 370 h 509"/>
                <a:gd name="T36" fmla="*/ 149 w 391"/>
                <a:gd name="T37" fmla="*/ 509 h 50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1" h="509">
                  <a:moveTo>
                    <a:pt x="149" y="508"/>
                  </a:moveTo>
                  <a:lnTo>
                    <a:pt x="390" y="508"/>
                  </a:lnTo>
                  <a:lnTo>
                    <a:pt x="390" y="231"/>
                  </a:lnTo>
                  <a:lnTo>
                    <a:pt x="272" y="205"/>
                  </a:lnTo>
                  <a:lnTo>
                    <a:pt x="267" y="181"/>
                  </a:lnTo>
                  <a:lnTo>
                    <a:pt x="199" y="54"/>
                  </a:lnTo>
                  <a:lnTo>
                    <a:pt x="177" y="46"/>
                  </a:lnTo>
                  <a:lnTo>
                    <a:pt x="149" y="38"/>
                  </a:lnTo>
                  <a:lnTo>
                    <a:pt x="123" y="25"/>
                  </a:lnTo>
                  <a:lnTo>
                    <a:pt x="109" y="34"/>
                  </a:lnTo>
                  <a:lnTo>
                    <a:pt x="95" y="38"/>
                  </a:lnTo>
                  <a:lnTo>
                    <a:pt x="87" y="21"/>
                  </a:lnTo>
                  <a:lnTo>
                    <a:pt x="28" y="0"/>
                  </a:lnTo>
                  <a:lnTo>
                    <a:pt x="0" y="17"/>
                  </a:lnTo>
                  <a:lnTo>
                    <a:pt x="0" y="294"/>
                  </a:lnTo>
                  <a:lnTo>
                    <a:pt x="77" y="294"/>
                  </a:lnTo>
                  <a:lnTo>
                    <a:pt x="77" y="369"/>
                  </a:lnTo>
                  <a:lnTo>
                    <a:pt x="149" y="369"/>
                  </a:lnTo>
                  <a:lnTo>
                    <a:pt x="149" y="50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Freeform 217"/>
            <p:cNvSpPr>
              <a:spLocks/>
            </p:cNvSpPr>
            <p:nvPr/>
          </p:nvSpPr>
          <p:spPr bwMode="auto">
            <a:xfrm>
              <a:off x="3469307" y="1465832"/>
              <a:ext cx="1074824" cy="557709"/>
            </a:xfrm>
            <a:custGeom>
              <a:avLst/>
              <a:gdLst>
                <a:gd name="T0" fmla="*/ 68 w 693"/>
                <a:gd name="T1" fmla="*/ 0 h 376"/>
                <a:gd name="T2" fmla="*/ 68 w 693"/>
                <a:gd name="T3" fmla="*/ 278 h 376"/>
                <a:gd name="T4" fmla="*/ 0 w 693"/>
                <a:gd name="T5" fmla="*/ 278 h 376"/>
                <a:gd name="T6" fmla="*/ 0 w 693"/>
                <a:gd name="T7" fmla="*/ 350 h 376"/>
                <a:gd name="T8" fmla="*/ 466 w 693"/>
                <a:gd name="T9" fmla="*/ 350 h 376"/>
                <a:gd name="T10" fmla="*/ 466 w 693"/>
                <a:gd name="T11" fmla="*/ 375 h 376"/>
                <a:gd name="T12" fmla="*/ 534 w 693"/>
                <a:gd name="T13" fmla="*/ 375 h 376"/>
                <a:gd name="T14" fmla="*/ 534 w 693"/>
                <a:gd name="T15" fmla="*/ 350 h 376"/>
                <a:gd name="T16" fmla="*/ 624 w 693"/>
                <a:gd name="T17" fmla="*/ 350 h 376"/>
                <a:gd name="T18" fmla="*/ 624 w 693"/>
                <a:gd name="T19" fmla="*/ 274 h 376"/>
                <a:gd name="T20" fmla="*/ 692 w 693"/>
                <a:gd name="T21" fmla="*/ 274 h 376"/>
                <a:gd name="T22" fmla="*/ 692 w 693"/>
                <a:gd name="T23" fmla="*/ 186 h 376"/>
                <a:gd name="T24" fmla="*/ 579 w 693"/>
                <a:gd name="T25" fmla="*/ 122 h 376"/>
                <a:gd name="T26" fmla="*/ 456 w 693"/>
                <a:gd name="T27" fmla="*/ 92 h 376"/>
                <a:gd name="T28" fmla="*/ 68 w 693"/>
                <a:gd name="T29" fmla="*/ 0 h 3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93" h="376">
                  <a:moveTo>
                    <a:pt x="68" y="0"/>
                  </a:moveTo>
                  <a:lnTo>
                    <a:pt x="68" y="278"/>
                  </a:lnTo>
                  <a:lnTo>
                    <a:pt x="0" y="278"/>
                  </a:lnTo>
                  <a:lnTo>
                    <a:pt x="0" y="350"/>
                  </a:lnTo>
                  <a:lnTo>
                    <a:pt x="466" y="350"/>
                  </a:lnTo>
                  <a:lnTo>
                    <a:pt x="466" y="375"/>
                  </a:lnTo>
                  <a:lnTo>
                    <a:pt x="534" y="375"/>
                  </a:lnTo>
                  <a:lnTo>
                    <a:pt x="534" y="350"/>
                  </a:lnTo>
                  <a:lnTo>
                    <a:pt x="624" y="350"/>
                  </a:lnTo>
                  <a:lnTo>
                    <a:pt x="624" y="274"/>
                  </a:lnTo>
                  <a:lnTo>
                    <a:pt x="692" y="274"/>
                  </a:lnTo>
                  <a:lnTo>
                    <a:pt x="692" y="186"/>
                  </a:lnTo>
                  <a:lnTo>
                    <a:pt x="579" y="122"/>
                  </a:lnTo>
                  <a:lnTo>
                    <a:pt x="456" y="92"/>
                  </a:lnTo>
                  <a:lnTo>
                    <a:pt x="68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Freeform 218"/>
            <p:cNvSpPr>
              <a:spLocks/>
            </p:cNvSpPr>
            <p:nvPr/>
          </p:nvSpPr>
          <p:spPr bwMode="auto">
            <a:xfrm>
              <a:off x="699270" y="1637891"/>
              <a:ext cx="828219" cy="661538"/>
            </a:xfrm>
            <a:custGeom>
              <a:avLst/>
              <a:gdLst>
                <a:gd name="T0" fmla="*/ 533 w 533"/>
                <a:gd name="T1" fmla="*/ 4 h 447"/>
                <a:gd name="T2" fmla="*/ 375 w 533"/>
                <a:gd name="T3" fmla="*/ 0 h 447"/>
                <a:gd name="T4" fmla="*/ 375 w 533"/>
                <a:gd name="T5" fmla="*/ 47 h 447"/>
                <a:gd name="T6" fmla="*/ 334 w 533"/>
                <a:gd name="T7" fmla="*/ 110 h 447"/>
                <a:gd name="T8" fmla="*/ 312 w 533"/>
                <a:gd name="T9" fmla="*/ 93 h 447"/>
                <a:gd name="T10" fmla="*/ 294 w 533"/>
                <a:gd name="T11" fmla="*/ 93 h 447"/>
                <a:gd name="T12" fmla="*/ 280 w 533"/>
                <a:gd name="T13" fmla="*/ 102 h 447"/>
                <a:gd name="T14" fmla="*/ 280 w 533"/>
                <a:gd name="T15" fmla="*/ 122 h 447"/>
                <a:gd name="T16" fmla="*/ 257 w 533"/>
                <a:gd name="T17" fmla="*/ 118 h 447"/>
                <a:gd name="T18" fmla="*/ 229 w 533"/>
                <a:gd name="T19" fmla="*/ 118 h 447"/>
                <a:gd name="T20" fmla="*/ 194 w 533"/>
                <a:gd name="T21" fmla="*/ 156 h 447"/>
                <a:gd name="T22" fmla="*/ 130 w 533"/>
                <a:gd name="T23" fmla="*/ 185 h 447"/>
                <a:gd name="T24" fmla="*/ 99 w 533"/>
                <a:gd name="T25" fmla="*/ 185 h 447"/>
                <a:gd name="T26" fmla="*/ 85 w 533"/>
                <a:gd name="T27" fmla="*/ 227 h 447"/>
                <a:gd name="T28" fmla="*/ 68 w 533"/>
                <a:gd name="T29" fmla="*/ 310 h 447"/>
                <a:gd name="T30" fmla="*/ 50 w 533"/>
                <a:gd name="T31" fmla="*/ 323 h 447"/>
                <a:gd name="T32" fmla="*/ 5 w 533"/>
                <a:gd name="T33" fmla="*/ 349 h 447"/>
                <a:gd name="T34" fmla="*/ 0 w 533"/>
                <a:gd name="T35" fmla="*/ 424 h 447"/>
                <a:gd name="T36" fmla="*/ 216 w 533"/>
                <a:gd name="T37" fmla="*/ 424 h 447"/>
                <a:gd name="T38" fmla="*/ 216 w 533"/>
                <a:gd name="T39" fmla="*/ 349 h 447"/>
                <a:gd name="T40" fmla="*/ 451 w 533"/>
                <a:gd name="T41" fmla="*/ 349 h 447"/>
                <a:gd name="T42" fmla="*/ 451 w 533"/>
                <a:gd name="T43" fmla="*/ 445 h 447"/>
                <a:gd name="T44" fmla="*/ 533 w 533"/>
                <a:gd name="T45" fmla="*/ 445 h 447"/>
                <a:gd name="T46" fmla="*/ 533 w 533"/>
                <a:gd name="T47" fmla="*/ 4 h 4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33" h="447">
                  <a:moveTo>
                    <a:pt x="532" y="4"/>
                  </a:moveTo>
                  <a:lnTo>
                    <a:pt x="374" y="0"/>
                  </a:lnTo>
                  <a:lnTo>
                    <a:pt x="374" y="47"/>
                  </a:lnTo>
                  <a:lnTo>
                    <a:pt x="333" y="110"/>
                  </a:lnTo>
                  <a:lnTo>
                    <a:pt x="311" y="93"/>
                  </a:lnTo>
                  <a:lnTo>
                    <a:pt x="293" y="93"/>
                  </a:lnTo>
                  <a:lnTo>
                    <a:pt x="279" y="102"/>
                  </a:lnTo>
                  <a:lnTo>
                    <a:pt x="279" y="122"/>
                  </a:lnTo>
                  <a:lnTo>
                    <a:pt x="257" y="118"/>
                  </a:lnTo>
                  <a:lnTo>
                    <a:pt x="229" y="118"/>
                  </a:lnTo>
                  <a:lnTo>
                    <a:pt x="194" y="156"/>
                  </a:lnTo>
                  <a:lnTo>
                    <a:pt x="130" y="185"/>
                  </a:lnTo>
                  <a:lnTo>
                    <a:pt x="99" y="185"/>
                  </a:lnTo>
                  <a:lnTo>
                    <a:pt x="85" y="228"/>
                  </a:lnTo>
                  <a:lnTo>
                    <a:pt x="68" y="311"/>
                  </a:lnTo>
                  <a:lnTo>
                    <a:pt x="50" y="324"/>
                  </a:lnTo>
                  <a:lnTo>
                    <a:pt x="5" y="350"/>
                  </a:lnTo>
                  <a:lnTo>
                    <a:pt x="0" y="425"/>
                  </a:lnTo>
                  <a:lnTo>
                    <a:pt x="216" y="425"/>
                  </a:lnTo>
                  <a:lnTo>
                    <a:pt x="216" y="350"/>
                  </a:lnTo>
                  <a:lnTo>
                    <a:pt x="450" y="350"/>
                  </a:lnTo>
                  <a:lnTo>
                    <a:pt x="450" y="446"/>
                  </a:lnTo>
                  <a:lnTo>
                    <a:pt x="532" y="446"/>
                  </a:lnTo>
                  <a:lnTo>
                    <a:pt x="532" y="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Freeform 219"/>
            <p:cNvSpPr>
              <a:spLocks/>
            </p:cNvSpPr>
            <p:nvPr/>
          </p:nvSpPr>
          <p:spPr bwMode="auto">
            <a:xfrm>
              <a:off x="1524387" y="1637891"/>
              <a:ext cx="490107" cy="661538"/>
            </a:xfrm>
            <a:custGeom>
              <a:avLst/>
              <a:gdLst>
                <a:gd name="T0" fmla="*/ 315 w 316"/>
                <a:gd name="T1" fmla="*/ 0 h 447"/>
                <a:gd name="T2" fmla="*/ 0 w 316"/>
                <a:gd name="T3" fmla="*/ 4 h 447"/>
                <a:gd name="T4" fmla="*/ 0 w 316"/>
                <a:gd name="T5" fmla="*/ 445 h 447"/>
                <a:gd name="T6" fmla="*/ 310 w 316"/>
                <a:gd name="T7" fmla="*/ 445 h 447"/>
                <a:gd name="T8" fmla="*/ 315 w 316"/>
                <a:gd name="T9" fmla="*/ 0 h 4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6" h="447">
                  <a:moveTo>
                    <a:pt x="315" y="0"/>
                  </a:moveTo>
                  <a:lnTo>
                    <a:pt x="0" y="4"/>
                  </a:lnTo>
                  <a:lnTo>
                    <a:pt x="0" y="446"/>
                  </a:lnTo>
                  <a:lnTo>
                    <a:pt x="310" y="446"/>
                  </a:lnTo>
                  <a:lnTo>
                    <a:pt x="315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Freeform 220"/>
            <p:cNvSpPr>
              <a:spLocks/>
            </p:cNvSpPr>
            <p:nvPr/>
          </p:nvSpPr>
          <p:spPr bwMode="auto">
            <a:xfrm>
              <a:off x="2006740" y="1637891"/>
              <a:ext cx="835974" cy="661538"/>
            </a:xfrm>
            <a:custGeom>
              <a:avLst/>
              <a:gdLst>
                <a:gd name="T0" fmla="*/ 5 w 539"/>
                <a:gd name="T1" fmla="*/ 0 h 447"/>
                <a:gd name="T2" fmla="*/ 0 w 539"/>
                <a:gd name="T3" fmla="*/ 445 h 447"/>
                <a:gd name="T4" fmla="*/ 538 w 539"/>
                <a:gd name="T5" fmla="*/ 445 h 447"/>
                <a:gd name="T6" fmla="*/ 538 w 539"/>
                <a:gd name="T7" fmla="*/ 164 h 447"/>
                <a:gd name="T8" fmla="*/ 384 w 539"/>
                <a:gd name="T9" fmla="*/ 164 h 447"/>
                <a:gd name="T10" fmla="*/ 384 w 539"/>
                <a:gd name="T11" fmla="*/ 0 h 447"/>
                <a:gd name="T12" fmla="*/ 5 w 539"/>
                <a:gd name="T13" fmla="*/ 0 h 4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39" h="447">
                  <a:moveTo>
                    <a:pt x="5" y="0"/>
                  </a:moveTo>
                  <a:lnTo>
                    <a:pt x="0" y="446"/>
                  </a:lnTo>
                  <a:lnTo>
                    <a:pt x="538" y="446"/>
                  </a:lnTo>
                  <a:lnTo>
                    <a:pt x="538" y="164"/>
                  </a:lnTo>
                  <a:lnTo>
                    <a:pt x="384" y="164"/>
                  </a:lnTo>
                  <a:lnTo>
                    <a:pt x="384" y="0"/>
                  </a:lnTo>
                  <a:lnTo>
                    <a:pt x="5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" name="Freeform 221"/>
            <p:cNvSpPr>
              <a:spLocks/>
            </p:cNvSpPr>
            <p:nvPr/>
          </p:nvSpPr>
          <p:spPr bwMode="auto">
            <a:xfrm>
              <a:off x="2842714" y="1878181"/>
              <a:ext cx="628144" cy="763883"/>
            </a:xfrm>
            <a:custGeom>
              <a:avLst/>
              <a:gdLst>
                <a:gd name="T0" fmla="*/ 0 w 406"/>
                <a:gd name="T1" fmla="*/ 0 h 515"/>
                <a:gd name="T2" fmla="*/ 0 w 406"/>
                <a:gd name="T3" fmla="*/ 514 h 515"/>
                <a:gd name="T4" fmla="*/ 404 w 406"/>
                <a:gd name="T5" fmla="*/ 514 h 515"/>
                <a:gd name="T6" fmla="*/ 404 w 406"/>
                <a:gd name="T7" fmla="*/ 0 h 515"/>
                <a:gd name="T8" fmla="*/ 0 w 406"/>
                <a:gd name="T9" fmla="*/ 0 h 5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6" h="515">
                  <a:moveTo>
                    <a:pt x="0" y="0"/>
                  </a:moveTo>
                  <a:lnTo>
                    <a:pt x="0" y="514"/>
                  </a:lnTo>
                  <a:lnTo>
                    <a:pt x="405" y="514"/>
                  </a:lnTo>
                  <a:lnTo>
                    <a:pt x="405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Freeform 222"/>
            <p:cNvSpPr>
              <a:spLocks/>
            </p:cNvSpPr>
            <p:nvPr/>
          </p:nvSpPr>
          <p:spPr bwMode="auto">
            <a:xfrm>
              <a:off x="3469307" y="1984976"/>
              <a:ext cx="969358" cy="551776"/>
            </a:xfrm>
            <a:custGeom>
              <a:avLst/>
              <a:gdLst>
                <a:gd name="T0" fmla="*/ 0 w 625"/>
                <a:gd name="T1" fmla="*/ 0 h 372"/>
                <a:gd name="T2" fmla="*/ 0 w 625"/>
                <a:gd name="T3" fmla="*/ 299 h 372"/>
                <a:gd name="T4" fmla="*/ 398 w 625"/>
                <a:gd name="T5" fmla="*/ 299 h 372"/>
                <a:gd name="T6" fmla="*/ 398 w 625"/>
                <a:gd name="T7" fmla="*/ 371 h 372"/>
                <a:gd name="T8" fmla="*/ 624 w 625"/>
                <a:gd name="T9" fmla="*/ 371 h 372"/>
                <a:gd name="T10" fmla="*/ 624 w 625"/>
                <a:gd name="T11" fmla="*/ 0 h 372"/>
                <a:gd name="T12" fmla="*/ 534 w 625"/>
                <a:gd name="T13" fmla="*/ 0 h 372"/>
                <a:gd name="T14" fmla="*/ 534 w 625"/>
                <a:gd name="T15" fmla="*/ 25 h 372"/>
                <a:gd name="T16" fmla="*/ 466 w 625"/>
                <a:gd name="T17" fmla="*/ 25 h 372"/>
                <a:gd name="T18" fmla="*/ 466 w 625"/>
                <a:gd name="T19" fmla="*/ 0 h 372"/>
                <a:gd name="T20" fmla="*/ 0 w 625"/>
                <a:gd name="T21" fmla="*/ 0 h 3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25" h="372">
                  <a:moveTo>
                    <a:pt x="0" y="0"/>
                  </a:moveTo>
                  <a:lnTo>
                    <a:pt x="0" y="299"/>
                  </a:lnTo>
                  <a:lnTo>
                    <a:pt x="398" y="299"/>
                  </a:lnTo>
                  <a:lnTo>
                    <a:pt x="398" y="371"/>
                  </a:lnTo>
                  <a:lnTo>
                    <a:pt x="624" y="371"/>
                  </a:lnTo>
                  <a:lnTo>
                    <a:pt x="624" y="0"/>
                  </a:lnTo>
                  <a:lnTo>
                    <a:pt x="534" y="0"/>
                  </a:lnTo>
                  <a:lnTo>
                    <a:pt x="534" y="25"/>
                  </a:lnTo>
                  <a:lnTo>
                    <a:pt x="466" y="25"/>
                  </a:lnTo>
                  <a:lnTo>
                    <a:pt x="46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" name="Freeform 223"/>
            <p:cNvSpPr>
              <a:spLocks/>
            </p:cNvSpPr>
            <p:nvPr/>
          </p:nvSpPr>
          <p:spPr bwMode="auto">
            <a:xfrm>
              <a:off x="4437114" y="1744687"/>
              <a:ext cx="609532" cy="884028"/>
            </a:xfrm>
            <a:custGeom>
              <a:avLst/>
              <a:gdLst>
                <a:gd name="T0" fmla="*/ 0 w 393"/>
                <a:gd name="T1" fmla="*/ 164 h 597"/>
                <a:gd name="T2" fmla="*/ 0 w 393"/>
                <a:gd name="T3" fmla="*/ 532 h 597"/>
                <a:gd name="T4" fmla="*/ 81 w 393"/>
                <a:gd name="T5" fmla="*/ 532 h 597"/>
                <a:gd name="T6" fmla="*/ 81 w 393"/>
                <a:gd name="T7" fmla="*/ 595 h 597"/>
                <a:gd name="T8" fmla="*/ 392 w 393"/>
                <a:gd name="T9" fmla="*/ 595 h 597"/>
                <a:gd name="T10" fmla="*/ 392 w 393"/>
                <a:gd name="T11" fmla="*/ 302 h 597"/>
                <a:gd name="T12" fmla="*/ 234 w 393"/>
                <a:gd name="T13" fmla="*/ 302 h 597"/>
                <a:gd name="T14" fmla="*/ 234 w 393"/>
                <a:gd name="T15" fmla="*/ 58 h 597"/>
                <a:gd name="T16" fmla="*/ 217 w 393"/>
                <a:gd name="T17" fmla="*/ 38 h 597"/>
                <a:gd name="T18" fmla="*/ 162 w 393"/>
                <a:gd name="T19" fmla="*/ 38 h 597"/>
                <a:gd name="T20" fmla="*/ 140 w 393"/>
                <a:gd name="T21" fmla="*/ 25 h 597"/>
                <a:gd name="T22" fmla="*/ 130 w 393"/>
                <a:gd name="T23" fmla="*/ 46 h 597"/>
                <a:gd name="T24" fmla="*/ 118 w 393"/>
                <a:gd name="T25" fmla="*/ 8 h 597"/>
                <a:gd name="T26" fmla="*/ 90 w 393"/>
                <a:gd name="T27" fmla="*/ 8 h 597"/>
                <a:gd name="T28" fmla="*/ 68 w 393"/>
                <a:gd name="T29" fmla="*/ 0 h 597"/>
                <a:gd name="T30" fmla="*/ 68 w 393"/>
                <a:gd name="T31" fmla="*/ 88 h 597"/>
                <a:gd name="T32" fmla="*/ 0 w 393"/>
                <a:gd name="T33" fmla="*/ 88 h 597"/>
                <a:gd name="T34" fmla="*/ 0 w 393"/>
                <a:gd name="T35" fmla="*/ 164 h 59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93" h="597">
                  <a:moveTo>
                    <a:pt x="0" y="164"/>
                  </a:moveTo>
                  <a:lnTo>
                    <a:pt x="0" y="533"/>
                  </a:lnTo>
                  <a:lnTo>
                    <a:pt x="81" y="533"/>
                  </a:lnTo>
                  <a:lnTo>
                    <a:pt x="81" y="596"/>
                  </a:lnTo>
                  <a:lnTo>
                    <a:pt x="392" y="596"/>
                  </a:lnTo>
                  <a:lnTo>
                    <a:pt x="392" y="303"/>
                  </a:lnTo>
                  <a:lnTo>
                    <a:pt x="234" y="303"/>
                  </a:lnTo>
                  <a:lnTo>
                    <a:pt x="234" y="58"/>
                  </a:lnTo>
                  <a:lnTo>
                    <a:pt x="217" y="38"/>
                  </a:lnTo>
                  <a:lnTo>
                    <a:pt x="162" y="38"/>
                  </a:lnTo>
                  <a:lnTo>
                    <a:pt x="140" y="25"/>
                  </a:lnTo>
                  <a:lnTo>
                    <a:pt x="130" y="46"/>
                  </a:lnTo>
                  <a:lnTo>
                    <a:pt x="118" y="8"/>
                  </a:lnTo>
                  <a:lnTo>
                    <a:pt x="90" y="8"/>
                  </a:lnTo>
                  <a:lnTo>
                    <a:pt x="68" y="0"/>
                  </a:lnTo>
                  <a:lnTo>
                    <a:pt x="68" y="88"/>
                  </a:lnTo>
                  <a:lnTo>
                    <a:pt x="0" y="88"/>
                  </a:lnTo>
                  <a:lnTo>
                    <a:pt x="0" y="16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" name="Freeform 224"/>
            <p:cNvSpPr>
              <a:spLocks/>
            </p:cNvSpPr>
            <p:nvPr/>
          </p:nvSpPr>
          <p:spPr bwMode="auto">
            <a:xfrm>
              <a:off x="4800042" y="1792151"/>
              <a:ext cx="625042" cy="403449"/>
            </a:xfrm>
            <a:custGeom>
              <a:avLst/>
              <a:gdLst>
                <a:gd name="T0" fmla="*/ 158 w 403"/>
                <a:gd name="T1" fmla="*/ 271 h 271"/>
                <a:gd name="T2" fmla="*/ 402 w 403"/>
                <a:gd name="T3" fmla="*/ 271 h 271"/>
                <a:gd name="T4" fmla="*/ 402 w 403"/>
                <a:gd name="T5" fmla="*/ 199 h 271"/>
                <a:gd name="T6" fmla="*/ 380 w 403"/>
                <a:gd name="T7" fmla="*/ 195 h 271"/>
                <a:gd name="T8" fmla="*/ 348 w 403"/>
                <a:gd name="T9" fmla="*/ 169 h 271"/>
                <a:gd name="T10" fmla="*/ 371 w 403"/>
                <a:gd name="T11" fmla="*/ 144 h 271"/>
                <a:gd name="T12" fmla="*/ 385 w 403"/>
                <a:gd name="T13" fmla="*/ 110 h 271"/>
                <a:gd name="T14" fmla="*/ 371 w 403"/>
                <a:gd name="T15" fmla="*/ 110 h 271"/>
                <a:gd name="T16" fmla="*/ 362 w 403"/>
                <a:gd name="T17" fmla="*/ 63 h 271"/>
                <a:gd name="T18" fmla="*/ 335 w 403"/>
                <a:gd name="T19" fmla="*/ 67 h 271"/>
                <a:gd name="T20" fmla="*/ 321 w 403"/>
                <a:gd name="T21" fmla="*/ 59 h 271"/>
                <a:gd name="T22" fmla="*/ 290 w 403"/>
                <a:gd name="T23" fmla="*/ 50 h 271"/>
                <a:gd name="T24" fmla="*/ 235 w 403"/>
                <a:gd name="T25" fmla="*/ 50 h 271"/>
                <a:gd name="T26" fmla="*/ 222 w 403"/>
                <a:gd name="T27" fmla="*/ 25 h 271"/>
                <a:gd name="T28" fmla="*/ 208 w 403"/>
                <a:gd name="T29" fmla="*/ 33 h 271"/>
                <a:gd name="T30" fmla="*/ 167 w 403"/>
                <a:gd name="T31" fmla="*/ 25 h 271"/>
                <a:gd name="T32" fmla="*/ 132 w 403"/>
                <a:gd name="T33" fmla="*/ 20 h 271"/>
                <a:gd name="T34" fmla="*/ 122 w 403"/>
                <a:gd name="T35" fmla="*/ 0 h 271"/>
                <a:gd name="T36" fmla="*/ 99 w 403"/>
                <a:gd name="T37" fmla="*/ 4 h 271"/>
                <a:gd name="T38" fmla="*/ 50 w 403"/>
                <a:gd name="T39" fmla="*/ 4 h 271"/>
                <a:gd name="T40" fmla="*/ 40 w 403"/>
                <a:gd name="T41" fmla="*/ 16 h 271"/>
                <a:gd name="T42" fmla="*/ 23 w 403"/>
                <a:gd name="T43" fmla="*/ 29 h 271"/>
                <a:gd name="T44" fmla="*/ 0 w 403"/>
                <a:gd name="T45" fmla="*/ 25 h 271"/>
                <a:gd name="T46" fmla="*/ 0 w 403"/>
                <a:gd name="T47" fmla="*/ 271 h 271"/>
                <a:gd name="T48" fmla="*/ 158 w 403"/>
                <a:gd name="T49" fmla="*/ 271 h 27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03" h="271">
                  <a:moveTo>
                    <a:pt x="158" y="270"/>
                  </a:moveTo>
                  <a:lnTo>
                    <a:pt x="402" y="270"/>
                  </a:lnTo>
                  <a:lnTo>
                    <a:pt x="402" y="198"/>
                  </a:lnTo>
                  <a:lnTo>
                    <a:pt x="380" y="194"/>
                  </a:lnTo>
                  <a:lnTo>
                    <a:pt x="348" y="168"/>
                  </a:lnTo>
                  <a:lnTo>
                    <a:pt x="371" y="143"/>
                  </a:lnTo>
                  <a:lnTo>
                    <a:pt x="385" y="110"/>
                  </a:lnTo>
                  <a:lnTo>
                    <a:pt x="371" y="110"/>
                  </a:lnTo>
                  <a:lnTo>
                    <a:pt x="362" y="63"/>
                  </a:lnTo>
                  <a:lnTo>
                    <a:pt x="335" y="67"/>
                  </a:lnTo>
                  <a:lnTo>
                    <a:pt x="321" y="59"/>
                  </a:lnTo>
                  <a:lnTo>
                    <a:pt x="290" y="50"/>
                  </a:lnTo>
                  <a:lnTo>
                    <a:pt x="235" y="50"/>
                  </a:lnTo>
                  <a:lnTo>
                    <a:pt x="222" y="25"/>
                  </a:lnTo>
                  <a:lnTo>
                    <a:pt x="208" y="33"/>
                  </a:lnTo>
                  <a:lnTo>
                    <a:pt x="167" y="25"/>
                  </a:lnTo>
                  <a:lnTo>
                    <a:pt x="132" y="20"/>
                  </a:lnTo>
                  <a:lnTo>
                    <a:pt x="122" y="0"/>
                  </a:lnTo>
                  <a:lnTo>
                    <a:pt x="99" y="4"/>
                  </a:lnTo>
                  <a:lnTo>
                    <a:pt x="50" y="4"/>
                  </a:lnTo>
                  <a:lnTo>
                    <a:pt x="40" y="16"/>
                  </a:lnTo>
                  <a:lnTo>
                    <a:pt x="23" y="29"/>
                  </a:lnTo>
                  <a:lnTo>
                    <a:pt x="0" y="25"/>
                  </a:lnTo>
                  <a:lnTo>
                    <a:pt x="0" y="270"/>
                  </a:lnTo>
                  <a:lnTo>
                    <a:pt x="158" y="27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" name="Freeform 225"/>
            <p:cNvSpPr>
              <a:spLocks/>
            </p:cNvSpPr>
            <p:nvPr/>
          </p:nvSpPr>
          <p:spPr bwMode="auto">
            <a:xfrm>
              <a:off x="5045095" y="2084355"/>
              <a:ext cx="837525" cy="1038288"/>
            </a:xfrm>
            <a:custGeom>
              <a:avLst/>
              <a:gdLst>
                <a:gd name="T0" fmla="*/ 0 w 539"/>
                <a:gd name="T1" fmla="*/ 72 h 700"/>
                <a:gd name="T2" fmla="*/ 0 w 539"/>
                <a:gd name="T3" fmla="*/ 366 h 700"/>
                <a:gd name="T4" fmla="*/ 86 w 539"/>
                <a:gd name="T5" fmla="*/ 366 h 700"/>
                <a:gd name="T6" fmla="*/ 86 w 539"/>
                <a:gd name="T7" fmla="*/ 505 h 700"/>
                <a:gd name="T8" fmla="*/ 154 w 539"/>
                <a:gd name="T9" fmla="*/ 505 h 700"/>
                <a:gd name="T10" fmla="*/ 154 w 539"/>
                <a:gd name="T11" fmla="*/ 573 h 700"/>
                <a:gd name="T12" fmla="*/ 212 w 539"/>
                <a:gd name="T13" fmla="*/ 573 h 700"/>
                <a:gd name="T14" fmla="*/ 212 w 539"/>
                <a:gd name="T15" fmla="*/ 644 h 700"/>
                <a:gd name="T16" fmla="*/ 327 w 539"/>
                <a:gd name="T17" fmla="*/ 644 h 700"/>
                <a:gd name="T18" fmla="*/ 327 w 539"/>
                <a:gd name="T19" fmla="*/ 669 h 700"/>
                <a:gd name="T20" fmla="*/ 440 w 539"/>
                <a:gd name="T21" fmla="*/ 669 h 700"/>
                <a:gd name="T22" fmla="*/ 440 w 539"/>
                <a:gd name="T23" fmla="*/ 699 h 700"/>
                <a:gd name="T24" fmla="*/ 530 w 539"/>
                <a:gd name="T25" fmla="*/ 674 h 700"/>
                <a:gd name="T26" fmla="*/ 539 w 539"/>
                <a:gd name="T27" fmla="*/ 594 h 700"/>
                <a:gd name="T28" fmla="*/ 440 w 539"/>
                <a:gd name="T29" fmla="*/ 485 h 700"/>
                <a:gd name="T30" fmla="*/ 521 w 539"/>
                <a:gd name="T31" fmla="*/ 358 h 700"/>
                <a:gd name="T32" fmla="*/ 471 w 539"/>
                <a:gd name="T33" fmla="*/ 329 h 700"/>
                <a:gd name="T34" fmla="*/ 453 w 539"/>
                <a:gd name="T35" fmla="*/ 353 h 700"/>
                <a:gd name="T36" fmla="*/ 412 w 539"/>
                <a:gd name="T37" fmla="*/ 358 h 700"/>
                <a:gd name="T38" fmla="*/ 403 w 539"/>
                <a:gd name="T39" fmla="*/ 366 h 700"/>
                <a:gd name="T40" fmla="*/ 394 w 539"/>
                <a:gd name="T41" fmla="*/ 379 h 700"/>
                <a:gd name="T42" fmla="*/ 376 w 539"/>
                <a:gd name="T43" fmla="*/ 370 h 700"/>
                <a:gd name="T44" fmla="*/ 362 w 539"/>
                <a:gd name="T45" fmla="*/ 366 h 700"/>
                <a:gd name="T46" fmla="*/ 362 w 539"/>
                <a:gd name="T47" fmla="*/ 346 h 700"/>
                <a:gd name="T48" fmla="*/ 367 w 539"/>
                <a:gd name="T49" fmla="*/ 299 h 700"/>
                <a:gd name="T50" fmla="*/ 403 w 539"/>
                <a:gd name="T51" fmla="*/ 257 h 700"/>
                <a:gd name="T52" fmla="*/ 407 w 539"/>
                <a:gd name="T53" fmla="*/ 198 h 700"/>
                <a:gd name="T54" fmla="*/ 385 w 539"/>
                <a:gd name="T55" fmla="*/ 181 h 700"/>
                <a:gd name="T56" fmla="*/ 398 w 539"/>
                <a:gd name="T57" fmla="*/ 173 h 700"/>
                <a:gd name="T58" fmla="*/ 403 w 539"/>
                <a:gd name="T59" fmla="*/ 160 h 700"/>
                <a:gd name="T60" fmla="*/ 403 w 539"/>
                <a:gd name="T61" fmla="*/ 143 h 700"/>
                <a:gd name="T62" fmla="*/ 381 w 539"/>
                <a:gd name="T63" fmla="*/ 97 h 700"/>
                <a:gd name="T64" fmla="*/ 381 w 539"/>
                <a:gd name="T65" fmla="*/ 88 h 700"/>
                <a:gd name="T66" fmla="*/ 385 w 539"/>
                <a:gd name="T67" fmla="*/ 80 h 700"/>
                <a:gd name="T68" fmla="*/ 394 w 539"/>
                <a:gd name="T69" fmla="*/ 72 h 700"/>
                <a:gd name="T70" fmla="*/ 407 w 539"/>
                <a:gd name="T71" fmla="*/ 72 h 700"/>
                <a:gd name="T72" fmla="*/ 403 w 539"/>
                <a:gd name="T73" fmla="*/ 47 h 700"/>
                <a:gd name="T74" fmla="*/ 376 w 539"/>
                <a:gd name="T75" fmla="*/ 42 h 700"/>
                <a:gd name="T76" fmla="*/ 372 w 539"/>
                <a:gd name="T77" fmla="*/ 34 h 700"/>
                <a:gd name="T78" fmla="*/ 353 w 539"/>
                <a:gd name="T79" fmla="*/ 25 h 700"/>
                <a:gd name="T80" fmla="*/ 244 w 539"/>
                <a:gd name="T81" fmla="*/ 0 h 700"/>
                <a:gd name="T82" fmla="*/ 244 w 539"/>
                <a:gd name="T83" fmla="*/ 72 h 700"/>
                <a:gd name="T84" fmla="*/ 0 w 539"/>
                <a:gd name="T85" fmla="*/ 72 h 70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39" h="700">
                  <a:moveTo>
                    <a:pt x="0" y="72"/>
                  </a:moveTo>
                  <a:lnTo>
                    <a:pt x="0" y="366"/>
                  </a:lnTo>
                  <a:lnTo>
                    <a:pt x="86" y="366"/>
                  </a:lnTo>
                  <a:lnTo>
                    <a:pt x="86" y="505"/>
                  </a:lnTo>
                  <a:lnTo>
                    <a:pt x="154" y="505"/>
                  </a:lnTo>
                  <a:lnTo>
                    <a:pt x="154" y="573"/>
                  </a:lnTo>
                  <a:lnTo>
                    <a:pt x="212" y="573"/>
                  </a:lnTo>
                  <a:lnTo>
                    <a:pt x="212" y="644"/>
                  </a:lnTo>
                  <a:lnTo>
                    <a:pt x="326" y="644"/>
                  </a:lnTo>
                  <a:lnTo>
                    <a:pt x="326" y="669"/>
                  </a:lnTo>
                  <a:lnTo>
                    <a:pt x="439" y="669"/>
                  </a:lnTo>
                  <a:lnTo>
                    <a:pt x="439" y="699"/>
                  </a:lnTo>
                  <a:lnTo>
                    <a:pt x="529" y="674"/>
                  </a:lnTo>
                  <a:lnTo>
                    <a:pt x="538" y="594"/>
                  </a:lnTo>
                  <a:lnTo>
                    <a:pt x="439" y="485"/>
                  </a:lnTo>
                  <a:lnTo>
                    <a:pt x="520" y="358"/>
                  </a:lnTo>
                  <a:lnTo>
                    <a:pt x="470" y="329"/>
                  </a:lnTo>
                  <a:lnTo>
                    <a:pt x="452" y="353"/>
                  </a:lnTo>
                  <a:lnTo>
                    <a:pt x="411" y="358"/>
                  </a:lnTo>
                  <a:lnTo>
                    <a:pt x="402" y="366"/>
                  </a:lnTo>
                  <a:lnTo>
                    <a:pt x="393" y="379"/>
                  </a:lnTo>
                  <a:lnTo>
                    <a:pt x="375" y="370"/>
                  </a:lnTo>
                  <a:lnTo>
                    <a:pt x="361" y="366"/>
                  </a:lnTo>
                  <a:lnTo>
                    <a:pt x="361" y="346"/>
                  </a:lnTo>
                  <a:lnTo>
                    <a:pt x="366" y="299"/>
                  </a:lnTo>
                  <a:lnTo>
                    <a:pt x="402" y="257"/>
                  </a:lnTo>
                  <a:lnTo>
                    <a:pt x="406" y="198"/>
                  </a:lnTo>
                  <a:lnTo>
                    <a:pt x="384" y="181"/>
                  </a:lnTo>
                  <a:lnTo>
                    <a:pt x="397" y="173"/>
                  </a:lnTo>
                  <a:lnTo>
                    <a:pt x="402" y="160"/>
                  </a:lnTo>
                  <a:lnTo>
                    <a:pt x="402" y="143"/>
                  </a:lnTo>
                  <a:lnTo>
                    <a:pt x="380" y="97"/>
                  </a:lnTo>
                  <a:lnTo>
                    <a:pt x="380" y="88"/>
                  </a:lnTo>
                  <a:lnTo>
                    <a:pt x="384" y="80"/>
                  </a:lnTo>
                  <a:lnTo>
                    <a:pt x="393" y="72"/>
                  </a:lnTo>
                  <a:lnTo>
                    <a:pt x="406" y="72"/>
                  </a:lnTo>
                  <a:lnTo>
                    <a:pt x="402" y="47"/>
                  </a:lnTo>
                  <a:lnTo>
                    <a:pt x="375" y="42"/>
                  </a:lnTo>
                  <a:lnTo>
                    <a:pt x="371" y="34"/>
                  </a:lnTo>
                  <a:lnTo>
                    <a:pt x="352" y="25"/>
                  </a:lnTo>
                  <a:lnTo>
                    <a:pt x="244" y="0"/>
                  </a:lnTo>
                  <a:lnTo>
                    <a:pt x="244" y="72"/>
                  </a:lnTo>
                  <a:lnTo>
                    <a:pt x="0" y="72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Freeform 226"/>
            <p:cNvSpPr>
              <a:spLocks/>
            </p:cNvSpPr>
            <p:nvPr/>
          </p:nvSpPr>
          <p:spPr bwMode="auto">
            <a:xfrm>
              <a:off x="699270" y="2154069"/>
              <a:ext cx="699489" cy="676370"/>
            </a:xfrm>
            <a:custGeom>
              <a:avLst/>
              <a:gdLst>
                <a:gd name="T0" fmla="*/ 450 w 451"/>
                <a:gd name="T1" fmla="*/ 97 h 456"/>
                <a:gd name="T2" fmla="*/ 450 w 451"/>
                <a:gd name="T3" fmla="*/ 0 h 456"/>
                <a:gd name="T4" fmla="*/ 216 w 451"/>
                <a:gd name="T5" fmla="*/ 0 h 456"/>
                <a:gd name="T6" fmla="*/ 216 w 451"/>
                <a:gd name="T7" fmla="*/ 76 h 456"/>
                <a:gd name="T8" fmla="*/ 0 w 451"/>
                <a:gd name="T9" fmla="*/ 76 h 456"/>
                <a:gd name="T10" fmla="*/ 0 w 451"/>
                <a:gd name="T11" fmla="*/ 126 h 456"/>
                <a:gd name="T12" fmla="*/ 68 w 451"/>
                <a:gd name="T13" fmla="*/ 126 h 456"/>
                <a:gd name="T14" fmla="*/ 72 w 451"/>
                <a:gd name="T15" fmla="*/ 168 h 456"/>
                <a:gd name="T16" fmla="*/ 81 w 451"/>
                <a:gd name="T17" fmla="*/ 206 h 456"/>
                <a:gd name="T18" fmla="*/ 117 w 451"/>
                <a:gd name="T19" fmla="*/ 228 h 456"/>
                <a:gd name="T20" fmla="*/ 122 w 451"/>
                <a:gd name="T21" fmla="*/ 287 h 456"/>
                <a:gd name="T22" fmla="*/ 76 w 451"/>
                <a:gd name="T23" fmla="*/ 354 h 456"/>
                <a:gd name="T24" fmla="*/ 68 w 451"/>
                <a:gd name="T25" fmla="*/ 442 h 456"/>
                <a:gd name="T26" fmla="*/ 441 w 451"/>
                <a:gd name="T27" fmla="*/ 455 h 456"/>
                <a:gd name="T28" fmla="*/ 450 w 451"/>
                <a:gd name="T29" fmla="*/ 97 h 4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51" h="456">
                  <a:moveTo>
                    <a:pt x="450" y="97"/>
                  </a:moveTo>
                  <a:lnTo>
                    <a:pt x="450" y="0"/>
                  </a:lnTo>
                  <a:lnTo>
                    <a:pt x="216" y="0"/>
                  </a:lnTo>
                  <a:lnTo>
                    <a:pt x="216" y="76"/>
                  </a:lnTo>
                  <a:lnTo>
                    <a:pt x="0" y="76"/>
                  </a:lnTo>
                  <a:lnTo>
                    <a:pt x="0" y="126"/>
                  </a:lnTo>
                  <a:lnTo>
                    <a:pt x="68" y="126"/>
                  </a:lnTo>
                  <a:lnTo>
                    <a:pt x="72" y="168"/>
                  </a:lnTo>
                  <a:lnTo>
                    <a:pt x="81" y="206"/>
                  </a:lnTo>
                  <a:lnTo>
                    <a:pt x="117" y="228"/>
                  </a:lnTo>
                  <a:lnTo>
                    <a:pt x="122" y="287"/>
                  </a:lnTo>
                  <a:lnTo>
                    <a:pt x="76" y="354"/>
                  </a:lnTo>
                  <a:lnTo>
                    <a:pt x="68" y="442"/>
                  </a:lnTo>
                  <a:lnTo>
                    <a:pt x="441" y="455"/>
                  </a:lnTo>
                  <a:lnTo>
                    <a:pt x="450" y="97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" name="Freeform 227"/>
            <p:cNvSpPr>
              <a:spLocks/>
            </p:cNvSpPr>
            <p:nvPr/>
          </p:nvSpPr>
          <p:spPr bwMode="auto">
            <a:xfrm>
              <a:off x="1384800" y="2297946"/>
              <a:ext cx="629695" cy="544359"/>
            </a:xfrm>
            <a:custGeom>
              <a:avLst/>
              <a:gdLst>
                <a:gd name="T0" fmla="*/ 91 w 407"/>
                <a:gd name="T1" fmla="*/ 0 h 366"/>
                <a:gd name="T2" fmla="*/ 9 w 407"/>
                <a:gd name="T3" fmla="*/ 0 h 366"/>
                <a:gd name="T4" fmla="*/ 0 w 407"/>
                <a:gd name="T5" fmla="*/ 358 h 366"/>
                <a:gd name="T6" fmla="*/ 301 w 407"/>
                <a:gd name="T7" fmla="*/ 366 h 366"/>
                <a:gd name="T8" fmla="*/ 405 w 407"/>
                <a:gd name="T9" fmla="*/ 366 h 366"/>
                <a:gd name="T10" fmla="*/ 400 w 407"/>
                <a:gd name="T11" fmla="*/ 333 h 366"/>
                <a:gd name="T12" fmla="*/ 400 w 407"/>
                <a:gd name="T13" fmla="*/ 0 h 366"/>
                <a:gd name="T14" fmla="*/ 91 w 407"/>
                <a:gd name="T15" fmla="*/ 0 h 3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07" h="366">
                  <a:moveTo>
                    <a:pt x="91" y="0"/>
                  </a:moveTo>
                  <a:lnTo>
                    <a:pt x="9" y="0"/>
                  </a:lnTo>
                  <a:lnTo>
                    <a:pt x="0" y="357"/>
                  </a:lnTo>
                  <a:lnTo>
                    <a:pt x="302" y="365"/>
                  </a:lnTo>
                  <a:lnTo>
                    <a:pt x="406" y="365"/>
                  </a:lnTo>
                  <a:lnTo>
                    <a:pt x="401" y="332"/>
                  </a:lnTo>
                  <a:lnTo>
                    <a:pt x="401" y="0"/>
                  </a:lnTo>
                  <a:lnTo>
                    <a:pt x="91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" name="Freeform 228"/>
            <p:cNvSpPr>
              <a:spLocks/>
            </p:cNvSpPr>
            <p:nvPr/>
          </p:nvSpPr>
          <p:spPr bwMode="auto">
            <a:xfrm>
              <a:off x="745799" y="2808190"/>
              <a:ext cx="646756" cy="458330"/>
            </a:xfrm>
            <a:custGeom>
              <a:avLst/>
              <a:gdLst>
                <a:gd name="T0" fmla="*/ 411 w 417"/>
                <a:gd name="T1" fmla="*/ 13 h 309"/>
                <a:gd name="T2" fmla="*/ 37 w 417"/>
                <a:gd name="T3" fmla="*/ 0 h 309"/>
                <a:gd name="T4" fmla="*/ 23 w 417"/>
                <a:gd name="T5" fmla="*/ 30 h 309"/>
                <a:gd name="T6" fmla="*/ 32 w 417"/>
                <a:gd name="T7" fmla="*/ 51 h 309"/>
                <a:gd name="T8" fmla="*/ 0 w 417"/>
                <a:gd name="T9" fmla="*/ 72 h 309"/>
                <a:gd name="T10" fmla="*/ 9 w 417"/>
                <a:gd name="T11" fmla="*/ 135 h 309"/>
                <a:gd name="T12" fmla="*/ 9 w 417"/>
                <a:gd name="T13" fmla="*/ 203 h 309"/>
                <a:gd name="T14" fmla="*/ 23 w 417"/>
                <a:gd name="T15" fmla="*/ 211 h 309"/>
                <a:gd name="T16" fmla="*/ 23 w 417"/>
                <a:gd name="T17" fmla="*/ 241 h 309"/>
                <a:gd name="T18" fmla="*/ 9 w 417"/>
                <a:gd name="T19" fmla="*/ 249 h 309"/>
                <a:gd name="T20" fmla="*/ 9 w 417"/>
                <a:gd name="T21" fmla="*/ 300 h 309"/>
                <a:gd name="T22" fmla="*/ 407 w 417"/>
                <a:gd name="T23" fmla="*/ 308 h 309"/>
                <a:gd name="T24" fmla="*/ 416 w 417"/>
                <a:gd name="T25" fmla="*/ 72 h 309"/>
                <a:gd name="T26" fmla="*/ 407 w 417"/>
                <a:gd name="T27" fmla="*/ 72 h 309"/>
                <a:gd name="T28" fmla="*/ 411 w 417"/>
                <a:gd name="T29" fmla="*/ 13 h 30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17" h="309">
                  <a:moveTo>
                    <a:pt x="411" y="13"/>
                  </a:moveTo>
                  <a:lnTo>
                    <a:pt x="37" y="0"/>
                  </a:lnTo>
                  <a:lnTo>
                    <a:pt x="23" y="30"/>
                  </a:lnTo>
                  <a:lnTo>
                    <a:pt x="32" y="51"/>
                  </a:lnTo>
                  <a:lnTo>
                    <a:pt x="0" y="72"/>
                  </a:lnTo>
                  <a:lnTo>
                    <a:pt x="9" y="135"/>
                  </a:lnTo>
                  <a:lnTo>
                    <a:pt x="9" y="203"/>
                  </a:lnTo>
                  <a:lnTo>
                    <a:pt x="23" y="211"/>
                  </a:lnTo>
                  <a:lnTo>
                    <a:pt x="23" y="241"/>
                  </a:lnTo>
                  <a:lnTo>
                    <a:pt x="9" y="249"/>
                  </a:lnTo>
                  <a:lnTo>
                    <a:pt x="9" y="300"/>
                  </a:lnTo>
                  <a:lnTo>
                    <a:pt x="407" y="308"/>
                  </a:lnTo>
                  <a:lnTo>
                    <a:pt x="416" y="72"/>
                  </a:lnTo>
                  <a:lnTo>
                    <a:pt x="407" y="72"/>
                  </a:lnTo>
                  <a:lnTo>
                    <a:pt x="411" y="13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Freeform 229"/>
            <p:cNvSpPr>
              <a:spLocks/>
            </p:cNvSpPr>
            <p:nvPr/>
          </p:nvSpPr>
          <p:spPr bwMode="auto">
            <a:xfrm>
              <a:off x="703923" y="3251687"/>
              <a:ext cx="674673" cy="427181"/>
            </a:xfrm>
            <a:custGeom>
              <a:avLst/>
              <a:gdLst>
                <a:gd name="T0" fmla="*/ 434 w 434"/>
                <a:gd name="T1" fmla="*/ 8 h 288"/>
                <a:gd name="T2" fmla="*/ 36 w 434"/>
                <a:gd name="T3" fmla="*/ 0 h 288"/>
                <a:gd name="T4" fmla="*/ 22 w 434"/>
                <a:gd name="T5" fmla="*/ 47 h 288"/>
                <a:gd name="T6" fmla="*/ 0 w 434"/>
                <a:gd name="T7" fmla="*/ 89 h 288"/>
                <a:gd name="T8" fmla="*/ 9 w 434"/>
                <a:gd name="T9" fmla="*/ 102 h 288"/>
                <a:gd name="T10" fmla="*/ 104 w 434"/>
                <a:gd name="T11" fmla="*/ 156 h 288"/>
                <a:gd name="T12" fmla="*/ 95 w 434"/>
                <a:gd name="T13" fmla="*/ 190 h 288"/>
                <a:gd name="T14" fmla="*/ 180 w 434"/>
                <a:gd name="T15" fmla="*/ 249 h 288"/>
                <a:gd name="T16" fmla="*/ 245 w 434"/>
                <a:gd name="T17" fmla="*/ 249 h 288"/>
                <a:gd name="T18" fmla="*/ 317 w 434"/>
                <a:gd name="T19" fmla="*/ 287 h 288"/>
                <a:gd name="T20" fmla="*/ 426 w 434"/>
                <a:gd name="T21" fmla="*/ 283 h 288"/>
                <a:gd name="T22" fmla="*/ 434 w 434"/>
                <a:gd name="T23" fmla="*/ 173 h 288"/>
                <a:gd name="T24" fmla="*/ 434 w 434"/>
                <a:gd name="T25" fmla="*/ 8 h 28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34" h="288">
                  <a:moveTo>
                    <a:pt x="433" y="8"/>
                  </a:moveTo>
                  <a:lnTo>
                    <a:pt x="36" y="0"/>
                  </a:lnTo>
                  <a:lnTo>
                    <a:pt x="22" y="47"/>
                  </a:lnTo>
                  <a:lnTo>
                    <a:pt x="0" y="89"/>
                  </a:lnTo>
                  <a:lnTo>
                    <a:pt x="9" y="102"/>
                  </a:lnTo>
                  <a:lnTo>
                    <a:pt x="104" y="156"/>
                  </a:lnTo>
                  <a:lnTo>
                    <a:pt x="95" y="190"/>
                  </a:lnTo>
                  <a:lnTo>
                    <a:pt x="180" y="249"/>
                  </a:lnTo>
                  <a:lnTo>
                    <a:pt x="244" y="249"/>
                  </a:lnTo>
                  <a:lnTo>
                    <a:pt x="316" y="287"/>
                  </a:lnTo>
                  <a:lnTo>
                    <a:pt x="425" y="283"/>
                  </a:lnTo>
                  <a:lnTo>
                    <a:pt x="433" y="173"/>
                  </a:lnTo>
                  <a:lnTo>
                    <a:pt x="433" y="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" name="Freeform 230"/>
            <p:cNvSpPr>
              <a:spLocks/>
            </p:cNvSpPr>
            <p:nvPr/>
          </p:nvSpPr>
          <p:spPr bwMode="auto">
            <a:xfrm>
              <a:off x="1375494" y="2830439"/>
              <a:ext cx="493209" cy="688236"/>
            </a:xfrm>
            <a:custGeom>
              <a:avLst/>
              <a:gdLst>
                <a:gd name="T0" fmla="*/ 5 w 318"/>
                <a:gd name="T1" fmla="*/ 0 h 464"/>
                <a:gd name="T2" fmla="*/ 0 w 318"/>
                <a:gd name="T3" fmla="*/ 59 h 464"/>
                <a:gd name="T4" fmla="*/ 9 w 318"/>
                <a:gd name="T5" fmla="*/ 59 h 464"/>
                <a:gd name="T6" fmla="*/ 0 w 318"/>
                <a:gd name="T7" fmla="*/ 295 h 464"/>
                <a:gd name="T8" fmla="*/ 0 w 318"/>
                <a:gd name="T9" fmla="*/ 459 h 464"/>
                <a:gd name="T10" fmla="*/ 312 w 318"/>
                <a:gd name="T11" fmla="*/ 463 h 464"/>
                <a:gd name="T12" fmla="*/ 312 w 318"/>
                <a:gd name="T13" fmla="*/ 311 h 464"/>
                <a:gd name="T14" fmla="*/ 317 w 318"/>
                <a:gd name="T15" fmla="*/ 85 h 464"/>
                <a:gd name="T16" fmla="*/ 308 w 318"/>
                <a:gd name="T17" fmla="*/ 80 h 464"/>
                <a:gd name="T18" fmla="*/ 308 w 318"/>
                <a:gd name="T19" fmla="*/ 8 h 464"/>
                <a:gd name="T20" fmla="*/ 5 w 318"/>
                <a:gd name="T21" fmla="*/ 0 h 46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18" h="464">
                  <a:moveTo>
                    <a:pt x="5" y="0"/>
                  </a:moveTo>
                  <a:lnTo>
                    <a:pt x="0" y="59"/>
                  </a:lnTo>
                  <a:lnTo>
                    <a:pt x="9" y="59"/>
                  </a:lnTo>
                  <a:lnTo>
                    <a:pt x="0" y="295"/>
                  </a:lnTo>
                  <a:lnTo>
                    <a:pt x="0" y="459"/>
                  </a:lnTo>
                  <a:lnTo>
                    <a:pt x="312" y="463"/>
                  </a:lnTo>
                  <a:lnTo>
                    <a:pt x="312" y="311"/>
                  </a:lnTo>
                  <a:lnTo>
                    <a:pt x="317" y="85"/>
                  </a:lnTo>
                  <a:lnTo>
                    <a:pt x="308" y="80"/>
                  </a:lnTo>
                  <a:lnTo>
                    <a:pt x="308" y="8"/>
                  </a:lnTo>
                  <a:lnTo>
                    <a:pt x="5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" name="Freeform 231"/>
            <p:cNvSpPr>
              <a:spLocks/>
            </p:cNvSpPr>
            <p:nvPr/>
          </p:nvSpPr>
          <p:spPr bwMode="auto">
            <a:xfrm>
              <a:off x="2588355" y="2640581"/>
              <a:ext cx="882503" cy="433114"/>
            </a:xfrm>
            <a:custGeom>
              <a:avLst/>
              <a:gdLst>
                <a:gd name="T0" fmla="*/ 568 w 569"/>
                <a:gd name="T1" fmla="*/ 0 h 292"/>
                <a:gd name="T2" fmla="*/ 0 w 569"/>
                <a:gd name="T3" fmla="*/ 0 h 292"/>
                <a:gd name="T4" fmla="*/ 0 w 569"/>
                <a:gd name="T5" fmla="*/ 291 h 292"/>
                <a:gd name="T6" fmla="*/ 464 w 569"/>
                <a:gd name="T7" fmla="*/ 291 h 292"/>
                <a:gd name="T8" fmla="*/ 464 w 569"/>
                <a:gd name="T9" fmla="*/ 228 h 292"/>
                <a:gd name="T10" fmla="*/ 563 w 569"/>
                <a:gd name="T11" fmla="*/ 228 h 292"/>
                <a:gd name="T12" fmla="*/ 568 w 569"/>
                <a:gd name="T13" fmla="*/ 0 h 2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9" h="292">
                  <a:moveTo>
                    <a:pt x="568" y="0"/>
                  </a:moveTo>
                  <a:lnTo>
                    <a:pt x="0" y="0"/>
                  </a:lnTo>
                  <a:lnTo>
                    <a:pt x="0" y="291"/>
                  </a:lnTo>
                  <a:lnTo>
                    <a:pt x="464" y="291"/>
                  </a:lnTo>
                  <a:lnTo>
                    <a:pt x="464" y="228"/>
                  </a:lnTo>
                  <a:lnTo>
                    <a:pt x="563" y="228"/>
                  </a:lnTo>
                  <a:lnTo>
                    <a:pt x="568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" name="Freeform 232"/>
            <p:cNvSpPr>
              <a:spLocks/>
            </p:cNvSpPr>
            <p:nvPr/>
          </p:nvSpPr>
          <p:spPr bwMode="auto">
            <a:xfrm>
              <a:off x="3463103" y="2428473"/>
              <a:ext cx="626593" cy="553259"/>
            </a:xfrm>
            <a:custGeom>
              <a:avLst/>
              <a:gdLst>
                <a:gd name="T0" fmla="*/ 5 w 404"/>
                <a:gd name="T1" fmla="*/ 0 h 373"/>
                <a:gd name="T2" fmla="*/ 5 w 404"/>
                <a:gd name="T3" fmla="*/ 144 h 373"/>
                <a:gd name="T4" fmla="*/ 0 w 404"/>
                <a:gd name="T5" fmla="*/ 372 h 373"/>
                <a:gd name="T6" fmla="*/ 403 w 404"/>
                <a:gd name="T7" fmla="*/ 372 h 373"/>
                <a:gd name="T8" fmla="*/ 403 w 404"/>
                <a:gd name="T9" fmla="*/ 0 h 373"/>
                <a:gd name="T10" fmla="*/ 5 w 404"/>
                <a:gd name="T11" fmla="*/ 0 h 3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04" h="373">
                  <a:moveTo>
                    <a:pt x="5" y="0"/>
                  </a:moveTo>
                  <a:lnTo>
                    <a:pt x="5" y="144"/>
                  </a:lnTo>
                  <a:lnTo>
                    <a:pt x="0" y="372"/>
                  </a:lnTo>
                  <a:lnTo>
                    <a:pt x="403" y="372"/>
                  </a:lnTo>
                  <a:lnTo>
                    <a:pt x="403" y="0"/>
                  </a:lnTo>
                  <a:lnTo>
                    <a:pt x="5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" name="Freeform 233"/>
            <p:cNvSpPr>
              <a:spLocks/>
            </p:cNvSpPr>
            <p:nvPr/>
          </p:nvSpPr>
          <p:spPr bwMode="auto">
            <a:xfrm>
              <a:off x="1195581" y="3508292"/>
              <a:ext cx="663816" cy="344118"/>
            </a:xfrm>
            <a:custGeom>
              <a:avLst/>
              <a:gdLst>
                <a:gd name="T0" fmla="*/ 116 w 428"/>
                <a:gd name="T1" fmla="*/ 0 h 232"/>
                <a:gd name="T2" fmla="*/ 108 w 428"/>
                <a:gd name="T3" fmla="*/ 109 h 232"/>
                <a:gd name="T4" fmla="*/ 0 w 428"/>
                <a:gd name="T5" fmla="*/ 113 h 232"/>
                <a:gd name="T6" fmla="*/ 22 w 428"/>
                <a:gd name="T7" fmla="*/ 164 h 232"/>
                <a:gd name="T8" fmla="*/ 130 w 428"/>
                <a:gd name="T9" fmla="*/ 231 h 232"/>
                <a:gd name="T10" fmla="*/ 166 w 428"/>
                <a:gd name="T11" fmla="*/ 181 h 232"/>
                <a:gd name="T12" fmla="*/ 184 w 428"/>
                <a:gd name="T13" fmla="*/ 92 h 232"/>
                <a:gd name="T14" fmla="*/ 193 w 428"/>
                <a:gd name="T15" fmla="*/ 80 h 232"/>
                <a:gd name="T16" fmla="*/ 207 w 428"/>
                <a:gd name="T17" fmla="*/ 67 h 232"/>
                <a:gd name="T18" fmla="*/ 427 w 428"/>
                <a:gd name="T19" fmla="*/ 71 h 232"/>
                <a:gd name="T20" fmla="*/ 427 w 428"/>
                <a:gd name="T21" fmla="*/ 4 h 232"/>
                <a:gd name="T22" fmla="*/ 116 w 428"/>
                <a:gd name="T23" fmla="*/ 0 h 2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28" h="232">
                  <a:moveTo>
                    <a:pt x="116" y="0"/>
                  </a:moveTo>
                  <a:lnTo>
                    <a:pt x="108" y="109"/>
                  </a:lnTo>
                  <a:lnTo>
                    <a:pt x="0" y="113"/>
                  </a:lnTo>
                  <a:lnTo>
                    <a:pt x="22" y="164"/>
                  </a:lnTo>
                  <a:lnTo>
                    <a:pt x="130" y="231"/>
                  </a:lnTo>
                  <a:lnTo>
                    <a:pt x="166" y="181"/>
                  </a:lnTo>
                  <a:lnTo>
                    <a:pt x="184" y="92"/>
                  </a:lnTo>
                  <a:lnTo>
                    <a:pt x="193" y="80"/>
                  </a:lnTo>
                  <a:lnTo>
                    <a:pt x="207" y="67"/>
                  </a:lnTo>
                  <a:lnTo>
                    <a:pt x="427" y="71"/>
                  </a:lnTo>
                  <a:lnTo>
                    <a:pt x="427" y="4"/>
                  </a:lnTo>
                  <a:lnTo>
                    <a:pt x="116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" name="Freeform 234"/>
            <p:cNvSpPr>
              <a:spLocks/>
            </p:cNvSpPr>
            <p:nvPr/>
          </p:nvSpPr>
          <p:spPr bwMode="auto">
            <a:xfrm>
              <a:off x="3190132" y="2980249"/>
              <a:ext cx="1093436" cy="556226"/>
            </a:xfrm>
            <a:custGeom>
              <a:avLst/>
              <a:gdLst>
                <a:gd name="T0" fmla="*/ 0 w 705"/>
                <a:gd name="T1" fmla="*/ 63 h 375"/>
                <a:gd name="T2" fmla="*/ 0 w 705"/>
                <a:gd name="T3" fmla="*/ 374 h 375"/>
                <a:gd name="T4" fmla="*/ 704 w 705"/>
                <a:gd name="T5" fmla="*/ 374 h 375"/>
                <a:gd name="T6" fmla="*/ 704 w 705"/>
                <a:gd name="T7" fmla="*/ 0 h 375"/>
                <a:gd name="T8" fmla="*/ 76 w 705"/>
                <a:gd name="T9" fmla="*/ 0 h 375"/>
                <a:gd name="T10" fmla="*/ 76 w 705"/>
                <a:gd name="T11" fmla="*/ 63 h 375"/>
                <a:gd name="T12" fmla="*/ 0 w 705"/>
                <a:gd name="T13" fmla="*/ 6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05" h="375">
                  <a:moveTo>
                    <a:pt x="0" y="63"/>
                  </a:moveTo>
                  <a:lnTo>
                    <a:pt x="0" y="374"/>
                  </a:lnTo>
                  <a:lnTo>
                    <a:pt x="704" y="374"/>
                  </a:lnTo>
                  <a:lnTo>
                    <a:pt x="704" y="0"/>
                  </a:lnTo>
                  <a:lnTo>
                    <a:pt x="76" y="0"/>
                  </a:lnTo>
                  <a:lnTo>
                    <a:pt x="76" y="63"/>
                  </a:lnTo>
                  <a:lnTo>
                    <a:pt x="0" y="63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Freeform 235"/>
            <p:cNvSpPr>
              <a:spLocks/>
            </p:cNvSpPr>
            <p:nvPr/>
          </p:nvSpPr>
          <p:spPr bwMode="auto">
            <a:xfrm>
              <a:off x="4463480" y="2949100"/>
              <a:ext cx="544391" cy="332252"/>
            </a:xfrm>
            <a:custGeom>
              <a:avLst/>
              <a:gdLst>
                <a:gd name="T0" fmla="*/ 0 w 318"/>
                <a:gd name="T1" fmla="*/ 75 h 224"/>
                <a:gd name="T2" fmla="*/ 0 w 318"/>
                <a:gd name="T3" fmla="*/ 148 h 224"/>
                <a:gd name="T4" fmla="*/ 185 w 318"/>
                <a:gd name="T5" fmla="*/ 148 h 224"/>
                <a:gd name="T6" fmla="*/ 185 w 318"/>
                <a:gd name="T7" fmla="*/ 223 h 224"/>
                <a:gd name="T8" fmla="*/ 350 w 318"/>
                <a:gd name="T9" fmla="*/ 223 h 224"/>
                <a:gd name="T10" fmla="*/ 350 w 318"/>
                <a:gd name="T11" fmla="*/ 0 h 224"/>
                <a:gd name="T12" fmla="*/ 6 w 318"/>
                <a:gd name="T13" fmla="*/ 0 h 224"/>
                <a:gd name="T14" fmla="*/ 0 w 318"/>
                <a:gd name="T15" fmla="*/ 75 h 2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18" h="224">
                  <a:moveTo>
                    <a:pt x="0" y="75"/>
                  </a:moveTo>
                  <a:lnTo>
                    <a:pt x="0" y="148"/>
                  </a:lnTo>
                  <a:lnTo>
                    <a:pt x="168" y="148"/>
                  </a:lnTo>
                  <a:lnTo>
                    <a:pt x="168" y="223"/>
                  </a:lnTo>
                  <a:lnTo>
                    <a:pt x="317" y="223"/>
                  </a:lnTo>
                  <a:lnTo>
                    <a:pt x="317" y="0"/>
                  </a:lnTo>
                  <a:lnTo>
                    <a:pt x="5" y="0"/>
                  </a:lnTo>
                  <a:lnTo>
                    <a:pt x="0" y="75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Freeform 236"/>
            <p:cNvSpPr>
              <a:spLocks/>
            </p:cNvSpPr>
            <p:nvPr/>
          </p:nvSpPr>
          <p:spPr bwMode="auto">
            <a:xfrm>
              <a:off x="5774052" y="2652447"/>
              <a:ext cx="741365" cy="848429"/>
            </a:xfrm>
            <a:custGeom>
              <a:avLst/>
              <a:gdLst>
                <a:gd name="T0" fmla="*/ 5 w 478"/>
                <a:gd name="T1" fmla="*/ 571 h 571"/>
                <a:gd name="T2" fmla="*/ 238 w 478"/>
                <a:gd name="T3" fmla="*/ 563 h 571"/>
                <a:gd name="T4" fmla="*/ 243 w 478"/>
                <a:gd name="T5" fmla="*/ 541 h 571"/>
                <a:gd name="T6" fmla="*/ 279 w 478"/>
                <a:gd name="T7" fmla="*/ 415 h 571"/>
                <a:gd name="T8" fmla="*/ 341 w 478"/>
                <a:gd name="T9" fmla="*/ 376 h 571"/>
                <a:gd name="T10" fmla="*/ 324 w 478"/>
                <a:gd name="T11" fmla="*/ 369 h 571"/>
                <a:gd name="T12" fmla="*/ 346 w 478"/>
                <a:gd name="T13" fmla="*/ 326 h 571"/>
                <a:gd name="T14" fmla="*/ 332 w 478"/>
                <a:gd name="T15" fmla="*/ 318 h 571"/>
                <a:gd name="T16" fmla="*/ 378 w 478"/>
                <a:gd name="T17" fmla="*/ 233 h 571"/>
                <a:gd name="T18" fmla="*/ 391 w 478"/>
                <a:gd name="T19" fmla="*/ 240 h 571"/>
                <a:gd name="T20" fmla="*/ 428 w 478"/>
                <a:gd name="T21" fmla="*/ 186 h 571"/>
                <a:gd name="T22" fmla="*/ 409 w 478"/>
                <a:gd name="T23" fmla="*/ 169 h 571"/>
                <a:gd name="T24" fmla="*/ 418 w 478"/>
                <a:gd name="T25" fmla="*/ 144 h 571"/>
                <a:gd name="T26" fmla="*/ 436 w 478"/>
                <a:gd name="T27" fmla="*/ 156 h 571"/>
                <a:gd name="T28" fmla="*/ 454 w 478"/>
                <a:gd name="T29" fmla="*/ 127 h 571"/>
                <a:gd name="T30" fmla="*/ 432 w 478"/>
                <a:gd name="T31" fmla="*/ 114 h 571"/>
                <a:gd name="T32" fmla="*/ 432 w 478"/>
                <a:gd name="T33" fmla="*/ 59 h 571"/>
                <a:gd name="T34" fmla="*/ 445 w 478"/>
                <a:gd name="T35" fmla="*/ 59 h 571"/>
                <a:gd name="T36" fmla="*/ 454 w 478"/>
                <a:gd name="T37" fmla="*/ 89 h 571"/>
                <a:gd name="T38" fmla="*/ 472 w 478"/>
                <a:gd name="T39" fmla="*/ 64 h 571"/>
                <a:gd name="T40" fmla="*/ 477 w 478"/>
                <a:gd name="T41" fmla="*/ 34 h 571"/>
                <a:gd name="T42" fmla="*/ 454 w 478"/>
                <a:gd name="T43" fmla="*/ 0 h 571"/>
                <a:gd name="T44" fmla="*/ 418 w 478"/>
                <a:gd name="T45" fmla="*/ 0 h 571"/>
                <a:gd name="T46" fmla="*/ 418 w 478"/>
                <a:gd name="T47" fmla="*/ 21 h 571"/>
                <a:gd name="T48" fmla="*/ 396 w 478"/>
                <a:gd name="T49" fmla="*/ 17 h 571"/>
                <a:gd name="T50" fmla="*/ 360 w 478"/>
                <a:gd name="T51" fmla="*/ 76 h 571"/>
                <a:gd name="T52" fmla="*/ 386 w 478"/>
                <a:gd name="T53" fmla="*/ 93 h 571"/>
                <a:gd name="T54" fmla="*/ 341 w 478"/>
                <a:gd name="T55" fmla="*/ 105 h 571"/>
                <a:gd name="T56" fmla="*/ 341 w 478"/>
                <a:gd name="T57" fmla="*/ 127 h 571"/>
                <a:gd name="T58" fmla="*/ 310 w 478"/>
                <a:gd name="T59" fmla="*/ 118 h 571"/>
                <a:gd name="T60" fmla="*/ 256 w 478"/>
                <a:gd name="T61" fmla="*/ 237 h 571"/>
                <a:gd name="T62" fmla="*/ 193 w 478"/>
                <a:gd name="T63" fmla="*/ 360 h 571"/>
                <a:gd name="T64" fmla="*/ 221 w 478"/>
                <a:gd name="T65" fmla="*/ 373 h 571"/>
                <a:gd name="T66" fmla="*/ 202 w 478"/>
                <a:gd name="T67" fmla="*/ 389 h 571"/>
                <a:gd name="T68" fmla="*/ 176 w 478"/>
                <a:gd name="T69" fmla="*/ 381 h 571"/>
                <a:gd name="T70" fmla="*/ 103 w 478"/>
                <a:gd name="T71" fmla="*/ 432 h 571"/>
                <a:gd name="T72" fmla="*/ 103 w 478"/>
                <a:gd name="T73" fmla="*/ 415 h 571"/>
                <a:gd name="T74" fmla="*/ 90 w 478"/>
                <a:gd name="T75" fmla="*/ 419 h 571"/>
                <a:gd name="T76" fmla="*/ 81 w 478"/>
                <a:gd name="T77" fmla="*/ 427 h 571"/>
                <a:gd name="T78" fmla="*/ 54 w 478"/>
                <a:gd name="T79" fmla="*/ 457 h 571"/>
                <a:gd name="T80" fmla="*/ 36 w 478"/>
                <a:gd name="T81" fmla="*/ 487 h 571"/>
                <a:gd name="T82" fmla="*/ 14 w 478"/>
                <a:gd name="T83" fmla="*/ 516 h 571"/>
                <a:gd name="T84" fmla="*/ 0 w 478"/>
                <a:gd name="T85" fmla="*/ 550 h 571"/>
                <a:gd name="T86" fmla="*/ 0 w 478"/>
                <a:gd name="T87" fmla="*/ 558 h 571"/>
                <a:gd name="T88" fmla="*/ 5 w 478"/>
                <a:gd name="T89" fmla="*/ 571 h 57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78" h="571">
                  <a:moveTo>
                    <a:pt x="5" y="570"/>
                  </a:moveTo>
                  <a:lnTo>
                    <a:pt x="238" y="562"/>
                  </a:lnTo>
                  <a:lnTo>
                    <a:pt x="243" y="540"/>
                  </a:lnTo>
                  <a:lnTo>
                    <a:pt x="279" y="414"/>
                  </a:lnTo>
                  <a:lnTo>
                    <a:pt x="341" y="375"/>
                  </a:lnTo>
                  <a:lnTo>
                    <a:pt x="324" y="368"/>
                  </a:lnTo>
                  <a:lnTo>
                    <a:pt x="346" y="325"/>
                  </a:lnTo>
                  <a:lnTo>
                    <a:pt x="332" y="317"/>
                  </a:lnTo>
                  <a:lnTo>
                    <a:pt x="378" y="233"/>
                  </a:lnTo>
                  <a:lnTo>
                    <a:pt x="391" y="240"/>
                  </a:lnTo>
                  <a:lnTo>
                    <a:pt x="428" y="186"/>
                  </a:lnTo>
                  <a:lnTo>
                    <a:pt x="409" y="169"/>
                  </a:lnTo>
                  <a:lnTo>
                    <a:pt x="418" y="144"/>
                  </a:lnTo>
                  <a:lnTo>
                    <a:pt x="436" y="156"/>
                  </a:lnTo>
                  <a:lnTo>
                    <a:pt x="454" y="127"/>
                  </a:lnTo>
                  <a:lnTo>
                    <a:pt x="432" y="114"/>
                  </a:lnTo>
                  <a:lnTo>
                    <a:pt x="432" y="59"/>
                  </a:lnTo>
                  <a:lnTo>
                    <a:pt x="445" y="59"/>
                  </a:lnTo>
                  <a:lnTo>
                    <a:pt x="454" y="89"/>
                  </a:lnTo>
                  <a:lnTo>
                    <a:pt x="472" y="64"/>
                  </a:lnTo>
                  <a:lnTo>
                    <a:pt x="477" y="34"/>
                  </a:lnTo>
                  <a:lnTo>
                    <a:pt x="454" y="0"/>
                  </a:lnTo>
                  <a:lnTo>
                    <a:pt x="418" y="0"/>
                  </a:lnTo>
                  <a:lnTo>
                    <a:pt x="418" y="21"/>
                  </a:lnTo>
                  <a:lnTo>
                    <a:pt x="396" y="17"/>
                  </a:lnTo>
                  <a:lnTo>
                    <a:pt x="360" y="76"/>
                  </a:lnTo>
                  <a:lnTo>
                    <a:pt x="386" y="93"/>
                  </a:lnTo>
                  <a:lnTo>
                    <a:pt x="341" y="105"/>
                  </a:lnTo>
                  <a:lnTo>
                    <a:pt x="341" y="127"/>
                  </a:lnTo>
                  <a:lnTo>
                    <a:pt x="310" y="118"/>
                  </a:lnTo>
                  <a:lnTo>
                    <a:pt x="256" y="237"/>
                  </a:lnTo>
                  <a:lnTo>
                    <a:pt x="193" y="359"/>
                  </a:lnTo>
                  <a:lnTo>
                    <a:pt x="221" y="372"/>
                  </a:lnTo>
                  <a:lnTo>
                    <a:pt x="202" y="388"/>
                  </a:lnTo>
                  <a:lnTo>
                    <a:pt x="176" y="380"/>
                  </a:lnTo>
                  <a:lnTo>
                    <a:pt x="103" y="431"/>
                  </a:lnTo>
                  <a:lnTo>
                    <a:pt x="103" y="414"/>
                  </a:lnTo>
                  <a:lnTo>
                    <a:pt x="90" y="418"/>
                  </a:lnTo>
                  <a:lnTo>
                    <a:pt x="81" y="426"/>
                  </a:lnTo>
                  <a:lnTo>
                    <a:pt x="54" y="456"/>
                  </a:lnTo>
                  <a:lnTo>
                    <a:pt x="36" y="486"/>
                  </a:lnTo>
                  <a:lnTo>
                    <a:pt x="14" y="515"/>
                  </a:lnTo>
                  <a:lnTo>
                    <a:pt x="0" y="549"/>
                  </a:lnTo>
                  <a:lnTo>
                    <a:pt x="0" y="557"/>
                  </a:lnTo>
                  <a:lnTo>
                    <a:pt x="5" y="57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" name="Freeform 237"/>
            <p:cNvSpPr>
              <a:spLocks/>
            </p:cNvSpPr>
            <p:nvPr/>
          </p:nvSpPr>
          <p:spPr bwMode="auto">
            <a:xfrm>
              <a:off x="1397208" y="3607671"/>
              <a:ext cx="590921" cy="732734"/>
            </a:xfrm>
            <a:custGeom>
              <a:avLst/>
              <a:gdLst>
                <a:gd name="T0" fmla="*/ 298 w 381"/>
                <a:gd name="T1" fmla="*/ 4 h 494"/>
                <a:gd name="T2" fmla="*/ 77 w 381"/>
                <a:gd name="T3" fmla="*/ 0 h 494"/>
                <a:gd name="T4" fmla="*/ 63 w 381"/>
                <a:gd name="T5" fmla="*/ 13 h 494"/>
                <a:gd name="T6" fmla="*/ 54 w 381"/>
                <a:gd name="T7" fmla="*/ 25 h 494"/>
                <a:gd name="T8" fmla="*/ 36 w 381"/>
                <a:gd name="T9" fmla="*/ 114 h 494"/>
                <a:gd name="T10" fmla="*/ 0 w 381"/>
                <a:gd name="T11" fmla="*/ 164 h 494"/>
                <a:gd name="T12" fmla="*/ 54 w 381"/>
                <a:gd name="T13" fmla="*/ 198 h 494"/>
                <a:gd name="T14" fmla="*/ 77 w 381"/>
                <a:gd name="T15" fmla="*/ 202 h 494"/>
                <a:gd name="T16" fmla="*/ 90 w 381"/>
                <a:gd name="T17" fmla="*/ 215 h 494"/>
                <a:gd name="T18" fmla="*/ 118 w 381"/>
                <a:gd name="T19" fmla="*/ 245 h 494"/>
                <a:gd name="T20" fmla="*/ 113 w 381"/>
                <a:gd name="T21" fmla="*/ 266 h 494"/>
                <a:gd name="T22" fmla="*/ 144 w 381"/>
                <a:gd name="T23" fmla="*/ 295 h 494"/>
                <a:gd name="T24" fmla="*/ 135 w 381"/>
                <a:gd name="T25" fmla="*/ 329 h 494"/>
                <a:gd name="T26" fmla="*/ 177 w 381"/>
                <a:gd name="T27" fmla="*/ 354 h 494"/>
                <a:gd name="T28" fmla="*/ 185 w 381"/>
                <a:gd name="T29" fmla="*/ 354 h 494"/>
                <a:gd name="T30" fmla="*/ 199 w 381"/>
                <a:gd name="T31" fmla="*/ 379 h 494"/>
                <a:gd name="T32" fmla="*/ 352 w 381"/>
                <a:gd name="T33" fmla="*/ 493 h 494"/>
                <a:gd name="T34" fmla="*/ 362 w 381"/>
                <a:gd name="T35" fmla="*/ 425 h 494"/>
                <a:gd name="T36" fmla="*/ 352 w 381"/>
                <a:gd name="T37" fmla="*/ 413 h 494"/>
                <a:gd name="T38" fmla="*/ 330 w 381"/>
                <a:gd name="T39" fmla="*/ 401 h 494"/>
                <a:gd name="T40" fmla="*/ 330 w 381"/>
                <a:gd name="T41" fmla="*/ 350 h 494"/>
                <a:gd name="T42" fmla="*/ 375 w 381"/>
                <a:gd name="T43" fmla="*/ 307 h 494"/>
                <a:gd name="T44" fmla="*/ 380 w 381"/>
                <a:gd name="T45" fmla="*/ 8 h 494"/>
                <a:gd name="T46" fmla="*/ 298 w 381"/>
                <a:gd name="T47" fmla="*/ 4 h 49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81" h="494">
                  <a:moveTo>
                    <a:pt x="298" y="4"/>
                  </a:moveTo>
                  <a:lnTo>
                    <a:pt x="77" y="0"/>
                  </a:lnTo>
                  <a:lnTo>
                    <a:pt x="63" y="13"/>
                  </a:lnTo>
                  <a:lnTo>
                    <a:pt x="54" y="25"/>
                  </a:lnTo>
                  <a:lnTo>
                    <a:pt x="36" y="114"/>
                  </a:lnTo>
                  <a:lnTo>
                    <a:pt x="0" y="164"/>
                  </a:lnTo>
                  <a:lnTo>
                    <a:pt x="54" y="198"/>
                  </a:lnTo>
                  <a:lnTo>
                    <a:pt x="77" y="202"/>
                  </a:lnTo>
                  <a:lnTo>
                    <a:pt x="90" y="215"/>
                  </a:lnTo>
                  <a:lnTo>
                    <a:pt x="118" y="245"/>
                  </a:lnTo>
                  <a:lnTo>
                    <a:pt x="113" y="266"/>
                  </a:lnTo>
                  <a:lnTo>
                    <a:pt x="144" y="295"/>
                  </a:lnTo>
                  <a:lnTo>
                    <a:pt x="135" y="329"/>
                  </a:lnTo>
                  <a:lnTo>
                    <a:pt x="177" y="354"/>
                  </a:lnTo>
                  <a:lnTo>
                    <a:pt x="185" y="354"/>
                  </a:lnTo>
                  <a:lnTo>
                    <a:pt x="199" y="379"/>
                  </a:lnTo>
                  <a:lnTo>
                    <a:pt x="352" y="493"/>
                  </a:lnTo>
                  <a:lnTo>
                    <a:pt x="362" y="425"/>
                  </a:lnTo>
                  <a:lnTo>
                    <a:pt x="352" y="413"/>
                  </a:lnTo>
                  <a:lnTo>
                    <a:pt x="330" y="401"/>
                  </a:lnTo>
                  <a:lnTo>
                    <a:pt x="330" y="350"/>
                  </a:lnTo>
                  <a:lnTo>
                    <a:pt x="375" y="307"/>
                  </a:lnTo>
                  <a:lnTo>
                    <a:pt x="380" y="8"/>
                  </a:lnTo>
                  <a:lnTo>
                    <a:pt x="298" y="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" name="Freeform 238"/>
            <p:cNvSpPr>
              <a:spLocks/>
            </p:cNvSpPr>
            <p:nvPr/>
          </p:nvSpPr>
          <p:spPr bwMode="auto">
            <a:xfrm>
              <a:off x="2341750" y="3628437"/>
              <a:ext cx="849933" cy="688236"/>
            </a:xfrm>
            <a:custGeom>
              <a:avLst/>
              <a:gdLst>
                <a:gd name="T0" fmla="*/ 0 w 548"/>
                <a:gd name="T1" fmla="*/ 0 h 464"/>
                <a:gd name="T2" fmla="*/ 0 w 548"/>
                <a:gd name="T3" fmla="*/ 450 h 464"/>
                <a:gd name="T4" fmla="*/ 113 w 548"/>
                <a:gd name="T5" fmla="*/ 463 h 464"/>
                <a:gd name="T6" fmla="*/ 113 w 548"/>
                <a:gd name="T7" fmla="*/ 421 h 464"/>
                <a:gd name="T8" fmla="*/ 140 w 548"/>
                <a:gd name="T9" fmla="*/ 391 h 464"/>
                <a:gd name="T10" fmla="*/ 547 w 548"/>
                <a:gd name="T11" fmla="*/ 391 h 464"/>
                <a:gd name="T12" fmla="*/ 547 w 548"/>
                <a:gd name="T13" fmla="*/ 156 h 464"/>
                <a:gd name="T14" fmla="*/ 226 w 548"/>
                <a:gd name="T15" fmla="*/ 156 h 464"/>
                <a:gd name="T16" fmla="*/ 231 w 548"/>
                <a:gd name="T17" fmla="*/ 85 h 464"/>
                <a:gd name="T18" fmla="*/ 158 w 548"/>
                <a:gd name="T19" fmla="*/ 85 h 464"/>
                <a:gd name="T20" fmla="*/ 158 w 548"/>
                <a:gd name="T21" fmla="*/ 4 h 464"/>
                <a:gd name="T22" fmla="*/ 0 w 548"/>
                <a:gd name="T23" fmla="*/ 0 h 46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48" h="464">
                  <a:moveTo>
                    <a:pt x="0" y="0"/>
                  </a:moveTo>
                  <a:lnTo>
                    <a:pt x="0" y="450"/>
                  </a:lnTo>
                  <a:lnTo>
                    <a:pt x="113" y="463"/>
                  </a:lnTo>
                  <a:lnTo>
                    <a:pt x="113" y="421"/>
                  </a:lnTo>
                  <a:lnTo>
                    <a:pt x="140" y="391"/>
                  </a:lnTo>
                  <a:lnTo>
                    <a:pt x="547" y="391"/>
                  </a:lnTo>
                  <a:lnTo>
                    <a:pt x="547" y="156"/>
                  </a:lnTo>
                  <a:lnTo>
                    <a:pt x="226" y="156"/>
                  </a:lnTo>
                  <a:lnTo>
                    <a:pt x="231" y="85"/>
                  </a:lnTo>
                  <a:lnTo>
                    <a:pt x="158" y="85"/>
                  </a:lnTo>
                  <a:lnTo>
                    <a:pt x="158" y="4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" name="Freeform 239"/>
            <p:cNvSpPr>
              <a:spLocks/>
            </p:cNvSpPr>
            <p:nvPr/>
          </p:nvSpPr>
          <p:spPr bwMode="auto">
            <a:xfrm>
              <a:off x="3190132" y="3536475"/>
              <a:ext cx="589370" cy="560675"/>
            </a:xfrm>
            <a:custGeom>
              <a:avLst/>
              <a:gdLst>
                <a:gd name="T0" fmla="*/ 0 w 380"/>
                <a:gd name="T1" fmla="*/ 0 h 379"/>
                <a:gd name="T2" fmla="*/ 0 w 380"/>
                <a:gd name="T3" fmla="*/ 377 h 379"/>
                <a:gd name="T4" fmla="*/ 379 w 380"/>
                <a:gd name="T5" fmla="*/ 377 h 379"/>
                <a:gd name="T6" fmla="*/ 379 w 380"/>
                <a:gd name="T7" fmla="*/ 147 h 379"/>
                <a:gd name="T8" fmla="*/ 316 w 380"/>
                <a:gd name="T9" fmla="*/ 147 h 379"/>
                <a:gd name="T10" fmla="*/ 316 w 380"/>
                <a:gd name="T11" fmla="*/ 0 h 379"/>
                <a:gd name="T12" fmla="*/ 0 w 380"/>
                <a:gd name="T13" fmla="*/ 0 h 3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80" h="379">
                  <a:moveTo>
                    <a:pt x="0" y="0"/>
                  </a:moveTo>
                  <a:lnTo>
                    <a:pt x="0" y="378"/>
                  </a:lnTo>
                  <a:lnTo>
                    <a:pt x="379" y="378"/>
                  </a:lnTo>
                  <a:lnTo>
                    <a:pt x="379" y="147"/>
                  </a:lnTo>
                  <a:lnTo>
                    <a:pt x="316" y="147"/>
                  </a:lnTo>
                  <a:lnTo>
                    <a:pt x="31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" name="Freeform 240"/>
            <p:cNvSpPr>
              <a:spLocks/>
            </p:cNvSpPr>
            <p:nvPr/>
          </p:nvSpPr>
          <p:spPr bwMode="auto">
            <a:xfrm>
              <a:off x="3680239" y="3536475"/>
              <a:ext cx="603328" cy="560675"/>
            </a:xfrm>
            <a:custGeom>
              <a:avLst/>
              <a:gdLst>
                <a:gd name="T0" fmla="*/ 0 w 390"/>
                <a:gd name="T1" fmla="*/ 0 h 379"/>
                <a:gd name="T2" fmla="*/ 0 w 390"/>
                <a:gd name="T3" fmla="*/ 147 h 379"/>
                <a:gd name="T4" fmla="*/ 63 w 390"/>
                <a:gd name="T5" fmla="*/ 147 h 379"/>
                <a:gd name="T6" fmla="*/ 63 w 390"/>
                <a:gd name="T7" fmla="*/ 377 h 379"/>
                <a:gd name="T8" fmla="*/ 388 w 390"/>
                <a:gd name="T9" fmla="*/ 377 h 379"/>
                <a:gd name="T10" fmla="*/ 388 w 390"/>
                <a:gd name="T11" fmla="*/ 0 h 379"/>
                <a:gd name="T12" fmla="*/ 0 w 390"/>
                <a:gd name="T13" fmla="*/ 0 h 3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90" h="379">
                  <a:moveTo>
                    <a:pt x="0" y="0"/>
                  </a:moveTo>
                  <a:lnTo>
                    <a:pt x="0" y="147"/>
                  </a:lnTo>
                  <a:lnTo>
                    <a:pt x="63" y="147"/>
                  </a:lnTo>
                  <a:lnTo>
                    <a:pt x="63" y="378"/>
                  </a:lnTo>
                  <a:lnTo>
                    <a:pt x="389" y="378"/>
                  </a:lnTo>
                  <a:lnTo>
                    <a:pt x="389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" name="Freeform 241"/>
            <p:cNvSpPr>
              <a:spLocks/>
            </p:cNvSpPr>
            <p:nvPr/>
          </p:nvSpPr>
          <p:spPr bwMode="auto">
            <a:xfrm>
              <a:off x="5256027" y="3502359"/>
              <a:ext cx="483903" cy="563642"/>
            </a:xfrm>
            <a:custGeom>
              <a:avLst/>
              <a:gdLst>
                <a:gd name="T0" fmla="*/ 162 w 311"/>
                <a:gd name="T1" fmla="*/ 0 h 380"/>
                <a:gd name="T2" fmla="*/ 0 w 311"/>
                <a:gd name="T3" fmla="*/ 4 h 380"/>
                <a:gd name="T4" fmla="*/ 0 w 311"/>
                <a:gd name="T5" fmla="*/ 84 h 380"/>
                <a:gd name="T6" fmla="*/ 36 w 311"/>
                <a:gd name="T7" fmla="*/ 84 h 380"/>
                <a:gd name="T8" fmla="*/ 31 w 311"/>
                <a:gd name="T9" fmla="*/ 379 h 380"/>
                <a:gd name="T10" fmla="*/ 135 w 311"/>
                <a:gd name="T11" fmla="*/ 379 h 380"/>
                <a:gd name="T12" fmla="*/ 235 w 311"/>
                <a:gd name="T13" fmla="*/ 375 h 380"/>
                <a:gd name="T14" fmla="*/ 235 w 311"/>
                <a:gd name="T15" fmla="*/ 299 h 380"/>
                <a:gd name="T16" fmla="*/ 311 w 311"/>
                <a:gd name="T17" fmla="*/ 295 h 380"/>
                <a:gd name="T18" fmla="*/ 311 w 311"/>
                <a:gd name="T19" fmla="*/ 13 h 380"/>
                <a:gd name="T20" fmla="*/ 230 w 311"/>
                <a:gd name="T21" fmla="*/ 88 h 380"/>
                <a:gd name="T22" fmla="*/ 221 w 311"/>
                <a:gd name="T23" fmla="*/ 88 h 380"/>
                <a:gd name="T24" fmla="*/ 221 w 311"/>
                <a:gd name="T25" fmla="*/ 105 h 380"/>
                <a:gd name="T26" fmla="*/ 167 w 311"/>
                <a:gd name="T27" fmla="*/ 131 h 380"/>
                <a:gd name="T28" fmla="*/ 139 w 311"/>
                <a:gd name="T29" fmla="*/ 105 h 380"/>
                <a:gd name="T30" fmla="*/ 139 w 311"/>
                <a:gd name="T31" fmla="*/ 88 h 380"/>
                <a:gd name="T32" fmla="*/ 153 w 311"/>
                <a:gd name="T33" fmla="*/ 68 h 380"/>
                <a:gd name="T34" fmla="*/ 162 w 311"/>
                <a:gd name="T35" fmla="*/ 0 h 38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11" h="380">
                  <a:moveTo>
                    <a:pt x="161" y="0"/>
                  </a:moveTo>
                  <a:lnTo>
                    <a:pt x="0" y="4"/>
                  </a:lnTo>
                  <a:lnTo>
                    <a:pt x="0" y="84"/>
                  </a:lnTo>
                  <a:lnTo>
                    <a:pt x="36" y="84"/>
                  </a:lnTo>
                  <a:lnTo>
                    <a:pt x="31" y="379"/>
                  </a:lnTo>
                  <a:lnTo>
                    <a:pt x="135" y="379"/>
                  </a:lnTo>
                  <a:lnTo>
                    <a:pt x="234" y="375"/>
                  </a:lnTo>
                  <a:lnTo>
                    <a:pt x="234" y="299"/>
                  </a:lnTo>
                  <a:lnTo>
                    <a:pt x="310" y="295"/>
                  </a:lnTo>
                  <a:lnTo>
                    <a:pt x="310" y="13"/>
                  </a:lnTo>
                  <a:lnTo>
                    <a:pt x="229" y="88"/>
                  </a:lnTo>
                  <a:lnTo>
                    <a:pt x="220" y="88"/>
                  </a:lnTo>
                  <a:lnTo>
                    <a:pt x="220" y="105"/>
                  </a:lnTo>
                  <a:lnTo>
                    <a:pt x="166" y="131"/>
                  </a:lnTo>
                  <a:lnTo>
                    <a:pt x="139" y="105"/>
                  </a:lnTo>
                  <a:lnTo>
                    <a:pt x="139" y="88"/>
                  </a:lnTo>
                  <a:lnTo>
                    <a:pt x="153" y="68"/>
                  </a:lnTo>
                  <a:lnTo>
                    <a:pt x="161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Freeform 242"/>
            <p:cNvSpPr>
              <a:spLocks/>
            </p:cNvSpPr>
            <p:nvPr/>
          </p:nvSpPr>
          <p:spPr bwMode="auto">
            <a:xfrm>
              <a:off x="5736829" y="3483077"/>
              <a:ext cx="406355" cy="458330"/>
            </a:xfrm>
            <a:custGeom>
              <a:avLst/>
              <a:gdLst>
                <a:gd name="T0" fmla="*/ 27 w 262"/>
                <a:gd name="T1" fmla="*/ 8 h 309"/>
                <a:gd name="T2" fmla="*/ 0 w 262"/>
                <a:gd name="T3" fmla="*/ 25 h 309"/>
                <a:gd name="T4" fmla="*/ 0 w 262"/>
                <a:gd name="T5" fmla="*/ 308 h 309"/>
                <a:gd name="T6" fmla="*/ 158 w 262"/>
                <a:gd name="T7" fmla="*/ 300 h 309"/>
                <a:gd name="T8" fmla="*/ 185 w 262"/>
                <a:gd name="T9" fmla="*/ 199 h 309"/>
                <a:gd name="T10" fmla="*/ 202 w 262"/>
                <a:gd name="T11" fmla="*/ 105 h 309"/>
                <a:gd name="T12" fmla="*/ 261 w 262"/>
                <a:gd name="T13" fmla="*/ 0 h 309"/>
                <a:gd name="T14" fmla="*/ 27 w 262"/>
                <a:gd name="T15" fmla="*/ 8 h 30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62" h="309">
                  <a:moveTo>
                    <a:pt x="27" y="8"/>
                  </a:moveTo>
                  <a:lnTo>
                    <a:pt x="0" y="25"/>
                  </a:lnTo>
                  <a:lnTo>
                    <a:pt x="0" y="308"/>
                  </a:lnTo>
                  <a:lnTo>
                    <a:pt x="158" y="300"/>
                  </a:lnTo>
                  <a:lnTo>
                    <a:pt x="185" y="199"/>
                  </a:lnTo>
                  <a:lnTo>
                    <a:pt x="202" y="105"/>
                  </a:lnTo>
                  <a:lnTo>
                    <a:pt x="261" y="0"/>
                  </a:lnTo>
                  <a:lnTo>
                    <a:pt x="27" y="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" name="Freeform 243"/>
            <p:cNvSpPr>
              <a:spLocks/>
            </p:cNvSpPr>
            <p:nvPr/>
          </p:nvSpPr>
          <p:spPr bwMode="auto">
            <a:xfrm>
              <a:off x="2076534" y="4275142"/>
              <a:ext cx="499413" cy="465746"/>
            </a:xfrm>
            <a:custGeom>
              <a:avLst/>
              <a:gdLst>
                <a:gd name="T0" fmla="*/ 0 w 322"/>
                <a:gd name="T1" fmla="*/ 97 h 314"/>
                <a:gd name="T2" fmla="*/ 36 w 322"/>
                <a:gd name="T3" fmla="*/ 122 h 314"/>
                <a:gd name="T4" fmla="*/ 36 w 322"/>
                <a:gd name="T5" fmla="*/ 152 h 314"/>
                <a:gd name="T6" fmla="*/ 95 w 322"/>
                <a:gd name="T7" fmla="*/ 225 h 314"/>
                <a:gd name="T8" fmla="*/ 95 w 322"/>
                <a:gd name="T9" fmla="*/ 313 h 314"/>
                <a:gd name="T10" fmla="*/ 321 w 322"/>
                <a:gd name="T11" fmla="*/ 313 h 314"/>
                <a:gd name="T12" fmla="*/ 321 w 322"/>
                <a:gd name="T13" fmla="*/ 34 h 314"/>
                <a:gd name="T14" fmla="*/ 285 w 322"/>
                <a:gd name="T15" fmla="*/ 26 h 314"/>
                <a:gd name="T16" fmla="*/ 172 w 322"/>
                <a:gd name="T17" fmla="*/ 13 h 314"/>
                <a:gd name="T18" fmla="*/ 167 w 322"/>
                <a:gd name="T19" fmla="*/ 0 h 314"/>
                <a:gd name="T20" fmla="*/ 149 w 322"/>
                <a:gd name="T21" fmla="*/ 0 h 314"/>
                <a:gd name="T22" fmla="*/ 126 w 322"/>
                <a:gd name="T23" fmla="*/ 34 h 314"/>
                <a:gd name="T24" fmla="*/ 117 w 322"/>
                <a:gd name="T25" fmla="*/ 38 h 314"/>
                <a:gd name="T26" fmla="*/ 90 w 322"/>
                <a:gd name="T27" fmla="*/ 17 h 314"/>
                <a:gd name="T28" fmla="*/ 50 w 322"/>
                <a:gd name="T29" fmla="*/ 38 h 314"/>
                <a:gd name="T30" fmla="*/ 50 w 322"/>
                <a:gd name="T31" fmla="*/ 89 h 314"/>
                <a:gd name="T32" fmla="*/ 0 w 322"/>
                <a:gd name="T33" fmla="*/ 97 h 3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2" h="314">
                  <a:moveTo>
                    <a:pt x="0" y="97"/>
                  </a:moveTo>
                  <a:lnTo>
                    <a:pt x="36" y="122"/>
                  </a:lnTo>
                  <a:lnTo>
                    <a:pt x="36" y="152"/>
                  </a:lnTo>
                  <a:lnTo>
                    <a:pt x="95" y="225"/>
                  </a:lnTo>
                  <a:lnTo>
                    <a:pt x="95" y="313"/>
                  </a:lnTo>
                  <a:lnTo>
                    <a:pt x="321" y="313"/>
                  </a:lnTo>
                  <a:lnTo>
                    <a:pt x="321" y="34"/>
                  </a:lnTo>
                  <a:lnTo>
                    <a:pt x="285" y="26"/>
                  </a:lnTo>
                  <a:lnTo>
                    <a:pt x="172" y="13"/>
                  </a:lnTo>
                  <a:lnTo>
                    <a:pt x="167" y="0"/>
                  </a:lnTo>
                  <a:lnTo>
                    <a:pt x="149" y="0"/>
                  </a:lnTo>
                  <a:lnTo>
                    <a:pt x="126" y="34"/>
                  </a:lnTo>
                  <a:lnTo>
                    <a:pt x="117" y="38"/>
                  </a:lnTo>
                  <a:lnTo>
                    <a:pt x="90" y="17"/>
                  </a:lnTo>
                  <a:lnTo>
                    <a:pt x="50" y="38"/>
                  </a:lnTo>
                  <a:lnTo>
                    <a:pt x="50" y="89"/>
                  </a:lnTo>
                  <a:lnTo>
                    <a:pt x="0" y="97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Freeform 244"/>
            <p:cNvSpPr>
              <a:spLocks/>
            </p:cNvSpPr>
            <p:nvPr/>
          </p:nvSpPr>
          <p:spPr bwMode="auto">
            <a:xfrm>
              <a:off x="2517010" y="4206912"/>
              <a:ext cx="674673" cy="533976"/>
            </a:xfrm>
            <a:custGeom>
              <a:avLst/>
              <a:gdLst>
                <a:gd name="T0" fmla="*/ 434 w 435"/>
                <a:gd name="T1" fmla="*/ 0 h 360"/>
                <a:gd name="T2" fmla="*/ 27 w 435"/>
                <a:gd name="T3" fmla="*/ 0 h 360"/>
                <a:gd name="T4" fmla="*/ 0 w 435"/>
                <a:gd name="T5" fmla="*/ 30 h 360"/>
                <a:gd name="T6" fmla="*/ 0 w 435"/>
                <a:gd name="T7" fmla="*/ 72 h 360"/>
                <a:gd name="T8" fmla="*/ 36 w 435"/>
                <a:gd name="T9" fmla="*/ 81 h 360"/>
                <a:gd name="T10" fmla="*/ 36 w 435"/>
                <a:gd name="T11" fmla="*/ 359 h 360"/>
                <a:gd name="T12" fmla="*/ 434 w 435"/>
                <a:gd name="T13" fmla="*/ 359 h 360"/>
                <a:gd name="T14" fmla="*/ 434 w 435"/>
                <a:gd name="T15" fmla="*/ 0 h 3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35" h="360">
                  <a:moveTo>
                    <a:pt x="434" y="0"/>
                  </a:moveTo>
                  <a:lnTo>
                    <a:pt x="27" y="0"/>
                  </a:lnTo>
                  <a:lnTo>
                    <a:pt x="0" y="30"/>
                  </a:lnTo>
                  <a:lnTo>
                    <a:pt x="0" y="72"/>
                  </a:lnTo>
                  <a:lnTo>
                    <a:pt x="36" y="81"/>
                  </a:lnTo>
                  <a:lnTo>
                    <a:pt x="36" y="359"/>
                  </a:lnTo>
                  <a:lnTo>
                    <a:pt x="434" y="359"/>
                  </a:lnTo>
                  <a:lnTo>
                    <a:pt x="434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Freeform 245"/>
            <p:cNvSpPr>
              <a:spLocks/>
            </p:cNvSpPr>
            <p:nvPr/>
          </p:nvSpPr>
          <p:spPr bwMode="auto">
            <a:xfrm>
              <a:off x="3190132" y="4095667"/>
              <a:ext cx="533535" cy="757950"/>
            </a:xfrm>
            <a:custGeom>
              <a:avLst/>
              <a:gdLst>
                <a:gd name="T0" fmla="*/ 0 w 344"/>
                <a:gd name="T1" fmla="*/ 0 h 510"/>
                <a:gd name="T2" fmla="*/ 0 w 344"/>
                <a:gd name="T3" fmla="*/ 510 h 510"/>
                <a:gd name="T4" fmla="*/ 343 w 344"/>
                <a:gd name="T5" fmla="*/ 510 h 510"/>
                <a:gd name="T6" fmla="*/ 257 w 344"/>
                <a:gd name="T7" fmla="*/ 358 h 510"/>
                <a:gd name="T8" fmla="*/ 230 w 344"/>
                <a:gd name="T9" fmla="*/ 330 h 510"/>
                <a:gd name="T10" fmla="*/ 199 w 344"/>
                <a:gd name="T11" fmla="*/ 291 h 510"/>
                <a:gd name="T12" fmla="*/ 212 w 344"/>
                <a:gd name="T13" fmla="*/ 240 h 510"/>
                <a:gd name="T14" fmla="*/ 194 w 344"/>
                <a:gd name="T15" fmla="*/ 185 h 510"/>
                <a:gd name="T16" fmla="*/ 194 w 344"/>
                <a:gd name="T17" fmla="*/ 156 h 510"/>
                <a:gd name="T18" fmla="*/ 171 w 344"/>
                <a:gd name="T19" fmla="*/ 84 h 510"/>
                <a:gd name="T20" fmla="*/ 244 w 344"/>
                <a:gd name="T21" fmla="*/ 38 h 510"/>
                <a:gd name="T22" fmla="*/ 253 w 344"/>
                <a:gd name="T23" fmla="*/ 0 h 510"/>
                <a:gd name="T24" fmla="*/ 0 w 344"/>
                <a:gd name="T25" fmla="*/ 0 h 5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44" h="510">
                  <a:moveTo>
                    <a:pt x="0" y="0"/>
                  </a:moveTo>
                  <a:lnTo>
                    <a:pt x="0" y="509"/>
                  </a:lnTo>
                  <a:lnTo>
                    <a:pt x="343" y="509"/>
                  </a:lnTo>
                  <a:lnTo>
                    <a:pt x="257" y="357"/>
                  </a:lnTo>
                  <a:lnTo>
                    <a:pt x="230" y="329"/>
                  </a:lnTo>
                  <a:lnTo>
                    <a:pt x="199" y="290"/>
                  </a:lnTo>
                  <a:lnTo>
                    <a:pt x="212" y="240"/>
                  </a:lnTo>
                  <a:lnTo>
                    <a:pt x="194" y="185"/>
                  </a:lnTo>
                  <a:lnTo>
                    <a:pt x="194" y="156"/>
                  </a:lnTo>
                  <a:lnTo>
                    <a:pt x="171" y="84"/>
                  </a:lnTo>
                  <a:lnTo>
                    <a:pt x="244" y="38"/>
                  </a:lnTo>
                  <a:lnTo>
                    <a:pt x="253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" name="Freeform 246"/>
            <p:cNvSpPr>
              <a:spLocks/>
            </p:cNvSpPr>
            <p:nvPr/>
          </p:nvSpPr>
          <p:spPr bwMode="auto">
            <a:xfrm>
              <a:off x="3909783" y="4091217"/>
              <a:ext cx="710345" cy="342635"/>
            </a:xfrm>
            <a:custGeom>
              <a:avLst/>
              <a:gdLst>
                <a:gd name="T0" fmla="*/ 285 w 458"/>
                <a:gd name="T1" fmla="*/ 230 h 231"/>
                <a:gd name="T2" fmla="*/ 457 w 458"/>
                <a:gd name="T3" fmla="*/ 226 h 231"/>
                <a:gd name="T4" fmla="*/ 457 w 458"/>
                <a:gd name="T5" fmla="*/ 0 h 231"/>
                <a:gd name="T6" fmla="*/ 240 w 458"/>
                <a:gd name="T7" fmla="*/ 4 h 231"/>
                <a:gd name="T8" fmla="*/ 0 w 458"/>
                <a:gd name="T9" fmla="*/ 4 h 231"/>
                <a:gd name="T10" fmla="*/ 0 w 458"/>
                <a:gd name="T11" fmla="*/ 230 h 231"/>
                <a:gd name="T12" fmla="*/ 285 w 458"/>
                <a:gd name="T13" fmla="*/ 230 h 2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8" h="231">
                  <a:moveTo>
                    <a:pt x="285" y="230"/>
                  </a:moveTo>
                  <a:lnTo>
                    <a:pt x="457" y="226"/>
                  </a:lnTo>
                  <a:lnTo>
                    <a:pt x="457" y="0"/>
                  </a:lnTo>
                  <a:lnTo>
                    <a:pt x="240" y="4"/>
                  </a:lnTo>
                  <a:lnTo>
                    <a:pt x="0" y="4"/>
                  </a:lnTo>
                  <a:lnTo>
                    <a:pt x="0" y="230"/>
                  </a:lnTo>
                  <a:lnTo>
                    <a:pt x="285" y="230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" name="Freeform 247"/>
            <p:cNvSpPr>
              <a:spLocks/>
            </p:cNvSpPr>
            <p:nvPr/>
          </p:nvSpPr>
          <p:spPr bwMode="auto">
            <a:xfrm>
              <a:off x="3909783" y="4432368"/>
              <a:ext cx="499413" cy="421248"/>
            </a:xfrm>
            <a:custGeom>
              <a:avLst/>
              <a:gdLst>
                <a:gd name="T0" fmla="*/ 0 w 322"/>
                <a:gd name="T1" fmla="*/ 283 h 283"/>
                <a:gd name="T2" fmla="*/ 235 w 322"/>
                <a:gd name="T3" fmla="*/ 283 h 283"/>
                <a:gd name="T4" fmla="*/ 235 w 322"/>
                <a:gd name="T5" fmla="*/ 195 h 283"/>
                <a:gd name="T6" fmla="*/ 321 w 322"/>
                <a:gd name="T7" fmla="*/ 178 h 283"/>
                <a:gd name="T8" fmla="*/ 271 w 322"/>
                <a:gd name="T9" fmla="*/ 139 h 283"/>
                <a:gd name="T10" fmla="*/ 271 w 322"/>
                <a:gd name="T11" fmla="*/ 68 h 283"/>
                <a:gd name="T12" fmla="*/ 285 w 322"/>
                <a:gd name="T13" fmla="*/ 55 h 283"/>
                <a:gd name="T14" fmla="*/ 285 w 322"/>
                <a:gd name="T15" fmla="*/ 0 h 283"/>
                <a:gd name="T16" fmla="*/ 0 w 322"/>
                <a:gd name="T17" fmla="*/ 0 h 283"/>
                <a:gd name="T18" fmla="*/ 0 w 322"/>
                <a:gd name="T19" fmla="*/ 283 h 28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22" h="283">
                  <a:moveTo>
                    <a:pt x="0" y="282"/>
                  </a:moveTo>
                  <a:lnTo>
                    <a:pt x="235" y="282"/>
                  </a:lnTo>
                  <a:lnTo>
                    <a:pt x="235" y="194"/>
                  </a:lnTo>
                  <a:lnTo>
                    <a:pt x="321" y="177"/>
                  </a:lnTo>
                  <a:lnTo>
                    <a:pt x="271" y="139"/>
                  </a:lnTo>
                  <a:lnTo>
                    <a:pt x="271" y="68"/>
                  </a:lnTo>
                  <a:lnTo>
                    <a:pt x="285" y="55"/>
                  </a:lnTo>
                  <a:lnTo>
                    <a:pt x="285" y="0"/>
                  </a:lnTo>
                  <a:lnTo>
                    <a:pt x="0" y="0"/>
                  </a:lnTo>
                  <a:lnTo>
                    <a:pt x="0" y="282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" name="Freeform 248"/>
            <p:cNvSpPr>
              <a:spLocks/>
            </p:cNvSpPr>
            <p:nvPr/>
          </p:nvSpPr>
          <p:spPr bwMode="auto">
            <a:xfrm>
              <a:off x="4275813" y="4426435"/>
              <a:ext cx="344316" cy="433114"/>
            </a:xfrm>
            <a:custGeom>
              <a:avLst/>
              <a:gdLst>
                <a:gd name="T0" fmla="*/ 221 w 223"/>
                <a:gd name="T1" fmla="*/ 0 h 291"/>
                <a:gd name="T2" fmla="*/ 50 w 223"/>
                <a:gd name="T3" fmla="*/ 4 h 291"/>
                <a:gd name="T4" fmla="*/ 50 w 223"/>
                <a:gd name="T5" fmla="*/ 59 h 291"/>
                <a:gd name="T6" fmla="*/ 36 w 223"/>
                <a:gd name="T7" fmla="*/ 72 h 291"/>
                <a:gd name="T8" fmla="*/ 36 w 223"/>
                <a:gd name="T9" fmla="*/ 143 h 291"/>
                <a:gd name="T10" fmla="*/ 86 w 223"/>
                <a:gd name="T11" fmla="*/ 182 h 291"/>
                <a:gd name="T12" fmla="*/ 0 w 223"/>
                <a:gd name="T13" fmla="*/ 199 h 291"/>
                <a:gd name="T14" fmla="*/ 0 w 223"/>
                <a:gd name="T15" fmla="*/ 287 h 291"/>
                <a:gd name="T16" fmla="*/ 153 w 223"/>
                <a:gd name="T17" fmla="*/ 291 h 291"/>
                <a:gd name="T18" fmla="*/ 221 w 223"/>
                <a:gd name="T19" fmla="*/ 287 h 291"/>
                <a:gd name="T20" fmla="*/ 221 w 223"/>
                <a:gd name="T21" fmla="*/ 0 h 29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3" h="291">
                  <a:moveTo>
                    <a:pt x="222" y="0"/>
                  </a:moveTo>
                  <a:lnTo>
                    <a:pt x="50" y="4"/>
                  </a:lnTo>
                  <a:lnTo>
                    <a:pt x="50" y="59"/>
                  </a:lnTo>
                  <a:lnTo>
                    <a:pt x="36" y="72"/>
                  </a:lnTo>
                  <a:lnTo>
                    <a:pt x="36" y="143"/>
                  </a:lnTo>
                  <a:lnTo>
                    <a:pt x="86" y="181"/>
                  </a:lnTo>
                  <a:lnTo>
                    <a:pt x="0" y="198"/>
                  </a:lnTo>
                  <a:lnTo>
                    <a:pt x="0" y="286"/>
                  </a:lnTo>
                  <a:lnTo>
                    <a:pt x="154" y="290"/>
                  </a:lnTo>
                  <a:lnTo>
                    <a:pt x="222" y="286"/>
                  </a:lnTo>
                  <a:lnTo>
                    <a:pt x="222" y="0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Freeform 249"/>
            <p:cNvSpPr>
              <a:spLocks/>
            </p:cNvSpPr>
            <p:nvPr/>
          </p:nvSpPr>
          <p:spPr bwMode="auto">
            <a:xfrm>
              <a:off x="4618578" y="4076384"/>
              <a:ext cx="477700" cy="456847"/>
            </a:xfrm>
            <a:custGeom>
              <a:avLst/>
              <a:gdLst>
                <a:gd name="T0" fmla="*/ 99 w 308"/>
                <a:gd name="T1" fmla="*/ 4 h 308"/>
                <a:gd name="T2" fmla="*/ 0 w 308"/>
                <a:gd name="T3" fmla="*/ 8 h 308"/>
                <a:gd name="T4" fmla="*/ 0 w 308"/>
                <a:gd name="T5" fmla="*/ 307 h 308"/>
                <a:gd name="T6" fmla="*/ 284 w 308"/>
                <a:gd name="T7" fmla="*/ 307 h 308"/>
                <a:gd name="T8" fmla="*/ 270 w 308"/>
                <a:gd name="T9" fmla="*/ 260 h 308"/>
                <a:gd name="T10" fmla="*/ 261 w 308"/>
                <a:gd name="T11" fmla="*/ 256 h 308"/>
                <a:gd name="T12" fmla="*/ 248 w 308"/>
                <a:gd name="T13" fmla="*/ 256 h 308"/>
                <a:gd name="T14" fmla="*/ 230 w 308"/>
                <a:gd name="T15" fmla="*/ 194 h 308"/>
                <a:gd name="T16" fmla="*/ 244 w 308"/>
                <a:gd name="T17" fmla="*/ 181 h 308"/>
                <a:gd name="T18" fmla="*/ 257 w 308"/>
                <a:gd name="T19" fmla="*/ 177 h 308"/>
                <a:gd name="T20" fmla="*/ 248 w 308"/>
                <a:gd name="T21" fmla="*/ 134 h 308"/>
                <a:gd name="T22" fmla="*/ 253 w 308"/>
                <a:gd name="T23" fmla="*/ 130 h 308"/>
                <a:gd name="T24" fmla="*/ 270 w 308"/>
                <a:gd name="T25" fmla="*/ 130 h 308"/>
                <a:gd name="T26" fmla="*/ 302 w 308"/>
                <a:gd name="T27" fmla="*/ 68 h 308"/>
                <a:gd name="T28" fmla="*/ 298 w 308"/>
                <a:gd name="T29" fmla="*/ 34 h 308"/>
                <a:gd name="T30" fmla="*/ 307 w 308"/>
                <a:gd name="T31" fmla="*/ 21 h 308"/>
                <a:gd name="T32" fmla="*/ 307 w 308"/>
                <a:gd name="T33" fmla="*/ 0 h 308"/>
                <a:gd name="T34" fmla="*/ 99 w 308"/>
                <a:gd name="T35" fmla="*/ 4 h 30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08" h="308">
                  <a:moveTo>
                    <a:pt x="99" y="4"/>
                  </a:moveTo>
                  <a:lnTo>
                    <a:pt x="0" y="8"/>
                  </a:lnTo>
                  <a:lnTo>
                    <a:pt x="0" y="307"/>
                  </a:lnTo>
                  <a:lnTo>
                    <a:pt x="284" y="307"/>
                  </a:lnTo>
                  <a:lnTo>
                    <a:pt x="270" y="260"/>
                  </a:lnTo>
                  <a:lnTo>
                    <a:pt x="261" y="256"/>
                  </a:lnTo>
                  <a:lnTo>
                    <a:pt x="248" y="256"/>
                  </a:lnTo>
                  <a:lnTo>
                    <a:pt x="230" y="194"/>
                  </a:lnTo>
                  <a:lnTo>
                    <a:pt x="244" y="181"/>
                  </a:lnTo>
                  <a:lnTo>
                    <a:pt x="257" y="177"/>
                  </a:lnTo>
                  <a:lnTo>
                    <a:pt x="248" y="134"/>
                  </a:lnTo>
                  <a:lnTo>
                    <a:pt x="253" y="130"/>
                  </a:lnTo>
                  <a:lnTo>
                    <a:pt x="270" y="130"/>
                  </a:lnTo>
                  <a:lnTo>
                    <a:pt x="302" y="68"/>
                  </a:lnTo>
                  <a:lnTo>
                    <a:pt x="298" y="34"/>
                  </a:lnTo>
                  <a:lnTo>
                    <a:pt x="307" y="21"/>
                  </a:lnTo>
                  <a:lnTo>
                    <a:pt x="307" y="0"/>
                  </a:lnTo>
                  <a:lnTo>
                    <a:pt x="99" y="4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" name="Freeform 250"/>
            <p:cNvSpPr>
              <a:spLocks/>
            </p:cNvSpPr>
            <p:nvPr/>
          </p:nvSpPr>
          <p:spPr bwMode="auto">
            <a:xfrm>
              <a:off x="4618578" y="4469450"/>
              <a:ext cx="756875" cy="498378"/>
            </a:xfrm>
            <a:custGeom>
              <a:avLst/>
              <a:gdLst>
                <a:gd name="T0" fmla="*/ 0 w 488"/>
                <a:gd name="T1" fmla="*/ 258 h 336"/>
                <a:gd name="T2" fmla="*/ 324 w 488"/>
                <a:gd name="T3" fmla="*/ 254 h 336"/>
                <a:gd name="T4" fmla="*/ 324 w 488"/>
                <a:gd name="T5" fmla="*/ 335 h 336"/>
                <a:gd name="T6" fmla="*/ 487 w 488"/>
                <a:gd name="T7" fmla="*/ 331 h 336"/>
                <a:gd name="T8" fmla="*/ 482 w 488"/>
                <a:gd name="T9" fmla="*/ 30 h 336"/>
                <a:gd name="T10" fmla="*/ 482 w 488"/>
                <a:gd name="T11" fmla="*/ 0 h 336"/>
                <a:gd name="T12" fmla="*/ 388 w 488"/>
                <a:gd name="T13" fmla="*/ 0 h 336"/>
                <a:gd name="T14" fmla="*/ 311 w 488"/>
                <a:gd name="T15" fmla="*/ 114 h 336"/>
                <a:gd name="T16" fmla="*/ 284 w 488"/>
                <a:gd name="T17" fmla="*/ 106 h 336"/>
                <a:gd name="T18" fmla="*/ 284 w 488"/>
                <a:gd name="T19" fmla="*/ 43 h 336"/>
                <a:gd name="T20" fmla="*/ 0 w 488"/>
                <a:gd name="T21" fmla="*/ 43 h 336"/>
                <a:gd name="T22" fmla="*/ 0 w 488"/>
                <a:gd name="T23" fmla="*/ 258 h 3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88" h="336">
                  <a:moveTo>
                    <a:pt x="0" y="258"/>
                  </a:moveTo>
                  <a:lnTo>
                    <a:pt x="324" y="254"/>
                  </a:lnTo>
                  <a:lnTo>
                    <a:pt x="324" y="335"/>
                  </a:lnTo>
                  <a:lnTo>
                    <a:pt x="487" y="331"/>
                  </a:lnTo>
                  <a:lnTo>
                    <a:pt x="482" y="30"/>
                  </a:lnTo>
                  <a:lnTo>
                    <a:pt x="482" y="0"/>
                  </a:lnTo>
                  <a:lnTo>
                    <a:pt x="388" y="0"/>
                  </a:lnTo>
                  <a:lnTo>
                    <a:pt x="311" y="114"/>
                  </a:lnTo>
                  <a:lnTo>
                    <a:pt x="284" y="106"/>
                  </a:lnTo>
                  <a:lnTo>
                    <a:pt x="284" y="43"/>
                  </a:lnTo>
                  <a:lnTo>
                    <a:pt x="0" y="43"/>
                  </a:lnTo>
                  <a:lnTo>
                    <a:pt x="0" y="258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" name="Freeform 251"/>
            <p:cNvSpPr>
              <a:spLocks/>
            </p:cNvSpPr>
            <p:nvPr/>
          </p:nvSpPr>
          <p:spPr bwMode="auto">
            <a:xfrm>
              <a:off x="5094726" y="4064518"/>
              <a:ext cx="379988" cy="450913"/>
            </a:xfrm>
            <a:custGeom>
              <a:avLst/>
              <a:gdLst>
                <a:gd name="T0" fmla="*/ 0 w 245"/>
                <a:gd name="T1" fmla="*/ 30 h 304"/>
                <a:gd name="T2" fmla="*/ 13 w 245"/>
                <a:gd name="T3" fmla="*/ 34 h 304"/>
                <a:gd name="T4" fmla="*/ 81 w 245"/>
                <a:gd name="T5" fmla="*/ 55 h 304"/>
                <a:gd name="T6" fmla="*/ 76 w 245"/>
                <a:gd name="T7" fmla="*/ 105 h 304"/>
                <a:gd name="T8" fmla="*/ 67 w 245"/>
                <a:gd name="T9" fmla="*/ 232 h 304"/>
                <a:gd name="T10" fmla="*/ 81 w 245"/>
                <a:gd name="T11" fmla="*/ 273 h 304"/>
                <a:gd name="T12" fmla="*/ 176 w 245"/>
                <a:gd name="T13" fmla="*/ 273 h 304"/>
                <a:gd name="T14" fmla="*/ 176 w 245"/>
                <a:gd name="T15" fmla="*/ 303 h 304"/>
                <a:gd name="T16" fmla="*/ 244 w 245"/>
                <a:gd name="T17" fmla="*/ 299 h 304"/>
                <a:gd name="T18" fmla="*/ 239 w 245"/>
                <a:gd name="T19" fmla="*/ 0 h 304"/>
                <a:gd name="T20" fmla="*/ 135 w 245"/>
                <a:gd name="T21" fmla="*/ 0 h 304"/>
                <a:gd name="T22" fmla="*/ 0 w 245"/>
                <a:gd name="T23" fmla="*/ 8 h 304"/>
                <a:gd name="T24" fmla="*/ 0 w 245"/>
                <a:gd name="T25" fmla="*/ 30 h 30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45" h="304">
                  <a:moveTo>
                    <a:pt x="0" y="30"/>
                  </a:moveTo>
                  <a:lnTo>
                    <a:pt x="13" y="34"/>
                  </a:lnTo>
                  <a:lnTo>
                    <a:pt x="81" y="55"/>
                  </a:lnTo>
                  <a:lnTo>
                    <a:pt x="76" y="105"/>
                  </a:lnTo>
                  <a:lnTo>
                    <a:pt x="67" y="232"/>
                  </a:lnTo>
                  <a:lnTo>
                    <a:pt x="81" y="273"/>
                  </a:lnTo>
                  <a:lnTo>
                    <a:pt x="176" y="273"/>
                  </a:lnTo>
                  <a:lnTo>
                    <a:pt x="176" y="303"/>
                  </a:lnTo>
                  <a:lnTo>
                    <a:pt x="244" y="299"/>
                  </a:lnTo>
                  <a:lnTo>
                    <a:pt x="239" y="0"/>
                  </a:lnTo>
                  <a:lnTo>
                    <a:pt x="135" y="0"/>
                  </a:lnTo>
                  <a:lnTo>
                    <a:pt x="0" y="8"/>
                  </a:lnTo>
                  <a:lnTo>
                    <a:pt x="0" y="30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" name="Freeform 252"/>
            <p:cNvSpPr>
              <a:spLocks/>
            </p:cNvSpPr>
            <p:nvPr/>
          </p:nvSpPr>
          <p:spPr bwMode="auto">
            <a:xfrm>
              <a:off x="5466960" y="3928057"/>
              <a:ext cx="573860" cy="581441"/>
            </a:xfrm>
            <a:custGeom>
              <a:avLst/>
              <a:gdLst>
                <a:gd name="T0" fmla="*/ 0 w 371"/>
                <a:gd name="T1" fmla="*/ 92 h 392"/>
                <a:gd name="T2" fmla="*/ 5 w 371"/>
                <a:gd name="T3" fmla="*/ 391 h 392"/>
                <a:gd name="T4" fmla="*/ 224 w 371"/>
                <a:gd name="T5" fmla="*/ 387 h 392"/>
                <a:gd name="T6" fmla="*/ 242 w 371"/>
                <a:gd name="T7" fmla="*/ 316 h 392"/>
                <a:gd name="T8" fmla="*/ 265 w 371"/>
                <a:gd name="T9" fmla="*/ 235 h 392"/>
                <a:gd name="T10" fmla="*/ 256 w 371"/>
                <a:gd name="T11" fmla="*/ 223 h 392"/>
                <a:gd name="T12" fmla="*/ 364 w 371"/>
                <a:gd name="T13" fmla="*/ 130 h 392"/>
                <a:gd name="T14" fmla="*/ 369 w 371"/>
                <a:gd name="T15" fmla="*/ 109 h 392"/>
                <a:gd name="T16" fmla="*/ 369 w 371"/>
                <a:gd name="T17" fmla="*/ 92 h 392"/>
                <a:gd name="T18" fmla="*/ 332 w 371"/>
                <a:gd name="T19" fmla="*/ 25 h 392"/>
                <a:gd name="T20" fmla="*/ 332 w 371"/>
                <a:gd name="T21" fmla="*/ 0 h 392"/>
                <a:gd name="T22" fmla="*/ 175 w 371"/>
                <a:gd name="T23" fmla="*/ 8 h 392"/>
                <a:gd name="T24" fmla="*/ 99 w 371"/>
                <a:gd name="T25" fmla="*/ 13 h 392"/>
                <a:gd name="T26" fmla="*/ 99 w 371"/>
                <a:gd name="T27" fmla="*/ 88 h 392"/>
                <a:gd name="T28" fmla="*/ 0 w 371"/>
                <a:gd name="T29" fmla="*/ 92 h 39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71" h="392">
                  <a:moveTo>
                    <a:pt x="0" y="92"/>
                  </a:moveTo>
                  <a:lnTo>
                    <a:pt x="5" y="391"/>
                  </a:lnTo>
                  <a:lnTo>
                    <a:pt x="225" y="387"/>
                  </a:lnTo>
                  <a:lnTo>
                    <a:pt x="243" y="316"/>
                  </a:lnTo>
                  <a:lnTo>
                    <a:pt x="266" y="235"/>
                  </a:lnTo>
                  <a:lnTo>
                    <a:pt x="257" y="223"/>
                  </a:lnTo>
                  <a:lnTo>
                    <a:pt x="365" y="130"/>
                  </a:lnTo>
                  <a:lnTo>
                    <a:pt x="370" y="109"/>
                  </a:lnTo>
                  <a:lnTo>
                    <a:pt x="370" y="92"/>
                  </a:lnTo>
                  <a:lnTo>
                    <a:pt x="333" y="25"/>
                  </a:lnTo>
                  <a:lnTo>
                    <a:pt x="333" y="0"/>
                  </a:lnTo>
                  <a:lnTo>
                    <a:pt x="175" y="8"/>
                  </a:lnTo>
                  <a:lnTo>
                    <a:pt x="99" y="13"/>
                  </a:lnTo>
                  <a:lnTo>
                    <a:pt x="99" y="88"/>
                  </a:lnTo>
                  <a:lnTo>
                    <a:pt x="0" y="92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" name="Freeform 253"/>
            <p:cNvSpPr>
              <a:spLocks/>
            </p:cNvSpPr>
            <p:nvPr/>
          </p:nvSpPr>
          <p:spPr bwMode="auto">
            <a:xfrm>
              <a:off x="5367698" y="4503565"/>
              <a:ext cx="477700" cy="456847"/>
            </a:xfrm>
            <a:custGeom>
              <a:avLst/>
              <a:gdLst>
                <a:gd name="T0" fmla="*/ 68 w 307"/>
                <a:gd name="T1" fmla="*/ 4 h 308"/>
                <a:gd name="T2" fmla="*/ 0 w 307"/>
                <a:gd name="T3" fmla="*/ 8 h 308"/>
                <a:gd name="T4" fmla="*/ 5 w 307"/>
                <a:gd name="T5" fmla="*/ 307 h 308"/>
                <a:gd name="T6" fmla="*/ 90 w 307"/>
                <a:gd name="T7" fmla="*/ 303 h 308"/>
                <a:gd name="T8" fmla="*/ 258 w 307"/>
                <a:gd name="T9" fmla="*/ 299 h 308"/>
                <a:gd name="T10" fmla="*/ 307 w 307"/>
                <a:gd name="T11" fmla="*/ 164 h 308"/>
                <a:gd name="T12" fmla="*/ 307 w 307"/>
                <a:gd name="T13" fmla="*/ 151 h 308"/>
                <a:gd name="T14" fmla="*/ 289 w 307"/>
                <a:gd name="T15" fmla="*/ 0 h 308"/>
                <a:gd name="T16" fmla="*/ 68 w 307"/>
                <a:gd name="T17" fmla="*/ 4 h 30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7" h="308">
                  <a:moveTo>
                    <a:pt x="68" y="4"/>
                  </a:moveTo>
                  <a:lnTo>
                    <a:pt x="0" y="8"/>
                  </a:lnTo>
                  <a:lnTo>
                    <a:pt x="5" y="307"/>
                  </a:lnTo>
                  <a:lnTo>
                    <a:pt x="90" y="303"/>
                  </a:lnTo>
                  <a:lnTo>
                    <a:pt x="257" y="299"/>
                  </a:lnTo>
                  <a:lnTo>
                    <a:pt x="306" y="164"/>
                  </a:lnTo>
                  <a:lnTo>
                    <a:pt x="306" y="151"/>
                  </a:lnTo>
                  <a:lnTo>
                    <a:pt x="288" y="0"/>
                  </a:lnTo>
                  <a:lnTo>
                    <a:pt x="68" y="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" name="Freeform 254"/>
            <p:cNvSpPr>
              <a:spLocks/>
            </p:cNvSpPr>
            <p:nvPr/>
          </p:nvSpPr>
          <p:spPr bwMode="auto">
            <a:xfrm>
              <a:off x="2217672" y="4740888"/>
              <a:ext cx="974011" cy="393066"/>
            </a:xfrm>
            <a:custGeom>
              <a:avLst/>
              <a:gdLst>
                <a:gd name="T0" fmla="*/ 230 w 628"/>
                <a:gd name="T1" fmla="*/ 0 h 266"/>
                <a:gd name="T2" fmla="*/ 5 w 628"/>
                <a:gd name="T3" fmla="*/ 0 h 266"/>
                <a:gd name="T4" fmla="*/ 0 w 628"/>
                <a:gd name="T5" fmla="*/ 63 h 266"/>
                <a:gd name="T6" fmla="*/ 5 w 628"/>
                <a:gd name="T7" fmla="*/ 75 h 266"/>
                <a:gd name="T8" fmla="*/ 17 w 628"/>
                <a:gd name="T9" fmla="*/ 84 h 266"/>
                <a:gd name="T10" fmla="*/ 14 w 628"/>
                <a:gd name="T11" fmla="*/ 146 h 266"/>
                <a:gd name="T12" fmla="*/ 14 w 628"/>
                <a:gd name="T13" fmla="*/ 159 h 266"/>
                <a:gd name="T14" fmla="*/ 27 w 628"/>
                <a:gd name="T15" fmla="*/ 176 h 266"/>
                <a:gd name="T16" fmla="*/ 27 w 628"/>
                <a:gd name="T17" fmla="*/ 239 h 266"/>
                <a:gd name="T18" fmla="*/ 50 w 628"/>
                <a:gd name="T19" fmla="*/ 264 h 266"/>
                <a:gd name="T20" fmla="*/ 387 w 628"/>
                <a:gd name="T21" fmla="*/ 264 h 266"/>
                <a:gd name="T22" fmla="*/ 387 w 628"/>
                <a:gd name="T23" fmla="*/ 142 h 266"/>
                <a:gd name="T24" fmla="*/ 627 w 628"/>
                <a:gd name="T25" fmla="*/ 142 h 266"/>
                <a:gd name="T26" fmla="*/ 627 w 628"/>
                <a:gd name="T27" fmla="*/ 0 h 266"/>
                <a:gd name="T28" fmla="*/ 230 w 628"/>
                <a:gd name="T29" fmla="*/ 0 h 2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28" h="266">
                  <a:moveTo>
                    <a:pt x="230" y="0"/>
                  </a:moveTo>
                  <a:lnTo>
                    <a:pt x="5" y="0"/>
                  </a:lnTo>
                  <a:lnTo>
                    <a:pt x="0" y="63"/>
                  </a:lnTo>
                  <a:lnTo>
                    <a:pt x="5" y="75"/>
                  </a:lnTo>
                  <a:lnTo>
                    <a:pt x="17" y="84"/>
                  </a:lnTo>
                  <a:lnTo>
                    <a:pt x="14" y="147"/>
                  </a:lnTo>
                  <a:lnTo>
                    <a:pt x="14" y="160"/>
                  </a:lnTo>
                  <a:lnTo>
                    <a:pt x="27" y="177"/>
                  </a:lnTo>
                  <a:lnTo>
                    <a:pt x="27" y="240"/>
                  </a:lnTo>
                  <a:lnTo>
                    <a:pt x="50" y="265"/>
                  </a:lnTo>
                  <a:lnTo>
                    <a:pt x="387" y="265"/>
                  </a:lnTo>
                  <a:lnTo>
                    <a:pt x="387" y="143"/>
                  </a:lnTo>
                  <a:lnTo>
                    <a:pt x="627" y="143"/>
                  </a:lnTo>
                  <a:lnTo>
                    <a:pt x="627" y="0"/>
                  </a:lnTo>
                  <a:lnTo>
                    <a:pt x="23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" name="Freeform 255"/>
            <p:cNvSpPr>
              <a:spLocks/>
            </p:cNvSpPr>
            <p:nvPr/>
          </p:nvSpPr>
          <p:spPr bwMode="auto">
            <a:xfrm>
              <a:off x="2817899" y="4951512"/>
              <a:ext cx="485454" cy="483545"/>
            </a:xfrm>
            <a:custGeom>
              <a:avLst/>
              <a:gdLst>
                <a:gd name="T0" fmla="*/ 0 w 313"/>
                <a:gd name="T1" fmla="*/ 122 h 325"/>
                <a:gd name="T2" fmla="*/ 0 w 313"/>
                <a:gd name="T3" fmla="*/ 325 h 325"/>
                <a:gd name="T4" fmla="*/ 104 w 313"/>
                <a:gd name="T5" fmla="*/ 296 h 325"/>
                <a:gd name="T6" fmla="*/ 158 w 313"/>
                <a:gd name="T7" fmla="*/ 292 h 325"/>
                <a:gd name="T8" fmla="*/ 240 w 313"/>
                <a:gd name="T9" fmla="*/ 300 h 325"/>
                <a:gd name="T10" fmla="*/ 294 w 313"/>
                <a:gd name="T11" fmla="*/ 325 h 325"/>
                <a:gd name="T12" fmla="*/ 312 w 313"/>
                <a:gd name="T13" fmla="*/ 325 h 325"/>
                <a:gd name="T14" fmla="*/ 312 w 313"/>
                <a:gd name="T15" fmla="*/ 0 h 325"/>
                <a:gd name="T16" fmla="*/ 0 w 313"/>
                <a:gd name="T17" fmla="*/ 0 h 325"/>
                <a:gd name="T18" fmla="*/ 0 w 313"/>
                <a:gd name="T19" fmla="*/ 122 h 32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13" h="325">
                  <a:moveTo>
                    <a:pt x="0" y="122"/>
                  </a:moveTo>
                  <a:lnTo>
                    <a:pt x="0" y="324"/>
                  </a:lnTo>
                  <a:lnTo>
                    <a:pt x="104" y="295"/>
                  </a:lnTo>
                  <a:lnTo>
                    <a:pt x="158" y="291"/>
                  </a:lnTo>
                  <a:lnTo>
                    <a:pt x="240" y="299"/>
                  </a:lnTo>
                  <a:lnTo>
                    <a:pt x="294" y="324"/>
                  </a:lnTo>
                  <a:lnTo>
                    <a:pt x="312" y="324"/>
                  </a:lnTo>
                  <a:lnTo>
                    <a:pt x="312" y="0"/>
                  </a:lnTo>
                  <a:lnTo>
                    <a:pt x="0" y="0"/>
                  </a:lnTo>
                  <a:lnTo>
                    <a:pt x="0" y="122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" name="Freeform 256"/>
            <p:cNvSpPr>
              <a:spLocks/>
            </p:cNvSpPr>
            <p:nvPr/>
          </p:nvSpPr>
          <p:spPr bwMode="auto">
            <a:xfrm>
              <a:off x="3190132" y="4850650"/>
              <a:ext cx="721202" cy="609623"/>
            </a:xfrm>
            <a:custGeom>
              <a:avLst/>
              <a:gdLst>
                <a:gd name="T0" fmla="*/ 343 w 465"/>
                <a:gd name="T1" fmla="*/ 0 h 411"/>
                <a:gd name="T2" fmla="*/ 0 w 465"/>
                <a:gd name="T3" fmla="*/ 0 h 411"/>
                <a:gd name="T4" fmla="*/ 0 w 465"/>
                <a:gd name="T5" fmla="*/ 68 h 411"/>
                <a:gd name="T6" fmla="*/ 72 w 465"/>
                <a:gd name="T7" fmla="*/ 68 h 411"/>
                <a:gd name="T8" fmla="*/ 72 w 465"/>
                <a:gd name="T9" fmla="*/ 393 h 411"/>
                <a:gd name="T10" fmla="*/ 112 w 465"/>
                <a:gd name="T11" fmla="*/ 397 h 411"/>
                <a:gd name="T12" fmla="*/ 166 w 465"/>
                <a:gd name="T13" fmla="*/ 410 h 411"/>
                <a:gd name="T14" fmla="*/ 171 w 465"/>
                <a:gd name="T15" fmla="*/ 380 h 411"/>
                <a:gd name="T16" fmla="*/ 189 w 465"/>
                <a:gd name="T17" fmla="*/ 384 h 411"/>
                <a:gd name="T18" fmla="*/ 216 w 465"/>
                <a:gd name="T19" fmla="*/ 384 h 411"/>
                <a:gd name="T20" fmla="*/ 253 w 465"/>
                <a:gd name="T21" fmla="*/ 389 h 411"/>
                <a:gd name="T22" fmla="*/ 266 w 465"/>
                <a:gd name="T23" fmla="*/ 397 h 411"/>
                <a:gd name="T24" fmla="*/ 307 w 465"/>
                <a:gd name="T25" fmla="*/ 373 h 411"/>
                <a:gd name="T26" fmla="*/ 329 w 465"/>
                <a:gd name="T27" fmla="*/ 351 h 411"/>
                <a:gd name="T28" fmla="*/ 374 w 465"/>
                <a:gd name="T29" fmla="*/ 347 h 411"/>
                <a:gd name="T30" fmla="*/ 388 w 465"/>
                <a:gd name="T31" fmla="*/ 334 h 411"/>
                <a:gd name="T32" fmla="*/ 388 w 465"/>
                <a:gd name="T33" fmla="*/ 270 h 411"/>
                <a:gd name="T34" fmla="*/ 414 w 465"/>
                <a:gd name="T35" fmla="*/ 253 h 411"/>
                <a:gd name="T36" fmla="*/ 456 w 465"/>
                <a:gd name="T37" fmla="*/ 242 h 411"/>
                <a:gd name="T38" fmla="*/ 460 w 465"/>
                <a:gd name="T39" fmla="*/ 208 h 411"/>
                <a:gd name="T40" fmla="*/ 460 w 465"/>
                <a:gd name="T41" fmla="*/ 114 h 411"/>
                <a:gd name="T42" fmla="*/ 464 w 465"/>
                <a:gd name="T43" fmla="*/ 72 h 411"/>
                <a:gd name="T44" fmla="*/ 402 w 465"/>
                <a:gd name="T45" fmla="*/ 60 h 411"/>
                <a:gd name="T46" fmla="*/ 383 w 465"/>
                <a:gd name="T47" fmla="*/ 43 h 411"/>
                <a:gd name="T48" fmla="*/ 365 w 465"/>
                <a:gd name="T49" fmla="*/ 38 h 411"/>
                <a:gd name="T50" fmla="*/ 356 w 465"/>
                <a:gd name="T51" fmla="*/ 17 h 411"/>
                <a:gd name="T52" fmla="*/ 343 w 465"/>
                <a:gd name="T53" fmla="*/ 0 h 41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65" h="411">
                  <a:moveTo>
                    <a:pt x="343" y="0"/>
                  </a:moveTo>
                  <a:lnTo>
                    <a:pt x="0" y="0"/>
                  </a:lnTo>
                  <a:lnTo>
                    <a:pt x="0" y="68"/>
                  </a:lnTo>
                  <a:lnTo>
                    <a:pt x="72" y="68"/>
                  </a:lnTo>
                  <a:lnTo>
                    <a:pt x="72" y="393"/>
                  </a:lnTo>
                  <a:lnTo>
                    <a:pt x="112" y="397"/>
                  </a:lnTo>
                  <a:lnTo>
                    <a:pt x="166" y="410"/>
                  </a:lnTo>
                  <a:lnTo>
                    <a:pt x="171" y="380"/>
                  </a:lnTo>
                  <a:lnTo>
                    <a:pt x="189" y="384"/>
                  </a:lnTo>
                  <a:lnTo>
                    <a:pt x="216" y="384"/>
                  </a:lnTo>
                  <a:lnTo>
                    <a:pt x="253" y="389"/>
                  </a:lnTo>
                  <a:lnTo>
                    <a:pt x="266" y="397"/>
                  </a:lnTo>
                  <a:lnTo>
                    <a:pt x="307" y="373"/>
                  </a:lnTo>
                  <a:lnTo>
                    <a:pt x="329" y="351"/>
                  </a:lnTo>
                  <a:lnTo>
                    <a:pt x="374" y="347"/>
                  </a:lnTo>
                  <a:lnTo>
                    <a:pt x="388" y="334"/>
                  </a:lnTo>
                  <a:lnTo>
                    <a:pt x="388" y="270"/>
                  </a:lnTo>
                  <a:lnTo>
                    <a:pt x="414" y="253"/>
                  </a:lnTo>
                  <a:lnTo>
                    <a:pt x="456" y="242"/>
                  </a:lnTo>
                  <a:lnTo>
                    <a:pt x="460" y="208"/>
                  </a:lnTo>
                  <a:lnTo>
                    <a:pt x="460" y="114"/>
                  </a:lnTo>
                  <a:lnTo>
                    <a:pt x="464" y="72"/>
                  </a:lnTo>
                  <a:lnTo>
                    <a:pt x="402" y="60"/>
                  </a:lnTo>
                  <a:lnTo>
                    <a:pt x="383" y="43"/>
                  </a:lnTo>
                  <a:lnTo>
                    <a:pt x="365" y="38"/>
                  </a:lnTo>
                  <a:lnTo>
                    <a:pt x="356" y="17"/>
                  </a:lnTo>
                  <a:lnTo>
                    <a:pt x="343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" name="Freeform 257"/>
            <p:cNvSpPr>
              <a:spLocks/>
            </p:cNvSpPr>
            <p:nvPr/>
          </p:nvSpPr>
          <p:spPr bwMode="auto">
            <a:xfrm>
              <a:off x="3723667" y="4849167"/>
              <a:ext cx="790996" cy="452397"/>
            </a:xfrm>
            <a:custGeom>
              <a:avLst/>
              <a:gdLst>
                <a:gd name="T0" fmla="*/ 0 w 511"/>
                <a:gd name="T1" fmla="*/ 0 h 305"/>
                <a:gd name="T2" fmla="*/ 14 w 511"/>
                <a:gd name="T3" fmla="*/ 17 h 305"/>
                <a:gd name="T4" fmla="*/ 22 w 511"/>
                <a:gd name="T5" fmla="*/ 38 h 305"/>
                <a:gd name="T6" fmla="*/ 40 w 511"/>
                <a:gd name="T7" fmla="*/ 42 h 305"/>
                <a:gd name="T8" fmla="*/ 59 w 511"/>
                <a:gd name="T9" fmla="*/ 59 h 305"/>
                <a:gd name="T10" fmla="*/ 121 w 511"/>
                <a:gd name="T11" fmla="*/ 72 h 305"/>
                <a:gd name="T12" fmla="*/ 118 w 511"/>
                <a:gd name="T13" fmla="*/ 114 h 305"/>
                <a:gd name="T14" fmla="*/ 118 w 511"/>
                <a:gd name="T15" fmla="*/ 207 h 305"/>
                <a:gd name="T16" fmla="*/ 113 w 511"/>
                <a:gd name="T17" fmla="*/ 241 h 305"/>
                <a:gd name="T18" fmla="*/ 72 w 511"/>
                <a:gd name="T19" fmla="*/ 253 h 305"/>
                <a:gd name="T20" fmla="*/ 45 w 511"/>
                <a:gd name="T21" fmla="*/ 270 h 305"/>
                <a:gd name="T22" fmla="*/ 45 w 511"/>
                <a:gd name="T23" fmla="*/ 304 h 305"/>
                <a:gd name="T24" fmla="*/ 509 w 511"/>
                <a:gd name="T25" fmla="*/ 304 h 305"/>
                <a:gd name="T26" fmla="*/ 509 w 511"/>
                <a:gd name="T27" fmla="*/ 4 h 305"/>
                <a:gd name="T28" fmla="*/ 356 w 511"/>
                <a:gd name="T29" fmla="*/ 0 h 305"/>
                <a:gd name="T30" fmla="*/ 0 w 511"/>
                <a:gd name="T31" fmla="*/ 0 h 30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11" h="305">
                  <a:moveTo>
                    <a:pt x="0" y="0"/>
                  </a:moveTo>
                  <a:lnTo>
                    <a:pt x="14" y="17"/>
                  </a:lnTo>
                  <a:lnTo>
                    <a:pt x="22" y="38"/>
                  </a:lnTo>
                  <a:lnTo>
                    <a:pt x="40" y="42"/>
                  </a:lnTo>
                  <a:lnTo>
                    <a:pt x="59" y="59"/>
                  </a:lnTo>
                  <a:lnTo>
                    <a:pt x="121" y="72"/>
                  </a:lnTo>
                  <a:lnTo>
                    <a:pt x="118" y="114"/>
                  </a:lnTo>
                  <a:lnTo>
                    <a:pt x="118" y="207"/>
                  </a:lnTo>
                  <a:lnTo>
                    <a:pt x="113" y="241"/>
                  </a:lnTo>
                  <a:lnTo>
                    <a:pt x="72" y="253"/>
                  </a:lnTo>
                  <a:lnTo>
                    <a:pt x="45" y="270"/>
                  </a:lnTo>
                  <a:lnTo>
                    <a:pt x="45" y="304"/>
                  </a:lnTo>
                  <a:lnTo>
                    <a:pt x="510" y="304"/>
                  </a:lnTo>
                  <a:lnTo>
                    <a:pt x="510" y="4"/>
                  </a:lnTo>
                  <a:lnTo>
                    <a:pt x="357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" name="Freeform 258"/>
            <p:cNvSpPr>
              <a:spLocks/>
            </p:cNvSpPr>
            <p:nvPr/>
          </p:nvSpPr>
          <p:spPr bwMode="auto">
            <a:xfrm>
              <a:off x="4513112" y="4844717"/>
              <a:ext cx="609532" cy="554742"/>
            </a:xfrm>
            <a:custGeom>
              <a:avLst/>
              <a:gdLst>
                <a:gd name="T0" fmla="*/ 0 w 393"/>
                <a:gd name="T1" fmla="*/ 8 h 373"/>
                <a:gd name="T2" fmla="*/ 0 w 393"/>
                <a:gd name="T3" fmla="*/ 373 h 373"/>
                <a:gd name="T4" fmla="*/ 392 w 393"/>
                <a:gd name="T5" fmla="*/ 373 h 373"/>
                <a:gd name="T6" fmla="*/ 392 w 393"/>
                <a:gd name="T7" fmla="*/ 0 h 373"/>
                <a:gd name="T8" fmla="*/ 68 w 393"/>
                <a:gd name="T9" fmla="*/ 4 h 373"/>
                <a:gd name="T10" fmla="*/ 0 w 393"/>
                <a:gd name="T11" fmla="*/ 8 h 3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93" h="373">
                  <a:moveTo>
                    <a:pt x="0" y="8"/>
                  </a:moveTo>
                  <a:lnTo>
                    <a:pt x="0" y="372"/>
                  </a:lnTo>
                  <a:lnTo>
                    <a:pt x="392" y="372"/>
                  </a:lnTo>
                  <a:lnTo>
                    <a:pt x="392" y="0"/>
                  </a:lnTo>
                  <a:lnTo>
                    <a:pt x="68" y="4"/>
                  </a:lnTo>
                  <a:lnTo>
                    <a:pt x="0" y="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" name="Freeform 259"/>
            <p:cNvSpPr>
              <a:spLocks/>
            </p:cNvSpPr>
            <p:nvPr/>
          </p:nvSpPr>
          <p:spPr bwMode="auto">
            <a:xfrm>
              <a:off x="5121093" y="4951512"/>
              <a:ext cx="389294" cy="447947"/>
            </a:xfrm>
            <a:custGeom>
              <a:avLst/>
              <a:gdLst>
                <a:gd name="T0" fmla="*/ 0 w 250"/>
                <a:gd name="T1" fmla="*/ 8 h 301"/>
                <a:gd name="T2" fmla="*/ 0 w 250"/>
                <a:gd name="T3" fmla="*/ 301 h 301"/>
                <a:gd name="T4" fmla="*/ 237 w 250"/>
                <a:gd name="T5" fmla="*/ 297 h 301"/>
                <a:gd name="T6" fmla="*/ 237 w 250"/>
                <a:gd name="T7" fmla="*/ 148 h 301"/>
                <a:gd name="T8" fmla="*/ 250 w 250"/>
                <a:gd name="T9" fmla="*/ 153 h 301"/>
                <a:gd name="T10" fmla="*/ 250 w 250"/>
                <a:gd name="T11" fmla="*/ 0 h 301"/>
                <a:gd name="T12" fmla="*/ 164 w 250"/>
                <a:gd name="T13" fmla="*/ 4 h 301"/>
                <a:gd name="T14" fmla="*/ 0 w 250"/>
                <a:gd name="T15" fmla="*/ 8 h 30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0" h="301">
                  <a:moveTo>
                    <a:pt x="0" y="8"/>
                  </a:moveTo>
                  <a:lnTo>
                    <a:pt x="0" y="300"/>
                  </a:lnTo>
                  <a:lnTo>
                    <a:pt x="236" y="296"/>
                  </a:lnTo>
                  <a:lnTo>
                    <a:pt x="236" y="148"/>
                  </a:lnTo>
                  <a:lnTo>
                    <a:pt x="249" y="152"/>
                  </a:lnTo>
                  <a:lnTo>
                    <a:pt x="249" y="0"/>
                  </a:lnTo>
                  <a:lnTo>
                    <a:pt x="163" y="4"/>
                  </a:lnTo>
                  <a:lnTo>
                    <a:pt x="0" y="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" name="Freeform 260"/>
            <p:cNvSpPr>
              <a:spLocks/>
            </p:cNvSpPr>
            <p:nvPr/>
          </p:nvSpPr>
          <p:spPr bwMode="auto">
            <a:xfrm>
              <a:off x="5487122" y="4945579"/>
              <a:ext cx="280726" cy="444980"/>
            </a:xfrm>
            <a:custGeom>
              <a:avLst/>
              <a:gdLst>
                <a:gd name="T0" fmla="*/ 180 w 181"/>
                <a:gd name="T1" fmla="*/ 0 h 300"/>
                <a:gd name="T2" fmla="*/ 13 w 181"/>
                <a:gd name="T3" fmla="*/ 4 h 300"/>
                <a:gd name="T4" fmla="*/ 13 w 181"/>
                <a:gd name="T5" fmla="*/ 156 h 300"/>
                <a:gd name="T6" fmla="*/ 0 w 181"/>
                <a:gd name="T7" fmla="*/ 152 h 300"/>
                <a:gd name="T8" fmla="*/ 0 w 181"/>
                <a:gd name="T9" fmla="*/ 299 h 300"/>
                <a:gd name="T10" fmla="*/ 112 w 181"/>
                <a:gd name="T11" fmla="*/ 299 h 300"/>
                <a:gd name="T12" fmla="*/ 130 w 181"/>
                <a:gd name="T13" fmla="*/ 189 h 300"/>
                <a:gd name="T14" fmla="*/ 126 w 181"/>
                <a:gd name="T15" fmla="*/ 177 h 300"/>
                <a:gd name="T16" fmla="*/ 126 w 181"/>
                <a:gd name="T17" fmla="*/ 169 h 300"/>
                <a:gd name="T18" fmla="*/ 162 w 181"/>
                <a:gd name="T19" fmla="*/ 101 h 300"/>
                <a:gd name="T20" fmla="*/ 175 w 181"/>
                <a:gd name="T21" fmla="*/ 50 h 300"/>
                <a:gd name="T22" fmla="*/ 180 w 181"/>
                <a:gd name="T23" fmla="*/ 0 h 3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1" h="300">
                  <a:moveTo>
                    <a:pt x="180" y="0"/>
                  </a:moveTo>
                  <a:lnTo>
                    <a:pt x="13" y="4"/>
                  </a:lnTo>
                  <a:lnTo>
                    <a:pt x="13" y="156"/>
                  </a:lnTo>
                  <a:lnTo>
                    <a:pt x="0" y="152"/>
                  </a:lnTo>
                  <a:lnTo>
                    <a:pt x="0" y="299"/>
                  </a:lnTo>
                  <a:lnTo>
                    <a:pt x="112" y="299"/>
                  </a:lnTo>
                  <a:lnTo>
                    <a:pt x="130" y="189"/>
                  </a:lnTo>
                  <a:lnTo>
                    <a:pt x="126" y="177"/>
                  </a:lnTo>
                  <a:lnTo>
                    <a:pt x="126" y="169"/>
                  </a:lnTo>
                  <a:lnTo>
                    <a:pt x="162" y="101"/>
                  </a:lnTo>
                  <a:lnTo>
                    <a:pt x="175" y="50"/>
                  </a:lnTo>
                  <a:lnTo>
                    <a:pt x="18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" name="Freeform 261"/>
            <p:cNvSpPr>
              <a:spLocks/>
            </p:cNvSpPr>
            <p:nvPr/>
          </p:nvSpPr>
          <p:spPr bwMode="auto">
            <a:xfrm>
              <a:off x="2279711" y="5132471"/>
              <a:ext cx="539738" cy="528043"/>
            </a:xfrm>
            <a:custGeom>
              <a:avLst/>
              <a:gdLst>
                <a:gd name="T0" fmla="*/ 9 w 348"/>
                <a:gd name="T1" fmla="*/ 0 h 355"/>
                <a:gd name="T2" fmla="*/ 5 w 348"/>
                <a:gd name="T3" fmla="*/ 17 h 355"/>
                <a:gd name="T4" fmla="*/ 0 w 348"/>
                <a:gd name="T5" fmla="*/ 42 h 355"/>
                <a:gd name="T6" fmla="*/ 9 w 348"/>
                <a:gd name="T7" fmla="*/ 63 h 355"/>
                <a:gd name="T8" fmla="*/ 54 w 348"/>
                <a:gd name="T9" fmla="*/ 63 h 355"/>
                <a:gd name="T10" fmla="*/ 81 w 348"/>
                <a:gd name="T11" fmla="*/ 131 h 355"/>
                <a:gd name="T12" fmla="*/ 18 w 348"/>
                <a:gd name="T13" fmla="*/ 254 h 355"/>
                <a:gd name="T14" fmla="*/ 9 w 348"/>
                <a:gd name="T15" fmla="*/ 267 h 355"/>
                <a:gd name="T16" fmla="*/ 9 w 348"/>
                <a:gd name="T17" fmla="*/ 355 h 355"/>
                <a:gd name="T18" fmla="*/ 73 w 348"/>
                <a:gd name="T19" fmla="*/ 351 h 355"/>
                <a:gd name="T20" fmla="*/ 153 w 348"/>
                <a:gd name="T21" fmla="*/ 301 h 355"/>
                <a:gd name="T22" fmla="*/ 248 w 348"/>
                <a:gd name="T23" fmla="*/ 284 h 355"/>
                <a:gd name="T24" fmla="*/ 248 w 348"/>
                <a:gd name="T25" fmla="*/ 262 h 355"/>
                <a:gd name="T26" fmla="*/ 347 w 348"/>
                <a:gd name="T27" fmla="*/ 203 h 355"/>
                <a:gd name="T28" fmla="*/ 347 w 348"/>
                <a:gd name="T29" fmla="*/ 0 h 355"/>
                <a:gd name="T30" fmla="*/ 9 w 348"/>
                <a:gd name="T31" fmla="*/ 0 h 3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48" h="355">
                  <a:moveTo>
                    <a:pt x="9" y="0"/>
                  </a:moveTo>
                  <a:lnTo>
                    <a:pt x="5" y="17"/>
                  </a:lnTo>
                  <a:lnTo>
                    <a:pt x="0" y="42"/>
                  </a:lnTo>
                  <a:lnTo>
                    <a:pt x="9" y="63"/>
                  </a:lnTo>
                  <a:lnTo>
                    <a:pt x="54" y="63"/>
                  </a:lnTo>
                  <a:lnTo>
                    <a:pt x="81" y="131"/>
                  </a:lnTo>
                  <a:lnTo>
                    <a:pt x="18" y="253"/>
                  </a:lnTo>
                  <a:lnTo>
                    <a:pt x="9" y="266"/>
                  </a:lnTo>
                  <a:lnTo>
                    <a:pt x="9" y="354"/>
                  </a:lnTo>
                  <a:lnTo>
                    <a:pt x="73" y="350"/>
                  </a:lnTo>
                  <a:lnTo>
                    <a:pt x="153" y="300"/>
                  </a:lnTo>
                  <a:lnTo>
                    <a:pt x="248" y="283"/>
                  </a:lnTo>
                  <a:lnTo>
                    <a:pt x="248" y="261"/>
                  </a:lnTo>
                  <a:lnTo>
                    <a:pt x="347" y="202"/>
                  </a:lnTo>
                  <a:lnTo>
                    <a:pt x="347" y="0"/>
                  </a:lnTo>
                  <a:lnTo>
                    <a:pt x="9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" name="Freeform 262"/>
            <p:cNvSpPr>
              <a:spLocks/>
            </p:cNvSpPr>
            <p:nvPr/>
          </p:nvSpPr>
          <p:spPr bwMode="auto">
            <a:xfrm>
              <a:off x="2296772" y="5381660"/>
              <a:ext cx="769282" cy="907760"/>
            </a:xfrm>
            <a:custGeom>
              <a:avLst/>
              <a:gdLst>
                <a:gd name="T0" fmla="*/ 337 w 497"/>
                <a:gd name="T1" fmla="*/ 33 h 611"/>
                <a:gd name="T2" fmla="*/ 239 w 497"/>
                <a:gd name="T3" fmla="*/ 92 h 611"/>
                <a:gd name="T4" fmla="*/ 239 w 497"/>
                <a:gd name="T5" fmla="*/ 114 h 611"/>
                <a:gd name="T6" fmla="*/ 144 w 497"/>
                <a:gd name="T7" fmla="*/ 130 h 611"/>
                <a:gd name="T8" fmla="*/ 63 w 497"/>
                <a:gd name="T9" fmla="*/ 180 h 611"/>
                <a:gd name="T10" fmla="*/ 0 w 497"/>
                <a:gd name="T11" fmla="*/ 185 h 611"/>
                <a:gd name="T12" fmla="*/ 0 w 497"/>
                <a:gd name="T13" fmla="*/ 223 h 611"/>
                <a:gd name="T14" fmla="*/ 17 w 497"/>
                <a:gd name="T15" fmla="*/ 248 h 611"/>
                <a:gd name="T16" fmla="*/ 36 w 497"/>
                <a:gd name="T17" fmla="*/ 265 h 611"/>
                <a:gd name="T18" fmla="*/ 36 w 497"/>
                <a:gd name="T19" fmla="*/ 308 h 611"/>
                <a:gd name="T20" fmla="*/ 54 w 497"/>
                <a:gd name="T21" fmla="*/ 392 h 611"/>
                <a:gd name="T22" fmla="*/ 99 w 497"/>
                <a:gd name="T23" fmla="*/ 414 h 611"/>
                <a:gd name="T24" fmla="*/ 144 w 497"/>
                <a:gd name="T25" fmla="*/ 442 h 611"/>
                <a:gd name="T26" fmla="*/ 171 w 497"/>
                <a:gd name="T27" fmla="*/ 455 h 611"/>
                <a:gd name="T28" fmla="*/ 287 w 497"/>
                <a:gd name="T29" fmla="*/ 497 h 611"/>
                <a:gd name="T30" fmla="*/ 369 w 497"/>
                <a:gd name="T31" fmla="*/ 611 h 611"/>
                <a:gd name="T32" fmla="*/ 490 w 497"/>
                <a:gd name="T33" fmla="*/ 611 h 611"/>
                <a:gd name="T34" fmla="*/ 490 w 497"/>
                <a:gd name="T35" fmla="*/ 350 h 611"/>
                <a:gd name="T36" fmla="*/ 495 w 497"/>
                <a:gd name="T37" fmla="*/ 0 h 611"/>
                <a:gd name="T38" fmla="*/ 441 w 497"/>
                <a:gd name="T39" fmla="*/ 4 h 611"/>
                <a:gd name="T40" fmla="*/ 337 w 497"/>
                <a:gd name="T41" fmla="*/ 33 h 61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97" h="611">
                  <a:moveTo>
                    <a:pt x="338" y="33"/>
                  </a:moveTo>
                  <a:lnTo>
                    <a:pt x="239" y="92"/>
                  </a:lnTo>
                  <a:lnTo>
                    <a:pt x="239" y="114"/>
                  </a:lnTo>
                  <a:lnTo>
                    <a:pt x="144" y="130"/>
                  </a:lnTo>
                  <a:lnTo>
                    <a:pt x="63" y="180"/>
                  </a:lnTo>
                  <a:lnTo>
                    <a:pt x="0" y="185"/>
                  </a:lnTo>
                  <a:lnTo>
                    <a:pt x="0" y="223"/>
                  </a:lnTo>
                  <a:lnTo>
                    <a:pt x="17" y="248"/>
                  </a:lnTo>
                  <a:lnTo>
                    <a:pt x="36" y="265"/>
                  </a:lnTo>
                  <a:lnTo>
                    <a:pt x="36" y="307"/>
                  </a:lnTo>
                  <a:lnTo>
                    <a:pt x="54" y="391"/>
                  </a:lnTo>
                  <a:lnTo>
                    <a:pt x="99" y="413"/>
                  </a:lnTo>
                  <a:lnTo>
                    <a:pt x="144" y="441"/>
                  </a:lnTo>
                  <a:lnTo>
                    <a:pt x="171" y="454"/>
                  </a:lnTo>
                  <a:lnTo>
                    <a:pt x="288" y="496"/>
                  </a:lnTo>
                  <a:lnTo>
                    <a:pt x="370" y="610"/>
                  </a:lnTo>
                  <a:lnTo>
                    <a:pt x="491" y="610"/>
                  </a:lnTo>
                  <a:lnTo>
                    <a:pt x="491" y="349"/>
                  </a:lnTo>
                  <a:lnTo>
                    <a:pt x="496" y="0"/>
                  </a:lnTo>
                  <a:lnTo>
                    <a:pt x="442" y="4"/>
                  </a:lnTo>
                  <a:lnTo>
                    <a:pt x="338" y="33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Freeform 263"/>
            <p:cNvSpPr>
              <a:spLocks/>
            </p:cNvSpPr>
            <p:nvPr/>
          </p:nvSpPr>
          <p:spPr bwMode="auto">
            <a:xfrm>
              <a:off x="3055197" y="5381660"/>
              <a:ext cx="614185" cy="519144"/>
            </a:xfrm>
            <a:custGeom>
              <a:avLst/>
              <a:gdLst>
                <a:gd name="T0" fmla="*/ 159 w 396"/>
                <a:gd name="T1" fmla="*/ 33 h 350"/>
                <a:gd name="T2" fmla="*/ 140 w 396"/>
                <a:gd name="T3" fmla="*/ 33 h 350"/>
                <a:gd name="T4" fmla="*/ 87 w 396"/>
                <a:gd name="T5" fmla="*/ 8 h 350"/>
                <a:gd name="T6" fmla="*/ 5 w 396"/>
                <a:gd name="T7" fmla="*/ 0 h 350"/>
                <a:gd name="T8" fmla="*/ 0 w 396"/>
                <a:gd name="T9" fmla="*/ 349 h 350"/>
                <a:gd name="T10" fmla="*/ 395 w 396"/>
                <a:gd name="T11" fmla="*/ 349 h 350"/>
                <a:gd name="T12" fmla="*/ 395 w 396"/>
                <a:gd name="T13" fmla="*/ 13 h 350"/>
                <a:gd name="T14" fmla="*/ 353 w 396"/>
                <a:gd name="T15" fmla="*/ 37 h 350"/>
                <a:gd name="T16" fmla="*/ 341 w 396"/>
                <a:gd name="T17" fmla="*/ 29 h 350"/>
                <a:gd name="T18" fmla="*/ 304 w 396"/>
                <a:gd name="T19" fmla="*/ 25 h 350"/>
                <a:gd name="T20" fmla="*/ 277 w 396"/>
                <a:gd name="T21" fmla="*/ 25 h 350"/>
                <a:gd name="T22" fmla="*/ 258 w 396"/>
                <a:gd name="T23" fmla="*/ 20 h 350"/>
                <a:gd name="T24" fmla="*/ 254 w 396"/>
                <a:gd name="T25" fmla="*/ 50 h 350"/>
                <a:gd name="T26" fmla="*/ 199 w 396"/>
                <a:gd name="T27" fmla="*/ 37 h 350"/>
                <a:gd name="T28" fmla="*/ 159 w 396"/>
                <a:gd name="T29" fmla="*/ 33 h 35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96" h="350">
                  <a:moveTo>
                    <a:pt x="159" y="33"/>
                  </a:moveTo>
                  <a:lnTo>
                    <a:pt x="140" y="33"/>
                  </a:lnTo>
                  <a:lnTo>
                    <a:pt x="87" y="8"/>
                  </a:lnTo>
                  <a:lnTo>
                    <a:pt x="5" y="0"/>
                  </a:lnTo>
                  <a:lnTo>
                    <a:pt x="0" y="349"/>
                  </a:lnTo>
                  <a:lnTo>
                    <a:pt x="395" y="349"/>
                  </a:lnTo>
                  <a:lnTo>
                    <a:pt x="395" y="13"/>
                  </a:lnTo>
                  <a:lnTo>
                    <a:pt x="353" y="37"/>
                  </a:lnTo>
                  <a:lnTo>
                    <a:pt x="341" y="29"/>
                  </a:lnTo>
                  <a:lnTo>
                    <a:pt x="304" y="25"/>
                  </a:lnTo>
                  <a:lnTo>
                    <a:pt x="277" y="25"/>
                  </a:lnTo>
                  <a:lnTo>
                    <a:pt x="258" y="20"/>
                  </a:lnTo>
                  <a:lnTo>
                    <a:pt x="254" y="50"/>
                  </a:lnTo>
                  <a:lnTo>
                    <a:pt x="199" y="37"/>
                  </a:lnTo>
                  <a:lnTo>
                    <a:pt x="159" y="33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" name="Freeform 264"/>
            <p:cNvSpPr>
              <a:spLocks/>
            </p:cNvSpPr>
            <p:nvPr/>
          </p:nvSpPr>
          <p:spPr bwMode="auto">
            <a:xfrm>
              <a:off x="3055197" y="5899321"/>
              <a:ext cx="614185" cy="390099"/>
            </a:xfrm>
            <a:custGeom>
              <a:avLst/>
              <a:gdLst>
                <a:gd name="T0" fmla="*/ 0 w 396"/>
                <a:gd name="T1" fmla="*/ 0 h 262"/>
                <a:gd name="T2" fmla="*/ 0 w 396"/>
                <a:gd name="T3" fmla="*/ 262 h 262"/>
                <a:gd name="T4" fmla="*/ 395 w 396"/>
                <a:gd name="T5" fmla="*/ 258 h 262"/>
                <a:gd name="T6" fmla="*/ 395 w 396"/>
                <a:gd name="T7" fmla="*/ 0 h 262"/>
                <a:gd name="T8" fmla="*/ 0 w 396"/>
                <a:gd name="T9" fmla="*/ 0 h 2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6" h="262">
                  <a:moveTo>
                    <a:pt x="0" y="0"/>
                  </a:moveTo>
                  <a:lnTo>
                    <a:pt x="0" y="261"/>
                  </a:lnTo>
                  <a:lnTo>
                    <a:pt x="395" y="257"/>
                  </a:lnTo>
                  <a:lnTo>
                    <a:pt x="395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" name="Freeform 265"/>
            <p:cNvSpPr>
              <a:spLocks/>
            </p:cNvSpPr>
            <p:nvPr/>
          </p:nvSpPr>
          <p:spPr bwMode="auto">
            <a:xfrm>
              <a:off x="3667832" y="5301564"/>
              <a:ext cx="846831" cy="544359"/>
            </a:xfrm>
            <a:custGeom>
              <a:avLst/>
              <a:gdLst>
                <a:gd name="T0" fmla="*/ 81 w 546"/>
                <a:gd name="T1" fmla="*/ 0 h 367"/>
                <a:gd name="T2" fmla="*/ 81 w 546"/>
                <a:gd name="T3" fmla="*/ 30 h 367"/>
                <a:gd name="T4" fmla="*/ 67 w 546"/>
                <a:gd name="T5" fmla="*/ 42 h 367"/>
                <a:gd name="T6" fmla="*/ 22 w 546"/>
                <a:gd name="T7" fmla="*/ 47 h 367"/>
                <a:gd name="T8" fmla="*/ 0 w 546"/>
                <a:gd name="T9" fmla="*/ 68 h 367"/>
                <a:gd name="T10" fmla="*/ 0 w 546"/>
                <a:gd name="T11" fmla="*/ 362 h 367"/>
                <a:gd name="T12" fmla="*/ 324 w 546"/>
                <a:gd name="T13" fmla="*/ 362 h 367"/>
                <a:gd name="T14" fmla="*/ 545 w 546"/>
                <a:gd name="T15" fmla="*/ 366 h 367"/>
                <a:gd name="T16" fmla="*/ 545 w 546"/>
                <a:gd name="T17" fmla="*/ 0 h 367"/>
                <a:gd name="T18" fmla="*/ 81 w 546"/>
                <a:gd name="T19" fmla="*/ 0 h 3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46" h="367">
                  <a:moveTo>
                    <a:pt x="81" y="0"/>
                  </a:moveTo>
                  <a:lnTo>
                    <a:pt x="81" y="30"/>
                  </a:lnTo>
                  <a:lnTo>
                    <a:pt x="67" y="42"/>
                  </a:lnTo>
                  <a:lnTo>
                    <a:pt x="22" y="47"/>
                  </a:lnTo>
                  <a:lnTo>
                    <a:pt x="0" y="68"/>
                  </a:lnTo>
                  <a:lnTo>
                    <a:pt x="0" y="362"/>
                  </a:lnTo>
                  <a:lnTo>
                    <a:pt x="324" y="362"/>
                  </a:lnTo>
                  <a:lnTo>
                    <a:pt x="545" y="366"/>
                  </a:lnTo>
                  <a:lnTo>
                    <a:pt x="545" y="0"/>
                  </a:lnTo>
                  <a:lnTo>
                    <a:pt x="81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" name="Freeform 266"/>
            <p:cNvSpPr>
              <a:spLocks/>
            </p:cNvSpPr>
            <p:nvPr/>
          </p:nvSpPr>
          <p:spPr bwMode="auto">
            <a:xfrm>
              <a:off x="3667832" y="5838507"/>
              <a:ext cx="504066" cy="444980"/>
            </a:xfrm>
            <a:custGeom>
              <a:avLst/>
              <a:gdLst>
                <a:gd name="T0" fmla="*/ 0 w 325"/>
                <a:gd name="T1" fmla="*/ 0 h 301"/>
                <a:gd name="T2" fmla="*/ 0 w 325"/>
                <a:gd name="T3" fmla="*/ 299 h 301"/>
                <a:gd name="T4" fmla="*/ 324 w 325"/>
                <a:gd name="T5" fmla="*/ 295 h 301"/>
                <a:gd name="T6" fmla="*/ 324 w 325"/>
                <a:gd name="T7" fmla="*/ 0 h 301"/>
                <a:gd name="T8" fmla="*/ 0 w 325"/>
                <a:gd name="T9" fmla="*/ 0 h 3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5" h="301">
                  <a:moveTo>
                    <a:pt x="0" y="0"/>
                  </a:moveTo>
                  <a:lnTo>
                    <a:pt x="0" y="300"/>
                  </a:lnTo>
                  <a:lnTo>
                    <a:pt x="324" y="296"/>
                  </a:lnTo>
                  <a:lnTo>
                    <a:pt x="324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" name="Freeform 267"/>
            <p:cNvSpPr>
              <a:spLocks/>
            </p:cNvSpPr>
            <p:nvPr/>
          </p:nvSpPr>
          <p:spPr bwMode="auto">
            <a:xfrm>
              <a:off x="4170347" y="5838507"/>
              <a:ext cx="589370" cy="439047"/>
            </a:xfrm>
            <a:custGeom>
              <a:avLst/>
              <a:gdLst>
                <a:gd name="T0" fmla="*/ 0 w 379"/>
                <a:gd name="T1" fmla="*/ 0 h 297"/>
                <a:gd name="T2" fmla="*/ 0 w 379"/>
                <a:gd name="T3" fmla="*/ 295 h 297"/>
                <a:gd name="T4" fmla="*/ 379 w 379"/>
                <a:gd name="T5" fmla="*/ 295 h 297"/>
                <a:gd name="T6" fmla="*/ 379 w 379"/>
                <a:gd name="T7" fmla="*/ 0 h 297"/>
                <a:gd name="T8" fmla="*/ 222 w 379"/>
                <a:gd name="T9" fmla="*/ 4 h 297"/>
                <a:gd name="T10" fmla="*/ 0 w 379"/>
                <a:gd name="T11" fmla="*/ 0 h 2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79" h="297">
                  <a:moveTo>
                    <a:pt x="0" y="0"/>
                  </a:moveTo>
                  <a:lnTo>
                    <a:pt x="0" y="296"/>
                  </a:lnTo>
                  <a:lnTo>
                    <a:pt x="378" y="296"/>
                  </a:lnTo>
                  <a:lnTo>
                    <a:pt x="378" y="0"/>
                  </a:lnTo>
                  <a:lnTo>
                    <a:pt x="221" y="4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Freeform 268"/>
            <p:cNvSpPr>
              <a:spLocks/>
            </p:cNvSpPr>
            <p:nvPr/>
          </p:nvSpPr>
          <p:spPr bwMode="auto">
            <a:xfrm>
              <a:off x="4756614" y="5832573"/>
              <a:ext cx="505617" cy="444980"/>
            </a:xfrm>
            <a:custGeom>
              <a:avLst/>
              <a:gdLst>
                <a:gd name="T0" fmla="*/ 0 w 326"/>
                <a:gd name="T1" fmla="*/ 299 h 301"/>
                <a:gd name="T2" fmla="*/ 325 w 326"/>
                <a:gd name="T3" fmla="*/ 295 h 301"/>
                <a:gd name="T4" fmla="*/ 325 w 326"/>
                <a:gd name="T5" fmla="*/ 0 h 301"/>
                <a:gd name="T6" fmla="*/ 149 w 326"/>
                <a:gd name="T7" fmla="*/ 0 h 301"/>
                <a:gd name="T8" fmla="*/ 0 w 326"/>
                <a:gd name="T9" fmla="*/ 4 h 301"/>
                <a:gd name="T10" fmla="*/ 0 w 326"/>
                <a:gd name="T11" fmla="*/ 299 h 3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6" h="301">
                  <a:moveTo>
                    <a:pt x="0" y="300"/>
                  </a:moveTo>
                  <a:lnTo>
                    <a:pt x="325" y="296"/>
                  </a:lnTo>
                  <a:lnTo>
                    <a:pt x="325" y="0"/>
                  </a:lnTo>
                  <a:lnTo>
                    <a:pt x="149" y="0"/>
                  </a:lnTo>
                  <a:lnTo>
                    <a:pt x="0" y="4"/>
                  </a:lnTo>
                  <a:lnTo>
                    <a:pt x="0" y="30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Freeform 269"/>
            <p:cNvSpPr>
              <a:spLocks/>
            </p:cNvSpPr>
            <p:nvPr/>
          </p:nvSpPr>
          <p:spPr bwMode="auto">
            <a:xfrm>
              <a:off x="4989260" y="5389076"/>
              <a:ext cx="505617" cy="443497"/>
            </a:xfrm>
            <a:custGeom>
              <a:avLst/>
              <a:gdLst>
                <a:gd name="T0" fmla="*/ 0 w 326"/>
                <a:gd name="T1" fmla="*/ 4 h 299"/>
                <a:gd name="T2" fmla="*/ 0 w 326"/>
                <a:gd name="T3" fmla="*/ 298 h 299"/>
                <a:gd name="T4" fmla="*/ 175 w 326"/>
                <a:gd name="T5" fmla="*/ 298 h 299"/>
                <a:gd name="T6" fmla="*/ 325 w 326"/>
                <a:gd name="T7" fmla="*/ 290 h 299"/>
                <a:gd name="T8" fmla="*/ 320 w 326"/>
                <a:gd name="T9" fmla="*/ 0 h 299"/>
                <a:gd name="T10" fmla="*/ 85 w 326"/>
                <a:gd name="T11" fmla="*/ 4 h 299"/>
                <a:gd name="T12" fmla="*/ 0 w 326"/>
                <a:gd name="T13" fmla="*/ 4 h 29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26" h="299">
                  <a:moveTo>
                    <a:pt x="0" y="4"/>
                  </a:moveTo>
                  <a:lnTo>
                    <a:pt x="0" y="298"/>
                  </a:lnTo>
                  <a:lnTo>
                    <a:pt x="175" y="298"/>
                  </a:lnTo>
                  <a:lnTo>
                    <a:pt x="325" y="290"/>
                  </a:lnTo>
                  <a:lnTo>
                    <a:pt x="320" y="0"/>
                  </a:lnTo>
                  <a:lnTo>
                    <a:pt x="85" y="4"/>
                  </a:lnTo>
                  <a:lnTo>
                    <a:pt x="0" y="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" name="Freeform 270"/>
            <p:cNvSpPr>
              <a:spLocks/>
            </p:cNvSpPr>
            <p:nvPr/>
          </p:nvSpPr>
          <p:spPr bwMode="auto">
            <a:xfrm>
              <a:off x="5487122" y="5389076"/>
              <a:ext cx="280726" cy="431631"/>
            </a:xfrm>
            <a:custGeom>
              <a:avLst/>
              <a:gdLst>
                <a:gd name="T0" fmla="*/ 0 w 181"/>
                <a:gd name="T1" fmla="*/ 0 h 291"/>
                <a:gd name="T2" fmla="*/ 5 w 181"/>
                <a:gd name="T3" fmla="*/ 290 h 291"/>
                <a:gd name="T4" fmla="*/ 180 w 181"/>
                <a:gd name="T5" fmla="*/ 290 h 291"/>
                <a:gd name="T6" fmla="*/ 166 w 181"/>
                <a:gd name="T7" fmla="*/ 274 h 291"/>
                <a:gd name="T8" fmla="*/ 153 w 181"/>
                <a:gd name="T9" fmla="*/ 215 h 291"/>
                <a:gd name="T10" fmla="*/ 144 w 181"/>
                <a:gd name="T11" fmla="*/ 151 h 291"/>
                <a:gd name="T12" fmla="*/ 130 w 181"/>
                <a:gd name="T13" fmla="*/ 155 h 291"/>
                <a:gd name="T14" fmla="*/ 121 w 181"/>
                <a:gd name="T15" fmla="*/ 143 h 291"/>
                <a:gd name="T16" fmla="*/ 121 w 181"/>
                <a:gd name="T17" fmla="*/ 126 h 291"/>
                <a:gd name="T18" fmla="*/ 140 w 181"/>
                <a:gd name="T19" fmla="*/ 118 h 291"/>
                <a:gd name="T20" fmla="*/ 112 w 181"/>
                <a:gd name="T21" fmla="*/ 0 h 291"/>
                <a:gd name="T22" fmla="*/ 0 w 181"/>
                <a:gd name="T23" fmla="*/ 0 h 2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1" h="291">
                  <a:moveTo>
                    <a:pt x="0" y="0"/>
                  </a:moveTo>
                  <a:lnTo>
                    <a:pt x="5" y="290"/>
                  </a:lnTo>
                  <a:lnTo>
                    <a:pt x="180" y="290"/>
                  </a:lnTo>
                  <a:lnTo>
                    <a:pt x="166" y="274"/>
                  </a:lnTo>
                  <a:lnTo>
                    <a:pt x="153" y="215"/>
                  </a:lnTo>
                  <a:lnTo>
                    <a:pt x="144" y="151"/>
                  </a:lnTo>
                  <a:lnTo>
                    <a:pt x="130" y="155"/>
                  </a:lnTo>
                  <a:lnTo>
                    <a:pt x="121" y="143"/>
                  </a:lnTo>
                  <a:lnTo>
                    <a:pt x="121" y="126"/>
                  </a:lnTo>
                  <a:lnTo>
                    <a:pt x="140" y="118"/>
                  </a:lnTo>
                  <a:lnTo>
                    <a:pt x="112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" name="Freeform 271"/>
            <p:cNvSpPr>
              <a:spLocks/>
            </p:cNvSpPr>
            <p:nvPr/>
          </p:nvSpPr>
          <p:spPr bwMode="auto">
            <a:xfrm>
              <a:off x="5262231" y="5820707"/>
              <a:ext cx="547493" cy="311486"/>
            </a:xfrm>
            <a:custGeom>
              <a:avLst/>
              <a:gdLst>
                <a:gd name="T0" fmla="*/ 0 w 354"/>
                <a:gd name="T1" fmla="*/ 209 h 211"/>
                <a:gd name="T2" fmla="*/ 91 w 354"/>
                <a:gd name="T3" fmla="*/ 209 h 211"/>
                <a:gd name="T4" fmla="*/ 86 w 354"/>
                <a:gd name="T5" fmla="*/ 192 h 211"/>
                <a:gd name="T6" fmla="*/ 86 w 354"/>
                <a:gd name="T7" fmla="*/ 158 h 211"/>
                <a:gd name="T8" fmla="*/ 329 w 354"/>
                <a:gd name="T9" fmla="*/ 158 h 211"/>
                <a:gd name="T10" fmla="*/ 343 w 354"/>
                <a:gd name="T11" fmla="*/ 146 h 211"/>
                <a:gd name="T12" fmla="*/ 352 w 354"/>
                <a:gd name="T13" fmla="*/ 129 h 211"/>
                <a:gd name="T14" fmla="*/ 352 w 354"/>
                <a:gd name="T15" fmla="*/ 34 h 211"/>
                <a:gd name="T16" fmla="*/ 324 w 354"/>
                <a:gd name="T17" fmla="*/ 0 h 211"/>
                <a:gd name="T18" fmla="*/ 150 w 354"/>
                <a:gd name="T19" fmla="*/ 0 h 211"/>
                <a:gd name="T20" fmla="*/ 0 w 354"/>
                <a:gd name="T21" fmla="*/ 8 h 211"/>
                <a:gd name="T22" fmla="*/ 0 w 354"/>
                <a:gd name="T23" fmla="*/ 209 h 2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54" h="211">
                  <a:moveTo>
                    <a:pt x="0" y="210"/>
                  </a:moveTo>
                  <a:lnTo>
                    <a:pt x="91" y="210"/>
                  </a:lnTo>
                  <a:lnTo>
                    <a:pt x="86" y="193"/>
                  </a:lnTo>
                  <a:lnTo>
                    <a:pt x="86" y="159"/>
                  </a:lnTo>
                  <a:lnTo>
                    <a:pt x="330" y="159"/>
                  </a:lnTo>
                  <a:lnTo>
                    <a:pt x="344" y="147"/>
                  </a:lnTo>
                  <a:lnTo>
                    <a:pt x="353" y="130"/>
                  </a:lnTo>
                  <a:lnTo>
                    <a:pt x="353" y="34"/>
                  </a:lnTo>
                  <a:lnTo>
                    <a:pt x="325" y="0"/>
                  </a:lnTo>
                  <a:lnTo>
                    <a:pt x="150" y="0"/>
                  </a:lnTo>
                  <a:lnTo>
                    <a:pt x="0" y="8"/>
                  </a:lnTo>
                  <a:lnTo>
                    <a:pt x="0" y="21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" name="Freeform 272"/>
            <p:cNvSpPr>
              <a:spLocks/>
            </p:cNvSpPr>
            <p:nvPr/>
          </p:nvSpPr>
          <p:spPr bwMode="auto">
            <a:xfrm>
              <a:off x="5262231" y="6058030"/>
              <a:ext cx="535086" cy="210624"/>
            </a:xfrm>
            <a:custGeom>
              <a:avLst/>
              <a:gdLst>
                <a:gd name="T0" fmla="*/ 0 w 346"/>
                <a:gd name="T1" fmla="*/ 141 h 143"/>
                <a:gd name="T2" fmla="*/ 344 w 346"/>
                <a:gd name="T3" fmla="*/ 137 h 143"/>
                <a:gd name="T4" fmla="*/ 330 w 346"/>
                <a:gd name="T5" fmla="*/ 0 h 143"/>
                <a:gd name="T6" fmla="*/ 87 w 346"/>
                <a:gd name="T7" fmla="*/ 0 h 143"/>
                <a:gd name="T8" fmla="*/ 87 w 346"/>
                <a:gd name="T9" fmla="*/ 34 h 143"/>
                <a:gd name="T10" fmla="*/ 91 w 346"/>
                <a:gd name="T11" fmla="*/ 50 h 143"/>
                <a:gd name="T12" fmla="*/ 0 w 346"/>
                <a:gd name="T13" fmla="*/ 50 h 143"/>
                <a:gd name="T14" fmla="*/ 0 w 346"/>
                <a:gd name="T15" fmla="*/ 141 h 1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6" h="143">
                  <a:moveTo>
                    <a:pt x="0" y="142"/>
                  </a:moveTo>
                  <a:lnTo>
                    <a:pt x="345" y="138"/>
                  </a:lnTo>
                  <a:lnTo>
                    <a:pt x="331" y="0"/>
                  </a:lnTo>
                  <a:lnTo>
                    <a:pt x="87" y="0"/>
                  </a:lnTo>
                  <a:lnTo>
                    <a:pt x="87" y="34"/>
                  </a:lnTo>
                  <a:lnTo>
                    <a:pt x="91" y="50"/>
                  </a:lnTo>
                  <a:lnTo>
                    <a:pt x="0" y="50"/>
                  </a:lnTo>
                  <a:lnTo>
                    <a:pt x="0" y="142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" name="Freeform 273"/>
            <p:cNvSpPr>
              <a:spLocks/>
            </p:cNvSpPr>
            <p:nvPr/>
          </p:nvSpPr>
          <p:spPr bwMode="auto">
            <a:xfrm>
              <a:off x="3494123" y="4327056"/>
              <a:ext cx="75998" cy="259572"/>
            </a:xfrm>
            <a:custGeom>
              <a:avLst/>
              <a:gdLst>
                <a:gd name="T0" fmla="*/ 0 w 50"/>
                <a:gd name="T1" fmla="*/ 0 h 174"/>
                <a:gd name="T2" fmla="*/ 0 w 50"/>
                <a:gd name="T3" fmla="*/ 30 h 174"/>
                <a:gd name="T4" fmla="*/ 17 w 50"/>
                <a:gd name="T5" fmla="*/ 84 h 174"/>
                <a:gd name="T6" fmla="*/ 5 w 50"/>
                <a:gd name="T7" fmla="*/ 136 h 174"/>
                <a:gd name="T8" fmla="*/ 34 w 50"/>
                <a:gd name="T9" fmla="*/ 174 h 174"/>
                <a:gd name="T10" fmla="*/ 39 w 50"/>
                <a:gd name="T11" fmla="*/ 132 h 174"/>
                <a:gd name="T12" fmla="*/ 48 w 50"/>
                <a:gd name="T13" fmla="*/ 84 h 174"/>
                <a:gd name="T14" fmla="*/ 30 w 50"/>
                <a:gd name="T15" fmla="*/ 67 h 174"/>
                <a:gd name="T16" fmla="*/ 0 w 50"/>
                <a:gd name="T17" fmla="*/ 0 h 1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0" h="174">
                  <a:moveTo>
                    <a:pt x="0" y="0"/>
                  </a:moveTo>
                  <a:lnTo>
                    <a:pt x="0" y="30"/>
                  </a:lnTo>
                  <a:lnTo>
                    <a:pt x="17" y="84"/>
                  </a:lnTo>
                  <a:lnTo>
                    <a:pt x="5" y="135"/>
                  </a:lnTo>
                  <a:lnTo>
                    <a:pt x="35" y="173"/>
                  </a:lnTo>
                  <a:lnTo>
                    <a:pt x="40" y="131"/>
                  </a:lnTo>
                  <a:lnTo>
                    <a:pt x="49" y="84"/>
                  </a:lnTo>
                  <a:lnTo>
                    <a:pt x="31" y="67"/>
                  </a:lnTo>
                  <a:lnTo>
                    <a:pt x="0" y="0"/>
                  </a:lnTo>
                </a:path>
              </a:pathLst>
            </a:custGeom>
            <a:solidFill>
              <a:srgbClr val="00009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" name="Freeform 274"/>
            <p:cNvSpPr>
              <a:spLocks/>
            </p:cNvSpPr>
            <p:nvPr/>
          </p:nvSpPr>
          <p:spPr bwMode="auto">
            <a:xfrm>
              <a:off x="3456899" y="4095667"/>
              <a:ext cx="169056" cy="232873"/>
            </a:xfrm>
            <a:custGeom>
              <a:avLst/>
              <a:gdLst>
                <a:gd name="T0" fmla="*/ 81 w 110"/>
                <a:gd name="T1" fmla="*/ 0 h 157"/>
                <a:gd name="T2" fmla="*/ 72 w 110"/>
                <a:gd name="T3" fmla="*/ 38 h 157"/>
                <a:gd name="T4" fmla="*/ 0 w 110"/>
                <a:gd name="T5" fmla="*/ 84 h 157"/>
                <a:gd name="T6" fmla="*/ 23 w 110"/>
                <a:gd name="T7" fmla="*/ 156 h 157"/>
                <a:gd name="T8" fmla="*/ 63 w 110"/>
                <a:gd name="T9" fmla="*/ 139 h 157"/>
                <a:gd name="T10" fmla="*/ 55 w 110"/>
                <a:gd name="T11" fmla="*/ 105 h 157"/>
                <a:gd name="T12" fmla="*/ 99 w 110"/>
                <a:gd name="T13" fmla="*/ 51 h 157"/>
                <a:gd name="T14" fmla="*/ 108 w 110"/>
                <a:gd name="T15" fmla="*/ 0 h 157"/>
                <a:gd name="T16" fmla="*/ 81 w 110"/>
                <a:gd name="T17" fmla="*/ 0 h 1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0" h="157">
                  <a:moveTo>
                    <a:pt x="82" y="0"/>
                  </a:moveTo>
                  <a:lnTo>
                    <a:pt x="73" y="38"/>
                  </a:lnTo>
                  <a:lnTo>
                    <a:pt x="0" y="84"/>
                  </a:lnTo>
                  <a:lnTo>
                    <a:pt x="23" y="156"/>
                  </a:lnTo>
                  <a:lnTo>
                    <a:pt x="64" y="139"/>
                  </a:lnTo>
                  <a:lnTo>
                    <a:pt x="55" y="105"/>
                  </a:lnTo>
                  <a:lnTo>
                    <a:pt x="100" y="51"/>
                  </a:lnTo>
                  <a:lnTo>
                    <a:pt x="109" y="0"/>
                  </a:lnTo>
                  <a:lnTo>
                    <a:pt x="82" y="0"/>
                  </a:lnTo>
                </a:path>
              </a:pathLst>
            </a:custGeom>
            <a:solidFill>
              <a:srgbClr val="00009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Freeform 275"/>
            <p:cNvSpPr>
              <a:spLocks/>
            </p:cNvSpPr>
            <p:nvPr/>
          </p:nvSpPr>
          <p:spPr bwMode="auto">
            <a:xfrm>
              <a:off x="3494123" y="4095667"/>
              <a:ext cx="417212" cy="757950"/>
            </a:xfrm>
            <a:custGeom>
              <a:avLst/>
              <a:gdLst>
                <a:gd name="T0" fmla="*/ 85 w 270"/>
                <a:gd name="T1" fmla="*/ 0 h 510"/>
                <a:gd name="T2" fmla="*/ 76 w 270"/>
                <a:gd name="T3" fmla="*/ 51 h 510"/>
                <a:gd name="T4" fmla="*/ 31 w 270"/>
                <a:gd name="T5" fmla="*/ 105 h 510"/>
                <a:gd name="T6" fmla="*/ 40 w 270"/>
                <a:gd name="T7" fmla="*/ 139 h 510"/>
                <a:gd name="T8" fmla="*/ 0 w 270"/>
                <a:gd name="T9" fmla="*/ 156 h 510"/>
                <a:gd name="T10" fmla="*/ 31 w 270"/>
                <a:gd name="T11" fmla="*/ 223 h 510"/>
                <a:gd name="T12" fmla="*/ 49 w 270"/>
                <a:gd name="T13" fmla="*/ 240 h 510"/>
                <a:gd name="T14" fmla="*/ 40 w 270"/>
                <a:gd name="T15" fmla="*/ 287 h 510"/>
                <a:gd name="T16" fmla="*/ 36 w 270"/>
                <a:gd name="T17" fmla="*/ 330 h 510"/>
                <a:gd name="T18" fmla="*/ 62 w 270"/>
                <a:gd name="T19" fmla="*/ 358 h 510"/>
                <a:gd name="T20" fmla="*/ 147 w 270"/>
                <a:gd name="T21" fmla="*/ 510 h 510"/>
                <a:gd name="T22" fmla="*/ 268 w 270"/>
                <a:gd name="T23" fmla="*/ 510 h 510"/>
                <a:gd name="T24" fmla="*/ 268 w 270"/>
                <a:gd name="T25" fmla="*/ 0 h 510"/>
                <a:gd name="T26" fmla="*/ 85 w 270"/>
                <a:gd name="T27" fmla="*/ 0 h 5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70" h="510">
                  <a:moveTo>
                    <a:pt x="85" y="0"/>
                  </a:moveTo>
                  <a:lnTo>
                    <a:pt x="76" y="51"/>
                  </a:lnTo>
                  <a:lnTo>
                    <a:pt x="31" y="105"/>
                  </a:lnTo>
                  <a:lnTo>
                    <a:pt x="40" y="139"/>
                  </a:lnTo>
                  <a:lnTo>
                    <a:pt x="0" y="156"/>
                  </a:lnTo>
                  <a:lnTo>
                    <a:pt x="31" y="223"/>
                  </a:lnTo>
                  <a:lnTo>
                    <a:pt x="49" y="240"/>
                  </a:lnTo>
                  <a:lnTo>
                    <a:pt x="40" y="286"/>
                  </a:lnTo>
                  <a:lnTo>
                    <a:pt x="36" y="329"/>
                  </a:lnTo>
                  <a:lnTo>
                    <a:pt x="62" y="357"/>
                  </a:lnTo>
                  <a:lnTo>
                    <a:pt x="148" y="509"/>
                  </a:lnTo>
                  <a:lnTo>
                    <a:pt x="269" y="509"/>
                  </a:lnTo>
                  <a:lnTo>
                    <a:pt x="269" y="0"/>
                  </a:lnTo>
                  <a:lnTo>
                    <a:pt x="85" y="0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" name="Freeform 276"/>
            <p:cNvSpPr>
              <a:spLocks/>
            </p:cNvSpPr>
            <p:nvPr/>
          </p:nvSpPr>
          <p:spPr bwMode="auto">
            <a:xfrm>
              <a:off x="4976852" y="4107533"/>
              <a:ext cx="245054" cy="532493"/>
            </a:xfrm>
            <a:custGeom>
              <a:avLst/>
              <a:gdLst>
                <a:gd name="T0" fmla="*/ 54 w 159"/>
                <a:gd name="T1" fmla="*/ 287 h 359"/>
                <a:gd name="T2" fmla="*/ 54 w 159"/>
                <a:gd name="T3" fmla="*/ 350 h 359"/>
                <a:gd name="T4" fmla="*/ 80 w 159"/>
                <a:gd name="T5" fmla="*/ 358 h 359"/>
                <a:gd name="T6" fmla="*/ 157 w 159"/>
                <a:gd name="T7" fmla="*/ 244 h 359"/>
                <a:gd name="T8" fmla="*/ 143 w 159"/>
                <a:gd name="T9" fmla="*/ 203 h 359"/>
                <a:gd name="T10" fmla="*/ 152 w 159"/>
                <a:gd name="T11" fmla="*/ 76 h 359"/>
                <a:gd name="T12" fmla="*/ 157 w 159"/>
                <a:gd name="T13" fmla="*/ 25 h 359"/>
                <a:gd name="T14" fmla="*/ 89 w 159"/>
                <a:gd name="T15" fmla="*/ 4 h 359"/>
                <a:gd name="T16" fmla="*/ 77 w 159"/>
                <a:gd name="T17" fmla="*/ 0 h 359"/>
                <a:gd name="T18" fmla="*/ 68 w 159"/>
                <a:gd name="T19" fmla="*/ 13 h 359"/>
                <a:gd name="T20" fmla="*/ 73 w 159"/>
                <a:gd name="T21" fmla="*/ 47 h 359"/>
                <a:gd name="T22" fmla="*/ 40 w 159"/>
                <a:gd name="T23" fmla="*/ 109 h 359"/>
                <a:gd name="T24" fmla="*/ 23 w 159"/>
                <a:gd name="T25" fmla="*/ 109 h 359"/>
                <a:gd name="T26" fmla="*/ 18 w 159"/>
                <a:gd name="T27" fmla="*/ 114 h 359"/>
                <a:gd name="T28" fmla="*/ 28 w 159"/>
                <a:gd name="T29" fmla="*/ 156 h 359"/>
                <a:gd name="T30" fmla="*/ 14 w 159"/>
                <a:gd name="T31" fmla="*/ 160 h 359"/>
                <a:gd name="T32" fmla="*/ 0 w 159"/>
                <a:gd name="T33" fmla="*/ 173 h 359"/>
                <a:gd name="T34" fmla="*/ 18 w 159"/>
                <a:gd name="T35" fmla="*/ 236 h 359"/>
                <a:gd name="T36" fmla="*/ 31 w 159"/>
                <a:gd name="T37" fmla="*/ 236 h 359"/>
                <a:gd name="T38" fmla="*/ 40 w 159"/>
                <a:gd name="T39" fmla="*/ 240 h 359"/>
                <a:gd name="T40" fmla="*/ 54 w 159"/>
                <a:gd name="T41" fmla="*/ 287 h 3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59" h="359">
                  <a:moveTo>
                    <a:pt x="54" y="287"/>
                  </a:moveTo>
                  <a:lnTo>
                    <a:pt x="54" y="350"/>
                  </a:lnTo>
                  <a:lnTo>
                    <a:pt x="81" y="358"/>
                  </a:lnTo>
                  <a:lnTo>
                    <a:pt x="158" y="244"/>
                  </a:lnTo>
                  <a:lnTo>
                    <a:pt x="144" y="203"/>
                  </a:lnTo>
                  <a:lnTo>
                    <a:pt x="153" y="76"/>
                  </a:lnTo>
                  <a:lnTo>
                    <a:pt x="158" y="25"/>
                  </a:lnTo>
                  <a:lnTo>
                    <a:pt x="90" y="4"/>
                  </a:lnTo>
                  <a:lnTo>
                    <a:pt x="77" y="0"/>
                  </a:lnTo>
                  <a:lnTo>
                    <a:pt x="68" y="13"/>
                  </a:lnTo>
                  <a:lnTo>
                    <a:pt x="73" y="47"/>
                  </a:lnTo>
                  <a:lnTo>
                    <a:pt x="40" y="109"/>
                  </a:lnTo>
                  <a:lnTo>
                    <a:pt x="23" y="109"/>
                  </a:lnTo>
                  <a:lnTo>
                    <a:pt x="18" y="114"/>
                  </a:lnTo>
                  <a:lnTo>
                    <a:pt x="28" y="156"/>
                  </a:lnTo>
                  <a:lnTo>
                    <a:pt x="14" y="160"/>
                  </a:lnTo>
                  <a:lnTo>
                    <a:pt x="0" y="173"/>
                  </a:lnTo>
                  <a:lnTo>
                    <a:pt x="18" y="236"/>
                  </a:lnTo>
                  <a:lnTo>
                    <a:pt x="31" y="236"/>
                  </a:lnTo>
                  <a:lnTo>
                    <a:pt x="40" y="240"/>
                  </a:lnTo>
                  <a:lnTo>
                    <a:pt x="54" y="287"/>
                  </a:lnTo>
                </a:path>
              </a:pathLst>
            </a:custGeom>
            <a:solidFill>
              <a:srgbClr val="00009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" name="Freeform 277"/>
            <p:cNvSpPr>
              <a:spLocks/>
            </p:cNvSpPr>
            <p:nvPr/>
          </p:nvSpPr>
          <p:spPr bwMode="auto">
            <a:xfrm>
              <a:off x="2517010" y="558072"/>
              <a:ext cx="40325" cy="17799"/>
            </a:xfrm>
            <a:custGeom>
              <a:avLst/>
              <a:gdLst>
                <a:gd name="T0" fmla="*/ 10 w 25"/>
                <a:gd name="T1" fmla="*/ 4 h 13"/>
                <a:gd name="T2" fmla="*/ 25 w 25"/>
                <a:gd name="T3" fmla="*/ 0 h 13"/>
                <a:gd name="T4" fmla="*/ 15 w 25"/>
                <a:gd name="T5" fmla="*/ 11 h 13"/>
                <a:gd name="T6" fmla="*/ 0 w 25"/>
                <a:gd name="T7" fmla="*/ 11 h 13"/>
                <a:gd name="T8" fmla="*/ 10 w 25"/>
                <a:gd name="T9" fmla="*/ 4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" h="13">
                  <a:moveTo>
                    <a:pt x="10" y="4"/>
                  </a:moveTo>
                  <a:lnTo>
                    <a:pt x="24" y="0"/>
                  </a:lnTo>
                  <a:lnTo>
                    <a:pt x="14" y="12"/>
                  </a:lnTo>
                  <a:lnTo>
                    <a:pt x="0" y="12"/>
                  </a:lnTo>
                  <a:lnTo>
                    <a:pt x="10" y="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Freeform 278"/>
            <p:cNvSpPr>
              <a:spLocks/>
            </p:cNvSpPr>
            <p:nvPr/>
          </p:nvSpPr>
          <p:spPr bwMode="auto">
            <a:xfrm>
              <a:off x="3055197" y="506158"/>
              <a:ext cx="86854" cy="100862"/>
            </a:xfrm>
            <a:custGeom>
              <a:avLst/>
              <a:gdLst>
                <a:gd name="T0" fmla="*/ 0 w 56"/>
                <a:gd name="T1" fmla="*/ 67 h 68"/>
                <a:gd name="T2" fmla="*/ 33 w 56"/>
                <a:gd name="T3" fmla="*/ 59 h 68"/>
                <a:gd name="T4" fmla="*/ 36 w 56"/>
                <a:gd name="T5" fmla="*/ 30 h 68"/>
                <a:gd name="T6" fmla="*/ 55 w 56"/>
                <a:gd name="T7" fmla="*/ 30 h 68"/>
                <a:gd name="T8" fmla="*/ 55 w 56"/>
                <a:gd name="T9" fmla="*/ 17 h 68"/>
                <a:gd name="T10" fmla="*/ 28 w 56"/>
                <a:gd name="T11" fmla="*/ 0 h 68"/>
                <a:gd name="T12" fmla="*/ 14 w 56"/>
                <a:gd name="T13" fmla="*/ 8 h 68"/>
                <a:gd name="T14" fmla="*/ 14 w 56"/>
                <a:gd name="T15" fmla="*/ 38 h 68"/>
                <a:gd name="T16" fmla="*/ 0 w 56"/>
                <a:gd name="T17" fmla="*/ 59 h 68"/>
                <a:gd name="T18" fmla="*/ 0 w 56"/>
                <a:gd name="T19" fmla="*/ 67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6" h="68">
                  <a:moveTo>
                    <a:pt x="0" y="67"/>
                  </a:moveTo>
                  <a:lnTo>
                    <a:pt x="33" y="59"/>
                  </a:lnTo>
                  <a:lnTo>
                    <a:pt x="36" y="30"/>
                  </a:lnTo>
                  <a:lnTo>
                    <a:pt x="55" y="30"/>
                  </a:lnTo>
                  <a:lnTo>
                    <a:pt x="55" y="17"/>
                  </a:lnTo>
                  <a:lnTo>
                    <a:pt x="28" y="0"/>
                  </a:lnTo>
                  <a:lnTo>
                    <a:pt x="14" y="8"/>
                  </a:lnTo>
                  <a:lnTo>
                    <a:pt x="14" y="38"/>
                  </a:lnTo>
                  <a:lnTo>
                    <a:pt x="0" y="59"/>
                  </a:lnTo>
                  <a:lnTo>
                    <a:pt x="0" y="67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" name="Freeform 279"/>
            <p:cNvSpPr>
              <a:spLocks/>
            </p:cNvSpPr>
            <p:nvPr/>
          </p:nvSpPr>
          <p:spPr bwMode="auto">
            <a:xfrm>
              <a:off x="2554233" y="611470"/>
              <a:ext cx="49631" cy="47465"/>
            </a:xfrm>
            <a:custGeom>
              <a:avLst/>
              <a:gdLst>
                <a:gd name="T0" fmla="*/ 0 w 32"/>
                <a:gd name="T1" fmla="*/ 18 h 31"/>
                <a:gd name="T2" fmla="*/ 22 w 32"/>
                <a:gd name="T3" fmla="*/ 31 h 31"/>
                <a:gd name="T4" fmla="*/ 31 w 32"/>
                <a:gd name="T5" fmla="*/ 0 h 31"/>
                <a:gd name="T6" fmla="*/ 4 w 32"/>
                <a:gd name="T7" fmla="*/ 9 h 31"/>
                <a:gd name="T8" fmla="*/ 0 w 32"/>
                <a:gd name="T9" fmla="*/ 18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" h="31">
                  <a:moveTo>
                    <a:pt x="0" y="17"/>
                  </a:moveTo>
                  <a:lnTo>
                    <a:pt x="22" y="30"/>
                  </a:lnTo>
                  <a:lnTo>
                    <a:pt x="31" y="0"/>
                  </a:lnTo>
                  <a:lnTo>
                    <a:pt x="4" y="9"/>
                  </a:lnTo>
                  <a:lnTo>
                    <a:pt x="0" y="17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" name="Freeform 280"/>
            <p:cNvSpPr>
              <a:spLocks/>
            </p:cNvSpPr>
            <p:nvPr/>
          </p:nvSpPr>
          <p:spPr bwMode="auto">
            <a:xfrm>
              <a:off x="2763615" y="581805"/>
              <a:ext cx="17061" cy="25216"/>
            </a:xfrm>
            <a:custGeom>
              <a:avLst/>
              <a:gdLst>
                <a:gd name="T0" fmla="*/ 10 w 10"/>
                <a:gd name="T1" fmla="*/ 0 h 17"/>
                <a:gd name="T2" fmla="*/ 0 w 10"/>
                <a:gd name="T3" fmla="*/ 8 h 17"/>
                <a:gd name="T4" fmla="*/ 0 w 10"/>
                <a:gd name="T5" fmla="*/ 16 h 17"/>
                <a:gd name="T6" fmla="*/ 10 w 10"/>
                <a:gd name="T7" fmla="*/ 16 h 17"/>
                <a:gd name="T8" fmla="*/ 10 w 10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17">
                  <a:moveTo>
                    <a:pt x="9" y="0"/>
                  </a:moveTo>
                  <a:lnTo>
                    <a:pt x="0" y="8"/>
                  </a:lnTo>
                  <a:lnTo>
                    <a:pt x="0" y="16"/>
                  </a:lnTo>
                  <a:lnTo>
                    <a:pt x="9" y="16"/>
                  </a:lnTo>
                  <a:lnTo>
                    <a:pt x="9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" name="Freeform 281"/>
            <p:cNvSpPr>
              <a:spLocks/>
            </p:cNvSpPr>
            <p:nvPr/>
          </p:nvSpPr>
          <p:spPr bwMode="auto">
            <a:xfrm>
              <a:off x="2855122" y="564005"/>
              <a:ext cx="21714" cy="11866"/>
            </a:xfrm>
            <a:custGeom>
              <a:avLst/>
              <a:gdLst>
                <a:gd name="T0" fmla="*/ 0 w 15"/>
                <a:gd name="T1" fmla="*/ 4 h 9"/>
                <a:gd name="T2" fmla="*/ 13 w 15"/>
                <a:gd name="T3" fmla="*/ 7 h 9"/>
                <a:gd name="T4" fmla="*/ 9 w 15"/>
                <a:gd name="T5" fmla="*/ 0 h 9"/>
                <a:gd name="T6" fmla="*/ 0 w 15"/>
                <a:gd name="T7" fmla="*/ 4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" h="9">
                  <a:moveTo>
                    <a:pt x="0" y="4"/>
                  </a:moveTo>
                  <a:lnTo>
                    <a:pt x="14" y="8"/>
                  </a:lnTo>
                  <a:lnTo>
                    <a:pt x="10" y="0"/>
                  </a:lnTo>
                  <a:lnTo>
                    <a:pt x="0" y="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" name="Freeform 282"/>
            <p:cNvSpPr>
              <a:spLocks/>
            </p:cNvSpPr>
            <p:nvPr/>
          </p:nvSpPr>
          <p:spPr bwMode="auto">
            <a:xfrm>
              <a:off x="2957486" y="575872"/>
              <a:ext cx="17061" cy="31149"/>
            </a:xfrm>
            <a:custGeom>
              <a:avLst/>
              <a:gdLst>
                <a:gd name="T0" fmla="*/ 0 w 11"/>
                <a:gd name="T1" fmla="*/ 0 h 22"/>
                <a:gd name="T2" fmla="*/ 0 w 11"/>
                <a:gd name="T3" fmla="*/ 17 h 22"/>
                <a:gd name="T4" fmla="*/ 5 w 11"/>
                <a:gd name="T5" fmla="*/ 20 h 22"/>
                <a:gd name="T6" fmla="*/ 10 w 11"/>
                <a:gd name="T7" fmla="*/ 0 h 22"/>
                <a:gd name="T8" fmla="*/ 0 w 11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22">
                  <a:moveTo>
                    <a:pt x="0" y="0"/>
                  </a:moveTo>
                  <a:lnTo>
                    <a:pt x="0" y="18"/>
                  </a:lnTo>
                  <a:lnTo>
                    <a:pt x="5" y="21"/>
                  </a:ln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" name="Freeform 283"/>
            <p:cNvSpPr>
              <a:spLocks/>
            </p:cNvSpPr>
            <p:nvPr/>
          </p:nvSpPr>
          <p:spPr bwMode="auto">
            <a:xfrm>
              <a:off x="2825653" y="605537"/>
              <a:ext cx="10857" cy="26699"/>
            </a:xfrm>
            <a:custGeom>
              <a:avLst/>
              <a:gdLst>
                <a:gd name="T0" fmla="*/ 0 w 6"/>
                <a:gd name="T1" fmla="*/ 17 h 18"/>
                <a:gd name="T2" fmla="*/ 6 w 6"/>
                <a:gd name="T3" fmla="*/ 0 h 18"/>
                <a:gd name="T4" fmla="*/ 0 w 6"/>
                <a:gd name="T5" fmla="*/ 9 h 18"/>
                <a:gd name="T6" fmla="*/ 0 w 6"/>
                <a:gd name="T7" fmla="*/ 17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18">
                  <a:moveTo>
                    <a:pt x="0" y="17"/>
                  </a:moveTo>
                  <a:lnTo>
                    <a:pt x="5" y="0"/>
                  </a:lnTo>
                  <a:lnTo>
                    <a:pt x="0" y="9"/>
                  </a:lnTo>
                  <a:lnTo>
                    <a:pt x="0" y="17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" name="Freeform 284"/>
            <p:cNvSpPr>
              <a:spLocks/>
            </p:cNvSpPr>
            <p:nvPr/>
          </p:nvSpPr>
          <p:spPr bwMode="auto">
            <a:xfrm>
              <a:off x="2855122" y="636686"/>
              <a:ext cx="26367" cy="22249"/>
            </a:xfrm>
            <a:custGeom>
              <a:avLst/>
              <a:gdLst>
                <a:gd name="T0" fmla="*/ 9 w 18"/>
                <a:gd name="T1" fmla="*/ 0 h 14"/>
                <a:gd name="T2" fmla="*/ 16 w 18"/>
                <a:gd name="T3" fmla="*/ 4 h 14"/>
                <a:gd name="T4" fmla="*/ 0 w 18"/>
                <a:gd name="T5" fmla="*/ 14 h 14"/>
                <a:gd name="T6" fmla="*/ 9 w 18"/>
                <a:gd name="T7" fmla="*/ 0 h 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" h="14">
                  <a:moveTo>
                    <a:pt x="9" y="0"/>
                  </a:moveTo>
                  <a:lnTo>
                    <a:pt x="17" y="4"/>
                  </a:lnTo>
                  <a:lnTo>
                    <a:pt x="0" y="13"/>
                  </a:lnTo>
                  <a:lnTo>
                    <a:pt x="9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" name="Freeform 285"/>
            <p:cNvSpPr>
              <a:spLocks/>
            </p:cNvSpPr>
            <p:nvPr/>
          </p:nvSpPr>
          <p:spPr bwMode="auto">
            <a:xfrm>
              <a:off x="2763615" y="673767"/>
              <a:ext cx="72896" cy="40048"/>
            </a:xfrm>
            <a:custGeom>
              <a:avLst/>
              <a:gdLst>
                <a:gd name="T0" fmla="*/ 0 w 46"/>
                <a:gd name="T1" fmla="*/ 9 h 27"/>
                <a:gd name="T2" fmla="*/ 14 w 46"/>
                <a:gd name="T3" fmla="*/ 0 h 27"/>
                <a:gd name="T4" fmla="*/ 37 w 46"/>
                <a:gd name="T5" fmla="*/ 0 h 27"/>
                <a:gd name="T6" fmla="*/ 46 w 46"/>
                <a:gd name="T7" fmla="*/ 17 h 27"/>
                <a:gd name="T8" fmla="*/ 22 w 46"/>
                <a:gd name="T9" fmla="*/ 26 h 27"/>
                <a:gd name="T10" fmla="*/ 0 w 46"/>
                <a:gd name="T11" fmla="*/ 9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6" h="27">
                  <a:moveTo>
                    <a:pt x="0" y="9"/>
                  </a:moveTo>
                  <a:lnTo>
                    <a:pt x="14" y="0"/>
                  </a:lnTo>
                  <a:lnTo>
                    <a:pt x="36" y="0"/>
                  </a:lnTo>
                  <a:lnTo>
                    <a:pt x="45" y="17"/>
                  </a:lnTo>
                  <a:lnTo>
                    <a:pt x="22" y="26"/>
                  </a:lnTo>
                  <a:lnTo>
                    <a:pt x="0" y="9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Freeform 286"/>
            <p:cNvSpPr>
              <a:spLocks/>
            </p:cNvSpPr>
            <p:nvPr/>
          </p:nvSpPr>
          <p:spPr bwMode="auto">
            <a:xfrm>
              <a:off x="2879937" y="648552"/>
              <a:ext cx="136486" cy="69714"/>
            </a:xfrm>
            <a:custGeom>
              <a:avLst/>
              <a:gdLst>
                <a:gd name="T0" fmla="*/ 0 w 88"/>
                <a:gd name="T1" fmla="*/ 42 h 47"/>
                <a:gd name="T2" fmla="*/ 55 w 88"/>
                <a:gd name="T3" fmla="*/ 42 h 47"/>
                <a:gd name="T4" fmla="*/ 68 w 88"/>
                <a:gd name="T5" fmla="*/ 46 h 47"/>
                <a:gd name="T6" fmla="*/ 73 w 88"/>
                <a:gd name="T7" fmla="*/ 29 h 47"/>
                <a:gd name="T8" fmla="*/ 87 w 88"/>
                <a:gd name="T9" fmla="*/ 4 h 47"/>
                <a:gd name="T10" fmla="*/ 68 w 88"/>
                <a:gd name="T11" fmla="*/ 0 h 47"/>
                <a:gd name="T12" fmla="*/ 5 w 88"/>
                <a:gd name="T13" fmla="*/ 17 h 47"/>
                <a:gd name="T14" fmla="*/ 0 w 88"/>
                <a:gd name="T15" fmla="*/ 33 h 47"/>
                <a:gd name="T16" fmla="*/ 0 w 88"/>
                <a:gd name="T17" fmla="*/ 42 h 4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8" h="47">
                  <a:moveTo>
                    <a:pt x="0" y="42"/>
                  </a:moveTo>
                  <a:lnTo>
                    <a:pt x="55" y="42"/>
                  </a:lnTo>
                  <a:lnTo>
                    <a:pt x="68" y="46"/>
                  </a:lnTo>
                  <a:lnTo>
                    <a:pt x="73" y="29"/>
                  </a:lnTo>
                  <a:lnTo>
                    <a:pt x="87" y="4"/>
                  </a:lnTo>
                  <a:lnTo>
                    <a:pt x="68" y="0"/>
                  </a:lnTo>
                  <a:lnTo>
                    <a:pt x="5" y="17"/>
                  </a:lnTo>
                  <a:lnTo>
                    <a:pt x="0" y="33"/>
                  </a:lnTo>
                  <a:lnTo>
                    <a:pt x="0" y="42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" name="Freeform 287"/>
            <p:cNvSpPr>
              <a:spLocks/>
            </p:cNvSpPr>
            <p:nvPr/>
          </p:nvSpPr>
          <p:spPr bwMode="auto">
            <a:xfrm>
              <a:off x="2755860" y="767213"/>
              <a:ext cx="43427" cy="53398"/>
            </a:xfrm>
            <a:custGeom>
              <a:avLst/>
              <a:gdLst>
                <a:gd name="T0" fmla="*/ 0 w 28"/>
                <a:gd name="T1" fmla="*/ 35 h 36"/>
                <a:gd name="T2" fmla="*/ 14 w 28"/>
                <a:gd name="T3" fmla="*/ 35 h 36"/>
                <a:gd name="T4" fmla="*/ 19 w 28"/>
                <a:gd name="T5" fmla="*/ 22 h 36"/>
                <a:gd name="T6" fmla="*/ 27 w 28"/>
                <a:gd name="T7" fmla="*/ 13 h 36"/>
                <a:gd name="T8" fmla="*/ 19 w 28"/>
                <a:gd name="T9" fmla="*/ 0 h 36"/>
                <a:gd name="T10" fmla="*/ 5 w 28"/>
                <a:gd name="T11" fmla="*/ 18 h 36"/>
                <a:gd name="T12" fmla="*/ 0 w 28"/>
                <a:gd name="T13" fmla="*/ 35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36">
                  <a:moveTo>
                    <a:pt x="0" y="35"/>
                  </a:moveTo>
                  <a:lnTo>
                    <a:pt x="14" y="35"/>
                  </a:lnTo>
                  <a:lnTo>
                    <a:pt x="19" y="22"/>
                  </a:lnTo>
                  <a:lnTo>
                    <a:pt x="27" y="13"/>
                  </a:lnTo>
                  <a:lnTo>
                    <a:pt x="19" y="0"/>
                  </a:lnTo>
                  <a:lnTo>
                    <a:pt x="5" y="18"/>
                  </a:lnTo>
                  <a:lnTo>
                    <a:pt x="0" y="35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5" name="Freeform 288"/>
            <p:cNvSpPr>
              <a:spLocks/>
            </p:cNvSpPr>
            <p:nvPr/>
          </p:nvSpPr>
          <p:spPr bwMode="auto">
            <a:xfrm>
              <a:off x="2825653" y="747931"/>
              <a:ext cx="29468" cy="17799"/>
            </a:xfrm>
            <a:custGeom>
              <a:avLst/>
              <a:gdLst>
                <a:gd name="T0" fmla="*/ 0 w 19"/>
                <a:gd name="T1" fmla="*/ 0 h 11"/>
                <a:gd name="T2" fmla="*/ 18 w 19"/>
                <a:gd name="T3" fmla="*/ 0 h 11"/>
                <a:gd name="T4" fmla="*/ 0 w 19"/>
                <a:gd name="T5" fmla="*/ 11 h 11"/>
                <a:gd name="T6" fmla="*/ 0 w 19"/>
                <a:gd name="T7" fmla="*/ 0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" h="11">
                  <a:moveTo>
                    <a:pt x="0" y="0"/>
                  </a:moveTo>
                  <a:lnTo>
                    <a:pt x="18" y="0"/>
                  </a:lnTo>
                  <a:lnTo>
                    <a:pt x="0" y="1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" name="Freeform 289"/>
            <p:cNvSpPr>
              <a:spLocks/>
            </p:cNvSpPr>
            <p:nvPr/>
          </p:nvSpPr>
          <p:spPr bwMode="auto">
            <a:xfrm>
              <a:off x="3010219" y="741998"/>
              <a:ext cx="43427" cy="26699"/>
            </a:xfrm>
            <a:custGeom>
              <a:avLst/>
              <a:gdLst>
                <a:gd name="T0" fmla="*/ 5 w 28"/>
                <a:gd name="T1" fmla="*/ 4 h 18"/>
                <a:gd name="T2" fmla="*/ 0 w 28"/>
                <a:gd name="T3" fmla="*/ 4 h 18"/>
                <a:gd name="T4" fmla="*/ 5 w 28"/>
                <a:gd name="T5" fmla="*/ 17 h 18"/>
                <a:gd name="T6" fmla="*/ 27 w 28"/>
                <a:gd name="T7" fmla="*/ 0 h 18"/>
                <a:gd name="T8" fmla="*/ 14 w 28"/>
                <a:gd name="T9" fmla="*/ 4 h 18"/>
                <a:gd name="T10" fmla="*/ 5 w 28"/>
                <a:gd name="T11" fmla="*/ 4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" h="18">
                  <a:moveTo>
                    <a:pt x="5" y="4"/>
                  </a:moveTo>
                  <a:lnTo>
                    <a:pt x="0" y="4"/>
                  </a:lnTo>
                  <a:lnTo>
                    <a:pt x="5" y="17"/>
                  </a:lnTo>
                  <a:lnTo>
                    <a:pt x="27" y="0"/>
                  </a:lnTo>
                  <a:lnTo>
                    <a:pt x="14" y="4"/>
                  </a:lnTo>
                  <a:lnTo>
                    <a:pt x="5" y="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7" name="Freeform 290"/>
            <p:cNvSpPr>
              <a:spLocks/>
            </p:cNvSpPr>
            <p:nvPr/>
          </p:nvSpPr>
          <p:spPr bwMode="auto">
            <a:xfrm>
              <a:off x="2855122" y="762763"/>
              <a:ext cx="86854" cy="62297"/>
            </a:xfrm>
            <a:custGeom>
              <a:avLst/>
              <a:gdLst>
                <a:gd name="T0" fmla="*/ 0 w 56"/>
                <a:gd name="T1" fmla="*/ 41 h 42"/>
                <a:gd name="T2" fmla="*/ 32 w 56"/>
                <a:gd name="T3" fmla="*/ 33 h 42"/>
                <a:gd name="T4" fmla="*/ 55 w 56"/>
                <a:gd name="T5" fmla="*/ 25 h 42"/>
                <a:gd name="T6" fmla="*/ 41 w 56"/>
                <a:gd name="T7" fmla="*/ 13 h 42"/>
                <a:gd name="T8" fmla="*/ 36 w 56"/>
                <a:gd name="T9" fmla="*/ 0 h 42"/>
                <a:gd name="T10" fmla="*/ 0 w 56"/>
                <a:gd name="T11" fmla="*/ 37 h 42"/>
                <a:gd name="T12" fmla="*/ 0 w 56"/>
                <a:gd name="T13" fmla="*/ 41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" h="42">
                  <a:moveTo>
                    <a:pt x="0" y="41"/>
                  </a:moveTo>
                  <a:lnTo>
                    <a:pt x="32" y="33"/>
                  </a:lnTo>
                  <a:lnTo>
                    <a:pt x="55" y="25"/>
                  </a:lnTo>
                  <a:lnTo>
                    <a:pt x="41" y="13"/>
                  </a:lnTo>
                  <a:lnTo>
                    <a:pt x="36" y="0"/>
                  </a:lnTo>
                  <a:lnTo>
                    <a:pt x="0" y="37"/>
                  </a:lnTo>
                  <a:lnTo>
                    <a:pt x="0" y="41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8" name="Freeform 291"/>
            <p:cNvSpPr>
              <a:spLocks/>
            </p:cNvSpPr>
            <p:nvPr/>
          </p:nvSpPr>
          <p:spPr bwMode="auto">
            <a:xfrm>
              <a:off x="2734146" y="810228"/>
              <a:ext cx="120976" cy="109762"/>
            </a:xfrm>
            <a:custGeom>
              <a:avLst/>
              <a:gdLst>
                <a:gd name="T0" fmla="*/ 0 w 78"/>
                <a:gd name="T1" fmla="*/ 39 h 74"/>
                <a:gd name="T2" fmla="*/ 28 w 78"/>
                <a:gd name="T3" fmla="*/ 34 h 74"/>
                <a:gd name="T4" fmla="*/ 40 w 78"/>
                <a:gd name="T5" fmla="*/ 9 h 74"/>
                <a:gd name="T6" fmla="*/ 68 w 78"/>
                <a:gd name="T7" fmla="*/ 0 h 74"/>
                <a:gd name="T8" fmla="*/ 72 w 78"/>
                <a:gd name="T9" fmla="*/ 21 h 74"/>
                <a:gd name="T10" fmla="*/ 77 w 78"/>
                <a:gd name="T11" fmla="*/ 34 h 74"/>
                <a:gd name="T12" fmla="*/ 40 w 78"/>
                <a:gd name="T13" fmla="*/ 43 h 74"/>
                <a:gd name="T14" fmla="*/ 18 w 78"/>
                <a:gd name="T15" fmla="*/ 69 h 74"/>
                <a:gd name="T16" fmla="*/ 5 w 78"/>
                <a:gd name="T17" fmla="*/ 73 h 74"/>
                <a:gd name="T18" fmla="*/ 0 w 78"/>
                <a:gd name="T19" fmla="*/ 39 h 7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8" h="74">
                  <a:moveTo>
                    <a:pt x="0" y="39"/>
                  </a:moveTo>
                  <a:lnTo>
                    <a:pt x="28" y="34"/>
                  </a:lnTo>
                  <a:lnTo>
                    <a:pt x="40" y="9"/>
                  </a:lnTo>
                  <a:lnTo>
                    <a:pt x="68" y="0"/>
                  </a:lnTo>
                  <a:lnTo>
                    <a:pt x="72" y="21"/>
                  </a:lnTo>
                  <a:lnTo>
                    <a:pt x="77" y="34"/>
                  </a:lnTo>
                  <a:lnTo>
                    <a:pt x="40" y="43"/>
                  </a:lnTo>
                  <a:lnTo>
                    <a:pt x="18" y="69"/>
                  </a:lnTo>
                  <a:lnTo>
                    <a:pt x="5" y="73"/>
                  </a:lnTo>
                  <a:lnTo>
                    <a:pt x="0" y="39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" name="Line 292"/>
            <p:cNvSpPr>
              <a:spLocks noChangeShapeType="1"/>
            </p:cNvSpPr>
            <p:nvPr/>
          </p:nvSpPr>
          <p:spPr bwMode="auto">
            <a:xfrm flipH="1">
              <a:off x="2842714" y="569939"/>
              <a:ext cx="12408" cy="59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0" name="Line 293"/>
            <p:cNvSpPr>
              <a:spLocks noChangeShapeType="1"/>
            </p:cNvSpPr>
            <p:nvPr/>
          </p:nvSpPr>
          <p:spPr bwMode="auto">
            <a:xfrm flipV="1">
              <a:off x="2875285" y="569939"/>
              <a:ext cx="23265" cy="59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1" name="Freeform 294"/>
            <p:cNvSpPr>
              <a:spLocks/>
            </p:cNvSpPr>
            <p:nvPr/>
          </p:nvSpPr>
          <p:spPr bwMode="auto">
            <a:xfrm>
              <a:off x="6670514" y="2492254"/>
              <a:ext cx="27918" cy="19282"/>
            </a:xfrm>
            <a:custGeom>
              <a:avLst/>
              <a:gdLst>
                <a:gd name="T0" fmla="*/ 0 w 19"/>
                <a:gd name="T1" fmla="*/ 8 h 13"/>
                <a:gd name="T2" fmla="*/ 12 w 19"/>
                <a:gd name="T3" fmla="*/ 12 h 13"/>
                <a:gd name="T4" fmla="*/ 17 w 19"/>
                <a:gd name="T5" fmla="*/ 0 h 13"/>
                <a:gd name="T6" fmla="*/ 9 w 19"/>
                <a:gd name="T7" fmla="*/ 0 h 13"/>
                <a:gd name="T8" fmla="*/ 0 w 19"/>
                <a:gd name="T9" fmla="*/ 8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" h="13">
                  <a:moveTo>
                    <a:pt x="0" y="8"/>
                  </a:moveTo>
                  <a:lnTo>
                    <a:pt x="13" y="12"/>
                  </a:lnTo>
                  <a:lnTo>
                    <a:pt x="18" y="0"/>
                  </a:lnTo>
                  <a:lnTo>
                    <a:pt x="9" y="0"/>
                  </a:lnTo>
                  <a:lnTo>
                    <a:pt x="0" y="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2" name="Freeform 295"/>
            <p:cNvSpPr>
              <a:spLocks/>
            </p:cNvSpPr>
            <p:nvPr/>
          </p:nvSpPr>
          <p:spPr bwMode="auto">
            <a:xfrm>
              <a:off x="6515417" y="2510053"/>
              <a:ext cx="120976" cy="94929"/>
            </a:xfrm>
            <a:custGeom>
              <a:avLst/>
              <a:gdLst>
                <a:gd name="T0" fmla="*/ 0 w 79"/>
                <a:gd name="T1" fmla="*/ 8 h 64"/>
                <a:gd name="T2" fmla="*/ 8 w 79"/>
                <a:gd name="T3" fmla="*/ 0 h 64"/>
                <a:gd name="T4" fmla="*/ 27 w 79"/>
                <a:gd name="T5" fmla="*/ 8 h 64"/>
                <a:gd name="T6" fmla="*/ 45 w 79"/>
                <a:gd name="T7" fmla="*/ 0 h 64"/>
                <a:gd name="T8" fmla="*/ 77 w 79"/>
                <a:gd name="T9" fmla="*/ 21 h 64"/>
                <a:gd name="T10" fmla="*/ 63 w 79"/>
                <a:gd name="T11" fmla="*/ 29 h 64"/>
                <a:gd name="T12" fmla="*/ 63 w 79"/>
                <a:gd name="T13" fmla="*/ 42 h 64"/>
                <a:gd name="T14" fmla="*/ 54 w 79"/>
                <a:gd name="T15" fmla="*/ 63 h 64"/>
                <a:gd name="T16" fmla="*/ 13 w 79"/>
                <a:gd name="T17" fmla="*/ 59 h 64"/>
                <a:gd name="T18" fmla="*/ 0 w 79"/>
                <a:gd name="T19" fmla="*/ 8 h 6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9" h="64">
                  <a:moveTo>
                    <a:pt x="0" y="8"/>
                  </a:moveTo>
                  <a:lnTo>
                    <a:pt x="8" y="0"/>
                  </a:lnTo>
                  <a:lnTo>
                    <a:pt x="27" y="8"/>
                  </a:lnTo>
                  <a:lnTo>
                    <a:pt x="46" y="0"/>
                  </a:lnTo>
                  <a:lnTo>
                    <a:pt x="78" y="21"/>
                  </a:lnTo>
                  <a:lnTo>
                    <a:pt x="64" y="29"/>
                  </a:lnTo>
                  <a:lnTo>
                    <a:pt x="64" y="42"/>
                  </a:lnTo>
                  <a:lnTo>
                    <a:pt x="55" y="63"/>
                  </a:lnTo>
                  <a:lnTo>
                    <a:pt x="13" y="59"/>
                  </a:lnTo>
                  <a:lnTo>
                    <a:pt x="0" y="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3" name="Freeform 296"/>
            <p:cNvSpPr>
              <a:spLocks/>
            </p:cNvSpPr>
            <p:nvPr/>
          </p:nvSpPr>
          <p:spPr bwMode="auto">
            <a:xfrm>
              <a:off x="6102859" y="2802257"/>
              <a:ext cx="48080" cy="57847"/>
            </a:xfrm>
            <a:custGeom>
              <a:avLst/>
              <a:gdLst>
                <a:gd name="T0" fmla="*/ 0 w 31"/>
                <a:gd name="T1" fmla="*/ 21 h 39"/>
                <a:gd name="T2" fmla="*/ 4 w 31"/>
                <a:gd name="T3" fmla="*/ 0 h 39"/>
                <a:gd name="T4" fmla="*/ 26 w 31"/>
                <a:gd name="T5" fmla="*/ 0 h 39"/>
                <a:gd name="T6" fmla="*/ 30 w 31"/>
                <a:gd name="T7" fmla="*/ 38 h 39"/>
                <a:gd name="T8" fmla="*/ 0 w 31"/>
                <a:gd name="T9" fmla="*/ 21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39">
                  <a:moveTo>
                    <a:pt x="0" y="21"/>
                  </a:moveTo>
                  <a:lnTo>
                    <a:pt x="4" y="0"/>
                  </a:lnTo>
                  <a:lnTo>
                    <a:pt x="26" y="0"/>
                  </a:lnTo>
                  <a:lnTo>
                    <a:pt x="30" y="38"/>
                  </a:lnTo>
                  <a:lnTo>
                    <a:pt x="0" y="21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" name="Rectangle 297"/>
            <p:cNvSpPr>
              <a:spLocks noChangeArrowheads="1"/>
            </p:cNvSpPr>
            <p:nvPr/>
          </p:nvSpPr>
          <p:spPr bwMode="auto">
            <a:xfrm>
              <a:off x="1468552" y="1145447"/>
              <a:ext cx="438926" cy="14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Douglas</a:t>
              </a:r>
            </a:p>
          </p:txBody>
        </p:sp>
        <p:sp>
          <p:nvSpPr>
            <p:cNvPr id="95" name="Rectangle 298"/>
            <p:cNvSpPr>
              <a:spLocks noChangeArrowheads="1"/>
            </p:cNvSpPr>
            <p:nvPr/>
          </p:nvSpPr>
          <p:spPr bwMode="auto">
            <a:xfrm>
              <a:off x="2175796" y="1032718"/>
              <a:ext cx="333459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Bayfield</a:t>
              </a:r>
            </a:p>
          </p:txBody>
        </p:sp>
        <p:sp>
          <p:nvSpPr>
            <p:cNvPr id="96" name="Rectangle 299"/>
            <p:cNvSpPr>
              <a:spLocks noChangeArrowheads="1"/>
            </p:cNvSpPr>
            <p:nvPr/>
          </p:nvSpPr>
          <p:spPr bwMode="auto">
            <a:xfrm>
              <a:off x="2693821" y="1587460"/>
              <a:ext cx="311745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Ashland</a:t>
              </a:r>
            </a:p>
          </p:txBody>
        </p:sp>
        <p:sp>
          <p:nvSpPr>
            <p:cNvPr id="97" name="Rectangle 300"/>
            <p:cNvSpPr>
              <a:spLocks noChangeArrowheads="1"/>
            </p:cNvSpPr>
            <p:nvPr/>
          </p:nvSpPr>
          <p:spPr bwMode="auto">
            <a:xfrm>
              <a:off x="3092421" y="1324922"/>
              <a:ext cx="175260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Iron</a:t>
              </a:r>
            </a:p>
          </p:txBody>
        </p:sp>
        <p:sp>
          <p:nvSpPr>
            <p:cNvPr id="98" name="Rectangle 301"/>
            <p:cNvSpPr>
              <a:spLocks noChangeArrowheads="1"/>
            </p:cNvSpPr>
            <p:nvPr/>
          </p:nvSpPr>
          <p:spPr bwMode="auto">
            <a:xfrm>
              <a:off x="3813623" y="1698705"/>
              <a:ext cx="231095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Vilas</a:t>
              </a:r>
            </a:p>
          </p:txBody>
        </p:sp>
        <p:sp>
          <p:nvSpPr>
            <p:cNvPr id="99" name="Rectangle 302"/>
            <p:cNvSpPr>
              <a:spLocks noChangeArrowheads="1"/>
            </p:cNvSpPr>
            <p:nvPr/>
          </p:nvSpPr>
          <p:spPr bwMode="auto">
            <a:xfrm>
              <a:off x="1085462" y="1925645"/>
              <a:ext cx="302440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Burnett</a:t>
              </a:r>
            </a:p>
          </p:txBody>
        </p:sp>
        <p:sp>
          <p:nvSpPr>
            <p:cNvPr id="100" name="Rectangle 303"/>
            <p:cNvSpPr>
              <a:spLocks noChangeArrowheads="1"/>
            </p:cNvSpPr>
            <p:nvPr/>
          </p:nvSpPr>
          <p:spPr bwMode="auto">
            <a:xfrm>
              <a:off x="1558509" y="1756553"/>
              <a:ext cx="429620" cy="14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Washburn</a:t>
              </a:r>
            </a:p>
          </p:txBody>
        </p:sp>
        <p:sp>
          <p:nvSpPr>
            <p:cNvPr id="101" name="Rectangle 304"/>
            <p:cNvSpPr>
              <a:spLocks noChangeArrowheads="1"/>
            </p:cNvSpPr>
            <p:nvPr/>
          </p:nvSpPr>
          <p:spPr bwMode="auto">
            <a:xfrm>
              <a:off x="2211468" y="1904880"/>
              <a:ext cx="288481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Sawyer</a:t>
              </a:r>
            </a:p>
          </p:txBody>
        </p:sp>
        <p:sp>
          <p:nvSpPr>
            <p:cNvPr id="102" name="Rectangle 305"/>
            <p:cNvSpPr>
              <a:spLocks noChangeArrowheads="1"/>
            </p:cNvSpPr>
            <p:nvPr/>
          </p:nvSpPr>
          <p:spPr bwMode="auto">
            <a:xfrm>
              <a:off x="3031933" y="2165935"/>
              <a:ext cx="203177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Price</a:t>
              </a:r>
            </a:p>
          </p:txBody>
        </p:sp>
        <p:sp>
          <p:nvSpPr>
            <p:cNvPr id="103" name="Rectangle 306"/>
            <p:cNvSpPr>
              <a:spLocks noChangeArrowheads="1"/>
            </p:cNvSpPr>
            <p:nvPr/>
          </p:nvSpPr>
          <p:spPr bwMode="auto">
            <a:xfrm>
              <a:off x="3782604" y="2085838"/>
              <a:ext cx="280726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Oneida</a:t>
              </a:r>
            </a:p>
          </p:txBody>
        </p:sp>
        <p:sp>
          <p:nvSpPr>
            <p:cNvPr id="104" name="Rectangle 307"/>
            <p:cNvSpPr>
              <a:spLocks noChangeArrowheads="1"/>
            </p:cNvSpPr>
            <p:nvPr/>
          </p:nvSpPr>
          <p:spPr bwMode="auto">
            <a:xfrm>
              <a:off x="4517765" y="2219333"/>
              <a:ext cx="276073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Forest</a:t>
              </a:r>
            </a:p>
          </p:txBody>
        </p:sp>
        <p:sp>
          <p:nvSpPr>
            <p:cNvPr id="105" name="Rectangle 308"/>
            <p:cNvSpPr>
              <a:spLocks noChangeArrowheads="1"/>
            </p:cNvSpPr>
            <p:nvPr/>
          </p:nvSpPr>
          <p:spPr bwMode="auto">
            <a:xfrm>
              <a:off x="4840366" y="1858898"/>
              <a:ext cx="390845" cy="14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Florence</a:t>
              </a:r>
            </a:p>
          </p:txBody>
        </p:sp>
        <p:sp>
          <p:nvSpPr>
            <p:cNvPr id="106" name="Rectangle 309"/>
            <p:cNvSpPr>
              <a:spLocks noChangeArrowheads="1"/>
            </p:cNvSpPr>
            <p:nvPr/>
          </p:nvSpPr>
          <p:spPr bwMode="auto">
            <a:xfrm>
              <a:off x="5169173" y="2416607"/>
              <a:ext cx="369131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Marinette</a:t>
              </a:r>
            </a:p>
          </p:txBody>
        </p:sp>
        <p:sp>
          <p:nvSpPr>
            <p:cNvPr id="107" name="Rectangle 310"/>
            <p:cNvSpPr>
              <a:spLocks noChangeArrowheads="1"/>
            </p:cNvSpPr>
            <p:nvPr/>
          </p:nvSpPr>
          <p:spPr bwMode="auto">
            <a:xfrm>
              <a:off x="1057545" y="2468522"/>
              <a:ext cx="176811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Polk</a:t>
              </a:r>
            </a:p>
          </p:txBody>
        </p:sp>
        <p:sp>
          <p:nvSpPr>
            <p:cNvPr id="108" name="Rectangle 311"/>
            <p:cNvSpPr>
              <a:spLocks noChangeArrowheads="1"/>
            </p:cNvSpPr>
            <p:nvPr/>
          </p:nvSpPr>
          <p:spPr bwMode="auto">
            <a:xfrm>
              <a:off x="1542999" y="2447756"/>
              <a:ext cx="280726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Barron</a:t>
              </a:r>
            </a:p>
          </p:txBody>
        </p:sp>
        <p:sp>
          <p:nvSpPr>
            <p:cNvPr id="109" name="Rectangle 312"/>
            <p:cNvSpPr>
              <a:spLocks noChangeArrowheads="1"/>
            </p:cNvSpPr>
            <p:nvPr/>
          </p:nvSpPr>
          <p:spPr bwMode="auto">
            <a:xfrm>
              <a:off x="2904753" y="2713261"/>
              <a:ext cx="243503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Taylor</a:t>
              </a:r>
            </a:p>
          </p:txBody>
        </p:sp>
        <p:sp>
          <p:nvSpPr>
            <p:cNvPr id="110" name="Rectangle 313"/>
            <p:cNvSpPr>
              <a:spLocks noChangeArrowheads="1"/>
            </p:cNvSpPr>
            <p:nvPr/>
          </p:nvSpPr>
          <p:spPr bwMode="auto">
            <a:xfrm>
              <a:off x="3639914" y="2523403"/>
              <a:ext cx="333459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Lincoln</a:t>
              </a:r>
            </a:p>
          </p:txBody>
        </p:sp>
        <p:sp>
          <p:nvSpPr>
            <p:cNvPr id="111" name="Rectangle 314"/>
            <p:cNvSpPr>
              <a:spLocks noChangeArrowheads="1"/>
            </p:cNvSpPr>
            <p:nvPr/>
          </p:nvSpPr>
          <p:spPr bwMode="auto">
            <a:xfrm>
              <a:off x="3411921" y="3075178"/>
              <a:ext cx="390845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Marathon</a:t>
              </a:r>
            </a:p>
          </p:txBody>
        </p:sp>
        <p:sp>
          <p:nvSpPr>
            <p:cNvPr id="112" name="Rectangle 315"/>
            <p:cNvSpPr>
              <a:spLocks noChangeArrowheads="1"/>
            </p:cNvSpPr>
            <p:nvPr/>
          </p:nvSpPr>
          <p:spPr bwMode="auto">
            <a:xfrm>
              <a:off x="879183" y="2932784"/>
              <a:ext cx="331908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St. Croix</a:t>
              </a:r>
            </a:p>
          </p:txBody>
        </p:sp>
        <p:sp>
          <p:nvSpPr>
            <p:cNvPr id="113" name="Rectangle 316"/>
            <p:cNvSpPr>
              <a:spLocks noChangeArrowheads="1"/>
            </p:cNvSpPr>
            <p:nvPr/>
          </p:nvSpPr>
          <p:spPr bwMode="auto">
            <a:xfrm>
              <a:off x="1504225" y="3098910"/>
              <a:ext cx="235748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Dunn</a:t>
              </a:r>
            </a:p>
          </p:txBody>
        </p:sp>
        <p:sp>
          <p:nvSpPr>
            <p:cNvPr id="114" name="Rectangle 317"/>
            <p:cNvSpPr>
              <a:spLocks noChangeArrowheads="1"/>
            </p:cNvSpPr>
            <p:nvPr/>
          </p:nvSpPr>
          <p:spPr bwMode="auto">
            <a:xfrm>
              <a:off x="1980373" y="3389631"/>
              <a:ext cx="519576" cy="14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Eau Claire</a:t>
              </a:r>
            </a:p>
          </p:txBody>
        </p:sp>
        <p:sp>
          <p:nvSpPr>
            <p:cNvPr id="115" name="Rectangle 318"/>
            <p:cNvSpPr>
              <a:spLocks noChangeArrowheads="1"/>
            </p:cNvSpPr>
            <p:nvPr/>
          </p:nvSpPr>
          <p:spPr bwMode="auto">
            <a:xfrm>
              <a:off x="897794" y="3275419"/>
              <a:ext cx="271420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Pierce</a:t>
              </a:r>
            </a:p>
          </p:txBody>
        </p:sp>
        <p:sp>
          <p:nvSpPr>
            <p:cNvPr id="116" name="Rectangle 319"/>
            <p:cNvSpPr>
              <a:spLocks noChangeArrowheads="1"/>
            </p:cNvSpPr>
            <p:nvPr/>
          </p:nvSpPr>
          <p:spPr bwMode="auto">
            <a:xfrm>
              <a:off x="1373943" y="3489010"/>
              <a:ext cx="266767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Pepin</a:t>
              </a:r>
            </a:p>
          </p:txBody>
        </p:sp>
        <p:sp>
          <p:nvSpPr>
            <p:cNvPr id="117" name="Rectangle 320"/>
            <p:cNvSpPr>
              <a:spLocks noChangeArrowheads="1"/>
            </p:cNvSpPr>
            <p:nvPr/>
          </p:nvSpPr>
          <p:spPr bwMode="auto">
            <a:xfrm>
              <a:off x="1539897" y="3661069"/>
              <a:ext cx="280726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Buffalo</a:t>
              </a:r>
            </a:p>
          </p:txBody>
        </p:sp>
        <p:sp>
          <p:nvSpPr>
            <p:cNvPr id="118" name="Rectangle 321"/>
            <p:cNvSpPr>
              <a:spLocks noChangeArrowheads="1"/>
            </p:cNvSpPr>
            <p:nvPr/>
          </p:nvSpPr>
          <p:spPr bwMode="auto">
            <a:xfrm>
              <a:off x="2579049" y="3969589"/>
              <a:ext cx="314847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Jackson</a:t>
              </a:r>
            </a:p>
          </p:txBody>
        </p:sp>
        <p:sp>
          <p:nvSpPr>
            <p:cNvPr id="119" name="Rectangle 322"/>
            <p:cNvSpPr>
              <a:spLocks noChangeArrowheads="1"/>
            </p:cNvSpPr>
            <p:nvPr/>
          </p:nvSpPr>
          <p:spPr bwMode="auto">
            <a:xfrm>
              <a:off x="3343678" y="3799013"/>
              <a:ext cx="263665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Wood</a:t>
              </a:r>
            </a:p>
          </p:txBody>
        </p:sp>
        <p:sp>
          <p:nvSpPr>
            <p:cNvPr id="120" name="Rectangle 323"/>
            <p:cNvSpPr>
              <a:spLocks noChangeArrowheads="1"/>
            </p:cNvSpPr>
            <p:nvPr/>
          </p:nvSpPr>
          <p:spPr bwMode="auto">
            <a:xfrm>
              <a:off x="3835337" y="3603222"/>
              <a:ext cx="319500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Portage</a:t>
              </a:r>
            </a:p>
          </p:txBody>
        </p:sp>
        <p:sp>
          <p:nvSpPr>
            <p:cNvPr id="121" name="Rectangle 324"/>
            <p:cNvSpPr>
              <a:spLocks noChangeArrowheads="1"/>
            </p:cNvSpPr>
            <p:nvPr/>
          </p:nvSpPr>
          <p:spPr bwMode="auto">
            <a:xfrm>
              <a:off x="4706983" y="3708534"/>
              <a:ext cx="665367" cy="1957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/>
                <a:t>Outagamie</a:t>
              </a:r>
            </a:p>
          </p:txBody>
        </p:sp>
        <p:sp>
          <p:nvSpPr>
            <p:cNvPr id="122" name="Rectangle 325"/>
            <p:cNvSpPr>
              <a:spLocks noChangeArrowheads="1"/>
            </p:cNvSpPr>
            <p:nvPr/>
          </p:nvSpPr>
          <p:spPr bwMode="auto">
            <a:xfrm>
              <a:off x="5256027" y="3732266"/>
              <a:ext cx="750671" cy="19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Brown</a:t>
              </a:r>
            </a:p>
          </p:txBody>
        </p:sp>
        <p:sp>
          <p:nvSpPr>
            <p:cNvPr id="123" name="Rectangle 326"/>
            <p:cNvSpPr>
              <a:spLocks noChangeArrowheads="1"/>
            </p:cNvSpPr>
            <p:nvPr/>
          </p:nvSpPr>
          <p:spPr bwMode="auto">
            <a:xfrm>
              <a:off x="5919844" y="3284319"/>
              <a:ext cx="212483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Door</a:t>
              </a:r>
            </a:p>
          </p:txBody>
        </p:sp>
        <p:sp>
          <p:nvSpPr>
            <p:cNvPr id="124" name="Rectangle 327"/>
            <p:cNvSpPr>
              <a:spLocks noChangeArrowheads="1"/>
            </p:cNvSpPr>
            <p:nvPr/>
          </p:nvSpPr>
          <p:spPr bwMode="auto">
            <a:xfrm>
              <a:off x="5556916" y="4054135"/>
              <a:ext cx="440476" cy="14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Manitowoc</a:t>
              </a:r>
            </a:p>
          </p:txBody>
        </p:sp>
        <p:sp>
          <p:nvSpPr>
            <p:cNvPr id="125" name="Rectangle 328"/>
            <p:cNvSpPr>
              <a:spLocks noChangeArrowheads="1"/>
            </p:cNvSpPr>
            <p:nvPr/>
          </p:nvSpPr>
          <p:spPr bwMode="auto">
            <a:xfrm>
              <a:off x="5401819" y="4635576"/>
              <a:ext cx="428068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Sheboygan</a:t>
              </a:r>
            </a:p>
          </p:txBody>
        </p:sp>
        <p:sp>
          <p:nvSpPr>
            <p:cNvPr id="126" name="Rectangle 329"/>
            <p:cNvSpPr>
              <a:spLocks noChangeArrowheads="1"/>
            </p:cNvSpPr>
            <p:nvPr/>
          </p:nvSpPr>
          <p:spPr bwMode="auto">
            <a:xfrm>
              <a:off x="4716289" y="4641509"/>
              <a:ext cx="604879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Fond du Lac</a:t>
              </a:r>
            </a:p>
          </p:txBody>
        </p:sp>
        <p:sp>
          <p:nvSpPr>
            <p:cNvPr id="127" name="Rectangle 330"/>
            <p:cNvSpPr>
              <a:spLocks noChangeArrowheads="1"/>
            </p:cNvSpPr>
            <p:nvPr/>
          </p:nvSpPr>
          <p:spPr bwMode="auto">
            <a:xfrm>
              <a:off x="4607721" y="4089734"/>
              <a:ext cx="471496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solidFill>
                    <a:schemeClr val="bg1"/>
                  </a:solidFill>
                </a:rPr>
                <a:t> </a:t>
              </a:r>
              <a:r>
                <a:rPr lang="en-US" altLang="en-US" sz="800" dirty="0">
                  <a:latin typeface="Arial Narrow" pitchFamily="34" charset="0"/>
                </a:rPr>
                <a:t>Winnebago</a:t>
              </a:r>
            </a:p>
          </p:txBody>
        </p:sp>
        <p:sp>
          <p:nvSpPr>
            <p:cNvPr id="128" name="Rectangle 331"/>
            <p:cNvSpPr>
              <a:spLocks noChangeArrowheads="1"/>
            </p:cNvSpPr>
            <p:nvPr/>
          </p:nvSpPr>
          <p:spPr bwMode="auto">
            <a:xfrm>
              <a:off x="3960965" y="4189112"/>
              <a:ext cx="407906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Waushara</a:t>
              </a:r>
            </a:p>
          </p:txBody>
        </p:sp>
        <p:sp>
          <p:nvSpPr>
            <p:cNvPr id="129" name="Rectangle 332"/>
            <p:cNvSpPr>
              <a:spLocks noChangeArrowheads="1"/>
            </p:cNvSpPr>
            <p:nvPr/>
          </p:nvSpPr>
          <p:spPr bwMode="auto">
            <a:xfrm>
              <a:off x="3579426" y="4263276"/>
              <a:ext cx="296236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Adams</a:t>
              </a:r>
            </a:p>
          </p:txBody>
        </p:sp>
        <p:sp>
          <p:nvSpPr>
            <p:cNvPr id="130" name="Rectangle 333"/>
            <p:cNvSpPr>
              <a:spLocks noChangeArrowheads="1"/>
            </p:cNvSpPr>
            <p:nvPr/>
          </p:nvSpPr>
          <p:spPr bwMode="auto">
            <a:xfrm>
              <a:off x="3239763" y="4556963"/>
              <a:ext cx="283828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Juneau</a:t>
              </a:r>
            </a:p>
          </p:txBody>
        </p:sp>
        <p:sp>
          <p:nvSpPr>
            <p:cNvPr id="131" name="Rectangle 334"/>
            <p:cNvSpPr>
              <a:spLocks noChangeArrowheads="1"/>
            </p:cNvSpPr>
            <p:nvPr/>
          </p:nvSpPr>
          <p:spPr bwMode="auto">
            <a:xfrm>
              <a:off x="2718636" y="4331506"/>
              <a:ext cx="293134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Monroe</a:t>
              </a:r>
            </a:p>
          </p:txBody>
        </p:sp>
        <p:sp>
          <p:nvSpPr>
            <p:cNvPr id="132" name="Rectangle 335"/>
            <p:cNvSpPr>
              <a:spLocks noChangeArrowheads="1"/>
            </p:cNvSpPr>
            <p:nvPr/>
          </p:nvSpPr>
          <p:spPr bwMode="auto">
            <a:xfrm>
              <a:off x="2157184" y="4396770"/>
              <a:ext cx="387743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La Crosse</a:t>
              </a:r>
            </a:p>
          </p:txBody>
        </p:sp>
        <p:sp>
          <p:nvSpPr>
            <p:cNvPr id="133" name="Rectangle 336"/>
            <p:cNvSpPr>
              <a:spLocks noChangeArrowheads="1"/>
            </p:cNvSpPr>
            <p:nvPr/>
          </p:nvSpPr>
          <p:spPr bwMode="auto">
            <a:xfrm>
              <a:off x="2369667" y="4818018"/>
              <a:ext cx="307093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Vernon</a:t>
              </a:r>
            </a:p>
          </p:txBody>
        </p:sp>
        <p:sp>
          <p:nvSpPr>
            <p:cNvPr id="134" name="Rectangle 337"/>
            <p:cNvSpPr>
              <a:spLocks noChangeArrowheads="1"/>
            </p:cNvSpPr>
            <p:nvPr/>
          </p:nvSpPr>
          <p:spPr bwMode="auto">
            <a:xfrm>
              <a:off x="2588355" y="5725778"/>
              <a:ext cx="221789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Grant</a:t>
              </a:r>
            </a:p>
          </p:txBody>
        </p:sp>
        <p:sp>
          <p:nvSpPr>
            <p:cNvPr id="135" name="Rectangle 338"/>
            <p:cNvSpPr>
              <a:spLocks noChangeArrowheads="1"/>
            </p:cNvSpPr>
            <p:nvPr/>
          </p:nvSpPr>
          <p:spPr bwMode="auto">
            <a:xfrm>
              <a:off x="2420850" y="5187352"/>
              <a:ext cx="369131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Crawford</a:t>
              </a:r>
            </a:p>
          </p:txBody>
        </p:sp>
        <p:sp>
          <p:nvSpPr>
            <p:cNvPr id="136" name="Rectangle 339"/>
            <p:cNvSpPr>
              <a:spLocks noChangeArrowheads="1"/>
            </p:cNvSpPr>
            <p:nvPr/>
          </p:nvSpPr>
          <p:spPr bwMode="auto">
            <a:xfrm>
              <a:off x="2898549" y="5031609"/>
              <a:ext cx="335010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Richland</a:t>
              </a:r>
            </a:p>
          </p:txBody>
        </p:sp>
        <p:sp>
          <p:nvSpPr>
            <p:cNvPr id="137" name="Rectangle 340"/>
            <p:cNvSpPr>
              <a:spLocks noChangeArrowheads="1"/>
            </p:cNvSpPr>
            <p:nvPr/>
          </p:nvSpPr>
          <p:spPr bwMode="auto">
            <a:xfrm>
              <a:off x="3506530" y="4984144"/>
              <a:ext cx="203177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Sauk</a:t>
              </a:r>
            </a:p>
          </p:txBody>
        </p:sp>
        <p:sp>
          <p:nvSpPr>
            <p:cNvPr id="138" name="Rectangle 341"/>
            <p:cNvSpPr>
              <a:spLocks noChangeArrowheads="1"/>
            </p:cNvSpPr>
            <p:nvPr/>
          </p:nvSpPr>
          <p:spPr bwMode="auto">
            <a:xfrm>
              <a:off x="4029208" y="4998977"/>
              <a:ext cx="384641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Columbia</a:t>
              </a:r>
            </a:p>
          </p:txBody>
        </p:sp>
        <p:sp>
          <p:nvSpPr>
            <p:cNvPr id="139" name="Rectangle 342"/>
            <p:cNvSpPr>
              <a:spLocks noChangeArrowheads="1"/>
            </p:cNvSpPr>
            <p:nvPr/>
          </p:nvSpPr>
          <p:spPr bwMode="auto">
            <a:xfrm>
              <a:off x="4693024" y="4948546"/>
              <a:ext cx="257461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Dodge</a:t>
              </a:r>
            </a:p>
          </p:txBody>
        </p:sp>
        <p:sp>
          <p:nvSpPr>
            <p:cNvPr id="140" name="Rectangle 343"/>
            <p:cNvSpPr>
              <a:spLocks noChangeArrowheads="1"/>
            </p:cNvSpPr>
            <p:nvPr/>
          </p:nvSpPr>
          <p:spPr bwMode="auto">
            <a:xfrm>
              <a:off x="3996638" y="5454340"/>
              <a:ext cx="212483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Dane</a:t>
              </a:r>
            </a:p>
          </p:txBody>
        </p:sp>
        <p:sp>
          <p:nvSpPr>
            <p:cNvPr id="141" name="Rectangle 344"/>
            <p:cNvSpPr>
              <a:spLocks noChangeArrowheads="1"/>
            </p:cNvSpPr>
            <p:nvPr/>
          </p:nvSpPr>
          <p:spPr bwMode="auto">
            <a:xfrm>
              <a:off x="4559641" y="5464723"/>
              <a:ext cx="359826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Jefferson</a:t>
              </a:r>
            </a:p>
          </p:txBody>
        </p:sp>
        <p:sp>
          <p:nvSpPr>
            <p:cNvPr id="142" name="Rectangle 345"/>
            <p:cNvSpPr>
              <a:spLocks noChangeArrowheads="1"/>
            </p:cNvSpPr>
            <p:nvPr/>
          </p:nvSpPr>
          <p:spPr bwMode="auto">
            <a:xfrm>
              <a:off x="5485571" y="5203668"/>
              <a:ext cx="342765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Ozaukee</a:t>
              </a:r>
            </a:p>
          </p:txBody>
        </p:sp>
        <p:sp>
          <p:nvSpPr>
            <p:cNvPr id="143" name="Rectangle 346"/>
            <p:cNvSpPr>
              <a:spLocks noChangeArrowheads="1"/>
            </p:cNvSpPr>
            <p:nvPr/>
          </p:nvSpPr>
          <p:spPr bwMode="auto">
            <a:xfrm>
              <a:off x="5046646" y="5500321"/>
              <a:ext cx="420314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Waukesha</a:t>
              </a:r>
            </a:p>
          </p:txBody>
        </p:sp>
        <p:sp>
          <p:nvSpPr>
            <p:cNvPr id="144" name="Rectangle 347"/>
            <p:cNvSpPr>
              <a:spLocks noChangeArrowheads="1"/>
            </p:cNvSpPr>
            <p:nvPr/>
          </p:nvSpPr>
          <p:spPr bwMode="auto">
            <a:xfrm>
              <a:off x="5435940" y="5632332"/>
              <a:ext cx="561452" cy="19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Milwaukee</a:t>
              </a:r>
            </a:p>
          </p:txBody>
        </p:sp>
        <p:sp>
          <p:nvSpPr>
            <p:cNvPr id="145" name="Rectangle 348"/>
            <p:cNvSpPr>
              <a:spLocks noChangeArrowheads="1"/>
            </p:cNvSpPr>
            <p:nvPr/>
          </p:nvSpPr>
          <p:spPr bwMode="auto">
            <a:xfrm>
              <a:off x="5345984" y="5838507"/>
              <a:ext cx="271420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Racine</a:t>
              </a:r>
            </a:p>
          </p:txBody>
        </p:sp>
        <p:sp>
          <p:nvSpPr>
            <p:cNvPr id="146" name="Rectangle 349"/>
            <p:cNvSpPr>
              <a:spLocks noChangeArrowheads="1"/>
            </p:cNvSpPr>
            <p:nvPr/>
          </p:nvSpPr>
          <p:spPr bwMode="auto">
            <a:xfrm>
              <a:off x="5414227" y="6083246"/>
              <a:ext cx="383090" cy="14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 smtClean="0">
                  <a:latin typeface="Arial Narrow" pitchFamily="34" charset="0"/>
                </a:rPr>
                <a:t>Kenosha</a:t>
              </a:r>
              <a:endParaRPr lang="en-US" altLang="en-US" sz="800" dirty="0">
                <a:latin typeface="Arial Narrow" pitchFamily="34" charset="0"/>
              </a:endParaRPr>
            </a:p>
          </p:txBody>
        </p:sp>
        <p:sp>
          <p:nvSpPr>
            <p:cNvPr id="147" name="Rectangle 350"/>
            <p:cNvSpPr>
              <a:spLocks noChangeArrowheads="1"/>
            </p:cNvSpPr>
            <p:nvPr/>
          </p:nvSpPr>
          <p:spPr bwMode="auto">
            <a:xfrm>
              <a:off x="4832612" y="5945302"/>
              <a:ext cx="375335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Walworth</a:t>
              </a:r>
            </a:p>
          </p:txBody>
        </p:sp>
        <p:sp>
          <p:nvSpPr>
            <p:cNvPr id="148" name="Rectangle 351"/>
            <p:cNvSpPr>
              <a:spLocks noChangeArrowheads="1"/>
            </p:cNvSpPr>
            <p:nvPr/>
          </p:nvSpPr>
          <p:spPr bwMode="auto">
            <a:xfrm>
              <a:off x="4316138" y="5917120"/>
              <a:ext cx="265216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/>
                <a:t> </a:t>
              </a:r>
              <a:r>
                <a:rPr lang="en-US" altLang="en-US" sz="800" dirty="0">
                  <a:latin typeface="Arial Narrow" pitchFamily="34" charset="0"/>
                </a:rPr>
                <a:t>Rock</a:t>
              </a:r>
            </a:p>
          </p:txBody>
        </p:sp>
        <p:sp>
          <p:nvSpPr>
            <p:cNvPr id="149" name="Rectangle 352"/>
            <p:cNvSpPr>
              <a:spLocks noChangeArrowheads="1"/>
            </p:cNvSpPr>
            <p:nvPr/>
          </p:nvSpPr>
          <p:spPr bwMode="auto">
            <a:xfrm>
              <a:off x="3804317" y="5934919"/>
              <a:ext cx="243503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Green</a:t>
              </a:r>
            </a:p>
          </p:txBody>
        </p:sp>
        <p:sp>
          <p:nvSpPr>
            <p:cNvPr id="150" name="Rectangle 353"/>
            <p:cNvSpPr>
              <a:spLocks noChangeArrowheads="1"/>
            </p:cNvSpPr>
            <p:nvPr/>
          </p:nvSpPr>
          <p:spPr bwMode="auto">
            <a:xfrm>
              <a:off x="3165316" y="5963101"/>
              <a:ext cx="407906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La</a:t>
              </a:r>
              <a:r>
                <a:rPr lang="en-US" altLang="en-US" sz="800" dirty="0"/>
                <a:t> </a:t>
              </a:r>
              <a:r>
                <a:rPr lang="en-US" altLang="en-US" sz="800" dirty="0">
                  <a:latin typeface="Arial Narrow" pitchFamily="34" charset="0"/>
                </a:rPr>
                <a:t>Fayette</a:t>
              </a:r>
            </a:p>
          </p:txBody>
        </p:sp>
        <p:sp>
          <p:nvSpPr>
            <p:cNvPr id="151" name="Rectangle 354"/>
            <p:cNvSpPr>
              <a:spLocks noChangeArrowheads="1"/>
            </p:cNvSpPr>
            <p:nvPr/>
          </p:nvSpPr>
          <p:spPr bwMode="auto">
            <a:xfrm>
              <a:off x="3236661" y="5561135"/>
              <a:ext cx="207830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Iowa</a:t>
              </a:r>
            </a:p>
          </p:txBody>
        </p:sp>
        <p:sp>
          <p:nvSpPr>
            <p:cNvPr id="152" name="Freeform 355"/>
            <p:cNvSpPr>
              <a:spLocks/>
            </p:cNvSpPr>
            <p:nvPr/>
          </p:nvSpPr>
          <p:spPr bwMode="auto">
            <a:xfrm>
              <a:off x="2006740" y="2297946"/>
              <a:ext cx="835974" cy="452397"/>
            </a:xfrm>
            <a:custGeom>
              <a:avLst/>
              <a:gdLst>
                <a:gd name="T0" fmla="*/ 0 w 539"/>
                <a:gd name="T1" fmla="*/ 0 h 305"/>
                <a:gd name="T2" fmla="*/ 0 w 539"/>
                <a:gd name="T3" fmla="*/ 304 h 305"/>
                <a:gd name="T4" fmla="*/ 375 w 539"/>
                <a:gd name="T5" fmla="*/ 304 h 305"/>
                <a:gd name="T6" fmla="*/ 375 w 539"/>
                <a:gd name="T7" fmla="*/ 232 h 305"/>
                <a:gd name="T8" fmla="*/ 538 w 539"/>
                <a:gd name="T9" fmla="*/ 232 h 305"/>
                <a:gd name="T10" fmla="*/ 538 w 539"/>
                <a:gd name="T11" fmla="*/ 0 h 305"/>
                <a:gd name="T12" fmla="*/ 0 w 539"/>
                <a:gd name="T13" fmla="*/ 0 h 30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39" h="305">
                  <a:moveTo>
                    <a:pt x="0" y="0"/>
                  </a:moveTo>
                  <a:lnTo>
                    <a:pt x="0" y="304"/>
                  </a:lnTo>
                  <a:lnTo>
                    <a:pt x="375" y="304"/>
                  </a:lnTo>
                  <a:lnTo>
                    <a:pt x="375" y="232"/>
                  </a:lnTo>
                  <a:lnTo>
                    <a:pt x="538" y="232"/>
                  </a:lnTo>
                  <a:lnTo>
                    <a:pt x="538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3" name="Rectangle 356"/>
            <p:cNvSpPr>
              <a:spLocks noChangeArrowheads="1"/>
            </p:cNvSpPr>
            <p:nvPr/>
          </p:nvSpPr>
          <p:spPr bwMode="auto">
            <a:xfrm>
              <a:off x="2262650" y="2459622"/>
              <a:ext cx="203177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Rusk</a:t>
              </a:r>
            </a:p>
          </p:txBody>
        </p:sp>
        <p:sp>
          <p:nvSpPr>
            <p:cNvPr id="154" name="Freeform 357"/>
            <p:cNvSpPr>
              <a:spLocks/>
            </p:cNvSpPr>
            <p:nvPr/>
          </p:nvSpPr>
          <p:spPr bwMode="auto">
            <a:xfrm>
              <a:off x="2588355" y="3073695"/>
              <a:ext cx="603328" cy="789099"/>
            </a:xfrm>
            <a:custGeom>
              <a:avLst/>
              <a:gdLst>
                <a:gd name="T0" fmla="*/ 0 w 389"/>
                <a:gd name="T1" fmla="*/ 0 h 532"/>
                <a:gd name="T2" fmla="*/ 0 w 389"/>
                <a:gd name="T3" fmla="*/ 460 h 532"/>
                <a:gd name="T4" fmla="*/ 72 w 389"/>
                <a:gd name="T5" fmla="*/ 460 h 532"/>
                <a:gd name="T6" fmla="*/ 68 w 389"/>
                <a:gd name="T7" fmla="*/ 531 h 532"/>
                <a:gd name="T8" fmla="*/ 388 w 389"/>
                <a:gd name="T9" fmla="*/ 531 h 532"/>
                <a:gd name="T10" fmla="*/ 388 w 389"/>
                <a:gd name="T11" fmla="*/ 0 h 532"/>
                <a:gd name="T12" fmla="*/ 0 w 389"/>
                <a:gd name="T13" fmla="*/ 0 h 5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89" h="532">
                  <a:moveTo>
                    <a:pt x="0" y="0"/>
                  </a:moveTo>
                  <a:lnTo>
                    <a:pt x="0" y="460"/>
                  </a:lnTo>
                  <a:lnTo>
                    <a:pt x="72" y="460"/>
                  </a:lnTo>
                  <a:lnTo>
                    <a:pt x="68" y="531"/>
                  </a:lnTo>
                  <a:lnTo>
                    <a:pt x="388" y="531"/>
                  </a:lnTo>
                  <a:lnTo>
                    <a:pt x="388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5" name="Rectangle 358"/>
            <p:cNvSpPr>
              <a:spLocks noChangeArrowheads="1"/>
            </p:cNvSpPr>
            <p:nvPr/>
          </p:nvSpPr>
          <p:spPr bwMode="auto">
            <a:xfrm>
              <a:off x="2754309" y="3322884"/>
              <a:ext cx="234197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Clark</a:t>
              </a:r>
            </a:p>
          </p:txBody>
        </p:sp>
        <p:sp>
          <p:nvSpPr>
            <p:cNvPr id="156" name="Freeform 359"/>
            <p:cNvSpPr>
              <a:spLocks/>
            </p:cNvSpPr>
            <p:nvPr/>
          </p:nvSpPr>
          <p:spPr bwMode="auto">
            <a:xfrm>
              <a:off x="1851643" y="2748859"/>
              <a:ext cx="738263" cy="544359"/>
            </a:xfrm>
            <a:custGeom>
              <a:avLst/>
              <a:gdLst>
                <a:gd name="T0" fmla="*/ 99 w 476"/>
                <a:gd name="T1" fmla="*/ 0 h 366"/>
                <a:gd name="T2" fmla="*/ 99 w 476"/>
                <a:gd name="T3" fmla="*/ 30 h 366"/>
                <a:gd name="T4" fmla="*/ 104 w 476"/>
                <a:gd name="T5" fmla="*/ 63 h 366"/>
                <a:gd name="T6" fmla="*/ 0 w 476"/>
                <a:gd name="T7" fmla="*/ 63 h 366"/>
                <a:gd name="T8" fmla="*/ 0 w 476"/>
                <a:gd name="T9" fmla="*/ 134 h 366"/>
                <a:gd name="T10" fmla="*/ 9 w 476"/>
                <a:gd name="T11" fmla="*/ 139 h 366"/>
                <a:gd name="T12" fmla="*/ 5 w 476"/>
                <a:gd name="T13" fmla="*/ 366 h 366"/>
                <a:gd name="T14" fmla="*/ 475 w 476"/>
                <a:gd name="T15" fmla="*/ 366 h 366"/>
                <a:gd name="T16" fmla="*/ 475 w 476"/>
                <a:gd name="T17" fmla="*/ 0 h 366"/>
                <a:gd name="T18" fmla="*/ 99 w 476"/>
                <a:gd name="T19" fmla="*/ 0 h 36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76" h="366">
                  <a:moveTo>
                    <a:pt x="99" y="0"/>
                  </a:moveTo>
                  <a:lnTo>
                    <a:pt x="99" y="30"/>
                  </a:lnTo>
                  <a:lnTo>
                    <a:pt x="104" y="63"/>
                  </a:lnTo>
                  <a:lnTo>
                    <a:pt x="0" y="63"/>
                  </a:lnTo>
                  <a:lnTo>
                    <a:pt x="0" y="134"/>
                  </a:lnTo>
                  <a:lnTo>
                    <a:pt x="9" y="139"/>
                  </a:lnTo>
                  <a:lnTo>
                    <a:pt x="5" y="365"/>
                  </a:lnTo>
                  <a:lnTo>
                    <a:pt x="475" y="365"/>
                  </a:lnTo>
                  <a:lnTo>
                    <a:pt x="475" y="0"/>
                  </a:lnTo>
                  <a:lnTo>
                    <a:pt x="99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7" name="Rectangle 360"/>
            <p:cNvSpPr>
              <a:spLocks noChangeArrowheads="1"/>
            </p:cNvSpPr>
            <p:nvPr/>
          </p:nvSpPr>
          <p:spPr bwMode="auto">
            <a:xfrm>
              <a:off x="2034657" y="2943167"/>
              <a:ext cx="393947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Chippewa</a:t>
              </a:r>
            </a:p>
          </p:txBody>
        </p:sp>
        <p:sp>
          <p:nvSpPr>
            <p:cNvPr id="158" name="Rectangle 361"/>
            <p:cNvSpPr>
              <a:spLocks noChangeArrowheads="1"/>
            </p:cNvSpPr>
            <p:nvPr/>
          </p:nvSpPr>
          <p:spPr bwMode="auto">
            <a:xfrm>
              <a:off x="5063707" y="3069245"/>
              <a:ext cx="761528" cy="19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/>
                <a:t>Oconto</a:t>
              </a:r>
            </a:p>
          </p:txBody>
        </p:sp>
        <p:sp>
          <p:nvSpPr>
            <p:cNvPr id="159" name="Freeform 362"/>
            <p:cNvSpPr>
              <a:spLocks/>
            </p:cNvSpPr>
            <p:nvPr/>
          </p:nvSpPr>
          <p:spPr bwMode="auto">
            <a:xfrm>
              <a:off x="4086594" y="2535269"/>
              <a:ext cx="772384" cy="526560"/>
            </a:xfrm>
            <a:custGeom>
              <a:avLst/>
              <a:gdLst>
                <a:gd name="T0" fmla="*/ 0 w 497"/>
                <a:gd name="T1" fmla="*/ 0 h 354"/>
                <a:gd name="T2" fmla="*/ 0 w 497"/>
                <a:gd name="T3" fmla="*/ 300 h 354"/>
                <a:gd name="T4" fmla="*/ 127 w 497"/>
                <a:gd name="T5" fmla="*/ 300 h 354"/>
                <a:gd name="T6" fmla="*/ 127 w 497"/>
                <a:gd name="T7" fmla="*/ 354 h 354"/>
                <a:gd name="T8" fmla="*/ 276 w 497"/>
                <a:gd name="T9" fmla="*/ 354 h 354"/>
                <a:gd name="T10" fmla="*/ 281 w 497"/>
                <a:gd name="T11" fmla="*/ 279 h 354"/>
                <a:gd name="T12" fmla="*/ 497 w 497"/>
                <a:gd name="T13" fmla="*/ 279 h 354"/>
                <a:gd name="T14" fmla="*/ 497 w 497"/>
                <a:gd name="T15" fmla="*/ 202 h 354"/>
                <a:gd name="T16" fmla="*/ 469 w 497"/>
                <a:gd name="T17" fmla="*/ 202 h 354"/>
                <a:gd name="T18" fmla="*/ 469 w 497"/>
                <a:gd name="T19" fmla="*/ 63 h 354"/>
                <a:gd name="T20" fmla="*/ 307 w 497"/>
                <a:gd name="T21" fmla="*/ 63 h 354"/>
                <a:gd name="T22" fmla="*/ 307 w 497"/>
                <a:gd name="T23" fmla="*/ 0 h 354"/>
                <a:gd name="T24" fmla="*/ 0 w 497"/>
                <a:gd name="T25" fmla="*/ 0 h 3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97" h="354">
                  <a:moveTo>
                    <a:pt x="0" y="0"/>
                  </a:moveTo>
                  <a:lnTo>
                    <a:pt x="0" y="299"/>
                  </a:lnTo>
                  <a:lnTo>
                    <a:pt x="127" y="299"/>
                  </a:lnTo>
                  <a:lnTo>
                    <a:pt x="127" y="353"/>
                  </a:lnTo>
                  <a:lnTo>
                    <a:pt x="275" y="353"/>
                  </a:lnTo>
                  <a:lnTo>
                    <a:pt x="280" y="278"/>
                  </a:lnTo>
                  <a:lnTo>
                    <a:pt x="496" y="278"/>
                  </a:lnTo>
                  <a:lnTo>
                    <a:pt x="496" y="201"/>
                  </a:lnTo>
                  <a:lnTo>
                    <a:pt x="468" y="201"/>
                  </a:lnTo>
                  <a:lnTo>
                    <a:pt x="468" y="63"/>
                  </a:lnTo>
                  <a:lnTo>
                    <a:pt x="306" y="63"/>
                  </a:lnTo>
                  <a:lnTo>
                    <a:pt x="30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0" name="Rectangle 363"/>
            <p:cNvSpPr>
              <a:spLocks noChangeArrowheads="1"/>
            </p:cNvSpPr>
            <p:nvPr/>
          </p:nvSpPr>
          <p:spPr bwMode="auto">
            <a:xfrm>
              <a:off x="4181203" y="2671729"/>
              <a:ext cx="373784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Langlade</a:t>
              </a:r>
            </a:p>
          </p:txBody>
        </p:sp>
        <p:sp>
          <p:nvSpPr>
            <p:cNvPr id="161" name="Freeform 364"/>
            <p:cNvSpPr>
              <a:spLocks/>
            </p:cNvSpPr>
            <p:nvPr/>
          </p:nvSpPr>
          <p:spPr bwMode="auto">
            <a:xfrm>
              <a:off x="4815551" y="2628715"/>
              <a:ext cx="911972" cy="881061"/>
            </a:xfrm>
            <a:custGeom>
              <a:avLst/>
              <a:gdLst>
                <a:gd name="T0" fmla="*/ 0 w 588"/>
                <a:gd name="T1" fmla="*/ 0 h 595"/>
                <a:gd name="T2" fmla="*/ 0 w 588"/>
                <a:gd name="T3" fmla="*/ 139 h 595"/>
                <a:gd name="T4" fmla="*/ 28 w 588"/>
                <a:gd name="T5" fmla="*/ 139 h 595"/>
                <a:gd name="T6" fmla="*/ 28 w 588"/>
                <a:gd name="T7" fmla="*/ 215 h 595"/>
                <a:gd name="T8" fmla="*/ 122 w 588"/>
                <a:gd name="T9" fmla="*/ 215 h 595"/>
                <a:gd name="T10" fmla="*/ 122 w 588"/>
                <a:gd name="T11" fmla="*/ 437 h 595"/>
                <a:gd name="T12" fmla="*/ 285 w 588"/>
                <a:gd name="T13" fmla="*/ 437 h 595"/>
                <a:gd name="T14" fmla="*/ 285 w 588"/>
                <a:gd name="T15" fmla="*/ 593 h 595"/>
                <a:gd name="T16" fmla="*/ 446 w 588"/>
                <a:gd name="T17" fmla="*/ 589 h 595"/>
                <a:gd name="T18" fmla="*/ 456 w 588"/>
                <a:gd name="T19" fmla="*/ 555 h 595"/>
                <a:gd name="T20" fmla="*/ 510 w 588"/>
                <a:gd name="T21" fmla="*/ 458 h 595"/>
                <a:gd name="T22" fmla="*/ 533 w 588"/>
                <a:gd name="T23" fmla="*/ 450 h 595"/>
                <a:gd name="T24" fmla="*/ 528 w 588"/>
                <a:gd name="T25" fmla="*/ 446 h 595"/>
                <a:gd name="T26" fmla="*/ 528 w 588"/>
                <a:gd name="T27" fmla="*/ 429 h 595"/>
                <a:gd name="T28" fmla="*/ 550 w 588"/>
                <a:gd name="T29" fmla="*/ 353 h 595"/>
                <a:gd name="T30" fmla="*/ 555 w 588"/>
                <a:gd name="T31" fmla="*/ 362 h 595"/>
                <a:gd name="T32" fmla="*/ 587 w 588"/>
                <a:gd name="T33" fmla="*/ 332 h 595"/>
                <a:gd name="T34" fmla="*/ 587 w 588"/>
                <a:gd name="T35" fmla="*/ 302 h 595"/>
                <a:gd name="T36" fmla="*/ 474 w 588"/>
                <a:gd name="T37" fmla="*/ 302 h 595"/>
                <a:gd name="T38" fmla="*/ 474 w 588"/>
                <a:gd name="T39" fmla="*/ 278 h 595"/>
                <a:gd name="T40" fmla="*/ 361 w 588"/>
                <a:gd name="T41" fmla="*/ 278 h 595"/>
                <a:gd name="T42" fmla="*/ 361 w 588"/>
                <a:gd name="T43" fmla="*/ 207 h 595"/>
                <a:gd name="T44" fmla="*/ 302 w 588"/>
                <a:gd name="T45" fmla="*/ 207 h 595"/>
                <a:gd name="T46" fmla="*/ 302 w 588"/>
                <a:gd name="T47" fmla="*/ 139 h 595"/>
                <a:gd name="T48" fmla="*/ 234 w 588"/>
                <a:gd name="T49" fmla="*/ 139 h 595"/>
                <a:gd name="T50" fmla="*/ 234 w 588"/>
                <a:gd name="T51" fmla="*/ 0 h 595"/>
                <a:gd name="T52" fmla="*/ 0 w 588"/>
                <a:gd name="T53" fmla="*/ 0 h 59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588" h="595">
                  <a:moveTo>
                    <a:pt x="0" y="0"/>
                  </a:moveTo>
                  <a:lnTo>
                    <a:pt x="0" y="139"/>
                  </a:lnTo>
                  <a:lnTo>
                    <a:pt x="28" y="139"/>
                  </a:lnTo>
                  <a:lnTo>
                    <a:pt x="28" y="215"/>
                  </a:lnTo>
                  <a:lnTo>
                    <a:pt x="122" y="215"/>
                  </a:lnTo>
                  <a:lnTo>
                    <a:pt x="122" y="438"/>
                  </a:lnTo>
                  <a:lnTo>
                    <a:pt x="285" y="438"/>
                  </a:lnTo>
                  <a:lnTo>
                    <a:pt x="285" y="594"/>
                  </a:lnTo>
                  <a:lnTo>
                    <a:pt x="446" y="590"/>
                  </a:lnTo>
                  <a:lnTo>
                    <a:pt x="456" y="556"/>
                  </a:lnTo>
                  <a:lnTo>
                    <a:pt x="510" y="459"/>
                  </a:lnTo>
                  <a:lnTo>
                    <a:pt x="533" y="451"/>
                  </a:lnTo>
                  <a:lnTo>
                    <a:pt x="528" y="447"/>
                  </a:lnTo>
                  <a:lnTo>
                    <a:pt x="528" y="430"/>
                  </a:lnTo>
                  <a:lnTo>
                    <a:pt x="550" y="354"/>
                  </a:lnTo>
                  <a:lnTo>
                    <a:pt x="555" y="363"/>
                  </a:lnTo>
                  <a:lnTo>
                    <a:pt x="587" y="333"/>
                  </a:lnTo>
                  <a:lnTo>
                    <a:pt x="587" y="303"/>
                  </a:lnTo>
                  <a:lnTo>
                    <a:pt x="474" y="303"/>
                  </a:lnTo>
                  <a:lnTo>
                    <a:pt x="474" y="278"/>
                  </a:lnTo>
                  <a:lnTo>
                    <a:pt x="361" y="278"/>
                  </a:lnTo>
                  <a:lnTo>
                    <a:pt x="361" y="207"/>
                  </a:lnTo>
                  <a:lnTo>
                    <a:pt x="302" y="207"/>
                  </a:lnTo>
                  <a:lnTo>
                    <a:pt x="302" y="139"/>
                  </a:lnTo>
                  <a:lnTo>
                    <a:pt x="234" y="139"/>
                  </a:lnTo>
                  <a:lnTo>
                    <a:pt x="234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2" name="Freeform 365"/>
            <p:cNvSpPr>
              <a:spLocks/>
            </p:cNvSpPr>
            <p:nvPr/>
          </p:nvSpPr>
          <p:spPr bwMode="auto">
            <a:xfrm>
              <a:off x="4282017" y="3527575"/>
              <a:ext cx="609532" cy="569575"/>
            </a:xfrm>
            <a:custGeom>
              <a:avLst/>
              <a:gdLst>
                <a:gd name="T0" fmla="*/ 0 w 393"/>
                <a:gd name="T1" fmla="*/ 4 h 384"/>
                <a:gd name="T2" fmla="*/ 0 w 393"/>
                <a:gd name="T3" fmla="*/ 383 h 384"/>
                <a:gd name="T4" fmla="*/ 217 w 393"/>
                <a:gd name="T5" fmla="*/ 379 h 384"/>
                <a:gd name="T6" fmla="*/ 316 w 393"/>
                <a:gd name="T7" fmla="*/ 375 h 384"/>
                <a:gd name="T8" fmla="*/ 311 w 393"/>
                <a:gd name="T9" fmla="*/ 67 h 384"/>
                <a:gd name="T10" fmla="*/ 392 w 393"/>
                <a:gd name="T11" fmla="*/ 67 h 384"/>
                <a:gd name="T12" fmla="*/ 392 w 393"/>
                <a:gd name="T13" fmla="*/ 0 h 384"/>
                <a:gd name="T14" fmla="*/ 0 w 393"/>
                <a:gd name="T15" fmla="*/ 4 h 3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93" h="384">
                  <a:moveTo>
                    <a:pt x="0" y="4"/>
                  </a:moveTo>
                  <a:lnTo>
                    <a:pt x="0" y="383"/>
                  </a:lnTo>
                  <a:lnTo>
                    <a:pt x="217" y="379"/>
                  </a:lnTo>
                  <a:lnTo>
                    <a:pt x="316" y="375"/>
                  </a:lnTo>
                  <a:lnTo>
                    <a:pt x="311" y="67"/>
                  </a:lnTo>
                  <a:lnTo>
                    <a:pt x="392" y="67"/>
                  </a:lnTo>
                  <a:lnTo>
                    <a:pt x="392" y="0"/>
                  </a:lnTo>
                  <a:lnTo>
                    <a:pt x="0" y="4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" name="Rectangle 366"/>
            <p:cNvSpPr>
              <a:spLocks noChangeArrowheads="1"/>
            </p:cNvSpPr>
            <p:nvPr/>
          </p:nvSpPr>
          <p:spPr bwMode="auto">
            <a:xfrm>
              <a:off x="4340954" y="3569106"/>
              <a:ext cx="387743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Waupaca</a:t>
              </a:r>
            </a:p>
          </p:txBody>
        </p:sp>
        <p:sp>
          <p:nvSpPr>
            <p:cNvPr id="164" name="Freeform 367"/>
            <p:cNvSpPr>
              <a:spLocks/>
            </p:cNvSpPr>
            <p:nvPr/>
          </p:nvSpPr>
          <p:spPr bwMode="auto">
            <a:xfrm>
              <a:off x="4765920" y="3628437"/>
              <a:ext cx="547493" cy="456847"/>
            </a:xfrm>
            <a:custGeom>
              <a:avLst/>
              <a:gdLst>
                <a:gd name="T0" fmla="*/ 81 w 354"/>
                <a:gd name="T1" fmla="*/ 0 h 308"/>
                <a:gd name="T2" fmla="*/ 0 w 354"/>
                <a:gd name="T3" fmla="*/ 0 h 308"/>
                <a:gd name="T4" fmla="*/ 5 w 354"/>
                <a:gd name="T5" fmla="*/ 307 h 308"/>
                <a:gd name="T6" fmla="*/ 212 w 354"/>
                <a:gd name="T7" fmla="*/ 303 h 308"/>
                <a:gd name="T8" fmla="*/ 347 w 354"/>
                <a:gd name="T9" fmla="*/ 294 h 308"/>
                <a:gd name="T10" fmla="*/ 352 w 354"/>
                <a:gd name="T11" fmla="*/ 0 h 308"/>
                <a:gd name="T12" fmla="*/ 81 w 354"/>
                <a:gd name="T13" fmla="*/ 0 h 3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54" h="308">
                  <a:moveTo>
                    <a:pt x="81" y="0"/>
                  </a:moveTo>
                  <a:lnTo>
                    <a:pt x="0" y="0"/>
                  </a:lnTo>
                  <a:lnTo>
                    <a:pt x="5" y="307"/>
                  </a:lnTo>
                  <a:lnTo>
                    <a:pt x="213" y="303"/>
                  </a:lnTo>
                  <a:lnTo>
                    <a:pt x="348" y="294"/>
                  </a:lnTo>
                  <a:lnTo>
                    <a:pt x="353" y="0"/>
                  </a:lnTo>
                  <a:lnTo>
                    <a:pt x="81" y="0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5" name="Rectangle 368"/>
            <p:cNvSpPr>
              <a:spLocks noChangeArrowheads="1"/>
            </p:cNvSpPr>
            <p:nvPr/>
          </p:nvSpPr>
          <p:spPr bwMode="auto">
            <a:xfrm>
              <a:off x="4765920" y="3638820"/>
              <a:ext cx="685530" cy="19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Outagamie</a:t>
              </a:r>
            </a:p>
          </p:txBody>
        </p:sp>
        <p:sp>
          <p:nvSpPr>
            <p:cNvPr id="166" name="Rectangle 369"/>
            <p:cNvSpPr>
              <a:spLocks noChangeArrowheads="1"/>
            </p:cNvSpPr>
            <p:nvPr/>
          </p:nvSpPr>
          <p:spPr bwMode="auto">
            <a:xfrm>
              <a:off x="4489847" y="3324367"/>
              <a:ext cx="373784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Shawano</a:t>
              </a:r>
            </a:p>
          </p:txBody>
        </p:sp>
        <p:sp>
          <p:nvSpPr>
            <p:cNvPr id="167" name="Rectangle 370"/>
            <p:cNvSpPr>
              <a:spLocks noChangeArrowheads="1"/>
            </p:cNvSpPr>
            <p:nvPr/>
          </p:nvSpPr>
          <p:spPr bwMode="auto">
            <a:xfrm>
              <a:off x="5150561" y="3079628"/>
              <a:ext cx="290032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Oconto</a:t>
              </a:r>
            </a:p>
          </p:txBody>
        </p:sp>
        <p:sp>
          <p:nvSpPr>
            <p:cNvPr id="168" name="Rectangle 371"/>
            <p:cNvSpPr>
              <a:spLocks noChangeArrowheads="1"/>
            </p:cNvSpPr>
            <p:nvPr/>
          </p:nvSpPr>
          <p:spPr bwMode="auto">
            <a:xfrm>
              <a:off x="4527070" y="3041280"/>
              <a:ext cx="483903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Menomonee</a:t>
              </a:r>
            </a:p>
          </p:txBody>
        </p:sp>
        <p:sp>
          <p:nvSpPr>
            <p:cNvPr id="169" name="Rectangle 372"/>
            <p:cNvSpPr>
              <a:spLocks noChangeArrowheads="1"/>
            </p:cNvSpPr>
            <p:nvPr/>
          </p:nvSpPr>
          <p:spPr bwMode="auto">
            <a:xfrm>
              <a:off x="2946629" y="2682112"/>
              <a:ext cx="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70" name="Line 373"/>
            <p:cNvSpPr>
              <a:spLocks noChangeShapeType="1"/>
            </p:cNvSpPr>
            <p:nvPr/>
          </p:nvSpPr>
          <p:spPr bwMode="auto">
            <a:xfrm flipV="1">
              <a:off x="6048574" y="3597289"/>
              <a:ext cx="26367" cy="45981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1" name="Rectangle 374"/>
            <p:cNvSpPr>
              <a:spLocks noChangeArrowheads="1"/>
            </p:cNvSpPr>
            <p:nvPr/>
          </p:nvSpPr>
          <p:spPr bwMode="auto">
            <a:xfrm>
              <a:off x="5780256" y="3543891"/>
              <a:ext cx="401702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Kewaunee</a:t>
              </a:r>
            </a:p>
          </p:txBody>
        </p:sp>
        <p:sp>
          <p:nvSpPr>
            <p:cNvPr id="172" name="Line 375"/>
            <p:cNvSpPr>
              <a:spLocks noChangeShapeType="1"/>
            </p:cNvSpPr>
            <p:nvPr/>
          </p:nvSpPr>
          <p:spPr bwMode="auto">
            <a:xfrm flipV="1">
              <a:off x="5473164" y="4355239"/>
              <a:ext cx="0" cy="53398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3" name="Line 376"/>
            <p:cNvSpPr>
              <a:spLocks noChangeShapeType="1"/>
            </p:cNvSpPr>
            <p:nvPr/>
          </p:nvSpPr>
          <p:spPr bwMode="auto">
            <a:xfrm flipV="1">
              <a:off x="5508836" y="5043475"/>
              <a:ext cx="0" cy="50431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" name="Rectangle 377"/>
            <p:cNvSpPr>
              <a:spLocks noChangeArrowheads="1"/>
            </p:cNvSpPr>
            <p:nvPr/>
          </p:nvSpPr>
          <p:spPr bwMode="auto">
            <a:xfrm>
              <a:off x="5144357" y="4990077"/>
              <a:ext cx="471496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Washington</a:t>
              </a:r>
            </a:p>
          </p:txBody>
        </p:sp>
        <p:sp>
          <p:nvSpPr>
            <p:cNvPr id="175" name="Line 378"/>
            <p:cNvSpPr>
              <a:spLocks noChangeShapeType="1"/>
            </p:cNvSpPr>
            <p:nvPr/>
          </p:nvSpPr>
          <p:spPr bwMode="auto">
            <a:xfrm flipV="1">
              <a:off x="2341750" y="3773797"/>
              <a:ext cx="0" cy="54881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6" name="Rectangle 379"/>
            <p:cNvSpPr>
              <a:spLocks noChangeArrowheads="1"/>
            </p:cNvSpPr>
            <p:nvPr/>
          </p:nvSpPr>
          <p:spPr bwMode="auto">
            <a:xfrm>
              <a:off x="2019147" y="3721883"/>
              <a:ext cx="535085" cy="14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Trempealeau</a:t>
              </a:r>
            </a:p>
          </p:txBody>
        </p:sp>
        <p:sp>
          <p:nvSpPr>
            <p:cNvPr id="178" name="Rectangle 381"/>
            <p:cNvSpPr>
              <a:spLocks noChangeArrowheads="1"/>
            </p:cNvSpPr>
            <p:nvPr/>
          </p:nvSpPr>
          <p:spPr bwMode="auto">
            <a:xfrm>
              <a:off x="3909783" y="4497632"/>
              <a:ext cx="397049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Marquette</a:t>
              </a:r>
            </a:p>
          </p:txBody>
        </p:sp>
        <p:sp>
          <p:nvSpPr>
            <p:cNvPr id="181" name="Line 383"/>
            <p:cNvSpPr>
              <a:spLocks noChangeShapeType="1"/>
            </p:cNvSpPr>
            <p:nvPr/>
          </p:nvSpPr>
          <p:spPr bwMode="auto">
            <a:xfrm>
              <a:off x="4326995" y="4533731"/>
              <a:ext cx="0" cy="83039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2" name="Line 384"/>
            <p:cNvSpPr>
              <a:spLocks noChangeShapeType="1"/>
            </p:cNvSpPr>
            <p:nvPr/>
          </p:nvSpPr>
          <p:spPr bwMode="auto">
            <a:xfrm flipV="1">
              <a:off x="4351811" y="4438829"/>
              <a:ext cx="0" cy="80073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4" name="Group 386"/>
            <p:cNvGrpSpPr>
              <a:grpSpLocks/>
            </p:cNvGrpSpPr>
            <p:nvPr/>
          </p:nvGrpSpPr>
          <p:grpSpPr bwMode="auto">
            <a:xfrm>
              <a:off x="1387902" y="3609921"/>
              <a:ext cx="130282" cy="243186"/>
              <a:chOff x="702" y="3028"/>
              <a:chExt cx="84" cy="164"/>
            </a:xfrm>
          </p:grpSpPr>
          <p:sp>
            <p:nvSpPr>
              <p:cNvPr id="243" name="Line 387"/>
              <p:cNvSpPr>
                <a:spLocks noChangeShapeType="1"/>
              </p:cNvSpPr>
              <p:nvPr/>
            </p:nvSpPr>
            <p:spPr bwMode="auto">
              <a:xfrm flipV="1">
                <a:off x="702" y="3138"/>
                <a:ext cx="42" cy="54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4" name="Line 388"/>
              <p:cNvSpPr>
                <a:spLocks noChangeShapeType="1"/>
              </p:cNvSpPr>
              <p:nvPr/>
            </p:nvSpPr>
            <p:spPr bwMode="auto">
              <a:xfrm flipV="1">
                <a:off x="744" y="3058"/>
                <a:ext cx="14" cy="78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5" name="Line 389"/>
              <p:cNvSpPr>
                <a:spLocks noChangeShapeType="1"/>
              </p:cNvSpPr>
              <p:nvPr/>
            </p:nvSpPr>
            <p:spPr bwMode="auto">
              <a:xfrm flipV="1">
                <a:off x="758" y="3028"/>
                <a:ext cx="28" cy="26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85" name="Line 390"/>
            <p:cNvSpPr>
              <a:spLocks noChangeShapeType="1"/>
            </p:cNvSpPr>
            <p:nvPr/>
          </p:nvSpPr>
          <p:spPr bwMode="auto">
            <a:xfrm>
              <a:off x="1530591" y="3612886"/>
              <a:ext cx="1054661" cy="26691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6" name="Line 391"/>
            <p:cNvSpPr>
              <a:spLocks noChangeShapeType="1"/>
            </p:cNvSpPr>
            <p:nvPr/>
          </p:nvSpPr>
          <p:spPr bwMode="auto">
            <a:xfrm flipV="1">
              <a:off x="2585253" y="3642543"/>
              <a:ext cx="0" cy="118627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7" name="Line 392"/>
            <p:cNvSpPr>
              <a:spLocks noChangeShapeType="1"/>
            </p:cNvSpPr>
            <p:nvPr/>
          </p:nvSpPr>
          <p:spPr bwMode="auto">
            <a:xfrm flipH="1">
              <a:off x="2594559" y="3752273"/>
              <a:ext cx="105466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" name="Line 393"/>
            <p:cNvSpPr>
              <a:spLocks noChangeShapeType="1"/>
            </p:cNvSpPr>
            <p:nvPr/>
          </p:nvSpPr>
          <p:spPr bwMode="auto">
            <a:xfrm flipV="1">
              <a:off x="2693821" y="3755239"/>
              <a:ext cx="6204" cy="10973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9" name="Line 394"/>
            <p:cNvSpPr>
              <a:spLocks noChangeShapeType="1"/>
            </p:cNvSpPr>
            <p:nvPr/>
          </p:nvSpPr>
          <p:spPr bwMode="auto">
            <a:xfrm flipH="1">
              <a:off x="2706229" y="3859038"/>
              <a:ext cx="480802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0" name="Line 395"/>
            <p:cNvSpPr>
              <a:spLocks noChangeShapeType="1"/>
            </p:cNvSpPr>
            <p:nvPr/>
          </p:nvSpPr>
          <p:spPr bwMode="auto">
            <a:xfrm flipV="1">
              <a:off x="3193234" y="3867935"/>
              <a:ext cx="0" cy="108544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1" name="Line 396"/>
            <p:cNvSpPr>
              <a:spLocks noChangeShapeType="1"/>
            </p:cNvSpPr>
            <p:nvPr/>
          </p:nvSpPr>
          <p:spPr bwMode="auto">
            <a:xfrm>
              <a:off x="2814797" y="4950409"/>
              <a:ext cx="353622" cy="0"/>
            </a:xfrm>
            <a:prstGeom prst="line">
              <a:avLst/>
            </a:prstGeom>
            <a:noFill/>
            <a:ln w="3810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2" name="Line 397"/>
            <p:cNvSpPr>
              <a:spLocks noChangeShapeType="1"/>
            </p:cNvSpPr>
            <p:nvPr/>
          </p:nvSpPr>
          <p:spPr bwMode="auto">
            <a:xfrm flipV="1">
              <a:off x="2821001" y="4965238"/>
              <a:ext cx="0" cy="462647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93" name="Group 398"/>
            <p:cNvGrpSpPr>
              <a:grpSpLocks/>
            </p:cNvGrpSpPr>
            <p:nvPr/>
          </p:nvGrpSpPr>
          <p:grpSpPr bwMode="auto">
            <a:xfrm>
              <a:off x="2295221" y="5436781"/>
              <a:ext cx="510270" cy="220943"/>
              <a:chOff x="1287" y="4260"/>
              <a:chExt cx="329" cy="149"/>
            </a:xfrm>
          </p:grpSpPr>
          <p:sp>
            <p:nvSpPr>
              <p:cNvPr id="238" name="Line 399"/>
              <p:cNvSpPr>
                <a:spLocks noChangeShapeType="1"/>
              </p:cNvSpPr>
              <p:nvPr/>
            </p:nvSpPr>
            <p:spPr bwMode="auto">
              <a:xfrm flipV="1">
                <a:off x="1287" y="4404"/>
                <a:ext cx="62" cy="5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9" name="Line 400"/>
              <p:cNvSpPr>
                <a:spLocks noChangeShapeType="1"/>
              </p:cNvSpPr>
              <p:nvPr/>
            </p:nvSpPr>
            <p:spPr bwMode="auto">
              <a:xfrm flipV="1">
                <a:off x="1349" y="4352"/>
                <a:ext cx="82" cy="54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0" name="Line 401"/>
              <p:cNvSpPr>
                <a:spLocks noChangeShapeType="1"/>
              </p:cNvSpPr>
              <p:nvPr/>
            </p:nvSpPr>
            <p:spPr bwMode="auto">
              <a:xfrm flipV="1">
                <a:off x="1430" y="4337"/>
                <a:ext cx="94" cy="15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1" name="Line 402"/>
              <p:cNvSpPr>
                <a:spLocks noChangeShapeType="1"/>
              </p:cNvSpPr>
              <p:nvPr/>
            </p:nvSpPr>
            <p:spPr bwMode="auto">
              <a:xfrm flipH="1" flipV="1">
                <a:off x="1523" y="4322"/>
                <a:ext cx="3" cy="15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2" name="Line 403"/>
              <p:cNvSpPr>
                <a:spLocks noChangeShapeType="1"/>
              </p:cNvSpPr>
              <p:nvPr/>
            </p:nvSpPr>
            <p:spPr bwMode="auto">
              <a:xfrm flipV="1">
                <a:off x="1526" y="4260"/>
                <a:ext cx="90" cy="56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94" name="Line 404"/>
            <p:cNvSpPr>
              <a:spLocks noChangeShapeType="1"/>
            </p:cNvSpPr>
            <p:nvPr/>
          </p:nvSpPr>
          <p:spPr bwMode="auto">
            <a:xfrm flipV="1">
              <a:off x="2588355" y="2646074"/>
              <a:ext cx="0" cy="97571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" name="Line 405"/>
            <p:cNvSpPr>
              <a:spLocks noChangeShapeType="1"/>
            </p:cNvSpPr>
            <p:nvPr/>
          </p:nvSpPr>
          <p:spPr bwMode="auto">
            <a:xfrm flipH="1">
              <a:off x="2597661" y="2643108"/>
              <a:ext cx="245054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6" name="Line 406"/>
            <p:cNvSpPr>
              <a:spLocks noChangeShapeType="1"/>
            </p:cNvSpPr>
            <p:nvPr/>
          </p:nvSpPr>
          <p:spPr bwMode="auto">
            <a:xfrm>
              <a:off x="2844265" y="1880927"/>
              <a:ext cx="0" cy="760698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7" name="Line 407"/>
            <p:cNvSpPr>
              <a:spLocks noChangeShapeType="1"/>
            </p:cNvSpPr>
            <p:nvPr/>
          </p:nvSpPr>
          <p:spPr bwMode="auto">
            <a:xfrm flipH="1">
              <a:off x="2858224" y="1880927"/>
              <a:ext cx="344316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8" name="Line 408"/>
            <p:cNvSpPr>
              <a:spLocks noChangeShapeType="1"/>
            </p:cNvSpPr>
            <p:nvPr/>
          </p:nvSpPr>
          <p:spPr bwMode="auto">
            <a:xfrm>
              <a:off x="3205642" y="1671847"/>
              <a:ext cx="0" cy="191287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9" name="Line 409"/>
            <p:cNvSpPr>
              <a:spLocks noChangeShapeType="1"/>
            </p:cNvSpPr>
            <p:nvPr/>
          </p:nvSpPr>
          <p:spPr bwMode="auto">
            <a:xfrm>
              <a:off x="3093972" y="1676295"/>
              <a:ext cx="89956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0" name="Line 410"/>
            <p:cNvSpPr>
              <a:spLocks noChangeShapeType="1"/>
            </p:cNvSpPr>
            <p:nvPr/>
          </p:nvSpPr>
          <p:spPr bwMode="auto">
            <a:xfrm>
              <a:off x="3093972" y="1565082"/>
              <a:ext cx="0" cy="94902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1" name="Line 411"/>
            <p:cNvSpPr>
              <a:spLocks noChangeShapeType="1"/>
            </p:cNvSpPr>
            <p:nvPr/>
          </p:nvSpPr>
          <p:spPr bwMode="auto">
            <a:xfrm>
              <a:off x="2969894" y="1557668"/>
              <a:ext cx="93058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2" name="Line 412"/>
            <p:cNvSpPr>
              <a:spLocks noChangeShapeType="1"/>
            </p:cNvSpPr>
            <p:nvPr/>
          </p:nvSpPr>
          <p:spPr bwMode="auto">
            <a:xfrm flipV="1">
              <a:off x="2969894" y="1115781"/>
              <a:ext cx="0" cy="427058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3" name="Line 413"/>
            <p:cNvSpPr>
              <a:spLocks noChangeShapeType="1"/>
            </p:cNvSpPr>
            <p:nvPr/>
          </p:nvSpPr>
          <p:spPr bwMode="auto">
            <a:xfrm>
              <a:off x="3205642" y="4091844"/>
              <a:ext cx="1079477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4" name="Line 414"/>
            <p:cNvSpPr>
              <a:spLocks noChangeShapeType="1"/>
            </p:cNvSpPr>
            <p:nvPr/>
          </p:nvSpPr>
          <p:spPr bwMode="auto">
            <a:xfrm>
              <a:off x="4280466" y="3056821"/>
              <a:ext cx="0" cy="1012781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5" name="Line 415"/>
            <p:cNvSpPr>
              <a:spLocks noChangeShapeType="1"/>
            </p:cNvSpPr>
            <p:nvPr/>
          </p:nvSpPr>
          <p:spPr bwMode="auto">
            <a:xfrm flipH="1">
              <a:off x="4295976" y="3061269"/>
              <a:ext cx="217136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" name="Line 416"/>
            <p:cNvSpPr>
              <a:spLocks noChangeShapeType="1"/>
            </p:cNvSpPr>
            <p:nvPr/>
          </p:nvSpPr>
          <p:spPr bwMode="auto">
            <a:xfrm flipH="1">
              <a:off x="4508459" y="2948573"/>
              <a:ext cx="13959" cy="94902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Line 417"/>
            <p:cNvSpPr>
              <a:spLocks noChangeShapeType="1"/>
            </p:cNvSpPr>
            <p:nvPr/>
          </p:nvSpPr>
          <p:spPr bwMode="auto">
            <a:xfrm flipH="1">
              <a:off x="4536376" y="2950056"/>
              <a:ext cx="321051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" name="Line 418"/>
            <p:cNvSpPr>
              <a:spLocks noChangeShapeType="1"/>
            </p:cNvSpPr>
            <p:nvPr/>
          </p:nvSpPr>
          <p:spPr bwMode="auto">
            <a:xfrm>
              <a:off x="4857428" y="2834394"/>
              <a:ext cx="0" cy="8897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" name="Line 419"/>
            <p:cNvSpPr>
              <a:spLocks noChangeShapeType="1"/>
            </p:cNvSpPr>
            <p:nvPr/>
          </p:nvSpPr>
          <p:spPr bwMode="auto">
            <a:xfrm>
              <a:off x="4815551" y="2629762"/>
              <a:ext cx="0" cy="203149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" name="Line 420"/>
            <p:cNvSpPr>
              <a:spLocks noChangeShapeType="1"/>
            </p:cNvSpPr>
            <p:nvPr/>
          </p:nvSpPr>
          <p:spPr bwMode="auto">
            <a:xfrm flipH="1">
              <a:off x="4834163" y="2628279"/>
              <a:ext cx="210932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" name="Line 421"/>
            <p:cNvSpPr>
              <a:spLocks noChangeShapeType="1"/>
            </p:cNvSpPr>
            <p:nvPr/>
          </p:nvSpPr>
          <p:spPr bwMode="auto">
            <a:xfrm>
              <a:off x="5045095" y="2192324"/>
              <a:ext cx="0" cy="419644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" name="Line 422"/>
            <p:cNvSpPr>
              <a:spLocks noChangeShapeType="1"/>
            </p:cNvSpPr>
            <p:nvPr/>
          </p:nvSpPr>
          <p:spPr bwMode="auto">
            <a:xfrm>
              <a:off x="4806246" y="2193807"/>
              <a:ext cx="232646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" name="Line 423"/>
            <p:cNvSpPr>
              <a:spLocks noChangeShapeType="1"/>
            </p:cNvSpPr>
            <p:nvPr/>
          </p:nvSpPr>
          <p:spPr bwMode="auto">
            <a:xfrm>
              <a:off x="4798491" y="1824579"/>
              <a:ext cx="0" cy="351433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" name="Line 424"/>
            <p:cNvSpPr>
              <a:spLocks noChangeShapeType="1"/>
            </p:cNvSpPr>
            <p:nvPr/>
          </p:nvSpPr>
          <p:spPr bwMode="auto">
            <a:xfrm flipH="1">
              <a:off x="4481380" y="3190223"/>
              <a:ext cx="276073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" name="Line 425"/>
            <p:cNvSpPr>
              <a:spLocks noChangeShapeType="1"/>
            </p:cNvSpPr>
            <p:nvPr/>
          </p:nvSpPr>
          <p:spPr bwMode="auto">
            <a:xfrm flipV="1">
              <a:off x="4756614" y="3210176"/>
              <a:ext cx="0" cy="71176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" name="Line 426"/>
            <p:cNvSpPr>
              <a:spLocks noChangeShapeType="1"/>
            </p:cNvSpPr>
            <p:nvPr/>
          </p:nvSpPr>
          <p:spPr bwMode="auto">
            <a:xfrm flipH="1">
              <a:off x="4772122" y="3293218"/>
              <a:ext cx="483904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" name="Line 427"/>
            <p:cNvSpPr>
              <a:spLocks noChangeShapeType="1"/>
            </p:cNvSpPr>
            <p:nvPr/>
          </p:nvSpPr>
          <p:spPr bwMode="auto">
            <a:xfrm flipV="1">
              <a:off x="5305659" y="3644026"/>
              <a:ext cx="0" cy="418161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" name="Line 428"/>
            <p:cNvSpPr>
              <a:spLocks noChangeShapeType="1"/>
            </p:cNvSpPr>
            <p:nvPr/>
          </p:nvSpPr>
          <p:spPr bwMode="auto">
            <a:xfrm flipH="1">
              <a:off x="5327372" y="4065153"/>
              <a:ext cx="141139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" name="Line 429"/>
            <p:cNvSpPr>
              <a:spLocks noChangeShapeType="1"/>
            </p:cNvSpPr>
            <p:nvPr/>
          </p:nvSpPr>
          <p:spPr bwMode="auto">
            <a:xfrm flipV="1">
              <a:off x="5471613" y="4079981"/>
              <a:ext cx="0" cy="427058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" name="Line 430"/>
            <p:cNvSpPr>
              <a:spLocks noChangeShapeType="1"/>
            </p:cNvSpPr>
            <p:nvPr/>
          </p:nvSpPr>
          <p:spPr bwMode="auto">
            <a:xfrm flipV="1">
              <a:off x="3909783" y="4105190"/>
              <a:ext cx="0" cy="315845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" name="Line 431"/>
            <p:cNvSpPr>
              <a:spLocks noChangeShapeType="1"/>
            </p:cNvSpPr>
            <p:nvPr/>
          </p:nvSpPr>
          <p:spPr bwMode="auto">
            <a:xfrm flipH="1">
              <a:off x="3928395" y="4426966"/>
              <a:ext cx="421865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" name="Line 432"/>
            <p:cNvSpPr>
              <a:spLocks noChangeShapeType="1"/>
            </p:cNvSpPr>
            <p:nvPr/>
          </p:nvSpPr>
          <p:spPr bwMode="auto">
            <a:xfrm>
              <a:off x="4277364" y="4852542"/>
              <a:ext cx="842178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" name="Line 433"/>
            <p:cNvSpPr>
              <a:spLocks noChangeShapeType="1"/>
            </p:cNvSpPr>
            <p:nvPr/>
          </p:nvSpPr>
          <p:spPr bwMode="auto">
            <a:xfrm>
              <a:off x="4275813" y="4750226"/>
              <a:ext cx="0" cy="8897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" name="Line 434"/>
            <p:cNvSpPr>
              <a:spLocks noChangeShapeType="1"/>
            </p:cNvSpPr>
            <p:nvPr/>
          </p:nvSpPr>
          <p:spPr bwMode="auto">
            <a:xfrm flipH="1">
              <a:off x="4271160" y="4693878"/>
              <a:ext cx="130282" cy="26691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" name="Line 435"/>
            <p:cNvSpPr>
              <a:spLocks noChangeShapeType="1"/>
            </p:cNvSpPr>
            <p:nvPr/>
          </p:nvSpPr>
          <p:spPr bwMode="auto">
            <a:xfrm>
              <a:off x="4333199" y="4640496"/>
              <a:ext cx="46529" cy="34105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" name="Line 436"/>
            <p:cNvSpPr>
              <a:spLocks noChangeShapeType="1"/>
            </p:cNvSpPr>
            <p:nvPr/>
          </p:nvSpPr>
          <p:spPr bwMode="auto">
            <a:xfrm flipV="1">
              <a:off x="5122644" y="4874785"/>
              <a:ext cx="0" cy="520477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" name="Line 437"/>
            <p:cNvSpPr>
              <a:spLocks noChangeShapeType="1"/>
            </p:cNvSpPr>
            <p:nvPr/>
          </p:nvSpPr>
          <p:spPr bwMode="auto">
            <a:xfrm>
              <a:off x="4987709" y="5395262"/>
              <a:ext cx="107017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" name="Line 438"/>
            <p:cNvSpPr>
              <a:spLocks noChangeShapeType="1"/>
            </p:cNvSpPr>
            <p:nvPr/>
          </p:nvSpPr>
          <p:spPr bwMode="auto">
            <a:xfrm flipV="1">
              <a:off x="4989260" y="5410090"/>
              <a:ext cx="0" cy="421127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" name="Line 439"/>
            <p:cNvSpPr>
              <a:spLocks noChangeShapeType="1"/>
            </p:cNvSpPr>
            <p:nvPr/>
          </p:nvSpPr>
          <p:spPr bwMode="auto">
            <a:xfrm>
              <a:off x="4759716" y="5837149"/>
              <a:ext cx="210932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" name="Line 440"/>
            <p:cNvSpPr>
              <a:spLocks noChangeShapeType="1"/>
            </p:cNvSpPr>
            <p:nvPr/>
          </p:nvSpPr>
          <p:spPr bwMode="auto">
            <a:xfrm flipV="1">
              <a:off x="4756615" y="5834183"/>
              <a:ext cx="0" cy="440404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" name="Line 441"/>
            <p:cNvSpPr>
              <a:spLocks noChangeShapeType="1"/>
            </p:cNvSpPr>
            <p:nvPr/>
          </p:nvSpPr>
          <p:spPr bwMode="auto">
            <a:xfrm>
              <a:off x="4620129" y="4535214"/>
              <a:ext cx="0" cy="296568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" name="Line 442"/>
            <p:cNvSpPr>
              <a:spLocks noChangeShapeType="1"/>
            </p:cNvSpPr>
            <p:nvPr/>
          </p:nvSpPr>
          <p:spPr bwMode="auto">
            <a:xfrm flipH="1">
              <a:off x="4626333" y="4532248"/>
              <a:ext cx="406355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" name="Line 443"/>
            <p:cNvSpPr>
              <a:spLocks noChangeShapeType="1"/>
            </p:cNvSpPr>
            <p:nvPr/>
          </p:nvSpPr>
          <p:spPr bwMode="auto">
            <a:xfrm>
              <a:off x="5231212" y="4475900"/>
              <a:ext cx="124078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4" name="Line 444"/>
            <p:cNvSpPr>
              <a:spLocks noChangeShapeType="1"/>
            </p:cNvSpPr>
            <p:nvPr/>
          </p:nvSpPr>
          <p:spPr bwMode="auto">
            <a:xfrm>
              <a:off x="5367698" y="4511488"/>
              <a:ext cx="437374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" name="Line 445"/>
            <p:cNvSpPr>
              <a:spLocks noChangeShapeType="1"/>
            </p:cNvSpPr>
            <p:nvPr/>
          </p:nvSpPr>
          <p:spPr bwMode="auto">
            <a:xfrm>
              <a:off x="5054401" y="4547077"/>
              <a:ext cx="3102" cy="77108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6" name="Line 446"/>
            <p:cNvSpPr>
              <a:spLocks noChangeShapeType="1"/>
            </p:cNvSpPr>
            <p:nvPr/>
          </p:nvSpPr>
          <p:spPr bwMode="auto">
            <a:xfrm>
              <a:off x="5054401" y="4627150"/>
              <a:ext cx="49631" cy="14828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7" name="Line 447"/>
            <p:cNvSpPr>
              <a:spLocks noChangeShapeType="1"/>
            </p:cNvSpPr>
            <p:nvPr/>
          </p:nvSpPr>
          <p:spPr bwMode="auto">
            <a:xfrm flipV="1">
              <a:off x="5107134" y="4472934"/>
              <a:ext cx="117874" cy="163113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0" name="Rectangle 448"/>
            <p:cNvSpPr>
              <a:spLocks noChangeArrowheads="1"/>
            </p:cNvSpPr>
            <p:nvPr/>
          </p:nvSpPr>
          <p:spPr bwMode="auto">
            <a:xfrm>
              <a:off x="4361116" y="4459067"/>
              <a:ext cx="243503" cy="2017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altLang="en-US" sz="800" dirty="0">
                  <a:latin typeface="Arial Narrow" pitchFamily="34" charset="0"/>
                </a:rPr>
                <a:t>Green</a:t>
              </a:r>
            </a:p>
            <a:p>
              <a:pPr>
                <a:lnSpc>
                  <a:spcPct val="80000"/>
                </a:lnSpc>
              </a:pPr>
              <a:r>
                <a:rPr lang="en-US" altLang="en-US" sz="800" dirty="0">
                  <a:latin typeface="Arial Narrow" pitchFamily="34" charset="0"/>
                </a:rPr>
                <a:t>Lake</a:t>
              </a:r>
            </a:p>
          </p:txBody>
        </p:sp>
        <p:sp>
          <p:nvSpPr>
            <p:cNvPr id="247" name="Line 425"/>
            <p:cNvSpPr>
              <a:spLocks noChangeShapeType="1"/>
            </p:cNvSpPr>
            <p:nvPr/>
          </p:nvSpPr>
          <p:spPr bwMode="auto">
            <a:xfrm flipH="1" flipV="1">
              <a:off x="5275426" y="3305138"/>
              <a:ext cx="9293" cy="323298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8" name="Line 425"/>
            <p:cNvSpPr>
              <a:spLocks noChangeShapeType="1"/>
            </p:cNvSpPr>
            <p:nvPr/>
          </p:nvSpPr>
          <p:spPr bwMode="auto">
            <a:xfrm flipV="1">
              <a:off x="4472864" y="3096706"/>
              <a:ext cx="0" cy="71176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7" name="Rectangle 380"/>
            <p:cNvSpPr>
              <a:spLocks noChangeArrowheads="1"/>
            </p:cNvSpPr>
            <p:nvPr/>
          </p:nvSpPr>
          <p:spPr bwMode="auto">
            <a:xfrm>
              <a:off x="5206396" y="4303324"/>
              <a:ext cx="355173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Calumet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6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paredness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A1456762-D1C1-4244-B4E0-7CD6CBAEB447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6289D818-C185-4B70-A6FA-67398B40FF58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90E16C52-990F-48E5-82A8-DD7FD99EFD36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593375D2-9F8A-4754-871B-D176C5E9B83C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0FB3A538-D994-46B6-8EA3-DBA3FD041125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D6F501B9-B185-4E54-8B02-874C9FA51430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6038DF85-51C7-422B-8AD7-22D6E4DD013D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383A8F01-90F1-41AD-9CC1-778BE516FFEA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2062</Words>
  <Application>Microsoft Office PowerPoint</Application>
  <PresentationFormat>On-screen Show (4:3)</PresentationFormat>
  <Paragraphs>446</Paragraphs>
  <Slides>43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Preparedness presentation template</vt:lpstr>
      <vt:lpstr>State of Wisconsin  Department of Health Services (DHS) Division of Public Health Healthcare Coalitions July 7, 2014 </vt:lpstr>
      <vt:lpstr>Presenters</vt:lpstr>
      <vt:lpstr>Outline</vt:lpstr>
      <vt:lpstr>Healthcare Coalitions Commander Duane Wagner - ASPR</vt:lpstr>
      <vt:lpstr>Healthcare Coalitions (HCC)</vt:lpstr>
      <vt:lpstr>HCC Purpose</vt:lpstr>
      <vt:lpstr>Healthcare Coalitions in WI</vt:lpstr>
      <vt:lpstr>Health Emergency Regions</vt:lpstr>
      <vt:lpstr>PowerPoint Presentation</vt:lpstr>
      <vt:lpstr>Wisconsin Health Emergency Preparedness Structure</vt:lpstr>
      <vt:lpstr>Wisconsin Hospital Emergency Preparedness Program</vt:lpstr>
      <vt:lpstr>Hospital Response Capabilities</vt:lpstr>
      <vt:lpstr>Wisconsin Public Health Emergency Preparedness Program</vt:lpstr>
      <vt:lpstr>Public Health Capabilities</vt:lpstr>
      <vt:lpstr>Time of Transition</vt:lpstr>
      <vt:lpstr>Wisconsin Successes</vt:lpstr>
      <vt:lpstr>Wisconsin Gaps</vt:lpstr>
      <vt:lpstr>Health Emergency Priorities</vt:lpstr>
      <vt:lpstr>Healthcare Coalition Partners</vt:lpstr>
      <vt:lpstr>PowerPoint Presentation</vt:lpstr>
      <vt:lpstr>Comprehensive Response System</vt:lpstr>
      <vt:lpstr>Emergency Support Functions (ESF’s)</vt:lpstr>
      <vt:lpstr>Catastrophic Event Priorities</vt:lpstr>
      <vt:lpstr>Mass Medical Treatment </vt:lpstr>
      <vt:lpstr>Mass Care Services </vt:lpstr>
      <vt:lpstr>Medical Coordination </vt:lpstr>
      <vt:lpstr>Medical Coordination Centers</vt:lpstr>
      <vt:lpstr>Regional Medical Coordination Pilot</vt:lpstr>
      <vt:lpstr>Pilot Objective One</vt:lpstr>
      <vt:lpstr>Pilot Objective Two</vt:lpstr>
      <vt:lpstr>Pilot Objective Three</vt:lpstr>
      <vt:lpstr>Pilot Objective Four</vt:lpstr>
      <vt:lpstr>Phases</vt:lpstr>
      <vt:lpstr>Phase Two</vt:lpstr>
      <vt:lpstr>Phase Two, Continued</vt:lpstr>
      <vt:lpstr>Phase Three</vt:lpstr>
      <vt:lpstr>HCC Year One Timeline</vt:lpstr>
      <vt:lpstr>HCC Year Two Timeline</vt:lpstr>
      <vt:lpstr>Next Steps</vt:lpstr>
      <vt:lpstr>Next Steps</vt:lpstr>
      <vt:lpstr>The Bottom Line </vt:lpstr>
      <vt:lpstr>Questions?</vt:lpstr>
      <vt:lpstr>Resources</vt:lpstr>
    </vt:vector>
  </TitlesOfParts>
  <Company>DHS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Healthcare Coalition Options</dc:title>
  <dc:creator>Downie, Diane L.</dc:creator>
  <cp:lastModifiedBy>Thelen, Margaret K</cp:lastModifiedBy>
  <cp:revision>104</cp:revision>
  <dcterms:created xsi:type="dcterms:W3CDTF">2014-07-07T01:40:03Z</dcterms:created>
  <dcterms:modified xsi:type="dcterms:W3CDTF">2016-05-10T13:53:18Z</dcterms:modified>
</cp:coreProperties>
</file>