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2"/>
  </p:sldMasterIdLst>
  <p:notesMasterIdLst>
    <p:notesMasterId r:id="rId35"/>
  </p:notesMasterIdLst>
  <p:sldIdLst>
    <p:sldId id="261" r:id="rId13"/>
    <p:sldId id="264" r:id="rId14"/>
    <p:sldId id="265" r:id="rId15"/>
    <p:sldId id="335" r:id="rId16"/>
    <p:sldId id="332" r:id="rId17"/>
    <p:sldId id="333" r:id="rId18"/>
    <p:sldId id="334" r:id="rId19"/>
    <p:sldId id="339" r:id="rId20"/>
    <p:sldId id="274" r:id="rId21"/>
    <p:sldId id="329" r:id="rId22"/>
    <p:sldId id="266" r:id="rId23"/>
    <p:sldId id="296" r:id="rId24"/>
    <p:sldId id="309" r:id="rId25"/>
    <p:sldId id="297" r:id="rId26"/>
    <p:sldId id="331" r:id="rId27"/>
    <p:sldId id="340" r:id="rId28"/>
    <p:sldId id="341" r:id="rId29"/>
    <p:sldId id="342" r:id="rId30"/>
    <p:sldId id="305" r:id="rId31"/>
    <p:sldId id="343" r:id="rId32"/>
    <p:sldId id="321" r:id="rId33"/>
    <p:sldId id="295" r:id="rId34"/>
  </p:sldIdLst>
  <p:sldSz cx="9144000" cy="6858000" type="screen4x3"/>
  <p:notesSz cx="6858000" cy="9144000"/>
  <p:custDataLst>
    <p:tags r:id="rId3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46" autoAdjust="0"/>
    <p:restoredTop sz="91716" autoAdjust="0"/>
  </p:normalViewPr>
  <p:slideViewPr>
    <p:cSldViewPr snapToGrid="0">
      <p:cViewPr varScale="1">
        <p:scale>
          <a:sx n="103" d="100"/>
          <a:sy n="103" d="100"/>
        </p:scale>
        <p:origin x="-96" y="-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slide" Target="slides/slide14.xml"/><Relationship Id="rId39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9.xml"/><Relationship Id="rId34" Type="http://schemas.openxmlformats.org/officeDocument/2006/relationships/slide" Target="slides/slide22.xml"/><Relationship Id="rId7" Type="http://schemas.openxmlformats.org/officeDocument/2006/relationships/customXml" Target="../customXml/item7.xml"/><Relationship Id="rId12" Type="http://schemas.openxmlformats.org/officeDocument/2006/relationships/slideMaster" Target="slideMasters/slideMaster1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33" Type="http://schemas.openxmlformats.org/officeDocument/2006/relationships/slide" Target="slides/slide21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slide" Target="slides/slide17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12.xml"/><Relationship Id="rId32" Type="http://schemas.openxmlformats.org/officeDocument/2006/relationships/slide" Target="slides/slide2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slide" Target="slides/slide16.xml"/><Relationship Id="rId36" Type="http://schemas.openxmlformats.org/officeDocument/2006/relationships/tags" Target="tags/tag1.xml"/><Relationship Id="rId10" Type="http://schemas.openxmlformats.org/officeDocument/2006/relationships/customXml" Target="../customXml/item10.xml"/><Relationship Id="rId19" Type="http://schemas.openxmlformats.org/officeDocument/2006/relationships/slide" Target="slides/slide7.xml"/><Relationship Id="rId31" Type="http://schemas.openxmlformats.org/officeDocument/2006/relationships/slide" Target="slides/slide19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slide" Target="slides/slide15.xml"/><Relationship Id="rId30" Type="http://schemas.openxmlformats.org/officeDocument/2006/relationships/slide" Target="slides/slide18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A9B9EA-B3FC-4B3A-A052-F1FEF71E7E54}" type="datetimeFigureOut">
              <a:rPr lang="en-US" smtClean="0"/>
              <a:pPr/>
              <a:t>5/3/2016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62D5B2-B0CD-4936-AC74-5A579CF72E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781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Some background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8799FA-600B-4795-98F1-3FD078FB979C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008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8799FA-600B-4795-98F1-3FD078FB979C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361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9144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7BF76-1942-4EFE-AA29-82442E406BAE}" type="slidenum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285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5B184-A062-4D13-B25A-EF498B63B003}" type="slidenum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508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C8A41-98A0-491F-91E6-F99F7C0BFB2F}" type="slidenum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097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449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49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5043F-A88E-4919-9C29-BF20CB587C61}" type="slidenum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744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9863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90799"/>
            <a:ext cx="4040188" cy="35353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8288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90799"/>
            <a:ext cx="4041775" cy="35353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606C4-DEE1-4B07-8A3D-A686710E088D}" type="slidenum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755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B637B-4BBF-4421-A6CE-57761E642D83}" type="slidenum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384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791F7-A40B-4CEF-B11E-1C53B2387163}" type="slidenum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473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87" y="533400"/>
            <a:ext cx="3008313" cy="990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0" y="533400"/>
            <a:ext cx="4572000" cy="5592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6487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8B5B03-9CA8-4AA0-BC83-D95F222CFE9C}" type="slidenum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190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92A6E-78CD-4568-91EB-87CA3A69EEF1}" type="slidenum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35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563563"/>
            <a:ext cx="7848600" cy="103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828800"/>
            <a:ext cx="8229600" cy="438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00800"/>
            <a:ext cx="9144000" cy="76200"/>
          </a:xfrm>
          <a:prstGeom prst="rect">
            <a:avLst/>
          </a:prstGeom>
          <a:solidFill>
            <a:srgbClr val="1C36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1C36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30" name="TextBox 8"/>
          <p:cNvSpPr txBox="1">
            <a:spLocks noChangeArrowheads="1"/>
          </p:cNvSpPr>
          <p:nvPr/>
        </p:nvSpPr>
        <p:spPr bwMode="auto">
          <a:xfrm>
            <a:off x="609600" y="6438900"/>
            <a:ext cx="792609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8210550" algn="r"/>
              </a:tabLst>
              <a:defRPr/>
            </a:pPr>
            <a:r>
              <a:rPr lang="en-US" sz="1400" b="1" dirty="0" smtClean="0">
                <a:solidFill>
                  <a:srgbClr val="0D0D0D"/>
                </a:solidFill>
                <a:cs typeface="Arial" charset="0"/>
              </a:rPr>
              <a:t>Wisconsin Healthcare Coalitions	</a:t>
            </a:r>
            <a:r>
              <a:rPr lang="en-US" sz="1200" dirty="0" smtClean="0">
                <a:solidFill>
                  <a:srgbClr val="0D0D0D"/>
                </a:solidFill>
                <a:cs typeface="Arial" charset="0"/>
              </a:rPr>
              <a:t>Health Emergency Preparedness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473825"/>
            <a:ext cx="533400" cy="307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3861BFF-92AD-4B19-9909-DA3357BA777B}" type="slidenum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pic>
        <p:nvPicPr>
          <p:cNvPr id="1032" name="Picture 12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94" y="457200"/>
            <a:ext cx="7715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Box 13"/>
          <p:cNvSpPr txBox="1">
            <a:spLocks noChangeArrowheads="1"/>
          </p:cNvSpPr>
          <p:nvPr/>
        </p:nvSpPr>
        <p:spPr bwMode="auto">
          <a:xfrm>
            <a:off x="142875" y="73025"/>
            <a:ext cx="3209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 smtClean="0">
                <a:solidFill>
                  <a:prstClr val="white"/>
                </a:solidFill>
                <a:cs typeface="Arial" charset="0"/>
              </a:rPr>
              <a:t>Wisconsin Department of Health Services			</a:t>
            </a:r>
            <a:endParaRPr lang="en-US" sz="1400" b="1" dirty="0" smtClean="0">
              <a:solidFill>
                <a:prstClr val="white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88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 i="0" u="none" kern="1200">
          <a:solidFill>
            <a:schemeClr val="tx1"/>
          </a:solidFill>
          <a:latin typeface="+mj-lt"/>
          <a:ea typeface="+mj-ea"/>
          <a:cs typeface="Tunga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unga" pitchFamily="34" charset="0"/>
          <a:cs typeface="Tung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unga" pitchFamily="34" charset="0"/>
          <a:cs typeface="Tung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unga" pitchFamily="34" charset="0"/>
          <a:cs typeface="Tung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unga" pitchFamily="34" charset="0"/>
          <a:cs typeface="Tung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unga" pitchFamily="34" charset="0"/>
          <a:cs typeface="Tung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unga" pitchFamily="34" charset="0"/>
          <a:cs typeface="Tung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unga" pitchFamily="34" charset="0"/>
          <a:cs typeface="Tung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unga" pitchFamily="34" charset="0"/>
          <a:cs typeface="Tunga" pitchFamily="34" charset="0"/>
        </a:defRPr>
      </a:lvl9pPr>
    </p:titleStyle>
    <p:bodyStyle>
      <a:lvl1pPr marL="342900" indent="-342900" algn="l" rtl="0" eaLnBrk="1" fontAlgn="base" hangingPunct="1">
        <a:spcBef>
          <a:spcPts val="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1pPr>
      <a:lvl2pPr marL="800100" indent="-342900" algn="l" rtl="0" eaLnBrk="1" fontAlgn="base" hangingPunct="1">
        <a:spcBef>
          <a:spcPts val="0"/>
        </a:spcBef>
        <a:spcAft>
          <a:spcPct val="0"/>
        </a:spcAft>
        <a:buFont typeface="Arial" pitchFamily="34" charset="0"/>
        <a:buChar char="•"/>
        <a:defRPr sz="2400" b="0" i="0" u="none" kern="120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2pPr>
      <a:lvl3pPr marL="1257300" indent="-342900" algn="l" rtl="0" eaLnBrk="1" fontAlgn="base" hangingPunct="1">
        <a:spcBef>
          <a:spcPts val="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3pPr>
      <a:lvl4pPr marL="1600200" indent="-228600" algn="l" rtl="0" eaLnBrk="1" fontAlgn="base" hangingPunct="1">
        <a:spcBef>
          <a:spcPts val="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4pPr>
      <a:lvl5pPr marL="2171700" indent="-342900" algn="l" rtl="0" eaLnBrk="1" fontAlgn="base" hangingPunct="1">
        <a:spcBef>
          <a:spcPts val="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he.gov/preparedness/planning/mscc/handbook/documents/mscc080626.pdf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mailto:DHSHCC@wisconsin.gov" TargetMode="Externa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dhsmedia.wi.gov/main/Play/368747a8e01e49568ac9d175c15d68501d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512" y="659023"/>
            <a:ext cx="8181473" cy="5074227"/>
          </a:xfrm>
        </p:spPr>
        <p:txBody>
          <a:bodyPr/>
          <a:lstStyle/>
          <a:p>
            <a:r>
              <a:rPr lang="en-US" dirty="0" smtClean="0"/>
              <a:t>Healthcare Scenarios within the Tiered Response Plan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8A41-98A0-491F-91E6-F99F7C0BFB2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40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defTabSz="758951">
              <a:defRPr sz="3320"/>
            </a:lvl1pPr>
          </a:lstStyle>
          <a:p>
            <a:pPr lvl="0"/>
            <a:r>
              <a:rPr lang="en-US" sz="4000" dirty="0" smtClean="0"/>
              <a:t>Tier 5- Interstate Regional Management Coordination</a:t>
            </a:r>
            <a:endParaRPr lang="en-US" sz="4000" dirty="0"/>
          </a:p>
        </p:txBody>
      </p:sp>
      <p:sp>
        <p:nvSpPr>
          <p:cNvPr id="80" name="Shape 80"/>
          <p:cNvSpPr>
            <a:spLocks noGrp="1"/>
          </p:cNvSpPr>
          <p:nvPr>
            <p:ph idx="1"/>
          </p:nvPr>
        </p:nvSpPr>
        <p:spPr>
          <a:xfrm>
            <a:off x="457199" y="1828800"/>
            <a:ext cx="8239992" cy="4389120"/>
          </a:xfrm>
        </p:spPr>
        <p:txBody>
          <a:bodyPr/>
          <a:lstStyle>
            <a:lvl2pPr marL="657225" indent="-246062">
              <a:buClr>
                <a:srgbClr val="438086"/>
              </a:buClr>
              <a:defRPr sz="2600">
                <a:solidFill>
                  <a:srgbClr val="438086"/>
                </a:solidFill>
              </a:defRPr>
            </a:lvl2pPr>
            <a:lvl3pPr marL="922337" indent="-219075">
              <a:buClr>
                <a:srgbClr val="53548A"/>
              </a:buClr>
              <a:buFont typeface="Wingdings 2"/>
              <a:defRPr sz="2400">
                <a:solidFill>
                  <a:srgbClr val="53548A"/>
                </a:solidFill>
              </a:defRPr>
            </a:lvl3pPr>
            <a:lvl4pPr marL="1179512" indent="-200025">
              <a:buClr>
                <a:srgbClr val="53548A"/>
              </a:buClr>
              <a:buFont typeface="Wingdings 2"/>
              <a:defRPr sz="2200">
                <a:solidFill>
                  <a:srgbClr val="53548A"/>
                </a:solidFill>
              </a:defRPr>
            </a:lvl4pPr>
          </a:lstStyle>
          <a:p>
            <a:pPr lvl="0">
              <a:spcAft>
                <a:spcPts val="600"/>
              </a:spcAft>
            </a:pPr>
            <a:r>
              <a:rPr lang="en-US" sz="2400" dirty="0" smtClean="0"/>
              <a:t>Emergency Management Assistance Compact (EMAC)</a:t>
            </a:r>
          </a:p>
          <a:p>
            <a:pPr lvl="0">
              <a:spcAft>
                <a:spcPts val="600"/>
              </a:spcAft>
            </a:pPr>
            <a:r>
              <a:rPr lang="en-US" sz="2400" dirty="0" smtClean="0"/>
              <a:t>FEMA Region 5 , FEMA, US-DHS may be needed for coordination</a:t>
            </a:r>
          </a:p>
          <a:p>
            <a:pPr lvl="0">
              <a:spcAft>
                <a:spcPts val="600"/>
              </a:spcAft>
            </a:pPr>
            <a:r>
              <a:rPr lang="en-US" sz="2400" dirty="0" smtClean="0"/>
              <a:t>Can Region 5 manage the resources needed and delivery of medical assets to support the response?</a:t>
            </a:r>
          </a:p>
          <a:p>
            <a:pPr lvl="0">
              <a:spcAft>
                <a:spcPts val="600"/>
              </a:spcAft>
            </a:pPr>
            <a:r>
              <a:rPr lang="en-US" sz="2400" dirty="0" smtClean="0"/>
              <a:t>Consider Tier 6 activation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4400" y="6473825"/>
            <a:ext cx="533400" cy="307975"/>
          </a:xfrm>
        </p:spPr>
        <p:txBody>
          <a:bodyPr/>
          <a:lstStyle/>
          <a:p>
            <a:pPr>
              <a:defRPr/>
            </a:pPr>
            <a:fld id="{BA05B184-A062-4D13-B25A-EF498B63B003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>
                <a:defRPr/>
              </a:pPr>
              <a:t>10</a:t>
            </a:fld>
            <a:endParaRPr lang="en-US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790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defTabSz="758951">
              <a:defRPr sz="3320"/>
            </a:lvl1pPr>
          </a:lstStyle>
          <a:p>
            <a:pPr lvl="0">
              <a:lnSpc>
                <a:spcPts val="4200"/>
              </a:lnSpc>
            </a:pPr>
            <a:r>
              <a:rPr lang="en-US" sz="4000" dirty="0" smtClean="0"/>
              <a:t>Tier 6 - Federal Support to Response</a:t>
            </a:r>
            <a:endParaRPr lang="en-US" sz="4000" dirty="0"/>
          </a:p>
        </p:txBody>
      </p:sp>
      <p:sp>
        <p:nvSpPr>
          <p:cNvPr id="77" name="Shape 7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Impacted governor(s) request federal support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Federal assets coordinated under ESF 8 (Nat’l Response Framework)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U.S. Department of Health and Human Services Secretary’s Operation Center activated to coordinate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B184-A062-4D13-B25A-EF498B63B003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818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Similar to ICS?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dirty="0" smtClean="0"/>
              <a:t>Yes!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ICS/NIMS is a foundational element of the tiers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Traditional Emergency Management response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Local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Regional 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State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Federal</a:t>
            </a:r>
          </a:p>
          <a:p>
            <a:pPr lvl="1"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r>
              <a:rPr lang="en-US" dirty="0" smtClean="0"/>
              <a:t>Follows the National Response Framework</a:t>
            </a:r>
          </a:p>
          <a:p>
            <a:pPr marL="0" indent="0">
              <a:spcAft>
                <a:spcPts val="600"/>
              </a:spcAft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4400" y="6473825"/>
            <a:ext cx="533400" cy="307975"/>
          </a:xfrm>
        </p:spPr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86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4200"/>
              </a:lnSpc>
            </a:pPr>
            <a:r>
              <a:rPr lang="en-US" dirty="0" smtClean="0"/>
              <a:t>Why add this 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31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Traditional emergency management response</a:t>
            </a:r>
          </a:p>
          <a:p>
            <a:pPr lvl="1">
              <a:lnSpc>
                <a:spcPts val="31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Local EOC</a:t>
            </a:r>
          </a:p>
          <a:p>
            <a:pPr lvl="1">
              <a:lnSpc>
                <a:spcPts val="31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Regional EOC</a:t>
            </a:r>
          </a:p>
          <a:p>
            <a:pPr lvl="1">
              <a:lnSpc>
                <a:spcPts val="31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State EOC</a:t>
            </a:r>
          </a:p>
          <a:p>
            <a:pPr lvl="1">
              <a:lnSpc>
                <a:spcPts val="31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  <a:p>
            <a:pPr>
              <a:lnSpc>
                <a:spcPts val="31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Tiered Response Plan – Focuses ONLY on ESF 8 type resources - established in 2004 (recognized best practice)</a:t>
            </a:r>
          </a:p>
          <a:p>
            <a:pPr>
              <a:lnSpc>
                <a:spcPts val="31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Traditional response still needed, still continues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B184-A062-4D13-B25A-EF498B63B00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25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1409700"/>
            <a:ext cx="8229600" cy="4389120"/>
          </a:xfrm>
        </p:spPr>
        <p:txBody>
          <a:bodyPr/>
          <a:lstStyle/>
          <a:p>
            <a:pPr marL="657225" lvl="1" indent="-246063" eaLnBrk="0" hangingPunct="0">
              <a:spcBef>
                <a:spcPts val="300"/>
              </a:spcBef>
              <a:buClr>
                <a:srgbClr val="438086"/>
              </a:buClr>
              <a:buFont typeface="Georgia" pitchFamily="18" charset="0"/>
              <a:buChar char="▫"/>
            </a:pPr>
            <a:r>
              <a:rPr lang="en-US" b="1" i="1" dirty="0">
                <a:solidFill>
                  <a:srgbClr val="FF0000"/>
                </a:solidFill>
                <a:latin typeface="Arial"/>
                <a:ea typeface="+mn-ea"/>
                <a:cs typeface="+mn-cs"/>
              </a:rPr>
              <a:t>Rapid activation and coordinated approach to managing patients from large-scale or unusual incidents</a:t>
            </a:r>
          </a:p>
          <a:p>
            <a:pPr marL="657225" lvl="1" indent="-246063" eaLnBrk="0" hangingPunct="0">
              <a:spcBef>
                <a:spcPts val="300"/>
              </a:spcBef>
              <a:buClr>
                <a:srgbClr val="438086"/>
              </a:buClr>
              <a:buFont typeface="Georgia" pitchFamily="18" charset="0"/>
              <a:buChar char="▫"/>
            </a:pPr>
            <a:r>
              <a:rPr lang="en-US" b="1" i="1" dirty="0">
                <a:solidFill>
                  <a:srgbClr val="FF0000"/>
                </a:solidFill>
                <a:latin typeface="Arial"/>
                <a:ea typeface="+mn-ea"/>
                <a:cs typeface="+mn-cs"/>
              </a:rPr>
              <a:t>Increased collaboration between  health care , emergency response, and public service sectors</a:t>
            </a:r>
          </a:p>
          <a:p>
            <a:pPr marL="657225" lvl="1" indent="-246063" eaLnBrk="0" hangingPunct="0">
              <a:spcBef>
                <a:spcPts val="300"/>
              </a:spcBef>
              <a:buClr>
                <a:srgbClr val="438086"/>
              </a:buClr>
              <a:buFont typeface="Georgia" pitchFamily="18" charset="0"/>
              <a:buChar char="▫"/>
            </a:pPr>
            <a:r>
              <a:rPr lang="en-US" b="1" i="1" dirty="0">
                <a:solidFill>
                  <a:srgbClr val="FF0000"/>
                </a:solidFill>
                <a:latin typeface="Arial"/>
                <a:ea typeface="+mn-ea"/>
                <a:cs typeface="+mn-cs"/>
              </a:rPr>
              <a:t>Increased Communication Interoperability between all participants in the greater Health Care Coalition</a:t>
            </a:r>
          </a:p>
          <a:p>
            <a:pPr marL="657225" lvl="1" indent="-246063" eaLnBrk="0" hangingPunct="0">
              <a:spcBef>
                <a:spcPts val="300"/>
              </a:spcBef>
              <a:buClr>
                <a:srgbClr val="438086"/>
              </a:buClr>
              <a:buFont typeface="Georgia" pitchFamily="18" charset="0"/>
              <a:buChar char="▫"/>
            </a:pPr>
            <a:r>
              <a:rPr lang="en-US" b="1" i="1" dirty="0">
                <a:solidFill>
                  <a:srgbClr val="FF0000"/>
                </a:solidFill>
                <a:latin typeface="Arial"/>
                <a:ea typeface="+mn-ea"/>
                <a:cs typeface="+mn-cs"/>
              </a:rPr>
              <a:t>Seamless integration with the national/federal </a:t>
            </a:r>
            <a:r>
              <a:rPr lang="en-US" b="1" i="1" dirty="0" smtClean="0">
                <a:solidFill>
                  <a:srgbClr val="FF0000"/>
                </a:solidFill>
                <a:latin typeface="Arial"/>
                <a:ea typeface="+mn-ea"/>
                <a:cs typeface="+mn-cs"/>
              </a:rPr>
              <a:t>system</a:t>
            </a:r>
          </a:p>
          <a:p>
            <a:pPr marL="657225" lvl="1" indent="-246063" eaLnBrk="0" hangingPunct="0">
              <a:spcBef>
                <a:spcPts val="300"/>
              </a:spcBef>
              <a:buClr>
                <a:srgbClr val="438086"/>
              </a:buClr>
              <a:buFont typeface="Georgia" pitchFamily="18" charset="0"/>
              <a:buChar char="▫"/>
            </a:pPr>
            <a:endParaRPr lang="en-US" b="1" i="1" dirty="0">
              <a:solidFill>
                <a:srgbClr val="FF0000"/>
              </a:solidFill>
              <a:latin typeface="Arial"/>
              <a:ea typeface="+mn-ea"/>
              <a:cs typeface="+mn-cs"/>
            </a:endParaRPr>
          </a:p>
          <a:p>
            <a:pPr marL="657225" lvl="1" indent="-246063" eaLnBrk="0" hangingPunct="0">
              <a:spcBef>
                <a:spcPts val="300"/>
              </a:spcBef>
              <a:buClr>
                <a:srgbClr val="438086"/>
              </a:buClr>
              <a:buFont typeface="Georgia" pitchFamily="18" charset="0"/>
              <a:buChar char="▫"/>
            </a:pPr>
            <a:r>
              <a:rPr lang="en-US" dirty="0" smtClean="0">
                <a:solidFill>
                  <a:prstClr val="black"/>
                </a:solidFill>
                <a:latin typeface="Arial"/>
                <a:ea typeface="+mn-ea"/>
                <a:cs typeface="+mn-cs"/>
              </a:rPr>
              <a:t>…so </a:t>
            </a:r>
            <a:r>
              <a:rPr lang="en-US" dirty="0">
                <a:solidFill>
                  <a:prstClr val="black"/>
                </a:solidFill>
                <a:latin typeface="Arial"/>
                <a:ea typeface="+mn-ea"/>
                <a:cs typeface="+mn-cs"/>
              </a:rPr>
              <a:t>that our state will be able to provide the best medicine in the worst of times!</a:t>
            </a:r>
          </a:p>
          <a:p>
            <a:pPr marL="0" indent="0">
              <a:spcAft>
                <a:spcPts val="600"/>
              </a:spcAft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988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ts val="32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2400" dirty="0" smtClean="0"/>
              <a:t>Let’s look at a few scenarios:</a:t>
            </a:r>
          </a:p>
          <a:p>
            <a:pPr marL="657225" lvl="1" indent="-246063" eaLnBrk="0" hangingPunct="0">
              <a:spcBef>
                <a:spcPts val="300"/>
              </a:spcBef>
              <a:buClr>
                <a:srgbClr val="438086"/>
              </a:buClr>
              <a:buFont typeface="Georgia" pitchFamily="18" charset="0"/>
              <a:buChar char="▫"/>
            </a:pPr>
            <a:r>
              <a:rPr lang="en-US" dirty="0" smtClean="0">
                <a:latin typeface="Arial"/>
                <a:ea typeface="+mn-ea"/>
                <a:cs typeface="+mn-cs"/>
              </a:rPr>
              <a:t>Collapse </a:t>
            </a:r>
            <a:r>
              <a:rPr lang="en-US" dirty="0">
                <a:latin typeface="Arial"/>
                <a:ea typeface="+mn-ea"/>
                <a:cs typeface="+mn-cs"/>
              </a:rPr>
              <a:t>of the grandstands at the county fair</a:t>
            </a:r>
          </a:p>
          <a:p>
            <a:pPr marL="657225" lvl="1" indent="-246063" eaLnBrk="0" hangingPunct="0">
              <a:spcBef>
                <a:spcPts val="300"/>
              </a:spcBef>
              <a:buClr>
                <a:srgbClr val="438086"/>
              </a:buClr>
              <a:buFont typeface="Georgia" pitchFamily="18" charset="0"/>
              <a:buChar char="▫"/>
            </a:pPr>
            <a:r>
              <a:rPr lang="en-US" dirty="0">
                <a:latin typeface="Arial"/>
                <a:ea typeface="+mn-ea"/>
                <a:cs typeface="+mn-cs"/>
              </a:rPr>
              <a:t>Outbreak of highly contagious disease at the local school</a:t>
            </a:r>
          </a:p>
          <a:p>
            <a:pPr marL="657225" lvl="1" indent="-246063" eaLnBrk="0" hangingPunct="0">
              <a:spcBef>
                <a:spcPts val="300"/>
              </a:spcBef>
              <a:buClr>
                <a:srgbClr val="438086"/>
              </a:buClr>
              <a:buFont typeface="Georgia" pitchFamily="18" charset="0"/>
              <a:buChar char="▫"/>
            </a:pPr>
            <a:r>
              <a:rPr lang="en-US" dirty="0">
                <a:latin typeface="Arial"/>
                <a:ea typeface="+mn-ea"/>
                <a:cs typeface="+mn-cs"/>
              </a:rPr>
              <a:t>Chemical tanker spill in a high-traffic area</a:t>
            </a:r>
          </a:p>
          <a:p>
            <a:pPr marL="0" indent="0">
              <a:lnSpc>
                <a:spcPts val="3200"/>
              </a:lnSpc>
              <a:spcBef>
                <a:spcPts val="600"/>
              </a:spcBef>
              <a:spcAft>
                <a:spcPts val="1200"/>
              </a:spcAft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4400" y="6473825"/>
            <a:ext cx="533400" cy="307975"/>
          </a:xfrm>
        </p:spPr>
        <p:txBody>
          <a:bodyPr/>
          <a:lstStyle/>
          <a:p>
            <a:pPr>
              <a:defRPr/>
            </a:pPr>
            <a:fld id="{BA05B184-A062-4D13-B25A-EF498B63B003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>
                <a:defRPr/>
              </a:pPr>
              <a:t>15</a:t>
            </a:fld>
            <a:endParaRPr lang="en-US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547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Grandstand Collapse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u="sng" dirty="0" smtClean="0"/>
              <a:t>Summary:</a:t>
            </a:r>
          </a:p>
          <a:p>
            <a:r>
              <a:rPr lang="en-US" sz="2400" dirty="0" smtClean="0">
                <a:solidFill>
                  <a:srgbClr val="00B050"/>
                </a:solidFill>
              </a:rPr>
              <a:t>55 green</a:t>
            </a:r>
          </a:p>
          <a:p>
            <a:r>
              <a:rPr lang="en-US" sz="2400" dirty="0" smtClean="0"/>
              <a:t>27</a:t>
            </a:r>
            <a:r>
              <a:rPr lang="en-US" sz="2400" dirty="0" smtClean="0">
                <a:solidFill>
                  <a:srgbClr val="FFFF00"/>
                </a:solidFill>
              </a:rPr>
              <a:t> yellow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19 red</a:t>
            </a:r>
          </a:p>
          <a:p>
            <a:endParaRPr lang="en-US" sz="2400" dirty="0"/>
          </a:p>
          <a:p>
            <a:r>
              <a:rPr lang="en-US" sz="2400" dirty="0" smtClean="0"/>
              <a:t>Can your HCO handle this?</a:t>
            </a:r>
          </a:p>
          <a:p>
            <a:r>
              <a:rPr lang="en-US" sz="2400" dirty="0" smtClean="0"/>
              <a:t>Can your AMCC handle this?</a:t>
            </a:r>
          </a:p>
          <a:p>
            <a:r>
              <a:rPr lang="en-US" sz="2400" dirty="0" smtClean="0"/>
              <a:t>What tier would you anticipate needing?</a:t>
            </a:r>
          </a:p>
          <a:p>
            <a:r>
              <a:rPr lang="en-US" sz="2400" dirty="0" smtClean="0"/>
              <a:t>What medical coordination needs would you anticipate?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>
                <a:defRPr/>
              </a:pPr>
              <a:t>16</a:t>
            </a:fld>
            <a:endParaRPr lang="en-US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278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School Outbreak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u="sng" dirty="0" smtClean="0"/>
              <a:t>Summary:</a:t>
            </a:r>
          </a:p>
          <a:p>
            <a:r>
              <a:rPr lang="en-US" sz="2400" dirty="0" smtClean="0"/>
              <a:t>Highly contagious outbreak</a:t>
            </a:r>
          </a:p>
          <a:p>
            <a:r>
              <a:rPr lang="en-US" sz="2400" dirty="0" smtClean="0"/>
              <a:t>Rapid spread</a:t>
            </a:r>
          </a:p>
          <a:p>
            <a:r>
              <a:rPr lang="en-US" sz="2400" dirty="0" smtClean="0"/>
              <a:t>Several hundred exposures</a:t>
            </a:r>
          </a:p>
          <a:p>
            <a:r>
              <a:rPr lang="en-US" sz="2400" dirty="0" smtClean="0"/>
              <a:t>Multiple jurisdictions involved</a:t>
            </a:r>
          </a:p>
          <a:p>
            <a:r>
              <a:rPr lang="en-US" sz="2400" dirty="0" smtClean="0"/>
              <a:t>Significant spike in ED visits</a:t>
            </a:r>
          </a:p>
          <a:p>
            <a:endParaRPr lang="en-US" sz="2400" dirty="0"/>
          </a:p>
          <a:p>
            <a:r>
              <a:rPr lang="en-US" sz="2400" dirty="0" smtClean="0"/>
              <a:t>Can one local HCO handle this?</a:t>
            </a:r>
          </a:p>
          <a:p>
            <a:r>
              <a:rPr lang="en-US" sz="2400" dirty="0" smtClean="0"/>
              <a:t>Area?</a:t>
            </a:r>
          </a:p>
          <a:p>
            <a:r>
              <a:rPr lang="en-US" sz="2400" dirty="0" smtClean="0"/>
              <a:t>What types of coordination needs might you have?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>
                <a:defRPr/>
              </a:pPr>
              <a:t>17</a:t>
            </a:fld>
            <a:endParaRPr lang="en-US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5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Tanker Spill in High Traffic 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3500"/>
            <a:ext cx="8229600" cy="4389120"/>
          </a:xfrm>
        </p:spPr>
        <p:txBody>
          <a:bodyPr/>
          <a:lstStyle/>
          <a:p>
            <a:pPr marL="0" indent="0">
              <a:buNone/>
            </a:pPr>
            <a:r>
              <a:rPr lang="en-US" sz="2400" b="1" u="sng" dirty="0" smtClean="0"/>
              <a:t>Summary:</a:t>
            </a:r>
          </a:p>
          <a:p>
            <a:r>
              <a:rPr lang="en-US" sz="2400" dirty="0" smtClean="0"/>
              <a:t>Anhydrous Ammonia spill in a high traffic area.</a:t>
            </a:r>
          </a:p>
          <a:p>
            <a:r>
              <a:rPr lang="en-US" sz="2400" dirty="0" smtClean="0"/>
              <a:t>Large volume of individuals exposed.</a:t>
            </a:r>
          </a:p>
          <a:p>
            <a:r>
              <a:rPr lang="en-US" sz="2400" dirty="0" smtClean="0"/>
              <a:t>Environmental issues.</a:t>
            </a:r>
          </a:p>
          <a:p>
            <a:r>
              <a:rPr lang="en-US" sz="2400" dirty="0" smtClean="0"/>
              <a:t>Exposure issues; health issues, </a:t>
            </a:r>
            <a:r>
              <a:rPr lang="en-US" sz="2400" dirty="0" err="1" smtClean="0"/>
              <a:t>decon</a:t>
            </a:r>
            <a:r>
              <a:rPr lang="en-US" sz="2400" dirty="0" smtClean="0"/>
              <a:t> issues</a:t>
            </a:r>
          </a:p>
          <a:p>
            <a:endParaRPr lang="en-US" sz="2400" dirty="0"/>
          </a:p>
          <a:p>
            <a:r>
              <a:rPr lang="en-US" sz="2400" dirty="0" smtClean="0"/>
              <a:t>Rapid surge to local, area, regional hospital</a:t>
            </a:r>
          </a:p>
          <a:p>
            <a:endParaRPr lang="en-US" sz="2400" dirty="0"/>
          </a:p>
          <a:p>
            <a:r>
              <a:rPr lang="en-US" sz="2400" dirty="0" smtClean="0"/>
              <a:t>25 people splashed with the chemical</a:t>
            </a:r>
          </a:p>
          <a:p>
            <a:r>
              <a:rPr lang="en-US" sz="2400" dirty="0" smtClean="0"/>
              <a:t>75+ overcome by fumes/plume</a:t>
            </a:r>
          </a:p>
          <a:p>
            <a:r>
              <a:rPr lang="en-US" sz="2400" dirty="0" smtClean="0"/>
              <a:t>Accident causes MCI</a:t>
            </a:r>
          </a:p>
          <a:p>
            <a:pPr lvl="1"/>
            <a:r>
              <a:rPr lang="en-US" b="1" dirty="0" smtClean="0">
                <a:solidFill>
                  <a:srgbClr val="00B050"/>
                </a:solidFill>
              </a:rPr>
              <a:t>8 green</a:t>
            </a:r>
          </a:p>
          <a:p>
            <a:pPr lvl="1"/>
            <a:r>
              <a:rPr lang="en-US" sz="1600" b="1" dirty="0" smtClean="0"/>
              <a:t>5</a:t>
            </a:r>
            <a:r>
              <a:rPr lang="en-US" sz="1600" b="1" dirty="0" smtClean="0">
                <a:solidFill>
                  <a:srgbClr val="FFFF00"/>
                </a:solidFill>
              </a:rPr>
              <a:t> yellow</a:t>
            </a:r>
          </a:p>
          <a:p>
            <a:pPr lvl="1"/>
            <a:r>
              <a:rPr lang="en-US" sz="1600" b="1" dirty="0" smtClean="0">
                <a:solidFill>
                  <a:srgbClr val="FF0000"/>
                </a:solidFill>
              </a:rPr>
              <a:t>6 red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>
                <a:defRPr/>
              </a:pPr>
              <a:t>18</a:t>
            </a:fld>
            <a:endParaRPr lang="en-US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41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Bottom Line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31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Ability to respond to large-scale disasters that overwhelm and exhaust our health systems and resources</a:t>
            </a:r>
          </a:p>
          <a:p>
            <a:pPr>
              <a:lnSpc>
                <a:spcPts val="31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Save lives—get the right patient to the right place at the right time—and improve patient outcomes in disasters and significant emergency events</a:t>
            </a:r>
          </a:p>
          <a:p>
            <a:pPr>
              <a:lnSpc>
                <a:spcPts val="31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At the regional level, coordinate public health and medical response to disasters and large scale events</a:t>
            </a:r>
          </a:p>
          <a:p>
            <a:pPr>
              <a:lnSpc>
                <a:spcPts val="3100"/>
              </a:lnSpc>
              <a:spcBef>
                <a:spcPts val="600"/>
              </a:spcBef>
              <a:spcAft>
                <a:spcPts val="600"/>
              </a:spcAft>
            </a:pPr>
            <a:endParaRPr lang="en-US" dirty="0" smtClean="0"/>
          </a:p>
          <a:p>
            <a:pPr>
              <a:lnSpc>
                <a:spcPts val="31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B184-A062-4D13-B25A-EF498B63B003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26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pPr lvl="0"/>
            <a:r>
              <a:rPr lang="en-US" sz="4000" dirty="0" smtClean="0"/>
              <a:t>Presenters</a:t>
            </a:r>
            <a:endParaRPr lang="en-US" sz="4000" dirty="0"/>
          </a:p>
        </p:txBody>
      </p:sp>
      <p:sp>
        <p:nvSpPr>
          <p:cNvPr id="5" name="Shape 7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 smtClean="0"/>
              <a:t>Brian Kaczmarski, Training and Exercise Coordinator</a:t>
            </a:r>
          </a:p>
          <a:p>
            <a:pPr marL="0" lvl="0" indent="0" algn="ctr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 smtClean="0"/>
              <a:t>Office of Preparedness and Emergency Health Care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B184-A062-4D13-B25A-EF498B63B00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994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Learn more about the Tiered Response Plan</a:t>
            </a:r>
          </a:p>
          <a:p>
            <a:pPr lvl="1"/>
            <a:r>
              <a:rPr lang="en-US" dirty="0">
                <a:solidFill>
                  <a:srgbClr val="1F497D"/>
                </a:solidFill>
                <a:ea typeface="Calibri"/>
              </a:rPr>
              <a:t> </a:t>
            </a:r>
            <a:r>
              <a:rPr lang="en-US" u="sng" dirty="0">
                <a:solidFill>
                  <a:srgbClr val="1F497D"/>
                </a:solidFill>
                <a:ea typeface="Calibri"/>
                <a:hlinkClick r:id="rId2"/>
              </a:rPr>
              <a:t>http://www.phe.gov/preparedness/planning/mscc/handbook/documents/mscc080626.pdf</a:t>
            </a:r>
            <a:endParaRPr lang="en-US" dirty="0" smtClean="0"/>
          </a:p>
          <a:p>
            <a:r>
              <a:rPr lang="en-US" sz="2400" dirty="0" smtClean="0"/>
              <a:t>Educate your staff and local partners</a:t>
            </a:r>
          </a:p>
          <a:p>
            <a:r>
              <a:rPr lang="en-US" sz="2400" dirty="0" smtClean="0"/>
              <a:t>Be involved in your regions healthcare coalition development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>
                <a:defRPr/>
              </a:pPr>
              <a:t>20</a:t>
            </a:fld>
            <a:endParaRPr lang="en-US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6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1371600" y="2847100"/>
            <a:ext cx="6400800" cy="1752600"/>
          </a:xfrm>
        </p:spPr>
        <p:txBody>
          <a:bodyPr/>
          <a:lstStyle/>
          <a:p>
            <a:r>
              <a:rPr lang="en-US" sz="2400" dirty="0" smtClean="0">
                <a:hlinkClick r:id="rId2"/>
              </a:rPr>
              <a:t>DHSHCC@wisconsin.gov</a:t>
            </a:r>
            <a:endParaRPr lang="en-US" sz="240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798" y="1295406"/>
            <a:ext cx="7772400" cy="1143000"/>
          </a:xfrm>
        </p:spPr>
        <p:txBody>
          <a:bodyPr/>
          <a:lstStyle/>
          <a:p>
            <a:r>
              <a:rPr lang="en-US" sz="4400" dirty="0" smtClean="0"/>
              <a:t>Questions?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>
                <a:defRPr/>
              </a:pPr>
              <a:t>21</a:t>
            </a:fld>
            <a:endParaRPr lang="en-US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02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9550"/>
            <a:ext cx="8229600" cy="4389120"/>
          </a:xfrm>
        </p:spPr>
        <p:txBody>
          <a:bodyPr/>
          <a:lstStyle/>
          <a:p>
            <a:r>
              <a:rPr lang="en-US" sz="2400" dirty="0" smtClean="0"/>
              <a:t>Portions of this presentation adapted from; </a:t>
            </a:r>
            <a:r>
              <a:rPr lang="en-US" sz="2400" b="1" dirty="0"/>
              <a:t>“Introduction to Disaster Coordination Response Tiers” webcast recorded by Dr. Liu and Dr. Clark. 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 </a:t>
            </a:r>
          </a:p>
          <a:p>
            <a:r>
              <a:rPr lang="en-US" sz="2400" dirty="0"/>
              <a:t>Link to webcast: </a:t>
            </a:r>
            <a:r>
              <a:rPr lang="en-US" sz="2400" u="sng" dirty="0">
                <a:hlinkClick r:id="rId2"/>
              </a:rPr>
              <a:t>http://dhsmedia.wi.gov/main/Play/368747a8e01e49568ac9d175c15d68501d</a:t>
            </a:r>
            <a:endParaRPr lang="en-US" sz="2400" dirty="0"/>
          </a:p>
          <a:p>
            <a:pPr>
              <a:lnSpc>
                <a:spcPts val="1800"/>
              </a:lnSpc>
              <a:spcAft>
                <a:spcPts val="600"/>
              </a:spcAft>
            </a:pPr>
            <a:endParaRPr lang="en-US" sz="1600" dirty="0" smtClean="0"/>
          </a:p>
          <a:p>
            <a:pPr>
              <a:lnSpc>
                <a:spcPts val="1800"/>
              </a:lnSpc>
              <a:spcAft>
                <a:spcPts val="600"/>
              </a:spcAft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B184-A062-4D13-B25A-EF498B63B003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77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Review of Tiers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Similarities to the Incident Command System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Scenarios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Review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Next Steps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B184-A062-4D13-B25A-EF498B63B00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671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4200"/>
              </a:lnSpc>
            </a:pPr>
            <a:r>
              <a:rPr lang="en-US" dirty="0" smtClean="0"/>
              <a:t>Review of the 6 Tiers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/>
              <a:t>Local health care organization</a:t>
            </a:r>
          </a:p>
          <a:p>
            <a:pPr marL="514350" lvl="0" indent="-514350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/>
              <a:t>Area coordination</a:t>
            </a:r>
          </a:p>
          <a:p>
            <a:pPr marL="514350" lvl="0" indent="-514350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/>
              <a:t>Regional coordination</a:t>
            </a:r>
          </a:p>
          <a:p>
            <a:pPr marL="514350" lvl="0" indent="-514350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/>
              <a:t>Inter-jurisdictional (amongst the 7) and State</a:t>
            </a:r>
          </a:p>
          <a:p>
            <a:pPr marL="514350" lvl="0" indent="-514350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/>
              <a:t>Interstate (FEMA Region 5)</a:t>
            </a:r>
          </a:p>
          <a:p>
            <a:pPr marL="514350" lvl="0" indent="-514350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/>
              <a:t>Federal Support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>
                <a:defRPr/>
              </a:pPr>
              <a:t>4</a:t>
            </a:fld>
            <a:endParaRPr lang="en-US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Tier 1</a:t>
            </a:r>
            <a:endParaRPr lang="en-US" dirty="0"/>
          </a:p>
        </p:txBody>
      </p:sp>
      <p:sp>
        <p:nvSpPr>
          <p:cNvPr id="83" name="Shape 8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Local healthcare organization (HCO) – Incident Command – EOC</a:t>
            </a:r>
          </a:p>
          <a:p>
            <a:pPr lvl="1"/>
            <a:r>
              <a:rPr lang="en-US" dirty="0" smtClean="0"/>
              <a:t>Hospital Liaison</a:t>
            </a:r>
            <a:endParaRPr lang="en-US" dirty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smtClean="0"/>
              <a:t>Medical </a:t>
            </a:r>
            <a:r>
              <a:rPr lang="en-US" sz="2400" dirty="0"/>
              <a:t>triage and management will continue at the </a:t>
            </a:r>
            <a:r>
              <a:rPr lang="en-US" sz="2400" dirty="0" smtClean="0"/>
              <a:t>HCO</a:t>
            </a:r>
          </a:p>
          <a:p>
            <a:pPr lvl="1"/>
            <a:r>
              <a:rPr lang="en-US" dirty="0" smtClean="0"/>
              <a:t>Until event over or until can no longer handle</a:t>
            </a:r>
          </a:p>
          <a:p>
            <a:pPr lvl="1"/>
            <a:endParaRPr lang="en-US" dirty="0"/>
          </a:p>
          <a:p>
            <a:r>
              <a:rPr lang="en-US" sz="2400" dirty="0" smtClean="0"/>
              <a:t>If overwhelmed, activate Tier 2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0"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4400" y="6473825"/>
            <a:ext cx="533400" cy="307975"/>
          </a:xfrm>
        </p:spPr>
        <p:txBody>
          <a:bodyPr/>
          <a:lstStyle/>
          <a:p>
            <a:pPr>
              <a:defRPr/>
            </a:pPr>
            <a:fld id="{BA05B184-A062-4D13-B25A-EF498B63B003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>
                <a:defRPr/>
              </a:pPr>
              <a:t>5</a:t>
            </a:fld>
            <a:endParaRPr lang="en-US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88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Tier 2 – Area Medical Coordination Center</a:t>
            </a:r>
            <a:endParaRPr lang="en-US" dirty="0"/>
          </a:p>
        </p:txBody>
      </p:sp>
      <p:sp>
        <p:nvSpPr>
          <p:cNvPr id="86" name="Shape 86"/>
          <p:cNvSpPr>
            <a:spLocks noGrp="1"/>
          </p:cNvSpPr>
          <p:nvPr>
            <p:ph type="body" idx="1"/>
          </p:nvPr>
        </p:nvSpPr>
        <p:spPr>
          <a:xfrm>
            <a:off x="206829" y="1567543"/>
            <a:ext cx="8795657" cy="4389120"/>
          </a:xfrm>
        </p:spPr>
        <p:txBody>
          <a:bodyPr/>
          <a:lstStyle/>
          <a:p>
            <a:pPr lvl="0"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Must notify all involved (those in Tier 1) that Tier 2 is activated</a:t>
            </a:r>
          </a:p>
          <a:p>
            <a:pPr lvl="1"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Assuming lead of medical coordination ONLY (ESF 8)</a:t>
            </a:r>
          </a:p>
          <a:p>
            <a:pPr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Job – coordinate medical resources from all area coalition partners.  Maintain situational awareness</a:t>
            </a:r>
          </a:p>
          <a:p>
            <a:pPr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WI-TRAC, WISCOM and traditional modalities</a:t>
            </a:r>
          </a:p>
          <a:p>
            <a:pPr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Manage until overwhelmed</a:t>
            </a:r>
          </a:p>
          <a:p>
            <a:pPr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Consider the need for Tier 3 activation</a:t>
            </a:r>
          </a:p>
          <a:p>
            <a:pPr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4400" y="6473825"/>
            <a:ext cx="533400" cy="307975"/>
          </a:xfrm>
        </p:spPr>
        <p:txBody>
          <a:bodyPr/>
          <a:lstStyle/>
          <a:p>
            <a:pPr>
              <a:defRPr/>
            </a:pPr>
            <a:fld id="{BA05B184-A062-4D13-B25A-EF498B63B003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>
                <a:defRPr/>
              </a:pPr>
              <a:t>6</a:t>
            </a:fld>
            <a:endParaRPr lang="en-US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01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Tier 3 - Regional Medical Coordination Center (RMCC)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743" y="1828800"/>
            <a:ext cx="8882743" cy="4389120"/>
          </a:xfrm>
        </p:spPr>
        <p:txBody>
          <a:bodyPr/>
          <a:lstStyle/>
          <a:p>
            <a:pPr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/>
              <a:t>Assume medical coordination lead from AMCC. Communicate transfer.</a:t>
            </a:r>
          </a:p>
          <a:p>
            <a:pPr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/>
              <a:t>Is AMCC still communicating situational awareness or will it go to RMCC?</a:t>
            </a:r>
          </a:p>
          <a:p>
            <a:pPr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/>
              <a:t>Communicate with EOCs that are activated</a:t>
            </a:r>
          </a:p>
          <a:p>
            <a:pPr lvl="1"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/>
              <a:t>Encourage activation for those that are not</a:t>
            </a:r>
          </a:p>
          <a:p>
            <a:pPr lvl="0"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prstClr val="black"/>
                </a:solidFill>
              </a:rPr>
              <a:t>Job – coordinate medical resources from all </a:t>
            </a:r>
            <a:r>
              <a:rPr lang="en-US" sz="2000" dirty="0" smtClean="0">
                <a:solidFill>
                  <a:prstClr val="black"/>
                </a:solidFill>
              </a:rPr>
              <a:t>region coalition </a:t>
            </a:r>
            <a:r>
              <a:rPr lang="en-US" sz="2000" dirty="0">
                <a:solidFill>
                  <a:prstClr val="black"/>
                </a:solidFill>
              </a:rPr>
              <a:t>partners.  Maintain situational awareness</a:t>
            </a:r>
          </a:p>
          <a:p>
            <a:pPr lvl="0"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prstClr val="black"/>
                </a:solidFill>
              </a:rPr>
              <a:t>WI-TRAC, WISCOM and traditional modalities</a:t>
            </a:r>
          </a:p>
          <a:p>
            <a:pPr lvl="0"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>
                <a:solidFill>
                  <a:prstClr val="black"/>
                </a:solidFill>
              </a:rPr>
              <a:t>Manage until overwhelmed. Consider </a:t>
            </a:r>
            <a:r>
              <a:rPr lang="en-US" sz="2000" dirty="0">
                <a:solidFill>
                  <a:prstClr val="black"/>
                </a:solidFill>
              </a:rPr>
              <a:t>the need for Tier </a:t>
            </a:r>
            <a:r>
              <a:rPr lang="en-US" sz="2000" dirty="0" smtClean="0">
                <a:solidFill>
                  <a:prstClr val="black"/>
                </a:solidFill>
              </a:rPr>
              <a:t>4 </a:t>
            </a:r>
            <a:r>
              <a:rPr lang="en-US" sz="2000" dirty="0">
                <a:solidFill>
                  <a:prstClr val="black"/>
                </a:solidFill>
              </a:rPr>
              <a:t>activation</a:t>
            </a:r>
          </a:p>
          <a:p>
            <a:pPr marL="0" indent="0"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4400" y="6473825"/>
            <a:ext cx="533400" cy="307975"/>
          </a:xfrm>
        </p:spPr>
        <p:txBody>
          <a:bodyPr/>
          <a:lstStyle/>
          <a:p>
            <a:pPr>
              <a:defRPr/>
            </a:pPr>
            <a:fld id="{BA05B184-A062-4D13-B25A-EF498B63B003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>
                <a:defRPr/>
              </a:pPr>
              <a:t>7</a:t>
            </a:fld>
            <a:endParaRPr lang="en-US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664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563563"/>
            <a:ext cx="8022771" cy="1036637"/>
          </a:xfrm>
        </p:spPr>
        <p:txBody>
          <a:bodyPr/>
          <a:lstStyle/>
          <a:p>
            <a:r>
              <a:rPr lang="en-US" sz="3600" dirty="0" smtClean="0"/>
              <a:t>Clarification between Tier 2 and Tier 3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/>
              <a:t>Both coordinate info and patient movement</a:t>
            </a:r>
          </a:p>
          <a:p>
            <a:pPr lvl="1"/>
            <a:r>
              <a:rPr lang="en-US" dirty="0" smtClean="0"/>
              <a:t>Different scales</a:t>
            </a:r>
          </a:p>
          <a:p>
            <a:pPr lvl="1"/>
            <a:r>
              <a:rPr lang="en-US" dirty="0" smtClean="0"/>
              <a:t>Both are pre-determined centers</a:t>
            </a:r>
          </a:p>
          <a:p>
            <a:pPr lvl="1"/>
            <a:r>
              <a:rPr lang="en-US" dirty="0" smtClean="0"/>
              <a:t>Multiple AMCCs within a region</a:t>
            </a:r>
          </a:p>
          <a:p>
            <a:pPr lvl="1"/>
            <a:r>
              <a:rPr lang="en-US" dirty="0" smtClean="0"/>
              <a:t>ONE RMCC within a region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5B184-A062-4D13-B25A-EF498B63B003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>
                <a:defRPr/>
              </a:pPr>
              <a:t>8</a:t>
            </a:fld>
            <a:endParaRPr lang="en-US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4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defTabSz="896111">
              <a:defRPr sz="3920"/>
            </a:lvl1pPr>
          </a:lstStyle>
          <a:p>
            <a:pPr lvl="0"/>
            <a:r>
              <a:rPr lang="en-US" dirty="0" smtClean="0"/>
              <a:t>Tier 4 - State and Intra-regional response</a:t>
            </a:r>
            <a:endParaRPr lang="en-US" dirty="0"/>
          </a:p>
        </p:txBody>
      </p:sp>
      <p:sp>
        <p:nvSpPr>
          <p:cNvPr id="89" name="Shape 8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Do neighboring regions need to get involved?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Does state need to coordinate?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WI-DHS and likely Wisconsin State Emergency Operations Center (SEOC) would be activated.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Declarations likely to occur here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Is state able to provide and coordinate adequate response?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Consider need for Tier 5 activation.</a:t>
            </a:r>
            <a:endParaRPr lang="en-US" sz="24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4400" y="6473825"/>
            <a:ext cx="533400" cy="307975"/>
          </a:xfrm>
        </p:spPr>
        <p:txBody>
          <a:bodyPr/>
          <a:lstStyle/>
          <a:p>
            <a:pPr>
              <a:defRPr/>
            </a:pPr>
            <a:fld id="{BA05B184-A062-4D13-B25A-EF498B63B00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696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9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Healthcare Scenarios within the Tiered Response Plan &amp;quot;&quot;/&gt;&lt;property id=&quot;20307&quot; value=&quot;261&quot;/&gt;&lt;/object&gt;&lt;object type=&quot;3&quot; unique_id=&quot;10004&quot;&gt;&lt;property id=&quot;20148&quot; value=&quot;5&quot;/&gt;&lt;property id=&quot;20300&quot; value=&quot;Slide 2 - &amp;quot;Presenters&amp;quot;&quot;/&gt;&lt;property id=&quot;20307&quot; value=&quot;264&quot;/&gt;&lt;/object&gt;&lt;object type=&quot;3&quot; unique_id=&quot;10005&quot;&gt;&lt;property id=&quot;20148&quot; value=&quot;5&quot;/&gt;&lt;property id=&quot;20300&quot; value=&quot;Slide 3 - &amp;quot;Outline&amp;quot;&quot;/&gt;&lt;property id=&quot;20307&quot; value=&quot;265&quot;/&gt;&lt;/object&gt;&lt;object type=&quot;3&quot; unique_id=&quot;10006&quot;&gt;&lt;property id=&quot;20148&quot; value=&quot;5&quot;/&gt;&lt;property id=&quot;20300&quot; value=&quot;Slide 4 - &amp;quot;Review of the 6 Tiers&amp;quot;&quot;/&gt;&lt;property id=&quot;20307&quot; value=&quot;335&quot;/&gt;&lt;/object&gt;&lt;object type=&quot;3&quot; unique_id=&quot;10007&quot;&gt;&lt;property id=&quot;20148&quot; value=&quot;5&quot;/&gt;&lt;property id=&quot;20300&quot; value=&quot;Slide 5 - &amp;quot;Tier 1&amp;quot;&quot;/&gt;&lt;property id=&quot;20307&quot; value=&quot;332&quot;/&gt;&lt;/object&gt;&lt;object type=&quot;3&quot; unique_id=&quot;10008&quot;&gt;&lt;property id=&quot;20148&quot; value=&quot;5&quot;/&gt;&lt;property id=&quot;20300&quot; value=&quot;Slide 6 - &amp;quot;Tier 2 – Area Medical Coordination Center&amp;quot;&quot;/&gt;&lt;property id=&quot;20307&quot; value=&quot;333&quot;/&gt;&lt;/object&gt;&lt;object type=&quot;3&quot; unique_id=&quot;10009&quot;&gt;&lt;property id=&quot;20148&quot; value=&quot;5&quot;/&gt;&lt;property id=&quot;20300&quot; value=&quot;Slide 7 - &amp;quot;Tier 3 - Regional Medical Coordination Center (RMCC)&amp;quot;&quot;/&gt;&lt;property id=&quot;20307&quot; value=&quot;334&quot;/&gt;&lt;/object&gt;&lt;object type=&quot;3&quot; unique_id=&quot;10010&quot;&gt;&lt;property id=&quot;20148&quot; value=&quot;5&quot;/&gt;&lt;property id=&quot;20300&quot; value=&quot;Slide 9 - &amp;quot;Tier 4 - State and Intra-regional response&amp;quot;&quot;/&gt;&lt;property id=&quot;20307&quot; value=&quot;274&quot;/&gt;&lt;/object&gt;&lt;object type=&quot;3&quot; unique_id=&quot;10012&quot;&gt;&lt;property id=&quot;20148&quot; value=&quot;5&quot;/&gt;&lt;property id=&quot;20300&quot; value=&quot;Slide 10 - &amp;quot;Tier 5- Interstate Regional Management Coordination&amp;quot;&quot;/&gt;&lt;property id=&quot;20307&quot; value=&quot;329&quot;/&gt;&lt;/object&gt;&lt;object type=&quot;3&quot; unique_id=&quot;10013&quot;&gt;&lt;property id=&quot;20148&quot; value=&quot;5&quot;/&gt;&lt;property id=&quot;20300&quot; value=&quot;Slide 11 - &amp;quot;Tier 6 - Federal Support to Response&amp;quot;&quot;/&gt;&lt;property id=&quot;20307&quot; value=&quot;266&quot;/&gt;&lt;/object&gt;&lt;object type=&quot;3&quot; unique_id=&quot;10014&quot;&gt;&lt;property id=&quot;20148&quot; value=&quot;5&quot;/&gt;&lt;property id=&quot;20300&quot; value=&quot;Slide 12 - &amp;quot;Similar to ICS?&amp;quot;&quot;/&gt;&lt;property id=&quot;20307&quot; value=&quot;296&quot;/&gt;&lt;/object&gt;&lt;object type=&quot;3&quot; unique_id=&quot;10015&quot;&gt;&lt;property id=&quot;20148&quot; value=&quot;5&quot;/&gt;&lt;property id=&quot;20300&quot; value=&quot;Slide 13 - &amp;quot;Why add this now?&amp;quot;&quot;/&gt;&lt;property id=&quot;20307&quot; value=&quot;309&quot;/&gt;&lt;/object&gt;&lt;object type=&quot;3&quot; unique_id=&quot;10016&quot;&gt;&lt;property id=&quot;20148&quot; value=&quot;5&quot;/&gt;&lt;property id=&quot;20300&quot; value=&quot;Slide 14 - &amp;quot;The Vision&amp;quot;&quot;/&gt;&lt;property id=&quot;20307&quot; value=&quot;297&quot;/&gt;&lt;/object&gt;&lt;object type=&quot;3&quot; unique_id=&quot;10017&quot;&gt;&lt;property id=&quot;20148&quot; value=&quot;5&quot;/&gt;&lt;property id=&quot;20300&quot; value=&quot;Slide 15 - &amp;quot;Scenarios&amp;quot;&quot;/&gt;&lt;property id=&quot;20307&quot; value=&quot;331&quot;/&gt;&lt;/object&gt;&lt;object type=&quot;3&quot; unique_id=&quot;10043&quot;&gt;&lt;property id=&quot;20148&quot; value=&quot;5&quot;/&gt;&lt;property id=&quot;20300&quot; value=&quot;Slide 19 - &amp;quot;The Bottom Line &amp;quot;&quot;/&gt;&lt;property id=&quot;20307&quot; value=&quot;305&quot;/&gt;&lt;/object&gt;&lt;object type=&quot;3&quot; unique_id=&quot;10044&quot;&gt;&lt;property id=&quot;20148&quot; value=&quot;5&quot;/&gt;&lt;property id=&quot;20300&quot; value=&quot;Slide 21 - &amp;quot;Questions?&amp;quot;&quot;/&gt;&lt;property id=&quot;20307&quot; value=&quot;321&quot;/&gt;&lt;/object&gt;&lt;object type=&quot;3&quot; unique_id=&quot;10045&quot;&gt;&lt;property id=&quot;20148&quot; value=&quot;5&quot;/&gt;&lt;property id=&quot;20300&quot; value=&quot;Slide 22 - &amp;quot;Resources&amp;quot;&quot;/&gt;&lt;property id=&quot;20307&quot; value=&quot;295&quot;/&gt;&lt;/object&gt;&lt;object type=&quot;3&quot; unique_id=&quot;10421&quot;&gt;&lt;property id=&quot;20148&quot; value=&quot;5&quot;/&gt;&lt;property id=&quot;20300&quot; value=&quot;Slide 8 - &amp;quot;Clarification between Tier 2 and Tier 3&amp;quot;&quot;/&gt;&lt;property id=&quot;20307&quot; value=&quot;339&quot;/&gt;&lt;/object&gt;&lt;object type=&quot;3&quot; unique_id=&quot;10422&quot;&gt;&lt;property id=&quot;20148&quot; value=&quot;5&quot;/&gt;&lt;property id=&quot;20300&quot; value=&quot;Slide 16 - &amp;quot;Grandstand Collapse&amp;quot;&quot;/&gt;&lt;property id=&quot;20307&quot; value=&quot;340&quot;/&gt;&lt;/object&gt;&lt;object type=&quot;3&quot; unique_id=&quot;10423&quot;&gt;&lt;property id=&quot;20148&quot; value=&quot;5&quot;/&gt;&lt;property id=&quot;20300&quot; value=&quot;Slide 17 - &amp;quot;School Outbreak&amp;quot;&quot;/&gt;&lt;property id=&quot;20307&quot; value=&quot;341&quot;/&gt;&lt;/object&gt;&lt;object type=&quot;3&quot; unique_id=&quot;10424&quot;&gt;&lt;property id=&quot;20148&quot; value=&quot;5&quot;/&gt;&lt;property id=&quot;20300&quot; value=&quot;Slide 18 - &amp;quot;Tanker Spill in High Traffic Area&amp;quot;&quot;/&gt;&lt;property id=&quot;20307&quot; value=&quot;342&quot;/&gt;&lt;/object&gt;&lt;object type=&quot;3&quot; unique_id=&quot;10425&quot;&gt;&lt;property id=&quot;20148&quot; value=&quot;5&quot;/&gt;&lt;property id=&quot;20300&quot; value=&quot;Slide 20 - &amp;quot;Next Steps&amp;quot;&quot;/&gt;&lt;property id=&quot;20307&quot; value=&quot;343&quot;/&gt;&lt;/object&gt;&lt;/object&gt;&lt;object type=&quot;8&quot; unique_id=&quot;1009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Preparedness 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918FF71B6E042BAC1B3057FB68130" ma:contentTypeVersion="0" ma:contentTypeDescription="Create a new document." ma:contentTypeScope="" ma:versionID="7bf306144730d28f3d54b6ba82322ce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6e0e3112098b4d1518554ee266199a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A1456762-D1C1-4244-B4E0-7CD6CBAEB447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593375D2-9F8A-4754-871B-D176C5E9B83C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50E5A52D-EC09-4955-A059-CE3803AF30B7}">
  <ds:schemaRefs>
    <ds:schemaRef ds:uri="http://purl.org/dc/terms/"/>
    <ds:schemaRef ds:uri="http://schemas.microsoft.com/office/infopath/2007/PartnerControls"/>
    <ds:schemaRef ds:uri="http://purl.org/dc/dcmitype/"/>
    <ds:schemaRef ds:uri="http://www.w3.org/XML/1998/namespace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ACC50196-B22D-41BE-AAA2-A27B4AA4A22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89D818-C185-4B70-A6FA-67398B40FF58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C5A0B0CC-DA9A-4302-9CEC-6AAB55D1B5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5.xml><?xml version="1.0" encoding="utf-8"?>
<ds:datastoreItem xmlns:ds="http://schemas.openxmlformats.org/officeDocument/2006/customXml" ds:itemID="{6038DF85-51C7-422B-8AD7-22D6E4DD013D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0FB3A538-D994-46B6-8EA3-DBA3FD041125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90E16C52-990F-48E5-82A8-DD7FD99EFD36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D6F501B9-B185-4E54-8B02-874C9FA51430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383A8F01-90F1-41AD-9CC1-778BE516FFEA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8202</TotalTime>
  <Words>841</Words>
  <Application>Microsoft Office PowerPoint</Application>
  <PresentationFormat>On-screen Show (4:3)</PresentationFormat>
  <Paragraphs>171</Paragraphs>
  <Slides>22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Preparedness presentation template</vt:lpstr>
      <vt:lpstr>Healthcare Scenarios within the Tiered Response Plan </vt:lpstr>
      <vt:lpstr>Presenters</vt:lpstr>
      <vt:lpstr>Outline</vt:lpstr>
      <vt:lpstr>Review of the 6 Tiers</vt:lpstr>
      <vt:lpstr>Tier 1</vt:lpstr>
      <vt:lpstr>Tier 2 – Area Medical Coordination Center</vt:lpstr>
      <vt:lpstr>Tier 3 - Regional Medical Coordination Center (RMCC)</vt:lpstr>
      <vt:lpstr>Clarification between Tier 2 and Tier 3</vt:lpstr>
      <vt:lpstr>Tier 4 - State and Intra-regional response</vt:lpstr>
      <vt:lpstr>Tier 5- Interstate Regional Management Coordination</vt:lpstr>
      <vt:lpstr>Tier 6 - Federal Support to Response</vt:lpstr>
      <vt:lpstr>Similar to ICS?</vt:lpstr>
      <vt:lpstr>Why add this now?</vt:lpstr>
      <vt:lpstr>The Vision</vt:lpstr>
      <vt:lpstr>Scenarios</vt:lpstr>
      <vt:lpstr>Grandstand Collapse</vt:lpstr>
      <vt:lpstr>School Outbreak</vt:lpstr>
      <vt:lpstr>Tanker Spill in High Traffic Area</vt:lpstr>
      <vt:lpstr>The Bottom Line </vt:lpstr>
      <vt:lpstr>Next Steps</vt:lpstr>
      <vt:lpstr>Questions?</vt:lpstr>
      <vt:lpstr>Resources</vt:lpstr>
    </vt:vector>
  </TitlesOfParts>
  <Company>DHS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Healthcare Coalition Options</dc:title>
  <dc:creator>Downie, Diane L.</dc:creator>
  <cp:lastModifiedBy>Thelen, Margaret K</cp:lastModifiedBy>
  <cp:revision>134</cp:revision>
  <dcterms:created xsi:type="dcterms:W3CDTF">2014-07-07T01:40:03Z</dcterms:created>
  <dcterms:modified xsi:type="dcterms:W3CDTF">2016-05-03T12:59:21Z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0x010100B32918FF71B6E042BAC1B3057FB68130</vt:lpwstr>
  </property>
</Properties>
</file>