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2.xml" ContentType="application/vnd.openxmlformats-officedocument.presentationml.notesSlid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4.xml" ContentType="application/vnd.openxmlformats-officedocument.themeOverrid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5.xml" ContentType="application/vnd.openxmlformats-officedocument.themeOverride+xml"/>
  <Override PartName="/ppt/charts/chart17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8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9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drawings/drawing2.xml" ContentType="application/vnd.openxmlformats-officedocument.drawingml.chartshapes+xml"/>
  <Override PartName="/ppt/charts/chart20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1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38"/>
  </p:notesMasterIdLst>
  <p:handoutMasterIdLst>
    <p:handoutMasterId r:id="rId39"/>
  </p:handoutMasterIdLst>
  <p:sldIdLst>
    <p:sldId id="572" r:id="rId2"/>
    <p:sldId id="649" r:id="rId3"/>
    <p:sldId id="650" r:id="rId4"/>
    <p:sldId id="651" r:id="rId5"/>
    <p:sldId id="640" r:id="rId6"/>
    <p:sldId id="653" r:id="rId7"/>
    <p:sldId id="654" r:id="rId8"/>
    <p:sldId id="652" r:id="rId9"/>
    <p:sldId id="647" r:id="rId10"/>
    <p:sldId id="655" r:id="rId11"/>
    <p:sldId id="648" r:id="rId12"/>
    <p:sldId id="656" r:id="rId13"/>
    <p:sldId id="657" r:id="rId14"/>
    <p:sldId id="678" r:id="rId15"/>
    <p:sldId id="679" r:id="rId16"/>
    <p:sldId id="680" r:id="rId17"/>
    <p:sldId id="681" r:id="rId18"/>
    <p:sldId id="682" r:id="rId19"/>
    <p:sldId id="683" r:id="rId20"/>
    <p:sldId id="684" r:id="rId21"/>
    <p:sldId id="685" r:id="rId22"/>
    <p:sldId id="604" r:id="rId23"/>
    <p:sldId id="658" r:id="rId24"/>
    <p:sldId id="659" r:id="rId25"/>
    <p:sldId id="660" r:id="rId26"/>
    <p:sldId id="661" r:id="rId27"/>
    <p:sldId id="662" r:id="rId28"/>
    <p:sldId id="663" r:id="rId29"/>
    <p:sldId id="664" r:id="rId30"/>
    <p:sldId id="665" r:id="rId31"/>
    <p:sldId id="666" r:id="rId32"/>
    <p:sldId id="667" r:id="rId33"/>
    <p:sldId id="592" r:id="rId34"/>
    <p:sldId id="674" r:id="rId35"/>
    <p:sldId id="675" r:id="rId36"/>
    <p:sldId id="676" r:id="rId37"/>
  </p:sldIdLst>
  <p:sldSz cx="9144000" cy="6858000" type="screen4x3"/>
  <p:notesSz cx="7010400" cy="9296400"/>
  <p:custDataLst>
    <p:tags r:id="rId4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iser, William J" initials="WJR" lastIdx="7" clrIdx="0"/>
  <p:cmAuthor id="1" name="DeSalvo, Traci E" initials="DTE" lastIdx="2" clrIdx="1">
    <p:extLst>
      <p:ext uri="{19B8F6BF-5375-455C-9EA6-DF929625EA0E}">
        <p15:presenceInfo xmlns:p15="http://schemas.microsoft.com/office/powerpoint/2012/main" userId="S-1-5-21-781256798-401653752-3358417428-19667" providerId="AD"/>
      </p:ext>
    </p:extLst>
  </p:cmAuthor>
  <p:cmAuthor id="2" name="Kaplan, Beth M." initials="KBM" lastIdx="20" clrIdx="2">
    <p:extLst>
      <p:ext uri="{19B8F6BF-5375-455C-9EA6-DF929625EA0E}">
        <p15:presenceInfo xmlns:p15="http://schemas.microsoft.com/office/powerpoint/2012/main" userId="S-1-5-21-781256798-401653752-3358417428-29046" providerId="AD"/>
      </p:ext>
    </p:extLst>
  </p:cmAuthor>
  <p:cmAuthor id="3" name="Shrestha, Dhana M" initials="SDM" lastIdx="10" clrIdx="3">
    <p:extLst>
      <p:ext uri="{19B8F6BF-5375-455C-9EA6-DF929625EA0E}">
        <p15:presenceInfo xmlns:p15="http://schemas.microsoft.com/office/powerpoint/2012/main" userId="S-1-5-21-781256798-401653752-3358417428-201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969D"/>
    <a:srgbClr val="52057F"/>
    <a:srgbClr val="4F5A65"/>
    <a:srgbClr val="207C88"/>
    <a:srgbClr val="595A65"/>
    <a:srgbClr val="2A5034"/>
    <a:srgbClr val="0033A1"/>
    <a:srgbClr val="800080"/>
    <a:srgbClr val="000000"/>
    <a:srgbClr val="7795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71" autoAdjust="0"/>
    <p:restoredTop sz="95071" autoAdjust="0"/>
  </p:normalViewPr>
  <p:slideViewPr>
    <p:cSldViewPr>
      <p:cViewPr varScale="1">
        <p:scale>
          <a:sx n="83" d="100"/>
          <a:sy n="83" d="100"/>
        </p:scale>
        <p:origin x="6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8" d="100"/>
        <a:sy n="128" d="100"/>
      </p:scale>
      <p:origin x="0" y="-6590"/>
    </p:cViewPr>
  </p:sorterViewPr>
  <p:notesViewPr>
    <p:cSldViewPr>
      <p:cViewPr varScale="1">
        <p:scale>
          <a:sx n="48" d="100"/>
          <a:sy n="48" d="100"/>
        </p:scale>
        <p:origin x="2732" y="3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ags" Target="tags/tag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s.wistate.us\1WW\Control\DPHCtl\Bcdp_Std\EPI\DATA\STI_ANNUAL_REPORT\STI_AnnualReportGraph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s.wistate.us\1WW\Control\DPHCtl\Bcdp_Std\EPI\DATA\STI_ANNUAL_REPORT\STI_AnnualReportGraph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../embeddings/oleObject5.bin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s.wistate.us\1WW\Control\DPHCtl\Bcdp_Std\EPI\DATA\STI_ANNUAL_REPORT\STI_AnnualReportGraph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s.wistate.us\1WW\Control\DPHCtl\Bcdp_Std\EPI\DATA\STI_ANNUAL_REPORT\STI_AnnualReportGraph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file:///\\dhs.wistate.us\1WW\Control\DPHCtl\Bcdp_Std\EPI\DATA\STI_ANNUAL_REPORT\STI_AnnualReportGraph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s.wistate.us\1WW\Control\DPHCtl\Bcdp_Std\EPI\DATA\STI_ANNUAL_REPORT\STI_AnnualReportGraph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s.wistate.us\1WW\Control\DPHCtl\Bcdp_Std\EPI\DATA\STI_ANNUAL_REPORT\STI_AnnualReportGraph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s.wistate.us\1WW\Control\DPHCtl\Bcdp_Std\EPI\DATA\STI_ANNUAL_REPORT\STI_AnnualReportGraph.xlsx" TargetMode="Externa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chartUserShapes" Target="../drawings/drawing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s.wistate.us\1WW\Control\DPHCtl\Bcdp_Std\EPI\DATA\STI_ANNUAL_REPORT\STI_AnnualReportGraph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s.wistate.us\1WW\Control\DPHCtl\Bcdp_Std\EPI\DATA\STI_ANNUAL_REPORT\STI_AnnualReportGraph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s.wistate.us\1WW\Control\DPHCtl\Bcdp_Std\EPI\DATA\STI_ANNUAL_REPORT\STI_AnnualReportGraph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4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s.wistate.us\1WW\Control\DPHCtl\Bcdp_Std\EPI\DATA\STI_ANNUAL_REPORT\STI_AnnualReportGraph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dhs.wistate.us\1WW\Control\DPHCtl\Bcdp_Std\EPI\DATA\STI_ANNUAL_REPORT\STI_AnnualReportGraph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s.wistate.us\1WW\Control\DPHCtl\Bcdp_Std\EPI\DATA\STI_ANNUAL_REPORT\STI_AnnualReportGraph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s.wistate.us\1WW\Control\DPHCtl\Bcdp_Std\EPI\DATA\STI_ANNUAL_REPORT\STI_AnnualReportGraph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s.wistate.us\1WW\Control\DPHCtl\Bcdp_Std\EPI\DATA\STI_ANNUAL_REPORT\STI_AnnualReportGraph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s.wistate.us\1WW\Control\DPHCtl\Bcdp_Std\EPI\DATA\STI_ANNUAL_REPORT\STI_AnnualReportGraph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2"/>
        <c:overlap val="-27"/>
        <c:axId val="228613040"/>
        <c:axId val="228614024"/>
      </c:barChart>
      <c:catAx>
        <c:axId val="228613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800"/>
            </a:pPr>
            <a:endParaRPr lang="en-US"/>
          </a:p>
        </c:txPr>
        <c:crossAx val="228614024"/>
        <c:crosses val="autoZero"/>
        <c:auto val="1"/>
        <c:lblAlgn val="ctr"/>
        <c:lblOffset val="100"/>
        <c:noMultiLvlLbl val="0"/>
      </c:catAx>
      <c:valAx>
        <c:axId val="2286140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8613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086956521739135E-2"/>
          <c:y val="0"/>
          <c:w val="0.85869565217391308"/>
          <c:h val="0.84384492149189205"/>
        </c:manualLayout>
      </c:layout>
      <c:lineChart>
        <c:grouping val="standard"/>
        <c:varyColors val="0"/>
        <c:ser>
          <c:idx val="0"/>
          <c:order val="0"/>
          <c:tx>
            <c:strRef>
              <c:f>'GonorrheaCase&amp;Rate2016-2020 '!$V$10</c:f>
              <c:strCache>
                <c:ptCount val="1"/>
                <c:pt idx="0">
                  <c:v>15-19</c:v>
                </c:pt>
              </c:strCache>
            </c:strRef>
          </c:tx>
          <c:spPr>
            <a:ln w="57150" cap="rnd" cmpd="sng" algn="ctr">
              <a:solidFill>
                <a:srgbClr val="80008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0652173913043473E-2"/>
                  <c:y val="-1.039429574144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D29-48A7-AFAA-4C5DF5B6D0E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D29-48A7-AFAA-4C5DF5B6D0E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D29-48A7-AFAA-4C5DF5B6D0EA}"/>
                </c:ext>
              </c:extLst>
            </c:dLbl>
            <c:dLbl>
              <c:idx val="3"/>
              <c:layout>
                <c:manualLayout>
                  <c:x val="-4.2572463768115944E-2"/>
                  <c:y val="4.15771829657953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D29-48A7-AFAA-4C5DF5B6D0EA}"/>
                </c:ext>
              </c:extLst>
            </c:dLbl>
            <c:dLbl>
              <c:idx val="4"/>
              <c:layout>
                <c:manualLayout>
                  <c:x val="-1.0018401232454772E-2"/>
                  <c:y val="-1.38590609885984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D29-48A7-AFAA-4C5DF5B6D0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80008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'GonorrheaCase&amp;Rate2016-2020 '!$U$11:$U$15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'GonorrheaCase&amp;Rate2016-2020 '!$V$11:$V$15</c:f>
              <c:numCache>
                <c:formatCode>General</c:formatCode>
                <c:ptCount val="5"/>
                <c:pt idx="0">
                  <c:v>410</c:v>
                </c:pt>
                <c:pt idx="1">
                  <c:v>454</c:v>
                </c:pt>
                <c:pt idx="2">
                  <c:v>422</c:v>
                </c:pt>
                <c:pt idx="3">
                  <c:v>443</c:v>
                </c:pt>
                <c:pt idx="4" formatCode="0">
                  <c:v>467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D29-48A7-AFAA-4C5DF5B6D0EA}"/>
            </c:ext>
          </c:extLst>
        </c:ser>
        <c:ser>
          <c:idx val="1"/>
          <c:order val="1"/>
          <c:tx>
            <c:strRef>
              <c:f>'GonorrheaCase&amp;Rate2016-2020 '!$W$10</c:f>
              <c:strCache>
                <c:ptCount val="1"/>
                <c:pt idx="0">
                  <c:v>20-24</c:v>
                </c:pt>
              </c:strCache>
            </c:strRef>
          </c:tx>
          <c:spPr>
            <a:ln w="57150" cap="rnd" cmpd="sng" algn="ctr">
              <a:solidFill>
                <a:srgbClr val="0033A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7028985507246383E-2"/>
                  <c:y val="-1.73238262357480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BD29-48A7-AFAA-4C5DF5B6D0E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D29-48A7-AFAA-4C5DF5B6D0E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D29-48A7-AFAA-4C5DF5B6D0EA}"/>
                </c:ext>
              </c:extLst>
            </c:dLbl>
            <c:dLbl>
              <c:idx val="3"/>
              <c:layout>
                <c:manualLayout>
                  <c:x val="-4.2932642930503251E-2"/>
                  <c:y val="-5.54362439543938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BD29-48A7-AFAA-4C5DF5B6D0EA}"/>
                </c:ext>
              </c:extLst>
            </c:dLbl>
            <c:dLbl>
              <c:idx val="4"/>
              <c:layout>
                <c:manualLayout>
                  <c:x val="-4.7363916466963366E-3"/>
                  <c:y val="-3.4647652471496166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BD29-48A7-AFAA-4C5DF5B6D0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33A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'GonorrheaCase&amp;Rate2016-2020 '!$U$11:$U$15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'GonorrheaCase&amp;Rate2016-2020 '!$W$11:$W$15</c:f>
              <c:numCache>
                <c:formatCode>General</c:formatCode>
                <c:ptCount val="5"/>
                <c:pt idx="0">
                  <c:v>502</c:v>
                </c:pt>
                <c:pt idx="1">
                  <c:v>564</c:v>
                </c:pt>
                <c:pt idx="2">
                  <c:v>546</c:v>
                </c:pt>
                <c:pt idx="3">
                  <c:v>624</c:v>
                </c:pt>
                <c:pt idx="4" formatCode="0">
                  <c:v>735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BD29-48A7-AFAA-4C5DF5B6D0EA}"/>
            </c:ext>
          </c:extLst>
        </c:ser>
        <c:ser>
          <c:idx val="2"/>
          <c:order val="2"/>
          <c:tx>
            <c:strRef>
              <c:f>'GonorrheaCase&amp;Rate2016-2020 '!$X$10</c:f>
              <c:strCache>
                <c:ptCount val="1"/>
                <c:pt idx="0">
                  <c:v>25-29</c:v>
                </c:pt>
              </c:strCache>
            </c:strRef>
          </c:tx>
          <c:spPr>
            <a:ln w="57150" cap="rnd" cmpd="sng" algn="ctr">
              <a:solidFill>
                <a:srgbClr val="2A593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7028985507246383E-2"/>
                  <c:y val="-1.039429574144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BD29-48A7-AFAA-4C5DF5B6D0E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D29-48A7-AFAA-4C5DF5B6D0E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D29-48A7-AFAA-4C5DF5B6D0EA}"/>
                </c:ext>
              </c:extLst>
            </c:dLbl>
            <c:dLbl>
              <c:idx val="3"/>
              <c:layout>
                <c:manualLayout>
                  <c:x val="-4.2932642930503251E-2"/>
                  <c:y val="3.11828872243465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BD29-48A7-AFAA-4C5DF5B6D0EA}"/>
                </c:ext>
              </c:extLst>
            </c:dLbl>
            <c:dLbl>
              <c:idx val="4"/>
              <c:layout>
                <c:manualLayout>
                  <c:x val="-9.9747517973296819E-3"/>
                  <c:y val="1.86909761097543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BD29-48A7-AFAA-4C5DF5B6D0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A5934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'GonorrheaCase&amp;Rate2016-2020 '!$U$11:$U$15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'GonorrheaCase&amp;Rate2016-2020 '!$X$11:$X$15</c:f>
              <c:numCache>
                <c:formatCode>General</c:formatCode>
                <c:ptCount val="5"/>
                <c:pt idx="0">
                  <c:v>331</c:v>
                </c:pt>
                <c:pt idx="1">
                  <c:v>376</c:v>
                </c:pt>
                <c:pt idx="2">
                  <c:v>408</c:v>
                </c:pt>
                <c:pt idx="3">
                  <c:v>493</c:v>
                </c:pt>
                <c:pt idx="4" formatCode="0">
                  <c:v>587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BD29-48A7-AFAA-4C5DF5B6D0EA}"/>
            </c:ext>
          </c:extLst>
        </c:ser>
        <c:ser>
          <c:idx val="3"/>
          <c:order val="3"/>
          <c:tx>
            <c:strRef>
              <c:f>'GonorrheaCase&amp;Rate2016-2020 '!$Y$10</c:f>
              <c:strCache>
                <c:ptCount val="1"/>
                <c:pt idx="0">
                  <c:v>30-39</c:v>
                </c:pt>
              </c:strCache>
            </c:strRef>
          </c:tx>
          <c:spPr>
            <a:ln w="57150" cap="rnd" cmpd="sng" algn="ctr">
              <a:solidFill>
                <a:srgbClr val="8F969D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8840579710144928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8F969D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BD29-48A7-AFAA-4C5DF5B6D0E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D29-48A7-AFAA-4C5DF5B6D0E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D29-48A7-AFAA-4C5DF5B6D0EA}"/>
                </c:ext>
              </c:extLst>
            </c:dLbl>
            <c:dLbl>
              <c:idx val="3"/>
              <c:layout>
                <c:manualLayout>
                  <c:x val="-4.2572463768115944E-2"/>
                  <c:y val="-5.197147870724425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8F969D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BD29-48A7-AFAA-4C5DF5B6D0EA}"/>
                </c:ext>
              </c:extLst>
            </c:dLbl>
            <c:dLbl>
              <c:idx val="4"/>
              <c:layout>
                <c:manualLayout>
                  <c:x val="-1.0018401232454772E-2"/>
                  <c:y val="-3.635652641158507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8F969D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BD29-48A7-AFAA-4C5DF5B6D0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8F969D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'GonorrheaCase&amp;Rate2016-2020 '!$U$11:$U$15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'GonorrheaCase&amp;Rate2016-2020 '!$Y$11:$Y$15</c:f>
              <c:numCache>
                <c:formatCode>General</c:formatCode>
                <c:ptCount val="5"/>
                <c:pt idx="0">
                  <c:v>285</c:v>
                </c:pt>
                <c:pt idx="1">
                  <c:v>375</c:v>
                </c:pt>
                <c:pt idx="2">
                  <c:v>432</c:v>
                </c:pt>
                <c:pt idx="3">
                  <c:v>508</c:v>
                </c:pt>
                <c:pt idx="4" formatCode="0">
                  <c:v>613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7-BD29-48A7-AFAA-4C5DF5B6D0EA}"/>
            </c:ext>
          </c:extLst>
        </c:ser>
        <c:ser>
          <c:idx val="4"/>
          <c:order val="4"/>
          <c:tx>
            <c:strRef>
              <c:f>'GonorrheaCase&amp;Rate2016-2020 '!$Z$10</c:f>
              <c:strCache>
                <c:ptCount val="1"/>
                <c:pt idx="0">
                  <c:v>40-49</c:v>
                </c:pt>
              </c:strCache>
            </c:strRef>
          </c:tx>
          <c:spPr>
            <a:ln w="57150" cap="rnd" cmpd="sng" algn="ctr">
              <a:solidFill>
                <a:srgbClr val="207C88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2536231884057968E-2"/>
                  <c:y val="-3.46476524714961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BD29-48A7-AFAA-4C5DF5B6D0E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BD29-48A7-AFAA-4C5DF5B6D0E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BD29-48A7-AFAA-4C5DF5B6D0EA}"/>
                </c:ext>
              </c:extLst>
            </c:dLbl>
            <c:dLbl>
              <c:idx val="3"/>
              <c:layout>
                <c:manualLayout>
                  <c:x val="-4.7188755020080471E-2"/>
                  <c:y val="-5.54362439543938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BD29-48A7-AFAA-4C5DF5B6D0EA}"/>
                </c:ext>
              </c:extLst>
            </c:dLbl>
            <c:dLbl>
              <c:idx val="4"/>
              <c:layout>
                <c:manualLayout>
                  <c:x val="1.8770683555859866E-3"/>
                  <c:y val="-1.38590609885984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C-BD29-48A7-AFAA-4C5DF5B6D0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07C88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'GonorrheaCase&amp;Rate2016-2020 '!$U$11:$U$15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'GonorrheaCase&amp;Rate2016-2020 '!$Z$11:$Z$15</c:f>
              <c:numCache>
                <c:formatCode>General</c:formatCode>
                <c:ptCount val="5"/>
                <c:pt idx="0">
                  <c:v>81</c:v>
                </c:pt>
                <c:pt idx="1">
                  <c:v>106</c:v>
                </c:pt>
                <c:pt idx="2">
                  <c:v>118</c:v>
                </c:pt>
                <c:pt idx="3">
                  <c:v>154</c:v>
                </c:pt>
                <c:pt idx="4" formatCode="0">
                  <c:v>190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D-BD29-48A7-AFAA-4C5DF5B6D0E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53918640"/>
        <c:axId val="453919296"/>
      </c:lineChart>
      <c:catAx>
        <c:axId val="453918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3919296"/>
        <c:crosses val="autoZero"/>
        <c:auto val="1"/>
        <c:lblAlgn val="ctr"/>
        <c:lblOffset val="100"/>
        <c:noMultiLvlLbl val="0"/>
      </c:catAx>
      <c:valAx>
        <c:axId val="453919296"/>
        <c:scaling>
          <c:orientation val="minMax"/>
        </c:scaling>
        <c:delete val="1"/>
        <c:axPos val="r"/>
        <c:numFmt formatCode="General" sourceLinked="1"/>
        <c:majorTickMark val="none"/>
        <c:minorTickMark val="none"/>
        <c:tickLblPos val="nextTo"/>
        <c:crossAx val="453918640"/>
        <c:crosses val="max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tx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037328667249926E-2"/>
          <c:y val="0.12628205128205128"/>
          <c:w val="0.8661848935549723"/>
          <c:h val="0.66561048859277205"/>
        </c:manualLayout>
      </c:layout>
      <c:lineChart>
        <c:grouping val="standard"/>
        <c:varyColors val="0"/>
        <c:ser>
          <c:idx val="0"/>
          <c:order val="0"/>
          <c:tx>
            <c:strRef>
              <c:f>'GonorrheaCase&amp;Rate2016-2020 '!$M$2</c:f>
              <c:strCache>
                <c:ptCount val="1"/>
                <c:pt idx="0">
                  <c:v>White</c:v>
                </c:pt>
              </c:strCache>
            </c:strRef>
          </c:tx>
          <c:spPr>
            <a:ln w="38100" cap="rnd">
              <a:solidFill>
                <a:srgbClr val="2A593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5.3703703703703705E-2"/>
                  <c:y val="1.282051282051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B19-4EE4-A246-C7AF823E3FE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B19-4EE4-A246-C7AF823E3FE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B19-4EE4-A246-C7AF823E3FE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B19-4EE4-A246-C7AF823E3FEB}"/>
                </c:ext>
              </c:extLst>
            </c:dLbl>
            <c:dLbl>
              <c:idx val="4"/>
              <c:layout>
                <c:manualLayout>
                  <c:x val="0"/>
                  <c:y val="2.56410256410255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B19-4EE4-A246-C7AF823E3F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A5934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'GonorrheaCase&amp;Rate2016-2020 '!$L$3:$L$7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'GonorrheaCase&amp;Rate2016-2020 '!$M$3:$M$7</c:f>
              <c:numCache>
                <c:formatCode>General</c:formatCode>
                <c:ptCount val="5"/>
                <c:pt idx="0">
                  <c:v>29</c:v>
                </c:pt>
                <c:pt idx="1">
                  <c:v>35</c:v>
                </c:pt>
                <c:pt idx="2">
                  <c:v>47</c:v>
                </c:pt>
                <c:pt idx="3">
                  <c:v>51</c:v>
                </c:pt>
                <c:pt idx="4">
                  <c:v>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B19-4EE4-A246-C7AF823E3FEB}"/>
            </c:ext>
          </c:extLst>
        </c:ser>
        <c:ser>
          <c:idx val="1"/>
          <c:order val="1"/>
          <c:tx>
            <c:strRef>
              <c:f>'GonorrheaCase&amp;Rate2016-2020 '!$N$2</c:f>
              <c:strCache>
                <c:ptCount val="1"/>
                <c:pt idx="0">
                  <c:v>Black</c:v>
                </c:pt>
              </c:strCache>
            </c:strRef>
          </c:tx>
          <c:spPr>
            <a:ln w="57150" cap="rnd">
              <a:solidFill>
                <a:srgbClr val="80008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6.481481481481481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B19-4EE4-A246-C7AF823E3FE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B19-4EE4-A246-C7AF823E3FE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B19-4EE4-A246-C7AF823E3FE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B19-4EE4-A246-C7AF823E3FEB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80008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'GonorrheaCase&amp;Rate2016-2020 '!$L$3:$L$7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'GonorrheaCase&amp;Rate2016-2020 '!$N$3:$N$7</c:f>
              <c:numCache>
                <c:formatCode>General</c:formatCode>
                <c:ptCount val="5"/>
                <c:pt idx="0">
                  <c:v>879</c:v>
                </c:pt>
                <c:pt idx="1">
                  <c:v>999</c:v>
                </c:pt>
                <c:pt idx="2">
                  <c:v>1164</c:v>
                </c:pt>
                <c:pt idx="3">
                  <c:v>1415</c:v>
                </c:pt>
                <c:pt idx="4" formatCode="#,##0">
                  <c:v>1251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9B19-4EE4-A246-C7AF823E3FEB}"/>
            </c:ext>
          </c:extLst>
        </c:ser>
        <c:ser>
          <c:idx val="2"/>
          <c:order val="2"/>
          <c:tx>
            <c:strRef>
              <c:f>'GonorrheaCase&amp;Rate2016-2020 '!$O$2</c:f>
              <c:strCache>
                <c:ptCount val="1"/>
                <c:pt idx="0">
                  <c:v>Native American</c:v>
                </c:pt>
              </c:strCache>
            </c:strRef>
          </c:tx>
          <c:spPr>
            <a:ln w="57150" cap="rnd">
              <a:solidFill>
                <a:srgbClr val="0033A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5.3703703703703705E-2"/>
                  <c:y val="-6.41025641025642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9B19-4EE4-A246-C7AF823E3FE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B19-4EE4-A246-C7AF823E3FE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B19-4EE4-A246-C7AF823E3FE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B19-4EE4-A246-C7AF823E3FEB}"/>
                </c:ext>
              </c:extLst>
            </c:dLbl>
            <c:dLbl>
              <c:idx val="4"/>
              <c:layout>
                <c:manualLayout>
                  <c:x val="0"/>
                  <c:y val="-3.8461538461538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9B19-4EE4-A246-C7AF823E3F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33A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'GonorrheaCase&amp;Rate2016-2020 '!$L$3:$L$7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'GonorrheaCase&amp;Rate2016-2020 '!$O$3:$O$7</c:f>
              <c:numCache>
                <c:formatCode>General</c:formatCode>
                <c:ptCount val="5"/>
                <c:pt idx="0">
                  <c:v>62</c:v>
                </c:pt>
                <c:pt idx="1">
                  <c:v>113</c:v>
                </c:pt>
                <c:pt idx="2">
                  <c:v>133</c:v>
                </c:pt>
                <c:pt idx="3">
                  <c:v>198</c:v>
                </c:pt>
                <c:pt idx="4">
                  <c:v>129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9B19-4EE4-A246-C7AF823E3FEB}"/>
            </c:ext>
          </c:extLst>
        </c:ser>
        <c:ser>
          <c:idx val="3"/>
          <c:order val="3"/>
          <c:tx>
            <c:strRef>
              <c:f>'GonorrheaCase&amp;Rate2016-2020 '!$P$2</c:f>
              <c:strCache>
                <c:ptCount val="1"/>
                <c:pt idx="0">
                  <c:v>Asian</c:v>
                </c:pt>
              </c:strCache>
            </c:strRef>
          </c:tx>
          <c:spPr>
            <a:ln w="57150" cap="rnd">
              <a:solidFill>
                <a:srgbClr val="207C88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5.3703703703703705E-2"/>
                  <c:y val="-2.88461538461538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9B19-4EE4-A246-C7AF823E3FE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B19-4EE4-A246-C7AF823E3FE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B19-4EE4-A246-C7AF823E3FE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B19-4EE4-A246-C7AF823E3FEB}"/>
                </c:ext>
              </c:extLst>
            </c:dLbl>
            <c:dLbl>
              <c:idx val="4"/>
              <c:layout>
                <c:manualLayout>
                  <c:x val="0"/>
                  <c:y val="-1.92307692307692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9B19-4EE4-A246-C7AF823E3F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07C88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'GonorrheaCase&amp;Rate2016-2020 '!$L$3:$L$7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'GonorrheaCase&amp;Rate2016-2020 '!$P$3:$P$7</c:f>
              <c:numCache>
                <c:formatCode>General</c:formatCode>
                <c:ptCount val="5"/>
                <c:pt idx="0">
                  <c:v>36</c:v>
                </c:pt>
                <c:pt idx="1">
                  <c:v>59</c:v>
                </c:pt>
                <c:pt idx="2">
                  <c:v>74</c:v>
                </c:pt>
                <c:pt idx="3">
                  <c:v>71</c:v>
                </c:pt>
                <c:pt idx="4">
                  <c:v>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9B19-4EE4-A246-C7AF823E3F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7269096"/>
        <c:axId val="487267784"/>
      </c:lineChart>
      <c:catAx>
        <c:axId val="487269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87267784"/>
        <c:crosses val="autoZero"/>
        <c:auto val="1"/>
        <c:lblAlgn val="ctr"/>
        <c:lblOffset val="100"/>
        <c:noMultiLvlLbl val="0"/>
      </c:catAx>
      <c:valAx>
        <c:axId val="4872677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872690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282510140777856E-2"/>
          <c:y val="3.3093331553894746E-2"/>
          <c:w val="0.8539248124287494"/>
          <c:h val="0.745977134214155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'Sheet1 (2)'!$G$15</c:f>
              <c:strCache>
                <c:ptCount val="1"/>
                <c:pt idx="0">
                  <c:v>Case</c:v>
                </c:pt>
              </c:strCache>
            </c:strRef>
          </c:tx>
          <c:spPr>
            <a:solidFill>
              <a:srgbClr val="2A5934"/>
            </a:solidFill>
            <a:ln>
              <a:noFill/>
            </a:ln>
            <a:effectLst/>
          </c:spPr>
          <c:invertIfNegative val="0"/>
          <c:cat>
            <c:numRef>
              <c:f>'Sheet1 (2)'!$F$16:$F$25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'Sheet1 (2)'!$G$16:$G$25</c:f>
              <c:numCache>
                <c:formatCode>General</c:formatCode>
                <c:ptCount val="10"/>
                <c:pt idx="0">
                  <c:v>198</c:v>
                </c:pt>
                <c:pt idx="1">
                  <c:v>266</c:v>
                </c:pt>
                <c:pt idx="2">
                  <c:v>255</c:v>
                </c:pt>
                <c:pt idx="3">
                  <c:v>279</c:v>
                </c:pt>
                <c:pt idx="4">
                  <c:v>270</c:v>
                </c:pt>
                <c:pt idx="5">
                  <c:v>427</c:v>
                </c:pt>
                <c:pt idx="6">
                  <c:v>563</c:v>
                </c:pt>
                <c:pt idx="7">
                  <c:v>511</c:v>
                </c:pt>
                <c:pt idx="8">
                  <c:v>585</c:v>
                </c:pt>
                <c:pt idx="9">
                  <c:v>810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9E-4055-8B08-13458F49DC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"/>
        <c:overlap val="-27"/>
        <c:axId val="454160192"/>
        <c:axId val="454161832"/>
      </c:barChart>
      <c:lineChart>
        <c:grouping val="standard"/>
        <c:varyColors val="0"/>
        <c:ser>
          <c:idx val="1"/>
          <c:order val="1"/>
          <c:tx>
            <c:strRef>
              <c:f>'Sheet1 (2)'!$H$15</c:f>
              <c:strCache>
                <c:ptCount val="1"/>
                <c:pt idx="0">
                  <c:v>% increased</c:v>
                </c:pt>
              </c:strCache>
            </c:strRef>
          </c:tx>
          <c:spPr>
            <a:ln w="44450" cap="rnd">
              <a:solidFill>
                <a:srgbClr val="9EB3A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9E-4055-8B08-13458F49DC4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C9E-4055-8B08-13458F49DC4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C9E-4055-8B08-13458F49DC4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C9E-4055-8B08-13458F49DC48}"/>
                </c:ext>
              </c:extLst>
            </c:dLbl>
            <c:dLbl>
              <c:idx val="4"/>
              <c:layout>
                <c:manualLayout>
                  <c:x val="-3.1986531986531987E-2"/>
                  <c:y val="6.779661016949152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-3%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C9E-4055-8B08-13458F49DC48}"/>
                </c:ext>
              </c:extLst>
            </c:dLbl>
            <c:dLbl>
              <c:idx val="5"/>
              <c:layout>
                <c:manualLayout>
                  <c:x val="-4.208754208754209E-2"/>
                  <c:y val="-2.824858757062146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C9E-4055-8B08-13458F49DC4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C9E-4055-8B08-13458F49DC48}"/>
                </c:ext>
              </c:extLst>
            </c:dLbl>
            <c:dLbl>
              <c:idx val="7"/>
              <c:layout>
                <c:manualLayout>
                  <c:x val="-3.5353535353535352E-2"/>
                  <c:y val="5.3672316384180789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-9%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9C9E-4055-8B08-13458F49DC48}"/>
                </c:ext>
              </c:extLst>
            </c:dLbl>
            <c:dLbl>
              <c:idx val="8"/>
              <c:layout>
                <c:manualLayout>
                  <c:x val="-3.7037037037037035E-2"/>
                  <c:y val="-0.1101694915254237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575757575757574E-2"/>
                      <c:h val="5.675141242937853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9C9E-4055-8B08-13458F49DC48}"/>
                </c:ext>
              </c:extLst>
            </c:dLbl>
            <c:dLbl>
              <c:idx val="9"/>
              <c:layout>
                <c:manualLayout>
                  <c:x val="-3.7878787878788005E-2"/>
                  <c:y val="-5.084745762711864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300" dirty="0" smtClean="0"/>
                      <a:t>38%</a:t>
                    </a:r>
                    <a:endParaRPr lang="en-US" sz="1300" dirty="0"/>
                  </a:p>
                </c:rich>
              </c:tx>
              <c:spPr>
                <a:solidFill>
                  <a:srgbClr val="FFFFFF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626262626262637E-2"/>
                      <c:h val="8.500000000000000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9C9E-4055-8B08-13458F49DC48}"/>
                </c:ext>
              </c:extLst>
            </c:dLbl>
            <c:spPr>
              <a:solidFill>
                <a:srgbClr val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'Sheet1 (2)'!$F$16:$F$25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'Sheet1 (2)'!$H$16:$H$25</c:f>
              <c:numCache>
                <c:formatCode>0.00%</c:formatCode>
                <c:ptCount val="10"/>
                <c:pt idx="0">
                  <c:v>8.1900000000000001E-2</c:v>
                </c:pt>
                <c:pt idx="1">
                  <c:v>0.34499999999999997</c:v>
                </c:pt>
                <c:pt idx="2">
                  <c:v>-4.1300000000000003E-2</c:v>
                </c:pt>
                <c:pt idx="3">
                  <c:v>9.4100000000000003E-2</c:v>
                </c:pt>
                <c:pt idx="4">
                  <c:v>-3.2199999999999999E-2</c:v>
                </c:pt>
                <c:pt idx="5">
                  <c:v>0.58240000000000003</c:v>
                </c:pt>
                <c:pt idx="6">
                  <c:v>0.31850000000000001</c:v>
                </c:pt>
                <c:pt idx="7">
                  <c:v>-9.2299999999999993E-2</c:v>
                </c:pt>
                <c:pt idx="8">
                  <c:v>0.14480000000000001</c:v>
                </c:pt>
                <c:pt idx="9">
                  <c:v>0.3846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C9E-4055-8B08-13458F49DC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4161176"/>
        <c:axId val="454160520"/>
      </c:lineChart>
      <c:catAx>
        <c:axId val="454160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1F2023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4161832"/>
        <c:crosses val="autoZero"/>
        <c:auto val="1"/>
        <c:lblAlgn val="ctr"/>
        <c:lblOffset val="100"/>
        <c:noMultiLvlLbl val="0"/>
      </c:catAx>
      <c:valAx>
        <c:axId val="454161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4160192"/>
        <c:crosses val="autoZero"/>
        <c:crossBetween val="between"/>
      </c:valAx>
      <c:valAx>
        <c:axId val="454160520"/>
        <c:scaling>
          <c:orientation val="minMax"/>
        </c:scaling>
        <c:delete val="0"/>
        <c:axPos val="r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4161176"/>
        <c:crosses val="max"/>
        <c:crossBetween val="between"/>
      </c:valAx>
      <c:catAx>
        <c:axId val="4541611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541605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 b="1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3629975940507436E-2"/>
          <c:y val="9.4654088050314472E-2"/>
          <c:w val="0.86315671478565181"/>
          <c:h val="0.731352448868419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SyphilisCaseRate2016_2020!$B$2</c:f>
              <c:strCache>
                <c:ptCount val="1"/>
                <c:pt idx="0">
                  <c:v>Case</c:v>
                </c:pt>
              </c:strCache>
            </c:strRef>
          </c:tx>
          <c:spPr>
            <a:solidFill>
              <a:srgbClr val="2A593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FFFF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SyphilisCaseRate2016_2020!$A$3:$A$12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SyphilisCaseRate2016_2020!$B$3:$B$12</c:f>
              <c:numCache>
                <c:formatCode>General</c:formatCode>
                <c:ptCount val="10"/>
                <c:pt idx="0">
                  <c:v>198</c:v>
                </c:pt>
                <c:pt idx="1">
                  <c:v>266</c:v>
                </c:pt>
                <c:pt idx="2">
                  <c:v>255</c:v>
                </c:pt>
                <c:pt idx="3">
                  <c:v>279</c:v>
                </c:pt>
                <c:pt idx="4">
                  <c:v>270</c:v>
                </c:pt>
                <c:pt idx="5">
                  <c:v>427</c:v>
                </c:pt>
                <c:pt idx="6">
                  <c:v>563</c:v>
                </c:pt>
                <c:pt idx="7">
                  <c:v>511</c:v>
                </c:pt>
                <c:pt idx="8">
                  <c:v>585</c:v>
                </c:pt>
                <c:pt idx="9">
                  <c:v>810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5B-47D3-9FFB-AD43E9FFE3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32134088"/>
        <c:axId val="432140976"/>
      </c:barChart>
      <c:lineChart>
        <c:grouping val="standard"/>
        <c:varyColors val="0"/>
        <c:ser>
          <c:idx val="1"/>
          <c:order val="1"/>
          <c:tx>
            <c:strRef>
              <c:f>SyphilisCaseRate2016_2020!$C$2</c:f>
              <c:strCache>
                <c:ptCount val="1"/>
                <c:pt idx="0">
                  <c:v>Rate</c:v>
                </c:pt>
              </c:strCache>
            </c:strRef>
          </c:tx>
          <c:spPr>
            <a:ln w="44450" cap="rnd">
              <a:solidFill>
                <a:srgbClr val="77957D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D5B-47D3-9FFB-AD43E9FFE31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D5B-47D3-9FFB-AD43E9FFE31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D5B-47D3-9FFB-AD43E9FFE31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D5B-47D3-9FFB-AD43E9FFE31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D5B-47D3-9FFB-AD43E9FFE31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D5B-47D3-9FFB-AD43E9FFE31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D5B-47D3-9FFB-AD43E9FFE31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D5B-47D3-9FFB-AD43E9FFE313}"/>
                </c:ext>
              </c:extLst>
            </c:dLbl>
            <c:dLbl>
              <c:idx val="8"/>
              <c:layout>
                <c:manualLayout>
                  <c:x val="-2.9513888888888888E-2"/>
                  <c:y val="-5.34591194968553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D5B-47D3-9FFB-AD43E9FFE313}"/>
                </c:ext>
              </c:extLst>
            </c:dLbl>
            <c:dLbl>
              <c:idx val="9"/>
              <c:layout>
                <c:manualLayout>
                  <c:x val="-2.7777777777777776E-2"/>
                  <c:y val="-5.97484276729559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3D5B-47D3-9FFB-AD43E9FFE3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SyphilisCaseRate2016_2020!$A$3:$A$12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SyphilisCaseRate2016_2020!$C$3:$C$12</c:f>
              <c:numCache>
                <c:formatCode>General</c:formatCode>
                <c:ptCount val="10"/>
                <c:pt idx="0">
                  <c:v>4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7</c:v>
                </c:pt>
                <c:pt idx="6">
                  <c:v>10</c:v>
                </c:pt>
                <c:pt idx="7">
                  <c:v>9</c:v>
                </c:pt>
                <c:pt idx="8">
                  <c:v>10</c:v>
                </c:pt>
                <c:pt idx="9">
                  <c:v>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D5B-47D3-9FFB-AD43E9FFE3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2140648"/>
        <c:axId val="432141632"/>
      </c:lineChart>
      <c:catAx>
        <c:axId val="432134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1F2023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32140976"/>
        <c:crosses val="autoZero"/>
        <c:auto val="1"/>
        <c:lblAlgn val="ctr"/>
        <c:lblOffset val="100"/>
        <c:noMultiLvlLbl val="0"/>
      </c:catAx>
      <c:valAx>
        <c:axId val="432140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32134088"/>
        <c:crosses val="autoZero"/>
        <c:crossBetween val="between"/>
      </c:valAx>
      <c:valAx>
        <c:axId val="432141632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32140648"/>
        <c:crosses val="max"/>
        <c:crossBetween val="between"/>
      </c:valAx>
      <c:catAx>
        <c:axId val="4321406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321416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SyphilisCaseRate2016_2020!$U$58</c:f>
              <c:strCache>
                <c:ptCount val="1"/>
                <c:pt idx="0">
                  <c:v>Milwaukee County</c:v>
                </c:pt>
              </c:strCache>
            </c:strRef>
          </c:tx>
          <c:spPr>
            <a:solidFill>
              <a:srgbClr val="2A5934"/>
            </a:solidFill>
            <a:ln>
              <a:solidFill>
                <a:srgbClr val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rgbClr val="2A5934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SyphilisCaseRate2016_2020!$T$59:$T$61</c:f>
              <c:strCache>
                <c:ptCount val="3"/>
                <c:pt idx="0">
                  <c:v>Primary</c:v>
                </c:pt>
                <c:pt idx="1">
                  <c:v>Secondary</c:v>
                </c:pt>
                <c:pt idx="2">
                  <c:v>Non-Primary, Non Secondary</c:v>
                </c:pt>
              </c:strCache>
            </c:strRef>
          </c:cat>
          <c:val>
            <c:numRef>
              <c:f>SyphilisCaseRate2016_2020!$U$59:$U$61</c:f>
              <c:numCache>
                <c:formatCode>0%</c:formatCode>
                <c:ptCount val="3"/>
                <c:pt idx="0">
                  <c:v>0.63235294117647056</c:v>
                </c:pt>
                <c:pt idx="1">
                  <c:v>0.59602649006622521</c:v>
                </c:pt>
                <c:pt idx="2">
                  <c:v>0.6428571428571429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DD-4058-B5A8-C4F32435EC47}"/>
            </c:ext>
          </c:extLst>
        </c:ser>
        <c:ser>
          <c:idx val="1"/>
          <c:order val="1"/>
          <c:tx>
            <c:strRef>
              <c:f>SyphilisCaseRate2016_2020!$V$58</c:f>
              <c:strCache>
                <c:ptCount val="1"/>
                <c:pt idx="0">
                  <c:v>Other Counties</c:v>
                </c:pt>
              </c:strCache>
            </c:strRef>
          </c:tx>
          <c:spPr>
            <a:solidFill>
              <a:srgbClr val="9EB3A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accent5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SyphilisCaseRate2016_2020!$T$59:$T$61</c:f>
              <c:strCache>
                <c:ptCount val="3"/>
                <c:pt idx="0">
                  <c:v>Primary</c:v>
                </c:pt>
                <c:pt idx="1">
                  <c:v>Secondary</c:v>
                </c:pt>
                <c:pt idx="2">
                  <c:v>Non-Primary, Non Secondary</c:v>
                </c:pt>
              </c:strCache>
            </c:strRef>
          </c:cat>
          <c:val>
            <c:numRef>
              <c:f>SyphilisCaseRate2016_2020!$V$59:$V$61</c:f>
              <c:numCache>
                <c:formatCode>0%</c:formatCode>
                <c:ptCount val="3"/>
                <c:pt idx="0">
                  <c:v>0.36764705882352944</c:v>
                </c:pt>
                <c:pt idx="1">
                  <c:v>0.40397350993377484</c:v>
                </c:pt>
                <c:pt idx="2">
                  <c:v>0.35714285714285715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DD-4058-B5A8-C4F32435EC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7"/>
        <c:overlap val="-14"/>
        <c:axId val="439225232"/>
        <c:axId val="439226544"/>
      </c:barChart>
      <c:catAx>
        <c:axId val="439225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1F2023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39226544"/>
        <c:crosses val="autoZero"/>
        <c:auto val="1"/>
        <c:lblAlgn val="ctr"/>
        <c:lblOffset val="100"/>
        <c:noMultiLvlLbl val="0"/>
      </c:catAx>
      <c:valAx>
        <c:axId val="43922654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39225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rgbClr val="2A5934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2A5934"/>
          </a:solidFill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555247000374956"/>
          <c:y val="2.8469747988725411E-2"/>
          <c:w val="0.68728979190101236"/>
          <c:h val="0.7239168096437653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SyphilisCaseRate2016_2020!$X$45</c:f>
              <c:strCache>
                <c:ptCount val="1"/>
                <c:pt idx="0">
                  <c:v>Milwaukee</c:v>
                </c:pt>
              </c:strCache>
            </c:strRef>
          </c:tx>
          <c:spPr>
            <a:solidFill>
              <a:srgbClr val="2A5934"/>
            </a:solidFill>
            <a:ln w="25400">
              <a:solidFill>
                <a:srgbClr val="FFFFFF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2A5934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SyphilisCaseRate2016_2020!$Y$44:$AA$44</c:f>
              <c:strCache>
                <c:ptCount val="3"/>
                <c:pt idx="0">
                  <c:v>Non-Primary, Non Secondary</c:v>
                </c:pt>
                <c:pt idx="1">
                  <c:v>Secondary</c:v>
                </c:pt>
                <c:pt idx="2">
                  <c:v>Primary</c:v>
                </c:pt>
              </c:strCache>
            </c:strRef>
          </c:cat>
          <c:val>
            <c:numRef>
              <c:f>SyphilisCaseRate2016_2020!$Y$45:$AA$45</c:f>
              <c:numCache>
                <c:formatCode>0.0</c:formatCode>
                <c:ptCount val="3"/>
                <c:pt idx="0">
                  <c:v>15.231937989088008</c:v>
                </c:pt>
                <c:pt idx="1">
                  <c:v>9.5199612431800045</c:v>
                </c:pt>
                <c:pt idx="2">
                  <c:v>13.645277781891341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14-46CA-B306-34DC8D04F673}"/>
            </c:ext>
          </c:extLst>
        </c:ser>
        <c:ser>
          <c:idx val="1"/>
          <c:order val="1"/>
          <c:tx>
            <c:strRef>
              <c:f>SyphilisCaseRate2016_2020!$X$46</c:f>
              <c:strCache>
                <c:ptCount val="1"/>
                <c:pt idx="0">
                  <c:v>Non-Milwaukee</c:v>
                </c:pt>
              </c:strCache>
            </c:strRef>
          </c:tx>
          <c:spPr>
            <a:solidFill>
              <a:srgbClr val="9EB3A2"/>
            </a:solidFill>
            <a:ln w="25400">
              <a:solidFill>
                <a:srgbClr val="FFFFFF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accent5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SyphilisCaseRate2016_2020!$Y$44:$AA$44</c:f>
              <c:strCache>
                <c:ptCount val="3"/>
                <c:pt idx="0">
                  <c:v>Non-Primary, Non Secondary</c:v>
                </c:pt>
                <c:pt idx="1">
                  <c:v>Secondary</c:v>
                </c:pt>
                <c:pt idx="2">
                  <c:v>Primary</c:v>
                </c:pt>
              </c:strCache>
            </c:strRef>
          </c:cat>
          <c:val>
            <c:numRef>
              <c:f>SyphilisCaseRate2016_2020!$Y$46:$AA$46</c:f>
              <c:numCache>
                <c:formatCode>0.0</c:formatCode>
                <c:ptCount val="3"/>
                <c:pt idx="0">
                  <c:v>1.6343838403566553</c:v>
                </c:pt>
                <c:pt idx="1">
                  <c:v>1.2462176782719496</c:v>
                </c:pt>
                <c:pt idx="2">
                  <c:v>1.5322348503343641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14-46CA-B306-34DC8D04F6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"/>
        <c:axId val="508017952"/>
        <c:axId val="508018608"/>
      </c:barChart>
      <c:catAx>
        <c:axId val="508017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accent4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08018608"/>
        <c:crosses val="autoZero"/>
        <c:auto val="1"/>
        <c:lblAlgn val="ctr"/>
        <c:lblOffset val="100"/>
        <c:noMultiLvlLbl val="0"/>
      </c:catAx>
      <c:valAx>
        <c:axId val="5080186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 w="12700">
            <a:solidFill>
              <a:srgbClr val="1F2023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accent4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0801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accent4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rgbClr val="FFFFFF"/>
      </a:solidFill>
    </a:ln>
    <a:effectLst/>
  </c:spPr>
  <c:txPr>
    <a:bodyPr/>
    <a:lstStyle/>
    <a:p>
      <a:pPr>
        <a:defRPr sz="1400" b="1">
          <a:solidFill>
            <a:schemeClr val="accent4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SyphilisCaseRate2016_2020!$J$3</c:f>
              <c:strCache>
                <c:ptCount val="1"/>
                <c:pt idx="0">
                  <c:v>Primary</c:v>
                </c:pt>
              </c:strCache>
            </c:strRef>
          </c:tx>
          <c:spPr>
            <a:solidFill>
              <a:srgbClr val="2A5934"/>
            </a:solidFill>
            <a:ln w="25400">
              <a:solidFill>
                <a:srgbClr val="FFFFFF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A5934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SyphilisCaseRate2016_2020!$I$4:$I$8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SyphilisCaseRate2016_2020!$J$4:$J$8</c:f>
              <c:numCache>
                <c:formatCode>General</c:formatCode>
                <c:ptCount val="5"/>
                <c:pt idx="0">
                  <c:v>0.9</c:v>
                </c:pt>
                <c:pt idx="1">
                  <c:v>1.2</c:v>
                </c:pt>
                <c:pt idx="2">
                  <c:v>1.2</c:v>
                </c:pt>
                <c:pt idx="3">
                  <c:v>1.4</c:v>
                </c:pt>
                <c:pt idx="4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94-40AC-B167-72BC4AA9F188}"/>
            </c:ext>
          </c:extLst>
        </c:ser>
        <c:ser>
          <c:idx val="1"/>
          <c:order val="1"/>
          <c:tx>
            <c:strRef>
              <c:f>SyphilisCaseRate2016_2020!$K$3</c:f>
              <c:strCache>
                <c:ptCount val="1"/>
                <c:pt idx="0">
                  <c:v>Secondary</c:v>
                </c:pt>
              </c:strCache>
            </c:strRef>
          </c:tx>
          <c:spPr>
            <a:solidFill>
              <a:srgbClr val="77957D"/>
            </a:solidFill>
            <a:ln w="28575">
              <a:solidFill>
                <a:srgbClr val="FFFFFF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79977F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SyphilisCaseRate2016_2020!$I$4:$I$8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SyphilisCaseRate2016_2020!$K$4:$K$8</c:f>
              <c:numCache>
                <c:formatCode>General</c:formatCode>
                <c:ptCount val="5"/>
                <c:pt idx="0">
                  <c:v>1.5</c:v>
                </c:pt>
                <c:pt idx="1">
                  <c:v>1.8</c:v>
                </c:pt>
                <c:pt idx="2">
                  <c:v>1.5</c:v>
                </c:pt>
                <c:pt idx="3">
                  <c:v>2</c:v>
                </c:pt>
                <c:pt idx="4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94-40AC-B167-72BC4AA9F1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"/>
        <c:axId val="484313336"/>
        <c:axId val="484317272"/>
      </c:barChart>
      <c:catAx>
        <c:axId val="484313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1F2023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84317272"/>
        <c:crosses val="autoZero"/>
        <c:auto val="1"/>
        <c:lblAlgn val="ctr"/>
        <c:lblOffset val="100"/>
        <c:noMultiLvlLbl val="0"/>
      </c:catAx>
      <c:valAx>
        <c:axId val="4843172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84313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&amp; Secondary Syphilis Cases</a:t>
            </a:r>
            <a:endParaRPr lang="en-US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SyphilisCaseRate2016_2020!$T$17</c:f>
              <c:strCache>
                <c:ptCount val="1"/>
                <c:pt idx="0">
                  <c:v>P&amp;S Cases</c:v>
                </c:pt>
              </c:strCache>
            </c:strRef>
          </c:tx>
          <c:spPr>
            <a:solidFill>
              <a:srgbClr val="2A593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77957D"/>
              </a:solidFill>
              <a:ln>
                <a:solidFill>
                  <a:srgbClr val="77957D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66E-4F0C-8EB0-76746F8B671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2A5934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A66E-4F0C-8EB0-76746F8B671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5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66E-4F0C-8EB0-76746F8B67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SyphilisCaseRate2016_2020!$S$18:$S$19</c:f>
              <c:strCache>
                <c:ptCount val="2"/>
                <c:pt idx="0">
                  <c:v>Milwaukee county</c:v>
                </c:pt>
                <c:pt idx="1">
                  <c:v>Other counties</c:v>
                </c:pt>
              </c:strCache>
            </c:strRef>
          </c:cat>
          <c:val>
            <c:numRef>
              <c:f>SyphilisCaseRate2016_2020!$T$18:$T$19</c:f>
              <c:numCache>
                <c:formatCode>General</c:formatCode>
                <c:ptCount val="2"/>
                <c:pt idx="0">
                  <c:v>219</c:v>
                </c:pt>
                <c:pt idx="1">
                  <c:v>136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66E-4F0C-8EB0-76746F8B67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overlap val="-27"/>
        <c:axId val="471874496"/>
        <c:axId val="471870888"/>
      </c:barChart>
      <c:catAx>
        <c:axId val="47187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71870888"/>
        <c:crosses val="autoZero"/>
        <c:auto val="1"/>
        <c:lblAlgn val="ctr"/>
        <c:lblOffset val="100"/>
        <c:noMultiLvlLbl val="0"/>
      </c:catAx>
      <c:valAx>
        <c:axId val="4718708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1874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&amp;Secondary </a:t>
            </a:r>
          </a:p>
          <a:p>
            <a:pPr>
              <a:defRPr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Syphilis</a:t>
            </a:r>
            <a:r>
              <a:rPr lang="en-US" sz="1600" b="1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Rates</a:t>
            </a:r>
            <a:endParaRPr lang="en-US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000803470994697"/>
          <c:y val="0.20089822105570138"/>
          <c:w val="0.71998393058010601"/>
          <c:h val="0.65331875182268884"/>
        </c:manualLayout>
      </c:layout>
      <c:pieChart>
        <c:varyColors val="1"/>
        <c:ser>
          <c:idx val="0"/>
          <c:order val="0"/>
          <c:tx>
            <c:strRef>
              <c:f>SyphilisCaseRate2016_2020!$V$17</c:f>
              <c:strCache>
                <c:ptCount val="1"/>
                <c:pt idx="0">
                  <c:v>P&amp;S Rate</c:v>
                </c:pt>
              </c:strCache>
            </c:strRef>
          </c:tx>
          <c:explosion val="4"/>
          <c:dPt>
            <c:idx val="0"/>
            <c:bubble3D val="0"/>
            <c:spPr>
              <a:solidFill>
                <a:srgbClr val="2A593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3F1-4020-A974-39557CDF532D}"/>
              </c:ext>
            </c:extLst>
          </c:dPt>
          <c:dPt>
            <c:idx val="1"/>
            <c:bubble3D val="0"/>
            <c:spPr>
              <a:solidFill>
                <a:srgbClr val="77957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3F1-4020-A974-39557CDF532D}"/>
              </c:ext>
            </c:extLst>
          </c:dPt>
          <c:dLbls>
            <c:dLbl>
              <c:idx val="0"/>
              <c:layout>
                <c:manualLayout>
                  <c:x val="-0.28754619958219507"/>
                  <c:y val="-0.2773190677554194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DC4DD0A1-5339-4635-8FB2-E35F5DF4119D}" type="VALUE">
                      <a:rPr lang="en-US" baseline="0" smtClean="0"/>
                      <a:pPr>
                        <a:defRPr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481305908190049"/>
                      <c:h val="0.1679012345679012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3F1-4020-A974-39557CDF532D}"/>
                </c:ext>
              </c:extLst>
            </c:dLbl>
            <c:dLbl>
              <c:idx val="1"/>
              <c:layout>
                <c:manualLayout>
                  <c:x val="0.18106272430231932"/>
                  <c:y val="0.1539036537755110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baseline="0" dirty="0" smtClean="0">
                        <a:solidFill>
                          <a:srgbClr val="FFFFFF"/>
                        </a:solidFill>
                      </a:rPr>
                      <a:t> </a:t>
                    </a:r>
                    <a:fld id="{64B77B2D-7511-4710-9843-9CA86707C2E2}" type="VALUE">
                      <a:rPr lang="en-US" baseline="0">
                        <a:solidFill>
                          <a:srgbClr val="FFFFFF"/>
                        </a:solidFill>
                      </a:rPr>
                      <a:pPr>
                        <a:defRPr sz="1600" b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[VALUE]</a:t>
                    </a:fld>
                    <a:endParaRPr lang="en-US" baseline="0" dirty="0" smtClean="0">
                      <a:solidFill>
                        <a:srgbClr val="FFFFFF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FFFFF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823129251700678"/>
                      <c:h val="0.1574074074074074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3F1-4020-A974-39557CDF53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SyphilisCaseRate2016_2020!$U$18:$U$19</c:f>
              <c:strCache>
                <c:ptCount val="2"/>
                <c:pt idx="0">
                  <c:v>Milwaukee county</c:v>
                </c:pt>
                <c:pt idx="1">
                  <c:v>Other counties</c:v>
                </c:pt>
              </c:strCache>
            </c:strRef>
          </c:cat>
          <c:val>
            <c:numRef>
              <c:f>SyphilisCaseRate2016_2020!$V$18:$V$19</c:f>
              <c:numCache>
                <c:formatCode>0.0</c:formatCode>
                <c:ptCount val="2"/>
                <c:pt idx="0">
                  <c:v>23.165239025071347</c:v>
                </c:pt>
                <c:pt idx="1">
                  <c:v>2.778452528606314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3F1-4020-A974-39557CDF53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884027383175055E-2"/>
          <c:y val="5.8012820512820515E-2"/>
          <c:w val="0.75849360843783409"/>
          <c:h val="0.65246820109024839"/>
        </c:manualLayout>
      </c:layout>
      <c:lineChart>
        <c:grouping val="standard"/>
        <c:varyColors val="0"/>
        <c:ser>
          <c:idx val="0"/>
          <c:order val="0"/>
          <c:tx>
            <c:strRef>
              <c:f>SyphilisCaseRate2016_2020!$O$3</c:f>
              <c:strCache>
                <c:ptCount val="1"/>
                <c:pt idx="0">
                  <c:v>Male</c:v>
                </c:pt>
              </c:strCache>
            </c:strRef>
          </c:tx>
          <c:spPr>
            <a:ln w="57150" cap="rnd">
              <a:solidFill>
                <a:srgbClr val="0033A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4146617089530469E-2"/>
                  <c:y val="-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99B-4D6D-8EB4-166E42784ED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9B-4D6D-8EB4-166E42784ED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99B-4D6D-8EB4-166E42784EDE}"/>
                </c:ext>
              </c:extLst>
            </c:dLbl>
            <c:dLbl>
              <c:idx val="3"/>
              <c:layout>
                <c:manualLayout>
                  <c:x val="-4.8109965635738959E-2"/>
                  <c:y val="-3.52564102564102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99B-4D6D-8EB4-166E42784EDE}"/>
                </c:ext>
              </c:extLst>
            </c:dLbl>
            <c:dLbl>
              <c:idx val="4"/>
              <c:layout>
                <c:manualLayout>
                  <c:x val="-3.2136434334598197E-3"/>
                  <c:y val="-1.60256410256410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99B-4D6D-8EB4-166E42784E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0033A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SyphilisCaseRate2016_2020!$N$4:$N$8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SyphilisCaseRate2016_2020!$O$4:$O$8</c:f>
              <c:numCache>
                <c:formatCode>General</c:formatCode>
                <c:ptCount val="5"/>
                <c:pt idx="0">
                  <c:v>4.5</c:v>
                </c:pt>
                <c:pt idx="1">
                  <c:v>5.6</c:v>
                </c:pt>
                <c:pt idx="2">
                  <c:v>4.9000000000000004</c:v>
                </c:pt>
                <c:pt idx="3">
                  <c:v>6.1</c:v>
                </c:pt>
                <c:pt idx="4" formatCode="0.0">
                  <c:v>9.7727256303838175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99B-4D6D-8EB4-166E42784EDE}"/>
            </c:ext>
          </c:extLst>
        </c:ser>
        <c:ser>
          <c:idx val="1"/>
          <c:order val="1"/>
          <c:tx>
            <c:strRef>
              <c:f>SyphilisCaseRate2016_2020!$P$3</c:f>
              <c:strCache>
                <c:ptCount val="1"/>
                <c:pt idx="0">
                  <c:v>Female</c:v>
                </c:pt>
              </c:strCache>
            </c:strRef>
          </c:tx>
          <c:spPr>
            <a:ln w="57150" cap="rnd">
              <a:solidFill>
                <a:srgbClr val="80008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3271604938271608E-2"/>
                  <c:y val="-7.05128205128214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99B-4D6D-8EB4-166E42784ED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99B-4D6D-8EB4-166E42784ED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99B-4D6D-8EB4-166E42784EDE}"/>
                </c:ext>
              </c:extLst>
            </c:dLbl>
            <c:dLbl>
              <c:idx val="3"/>
              <c:layout>
                <c:manualLayout>
                  <c:x val="-1.7182130584192566E-2"/>
                  <c:y val="-5.44871794871794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99B-4D6D-8EB4-166E42784EDE}"/>
                </c:ext>
              </c:extLst>
            </c:dLbl>
            <c:dLbl>
              <c:idx val="4"/>
              <c:layout>
                <c:manualLayout>
                  <c:x val="-5.0750947798191889E-3"/>
                  <c:y val="-1.1538461538461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799B-4D6D-8EB4-166E42784E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80008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SyphilisCaseRate2016_2020!$N$4:$N$8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SyphilisCaseRate2016_2020!$P$4:$P$8</c:f>
              <c:numCache>
                <c:formatCode>General</c:formatCode>
                <c:ptCount val="5"/>
                <c:pt idx="0">
                  <c:v>0.3</c:v>
                </c:pt>
                <c:pt idx="1">
                  <c:v>0.5</c:v>
                </c:pt>
                <c:pt idx="2">
                  <c:v>0.6</c:v>
                </c:pt>
                <c:pt idx="3">
                  <c:v>0.7</c:v>
                </c:pt>
                <c:pt idx="4" formatCode="0.0">
                  <c:v>2.4197841552533514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799B-4D6D-8EB4-166E42784E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01848928"/>
        <c:axId val="501849912"/>
      </c:lineChart>
      <c:catAx>
        <c:axId val="501848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1F2023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01849912"/>
        <c:crosses val="autoZero"/>
        <c:auto val="1"/>
        <c:lblAlgn val="ctr"/>
        <c:lblOffset val="100"/>
        <c:noMultiLvlLbl val="1"/>
      </c:catAx>
      <c:valAx>
        <c:axId val="5018499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018489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33A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26,219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2C2-4654-A44C-32EAB22E30B5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10,239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2C2-4654-A44C-32EAB22E30B5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37,268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2C2-4654-A44C-32EAB22E30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'Sheet1 (2)'!$K$31:$N$31</c:f>
              <c:strCache>
                <c:ptCount val="4"/>
                <c:pt idx="0">
                  <c:v>Chlamydia</c:v>
                </c:pt>
                <c:pt idx="1">
                  <c:v>Gonorrhea</c:v>
                </c:pt>
                <c:pt idx="2">
                  <c:v>Syphilis</c:v>
                </c:pt>
                <c:pt idx="3">
                  <c:v>All</c:v>
                </c:pt>
              </c:strCache>
            </c:strRef>
          </c:cat>
          <c:val>
            <c:numRef>
              <c:f>'Sheet1 (2)'!$K$32:$N$32</c:f>
              <c:numCache>
                <c:formatCode>General</c:formatCode>
                <c:ptCount val="4"/>
                <c:pt idx="0">
                  <c:v>26219</c:v>
                </c:pt>
                <c:pt idx="1">
                  <c:v>10239</c:v>
                </c:pt>
                <c:pt idx="2">
                  <c:v>810</c:v>
                </c:pt>
                <c:pt idx="3">
                  <c:v>37268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BE-4C41-BDFE-2E945167DD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overlap val="-27"/>
        <c:axId val="228613040"/>
        <c:axId val="228614024"/>
      </c:barChart>
      <c:catAx>
        <c:axId val="228613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8614024"/>
        <c:crosses val="autoZero"/>
        <c:auto val="1"/>
        <c:lblAlgn val="ctr"/>
        <c:lblOffset val="100"/>
        <c:noMultiLvlLbl val="0"/>
      </c:catAx>
      <c:valAx>
        <c:axId val="228614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8613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912808975801112E-2"/>
          <c:y val="0.13033576011370032"/>
          <c:w val="0.74934635574399355"/>
          <c:h val="0.69966274529876615"/>
        </c:manualLayout>
      </c:layout>
      <c:lineChart>
        <c:grouping val="standard"/>
        <c:varyColors val="0"/>
        <c:ser>
          <c:idx val="0"/>
          <c:order val="0"/>
          <c:tx>
            <c:strRef>
              <c:f>SyphilisCaseRate2016_2020!$AB$3</c:f>
              <c:strCache>
                <c:ptCount val="1"/>
                <c:pt idx="0">
                  <c:v>15-19</c:v>
                </c:pt>
              </c:strCache>
            </c:strRef>
          </c:tx>
          <c:spPr>
            <a:ln w="57150" cap="rnd">
              <a:solidFill>
                <a:srgbClr val="80008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866419341813042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A31-4EB4-A31E-5B327DFF0D3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A31-4EB4-A31E-5B327DFF0D3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A31-4EB4-A31E-5B327DFF0D30}"/>
                </c:ext>
              </c:extLst>
            </c:dLbl>
            <c:dLbl>
              <c:idx val="3"/>
              <c:layout>
                <c:manualLayout>
                  <c:x val="-3.1593352513628103E-2"/>
                  <c:y val="-4.39629346470453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A31-4EB4-A31E-5B327DFF0D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80008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SyphilisCaseRate2016_2020!$AA$4:$AA$8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SyphilisCaseRate2016_2020!$AB$4:$AB$8</c:f>
              <c:numCache>
                <c:formatCode>General</c:formatCode>
                <c:ptCount val="5"/>
                <c:pt idx="0">
                  <c:v>0.8</c:v>
                </c:pt>
                <c:pt idx="1">
                  <c:v>2</c:v>
                </c:pt>
                <c:pt idx="2">
                  <c:v>2.2999999999999998</c:v>
                </c:pt>
                <c:pt idx="3" formatCode="0.0">
                  <c:v>3</c:v>
                </c:pt>
                <c:pt idx="4" formatCode="0.0">
                  <c:v>2.6405777584135408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A31-4EB4-A31E-5B327DFF0D30}"/>
            </c:ext>
          </c:extLst>
        </c:ser>
        <c:ser>
          <c:idx val="1"/>
          <c:order val="1"/>
          <c:tx>
            <c:strRef>
              <c:f>SyphilisCaseRate2016_2020!$AC$3</c:f>
              <c:strCache>
                <c:ptCount val="1"/>
                <c:pt idx="0">
                  <c:v>20-24</c:v>
                </c:pt>
              </c:strCache>
            </c:strRef>
          </c:tx>
          <c:spPr>
            <a:ln w="57150" cap="rnd">
              <a:solidFill>
                <a:srgbClr val="0033A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6089743589743599E-2"/>
                  <c:y val="-4.7103144264691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A31-4EB4-A31E-5B327DFF0D3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A31-4EB4-A31E-5B327DFF0D3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A31-4EB4-A31E-5B327DFF0D30}"/>
                </c:ext>
              </c:extLst>
            </c:dLbl>
            <c:dLbl>
              <c:idx val="3"/>
              <c:layout>
                <c:manualLayout>
                  <c:x val="-4.3040329093478699E-2"/>
                  <c:y val="-3.7682515411753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8A31-4EB4-A31E-5B327DFF0D30}"/>
                </c:ext>
              </c:extLst>
            </c:dLbl>
            <c:dLbl>
              <c:idx val="4"/>
              <c:layout>
                <c:manualLayout>
                  <c:x val="-9.8442862911368029E-3"/>
                  <c:y val="9.42062885293823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8A31-4EB4-A31E-5B327DFF0D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33A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SyphilisCaseRate2016_2020!$AA$4:$AA$8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SyphilisCaseRate2016_2020!$AC$4:$AC$8</c:f>
              <c:numCache>
                <c:formatCode>General</c:formatCode>
                <c:ptCount val="5"/>
                <c:pt idx="0">
                  <c:v>7.6999999999999993</c:v>
                </c:pt>
                <c:pt idx="1">
                  <c:v>8.6</c:v>
                </c:pt>
                <c:pt idx="2">
                  <c:v>8.1</c:v>
                </c:pt>
                <c:pt idx="3" formatCode="0.0">
                  <c:v>8.3999999999999986</c:v>
                </c:pt>
                <c:pt idx="4" formatCode="0.0">
                  <c:v>13.5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8A31-4EB4-A31E-5B327DFF0D30}"/>
            </c:ext>
          </c:extLst>
        </c:ser>
        <c:ser>
          <c:idx val="2"/>
          <c:order val="2"/>
          <c:tx>
            <c:strRef>
              <c:f>SyphilisCaseRate2016_2020!$AD$3</c:f>
              <c:strCache>
                <c:ptCount val="1"/>
                <c:pt idx="0">
                  <c:v>25-29</c:v>
                </c:pt>
              </c:strCache>
            </c:strRef>
          </c:tx>
          <c:spPr>
            <a:ln w="57150" cap="rnd">
              <a:solidFill>
                <a:srgbClr val="2A593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6089743589743599E-2"/>
                  <c:y val="5.652377311762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8A31-4EB4-A31E-5B327DFF0D3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A31-4EB4-A31E-5B327DFF0D3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A31-4EB4-A31E-5B327DFF0D30}"/>
                </c:ext>
              </c:extLst>
            </c:dLbl>
            <c:dLbl>
              <c:idx val="3"/>
              <c:layout>
                <c:manualLayout>
                  <c:x val="-5.3342544922269329E-2"/>
                  <c:y val="-4.0822725029399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8A31-4EB4-A31E-5B327DFF0D30}"/>
                </c:ext>
              </c:extLst>
            </c:dLbl>
            <c:dLbl>
              <c:idx val="4"/>
              <c:layout>
                <c:manualLayout>
                  <c:x val="-8.0128205128206301E-3"/>
                  <c:y val="-1.5701048088230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8A31-4EB4-A31E-5B327DFF0D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A5934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SyphilisCaseRate2016_2020!$AA$4:$AA$8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SyphilisCaseRate2016_2020!$AD$4:$AD$8</c:f>
              <c:numCache>
                <c:formatCode>General</c:formatCode>
                <c:ptCount val="5"/>
                <c:pt idx="0">
                  <c:v>6.5</c:v>
                </c:pt>
                <c:pt idx="1">
                  <c:v>10</c:v>
                </c:pt>
                <c:pt idx="2">
                  <c:v>8.6999999999999993</c:v>
                </c:pt>
                <c:pt idx="3" formatCode="0.0">
                  <c:v>10.3</c:v>
                </c:pt>
                <c:pt idx="4" formatCode="0.0">
                  <c:v>16.806722689075631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8A31-4EB4-A31E-5B327DFF0D30}"/>
            </c:ext>
          </c:extLst>
        </c:ser>
        <c:ser>
          <c:idx val="3"/>
          <c:order val="3"/>
          <c:tx>
            <c:strRef>
              <c:f>SyphilisCaseRate2016_2020!$AE$3</c:f>
              <c:strCache>
                <c:ptCount val="1"/>
                <c:pt idx="0">
                  <c:v>30-39</c:v>
                </c:pt>
              </c:strCache>
            </c:strRef>
          </c:tx>
          <c:spPr>
            <a:ln w="57150" cap="rnd">
              <a:solidFill>
                <a:schemeClr val="tx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6089743589743599E-2"/>
                  <c:y val="-5.756984460508764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8A31-4EB4-A31E-5B327DFF0D3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A31-4EB4-A31E-5B327DFF0D3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A31-4EB4-A31E-5B327DFF0D30}"/>
                </c:ext>
              </c:extLst>
            </c:dLbl>
            <c:dLbl>
              <c:idx val="3"/>
              <c:layout>
                <c:manualLayout>
                  <c:x val="-3.6492686835135117E-2"/>
                  <c:y val="-4.6755138757806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8A31-4EB4-A31E-5B327DFF0D30}"/>
                </c:ext>
              </c:extLst>
            </c:dLbl>
            <c:dLbl>
              <c:idx val="4"/>
              <c:layout>
                <c:manualLayout>
                  <c:x val="-9.6153846153846159E-3"/>
                  <c:y val="-3.7682515411753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8A31-4EB4-A31E-5B327DFF0D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5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SyphilisCaseRate2016_2020!$AA$4:$AA$8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SyphilisCaseRate2016_2020!$AE$4:$AE$8</c:f>
              <c:numCache>
                <c:formatCode>General</c:formatCode>
                <c:ptCount val="5"/>
                <c:pt idx="0" formatCode="0.0">
                  <c:v>7.5</c:v>
                </c:pt>
                <c:pt idx="1">
                  <c:v>11.8</c:v>
                </c:pt>
                <c:pt idx="2">
                  <c:v>9.4</c:v>
                </c:pt>
                <c:pt idx="3">
                  <c:v>13.3</c:v>
                </c:pt>
                <c:pt idx="4" formatCode="0.0">
                  <c:v>13.8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8A31-4EB4-A31E-5B327DFF0D30}"/>
            </c:ext>
          </c:extLst>
        </c:ser>
        <c:ser>
          <c:idx val="4"/>
          <c:order val="4"/>
          <c:tx>
            <c:strRef>
              <c:f>SyphilisCaseRate2016_2020!$AF$3</c:f>
              <c:strCache>
                <c:ptCount val="1"/>
                <c:pt idx="0">
                  <c:v>40-49</c:v>
                </c:pt>
              </c:strCache>
            </c:strRef>
          </c:tx>
          <c:spPr>
            <a:ln w="57150" cap="rnd">
              <a:solidFill>
                <a:srgbClr val="207C88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6089743589743599E-2"/>
                  <c:y val="3.14020961764609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8A31-4EB4-A31E-5B327DFF0D3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8A31-4EB4-A31E-5B327DFF0D3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8A31-4EB4-A31E-5B327DFF0D30}"/>
                </c:ext>
              </c:extLst>
            </c:dLbl>
            <c:dLbl>
              <c:idx val="3"/>
              <c:layout>
                <c:manualLayout>
                  <c:x val="-3.1822380375529979E-2"/>
                  <c:y val="4.08227250293992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8A31-4EB4-A31E-5B327DFF0D30}"/>
                </c:ext>
              </c:extLst>
            </c:dLbl>
            <c:dLbl>
              <c:idx val="4"/>
              <c:layout>
                <c:manualLayout>
                  <c:x val="-1.1752000992018454E-16"/>
                  <c:y val="-1.2560838470584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8A31-4EB4-A31E-5B327DFF0D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07C88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SyphilisCaseRate2016_2020!$AA$4:$AA$8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SyphilisCaseRate2016_2020!$AF$4:$AF$8</c:f>
              <c:numCache>
                <c:formatCode>General</c:formatCode>
                <c:ptCount val="5"/>
                <c:pt idx="0">
                  <c:v>6.6</c:v>
                </c:pt>
                <c:pt idx="1">
                  <c:v>5</c:v>
                </c:pt>
                <c:pt idx="2">
                  <c:v>6.4</c:v>
                </c:pt>
                <c:pt idx="3" formatCode="0.0">
                  <c:v>8.1</c:v>
                </c:pt>
                <c:pt idx="4" formatCode="0.0">
                  <c:v>9.7861364041353003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C-8A31-4EB4-A31E-5B327DFF0D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79590584"/>
        <c:axId val="479586648"/>
      </c:lineChart>
      <c:catAx>
        <c:axId val="479590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79586648"/>
        <c:crosses val="autoZero"/>
        <c:auto val="1"/>
        <c:lblAlgn val="ctr"/>
        <c:lblOffset val="100"/>
        <c:noMultiLvlLbl val="0"/>
      </c:catAx>
      <c:valAx>
        <c:axId val="4795866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7959058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12700">
      <a:noFill/>
    </a:ln>
    <a:effectLst/>
  </c:spPr>
  <c:txPr>
    <a:bodyPr/>
    <a:lstStyle/>
    <a:p>
      <a:pPr>
        <a:defRPr>
          <a:solidFill>
            <a:srgbClr val="000000"/>
          </a:solidFill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923076923076927E-2"/>
          <c:y val="4.3650793650793648E-2"/>
          <c:w val="0.8351648351648352"/>
          <c:h val="0.82251343582052239"/>
        </c:manualLayout>
      </c:layout>
      <c:lineChart>
        <c:grouping val="standard"/>
        <c:varyColors val="0"/>
        <c:ser>
          <c:idx val="0"/>
          <c:order val="0"/>
          <c:tx>
            <c:strRef>
              <c:f>SyphilisCaseRate2016_2020!$S$3</c:f>
              <c:strCache>
                <c:ptCount val="1"/>
                <c:pt idx="0">
                  <c:v>White</c:v>
                </c:pt>
              </c:strCache>
            </c:strRef>
          </c:tx>
          <c:spPr>
            <a:ln w="57150" cap="rnd">
              <a:solidFill>
                <a:srgbClr val="2A593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4102564102564097E-2"/>
                  <c:y val="1.984126984126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A3A-436A-AA0E-47668B8895D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3A-436A-AA0E-47668B8895D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A3A-436A-AA0E-47668B8895D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A3A-436A-AA0E-47668B8895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2A5934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SyphilisCaseRate2016_2020!$R$4:$R$8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SyphilisCaseRate2016_2020!$S$4:$S$8</c:f>
              <c:numCache>
                <c:formatCode>General</c:formatCode>
                <c:ptCount val="5"/>
                <c:pt idx="0">
                  <c:v>1.5</c:v>
                </c:pt>
                <c:pt idx="1">
                  <c:v>1.9</c:v>
                </c:pt>
                <c:pt idx="2">
                  <c:v>1.9</c:v>
                </c:pt>
                <c:pt idx="3">
                  <c:v>1.7000000000000002</c:v>
                </c:pt>
                <c:pt idx="4" formatCode="#,##0.0">
                  <c:v>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A3A-436A-AA0E-47668B8895DA}"/>
            </c:ext>
          </c:extLst>
        </c:ser>
        <c:ser>
          <c:idx val="1"/>
          <c:order val="1"/>
          <c:tx>
            <c:strRef>
              <c:f>SyphilisCaseRate2016_2020!$T$3</c:f>
              <c:strCache>
                <c:ptCount val="1"/>
                <c:pt idx="0">
                  <c:v>Black</c:v>
                </c:pt>
              </c:strCache>
            </c:strRef>
          </c:tx>
          <c:spPr>
            <a:ln w="57150" cap="rnd">
              <a:solidFill>
                <a:srgbClr val="80008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5091575091575088E-2"/>
                  <c:y val="-7.9365079365080089E-3"/>
                </c:manualLayout>
              </c:layout>
              <c:tx>
                <c:rich>
                  <a:bodyPr/>
                  <a:lstStyle/>
                  <a:p>
                    <a:fld id="{87C8355A-C8C3-4545-8D1F-9F0BFAFE0954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.0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A3A-436A-AA0E-47668B8895D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A3A-436A-AA0E-47668B8895DA}"/>
                </c:ext>
              </c:extLst>
            </c:dLbl>
            <c:dLbl>
              <c:idx val="4"/>
              <c:layout>
                <c:manualLayout>
                  <c:x val="0"/>
                  <c:y val="-1.58730158730158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A3A-436A-AA0E-47668B8895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80008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SyphilisCaseRate2016_2020!$R$4:$R$8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SyphilisCaseRate2016_2020!$T$4:$T$8</c:f>
              <c:numCache>
                <c:formatCode>General</c:formatCode>
                <c:ptCount val="5"/>
                <c:pt idx="0">
                  <c:v>10</c:v>
                </c:pt>
                <c:pt idx="1">
                  <c:v>12.399999999999999</c:v>
                </c:pt>
                <c:pt idx="2">
                  <c:v>13.6</c:v>
                </c:pt>
                <c:pt idx="3" formatCode="0.0">
                  <c:v>24</c:v>
                </c:pt>
                <c:pt idx="4" formatCode="#,##0.0">
                  <c:v>34.1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5A3A-436A-AA0E-47668B8895DA}"/>
            </c:ext>
          </c:extLst>
        </c:ser>
        <c:ser>
          <c:idx val="2"/>
          <c:order val="2"/>
          <c:tx>
            <c:strRef>
              <c:f>SyphilisCaseRate2016_2020!$U$3</c:f>
              <c:strCache>
                <c:ptCount val="1"/>
                <c:pt idx="0">
                  <c:v>Native American</c:v>
                </c:pt>
              </c:strCache>
            </c:strRef>
          </c:tx>
          <c:spPr>
            <a:ln w="57150" cap="rnd">
              <a:solidFill>
                <a:srgbClr val="0033A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4102564102564097E-2"/>
                  <c:y val="-3.5714285714285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A3A-436A-AA0E-47668B8895D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A3A-436A-AA0E-47668B8895D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A3A-436A-AA0E-47668B8895D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A3A-436A-AA0E-47668B8895DA}"/>
                </c:ext>
              </c:extLst>
            </c:dLbl>
            <c:dLbl>
              <c:idx val="4"/>
              <c:layout>
                <c:manualLayout>
                  <c:x val="-8.8862449886071941E-3"/>
                  <c:y val="-1.1904761904761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5A3A-436A-AA0E-47668B8895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33A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SyphilisCaseRate2016_2020!$R$4:$R$8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SyphilisCaseRate2016_2020!$U$4:$U$8</c:f>
              <c:numCache>
                <c:formatCode>General</c:formatCode>
                <c:ptCount val="5"/>
                <c:pt idx="0">
                  <c:v>3.4</c:v>
                </c:pt>
                <c:pt idx="1">
                  <c:v>3.3</c:v>
                </c:pt>
                <c:pt idx="2">
                  <c:v>0</c:v>
                </c:pt>
                <c:pt idx="3">
                  <c:v>3.4</c:v>
                </c:pt>
                <c:pt idx="4" formatCode="#,##0.0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5A3A-436A-AA0E-47668B8895DA}"/>
            </c:ext>
          </c:extLst>
        </c:ser>
        <c:ser>
          <c:idx val="3"/>
          <c:order val="3"/>
          <c:tx>
            <c:strRef>
              <c:f>SyphilisCaseRate2016_2020!$V$3</c:f>
              <c:strCache>
                <c:ptCount val="1"/>
                <c:pt idx="0">
                  <c:v>Asian</c:v>
                </c:pt>
              </c:strCache>
            </c:strRef>
          </c:tx>
          <c:spPr>
            <a:ln w="57150" cap="rnd">
              <a:solidFill>
                <a:srgbClr val="207C88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4102564102564097E-2"/>
                  <c:y val="-2.7777777777777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5A3A-436A-AA0E-47668B8895D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A3A-436A-AA0E-47668B8895D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A3A-436A-AA0E-47668B8895D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A3A-436A-AA0E-47668B8895DA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3.2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D6D-4FA8-A4BD-E05D6B228C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07C88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SyphilisCaseRate2016_2020!$R$4:$R$8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SyphilisCaseRate2016_2020!$V$4:$V$8</c:f>
              <c:numCache>
                <c:formatCode>0.0</c:formatCode>
                <c:ptCount val="5"/>
                <c:pt idx="0" formatCode="General">
                  <c:v>1.6</c:v>
                </c:pt>
                <c:pt idx="1">
                  <c:v>4</c:v>
                </c:pt>
                <c:pt idx="2" formatCode="General">
                  <c:v>4.8000000000000007</c:v>
                </c:pt>
                <c:pt idx="3" formatCode="General">
                  <c:v>2.4000000000000004</c:v>
                </c:pt>
                <c:pt idx="4" formatCode="#,##0.0">
                  <c:v>8.1999999999999993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5A3A-436A-AA0E-47668B8895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4984544"/>
        <c:axId val="444986184"/>
      </c:lineChart>
      <c:catAx>
        <c:axId val="444984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44986184"/>
        <c:crosses val="autoZero"/>
        <c:auto val="1"/>
        <c:lblAlgn val="ctr"/>
        <c:lblOffset val="100"/>
        <c:noMultiLvlLbl val="0"/>
      </c:catAx>
      <c:valAx>
        <c:axId val="4449861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449845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0000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837640822259585"/>
          <c:y val="0.1227530933633296"/>
          <c:w val="0.44129208610292225"/>
          <c:h val="0.78571522309711284"/>
        </c:manualLayout>
      </c:layout>
      <c:pieChart>
        <c:varyColors val="1"/>
        <c:ser>
          <c:idx val="0"/>
          <c:order val="0"/>
          <c:spPr>
            <a:solidFill>
              <a:srgbClr val="FEC200"/>
            </a:solidFill>
          </c:spPr>
          <c:dPt>
            <c:idx val="0"/>
            <c:bubble3D val="0"/>
            <c:spPr>
              <a:solidFill>
                <a:srgbClr val="0033A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72F-4D96-A0A8-2A84B727F34C}"/>
              </c:ext>
            </c:extLst>
          </c:dPt>
          <c:dPt>
            <c:idx val="1"/>
            <c:bubble3D val="0"/>
            <c:spPr>
              <a:solidFill>
                <a:srgbClr val="80028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72F-4D96-A0A8-2A84B727F34C}"/>
              </c:ext>
            </c:extLst>
          </c:dPt>
          <c:dPt>
            <c:idx val="2"/>
            <c:bubble3D val="0"/>
            <c:spPr>
              <a:solidFill>
                <a:srgbClr val="2A593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72F-4D96-A0A8-2A84B727F34C}"/>
              </c:ext>
            </c:extLst>
          </c:dPt>
          <c:dLbls>
            <c:dLbl>
              <c:idx val="0"/>
              <c:layout>
                <c:manualLayout>
                  <c:x val="-0.16636364829396333"/>
                  <c:y val="-0.1613357904729994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1800" dirty="0" smtClean="0">
                        <a:solidFill>
                          <a:srgbClr val="FFFFFF"/>
                        </a:solidFill>
                      </a:rPr>
                      <a:t>Chlamydia</a:t>
                    </a:r>
                    <a:r>
                      <a:rPr lang="en-US" dirty="0" smtClean="0">
                        <a:solidFill>
                          <a:srgbClr val="FFFFFF"/>
                        </a:solidFill>
                      </a:rPr>
                      <a:t>, </a:t>
                    </a:r>
                  </a:p>
                  <a:p>
                    <a:pPr>
                      <a:defRPr sz="16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en-US" dirty="0" smtClean="0">
                        <a:solidFill>
                          <a:srgbClr val="FFFFFF"/>
                        </a:solidFill>
                      </a:rPr>
                      <a:t>449</a:t>
                    </a:r>
                    <a:endParaRPr lang="en-US" dirty="0">
                      <a:solidFill>
                        <a:srgbClr val="FFFFFF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FFFFF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72F-4D96-A0A8-2A84B727F34C}"/>
                </c:ext>
              </c:extLst>
            </c:dLbl>
            <c:dLbl>
              <c:idx val="1"/>
              <c:layout>
                <c:manualLayout>
                  <c:x val="0.1541357017158167"/>
                  <c:y val="0.1646854928164002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1800" dirty="0" smtClean="0">
                        <a:solidFill>
                          <a:srgbClr val="FFFFFF"/>
                        </a:solidFill>
                      </a:rPr>
                      <a:t>Gonorrhea, </a:t>
                    </a:r>
                  </a:p>
                  <a:p>
                    <a:pPr>
                      <a:defRPr sz="1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0ECD8A10-EE60-4321-AF4D-53D47223AB73}" type="VALUE">
                      <a:rPr lang="en-US" sz="1800" smtClean="0">
                        <a:solidFill>
                          <a:srgbClr val="FFFFFF"/>
                        </a:solidFill>
                      </a:rPr>
                      <a:pPr>
                        <a:defRPr sz="18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72F-4D96-A0A8-2A84B727F34C}"/>
                </c:ext>
              </c:extLst>
            </c:dLbl>
            <c:dLbl>
              <c:idx val="2"/>
              <c:layout>
                <c:manualLayout>
                  <c:x val="1.922292482538783E-2"/>
                  <c:y val="2.232097982433040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rgbClr val="2A5934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1800" dirty="0" smtClean="0">
                        <a:solidFill>
                          <a:srgbClr val="2A5934"/>
                        </a:solidFill>
                      </a:rPr>
                      <a:t>Syphilis, </a:t>
                    </a:r>
                  </a:p>
                  <a:p>
                    <a:pPr>
                      <a:defRPr sz="1800" b="1">
                        <a:solidFill>
                          <a:srgbClr val="2A5934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20CEEC54-5C8E-4C72-9856-8CDB9D030EFB}" type="VALUE">
                      <a:rPr lang="en-US" sz="1800" smtClean="0">
                        <a:solidFill>
                          <a:srgbClr val="2A5934"/>
                        </a:solidFill>
                      </a:rPr>
                      <a:pPr>
                        <a:defRPr sz="1800" b="1">
                          <a:solidFill>
                            <a:srgbClr val="2A5934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solidFill>
                  <a:sysClr val="window" lastClr="FFFFFF"/>
                </a:solidFill>
                <a:ln w="3175"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2A5934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425961389884145"/>
                      <c:h val="0.1090424634420697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72F-4D96-A0A8-2A84B727F34C}"/>
                </c:ext>
              </c:extLst>
            </c:dLbl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A5934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'Sheet1 (2)'!$N$34:$P$34</c:f>
              <c:strCache>
                <c:ptCount val="3"/>
                <c:pt idx="0">
                  <c:v>Chlamydia</c:v>
                </c:pt>
                <c:pt idx="1">
                  <c:v>Gonorrhea</c:v>
                </c:pt>
                <c:pt idx="2">
                  <c:v>Syphilis*</c:v>
                </c:pt>
              </c:strCache>
            </c:strRef>
          </c:cat>
          <c:val>
            <c:numRef>
              <c:f>'Sheet1 (2)'!$N$35:$P$35</c:f>
              <c:numCache>
                <c:formatCode>General</c:formatCode>
                <c:ptCount val="3"/>
                <c:pt idx="0">
                  <c:v>456</c:v>
                </c:pt>
                <c:pt idx="1">
                  <c:v>175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2F-4D96-A0A8-2A84B727F3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2699995540331152"/>
          <c:w val="1"/>
          <c:h val="0.54393735414321831"/>
        </c:manualLayout>
      </c:layout>
      <c:lineChart>
        <c:grouping val="stacked"/>
        <c:varyColors val="0"/>
        <c:ser>
          <c:idx val="0"/>
          <c:order val="0"/>
          <c:tx>
            <c:strRef>
              <c:f>'Sheet1 (2)'!$B$48</c:f>
              <c:strCache>
                <c:ptCount val="1"/>
                <c:pt idx="0">
                  <c:v>STI</c:v>
                </c:pt>
              </c:strCache>
            </c:strRef>
          </c:tx>
          <c:spPr>
            <a:ln w="57150" cap="rnd">
              <a:solidFill>
                <a:srgbClr val="0033A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9649114567051451E-2"/>
                  <c:y val="-5.6666666666666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7AC-4299-BB1B-353E517D577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AC-4299-BB1B-353E517D577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7AC-4299-BB1B-353E517D577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7AC-4299-BB1B-353E517D577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7AC-4299-BB1B-353E517D5777}"/>
                </c:ext>
              </c:extLst>
            </c:dLbl>
            <c:dLbl>
              <c:idx val="5"/>
              <c:layout>
                <c:manualLayout>
                  <c:x val="-7.1929814624973928E-2"/>
                  <c:y val="-6.33333333333333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87AC-4299-BB1B-353E517D5777}"/>
                </c:ext>
              </c:extLst>
            </c:dLbl>
            <c:dLbl>
              <c:idx val="6"/>
              <c:layout>
                <c:manualLayout>
                  <c:x val="-1.6025641025641142E-2"/>
                  <c:y val="-5.636936879622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7AC-4299-BB1B-353E517D57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'Sheet1 (2)'!$A$49:$A$55</c:f>
              <c:numCache>
                <c:formatCode>General</c:formatCod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cat>
          <c:val>
            <c:numRef>
              <c:f>'Sheet1 (2)'!$B$49:$B$55</c:f>
              <c:numCache>
                <c:formatCode>#,##0</c:formatCode>
                <c:ptCount val="7"/>
                <c:pt idx="0">
                  <c:v>27020</c:v>
                </c:pt>
                <c:pt idx="1">
                  <c:v>29459</c:v>
                </c:pt>
                <c:pt idx="2">
                  <c:v>33351</c:v>
                </c:pt>
                <c:pt idx="3">
                  <c:v>35470</c:v>
                </c:pt>
                <c:pt idx="4">
                  <c:v>36065</c:v>
                </c:pt>
                <c:pt idx="5">
                  <c:v>39411</c:v>
                </c:pt>
                <c:pt idx="6">
                  <c:v>37268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AC-4299-BB1B-353E517D57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74252376"/>
        <c:axId val="474253688"/>
      </c:lineChart>
      <c:catAx>
        <c:axId val="474252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4253688"/>
        <c:crosses val="autoZero"/>
        <c:auto val="1"/>
        <c:lblAlgn val="ctr"/>
        <c:lblOffset val="100"/>
        <c:noMultiLvlLbl val="0"/>
      </c:catAx>
      <c:valAx>
        <c:axId val="47425368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474252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1722904072785012E-2"/>
          <c:y val="2.2292435999562255E-2"/>
          <c:w val="0.86082636843641391"/>
          <c:h val="0.78101199459441573"/>
        </c:manualLayout>
      </c:layout>
      <c:lineChart>
        <c:grouping val="standard"/>
        <c:varyColors val="0"/>
        <c:ser>
          <c:idx val="0"/>
          <c:order val="0"/>
          <c:tx>
            <c:strRef>
              <c:f>'Sheet1 (2)'!$Q$15</c:f>
              <c:strCache>
                <c:ptCount val="1"/>
                <c:pt idx="0">
                  <c:v>Chlamydia</c:v>
                </c:pt>
              </c:strCache>
            </c:strRef>
          </c:tx>
          <c:spPr>
            <a:ln w="38100" cap="rnd">
              <a:solidFill>
                <a:srgbClr val="0033A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6596752368064949E-2"/>
                  <c:y val="-1.61607626861987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71C-4B04-BA34-E95620D499E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71C-4B04-BA34-E95620D499E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71C-4B04-BA34-E95620D499E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71C-4B04-BA34-E95620D499E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71C-4B04-BA34-E95620D499E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71C-4B04-BA34-E95620D499E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71C-4B04-BA34-E95620D499E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71C-4B04-BA34-E95620D499EA}"/>
                </c:ext>
              </c:extLst>
            </c:dLbl>
            <c:dLbl>
              <c:idx val="8"/>
              <c:layout>
                <c:manualLayout>
                  <c:x val="-3.2570067777981312E-2"/>
                  <c:y val="-4.84822880585961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A71C-4B04-BA34-E95620D499EA}"/>
                </c:ext>
              </c:extLst>
            </c:dLbl>
            <c:dLbl>
              <c:idx val="9"/>
              <c:layout>
                <c:manualLayout>
                  <c:x val="0"/>
                  <c:y val="1.9392915223438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71C-4B04-BA34-E95620D499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033A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'Sheet1 (2)'!$P$16:$P$25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'Sheet1 (2)'!$Q$16:$Q$25</c:f>
              <c:numCache>
                <c:formatCode>General</c:formatCode>
                <c:ptCount val="10"/>
                <c:pt idx="0">
                  <c:v>429</c:v>
                </c:pt>
                <c:pt idx="1">
                  <c:v>413</c:v>
                </c:pt>
                <c:pt idx="2">
                  <c:v>412</c:v>
                </c:pt>
                <c:pt idx="3">
                  <c:v>406</c:v>
                </c:pt>
                <c:pt idx="4">
                  <c:v>425</c:v>
                </c:pt>
                <c:pt idx="5">
                  <c:v>470</c:v>
                </c:pt>
                <c:pt idx="6">
                  <c:v>485</c:v>
                </c:pt>
                <c:pt idx="7">
                  <c:v>490</c:v>
                </c:pt>
                <c:pt idx="8">
                  <c:v>529</c:v>
                </c:pt>
                <c:pt idx="9">
                  <c:v>449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A71C-4B04-BA34-E95620D499EA}"/>
            </c:ext>
          </c:extLst>
        </c:ser>
        <c:ser>
          <c:idx val="1"/>
          <c:order val="1"/>
          <c:tx>
            <c:strRef>
              <c:f>'Sheet1 (2)'!$R$15</c:f>
              <c:strCache>
                <c:ptCount val="1"/>
                <c:pt idx="0">
                  <c:v>Gonorrhea</c:v>
                </c:pt>
              </c:strCache>
            </c:strRef>
          </c:tx>
          <c:spPr>
            <a:ln w="38100" cap="rnd">
              <a:solidFill>
                <a:srgbClr val="80028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1433176788983521E-2"/>
                  <c:y val="-2.2625067760678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71C-4B04-BA34-E95620D499E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71C-4B04-BA34-E95620D499E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71C-4B04-BA34-E95620D499E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71C-4B04-BA34-E95620D499E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71C-4B04-BA34-E95620D499E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71C-4B04-BA34-E95620D499E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71C-4B04-BA34-E95620D499E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71C-4B04-BA34-E95620D499EA}"/>
                </c:ext>
              </c:extLst>
            </c:dLbl>
            <c:dLbl>
              <c:idx val="8"/>
              <c:layout>
                <c:manualLayout>
                  <c:x val="-3.4566404103315629E-2"/>
                  <c:y val="-5.81787456703152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A71C-4B04-BA34-E95620D499EA}"/>
                </c:ext>
              </c:extLst>
            </c:dLbl>
            <c:dLbl>
              <c:idx val="9"/>
              <c:layout>
                <c:manualLayout>
                  <c:x val="-6.6947548391047581E-4"/>
                  <c:y val="-1.61607626861987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A71C-4B04-BA34-E95620D499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80028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'Sheet1 (2)'!$P$16:$P$25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'Sheet1 (2)'!$R$16:$R$25</c:f>
              <c:numCache>
                <c:formatCode>General</c:formatCode>
                <c:ptCount val="10"/>
                <c:pt idx="0">
                  <c:v>84</c:v>
                </c:pt>
                <c:pt idx="1">
                  <c:v>83</c:v>
                </c:pt>
                <c:pt idx="2">
                  <c:v>81</c:v>
                </c:pt>
                <c:pt idx="3">
                  <c:v>72</c:v>
                </c:pt>
                <c:pt idx="4">
                  <c:v>93</c:v>
                </c:pt>
                <c:pt idx="5">
                  <c:v>115</c:v>
                </c:pt>
                <c:pt idx="6">
                  <c:v>135</c:v>
                </c:pt>
                <c:pt idx="7">
                  <c:v>139</c:v>
                </c:pt>
                <c:pt idx="8">
                  <c:v>161</c:v>
                </c:pt>
                <c:pt idx="9">
                  <c:v>175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A71C-4B04-BA34-E95620D499EA}"/>
            </c:ext>
          </c:extLst>
        </c:ser>
        <c:ser>
          <c:idx val="2"/>
          <c:order val="2"/>
          <c:tx>
            <c:strRef>
              <c:f>'Sheet1 (2)'!$S$15</c:f>
              <c:strCache>
                <c:ptCount val="1"/>
                <c:pt idx="0">
                  <c:v>Syphilis*</c:v>
                </c:pt>
              </c:strCache>
            </c:strRef>
          </c:tx>
          <c:spPr>
            <a:ln w="38100" cap="rnd">
              <a:solidFill>
                <a:srgbClr val="2A593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1324126402929234E-2"/>
                  <c:y val="-9.69645761171934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A71C-4B04-BA34-E95620D499E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A71C-4B04-BA34-E95620D499E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A71C-4B04-BA34-E95620D499E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A71C-4B04-BA34-E95620D499E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A71C-4B04-BA34-E95620D499E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A71C-4B04-BA34-E95620D499E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A71C-4B04-BA34-E95620D499E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A71C-4B04-BA34-E95620D499EA}"/>
                </c:ext>
              </c:extLst>
            </c:dLbl>
            <c:dLbl>
              <c:idx val="8"/>
              <c:layout>
                <c:manualLayout>
                  <c:x val="-3.3015448494840324E-2"/>
                  <c:y val="-5.4946593133075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E-A71C-4B04-BA34-E95620D499EA}"/>
                </c:ext>
              </c:extLst>
            </c:dLbl>
            <c:dLbl>
              <c:idx val="9"/>
              <c:layout>
                <c:manualLayout>
                  <c:x val="8.9040727850032454E-3"/>
                  <c:y val="-2.26250677606781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F-A71C-4B04-BA34-E95620D499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2A5934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'Sheet1 (2)'!$P$16:$P$25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'Sheet1 (2)'!$S$16:$S$25</c:f>
              <c:numCache>
                <c:formatCode>General</c:formatCode>
                <c:ptCount val="10"/>
                <c:pt idx="0">
                  <c:v>4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7</c:v>
                </c:pt>
                <c:pt idx="6">
                  <c:v>10</c:v>
                </c:pt>
                <c:pt idx="7">
                  <c:v>9</c:v>
                </c:pt>
                <c:pt idx="8">
                  <c:v>10</c:v>
                </c:pt>
                <c:pt idx="9">
                  <c:v>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0-A71C-4B04-BA34-E95620D499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77866536"/>
        <c:axId val="477866864"/>
      </c:lineChart>
      <c:catAx>
        <c:axId val="477866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1F2023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77866864"/>
        <c:crosses val="autoZero"/>
        <c:auto val="1"/>
        <c:lblAlgn val="ctr"/>
        <c:lblOffset val="100"/>
        <c:noMultiLvlLbl val="0"/>
      </c:catAx>
      <c:valAx>
        <c:axId val="4778668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778665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363227323857249E-2"/>
          <c:y val="0.14001866433362498"/>
          <c:w val="0.83985418489355512"/>
          <c:h val="0.63854243219597562"/>
        </c:manualLayout>
      </c:layout>
      <c:lineChart>
        <c:grouping val="stacked"/>
        <c:varyColors val="0"/>
        <c:ser>
          <c:idx val="0"/>
          <c:order val="0"/>
          <c:tx>
            <c:strRef>
              <c:f>'ChlamydiaCases&amp;Rate2016-2020'!$H$2</c:f>
              <c:strCache>
                <c:ptCount val="1"/>
                <c:pt idx="0">
                  <c:v>Male</c:v>
                </c:pt>
              </c:strCache>
            </c:strRef>
          </c:tx>
          <c:spPr>
            <a:ln w="57150" cap="rnd">
              <a:solidFill>
                <a:srgbClr val="0033A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7340067340067353E-2"/>
                  <c:y val="-1.041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CD9-4DD2-B5CF-8A3E1F98079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CD9-4DD2-B5CF-8A3E1F98079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CD9-4DD2-B5CF-8A3E1F980799}"/>
                </c:ext>
              </c:extLst>
            </c:dLbl>
            <c:dLbl>
              <c:idx val="3"/>
              <c:layout>
                <c:manualLayout>
                  <c:x val="-2.3569023569023569E-2"/>
                  <c:y val="-5.20833333333333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CD9-4DD2-B5CF-8A3E1F9807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0033A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'ChlamydiaCases&amp;Rate2016-2020'!$G$3:$G$7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'ChlamydiaCases&amp;Rate2016-2020'!$H$3:$H$7</c:f>
              <c:numCache>
                <c:formatCode>General</c:formatCode>
                <c:ptCount val="5"/>
                <c:pt idx="0">
                  <c:v>293</c:v>
                </c:pt>
                <c:pt idx="1">
                  <c:v>313</c:v>
                </c:pt>
                <c:pt idx="2">
                  <c:v>326</c:v>
                </c:pt>
                <c:pt idx="3">
                  <c:v>350</c:v>
                </c:pt>
                <c:pt idx="4">
                  <c:v>286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CD9-4DD2-B5CF-8A3E1F980799}"/>
            </c:ext>
          </c:extLst>
        </c:ser>
        <c:ser>
          <c:idx val="1"/>
          <c:order val="1"/>
          <c:tx>
            <c:strRef>
              <c:f>'ChlamydiaCases&amp;Rate2016-2020'!$I$2</c:f>
              <c:strCache>
                <c:ptCount val="1"/>
                <c:pt idx="0">
                  <c:v>Female</c:v>
                </c:pt>
              </c:strCache>
            </c:strRef>
          </c:tx>
          <c:spPr>
            <a:ln w="57150" cap="rnd">
              <a:solidFill>
                <a:srgbClr val="80008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565656565656566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CD9-4DD2-B5CF-8A3E1F98079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CD9-4DD2-B5CF-8A3E1F98079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CD9-4DD2-B5CF-8A3E1F980799}"/>
                </c:ext>
              </c:extLst>
            </c:dLbl>
            <c:dLbl>
              <c:idx val="3"/>
              <c:layout>
                <c:manualLayout>
                  <c:x val="-3.3670033670033794E-2"/>
                  <c:y val="-5.2083333333333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CD9-4DD2-B5CF-8A3E1F9807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80008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'ChlamydiaCases&amp;Rate2016-2020'!$G$3:$G$7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'ChlamydiaCases&amp;Rate2016-2020'!$I$3:$I$7</c:f>
              <c:numCache>
                <c:formatCode>General</c:formatCode>
                <c:ptCount val="5"/>
                <c:pt idx="0">
                  <c:v>644</c:v>
                </c:pt>
                <c:pt idx="1">
                  <c:v>654</c:v>
                </c:pt>
                <c:pt idx="2">
                  <c:v>651</c:v>
                </c:pt>
                <c:pt idx="3">
                  <c:v>704</c:v>
                </c:pt>
                <c:pt idx="4">
                  <c:v>608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6CD9-4DD2-B5CF-8A3E1F9807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3917000"/>
        <c:axId val="453917656"/>
      </c:lineChart>
      <c:catAx>
        <c:axId val="45391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3917656"/>
        <c:crosses val="autoZero"/>
        <c:auto val="1"/>
        <c:lblAlgn val="ctr"/>
        <c:lblOffset val="100"/>
        <c:noMultiLvlLbl val="0"/>
      </c:catAx>
      <c:valAx>
        <c:axId val="4539176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539170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 b="1">
          <a:solidFill>
            <a:srgbClr val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866811291445711E-2"/>
          <c:y val="0.12716802348858935"/>
          <c:w val="0.94003588837109642"/>
          <c:h val="0.60241403087325951"/>
        </c:manualLayout>
      </c:layout>
      <c:lineChart>
        <c:grouping val="standard"/>
        <c:varyColors val="0"/>
        <c:ser>
          <c:idx val="0"/>
          <c:order val="0"/>
          <c:tx>
            <c:strRef>
              <c:f>'ChlamydiaCases&amp;Rate2016-2020'!$U$12</c:f>
              <c:strCache>
                <c:ptCount val="1"/>
                <c:pt idx="0">
                  <c:v>15-19</c:v>
                </c:pt>
              </c:strCache>
            </c:strRef>
          </c:tx>
          <c:spPr>
            <a:ln w="57150" cap="rnd">
              <a:solidFill>
                <a:srgbClr val="80008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2083333333333651E-3"/>
                  <c:y val="-3.672316384180791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1,852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C142-47D8-8551-F96D3EF1637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142-47D8-8551-F96D3EF1637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142-47D8-8551-F96D3EF16375}"/>
                </c:ext>
              </c:extLst>
            </c:dLbl>
            <c:dLbl>
              <c:idx val="3"/>
              <c:layout>
                <c:manualLayout>
                  <c:x val="-5.208333333333333E-3"/>
                  <c:y val="-3.67231638418079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2,061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C142-47D8-8551-F96D3EF16375}"/>
                </c:ext>
              </c:extLst>
            </c:dLbl>
            <c:dLbl>
              <c:idx val="4"/>
              <c:layout>
                <c:manualLayout>
                  <c:x val="-2.7777777777777776E-2"/>
                  <c:y val="-5.084745762711869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1,852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C142-47D8-8551-F96D3EF163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80008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'ChlamydiaCases&amp;Rate2016-2020'!$T$13:$T$17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'ChlamydiaCases&amp;Rate2016-2020'!$U$13:$U$17</c:f>
              <c:numCache>
                <c:formatCode>General</c:formatCode>
                <c:ptCount val="5"/>
                <c:pt idx="0">
                  <c:v>1852</c:v>
                </c:pt>
                <c:pt idx="1">
                  <c:v>1836</c:v>
                </c:pt>
                <c:pt idx="2">
                  <c:v>1881</c:v>
                </c:pt>
                <c:pt idx="3">
                  <c:v>2061</c:v>
                </c:pt>
                <c:pt idx="4" formatCode="0">
                  <c:v>1852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142-47D8-8551-F96D3EF16375}"/>
            </c:ext>
          </c:extLst>
        </c:ser>
        <c:ser>
          <c:idx val="1"/>
          <c:order val="1"/>
          <c:tx>
            <c:strRef>
              <c:f>'ChlamydiaCases&amp;Rate2016-2020'!$V$12</c:f>
              <c:strCache>
                <c:ptCount val="1"/>
                <c:pt idx="0">
                  <c:v>20-24</c:v>
                </c:pt>
              </c:strCache>
            </c:strRef>
          </c:tx>
          <c:spPr>
            <a:ln w="57150" cap="flat">
              <a:solidFill>
                <a:srgbClr val="0033A1"/>
              </a:solidFill>
              <a:bevel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7361111111111112E-2"/>
                  <c:y val="-5.084745762711864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2,612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C142-47D8-8551-F96D3EF1637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142-47D8-8551-F96D3EF1637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142-47D8-8551-F96D3EF16375}"/>
                </c:ext>
              </c:extLst>
            </c:dLbl>
            <c:dLbl>
              <c:idx val="3"/>
              <c:layout>
                <c:manualLayout>
                  <c:x val="-1.736111111111111E-3"/>
                  <c:y val="-4.51977401129943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2,823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C142-47D8-8551-F96D3EF16375}"/>
                </c:ext>
              </c:extLst>
            </c:dLbl>
            <c:dLbl>
              <c:idx val="4"/>
              <c:layout>
                <c:manualLayout>
                  <c:x val="-5.7291666666666664E-2"/>
                  <c:y val="-4.51977401129943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2,521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C142-47D8-8551-F96D3EF163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0033A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'ChlamydiaCases&amp;Rate2016-2020'!$T$13:$T$17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'ChlamydiaCases&amp;Rate2016-2020'!$V$13:$V$17</c:f>
              <c:numCache>
                <c:formatCode>General</c:formatCode>
                <c:ptCount val="5"/>
                <c:pt idx="0">
                  <c:v>2612</c:v>
                </c:pt>
                <c:pt idx="1">
                  <c:v>2667</c:v>
                </c:pt>
                <c:pt idx="2">
                  <c:v>2629</c:v>
                </c:pt>
                <c:pt idx="3">
                  <c:v>2823</c:v>
                </c:pt>
                <c:pt idx="4" formatCode="0">
                  <c:v>2521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142-47D8-8551-F96D3EF16375}"/>
            </c:ext>
          </c:extLst>
        </c:ser>
        <c:ser>
          <c:idx val="2"/>
          <c:order val="2"/>
          <c:tx>
            <c:strRef>
              <c:f>'ChlamydiaCases&amp;Rate2016-2020'!$W$12</c:f>
              <c:strCache>
                <c:ptCount val="1"/>
                <c:pt idx="0">
                  <c:v>25-29</c:v>
                </c:pt>
              </c:strCache>
            </c:strRef>
          </c:tx>
          <c:spPr>
            <a:ln w="57150" cap="rnd">
              <a:solidFill>
                <a:srgbClr val="2A593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9444444444444441E-3"/>
                  <c:y val="-3.954802259887010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1,258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C142-47D8-8551-F96D3EF1637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142-47D8-8551-F96D3EF1637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142-47D8-8551-F96D3EF16375}"/>
                </c:ext>
              </c:extLst>
            </c:dLbl>
            <c:dLbl>
              <c:idx val="3"/>
              <c:layout>
                <c:manualLayout>
                  <c:x val="0"/>
                  <c:y val="-2.824858757062146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1,394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C142-47D8-8551-F96D3EF16375}"/>
                </c:ext>
              </c:extLst>
            </c:dLbl>
            <c:dLbl>
              <c:idx val="4"/>
              <c:layout>
                <c:manualLayout>
                  <c:x val="-3.2986111111111112E-2"/>
                  <c:y val="-4.51977401129943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1,229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C142-47D8-8551-F96D3EF163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2A5934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'ChlamydiaCases&amp;Rate2016-2020'!$T$13:$T$17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'ChlamydiaCases&amp;Rate2016-2020'!$W$13:$W$17</c:f>
              <c:numCache>
                <c:formatCode>General</c:formatCode>
                <c:ptCount val="5"/>
                <c:pt idx="0">
                  <c:v>1258</c:v>
                </c:pt>
                <c:pt idx="1">
                  <c:v>1324</c:v>
                </c:pt>
                <c:pt idx="2">
                  <c:v>1349</c:v>
                </c:pt>
                <c:pt idx="3">
                  <c:v>1394</c:v>
                </c:pt>
                <c:pt idx="4" formatCode="0">
                  <c:v>1229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142-47D8-8551-F96D3EF16375}"/>
            </c:ext>
          </c:extLst>
        </c:ser>
        <c:ser>
          <c:idx val="3"/>
          <c:order val="3"/>
          <c:tx>
            <c:strRef>
              <c:f>'ChlamydiaCases&amp;Rate2016-2020'!$X$12</c:f>
              <c:strCache>
                <c:ptCount val="1"/>
                <c:pt idx="0">
                  <c:v>30-39</c:v>
                </c:pt>
              </c:strCache>
            </c:strRef>
          </c:tx>
          <c:spPr>
            <a:ln w="63500" cap="rnd">
              <a:solidFill>
                <a:schemeClr val="tx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1.736111111111111E-3"/>
                  <c:y val="-3.954802259887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C142-47D8-8551-F96D3EF1637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142-47D8-8551-F96D3EF1637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142-47D8-8551-F96D3EF16375}"/>
                </c:ext>
              </c:extLst>
            </c:dLbl>
            <c:dLbl>
              <c:idx val="3"/>
              <c:layout>
                <c:manualLayout>
                  <c:x val="1.3888888888888888E-2"/>
                  <c:y val="-2.259887005649722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1,059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C-C142-47D8-8551-F96D3EF16375}"/>
                </c:ext>
              </c:extLst>
            </c:dLbl>
            <c:dLbl>
              <c:idx val="4"/>
              <c:layout>
                <c:manualLayout>
                  <c:x val="-1.5625E-2"/>
                  <c:y val="-3.38983050847458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D-C142-47D8-8551-F96D3EF163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5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'ChlamydiaCases&amp;Rate2016-2020'!$T$13:$T$17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'ChlamydiaCases&amp;Rate2016-2020'!$X$13:$X$17</c:f>
              <c:numCache>
                <c:formatCode>General</c:formatCode>
                <c:ptCount val="5"/>
                <c:pt idx="0">
                  <c:v>832</c:v>
                </c:pt>
                <c:pt idx="1">
                  <c:v>928</c:v>
                </c:pt>
                <c:pt idx="2">
                  <c:v>964</c:v>
                </c:pt>
                <c:pt idx="3">
                  <c:v>1059</c:v>
                </c:pt>
                <c:pt idx="4" formatCode="0">
                  <c:v>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142-47D8-8551-F96D3EF16375}"/>
            </c:ext>
          </c:extLst>
        </c:ser>
        <c:ser>
          <c:idx val="4"/>
          <c:order val="4"/>
          <c:tx>
            <c:strRef>
              <c:f>'ChlamydiaCases&amp;Rate2016-2020'!$Y$12</c:f>
              <c:strCache>
                <c:ptCount val="1"/>
                <c:pt idx="0">
                  <c:v>40-49</c:v>
                </c:pt>
              </c:strCache>
            </c:strRef>
          </c:tx>
          <c:spPr>
            <a:ln w="571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9444444444444441E-3"/>
                  <c:y val="-3.954802259887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C142-47D8-8551-F96D3EF1637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142-47D8-8551-F96D3EF1637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142-47D8-8551-F96D3EF16375}"/>
                </c:ext>
              </c:extLst>
            </c:dLbl>
            <c:dLbl>
              <c:idx val="3"/>
              <c:layout>
                <c:manualLayout>
                  <c:x val="-1.5625000000000128E-2"/>
                  <c:y val="-4.519774011299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C142-47D8-8551-F96D3EF16375}"/>
                </c:ext>
              </c:extLst>
            </c:dLbl>
            <c:dLbl>
              <c:idx val="4"/>
              <c:layout>
                <c:manualLayout>
                  <c:x val="-1.9097222222222224E-2"/>
                  <c:y val="-4.2372881355932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C142-47D8-8551-F96D3EF163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2A5934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'ChlamydiaCases&amp;Rate2016-2020'!$T$13:$T$17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'ChlamydiaCases&amp;Rate2016-2020'!$Y$13:$Y$17</c:f>
              <c:numCache>
                <c:formatCode>General</c:formatCode>
                <c:ptCount val="5"/>
                <c:pt idx="0">
                  <c:v>159</c:v>
                </c:pt>
                <c:pt idx="1">
                  <c:v>174</c:v>
                </c:pt>
                <c:pt idx="2">
                  <c:v>171</c:v>
                </c:pt>
                <c:pt idx="3">
                  <c:v>212</c:v>
                </c:pt>
                <c:pt idx="4" formatCode="0">
                  <c:v>220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142-47D8-8551-F96D3EF163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72740456"/>
        <c:axId val="472736848"/>
      </c:lineChart>
      <c:catAx>
        <c:axId val="472740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72736848"/>
        <c:crosses val="autoZero"/>
        <c:auto val="1"/>
        <c:lblAlgn val="ctr"/>
        <c:lblOffset val="100"/>
        <c:noMultiLvlLbl val="0"/>
      </c:catAx>
      <c:valAx>
        <c:axId val="4727368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72740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rgbClr val="000000"/>
          </a:solidFill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'ChlamydiaCases&amp;Rate2016-2020'!$L$2</c:f>
              <c:strCache>
                <c:ptCount val="1"/>
                <c:pt idx="0">
                  <c:v>White</c:v>
                </c:pt>
              </c:strCache>
            </c:strRef>
          </c:tx>
          <c:spPr>
            <a:ln w="57150" cap="rnd">
              <a:solidFill>
                <a:srgbClr val="207C88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8.5271317829457363E-2"/>
                  <c:y val="9.80392156862733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A888-462F-8B94-0640C525094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A888-462F-8B94-0640C525094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A888-462F-8B94-0640C525094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A888-462F-8B94-0640C5250941}"/>
                </c:ext>
              </c:extLst>
            </c:dLbl>
            <c:dLbl>
              <c:idx val="4"/>
              <c:layout>
                <c:manualLayout>
                  <c:x val="9.6899224806200127E-3"/>
                  <c:y val="2.94117647058823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A888-462F-8B94-0640C52509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07C88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'ChlamydiaCases&amp;Rate2016-2020'!$K$3:$K$7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'ChlamydiaCases&amp;Rate2016-2020'!$L$3:$L$7</c:f>
              <c:numCache>
                <c:formatCode>General</c:formatCode>
                <c:ptCount val="5"/>
                <c:pt idx="0">
                  <c:v>225</c:v>
                </c:pt>
                <c:pt idx="1">
                  <c:v>236</c:v>
                </c:pt>
                <c:pt idx="2">
                  <c:v>252</c:v>
                </c:pt>
                <c:pt idx="3">
                  <c:v>265</c:v>
                </c:pt>
                <c:pt idx="4">
                  <c:v>197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888-462F-8B94-0640C5250941}"/>
            </c:ext>
          </c:extLst>
        </c:ser>
        <c:ser>
          <c:idx val="1"/>
          <c:order val="1"/>
          <c:tx>
            <c:strRef>
              <c:f>'ChlamydiaCases&amp;Rate2016-2020'!$M$2</c:f>
              <c:strCache>
                <c:ptCount val="1"/>
                <c:pt idx="0">
                  <c:v>Black</c:v>
                </c:pt>
              </c:strCache>
            </c:strRef>
          </c:tx>
          <c:spPr>
            <a:ln w="57150" cap="rnd">
              <a:solidFill>
                <a:srgbClr val="80008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2.7131782945736416E-2"/>
                  <c:y val="-5.2287581699346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888-462F-8B94-0640C525094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888-462F-8B94-0640C525094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888-462F-8B94-0640C5250941}"/>
                </c:ext>
              </c:extLst>
            </c:dLbl>
            <c:dLbl>
              <c:idx val="3"/>
              <c:layout>
                <c:manualLayout>
                  <c:x val="-5.8139534883722352E-3"/>
                  <c:y val="-3.26797385620915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888-462F-8B94-0640C52509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80008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'ChlamydiaCases&amp;Rate2016-2020'!$K$3:$K$7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'ChlamydiaCases&amp;Rate2016-2020'!$M$3:$M$7</c:f>
              <c:numCache>
                <c:formatCode>General</c:formatCode>
                <c:ptCount val="5"/>
                <c:pt idx="0">
                  <c:v>2055</c:v>
                </c:pt>
                <c:pt idx="1">
                  <c:v>2092</c:v>
                </c:pt>
                <c:pt idx="2">
                  <c:v>2631</c:v>
                </c:pt>
                <c:pt idx="3">
                  <c:v>2911</c:v>
                </c:pt>
                <c:pt idx="4" formatCode="#,##0">
                  <c:v>2029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888-462F-8B94-0640C5250941}"/>
            </c:ext>
          </c:extLst>
        </c:ser>
        <c:ser>
          <c:idx val="2"/>
          <c:order val="2"/>
          <c:tx>
            <c:strRef>
              <c:f>'ChlamydiaCases&amp;Rate2016-2020'!$N$2</c:f>
              <c:strCache>
                <c:ptCount val="1"/>
                <c:pt idx="0">
                  <c:v>American Indian</c:v>
                </c:pt>
              </c:strCache>
            </c:strRef>
          </c:tx>
          <c:spPr>
            <a:ln w="57150" cap="rnd">
              <a:solidFill>
                <a:srgbClr val="0033A1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3.875968992248062E-3"/>
                  <c:y val="-5.88235294117647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A888-462F-8B94-0640C525094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888-462F-8B94-0640C525094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A888-462F-8B94-0640C5250941}"/>
                </c:ext>
              </c:extLst>
            </c:dLbl>
            <c:dLbl>
              <c:idx val="3"/>
              <c:layout>
                <c:manualLayout>
                  <c:x val="-5.8139534883722352E-3"/>
                  <c:y val="-5.2287581699346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888-462F-8B94-0640C5250941}"/>
                </c:ext>
              </c:extLst>
            </c:dLbl>
            <c:dLbl>
              <c:idx val="4"/>
              <c:layout>
                <c:manualLayout>
                  <c:x val="7.7519379844961239E-3"/>
                  <c:y val="-4.57516339869282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A888-462F-8B94-0640C52509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33A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'ChlamydiaCases&amp;Rate2016-2020'!$K$3:$K$7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'ChlamydiaCases&amp;Rate2016-2020'!$N$3:$N$7</c:f>
              <c:numCache>
                <c:formatCode>General</c:formatCode>
                <c:ptCount val="5"/>
                <c:pt idx="0">
                  <c:v>528</c:v>
                </c:pt>
                <c:pt idx="1">
                  <c:v>605</c:v>
                </c:pt>
                <c:pt idx="2">
                  <c:v>673</c:v>
                </c:pt>
                <c:pt idx="3">
                  <c:v>758</c:v>
                </c:pt>
                <c:pt idx="4">
                  <c:v>423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888-462F-8B94-0640C5250941}"/>
            </c:ext>
          </c:extLst>
        </c:ser>
        <c:ser>
          <c:idx val="3"/>
          <c:order val="3"/>
          <c:tx>
            <c:strRef>
              <c:f>'ChlamydiaCases&amp;Rate2016-2020'!$O$2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 w="57150" cap="rnd">
              <a:solidFill>
                <a:srgbClr val="2A5034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8.5271317829457363E-2"/>
                  <c:y val="-2.94117647058823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A888-462F-8B94-0640C525094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A888-462F-8B94-0640C525094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A888-462F-8B94-0640C5250941}"/>
                </c:ext>
              </c:extLst>
            </c:dLbl>
            <c:dLbl>
              <c:idx val="3"/>
              <c:layout>
                <c:manualLayout>
                  <c:x val="-5.8139534883722352E-3"/>
                  <c:y val="-2.61437908496732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A888-462F-8B94-0640C5250941}"/>
                </c:ext>
              </c:extLst>
            </c:dLbl>
            <c:dLbl>
              <c:idx val="4"/>
              <c:layout>
                <c:manualLayout>
                  <c:x val="7.7519379844961239E-3"/>
                  <c:y val="-1.9607843137254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A888-462F-8B94-0640C52509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A5034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'ChlamydiaCases&amp;Rate2016-2020'!$K$3:$K$7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'ChlamydiaCases&amp;Rate2016-2020'!$O$3:$O$7</c:f>
              <c:numCache>
                <c:formatCode>General</c:formatCode>
                <c:ptCount val="5"/>
                <c:pt idx="0">
                  <c:v>309</c:v>
                </c:pt>
                <c:pt idx="1">
                  <c:v>323</c:v>
                </c:pt>
                <c:pt idx="2">
                  <c:v>339</c:v>
                </c:pt>
                <c:pt idx="3">
                  <c:v>410</c:v>
                </c:pt>
                <c:pt idx="4">
                  <c:v>189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888-462F-8B94-0640C52509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3876984"/>
        <c:axId val="453877312"/>
      </c:lineChart>
      <c:catAx>
        <c:axId val="453876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3877312"/>
        <c:crosses val="autoZero"/>
        <c:auto val="1"/>
        <c:lblAlgn val="ctr"/>
        <c:lblOffset val="100"/>
        <c:noMultiLvlLbl val="0"/>
      </c:catAx>
      <c:valAx>
        <c:axId val="4538773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3876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0000"/>
          </a:solidFill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037735849056603E-2"/>
          <c:y val="0.20032316272965883"/>
          <c:w val="0.79245283018867929"/>
          <c:h val="0.67333356767904007"/>
        </c:manualLayout>
      </c:layout>
      <c:lineChart>
        <c:grouping val="standard"/>
        <c:varyColors val="0"/>
        <c:ser>
          <c:idx val="0"/>
          <c:order val="0"/>
          <c:tx>
            <c:strRef>
              <c:f>'GonorrheaCase&amp;Rate2016-2020 '!$I$2</c:f>
              <c:strCache>
                <c:ptCount val="1"/>
                <c:pt idx="0">
                  <c:v>Male</c:v>
                </c:pt>
              </c:strCache>
            </c:strRef>
          </c:tx>
          <c:spPr>
            <a:ln w="57150" cap="rnd">
              <a:solidFill>
                <a:srgbClr val="0033A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455591046402219E-2"/>
                  <c:y val="-1.48809523809524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802-4767-81A3-9C05CF69F8B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02-4767-81A3-9C05CF69F8B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802-4767-81A3-9C05CF69F8B9}"/>
                </c:ext>
              </c:extLst>
            </c:dLbl>
            <c:dLbl>
              <c:idx val="3"/>
              <c:layout>
                <c:manualLayout>
                  <c:x val="-3.6949685534591194E-2"/>
                  <c:y val="-4.76190476190476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802-4767-81A3-9C05CF69F8B9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183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802-4767-81A3-9C05CF69F8B9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0033A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'GonorrheaCase&amp;Rate2016-2020 '!$H$3:$H$7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'GonorrheaCase&amp;Rate2016-2020 '!$I$3:$I$7</c:f>
              <c:numCache>
                <c:formatCode>General</c:formatCode>
                <c:ptCount val="5"/>
                <c:pt idx="0">
                  <c:v>117</c:v>
                </c:pt>
                <c:pt idx="1">
                  <c:v>140</c:v>
                </c:pt>
                <c:pt idx="2">
                  <c:v>149</c:v>
                </c:pt>
                <c:pt idx="3">
                  <c:v>170</c:v>
                </c:pt>
                <c:pt idx="4">
                  <c:v>184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802-4767-81A3-9C05CF69F8B9}"/>
            </c:ext>
          </c:extLst>
        </c:ser>
        <c:ser>
          <c:idx val="1"/>
          <c:order val="1"/>
          <c:tx>
            <c:strRef>
              <c:f>'GonorrheaCase&amp;Rate2016-2020 '!$J$2</c:f>
              <c:strCache>
                <c:ptCount val="1"/>
                <c:pt idx="0">
                  <c:v>Female</c:v>
                </c:pt>
              </c:strCache>
            </c:strRef>
          </c:tx>
          <c:spPr>
            <a:ln w="57150" cap="rnd">
              <a:solidFill>
                <a:srgbClr val="80008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6128237508047347E-2"/>
                  <c:y val="2.67857142857142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802-4767-81A3-9C05CF69F8B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802-4767-81A3-9C05CF69F8B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802-4767-81A3-9C05CF69F8B9}"/>
                </c:ext>
              </c:extLst>
            </c:dLbl>
            <c:dLbl>
              <c:idx val="3"/>
              <c:layout>
                <c:manualLayout>
                  <c:x val="-2.7515723270440252E-2"/>
                  <c:y val="6.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802-4767-81A3-9C05CF69F8B9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80008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'GonorrheaCase&amp;Rate2016-2020 '!$H$3:$H$7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'GonorrheaCase&amp;Rate2016-2020 '!$J$3:$J$7</c:f>
              <c:numCache>
                <c:formatCode>General</c:formatCode>
                <c:ptCount val="5"/>
                <c:pt idx="0">
                  <c:v>113</c:v>
                </c:pt>
                <c:pt idx="1">
                  <c:v>130</c:v>
                </c:pt>
                <c:pt idx="2">
                  <c:v>129</c:v>
                </c:pt>
                <c:pt idx="3">
                  <c:v>151</c:v>
                </c:pt>
                <c:pt idx="4">
                  <c:v>166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0802-4767-81A3-9C05CF69F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8042832"/>
        <c:axId val="208049064"/>
      </c:lineChart>
      <c:catAx>
        <c:axId val="208042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8049064"/>
        <c:crosses val="autoZero"/>
        <c:auto val="1"/>
        <c:lblAlgn val="ctr"/>
        <c:lblOffset val="100"/>
        <c:noMultiLvlLbl val="0"/>
      </c:catAx>
      <c:valAx>
        <c:axId val="2080490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804283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rgbClr val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cs:styleClr val="auto"/>
    </cs:fontRef>
    <cs:spPr/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915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0.59965</cdr:x>
      <cdr:y>0.35012</cdr:y>
    </cdr:from>
    <cdr:to>
      <cdr:x>0.90734</cdr:x>
      <cdr:y>0.41407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752114" y="1656504"/>
          <a:ext cx="2438400" cy="3025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 smtClean="0">
              <a:solidFill>
                <a:srgbClr val="000000"/>
              </a:solidFill>
            </a:rPr>
            <a:t>37.9% Increase since 2014</a:t>
          </a:r>
          <a:endParaRPr lang="en-US" sz="1400" dirty="0">
            <a:solidFill>
              <a:srgbClr val="0000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0.89815</cdr:x>
      <cdr:y>0.52308</cdr:y>
    </cdr:from>
    <cdr:to>
      <cdr:x>1</cdr:x>
      <cdr:y>0.61539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91400" y="2590800"/>
          <a:ext cx="838200" cy="4572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300" b="1" dirty="0" smtClean="0">
            <a:solidFill>
              <a:srgbClr val="80008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en-US" sz="1600" b="1" dirty="0" smtClean="0">
              <a:solidFill>
                <a:srgbClr val="80008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Female</a:t>
          </a:r>
          <a:endParaRPr lang="en-US" sz="1600" b="1" dirty="0">
            <a:solidFill>
              <a:srgbClr val="80008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485464D-1862-412D-8549-A8EADB0A0945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2259B3E-6256-4D05-8F2B-3DB112AF56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84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4DEBBF1-4595-45D2-9A10-2AF2BF55CBD2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B89D311-1CBB-4CB2-A6E8-7AB25D53B5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578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33083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</a:t>
            </a:r>
            <a:r>
              <a:rPr lang="en-US" baseline="0" dirty="0" smtClean="0"/>
              <a:t> is increase in all age group but steady increase is seen at age group 30-39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9D311-1CBB-4CB2-A6E8-7AB25D53B5CD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527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le Slide">
    <p:bg>
      <p:bgPr>
        <a:gradFill flip="none" rotWithShape="1">
          <a:gsLst>
            <a:gs pos="0">
              <a:srgbClr val="E1E1E1"/>
            </a:gs>
            <a:gs pos="100000">
              <a:srgbClr val="585858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3" y="-30479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ln>
              <a:solidFill>
                <a:srgbClr val="003D78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cxnSpLocks noChangeAspect="1"/>
            </p:cNvCxnSpPr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ln>
              <a:solidFill>
                <a:srgbClr val="003D78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ln>
              <a:solidFill>
                <a:srgbClr val="003D78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ln>
              <a:solidFill>
                <a:srgbClr val="003D78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ln>
              <a:solidFill>
                <a:srgbClr val="003D78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ln>
              <a:solidFill>
                <a:srgbClr val="003D78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ln>
              <a:solidFill>
                <a:srgbClr val="003D78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ln>
              <a:solidFill>
                <a:srgbClr val="003D78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ln>
              <a:solidFill>
                <a:srgbClr val="003D78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ln>
              <a:solidFill>
                <a:srgbClr val="003D78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ln>
              <a:solidFill>
                <a:srgbClr val="003D78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  <a:ln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-182880" y="2006601"/>
            <a:ext cx="9509760" cy="4206240"/>
          </a:xfrm>
          <a:prstGeom prst="rect">
            <a:avLst/>
          </a:prstGeom>
          <a:solidFill>
            <a:srgbClr val="003D78"/>
          </a:solidFill>
          <a:ln>
            <a:solidFill>
              <a:srgbClr val="003D78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62083" y="4891570"/>
            <a:ext cx="8819834" cy="1185380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000" spc="-30" baseline="0">
                <a:solidFill>
                  <a:srgbClr val="FFFFFF"/>
                </a:solidFill>
                <a:latin typeface="+mn-lt"/>
                <a:cs typeface="Microsoft Sans Serif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Presenter’s Name, Job Title</a:t>
            </a:r>
            <a:br>
              <a:rPr lang="en-US" dirty="0" smtClean="0"/>
            </a:br>
            <a:r>
              <a:rPr lang="en-US" dirty="0" smtClean="0"/>
              <a:t>Date of Presentation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 hasCustomPrompt="1"/>
          </p:nvPr>
        </p:nvSpPr>
        <p:spPr>
          <a:xfrm>
            <a:off x="162084" y="2133600"/>
            <a:ext cx="8819833" cy="2751533"/>
          </a:xfrm>
        </p:spPr>
        <p:txBody>
          <a:bodyPr anchor="b">
            <a:noAutofit/>
          </a:bodyPr>
          <a:lstStyle>
            <a:lvl1pPr>
              <a:defRPr sz="4000" b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52" y="6318885"/>
            <a:ext cx="2269621" cy="4572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1440" y="2098041"/>
            <a:ext cx="8961120" cy="4023360"/>
          </a:xfrm>
          <a:prstGeom prst="rect">
            <a:avLst/>
          </a:prstGeom>
          <a:noFill/>
          <a:ln w="28575">
            <a:solidFill>
              <a:srgbClr val="B0FA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64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dia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861BFF-92AD-4B19-9909-DA3357BA77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705350"/>
            <a:ext cx="8229600" cy="731520"/>
          </a:xfrm>
        </p:spPr>
        <p:txBody>
          <a:bodyPr anchor="b">
            <a:noAutofit/>
          </a:bodyPr>
          <a:lstStyle>
            <a:lvl1pPr algn="l">
              <a:defRPr sz="2000" b="1"/>
            </a:lvl1pPr>
          </a:lstStyle>
          <a:p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5443536"/>
            <a:ext cx="8229600" cy="82296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add description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1" hasCustomPrompt="1"/>
          </p:nvPr>
        </p:nvSpPr>
        <p:spPr>
          <a:xfrm>
            <a:off x="457200" y="533400"/>
            <a:ext cx="82296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an icon to insert table, chart, SmartArt graphic, picture, or media clip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74947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dia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861BFF-92AD-4B19-9909-DA3357BA77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Content Placeholder 4"/>
          <p:cNvSpPr>
            <a:spLocks noGrp="1"/>
          </p:cNvSpPr>
          <p:nvPr>
            <p:ph sz="quarter" idx="11" hasCustomPrompt="1"/>
          </p:nvPr>
        </p:nvSpPr>
        <p:spPr>
          <a:xfrm>
            <a:off x="457200" y="274319"/>
            <a:ext cx="8229600" cy="594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an icon to insert table, chart, SmartArt graphic, picture, or media clip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39822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unga" panose="020B0502040204020203" pitchFamily="34" charset="0"/>
                <a:cs typeface="Tunga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5B184-A062-4D13-B25A-EF498B63B0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749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unga" panose="020B0502040204020203" pitchFamily="34" charset="0"/>
                <a:cs typeface="Tunga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5B184-A062-4D13-B25A-EF498B63B0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07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unga" panose="020B0502040204020203" pitchFamily="34" charset="0"/>
                <a:cs typeface="Tunga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5B184-A062-4D13-B25A-EF498B63B0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0683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unga" panose="020B0502040204020203" pitchFamily="34" charset="0"/>
                <a:cs typeface="Tunga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5B184-A062-4D13-B25A-EF498B63B0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220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Calisto MT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543800" cy="1143000"/>
          </a:xfrm>
        </p:spPr>
        <p:txBody>
          <a:bodyPr/>
          <a:lstStyle>
            <a:lvl1pPr>
              <a:defRPr sz="4400">
                <a:latin typeface="Tunga" panose="020B0502040204020203" pitchFamily="34" charset="0"/>
                <a:cs typeface="Tunga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7BF76-1942-4EFE-AA29-82442E406B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3723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C8A41-98A0-491F-91E6-F99F7C0BFB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5595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49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49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5043F-A88E-4919-9C29-BF20CB587C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182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B637B-4BBF-4421-A6CE-57761E642D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94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709928"/>
            <a:ext cx="8229600" cy="4572000"/>
          </a:xfrm>
        </p:spPr>
        <p:txBody>
          <a:bodyPr/>
          <a:lstStyle/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11326"/>
            <a:ext cx="2133600" cy="365125"/>
          </a:xfrm>
          <a:prstGeom prst="rect">
            <a:avLst/>
          </a:prstGeom>
        </p:spPr>
        <p:txBody>
          <a:bodyPr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3861BFF-92AD-4B19-9909-DA3357BA77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83950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87" y="533400"/>
            <a:ext cx="3008313" cy="990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533400"/>
            <a:ext cx="4572000" cy="5592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6487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B5B03-9CA8-4AA0-BC83-D95F222CFE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0939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2A6E-78CD-4568-91EB-87CA3A69EE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835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Break">
    <p:bg>
      <p:bgPr>
        <a:gradFill>
          <a:gsLst>
            <a:gs pos="0">
              <a:srgbClr val="FCFCFC"/>
            </a:gs>
            <a:gs pos="100000">
              <a:srgbClr val="A0A0A0"/>
            </a:gs>
          </a:gsLst>
          <a:path path="circle">
            <a:fillToRect l="15000" t="50000" r="85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rgbClr val="003D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3" name="Rectangle 112"/>
          <p:cNvSpPr/>
          <p:nvPr/>
        </p:nvSpPr>
        <p:spPr>
          <a:xfrm>
            <a:off x="-152400" y="1549400"/>
            <a:ext cx="7498080" cy="4114800"/>
          </a:xfrm>
          <a:prstGeom prst="rect">
            <a:avLst/>
          </a:prstGeom>
          <a:solidFill>
            <a:srgbClr val="003D78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6949440" cy="2286000"/>
          </a:xfrm>
        </p:spPr>
        <p:txBody>
          <a:bodyPr anchor="b">
            <a:normAutofit/>
          </a:bodyPr>
          <a:lstStyle>
            <a:lvl1pPr algn="l">
              <a:defRPr sz="4000" b="0" cap="none" spc="40" baseline="0">
                <a:ln w="13335" cmpd="sng">
                  <a:noFill/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28600" y="4038600"/>
            <a:ext cx="6949440" cy="1463040"/>
          </a:xfrm>
        </p:spPr>
        <p:txBody>
          <a:bodyPr anchor="b"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152400" y="1686560"/>
            <a:ext cx="7360920" cy="3840480"/>
          </a:xfrm>
          <a:prstGeom prst="rect">
            <a:avLst/>
          </a:prstGeom>
          <a:noFill/>
          <a:ln w="28575">
            <a:solidFill>
              <a:srgbClr val="B0FA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5918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77799"/>
            <a:ext cx="82296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457200" y="1709928"/>
            <a:ext cx="402336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7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4663440" y="1709928"/>
            <a:ext cx="402336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11326"/>
            <a:ext cx="2133600" cy="365125"/>
          </a:xfrm>
          <a:prstGeom prst="rect">
            <a:avLst/>
          </a:prstGeom>
        </p:spPr>
        <p:txBody>
          <a:bodyPr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3861BFF-92AD-4B19-9909-DA3357BA77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5627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77799"/>
            <a:ext cx="82296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457200" y="1709928"/>
            <a:ext cx="2743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Options: Type without bullets (turn off bullets in Paragraph section of Home tab) or type with bullets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7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3200400" y="1709928"/>
            <a:ext cx="5486400" cy="4572000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an icon to insert table, chart, SmartArt graphic, picture, or media clip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11326"/>
            <a:ext cx="2133600" cy="365125"/>
          </a:xfrm>
          <a:prstGeom prst="rect">
            <a:avLst/>
          </a:prstGeom>
        </p:spPr>
        <p:txBody>
          <a:bodyPr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3861BFF-92AD-4B19-9909-DA3357BA77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57144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77799"/>
            <a:ext cx="82296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5943600" y="1709928"/>
            <a:ext cx="2743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Options: Type without bullets (turn off bullets in Paragraph section of Home tab) or type with bullets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7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457200" y="1709928"/>
            <a:ext cx="5486400" cy="4572000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an icon to insert table, chart, SmartArt graphic, picture, or media clip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11326"/>
            <a:ext cx="2133600" cy="365125"/>
          </a:xfrm>
          <a:prstGeom prst="rect">
            <a:avLst/>
          </a:prstGeom>
        </p:spPr>
        <p:txBody>
          <a:bodyPr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3861BFF-92AD-4B19-9909-DA3357BA77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45821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77799"/>
            <a:ext cx="8229600" cy="1524000"/>
          </a:xfrm>
        </p:spPr>
        <p:txBody>
          <a:bodyPr/>
          <a:lstStyle>
            <a:lvl1pPr>
              <a:defRPr>
                <a:solidFill>
                  <a:srgbClr val="003D78"/>
                </a:solidFill>
              </a:defRPr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706880"/>
            <a:ext cx="4023360" cy="914400"/>
          </a:xfrm>
          <a:noFill/>
        </p:spPr>
        <p:txBody>
          <a:bodyPr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600" b="0">
                <a:solidFill>
                  <a:srgbClr val="003D7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4663440" y="1706880"/>
            <a:ext cx="4023360" cy="914400"/>
          </a:xfrm>
          <a:noFill/>
        </p:spPr>
        <p:txBody>
          <a:bodyPr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600" b="0">
                <a:solidFill>
                  <a:srgbClr val="003D7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198" y="2628519"/>
            <a:ext cx="4023360" cy="3653409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11" name="Content Placeholder 5"/>
          <p:cNvSpPr>
            <a:spLocks noGrp="1"/>
          </p:cNvSpPr>
          <p:nvPr>
            <p:ph sz="quarter" idx="15" hasCustomPrompt="1"/>
          </p:nvPr>
        </p:nvSpPr>
        <p:spPr>
          <a:xfrm>
            <a:off x="4663440" y="2624328"/>
            <a:ext cx="4023360" cy="365760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11326"/>
            <a:ext cx="2133600" cy="365125"/>
          </a:xfrm>
          <a:prstGeom prst="rect">
            <a:avLst/>
          </a:prstGeom>
        </p:spPr>
        <p:txBody>
          <a:bodyPr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3861BFF-92AD-4B19-9909-DA3357BA77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45425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77799"/>
            <a:ext cx="8229600" cy="1524000"/>
          </a:xfrm>
        </p:spPr>
        <p:txBody>
          <a:bodyPr/>
          <a:lstStyle>
            <a:lvl1pPr>
              <a:defRPr>
                <a:solidFill>
                  <a:srgbClr val="003D78"/>
                </a:solidFill>
              </a:defRPr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706880"/>
            <a:ext cx="8229600" cy="914400"/>
          </a:xfrm>
          <a:noFill/>
        </p:spPr>
        <p:txBody>
          <a:bodyPr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600" b="0">
                <a:solidFill>
                  <a:srgbClr val="003D7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198" y="2628519"/>
            <a:ext cx="4023360" cy="3653409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11" name="Content Placeholder 5"/>
          <p:cNvSpPr>
            <a:spLocks noGrp="1"/>
          </p:cNvSpPr>
          <p:nvPr>
            <p:ph sz="quarter" idx="15" hasCustomPrompt="1"/>
          </p:nvPr>
        </p:nvSpPr>
        <p:spPr>
          <a:xfrm>
            <a:off x="4663440" y="2624328"/>
            <a:ext cx="4023360" cy="365760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11326"/>
            <a:ext cx="2133600" cy="365125"/>
          </a:xfrm>
          <a:prstGeom prst="rect">
            <a:avLst/>
          </a:prstGeom>
        </p:spPr>
        <p:txBody>
          <a:bodyPr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3861BFF-92AD-4B19-9909-DA3357BA77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97448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182880"/>
            <a:ext cx="3008313" cy="1162051"/>
          </a:xfrm>
        </p:spPr>
        <p:txBody>
          <a:bodyPr anchor="b">
            <a:normAutofit/>
          </a:bodyPr>
          <a:lstStyle>
            <a:lvl1pPr algn="l">
              <a:defRPr sz="2400" b="1" baseline="0"/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3474720" y="182880"/>
            <a:ext cx="5212080" cy="6094095"/>
          </a:xfrm>
        </p:spPr>
        <p:txBody>
          <a:bodyPr/>
          <a:lstStyle>
            <a:lvl1pPr marL="0" indent="0">
              <a:buNone/>
              <a:defRPr sz="2800"/>
            </a:lvl1pPr>
            <a:lvl2pPr marL="230187" indent="0">
              <a:buNone/>
              <a:defRPr sz="2400"/>
            </a:lvl2pPr>
            <a:lvl3pPr marL="457200" indent="0">
              <a:buNone/>
              <a:defRPr sz="2000"/>
            </a:lvl3pPr>
            <a:lvl4pPr marL="690563" indent="0">
              <a:buNone/>
              <a:defRPr sz="1800"/>
            </a:lvl4pPr>
            <a:lvl5pPr marL="914400" indent="0">
              <a:buNone/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an icon to insert table, chart, SmartArt graphic, picture, or media clip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2" y="1356359"/>
            <a:ext cx="3008313" cy="492061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11326"/>
            <a:ext cx="2133600" cy="365125"/>
          </a:xfrm>
          <a:prstGeom prst="rect">
            <a:avLst/>
          </a:prstGeom>
        </p:spPr>
        <p:txBody>
          <a:bodyPr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248B5B03-9CA8-4AA0-BC83-D95F222CFE9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056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77799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09928"/>
            <a:ext cx="8229600" cy="457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add first level bullet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-91440" y="6485755"/>
            <a:ext cx="9326880" cy="320040"/>
          </a:xfrm>
          <a:prstGeom prst="rect">
            <a:avLst/>
          </a:prstGeom>
          <a:solidFill>
            <a:srgbClr val="003D7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76200" y="6554335"/>
            <a:ext cx="9296400" cy="18288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dirty="0" smtClean="0">
                <a:latin typeface="+mn-lt"/>
              </a:rPr>
              <a:t>To protect and promote the health and safety of the people of Wisconsin.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-91440" y="6516627"/>
            <a:ext cx="9326880" cy="258297"/>
            <a:chOff x="-91440" y="6429375"/>
            <a:chExt cx="9326880" cy="258297"/>
          </a:xfrm>
        </p:grpSpPr>
        <p:cxnSp>
          <p:nvCxnSpPr>
            <p:cNvPr id="5" name="Straight Connector 4"/>
            <p:cNvCxnSpPr/>
            <p:nvPr userDrawn="1"/>
          </p:nvCxnSpPr>
          <p:spPr>
            <a:xfrm>
              <a:off x="-91440" y="6429375"/>
              <a:ext cx="9326880" cy="1588"/>
            </a:xfrm>
            <a:prstGeom prst="line">
              <a:avLst/>
            </a:prstGeom>
            <a:ln w="19050">
              <a:solidFill>
                <a:srgbClr val="B0FA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 userDrawn="1"/>
          </p:nvCxnSpPr>
          <p:spPr>
            <a:xfrm>
              <a:off x="-91440" y="6686084"/>
              <a:ext cx="9326880" cy="1588"/>
            </a:xfrm>
            <a:prstGeom prst="line">
              <a:avLst/>
            </a:prstGeom>
            <a:ln w="19050">
              <a:solidFill>
                <a:srgbClr val="B0FA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3213"/>
            <a:ext cx="2133600" cy="365125"/>
          </a:xfrm>
          <a:prstGeom prst="rect">
            <a:avLst/>
          </a:prstGeom>
        </p:spPr>
        <p:txBody>
          <a:bodyPr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3861BFF-92AD-4B19-9909-DA3357BA77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9409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6" r:id="rId13"/>
    <p:sldLayoutId id="2147483688" r:id="rId14"/>
    <p:sldLayoutId id="2147483691" r:id="rId15"/>
    <p:sldLayoutId id="2147483661" r:id="rId16"/>
    <p:sldLayoutId id="2147483663" r:id="rId17"/>
    <p:sldLayoutId id="2147483664" r:id="rId18"/>
    <p:sldLayoutId id="2147483666" r:id="rId19"/>
    <p:sldLayoutId id="2147483668" r:id="rId20"/>
    <p:sldLayoutId id="2147483669" r:id="rId2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tabLst>
          <a:tab pos="3830638" algn="l"/>
        </a:tabLst>
        <a:defRPr sz="4000" b="0" kern="1200" cap="none" spc="50" baseline="0">
          <a:ln w="13335" cmpd="sng">
            <a:noFill/>
            <a:prstDash val="solid"/>
          </a:ln>
          <a:solidFill>
            <a:srgbClr val="013775"/>
          </a:solidFill>
          <a:effectLst/>
          <a:latin typeface="+mj-lt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spcBef>
          <a:spcPts val="300"/>
        </a:spcBef>
        <a:buClr>
          <a:srgbClr val="013775"/>
        </a:buClr>
        <a:buFont typeface="Arial" pitchFamily="34" charset="0"/>
        <a:buChar char="•"/>
        <a:defRPr sz="3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300"/>
        </a:spcBef>
        <a:buClr>
          <a:srgbClr val="013775"/>
        </a:buClr>
        <a:buSzPct val="95000"/>
        <a:buFont typeface="Candara" panose="020E0502030303020204" pitchFamily="34" charset="0"/>
        <a:buChar char="−"/>
        <a:defRPr sz="2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688975" indent="-231775" algn="l" defTabSz="914400" rtl="0" eaLnBrk="1" latinLnBrk="0" hangingPunct="1">
        <a:spcBef>
          <a:spcPts val="300"/>
        </a:spcBef>
        <a:buClr>
          <a:srgbClr val="013775"/>
        </a:buClr>
        <a:buSzPct val="85000"/>
        <a:buFont typeface="Wingdings" panose="05000000000000000000" pitchFamily="2" charset="2"/>
        <a:buChar char="§"/>
        <a:tabLst/>
        <a:defRPr sz="24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914400" indent="-225425" algn="l" defTabSz="914400" rtl="0" eaLnBrk="1" latinLnBrk="0" hangingPunct="1">
        <a:spcBef>
          <a:spcPts val="300"/>
        </a:spcBef>
        <a:buClr>
          <a:srgbClr val="013775"/>
        </a:buClr>
        <a:buFont typeface="Arial" pitchFamily="34" charset="0"/>
        <a:buChar char="•"/>
        <a:tabLst/>
        <a:defRPr sz="22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1144588" indent="-228600" algn="l" defTabSz="914400" rtl="0" eaLnBrk="1" latinLnBrk="0" hangingPunct="1">
        <a:spcBef>
          <a:spcPts val="300"/>
        </a:spcBef>
        <a:buClr>
          <a:srgbClr val="013775"/>
        </a:buClr>
        <a:buFont typeface="Segoe UI" panose="020B0502040204020203" pitchFamily="34" charset="0"/>
        <a:buChar char="‒"/>
        <a:defRPr sz="18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hyperlink" Target="https://www.cdc.gov/std/statistics/2019/default.htm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hyperlink" Target="https://www.cdc.gov/std/statistics/2019/default.htm" TargetMode="Externa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std/statistics/2019/default.htm" TargetMode="Externa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65"/>
          <p:cNvSpPr txBox="1">
            <a:spLocks noChangeArrowheads="1"/>
          </p:cNvSpPr>
          <p:nvPr/>
        </p:nvSpPr>
        <p:spPr bwMode="auto">
          <a:xfrm>
            <a:off x="3200400" y="3368954"/>
            <a:ext cx="225354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 dirty="0">
                <a:latin typeface="Times New Roman" panose="02020603050405020304" pitchFamily="18" charset="0"/>
              </a:rPr>
              <a:t>Reported Cases</a:t>
            </a:r>
          </a:p>
          <a:p>
            <a:pPr algn="ctr"/>
            <a:r>
              <a:rPr lang="en-US" altLang="en-US" b="1" dirty="0">
                <a:latin typeface="Times New Roman" panose="02020603050405020304" pitchFamily="18" charset="0"/>
              </a:rPr>
              <a:t> in</a:t>
            </a:r>
          </a:p>
          <a:p>
            <a:pPr algn="ctr"/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smtClean="0">
                <a:latin typeface="Times New Roman" panose="02020603050405020304" pitchFamily="18" charset="0"/>
              </a:rPr>
              <a:t>2020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4100" name="Text Box 68"/>
          <p:cNvSpPr txBox="1">
            <a:spLocks noChangeArrowheads="1"/>
          </p:cNvSpPr>
          <p:nvPr/>
        </p:nvSpPr>
        <p:spPr bwMode="auto">
          <a:xfrm>
            <a:off x="402874" y="2885103"/>
            <a:ext cx="7848600" cy="162422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44" b="1" dirty="0">
                <a:latin typeface="Times New Roman" panose="02020603050405020304" pitchFamily="18" charset="0"/>
              </a:rPr>
              <a:t>Wisconsin STI (Sexually Transmitted Infections) Surveillance </a:t>
            </a:r>
            <a:r>
              <a:rPr lang="en-US" altLang="en-US" sz="2844" b="1" dirty="0" smtClean="0">
                <a:latin typeface="Times New Roman" panose="02020603050405020304" pitchFamily="18" charset="0"/>
              </a:rPr>
              <a:t>Data</a:t>
            </a:r>
          </a:p>
          <a:p>
            <a:pPr algn="ctr">
              <a:spcBef>
                <a:spcPct val="50000"/>
              </a:spcBef>
            </a:pPr>
            <a:r>
              <a:rPr lang="en-US" altLang="en-US" sz="2844" b="1" dirty="0" smtClean="0">
                <a:latin typeface="Times New Roman" panose="02020603050405020304" pitchFamily="18" charset="0"/>
              </a:rPr>
              <a:t>Reported Cases in 2020</a:t>
            </a:r>
            <a:endParaRPr lang="en-US" altLang="en-US" sz="2844" b="1" dirty="0">
              <a:latin typeface="Times New Roman" panose="02020603050405020304" pitchFamily="18" charset="0"/>
            </a:endParaRPr>
          </a:p>
        </p:txBody>
      </p:sp>
      <p:sp>
        <p:nvSpPr>
          <p:cNvPr id="4102" name="Rectangle 1"/>
          <p:cNvSpPr>
            <a:spLocks noChangeArrowheads="1"/>
          </p:cNvSpPr>
          <p:nvPr/>
        </p:nvSpPr>
        <p:spPr bwMode="auto">
          <a:xfrm>
            <a:off x="6756400" y="6218722"/>
            <a:ext cx="2235200" cy="639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711" b="1" dirty="0">
              <a:latin typeface="Arial" panose="020B0604020202020204" pitchFamily="34" charset="0"/>
            </a:endParaRPr>
          </a:p>
          <a:p>
            <a:pPr algn="r"/>
            <a:r>
              <a:rPr lang="en-US" altLang="en-US" sz="711" dirty="0">
                <a:latin typeface="Arial" panose="020B0604020202020204" pitchFamily="34" charset="0"/>
              </a:rPr>
              <a:t>Division of Public Health </a:t>
            </a:r>
          </a:p>
          <a:p>
            <a:pPr algn="r"/>
            <a:r>
              <a:rPr lang="en-US" altLang="en-US" sz="711" dirty="0">
                <a:latin typeface="Arial" panose="020B0604020202020204" pitchFamily="34" charset="0"/>
              </a:rPr>
              <a:t>Bureau of Communicable Diseases </a:t>
            </a:r>
          </a:p>
          <a:p>
            <a:pPr algn="r"/>
            <a:r>
              <a:rPr lang="en-US" altLang="en-US" sz="711" dirty="0">
                <a:latin typeface="Arial" panose="020B0604020202020204" pitchFamily="34" charset="0"/>
              </a:rPr>
              <a:t>STI Unit</a:t>
            </a:r>
          </a:p>
          <a:p>
            <a:pPr algn="r"/>
            <a:r>
              <a:rPr lang="en-US" altLang="en-US" sz="711" dirty="0">
                <a:latin typeface="Arial" panose="020B0604020202020204" pitchFamily="34" charset="0"/>
              </a:rPr>
              <a:t>P-00415 (08/21)</a:t>
            </a:r>
          </a:p>
        </p:txBody>
      </p:sp>
    </p:spTree>
    <p:extLst>
      <p:ext uri="{BB962C8B-B14F-4D97-AF65-F5344CB8AC3E}">
        <p14:creationId xmlns:p14="http://schemas.microsoft.com/office/powerpoint/2010/main" val="2972774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24923"/>
          </a:xfrm>
          <a:noFill/>
        </p:spPr>
        <p:txBody>
          <a:bodyPr/>
          <a:lstStyle/>
          <a:p>
            <a:pPr algn="l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 Rates* in Wisconsin, 2020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16851" y="1103533"/>
            <a:ext cx="8522349" cy="5359679"/>
            <a:chOff x="316851" y="1103533"/>
            <a:chExt cx="8522349" cy="5359679"/>
          </a:xfrm>
        </p:grpSpPr>
        <p:sp>
          <p:nvSpPr>
            <p:cNvPr id="9" name="TextBox 8"/>
            <p:cNvSpPr txBox="1"/>
            <p:nvPr/>
          </p:nvSpPr>
          <p:spPr>
            <a:xfrm>
              <a:off x="316851" y="6096000"/>
              <a:ext cx="61167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Rate per 100, 000 population</a:t>
              </a:r>
              <a:endParaRPr lang="en-US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0" name="Chart 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567610413"/>
                </p:ext>
              </p:extLst>
            </p:nvPr>
          </p:nvGraphicFramePr>
          <p:xfrm>
            <a:off x="609600" y="1103533"/>
            <a:ext cx="8229600" cy="535967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18479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272762"/>
            <a:ext cx="8267700" cy="1036637"/>
          </a:xfrm>
          <a:noFill/>
        </p:spPr>
        <p:txBody>
          <a:bodyPr/>
          <a:lstStyle/>
          <a:p>
            <a:pPr algn="l"/>
            <a:r>
              <a:rPr lang="en-US" alt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STIs are in Increasing Trends, Wisconsin, 2014-2020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371600" y="3158067"/>
            <a:ext cx="0" cy="880533"/>
          </a:xfrm>
          <a:prstGeom prst="line">
            <a:avLst/>
          </a:prstGeom>
          <a:noFill/>
          <a:ln w="1587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7" name="Straight Connector 6"/>
          <p:cNvCxnSpPr/>
          <p:nvPr/>
        </p:nvCxnSpPr>
        <p:spPr bwMode="auto">
          <a:xfrm>
            <a:off x="1450681" y="4038600"/>
            <a:ext cx="6796810" cy="0"/>
          </a:xfrm>
          <a:prstGeom prst="line">
            <a:avLst/>
          </a:prstGeom>
          <a:noFill/>
          <a:ln w="19050" cap="flat" cmpd="sng" algn="ctr">
            <a:solidFill>
              <a:srgbClr val="737373"/>
            </a:solidFill>
            <a:prstDash val="dash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9" name="Straight Arrow Connector 8"/>
          <p:cNvCxnSpPr/>
          <p:nvPr/>
        </p:nvCxnSpPr>
        <p:spPr bwMode="auto">
          <a:xfrm flipH="1">
            <a:off x="8247491" y="2546230"/>
            <a:ext cx="17891" cy="1456267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dash"/>
            <a:round/>
            <a:headEnd type="arrow" w="med" len="med"/>
            <a:tailEnd type="arrow" w="med" len="med"/>
          </a:ln>
          <a:effectLst/>
          <a:extLst/>
        </p:spPr>
      </p:cxn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1248438"/>
              </p:ext>
            </p:extLst>
          </p:nvPr>
        </p:nvGraphicFramePr>
        <p:xfrm>
          <a:off x="886686" y="1350281"/>
          <a:ext cx="7924800" cy="4731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613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2762"/>
            <a:ext cx="8534400" cy="1036637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 Rate* Trends, Wisconsin, 2011-2020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6019800"/>
            <a:ext cx="594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Rate per 100, 000 population</a:t>
            </a:r>
            <a:endParaRPr lang="en-US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98300" y="1641681"/>
            <a:ext cx="8188500" cy="3929270"/>
            <a:chOff x="498300" y="1641681"/>
            <a:chExt cx="8188500" cy="3929270"/>
          </a:xfrm>
        </p:grpSpPr>
        <p:graphicFrame>
          <p:nvGraphicFramePr>
            <p:cNvPr id="8" name="Chart 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604897418"/>
                </p:ext>
              </p:extLst>
            </p:nvPr>
          </p:nvGraphicFramePr>
          <p:xfrm>
            <a:off x="498300" y="1641681"/>
            <a:ext cx="8188500" cy="39292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9" name="TextBox 8"/>
            <p:cNvSpPr txBox="1"/>
            <p:nvPr/>
          </p:nvSpPr>
          <p:spPr>
            <a:xfrm>
              <a:off x="2957021" y="2244929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33A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Chlamydia</a:t>
              </a:r>
              <a:endParaRPr lang="en-US" b="1" dirty="0">
                <a:solidFill>
                  <a:srgbClr val="0033A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84930" y="3802445"/>
              <a:ext cx="14026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80028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Gonorrhea</a:t>
              </a:r>
              <a:endParaRPr lang="en-US" b="1" dirty="0">
                <a:solidFill>
                  <a:srgbClr val="80028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747524" y="4421319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2A593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Syphilis</a:t>
              </a:r>
              <a:endParaRPr lang="en-US" b="1" dirty="0">
                <a:solidFill>
                  <a:srgbClr val="2A593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680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2762"/>
            <a:ext cx="8534400" cy="759637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</a:rPr>
              <a:t>Reported STI Cases by County, Wisconsin, </a:t>
            </a:r>
            <a:r>
              <a:rPr lang="en-US" sz="3600" b="1" dirty="0" smtClean="0">
                <a:solidFill>
                  <a:schemeClr val="bg1"/>
                </a:solidFill>
              </a:rPr>
              <a:t>2020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457200" y="1371600"/>
            <a:ext cx="8167687" cy="4987401"/>
            <a:chOff x="457200" y="1309398"/>
            <a:chExt cx="8167687" cy="4987401"/>
          </a:xfrm>
        </p:grpSpPr>
        <p:sp>
          <p:nvSpPr>
            <p:cNvPr id="14" name="TextBox 13"/>
            <p:cNvSpPr txBox="1"/>
            <p:nvPr/>
          </p:nvSpPr>
          <p:spPr>
            <a:xfrm>
              <a:off x="457200" y="6019800"/>
              <a:ext cx="5943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Rate per 100, 000 population</a:t>
              </a:r>
              <a:endParaRPr lang="en-US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19112" y="1309398"/>
              <a:ext cx="8105775" cy="47104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4760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body" idx="1"/>
          </p:nvPr>
        </p:nvSpPr>
        <p:spPr>
          <a:xfrm>
            <a:off x="381000" y="3429000"/>
            <a:ext cx="6400800" cy="1066800"/>
          </a:xfrm>
          <a:noFill/>
        </p:spPr>
        <p:txBody>
          <a:bodyPr/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Chlamydia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610600" y="6473825"/>
            <a:ext cx="533400" cy="307975"/>
          </a:xfrm>
        </p:spPr>
        <p:txBody>
          <a:bodyPr/>
          <a:lstStyle/>
          <a:p>
            <a:pPr>
              <a:defRPr/>
            </a:pPr>
            <a:fld id="{ED57BF76-1942-4EFE-AA29-82442E406BA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52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23" y="152400"/>
            <a:ext cx="8458200" cy="1128856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Trends of Chlamydia Rates* by Sex, Wisconsin, 2016-2020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09600" y="1600200"/>
            <a:ext cx="7924800" cy="4696599"/>
            <a:chOff x="609600" y="1600200"/>
            <a:chExt cx="7924800" cy="4696599"/>
          </a:xfrm>
        </p:grpSpPr>
        <p:grpSp>
          <p:nvGrpSpPr>
            <p:cNvPr id="3" name="Group 2"/>
            <p:cNvGrpSpPr/>
            <p:nvPr/>
          </p:nvGrpSpPr>
          <p:grpSpPr>
            <a:xfrm>
              <a:off x="609600" y="1600200"/>
              <a:ext cx="7924800" cy="4696599"/>
              <a:chOff x="381001" y="1600200"/>
              <a:chExt cx="7619999" cy="4696599"/>
            </a:xfrm>
          </p:grpSpPr>
          <p:graphicFrame>
            <p:nvGraphicFramePr>
              <p:cNvPr id="8" name="Chart 7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61548949"/>
                  </p:ext>
                </p:extLst>
              </p:nvPr>
            </p:nvGraphicFramePr>
            <p:xfrm>
              <a:off x="457200" y="1600200"/>
              <a:ext cx="7543800" cy="36576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9" name="TextBox 8"/>
              <p:cNvSpPr txBox="1"/>
              <p:nvPr/>
            </p:nvSpPr>
            <p:spPr>
              <a:xfrm>
                <a:off x="381001" y="6019800"/>
                <a:ext cx="5943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 Rate per 100, 000 population</a:t>
                </a:r>
                <a:endParaRPr lang="en-US" sz="12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3452459" y="2133600"/>
              <a:ext cx="1143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rgbClr val="80008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Female</a:t>
              </a:r>
              <a:endParaRPr lang="en-US" sz="16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566759" y="3429000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33A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sz="1600" b="1" dirty="0" smtClean="0">
                  <a:solidFill>
                    <a:srgbClr val="0033A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ale</a:t>
              </a:r>
              <a:endParaRPr lang="en-US" sz="1600" b="1" dirty="0">
                <a:solidFill>
                  <a:srgbClr val="0033A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225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23" y="152400"/>
            <a:ext cx="8458200" cy="1128856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Trends of Chlamydia Rates* by Age, Wisconsin, 2016-2020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2144318"/>
              </p:ext>
            </p:extLst>
          </p:nvPr>
        </p:nvGraphicFramePr>
        <p:xfrm>
          <a:off x="762000" y="1524000"/>
          <a:ext cx="7467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971800" y="2095768"/>
            <a:ext cx="10567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0033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20-24</a:t>
            </a:r>
          </a:p>
        </p:txBody>
      </p:sp>
      <p:sp>
        <p:nvSpPr>
          <p:cNvPr id="6" name="Rectangle 5"/>
          <p:cNvSpPr/>
          <p:nvPr/>
        </p:nvSpPr>
        <p:spPr>
          <a:xfrm>
            <a:off x="3276600" y="2832313"/>
            <a:ext cx="10567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15-19</a:t>
            </a:r>
          </a:p>
        </p:txBody>
      </p:sp>
      <p:sp>
        <p:nvSpPr>
          <p:cNvPr id="9" name="Rectangle 8"/>
          <p:cNvSpPr/>
          <p:nvPr/>
        </p:nvSpPr>
        <p:spPr>
          <a:xfrm>
            <a:off x="3733800" y="3292239"/>
            <a:ext cx="10567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2A59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25-29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42941" y="3615942"/>
            <a:ext cx="10567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30-39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48200" y="4293513"/>
            <a:ext cx="10567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207C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30-39</a:t>
            </a:r>
          </a:p>
        </p:txBody>
      </p:sp>
    </p:spTree>
    <p:extLst>
      <p:ext uri="{BB962C8B-B14F-4D97-AF65-F5344CB8AC3E}">
        <p14:creationId xmlns:p14="http://schemas.microsoft.com/office/powerpoint/2010/main" val="184589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23" y="152400"/>
            <a:ext cx="8458200" cy="1128856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Chlamydia Rates* by Race, Wisconsin, 2016-2020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2523" y="5943600"/>
            <a:ext cx="594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Rate per 100, 000 population</a:t>
            </a:r>
            <a:endParaRPr lang="en-US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60052" y="4405811"/>
            <a:ext cx="787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2A59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White</a:t>
            </a:r>
          </a:p>
        </p:txBody>
      </p:sp>
      <p:sp>
        <p:nvSpPr>
          <p:cNvPr id="6" name="Rectangle 5"/>
          <p:cNvSpPr/>
          <p:nvPr/>
        </p:nvSpPr>
        <p:spPr>
          <a:xfrm>
            <a:off x="7098919" y="4635530"/>
            <a:ext cx="8066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207C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Asian </a:t>
            </a:r>
          </a:p>
        </p:txBody>
      </p:sp>
      <p:sp>
        <p:nvSpPr>
          <p:cNvPr id="7" name="Rectangle 6"/>
          <p:cNvSpPr/>
          <p:nvPr/>
        </p:nvSpPr>
        <p:spPr>
          <a:xfrm>
            <a:off x="6945885" y="4089346"/>
            <a:ext cx="21958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33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Native </a:t>
            </a:r>
            <a:r>
              <a:rPr lang="en-US" b="1" dirty="0" smtClean="0">
                <a:solidFill>
                  <a:srgbClr val="0033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American</a:t>
            </a:r>
            <a:endParaRPr lang="en-US" b="1" dirty="0">
              <a:solidFill>
                <a:srgbClr val="207C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294865" y="2806173"/>
            <a:ext cx="748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</a:t>
            </a:r>
            <a:endParaRPr lang="en-US" b="1" dirty="0">
              <a:solidFill>
                <a:srgbClr val="8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5894709"/>
              </p:ext>
            </p:extLst>
          </p:nvPr>
        </p:nvGraphicFramePr>
        <p:xfrm>
          <a:off x="762000" y="1447800"/>
          <a:ext cx="65532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289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body" idx="1"/>
          </p:nvPr>
        </p:nvSpPr>
        <p:spPr>
          <a:xfrm>
            <a:off x="381000" y="3581400"/>
            <a:ext cx="6400800" cy="762000"/>
          </a:xfrm>
          <a:noFill/>
        </p:spPr>
        <p:txBody>
          <a:bodyPr/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Gonorrhea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610600" y="6473825"/>
            <a:ext cx="533400" cy="307975"/>
          </a:xfrm>
        </p:spPr>
        <p:txBody>
          <a:bodyPr/>
          <a:lstStyle/>
          <a:p>
            <a:pPr>
              <a:defRPr/>
            </a:pPr>
            <a:fld id="{ED57BF76-1942-4EFE-AA29-82442E406BA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37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8611"/>
            <a:ext cx="8696325" cy="1128856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Trends of Gonorrhea Rates* by 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Sex, 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Wisconsin, 2016-2020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75424" y="1447800"/>
            <a:ext cx="8768576" cy="4876800"/>
            <a:chOff x="375424" y="1447800"/>
            <a:chExt cx="8768576" cy="4876800"/>
          </a:xfrm>
        </p:grpSpPr>
        <p:grpSp>
          <p:nvGrpSpPr>
            <p:cNvPr id="11" name="Group 10"/>
            <p:cNvGrpSpPr/>
            <p:nvPr/>
          </p:nvGrpSpPr>
          <p:grpSpPr>
            <a:xfrm>
              <a:off x="375424" y="1447800"/>
              <a:ext cx="8445303" cy="4876800"/>
              <a:chOff x="375424" y="1280319"/>
              <a:chExt cx="8311376" cy="5279018"/>
            </a:xfrm>
          </p:grpSpPr>
          <p:graphicFrame>
            <p:nvGraphicFramePr>
              <p:cNvPr id="12" name="Chart 11"/>
              <p:cNvGraphicFramePr>
                <a:graphicFrameLocks/>
              </p:cNvGraphicFramePr>
              <p:nvPr>
                <p:extLst/>
              </p:nvPr>
            </p:nvGraphicFramePr>
            <p:xfrm>
              <a:off x="609600" y="1280319"/>
              <a:ext cx="8077200" cy="42672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13" name="TextBox 12"/>
              <p:cNvSpPr txBox="1"/>
              <p:nvPr/>
            </p:nvSpPr>
            <p:spPr>
              <a:xfrm>
                <a:off x="375424" y="6282338"/>
                <a:ext cx="5943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 Rate per 100, 000 population</a:t>
                </a:r>
                <a:endParaRPr lang="en-US" sz="12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" name="TextBox 2"/>
            <p:cNvSpPr txBox="1"/>
            <p:nvPr/>
          </p:nvSpPr>
          <p:spPr>
            <a:xfrm>
              <a:off x="8001000" y="2667000"/>
              <a:ext cx="1143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rgbClr val="80008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Female</a:t>
              </a:r>
              <a:endParaRPr lang="en-US" sz="16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001000" y="2162252"/>
              <a:ext cx="914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33A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sz="1600" b="1" dirty="0" smtClean="0">
                  <a:solidFill>
                    <a:srgbClr val="0033A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ale</a:t>
              </a:r>
              <a:endParaRPr lang="en-US" sz="1600" b="1" dirty="0">
                <a:solidFill>
                  <a:srgbClr val="0033A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876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1"/>
            <a:ext cx="8229600" cy="914400"/>
          </a:xfrm>
          <a:noFill/>
        </p:spPr>
        <p:txBody>
          <a:bodyPr/>
          <a:lstStyle/>
          <a:p>
            <a:pPr algn="l">
              <a:defRPr/>
            </a:pP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57200" y="1430923"/>
            <a:ext cx="8101206" cy="4457343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bIns="9875" anchor="ctr">
            <a:spAutoFit/>
          </a:bodyPr>
          <a:lstStyle>
            <a:lvl1pPr marL="457200" indent="-457200" eaLnBrk="0" hangingPunct="0">
              <a:defRPr sz="2800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marL="0" indent="0">
              <a:defRPr/>
            </a:pPr>
            <a:r>
              <a:rPr lang="en-US" altLang="en-US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Reportable </a:t>
            </a:r>
            <a:r>
              <a:rPr lang="en-US" altLang="en-US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STIs in </a:t>
            </a:r>
            <a:r>
              <a:rPr lang="en-US" altLang="en-US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Wisconsin:</a:t>
            </a:r>
            <a:endParaRPr lang="en-US" altLang="en-US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Chlamydia trachomatis 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Chlamydia) - Includes 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isease </a:t>
            </a:r>
            <a:r>
              <a:rPr 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classifications</a:t>
            </a:r>
            <a:r>
              <a:rPr lang="en-US" alt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such as urethritis, cervicitis and conjunctivitis</a:t>
            </a:r>
            <a:r>
              <a:rPr lang="en-US" alt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defRPr/>
            </a:pPr>
            <a:endParaRPr lang="en-US" altLang="en-US" sz="2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Neisseria </a:t>
            </a:r>
            <a:r>
              <a:rPr lang="en-US" altLang="en-US" sz="22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gonorrhoeae 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(Gonorrhea) - Includes d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isease classifications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such as urethritis, cervicitis, and resistant strains. 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Resistant or reduced susceptibility to antibiotic treatment are confirmed by antibiotic susceptibility testing (AST).</a:t>
            </a:r>
          </a:p>
          <a:p>
            <a:pPr marL="812810" lvl="2" indent="0">
              <a:defRPr/>
            </a:pPr>
            <a:endParaRPr lang="en-US" altLang="en-US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Treponema pallidum 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(Syphilis </a:t>
            </a:r>
            <a:r>
              <a:rPr lang="en-US" alt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- Wisconsin 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includes all stages and CDC data includes primary and secondary stages of syphilis.</a:t>
            </a:r>
          </a:p>
          <a:p>
            <a:pPr marL="1155710" lvl="2" indent="-342900">
              <a:buFont typeface="Wingdings" panose="05000000000000000000" pitchFamily="2" charset="2"/>
              <a:buChar char="§"/>
              <a:defRPr/>
            </a:pPr>
            <a:endParaRPr lang="en-US" altLang="en-US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88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8611"/>
            <a:ext cx="8696325" cy="1128856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Gonorrhea Rates* by Age, Wisconsin,</a:t>
            </a:r>
            <a:b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2016-2020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381000" y="1307842"/>
            <a:ext cx="7162800" cy="5016758"/>
            <a:chOff x="0" y="1295145"/>
            <a:chExt cx="7543800" cy="5264192"/>
          </a:xfrm>
        </p:grpSpPr>
        <p:graphicFrame>
          <p:nvGraphicFramePr>
            <p:cNvPr id="8" name="Chart 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09458121"/>
                </p:ext>
              </p:extLst>
            </p:nvPr>
          </p:nvGraphicFramePr>
          <p:xfrm>
            <a:off x="533400" y="1565266"/>
            <a:ext cx="7010400" cy="366547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9" name="TextBox 8"/>
            <p:cNvSpPr txBox="1"/>
            <p:nvPr/>
          </p:nvSpPr>
          <p:spPr>
            <a:xfrm>
              <a:off x="0" y="1295145"/>
              <a:ext cx="1066800" cy="4230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600" b="1" dirty="0" smtClean="0">
                <a:solidFill>
                  <a:srgbClr val="2A593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>
                <a:solidFill>
                  <a:srgbClr val="2A593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 smtClean="0">
                <a:solidFill>
                  <a:srgbClr val="2A593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>
                <a:solidFill>
                  <a:srgbClr val="2A593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 smtClean="0">
                <a:solidFill>
                  <a:srgbClr val="009A4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 smtClean="0">
                <a:solidFill>
                  <a:srgbClr val="009A4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 smtClean="0">
                <a:solidFill>
                  <a:srgbClr val="009A4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>
                <a:solidFill>
                  <a:srgbClr val="009A4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 smtClean="0">
                <a:solidFill>
                  <a:srgbClr val="009A4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>
                <a:solidFill>
                  <a:srgbClr val="009A4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 smtClean="0">
                <a:solidFill>
                  <a:srgbClr val="009A4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>
                <a:solidFill>
                  <a:srgbClr val="009A4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 smtClean="0">
                <a:solidFill>
                  <a:srgbClr val="009A4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75424" y="6282338"/>
              <a:ext cx="5943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Rate per 100, 000 population</a:t>
              </a:r>
              <a:endParaRPr lang="en-US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7494348" y="1559221"/>
            <a:ext cx="1165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33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20-24</a:t>
            </a:r>
          </a:p>
        </p:txBody>
      </p:sp>
      <p:sp>
        <p:nvSpPr>
          <p:cNvPr id="5" name="Rectangle 4"/>
          <p:cNvSpPr/>
          <p:nvPr/>
        </p:nvSpPr>
        <p:spPr>
          <a:xfrm>
            <a:off x="7494348" y="1928553"/>
            <a:ext cx="1165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8F969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30-39</a:t>
            </a:r>
          </a:p>
        </p:txBody>
      </p:sp>
      <p:sp>
        <p:nvSpPr>
          <p:cNvPr id="6" name="Rectangle 5"/>
          <p:cNvSpPr/>
          <p:nvPr/>
        </p:nvSpPr>
        <p:spPr>
          <a:xfrm>
            <a:off x="7494348" y="2244973"/>
            <a:ext cx="1165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2A59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25-29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494348" y="2567438"/>
            <a:ext cx="1165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15-19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571509" y="3576008"/>
            <a:ext cx="1165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207C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40-49</a:t>
            </a:r>
          </a:p>
        </p:txBody>
      </p:sp>
    </p:spTree>
    <p:extLst>
      <p:ext uri="{BB962C8B-B14F-4D97-AF65-F5344CB8AC3E}">
        <p14:creationId xmlns:p14="http://schemas.microsoft.com/office/powerpoint/2010/main" val="224201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298611"/>
            <a:ext cx="8458200" cy="1128856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Gonorrhea Rates* by Race, Wisconsin, 2016-2020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375424" y="1479391"/>
            <a:ext cx="8486868" cy="4769009"/>
            <a:chOff x="375424" y="1479391"/>
            <a:chExt cx="8901103" cy="5079946"/>
          </a:xfrm>
        </p:grpSpPr>
        <p:graphicFrame>
          <p:nvGraphicFramePr>
            <p:cNvPr id="12" name="Chart 1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04861128"/>
                </p:ext>
              </p:extLst>
            </p:nvPr>
          </p:nvGraphicFramePr>
          <p:xfrm>
            <a:off x="609600" y="1479391"/>
            <a:ext cx="6858000" cy="3962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3" name="TextBox 1"/>
            <p:cNvSpPr txBox="1"/>
            <p:nvPr/>
          </p:nvSpPr>
          <p:spPr>
            <a:xfrm>
              <a:off x="7491819" y="2430988"/>
              <a:ext cx="1784708" cy="3350261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 smtClean="0">
                  <a:solidFill>
                    <a:srgbClr val="80008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Black</a:t>
              </a:r>
            </a:p>
            <a:p>
              <a:endParaRPr lang="en-US" sz="1600" b="1" dirty="0" smtClean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 smtClean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6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400" b="1" dirty="0" smtClean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800" b="1" dirty="0" smtClean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1600" b="1" dirty="0" smtClean="0">
                  <a:solidFill>
                    <a:srgbClr val="0033A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Native American </a:t>
              </a:r>
              <a:r>
                <a:rPr lang="en-US" sz="1600" b="1" dirty="0" smtClean="0">
                  <a:solidFill>
                    <a:srgbClr val="207C8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Asian </a:t>
              </a:r>
            </a:p>
            <a:p>
              <a:r>
                <a:rPr lang="en-US" sz="1600" b="1" dirty="0" smtClean="0">
                  <a:solidFill>
                    <a:srgbClr val="2A593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White</a:t>
              </a:r>
              <a:endParaRPr lang="en-US" sz="1600" b="1" dirty="0">
                <a:solidFill>
                  <a:srgbClr val="2A593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75424" y="6282338"/>
              <a:ext cx="5943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Rate per 100, 000 population</a:t>
              </a:r>
              <a:endParaRPr lang="en-US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876800" y="189174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1,415</a:t>
            </a:r>
            <a:endParaRPr lang="en-US" sz="1600" b="1" dirty="0">
              <a:solidFill>
                <a:srgbClr val="8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34527" y="3776063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33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198</a:t>
            </a:r>
            <a:endParaRPr lang="en-US" sz="1600" b="1" dirty="0">
              <a:solidFill>
                <a:srgbClr val="0033A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20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en-US" sz="36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Closer look into Syphilis Data</a:t>
            </a:r>
            <a:endParaRPr lang="en-US" sz="3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462713"/>
            <a:ext cx="2133600" cy="365125"/>
          </a:xfrm>
        </p:spPr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72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272762"/>
            <a:ext cx="8267700" cy="1036637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Syphilis Cases and 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Rates* 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County,  Wisconsin,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" y="1309399"/>
            <a:ext cx="8696325" cy="5153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59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274" y="242744"/>
            <a:ext cx="8696325" cy="1036637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Syphilis Cases and Percent Difference from Previous Year, Wisconsin, 2011-2020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8804428"/>
              </p:ext>
            </p:extLst>
          </p:nvPr>
        </p:nvGraphicFramePr>
        <p:xfrm>
          <a:off x="838200" y="1752600"/>
          <a:ext cx="7543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251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274" y="242744"/>
            <a:ext cx="8696325" cy="1036637"/>
          </a:xfrm>
          <a:noFill/>
        </p:spPr>
        <p:txBody>
          <a:bodyPr/>
          <a:lstStyle/>
          <a:p>
            <a:pPr algn="l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Trends of Syphilis Cases and Rates*, Wisconsin, 2011-2020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75424" y="1644073"/>
            <a:ext cx="8223631" cy="4819140"/>
            <a:chOff x="375424" y="2057400"/>
            <a:chExt cx="8191986" cy="4501937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83116194"/>
                </p:ext>
              </p:extLst>
            </p:nvPr>
          </p:nvGraphicFramePr>
          <p:xfrm>
            <a:off x="990600" y="2057400"/>
            <a:ext cx="7315200" cy="4038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8" name="TextBox 7"/>
            <p:cNvSpPr txBox="1"/>
            <p:nvPr/>
          </p:nvSpPr>
          <p:spPr>
            <a:xfrm>
              <a:off x="619245" y="3100477"/>
              <a:ext cx="400110" cy="1600200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Number of Cases</a:t>
              </a:r>
              <a:endPara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167300" y="3086100"/>
              <a:ext cx="400110" cy="1600200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Syphilis Rates</a:t>
              </a:r>
              <a:endPara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75424" y="6282338"/>
              <a:ext cx="5943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Rate per 100, 000 population</a:t>
              </a:r>
              <a:endParaRPr lang="en-US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244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274" y="242744"/>
            <a:ext cx="8696325" cy="1036637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Milwaukee County vs. Rest of Wisconsin, </a:t>
            </a:r>
            <a:b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Syphilis Cases by Stage, 2020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8357098"/>
              </p:ext>
            </p:extLst>
          </p:nvPr>
        </p:nvGraphicFramePr>
        <p:xfrm>
          <a:off x="573808" y="1624407"/>
          <a:ext cx="7960592" cy="4405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997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274" y="242744"/>
            <a:ext cx="8696325" cy="1036637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Milwaukee County vs. Rest of Wisconsin, Syphilis Rates* by Stage, 2020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75424" y="1521183"/>
            <a:ext cx="8006576" cy="4942030"/>
            <a:chOff x="375424" y="1521183"/>
            <a:chExt cx="8006576" cy="5038154"/>
          </a:xfrm>
        </p:grpSpPr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69280984"/>
                </p:ext>
              </p:extLst>
            </p:nvPr>
          </p:nvGraphicFramePr>
          <p:xfrm>
            <a:off x="381000" y="1521183"/>
            <a:ext cx="8001000" cy="4724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375424" y="6282338"/>
              <a:ext cx="5943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Rate per 100, 000 population</a:t>
              </a:r>
              <a:endParaRPr lang="en-US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409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274" y="242744"/>
            <a:ext cx="8696325" cy="1036637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&amp; Secondary Syphilis Rates*,  </a:t>
            </a:r>
            <a:b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Wisconsin, 2016-2020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685800" y="1348509"/>
            <a:ext cx="7857836" cy="4976091"/>
            <a:chOff x="685800" y="1417637"/>
            <a:chExt cx="7775863" cy="5183962"/>
          </a:xfrm>
        </p:grpSpPr>
        <p:graphicFrame>
          <p:nvGraphicFramePr>
            <p:cNvPr id="9" name="Chart 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543611094"/>
                </p:ext>
              </p:extLst>
            </p:nvPr>
          </p:nvGraphicFramePr>
          <p:xfrm>
            <a:off x="1066800" y="1417637"/>
            <a:ext cx="6553200" cy="467659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0" name="TextBox 2"/>
            <p:cNvSpPr txBox="1"/>
            <p:nvPr/>
          </p:nvSpPr>
          <p:spPr>
            <a:xfrm>
              <a:off x="6855688" y="2235524"/>
              <a:ext cx="1002146" cy="3526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en-US" sz="1600" b="1" dirty="0" smtClean="0">
                  <a:solidFill>
                    <a:srgbClr val="2A503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Primary</a:t>
              </a:r>
              <a:endParaRPr lang="en-US" sz="1600" b="1" dirty="0">
                <a:solidFill>
                  <a:srgbClr val="2A503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5"/>
            <p:cNvSpPr txBox="1"/>
            <p:nvPr/>
          </p:nvSpPr>
          <p:spPr>
            <a:xfrm>
              <a:off x="7356762" y="3417093"/>
              <a:ext cx="1104901" cy="3526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r>
                <a:rPr lang="en-US" sz="1600" b="1" dirty="0" smtClean="0">
                  <a:solidFill>
                    <a:srgbClr val="7795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Secondary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85800" y="6324600"/>
              <a:ext cx="685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000000"/>
                  </a:solidFill>
                </a:rPr>
                <a:t>*Rate per 100,000 population</a:t>
              </a:r>
              <a:endParaRPr lang="en-US" sz="1200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751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274" y="242744"/>
            <a:ext cx="8696325" cy="1036637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&amp; Secondary Syphilis Cases and Rates* in Milwaukee County vs. Rest of Wisconsin, 2020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381000" y="1752600"/>
            <a:ext cx="8305800" cy="4648200"/>
            <a:chOff x="381000" y="1932663"/>
            <a:chExt cx="8305800" cy="4671107"/>
          </a:xfrm>
        </p:grpSpPr>
        <p:graphicFrame>
          <p:nvGraphicFramePr>
            <p:cNvPr id="14" name="Chart 1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34763210"/>
                </p:ext>
              </p:extLst>
            </p:nvPr>
          </p:nvGraphicFramePr>
          <p:xfrm>
            <a:off x="762000" y="1932663"/>
            <a:ext cx="3200399" cy="430183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5" name="Chart 1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256349291"/>
                </p:ext>
              </p:extLst>
            </p:nvPr>
          </p:nvGraphicFramePr>
          <p:xfrm>
            <a:off x="4953000" y="2020447"/>
            <a:ext cx="3733800" cy="421405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6" name="TextBox 15"/>
            <p:cNvSpPr txBox="1"/>
            <p:nvPr/>
          </p:nvSpPr>
          <p:spPr>
            <a:xfrm>
              <a:off x="381000" y="6326771"/>
              <a:ext cx="5943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Rate per 100, 000 population</a:t>
              </a:r>
              <a:endParaRPr lang="en-US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89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1"/>
            <a:ext cx="8229600" cy="914400"/>
          </a:xfrm>
          <a:noFill/>
        </p:spPr>
        <p:txBody>
          <a:bodyPr/>
          <a:lstStyle/>
          <a:p>
            <a:pPr algn="l">
              <a:defRPr/>
            </a:pP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33400" y="1447800"/>
            <a:ext cx="8153400" cy="3441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bIns="9875" anchor="ctr">
            <a:spAutoFit/>
          </a:bodyPr>
          <a:lstStyle>
            <a:lvl1pPr marL="457200" indent="-4572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alt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Sexually Transmitted Infections (STI) surveillance data is collected systematically for the purpose of monitoring the frequency and distribution of STIs in the Wisconsin population.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altLang="en-US" sz="2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analysis examines the trends in reportable STIs in Wisconsin </a:t>
            </a:r>
            <a:r>
              <a:rPr lang="en-US" alt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identify problem areas and allocate resources for effective  STI interventions.</a:t>
            </a:r>
          </a:p>
          <a:p>
            <a:pPr marL="0" indent="0"/>
            <a:endParaRPr lang="en-US" altLang="en-US" sz="2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alt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 of state, cases from the Department of Corrections, and unknown states are not included.</a:t>
            </a:r>
          </a:p>
        </p:txBody>
      </p:sp>
    </p:spTree>
    <p:extLst>
      <p:ext uri="{BB962C8B-B14F-4D97-AF65-F5344CB8AC3E}">
        <p14:creationId xmlns:p14="http://schemas.microsoft.com/office/powerpoint/2010/main" val="181029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274" y="242744"/>
            <a:ext cx="8696325" cy="1036637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Trends of Primary &amp; Secondary Syphilis Rates* by Sex, Wisconsin, 2016-2020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75424" y="1524000"/>
            <a:ext cx="8235176" cy="4800600"/>
            <a:chOff x="375424" y="1524000"/>
            <a:chExt cx="8235176" cy="5035337"/>
          </a:xfrm>
        </p:grpSpPr>
        <p:graphicFrame>
          <p:nvGraphicFramePr>
            <p:cNvPr id="9" name="Chart 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32856353"/>
                </p:ext>
              </p:extLst>
            </p:nvPr>
          </p:nvGraphicFramePr>
          <p:xfrm>
            <a:off x="381000" y="1524000"/>
            <a:ext cx="8229600" cy="4953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0" name="TextBox 9"/>
            <p:cNvSpPr txBox="1"/>
            <p:nvPr/>
          </p:nvSpPr>
          <p:spPr>
            <a:xfrm>
              <a:off x="375424" y="6282338"/>
              <a:ext cx="5943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Rate per 100, 000 population</a:t>
              </a:r>
              <a:endParaRPr lang="en-US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848600" y="1981200"/>
            <a:ext cx="1142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33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Male</a:t>
            </a:r>
            <a:endParaRPr lang="en-US" sz="1600" b="1" dirty="0">
              <a:solidFill>
                <a:srgbClr val="0033A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57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274" y="242744"/>
            <a:ext cx="8696325" cy="1357456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Trends of Primary and Secondary Syphilis Rates* by Age, Wisconsin, 2016-2020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457200" y="1752600"/>
            <a:ext cx="8001000" cy="4648200"/>
            <a:chOff x="228600" y="1312388"/>
            <a:chExt cx="8229600" cy="5246949"/>
          </a:xfrm>
        </p:grpSpPr>
        <p:graphicFrame>
          <p:nvGraphicFramePr>
            <p:cNvPr id="11" name="Chart 1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31684177"/>
                </p:ext>
              </p:extLst>
            </p:nvPr>
          </p:nvGraphicFramePr>
          <p:xfrm>
            <a:off x="228600" y="1312388"/>
            <a:ext cx="7924800" cy="440261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TextBox 11"/>
            <p:cNvSpPr txBox="1"/>
            <p:nvPr/>
          </p:nvSpPr>
          <p:spPr>
            <a:xfrm>
              <a:off x="7391400" y="1764250"/>
              <a:ext cx="1066800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2A5934"/>
                  </a:solidFill>
                </a:rPr>
                <a:t>Age 25-29</a:t>
              </a:r>
            </a:p>
            <a:p>
              <a:endParaRPr lang="en-US" sz="1100" b="1" dirty="0" smtClean="0">
                <a:solidFill>
                  <a:srgbClr val="009A46"/>
                </a:solidFill>
              </a:endParaRPr>
            </a:p>
            <a:p>
              <a:r>
                <a:rPr lang="en-US" sz="1400" b="1" dirty="0" smtClean="0">
                  <a:solidFill>
                    <a:schemeClr val="tx1">
                      <a:lumMod val="50000"/>
                    </a:schemeClr>
                  </a:solidFill>
                </a:rPr>
                <a:t>Age 30-39</a:t>
              </a:r>
            </a:p>
            <a:p>
              <a:r>
                <a:rPr lang="en-US" sz="1400" b="1" dirty="0" smtClean="0">
                  <a:solidFill>
                    <a:srgbClr val="0033A1"/>
                  </a:solidFill>
                </a:rPr>
                <a:t>Age 20-24</a:t>
              </a:r>
            </a:p>
            <a:p>
              <a:endParaRPr lang="en-US" sz="1400" b="1" dirty="0" smtClean="0">
                <a:solidFill>
                  <a:srgbClr val="009A46"/>
                </a:solidFill>
              </a:endParaRPr>
            </a:p>
            <a:p>
              <a:endParaRPr lang="en-US" sz="800" b="1" dirty="0">
                <a:solidFill>
                  <a:srgbClr val="009A46"/>
                </a:solidFill>
              </a:endParaRPr>
            </a:p>
            <a:p>
              <a:r>
                <a:rPr lang="en-US" sz="1400" b="1" dirty="0" smtClean="0">
                  <a:solidFill>
                    <a:srgbClr val="207C88"/>
                  </a:solidFill>
                </a:rPr>
                <a:t>Age 40-49</a:t>
              </a:r>
            </a:p>
            <a:p>
              <a:endParaRPr lang="en-US" sz="1400" b="1" dirty="0" smtClean="0">
                <a:solidFill>
                  <a:srgbClr val="009A46"/>
                </a:solidFill>
              </a:endParaRPr>
            </a:p>
            <a:p>
              <a:endParaRPr lang="en-US" sz="1400" b="1" dirty="0">
                <a:solidFill>
                  <a:srgbClr val="009A46"/>
                </a:solidFill>
              </a:endParaRPr>
            </a:p>
            <a:p>
              <a:endParaRPr lang="en-US" sz="1400" b="1" dirty="0" smtClean="0">
                <a:solidFill>
                  <a:srgbClr val="009A46"/>
                </a:solidFill>
              </a:endParaRPr>
            </a:p>
            <a:p>
              <a:endParaRPr lang="en-US" sz="1400" b="1" dirty="0">
                <a:solidFill>
                  <a:srgbClr val="009A46"/>
                </a:solidFill>
              </a:endParaRPr>
            </a:p>
            <a:p>
              <a:endParaRPr lang="en-US" sz="600" b="1" dirty="0" smtClean="0">
                <a:solidFill>
                  <a:srgbClr val="009A46"/>
                </a:solidFill>
              </a:endParaRPr>
            </a:p>
            <a:p>
              <a:r>
                <a:rPr lang="en-US" sz="1400" b="1" dirty="0" smtClean="0">
                  <a:solidFill>
                    <a:srgbClr val="800080"/>
                  </a:solidFill>
                </a:rPr>
                <a:t>Age 15-19</a:t>
              </a:r>
              <a:endParaRPr lang="en-US" sz="1400" b="1" dirty="0">
                <a:solidFill>
                  <a:srgbClr val="80008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75424" y="6282338"/>
              <a:ext cx="5943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Rate per 100, 000 population</a:t>
              </a:r>
              <a:endParaRPr lang="en-US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048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274" y="242744"/>
            <a:ext cx="8696325" cy="1128856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Trends of Primary and Secondary Syphilis Rates* by Race, Wisconsin, 2020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81000" y="1524000"/>
            <a:ext cx="7467600" cy="4744061"/>
            <a:chOff x="375424" y="1600200"/>
            <a:chExt cx="7738968" cy="4959137"/>
          </a:xfrm>
        </p:grpSpPr>
        <p:graphicFrame>
          <p:nvGraphicFramePr>
            <p:cNvPr id="9" name="Chart 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24445745"/>
                </p:ext>
              </p:extLst>
            </p:nvPr>
          </p:nvGraphicFramePr>
          <p:xfrm>
            <a:off x="533400" y="1600200"/>
            <a:ext cx="7580992" cy="406238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4" name="TextBox 13"/>
            <p:cNvSpPr txBox="1"/>
            <p:nvPr/>
          </p:nvSpPr>
          <p:spPr>
            <a:xfrm>
              <a:off x="375424" y="6282338"/>
              <a:ext cx="5943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Rate per 100, 000 population</a:t>
              </a:r>
              <a:endParaRPr lang="en-US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7779655" y="1869256"/>
            <a:ext cx="6864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6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0" y="3332457"/>
            <a:ext cx="11592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33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Native </a:t>
            </a:r>
            <a:endParaRPr lang="en-US" b="1" dirty="0" smtClean="0">
              <a:solidFill>
                <a:srgbClr val="0033A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solidFill>
                  <a:srgbClr val="0033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American</a:t>
            </a:r>
            <a:endParaRPr lang="en-US" b="1" dirty="0">
              <a:solidFill>
                <a:srgbClr val="0033A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48193" y="3950732"/>
            <a:ext cx="748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207C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Asian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648193" y="4495800"/>
            <a:ext cx="787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2A59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White</a:t>
            </a:r>
          </a:p>
        </p:txBody>
      </p:sp>
    </p:spTree>
    <p:extLst>
      <p:ext uri="{BB962C8B-B14F-4D97-AF65-F5344CB8AC3E}">
        <p14:creationId xmlns:p14="http://schemas.microsoft.com/office/powerpoint/2010/main" val="180836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ChangeArrowheads="1"/>
          </p:cNvSpPr>
          <p:nvPr/>
        </p:nvSpPr>
        <p:spPr bwMode="auto">
          <a:xfrm>
            <a:off x="237067" y="2963033"/>
            <a:ext cx="6248400" cy="913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5333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Milwaukee </a:t>
            </a:r>
            <a:r>
              <a:rPr lang="en-US" altLang="en-US" sz="5333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County</a:t>
            </a:r>
            <a:endParaRPr lang="en-US" altLang="en-US" sz="5333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6867" name="Picture 5" descr="DHS Color Logo, Print Quality, with text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67" y="5664200"/>
            <a:ext cx="677333" cy="632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8" name="Text Box 6"/>
          <p:cNvSpPr txBox="1">
            <a:spLocks noChangeArrowheads="1"/>
          </p:cNvSpPr>
          <p:nvPr/>
        </p:nvSpPr>
        <p:spPr bwMode="auto">
          <a:xfrm>
            <a:off x="4030133" y="6138334"/>
            <a:ext cx="406400" cy="201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711"/>
              <a:t>22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Sexually Transmitted Infections by Zip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57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23" y="152400"/>
            <a:ext cx="8458200" cy="1128856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Reported Syphilis Cases by Zip Code, Milwaukee County,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2667001" y="1305818"/>
            <a:ext cx="5414963" cy="5094982"/>
            <a:chOff x="2667001" y="1305818"/>
            <a:chExt cx="5414963" cy="5094982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67001" y="1305818"/>
              <a:ext cx="3357562" cy="5094982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81739" y="1447800"/>
              <a:ext cx="1800225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9243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23" y="152400"/>
            <a:ext cx="8458200" cy="1128856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Reported Gonorrhea Cases by Zip Code, Milwaukee County,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556610"/>
            <a:ext cx="3022599" cy="4615589"/>
          </a:xfrm>
          <a:prstGeom prst="rect">
            <a:avLst/>
          </a:prstGeom>
          <a:ln w="3175">
            <a:noFill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600" y="1828800"/>
            <a:ext cx="224790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96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23" y="152400"/>
            <a:ext cx="8458200" cy="1128856"/>
          </a:xfrm>
          <a:noFill/>
        </p:spPr>
        <p:txBody>
          <a:bodyPr/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Reported 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Chlamydia 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Cases by Zip Code, Milwaukee County,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309303"/>
            <a:ext cx="2810720" cy="49286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3013" y="1600200"/>
            <a:ext cx="1990707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77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1"/>
            <a:ext cx="8229600" cy="914400"/>
          </a:xfrm>
          <a:noFill/>
        </p:spPr>
        <p:txBody>
          <a:bodyPr/>
          <a:lstStyle/>
          <a:p>
            <a:pPr algn="l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 Surveillance Data Should be Interpreted with Caution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57200" y="1600200"/>
            <a:ext cx="8077200" cy="4118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bIns="9875" anchor="ctr">
            <a:spAutoFit/>
          </a:bodyPr>
          <a:lstStyle>
            <a:lvl1pPr marL="457200" indent="-4572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alt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 data may be underreported, unevenly reported, and incomplete.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altLang="en-US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Elements 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impact the completeness and accuracy of </a:t>
            </a:r>
            <a:r>
              <a:rPr 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 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include: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Practice and capacity 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 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screening by </a:t>
            </a:r>
            <a:r>
              <a:rPr 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health care providers.</a:t>
            </a:r>
            <a:endParaRPr lang="en-US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Health care providers’ compliance 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case </a:t>
            </a:r>
            <a:r>
              <a:rPr 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reporting.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Completeness and promptness of case reporting.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COVID-19 may have influenced the 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cases diagnosed </a:t>
            </a:r>
            <a:r>
              <a:rPr 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reported in 2020. </a:t>
            </a:r>
            <a:endParaRPr lang="en-US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19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1752600"/>
            <a:ext cx="6949440" cy="2286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How does Wisconsin compare nationally?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010400" y="6462713"/>
            <a:ext cx="2133600" cy="365125"/>
          </a:xfrm>
        </p:spPr>
        <p:txBody>
          <a:bodyPr/>
          <a:lstStyle/>
          <a:p>
            <a:pPr>
              <a:defRPr/>
            </a:pPr>
            <a:fld id="{26D791F7-A40B-4CEF-B11E-1C53B238716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22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1"/>
            <a:ext cx="8229600" cy="914400"/>
          </a:xfrm>
          <a:noFill/>
        </p:spPr>
        <p:txBody>
          <a:bodyPr/>
          <a:lstStyle/>
          <a:p>
            <a:pPr algn="l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Chlamydia </a:t>
            </a:r>
            <a:r>
              <a:rPr lang="en-US" alt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Rates</a:t>
            </a: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by </a:t>
            </a:r>
            <a:r>
              <a:rPr lang="en-US" alt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2019, CDC </a:t>
            </a:r>
            <a:r>
              <a:rPr lang="en-US" alt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436034" y="1467556"/>
            <a:ext cx="8034867" cy="4602476"/>
            <a:chOff x="436034" y="1467556"/>
            <a:chExt cx="8034867" cy="4602476"/>
          </a:xfrm>
        </p:grpSpPr>
        <p:graphicFrame>
          <p:nvGraphicFramePr>
            <p:cNvPr id="27" name="Objec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35500737"/>
                </p:ext>
              </p:extLst>
            </p:nvPr>
          </p:nvGraphicFramePr>
          <p:xfrm>
            <a:off x="436034" y="1467556"/>
            <a:ext cx="8034867" cy="43208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6" name="Chart" r:id="rId3" imgW="9047248" imgH="4865030" progId="Excel.Chart.8">
                    <p:embed/>
                  </p:oleObj>
                </mc:Choice>
                <mc:Fallback>
                  <p:oleObj name="Chart" r:id="rId3" imgW="9047248" imgH="4865030" progId="Excel.Chart.8">
                    <p:embed/>
                    <p:pic>
                      <p:nvPicPr>
                        <p:cNvPr id="11267" name="Object 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034" y="1467556"/>
                          <a:ext cx="8034867" cy="43208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" name="Text Box 6"/>
            <p:cNvSpPr txBox="1">
              <a:spLocks noChangeArrowheads="1"/>
            </p:cNvSpPr>
            <p:nvPr/>
          </p:nvSpPr>
          <p:spPr bwMode="auto">
            <a:xfrm>
              <a:off x="2077156" y="2273301"/>
              <a:ext cx="351368" cy="2837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44" b="1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IL</a:t>
              </a:r>
            </a:p>
          </p:txBody>
        </p:sp>
        <p:sp>
          <p:nvSpPr>
            <p:cNvPr id="29" name="Line 7"/>
            <p:cNvSpPr>
              <a:spLocks noChangeShapeType="1"/>
            </p:cNvSpPr>
            <p:nvPr/>
          </p:nvSpPr>
          <p:spPr bwMode="auto">
            <a:xfrm>
              <a:off x="2216856" y="2524478"/>
              <a:ext cx="0" cy="203200"/>
            </a:xfrm>
            <a:prstGeom prst="line">
              <a:avLst/>
            </a:prstGeom>
            <a:noFill/>
            <a:ln w="9525">
              <a:solidFill>
                <a:schemeClr val="accent4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0" name="Text Box 9"/>
            <p:cNvSpPr txBox="1">
              <a:spLocks noChangeArrowheads="1"/>
            </p:cNvSpPr>
            <p:nvPr/>
          </p:nvSpPr>
          <p:spPr bwMode="auto">
            <a:xfrm>
              <a:off x="5228168" y="2270478"/>
              <a:ext cx="867545" cy="2837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44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WI (33rd)</a:t>
              </a:r>
            </a:p>
          </p:txBody>
        </p:sp>
        <p:sp>
          <p:nvSpPr>
            <p:cNvPr id="31" name="Line 10"/>
            <p:cNvSpPr>
              <a:spLocks noChangeShapeType="1"/>
            </p:cNvSpPr>
            <p:nvPr/>
          </p:nvSpPr>
          <p:spPr bwMode="auto">
            <a:xfrm>
              <a:off x="5520267" y="3050822"/>
              <a:ext cx="0" cy="203200"/>
            </a:xfrm>
            <a:prstGeom prst="line">
              <a:avLst/>
            </a:prstGeom>
            <a:noFill/>
            <a:ln w="9525">
              <a:solidFill>
                <a:schemeClr val="accent4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2" name="Text Box 12"/>
            <p:cNvSpPr txBox="1">
              <a:spLocks noChangeArrowheads="1"/>
            </p:cNvSpPr>
            <p:nvPr/>
          </p:nvSpPr>
          <p:spPr bwMode="auto">
            <a:xfrm>
              <a:off x="6670323" y="3122789"/>
              <a:ext cx="433132" cy="2837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44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MN</a:t>
              </a:r>
            </a:p>
          </p:txBody>
        </p:sp>
        <p:sp>
          <p:nvSpPr>
            <p:cNvPr id="33" name="Line 13"/>
            <p:cNvSpPr>
              <a:spLocks noChangeShapeType="1"/>
            </p:cNvSpPr>
            <p:nvPr/>
          </p:nvSpPr>
          <p:spPr bwMode="auto">
            <a:xfrm>
              <a:off x="6874933" y="3361267"/>
              <a:ext cx="0" cy="203200"/>
            </a:xfrm>
            <a:prstGeom prst="line">
              <a:avLst/>
            </a:prstGeom>
            <a:noFill/>
            <a:ln w="9525">
              <a:solidFill>
                <a:schemeClr val="accent4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4" name="Text Box 15"/>
            <p:cNvSpPr txBox="1">
              <a:spLocks noChangeArrowheads="1"/>
            </p:cNvSpPr>
            <p:nvPr/>
          </p:nvSpPr>
          <p:spPr bwMode="auto">
            <a:xfrm>
              <a:off x="5067301" y="2545645"/>
              <a:ext cx="344966" cy="2837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44" b="1">
                  <a:solidFill>
                    <a:schemeClr val="accent4"/>
                  </a:solidFill>
                  <a:latin typeface="Arial" panose="020B0604020202020204" pitchFamily="34" charset="0"/>
                </a:rPr>
                <a:t>IA</a:t>
              </a:r>
            </a:p>
          </p:txBody>
        </p:sp>
        <p:sp>
          <p:nvSpPr>
            <p:cNvPr id="35" name="Line 16"/>
            <p:cNvSpPr>
              <a:spLocks noChangeShapeType="1"/>
            </p:cNvSpPr>
            <p:nvPr/>
          </p:nvSpPr>
          <p:spPr bwMode="auto">
            <a:xfrm>
              <a:off x="5249333" y="2779889"/>
              <a:ext cx="0" cy="474133"/>
            </a:xfrm>
            <a:prstGeom prst="line">
              <a:avLst/>
            </a:prstGeom>
            <a:noFill/>
            <a:ln w="9525">
              <a:solidFill>
                <a:schemeClr val="accent4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6" name="Text Box 17"/>
            <p:cNvSpPr txBox="1">
              <a:spLocks noChangeArrowheads="1"/>
            </p:cNvSpPr>
            <p:nvPr/>
          </p:nvSpPr>
          <p:spPr bwMode="auto">
            <a:xfrm>
              <a:off x="812801" y="5516034"/>
              <a:ext cx="7493000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000" dirty="0">
                  <a:solidFill>
                    <a:schemeClr val="accent4"/>
                  </a:solidFill>
                  <a:latin typeface="Arial" panose="020B0604020202020204" pitchFamily="34" charset="0"/>
                </a:rPr>
                <a:t>*Cases per 100,000 population.</a:t>
              </a:r>
            </a:p>
            <a:p>
              <a:r>
                <a:rPr lang="en-US" altLang="en-US" sz="1000" dirty="0">
                  <a:solidFill>
                    <a:schemeClr val="accent4"/>
                  </a:solidFill>
                  <a:latin typeface="Arial" panose="020B0604020202020204" pitchFamily="34" charset="0"/>
                </a:rPr>
                <a:t> **</a:t>
              </a:r>
              <a:r>
                <a:rPr lang="en-US" sz="1000" dirty="0">
                  <a:solidFill>
                    <a:schemeClr val="accent4"/>
                  </a:solidFill>
                  <a:latin typeface="Open Sans"/>
                </a:rPr>
                <a:t>Centers for Disease Control and Prevention. Sexually Transmitted Disease Surveillance 2019. Atlanta: U.S. Department of Health and Human Services; 2021; </a:t>
              </a:r>
              <a:r>
                <a:rPr lang="en-US" sz="1000" dirty="0">
                  <a:solidFill>
                    <a:schemeClr val="accent4"/>
                  </a:solidFill>
                  <a:latin typeface="Open Sans"/>
                  <a:hlinkClick r:id="rId5"/>
                </a:rPr>
                <a:t>https://www.cdc.gov/std/statistics/2019/default.htm</a:t>
              </a:r>
              <a:r>
                <a:rPr lang="en-US" sz="1000" dirty="0">
                  <a:solidFill>
                    <a:schemeClr val="accent4"/>
                  </a:solidFill>
                  <a:latin typeface="Open Sans"/>
                </a:rPr>
                <a:t>. </a:t>
              </a:r>
              <a:endParaRPr lang="en-US" altLang="en-US" sz="1000" i="1" dirty="0">
                <a:solidFill>
                  <a:schemeClr val="accent4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7" name="Text Box 19"/>
            <p:cNvSpPr txBox="1">
              <a:spLocks noChangeArrowheads="1"/>
            </p:cNvSpPr>
            <p:nvPr/>
          </p:nvSpPr>
          <p:spPr bwMode="auto">
            <a:xfrm>
              <a:off x="3802945" y="2643012"/>
              <a:ext cx="521297" cy="2837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44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USA</a:t>
              </a:r>
            </a:p>
          </p:txBody>
        </p:sp>
        <p:sp>
          <p:nvSpPr>
            <p:cNvPr id="38" name="Line 20"/>
            <p:cNvSpPr>
              <a:spLocks noChangeShapeType="1"/>
            </p:cNvSpPr>
            <p:nvPr/>
          </p:nvSpPr>
          <p:spPr bwMode="auto">
            <a:xfrm>
              <a:off x="5671256" y="2508955"/>
              <a:ext cx="0" cy="745067"/>
            </a:xfrm>
            <a:prstGeom prst="line">
              <a:avLst/>
            </a:prstGeom>
            <a:noFill/>
            <a:ln w="9525">
              <a:solidFill>
                <a:schemeClr val="accent4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9" name="Line 10"/>
            <p:cNvSpPr>
              <a:spLocks noChangeShapeType="1"/>
            </p:cNvSpPr>
            <p:nvPr/>
          </p:nvSpPr>
          <p:spPr bwMode="auto">
            <a:xfrm>
              <a:off x="4097867" y="2881489"/>
              <a:ext cx="0" cy="203200"/>
            </a:xfrm>
            <a:prstGeom prst="line">
              <a:avLst/>
            </a:prstGeom>
            <a:noFill/>
            <a:ln w="9525">
              <a:solidFill>
                <a:schemeClr val="accent4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pic>
          <p:nvPicPr>
            <p:cNvPr id="40" name="Picture 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02956" y="2784123"/>
              <a:ext cx="368300" cy="3358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5349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1"/>
            <a:ext cx="8229600" cy="914400"/>
          </a:xfrm>
          <a:noFill/>
        </p:spPr>
        <p:txBody>
          <a:bodyPr/>
          <a:lstStyle/>
          <a:p>
            <a:pPr algn="l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Gonorrhea </a:t>
            </a:r>
            <a:r>
              <a:rPr lang="en-US" alt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Rates</a:t>
            </a: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by </a:t>
            </a:r>
            <a:r>
              <a:rPr lang="en-US" alt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2019, CDC </a:t>
            </a:r>
            <a:r>
              <a:rPr lang="en-US" alt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466436" y="1545695"/>
            <a:ext cx="8153400" cy="4514824"/>
            <a:chOff x="359833" y="1555208"/>
            <a:chExt cx="8153400" cy="4514824"/>
          </a:xfrm>
        </p:grpSpPr>
        <p:graphicFrame>
          <p:nvGraphicFramePr>
            <p:cNvPr id="21" name="Object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67677965"/>
                </p:ext>
              </p:extLst>
            </p:nvPr>
          </p:nvGraphicFramePr>
          <p:xfrm>
            <a:off x="359833" y="1555208"/>
            <a:ext cx="8153400" cy="43970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90" name="Chart" r:id="rId3" imgW="9181372" imgH="4950381" progId="Excel.Chart.8">
                    <p:embed/>
                  </p:oleObj>
                </mc:Choice>
                <mc:Fallback>
                  <p:oleObj name="Chart" r:id="rId3" imgW="9181372" imgH="4950381" progId="Excel.Chart.8">
                    <p:embed/>
                    <p:pic>
                      <p:nvPicPr>
                        <p:cNvPr id="13315" name="Object 2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9833" y="1555208"/>
                          <a:ext cx="8153400" cy="43970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Text Box 4"/>
            <p:cNvSpPr txBox="1">
              <a:spLocks noChangeArrowheads="1"/>
            </p:cNvSpPr>
            <p:nvPr/>
          </p:nvSpPr>
          <p:spPr bwMode="auto">
            <a:xfrm>
              <a:off x="2283178" y="2738967"/>
              <a:ext cx="327334" cy="2837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44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IL</a:t>
              </a:r>
            </a:p>
          </p:txBody>
        </p:sp>
        <p:sp>
          <p:nvSpPr>
            <p:cNvPr id="23" name="Line 5"/>
            <p:cNvSpPr>
              <a:spLocks noChangeShapeType="1"/>
            </p:cNvSpPr>
            <p:nvPr/>
          </p:nvSpPr>
          <p:spPr bwMode="auto">
            <a:xfrm>
              <a:off x="2404533" y="3028245"/>
              <a:ext cx="0" cy="290689"/>
            </a:xfrm>
            <a:prstGeom prst="line">
              <a:avLst/>
            </a:prstGeom>
            <a:noFill/>
            <a:ln w="9525">
              <a:solidFill>
                <a:schemeClr val="accent4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4" name="Text Box 7"/>
            <p:cNvSpPr txBox="1">
              <a:spLocks noChangeArrowheads="1"/>
            </p:cNvSpPr>
            <p:nvPr/>
          </p:nvSpPr>
          <p:spPr bwMode="auto">
            <a:xfrm>
              <a:off x="5324123" y="3105856"/>
              <a:ext cx="857927" cy="2837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44" b="1">
                  <a:solidFill>
                    <a:srgbClr val="000000"/>
                  </a:solidFill>
                  <a:latin typeface="Arial" panose="020B0604020202020204" pitchFamily="34" charset="0"/>
                </a:rPr>
                <a:t>WI (34th)</a:t>
              </a:r>
            </a:p>
          </p:txBody>
        </p:sp>
        <p:sp>
          <p:nvSpPr>
            <p:cNvPr id="25" name="Line 8"/>
            <p:cNvSpPr>
              <a:spLocks noChangeShapeType="1"/>
            </p:cNvSpPr>
            <p:nvPr/>
          </p:nvSpPr>
          <p:spPr bwMode="auto">
            <a:xfrm>
              <a:off x="5858933" y="3381022"/>
              <a:ext cx="0" cy="577145"/>
            </a:xfrm>
            <a:prstGeom prst="line">
              <a:avLst/>
            </a:prstGeom>
            <a:noFill/>
            <a:ln w="9525">
              <a:solidFill>
                <a:schemeClr val="accent4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1" name="Text Box 10"/>
            <p:cNvSpPr txBox="1">
              <a:spLocks noChangeArrowheads="1"/>
            </p:cNvSpPr>
            <p:nvPr/>
          </p:nvSpPr>
          <p:spPr bwMode="auto">
            <a:xfrm>
              <a:off x="6263923" y="3469923"/>
              <a:ext cx="433132" cy="2837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44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MN</a:t>
              </a:r>
            </a:p>
          </p:txBody>
        </p:sp>
        <p:sp>
          <p:nvSpPr>
            <p:cNvPr id="42" name="Line 11"/>
            <p:cNvSpPr>
              <a:spLocks noChangeShapeType="1"/>
            </p:cNvSpPr>
            <p:nvPr/>
          </p:nvSpPr>
          <p:spPr bwMode="auto">
            <a:xfrm>
              <a:off x="6465711" y="3740856"/>
              <a:ext cx="0" cy="279400"/>
            </a:xfrm>
            <a:prstGeom prst="line">
              <a:avLst/>
            </a:prstGeom>
            <a:noFill/>
            <a:ln w="9525">
              <a:solidFill>
                <a:schemeClr val="accent4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3" name="Text Box 13"/>
            <p:cNvSpPr txBox="1">
              <a:spLocks noChangeArrowheads="1"/>
            </p:cNvSpPr>
            <p:nvPr/>
          </p:nvSpPr>
          <p:spPr bwMode="auto">
            <a:xfrm>
              <a:off x="4535311" y="3110089"/>
              <a:ext cx="465696" cy="2837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44" b="1">
                  <a:solidFill>
                    <a:srgbClr val="000000"/>
                  </a:solidFill>
                  <a:latin typeface="Arial" panose="020B0604020202020204" pitchFamily="34" charset="0"/>
                </a:rPr>
                <a:t>IA</a:t>
              </a:r>
            </a:p>
          </p:txBody>
        </p:sp>
        <p:sp>
          <p:nvSpPr>
            <p:cNvPr id="44" name="Line 14"/>
            <p:cNvSpPr>
              <a:spLocks noChangeShapeType="1"/>
            </p:cNvSpPr>
            <p:nvPr/>
          </p:nvSpPr>
          <p:spPr bwMode="auto">
            <a:xfrm>
              <a:off x="4707467" y="3351390"/>
              <a:ext cx="0" cy="474133"/>
            </a:xfrm>
            <a:prstGeom prst="line">
              <a:avLst/>
            </a:prstGeom>
            <a:noFill/>
            <a:ln w="9525">
              <a:solidFill>
                <a:schemeClr val="accent4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5" name="Text Box 18"/>
            <p:cNvSpPr txBox="1">
              <a:spLocks noChangeArrowheads="1"/>
            </p:cNvSpPr>
            <p:nvPr/>
          </p:nvSpPr>
          <p:spPr bwMode="auto">
            <a:xfrm>
              <a:off x="3903133" y="2644422"/>
              <a:ext cx="362600" cy="2837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44" b="1">
                  <a:solidFill>
                    <a:srgbClr val="000000"/>
                  </a:solidFill>
                  <a:latin typeface="Arial" panose="020B0604020202020204" pitchFamily="34" charset="0"/>
                </a:rPr>
                <a:t>MI</a:t>
              </a:r>
            </a:p>
          </p:txBody>
        </p:sp>
        <p:sp>
          <p:nvSpPr>
            <p:cNvPr id="46" name="Line 19"/>
            <p:cNvSpPr>
              <a:spLocks noChangeShapeType="1"/>
            </p:cNvSpPr>
            <p:nvPr/>
          </p:nvSpPr>
          <p:spPr bwMode="auto">
            <a:xfrm flipH="1">
              <a:off x="4103511" y="2909711"/>
              <a:ext cx="4234" cy="808567"/>
            </a:xfrm>
            <a:prstGeom prst="line">
              <a:avLst/>
            </a:prstGeom>
            <a:noFill/>
            <a:ln w="9525">
              <a:solidFill>
                <a:schemeClr val="accent4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7" name="Text Box 4"/>
            <p:cNvSpPr txBox="1">
              <a:spLocks noChangeArrowheads="1"/>
            </p:cNvSpPr>
            <p:nvPr/>
          </p:nvSpPr>
          <p:spPr bwMode="auto">
            <a:xfrm>
              <a:off x="3669703" y="3128434"/>
              <a:ext cx="521297" cy="2837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44" b="1">
                  <a:solidFill>
                    <a:srgbClr val="000000"/>
                  </a:solidFill>
                  <a:latin typeface="Arial" panose="020B0604020202020204" pitchFamily="34" charset="0"/>
                </a:rPr>
                <a:t>USA</a:t>
              </a:r>
            </a:p>
          </p:txBody>
        </p:sp>
        <p:sp>
          <p:nvSpPr>
            <p:cNvPr id="48" name="Line 5"/>
            <p:cNvSpPr>
              <a:spLocks noChangeShapeType="1"/>
            </p:cNvSpPr>
            <p:nvPr/>
          </p:nvSpPr>
          <p:spPr bwMode="auto">
            <a:xfrm>
              <a:off x="3921478" y="3354212"/>
              <a:ext cx="0" cy="290689"/>
            </a:xfrm>
            <a:prstGeom prst="line">
              <a:avLst/>
            </a:prstGeom>
            <a:noFill/>
            <a:ln w="9525">
              <a:solidFill>
                <a:schemeClr val="accent4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9" name="Text Box 17"/>
            <p:cNvSpPr txBox="1">
              <a:spLocks noChangeArrowheads="1"/>
            </p:cNvSpPr>
            <p:nvPr/>
          </p:nvSpPr>
          <p:spPr bwMode="auto">
            <a:xfrm>
              <a:off x="812801" y="5516034"/>
              <a:ext cx="7493000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000" dirty="0">
                  <a:solidFill>
                    <a:schemeClr val="accent4"/>
                  </a:solidFill>
                  <a:latin typeface="Arial" panose="020B0604020202020204" pitchFamily="34" charset="0"/>
                </a:rPr>
                <a:t>*Cases per 100,000 population.</a:t>
              </a:r>
            </a:p>
            <a:p>
              <a:r>
                <a:rPr lang="en-US" altLang="en-US" sz="1000" dirty="0">
                  <a:solidFill>
                    <a:schemeClr val="accent4"/>
                  </a:solidFill>
                  <a:latin typeface="Arial" panose="020B0604020202020204" pitchFamily="34" charset="0"/>
                </a:rPr>
                <a:t> **</a:t>
              </a:r>
              <a:r>
                <a:rPr lang="en-US" sz="1000" dirty="0">
                  <a:solidFill>
                    <a:schemeClr val="accent4"/>
                  </a:solidFill>
                  <a:latin typeface="Open Sans"/>
                </a:rPr>
                <a:t>Centers for Disease Control and Prevention. Sexually Transmitted Disease Surveillance 2019. Atlanta: U.S. Department of Health and Human Services; 2021; </a:t>
              </a:r>
              <a:r>
                <a:rPr lang="en-US" sz="1000" dirty="0">
                  <a:solidFill>
                    <a:schemeClr val="accent4"/>
                  </a:solidFill>
                  <a:latin typeface="Open Sans"/>
                  <a:hlinkClick r:id="rId5"/>
                </a:rPr>
                <a:t>https://www.cdc.gov/std/statistics/2019/default.htm</a:t>
              </a:r>
              <a:r>
                <a:rPr lang="en-US" sz="1000" dirty="0">
                  <a:solidFill>
                    <a:schemeClr val="accent4"/>
                  </a:solidFill>
                  <a:latin typeface="Open Sans"/>
                </a:rPr>
                <a:t>. </a:t>
              </a:r>
              <a:endParaRPr lang="en-US" altLang="en-US" sz="1000" i="1" dirty="0">
                <a:solidFill>
                  <a:schemeClr val="accent4"/>
                </a:solidFill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49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1"/>
            <a:ext cx="8229600" cy="914400"/>
          </a:xfrm>
          <a:noFill/>
        </p:spPr>
        <p:txBody>
          <a:bodyPr/>
          <a:lstStyle/>
          <a:p>
            <a:pPr algn="l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and </a:t>
            </a:r>
            <a:r>
              <a:rPr lang="en-US" alt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Secondary Syphilis Rates</a:t>
            </a: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by </a:t>
            </a:r>
            <a:r>
              <a:rPr lang="en-US" alt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2019, CDC </a:t>
            </a:r>
            <a:r>
              <a:rPr lang="en-US" alt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500132" y="1446297"/>
            <a:ext cx="8187267" cy="4739713"/>
            <a:chOff x="500132" y="1446297"/>
            <a:chExt cx="8187267" cy="4739713"/>
          </a:xfrm>
        </p:grpSpPr>
        <p:sp>
          <p:nvSpPr>
            <p:cNvPr id="7" name="Text Box 15"/>
            <p:cNvSpPr txBox="1">
              <a:spLocks noChangeArrowheads="1"/>
            </p:cNvSpPr>
            <p:nvPr/>
          </p:nvSpPr>
          <p:spPr bwMode="auto">
            <a:xfrm>
              <a:off x="762000" y="5616623"/>
              <a:ext cx="7848600" cy="5693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000" dirty="0" smtClean="0">
                  <a:solidFill>
                    <a:schemeClr val="accent4"/>
                  </a:solidFill>
                  <a:latin typeface="Arial" panose="020B0604020202020204" pitchFamily="34" charset="0"/>
                </a:rPr>
                <a:t>*Cases </a:t>
              </a:r>
              <a:r>
                <a:rPr lang="en-US" altLang="en-US" sz="1000" dirty="0">
                  <a:solidFill>
                    <a:schemeClr val="accent4"/>
                  </a:solidFill>
                  <a:latin typeface="Arial" panose="020B0604020202020204" pitchFamily="34" charset="0"/>
                </a:rPr>
                <a:t>per 100,000 population</a:t>
              </a:r>
              <a:r>
                <a:rPr lang="en-US" altLang="en-US" sz="1000" dirty="0" smtClean="0">
                  <a:solidFill>
                    <a:schemeClr val="accent4"/>
                  </a:solidFill>
                  <a:latin typeface="Arial" panose="020B0604020202020204" pitchFamily="34" charset="0"/>
                </a:rPr>
                <a:t>.</a:t>
              </a:r>
            </a:p>
            <a:p>
              <a:r>
                <a:rPr lang="en-US" altLang="en-US" sz="1000" dirty="0" smtClean="0">
                  <a:solidFill>
                    <a:schemeClr val="accent4"/>
                  </a:solidFill>
                  <a:latin typeface="Arial" panose="020B0604020202020204" pitchFamily="34" charset="0"/>
                </a:rPr>
                <a:t> **</a:t>
              </a:r>
              <a:r>
                <a:rPr lang="en-US" sz="1000" dirty="0">
                  <a:solidFill>
                    <a:schemeClr val="accent4"/>
                  </a:solidFill>
                  <a:latin typeface="Open Sans"/>
                </a:rPr>
                <a:t>Centers for Disease Control and Prevention. Sexually Transmitted Disease Surveillance 2019. Atlanta: U.S. Department of </a:t>
              </a:r>
              <a:r>
                <a:rPr lang="en-US" sz="1000" dirty="0" smtClean="0">
                  <a:solidFill>
                    <a:schemeClr val="accent4"/>
                  </a:solidFill>
                  <a:latin typeface="Open Sans"/>
                </a:rPr>
                <a:t>Health </a:t>
              </a:r>
              <a:r>
                <a:rPr lang="en-US" sz="1000" dirty="0">
                  <a:solidFill>
                    <a:schemeClr val="accent4"/>
                  </a:solidFill>
                  <a:latin typeface="Open Sans"/>
                </a:rPr>
                <a:t>and Human Services; </a:t>
              </a:r>
              <a:r>
                <a:rPr lang="en-US" sz="1000" dirty="0" smtClean="0">
                  <a:solidFill>
                    <a:schemeClr val="accent4"/>
                  </a:solidFill>
                  <a:latin typeface="Open Sans"/>
                </a:rPr>
                <a:t>2021</a:t>
              </a:r>
              <a:r>
                <a:rPr lang="en-US" sz="1100" dirty="0">
                  <a:solidFill>
                    <a:schemeClr val="accent4"/>
                  </a:solidFill>
                  <a:latin typeface="Open Sans"/>
                </a:rPr>
                <a:t>; </a:t>
              </a:r>
              <a:r>
                <a:rPr lang="en-US" sz="1100" dirty="0">
                  <a:solidFill>
                    <a:schemeClr val="accent4"/>
                  </a:solidFill>
                  <a:latin typeface="Open Sans"/>
                  <a:hlinkClick r:id="rId3"/>
                </a:rPr>
                <a:t>https://</a:t>
              </a:r>
              <a:r>
                <a:rPr lang="en-US" sz="1100" dirty="0" smtClean="0">
                  <a:solidFill>
                    <a:schemeClr val="accent4"/>
                  </a:solidFill>
                  <a:latin typeface="Open Sans"/>
                  <a:hlinkClick r:id="rId3"/>
                </a:rPr>
                <a:t>www.cdc.gov/std/statistics/2019/default.htm</a:t>
              </a:r>
              <a:r>
                <a:rPr lang="en-US" sz="1100" dirty="0" smtClean="0">
                  <a:solidFill>
                    <a:schemeClr val="accent4"/>
                  </a:solidFill>
                  <a:latin typeface="Open Sans"/>
                </a:rPr>
                <a:t>. </a:t>
              </a:r>
              <a:endParaRPr lang="en-US" altLang="en-US" sz="1067" i="1" dirty="0">
                <a:solidFill>
                  <a:schemeClr val="accent4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500132" y="1446297"/>
              <a:ext cx="8187267" cy="4268703"/>
              <a:chOff x="500132" y="1446297"/>
              <a:chExt cx="8187267" cy="4457700"/>
            </a:xfrm>
          </p:grpSpPr>
          <p:graphicFrame>
            <p:nvGraphicFramePr>
              <p:cNvPr id="5" name="Object 2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307275138"/>
                  </p:ext>
                </p:extLst>
              </p:nvPr>
            </p:nvGraphicFramePr>
            <p:xfrm>
              <a:off x="500132" y="1446297"/>
              <a:ext cx="8187267" cy="44577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42" name="Chart" r:id="rId4" imgW="9217951" imgH="5017443" progId="Excel.Chart.8">
                      <p:embed/>
                    </p:oleObj>
                  </mc:Choice>
                  <mc:Fallback>
                    <p:oleObj name="Chart" r:id="rId4" imgW="9217951" imgH="5017443" progId="Excel.Chart.8">
                      <p:embed/>
                      <p:pic>
                        <p:nvPicPr>
                          <p:cNvPr id="9219" name="Object 2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00132" y="1446297"/>
                            <a:ext cx="8187267" cy="44577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8" name="Group 22"/>
              <p:cNvGrpSpPr>
                <a:grpSpLocks/>
              </p:cNvGrpSpPr>
              <p:nvPr/>
            </p:nvGrpSpPr>
            <p:grpSpPr bwMode="auto">
              <a:xfrm flipH="1">
                <a:off x="3624819" y="2513373"/>
                <a:ext cx="328040" cy="1455110"/>
                <a:chOff x="619" y="1529"/>
                <a:chExt cx="173" cy="241"/>
              </a:xfrm>
            </p:grpSpPr>
            <p:sp>
              <p:nvSpPr>
                <p:cNvPr id="9" name="Text Box 3"/>
                <p:cNvSpPr txBox="1">
                  <a:spLocks noChangeArrowheads="1"/>
                </p:cNvSpPr>
                <p:nvPr/>
              </p:nvSpPr>
              <p:spPr bwMode="auto">
                <a:xfrm>
                  <a:off x="619" y="1529"/>
                  <a:ext cx="173" cy="4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44" b="1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IL</a:t>
                  </a:r>
                </a:p>
              </p:txBody>
            </p:sp>
            <p:sp>
              <p:nvSpPr>
                <p:cNvPr id="10" name="Line 8"/>
                <p:cNvSpPr>
                  <a:spLocks noChangeShapeType="1"/>
                </p:cNvSpPr>
                <p:nvPr/>
              </p:nvSpPr>
              <p:spPr bwMode="auto">
                <a:xfrm>
                  <a:off x="712" y="1584"/>
                  <a:ext cx="0" cy="186"/>
                </a:xfrm>
                <a:prstGeom prst="lin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1" name="Text Box 5"/>
              <p:cNvSpPr txBox="1">
                <a:spLocks noChangeArrowheads="1"/>
              </p:cNvSpPr>
              <p:nvPr/>
            </p:nvSpPr>
            <p:spPr bwMode="auto">
              <a:xfrm>
                <a:off x="7597436" y="3851547"/>
                <a:ext cx="857927" cy="2837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244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WI (46th)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8026400" y="4159956"/>
                <a:ext cx="0" cy="812800"/>
              </a:xfrm>
              <a:prstGeom prst="lin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3" name="Group 20"/>
              <p:cNvGrpSpPr>
                <a:grpSpLocks/>
              </p:cNvGrpSpPr>
              <p:nvPr/>
            </p:nvGrpSpPr>
            <p:grpSpPr bwMode="auto">
              <a:xfrm>
                <a:off x="5652202" y="3759533"/>
                <a:ext cx="433212" cy="733445"/>
                <a:chOff x="5098" y="2891"/>
                <a:chExt cx="307" cy="354"/>
              </a:xfrm>
            </p:grpSpPr>
            <p:sp>
              <p:nvSpPr>
                <p:cNvPr id="14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5098" y="2891"/>
                  <a:ext cx="307" cy="137"/>
                </a:xfrm>
                <a:prstGeom prst="rect">
                  <a:avLst/>
                </a:prstGeom>
                <a:noFill/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44" b="1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MN</a:t>
                  </a:r>
                </a:p>
              </p:txBody>
            </p:sp>
            <p:sp>
              <p:nvSpPr>
                <p:cNvPr id="15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5251" y="2992"/>
                  <a:ext cx="1" cy="253"/>
                </a:xfrm>
                <a:prstGeom prst="lin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6" name="Group 23"/>
              <p:cNvGrpSpPr>
                <a:grpSpLocks/>
              </p:cNvGrpSpPr>
              <p:nvPr/>
            </p:nvGrpSpPr>
            <p:grpSpPr bwMode="auto">
              <a:xfrm>
                <a:off x="7373064" y="4213578"/>
                <a:ext cx="344312" cy="602545"/>
                <a:chOff x="4847" y="1631"/>
                <a:chExt cx="244" cy="328"/>
              </a:xfrm>
            </p:grpSpPr>
            <p:sp>
              <p:nvSpPr>
                <p:cNvPr id="1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847" y="1631"/>
                  <a:ext cx="244" cy="15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44" b="1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IA</a:t>
                  </a:r>
                </a:p>
              </p:txBody>
            </p:sp>
            <p:sp>
              <p:nvSpPr>
                <p:cNvPr id="18" name="Line 12"/>
                <p:cNvSpPr>
                  <a:spLocks noChangeShapeType="1"/>
                </p:cNvSpPr>
                <p:nvPr/>
              </p:nvSpPr>
              <p:spPr bwMode="auto">
                <a:xfrm>
                  <a:off x="4961" y="1754"/>
                  <a:ext cx="0" cy="205"/>
                </a:xfrm>
                <a:prstGeom prst="lin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9" name="Group 24"/>
              <p:cNvGrpSpPr>
                <a:grpSpLocks/>
              </p:cNvGrpSpPr>
              <p:nvPr/>
            </p:nvGrpSpPr>
            <p:grpSpPr bwMode="auto">
              <a:xfrm>
                <a:off x="5945012" y="3390901"/>
                <a:ext cx="455788" cy="1114778"/>
                <a:chOff x="3574" y="1074"/>
                <a:chExt cx="323" cy="502"/>
              </a:xfrm>
            </p:grpSpPr>
            <p:sp>
              <p:nvSpPr>
                <p:cNvPr id="20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574" y="1074"/>
                  <a:ext cx="323" cy="12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44" b="1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MI</a:t>
                  </a:r>
                </a:p>
              </p:txBody>
            </p:sp>
            <p:sp>
              <p:nvSpPr>
                <p:cNvPr id="21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3658" y="1202"/>
                  <a:ext cx="15" cy="374"/>
                </a:xfrm>
                <a:prstGeom prst="lin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2" name="Group 22"/>
              <p:cNvGrpSpPr>
                <a:grpSpLocks/>
              </p:cNvGrpSpPr>
              <p:nvPr/>
            </p:nvGrpSpPr>
            <p:grpSpPr bwMode="auto">
              <a:xfrm flipH="1">
                <a:off x="2908533" y="2361218"/>
                <a:ext cx="521313" cy="1424109"/>
                <a:chOff x="570" y="1534"/>
                <a:chExt cx="275" cy="236"/>
              </a:xfrm>
            </p:grpSpPr>
            <p:sp>
              <p:nvSpPr>
                <p:cNvPr id="23" name="Text Box 3"/>
                <p:cNvSpPr txBox="1">
                  <a:spLocks noChangeArrowheads="1"/>
                </p:cNvSpPr>
                <p:nvPr/>
              </p:nvSpPr>
              <p:spPr bwMode="auto">
                <a:xfrm>
                  <a:off x="570" y="1534"/>
                  <a:ext cx="275" cy="4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1244" b="1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USA</a:t>
                  </a:r>
                </a:p>
              </p:txBody>
            </p:sp>
            <p:sp>
              <p:nvSpPr>
                <p:cNvPr id="24" name="Line 8"/>
                <p:cNvSpPr>
                  <a:spLocks noChangeShapeType="1"/>
                </p:cNvSpPr>
                <p:nvPr/>
              </p:nvSpPr>
              <p:spPr bwMode="auto">
                <a:xfrm>
                  <a:off x="712" y="1584"/>
                  <a:ext cx="0" cy="186"/>
                </a:xfrm>
                <a:prstGeom prst="lin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66044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6175"/>
          </a:xfrm>
          <a:noFill/>
        </p:spPr>
        <p:txBody>
          <a:bodyPr/>
          <a:lstStyle/>
          <a:p>
            <a:pPr algn="l"/>
            <a:r>
              <a:rPr lang="en-US" alt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</a:t>
            </a: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 Cases Reported in  Wisconsin, 2020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/>
          </p:nvPr>
        </p:nvGraphicFramePr>
        <p:xfrm>
          <a:off x="457200" y="1600201"/>
          <a:ext cx="8001000" cy="4863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4353401"/>
              </p:ext>
            </p:extLst>
          </p:nvPr>
        </p:nvGraphicFramePr>
        <p:xfrm>
          <a:off x="762000" y="1418648"/>
          <a:ext cx="7772400" cy="3991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5816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HIV Partner Services (PS)  Annual Update Meeting  June 2016&amp;quot;&quot;/&gt;&lt;property id=&quot;20307&quot; value=&quot;401&quot;/&gt;&lt;/object&gt;&lt;object type=&quot;3&quot; unique_id=&quot;10004&quot;&gt;&lt;property id=&quot;20148&quot; value=&quot;5&quot;/&gt;&lt;property id=&quot;20300&quot; value=&quot;Slide 2 - &amp;quot;Agenda&amp;quot;&quot;/&gt;&lt;property id=&quot;20307&quot; value=&quot;515&quot;/&gt;&lt;/object&gt;&lt;object type=&quot;3&quot; unique_id=&quot;10006&quot;&gt;&lt;property id=&quot;20148&quot; value=&quot;5&quot;/&gt;&lt;property id=&quot;20300&quot; value=&quot;Slide 4 - &amp;quot;Group Guidelines&amp;quot;&quot;/&gt;&lt;property id=&quot;20307&quot; value=&quot;513&quot;/&gt;&lt;/object&gt;&lt;object type=&quot;3&quot; unique_id=&quot;10008&quot;&gt;&lt;property id=&quot;20148&quot; value=&quot;5&quot;/&gt;&lt;property id=&quot;20300&quot; value=&quot;Slide 6 - &amp;quot;Overview of 2015 HIV Partner Services Outcomes&amp;quot;&quot;/&gt;&lt;property id=&quot;20307&quot; value=&quot;428&quot;/&gt;&lt;/object&gt;&lt;object type=&quot;3&quot; unique_id=&quot;10009&quot;&gt;&lt;property id=&quot;20148&quot; value=&quot;5&quot;/&gt;&lt;property id=&quot;20300&quot; value=&quot;Slide 7 - &amp;quot;Partner Services Outcomes,  Index Cases, 2015&amp;quot;&quot;/&gt;&lt;property id=&quot;20307&quot; value=&quot;499&quot;/&gt;&lt;/object&gt;&lt;object type=&quot;3&quot; unique_id=&quot;10010&quot;&gt;&lt;property id=&quot;20148&quot; value=&quot;5&quot;/&gt;&lt;property id=&quot;20300&quot; value=&quot;Slide 8 - &amp;quot;Index Clients: By Receipt of Medical Care, Wisconsin, 2015&amp;quot;&quot;/&gt;&lt;property id=&quot;20307&quot; value=&quot;500&quot;/&gt;&lt;/object&gt;&lt;object type=&quot;3&quot; unique_id=&quot;10011&quot;&gt;&lt;property id=&quot;20148&quot; value=&quot;5&quot;/&gt;&lt;property id=&quot;20300&quot; value=&quot;Slide 9 - &amp;quot;Partner Services Outcomes, Partner Cases, 2015&amp;quot;&quot;/&gt;&lt;property id=&quot;20307&quot; value=&quot;501&quot;/&gt;&lt;/object&gt;&lt;object type=&quot;3&quot; unique_id=&quot;10012&quot;&gt;&lt;property id=&quot;20148&quot; value=&quot;5&quot;/&gt;&lt;property id=&quot;20300&quot; value=&quot;Slide 10 - &amp;quot;PS Outcomes New vs.  New to Wisconsin Index Cases, 2015&amp;quot;&quot;/&gt;&lt;property id=&quot;20307&quot; value=&quot;502&quot;/&gt;&lt;/object&gt;&lt;object type=&quot;3&quot; unique_id=&quot;10013&quot;&gt;&lt;property id=&quot;20148&quot; value=&quot;5&quot;/&gt;&lt;property id=&quot;20300&quot; value=&quot;Slide 11 - &amp;quot;Cases Declining PS by Gender, Race/Ethnicity, and Sexual Orientation&amp;quot;&quot;/&gt;&lt;property id=&quot;20307&quot; value=&quot;503&quot;/&gt;&lt;/object&gt;&lt;object type=&quot;3&quot; unique_id=&quot;10014&quot;&gt;&lt;property id=&quot;20148&quot; value=&quot;5&quot;/&gt;&lt;property id=&quot;20300&quot; value=&quot;Slide 12 - &amp;quot;Partner Services Cascade: Index Cases, Wisconsin 2012–2015&amp;quot;&quot;/&gt;&lt;property id=&quot;20307&quot; value=&quot;504&quot;/&gt;&lt;/object&gt;&lt;object type=&quot;3&quot; unique_id=&quot;10015&quot;&gt;&lt;property id=&quot;20148&quot; value=&quot;5&quot;/&gt;&lt;property id=&quot;20300&quot; value=&quot;Slide 13 - &amp;quot;Partner Services Cascade: Partner Cases, Wisconsin 2012–2015&amp;quot;&quot;/&gt;&lt;property id=&quot;20307&quot; value=&quot;505&quot;/&gt;&lt;/object&gt;&lt;object type=&quot;3&quot; unique_id=&quot;10016&quot;&gt;&lt;property id=&quot;20148&quot; value=&quot;5&quot;/&gt;&lt;property id=&quot;20300&quot; value=&quot;Slide 14 - &amp;quot;Partner Services Acceptance, Index Cases, by Year&amp;quot;&quot;/&gt;&lt;property id=&quot;20307&quot; value=&quot;506&quot;/&gt;&lt;/object&gt;&lt;object type=&quot;3&quot; unique_id=&quot;10017&quot;&gt;&lt;property id=&quot;20148&quot; value=&quot;5&quot;/&gt;&lt;property id=&quot;20300&quot; value=&quot;Slide 15 - &amp;quot;PS Activities in Fox Valley Counties (Calumet, Outagamie, and Winnebago), 2015&amp;quot;&quot;/&gt;&lt;property id=&quot;20307&quot; value=&quot;507&quot;/&gt;&lt;/object&gt;&lt;object type=&quot;3&quot; unique_id=&quot;10018&quot;&gt;&lt;property id=&quot;20148&quot; value=&quot;5&quot;/&gt;&lt;property id=&quot;20300&quot; value=&quot;Slide 16 - &amp;quot;Resources&amp;quot;&quot;/&gt;&lt;property id=&quot;20307&quot; value=&quot;508&quot;/&gt;&lt;/object&gt;&lt;object type=&quot;3&quot; unique_id=&quot;10019&quot;&gt;&lt;property id=&quot;20148&quot; value=&quot;5&quot;/&gt;&lt;property id=&quot;20300&quot; value=&quot;Slide 17 - &amp;quot;More Resources&amp;quot;&quot;/&gt;&lt;property id=&quot;20307&quot; value=&quot;509&quot;/&gt;&lt;/object&gt;&lt;object type=&quot;3&quot; unique_id=&quot;10096&quot;&gt;&lt;property id=&quot;20148&quot; value=&quot;5&quot;/&gt;&lt;property id=&quot;20300&quot; value=&quot;Slide 3 - &amp;quot;Introductions: Getting To Know You&amp;quot;&quot;/&gt;&lt;property id=&quot;20307&quot; value=&quot;516&quot;/&gt;&lt;/object&gt;&lt;object type=&quot;3&quot; unique_id=&quot;10097&quot;&gt;&lt;property id=&quot;20148&quot; value=&quot;5&quot;/&gt;&lt;property id=&quot;20300&quot; value=&quot;Slide 5 - &amp;quot;Housekeeping&amp;quot;&quot;/&gt;&lt;property id=&quot;20307&quot; value=&quot;517&quot;/&gt;&lt;/object&gt;&lt;/object&gt;&lt;object type=&quot;8&quot; unique_id=&quot;1003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inal6-ak">
  <a:themeElements>
    <a:clrScheme name="DHS Theme">
      <a:dk1>
        <a:srgbClr val="003D78"/>
      </a:dk1>
      <a:lt1>
        <a:srgbClr val="FFFFFF"/>
      </a:lt1>
      <a:dk2>
        <a:srgbClr val="72AEB6"/>
      </a:dk2>
      <a:lt2>
        <a:srgbClr val="E0EEF0"/>
      </a:lt2>
      <a:accent1>
        <a:srgbClr val="003D78"/>
      </a:accent1>
      <a:accent2>
        <a:srgbClr val="72AEB6"/>
      </a:accent2>
      <a:accent3>
        <a:srgbClr val="A9CED3"/>
      </a:accent3>
      <a:accent4>
        <a:srgbClr val="001932"/>
      </a:accent4>
      <a:accent5>
        <a:srgbClr val="37656B"/>
      </a:accent5>
      <a:accent6>
        <a:srgbClr val="D3E6E9"/>
      </a:accent6>
      <a:hlink>
        <a:srgbClr val="0000FF"/>
      </a:hlink>
      <a:folHlink>
        <a:srgbClr val="800080"/>
      </a:folHlink>
    </a:clrScheme>
    <a:fontScheme name="DHS PPT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21421</TotalTime>
  <Words>1089</Words>
  <Application>Microsoft Office PowerPoint</Application>
  <PresentationFormat>On-screen Show (4:3)</PresentationFormat>
  <Paragraphs>333</Paragraphs>
  <Slides>36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51" baseType="lpstr">
      <vt:lpstr>Arial</vt:lpstr>
      <vt:lpstr>Arial Black</vt:lpstr>
      <vt:lpstr>Calibri</vt:lpstr>
      <vt:lpstr>Calisto MT</vt:lpstr>
      <vt:lpstr>Candara</vt:lpstr>
      <vt:lpstr>Microsoft Sans Serif</vt:lpstr>
      <vt:lpstr>Open Sans</vt:lpstr>
      <vt:lpstr>Segoe UI</vt:lpstr>
      <vt:lpstr>Times New Roman</vt:lpstr>
      <vt:lpstr>Tunga</vt:lpstr>
      <vt:lpstr>Tw Cen MT</vt:lpstr>
      <vt:lpstr>Verdana</vt:lpstr>
      <vt:lpstr>Wingdings</vt:lpstr>
      <vt:lpstr>final6-ak</vt:lpstr>
      <vt:lpstr>Chart</vt:lpstr>
      <vt:lpstr>PowerPoint Presentation</vt:lpstr>
      <vt:lpstr>Introduction</vt:lpstr>
      <vt:lpstr>Introduction</vt:lpstr>
      <vt:lpstr>STI Surveillance Data Should be Interpreted with Caution</vt:lpstr>
      <vt:lpstr>How does Wisconsin compare nationally? </vt:lpstr>
      <vt:lpstr>Chlamydia Rates* by State, 2019, CDC Data**</vt:lpstr>
      <vt:lpstr>Gonorrhea Rates* by State, 2019, CDC Data**</vt:lpstr>
      <vt:lpstr>Primary and Secondary Syphilis Rates* by State, 2019, CDC Data</vt:lpstr>
      <vt:lpstr>Number of STI Cases Reported in  Wisconsin, 2020</vt:lpstr>
      <vt:lpstr> STI Rates* in Wisconsin, 2020</vt:lpstr>
      <vt:lpstr>STIs are in Increasing Trends, Wisconsin, 2014-2020</vt:lpstr>
      <vt:lpstr>STI Rate* Trends, Wisconsin, 2011-2020</vt:lpstr>
      <vt:lpstr>Reported STI Cases by County, Wisconsin, 2020</vt:lpstr>
      <vt:lpstr>PowerPoint Presentation</vt:lpstr>
      <vt:lpstr>Trends of Chlamydia Rates* by Sex, Wisconsin, 2016-2020 </vt:lpstr>
      <vt:lpstr>Trends of Chlamydia Rates* by Age, Wisconsin, 2016-2020 </vt:lpstr>
      <vt:lpstr>Chlamydia Rates* by Race, Wisconsin, 2016-2020 </vt:lpstr>
      <vt:lpstr>PowerPoint Presentation</vt:lpstr>
      <vt:lpstr>Trends of Gonorrhea Rates* by Sex, Wisconsin, 2016-2020 </vt:lpstr>
      <vt:lpstr>Gonorrhea Rates* by Age, Wisconsin,  2016-2020</vt:lpstr>
      <vt:lpstr>Gonorrhea Rates* by Race, Wisconsin, 2016-2020 </vt:lpstr>
      <vt:lpstr>Closer look into Syphilis Data</vt:lpstr>
      <vt:lpstr>Syphilis Cases and Rates* by County,  Wisconsin, 2020</vt:lpstr>
      <vt:lpstr>Syphilis Cases and Percent Difference from Previous Year, Wisconsin, 2011-2020 </vt:lpstr>
      <vt:lpstr>Trends of Syphilis Cases and Rates*, Wisconsin, 2011-2020</vt:lpstr>
      <vt:lpstr>Milwaukee County vs. Rest of Wisconsin,  Syphilis Cases by Stage, 2020 </vt:lpstr>
      <vt:lpstr>Milwaukee County vs. Rest of Wisconsin, Syphilis Rates* by Stage, 2020 </vt:lpstr>
      <vt:lpstr>Primary &amp; Secondary Syphilis Rates*,   Wisconsin, 2016-2020 </vt:lpstr>
      <vt:lpstr>Primary &amp; Secondary Syphilis Cases and Rates* in Milwaukee County vs. Rest of Wisconsin, 2020 </vt:lpstr>
      <vt:lpstr>Trends of Primary &amp; Secondary Syphilis Rates* by Sex, Wisconsin, 2016-2020 </vt:lpstr>
      <vt:lpstr>Trends of Primary and Secondary Syphilis Rates* by Age, Wisconsin, 2016-2020</vt:lpstr>
      <vt:lpstr>Trends of Primary and Secondary Syphilis Rates* by Race, Wisconsin, 2020 </vt:lpstr>
      <vt:lpstr>PowerPoint Presentation</vt:lpstr>
      <vt:lpstr>Reported Syphilis Cases by Zip Code, Milwaukee County, 2020</vt:lpstr>
      <vt:lpstr>Reported Gonorrhea Cases by Zip Code, Milwaukee County, 2020</vt:lpstr>
      <vt:lpstr>Reported Chlamydia Cases by Zip Code, Milwaukee County, 2020</vt:lpstr>
    </vt:vector>
  </TitlesOfParts>
  <Company>DHS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Quantitative Evaluation Update</dc:title>
  <dc:creator>Schumann, Casey L</dc:creator>
  <cp:lastModifiedBy>Shrestha, Dhana M</cp:lastModifiedBy>
  <cp:revision>1017</cp:revision>
  <cp:lastPrinted>2017-05-30T21:10:23Z</cp:lastPrinted>
  <dcterms:created xsi:type="dcterms:W3CDTF">2013-04-29T17:31:29Z</dcterms:created>
  <dcterms:modified xsi:type="dcterms:W3CDTF">2021-12-02T15:43:38Z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