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9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0.xml" ContentType="application/vnd.openxmlformats-officedocument.themeOverrid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3.xml" ContentType="application/vnd.openxmlformats-officedocument.themeOverride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4.xml" ContentType="application/vnd.openxmlformats-officedocument.themeOverride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5.xml" ContentType="application/vnd.openxmlformats-officedocument.themeOverride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54"/>
  </p:notesMasterIdLst>
  <p:handoutMasterIdLst>
    <p:handoutMasterId r:id="rId55"/>
  </p:handoutMasterIdLst>
  <p:sldIdLst>
    <p:sldId id="572" r:id="rId5"/>
    <p:sldId id="649" r:id="rId6"/>
    <p:sldId id="650" r:id="rId7"/>
    <p:sldId id="651" r:id="rId8"/>
    <p:sldId id="735" r:id="rId9"/>
    <p:sldId id="709" r:id="rId10"/>
    <p:sldId id="731" r:id="rId11"/>
    <p:sldId id="732" r:id="rId12"/>
    <p:sldId id="736" r:id="rId13"/>
    <p:sldId id="739" r:id="rId14"/>
    <p:sldId id="655" r:id="rId15"/>
    <p:sldId id="647" r:id="rId16"/>
    <p:sldId id="656" r:id="rId17"/>
    <p:sldId id="707" r:id="rId18"/>
    <p:sldId id="688" r:id="rId19"/>
    <p:sldId id="689" r:id="rId20"/>
    <p:sldId id="690" r:id="rId21"/>
    <p:sldId id="691" r:id="rId22"/>
    <p:sldId id="733" r:id="rId23"/>
    <p:sldId id="317" r:id="rId24"/>
    <p:sldId id="737" r:id="rId25"/>
    <p:sldId id="734" r:id="rId26"/>
    <p:sldId id="714" r:id="rId27"/>
    <p:sldId id="713" r:id="rId28"/>
    <p:sldId id="725" r:id="rId29"/>
    <p:sldId id="726" r:id="rId30"/>
    <p:sldId id="727" r:id="rId31"/>
    <p:sldId id="728" r:id="rId32"/>
    <p:sldId id="738" r:id="rId33"/>
    <p:sldId id="716" r:id="rId34"/>
    <p:sldId id="717" r:id="rId35"/>
    <p:sldId id="719" r:id="rId36"/>
    <p:sldId id="720" r:id="rId37"/>
    <p:sldId id="721" r:id="rId38"/>
    <p:sldId id="718" r:id="rId39"/>
    <p:sldId id="696" r:id="rId40"/>
    <p:sldId id="724" r:id="rId41"/>
    <p:sldId id="682" r:id="rId42"/>
    <p:sldId id="729" r:id="rId43"/>
    <p:sldId id="684" r:id="rId44"/>
    <p:sldId id="683" r:id="rId45"/>
    <p:sldId id="685" r:id="rId46"/>
    <p:sldId id="692" r:id="rId47"/>
    <p:sldId id="678" r:id="rId48"/>
    <p:sldId id="267" r:id="rId49"/>
    <p:sldId id="680" r:id="rId50"/>
    <p:sldId id="679" r:id="rId51"/>
    <p:sldId id="681" r:id="rId52"/>
    <p:sldId id="694" r:id="rId53"/>
  </p:sldIdLst>
  <p:sldSz cx="9144000" cy="6858000" type="screen4x3"/>
  <p:notesSz cx="7010400" cy="92964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ser, William J" initials="WJR" lastIdx="7" clrIdx="0"/>
  <p:cmAuthor id="1" name="DeSalvo, Traci E" initials="DTE" lastIdx="2" clrIdx="1">
    <p:extLst>
      <p:ext uri="{19B8F6BF-5375-455C-9EA6-DF929625EA0E}">
        <p15:presenceInfo xmlns:p15="http://schemas.microsoft.com/office/powerpoint/2012/main" userId="S-1-5-21-781256798-401653752-3358417428-19667" providerId="AD"/>
      </p:ext>
    </p:extLst>
  </p:cmAuthor>
  <p:cmAuthor id="2" name="Kaplan, Beth M." initials="KBM" lastIdx="20" clrIdx="2">
    <p:extLst>
      <p:ext uri="{19B8F6BF-5375-455C-9EA6-DF929625EA0E}">
        <p15:presenceInfo xmlns:p15="http://schemas.microsoft.com/office/powerpoint/2012/main" userId="S-1-5-21-781256798-401653752-3358417428-29046" providerId="AD"/>
      </p:ext>
    </p:extLst>
  </p:cmAuthor>
  <p:cmAuthor id="3" name="Shrestha, Dhana M" initials="SDM" lastIdx="10" clrIdx="3">
    <p:extLst>
      <p:ext uri="{19B8F6BF-5375-455C-9EA6-DF929625EA0E}">
        <p15:presenceInfo xmlns:p15="http://schemas.microsoft.com/office/powerpoint/2012/main" userId="S-1-5-21-781256798-401653752-3358417428-20197" providerId="AD"/>
      </p:ext>
    </p:extLst>
  </p:cmAuthor>
  <p:cmAuthor id="4" name="Winkler, Abby L - DHS" initials="WALD" lastIdx="23" clrIdx="4">
    <p:extLst>
      <p:ext uri="{19B8F6BF-5375-455C-9EA6-DF929625EA0E}">
        <p15:presenceInfo xmlns:p15="http://schemas.microsoft.com/office/powerpoint/2012/main" userId="S::Abby.Winkler@dhs.wisconsin.gov::4fb27292-8891-403f-ae43-85ea44d6088b" providerId="AD"/>
      </p:ext>
    </p:extLst>
  </p:cmAuthor>
  <p:cmAuthor id="5" name="Shrestha, Dhana M - DHS (State Lab of Hygiene)" initials="SDMD(LoH" lastIdx="2" clrIdx="5">
    <p:extLst>
      <p:ext uri="{19B8F6BF-5375-455C-9EA6-DF929625EA0E}">
        <p15:presenceInfo xmlns:p15="http://schemas.microsoft.com/office/powerpoint/2012/main" userId="Shrestha, Dhana M - DHS (State Lab of Hygien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34"/>
    <a:srgbClr val="000000"/>
    <a:srgbClr val="7F7F7F"/>
    <a:srgbClr val="800080"/>
    <a:srgbClr val="0033A1"/>
    <a:srgbClr val="8B450B"/>
    <a:srgbClr val="AA550E"/>
    <a:srgbClr val="F09346"/>
    <a:srgbClr val="E5A70D"/>
    <a:srgbClr val="757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89015" autoAdjust="0"/>
  </p:normalViewPr>
  <p:slideViewPr>
    <p:cSldViewPr>
      <p:cViewPr varScale="1">
        <p:scale>
          <a:sx n="67" d="100"/>
          <a:sy n="67" d="100"/>
        </p:scale>
        <p:origin x="18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19"/>
    </p:cViewPr>
  </p:sorterViewPr>
  <p:notesViewPr>
    <p:cSldViewPr>
      <p:cViewPr varScale="1">
        <p:scale>
          <a:sx n="48" d="100"/>
          <a:sy n="48" d="100"/>
        </p:scale>
        <p:origin x="2732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\1WW\Control\DPHCtl\Bcdp_Std\EPI\DATA\STI_ANNUAL_REPORT\STI_AnnualReportGraph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\1WW\Control\DPHCtl\Bcdp_Std\EPI\DATA\STI_ANNUAL_REPORT\STI_AnnualReportGraph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\1WW\Control\DPHCtl\Bcdp_Std\EPI\DATA\STI_ANNUAL_REPORT\STI_AnnualReport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dhs.wistate.us\1WW\Control\DPHCtl\Bcdp_Std\EPI\DATA\STI_ANNUAL_REPORT\SYphilisPresentation2021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\1WW\Control\DPHCtl\Bcdp_Std\EPI\DATA\STI_ANNUAL_REPORT\STI_AnnualReportGrap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dhs.wistate.us\1WW\Control\DPHCtl\Bcdp_Std\EPI\DATA\STI_ANNUAL_REPORT\STI_AnnualReport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'GonorrheaCase&amp;Rate2016-2020 '!$M$37</c:f>
              <c:strCache>
                <c:ptCount val="1"/>
                <c:pt idx="0">
                  <c:v>CH Rate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33A1"/>
              </a:solidFill>
              <a:ln>
                <a:solidFill>
                  <a:srgbClr val="0033A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86-4927-96C2-3318074F63E5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50-4046-938F-EF38387E81D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486-4927-96C2-3318074F63E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BDCD606-1202-4DCE-A362-B90314C9D650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50-4046-938F-EF38387E8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'GonorrheaCase&amp;Rate2016-2020 '!$L$38:$L$43</c:f>
              <c:strCache>
                <c:ptCount val="6"/>
                <c:pt idx="0">
                  <c:v>Illinois</c:v>
                </c:pt>
                <c:pt idx="1">
                  <c:v>Iowa</c:v>
                </c:pt>
                <c:pt idx="2">
                  <c:v>Wisconsin</c:v>
                </c:pt>
                <c:pt idx="3">
                  <c:v>U.S. total</c:v>
                </c:pt>
                <c:pt idx="4">
                  <c:v>Michigan</c:v>
                </c:pt>
                <c:pt idx="5">
                  <c:v>Minnesota</c:v>
                </c:pt>
              </c:strCache>
            </c:strRef>
          </c:cat>
          <c:val>
            <c:numRef>
              <c:f>'GonorrheaCase&amp;Rate2016-2020 '!$M$38:$M$43</c:f>
              <c:numCache>
                <c:formatCode>General</c:formatCode>
                <c:ptCount val="6"/>
                <c:pt idx="0">
                  <c:v>542.29999999999995</c:v>
                </c:pt>
                <c:pt idx="1">
                  <c:v>478.5</c:v>
                </c:pt>
                <c:pt idx="2">
                  <c:v>456.2</c:v>
                </c:pt>
                <c:pt idx="3">
                  <c:v>481.3</c:v>
                </c:pt>
                <c:pt idx="4">
                  <c:v>448.3</c:v>
                </c:pt>
                <c:pt idx="5">
                  <c:v>392.1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0-4046-938F-EF38387E8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7207216"/>
        <c:axId val="627217384"/>
      </c:barChart>
      <c:catAx>
        <c:axId val="6272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7217384"/>
        <c:crosses val="autoZero"/>
        <c:auto val="1"/>
        <c:lblAlgn val="ctr"/>
        <c:lblOffset val="100"/>
        <c:noMultiLvlLbl val="0"/>
      </c:catAx>
      <c:valAx>
        <c:axId val="627217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72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77777777777779E-2"/>
          <c:y val="3.9855072463768113E-2"/>
          <c:w val="0.76666666666666672"/>
          <c:h val="0.78865314390049068"/>
        </c:manualLayout>
      </c:layout>
      <c:lineChart>
        <c:grouping val="standard"/>
        <c:varyColors val="0"/>
        <c:ser>
          <c:idx val="0"/>
          <c:order val="0"/>
          <c:tx>
            <c:strRef>
              <c:f>'STI Rate by Region By Year'!$H$22</c:f>
              <c:strCache>
                <c:ptCount val="1"/>
                <c:pt idx="0">
                  <c:v>Chlamydia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018518518518519"/>
                  <c:y val="4.35695538057742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3E-4D80-AE22-DA6B537789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3E-4D80-AE22-DA6B537789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3E-4D80-AE22-DA6B537789E8}"/>
                </c:ext>
              </c:extLst>
            </c:dLbl>
            <c:dLbl>
              <c:idx val="4"/>
              <c:layout>
                <c:manualLayout>
                  <c:x val="-3.1948089822105572E-4"/>
                  <c:y val="-1.3025219673627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(+1%)</a:t>
                    </a:r>
                  </a:p>
                  <a:p>
                    <a:fld id="{05B38FF5-B25F-4A84-9259-8CDA1F16800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037-4A4F-8F07-0E0D94DB7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Year'!$I$21:$M$21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Year'!$I$22:$M$22</c:f>
              <c:numCache>
                <c:formatCode>#,##0</c:formatCode>
                <c:ptCount val="5"/>
                <c:pt idx="0">
                  <c:v>427</c:v>
                </c:pt>
                <c:pt idx="1">
                  <c:v>430</c:v>
                </c:pt>
                <c:pt idx="2">
                  <c:v>478</c:v>
                </c:pt>
                <c:pt idx="3">
                  <c:v>404</c:v>
                </c:pt>
                <c:pt idx="4">
                  <c:v>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6E-4DD0-80A0-A7DC056CA473}"/>
            </c:ext>
          </c:extLst>
        </c:ser>
        <c:ser>
          <c:idx val="1"/>
          <c:order val="1"/>
          <c:tx>
            <c:strRef>
              <c:f>'STI Rate by Region By Year'!$H$23</c:f>
              <c:strCache>
                <c:ptCount val="1"/>
                <c:pt idx="0">
                  <c:v>Gonorrhoea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851851851851852E-2"/>
                  <c:y val="-2.1005363460002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E-4D80-AE22-DA6B537789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E-4D80-AE22-DA6B537789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3E-4D80-AE22-DA6B537789E8}"/>
                </c:ext>
              </c:extLst>
            </c:dLbl>
            <c:dLbl>
              <c:idx val="4"/>
              <c:layout>
                <c:manualLayout>
                  <c:x val="-8.9822105570137064E-4"/>
                  <c:y val="-2.38947848910191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(-13%)</a:t>
                    </a:r>
                  </a:p>
                  <a:p>
                    <a:fld id="{317A12D0-B3B3-46B6-997A-AF14416B9CD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37-4A4F-8F07-0E0D94DB7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Year'!$I$21:$M$21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Year'!$I$23:$M$23</c:f>
              <c:numCache>
                <c:formatCode>#,##0</c:formatCode>
                <c:ptCount val="5"/>
                <c:pt idx="0">
                  <c:v>89</c:v>
                </c:pt>
                <c:pt idx="1">
                  <c:v>97</c:v>
                </c:pt>
                <c:pt idx="2">
                  <c:v>121</c:v>
                </c:pt>
                <c:pt idx="3">
                  <c:v>166</c:v>
                </c:pt>
                <c:pt idx="4" formatCode="General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6E-4DD0-80A0-A7DC056CA473}"/>
            </c:ext>
          </c:extLst>
        </c:ser>
        <c:ser>
          <c:idx val="2"/>
          <c:order val="2"/>
          <c:tx>
            <c:strRef>
              <c:f>'STI Rate by Region By Year'!$H$24</c:f>
              <c:strCache>
                <c:ptCount val="1"/>
                <c:pt idx="0">
                  <c:v>Syphilis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629629629629632E-2"/>
                  <c:y val="-1.375898664840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E-4D80-AE22-DA6B537789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3E-4D80-AE22-DA6B537789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3E-4D80-AE22-DA6B537789E8}"/>
                </c:ext>
              </c:extLst>
            </c:dLbl>
            <c:dLbl>
              <c:idx val="4"/>
              <c:layout>
                <c:manualLayout>
                  <c:x val="-2.3762029746283073E-3"/>
                  <c:y val="-1.1231884057971014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(+15%)</a:t>
                    </a:r>
                  </a:p>
                  <a:p>
                    <a:fld id="{19342B50-62CE-4E25-B158-9CCB771970DD}" type="VALUE">
                      <a:rPr lang="en-US" sz="2400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037-4A4F-8F07-0E0D94DB7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Year'!$I$21:$M$21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Year'!$I$24:$M$24</c:f>
              <c:numCache>
                <c:formatCode>#,##0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13</c:v>
                </c:pt>
                <c:pt idx="4" formatCode="General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6E-4DD0-80A0-A7DC056CA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24192"/>
        <c:axId val="108622552"/>
      </c:lineChart>
      <c:catAx>
        <c:axId val="1086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622552"/>
        <c:crosses val="autoZero"/>
        <c:auto val="1"/>
        <c:lblAlgn val="ctr"/>
        <c:lblOffset val="100"/>
        <c:noMultiLvlLbl val="0"/>
      </c:catAx>
      <c:valAx>
        <c:axId val="1086225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624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262693156732898E-2"/>
          <c:y val="3.3333333333333333E-2"/>
          <c:w val="0.76085356880058863"/>
          <c:h val="0.82323717489859227"/>
        </c:manualLayout>
      </c:layout>
      <c:lineChart>
        <c:grouping val="standard"/>
        <c:varyColors val="0"/>
        <c:ser>
          <c:idx val="0"/>
          <c:order val="0"/>
          <c:tx>
            <c:strRef>
              <c:f>'STI Rate by Region By Year'!$O$22</c:f>
              <c:strCache>
                <c:ptCount val="1"/>
                <c:pt idx="0">
                  <c:v>Chlamydia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380426784400292E-2"/>
                  <c:y val="-8.47721307563827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10-4B67-BB09-B941234CA0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10-4B67-BB09-B941234CA0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0-4B67-BB09-B941234CA092}"/>
                </c:ext>
              </c:extLst>
            </c:dLbl>
            <c:dLbl>
              <c:idx val="4"/>
              <c:layout>
                <c:manualLayout>
                  <c:x val="3.6189184961151241E-2"/>
                  <c:y val="-2.60453352421856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(+6%)</a:t>
                    </a:r>
                  </a:p>
                  <a:p>
                    <a:fld id="{5E1E6990-26DC-4BB3-B775-4EC4683035D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92-4A23-A5F0-F4CE6BB26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Year'!$P$21:$T$21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Year'!$P$22:$T$22</c:f>
              <c:numCache>
                <c:formatCode>#,##0</c:formatCode>
                <c:ptCount val="5"/>
                <c:pt idx="0">
                  <c:v>355</c:v>
                </c:pt>
                <c:pt idx="1">
                  <c:v>335</c:v>
                </c:pt>
                <c:pt idx="2">
                  <c:v>335</c:v>
                </c:pt>
                <c:pt idx="3">
                  <c:v>283</c:v>
                </c:pt>
                <c:pt idx="4">
                  <c:v>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23-464D-8AD0-65082558C9BF}"/>
            </c:ext>
          </c:extLst>
        </c:ser>
        <c:ser>
          <c:idx val="1"/>
          <c:order val="1"/>
          <c:tx>
            <c:strRef>
              <c:f>'STI Rate by Region By Year'!$O$23</c:f>
              <c:strCache>
                <c:ptCount val="1"/>
                <c:pt idx="0">
                  <c:v>Gonorrhoea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342899190581306E-2"/>
                  <c:y val="-5.44691004533524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10-4B67-BB09-B941234CA0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10-4B67-BB09-B941234CA0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10-4B67-BB09-B941234CA092}"/>
                </c:ext>
              </c:extLst>
            </c:dLbl>
            <c:dLbl>
              <c:idx val="4"/>
              <c:layout>
                <c:manualLayout>
                  <c:x val="-1.8395879323031641E-3"/>
                  <c:y val="-5.3318062514912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(+22%)</a:t>
                    </a:r>
                  </a:p>
                  <a:p>
                    <a:fld id="{E5EDE469-C514-4C0E-BD1E-20630BA46F9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92-4A23-A5F0-F4CE6BB26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Year'!$P$21:$T$21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Year'!$P$23:$T$23</c:f>
              <c:numCache>
                <c:formatCode>#,##0</c:formatCode>
                <c:ptCount val="5"/>
                <c:pt idx="0">
                  <c:v>34</c:v>
                </c:pt>
                <c:pt idx="1">
                  <c:v>81</c:v>
                </c:pt>
                <c:pt idx="2">
                  <c:v>61</c:v>
                </c:pt>
                <c:pt idx="3">
                  <c:v>63</c:v>
                </c:pt>
                <c:pt idx="4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23-464D-8AD0-65082558C9BF}"/>
            </c:ext>
          </c:extLst>
        </c:ser>
        <c:ser>
          <c:idx val="2"/>
          <c:order val="2"/>
          <c:tx>
            <c:strRef>
              <c:f>'STI Rate by Region By Year'!$O$24</c:f>
              <c:strCache>
                <c:ptCount val="1"/>
                <c:pt idx="0">
                  <c:v>Syphilis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260456681325432E-2"/>
                  <c:y val="6.33452636602231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23-464D-8AD0-65082558C9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10-4B67-BB09-B941234CA0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0-4B67-BB09-B941234CA092}"/>
                </c:ext>
              </c:extLst>
            </c:dLbl>
            <c:dLbl>
              <c:idx val="4"/>
              <c:layout>
                <c:manualLayout>
                  <c:x val="-1.8395879323031641E-3"/>
                  <c:y val="-9.89644476258660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400" b="1" i="0" u="none" strike="noStrike" kern="1200" baseline="0">
                        <a:solidFill>
                          <a:srgbClr val="2A593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dirty="0"/>
                      <a:t>(+75%)</a:t>
                    </a:r>
                  </a:p>
                  <a:p>
                    <a:pPr algn="ctr">
                      <a:defRPr sz="2400" b="1">
                        <a:solidFill>
                          <a:srgbClr val="2A59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/>
                      <a:t> </a:t>
                    </a:r>
                    <a:fld id="{394756FF-99D4-4A50-9FDD-C660C6A824AB}" type="VALUE">
                      <a:rPr lang="en-US" sz="2400" smtClean="0"/>
                      <a:pPr algn="ctr">
                        <a:defRPr sz="2400" b="1">
                          <a:solidFill>
                            <a:srgbClr val="2A5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5129060854147"/>
                      <c:h val="0.20502910999761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92-4A23-A5F0-F4CE6BB26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Year'!$P$21:$T$21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Year'!$P$24:$T$24</c:f>
              <c:numCache>
                <c:formatCode>#,##0</c:formatCode>
                <c:ptCount val="5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23-464D-8AD0-65082558C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49352"/>
        <c:axId val="611051648"/>
      </c:lineChart>
      <c:catAx>
        <c:axId val="61104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1051648"/>
        <c:crosses val="autoZero"/>
        <c:auto val="1"/>
        <c:lblAlgn val="ctr"/>
        <c:lblOffset val="100"/>
        <c:noMultiLvlLbl val="0"/>
      </c:catAx>
      <c:valAx>
        <c:axId val="6110516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1049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'[SYphilisPresentation2021.xlsx]Syphilis Rate By Counties2021'!$B$1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5F-4B28-A729-C01BFAB0B1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5F-4B28-A729-C01BFAB0B1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25F-4B28-A729-C01BFAB0B1A9}"/>
                </c:ext>
              </c:extLst>
            </c:dLbl>
            <c:dLbl>
              <c:idx val="1"/>
              <c:layout>
                <c:manualLayout>
                  <c:x val="1.3761467889908258E-2"/>
                  <c:y val="-1.2626262626262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5F-4B28-A729-C01BFAB0B1A9}"/>
                </c:ext>
              </c:extLst>
            </c:dLbl>
            <c:dLbl>
              <c:idx val="7"/>
              <c:layout>
                <c:manualLayout>
                  <c:x val="4.5871559633027525E-3"/>
                  <c:y val="5.0505050505049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782-4D0D-999E-B54410AAB1B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782-4D0D-999E-B54410AAB1BB}"/>
                </c:ext>
              </c:extLst>
            </c:dLbl>
            <c:dLbl>
              <c:idx val="10"/>
              <c:layout>
                <c:manualLayout>
                  <c:x val="3.0581039755351682E-3"/>
                  <c:y val="-9.259152296741813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782-4D0D-999E-B54410AAB1B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782-4D0D-999E-B54410AAB1B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782-4D0D-999E-B54410AAB1B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782-4D0D-999E-B54410AAB1BB}"/>
                </c:ext>
              </c:extLst>
            </c:dLbl>
            <c:dLbl>
              <c:idx val="15"/>
              <c:layout>
                <c:manualLayout>
                  <c:x val="1.52905198776752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782-4D0D-999E-B54410AAB1B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782-4D0D-999E-B54410AAB1B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782-4D0D-999E-B54410AAB1B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782-4D0D-999E-B54410AAB1B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782-4D0D-999E-B54410AAB1B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782-4D0D-999E-B54410AAB1B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782-4D0D-999E-B54410AAB1B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782-4D0D-999E-B54410AAB1B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782-4D0D-999E-B54410AAB1B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782-4D0D-999E-B54410AAB1B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782-4D0D-999E-B54410AAB1B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782-4D0D-999E-B54410AAB1B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782-4D0D-999E-B54410AAB1BB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782-4D0D-999E-B54410AAB1BB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82-4D0D-999E-B54410AAB1BB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782-4D0D-999E-B54410AAB1BB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82-4D0D-999E-B54410AAB1BB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782-4D0D-999E-B54410AAB1BB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82-4D0D-999E-B54410AAB1BB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82-4D0D-999E-B54410AAB1BB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82-4D0D-999E-B54410AAB1BB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82-4D0D-999E-B54410AAB1BB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82-4D0D-999E-B54410AAB1BB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82-4D0D-999E-B54410AAB1BB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82-4D0D-999E-B54410AAB1BB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82-4D0D-999E-B54410AAB1BB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2-4D0D-999E-B54410AAB1BB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82-4D0D-999E-B54410AAB1BB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82-4D0D-999E-B54410AAB1BB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82-4D0D-999E-B54410AAB1BB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82-4D0D-999E-B54410AAB1BB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82-4D0D-999E-B54410AA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'[1]Syphilis Rate By Counties2021'!$A$2:$A$57</c:f>
              <c:strCache>
                <c:ptCount val="56"/>
                <c:pt idx="0">
                  <c:v>Sawyer</c:v>
                </c:pt>
                <c:pt idx="1">
                  <c:v>Milwaukee</c:v>
                </c:pt>
                <c:pt idx="2">
                  <c:v>Sheboygan</c:v>
                </c:pt>
                <c:pt idx="3">
                  <c:v>Dane </c:v>
                </c:pt>
                <c:pt idx="4">
                  <c:v>Racine</c:v>
                </c:pt>
                <c:pt idx="5">
                  <c:v>Ashland</c:v>
                </c:pt>
                <c:pt idx="6">
                  <c:v>Columbia</c:v>
                </c:pt>
                <c:pt idx="7">
                  <c:v>Brown </c:v>
                </c:pt>
                <c:pt idx="8">
                  <c:v>Outagamie</c:v>
                </c:pt>
                <c:pt idx="9">
                  <c:v>Sauk </c:v>
                </c:pt>
                <c:pt idx="10">
                  <c:v>Grant </c:v>
                </c:pt>
                <c:pt idx="11">
                  <c:v>Kenosha </c:v>
                </c:pt>
                <c:pt idx="12">
                  <c:v>Burnett </c:v>
                </c:pt>
                <c:pt idx="13">
                  <c:v>Washburn </c:v>
                </c:pt>
                <c:pt idx="14">
                  <c:v>Fond du lac </c:v>
                </c:pt>
                <c:pt idx="15">
                  <c:v>Douglas</c:v>
                </c:pt>
                <c:pt idx="16">
                  <c:v>Richland</c:v>
                </c:pt>
                <c:pt idx="17">
                  <c:v>Oneida</c:v>
                </c:pt>
                <c:pt idx="18">
                  <c:v>La Crosse</c:v>
                </c:pt>
                <c:pt idx="19">
                  <c:v>Monroe</c:v>
                </c:pt>
                <c:pt idx="20">
                  <c:v>Green Lake </c:v>
                </c:pt>
                <c:pt idx="21">
                  <c:v>Dodge </c:v>
                </c:pt>
                <c:pt idx="22">
                  <c:v>Vernon</c:v>
                </c:pt>
                <c:pt idx="23">
                  <c:v>Kewaunee </c:v>
                </c:pt>
                <c:pt idx="24">
                  <c:v>Taylor</c:v>
                </c:pt>
                <c:pt idx="25">
                  <c:v>Winnebago </c:v>
                </c:pt>
                <c:pt idx="26">
                  <c:v>Eau Claire</c:v>
                </c:pt>
                <c:pt idx="27">
                  <c:v>Manitowoc</c:v>
                </c:pt>
                <c:pt idx="28">
                  <c:v>Walworth</c:v>
                </c:pt>
                <c:pt idx="29">
                  <c:v>Chippewa</c:v>
                </c:pt>
                <c:pt idx="30">
                  <c:v>Calumet</c:v>
                </c:pt>
                <c:pt idx="31">
                  <c:v>Juneau </c:v>
                </c:pt>
                <c:pt idx="32">
                  <c:v>Washington </c:v>
                </c:pt>
                <c:pt idx="33">
                  <c:v>Rusk</c:v>
                </c:pt>
                <c:pt idx="34">
                  <c:v>Trempealeau</c:v>
                </c:pt>
                <c:pt idx="35">
                  <c:v>Dunn</c:v>
                </c:pt>
                <c:pt idx="36">
                  <c:v>Bayfield </c:v>
                </c:pt>
                <c:pt idx="37">
                  <c:v>Barron </c:v>
                </c:pt>
                <c:pt idx="38">
                  <c:v>Rock</c:v>
                </c:pt>
                <c:pt idx="39">
                  <c:v>Crawford </c:v>
                </c:pt>
                <c:pt idx="40">
                  <c:v>Waupaca </c:v>
                </c:pt>
                <c:pt idx="41">
                  <c:v>Waukesha</c:v>
                </c:pt>
                <c:pt idx="42">
                  <c:v>Green </c:v>
                </c:pt>
                <c:pt idx="43">
                  <c:v>Wood</c:v>
                </c:pt>
                <c:pt idx="44">
                  <c:v>Adams </c:v>
                </c:pt>
                <c:pt idx="45">
                  <c:v>Jackson </c:v>
                </c:pt>
                <c:pt idx="46">
                  <c:v>Pierce</c:v>
                </c:pt>
                <c:pt idx="47">
                  <c:v>Ozaukee </c:v>
                </c:pt>
                <c:pt idx="48">
                  <c:v>Portage</c:v>
                </c:pt>
                <c:pt idx="49">
                  <c:v>Waushara </c:v>
                </c:pt>
                <c:pt idx="50">
                  <c:v>Jefferson </c:v>
                </c:pt>
                <c:pt idx="51">
                  <c:v>Door</c:v>
                </c:pt>
                <c:pt idx="52">
                  <c:v>Oconto </c:v>
                </c:pt>
                <c:pt idx="53">
                  <c:v>Marinette </c:v>
                </c:pt>
                <c:pt idx="54">
                  <c:v>Saint Croix</c:v>
                </c:pt>
                <c:pt idx="55">
                  <c:v>Marathon</c:v>
                </c:pt>
              </c:strCache>
            </c:strRef>
          </c:cat>
          <c:val>
            <c:numRef>
              <c:f>'[1]Syphilis Rate By Counties2021'!$B$2:$B$57</c:f>
              <c:numCache>
                <c:formatCode>0</c:formatCode>
                <c:ptCount val="56"/>
                <c:pt idx="0">
                  <c:v>130.77334601438508</c:v>
                </c:pt>
                <c:pt idx="1">
                  <c:v>110.17368993130781</c:v>
                </c:pt>
                <c:pt idx="2">
                  <c:v>27.594294879533656</c:v>
                </c:pt>
                <c:pt idx="3">
                  <c:v>24.624157594608604</c:v>
                </c:pt>
                <c:pt idx="4">
                  <c:v>21.370348133147445</c:v>
                </c:pt>
                <c:pt idx="5">
                  <c:v>18.988543578707514</c:v>
                </c:pt>
                <c:pt idx="6">
                  <c:v>15.661434587408207</c:v>
                </c:pt>
                <c:pt idx="7">
                  <c:v>15.250528049533715</c:v>
                </c:pt>
                <c:pt idx="8">
                  <c:v>14.938352619813591</c:v>
                </c:pt>
                <c:pt idx="9">
                  <c:v>14.140271493212671</c:v>
                </c:pt>
                <c:pt idx="10">
                  <c:v>13.345026118122545</c:v>
                </c:pt>
                <c:pt idx="11">
                  <c:v>12.95840352468576</c:v>
                </c:pt>
                <c:pt idx="12">
                  <c:v>12.860082304526751</c:v>
                </c:pt>
                <c:pt idx="13">
                  <c:v>12.547838634795156</c:v>
                </c:pt>
                <c:pt idx="14">
                  <c:v>11.545677586953385</c:v>
                </c:pt>
                <c:pt idx="15">
                  <c:v>11.287191295318072</c:v>
                </c:pt>
                <c:pt idx="16">
                  <c:v>11.268875366238449</c:v>
                </c:pt>
                <c:pt idx="17">
                  <c:v>11.074810343872862</c:v>
                </c:pt>
                <c:pt idx="18">
                  <c:v>10.943037282086248</c:v>
                </c:pt>
                <c:pt idx="19">
                  <c:v>10.660980810234541</c:v>
                </c:pt>
                <c:pt idx="20">
                  <c:v>10.452051215050954</c:v>
                </c:pt>
                <c:pt idx="21">
                  <c:v>10.095571409341769</c:v>
                </c:pt>
                <c:pt idx="22">
                  <c:v>9.8218962807752757</c:v>
                </c:pt>
                <c:pt idx="23">
                  <c:v>9.6791366210134058</c:v>
                </c:pt>
                <c:pt idx="24">
                  <c:v>9.6641700893935738</c:v>
                </c:pt>
                <c:pt idx="25">
                  <c:v>9.3456306256315607</c:v>
                </c:pt>
                <c:pt idx="26">
                  <c:v>8.690781977249463</c:v>
                </c:pt>
                <c:pt idx="27">
                  <c:v>8.6647604193744048</c:v>
                </c:pt>
                <c:pt idx="28">
                  <c:v>8.6523486319675449</c:v>
                </c:pt>
                <c:pt idx="29">
                  <c:v>7.7327559542220854</c:v>
                </c:pt>
                <c:pt idx="30">
                  <c:v>7.6979331049613178</c:v>
                </c:pt>
                <c:pt idx="31">
                  <c:v>7.3743593525312487</c:v>
                </c:pt>
                <c:pt idx="32">
                  <c:v>7.299003685996861</c:v>
                </c:pt>
                <c:pt idx="33">
                  <c:v>6.8320010931201756</c:v>
                </c:pt>
                <c:pt idx="34">
                  <c:v>6.701963675356879</c:v>
                </c:pt>
                <c:pt idx="35">
                  <c:v>6.6910518333482019</c:v>
                </c:pt>
                <c:pt idx="36">
                  <c:v>6.5308254963427386</c:v>
                </c:pt>
                <c:pt idx="37">
                  <c:v>6.5231572080887155</c:v>
                </c:pt>
                <c:pt idx="38">
                  <c:v>6.1939447995639467</c:v>
                </c:pt>
                <c:pt idx="39">
                  <c:v>6.0797665369649803</c:v>
                </c:pt>
                <c:pt idx="40">
                  <c:v>5.7826866362111833</c:v>
                </c:pt>
                <c:pt idx="41">
                  <c:v>5.4219911030055084</c:v>
                </c:pt>
                <c:pt idx="42">
                  <c:v>5.4099380562092563</c:v>
                </c:pt>
                <c:pt idx="43">
                  <c:v>5.3679746631595897</c:v>
                </c:pt>
                <c:pt idx="44">
                  <c:v>4.8635766742862705</c:v>
                </c:pt>
                <c:pt idx="45">
                  <c:v>4.8162596927226318</c:v>
                </c:pt>
                <c:pt idx="46">
                  <c:v>4.7286913346731296</c:v>
                </c:pt>
                <c:pt idx="47">
                  <c:v>4.4603530369428741</c:v>
                </c:pt>
                <c:pt idx="48">
                  <c:v>4.1979178327549533</c:v>
                </c:pt>
                <c:pt idx="49">
                  <c:v>4.084466772862803</c:v>
                </c:pt>
                <c:pt idx="50">
                  <c:v>3.5425818336403569</c:v>
                </c:pt>
                <c:pt idx="51">
                  <c:v>3.5270880361173811</c:v>
                </c:pt>
                <c:pt idx="52">
                  <c:v>2.5893319523562921</c:v>
                </c:pt>
                <c:pt idx="53">
                  <c:v>2.4346301796757075</c:v>
                </c:pt>
                <c:pt idx="54">
                  <c:v>2.2239025041142195</c:v>
                </c:pt>
                <c:pt idx="55">
                  <c:v>2.2068397319425337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F-4B28-A729-C01BFAB0B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775224496"/>
        <c:axId val="775224824"/>
      </c:barChart>
      <c:catAx>
        <c:axId val="77522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5224824"/>
        <c:crosses val="autoZero"/>
        <c:auto val="1"/>
        <c:lblAlgn val="ctr"/>
        <c:lblOffset val="100"/>
        <c:noMultiLvlLbl val="0"/>
      </c:catAx>
      <c:valAx>
        <c:axId val="775224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7522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7306327233996"/>
          <c:y val="0.12863387978142077"/>
          <c:w val="0.74331905716340951"/>
          <c:h val="0.65778236736801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PowerPoint]SyphilisCaseRate2016_2021'!$B$2</c:f>
              <c:strCache>
                <c:ptCount val="1"/>
                <c:pt idx="0">
                  <c:v>Case</c:v>
                </c:pt>
              </c:strCache>
            </c:strRef>
          </c:tx>
          <c:spPr>
            <a:solidFill>
              <a:srgbClr val="2A5934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sz="2000" dirty="0"/>
                      <a:t>1,608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8F-4D37-8CC6-F2609A51F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PowerPoint]SyphilisCaseRate2016_2021'!$A$3:$A$12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PowerPoint]SyphilisCaseRate2016_2021'!$B$3:$B$12</c:f>
              <c:numCache>
                <c:formatCode>General</c:formatCode>
                <c:ptCount val="10"/>
                <c:pt idx="0">
                  <c:v>266</c:v>
                </c:pt>
                <c:pt idx="1">
                  <c:v>255</c:v>
                </c:pt>
                <c:pt idx="2">
                  <c:v>279</c:v>
                </c:pt>
                <c:pt idx="3">
                  <c:v>270</c:v>
                </c:pt>
                <c:pt idx="4">
                  <c:v>427</c:v>
                </c:pt>
                <c:pt idx="5">
                  <c:v>563</c:v>
                </c:pt>
                <c:pt idx="6">
                  <c:v>511</c:v>
                </c:pt>
                <c:pt idx="7">
                  <c:v>585</c:v>
                </c:pt>
                <c:pt idx="8">
                  <c:v>810</c:v>
                </c:pt>
                <c:pt idx="9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F-4D37-8CC6-F2609A51F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879201720"/>
        <c:axId val="879202048"/>
      </c:barChart>
      <c:lineChart>
        <c:grouping val="standard"/>
        <c:varyColors val="0"/>
        <c:ser>
          <c:idx val="1"/>
          <c:order val="1"/>
          <c:tx>
            <c:strRef>
              <c:f>'[Chart in Microsoft PowerPoint]SyphilisCaseRate2016_2021'!$C$2</c:f>
              <c:strCache>
                <c:ptCount val="1"/>
                <c:pt idx="0">
                  <c:v>Rate</c:v>
                </c:pt>
              </c:strCache>
            </c:strRef>
          </c:tx>
          <c:spPr>
            <a:ln w="762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3589627174107172E-2"/>
                  <c:y val="-9.2342842390602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46-4767-B8A5-27776D328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PowerPoint]SyphilisCaseRate2016_2021'!$A$3:$A$12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PowerPoint]SyphilisCaseRate2016_2021'!$C$3:$C$12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  <c:pt idx="7">
                  <c:v>10</c:v>
                </c:pt>
                <c:pt idx="8">
                  <c:v>14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8F-4D37-8CC6-F2609A51F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479504"/>
        <c:axId val="737474584"/>
      </c:lineChart>
      <c:catAx>
        <c:axId val="87920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9202048"/>
        <c:crosses val="autoZero"/>
        <c:auto val="1"/>
        <c:lblAlgn val="ctr"/>
        <c:lblOffset val="100"/>
        <c:noMultiLvlLbl val="0"/>
      </c:catAx>
      <c:valAx>
        <c:axId val="8792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dirty="0">
                    <a:solidFill>
                      <a:srgbClr val="2A5934"/>
                    </a:solidFill>
                  </a:rPr>
                  <a:t>Syphilis Cases</a:t>
                </a:r>
              </a:p>
            </c:rich>
          </c:tx>
          <c:layout>
            <c:manualLayout>
              <c:xMode val="edge"/>
              <c:yMode val="edge"/>
              <c:x val="4.649198941998639E-3"/>
              <c:y val="0.25904758831375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2A593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9201720"/>
        <c:crosses val="autoZero"/>
        <c:crossBetween val="between"/>
        <c:majorUnit val="400"/>
      </c:valAx>
      <c:valAx>
        <c:axId val="7374745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dirty="0">
                    <a:solidFill>
                      <a:srgbClr val="8B450B"/>
                    </a:solidFill>
                  </a:rPr>
                  <a:t>Syphilis Rates</a:t>
                </a:r>
              </a:p>
            </c:rich>
          </c:tx>
          <c:layout>
            <c:manualLayout>
              <c:xMode val="edge"/>
              <c:yMode val="edge"/>
              <c:x val="0.9532060926484609"/>
              <c:y val="0.23156124951594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8B450B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479504"/>
        <c:crosses val="max"/>
        <c:crossBetween val="between"/>
      </c:valAx>
      <c:catAx>
        <c:axId val="7374795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747458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'STI Rate by Region By Year'!$A$14</c:f>
              <c:strCache>
                <c:ptCount val="1"/>
                <c:pt idx="0">
                  <c:v>Syphilis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D28-4529-A678-EF92C893744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28-4529-A678-EF92C8937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 Rate by Region By Year'!$B$13:$F$13</c:f>
              <c:strCache>
                <c:ptCount val="5"/>
                <c:pt idx="0">
                  <c:v>Northeastern </c:v>
                </c:pt>
                <c:pt idx="1">
                  <c:v>Northern </c:v>
                </c:pt>
                <c:pt idx="2">
                  <c:v>Southeastern </c:v>
                </c:pt>
                <c:pt idx="3">
                  <c:v>Southern </c:v>
                </c:pt>
                <c:pt idx="4">
                  <c:v>Western </c:v>
                </c:pt>
              </c:strCache>
            </c:strRef>
          </c:cat>
          <c:val>
            <c:numRef>
              <c:f>'STI Rate by Region By Year'!$B$14:$F$14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56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1-4833-B64C-D28F1A44C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622563208"/>
        <c:axId val="622562224"/>
      </c:barChart>
      <c:catAx>
        <c:axId val="622563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2562224"/>
        <c:crosses val="autoZero"/>
        <c:auto val="1"/>
        <c:lblAlgn val="ctr"/>
        <c:lblOffset val="100"/>
        <c:noMultiLvlLbl val="0"/>
      </c:catAx>
      <c:valAx>
        <c:axId val="622562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256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1111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04954252775072E-2"/>
          <c:y val="3.153154968693684E-2"/>
          <c:w val="0.81476248210981161"/>
          <c:h val="0.82918918918918916"/>
        </c:manualLayout>
      </c:layout>
      <c:lineChart>
        <c:grouping val="standard"/>
        <c:varyColors val="0"/>
        <c:ser>
          <c:idx val="0"/>
          <c:order val="0"/>
          <c:tx>
            <c:strRef>
              <c:f>SyphilisCaseRate2016_2020!$AC$12</c:f>
              <c:strCache>
                <c:ptCount val="1"/>
                <c:pt idx="0">
                  <c:v>15-19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851503079695285E-2"/>
                  <c:y val="-6.0220411447664234E-3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96-4D9F-A9EC-57F0C82694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96-4D9F-A9EC-57F0C82694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96-4D9F-A9EC-57F0C82694D1}"/>
                </c:ext>
              </c:extLst>
            </c:dLbl>
            <c:dLbl>
              <c:idx val="3"/>
              <c:layout>
                <c:manualLayout>
                  <c:x val="-2.3154689736273694E-2"/>
                  <c:y val="-4.8176329158130506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96-4D9F-A9EC-57F0C82694D1}"/>
                </c:ext>
              </c:extLst>
            </c:dLbl>
            <c:dLbl>
              <c:idx val="4"/>
              <c:layout>
                <c:manualLayout>
                  <c:x val="3.280247712638739E-2"/>
                  <c:y val="-2.709918515144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C96-4D9F-A9EC-57F0C82694D1}"/>
                </c:ext>
              </c:extLst>
            </c:dLbl>
            <c:numFmt formatCode="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SyphilisCaseRate2016_2020!$AB$13:$AB$17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SyphilisCaseRate2016_2020!$AC$13:$AC$17</c:f>
              <c:numCache>
                <c:formatCode>General</c:formatCode>
                <c:ptCount val="5"/>
                <c:pt idx="0">
                  <c:v>2</c:v>
                </c:pt>
                <c:pt idx="1">
                  <c:v>2.2999999999999998</c:v>
                </c:pt>
                <c:pt idx="2" formatCode="0.0">
                  <c:v>3</c:v>
                </c:pt>
                <c:pt idx="3" formatCode="0.0">
                  <c:v>2.6405777584135408</c:v>
                </c:pt>
                <c:pt idx="4" formatCode="0.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A-49B6-98FC-F28B114DF8E0}"/>
            </c:ext>
          </c:extLst>
        </c:ser>
        <c:ser>
          <c:idx val="1"/>
          <c:order val="1"/>
          <c:tx>
            <c:strRef>
              <c:f>SyphilisCaseRate2016_2020!$AD$12</c:f>
              <c:strCache>
                <c:ptCount val="1"/>
                <c:pt idx="0">
                  <c:v>20-24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851503079695285E-2"/>
                  <c:y val="3.6208115103492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6-4D9F-A9EC-57F0C82694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6-4D9F-A9EC-57F0C82694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96-4D9F-A9EC-57F0C82694D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96-4D9F-A9EC-57F0C82694D1}"/>
                </c:ext>
              </c:extLst>
            </c:dLbl>
            <c:dLbl>
              <c:idx val="4"/>
              <c:layout>
                <c:manualLayout>
                  <c:x val="1.0612566129125379E-2"/>
                  <c:y val="2.168693494464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96-4D9F-A9EC-57F0C82694D1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SyphilisCaseRate2016_2020!$AB$13:$AB$17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SyphilisCaseRate2016_2020!$AD$13:$AD$17</c:f>
              <c:numCache>
                <c:formatCode>General</c:formatCode>
                <c:ptCount val="5"/>
                <c:pt idx="0">
                  <c:v>8.6</c:v>
                </c:pt>
                <c:pt idx="1">
                  <c:v>8.1</c:v>
                </c:pt>
                <c:pt idx="2" formatCode="0.0">
                  <c:v>8.3999999999999986</c:v>
                </c:pt>
                <c:pt idx="3" formatCode="0.0">
                  <c:v>13.5</c:v>
                </c:pt>
                <c:pt idx="4" formatCode="0.0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5A-49B6-98FC-F28B114DF8E0}"/>
            </c:ext>
          </c:extLst>
        </c:ser>
        <c:ser>
          <c:idx val="2"/>
          <c:order val="2"/>
          <c:tx>
            <c:strRef>
              <c:f>SyphilisCaseRate2016_2020!$AE$12</c:f>
              <c:strCache>
                <c:ptCount val="1"/>
                <c:pt idx="0">
                  <c:v>25-29</c:v>
                </c:pt>
              </c:strCache>
            </c:strRef>
          </c:tx>
          <c:spPr>
            <a:ln w="88900" cap="rnd">
              <a:solidFill>
                <a:srgbClr val="4F5A6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076635337946039E-2"/>
                  <c:y val="-2.0467353068715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6-4D9F-A9EC-57F0C82694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6-4D9F-A9EC-57F0C82694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96-4D9F-A9EC-57F0C82694D1}"/>
                </c:ext>
              </c:extLst>
            </c:dLbl>
            <c:dLbl>
              <c:idx val="3"/>
              <c:layout>
                <c:manualLayout>
                  <c:x val="-5.8851503079695285E-2"/>
                  <c:y val="-6.8643682226846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96-4D9F-A9EC-57F0C82694D1}"/>
                </c:ext>
              </c:extLst>
            </c:dLbl>
            <c:dLbl>
              <c:idx val="4"/>
              <c:layout>
                <c:manualLayout>
                  <c:x val="2.2189910997262155E-2"/>
                  <c:y val="-2.8261628762975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96-4D9F-A9EC-57F0C82694D1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SyphilisCaseRate2016_2020!$AB$13:$AB$17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SyphilisCaseRate2016_2020!$AE$13:$AE$17</c:f>
              <c:numCache>
                <c:formatCode>General</c:formatCode>
                <c:ptCount val="5"/>
                <c:pt idx="0">
                  <c:v>10</c:v>
                </c:pt>
                <c:pt idx="1">
                  <c:v>8.6999999999999993</c:v>
                </c:pt>
                <c:pt idx="2" formatCode="0.0">
                  <c:v>10.3</c:v>
                </c:pt>
                <c:pt idx="3" formatCode="0.0">
                  <c:v>16.806722689075631</c:v>
                </c:pt>
                <c:pt idx="4" formatCode="0.0">
                  <c:v>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5A-49B6-98FC-F28B114DF8E0}"/>
            </c:ext>
          </c:extLst>
        </c:ser>
        <c:ser>
          <c:idx val="3"/>
          <c:order val="3"/>
          <c:tx>
            <c:strRef>
              <c:f>SyphilisCaseRate2016_2020!$AF$12</c:f>
              <c:strCache>
                <c:ptCount val="1"/>
                <c:pt idx="0">
                  <c:v>30-39</c:v>
                </c:pt>
              </c:strCache>
            </c:strRef>
          </c:tx>
          <c:spPr>
            <a:ln w="88900" cap="rnd">
              <a:solidFill>
                <a:srgbClr val="AA550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699858093961853"/>
                  <c:y val="-3.9143267440981032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AA550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6-4D9F-A9EC-57F0C82694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96-4D9F-A9EC-57F0C82694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96-4D9F-A9EC-57F0C82694D1}"/>
                </c:ext>
              </c:extLst>
            </c:dLbl>
            <c:dLbl>
              <c:idx val="3"/>
              <c:layout>
                <c:manualLayout>
                  <c:x val="-8.4900529033003033E-2"/>
                  <c:y val="9.0330617171494685E-3"/>
                </c:manualLayout>
              </c:layout>
              <c:tx>
                <c:rich>
                  <a:bodyPr/>
                  <a:lstStyle/>
                  <a:p>
                    <a:fld id="{CC4403A9-0170-4C9F-AEEF-4694590200B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 </a:t>
                    </a:r>
                    <a:r>
                      <a:rPr lang="en-US" dirty="0">
                        <a:solidFill>
                          <a:srgbClr val="800080"/>
                        </a:solidFill>
                      </a:rPr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CC96-4D9F-A9EC-57F0C82694D1}"/>
                </c:ext>
              </c:extLst>
            </c:dLbl>
            <c:dLbl>
              <c:idx val="4"/>
              <c:layout>
                <c:manualLayout>
                  <c:x val="2.1225132258250758E-2"/>
                  <c:y val="-8.129755545434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96-4D9F-A9EC-57F0C82694D1}"/>
                </c:ext>
              </c:extLst>
            </c:dLbl>
            <c:numFmt formatCode="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AA550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SyphilisCaseRate2016_2020!$AB$13:$AB$17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SyphilisCaseRate2016_2020!$AF$13:$AF$17</c:f>
              <c:numCache>
                <c:formatCode>General</c:formatCode>
                <c:ptCount val="5"/>
                <c:pt idx="0">
                  <c:v>11.8</c:v>
                </c:pt>
                <c:pt idx="1">
                  <c:v>9.4</c:v>
                </c:pt>
                <c:pt idx="2">
                  <c:v>13.3</c:v>
                </c:pt>
                <c:pt idx="3" formatCode="0.0">
                  <c:v>13.8</c:v>
                </c:pt>
                <c:pt idx="4" formatCode="0.0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5A-49B6-98FC-F28B114DF8E0}"/>
            </c:ext>
          </c:extLst>
        </c:ser>
        <c:ser>
          <c:idx val="4"/>
          <c:order val="4"/>
          <c:tx>
            <c:strRef>
              <c:f>SyphilisCaseRate2016_2020!$AG$12</c:f>
              <c:strCache>
                <c:ptCount val="1"/>
                <c:pt idx="0">
                  <c:v>40-49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851503079695285E-2"/>
                  <c:y val="0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6-4D9F-A9EC-57F0C82694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96-4D9F-A9EC-57F0C82694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96-4D9F-A9EC-57F0C82694D1}"/>
                </c:ext>
              </c:extLst>
            </c:dLbl>
            <c:dLbl>
              <c:idx val="3"/>
              <c:layout>
                <c:manualLayout>
                  <c:x val="-4.630937947254711E-2"/>
                  <c:y val="4.5165308585747348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96-4D9F-A9EC-57F0C82694D1}"/>
                </c:ext>
              </c:extLst>
            </c:dLbl>
            <c:dLbl>
              <c:idx val="4"/>
              <c:layout>
                <c:manualLayout>
                  <c:x val="1.1577344868136778E-2"/>
                  <c:y val="-4.516530858574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96-4D9F-A9EC-57F0C82694D1}"/>
                </c:ext>
              </c:extLst>
            </c:dLbl>
            <c:numFmt formatCode="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SyphilisCaseRate2016_2020!$AB$13:$AB$17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SyphilisCaseRate2016_2020!$AG$13:$AG$17</c:f>
              <c:numCache>
                <c:formatCode>General</c:formatCode>
                <c:ptCount val="5"/>
                <c:pt idx="0">
                  <c:v>5</c:v>
                </c:pt>
                <c:pt idx="1">
                  <c:v>6.4</c:v>
                </c:pt>
                <c:pt idx="2" formatCode="0.0">
                  <c:v>8.1</c:v>
                </c:pt>
                <c:pt idx="3" formatCode="0.0">
                  <c:v>9.7861364041353003</c:v>
                </c:pt>
                <c:pt idx="4" formatCode="0.0">
                  <c:v>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5A-49B6-98FC-F28B114D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973920"/>
        <c:axId val="573975888"/>
      </c:lineChart>
      <c:catAx>
        <c:axId val="5739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3975888"/>
        <c:crosses val="autoZero"/>
        <c:auto val="1"/>
        <c:lblAlgn val="ctr"/>
        <c:lblOffset val="100"/>
        <c:noMultiLvlLbl val="0"/>
      </c:catAx>
      <c:valAx>
        <c:axId val="57397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3973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175438596491224E-2"/>
          <c:y val="4.3859649122807015E-2"/>
          <c:w val="0.81403508771929822"/>
          <c:h val="0.82943937928811529"/>
        </c:manualLayout>
      </c:layout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245614035087717E-2"/>
                  <c:y val="2.04678362573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D8-47F8-96D2-3D8824D862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E-421B-990B-2C0DC60639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D8-47F8-96D2-3D8824D862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4E-421B-990B-2C0DC60639BF}"/>
                </c:ext>
              </c:extLst>
            </c:dLbl>
            <c:dLbl>
              <c:idx val="4"/>
              <c:layout>
                <c:manualLayout>
                  <c:x val="4.16824616939818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4E-421B-990B-2C0DC60639BF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SyphilisCaseRate2016_2020!$S$5:$S$9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SyphilisCaseRate2016_2020!$T$5:$T$9</c:f>
              <c:numCache>
                <c:formatCode>General</c:formatCode>
                <c:ptCount val="5"/>
                <c:pt idx="0">
                  <c:v>1.9</c:v>
                </c:pt>
                <c:pt idx="1">
                  <c:v>1.9</c:v>
                </c:pt>
                <c:pt idx="2">
                  <c:v>1.7000000000000002</c:v>
                </c:pt>
                <c:pt idx="3" formatCode="#,##0.0">
                  <c:v>2.5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8-47F8-96D2-3D8824D86225}"/>
            </c:ext>
          </c:extLst>
        </c:ser>
        <c:ser>
          <c:idx val="1"/>
          <c:order val="1"/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92982456140351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E-421B-990B-2C0DC60639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E-421B-990B-2C0DC60639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E-421B-990B-2C0DC60639BF}"/>
                </c:ext>
              </c:extLst>
            </c:dLbl>
            <c:dLbl>
              <c:idx val="3"/>
              <c:layout>
                <c:manualLayout>
                  <c:x val="-5.4385964912280704E-2"/>
                  <c:y val="-6.725146198830409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E-421B-990B-2C0DC60639BF}"/>
                </c:ext>
              </c:extLst>
            </c:dLbl>
            <c:dLbl>
              <c:idx val="4"/>
              <c:layout>
                <c:manualLayout>
                  <c:x val="1.0526315789473684E-2"/>
                  <c:y val="-1.461988304093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4E-421B-990B-2C0DC60639BF}"/>
                </c:ext>
              </c:extLst>
            </c:dLbl>
            <c:numFmt formatCode="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SyphilisCaseRate2016_2020!$S$5:$S$9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SyphilisCaseRate2016_2020!$U$5:$U$9</c:f>
              <c:numCache>
                <c:formatCode>General</c:formatCode>
                <c:ptCount val="5"/>
                <c:pt idx="0">
                  <c:v>12.399999999999999</c:v>
                </c:pt>
                <c:pt idx="1">
                  <c:v>13.6</c:v>
                </c:pt>
                <c:pt idx="2" formatCode="0.0">
                  <c:v>24</c:v>
                </c:pt>
                <c:pt idx="3" formatCode="#,##0.0">
                  <c:v>34.1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D8-47F8-96D2-3D8824D86225}"/>
            </c:ext>
          </c:extLst>
        </c:ser>
        <c:ser>
          <c:idx val="2"/>
          <c:order val="2"/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12280701754386E-2"/>
                  <c:y val="-2.04678362573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E-421B-990B-2C0DC60639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D8-47F8-96D2-3D8824D862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E-421B-990B-2C0DC60639BF}"/>
                </c:ext>
              </c:extLst>
            </c:dLbl>
            <c:dLbl>
              <c:idx val="3"/>
              <c:layout>
                <c:manualLayout>
                  <c:x val="-8.301717171219887E-2"/>
                  <c:y val="-2.92397660818713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33A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BBECB9A-BA7C-46F6-A87D-517BA4BC1CDC}" type="VALUE">
                      <a:rPr lang="en-US" smtClean="0"/>
                      <a:pPr>
                        <a:defRPr sz="2400">
                          <a:solidFill>
                            <a:srgbClr val="0033A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, </a:t>
                    </a:r>
                    <a:r>
                      <a:rPr lang="en-US" dirty="0">
                        <a:solidFill>
                          <a:srgbClr val="C49500"/>
                        </a:solidFill>
                      </a:rPr>
                      <a:t>8, </a:t>
                    </a:r>
                    <a:r>
                      <a:rPr lang="en-US" dirty="0">
                        <a:solidFill>
                          <a:srgbClr val="2A5934"/>
                        </a:solidFill>
                      </a:rPr>
                      <a:t>3</a:t>
                    </a:r>
                  </a:p>
                </c:rich>
              </c:tx>
              <c:numFmt formatCode="0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4E-421B-990B-2C0DC60639BF}"/>
                </c:ext>
              </c:extLst>
            </c:dLbl>
            <c:dLbl>
              <c:idx val="4"/>
              <c:layout>
                <c:manualLayout>
                  <c:x val="-1.8946573497264457E-2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4E-421B-990B-2C0DC60639BF}"/>
                </c:ext>
              </c:extLst>
            </c:dLbl>
            <c:numFmt formatCode="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SyphilisCaseRate2016_2020!$S$5:$S$9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SyphilisCaseRate2016_2020!$V$5:$V$9</c:f>
              <c:numCache>
                <c:formatCode>General</c:formatCode>
                <c:ptCount val="5"/>
                <c:pt idx="0">
                  <c:v>3.3</c:v>
                </c:pt>
                <c:pt idx="1">
                  <c:v>0</c:v>
                </c:pt>
                <c:pt idx="2">
                  <c:v>3.4</c:v>
                </c:pt>
                <c:pt idx="3" formatCode="#,##0.0">
                  <c:v>12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D8-47F8-96D2-3D8824D86225}"/>
            </c:ext>
          </c:extLst>
        </c:ser>
        <c:ser>
          <c:idx val="3"/>
          <c:order val="3"/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754385964912282E-2"/>
                  <c:y val="-6.140350877192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8-47F8-96D2-3D8824D862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D8-47F8-96D2-3D8824D862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D8-47F8-96D2-3D8824D862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D8-47F8-96D2-3D8824D86225}"/>
                </c:ext>
              </c:extLst>
            </c:dLbl>
            <c:dLbl>
              <c:idx val="4"/>
              <c:layout>
                <c:manualLayout>
                  <c:x val="4.1682461693981807E-2"/>
                  <c:y val="-5.555555555555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D8-47F8-96D2-3D8824D86225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SyphilisCaseRate2016_2020!$S$5:$S$9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SyphilisCaseRate2016_2020!$W$5:$W$9</c:f>
              <c:numCache>
                <c:formatCode>General</c:formatCode>
                <c:ptCount val="5"/>
                <c:pt idx="0" formatCode="0.0">
                  <c:v>4</c:v>
                </c:pt>
                <c:pt idx="1">
                  <c:v>4.8000000000000007</c:v>
                </c:pt>
                <c:pt idx="2">
                  <c:v>2.4000000000000004</c:v>
                </c:pt>
                <c:pt idx="3" formatCode="#,##0.0">
                  <c:v>8.1999999999999993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D8-47F8-96D2-3D8824D86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683656"/>
        <c:axId val="576685624"/>
      </c:lineChart>
      <c:catAx>
        <c:axId val="57668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6685624"/>
        <c:crosses val="autoZero"/>
        <c:auto val="1"/>
        <c:lblAlgn val="ctr"/>
        <c:lblOffset val="100"/>
        <c:noMultiLvlLbl val="0"/>
      </c:catAx>
      <c:valAx>
        <c:axId val="576685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6683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3198747396926E-2"/>
          <c:y val="3.4265903904865884E-2"/>
          <c:w val="0.72123702024232805"/>
          <c:h val="0.81829186063367643"/>
        </c:manualLayout>
      </c:layout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612426581553233E-2"/>
                  <c:y val="-9.3452465195088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E4-4463-9CD1-D93D15339E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E4-4463-9CD1-D93D15339E4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E4-4463-9CD1-D93D15339E40}"/>
                </c:ext>
              </c:extLst>
            </c:dLbl>
            <c:dLbl>
              <c:idx val="3"/>
              <c:layout>
                <c:manualLayout>
                  <c:x val="-4.0130318685575504E-2"/>
                  <c:y val="9.3452465195088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E4-4463-9CD1-D93D15339E40}"/>
                </c:ext>
              </c:extLst>
            </c:dLbl>
            <c:dLbl>
              <c:idx val="4"/>
              <c:layout>
                <c:manualLayout>
                  <c:x val="8.5620505703353153E-3"/>
                  <c:y val="-7.13930230498911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srgbClr val="0033A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dirty="0"/>
                      <a:t>(+80%)</a:t>
                    </a:r>
                    <a:fld id="{04A5C3FD-4BBD-4608-B2BE-E14BF755A37F}" type="VALUE">
                      <a:rPr lang="en-US" sz="240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solidFill>
                            <a:srgbClr val="0033A1"/>
                          </a:solidFill>
                        </a:defRPr>
                      </a:pPr>
                      <a:t>[VALUE]</a:t>
                    </a:fld>
                    <a:endParaRPr lang="en-US" sz="2400" dirty="0"/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35601988637422"/>
                      <c:h val="0.195261199640220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36-4FAD-A650-92746D671E30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SyphilisCaseRate2016_2020!$N$5:$N$9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SyphilisCaseRate2016_2020!$O$5:$O$9</c:f>
              <c:numCache>
                <c:formatCode>General</c:formatCode>
                <c:ptCount val="5"/>
                <c:pt idx="0">
                  <c:v>5.6</c:v>
                </c:pt>
                <c:pt idx="1">
                  <c:v>4.9000000000000004</c:v>
                </c:pt>
                <c:pt idx="2">
                  <c:v>6.1</c:v>
                </c:pt>
                <c:pt idx="3" formatCode="0.0">
                  <c:v>9.7727256303838175</c:v>
                </c:pt>
                <c:pt idx="4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6-4FAD-A650-92746D671E30}"/>
            </c:ext>
          </c:extLst>
        </c:ser>
        <c:ser>
          <c:idx val="1"/>
          <c:order val="1"/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593437031669365E-2"/>
                  <c:y val="-1.417803896501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36-4FAD-A650-92746D671E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36-4FAD-A650-92746D671E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6-4FAD-A650-92746D671E30}"/>
                </c:ext>
              </c:extLst>
            </c:dLbl>
            <c:dLbl>
              <c:idx val="3"/>
              <c:layout>
                <c:manualLayout>
                  <c:x val="-4.0130318685575504E-2"/>
                  <c:y val="-9.3452465195088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E4-4463-9CD1-D93D15339E40}"/>
                </c:ext>
              </c:extLst>
            </c:dLbl>
            <c:dLbl>
              <c:idx val="4"/>
              <c:layout>
                <c:manualLayout>
                  <c:x val="0"/>
                  <c:y val="-3.73809860780355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(+181%) 6.8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E4-4463-9CD1-D93D15339E40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SyphilisCaseRate2016_2020!$N$5:$N$9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SyphilisCaseRate2016_2020!$P$5:$P$9</c:f>
              <c:numCache>
                <c:formatCode>General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 formatCode="0.0">
                  <c:v>2.4197841552533514</c:v>
                </c:pt>
                <c:pt idx="4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6-4FAD-A650-92746D67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753872"/>
        <c:axId val="620752560"/>
      </c:lineChart>
      <c:catAx>
        <c:axId val="6207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0752560"/>
        <c:crosses val="autoZero"/>
        <c:auto val="1"/>
        <c:lblAlgn val="ctr"/>
        <c:lblOffset val="100"/>
        <c:noMultiLvlLbl val="0"/>
      </c:catAx>
      <c:valAx>
        <c:axId val="62075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75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1111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23076923076922"/>
          <c:y val="9.0909090909090905E-3"/>
          <c:w val="0.49038461538461536"/>
          <c:h val="0.92727272727272725"/>
        </c:manualLayout>
      </c:layout>
      <c:doughnutChart>
        <c:varyColors val="1"/>
        <c:ser>
          <c:idx val="0"/>
          <c:order val="0"/>
          <c:spPr>
            <a:ln w="254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0033A1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9-457A-AA28-3EF2BBE69EC0}"/>
              </c:ext>
            </c:extLst>
          </c:dPt>
          <c:dPt>
            <c:idx val="1"/>
            <c:bubble3D val="0"/>
            <c:spPr>
              <a:solidFill>
                <a:srgbClr val="800080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9-457A-AA28-3EF2BBE69EC0}"/>
              </c:ext>
            </c:extLst>
          </c:dPt>
          <c:cat>
            <c:strRef>
              <c:f>'2021SyphilisPrsnWithMkeProv'!$A$17:$A$18</c:f>
              <c:strCache>
                <c:ptCount val="2"/>
                <c:pt idx="0">
                  <c:v>Milwaukee (n=1045)</c:v>
                </c:pt>
                <c:pt idx="1">
                  <c:v>Non-Milwaukee (n=563)</c:v>
                </c:pt>
              </c:strCache>
            </c:strRef>
          </c:cat>
          <c:val>
            <c:numRef>
              <c:f>'2021SyphilisPrsnWithMkeProv'!$B$17:$B$18</c:f>
              <c:numCache>
                <c:formatCode>General</c:formatCode>
                <c:ptCount val="2"/>
                <c:pt idx="0">
                  <c:v>1043</c:v>
                </c:pt>
                <c:pt idx="1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9-457A-AA28-3EF2BBE69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55555555555552E-2"/>
          <c:y val="4.2635658914728682E-2"/>
          <c:w val="0.86111111111111116"/>
          <c:h val="0.85302325581395344"/>
        </c:manualLayout>
      </c:layout>
      <c:lineChart>
        <c:grouping val="standard"/>
        <c:varyColors val="0"/>
        <c:ser>
          <c:idx val="0"/>
          <c:order val="0"/>
          <c:tx>
            <c:strRef>
              <c:f>'2021SyphilisPrsnWithMkeProv'!$A$106</c:f>
              <c:strCache>
                <c:ptCount val="1"/>
                <c:pt idx="0">
                  <c:v>Rate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09541168465053E-2"/>
                  <c:y val="-5.2794370531269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89-4084-83A9-F827E296D1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89-4084-83A9-F827E296D1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9-4084-83A9-F827E296D1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89-4084-83A9-F827E296D1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89-4084-83A9-F827E296D1A6}"/>
                </c:ext>
              </c:extLst>
            </c:dLbl>
            <c:dLbl>
              <c:idx val="5"/>
              <c:layout>
                <c:manualLayout>
                  <c:x val="-2.2658816953436377E-2"/>
                  <c:y val="-7.511358493981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9-4084-83A9-F827E296D1A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9-4084-83A9-F827E296D1A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89-4084-83A9-F827E296D1A6}"/>
                </c:ext>
              </c:extLst>
            </c:dLbl>
            <c:dLbl>
              <c:idx val="9"/>
              <c:layout>
                <c:manualLayout>
                  <c:x val="3.0864197530863064E-3"/>
                  <c:y val="-2.586206896551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D-44E9-B308-8A72E2404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'2021SyphilisPrsnWithMkeProv'!$B$105:$K$105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'2021SyphilisPrsnWithMkeProv'!$B$106:$K$106</c:f>
              <c:numCache>
                <c:formatCode>General</c:formatCode>
                <c:ptCount val="10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15</c:v>
                </c:pt>
                <c:pt idx="4">
                  <c:v>22</c:v>
                </c:pt>
                <c:pt idx="5">
                  <c:v>30</c:v>
                </c:pt>
                <c:pt idx="6">
                  <c:v>23</c:v>
                </c:pt>
                <c:pt idx="7">
                  <c:v>31</c:v>
                </c:pt>
                <c:pt idx="8">
                  <c:v>48</c:v>
                </c:pt>
                <c:pt idx="9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8-4653-9AB4-D47407132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254936"/>
        <c:axId val="664256248"/>
      </c:lineChart>
      <c:catAx>
        <c:axId val="66425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4256248"/>
        <c:crosses val="autoZero"/>
        <c:auto val="1"/>
        <c:lblAlgn val="ctr"/>
        <c:lblOffset val="100"/>
        <c:tickLblSkip val="3"/>
        <c:noMultiLvlLbl val="0"/>
      </c:catAx>
      <c:valAx>
        <c:axId val="664256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254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'GonorrheaCase&amp;Rate2016-2020 '!$I$41</c:f>
              <c:strCache>
                <c:ptCount val="1"/>
                <c:pt idx="0">
                  <c:v>GC rates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C9-4D6C-9375-01BD3C9C5966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A8-4A98-A3E1-43D1367C7805}"/>
              </c:ext>
            </c:extLst>
          </c:dPt>
          <c:dPt>
            <c:idx val="5"/>
            <c:invertIfNegative val="0"/>
            <c:bubble3D val="0"/>
            <c:spPr>
              <a:solidFill>
                <a:srgbClr val="800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C6-45BD-A28F-4BBA2FD9973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BC6-45BD-A28F-4BBA2FD99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'GonorrheaCase&amp;Rate2016-2020 '!$H$42:$H$47</c:f>
              <c:strCache>
                <c:ptCount val="6"/>
                <c:pt idx="0">
                  <c:v>U.S. total</c:v>
                </c:pt>
                <c:pt idx="1">
                  <c:v>Illinois</c:v>
                </c:pt>
                <c:pt idx="2">
                  <c:v>Michigan</c:v>
                </c:pt>
                <c:pt idx="3">
                  <c:v>Iowa</c:v>
                </c:pt>
                <c:pt idx="4">
                  <c:v>Minnesota</c:v>
                </c:pt>
                <c:pt idx="5">
                  <c:v>Wisconsin</c:v>
                </c:pt>
              </c:strCache>
            </c:strRef>
          </c:cat>
          <c:val>
            <c:numRef>
              <c:f>'GonorrheaCase&amp;Rate2016-2020 '!$I$42:$I$47</c:f>
              <c:numCache>
                <c:formatCode>General</c:formatCode>
                <c:ptCount val="6"/>
                <c:pt idx="0">
                  <c:v>206.5</c:v>
                </c:pt>
                <c:pt idx="1">
                  <c:v>245.1</c:v>
                </c:pt>
                <c:pt idx="2">
                  <c:v>234.4</c:v>
                </c:pt>
                <c:pt idx="3">
                  <c:v>219.3</c:v>
                </c:pt>
                <c:pt idx="4">
                  <c:v>183</c:v>
                </c:pt>
                <c:pt idx="5">
                  <c:v>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8-4A98-A3E1-43D1367C7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0"/>
        <c:axId val="584099536"/>
        <c:axId val="584100520"/>
      </c:barChart>
      <c:catAx>
        <c:axId val="5840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100520"/>
        <c:crosses val="autoZero"/>
        <c:auto val="1"/>
        <c:lblAlgn val="ctr"/>
        <c:lblOffset val="100"/>
        <c:noMultiLvlLbl val="0"/>
      </c:catAx>
      <c:valAx>
        <c:axId val="584100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409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1111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'2021SyphilisPrsnWithMkeProv'!$A$122</c:f>
              <c:strCache>
                <c:ptCount val="1"/>
                <c:pt idx="0">
                  <c:v>Male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097046413502303E-3"/>
                  <c:y val="-3.517948044616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2A-4191-B965-7A29EBF8B955}"/>
                </c:ext>
              </c:extLst>
            </c:dLbl>
            <c:dLbl>
              <c:idx val="1"/>
              <c:layout>
                <c:manualLayout>
                  <c:x val="-1.6877637130801728E-2"/>
                  <c:y val="-8.388277652782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25-43F5-86D4-FFAD78ED3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'2021SyphilisPrsnWithMkeProv'!$B$121:$F$121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'2021SyphilisPrsnWithMkeProv'!$B$122:$F$122</c:f>
              <c:numCache>
                <c:formatCode>General</c:formatCode>
                <c:ptCount val="5"/>
                <c:pt idx="0">
                  <c:v>16</c:v>
                </c:pt>
                <c:pt idx="1">
                  <c:v>11</c:v>
                </c:pt>
                <c:pt idx="2">
                  <c:v>21</c:v>
                </c:pt>
                <c:pt idx="3">
                  <c:v>38</c:v>
                </c:pt>
                <c:pt idx="4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2A-4191-B965-7A29EBF8B955}"/>
            </c:ext>
          </c:extLst>
        </c:ser>
        <c:ser>
          <c:idx val="1"/>
          <c:order val="1"/>
          <c:tx>
            <c:strRef>
              <c:f>'2021SyphilisPrsnWithMkeProv'!$A$123</c:f>
              <c:strCache>
                <c:ptCount val="1"/>
                <c:pt idx="0">
                  <c:v>Female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097046413502303E-3"/>
                  <c:y val="-5.834146181656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A-4191-B965-7A29EBF8B955}"/>
                </c:ext>
              </c:extLst>
            </c:dLbl>
            <c:dLbl>
              <c:idx val="1"/>
              <c:layout>
                <c:manualLayout>
                  <c:x val="-4.2194092827004216E-3"/>
                  <c:y val="-5.834146181656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2A-4191-B965-7A29EBF8B955}"/>
                </c:ext>
              </c:extLst>
            </c:dLbl>
            <c:dLbl>
              <c:idx val="2"/>
              <c:layout>
                <c:manualLayout>
                  <c:x val="-4.2194092827004216E-3"/>
                  <c:y val="-6.375091016115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5-43F5-86D4-FFAD78ED3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'2021SyphilisPrsnWithMkeProv'!$B$121:$F$121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'2021SyphilisPrsnWithMkeProv'!$B$123:$F$123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2A-4191-B965-7A29EBF8B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710160"/>
        <c:axId val="733708520"/>
      </c:lineChart>
      <c:catAx>
        <c:axId val="73371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3708520"/>
        <c:crosses val="autoZero"/>
        <c:auto val="1"/>
        <c:lblAlgn val="ctr"/>
        <c:lblOffset val="100"/>
        <c:noMultiLvlLbl val="0"/>
      </c:catAx>
      <c:valAx>
        <c:axId val="733708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37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000000000000001E-2"/>
          <c:y val="0.11111108410832019"/>
          <c:w val="0.95416666666666672"/>
          <c:h val="0.72074445398453046"/>
        </c:manualLayout>
      </c:layout>
      <c:lineChart>
        <c:grouping val="standard"/>
        <c:varyColors val="0"/>
        <c:ser>
          <c:idx val="0"/>
          <c:order val="0"/>
          <c:tx>
            <c:strRef>
              <c:f>'2021SyphilisPrsnWithMkeProv'!$A$128</c:f>
              <c:strCache>
                <c:ptCount val="1"/>
                <c:pt idx="0">
                  <c:v>15-19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428571428571425E-2"/>
                  <c:y val="-9.8039215686275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36-470A-A262-0C0B57D831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36-470A-A262-0C0B57D831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36-470A-A262-0C0B57D831BC}"/>
                </c:ext>
              </c:extLst>
            </c:dLbl>
            <c:dLbl>
              <c:idx val="3"/>
              <c:layout>
                <c:manualLayout>
                  <c:x val="-1.9841269841271297E-3"/>
                  <c:y val="-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FB-412B-A010-D3A76ED39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'2021SyphilisPrsnWithMkeProv'!$B$127:$F$127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'2021SyphilisPrsnWithMkeProv'!$B$128:$F$128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6-47E0-92C2-A46E3C53ACB8}"/>
            </c:ext>
          </c:extLst>
        </c:ser>
        <c:ser>
          <c:idx val="1"/>
          <c:order val="1"/>
          <c:tx>
            <c:strRef>
              <c:f>'2021SyphilisPrsnWithMkeProv'!$A$129</c:f>
              <c:strCache>
                <c:ptCount val="1"/>
                <c:pt idx="0">
                  <c:v>20-29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187620582885705E-17"/>
                  <c:y val="-4.2483531470330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55555555555552E-2"/>
                      <c:h val="8.3643919510061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9CD-4E54-91EB-347DC868DE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D-4E54-91EB-347DC868DE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CD-4E54-91EB-347DC868DEAC}"/>
                </c:ext>
              </c:extLst>
            </c:dLbl>
            <c:dLbl>
              <c:idx val="4"/>
              <c:layout>
                <c:manualLayout>
                  <c:x val="-9.7222222222222224E-2"/>
                  <c:y val="-4.575163398692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CD-4E54-91EB-347DC868D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'2021SyphilisPrsnWithMkeProv'!$B$127:$F$127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'2021SyphilisPrsnWithMkeProv'!$B$129:$F$129</c:f>
              <c:numCache>
                <c:formatCode>General</c:formatCode>
                <c:ptCount val="5"/>
                <c:pt idx="0">
                  <c:v>61</c:v>
                </c:pt>
                <c:pt idx="1">
                  <c:v>38</c:v>
                </c:pt>
                <c:pt idx="2">
                  <c:v>74</c:v>
                </c:pt>
                <c:pt idx="3">
                  <c:v>74</c:v>
                </c:pt>
                <c:pt idx="4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F6-47E0-92C2-A46E3C53ACB8}"/>
            </c:ext>
          </c:extLst>
        </c:ser>
        <c:ser>
          <c:idx val="2"/>
          <c:order val="2"/>
          <c:tx>
            <c:strRef>
              <c:f>'2021SyphilisPrsnWithMkeProv'!$A$130</c:f>
              <c:strCache>
                <c:ptCount val="1"/>
                <c:pt idx="0">
                  <c:v>30-39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428571428571425E-2"/>
                  <c:y val="-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CD-4E54-91EB-347DC868DE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CD-4E54-91EB-347DC868DE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CD-4E54-91EB-347DC868DEAC}"/>
                </c:ext>
              </c:extLst>
            </c:dLbl>
            <c:dLbl>
              <c:idx val="3"/>
              <c:layout>
                <c:manualLayout>
                  <c:x val="-0.13095238095238101"/>
                  <c:y val="-4.90196078431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CD-4E54-91EB-347DC868D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'2021SyphilisPrsnWithMkeProv'!$B$127:$F$127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'2021SyphilisPrsnWithMkeProv'!$B$130:$F$130</c:f>
              <c:numCache>
                <c:formatCode>General</c:formatCode>
                <c:ptCount val="5"/>
                <c:pt idx="0">
                  <c:v>27</c:v>
                </c:pt>
                <c:pt idx="1">
                  <c:v>18</c:v>
                </c:pt>
                <c:pt idx="2">
                  <c:v>42</c:v>
                </c:pt>
                <c:pt idx="3">
                  <c:v>90</c:v>
                </c:pt>
                <c:pt idx="4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F6-47E0-92C2-A46E3C53ACB8}"/>
            </c:ext>
          </c:extLst>
        </c:ser>
        <c:ser>
          <c:idx val="3"/>
          <c:order val="3"/>
          <c:tx>
            <c:strRef>
              <c:f>'2021SyphilisPrsnWithMkeProv'!$A$131</c:f>
              <c:strCache>
                <c:ptCount val="1"/>
                <c:pt idx="0">
                  <c:v>40-49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09523809523809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36-470A-A262-0C0B57D831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36-470A-A262-0C0B57D831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36-470A-A262-0C0B57D831BC}"/>
                </c:ext>
              </c:extLst>
            </c:dLbl>
            <c:dLbl>
              <c:idx val="3"/>
              <c:layout>
                <c:manualLayout>
                  <c:x val="-7.14285714285715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36-470A-A262-0C0B57D83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'2021SyphilisPrsnWithMkeProv'!$B$127:$F$127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'2021SyphilisPrsnWithMkeProv'!$B$131:$F$131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25</c:v>
                </c:pt>
                <c:pt idx="3">
                  <c:v>94</c:v>
                </c:pt>
                <c:pt idx="4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F6-47E0-92C2-A46E3C53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559360"/>
        <c:axId val="419559688"/>
      </c:lineChart>
      <c:catAx>
        <c:axId val="4195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9559688"/>
        <c:crosses val="autoZero"/>
        <c:auto val="1"/>
        <c:lblAlgn val="ctr"/>
        <c:lblOffset val="100"/>
        <c:noMultiLvlLbl val="0"/>
      </c:catAx>
      <c:valAx>
        <c:axId val="419559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5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'2021SyphilisPrsnWithMkeProv'!$A$136</c:f>
              <c:strCache>
                <c:ptCount val="1"/>
                <c:pt idx="0">
                  <c:v>White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444444444444425E-2"/>
                  <c:y val="-2.243589743589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64-4D74-A77A-57E9AAF185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64-4D74-A77A-57E9AAF185AD}"/>
                </c:ext>
              </c:extLst>
            </c:dLbl>
            <c:dLbl>
              <c:idx val="2"/>
              <c:layout>
                <c:manualLayout>
                  <c:x val="6.5519555696966492E-2"/>
                  <c:y val="-4.807692307692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64-4D74-A77A-57E9AAF185AD}"/>
                </c:ext>
              </c:extLst>
            </c:dLbl>
            <c:dLbl>
              <c:idx val="3"/>
              <c:layout>
                <c:manualLayout>
                  <c:x val="2.0947731451402335E-3"/>
                  <c:y val="-5.448717948717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64-4D74-A77A-57E9AAF18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'2021SyphilisPrsnWithMkeProv'!$B$135:$F$135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'2021SyphilisPrsnWithMkeProv'!$B$136:$F$136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64-4D74-A77A-57E9AAF185AD}"/>
            </c:ext>
          </c:extLst>
        </c:ser>
        <c:ser>
          <c:idx val="1"/>
          <c:order val="1"/>
          <c:tx>
            <c:strRef>
              <c:f>'2021SyphilisPrsnWithMkeProv'!$A$137</c:f>
              <c:strCache>
                <c:ptCount val="1"/>
                <c:pt idx="0">
                  <c:v>Black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444444444444245E-3"/>
                  <c:y val="-3.525628407026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44444444444446E-2"/>
                      <c:h val="6.1217948717948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64-4D74-A77A-57E9AAF185AD}"/>
                </c:ext>
              </c:extLst>
            </c:dLbl>
            <c:dLbl>
              <c:idx val="1"/>
              <c:layout>
                <c:manualLayout>
                  <c:x val="4.1895462902804669E-3"/>
                  <c:y val="-6.7307692307692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64-4D74-A77A-57E9AAF185AD}"/>
                </c:ext>
              </c:extLst>
            </c:dLbl>
            <c:dLbl>
              <c:idx val="2"/>
              <c:layout>
                <c:manualLayout>
                  <c:x val="2.0947731451402335E-3"/>
                  <c:y val="-7.051294669897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43194354207002E-2"/>
                      <c:h val="9.806102362204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564-4D74-A77A-57E9AAF185AD}"/>
                </c:ext>
              </c:extLst>
            </c:dLbl>
            <c:dLbl>
              <c:idx val="3"/>
              <c:layout>
                <c:manualLayout>
                  <c:x val="-6.2349685594344048E-2"/>
                  <c:y val="-4.48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64-4D74-A77A-57E9AAF18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'2021SyphilisPrsnWithMkeProv'!$B$135:$F$135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'2021SyphilisPrsnWithMkeProv'!$B$137:$F$137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28</c:v>
                </c:pt>
                <c:pt idx="3">
                  <c:v>41</c:v>
                </c:pt>
                <c:pt idx="4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4-4D74-A77A-57E9AAF185AD}"/>
            </c:ext>
          </c:extLst>
        </c:ser>
        <c:ser>
          <c:idx val="2"/>
          <c:order val="2"/>
          <c:tx>
            <c:strRef>
              <c:f>'2021SyphilisPrsnWithMkeProv'!$A$138</c:f>
              <c:strCache>
                <c:ptCount val="1"/>
                <c:pt idx="0">
                  <c:v>Other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219042180648944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64-4D74-A77A-57E9AAF185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64-4D74-A77A-57E9AAF185AD}"/>
                </c:ext>
              </c:extLst>
            </c:dLbl>
            <c:dLbl>
              <c:idx val="2"/>
              <c:layout>
                <c:manualLayout>
                  <c:x val="-5.7777777777777775E-2"/>
                  <c:y val="-3.205128205128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64-4D74-A77A-57E9AAF185AD}"/>
                </c:ext>
              </c:extLst>
            </c:dLbl>
            <c:dLbl>
              <c:idx val="3"/>
              <c:layout>
                <c:manualLayout>
                  <c:x val="6.2843194354207004E-3"/>
                  <c:y val="-4.166666666666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64-4D74-A77A-57E9AAF18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'2021SyphilisPrsnWithMkeProv'!$B$135:$F$135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'2021SyphilisPrsnWithMkeProv'!$B$138:$F$138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38</c:v>
                </c:pt>
                <c:pt idx="4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64-4D74-A77A-57E9AAF18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503328"/>
        <c:axId val="433501360"/>
      </c:lineChart>
      <c:catAx>
        <c:axId val="4335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3501360"/>
        <c:crosses val="autoZero"/>
        <c:auto val="1"/>
        <c:lblAlgn val="ctr"/>
        <c:lblOffset val="100"/>
        <c:noMultiLvlLbl val="0"/>
      </c:catAx>
      <c:valAx>
        <c:axId val="43350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5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73856209150325E-2"/>
          <c:y val="3.273809523809524E-2"/>
          <c:w val="0.96405228758169936"/>
          <c:h val="0.64543986689163857"/>
        </c:manualLayout>
      </c:layout>
      <c:lineChart>
        <c:grouping val="standard"/>
        <c:varyColors val="0"/>
        <c:ser>
          <c:idx val="0"/>
          <c:order val="0"/>
          <c:tx>
            <c:strRef>
              <c:f>'2021SyphilisPrsnWithMkeProv'!$A$102</c:f>
              <c:strCache>
                <c:ptCount val="1"/>
                <c:pt idx="0">
                  <c:v>Non-Milwaukee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187620582885705E-17"/>
                  <c:y val="3.546099290780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B7-4379-B171-7E99477CF8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B7-4379-B171-7E99477CF8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B7-4379-B171-7E99477CF8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B7-4379-B171-7E99477CF8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B7-4379-B171-7E99477CF8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B7-4379-B171-7E99477CF8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B7-4379-B171-7E99477CF8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B7-4379-B171-7E99477CF868}"/>
                </c:ext>
              </c:extLst>
            </c:dLbl>
            <c:dLbl>
              <c:idx val="8"/>
              <c:layout>
                <c:manualLayout>
                  <c:x val="-6.0457516339869281E-2"/>
                  <c:y val="8.51063829787234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CA4573A7-D1E7-47D7-9F34-0A5E377C229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1B7-4379-B171-7E99477CF868}"/>
                </c:ext>
              </c:extLst>
            </c:dLbl>
            <c:dLbl>
              <c:idx val="9"/>
              <c:layout>
                <c:manualLayout>
                  <c:x val="0"/>
                  <c:y val="-4.9645390070921988E-2"/>
                </c:manualLayout>
              </c:layout>
              <c:tx>
                <c:rich>
                  <a:bodyPr/>
                  <a:lstStyle/>
                  <a:p>
                    <a:fld id="{EA599055-0E6A-4B45-9ED6-FE89678ADDBF}" type="VALUE">
                      <a:rPr lang="en-US">
                        <a:solidFill>
                          <a:srgbClr val="80008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5317460317461"/>
                      <c:h val="0.1996453900709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1B7-4379-B171-7E99477CF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'2021SyphilisPrsnWithMkeProv'!$B$101:$K$101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'2021SyphilisPrsnWithMkeProv'!$B$102:$K$102</c:f>
              <c:numCache>
                <c:formatCode>General</c:formatCode>
                <c:ptCount val="10"/>
                <c:pt idx="0">
                  <c:v>122</c:v>
                </c:pt>
                <c:pt idx="1">
                  <c:v>106</c:v>
                </c:pt>
                <c:pt idx="2">
                  <c:v>108</c:v>
                </c:pt>
                <c:pt idx="3">
                  <c:v>127</c:v>
                </c:pt>
                <c:pt idx="4">
                  <c:v>217</c:v>
                </c:pt>
                <c:pt idx="5">
                  <c:v>277</c:v>
                </c:pt>
                <c:pt idx="6">
                  <c:v>291</c:v>
                </c:pt>
                <c:pt idx="7">
                  <c:v>289</c:v>
                </c:pt>
                <c:pt idx="8">
                  <c:v>354</c:v>
                </c:pt>
                <c:pt idx="9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B7-4379-B171-7E99477CF868}"/>
            </c:ext>
          </c:extLst>
        </c:ser>
        <c:ser>
          <c:idx val="1"/>
          <c:order val="1"/>
          <c:tx>
            <c:strRef>
              <c:f>'2021SyphilisPrsnWithMkeProv'!$A$103</c:f>
              <c:strCache>
                <c:ptCount val="1"/>
                <c:pt idx="0">
                  <c:v>Milwaukee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187620582885705E-17"/>
                  <c:y val="-5.31914893617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B7-4379-B171-7E99477CF8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7-4379-B171-7E99477CF8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B7-4379-B171-7E99477CF8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7-4379-B171-7E99477CF8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B7-4379-B171-7E99477CF8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B7-4379-B171-7E99477CF8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B7-4379-B171-7E99477CF8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B7-4379-B171-7E99477CF868}"/>
                </c:ext>
              </c:extLst>
            </c:dLbl>
            <c:dLbl>
              <c:idx val="8"/>
              <c:layout>
                <c:manualLayout>
                  <c:x val="-6.9444444444444448E-2"/>
                  <c:y val="-2.482269503546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7-4379-B171-7E99477CF868}"/>
                </c:ext>
              </c:extLst>
            </c:dLbl>
            <c:dLbl>
              <c:idx val="9"/>
              <c:layout>
                <c:manualLayout>
                  <c:x val="-7.4404761904761901E-3"/>
                  <c:y val="-5.35714285714285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DC-4585-B5F2-E60CA5448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'2021SyphilisPrsnWithMkeProv'!$B$101:$K$101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'2021SyphilisPrsnWithMkeProv'!$B$103:$K$103</c:f>
              <c:numCache>
                <c:formatCode>General</c:formatCode>
                <c:ptCount val="10"/>
                <c:pt idx="0">
                  <c:v>144</c:v>
                </c:pt>
                <c:pt idx="1">
                  <c:v>149</c:v>
                </c:pt>
                <c:pt idx="2">
                  <c:v>171</c:v>
                </c:pt>
                <c:pt idx="3">
                  <c:v>143</c:v>
                </c:pt>
                <c:pt idx="4">
                  <c:v>210</c:v>
                </c:pt>
                <c:pt idx="5">
                  <c:v>286</c:v>
                </c:pt>
                <c:pt idx="6">
                  <c:v>220</c:v>
                </c:pt>
                <c:pt idx="7">
                  <c:v>296</c:v>
                </c:pt>
                <c:pt idx="8">
                  <c:v>456</c:v>
                </c:pt>
                <c:pt idx="9">
                  <c:v>1043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B7-4379-B171-7E99477CF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607544"/>
        <c:axId val="437602952"/>
      </c:lineChart>
      <c:catAx>
        <c:axId val="43760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7602952"/>
        <c:crosses val="autoZero"/>
        <c:auto val="1"/>
        <c:lblAlgn val="ctr"/>
        <c:lblOffset val="100"/>
        <c:noMultiLvlLbl val="0"/>
      </c:catAx>
      <c:valAx>
        <c:axId val="437602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60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44304845669768E-2"/>
          <c:y val="3.1708109263829401E-2"/>
          <c:w val="0.96490210778293872"/>
          <c:h val="0.63410339140853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SyphilisCaseRate2016_2020!$U$58</c:f>
              <c:strCache>
                <c:ptCount val="1"/>
                <c:pt idx="0">
                  <c:v>Milwaukee County</c:v>
                </c:pt>
              </c:strCache>
            </c:strRef>
          </c:tx>
          <c:spPr>
            <a:solidFill>
              <a:srgbClr val="2A5934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SyphilisCaseRate2016_2020!$T$59:$T$61</c:f>
              <c:strCache>
                <c:ptCount val="3"/>
                <c:pt idx="0">
                  <c:v>Primary</c:v>
                </c:pt>
                <c:pt idx="1">
                  <c:v>Secondary</c:v>
                </c:pt>
                <c:pt idx="2">
                  <c:v>Non-Primary, Non Secondary</c:v>
                </c:pt>
              </c:strCache>
            </c:strRef>
          </c:cat>
          <c:val>
            <c:numRef>
              <c:f>SyphilisCaseRate2016_2020!$U$59:$U$61</c:f>
              <c:numCache>
                <c:formatCode>0%</c:formatCode>
                <c:ptCount val="3"/>
                <c:pt idx="0">
                  <c:v>0.63235294117647056</c:v>
                </c:pt>
                <c:pt idx="1">
                  <c:v>0.59602649006622521</c:v>
                </c:pt>
                <c:pt idx="2">
                  <c:v>0.6428571428571429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D-4058-B5A8-C4F32435EC47}"/>
            </c:ext>
          </c:extLst>
        </c:ser>
        <c:ser>
          <c:idx val="1"/>
          <c:order val="1"/>
          <c:tx>
            <c:strRef>
              <c:f>SyphilisCaseRate2016_2020!$V$58</c:f>
              <c:strCache>
                <c:ptCount val="1"/>
                <c:pt idx="0">
                  <c:v>Other Counties</c:v>
                </c:pt>
              </c:strCache>
            </c:strRef>
          </c:tx>
          <c:spPr>
            <a:solidFill>
              <a:srgbClr val="9EB3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SyphilisCaseRate2016_2020!$T$59:$T$61</c:f>
              <c:strCache>
                <c:ptCount val="3"/>
                <c:pt idx="0">
                  <c:v>Primary</c:v>
                </c:pt>
                <c:pt idx="1">
                  <c:v>Secondary</c:v>
                </c:pt>
                <c:pt idx="2">
                  <c:v>Non-Primary, Non Secondary</c:v>
                </c:pt>
              </c:strCache>
            </c:strRef>
          </c:cat>
          <c:val>
            <c:numRef>
              <c:f>SyphilisCaseRate2016_2020!$V$59:$V$61</c:f>
              <c:numCache>
                <c:formatCode>0%</c:formatCode>
                <c:ptCount val="3"/>
                <c:pt idx="0">
                  <c:v>0.36764705882352944</c:v>
                </c:pt>
                <c:pt idx="1">
                  <c:v>0.40397350993377484</c:v>
                </c:pt>
                <c:pt idx="2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D-4058-B5A8-C4F32435E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14"/>
        <c:axId val="439225232"/>
        <c:axId val="439226544"/>
      </c:barChart>
      <c:catAx>
        <c:axId val="4392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F202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226544"/>
        <c:crosses val="autoZero"/>
        <c:auto val="1"/>
        <c:lblAlgn val="ctr"/>
        <c:lblOffset val="100"/>
        <c:noMultiLvlLbl val="0"/>
      </c:catAx>
      <c:valAx>
        <c:axId val="43922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922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A5934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909090909090912E-2"/>
          <c:y val="3.5845144868781625E-2"/>
          <c:w val="0.63667086574492404"/>
          <c:h val="0.8099173278047479"/>
        </c:manualLayout>
      </c:layout>
      <c:lineChart>
        <c:grouping val="standard"/>
        <c:varyColors val="0"/>
        <c:ser>
          <c:idx val="0"/>
          <c:order val="0"/>
          <c:tx>
            <c:strRef>
              <c:f>'GonorrheaCase&amp;Rate2016-2020 '!$V$10</c:f>
              <c:strCache>
                <c:ptCount val="1"/>
                <c:pt idx="0">
                  <c:v>15-19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132575757575757"/>
                  <c:y val="-3.2586495335256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8-44C2-B69C-5FF728F325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08-44C2-B69C-5FF728F325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08-44C2-B69C-5FF728F325BD}"/>
                </c:ext>
              </c:extLst>
            </c:dLbl>
            <c:dLbl>
              <c:idx val="3"/>
              <c:layout>
                <c:manualLayout>
                  <c:x val="-5.2549117301814642E-2"/>
                  <c:y val="6.6189270041798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08-44C2-B69C-5FF728F325BD}"/>
                </c:ext>
              </c:extLst>
            </c:dLbl>
            <c:dLbl>
              <c:idx val="4"/>
              <c:layout>
                <c:manualLayout>
                  <c:x val="2.0265796089164147E-2"/>
                  <c:y val="-3.6111766528602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2A593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565 (+21%)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8808075299758"/>
                      <c:h val="0.126932968321066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2368-4467-A9FB-799DBB5F8F3B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'!$U$11:$U$15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'!$V$11:$V$15</c:f>
              <c:numCache>
                <c:formatCode>General</c:formatCode>
                <c:ptCount val="5"/>
                <c:pt idx="0">
                  <c:v>454</c:v>
                </c:pt>
                <c:pt idx="1">
                  <c:v>422</c:v>
                </c:pt>
                <c:pt idx="2">
                  <c:v>443</c:v>
                </c:pt>
                <c:pt idx="3" formatCode="0">
                  <c:v>467</c:v>
                </c:pt>
                <c:pt idx="4" formatCode="0">
                  <c:v>564.60059784343684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68-4467-A9FB-799DBB5F8F3B}"/>
            </c:ext>
          </c:extLst>
        </c:ser>
        <c:ser>
          <c:idx val="1"/>
          <c:order val="1"/>
          <c:tx>
            <c:strRef>
              <c:f>'GonorrheaCase&amp;Rate2016-2020 '!$W$10</c:f>
              <c:strCache>
                <c:ptCount val="1"/>
                <c:pt idx="0">
                  <c:v>20-24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74242424242424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8-44C2-B69C-5FF728F325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08-44C2-B69C-5FF728F325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08-44C2-B69C-5FF728F325BD}"/>
                </c:ext>
              </c:extLst>
            </c:dLbl>
            <c:dLbl>
              <c:idx val="3"/>
              <c:layout>
                <c:manualLayout>
                  <c:x val="-5.0737078774165924E-2"/>
                  <c:y val="-4.5129047755771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08-44C2-B69C-5FF728F325BD}"/>
                </c:ext>
              </c:extLst>
            </c:dLbl>
            <c:dLbl>
              <c:idx val="4"/>
              <c:layout>
                <c:manualLayout>
                  <c:x val="1.3912817547267453E-2"/>
                  <c:y val="-3.46214419121639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697 (-5%)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54844285251388"/>
                      <c:h val="0.1088813492187581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368-4467-A9FB-799DBB5F8F3B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'!$U$11:$U$15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'!$W$11:$W$15</c:f>
              <c:numCache>
                <c:formatCode>General</c:formatCode>
                <c:ptCount val="5"/>
                <c:pt idx="0">
                  <c:v>564</c:v>
                </c:pt>
                <c:pt idx="1">
                  <c:v>546</c:v>
                </c:pt>
                <c:pt idx="2">
                  <c:v>624</c:v>
                </c:pt>
                <c:pt idx="3" formatCode="0">
                  <c:v>735</c:v>
                </c:pt>
                <c:pt idx="4" formatCode="0">
                  <c:v>696.91479317120468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68-4467-A9FB-799DBB5F8F3B}"/>
            </c:ext>
          </c:extLst>
        </c:ser>
        <c:ser>
          <c:idx val="2"/>
          <c:order val="2"/>
          <c:tx>
            <c:strRef>
              <c:f>'GonorrheaCase&amp;Rate2016-2020 '!$X$10</c:f>
              <c:strCache>
                <c:ptCount val="1"/>
                <c:pt idx="0">
                  <c:v>25-29</c:v>
                </c:pt>
              </c:strCache>
            </c:strRef>
          </c:tx>
          <c:spPr>
            <a:ln w="88900" cap="rnd">
              <a:solidFill>
                <a:srgbClr val="4F5A6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037878787878787"/>
                  <c:y val="-2.281054673467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8-44C2-B69C-5FF728F325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08-44C2-B69C-5FF728F325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08-44C2-B69C-5FF728F325BD}"/>
                </c:ext>
              </c:extLst>
            </c:dLbl>
            <c:dLbl>
              <c:idx val="3"/>
              <c:layout>
                <c:manualLayout>
                  <c:x val="-3.6240770552975657E-2"/>
                  <c:y val="-6.0172063674362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08-44C2-B69C-5FF728F325BD}"/>
                </c:ext>
              </c:extLst>
            </c:dLbl>
            <c:dLbl>
              <c:idx val="4"/>
              <c:layout>
                <c:manualLayout>
                  <c:x val="2.3556500859434178E-2"/>
                  <c:y val="3.80955494467486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543 (-7%)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368-4467-A9FB-799DBB5F8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'!$U$11:$U$15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'!$X$11:$X$15</c:f>
              <c:numCache>
                <c:formatCode>General</c:formatCode>
                <c:ptCount val="5"/>
                <c:pt idx="0">
                  <c:v>376</c:v>
                </c:pt>
                <c:pt idx="1">
                  <c:v>408</c:v>
                </c:pt>
                <c:pt idx="2">
                  <c:v>493</c:v>
                </c:pt>
                <c:pt idx="3" formatCode="0">
                  <c:v>587</c:v>
                </c:pt>
                <c:pt idx="4" formatCode="0">
                  <c:v>543.46258055547537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68-4467-A9FB-799DBB5F8F3B}"/>
            </c:ext>
          </c:extLst>
        </c:ser>
        <c:ser>
          <c:idx val="3"/>
          <c:order val="3"/>
          <c:tx>
            <c:strRef>
              <c:f>'GonorrheaCase&amp;Rate2016-2020 '!$Y$10</c:f>
              <c:strCache>
                <c:ptCount val="1"/>
                <c:pt idx="0">
                  <c:v>30-39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6856060606060605"/>
                  <c:y val="3.2586495335255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B450B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8-44C2-B69C-5FF728F325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08-44C2-B69C-5FF728F325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08-44C2-B69C-5FF728F325BD}"/>
                </c:ext>
              </c:extLst>
            </c:dLbl>
            <c:dLbl>
              <c:idx val="3"/>
              <c:layout>
                <c:manualLayout>
                  <c:x val="-4.7113001718868355E-2"/>
                  <c:y val="6.017206367436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08-44C2-B69C-5FF728F325BD}"/>
                </c:ext>
              </c:extLst>
            </c:dLbl>
            <c:dLbl>
              <c:idx val="4"/>
              <c:layout>
                <c:manualLayout>
                  <c:x val="2.2077763276713552E-2"/>
                  <c:y val="-1.22964217995331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B450B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rgbClr val="8B450B"/>
                        </a:solidFill>
                      </a:rPr>
                      <a:t>378</a:t>
                    </a:r>
                    <a:r>
                      <a:rPr lang="en-US" baseline="0" dirty="0">
                        <a:solidFill>
                          <a:srgbClr val="8B450B"/>
                        </a:solidFill>
                      </a:rPr>
                      <a:t> (+24%)</a:t>
                    </a:r>
                    <a:endParaRPr lang="en-US" dirty="0">
                      <a:solidFill>
                        <a:srgbClr val="8B450B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B450B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1584958710491"/>
                      <c:h val="8.78211269327314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2368-4467-A9FB-799DBB5F8F3B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'!$U$11:$U$15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'!$Y$11:$Y$15</c:f>
              <c:numCache>
                <c:formatCode>General</c:formatCode>
                <c:ptCount val="5"/>
                <c:pt idx="0">
                  <c:v>375</c:v>
                </c:pt>
                <c:pt idx="1">
                  <c:v>432</c:v>
                </c:pt>
                <c:pt idx="2">
                  <c:v>508</c:v>
                </c:pt>
                <c:pt idx="3" formatCode="0">
                  <c:v>305</c:v>
                </c:pt>
                <c:pt idx="4" formatCode="0">
                  <c:v>377.87749162109719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68-4467-A9FB-799DBB5F8F3B}"/>
            </c:ext>
          </c:extLst>
        </c:ser>
        <c:ser>
          <c:idx val="4"/>
          <c:order val="4"/>
          <c:tx>
            <c:strRef>
              <c:f>'GonorrheaCase&amp;Rate2016-2020 '!$Z$10</c:f>
              <c:strCache>
                <c:ptCount val="1"/>
                <c:pt idx="0">
                  <c:v>40-49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6856060606060605"/>
                  <c:y val="-6.5172990670512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08-44C2-B69C-5FF728F325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08-44C2-B69C-5FF728F325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08-44C2-B69C-5FF728F325BD}"/>
                </c:ext>
              </c:extLst>
            </c:dLbl>
            <c:dLbl>
              <c:idx val="3"/>
              <c:layout>
                <c:manualLayout>
                  <c:x val="-3.6240770552975657E-2"/>
                  <c:y val="3.9111841388335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08-44C2-B69C-5FF728F325B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33A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110 (+16%)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0846602948537"/>
                      <c:h val="0.126932968321066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2368-4467-A9FB-799DBB5F8F3B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'!$U$11:$U$15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'!$Z$11:$Z$15</c:f>
              <c:numCache>
                <c:formatCode>General</c:formatCode>
                <c:ptCount val="5"/>
                <c:pt idx="0">
                  <c:v>106</c:v>
                </c:pt>
                <c:pt idx="1">
                  <c:v>118</c:v>
                </c:pt>
                <c:pt idx="2">
                  <c:v>154</c:v>
                </c:pt>
                <c:pt idx="3" formatCode="0">
                  <c:v>95</c:v>
                </c:pt>
                <c:pt idx="4" formatCode="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68-4467-A9FB-799DBB5F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34960"/>
        <c:axId val="584134632"/>
      </c:lineChart>
      <c:catAx>
        <c:axId val="5841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134632"/>
        <c:crosses val="autoZero"/>
        <c:auto val="1"/>
        <c:lblAlgn val="ctr"/>
        <c:lblOffset val="100"/>
        <c:noMultiLvlLbl val="0"/>
      </c:catAx>
      <c:valAx>
        <c:axId val="584134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13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385542168674704E-2"/>
          <c:y val="0.1"/>
          <c:w val="0.75992855059784192"/>
          <c:h val="0.74222755905511806"/>
        </c:manualLayout>
      </c:layout>
      <c:lineChart>
        <c:grouping val="standard"/>
        <c:varyColors val="0"/>
        <c:ser>
          <c:idx val="0"/>
          <c:order val="0"/>
          <c:tx>
            <c:strRef>
              <c:f>'GonorrheaCase&amp;Rate2016-2020 '!$I$2</c:f>
              <c:strCache>
                <c:ptCount val="1"/>
                <c:pt idx="0">
                  <c:v>Male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847389558232932"/>
                  <c:y val="-9.9999999999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34-41DA-9D6C-10A2A6EA1D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34-41DA-9D6C-10A2A6EA1D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34-41DA-9D6C-10A2A6EA1DD8}"/>
                </c:ext>
              </c:extLst>
            </c:dLbl>
            <c:dLbl>
              <c:idx val="3"/>
              <c:layout>
                <c:manualLayout>
                  <c:x val="-5.4216867469879519E-2"/>
                  <c:y val="-6.0000000000000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34-41DA-9D6C-10A2A6EA1DD8}"/>
                </c:ext>
              </c:extLst>
            </c:dLbl>
            <c:dLbl>
              <c:idx val="4"/>
              <c:layout>
                <c:manualLayout>
                  <c:x val="0"/>
                  <c:y val="-4.33333333333333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(+3%)</a:t>
                    </a:r>
                  </a:p>
                  <a:p>
                    <a:fld id="{336A9CF6-31C0-40BB-A188-F5EDDCC46EA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C8-45E4-9250-9219BEFF4910}"/>
                </c:ext>
              </c:extLst>
            </c:dLbl>
            <c:spPr>
              <a:noFill/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'!$H$3:$H$7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'!$I$3:$I$7</c:f>
              <c:numCache>
                <c:formatCode>General</c:formatCode>
                <c:ptCount val="5"/>
                <c:pt idx="0">
                  <c:v>140</c:v>
                </c:pt>
                <c:pt idx="1">
                  <c:v>149</c:v>
                </c:pt>
                <c:pt idx="2">
                  <c:v>170</c:v>
                </c:pt>
                <c:pt idx="3">
                  <c:v>183</c:v>
                </c:pt>
                <c:pt idx="4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8-45E4-9250-9219BEFF4910}"/>
            </c:ext>
          </c:extLst>
        </c:ser>
        <c:ser>
          <c:idx val="1"/>
          <c:order val="1"/>
          <c:tx>
            <c:strRef>
              <c:f>'GonorrheaCase&amp;Rate2016-2020 '!$J$2</c:f>
              <c:strCache>
                <c:ptCount val="1"/>
                <c:pt idx="0">
                  <c:v>Female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947791164658635"/>
                  <c:y val="9.325196850393700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34-41DA-9D6C-10A2A6EA1D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34-41DA-9D6C-10A2A6EA1D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34-41DA-9D6C-10A2A6EA1DD8}"/>
                </c:ext>
              </c:extLst>
            </c:dLbl>
            <c:dLbl>
              <c:idx val="4"/>
              <c:layout>
                <c:manualLayout>
                  <c:x val="-6.5774910666287201E-4"/>
                  <c:y val="7.1983464566929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(+2%)</a:t>
                    </a:r>
                  </a:p>
                  <a:p>
                    <a:fld id="{348D4794-556F-4909-B995-2B622D3C6C1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2C8-45E4-9250-9219BEFF4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'!$H$3:$H$7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'!$J$3:$J$7</c:f>
              <c:numCache>
                <c:formatCode>General</c:formatCode>
                <c:ptCount val="5"/>
                <c:pt idx="0">
                  <c:v>130</c:v>
                </c:pt>
                <c:pt idx="1">
                  <c:v>129</c:v>
                </c:pt>
                <c:pt idx="2">
                  <c:v>151</c:v>
                </c:pt>
                <c:pt idx="3">
                  <c:v>166</c:v>
                </c:pt>
                <c:pt idx="4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8-45E4-9250-9219BEFF4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23480"/>
        <c:axId val="584121512"/>
      </c:lineChart>
      <c:catAx>
        <c:axId val="58412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121512"/>
        <c:crosses val="autoZero"/>
        <c:auto val="1"/>
        <c:lblAlgn val="ctr"/>
        <c:lblOffset val="100"/>
        <c:noMultiLvlLbl val="0"/>
      </c:catAx>
      <c:valAx>
        <c:axId val="584121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123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704364764495383E-2"/>
          <c:y val="4.2508398950131233E-2"/>
          <c:w val="0.81739577582526635"/>
          <c:h val="0.81975249343832035"/>
        </c:manualLayout>
      </c:layout>
      <c:lineChart>
        <c:grouping val="standard"/>
        <c:varyColors val="0"/>
        <c:ser>
          <c:idx val="0"/>
          <c:order val="0"/>
          <c:tx>
            <c:strRef>
              <c:f>'GonorrheaCase&amp;Rate2016-2020 '!$M$2</c:f>
              <c:strCache>
                <c:ptCount val="1"/>
                <c:pt idx="0">
                  <c:v>White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86887825463064E-2"/>
                  <c:y val="1.999999999999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FC-4EE6-83ED-79DFF7C24A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C-4EE6-83ED-79DFF7C24A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FC-4EE6-83ED-79DFF7C24AA4}"/>
                </c:ext>
              </c:extLst>
            </c:dLbl>
            <c:dLbl>
              <c:idx val="3"/>
              <c:layout>
                <c:manualLayout>
                  <c:x val="-4.6127523183900031E-2"/>
                  <c:y val="-5.6666666666666664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B450B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FC-4EE6-83ED-79DFF7C24AA4}"/>
                </c:ext>
              </c:extLst>
            </c:dLbl>
            <c:dLbl>
              <c:idx val="4"/>
              <c:layout>
                <c:manualLayout>
                  <c:x val="1.7741355070730731E-2"/>
                  <c:y val="0.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FC-4EE6-83ED-79DFF7C24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'!$L$3:$L$7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'!$M$3:$M$7</c:f>
              <c:numCache>
                <c:formatCode>General</c:formatCode>
                <c:ptCount val="5"/>
                <c:pt idx="0">
                  <c:v>35</c:v>
                </c:pt>
                <c:pt idx="1">
                  <c:v>47</c:v>
                </c:pt>
                <c:pt idx="2">
                  <c:v>51</c:v>
                </c:pt>
                <c:pt idx="3">
                  <c:v>49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1F-4D2D-8F91-AE597B412328}"/>
            </c:ext>
          </c:extLst>
        </c:ser>
        <c:ser>
          <c:idx val="1"/>
          <c:order val="1"/>
          <c:tx>
            <c:strRef>
              <c:f>'GonorrheaCase&amp;Rate2016-2020 '!$N$2</c:f>
              <c:strCache>
                <c:ptCount val="1"/>
                <c:pt idx="0">
                  <c:v>Black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481481481481488E-2"/>
                  <c:y val="-3.3333333333333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C-4EE6-83ED-79DFF7C24A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C-4EE6-83ED-79DFF7C24A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FC-4EE6-83ED-79DFF7C24AA4}"/>
                </c:ext>
              </c:extLst>
            </c:dLbl>
            <c:dLbl>
              <c:idx val="3"/>
              <c:layout>
                <c:manualLayout>
                  <c:x val="-6.9191284775849987E-2"/>
                  <c:y val="8.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FC-4EE6-83ED-79DFF7C24AA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'!$L$3:$L$7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'!$N$3:$N$7</c:f>
              <c:numCache>
                <c:formatCode>General</c:formatCode>
                <c:ptCount val="5"/>
                <c:pt idx="0">
                  <c:v>999</c:v>
                </c:pt>
                <c:pt idx="1">
                  <c:v>1164</c:v>
                </c:pt>
                <c:pt idx="2">
                  <c:v>1415</c:v>
                </c:pt>
                <c:pt idx="3" formatCode="#,##0">
                  <c:v>1251</c:v>
                </c:pt>
                <c:pt idx="4">
                  <c:v>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1F-4D2D-8F91-AE597B412328}"/>
            </c:ext>
          </c:extLst>
        </c:ser>
        <c:ser>
          <c:idx val="2"/>
          <c:order val="2"/>
          <c:tx>
            <c:strRef>
              <c:f>'GonorrheaCase&amp;Rate2016-2020 '!$O$2</c:f>
              <c:strCache>
                <c:ptCount val="1"/>
                <c:pt idx="0">
                  <c:v>Native American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177898574209708E-2"/>
                  <c:y val="-6.666666666666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C-4EE6-83ED-79DFF7C24A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FC-4EE6-83ED-79DFF7C24A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FC-4EE6-83ED-79DFF7C24AA4}"/>
                </c:ext>
              </c:extLst>
            </c:dLbl>
            <c:dLbl>
              <c:idx val="3"/>
              <c:layout>
                <c:manualLayout>
                  <c:x val="-5.6772336226338344E-2"/>
                  <c:y val="-0.1166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FC-4EE6-83ED-79DFF7C24AA4}"/>
                </c:ext>
              </c:extLst>
            </c:dLbl>
            <c:dLbl>
              <c:idx val="4"/>
              <c:layout>
                <c:manualLayout>
                  <c:x val="-3.5482710141462766E-3"/>
                  <c:y val="-3.66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FC-4EE6-83ED-79DFF7C24AA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'!$L$3:$L$7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'!$O$3:$O$7</c:f>
              <c:numCache>
                <c:formatCode>General</c:formatCode>
                <c:ptCount val="5"/>
                <c:pt idx="0">
                  <c:v>113</c:v>
                </c:pt>
                <c:pt idx="1">
                  <c:v>133</c:v>
                </c:pt>
                <c:pt idx="2">
                  <c:v>198</c:v>
                </c:pt>
                <c:pt idx="3">
                  <c:v>129</c:v>
                </c:pt>
                <c:pt idx="4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1F-4D2D-8F91-AE597B412328}"/>
            </c:ext>
          </c:extLst>
        </c:ser>
        <c:ser>
          <c:idx val="3"/>
          <c:order val="3"/>
          <c:tx>
            <c:strRef>
              <c:f>'GonorrheaCase&amp;Rate2016-2020 '!$P$2</c:f>
              <c:strCache>
                <c:ptCount val="1"/>
                <c:pt idx="0">
                  <c:v>Asian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86887825463064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FC-4EE6-83ED-79DFF7C24A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FC-4EE6-83ED-79DFF7C24A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FC-4EE6-83ED-79DFF7C24AA4}"/>
                </c:ext>
              </c:extLst>
            </c:dLbl>
            <c:dLbl>
              <c:idx val="3"/>
              <c:layout>
                <c:manualLayout>
                  <c:x val="-4.6127523183900031E-2"/>
                  <c:y val="0.0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FC-4EE6-83ED-79DFF7C24AA4}"/>
                </c:ext>
              </c:extLst>
            </c:dLbl>
            <c:dLbl>
              <c:idx val="4"/>
              <c:layout>
                <c:manualLayout>
                  <c:x val="1.9515490577803673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FC-4EE6-83ED-79DFF7C24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'!$L$3:$L$7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'!$P$3:$P$7</c:f>
              <c:numCache>
                <c:formatCode>General</c:formatCode>
                <c:ptCount val="5"/>
                <c:pt idx="0">
                  <c:v>59</c:v>
                </c:pt>
                <c:pt idx="1">
                  <c:v>74</c:v>
                </c:pt>
                <c:pt idx="2">
                  <c:v>71</c:v>
                </c:pt>
                <c:pt idx="3">
                  <c:v>44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1F-4D2D-8F91-AE597B412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269096"/>
        <c:axId val="487267784"/>
      </c:lineChart>
      <c:catAx>
        <c:axId val="48726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7267784"/>
        <c:crosses val="autoZero"/>
        <c:auto val="1"/>
        <c:lblAlgn val="ctr"/>
        <c:lblOffset val="100"/>
        <c:noMultiLvlLbl val="0"/>
      </c:catAx>
      <c:valAx>
        <c:axId val="487267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7269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00266075127046E-2"/>
          <c:y val="3.2051282051282048E-2"/>
          <c:w val="0.67596198690753795"/>
          <c:h val="0.823974358974359"/>
        </c:manualLayout>
      </c:layout>
      <c:lineChart>
        <c:grouping val="standard"/>
        <c:varyColors val="0"/>
        <c:ser>
          <c:idx val="0"/>
          <c:order val="0"/>
          <c:tx>
            <c:strRef>
              <c:f>'GonorrheaCase&amp;Rate2016-2020 '!$H$22</c:f>
              <c:strCache>
                <c:ptCount val="1"/>
                <c:pt idx="0">
                  <c:v>Northeastern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573709215374682E-2"/>
                  <c:y val="-3.1588130469587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84-4B11-A385-B60EEA1189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84-4B11-A385-B60EEA1189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84-4B11-A385-B60EEA11899E}"/>
                </c:ext>
              </c:extLst>
            </c:dLbl>
            <c:dLbl>
              <c:idx val="3"/>
              <c:layout>
                <c:manualLayout>
                  <c:x val="-3.9977647554267283E-2"/>
                  <c:y val="-5.9470808145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84-4B11-A385-B60EEA11899E}"/>
                </c:ext>
              </c:extLst>
            </c:dLbl>
            <c:dLbl>
              <c:idx val="4"/>
              <c:layout>
                <c:manualLayout>
                  <c:x val="1.7840586632202962E-3"/>
                  <c:y val="-2.37883232580262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88 (+11%)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10766161885763"/>
                      <c:h val="0.134374291003775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557-4A77-BF49-85C7A481352D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'!$G$23:$G$27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'!$H$23:$H$27</c:f>
              <c:numCache>
                <c:formatCode>General</c:formatCode>
                <c:ptCount val="5"/>
                <c:pt idx="0">
                  <c:v>55</c:v>
                </c:pt>
                <c:pt idx="1">
                  <c:v>58</c:v>
                </c:pt>
                <c:pt idx="2">
                  <c:v>69</c:v>
                </c:pt>
                <c:pt idx="3">
                  <c:v>79</c:v>
                </c:pt>
                <c:pt idx="4" formatCode="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2-46F4-973A-852942C8D57C}"/>
            </c:ext>
          </c:extLst>
        </c:ser>
        <c:ser>
          <c:idx val="1"/>
          <c:order val="1"/>
          <c:tx>
            <c:strRef>
              <c:f>'GonorrheaCase&amp;Rate2016-2020 '!$I$22</c:f>
              <c:strCache>
                <c:ptCount val="1"/>
                <c:pt idx="0">
                  <c:v>Northern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442788510032669E-2"/>
                  <c:y val="1.7239276113830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84-4B11-A385-B60EEA1189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84-4B11-A385-B60EEA1189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84-4B11-A385-B60EEA11899E}"/>
                </c:ext>
              </c:extLst>
            </c:dLbl>
            <c:dLbl>
              <c:idx val="3"/>
              <c:layout>
                <c:manualLayout>
                  <c:x val="-3.9108568259609303E-2"/>
                  <c:y val="6.1842382222630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84-4B11-A385-B60EEA11899E}"/>
                </c:ext>
              </c:extLst>
            </c:dLbl>
            <c:dLbl>
              <c:idx val="4"/>
              <c:layout>
                <c:manualLayout>
                  <c:x val="1.162307195235005E-2"/>
                  <c:y val="1.36635352398488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 (-20%)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57-4A77-BF49-85C7A4813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'!$G$23:$G$27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'!$I$23:$I$27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47</c:v>
                </c:pt>
                <c:pt idx="3">
                  <c:v>56</c:v>
                </c:pt>
                <c:pt idx="4" formatCode="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2-46F4-973A-852942C8D57C}"/>
            </c:ext>
          </c:extLst>
        </c:ser>
        <c:ser>
          <c:idx val="2"/>
          <c:order val="2"/>
          <c:tx>
            <c:strRef>
              <c:f>'GonorrheaCase&amp;Rate2016-2020 '!$J$22</c:f>
              <c:strCache>
                <c:ptCount val="1"/>
                <c:pt idx="0">
                  <c:v>Southeastern</c:v>
                </c:pt>
              </c:strCache>
            </c:strRef>
          </c:tx>
          <c:spPr>
            <a:ln w="88900" cap="rnd">
              <a:solidFill>
                <a:srgbClr val="4F5A6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562532992508264E-2"/>
                  <c:y val="-2.452023564488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84-4B11-A385-B60EEA1189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84-4B11-A385-B60EEA1189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84-4B11-A385-B60EEA11899E}"/>
                </c:ext>
              </c:extLst>
            </c:dLbl>
            <c:dLbl>
              <c:idx val="3"/>
              <c:layout>
                <c:manualLayout>
                  <c:x val="-5.3882916268794864E-2"/>
                  <c:y val="-1.189416162901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84-4B11-A385-B60EEA11899E}"/>
                </c:ext>
              </c:extLst>
            </c:dLbl>
            <c:dLbl>
              <c:idx val="4"/>
              <c:layout>
                <c:manualLayout>
                  <c:x val="-7.9296490883038803E-3"/>
                  <c:y val="-1.18941616290131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329 (+3%)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76711712977272"/>
                      <c:h val="0.113559508153002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557-4A77-BF49-85C7A481352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'!$G$23:$G$27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'!$J$23:$J$27</c:f>
              <c:numCache>
                <c:formatCode>General</c:formatCode>
                <c:ptCount val="5"/>
                <c:pt idx="0">
                  <c:v>274</c:v>
                </c:pt>
                <c:pt idx="1">
                  <c:v>260</c:v>
                </c:pt>
                <c:pt idx="2">
                  <c:v>304</c:v>
                </c:pt>
                <c:pt idx="3">
                  <c:v>319</c:v>
                </c:pt>
                <c:pt idx="4" formatCode="0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2-46F4-973A-852942C8D57C}"/>
            </c:ext>
          </c:extLst>
        </c:ser>
        <c:ser>
          <c:idx val="3"/>
          <c:order val="3"/>
          <c:tx>
            <c:strRef>
              <c:f>'GonorrheaCase&amp;Rate2016-2020 '!$K$22</c:f>
              <c:strCache>
                <c:ptCount val="1"/>
                <c:pt idx="0">
                  <c:v>Southern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573709215374682E-2"/>
                  <c:y val="-2.150946744827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84-4B11-A385-B60EEA1189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84-4B11-A385-B60EEA1189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84-4B11-A385-B60EEA11899E}"/>
                </c:ext>
              </c:extLst>
            </c:dLbl>
            <c:dLbl>
              <c:idx val="3"/>
              <c:layout>
                <c:manualLayout>
                  <c:x val="-4.8668440500846975E-2"/>
                  <c:y val="-6.244434855231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084-4B11-A385-B60EEA11899E}"/>
                </c:ext>
              </c:extLst>
            </c:dLbl>
            <c:dLbl>
              <c:idx val="4"/>
              <c:layout>
                <c:manualLayout>
                  <c:x val="-1.9624575056893211E-2"/>
                  <c:y val="-2.97354040725333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B450B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rgbClr val="8B450B"/>
                        </a:solidFill>
                      </a:rPr>
                      <a:t>145 (-7%)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B450B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10993734723116"/>
                      <c:h val="0.10761242733849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557-4A77-BF49-85C7A481352D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'!$G$23:$G$27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'!$K$23:$K$27</c:f>
              <c:numCache>
                <c:formatCode>General</c:formatCode>
                <c:ptCount val="5"/>
                <c:pt idx="0">
                  <c:v>89</c:v>
                </c:pt>
                <c:pt idx="1">
                  <c:v>97</c:v>
                </c:pt>
                <c:pt idx="2">
                  <c:v>121</c:v>
                </c:pt>
                <c:pt idx="3">
                  <c:v>155</c:v>
                </c:pt>
                <c:pt idx="4" formatCode="0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82-46F4-973A-852942C8D57C}"/>
            </c:ext>
          </c:extLst>
        </c:ser>
        <c:ser>
          <c:idx val="4"/>
          <c:order val="4"/>
          <c:tx>
            <c:strRef>
              <c:f>'GonorrheaCase&amp;Rate2016-2020 '!$L$22</c:f>
              <c:strCache>
                <c:ptCount val="1"/>
                <c:pt idx="0">
                  <c:v>Western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311867804690642E-2"/>
                  <c:y val="-3.135656893708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84-4B11-A385-B60EEA1189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84-4B11-A385-B60EEA1189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84-4B11-A385-B60EEA11899E}"/>
                </c:ext>
              </c:extLst>
            </c:dLbl>
            <c:dLbl>
              <c:idx val="3"/>
              <c:layout>
                <c:manualLayout>
                  <c:x val="-3.8239488964951197E-2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84-4B11-A385-B60EEA11899E}"/>
                </c:ext>
              </c:extLst>
            </c:dLbl>
            <c:dLbl>
              <c:idx val="4"/>
              <c:layout>
                <c:manualLayout>
                  <c:x val="3.9681959935942458E-3"/>
                  <c:y val="1.0444502146217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33A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77</a:t>
                    </a:r>
                    <a:r>
                      <a:rPr lang="en-US" baseline="0" dirty="0"/>
                      <a:t> (+22%)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06203466973844"/>
                      <c:h val="0.122480129374762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557-4A77-BF49-85C7A4813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'GonorrheaCase&amp;Rate2016-2020 '!$G$23:$G$27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'GonorrheaCase&amp;Rate2016-2020 '!$L$23:$L$27</c:f>
              <c:numCache>
                <c:formatCode>General</c:formatCode>
                <c:ptCount val="5"/>
                <c:pt idx="0">
                  <c:v>34</c:v>
                </c:pt>
                <c:pt idx="1">
                  <c:v>81</c:v>
                </c:pt>
                <c:pt idx="2">
                  <c:v>61</c:v>
                </c:pt>
                <c:pt idx="3">
                  <c:v>63</c:v>
                </c:pt>
                <c:pt idx="4" formatCode="0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82-46F4-973A-852942C8D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139000"/>
        <c:axId val="652139328"/>
      </c:lineChart>
      <c:catAx>
        <c:axId val="65213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2139328"/>
        <c:crosses val="autoZero"/>
        <c:auto val="1"/>
        <c:lblAlgn val="ctr"/>
        <c:lblOffset val="100"/>
        <c:noMultiLvlLbl val="0"/>
      </c:catAx>
      <c:valAx>
        <c:axId val="65213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2139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4252873563218"/>
          <c:y val="3.0733638572410387E-2"/>
          <c:w val="0.74712643678160917"/>
          <c:h val="0.82072536226973969"/>
        </c:manualLayout>
      </c:layout>
      <c:lineChart>
        <c:grouping val="standard"/>
        <c:varyColors val="0"/>
        <c:ser>
          <c:idx val="0"/>
          <c:order val="0"/>
          <c:tx>
            <c:strRef>
              <c:f>'ChlamydiaCases&amp;Rate2016-2020'!$W$12</c:f>
              <c:strCache>
                <c:ptCount val="1"/>
                <c:pt idx="0">
                  <c:v>15-19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452107279693486"/>
                  <c:y val="-6.1467277144821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1B-4364-9381-7FAB514A3E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1B-4364-9381-7FAB514A3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1B-4364-9381-7FAB514A3E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1B-4364-9381-7FAB514A3E1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'ChlamydiaCases&amp;Rate2016-2020'!$V$13:$V$17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'ChlamydiaCases&amp;Rate2016-2020'!$W$13:$W$17</c:f>
              <c:numCache>
                <c:formatCode>General</c:formatCode>
                <c:ptCount val="5"/>
                <c:pt idx="0">
                  <c:v>1836</c:v>
                </c:pt>
                <c:pt idx="1">
                  <c:v>1881</c:v>
                </c:pt>
                <c:pt idx="2">
                  <c:v>2061</c:v>
                </c:pt>
                <c:pt idx="3" formatCode="0">
                  <c:v>1852</c:v>
                </c:pt>
                <c:pt idx="4">
                  <c:v>1866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C-406B-86CF-5DD3D398AAA3}"/>
            </c:ext>
          </c:extLst>
        </c:ser>
        <c:ser>
          <c:idx val="1"/>
          <c:order val="1"/>
          <c:tx>
            <c:strRef>
              <c:f>'ChlamydiaCases&amp;Rate2016-2020'!$X$12</c:f>
              <c:strCache>
                <c:ptCount val="1"/>
                <c:pt idx="0">
                  <c:v>20-24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601532567049809"/>
                  <c:y val="-9.2200915717231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81B-4364-9381-7FAB514A3E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1B-4364-9381-7FAB514A3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B-4364-9381-7FAB514A3E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1B-4364-9381-7FAB514A3E1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'ChlamydiaCases&amp;Rate2016-2020'!$V$13:$V$17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'ChlamydiaCases&amp;Rate2016-2020'!$X$13:$X$17</c:f>
              <c:numCache>
                <c:formatCode>General</c:formatCode>
                <c:ptCount val="5"/>
                <c:pt idx="0">
                  <c:v>2667</c:v>
                </c:pt>
                <c:pt idx="1">
                  <c:v>2629</c:v>
                </c:pt>
                <c:pt idx="2">
                  <c:v>2823</c:v>
                </c:pt>
                <c:pt idx="3" formatCode="0">
                  <c:v>2521</c:v>
                </c:pt>
                <c:pt idx="4">
                  <c:v>2642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C-406B-86CF-5DD3D398AAA3}"/>
            </c:ext>
          </c:extLst>
        </c:ser>
        <c:ser>
          <c:idx val="2"/>
          <c:order val="2"/>
          <c:tx>
            <c:strRef>
              <c:f>'ChlamydiaCases&amp;Rate2016-2020'!$Y$12</c:f>
              <c:strCache>
                <c:ptCount val="1"/>
                <c:pt idx="0">
                  <c:v>25-29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452107279693486"/>
                  <c:y val="-1.5366819286205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1B-4364-9381-7FAB514A3E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1B-4364-9381-7FAB514A3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1B-4364-9381-7FAB514A3E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1B-4364-9381-7FAB514A3E1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'ChlamydiaCases&amp;Rate2016-2020'!$V$13:$V$17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'ChlamydiaCases&amp;Rate2016-2020'!$Y$13:$Y$17</c:f>
              <c:numCache>
                <c:formatCode>General</c:formatCode>
                <c:ptCount val="5"/>
                <c:pt idx="0">
                  <c:v>1324</c:v>
                </c:pt>
                <c:pt idx="1">
                  <c:v>1349</c:v>
                </c:pt>
                <c:pt idx="2">
                  <c:v>1394</c:v>
                </c:pt>
                <c:pt idx="3" formatCode="0">
                  <c:v>1229</c:v>
                </c:pt>
                <c:pt idx="4">
                  <c:v>1357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4C-406B-86CF-5DD3D398AAA3}"/>
            </c:ext>
          </c:extLst>
        </c:ser>
        <c:ser>
          <c:idx val="3"/>
          <c:order val="3"/>
          <c:tx>
            <c:strRef>
              <c:f>'ChlamydiaCases&amp;Rate2016-2020'!$Z$12</c:f>
              <c:strCache>
                <c:ptCount val="1"/>
                <c:pt idx="0">
                  <c:v>30-39</c:v>
                </c:pt>
              </c:strCache>
            </c:strRef>
          </c:tx>
          <c:spPr>
            <a:ln w="88900" cap="rnd">
              <a:solidFill>
                <a:srgbClr val="52057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344827586206896"/>
                  <c:y val="-1.229345542896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1B-4364-9381-7FAB514A3E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1B-4364-9381-7FAB514A3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1B-4364-9381-7FAB514A3E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1B-4364-9381-7FAB514A3E1C}"/>
                </c:ext>
              </c:extLst>
            </c:dLbl>
            <c:dLbl>
              <c:idx val="4"/>
              <c:layout>
                <c:manualLayout>
                  <c:x val="1.2662807525325614E-2"/>
                  <c:y val="-3.073363857241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1B-4364-9381-7FAB514A3E1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52057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'ChlamydiaCases&amp;Rate2016-2020'!$V$13:$V$17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'ChlamydiaCases&amp;Rate2016-2020'!$Z$13:$Z$17</c:f>
              <c:numCache>
                <c:formatCode>General</c:formatCode>
                <c:ptCount val="5"/>
                <c:pt idx="0">
                  <c:v>928</c:v>
                </c:pt>
                <c:pt idx="1">
                  <c:v>964</c:v>
                </c:pt>
                <c:pt idx="2">
                  <c:v>1059</c:v>
                </c:pt>
                <c:pt idx="3" formatCode="0">
                  <c:v>918</c:v>
                </c:pt>
                <c:pt idx="4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4C-406B-86CF-5DD3D398AAA3}"/>
            </c:ext>
          </c:extLst>
        </c:ser>
        <c:ser>
          <c:idx val="4"/>
          <c:order val="4"/>
          <c:tx>
            <c:strRef>
              <c:f>'ChlamydiaCases&amp;Rate2016-2020'!$AA$12</c:f>
              <c:strCache>
                <c:ptCount val="1"/>
                <c:pt idx="0">
                  <c:v>40-49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1B-4364-9381-7FAB514A3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1B-4364-9381-7FAB514A3E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1B-4364-9381-7FAB514A3E1C}"/>
                </c:ext>
              </c:extLst>
            </c:dLbl>
            <c:dLbl>
              <c:idx val="4"/>
              <c:layout>
                <c:manualLayout>
                  <c:x val="1.3513879234704923E-2"/>
                  <c:y val="3.073363857241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1B-4364-9381-7FAB514A3E1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'ChlamydiaCases&amp;Rate2016-2020'!$V$13:$V$17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'ChlamydiaCases&amp;Rate2016-2020'!$AA$13:$AA$17</c:f>
              <c:numCache>
                <c:formatCode>General</c:formatCode>
                <c:ptCount val="5"/>
                <c:pt idx="0">
                  <c:v>174</c:v>
                </c:pt>
                <c:pt idx="1">
                  <c:v>171</c:v>
                </c:pt>
                <c:pt idx="2">
                  <c:v>212</c:v>
                </c:pt>
                <c:pt idx="3" formatCode="0">
                  <c:v>220</c:v>
                </c:pt>
                <c:pt idx="4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4C-406B-86CF-5DD3D398A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31680"/>
        <c:axId val="584135944"/>
      </c:lineChart>
      <c:catAx>
        <c:axId val="5841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135944"/>
        <c:crosses val="autoZero"/>
        <c:auto val="1"/>
        <c:lblAlgn val="ctr"/>
        <c:lblOffset val="100"/>
        <c:noMultiLvlLbl val="0"/>
      </c:catAx>
      <c:valAx>
        <c:axId val="584135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131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'GonorrheaCase&amp;Rate2016-2020 '!$L$45</c:f>
              <c:strCache>
                <c:ptCount val="1"/>
                <c:pt idx="0">
                  <c:v>Syphilis rates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0D-4D8E-A6FC-A70BF61AF21E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39-4C78-9CF8-E31F69A62CE5}"/>
              </c:ext>
            </c:extLst>
          </c:dPt>
          <c:dPt>
            <c:idx val="5"/>
            <c:invertIfNegative val="0"/>
            <c:bubble3D val="0"/>
            <c:spPr>
              <a:solidFill>
                <a:srgbClr val="2A59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E2-427E-9E27-12D6D672A41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E2-427E-9E27-12D6D672A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'GonorrheaCase&amp;Rate2016-2020 '!$K$46:$K$51</c:f>
              <c:strCache>
                <c:ptCount val="6"/>
                <c:pt idx="0">
                  <c:v>U.S. total</c:v>
                </c:pt>
                <c:pt idx="1">
                  <c:v>Illinois</c:v>
                </c:pt>
                <c:pt idx="2">
                  <c:v>Minnesota</c:v>
                </c:pt>
                <c:pt idx="3">
                  <c:v>Michigan</c:v>
                </c:pt>
                <c:pt idx="4">
                  <c:v>Iowa</c:v>
                </c:pt>
                <c:pt idx="5">
                  <c:v>Wisconsin</c:v>
                </c:pt>
              </c:strCache>
            </c:strRef>
          </c:cat>
          <c:val>
            <c:numRef>
              <c:f>'GonorrheaCase&amp;Rate2016-2020 '!$L$46:$L$51</c:f>
              <c:numCache>
                <c:formatCode>General</c:formatCode>
                <c:ptCount val="6"/>
                <c:pt idx="0">
                  <c:v>11.9</c:v>
                </c:pt>
                <c:pt idx="1">
                  <c:v>10.8</c:v>
                </c:pt>
                <c:pt idx="2">
                  <c:v>6.9</c:v>
                </c:pt>
                <c:pt idx="3">
                  <c:v>6.8</c:v>
                </c:pt>
                <c:pt idx="4">
                  <c:v>4.2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9-4C78-9CF8-E31F69A62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0"/>
        <c:axId val="106459248"/>
        <c:axId val="106464824"/>
      </c:barChart>
      <c:catAx>
        <c:axId val="1064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6464824"/>
        <c:crosses val="autoZero"/>
        <c:auto val="1"/>
        <c:lblAlgn val="ctr"/>
        <c:lblOffset val="100"/>
        <c:noMultiLvlLbl val="0"/>
      </c:catAx>
      <c:valAx>
        <c:axId val="10646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45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1111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414269964773911E-2"/>
          <c:y val="3.1609195402298854E-2"/>
          <c:w val="0.73084919411617111"/>
          <c:h val="0.83238007964521676"/>
        </c:manualLayout>
      </c:layout>
      <c:lineChart>
        <c:grouping val="standard"/>
        <c:varyColors val="0"/>
        <c:ser>
          <c:idx val="0"/>
          <c:order val="0"/>
          <c:tx>
            <c:strRef>
              <c:f>'ChlamydiaCases&amp;Rate2016-2020'!$H$11</c:f>
              <c:strCache>
                <c:ptCount val="1"/>
                <c:pt idx="0">
                  <c:v>Male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2075662460160967E-2"/>
                  <c:y val="2.8735632183908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A-439A-8270-050CC74E4D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4A-439A-8270-050CC74E4D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4A-439A-8270-050CC74E4DDE}"/>
                </c:ext>
              </c:extLst>
            </c:dLbl>
            <c:dLbl>
              <c:idx val="3"/>
              <c:layout>
                <c:manualLayout>
                  <c:x val="-3.3013559228350121E-2"/>
                  <c:y val="-5.8760004960092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4A-439A-8270-050CC74E4DDE}"/>
                </c:ext>
              </c:extLst>
            </c:dLbl>
            <c:dLbl>
              <c:idx val="4"/>
              <c:layout>
                <c:manualLayout>
                  <c:x val="-4.953538853798776E-3"/>
                  <c:y val="-6.94451986605122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(+10.5%)</a:t>
                    </a:r>
                  </a:p>
                  <a:p>
                    <a:fld id="{DB54428E-F0D6-4E67-8179-BE5D9988D9C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20C-4D30-86CD-EB040630EA55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'ChlamydiaCases&amp;Rate2016-2020'!$G$12:$G$16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'ChlamydiaCases&amp;Rate2016-2020'!$H$12:$H$16</c:f>
              <c:numCache>
                <c:formatCode>General</c:formatCode>
                <c:ptCount val="5"/>
                <c:pt idx="0">
                  <c:v>313</c:v>
                </c:pt>
                <c:pt idx="1">
                  <c:v>326</c:v>
                </c:pt>
                <c:pt idx="2">
                  <c:v>350</c:v>
                </c:pt>
                <c:pt idx="3">
                  <c:v>286</c:v>
                </c:pt>
                <c:pt idx="4">
                  <c:v>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C-4D30-86CD-EB040630EA55}"/>
            </c:ext>
          </c:extLst>
        </c:ser>
        <c:ser>
          <c:idx val="1"/>
          <c:order val="1"/>
          <c:tx>
            <c:strRef>
              <c:f>'ChlamydiaCases&amp;Rate2016-2020'!$I$11</c:f>
              <c:strCache>
                <c:ptCount val="1"/>
                <c:pt idx="0">
                  <c:v>Female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599827494548343"/>
                  <c:y val="-1.436781609195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A-439A-8270-050CC74E4D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4A-439A-8270-050CC74E4D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4A-439A-8270-050CC74E4DDE}"/>
                </c:ext>
              </c:extLst>
            </c:dLbl>
            <c:dLbl>
              <c:idx val="3"/>
              <c:layout>
                <c:manualLayout>
                  <c:x val="-3.3013559228350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4A-439A-8270-050CC74E4DDE}"/>
                </c:ext>
              </c:extLst>
            </c:dLbl>
            <c:dLbl>
              <c:idx val="4"/>
              <c:layout>
                <c:manualLayout>
                  <c:x val="1.216289024202373E-2"/>
                  <c:y val="-5.74712643678162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(+4.4%)</a:t>
                    </a:r>
                  </a:p>
                  <a:p>
                    <a:fld id="{BD58CDA1-1F08-41D6-859C-E2A82DB7C54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0C-4D30-86CD-EB040630EA55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'ChlamydiaCases&amp;Rate2016-2020'!$G$12:$G$16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'ChlamydiaCases&amp;Rate2016-2020'!$I$12:$I$16</c:f>
              <c:numCache>
                <c:formatCode>General</c:formatCode>
                <c:ptCount val="5"/>
                <c:pt idx="0">
                  <c:v>654</c:v>
                </c:pt>
                <c:pt idx="1">
                  <c:v>651</c:v>
                </c:pt>
                <c:pt idx="2">
                  <c:v>704</c:v>
                </c:pt>
                <c:pt idx="3">
                  <c:v>608</c:v>
                </c:pt>
                <c:pt idx="4">
                  <c:v>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0C-4D30-86CD-EB040630E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698760"/>
        <c:axId val="588697448"/>
      </c:lineChart>
      <c:catAx>
        <c:axId val="58869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8697448"/>
        <c:crosses val="autoZero"/>
        <c:auto val="1"/>
        <c:lblAlgn val="ctr"/>
        <c:lblOffset val="100"/>
        <c:noMultiLvlLbl val="0"/>
      </c:catAx>
      <c:valAx>
        <c:axId val="588697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698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4281527604313"/>
          <c:y val="3.6364412781735619E-2"/>
          <c:w val="0.68840690772039959"/>
          <c:h val="0.83522109524445043"/>
        </c:manualLayout>
      </c:layout>
      <c:lineChart>
        <c:grouping val="standard"/>
        <c:varyColors val="0"/>
        <c:ser>
          <c:idx val="0"/>
          <c:order val="0"/>
          <c:tx>
            <c:strRef>
              <c:f>'ChlamydiaCases&amp;Rate2016-2020'!$L$3</c:f>
              <c:strCache>
                <c:ptCount val="1"/>
                <c:pt idx="0">
                  <c:v>White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649384166517982"/>
                  <c:y val="2.824855226429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E6-4EED-BD96-BDD9C97D2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E6-4EED-BD96-BDD9C97D2F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E6-4EED-BD96-BDD9C97D2FB7}"/>
                </c:ext>
              </c:extLst>
            </c:dLbl>
            <c:dLbl>
              <c:idx val="3"/>
              <c:layout>
                <c:manualLayout>
                  <c:x val="-5.1274812653605097E-2"/>
                  <c:y val="-4.237288135593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E6-4EED-BD96-BDD9C97D2FB7}"/>
                </c:ext>
              </c:extLst>
            </c:dLbl>
            <c:dLbl>
              <c:idx val="4"/>
              <c:layout>
                <c:manualLayout>
                  <c:x val="0"/>
                  <c:y val="2.8248587570620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E6-4EED-BD96-BDD9C97D2FB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'ChlamydiaCases&amp;Rate2016-2020'!$K$4:$K$8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'ChlamydiaCases&amp;Rate2016-2020'!$L$4:$L$8</c:f>
              <c:numCache>
                <c:formatCode>General</c:formatCode>
                <c:ptCount val="5"/>
                <c:pt idx="0">
                  <c:v>236</c:v>
                </c:pt>
                <c:pt idx="1">
                  <c:v>252</c:v>
                </c:pt>
                <c:pt idx="2">
                  <c:v>265</c:v>
                </c:pt>
                <c:pt idx="3">
                  <c:v>197</c:v>
                </c:pt>
                <c:pt idx="4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8D-4100-9E1B-5ABDEA98B8DA}"/>
            </c:ext>
          </c:extLst>
        </c:ser>
        <c:ser>
          <c:idx val="1"/>
          <c:order val="1"/>
          <c:tx>
            <c:strRef>
              <c:f>'ChlamydiaCases&amp;Rate2016-2020'!$M$3</c:f>
              <c:strCache>
                <c:ptCount val="1"/>
                <c:pt idx="0">
                  <c:v>Black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5185232978183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E6-4EED-BD96-BDD9C97D2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E6-4EED-BD96-BDD9C97D2FB7}"/>
                </c:ext>
              </c:extLst>
            </c:dLbl>
            <c:dLbl>
              <c:idx val="2"/>
              <c:layout>
                <c:manualLayout>
                  <c:x val="-5.1274812653605097E-2"/>
                  <c:y val="-5.649717514124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E6-4EED-BD96-BDD9C97D2FB7}"/>
                </c:ext>
              </c:extLst>
            </c:dLbl>
            <c:dLbl>
              <c:idx val="3"/>
              <c:layout>
                <c:manualLayout>
                  <c:x val="-6.7051678085483596E-2"/>
                  <c:y val="5.367231638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E6-4EED-BD96-BDD9C97D2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'ChlamydiaCases&amp;Rate2016-2020'!$K$4:$K$8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'ChlamydiaCases&amp;Rate2016-2020'!$M$4:$M$8</c:f>
              <c:numCache>
                <c:formatCode>General</c:formatCode>
                <c:ptCount val="5"/>
                <c:pt idx="0">
                  <c:v>2092</c:v>
                </c:pt>
                <c:pt idx="1">
                  <c:v>2631</c:v>
                </c:pt>
                <c:pt idx="2">
                  <c:v>2911</c:v>
                </c:pt>
                <c:pt idx="3" formatCode="#,##0">
                  <c:v>2029</c:v>
                </c:pt>
                <c:pt idx="4">
                  <c:v>2413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8D-4100-9E1B-5ABDEA98B8DA}"/>
            </c:ext>
          </c:extLst>
        </c:ser>
        <c:ser>
          <c:idx val="2"/>
          <c:order val="2"/>
          <c:tx>
            <c:strRef>
              <c:f>'ChlamydiaCases&amp;Rate2016-2020'!$N$3</c:f>
              <c:strCache>
                <c:ptCount val="1"/>
                <c:pt idx="0">
                  <c:v>American Indian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649384166517982"/>
                  <c:y val="-2.78898471024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E6-4EED-BD96-BDD9C97D2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E6-4EED-BD96-BDD9C97D2F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E6-4EED-BD96-BDD9C97D2FB7}"/>
                </c:ext>
              </c:extLst>
            </c:dLbl>
            <c:dLbl>
              <c:idx val="3"/>
              <c:layout>
                <c:manualLayout>
                  <c:x val="-5.1274812653605097E-2"/>
                  <c:y val="-5.932203389830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E6-4EED-BD96-BDD9C97D2FB7}"/>
                </c:ext>
              </c:extLst>
            </c:dLbl>
            <c:dLbl>
              <c:idx val="4"/>
              <c:layout>
                <c:manualLayout>
                  <c:x val="0"/>
                  <c:y val="-1.129943502824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E6-4EED-BD96-BDD9C97D2FB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'ChlamydiaCases&amp;Rate2016-2020'!$K$4:$K$8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'ChlamydiaCases&amp;Rate2016-2020'!$N$4:$N$8</c:f>
              <c:numCache>
                <c:formatCode>General</c:formatCode>
                <c:ptCount val="5"/>
                <c:pt idx="0">
                  <c:v>605</c:v>
                </c:pt>
                <c:pt idx="1">
                  <c:v>673</c:v>
                </c:pt>
                <c:pt idx="2">
                  <c:v>758</c:v>
                </c:pt>
                <c:pt idx="3">
                  <c:v>423</c:v>
                </c:pt>
                <c:pt idx="4">
                  <c:v>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8D-4100-9E1B-5ABDEA98B8DA}"/>
            </c:ext>
          </c:extLst>
        </c:ser>
        <c:ser>
          <c:idx val="3"/>
          <c:order val="3"/>
          <c:tx>
            <c:strRef>
              <c:f>'ChlamydiaCases&amp;Rate2016-2020'!$O$3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88900" cap="rnd">
              <a:solidFill>
                <a:srgbClr val="C495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50778757568742"/>
                  <c:y val="-2.8573303337082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E6-4EED-BD96-BDD9C97D2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E6-4EED-BD96-BDD9C97D2F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E6-4EED-BD96-BDD9C97D2FB7}"/>
                </c:ext>
              </c:extLst>
            </c:dLbl>
            <c:dLbl>
              <c:idx val="3"/>
              <c:layout>
                <c:manualLayout>
                  <c:x val="-5.028875856411269E-2"/>
                  <c:y val="3.4470394590506589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495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E6-4EED-BD96-BDD9C97D2FB7}"/>
                </c:ext>
              </c:extLst>
            </c:dLbl>
            <c:dLbl>
              <c:idx val="4"/>
              <c:layout>
                <c:manualLayout>
                  <c:x val="-9.8605408949240577E-4"/>
                  <c:y val="-4.7450509364295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E6-4EED-BD96-BDD9C97D2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495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'ChlamydiaCases&amp;Rate2016-2020'!$K$4:$K$8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'ChlamydiaCases&amp;Rate2016-2020'!$O$4:$O$8</c:f>
              <c:numCache>
                <c:formatCode>General</c:formatCode>
                <c:ptCount val="5"/>
                <c:pt idx="0">
                  <c:v>323</c:v>
                </c:pt>
                <c:pt idx="1">
                  <c:v>339</c:v>
                </c:pt>
                <c:pt idx="2">
                  <c:v>410</c:v>
                </c:pt>
                <c:pt idx="3">
                  <c:v>189</c:v>
                </c:pt>
                <c:pt idx="4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8D-4100-9E1B-5ABDEA98B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350920"/>
        <c:axId val="577350264"/>
      </c:lineChart>
      <c:catAx>
        <c:axId val="57735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7350264"/>
        <c:crosses val="autoZero"/>
        <c:auto val="1"/>
        <c:lblAlgn val="ctr"/>
        <c:lblOffset val="100"/>
        <c:noMultiLvlLbl val="0"/>
      </c:catAx>
      <c:valAx>
        <c:axId val="577350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7350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18412598057472E-2"/>
          <c:y val="4.1666666666666664E-2"/>
          <c:w val="0.65141221900926094"/>
          <c:h val="0.81969685039370077"/>
        </c:manualLayout>
      </c:layout>
      <c:lineChart>
        <c:grouping val="standard"/>
        <c:varyColors val="0"/>
        <c:ser>
          <c:idx val="0"/>
          <c:order val="0"/>
          <c:tx>
            <c:strRef>
              <c:f>'ChlamydiaCases&amp;Rate2016-2020'!$B$21</c:f>
              <c:strCache>
                <c:ptCount val="1"/>
                <c:pt idx="0">
                  <c:v>Northeastern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122694597605718E-2"/>
                  <c:y val="-4.2272703412073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B6-42CC-AF33-E448F63BD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B6-42CC-AF33-E448F63BD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B6-42CC-AF33-E448F63BDB07}"/>
                </c:ext>
              </c:extLst>
            </c:dLbl>
            <c:dLbl>
              <c:idx val="3"/>
              <c:layout>
                <c:manualLayout>
                  <c:x val="-3.8663729477883407E-2"/>
                  <c:y val="-3.000000000000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B6-42CC-AF33-E448F63BDB07}"/>
                </c:ext>
              </c:extLst>
            </c:dLbl>
            <c:dLbl>
              <c:idx val="4"/>
              <c:layout>
                <c:manualLayout>
                  <c:x val="0"/>
                  <c:y val="-3.3333333333333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A86E5B4-8C84-4BE5-B9B5-EC68170D7340}" type="VALUE">
                      <a:rPr lang="en-US" smtClean="0"/>
                      <a:pPr>
                        <a:defRPr sz="2400">
                          <a:solidFill>
                            <a:srgbClr val="80008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(+7%)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60-4CF2-8701-EDE90A59C88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'ChlamydiaCases&amp;Rate2016-2020'!$B$22:$B$26</c:f>
              <c:numCache>
                <c:formatCode>General</c:formatCode>
                <c:ptCount val="5"/>
                <c:pt idx="0">
                  <c:v>341</c:v>
                </c:pt>
                <c:pt idx="1">
                  <c:v>356</c:v>
                </c:pt>
                <c:pt idx="2">
                  <c:v>375</c:v>
                </c:pt>
                <c:pt idx="3">
                  <c:v>328</c:v>
                </c:pt>
                <c:pt idx="4" formatCode="0">
                  <c:v>350.26297521790173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2E-4120-BA6B-2DC59F929668}"/>
            </c:ext>
          </c:extLst>
        </c:ser>
        <c:ser>
          <c:idx val="1"/>
          <c:order val="1"/>
          <c:tx>
            <c:strRef>
              <c:f>'ChlamydiaCases&amp;Rate2016-2020'!$C$21</c:f>
              <c:strCache>
                <c:ptCount val="1"/>
                <c:pt idx="0">
                  <c:v>Northern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122694597605718E-2"/>
                  <c:y val="7.1212598425196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B6-42CC-AF33-E448F63BD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B6-42CC-AF33-E448F63BD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B6-42CC-AF33-E448F63BDB07}"/>
                </c:ext>
              </c:extLst>
            </c:dLbl>
            <c:dLbl>
              <c:idx val="3"/>
              <c:layout>
                <c:manualLayout>
                  <c:x val="-3.902476623596416E-2"/>
                  <c:y val="5.363648293963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60-4CF2-8701-EDE90A59C884}"/>
                </c:ext>
              </c:extLst>
            </c:dLbl>
            <c:dLbl>
              <c:idx val="4"/>
              <c:layout>
                <c:manualLayout>
                  <c:x val="3.1728059751929415E-3"/>
                  <c:y val="1.9999999999999879E-2"/>
                </c:manualLayout>
              </c:layout>
              <c:tx>
                <c:rich>
                  <a:bodyPr/>
                  <a:lstStyle/>
                  <a:p>
                    <a:fld id="{B7EFCE6E-9428-4754-9B68-7801720AE52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(-2%)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60-4CF2-8701-EDE90A59C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'ChlamydiaCases&amp;Rate2016-2020'!$C$22:$C$26</c:f>
              <c:numCache>
                <c:formatCode>General</c:formatCode>
                <c:ptCount val="5"/>
                <c:pt idx="0">
                  <c:v>264</c:v>
                </c:pt>
                <c:pt idx="1">
                  <c:v>246</c:v>
                </c:pt>
                <c:pt idx="2">
                  <c:v>278</c:v>
                </c:pt>
                <c:pt idx="3">
                  <c:v>246</c:v>
                </c:pt>
                <c:pt idx="4" formatCode="0">
                  <c:v>240.27478624110699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2E-4120-BA6B-2DC59F929668}"/>
            </c:ext>
          </c:extLst>
        </c:ser>
        <c:ser>
          <c:idx val="2"/>
          <c:order val="2"/>
          <c:tx>
            <c:strRef>
              <c:f>'ChlamydiaCases&amp;Rate2016-2020'!$D$21</c:f>
              <c:strCache>
                <c:ptCount val="1"/>
                <c:pt idx="0">
                  <c:v>Southeastern</c:v>
                </c:pt>
              </c:strCache>
            </c:strRef>
          </c:tx>
          <c:spPr>
            <a:ln w="88900" cap="rnd">
              <a:solidFill>
                <a:srgbClr val="4F5A6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032526379733467"/>
                  <c:y val="-2.651515942351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6-42CC-AF33-E448F63BD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B6-42CC-AF33-E448F63BD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B6-42CC-AF33-E448F63BDB07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B6-42CC-AF33-E448F63BDB07}"/>
                </c:ext>
              </c:extLst>
            </c:dLbl>
            <c:dLbl>
              <c:idx val="4"/>
              <c:layout>
                <c:manualLayout>
                  <c:x val="-1.2887760945446896E-16"/>
                  <c:y val="-6.6666666666666671E-3"/>
                </c:manualLayout>
              </c:layout>
              <c:tx>
                <c:rich>
                  <a:bodyPr/>
                  <a:lstStyle/>
                  <a:p>
                    <a:fld id="{6CF839BC-106B-436D-85DF-7B415FF75EE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(+5%)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60-4CF2-8701-EDE90A59C884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'ChlamydiaCases&amp;Rate2016-2020'!$D$22:$D$26</c:f>
              <c:numCache>
                <c:formatCode>General</c:formatCode>
                <c:ptCount val="5"/>
                <c:pt idx="0">
                  <c:v>714</c:v>
                </c:pt>
                <c:pt idx="1">
                  <c:v>722</c:v>
                </c:pt>
                <c:pt idx="2">
                  <c:v>784</c:v>
                </c:pt>
                <c:pt idx="3">
                  <c:v>681</c:v>
                </c:pt>
                <c:pt idx="4" formatCode="0">
                  <c:v>715.80110195310749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2E-4120-BA6B-2DC59F929668}"/>
            </c:ext>
          </c:extLst>
        </c:ser>
        <c:ser>
          <c:idx val="3"/>
          <c:order val="3"/>
          <c:tx>
            <c:strRef>
              <c:f>'ChlamydiaCases&amp;Rate2016-2020'!$E$21</c:f>
              <c:strCache>
                <c:ptCount val="1"/>
                <c:pt idx="0">
                  <c:v>Southern</c:v>
                </c:pt>
              </c:strCache>
            </c:strRef>
          </c:tx>
          <c:spPr>
            <a:ln w="88900" cap="rnd">
              <a:solidFill>
                <a:srgbClr val="8B450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122694597605718E-2"/>
                  <c:y val="-3.409091925880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B6-42CC-AF33-E448F63BD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B6-42CC-AF33-E448F63BD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B6-42CC-AF33-E448F63BDB07}"/>
                </c:ext>
              </c:extLst>
            </c:dLbl>
            <c:dLbl>
              <c:idx val="3"/>
              <c:layout>
                <c:manualLayout>
                  <c:x val="-3.8663729477883407E-2"/>
                  <c:y val="-7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B6-42CC-AF33-E448F63BDB07}"/>
                </c:ext>
              </c:extLst>
            </c:dLbl>
            <c:dLbl>
              <c:idx val="4"/>
              <c:layout>
                <c:manualLayout>
                  <c:x val="-2.7240354859417896E-2"/>
                  <c:y val="-6.93939632545931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8B450B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 dirty="0">
                        <a:solidFill>
                          <a:srgbClr val="8B450B"/>
                        </a:solidFill>
                      </a:rPr>
                      <a:t>407 </a:t>
                    </a:r>
                    <a:r>
                      <a:rPr lang="en-US" sz="2400" b="1" i="0" u="none" strike="noStrike" kern="1200" baseline="0" dirty="0">
                        <a:solidFill>
                          <a:srgbClr val="8B450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(+8%) </a:t>
                    </a:r>
                    <a:endParaRPr lang="en-US" sz="2400" dirty="0">
                      <a:solidFill>
                        <a:srgbClr val="8B450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B450B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13025899025118"/>
                      <c:h val="0.103966666666666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E60-4CF2-8701-EDE90A59C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B450B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'ChlamydiaCases&amp;Rate2016-2020'!$E$22:$E$26</c:f>
              <c:numCache>
                <c:formatCode>General</c:formatCode>
                <c:ptCount val="5"/>
                <c:pt idx="0">
                  <c:v>427</c:v>
                </c:pt>
                <c:pt idx="1">
                  <c:v>430</c:v>
                </c:pt>
                <c:pt idx="2">
                  <c:v>478</c:v>
                </c:pt>
                <c:pt idx="3">
                  <c:v>376</c:v>
                </c:pt>
                <c:pt idx="4" formatCode="0">
                  <c:v>406.76423089681015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2E-4120-BA6B-2DC59F929668}"/>
            </c:ext>
          </c:extLst>
        </c:ser>
        <c:ser>
          <c:idx val="4"/>
          <c:order val="4"/>
          <c:tx>
            <c:strRef>
              <c:f>'ChlamydiaCases&amp;Rate2016-2020'!$F$21</c:f>
              <c:strCache>
                <c:ptCount val="1"/>
                <c:pt idx="0">
                  <c:v>Western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972908697583135E-2"/>
                  <c:y val="1.4848556430446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B6-42CC-AF33-E448F63BD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B6-42CC-AF33-E448F63BD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B6-42CC-AF33-E448F63BDB07}"/>
                </c:ext>
              </c:extLst>
            </c:dLbl>
            <c:dLbl>
              <c:idx val="3"/>
              <c:layout>
                <c:manualLayout>
                  <c:x val="-3.9542450602380631E-2"/>
                  <c:y val="9.9999999999998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B6-42CC-AF33-E448F63BDB07}"/>
                </c:ext>
              </c:extLst>
            </c:dLbl>
            <c:dLbl>
              <c:idx val="4"/>
              <c:layout>
                <c:manualLayout>
                  <c:x val="0"/>
                  <c:y val="-3.33333333333345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33A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FA44646-4A74-4812-842B-8200C786EC7F}" type="VALUE">
                      <a:rPr lang="en-US" smtClean="0"/>
                      <a:pPr>
                        <a:defRPr sz="2400">
                          <a:solidFill>
                            <a:srgbClr val="0033A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(+6%)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60-4CF2-8701-EDE90A59C88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'ChlamydiaCases&amp;Rate2016-2020'!$A$22:$A$26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'ChlamydiaCases&amp;Rate2016-2020'!$F$22:$F$26</c:f>
              <c:numCache>
                <c:formatCode>General</c:formatCode>
                <c:ptCount val="5"/>
                <c:pt idx="0">
                  <c:v>335</c:v>
                </c:pt>
                <c:pt idx="1">
                  <c:v>335</c:v>
                </c:pt>
                <c:pt idx="2">
                  <c:v>335</c:v>
                </c:pt>
                <c:pt idx="3">
                  <c:v>283</c:v>
                </c:pt>
                <c:pt idx="4" formatCode="0">
                  <c:v>299.16179552222343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2E-4120-BA6B-2DC59F929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151464"/>
        <c:axId val="652152776"/>
      </c:lineChart>
      <c:catAx>
        <c:axId val="65215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2152776"/>
        <c:crosses val="autoZero"/>
        <c:auto val="1"/>
        <c:lblAlgn val="ctr"/>
        <c:lblOffset val="100"/>
        <c:noMultiLvlLbl val="0"/>
      </c:catAx>
      <c:valAx>
        <c:axId val="65215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2151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62581671971854"/>
          <c:y val="0.18396881533876061"/>
          <c:w val="0.51019517507120116"/>
          <c:h val="0.812853329774456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3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0-462A-8A7B-AB1D08C3C2DC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0-462A-8A7B-AB1D08C3C2DC}"/>
              </c:ext>
            </c:extLst>
          </c:dPt>
          <c:dPt>
            <c:idx val="2"/>
            <c:invertIfNegative val="0"/>
            <c:bubble3D val="0"/>
            <c:spPr>
              <a:solidFill>
                <a:srgbClr val="2A50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0-462A-8A7B-AB1D08C3C2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33A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20-462A-8A7B-AB1D08C3C2D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80008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20-462A-8A7B-AB1D08C3C2D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20-462A-8A7B-AB1D08C3C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'2021SyphilisPrsnWithMkeProv'!$A$11:$A$13</c:f>
              <c:strCache>
                <c:ptCount val="3"/>
                <c:pt idx="0">
                  <c:v>Chlamydia</c:v>
                </c:pt>
                <c:pt idx="1">
                  <c:v>Gonorrhea</c:v>
                </c:pt>
                <c:pt idx="2">
                  <c:v>Syphilis</c:v>
                </c:pt>
              </c:strCache>
            </c:strRef>
          </c:cat>
          <c:val>
            <c:numRef>
              <c:f>'2021SyphilisPrsnWithMkeProv'!$B$11:$B$13</c:f>
              <c:numCache>
                <c:formatCode>General</c:formatCode>
                <c:ptCount val="3"/>
                <c:pt idx="0">
                  <c:v>477</c:v>
                </c:pt>
                <c:pt idx="1">
                  <c:v>180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20-462A-8A7B-AB1D08C3C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5183888"/>
        <c:axId val="665183232"/>
      </c:barChart>
      <c:valAx>
        <c:axId val="6651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5183888"/>
        <c:crosses val="autoZero"/>
        <c:crossBetween val="between"/>
      </c:valAx>
      <c:catAx>
        <c:axId val="66518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5183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7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2EA-41BF-9461-594A761C9E43}"/>
              </c:ext>
            </c:extLst>
          </c:dPt>
          <c:dPt>
            <c:idx val="2"/>
            <c:invertIfNegative val="0"/>
            <c:bubble3D val="0"/>
            <c:spPr>
              <a:solidFill>
                <a:srgbClr val="800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A-41BF-9461-594A761C9E43}"/>
              </c:ext>
            </c:extLst>
          </c:dPt>
          <c:dPt>
            <c:idx val="3"/>
            <c:invertIfNegative val="0"/>
            <c:bubble3D val="0"/>
            <c:spPr>
              <a:solidFill>
                <a:srgbClr val="2A50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EA-41BF-9461-594A761C9E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11111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'2021SyphilisPrsnWithMkeProv'!$A$5:$A$8</c:f>
              <c:strCache>
                <c:ptCount val="4"/>
                <c:pt idx="0">
                  <c:v>Total STIs</c:v>
                </c:pt>
                <c:pt idx="1">
                  <c:v>Chlamydia</c:v>
                </c:pt>
                <c:pt idx="2">
                  <c:v>Gonorrhea</c:v>
                </c:pt>
                <c:pt idx="3">
                  <c:v>Syphilis</c:v>
                </c:pt>
              </c:strCache>
            </c:strRef>
          </c:cat>
          <c:val>
            <c:numRef>
              <c:f>'2021SyphilisPrsnWithMkeProv'!$B$5:$B$8</c:f>
              <c:numCache>
                <c:formatCode>#,##0</c:formatCode>
                <c:ptCount val="4"/>
                <c:pt idx="0">
                  <c:v>39957</c:v>
                </c:pt>
                <c:pt idx="1">
                  <c:v>27858</c:v>
                </c:pt>
                <c:pt idx="2">
                  <c:v>10491</c:v>
                </c:pt>
                <c:pt idx="3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D-4BBA-9228-C7E8AD7F0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4880592"/>
        <c:axId val="604878296"/>
      </c:barChart>
      <c:catAx>
        <c:axId val="6048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4878296"/>
        <c:crosses val="autoZero"/>
        <c:auto val="1"/>
        <c:lblAlgn val="ctr"/>
        <c:lblOffset val="100"/>
        <c:noMultiLvlLbl val="0"/>
      </c:catAx>
      <c:valAx>
        <c:axId val="6048782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488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1111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486088939727754E-2"/>
          <c:y val="3.9855072463768113E-2"/>
          <c:w val="0.7439924770586368"/>
          <c:h val="0.85028357868309945"/>
        </c:manualLayout>
      </c:layout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02195933128098E-2"/>
                  <c:y val="-2.22308265705789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59-42B2-910F-A7D1A897DF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59-42B2-910F-A7D1A897DF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59-42B2-910F-A7D1A897DF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59-42B2-910F-A7D1A897DF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59-42B2-910F-A7D1A897DF4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59-42B2-910F-A7D1A897DF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59-42B2-910F-A7D1A897DF4E}"/>
                </c:ext>
              </c:extLst>
            </c:dLbl>
            <c:dLbl>
              <c:idx val="8"/>
              <c:layout>
                <c:manualLayout>
                  <c:x val="-4.3211460878637746E-2"/>
                  <c:y val="5.0741949446819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59-42B2-910F-A7D1A897DF4E}"/>
                </c:ext>
              </c:extLst>
            </c:dLbl>
            <c:dLbl>
              <c:idx val="9"/>
              <c:layout>
                <c:manualLayout>
                  <c:x val="-5.4259882238335789E-3"/>
                  <c:y val="-7.23379858274090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(+6%)</a:t>
                    </a:r>
                  </a:p>
                  <a:p>
                    <a:fld id="{BEBB7086-2C11-4D9A-BEBB-301243DBAF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61-405B-A455-952C7FB3E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'Sheet1 (2)'!$P$17:$P$26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'Sheet1 (2)'!$Q$17:$Q$26</c:f>
              <c:numCache>
                <c:formatCode>General</c:formatCode>
                <c:ptCount val="10"/>
                <c:pt idx="0">
                  <c:v>413</c:v>
                </c:pt>
                <c:pt idx="1">
                  <c:v>412</c:v>
                </c:pt>
                <c:pt idx="2">
                  <c:v>406</c:v>
                </c:pt>
                <c:pt idx="3">
                  <c:v>425</c:v>
                </c:pt>
                <c:pt idx="4">
                  <c:v>470</c:v>
                </c:pt>
                <c:pt idx="5">
                  <c:v>485</c:v>
                </c:pt>
                <c:pt idx="6">
                  <c:v>490</c:v>
                </c:pt>
                <c:pt idx="7">
                  <c:v>529</c:v>
                </c:pt>
                <c:pt idx="8">
                  <c:v>449</c:v>
                </c:pt>
                <c:pt idx="9">
                  <c:v>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9A-496C-8187-457765CCB0D0}"/>
            </c:ext>
          </c:extLst>
        </c:ser>
        <c:ser>
          <c:idx val="1"/>
          <c:order val="1"/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454505348501623E-2"/>
                  <c:y val="-2.173651553743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59-42B2-910F-A7D1A897DF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59-42B2-910F-A7D1A897DF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59-42B2-910F-A7D1A897DF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59-42B2-910F-A7D1A897DF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59-42B2-910F-A7D1A897DF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59-42B2-910F-A7D1A897DF4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59-42B2-910F-A7D1A897DF4E}"/>
                </c:ext>
              </c:extLst>
            </c:dLbl>
            <c:dLbl>
              <c:idx val="9"/>
              <c:layout>
                <c:manualLayout>
                  <c:x val="-8.687230554296925E-3"/>
                  <c:y val="-2.39595981944916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(+3%)</a:t>
                    </a:r>
                  </a:p>
                  <a:p>
                    <a:fld id="{CE98F536-FE81-45E9-A27F-3EADEE4AF46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61-405B-A455-952C7FB3E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'Sheet1 (2)'!$P$17:$P$26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'Sheet1 (2)'!$R$17:$R$26</c:f>
              <c:numCache>
                <c:formatCode>General</c:formatCode>
                <c:ptCount val="10"/>
                <c:pt idx="0">
                  <c:v>83</c:v>
                </c:pt>
                <c:pt idx="1">
                  <c:v>81</c:v>
                </c:pt>
                <c:pt idx="2">
                  <c:v>72</c:v>
                </c:pt>
                <c:pt idx="3">
                  <c:v>93</c:v>
                </c:pt>
                <c:pt idx="4">
                  <c:v>115</c:v>
                </c:pt>
                <c:pt idx="5">
                  <c:v>135</c:v>
                </c:pt>
                <c:pt idx="6">
                  <c:v>139</c:v>
                </c:pt>
                <c:pt idx="7">
                  <c:v>161</c:v>
                </c:pt>
                <c:pt idx="8">
                  <c:v>175</c:v>
                </c:pt>
                <c:pt idx="9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9A-496C-8187-457765CCB0D0}"/>
            </c:ext>
          </c:extLst>
        </c:ser>
        <c:ser>
          <c:idx val="2"/>
          <c:order val="2"/>
          <c:spPr>
            <a:ln w="88900" cap="rnd">
              <a:solidFill>
                <a:srgbClr val="2A50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88705136572226E-2"/>
                  <c:y val="-2.22308265705799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59-42B2-910F-A7D1A897DF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59-42B2-910F-A7D1A897DF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59-42B2-910F-A7D1A897DF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59-42B2-910F-A7D1A897DF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59-42B2-910F-A7D1A897DF4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59-42B2-910F-A7D1A897DF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59-42B2-910F-A7D1A897DF4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59-42B2-910F-A7D1A897DF4E}"/>
                </c:ext>
              </c:extLst>
            </c:dLbl>
            <c:dLbl>
              <c:idx val="9"/>
              <c:layout>
                <c:manualLayout>
                  <c:x val="-1.5209715215223376E-2"/>
                  <c:y val="-2.3959598194491637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(+100%)</a:t>
                    </a:r>
                  </a:p>
                  <a:p>
                    <a:fld id="{1B2EB52D-E751-4AF7-918D-F95287279D15}" type="VALUE">
                      <a:rPr lang="en-US" sz="2400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61-405B-A455-952C7FB3E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'Sheet1 (2)'!$P$17:$P$26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'Sheet1 (2)'!$S$17:$S$26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  <c:pt idx="7">
                  <c:v>10</c:v>
                </c:pt>
                <c:pt idx="8">
                  <c:v>14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9A-496C-8187-457765CCB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497376"/>
        <c:axId val="605508856"/>
      </c:lineChart>
      <c:catAx>
        <c:axId val="6054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550885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605508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5497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17968410100389E-2"/>
          <c:y val="3.2417927183348558E-2"/>
          <c:w val="0.75539983818846967"/>
          <c:h val="0.82809146821418755"/>
        </c:manualLayout>
      </c:layout>
      <c:lineChart>
        <c:grouping val="standard"/>
        <c:varyColors val="0"/>
        <c:ser>
          <c:idx val="0"/>
          <c:order val="0"/>
          <c:tx>
            <c:strRef>
              <c:f>'STI Rate by Region By Year'!$A$4</c:f>
              <c:strCache>
                <c:ptCount val="1"/>
                <c:pt idx="0">
                  <c:v>Chlamydia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2293906810035839E-2"/>
                  <c:y val="-1.7085663154299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50-4CE8-88C6-088D3E819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50-4CE8-88C6-088D3E819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50-4CE8-88C6-088D3E8198A8}"/>
                </c:ext>
              </c:extLst>
            </c:dLbl>
            <c:dLbl>
              <c:idx val="4"/>
              <c:layout>
                <c:manualLayout>
                  <c:x val="1.3218584840452807E-2"/>
                  <c:y val="-8.92456021148462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(+7%)</a:t>
                    </a:r>
                  </a:p>
                  <a:p>
                    <a:fld id="{C674F5C3-E0BC-4436-BC9C-228A443A536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14-404D-B4F7-DA5193ACB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Year'!$B$3:$F$3</c:f>
              <c:numCache>
                <c:formatCode>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 formatCode="General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</c:numCache>
            </c:numRef>
          </c:cat>
          <c:val>
            <c:numRef>
              <c:f>'STI Rate by Region By Year'!$B$4:$F$4</c:f>
              <c:numCache>
                <c:formatCode>General</c:formatCode>
                <c:ptCount val="5"/>
                <c:pt idx="0">
                  <c:v>341</c:v>
                </c:pt>
                <c:pt idx="1">
                  <c:v>356</c:v>
                </c:pt>
                <c:pt idx="2">
                  <c:v>375</c:v>
                </c:pt>
                <c:pt idx="3">
                  <c:v>328</c:v>
                </c:pt>
                <c:pt idx="4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14-404D-B4F7-DA5193ACB640}"/>
            </c:ext>
          </c:extLst>
        </c:ser>
        <c:ser>
          <c:idx val="1"/>
          <c:order val="1"/>
          <c:tx>
            <c:strRef>
              <c:f>'STI Rate by Region By Year'!$A$5</c:f>
              <c:strCache>
                <c:ptCount val="1"/>
                <c:pt idx="0">
                  <c:v>Gonorrhea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167073351446227E-2"/>
                  <c:y val="-2.003274744369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50-4CE8-88C6-088D3E819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50-4CE8-88C6-088D3E819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0-4CE8-88C6-088D3E8198A8}"/>
                </c:ext>
              </c:extLst>
            </c:dLbl>
            <c:dLbl>
              <c:idx val="4"/>
              <c:layout>
                <c:manualLayout>
                  <c:x val="-2.5385639075775502E-3"/>
                  <c:y val="-4.30125791767843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(+11%)</a:t>
                    </a:r>
                  </a:p>
                  <a:p>
                    <a:fld id="{AF77BEAA-9D97-426E-8AA2-C6FFE45FF94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14-404D-B4F7-DA5193ACB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Year'!$B$3:$F$3</c:f>
              <c:numCache>
                <c:formatCode>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 formatCode="General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</c:numCache>
            </c:numRef>
          </c:cat>
          <c:val>
            <c:numRef>
              <c:f>'STI Rate by Region By Year'!$B$5:$F$5</c:f>
              <c:numCache>
                <c:formatCode>General</c:formatCode>
                <c:ptCount val="5"/>
                <c:pt idx="0">
                  <c:v>55</c:v>
                </c:pt>
                <c:pt idx="1">
                  <c:v>58</c:v>
                </c:pt>
                <c:pt idx="2">
                  <c:v>69</c:v>
                </c:pt>
                <c:pt idx="3">
                  <c:v>79</c:v>
                </c:pt>
                <c:pt idx="4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14-404D-B4F7-DA5193ACB640}"/>
            </c:ext>
          </c:extLst>
        </c:ser>
        <c:ser>
          <c:idx val="2"/>
          <c:order val="2"/>
          <c:tx>
            <c:strRef>
              <c:f>'STI Rate by Region By Year'!$A$6</c:f>
              <c:strCache>
                <c:ptCount val="1"/>
                <c:pt idx="0">
                  <c:v>Syphilis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788530465949823E-2"/>
                  <c:y val="-4.0662337469461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0-4CE8-88C6-088D3E819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0-4CE8-88C6-088D3E819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0-4CE8-88C6-088D3E8198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850-4CE8-88C6-088D3E8198A8}"/>
                </c:ext>
              </c:extLst>
            </c:dLbl>
            <c:dLbl>
              <c:idx val="4"/>
              <c:layout>
                <c:manualLayout>
                  <c:x val="-9.1268717093855901E-3"/>
                  <c:y val="-1.7201233797723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solidFill>
                          <a:schemeClr val="accent3"/>
                        </a:solidFill>
                      </a:rPr>
                      <a:t>(+71%)</a:t>
                    </a:r>
                  </a:p>
                  <a:p>
                    <a:pPr>
                      <a:defRPr sz="2400" b="1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B8E5D688-E356-4647-B489-3A33F49B4A5D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2400" b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14-404D-B4F7-DA5193ACB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1111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Year'!$B$3:$F$3</c:f>
              <c:numCache>
                <c:formatCode>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 formatCode="General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</c:numCache>
            </c:numRef>
          </c:cat>
          <c:val>
            <c:numRef>
              <c:f>'STI Rate by Region By Year'!$B$6:$F$6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14-404D-B4F7-DA5193ACB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172368"/>
        <c:axId val="605178928"/>
      </c:lineChart>
      <c:catAx>
        <c:axId val="60517236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2A593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5178928"/>
        <c:crosses val="autoZero"/>
        <c:auto val="1"/>
        <c:lblAlgn val="ctr"/>
        <c:lblOffset val="100"/>
        <c:noMultiLvlLbl val="0"/>
      </c:catAx>
      <c:valAx>
        <c:axId val="60517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172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1111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64948453608241E-2"/>
          <c:y val="3.0303030303030304E-2"/>
          <c:w val="0.74226804123711343"/>
          <c:h val="0.83930652263508387"/>
        </c:manualLayout>
      </c:layout>
      <c:lineChart>
        <c:grouping val="standard"/>
        <c:varyColors val="0"/>
        <c:ser>
          <c:idx val="0"/>
          <c:order val="0"/>
          <c:tx>
            <c:strRef>
              <c:f>'STI Rate by Region By Year'!$H$4</c:f>
              <c:strCache>
                <c:ptCount val="1"/>
                <c:pt idx="0">
                  <c:v>Chlamydia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92439862542956E-2"/>
                  <c:y val="-1.0461378278128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13-4964-B630-958F5AB3F5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13-4964-B630-958F5AB3F5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13-4964-B630-958F5AB3F55B}"/>
                </c:ext>
              </c:extLst>
            </c:dLbl>
            <c:dLbl>
              <c:idx val="4"/>
              <c:layout>
                <c:manualLayout>
                  <c:x val="-8.334009795168617E-4"/>
                  <c:y val="-4.39383093642219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(-2.4%) </a:t>
                    </a:r>
                  </a:p>
                  <a:p>
                    <a:fld id="{4508788E-FE2C-4FAA-B284-7E3A97CAEA0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C2-467D-90E5-EA40408B8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Year'!$I$3:$M$3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Year'!$I$4:$M$4</c:f>
              <c:numCache>
                <c:formatCode>General</c:formatCode>
                <c:ptCount val="5"/>
                <c:pt idx="0">
                  <c:v>264</c:v>
                </c:pt>
                <c:pt idx="1">
                  <c:v>246</c:v>
                </c:pt>
                <c:pt idx="2">
                  <c:v>278</c:v>
                </c:pt>
                <c:pt idx="3">
                  <c:v>246</c:v>
                </c:pt>
                <c:pt idx="4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2E-44BE-8E5A-437360FECFD1}"/>
            </c:ext>
          </c:extLst>
        </c:ser>
        <c:ser>
          <c:idx val="1"/>
          <c:order val="1"/>
          <c:tx>
            <c:strRef>
              <c:f>'STI Rate by Region By Year'!$H$5</c:f>
              <c:strCache>
                <c:ptCount val="1"/>
                <c:pt idx="0">
                  <c:v>Gonorrhea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99656357388316E-2"/>
                  <c:y val="-7.70655734148943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3-4964-B630-958F5AB3F5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13-4964-B630-958F5AB3F5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13-4964-B630-958F5AB3F55B}"/>
                </c:ext>
              </c:extLst>
            </c:dLbl>
            <c:dLbl>
              <c:idx val="4"/>
              <c:layout>
                <c:manualLayout>
                  <c:x val="-9.4244662716129555E-3"/>
                  <c:y val="-5.94902496692045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(-19.6%)</a:t>
                    </a:r>
                  </a:p>
                  <a:p>
                    <a:fld id="{C51585E5-0D5A-475D-B203-CD8A8CCE2E0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C2-467D-90E5-EA40408B8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Year'!$I$3:$M$3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Year'!$I$5:$M$5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47</c:v>
                </c:pt>
                <c:pt idx="3">
                  <c:v>56</c:v>
                </c:pt>
                <c:pt idx="4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2E-44BE-8E5A-437360FECFD1}"/>
            </c:ext>
          </c:extLst>
        </c:ser>
        <c:ser>
          <c:idx val="2"/>
          <c:order val="2"/>
          <c:tx>
            <c:strRef>
              <c:f>'STI Rate by Region By Year'!$H$6</c:f>
              <c:strCache>
                <c:ptCount val="1"/>
                <c:pt idx="0">
                  <c:v>Syphilis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687285223367698E-2"/>
                  <c:y val="-2.1480662024684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13-4964-B630-958F5AB3F5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13-4964-B630-958F5AB3F5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13-4964-B630-958F5AB3F55B}"/>
                </c:ext>
              </c:extLst>
            </c:dLbl>
            <c:dLbl>
              <c:idx val="4"/>
              <c:layout>
                <c:manualLayout>
                  <c:x val="-1.0775089969423925E-2"/>
                  <c:y val="1.36504485464344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2A593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dirty="0"/>
                      <a:t>(+200%)</a:t>
                    </a:r>
                  </a:p>
                  <a:p>
                    <a:pPr>
                      <a:defRPr sz="2400" b="1">
                        <a:solidFill>
                          <a:srgbClr val="2A59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/>
                      <a:t> </a:t>
                    </a:r>
                    <a:fld id="{332DCE7F-B941-4553-8C9D-C06DF450820A}" type="VALUE">
                      <a:rPr lang="en-US" sz="2400" smtClean="0"/>
                      <a:pPr>
                        <a:defRPr sz="2400" b="1">
                          <a:solidFill>
                            <a:srgbClr val="2A5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2A593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59639581134832"/>
                      <c:h val="0.20708639725819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E4-45FF-8DF2-CB89374D9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Year'!$I$3:$M$3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Year'!$I$6:$M$6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2E-44BE-8E5A-437360FEC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6275376"/>
        <c:axId val="746273736"/>
      </c:lineChart>
      <c:catAx>
        <c:axId val="7462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6273736"/>
        <c:crosses val="autoZero"/>
        <c:auto val="1"/>
        <c:lblAlgn val="ctr"/>
        <c:lblOffset val="100"/>
        <c:noMultiLvlLbl val="0"/>
      </c:catAx>
      <c:valAx>
        <c:axId val="746273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627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268817204301078E-2"/>
          <c:y val="4.0740752621975101E-2"/>
          <c:w val="0.75268817204301075"/>
          <c:h val="0.78395648409346286"/>
        </c:manualLayout>
      </c:layout>
      <c:lineChart>
        <c:grouping val="standard"/>
        <c:varyColors val="0"/>
        <c:ser>
          <c:idx val="0"/>
          <c:order val="0"/>
          <c:tx>
            <c:strRef>
              <c:f>'STI Rate by Region By Year'!$A$21</c:f>
              <c:strCache>
                <c:ptCount val="1"/>
                <c:pt idx="0">
                  <c:v>Chlamydia</c:v>
                </c:pt>
              </c:strCache>
            </c:strRef>
          </c:tx>
          <c:spPr>
            <a:ln w="88900" cap="rnd">
              <a:solidFill>
                <a:srgbClr val="0033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878136200716849E-2"/>
                  <c:y val="-1.77684507927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B-47D0-9BF1-32EEE80FD8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7B-47D0-9BF1-32EEE80FD8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7B-47D0-9BF1-32EEE80FD8B0}"/>
                </c:ext>
              </c:extLst>
            </c:dLbl>
            <c:dLbl>
              <c:idx val="4"/>
              <c:layout>
                <c:manualLayout>
                  <c:x val="-5.8702339626901477E-4"/>
                  <c:y val="-1.9182857737782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(+5%)</a:t>
                    </a:r>
                  </a:p>
                  <a:p>
                    <a:fld id="{D021A929-40EE-4C70-8510-E1618DCC14C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A6-4A30-9480-414496BE7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3A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Year'!$B$20:$F$20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Year'!$B$21:$F$21</c:f>
              <c:numCache>
                <c:formatCode>#,##0</c:formatCode>
                <c:ptCount val="5"/>
                <c:pt idx="0">
                  <c:v>714</c:v>
                </c:pt>
                <c:pt idx="1">
                  <c:v>722</c:v>
                </c:pt>
                <c:pt idx="2">
                  <c:v>784</c:v>
                </c:pt>
                <c:pt idx="3">
                  <c:v>681</c:v>
                </c:pt>
                <c:pt idx="4" formatCode="General">
                  <c:v>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2-4586-A27F-EFE610D2BA69}"/>
            </c:ext>
          </c:extLst>
        </c:ser>
        <c:ser>
          <c:idx val="1"/>
          <c:order val="1"/>
          <c:tx>
            <c:strRef>
              <c:f>'STI Rate by Region By Year'!$A$22</c:f>
              <c:strCache>
                <c:ptCount val="1"/>
                <c:pt idx="0">
                  <c:v>Gonorrhoea</c:v>
                </c:pt>
              </c:strCache>
            </c:strRef>
          </c:tx>
          <c:spPr>
            <a:ln w="889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878136200716849E-2"/>
                  <c:y val="-1.4064746008966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B-47D0-9BF1-32EEE80FD8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B-47D0-9BF1-32EEE80FD8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B-47D0-9BF1-32EEE80FD8B0}"/>
                </c:ext>
              </c:extLst>
            </c:dLbl>
            <c:dLbl>
              <c:idx val="4"/>
              <c:layout>
                <c:manualLayout>
                  <c:x val="1.0165664775773997E-2"/>
                  <c:y val="-2.0722082450301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(+3%) </a:t>
                    </a:r>
                  </a:p>
                  <a:p>
                    <a:fld id="{5D8321C3-90F6-4891-8270-F0AC93DB098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A6-4A30-9480-414496BE7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8000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Year'!$B$20:$F$20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Year'!$B$22:$F$22</c:f>
              <c:numCache>
                <c:formatCode>#,##0</c:formatCode>
                <c:ptCount val="5"/>
                <c:pt idx="0">
                  <c:v>274</c:v>
                </c:pt>
                <c:pt idx="1">
                  <c:v>260</c:v>
                </c:pt>
                <c:pt idx="2">
                  <c:v>304</c:v>
                </c:pt>
                <c:pt idx="3">
                  <c:v>319</c:v>
                </c:pt>
                <c:pt idx="4" formatCode="General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2-4586-A27F-EFE610D2BA69}"/>
            </c:ext>
          </c:extLst>
        </c:ser>
        <c:ser>
          <c:idx val="2"/>
          <c:order val="2"/>
          <c:tx>
            <c:strRef>
              <c:f>'STI Rate by Region By Year'!$A$23</c:f>
              <c:strCache>
                <c:ptCount val="1"/>
                <c:pt idx="0">
                  <c:v>Syphilis</c:v>
                </c:pt>
              </c:strCache>
            </c:strRef>
          </c:tx>
          <c:spPr>
            <a:ln w="88900" cap="rnd">
              <a:solidFill>
                <a:srgbClr val="2A59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372759856630818E-2"/>
                  <c:y val="-6.65733644133462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7B-47D0-9BF1-32EEE80FD8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B-47D0-9BF1-32EEE80FD8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7B-47D0-9BF1-32EEE80FD8B0}"/>
                </c:ext>
              </c:extLst>
            </c:dLbl>
            <c:dLbl>
              <c:idx val="4"/>
              <c:layout>
                <c:manualLayout>
                  <c:x val="-1.1017977591512053E-3"/>
                  <c:y val="-2.259259918127723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2A5934"/>
                        </a:solidFill>
                      </a:rPr>
                      <a:t>(+115%) </a:t>
                    </a:r>
                  </a:p>
                  <a:p>
                    <a:fld id="{960CE550-1093-453F-812F-6B020F4A0EB0}" type="VALUE">
                      <a:rPr lang="en-US" sz="2400" smtClean="0">
                        <a:solidFill>
                          <a:srgbClr val="2A5934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A6-4A30-9480-414496BE7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A593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'STI Rate by Region By Year'!$B$20:$F$20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'STI Rate by Region By Year'!$B$23:$F$23</c:f>
              <c:numCache>
                <c:formatCode>#,##0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18</c:v>
                </c:pt>
                <c:pt idx="3">
                  <c:v>26</c:v>
                </c:pt>
                <c:pt idx="4" formatCode="General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52-4586-A27F-EFE610D2B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43360"/>
        <c:axId val="797948280"/>
      </c:lineChart>
      <c:catAx>
        <c:axId val="7979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11111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948280"/>
        <c:crosses val="autoZero"/>
        <c:auto val="1"/>
        <c:lblAlgn val="ctr"/>
        <c:lblOffset val="100"/>
        <c:noMultiLvlLbl val="0"/>
      </c:catAx>
      <c:valAx>
        <c:axId val="7979482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97943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0.35577</cdr:x>
      <cdr:y>0.18182</cdr:y>
    </cdr:from>
    <cdr:to>
      <cdr:x>0.67308</cdr:x>
      <cdr:y>0.74545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C52707-3CEF-4976-83E1-6956158E48B4}"/>
            </a:ext>
          </a:extLst>
        </cdr:cNvPr>
        <cdr:cNvSpPr txBox="1"/>
      </cdr:nvSpPr>
      <cdr:spPr>
        <a:xfrm xmlns:a="http://schemas.openxmlformats.org/drawingml/2006/main">
          <a:off x="2819400" y="762000"/>
          <a:ext cx="2514600" cy="23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rgbClr val="0033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64% </a:t>
          </a:r>
        </a:p>
        <a:p xmlns:a="http://schemas.openxmlformats.org/drawingml/2006/main">
          <a:pPr algn="ctr"/>
          <a:r>
            <a:rPr lang="en-US" sz="2800" b="1" dirty="0">
              <a:solidFill>
                <a:srgbClr val="0033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syphilis cases reported are from Milwaukee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0.5894</cdr:x>
      <cdr:y>0.69655</cdr:y>
    </cdr:from>
    <cdr:to>
      <cdr:x>0.67801</cdr:x>
      <cdr:y>0.78098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497D38B-30AD-433A-8A00-1EFC36C7FB88}"/>
            </a:ext>
          </a:extLst>
        </cdr:cNvPr>
        <cdr:cNvSpPr txBox="1"/>
      </cdr:nvSpPr>
      <cdr:spPr>
        <a:xfrm xmlns:a="http://schemas.openxmlformats.org/drawingml/2006/main">
          <a:off x="3548064" y="2514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85464D-1862-412D-8549-A8EADB0A0945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259B3E-6256-4D05-8F2B-3DB112AF5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DEBBF1-4595-45D2-9A10-2AF2BF55CBD2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9D311-1CBB-4CB2-A6E8-7AB25D53B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083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In 2011, six states, the District of Columbia (DC), and one US territory (14.3% of available areas) had a rate of reported primary and secondary syphilis greater than or equal to 6.5 cases per 100,000 population. This increased to 38 states, DC, and one US territory (71.4% of available areas) in 2020.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American Samoa and the Commonwealth of the Northern Mariana Islands began reporting data on primary and secondary syphilis cases to CDC in 2018; data are not available for those areas prior to that year.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The COVID-19 pandemic has introduced uncertainty and difficulty in interpreting 2020 case data. See Impact of COVID-19 on STDs (https://www.cdc.gov/std/statistics/2020/impact.htm) for more information.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See Technical Notes (https://www.cdc.gov/std/statistics/2020/technical-notes.htm) for information on syphilis case reporting and on interpreting reported rates in US territories.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Data points are available at: https://www.cdc.gov/std/statistics/2020/data.zip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8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05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6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0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761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6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7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609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1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51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88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0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 2011, eight states and the District of Columbia (DC; 16.1% of available areas) had a rate of reported gonorrhea greater than or equal to 141 cases per 100,000 population. This increased to 38 states and DC (69.6% of available areas) in 2020.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American Samoa and the Commonwealth of the Northern Mariana Islands began reporting data on gonorrhea cases to CDC in 2018; data are not available for those areas prior to that year.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COVID-19 pandemic has introduced uncertainty and difficulty in interpreting 2020 case data. See Impact of COVID-19 on STDs (https://www.cdc.gov/std/statistics/2020/impact.htm) for more information.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(https://www.cdc.gov/std/statistics/2020/technical-notes.htm) for information on gonorrhea case reporting and on interpreting reported rates in US territories.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at: https://www.cdc.gov/std/statistics/2020/data.zip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FBC5-7751-4D71-8004-00EA0C069DAB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27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6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32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64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 2011, 13 states, the District of Columbia (DC), and two US territories (28.6% of available areas) had a rate of reported chlamydia greater than or equal to 493 cases per 100,000 population. This increased to 21 states and DC (39.3% of available areas) in 2020.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American Samoa and the Commonwealth of the Northern Mariana Islands began reporting data on chlamydia cases to CDC in 2018; data are not available for those areas prior to that year.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COVID-19 pandemic has introduced uncertainty and difficulty in interpreting 2020 case data. See Impact of COVID-19 on STDs (https://www.cdc.gov/std/statistics/2020/impact.htm) for more information.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(https://www.cdc.gov/std/statistics/2020/technical-notes.htm) for information on chlamydia case reporting and on interpreting reported rates in US territories.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at: https://www.cdc.gov/std/statistics/2020/data.zip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FBC5-7751-4D71-8004-00EA0C069DAB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46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4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7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17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2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9D311-1CBB-4CB2-A6E8-7AB25D53B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2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4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D311-1CBB-4CB2-A6E8-7AB25D53B5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9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bg>
      <p:bgPr>
        <a:gradFill flip="none" rotWithShape="1">
          <a:gsLst>
            <a:gs pos="0">
              <a:srgbClr val="E1E1E1"/>
            </a:gs>
            <a:gs pos="100000">
              <a:srgbClr val="58585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3" y="-30479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-182880" y="2006601"/>
            <a:ext cx="9509760" cy="4206240"/>
          </a:xfrm>
          <a:prstGeom prst="rect">
            <a:avLst/>
          </a:prstGeom>
          <a:solidFill>
            <a:srgbClr val="003D78"/>
          </a:solidFill>
          <a:ln>
            <a:solidFill>
              <a:srgbClr val="003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2083" y="4891570"/>
            <a:ext cx="8819834" cy="1185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spc="-30" baseline="0">
                <a:solidFill>
                  <a:srgbClr val="FFFFFF"/>
                </a:solidFill>
                <a:latin typeface="+mn-lt"/>
                <a:cs typeface="Microsoft Sans Serif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Name, Job Title</a:t>
            </a:r>
            <a:br>
              <a:rPr lang="en-US" dirty="0"/>
            </a:br>
            <a:r>
              <a:rPr lang="en-US" dirty="0"/>
              <a:t>Date of Presentation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 hasCustomPrompt="1"/>
          </p:nvPr>
        </p:nvSpPr>
        <p:spPr>
          <a:xfrm>
            <a:off x="162084" y="2133600"/>
            <a:ext cx="8819833" cy="2751533"/>
          </a:xfrm>
        </p:spPr>
        <p:txBody>
          <a:bodyPr anchor="b">
            <a:noAutofit/>
          </a:bodyPr>
          <a:lstStyle>
            <a:lvl1pPr>
              <a:defRPr sz="40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2" y="6318885"/>
            <a:ext cx="2269621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2098041"/>
            <a:ext cx="8961120" cy="4023360"/>
          </a:xfrm>
          <a:prstGeom prst="rect">
            <a:avLst/>
          </a:prstGeom>
          <a:noFill/>
          <a:ln w="28575">
            <a:solidFill>
              <a:srgbClr val="B0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05350"/>
            <a:ext cx="8229600" cy="73152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Add Caption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43536"/>
            <a:ext cx="8229600" cy="822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7200" y="533400"/>
            <a:ext cx="82296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an icon to insert table, chart, SmartArt graphic, picture, or media clip</a:t>
            </a:r>
          </a:p>
        </p:txBody>
      </p:sp>
    </p:spTree>
    <p:extLst>
      <p:ext uri="{BB962C8B-B14F-4D97-AF65-F5344CB8AC3E}">
        <p14:creationId xmlns:p14="http://schemas.microsoft.com/office/powerpoint/2010/main" val="30637494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274319"/>
            <a:ext cx="8229600" cy="594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an icon to insert table, chart, SmartArt graphic, picture, or media clip</a:t>
            </a:r>
          </a:p>
        </p:txBody>
      </p:sp>
    </p:spTree>
    <p:extLst>
      <p:ext uri="{BB962C8B-B14F-4D97-AF65-F5344CB8AC3E}">
        <p14:creationId xmlns:p14="http://schemas.microsoft.com/office/powerpoint/2010/main" val="3150398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unga" panose="020B0502040204020203" pitchFamily="34" charset="0"/>
                <a:cs typeface="Tunga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4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unga" panose="020B0502040204020203" pitchFamily="34" charset="0"/>
                <a:cs typeface="Tunga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0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unga" panose="020B0502040204020203" pitchFamily="34" charset="0"/>
                <a:cs typeface="Tunga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6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unga" panose="020B0502040204020203" pitchFamily="34" charset="0"/>
                <a:cs typeface="Tunga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2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sto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543800" cy="1143000"/>
          </a:xfrm>
        </p:spPr>
        <p:txBody>
          <a:bodyPr/>
          <a:lstStyle>
            <a:lvl1pPr>
              <a:defRPr sz="4400">
                <a:latin typeface="Tunga" panose="020B0502040204020203" pitchFamily="34" charset="0"/>
                <a:cs typeface="Tunga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BF76-1942-4EFE-AA29-82442E406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8A41-98A0-491F-91E6-F99F7C0B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5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043F-A88E-4919-9C29-BF20CB587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637B-4BBF-4421-A6CE-57761E642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709928"/>
            <a:ext cx="8229600" cy="4572000"/>
          </a:xfrm>
        </p:spPr>
        <p:txBody>
          <a:bodyPr/>
          <a:lstStyle/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395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5334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33400"/>
            <a:ext cx="4572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5B03-9CA8-4AA0-BC83-D95F222CF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2A6E-78CD-4568-91EB-87CA3A69E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33"/>
            <a:ext cx="8229600" cy="10056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95"/>
            <a:ext cx="82296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514350" indent="-171450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803961"/>
            <a:ext cx="64008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000" b="0">
                <a:solidFill>
                  <a:schemeClr val="tx1"/>
                </a:solidFill>
              </a:defRPr>
            </a:lvl1pPr>
            <a:lvl2pPr marL="514350" indent="-171450" algn="l">
              <a:buClr>
                <a:srgbClr val="00788A"/>
              </a:buClr>
              <a:buFont typeface="Calibri" panose="020F0502020204030204" pitchFamily="34" charset="0"/>
              <a:buChar char="‒"/>
              <a:defRPr sz="1000"/>
            </a:lvl2pPr>
            <a:lvl3pPr algn="l">
              <a:buClr>
                <a:srgbClr val="C00000"/>
              </a:buClr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9143196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" y="6023492"/>
            <a:ext cx="890337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8745702" y="63362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2306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bg>
      <p:bgPr>
        <a:gradFill>
          <a:gsLst>
            <a:gs pos="0">
              <a:srgbClr val="FCFCFC"/>
            </a:gs>
            <a:gs pos="100000">
              <a:srgbClr val="A0A0A0"/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-152400" y="1549400"/>
            <a:ext cx="7498080" cy="411480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752600"/>
            <a:ext cx="6949440" cy="2286000"/>
          </a:xfrm>
        </p:spPr>
        <p:txBody>
          <a:bodyPr anchor="b">
            <a:normAutofit/>
          </a:bodyPr>
          <a:lstStyle>
            <a:lvl1pPr algn="l">
              <a:defRPr sz="4000" b="0" cap="none" spc="40" baseline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038600"/>
            <a:ext cx="6949440" cy="1463040"/>
          </a:xfrm>
        </p:spPr>
        <p:txBody>
          <a:bodyPr anchor="b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86560"/>
            <a:ext cx="7360920" cy="3840480"/>
          </a:xfrm>
          <a:prstGeom prst="rect">
            <a:avLst/>
          </a:prstGeom>
          <a:noFill/>
          <a:ln w="28575">
            <a:solidFill>
              <a:srgbClr val="B0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91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799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" y="1709928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63440" y="1709928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6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799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" y="1709928"/>
            <a:ext cx="274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Options: Type without bullets (turn off bullets in Paragraph section of Home tab) or type with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00400" y="1709928"/>
            <a:ext cx="5486400" cy="457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insert table, chart, SmartArt graphic, picture, or media clip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71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799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943600" y="1709928"/>
            <a:ext cx="274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Options: Type without bullets (turn off bullets in Paragraph section of Home tab) or type with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1709928"/>
            <a:ext cx="5486400" cy="457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insert table, chart, SmartArt graphic, picture, or media clip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582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799"/>
            <a:ext cx="8229600" cy="1524000"/>
          </a:xfrm>
        </p:spPr>
        <p:txBody>
          <a:bodyPr/>
          <a:lstStyle>
            <a:lvl1pPr>
              <a:defRPr>
                <a:solidFill>
                  <a:srgbClr val="003D7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06880"/>
            <a:ext cx="4023360" cy="914400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600" b="0">
                <a:solidFill>
                  <a:srgbClr val="003D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63440" y="1706880"/>
            <a:ext cx="4023360" cy="914400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600" b="0">
                <a:solidFill>
                  <a:srgbClr val="003D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8" y="2628519"/>
            <a:ext cx="4023360" cy="365340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663440" y="2624328"/>
            <a:ext cx="4023360" cy="36576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542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799"/>
            <a:ext cx="8229600" cy="1524000"/>
          </a:xfrm>
        </p:spPr>
        <p:txBody>
          <a:bodyPr/>
          <a:lstStyle>
            <a:lvl1pPr>
              <a:defRPr>
                <a:solidFill>
                  <a:srgbClr val="003D7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06880"/>
            <a:ext cx="8229600" cy="914400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600" b="0">
                <a:solidFill>
                  <a:srgbClr val="003D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8" y="2628519"/>
            <a:ext cx="4023360" cy="365340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663440" y="2624328"/>
            <a:ext cx="4023360" cy="36576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Options: Type without bullets (turn off bullets in Paragraph section of Home tab), type with bullets, or click an icon to insert table, chart, SmartArt graphic, picture, or media clip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744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82880"/>
            <a:ext cx="3008313" cy="1162051"/>
          </a:xfrm>
        </p:spPr>
        <p:txBody>
          <a:bodyPr anchor="b">
            <a:normAutofit/>
          </a:bodyPr>
          <a:lstStyle>
            <a:lvl1pPr algn="l">
              <a:defRPr sz="2400" b="1"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4720" y="182880"/>
            <a:ext cx="5212080" cy="6094095"/>
          </a:xfrm>
        </p:spPr>
        <p:txBody>
          <a:bodyPr/>
          <a:lstStyle>
            <a:lvl1pPr marL="0" indent="0">
              <a:buNone/>
              <a:defRPr sz="2800"/>
            </a:lvl1pPr>
            <a:lvl2pPr marL="230187" indent="0">
              <a:buNone/>
              <a:defRPr sz="2400"/>
            </a:lvl2pPr>
            <a:lvl3pPr marL="457200" indent="0">
              <a:buNone/>
              <a:defRPr sz="2000"/>
            </a:lvl3pPr>
            <a:lvl4pPr marL="690563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an icon to insert table, chart, SmartArt graphic, picture, or media clip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356359"/>
            <a:ext cx="3008313" cy="4920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326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8B5B03-9CA8-4AA0-BC83-D95F222CF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799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928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6485755"/>
            <a:ext cx="9326880" cy="32004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6554335"/>
            <a:ext cx="9296400" cy="182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To protect and promote the health and safety of the people of Wisconsin.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91440" y="6516627"/>
            <a:ext cx="9326880" cy="258297"/>
            <a:chOff x="-91440" y="6429375"/>
            <a:chExt cx="9326880" cy="258297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-91440" y="6429375"/>
              <a:ext cx="9326880" cy="1588"/>
            </a:xfrm>
            <a:prstGeom prst="line">
              <a:avLst/>
            </a:prstGeom>
            <a:ln w="19050">
              <a:solidFill>
                <a:srgbClr val="B0F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6686084"/>
              <a:ext cx="9326880" cy="1588"/>
            </a:xfrm>
            <a:prstGeom prst="line">
              <a:avLst/>
            </a:prstGeom>
            <a:ln w="19050">
              <a:solidFill>
                <a:srgbClr val="B0F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32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4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6" r:id="rId13"/>
    <p:sldLayoutId id="2147483688" r:id="rId14"/>
    <p:sldLayoutId id="2147483691" r:id="rId15"/>
    <p:sldLayoutId id="2147483661" r:id="rId16"/>
    <p:sldLayoutId id="2147483663" r:id="rId17"/>
    <p:sldLayoutId id="2147483664" r:id="rId18"/>
    <p:sldLayoutId id="2147483666" r:id="rId19"/>
    <p:sldLayoutId id="2147483668" r:id="rId20"/>
    <p:sldLayoutId id="2147483669" r:id="rId21"/>
    <p:sldLayoutId id="2147483692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tabLst>
          <a:tab pos="3830638" algn="l"/>
        </a:tabLst>
        <a:defRPr sz="4000" b="0" kern="1200" cap="none" spc="50" baseline="0">
          <a:ln w="13335" cmpd="sng">
            <a:noFill/>
            <a:prstDash val="solid"/>
          </a:ln>
          <a:solidFill>
            <a:srgbClr val="013775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Clr>
          <a:srgbClr val="013775"/>
        </a:buClr>
        <a:buFont typeface="Arial" pitchFamily="34" charset="0"/>
        <a:buChar char="•"/>
        <a:defRPr sz="3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>
          <a:srgbClr val="013775"/>
        </a:buClr>
        <a:buSzPct val="95000"/>
        <a:buFont typeface="Candara" panose="020E0502030303020204" pitchFamily="34" charset="0"/>
        <a:buChar char="−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88975" indent="-231775" algn="l" defTabSz="914400" rtl="0" eaLnBrk="1" latinLnBrk="0" hangingPunct="1">
        <a:spcBef>
          <a:spcPts val="300"/>
        </a:spcBef>
        <a:buClr>
          <a:srgbClr val="013775"/>
        </a:buClr>
        <a:buSzPct val="85000"/>
        <a:buFont typeface="Wingdings" panose="05000000000000000000" pitchFamily="2" charset="2"/>
        <a:buChar char="§"/>
        <a:tabLst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spcBef>
          <a:spcPts val="300"/>
        </a:spcBef>
        <a:buClr>
          <a:srgbClr val="013775"/>
        </a:buClr>
        <a:buFont typeface="Arial" pitchFamily="34" charset="0"/>
        <a:buChar char="•"/>
        <a:tabLst/>
        <a:defRPr sz="2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spcBef>
          <a:spcPts val="300"/>
        </a:spcBef>
        <a:buClr>
          <a:srgbClr val="013775"/>
        </a:buClr>
        <a:buFont typeface="Segoe UI" panose="020B0502040204020203" pitchFamily="34" charset="0"/>
        <a:buChar char="‒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8"/>
          <p:cNvSpPr txBox="1">
            <a:spLocks noChangeArrowheads="1"/>
          </p:cNvSpPr>
          <p:nvPr/>
        </p:nvSpPr>
        <p:spPr bwMode="auto">
          <a:xfrm>
            <a:off x="277637" y="2667000"/>
            <a:ext cx="858872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</a:rPr>
              <a:t>Wisconsin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Sexually Transmitted Infections </a:t>
            </a:r>
          </a:p>
          <a:p>
            <a:pPr algn="ctr"/>
            <a:r>
              <a:rPr lang="en-US" altLang="en-US" sz="3600" b="1" dirty="0">
                <a:latin typeface="Times New Roman" panose="02020603050405020304" pitchFamily="18" charset="0"/>
              </a:rPr>
              <a:t>Surveillance Data</a:t>
            </a:r>
          </a:p>
          <a:p>
            <a:pPr algn="ctr"/>
            <a:r>
              <a:rPr lang="en-US" altLang="en-US" sz="3600" b="1" dirty="0">
                <a:latin typeface="Times New Roman" panose="02020603050405020304" pitchFamily="18" charset="0"/>
              </a:rPr>
              <a:t>Reported Cases in 2021</a:t>
            </a: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56400" y="6218722"/>
            <a:ext cx="223520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11" b="1" dirty="0">
              <a:latin typeface="Arial" panose="020B0604020202020204" pitchFamily="34" charset="0"/>
            </a:endParaRP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Division of Public Health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Bureau of Communicable Diseases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STI Unit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P-00415 (12/2022)</a:t>
            </a:r>
          </a:p>
        </p:txBody>
      </p:sp>
    </p:spTree>
    <p:extLst>
      <p:ext uri="{BB962C8B-B14F-4D97-AF65-F5344CB8AC3E}">
        <p14:creationId xmlns:p14="http://schemas.microsoft.com/office/powerpoint/2010/main" val="297277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28CED-D891-4828-8CF8-F907A8D1F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Graphic 1">
            <a:extLst>
              <a:ext uri="{FF2B5EF4-FFF2-40B4-BE49-F238E27FC236}">
                <a16:creationId xmlns:a16="http://schemas.microsoft.com/office/drawing/2014/main" id="{87BDEDDF-F945-48AC-8EC1-467AD5C1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26943" r="10750" b="20915"/>
          <a:stretch/>
        </p:blipFill>
        <p:spPr bwMode="auto">
          <a:xfrm>
            <a:off x="457200" y="1752600"/>
            <a:ext cx="7879080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A02005-9094-40C5-8F8D-0DC7A05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142"/>
            <a:ext cx="8534400" cy="914401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reported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cases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47%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Wisconsin from 2014-2021.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923"/>
          </a:xfrm>
          <a:noFill/>
        </p:spPr>
        <p:txBody>
          <a:bodyPr/>
          <a:lstStyle/>
          <a:p>
            <a:pPr algn="l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rates (per 100,000 people) of reported cases, Wisconsin: 2021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2DCA69-E310-4777-B739-3A8F95484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1736"/>
              </p:ext>
            </p:extLst>
          </p:nvPr>
        </p:nvGraphicFramePr>
        <p:xfrm>
          <a:off x="685800" y="1371600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79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60" y="188912"/>
            <a:ext cx="8229600" cy="1146175"/>
          </a:xfrm>
          <a:noFill/>
        </p:spPr>
        <p:txBody>
          <a:bodyPr/>
          <a:lstStyle/>
          <a:p>
            <a:pPr algn="l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STI cases reported in  Wisconsin 2021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723F6D-58DE-4340-8DA8-DC98F450E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03068"/>
              </p:ext>
            </p:extLst>
          </p:nvPr>
        </p:nvGraphicFramePr>
        <p:xfrm>
          <a:off x="533400" y="1875790"/>
          <a:ext cx="7848599" cy="422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16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534207" y="4221487"/>
            <a:ext cx="1806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471290" y="2360949"/>
            <a:ext cx="168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741418" y="5196308"/>
            <a:ext cx="1382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9C78AF-EB73-485C-A55A-8EEB11286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404364"/>
              </p:ext>
            </p:extLst>
          </p:nvPr>
        </p:nvGraphicFramePr>
        <p:xfrm>
          <a:off x="228600" y="1631066"/>
          <a:ext cx="7788443" cy="45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2284DA53-659B-4F7C-9B29-B27EECB4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7071"/>
            <a:ext cx="8534400" cy="1379264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reported cases in Wisconsin 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100%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2020–2021.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Wisconsin, 2012–2021</a:t>
            </a:r>
          </a:p>
        </p:txBody>
      </p:sp>
    </p:spTree>
    <p:extLst>
      <p:ext uri="{BB962C8B-B14F-4D97-AF65-F5344CB8AC3E}">
        <p14:creationId xmlns:p14="http://schemas.microsoft.com/office/powerpoint/2010/main" val="306680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8534402" cy="1406032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r</a:t>
            </a:r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reported cases i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ncreased 71.4%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 in the Northeastern Region.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Northeastern Region of Wisconsin 2017–2021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5B184-A062-4D13-B25A-EF498B63B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338476" y="4476398"/>
            <a:ext cx="165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2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338476" y="2216945"/>
            <a:ext cx="181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338476" y="5154145"/>
            <a:ext cx="1301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5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FC845B-A0E7-4C8E-9C11-59870E1E7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58646"/>
              </p:ext>
            </p:extLst>
          </p:nvPr>
        </p:nvGraphicFramePr>
        <p:xfrm>
          <a:off x="380999" y="2216944"/>
          <a:ext cx="6957477" cy="403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38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746729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reported cases 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200%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 in the Northern Region.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Northern Region of Wisconsin, 2017–2021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586980" y="4635290"/>
            <a:ext cx="1641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586980" y="2472075"/>
            <a:ext cx="1641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623050" y="5252492"/>
            <a:ext cx="127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3BFE7C-1318-4361-9574-A1936C97E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991979"/>
              </p:ext>
            </p:extLst>
          </p:nvPr>
        </p:nvGraphicFramePr>
        <p:xfrm>
          <a:off x="304800" y="1899128"/>
          <a:ext cx="7391400" cy="43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7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462520" y="3691188"/>
            <a:ext cx="1660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457440" y="2353518"/>
            <a:ext cx="166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443261" y="4724400"/>
            <a:ext cx="134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A5FD42-118F-49A1-B948-F54D74062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652893"/>
              </p:ext>
            </p:extLst>
          </p:nvPr>
        </p:nvGraphicFramePr>
        <p:xfrm>
          <a:off x="381000" y="1905000"/>
          <a:ext cx="7086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31BBE1C-0CEA-4AE9-A970-58DB23C60438}"/>
              </a:ext>
            </a:extLst>
          </p:cNvPr>
          <p:cNvSpPr txBox="1">
            <a:spLocks/>
          </p:cNvSpPr>
          <p:nvPr/>
        </p:nvSpPr>
        <p:spPr>
          <a:xfrm>
            <a:off x="381000" y="209779"/>
            <a:ext cx="8458200" cy="1567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rgbClr val="013775"/>
                </a:solidFill>
                <a:effectLst/>
                <a:latin typeface="Tunga" panose="020B0502040204020203" pitchFamily="34" charset="0"/>
                <a:ea typeface="+mj-ea"/>
                <a:cs typeface="Tunga" panose="020B0502040204020203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yphilis </a:t>
            </a:r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reported cases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115%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 in the Southeastern Region.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Southeastern Region of Wisconsin, 2017–2021</a:t>
            </a:r>
          </a:p>
        </p:txBody>
      </p:sp>
    </p:spTree>
    <p:extLst>
      <p:ext uri="{BB962C8B-B14F-4D97-AF65-F5344CB8AC3E}">
        <p14:creationId xmlns:p14="http://schemas.microsoft.com/office/powerpoint/2010/main" val="14616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437329" y="4201053"/>
            <a:ext cx="1732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417009" y="2824644"/>
            <a:ext cx="1732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500163" y="4911474"/>
            <a:ext cx="1227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C1D387-ED83-400D-B2EF-B67C86C97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22503"/>
              </p:ext>
            </p:extLst>
          </p:nvPr>
        </p:nvGraphicFramePr>
        <p:xfrm>
          <a:off x="533400" y="1905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91EE43B-BA13-471E-AF27-5E990CB3396C}"/>
              </a:ext>
            </a:extLst>
          </p:cNvPr>
          <p:cNvSpPr txBox="1">
            <a:spLocks/>
          </p:cNvSpPr>
          <p:nvPr/>
        </p:nvSpPr>
        <p:spPr>
          <a:xfrm>
            <a:off x="457200" y="167735"/>
            <a:ext cx="8229600" cy="1639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rgbClr val="013775"/>
                </a:solidFill>
                <a:effectLst/>
                <a:latin typeface="Tunga" panose="020B0502040204020203" pitchFamily="34" charset="0"/>
                <a:ea typeface="+mj-ea"/>
                <a:cs typeface="Tunga" panose="020B0502040204020203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yphilis </a:t>
            </a:r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reported cases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15%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 in the Southern Region.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Southern Region of Wisconsin,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4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3BA5-B801-4648-A669-18A280FC68A2}"/>
              </a:ext>
            </a:extLst>
          </p:cNvPr>
          <p:cNvSpPr txBox="1"/>
          <p:nvPr/>
        </p:nvSpPr>
        <p:spPr>
          <a:xfrm>
            <a:off x="7354556" y="4249926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8CBA7-5CB3-49E7-84FF-E82D4E4A487F}"/>
              </a:ext>
            </a:extLst>
          </p:cNvPr>
          <p:cNvSpPr txBox="1"/>
          <p:nvPr/>
        </p:nvSpPr>
        <p:spPr>
          <a:xfrm>
            <a:off x="7437120" y="2520128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CA248-C026-4164-B395-B4D2080EF836}"/>
              </a:ext>
            </a:extLst>
          </p:cNvPr>
          <p:cNvSpPr txBox="1"/>
          <p:nvPr/>
        </p:nvSpPr>
        <p:spPr>
          <a:xfrm>
            <a:off x="7421880" y="5019447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385B7-077B-4CAB-8DFD-CE4672BDC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508517"/>
              </p:ext>
            </p:extLst>
          </p:nvPr>
        </p:nvGraphicFramePr>
        <p:xfrm>
          <a:off x="533400" y="1828800"/>
          <a:ext cx="690372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8DDE1-ED32-4C35-B457-60B480C79C66}"/>
              </a:ext>
            </a:extLst>
          </p:cNvPr>
          <p:cNvSpPr txBox="1">
            <a:spLocks/>
          </p:cNvSpPr>
          <p:nvPr/>
        </p:nvSpPr>
        <p:spPr>
          <a:xfrm>
            <a:off x="457200" y="108424"/>
            <a:ext cx="8534400" cy="164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rgbClr val="013775"/>
                </a:solidFill>
                <a:effectLst/>
                <a:latin typeface="Tunga" panose="020B0502040204020203" pitchFamily="34" charset="0"/>
                <a:ea typeface="+mj-ea"/>
                <a:cs typeface="Tunga" panose="020B0502040204020203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</a:t>
            </a:r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reported cases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75%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 in the Western Region.</a:t>
            </a:r>
            <a: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rgbClr val="2A5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new STI diagnoses per 100,000 people, Western Region of Wisconsin,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9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62"/>
            <a:ext cx="8534400" cy="870238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STI rates of reported cases by Wisconsin county: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54534-A0D2-4793-ACC8-E0579719131E}"/>
              </a:ext>
            </a:extLst>
          </p:cNvPr>
          <p:cNvSpPr/>
          <p:nvPr/>
        </p:nvSpPr>
        <p:spPr>
          <a:xfrm>
            <a:off x="6356664" y="4349823"/>
            <a:ext cx="1726685" cy="298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62572-D8E2-412B-90EC-8EB18309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52190"/>
            <a:ext cx="2681428" cy="30145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B4C7F85-5CFE-4D9A-8CDB-E10F18E4E4C6}"/>
              </a:ext>
            </a:extLst>
          </p:cNvPr>
          <p:cNvGrpSpPr/>
          <p:nvPr/>
        </p:nvGrpSpPr>
        <p:grpSpPr>
          <a:xfrm>
            <a:off x="762000" y="4893654"/>
            <a:ext cx="2221774" cy="1229471"/>
            <a:chOff x="762000" y="4314345"/>
            <a:chExt cx="2221774" cy="12294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A69437-26E6-47DB-8A91-BB1C93AB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648466"/>
              <a:ext cx="1419225" cy="8953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FE42BE-D0EA-4B4D-ADF3-9FD02233A85F}"/>
                </a:ext>
              </a:extLst>
            </p:cNvPr>
            <p:cNvSpPr txBox="1"/>
            <p:nvPr/>
          </p:nvSpPr>
          <p:spPr>
            <a:xfrm>
              <a:off x="762000" y="4314345"/>
              <a:ext cx="222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Chlamydia rate range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E35E35C-172C-4B2D-AE92-85C6A103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97" y="1414507"/>
            <a:ext cx="2681429" cy="301457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4DE2098-F9C0-40CB-9CC7-A0CBA7C126EF}"/>
              </a:ext>
            </a:extLst>
          </p:cNvPr>
          <p:cNvGrpSpPr/>
          <p:nvPr/>
        </p:nvGrpSpPr>
        <p:grpSpPr>
          <a:xfrm>
            <a:off x="3566500" y="4876800"/>
            <a:ext cx="2170427" cy="1251087"/>
            <a:chOff x="3566500" y="4297491"/>
            <a:chExt cx="2170427" cy="12510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BD436E-8B4C-4E4B-B644-E18810A4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3512" y="4643703"/>
              <a:ext cx="1283670" cy="9048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1E2F5A-DC39-49B7-AEB6-FDB9C5D8249B}"/>
                </a:ext>
              </a:extLst>
            </p:cNvPr>
            <p:cNvSpPr txBox="1"/>
            <p:nvPr/>
          </p:nvSpPr>
          <p:spPr>
            <a:xfrm>
              <a:off x="3566500" y="4297491"/>
              <a:ext cx="2170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Gonorrhea rate range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E42DF42-9AC0-4F84-BD02-B0C47BD1F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171" y="1379031"/>
            <a:ext cx="2681429" cy="29707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089CF93-D011-4499-812A-61763D565334}"/>
              </a:ext>
            </a:extLst>
          </p:cNvPr>
          <p:cNvGrpSpPr/>
          <p:nvPr/>
        </p:nvGrpSpPr>
        <p:grpSpPr>
          <a:xfrm>
            <a:off x="6689368" y="4893654"/>
            <a:ext cx="1913696" cy="1283732"/>
            <a:chOff x="6689368" y="4314345"/>
            <a:chExt cx="1913696" cy="12837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4EE927-B0CB-4635-9677-FA6431EA8B2A}"/>
                </a:ext>
              </a:extLst>
            </p:cNvPr>
            <p:cNvSpPr txBox="1"/>
            <p:nvPr/>
          </p:nvSpPr>
          <p:spPr>
            <a:xfrm>
              <a:off x="6689368" y="4314345"/>
              <a:ext cx="1913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Syphilis rate range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9C1B15-34B7-468A-B244-99516DDB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8078" y="4683677"/>
              <a:ext cx="1343024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1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914400"/>
          </a:xfrm>
          <a:noFill/>
        </p:spPr>
        <p:txBody>
          <a:bodyPr/>
          <a:lstStyle/>
          <a:p>
            <a:pPr algn="l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261646"/>
            <a:ext cx="8101206" cy="47958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875" anchor="ctr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Reportable Sexually Transmitted Infections (STIs) in Wisconsin:</a:t>
            </a:r>
          </a:p>
          <a:p>
            <a:pPr marL="0" indent="0">
              <a:defRPr/>
            </a:pPr>
            <a:endParaRPr lang="en-US" alt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 trachomatis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(Chlamydia): Includes d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isease classifications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 urethritis, cervicitis and conjunctivitis.</a:t>
            </a:r>
          </a:p>
          <a:p>
            <a:pPr marL="0" indent="0">
              <a:defRPr/>
            </a:pP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Neisseria gonorrhoeae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(Gonorrhea): Includes d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isease classifications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 urethritis, cervicitis, and resistant strains.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Resistant or reduced susceptibility to antibiotic treatment are confirmed by antibiotic susceptibility testing (AST).</a:t>
            </a:r>
          </a:p>
          <a:p>
            <a:pPr marL="812810" lvl="2" indent="0">
              <a:defRPr/>
            </a:pP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Treponema pallidum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(Syphilis ): Wisconsin data includes all stages and CDC data includes primary and secondary stages of syphilis.</a:t>
            </a:r>
          </a:p>
          <a:p>
            <a:pPr marL="1155710" lvl="2" indent="-342900">
              <a:buFont typeface="Wingdings" panose="05000000000000000000" pitchFamily="2" charset="2"/>
              <a:buChar char="§"/>
              <a:defRPr/>
            </a:pP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8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3" y="290909"/>
            <a:ext cx="8763000" cy="1438245"/>
          </a:xfrm>
        </p:spPr>
        <p:txBody>
          <a:bodyPr>
            <a:noAutofit/>
          </a:bodyPr>
          <a:lstStyle/>
          <a:p>
            <a:pPr algn="l"/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and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econdary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yphilis—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ates of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eported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 by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tate, United States and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erritories, 2011 and 2020</a:t>
            </a:r>
          </a:p>
        </p:txBody>
      </p:sp>
      <p:pic>
        <p:nvPicPr>
          <p:cNvPr id="3" name="Picture 1" descr="United States map showing rates of reported primary and secondary syphilis by state and territory of residence from 2011 to 2020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199" y="1752600"/>
            <a:ext cx="7946289" cy="403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6172200"/>
            <a:ext cx="6400800" cy="33746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* Per 100,000 </a:t>
            </a:r>
          </a:p>
        </p:txBody>
      </p:sp>
    </p:spTree>
    <p:extLst>
      <p:ext uri="{BB962C8B-B14F-4D97-AF65-F5344CB8AC3E}">
        <p14:creationId xmlns:p14="http://schemas.microsoft.com/office/powerpoint/2010/main" val="227341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56400" y="6218722"/>
            <a:ext cx="223520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11" b="1" dirty="0">
              <a:latin typeface="Arial" panose="020B0604020202020204" pitchFamily="34" charset="0"/>
            </a:endParaRP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Division of Public Health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Bureau of Communicable Diseases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STI Unit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P-00415 (11/2022)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355E3D-1350-4B5A-B587-02C95D3F3BCD}"/>
              </a:ext>
            </a:extLst>
          </p:cNvPr>
          <p:cNvSpPr txBox="1">
            <a:spLocks/>
          </p:cNvSpPr>
          <p:nvPr/>
        </p:nvSpPr>
        <p:spPr>
          <a:xfrm>
            <a:off x="228600" y="3124200"/>
            <a:ext cx="694944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in Wisconsin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7228"/>
            <a:ext cx="8267700" cy="1036637"/>
          </a:xfrm>
          <a:noFill/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cases and rates range by Wisconsin county: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1B49-7FA6-4B40-A90C-9C603BFE9EE5}"/>
              </a:ext>
            </a:extLst>
          </p:cNvPr>
          <p:cNvSpPr txBox="1"/>
          <p:nvPr/>
        </p:nvSpPr>
        <p:spPr>
          <a:xfrm>
            <a:off x="5475890" y="1435634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85B0C-1F67-411A-9095-4587A2B15ADA}"/>
              </a:ext>
            </a:extLst>
          </p:cNvPr>
          <p:cNvSpPr txBox="1"/>
          <p:nvPr/>
        </p:nvSpPr>
        <p:spPr>
          <a:xfrm>
            <a:off x="1295400" y="138287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DDCF8C-D0E2-4BE8-80B9-D1DA9F67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49" y="1869530"/>
            <a:ext cx="2609731" cy="25745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2909F-EAF1-42E5-ADD4-87EC5E1736B5}"/>
              </a:ext>
            </a:extLst>
          </p:cNvPr>
          <p:cNvGrpSpPr/>
          <p:nvPr/>
        </p:nvGrpSpPr>
        <p:grpSpPr>
          <a:xfrm>
            <a:off x="5810944" y="4953000"/>
            <a:ext cx="1862526" cy="1219200"/>
            <a:chOff x="6689368" y="4314345"/>
            <a:chExt cx="1913696" cy="12837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D3AD6C-FBC0-4B2C-85EF-064559DD7482}"/>
                </a:ext>
              </a:extLst>
            </p:cNvPr>
            <p:cNvSpPr txBox="1"/>
            <p:nvPr/>
          </p:nvSpPr>
          <p:spPr>
            <a:xfrm>
              <a:off x="6689368" y="4314345"/>
              <a:ext cx="1913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Syphilis rate range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09C1B6-837E-4557-B7AB-ACE9CE0F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8078" y="4683677"/>
              <a:ext cx="1343024" cy="914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FD6486-EDB8-4EAA-AA76-4BA74244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6" y="1869530"/>
            <a:ext cx="2769755" cy="27304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5B5228C-C3AA-4B83-84E6-D7BFB01629E0}"/>
              </a:ext>
            </a:extLst>
          </p:cNvPr>
          <p:cNvGrpSpPr/>
          <p:nvPr/>
        </p:nvGrpSpPr>
        <p:grpSpPr>
          <a:xfrm>
            <a:off x="1404288" y="4775213"/>
            <a:ext cx="1913696" cy="1547452"/>
            <a:chOff x="1404288" y="4775213"/>
            <a:chExt cx="1913696" cy="15474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CD4950-C37A-4E0C-A923-3BDB3E8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3702" y="5198715"/>
              <a:ext cx="1453845" cy="11239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0DB3FF-38D6-4988-A54D-6E118AF4F223}"/>
                </a:ext>
              </a:extLst>
            </p:cNvPr>
            <p:cNvSpPr txBox="1"/>
            <p:nvPr/>
          </p:nvSpPr>
          <p:spPr>
            <a:xfrm>
              <a:off x="1404288" y="4775213"/>
              <a:ext cx="1913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Syphilis case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2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D423-AB6F-4FCE-BF56-2E07F66B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7136"/>
            <a:ext cx="8763000" cy="1224464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Sawyer County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higher syphilis diagnosis rate than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Milwaukee County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2021.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syphilis diagnoses per 100,000 people by county of residence, Wisconsin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7E469-71DD-427D-A496-B2D3B4152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46837"/>
            <a:ext cx="2133600" cy="365125"/>
          </a:xfrm>
        </p:spPr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26C82C-7625-4AD1-8C23-DF5EA9D78C0D}"/>
              </a:ext>
            </a:extLst>
          </p:cNvPr>
          <p:cNvGraphicFramePr>
            <a:graphicFrameLocks/>
          </p:cNvGraphicFramePr>
          <p:nvPr/>
        </p:nvGraphicFramePr>
        <p:xfrm>
          <a:off x="228600" y="16764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67EF81-1DC5-44A8-9398-5CD4FEC61D46}"/>
              </a:ext>
            </a:extLst>
          </p:cNvPr>
          <p:cNvGraphicFramePr>
            <a:graphicFrameLocks noGrp="1"/>
          </p:cNvGraphicFramePr>
          <p:nvPr/>
        </p:nvGraphicFramePr>
        <p:xfrm>
          <a:off x="6959600" y="1562466"/>
          <a:ext cx="1727200" cy="3604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83557719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268830772"/>
                    </a:ext>
                  </a:extLst>
                </a:gridCol>
              </a:tblGrid>
              <a:tr h="3581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Counties with Zero Syphilis Case Reported in 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966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Polk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046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Pepin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4197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4026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Buffalo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6053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Lafayette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419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Iowa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8812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Vilas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111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0334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Lincoln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30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Langlade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47607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Iron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69176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Forest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8471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Florence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9962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Shawano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34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Menominee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3501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Marquette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020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E8FC-43EA-4A38-B4D3-DB41D841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24477"/>
            <a:ext cx="8953500" cy="965201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rate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doubled in 2021 in Wisconsin.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of Syphilis </a:t>
            </a:r>
            <a:r>
              <a:rPr lang="en-US" sz="20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 100,000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Wisconsin 2012–2021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034BF-7E06-442E-930A-6429FA6CC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265A0A-51F9-4E3A-B2BE-FC4357A34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303836"/>
              </p:ext>
            </p:extLst>
          </p:nvPr>
        </p:nvGraphicFramePr>
        <p:xfrm>
          <a:off x="383219" y="1600200"/>
          <a:ext cx="8303581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3FF517-4240-455E-A550-6E05610EE830}"/>
              </a:ext>
            </a:extLst>
          </p:cNvPr>
          <p:cNvSpPr txBox="1"/>
          <p:nvPr/>
        </p:nvSpPr>
        <p:spPr>
          <a:xfrm>
            <a:off x="2590800" y="1981200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9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98.5% increase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9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cases </a:t>
            </a:r>
            <a:r>
              <a:rPr lang="en-US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dirty="0">
                <a:solidFill>
                  <a:srgbClr val="0069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doubled in 2021</a:t>
            </a:r>
          </a:p>
        </p:txBody>
      </p:sp>
    </p:spTree>
    <p:extLst>
      <p:ext uri="{BB962C8B-B14F-4D97-AF65-F5344CB8AC3E}">
        <p14:creationId xmlns:p14="http://schemas.microsoft.com/office/powerpoint/2010/main" val="3037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2727-ECC9-47F1-B48A-3BB6E276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799"/>
            <a:ext cx="8229600" cy="1574801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Southeastern Region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syphilis rate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Wisconsin.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syphilis diagnoses per 100,000 people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egion of residence, Wisconsin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CBCB-5EB8-454B-8C63-9C7670BB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A21317-035B-4999-940A-0C783A34CB3B}"/>
              </a:ext>
            </a:extLst>
          </p:cNvPr>
          <p:cNvGraphicFramePr>
            <a:graphicFrameLocks/>
          </p:cNvGraphicFramePr>
          <p:nvPr/>
        </p:nvGraphicFramePr>
        <p:xfrm>
          <a:off x="457200" y="22860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954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94" y="182973"/>
            <a:ext cx="8696325" cy="1580253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aged 25–29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primary and secondary syphilis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2021.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syphilis rates per 100,000 people by age Wisconsin: 2017–2021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59EDC-E8A1-41EB-885C-0DF81609E0E3}"/>
              </a:ext>
            </a:extLst>
          </p:cNvPr>
          <p:cNvSpPr/>
          <p:nvPr/>
        </p:nvSpPr>
        <p:spPr>
          <a:xfrm>
            <a:off x="6431882" y="2931024"/>
            <a:ext cx="2611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20-24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3EA28-F88D-4BEF-9104-CEED227CCBDC}"/>
              </a:ext>
            </a:extLst>
          </p:cNvPr>
          <p:cNvSpPr/>
          <p:nvPr/>
        </p:nvSpPr>
        <p:spPr>
          <a:xfrm>
            <a:off x="6850095" y="4419600"/>
            <a:ext cx="1684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15-19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90266-560C-4297-923F-FC57DD8E9DA8}"/>
              </a:ext>
            </a:extLst>
          </p:cNvPr>
          <p:cNvSpPr/>
          <p:nvPr/>
        </p:nvSpPr>
        <p:spPr>
          <a:xfrm>
            <a:off x="6920598" y="1864638"/>
            <a:ext cx="186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25-29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F4724-49F9-4506-B384-0B7414F05887}"/>
              </a:ext>
            </a:extLst>
          </p:cNvPr>
          <p:cNvSpPr/>
          <p:nvPr/>
        </p:nvSpPr>
        <p:spPr>
          <a:xfrm>
            <a:off x="6460352" y="3477683"/>
            <a:ext cx="2392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40-49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0855C-A374-4FDC-8C78-1C444601983F}"/>
              </a:ext>
            </a:extLst>
          </p:cNvPr>
          <p:cNvSpPr/>
          <p:nvPr/>
        </p:nvSpPr>
        <p:spPr>
          <a:xfrm>
            <a:off x="6541080" y="2444276"/>
            <a:ext cx="2392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AA5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400" b="1" dirty="0">
                <a:solidFill>
                  <a:srgbClr val="C4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AA5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30-39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B2850F-A278-4702-A5F6-3F5F0FB52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69753"/>
              </p:ext>
            </p:extLst>
          </p:nvPr>
        </p:nvGraphicFramePr>
        <p:xfrm>
          <a:off x="377132" y="1864638"/>
          <a:ext cx="6581820" cy="421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34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242744"/>
            <a:ext cx="8696325" cy="1428612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people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primary and secondary syphilis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2021.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syphilis rates per 100,000 people by race and ethnicity, Wisconsin: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41539" y="192560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377891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1837" y="472498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endParaRPr lang="en-US" sz="2400" dirty="0">
              <a:solidFill>
                <a:srgbClr val="8B450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5890" y="5004489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A6E2DA-5BDC-4C69-90C7-CD701790B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6934"/>
              </p:ext>
            </p:extLst>
          </p:nvPr>
        </p:nvGraphicFramePr>
        <p:xfrm>
          <a:off x="535940" y="1583731"/>
          <a:ext cx="670305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10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242743"/>
            <a:ext cx="8696325" cy="1469647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syphilis rate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increased more for women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2020–2021.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syphilis rates per 100,000 people by sex at birth, Wisconsin: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C2DFE-3D80-40C0-BC48-1440CAA0BCB8}"/>
              </a:ext>
            </a:extLst>
          </p:cNvPr>
          <p:cNvSpPr txBox="1"/>
          <p:nvPr/>
        </p:nvSpPr>
        <p:spPr>
          <a:xfrm>
            <a:off x="7533268" y="4034357"/>
            <a:ext cx="1219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7EA2C-2A58-4F95-A2FA-F7444FAE0426}"/>
              </a:ext>
            </a:extLst>
          </p:cNvPr>
          <p:cNvSpPr txBox="1"/>
          <p:nvPr/>
        </p:nvSpPr>
        <p:spPr>
          <a:xfrm>
            <a:off x="7533268" y="2343673"/>
            <a:ext cx="90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6BFF38-8EB5-4395-8725-BE56AC12C478}"/>
              </a:ext>
            </a:extLst>
          </p:cNvPr>
          <p:cNvGraphicFramePr>
            <a:graphicFrameLocks/>
          </p:cNvGraphicFramePr>
          <p:nvPr/>
        </p:nvGraphicFramePr>
        <p:xfrm>
          <a:off x="391533" y="2049332"/>
          <a:ext cx="7228467" cy="407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24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56400" y="6218722"/>
            <a:ext cx="223520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11" b="1" dirty="0">
              <a:latin typeface="Arial" panose="020B0604020202020204" pitchFamily="34" charset="0"/>
            </a:endParaRP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Division of Public Health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Bureau of Communicable Diseases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STI Unit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P-00415 (11/2022)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355E3D-1350-4B5A-B587-02C95D3F3BCD}"/>
              </a:ext>
            </a:extLst>
          </p:cNvPr>
          <p:cNvSpPr txBox="1">
            <a:spLocks/>
          </p:cNvSpPr>
          <p:nvPr/>
        </p:nvSpPr>
        <p:spPr>
          <a:xfrm>
            <a:off x="228600" y="3124200"/>
            <a:ext cx="694944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in Milwaukee County</a:t>
            </a:r>
          </a:p>
        </p:txBody>
      </p:sp>
    </p:spTree>
    <p:extLst>
      <p:ext uri="{BB962C8B-B14F-4D97-AF65-F5344CB8AC3E}">
        <p14:creationId xmlns:p14="http://schemas.microsoft.com/office/powerpoint/2010/main" val="183246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914400"/>
          </a:xfrm>
          <a:noFill/>
        </p:spPr>
        <p:txBody>
          <a:bodyPr/>
          <a:lstStyle/>
          <a:p>
            <a:pPr algn="l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447800"/>
            <a:ext cx="8153400" cy="34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9875" anchor="ctr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Sexually transmitted infections surveillance data is collected systematically for the purpose of monitoring the frequency and distribution of STIs in the Wisconsin population.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analysis examines the trends in reportable STIs in Wisconsin to identify problem areas and allocate resources for effective  STI interventions.</a:t>
            </a:r>
          </a:p>
          <a:p>
            <a:pPr marL="0" indent="0"/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state, cases from the Department of Corrections, and unknown states are not included.</a:t>
            </a:r>
          </a:p>
        </p:txBody>
      </p:sp>
    </p:spTree>
    <p:extLst>
      <p:ext uri="{BB962C8B-B14F-4D97-AF65-F5344CB8AC3E}">
        <p14:creationId xmlns:p14="http://schemas.microsoft.com/office/powerpoint/2010/main" val="1810293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A81-C3C8-4157-8672-3C3D046F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73"/>
            <a:ext cx="8229600" cy="1531027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Milwaukee County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 of all syphilis cases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in Wisconsin in 2021.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syphilis cases reported in Wisconsin,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6CE04-BC2C-4EEE-8A14-8F5AAEC1D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41E6DB-E6CD-48F6-85ED-F7FBAB6CC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76313"/>
              </p:ext>
            </p:extLst>
          </p:nvPr>
        </p:nvGraphicFramePr>
        <p:xfrm>
          <a:off x="685800" y="20574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24D4C4-7038-4BC3-8A0F-1DF1A33C6240}"/>
              </a:ext>
            </a:extLst>
          </p:cNvPr>
          <p:cNvSpPr txBox="1"/>
          <p:nvPr/>
        </p:nvSpPr>
        <p:spPr>
          <a:xfrm>
            <a:off x="6769963" y="38297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Milwaukee County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B74F6-4130-4839-99B2-69306D8FDDF7}"/>
              </a:ext>
            </a:extLst>
          </p:cNvPr>
          <p:cNvSpPr txBox="1"/>
          <p:nvPr/>
        </p:nvSpPr>
        <p:spPr>
          <a:xfrm>
            <a:off x="1231037" y="38297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Counties</a:t>
            </a:r>
          </a:p>
        </p:txBody>
      </p:sp>
    </p:spTree>
    <p:extLst>
      <p:ext uri="{BB962C8B-B14F-4D97-AF65-F5344CB8AC3E}">
        <p14:creationId xmlns:p14="http://schemas.microsoft.com/office/powerpoint/2010/main" val="376951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6C50-065E-4598-900D-8E18316C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74" y="211846"/>
            <a:ext cx="8370652" cy="150082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diagnosis rate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Milwaukee County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129%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2020–2021.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syphilis diagnoses per 100,000 people, Milwaukee County 2012–2021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2D4D2-12CD-44F2-973F-33343433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101740-4B1B-4D56-901E-5FF0936A7E40}"/>
              </a:ext>
            </a:extLst>
          </p:cNvPr>
          <p:cNvGraphicFramePr>
            <a:graphicFrameLocks/>
          </p:cNvGraphicFramePr>
          <p:nvPr/>
        </p:nvGraphicFramePr>
        <p:xfrm>
          <a:off x="468549" y="1678619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05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9949" y="229033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3CCF183-0263-4720-A783-7F231248D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283316"/>
              </p:ext>
            </p:extLst>
          </p:nvPr>
        </p:nvGraphicFramePr>
        <p:xfrm>
          <a:off x="990600" y="2234756"/>
          <a:ext cx="6019800" cy="378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D2F505-34C4-4066-AED1-2909B0EED688}"/>
              </a:ext>
            </a:extLst>
          </p:cNvPr>
          <p:cNvSpPr txBox="1"/>
          <p:nvPr/>
        </p:nvSpPr>
        <p:spPr>
          <a:xfrm>
            <a:off x="7010400" y="365337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E1BD9D6-D941-4974-ABD0-2507D41AA4FB}"/>
              </a:ext>
            </a:extLst>
          </p:cNvPr>
          <p:cNvSpPr txBox="1"/>
          <p:nvPr/>
        </p:nvSpPr>
        <p:spPr>
          <a:xfrm>
            <a:off x="6761703" y="3959911"/>
            <a:ext cx="2382297" cy="365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(220% increase)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24C418D-77F0-4D13-B77B-04AD9A1970E9}"/>
              </a:ext>
            </a:extLst>
          </p:cNvPr>
          <p:cNvSpPr txBox="1"/>
          <p:nvPr/>
        </p:nvSpPr>
        <p:spPr>
          <a:xfrm>
            <a:off x="6533103" y="1870376"/>
            <a:ext cx="2134647" cy="2632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(95% increase)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4AD01-3123-4735-9D61-6EC3080620D6}"/>
              </a:ext>
            </a:extLst>
          </p:cNvPr>
          <p:cNvSpPr txBox="1"/>
          <p:nvPr/>
        </p:nvSpPr>
        <p:spPr>
          <a:xfrm>
            <a:off x="297264" y="139989"/>
            <a:ext cx="87705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syphilis rate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increased more for women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 to 2021.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syphilis rates per 100,000 people by sex at birth Wisconsin, 2017–2021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3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00FB-42B1-4EAF-867A-6623D1E0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2789"/>
            <a:ext cx="8991600" cy="1524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aged 20–29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primary and secondary syphilis diagnosis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2021.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syphilis rates per 100,000 people by age Wisconsin, 2017–2021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C6A6E-B8E9-49F0-885A-403F5508F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2C289F-9C49-4F62-86EC-163B765BF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747656"/>
              </p:ext>
            </p:extLst>
          </p:nvPr>
        </p:nvGraphicFramePr>
        <p:xfrm>
          <a:off x="990600" y="2209800"/>
          <a:ext cx="6400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8D11B44-087C-4603-9129-A50EA593DBF6}"/>
              </a:ext>
            </a:extLst>
          </p:cNvPr>
          <p:cNvSpPr/>
          <p:nvPr/>
        </p:nvSpPr>
        <p:spPr>
          <a:xfrm>
            <a:off x="6144829" y="4529680"/>
            <a:ext cx="1684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Age 15–19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71F55C-ADC0-4A97-B1D0-FA4F77B1662C}"/>
              </a:ext>
            </a:extLst>
          </p:cNvPr>
          <p:cNvSpPr/>
          <p:nvPr/>
        </p:nvSpPr>
        <p:spPr>
          <a:xfrm>
            <a:off x="5470604" y="2256344"/>
            <a:ext cx="186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20–29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BA2F1-8E18-40EC-B492-57F4DFD2D283}"/>
              </a:ext>
            </a:extLst>
          </p:cNvPr>
          <p:cNvSpPr/>
          <p:nvPr/>
        </p:nvSpPr>
        <p:spPr>
          <a:xfrm>
            <a:off x="6144829" y="3755836"/>
            <a:ext cx="157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40–49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04D86-0E7C-4A6E-82E6-85E52D6D03C5}"/>
              </a:ext>
            </a:extLst>
          </p:cNvPr>
          <p:cNvSpPr/>
          <p:nvPr/>
        </p:nvSpPr>
        <p:spPr>
          <a:xfrm>
            <a:off x="6822252" y="2584180"/>
            <a:ext cx="157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30–39</a:t>
            </a:r>
          </a:p>
        </p:txBody>
      </p:sp>
    </p:spTree>
    <p:extLst>
      <p:ext uri="{BB962C8B-B14F-4D97-AF65-F5344CB8AC3E}">
        <p14:creationId xmlns:p14="http://schemas.microsoft.com/office/powerpoint/2010/main" val="405256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531-BC9B-4E41-A8A0-0400F08D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1371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people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primary and secondary syphilis diagnosis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2021.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primary and secondary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yphilis rates per 100,000 people by race and ethnicity, Wisconsin: 2017–2021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F766-E753-4549-BD62-EDE680F7F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AF2C75-633F-4337-8B84-7AD7A1629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632834"/>
              </p:ext>
            </p:extLst>
          </p:nvPr>
        </p:nvGraphicFramePr>
        <p:xfrm>
          <a:off x="1371599" y="2057400"/>
          <a:ext cx="606270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00EC36-5770-452E-8F34-A160C13C9807}"/>
              </a:ext>
            </a:extLst>
          </p:cNvPr>
          <p:cNvSpPr txBox="1"/>
          <p:nvPr/>
        </p:nvSpPr>
        <p:spPr>
          <a:xfrm>
            <a:off x="5867400" y="356930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race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804FCE5-26EF-4118-A0D5-E784A39B75B1}"/>
              </a:ext>
            </a:extLst>
          </p:cNvPr>
          <p:cNvSpPr txBox="1"/>
          <p:nvPr/>
        </p:nvSpPr>
        <p:spPr>
          <a:xfrm>
            <a:off x="6400800" y="1931910"/>
            <a:ext cx="2438400" cy="618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(246% increase)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0E246-8A03-4F79-845D-6250DEBED8AC}"/>
              </a:ext>
            </a:extLst>
          </p:cNvPr>
          <p:cNvSpPr/>
          <p:nvPr/>
        </p:nvSpPr>
        <p:spPr>
          <a:xfrm>
            <a:off x="6732041" y="2621757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6BAC7-2264-4649-8ACB-945F45C3BD2E}"/>
              </a:ext>
            </a:extLst>
          </p:cNvPr>
          <p:cNvSpPr/>
          <p:nvPr/>
        </p:nvSpPr>
        <p:spPr>
          <a:xfrm>
            <a:off x="7278515" y="4947883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930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410"/>
            <a:ext cx="8458200" cy="1711189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new syphilis diagnoses were identified in six zip codes in Milwaukee County (53206, 53208, 53209, 53210, 53215, 53218).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syphilis cases by Zip code, Milwaukee County: 2021 (n=1,043)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914A8-7A62-4FD0-A7D7-8EEABE1E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76025"/>
            <a:ext cx="3429000" cy="4663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7AD7E1-1B72-4BE4-88F3-BF8D7DCB7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57400"/>
            <a:ext cx="16859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150F-5671-456F-9F12-40BEF85F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14085"/>
            <a:ext cx="8686800" cy="1193801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cases increased 129% in Milwaukee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2021 from 2020.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of syphilis cases, Milwaukee and Non-Milwaukee County: 2012–2021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3DADC-398C-4A3A-BC81-72DF07C2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98FFB5-272D-4201-8C7F-47E52C8A56AC}"/>
              </a:ext>
            </a:extLst>
          </p:cNvPr>
          <p:cNvGraphicFramePr>
            <a:graphicFrameLocks/>
          </p:cNvGraphicFramePr>
          <p:nvPr/>
        </p:nvGraphicFramePr>
        <p:xfrm>
          <a:off x="228600" y="1981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5946616E-8514-4E1A-9494-DE710B130311}"/>
              </a:ext>
            </a:extLst>
          </p:cNvPr>
          <p:cNvSpPr txBox="1"/>
          <p:nvPr/>
        </p:nvSpPr>
        <p:spPr>
          <a:xfrm>
            <a:off x="7621675" y="3771900"/>
            <a:ext cx="15240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(60% </a:t>
            </a:r>
          </a:p>
          <a:p>
            <a:pPr algn="ctr"/>
            <a:r>
              <a:rPr lang="en-US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F857B1E-8315-4878-921C-AFEB278628F1}"/>
              </a:ext>
            </a:extLst>
          </p:cNvPr>
          <p:cNvSpPr txBox="1"/>
          <p:nvPr/>
        </p:nvSpPr>
        <p:spPr>
          <a:xfrm>
            <a:off x="5562600" y="1948543"/>
            <a:ext cx="25146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(129% Increase)</a:t>
            </a:r>
          </a:p>
        </p:txBody>
      </p:sp>
    </p:spTree>
    <p:extLst>
      <p:ext uri="{BB962C8B-B14F-4D97-AF65-F5344CB8AC3E}">
        <p14:creationId xmlns:p14="http://schemas.microsoft.com/office/powerpoint/2010/main" val="30148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96325" cy="1036637"/>
          </a:xfrm>
          <a:noFill/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Milwaukee County vs. rest of Wisconsin, 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 cases by stage: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416923"/>
              </p:ext>
            </p:extLst>
          </p:nvPr>
        </p:nvGraphicFramePr>
        <p:xfrm>
          <a:off x="573808" y="1624407"/>
          <a:ext cx="7960592" cy="477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53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381000" y="3581400"/>
            <a:ext cx="6400800" cy="762000"/>
          </a:xfrm>
          <a:noFill/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73825"/>
            <a:ext cx="533400" cy="307975"/>
          </a:xfrm>
        </p:spPr>
        <p:txBody>
          <a:bodyPr/>
          <a:lstStyle/>
          <a:p>
            <a:pPr>
              <a:defRPr/>
            </a:pPr>
            <a:fld id="{ED57BF76-1942-4EFE-AA29-82442E406BA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43" y="0"/>
            <a:ext cx="8229600" cy="1155639"/>
          </a:xfrm>
        </p:spPr>
        <p:txBody>
          <a:bodyPr>
            <a:noAutofit/>
          </a:bodyPr>
          <a:lstStyle/>
          <a:p>
            <a:pPr algn="l"/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Gonorrhea—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ates of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eported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 by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tate, United States and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erritories, 2011 and 2020</a:t>
            </a:r>
          </a:p>
        </p:txBody>
      </p:sp>
      <p:pic>
        <p:nvPicPr>
          <p:cNvPr id="3" name="Picture 1" descr="United States map showing rates of reported gonorrhea cases by state and territory of residence from 2011 to 2020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200" y="1873250"/>
            <a:ext cx="7708900" cy="321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>
                <a:solidFill>
                  <a:schemeClr val="bg1"/>
                </a:solidFill>
              </a:rPr>
              <a:t>* Per 100,000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988"/>
            <a:ext cx="8686800" cy="914400"/>
          </a:xfrm>
          <a:noFill/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surveillance data should be interpreted with caution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835032"/>
            <a:ext cx="8077200" cy="41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9875" anchor="ctr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data may be underreported, unevenly reported, and incomplete.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that impact the completeness and accuracy of STI data include: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and capacity of STI screening by health care providers.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providers’ compliance with case reporting.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and promptness of case reporting.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may have influenced the number of cases diagnosed and reported in 2020 and 2021. </a:t>
            </a:r>
          </a:p>
        </p:txBody>
      </p:sp>
    </p:spTree>
    <p:extLst>
      <p:ext uri="{BB962C8B-B14F-4D97-AF65-F5344CB8AC3E}">
        <p14:creationId xmlns:p14="http://schemas.microsoft.com/office/powerpoint/2010/main" val="1254199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168"/>
            <a:ext cx="9144000" cy="2126187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gonorrhea rate is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in those 20–24 years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age groups saw a decrease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number of case from 2020–2021.</a:t>
            </a:r>
            <a:b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gonorrhea diagnoses per 100,000 people by age at diagnosis, Wisconsin,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00B50FD-52D1-4FB9-A176-02E6699CD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429028"/>
              </p:ext>
            </p:extLst>
          </p:nvPr>
        </p:nvGraphicFramePr>
        <p:xfrm>
          <a:off x="380999" y="2133600"/>
          <a:ext cx="700868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D5838F5-2FB2-4413-878F-888AB339833F}"/>
              </a:ext>
            </a:extLst>
          </p:cNvPr>
          <p:cNvSpPr/>
          <p:nvPr/>
        </p:nvSpPr>
        <p:spPr>
          <a:xfrm>
            <a:off x="7355703" y="2304598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20-24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CAD70-BAF1-4829-B390-3DA11E252DF8}"/>
              </a:ext>
            </a:extLst>
          </p:cNvPr>
          <p:cNvSpPr/>
          <p:nvPr/>
        </p:nvSpPr>
        <p:spPr>
          <a:xfrm>
            <a:off x="7355703" y="2803015"/>
            <a:ext cx="1505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15-19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C4308-836A-4007-B05E-339FA3FC066A}"/>
              </a:ext>
            </a:extLst>
          </p:cNvPr>
          <p:cNvSpPr/>
          <p:nvPr/>
        </p:nvSpPr>
        <p:spPr>
          <a:xfrm>
            <a:off x="7313647" y="3261076"/>
            <a:ext cx="167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25-29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2D84C-6A01-4169-AB1A-0AA6ABEE1F00}"/>
              </a:ext>
            </a:extLst>
          </p:cNvPr>
          <p:cNvSpPr/>
          <p:nvPr/>
        </p:nvSpPr>
        <p:spPr>
          <a:xfrm>
            <a:off x="7355702" y="4880520"/>
            <a:ext cx="1492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40-49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820C1B-317B-4DCE-AC01-9FB83EE52100}"/>
              </a:ext>
            </a:extLst>
          </p:cNvPr>
          <p:cNvSpPr/>
          <p:nvPr/>
        </p:nvSpPr>
        <p:spPr>
          <a:xfrm>
            <a:off x="7384600" y="3759493"/>
            <a:ext cx="1492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30-39</a:t>
            </a:r>
          </a:p>
        </p:txBody>
      </p:sp>
    </p:spTree>
    <p:extLst>
      <p:ext uri="{BB962C8B-B14F-4D97-AF65-F5344CB8AC3E}">
        <p14:creationId xmlns:p14="http://schemas.microsoft.com/office/powerpoint/2010/main" val="2242015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7" y="21288"/>
            <a:ext cx="8696325" cy="1772576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gonorrhea rate of reported cases in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is 1.5 times more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in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Wisconsin. </a:t>
            </a:r>
            <a:b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gonorrhea diagnoses per 100,000 people by sex at birth, Wisconsin: 2017–2021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2D1F6-BCDB-4D24-BD73-BE721D7D74D8}"/>
              </a:ext>
            </a:extLst>
          </p:cNvPr>
          <p:cNvSpPr/>
          <p:nvPr/>
        </p:nvSpPr>
        <p:spPr>
          <a:xfrm>
            <a:off x="7470544" y="3154667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ECD72-7BDC-4CAE-B9CD-78BDE151C377}"/>
              </a:ext>
            </a:extLst>
          </p:cNvPr>
          <p:cNvSpPr/>
          <p:nvPr/>
        </p:nvSpPr>
        <p:spPr>
          <a:xfrm>
            <a:off x="7470544" y="2547495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F28B55-1E44-4214-B617-0546C7E02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149563"/>
              </p:ext>
            </p:extLst>
          </p:nvPr>
        </p:nvGraphicFramePr>
        <p:xfrm>
          <a:off x="533400" y="23622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762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98610"/>
            <a:ext cx="8458200" cy="213979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people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gonorrhea in Wisconsin, the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increased most (41%)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 2021.</a:t>
            </a:r>
            <a:b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gonorrhea diagnoses per 100,000 people by race and ethnicity Wisconsin,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06594"/>
              </p:ext>
            </p:extLst>
          </p:nvPr>
        </p:nvGraphicFramePr>
        <p:xfrm>
          <a:off x="381001" y="2362200"/>
          <a:ext cx="7158416" cy="349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5BD8238-C136-4608-B7E5-35921FFC1C4A}"/>
              </a:ext>
            </a:extLst>
          </p:cNvPr>
          <p:cNvSpPr/>
          <p:nvPr/>
        </p:nvSpPr>
        <p:spPr>
          <a:xfrm>
            <a:off x="7757447" y="4911858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ACE5F-F158-42BD-91B0-27472E680AE9}"/>
              </a:ext>
            </a:extLst>
          </p:cNvPr>
          <p:cNvSpPr/>
          <p:nvPr/>
        </p:nvSpPr>
        <p:spPr>
          <a:xfrm>
            <a:off x="7710597" y="5142691"/>
            <a:ext cx="1106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BE07C-0A4A-47A0-8D6A-25EF21EF5145}"/>
              </a:ext>
            </a:extLst>
          </p:cNvPr>
          <p:cNvSpPr/>
          <p:nvPr/>
        </p:nvSpPr>
        <p:spPr>
          <a:xfrm>
            <a:off x="6815982" y="4242444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</a:t>
            </a:r>
          </a:p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2400" b="1" dirty="0">
              <a:solidFill>
                <a:srgbClr val="207C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28A271-1F92-408A-8DD4-61555F7246B3}"/>
              </a:ext>
            </a:extLst>
          </p:cNvPr>
          <p:cNvSpPr/>
          <p:nvPr/>
        </p:nvSpPr>
        <p:spPr>
          <a:xfrm>
            <a:off x="7775725" y="2579448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324208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9662"/>
            <a:ext cx="8458200" cy="212378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Southeastern Region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rate of gonorrhea</a:t>
            </a:r>
            <a:r>
              <a:rPr lang="en-US" sz="3200" b="1" dirty="0">
                <a:solidFill>
                  <a:srgbClr val="757D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state although the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region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the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increase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gonorrhea diagnoses per 100,000 people by region of residence Wisconsin: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9D93B3-29D0-4830-95F4-D4B029B99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242733"/>
              </p:ext>
            </p:extLst>
          </p:nvPr>
        </p:nvGraphicFramePr>
        <p:xfrm>
          <a:off x="362579" y="2084474"/>
          <a:ext cx="7118600" cy="427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5506BA8-7871-4BA9-AB50-57A2052781DC}"/>
              </a:ext>
            </a:extLst>
          </p:cNvPr>
          <p:cNvSpPr/>
          <p:nvPr/>
        </p:nvSpPr>
        <p:spPr>
          <a:xfrm>
            <a:off x="7138612" y="4469854"/>
            <a:ext cx="200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Northeastern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36099A-D6A5-448D-8310-3D501B543138}"/>
              </a:ext>
            </a:extLst>
          </p:cNvPr>
          <p:cNvSpPr/>
          <p:nvPr/>
        </p:nvSpPr>
        <p:spPr>
          <a:xfrm>
            <a:off x="7078897" y="2111430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Southeastern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CB726A-F504-4914-A847-2DCC486CB77D}"/>
              </a:ext>
            </a:extLst>
          </p:cNvPr>
          <p:cNvSpPr/>
          <p:nvPr/>
        </p:nvSpPr>
        <p:spPr>
          <a:xfrm>
            <a:off x="7162800" y="4796135"/>
            <a:ext cx="127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CEC36F-3E09-4F93-A35E-B4EBCD523914}"/>
              </a:ext>
            </a:extLst>
          </p:cNvPr>
          <p:cNvSpPr/>
          <p:nvPr/>
        </p:nvSpPr>
        <p:spPr>
          <a:xfrm>
            <a:off x="7118628" y="51009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1A72F8-7FC4-401F-80B7-1E6E8BC3F571}"/>
              </a:ext>
            </a:extLst>
          </p:cNvPr>
          <p:cNvSpPr/>
          <p:nvPr/>
        </p:nvSpPr>
        <p:spPr>
          <a:xfrm>
            <a:off x="7010400" y="400818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</a:p>
        </p:txBody>
      </p:sp>
    </p:spTree>
    <p:extLst>
      <p:ext uri="{BB962C8B-B14F-4D97-AF65-F5344CB8AC3E}">
        <p14:creationId xmlns:p14="http://schemas.microsoft.com/office/powerpoint/2010/main" val="3118499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381000" y="3429000"/>
            <a:ext cx="6400800" cy="1066800"/>
          </a:xfrm>
          <a:noFill/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73825"/>
            <a:ext cx="533400" cy="307975"/>
          </a:xfrm>
        </p:spPr>
        <p:txBody>
          <a:bodyPr/>
          <a:lstStyle/>
          <a:p>
            <a:pPr>
              <a:defRPr/>
            </a:pPr>
            <a:fld id="{ED57BF76-1942-4EFE-AA29-82442E406BA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22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6200"/>
            <a:ext cx="8229600" cy="1079439"/>
          </a:xfrm>
        </p:spPr>
        <p:txBody>
          <a:bodyPr>
            <a:noAutofit/>
          </a:bodyPr>
          <a:lstStyle/>
          <a:p>
            <a:pPr algn="l"/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Chlamydia—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ates of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eported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 by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tate, United States and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erritories, 2011 and 2020</a:t>
            </a:r>
          </a:p>
        </p:txBody>
      </p:sp>
      <p:pic>
        <p:nvPicPr>
          <p:cNvPr id="3" name="Picture 1" descr="United States map showing rates of reported chlamydia cases by state and territory of residence from 2011 to 2020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200" y="1873250"/>
            <a:ext cx="7708900" cy="321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803961"/>
            <a:ext cx="1143000" cy="292039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* Per 100,000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2" y="152400"/>
            <a:ext cx="8761477" cy="1530156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aged 20–24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chlamydia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reported cases in Wisconsin. 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chlamydia diagnoses per 100,000 people by age at diagnosis, Wisconsin, 2017–2021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43800" y="2308099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20–24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3800" y="31981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15–19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2840" y="3786364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25–29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82840" y="5144864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40–49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87920" y="4787500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30–39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A7F888C-A8A9-41CE-8E26-4AA8F4B9A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91192"/>
              </p:ext>
            </p:extLst>
          </p:nvPr>
        </p:nvGraphicFramePr>
        <p:xfrm>
          <a:off x="457200" y="2039920"/>
          <a:ext cx="7162800" cy="413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895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3" y="152400"/>
            <a:ext cx="8532877" cy="2101652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chlamydia in Wisconsin, the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increased more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2020–2021. 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chlamydia diagnoses per 100,000 people by sex at birth Wisconsin, 2017–2021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27C81-53FB-4D24-8499-16EDC8489A0B}"/>
              </a:ext>
            </a:extLst>
          </p:cNvPr>
          <p:cNvSpPr txBox="1"/>
          <p:nvPr/>
        </p:nvSpPr>
        <p:spPr>
          <a:xfrm>
            <a:off x="7649291" y="2621265"/>
            <a:ext cx="1191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963AA-CFCC-4F2E-A474-C08B83210EAD}"/>
              </a:ext>
            </a:extLst>
          </p:cNvPr>
          <p:cNvSpPr txBox="1"/>
          <p:nvPr/>
        </p:nvSpPr>
        <p:spPr>
          <a:xfrm>
            <a:off x="7691641" y="3944193"/>
            <a:ext cx="926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C1F379F-802F-481B-8B84-8B513DAAD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01512"/>
              </p:ext>
            </p:extLst>
          </p:nvPr>
        </p:nvGraphicFramePr>
        <p:xfrm>
          <a:off x="382523" y="2133600"/>
          <a:ext cx="730911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2258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70" y="83094"/>
            <a:ext cx="8737402" cy="2209454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people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rate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Chlamydia in Wisconsin, the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increased most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 to 2021. 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Chlamydia diagnoses per 100,000 people by race and ethnicity, Wisconsin, 2017-2021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82333" y="5307961"/>
            <a:ext cx="1180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(+12%)</a:t>
            </a:r>
          </a:p>
          <a:p>
            <a:pPr algn="ctr"/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7480" y="4545606"/>
            <a:ext cx="1529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4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(+24%) </a:t>
            </a:r>
          </a:p>
          <a:p>
            <a:pPr algn="ctr"/>
            <a:r>
              <a:rPr lang="en-US" sz="2400" b="1" dirty="0">
                <a:solidFill>
                  <a:srgbClr val="C4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4472" y="3805852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(+52%)</a:t>
            </a:r>
          </a:p>
          <a:p>
            <a:pPr algn="ctr"/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</a:t>
            </a:r>
            <a:endParaRPr lang="en-US" sz="2400" b="1" dirty="0">
              <a:solidFill>
                <a:srgbClr val="207C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6070" y="2801427"/>
            <a:ext cx="1180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(+19%)</a:t>
            </a:r>
          </a:p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0523AA-8986-446D-A9B0-D6BBB085C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83713"/>
              </p:ext>
            </p:extLst>
          </p:nvPr>
        </p:nvGraphicFramePr>
        <p:xfrm>
          <a:off x="418191" y="1981200"/>
          <a:ext cx="683161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894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404"/>
            <a:ext cx="8534400" cy="2129232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all Regions, the </a:t>
            </a:r>
            <a:r>
              <a:rPr lang="en-US" sz="32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sz="3200" b="1" i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3200" b="1" i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</a:t>
            </a:r>
            <a:r>
              <a:rPr lang="en-US" sz="32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rate of chlamydia increase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2020–2021.</a:t>
            </a:r>
            <a:b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chlamydia rate per 100,000 people by region of residence Wisconsin, 2017–2021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5B184-A062-4D13-B25A-EF498B63B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5A612F-D957-47E2-9DA6-C275DDA3D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59195"/>
              </p:ext>
            </p:extLst>
          </p:nvPr>
        </p:nvGraphicFramePr>
        <p:xfrm>
          <a:off x="470351" y="2374227"/>
          <a:ext cx="7226411" cy="401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4412728-2625-44C0-9937-658D4450EACE}"/>
              </a:ext>
            </a:extLst>
          </p:cNvPr>
          <p:cNvSpPr/>
          <p:nvPr/>
        </p:nvSpPr>
        <p:spPr>
          <a:xfrm>
            <a:off x="7220347" y="4182133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Northeastern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10D7D-FD22-4B39-A048-D73D13262B42}"/>
              </a:ext>
            </a:extLst>
          </p:cNvPr>
          <p:cNvSpPr/>
          <p:nvPr/>
        </p:nvSpPr>
        <p:spPr>
          <a:xfrm>
            <a:off x="7196091" y="3830605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B4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DE30D-1FA1-4FF9-89AE-521858644177}"/>
              </a:ext>
            </a:extLst>
          </p:cNvPr>
          <p:cNvSpPr/>
          <p:nvPr/>
        </p:nvSpPr>
        <p:spPr>
          <a:xfrm>
            <a:off x="7204801" y="297162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Southeastern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95E8C-8CD8-48F0-A146-65FEF4085265}"/>
              </a:ext>
            </a:extLst>
          </p:cNvPr>
          <p:cNvSpPr/>
          <p:nvPr/>
        </p:nvSpPr>
        <p:spPr>
          <a:xfrm>
            <a:off x="7204801" y="4494015"/>
            <a:ext cx="127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42C6D-08A6-4399-9C37-D47100A0C2B0}"/>
              </a:ext>
            </a:extLst>
          </p:cNvPr>
          <p:cNvSpPr/>
          <p:nvPr/>
        </p:nvSpPr>
        <p:spPr>
          <a:xfrm>
            <a:off x="7221520" y="48135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</a:p>
        </p:txBody>
      </p:sp>
    </p:spTree>
    <p:extLst>
      <p:ext uri="{BB962C8B-B14F-4D97-AF65-F5344CB8AC3E}">
        <p14:creationId xmlns:p14="http://schemas.microsoft.com/office/powerpoint/2010/main" val="220731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56400" y="6218722"/>
            <a:ext cx="223520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11" b="1" dirty="0">
              <a:latin typeface="Arial" panose="020B0604020202020204" pitchFamily="34" charset="0"/>
            </a:endParaRP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Division of Public Health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Bureau of Communicable Diseases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STI Unit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P-00415 (11/2022)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7A11B4-D94B-4BEA-AEC5-82CB9AD093F5}"/>
              </a:ext>
            </a:extLst>
          </p:cNvPr>
          <p:cNvSpPr txBox="1">
            <a:spLocks/>
          </p:cNvSpPr>
          <p:nvPr/>
        </p:nvSpPr>
        <p:spPr>
          <a:xfrm>
            <a:off x="152400" y="2590800"/>
            <a:ext cx="80772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Wisconsin Compare with Neighboring States? </a:t>
            </a:r>
          </a:p>
        </p:txBody>
      </p:sp>
    </p:spTree>
    <p:extLst>
      <p:ext uri="{BB962C8B-B14F-4D97-AF65-F5344CB8AC3E}">
        <p14:creationId xmlns:p14="http://schemas.microsoft.com/office/powerpoint/2010/main" val="31254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106F-909F-4438-8CBD-99F87BF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52401"/>
            <a:ext cx="8229600" cy="1208674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rates of reported cases in Wisconsin and  neighboring states: 2021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A259-ADB9-40F8-8887-D55BEF27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6F4326-5BE1-4656-82EE-037C06CA9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36518"/>
              </p:ext>
            </p:extLst>
          </p:nvPr>
        </p:nvGraphicFramePr>
        <p:xfrm>
          <a:off x="152400" y="1828800"/>
          <a:ext cx="8686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45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106F-909F-4438-8CBD-99F87BF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142"/>
            <a:ext cx="8229600" cy="914401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Gonorrhea rates of reported cases in Wisconsin and  neighboring states: 2021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A259-ADB9-40F8-8887-D55BEF27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81EAE2-6238-49D7-98EF-4C9143CE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71221"/>
              </p:ext>
            </p:extLst>
          </p:nvPr>
        </p:nvGraphicFramePr>
        <p:xfrm>
          <a:off x="228600" y="1719763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00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A259-ADB9-40F8-8887-D55BEF27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11832-5682-4ECD-B0C9-E07F30785ECE}"/>
              </a:ext>
            </a:extLst>
          </p:cNvPr>
          <p:cNvSpPr txBox="1">
            <a:spLocks/>
          </p:cNvSpPr>
          <p:nvPr/>
        </p:nvSpPr>
        <p:spPr>
          <a:xfrm>
            <a:off x="304800" y="81549"/>
            <a:ext cx="8763000" cy="1671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and secondary syphilis rates of reported cases in Wisconsin and neighboring states: 2021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EDFD37-84BB-42A7-B0A7-89F83F6CD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558408"/>
              </p:ext>
            </p:extLst>
          </p:nvPr>
        </p:nvGraphicFramePr>
        <p:xfrm>
          <a:off x="533400" y="20574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506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56400" y="6218722"/>
            <a:ext cx="223520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11" b="1" dirty="0">
              <a:latin typeface="Arial" panose="020B0604020202020204" pitchFamily="34" charset="0"/>
            </a:endParaRP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Division of Public Health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Bureau of Communicable Diseases 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STI Unit</a:t>
            </a:r>
          </a:p>
          <a:p>
            <a:pPr algn="r"/>
            <a:r>
              <a:rPr lang="en-US" altLang="en-US" sz="711" dirty="0">
                <a:latin typeface="Arial" panose="020B0604020202020204" pitchFamily="34" charset="0"/>
              </a:rPr>
              <a:t>P-00415 (11/2022)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BC3E7BA-B5B4-424C-B1D0-41AEFB3A83EA}"/>
              </a:ext>
            </a:extLst>
          </p:cNvPr>
          <p:cNvSpPr txBox="1">
            <a:spLocks/>
          </p:cNvSpPr>
          <p:nvPr/>
        </p:nvSpPr>
        <p:spPr>
          <a:xfrm>
            <a:off x="228600" y="3443235"/>
            <a:ext cx="694944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4000" b="0" kern="1200" cap="none" spc="5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Wisconsin STI Trends</a:t>
            </a:r>
          </a:p>
        </p:txBody>
      </p:sp>
    </p:spTree>
    <p:extLst>
      <p:ext uri="{BB962C8B-B14F-4D97-AF65-F5344CB8AC3E}">
        <p14:creationId xmlns:p14="http://schemas.microsoft.com/office/powerpoint/2010/main" val="604113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IV Partner Services (PS)  Annual Update Meeting  June 2016&amp;quot;&quot;/&gt;&lt;property id=&quot;20307&quot; value=&quot;401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515&quot;/&gt;&lt;/object&gt;&lt;object type=&quot;3&quot; unique_id=&quot;10006&quot;&gt;&lt;property id=&quot;20148&quot; value=&quot;5&quot;/&gt;&lt;property id=&quot;20300&quot; value=&quot;Slide 4 - &amp;quot;Group Guidelines&amp;quot;&quot;/&gt;&lt;property id=&quot;20307&quot; value=&quot;513&quot;/&gt;&lt;/object&gt;&lt;object type=&quot;3&quot; unique_id=&quot;10008&quot;&gt;&lt;property id=&quot;20148&quot; value=&quot;5&quot;/&gt;&lt;property id=&quot;20300&quot; value=&quot;Slide 6 - &amp;quot;Overview of 2015 HIV Partner Services Outcomes&amp;quot;&quot;/&gt;&lt;property id=&quot;20307&quot; value=&quot;428&quot;/&gt;&lt;/object&gt;&lt;object type=&quot;3&quot; unique_id=&quot;10009&quot;&gt;&lt;property id=&quot;20148&quot; value=&quot;5&quot;/&gt;&lt;property id=&quot;20300&quot; value=&quot;Slide 7 - &amp;quot;Partner Services Outcomes,  Index Cases, 2015&amp;quot;&quot;/&gt;&lt;property id=&quot;20307&quot; value=&quot;499&quot;/&gt;&lt;/object&gt;&lt;object type=&quot;3&quot; unique_id=&quot;10010&quot;&gt;&lt;property id=&quot;20148&quot; value=&quot;5&quot;/&gt;&lt;property id=&quot;20300&quot; value=&quot;Slide 8 - &amp;quot;Index Clients: By Receipt of Medical Care, Wisconsin, 2015&amp;quot;&quot;/&gt;&lt;property id=&quot;20307&quot; value=&quot;500&quot;/&gt;&lt;/object&gt;&lt;object type=&quot;3&quot; unique_id=&quot;10011&quot;&gt;&lt;property id=&quot;20148&quot; value=&quot;5&quot;/&gt;&lt;property id=&quot;20300&quot; value=&quot;Slide 9 - &amp;quot;Partner Services Outcomes, Partner Cases, 2015&amp;quot;&quot;/&gt;&lt;property id=&quot;20307&quot; value=&quot;501&quot;/&gt;&lt;/object&gt;&lt;object type=&quot;3&quot; unique_id=&quot;10012&quot;&gt;&lt;property id=&quot;20148&quot; value=&quot;5&quot;/&gt;&lt;property id=&quot;20300&quot; value=&quot;Slide 10 - &amp;quot;PS Outcomes New vs.  New to Wisconsin Index Cases, 2015&amp;quot;&quot;/&gt;&lt;property id=&quot;20307&quot; value=&quot;502&quot;/&gt;&lt;/object&gt;&lt;object type=&quot;3&quot; unique_id=&quot;10013&quot;&gt;&lt;property id=&quot;20148&quot; value=&quot;5&quot;/&gt;&lt;property id=&quot;20300&quot; value=&quot;Slide 11 - &amp;quot;Cases Declining PS by Gender, Race/Ethnicity, and Sexual Orientation&amp;quot;&quot;/&gt;&lt;property id=&quot;20307&quot; value=&quot;503&quot;/&gt;&lt;/object&gt;&lt;object type=&quot;3&quot; unique_id=&quot;10014&quot;&gt;&lt;property id=&quot;20148&quot; value=&quot;5&quot;/&gt;&lt;property id=&quot;20300&quot; value=&quot;Slide 12 - &amp;quot;Partner Services Cascade: Index Cases, Wisconsin 2012–2015&amp;quot;&quot;/&gt;&lt;property id=&quot;20307&quot; value=&quot;504&quot;/&gt;&lt;/object&gt;&lt;object type=&quot;3&quot; unique_id=&quot;10015&quot;&gt;&lt;property id=&quot;20148&quot; value=&quot;5&quot;/&gt;&lt;property id=&quot;20300&quot; value=&quot;Slide 13 - &amp;quot;Partner Services Cascade: Partner Cases, Wisconsin 2012–2015&amp;quot;&quot;/&gt;&lt;property id=&quot;20307&quot; value=&quot;505&quot;/&gt;&lt;/object&gt;&lt;object type=&quot;3&quot; unique_id=&quot;10016&quot;&gt;&lt;property id=&quot;20148&quot; value=&quot;5&quot;/&gt;&lt;property id=&quot;20300&quot; value=&quot;Slide 14 - &amp;quot;Partner Services Acceptance, Index Cases, by Year&amp;quot;&quot;/&gt;&lt;property id=&quot;20307&quot; value=&quot;506&quot;/&gt;&lt;/object&gt;&lt;object type=&quot;3&quot; unique_id=&quot;10017&quot;&gt;&lt;property id=&quot;20148&quot; value=&quot;5&quot;/&gt;&lt;property id=&quot;20300&quot; value=&quot;Slide 15 - &amp;quot;PS Activities in Fox Valley Counties (Calumet, Outagamie, and Winnebago), 2015&amp;quot;&quot;/&gt;&lt;property id=&quot;20307&quot; value=&quot;507&quot;/&gt;&lt;/object&gt;&lt;object type=&quot;3&quot; unique_id=&quot;10018&quot;&gt;&lt;property id=&quot;20148&quot; value=&quot;5&quot;/&gt;&lt;property id=&quot;20300&quot; value=&quot;Slide 16 - &amp;quot;Resources&amp;quot;&quot;/&gt;&lt;property id=&quot;20307&quot; value=&quot;508&quot;/&gt;&lt;/object&gt;&lt;object type=&quot;3&quot; unique_id=&quot;10019&quot;&gt;&lt;property id=&quot;20148&quot; value=&quot;5&quot;/&gt;&lt;property id=&quot;20300&quot; value=&quot;Slide 17 - &amp;quot;More Resources&amp;quot;&quot;/&gt;&lt;property id=&quot;20307&quot; value=&quot;509&quot;/&gt;&lt;/object&gt;&lt;object type=&quot;3&quot; unique_id=&quot;10096&quot;&gt;&lt;property id=&quot;20148&quot; value=&quot;5&quot;/&gt;&lt;property id=&quot;20300&quot; value=&quot;Slide 3 - &amp;quot;Introductions: Getting To Know You&amp;quot;&quot;/&gt;&lt;property id=&quot;20307&quot; value=&quot;516&quot;/&gt;&lt;/object&gt;&lt;object type=&quot;3&quot; unique_id=&quot;10097&quot;&gt;&lt;property id=&quot;20148&quot; value=&quot;5&quot;/&gt;&lt;property id=&quot;20300&quot; value=&quot;Slide 5 - &amp;quot;Housekeeping&amp;quot;&quot;/&gt;&lt;property id=&quot;20307&quot; value=&quot;517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inal6-ak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0080"/>
      </a:accent1>
      <a:accent2>
        <a:srgbClr val="0033A1"/>
      </a:accent2>
      <a:accent3>
        <a:srgbClr val="2A5934"/>
      </a:accent3>
      <a:accent4>
        <a:srgbClr val="207C88"/>
      </a:accent4>
      <a:accent5>
        <a:srgbClr val="52057F"/>
      </a:accent5>
      <a:accent6>
        <a:srgbClr val="4F5A65"/>
      </a:accent6>
      <a:hlink>
        <a:srgbClr val="0652DD"/>
      </a:hlink>
      <a:folHlink>
        <a:srgbClr val="AA00AA"/>
      </a:folHlink>
    </a:clrScheme>
    <a:fontScheme name="DHS 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1E240-FDFC-4417-B4D2-70F389E922C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116C03-7671-402B-9493-5E7C2A436F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8827F-F931-4F01-A3CC-E23BFD748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25013</TotalTime>
  <Words>2427</Words>
  <Application>Microsoft Office PowerPoint</Application>
  <PresentationFormat>On-screen Show (4:3)</PresentationFormat>
  <Paragraphs>392</Paragraphs>
  <Slides>49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Calisto MT</vt:lpstr>
      <vt:lpstr>Candara</vt:lpstr>
      <vt:lpstr>Segoe UI</vt:lpstr>
      <vt:lpstr>Times New Roman</vt:lpstr>
      <vt:lpstr>Tunga</vt:lpstr>
      <vt:lpstr>Tw Cen MT</vt:lpstr>
      <vt:lpstr>Verdana</vt:lpstr>
      <vt:lpstr>Wingdings</vt:lpstr>
      <vt:lpstr>final6-ak</vt:lpstr>
      <vt:lpstr>PowerPoint Presentation</vt:lpstr>
      <vt:lpstr>Introduction</vt:lpstr>
      <vt:lpstr>Introduction</vt:lpstr>
      <vt:lpstr>STI surveillance data should be interpreted with caution</vt:lpstr>
      <vt:lpstr>PowerPoint Presentation</vt:lpstr>
      <vt:lpstr>Chlamydia rates of reported cases in Wisconsin and  neighboring states: 2021</vt:lpstr>
      <vt:lpstr>Gonorrhea rates of reported cases in Wisconsin and  neighboring states: 2021</vt:lpstr>
      <vt:lpstr>PowerPoint Presentation</vt:lpstr>
      <vt:lpstr>PowerPoint Presentation</vt:lpstr>
      <vt:lpstr>The number of reported STI cases have increased 47% in Wisconsin from 2014-2021.</vt:lpstr>
      <vt:lpstr>STI rates (per 100,000 people) of reported cases, Wisconsin: 2021</vt:lpstr>
      <vt:lpstr>Number of STI cases reported in  Wisconsin 2021</vt:lpstr>
      <vt:lpstr>Syphilis rate of reported cases in Wisconsin increased 100% from 2020–2021. Rate of new STI diagnoses per 100,000 people, Wisconsin, 2012–2021</vt:lpstr>
      <vt:lpstr>Syphilis rate of reported cases increased 71.4% from 2020–2021 in the Northeastern Region. Rate of new STI diagnoses per 100,000 people, Northeastern Region of Wisconsin 2017–2021 </vt:lpstr>
      <vt:lpstr>Syphilis rate of reported cases increased 200% from 2020–2021 in the Northern Region.  Rate of new STI diagnoses per 100,000 people, Northern Region of Wisconsin, 2017–2021 </vt:lpstr>
      <vt:lpstr>PowerPoint Presentation</vt:lpstr>
      <vt:lpstr>PowerPoint Presentation</vt:lpstr>
      <vt:lpstr>PowerPoint Presentation</vt:lpstr>
      <vt:lpstr>Reported STI rates of reported cases by Wisconsin county: 2021</vt:lpstr>
      <vt:lpstr>Primary and secondary syphilis—rates of reported cases by state, United States and territories, 2011 and 2020</vt:lpstr>
      <vt:lpstr>PowerPoint Presentation</vt:lpstr>
      <vt:lpstr>Syphilis cases and rates range by Wisconsin county: 2021</vt:lpstr>
      <vt:lpstr>Sawyer County had a higher syphilis diagnosis rate than Milwaukee County in 2021. Number of syphilis diagnoses per 100,000 people by county of residence, Wisconsin: 2021</vt:lpstr>
      <vt:lpstr>Syphilis rate doubled in 2021 in Wisconsin. Trends of Syphilis Cases and Rates (per 100,000 population) Wisconsin 2012–2021 </vt:lpstr>
      <vt:lpstr>The Southeastern Region has the highest syphilis rate in Wisconsin.  Number of syphilis diagnoses per 100,000 people by region of residence, Wisconsin: 2021</vt:lpstr>
      <vt:lpstr>People aged 25–29 have the highest primary and secondary syphilis rate in 2021. Number of primary and secondary syphilis rates per 100,000 people by age Wisconsin: 2017–2021</vt:lpstr>
      <vt:lpstr>Black people have the highest primary and secondary syphilis rate in 2021. Number of primary and secondary syphilis rates per 100,000 people by race and ethnicity, Wisconsin: 2017–2021</vt:lpstr>
      <vt:lpstr>While men have a higher syphilis rate, the rate increased more for women from 2020–2021.  Number of primary and secondary syphilis rates per 100,000 people by sex at birth, Wisconsin: 2017–2021</vt:lpstr>
      <vt:lpstr>PowerPoint Presentation</vt:lpstr>
      <vt:lpstr>Milwaukee County accounts for 64% of all syphilis cases reported in Wisconsin in 2021. Proportion of syphilis cases reported in Wisconsin, 2021</vt:lpstr>
      <vt:lpstr>Syphilis diagnosis rate in Milwaukee County increased 129% from 2020–2021.  Number of syphilis diagnoses per 100,000 people, Milwaukee County 2012–2021</vt:lpstr>
      <vt:lpstr>PowerPoint Presentation</vt:lpstr>
      <vt:lpstr>People aged 20–29 have the highest primary and secondary syphilis diagnosis rate in 2021. Number of primary and secondary syphilis rates per 100,000 people by age Wisconsin, 2017–2021</vt:lpstr>
      <vt:lpstr>Black people have the highest primary and secondary syphilis diagnosis rate in 2021. Number of primary and secondary syphilis rates per 100,000 people by race and ethnicity, Wisconsin: 2017–2021</vt:lpstr>
      <vt:lpstr>Most new syphilis diagnoses were identified in six zip codes in Milwaukee County (53206, 53208, 53209, 53210, 53215, 53218). Reported syphilis cases by Zip code, Milwaukee County: 2021 (n=1,043)</vt:lpstr>
      <vt:lpstr>Syphilis cases increased 129% in Milwaukee in 2021 from 2020. Trends of syphilis cases, Milwaukee and Non-Milwaukee County: 2012–2021 </vt:lpstr>
      <vt:lpstr>Milwaukee County vs. rest of Wisconsin,  syphilis cases by stage: 2021 </vt:lpstr>
      <vt:lpstr>PowerPoint Presentation</vt:lpstr>
      <vt:lpstr>Gonorrhea—rates of reported cases by state, United States and territories, 2011 and 2020</vt:lpstr>
      <vt:lpstr>While the gonorrhea rate is highest in those 20–24 years, those age groups saw a decrease in the number of case from 2020–2021. Number of gonorrhea diagnoses per 100,000 people by age at diagnosis, Wisconsin, 2017–2021</vt:lpstr>
      <vt:lpstr>The gonorrhea rate of reported cases in men is 1.5 times more than in women in Wisconsin.  Number of gonorrhea diagnoses per 100,000 people by sex at birth, Wisconsin: 2017–2021</vt:lpstr>
      <vt:lpstr>While Black people have a higher rate of gonorrhea in Wisconsin, the rate increased most (41%) in Native Americans from 2020– 2021. Number of gonorrhea diagnoses per 100,000 people by race and ethnicity Wisconsin, 2017–2021</vt:lpstr>
      <vt:lpstr>The Southeastern Region has the highest rate of gonorrhea in the state although the Western region saw the highest increase . Number of gonorrhea diagnoses per 100,000 people by region of residence Wisconsin: 2017–2021</vt:lpstr>
      <vt:lpstr>PowerPoint Presentation</vt:lpstr>
      <vt:lpstr>Chlamydia—rates of reported cases by state, United States and territories, 2011 and 2020</vt:lpstr>
      <vt:lpstr>Young people aged 20–24 have the highest chlamydia rate of reported cases in Wisconsin.  Number of chlamydia diagnoses per 100,000 people by age at diagnosis, Wisconsin, 2017–2021</vt:lpstr>
      <vt:lpstr>While women have a higher rate of chlamydia in Wisconsin, the rate increased more in men from 2020–2021.  Number of chlamydia diagnoses per 100,000 people by sex at birth Wisconsin, 2017–2021</vt:lpstr>
      <vt:lpstr>While Black people have a higher rate of Chlamydia in Wisconsin, the rate increased most in Native Americans from 2020 to 2021.  Number of Chlamydia diagnoses per 100,000 people by race and ethnicity, Wisconsin, 2017-2021</vt:lpstr>
      <vt:lpstr>Among all Regions, the Southern Region saw the rate of chlamydia increase the most from 2020–2021. Number of chlamydia rate per 100,000 people by region of residence Wisconsin, 2017–2021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Evaluation Update</dc:title>
  <dc:creator>Schumann, Casey L</dc:creator>
  <cp:lastModifiedBy>Emmert, Alesha D - DHS</cp:lastModifiedBy>
  <cp:revision>1201</cp:revision>
  <cp:lastPrinted>2017-05-30T21:10:23Z</cp:lastPrinted>
  <dcterms:created xsi:type="dcterms:W3CDTF">2013-04-29T17:31:29Z</dcterms:created>
  <dcterms:modified xsi:type="dcterms:W3CDTF">2022-12-12T15:11:05Z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