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0.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1.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2.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7.xml" ContentType="application/vnd.openxmlformats-officedocument.presentationml.notesSlid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8.xml" ContentType="application/vnd.openxmlformats-officedocument.presentationml.notesSlid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9.xml" ContentType="application/vnd.openxmlformats-officedocument.presentationml.notesSlid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5"/>
  </p:notesMasterIdLst>
  <p:handoutMasterIdLst>
    <p:handoutMasterId r:id="rId46"/>
  </p:handoutMasterIdLst>
  <p:sldIdLst>
    <p:sldId id="572" r:id="rId2"/>
    <p:sldId id="649" r:id="rId3"/>
    <p:sldId id="650" r:id="rId4"/>
    <p:sldId id="651" r:id="rId5"/>
    <p:sldId id="735" r:id="rId6"/>
    <p:sldId id="709" r:id="rId7"/>
    <p:sldId id="731" r:id="rId8"/>
    <p:sldId id="732" r:id="rId9"/>
    <p:sldId id="764" r:id="rId10"/>
    <p:sldId id="792" r:id="rId11"/>
    <p:sldId id="769" r:id="rId12"/>
    <p:sldId id="766" r:id="rId13"/>
    <p:sldId id="767" r:id="rId14"/>
    <p:sldId id="768" r:id="rId15"/>
    <p:sldId id="317" r:id="rId16"/>
    <p:sldId id="779" r:id="rId17"/>
    <p:sldId id="773" r:id="rId18"/>
    <p:sldId id="752" r:id="rId19"/>
    <p:sldId id="728" r:id="rId20"/>
    <p:sldId id="727" r:id="rId21"/>
    <p:sldId id="725" r:id="rId22"/>
    <p:sldId id="739" r:id="rId23"/>
    <p:sldId id="353" r:id="rId24"/>
    <p:sldId id="751" r:id="rId25"/>
    <p:sldId id="754" r:id="rId26"/>
    <p:sldId id="678" r:id="rId27"/>
    <p:sldId id="774" r:id="rId28"/>
    <p:sldId id="780" r:id="rId29"/>
    <p:sldId id="680" r:id="rId30"/>
    <p:sldId id="679" r:id="rId31"/>
    <p:sldId id="681" r:id="rId32"/>
    <p:sldId id="742" r:id="rId33"/>
    <p:sldId id="788" r:id="rId34"/>
    <p:sldId id="729" r:id="rId35"/>
    <p:sldId id="781" r:id="rId36"/>
    <p:sldId id="684" r:id="rId37"/>
    <p:sldId id="683" r:id="rId38"/>
    <p:sldId id="743" r:id="rId39"/>
    <p:sldId id="692" r:id="rId40"/>
    <p:sldId id="789" r:id="rId41"/>
    <p:sldId id="290" r:id="rId42"/>
    <p:sldId id="758" r:id="rId43"/>
    <p:sldId id="759" r:id="rId44"/>
  </p:sldIdLst>
  <p:sldSz cx="9144000" cy="6858000" type="screen4x3"/>
  <p:notesSz cx="7010400" cy="9296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8FE1E2-2B86-3C28-5A84-758D03E42022}" name="Quigley, Kyla M - DHS (WI State Lab of Hygiene)" initials="QKMD(SLoH" userId="Quigley, Kyla M - DHS (WI State Lab of Hygien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eiser, William J" initials="WJR" lastIdx="7" clrIdx="0"/>
  <p:cmAuthor id="1" name="DeSalvo, Traci E" initials="DTE" lastIdx="2" clrIdx="1">
    <p:extLst>
      <p:ext uri="{19B8F6BF-5375-455C-9EA6-DF929625EA0E}">
        <p15:presenceInfo xmlns:p15="http://schemas.microsoft.com/office/powerpoint/2012/main" userId="S-1-5-21-781256798-401653752-3358417428-19667" providerId="AD"/>
      </p:ext>
    </p:extLst>
  </p:cmAuthor>
  <p:cmAuthor id="2" name="Kaplan, Beth M." initials="KBM" lastIdx="20" clrIdx="2">
    <p:extLst>
      <p:ext uri="{19B8F6BF-5375-455C-9EA6-DF929625EA0E}">
        <p15:presenceInfo xmlns:p15="http://schemas.microsoft.com/office/powerpoint/2012/main" userId="S-1-5-21-781256798-401653752-3358417428-29046" providerId="AD"/>
      </p:ext>
    </p:extLst>
  </p:cmAuthor>
  <p:cmAuthor id="3" name="Shrestha, Dhana M" initials="SDM" lastIdx="10" clrIdx="3">
    <p:extLst>
      <p:ext uri="{19B8F6BF-5375-455C-9EA6-DF929625EA0E}">
        <p15:presenceInfo xmlns:p15="http://schemas.microsoft.com/office/powerpoint/2012/main" userId="S-1-5-21-781256798-401653752-3358417428-20197" providerId="AD"/>
      </p:ext>
    </p:extLst>
  </p:cmAuthor>
  <p:cmAuthor id="4" name="Winkler, Abby L - DHS" initials="WALD" lastIdx="42" clrIdx="4">
    <p:extLst>
      <p:ext uri="{19B8F6BF-5375-455C-9EA6-DF929625EA0E}">
        <p15:presenceInfo xmlns:p15="http://schemas.microsoft.com/office/powerpoint/2012/main" userId="S::Abby.Winkler@dhs.wisconsin.gov::4fb27292-8891-403f-ae43-85ea44d6088b" providerId="AD"/>
      </p:ext>
    </p:extLst>
  </p:cmAuthor>
  <p:cmAuthor id="5" name="Shrestha, Dhana M - DHS (State Lab of Hygiene)" initials="SDMD(LoH" lastIdx="2" clrIdx="5">
    <p:extLst>
      <p:ext uri="{19B8F6BF-5375-455C-9EA6-DF929625EA0E}">
        <p15:presenceInfo xmlns:p15="http://schemas.microsoft.com/office/powerpoint/2012/main" userId="Shrestha, Dhana M - DHS (State Lab of Hygie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1"/>
    <a:srgbClr val="800080"/>
    <a:srgbClr val="DC6D12"/>
    <a:srgbClr val="2A5934"/>
    <a:srgbClr val="C26110"/>
    <a:srgbClr val="00602B"/>
    <a:srgbClr val="4D30FE"/>
    <a:srgbClr val="5E44FA"/>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2965" autoAdjust="0"/>
  </p:normalViewPr>
  <p:slideViewPr>
    <p:cSldViewPr>
      <p:cViewPr>
        <p:scale>
          <a:sx n="125" d="100"/>
          <a:sy n="125" d="100"/>
        </p:scale>
        <p:origin x="426" y="-16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15"/>
    </p:cViewPr>
  </p:sorterViewPr>
  <p:notesViewPr>
    <p:cSldViewPr>
      <p:cViewPr varScale="1">
        <p:scale>
          <a:sx n="48" d="100"/>
          <a:sy n="48" d="100"/>
        </p:scale>
        <p:origin x="2732" y="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hs.wistate.us\1ww\Control\DphCtl\Bcdp_Std\EPI\DATA\Syphilis\2022CongenitalSyphilisDraftList&amp;%20Graph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hs.wistate.us\1WW\Control\DPHCtl\Bcdp_Std\EPI\DATA\STI_ANNUAL_REPORT\STI_AnnualReportGraph.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hs.wistate.us\1WW\Control\DPHCtl\Bcdp_Std\EPI\DATA\STI_ANNUAL_REPORT\STI_AnnualReportGraph.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dhs.wistate.us\1WW\Control\DPHCtl\Bcdp_Std\EPI\DATA\STI_ANNUAL_REPORT\STI_AnnualReport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033951945717398E-2"/>
          <c:y val="9.5293700476769883E-2"/>
          <c:w val="0.93528116059447552"/>
          <c:h val="0.72789820927574944"/>
        </c:manualLayout>
      </c:layout>
      <c:barChart>
        <c:barDir val="col"/>
        <c:grouping val="clustered"/>
        <c:varyColors val="0"/>
        <c:ser>
          <c:idx val="0"/>
          <c:order val="0"/>
          <c:spPr>
            <a:solidFill>
              <a:srgbClr val="B5BDC5"/>
            </a:solidFill>
            <a:ln>
              <a:noFill/>
            </a:ln>
            <a:effectLst/>
          </c:spPr>
          <c:invertIfNegative val="0"/>
          <c:dPt>
            <c:idx val="0"/>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2-F951-4F46-B5CE-11D23F37689F}"/>
              </c:ext>
            </c:extLst>
          </c:dPt>
          <c:dPt>
            <c:idx val="3"/>
            <c:invertIfNegative val="0"/>
            <c:bubble3D val="0"/>
            <c:spPr>
              <a:solidFill>
                <a:srgbClr val="0033A1"/>
              </a:solidFill>
              <a:ln>
                <a:noFill/>
              </a:ln>
              <a:effectLst/>
            </c:spPr>
            <c:extLst>
              <c:ext xmlns:c16="http://schemas.microsoft.com/office/drawing/2014/chart" uri="{C3380CC4-5D6E-409C-BE32-E72D297353CC}">
                <c16:uniqueId val="{00000002-59F0-4A08-BCF0-0F3AF1DFC08B}"/>
              </c:ext>
            </c:extLst>
          </c:dPt>
          <c:dLbls>
            <c:dLbl>
              <c:idx val="0"/>
              <c:tx>
                <c:rich>
                  <a:bodyPr/>
                  <a:lstStyle/>
                  <a:p>
                    <a:r>
                      <a:rPr lang="en-US"/>
                      <a:t>481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951-4F46-B5CE-11D23F37689F}"/>
                </c:ext>
              </c:extLst>
            </c:dLbl>
            <c:dLbl>
              <c:idx val="1"/>
              <c:tx>
                <c:rich>
                  <a:bodyPr/>
                  <a:lstStyle/>
                  <a:p>
                    <a:r>
                      <a:rPr lang="en-US"/>
                      <a:t>542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51-4F46-B5CE-11D23F37689F}"/>
                </c:ext>
              </c:extLst>
            </c:dLbl>
            <c:dLbl>
              <c:idx val="2"/>
              <c:tx>
                <c:rich>
                  <a:bodyPr/>
                  <a:lstStyle/>
                  <a:p>
                    <a:r>
                      <a:rPr lang="en-US"/>
                      <a:t>479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951-4F46-B5CE-11D23F37689F}"/>
                </c:ext>
              </c:extLst>
            </c:dLbl>
            <c:dLbl>
              <c:idx val="3"/>
              <c:tx>
                <c:rich>
                  <a:bodyPr rot="0" spcFirstLastPara="1" vertOverflow="ellipsis" vert="horz" wrap="square" lIns="38100" tIns="19050" rIns="38100" bIns="19050" anchor="ctr" anchorCtr="1">
                    <a:spAutoFit/>
                  </a:bodyPr>
                  <a:lstStyle/>
                  <a:p>
                    <a:pPr>
                      <a:defRPr sz="22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r>
                      <a:rPr lang="en-US" dirty="0"/>
                      <a:t>456</a:t>
                    </a:r>
                  </a:p>
                </c:rich>
              </c:tx>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9F0-4A08-BCF0-0F3AF1DFC08B}"/>
                </c:ext>
              </c:extLst>
            </c:dLbl>
            <c:dLbl>
              <c:idx val="4"/>
              <c:tx>
                <c:rich>
                  <a:bodyPr/>
                  <a:lstStyle/>
                  <a:p>
                    <a:r>
                      <a:rPr lang="en-US"/>
                      <a:t>448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51-4F46-B5CE-11D23F37689F}"/>
                </c:ext>
              </c:extLst>
            </c:dLbl>
            <c:dLbl>
              <c:idx val="5"/>
              <c:tx>
                <c:rich>
                  <a:bodyPr/>
                  <a:lstStyle/>
                  <a:p>
                    <a:r>
                      <a:rPr lang="en-US"/>
                      <a:t>392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951-4F46-B5CE-11D23F37689F}"/>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'GonorrheaCase&amp;Rate2016-2020 '!$L$38:$L$43</c:f>
              <c:strCache>
                <c:ptCount val="6"/>
                <c:pt idx="0">
                  <c:v>U.S. total</c:v>
                </c:pt>
                <c:pt idx="1">
                  <c:v>Illinois</c:v>
                </c:pt>
                <c:pt idx="2">
                  <c:v>Iowa</c:v>
                </c:pt>
                <c:pt idx="3">
                  <c:v>Wisconsin</c:v>
                </c:pt>
                <c:pt idx="4">
                  <c:v>Michigan</c:v>
                </c:pt>
                <c:pt idx="5">
                  <c:v>Minnesota</c:v>
                </c:pt>
              </c:strCache>
            </c:strRef>
          </c:cat>
          <c:val>
            <c:numRef>
              <c:f>'GonorrheaCase&amp;Rate2016-2020 '!$M$38:$M$43</c:f>
              <c:numCache>
                <c:formatCode>General</c:formatCode>
                <c:ptCount val="6"/>
                <c:pt idx="0">
                  <c:v>481.3</c:v>
                </c:pt>
                <c:pt idx="1">
                  <c:v>542.29999999999995</c:v>
                </c:pt>
                <c:pt idx="2">
                  <c:v>478.5</c:v>
                </c:pt>
                <c:pt idx="3">
                  <c:v>456.2</c:v>
                </c:pt>
                <c:pt idx="4">
                  <c:v>448.3</c:v>
                </c:pt>
                <c:pt idx="5">
                  <c:v>392.1</c:v>
                </c:pt>
              </c:numCache>
            </c:numRef>
          </c:val>
          <c:extLst>
            <c:ext xmlns:c16="http://schemas.microsoft.com/office/drawing/2014/chart" uri="{C3380CC4-5D6E-409C-BE32-E72D297353CC}">
              <c16:uniqueId val="{00000000-59F0-4A08-BCF0-0F3AF1DFC08B}"/>
            </c:ext>
          </c:extLst>
        </c:ser>
        <c:dLbls>
          <c:showLegendKey val="0"/>
          <c:showVal val="0"/>
          <c:showCatName val="0"/>
          <c:showSerName val="0"/>
          <c:showPercent val="0"/>
          <c:showBubbleSize val="0"/>
        </c:dLbls>
        <c:gapWidth val="50"/>
        <c:overlap val="-30"/>
        <c:axId val="703570312"/>
        <c:axId val="703570968"/>
      </c:barChart>
      <c:catAx>
        <c:axId val="70357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03570968"/>
        <c:crosses val="autoZero"/>
        <c:auto val="1"/>
        <c:lblAlgn val="ctr"/>
        <c:lblOffset val="100"/>
        <c:noMultiLvlLbl val="0"/>
      </c:catAx>
      <c:valAx>
        <c:axId val="7035709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03570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Primary and Secondary Reported Syphilis in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Syphilis2022!$P$35</c:f>
              <c:strCache>
                <c:ptCount val="1"/>
                <c:pt idx="0">
                  <c:v>15-19</c:v>
                </c:pt>
              </c:strCache>
            </c:strRef>
          </c:tx>
          <c:spPr>
            <a:ln w="88900" cap="rnd">
              <a:solidFill>
                <a:schemeClr val="accent1"/>
              </a:solidFill>
              <a:round/>
            </a:ln>
            <a:effectLst/>
          </c:spPr>
          <c:marker>
            <c:symbol val="none"/>
          </c:marker>
          <c:dLbls>
            <c:dLbl>
              <c:idx val="0"/>
              <c:layout>
                <c:manualLayout>
                  <c:x val="-5.3030296000650068E-2"/>
                  <c:y val="-2.82794437929301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D5D-4B7A-8CD2-8DEF2BBD8819}"/>
                </c:ext>
              </c:extLst>
            </c:dLbl>
            <c:dLbl>
              <c:idx val="1"/>
              <c:delete val="1"/>
              <c:extLst>
                <c:ext xmlns:c15="http://schemas.microsoft.com/office/drawing/2012/chart" uri="{CE6537A1-D6FC-4f65-9D91-7224C49458BB}"/>
                <c:ext xmlns:c16="http://schemas.microsoft.com/office/drawing/2014/chart" uri="{C3380CC4-5D6E-409C-BE32-E72D297353CC}">
                  <c16:uniqueId val="{00000008-CD5D-4B7A-8CD2-8DEF2BBD8819}"/>
                </c:ext>
              </c:extLst>
            </c:dLbl>
            <c:dLbl>
              <c:idx val="2"/>
              <c:delete val="1"/>
              <c:extLst>
                <c:ext xmlns:c15="http://schemas.microsoft.com/office/drawing/2012/chart" uri="{CE6537A1-D6FC-4f65-9D91-7224C49458BB}"/>
                <c:ext xmlns:c16="http://schemas.microsoft.com/office/drawing/2014/chart" uri="{C3380CC4-5D6E-409C-BE32-E72D297353CC}">
                  <c16:uniqueId val="{00000009-CD5D-4B7A-8CD2-8DEF2BBD88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Syphilis2022!$O$36:$O$40</c:f>
              <c:numCache>
                <c:formatCode>General</c:formatCode>
                <c:ptCount val="5"/>
                <c:pt idx="0">
                  <c:v>2018</c:v>
                </c:pt>
                <c:pt idx="1">
                  <c:v>2019</c:v>
                </c:pt>
                <c:pt idx="2">
                  <c:v>2020</c:v>
                </c:pt>
                <c:pt idx="3">
                  <c:v>2021</c:v>
                </c:pt>
                <c:pt idx="4" formatCode="0">
                  <c:v>2022</c:v>
                </c:pt>
              </c:numCache>
            </c:numRef>
          </c:cat>
          <c:val>
            <c:numRef>
              <c:f>Syphilis2022!$P$36:$P$40</c:f>
              <c:numCache>
                <c:formatCode>0</c:formatCode>
                <c:ptCount val="5"/>
                <c:pt idx="0">
                  <c:v>2.2999999999999998</c:v>
                </c:pt>
                <c:pt idx="1">
                  <c:v>3</c:v>
                </c:pt>
                <c:pt idx="2">
                  <c:v>2.6405777584135408</c:v>
                </c:pt>
                <c:pt idx="3">
                  <c:v>7.1</c:v>
                </c:pt>
                <c:pt idx="4">
                  <c:v>7.6511295969437692</c:v>
                </c:pt>
              </c:numCache>
            </c:numRef>
          </c:val>
          <c:smooth val="0"/>
          <c:extLst>
            <c:ext xmlns:c16="http://schemas.microsoft.com/office/drawing/2014/chart" uri="{C3380CC4-5D6E-409C-BE32-E72D297353CC}">
              <c16:uniqueId val="{00000000-CD5D-4B7A-8CD2-8DEF2BBD8819}"/>
            </c:ext>
          </c:extLst>
        </c:ser>
        <c:ser>
          <c:idx val="1"/>
          <c:order val="1"/>
          <c:tx>
            <c:strRef>
              <c:f>Syphilis2022!$Q$35</c:f>
              <c:strCache>
                <c:ptCount val="1"/>
                <c:pt idx="0">
                  <c:v>20-29</c:v>
                </c:pt>
              </c:strCache>
            </c:strRef>
          </c:tx>
          <c:spPr>
            <a:ln w="88900" cap="rnd">
              <a:solidFill>
                <a:srgbClr val="2A5934"/>
              </a:solidFill>
              <a:round/>
            </a:ln>
            <a:effectLst/>
          </c:spPr>
          <c:marker>
            <c:symbol val="none"/>
          </c:marker>
          <c:dLbls>
            <c:dLbl>
              <c:idx val="0"/>
              <c:layout>
                <c:manualLayout>
                  <c:x val="-5.3030296000650068E-2"/>
                  <c:y val="-2.7650639414754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D5D-4B7A-8CD2-8DEF2BBD8819}"/>
                </c:ext>
              </c:extLst>
            </c:dLbl>
            <c:dLbl>
              <c:idx val="1"/>
              <c:delete val="1"/>
              <c:extLst>
                <c:ext xmlns:c15="http://schemas.microsoft.com/office/drawing/2012/chart" uri="{CE6537A1-D6FC-4f65-9D91-7224C49458BB}"/>
                <c:ext xmlns:c16="http://schemas.microsoft.com/office/drawing/2014/chart" uri="{C3380CC4-5D6E-409C-BE32-E72D297353CC}">
                  <c16:uniqueId val="{00000006-CD5D-4B7A-8CD2-8DEF2BBD8819}"/>
                </c:ext>
              </c:extLst>
            </c:dLbl>
            <c:dLbl>
              <c:idx val="2"/>
              <c:delete val="1"/>
              <c:extLst>
                <c:ext xmlns:c15="http://schemas.microsoft.com/office/drawing/2012/chart" uri="{CE6537A1-D6FC-4f65-9D91-7224C49458BB}"/>
                <c:ext xmlns:c16="http://schemas.microsoft.com/office/drawing/2014/chart" uri="{C3380CC4-5D6E-409C-BE32-E72D297353CC}">
                  <c16:uniqueId val="{0000000B-CD5D-4B7A-8CD2-8DEF2BBD88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Syphilis2022!$O$36:$O$40</c:f>
              <c:numCache>
                <c:formatCode>General</c:formatCode>
                <c:ptCount val="5"/>
                <c:pt idx="0">
                  <c:v>2018</c:v>
                </c:pt>
                <c:pt idx="1">
                  <c:v>2019</c:v>
                </c:pt>
                <c:pt idx="2">
                  <c:v>2020</c:v>
                </c:pt>
                <c:pt idx="3">
                  <c:v>2021</c:v>
                </c:pt>
                <c:pt idx="4" formatCode="0">
                  <c:v>2022</c:v>
                </c:pt>
              </c:numCache>
            </c:numRef>
          </c:cat>
          <c:val>
            <c:numRef>
              <c:f>Syphilis2022!$Q$36:$Q$40</c:f>
              <c:numCache>
                <c:formatCode>0</c:formatCode>
                <c:ptCount val="5"/>
                <c:pt idx="0">
                  <c:v>8.6999999999999993</c:v>
                </c:pt>
                <c:pt idx="1">
                  <c:v>10.3</c:v>
                </c:pt>
                <c:pt idx="2">
                  <c:v>16.806722689075631</c:v>
                </c:pt>
                <c:pt idx="3">
                  <c:v>32</c:v>
                </c:pt>
                <c:pt idx="4">
                  <c:v>28</c:v>
                </c:pt>
              </c:numCache>
            </c:numRef>
          </c:val>
          <c:smooth val="0"/>
          <c:extLst>
            <c:ext xmlns:c16="http://schemas.microsoft.com/office/drawing/2014/chart" uri="{C3380CC4-5D6E-409C-BE32-E72D297353CC}">
              <c16:uniqueId val="{00000001-CD5D-4B7A-8CD2-8DEF2BBD8819}"/>
            </c:ext>
          </c:extLst>
        </c:ser>
        <c:ser>
          <c:idx val="2"/>
          <c:order val="2"/>
          <c:tx>
            <c:strRef>
              <c:f>Syphilis2022!$R$35</c:f>
              <c:strCache>
                <c:ptCount val="1"/>
                <c:pt idx="0">
                  <c:v>30-39</c:v>
                </c:pt>
              </c:strCache>
            </c:strRef>
          </c:tx>
          <c:spPr>
            <a:ln w="88900" cap="rnd">
              <a:solidFill>
                <a:srgbClr val="DC6D12"/>
              </a:solidFill>
              <a:round/>
            </a:ln>
            <a:effectLst/>
          </c:spPr>
          <c:marker>
            <c:symbol val="none"/>
          </c:marker>
          <c:dLbls>
            <c:dLbl>
              <c:idx val="0"/>
              <c:layout>
                <c:manualLayout>
                  <c:x val="-5.3030296000650068E-2"/>
                  <c:y val="-7.4468085106382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5D-4B7A-8CD2-8DEF2BBD8819}"/>
                </c:ext>
              </c:extLst>
            </c:dLbl>
            <c:dLbl>
              <c:idx val="1"/>
              <c:delete val="1"/>
              <c:extLst>
                <c:ext xmlns:c15="http://schemas.microsoft.com/office/drawing/2012/chart" uri="{CE6537A1-D6FC-4f65-9D91-7224C49458BB}"/>
                <c:ext xmlns:c16="http://schemas.microsoft.com/office/drawing/2014/chart" uri="{C3380CC4-5D6E-409C-BE32-E72D297353CC}">
                  <c16:uniqueId val="{00000005-CD5D-4B7A-8CD2-8DEF2BBD8819}"/>
                </c:ext>
              </c:extLst>
            </c:dLbl>
            <c:dLbl>
              <c:idx val="2"/>
              <c:delete val="1"/>
              <c:extLst>
                <c:ext xmlns:c15="http://schemas.microsoft.com/office/drawing/2012/chart" uri="{CE6537A1-D6FC-4f65-9D91-7224C49458BB}"/>
                <c:ext xmlns:c16="http://schemas.microsoft.com/office/drawing/2014/chart" uri="{C3380CC4-5D6E-409C-BE32-E72D297353CC}">
                  <c16:uniqueId val="{0000000C-CD5D-4B7A-8CD2-8DEF2BBD8819}"/>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D5D-4B7A-8CD2-8DEF2BBD881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5D-4B7A-8CD2-8DEF2BBD88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Syphilis2022!$O$36:$O$40</c:f>
              <c:numCache>
                <c:formatCode>General</c:formatCode>
                <c:ptCount val="5"/>
                <c:pt idx="0">
                  <c:v>2018</c:v>
                </c:pt>
                <c:pt idx="1">
                  <c:v>2019</c:v>
                </c:pt>
                <c:pt idx="2">
                  <c:v>2020</c:v>
                </c:pt>
                <c:pt idx="3">
                  <c:v>2021</c:v>
                </c:pt>
                <c:pt idx="4" formatCode="0">
                  <c:v>2022</c:v>
                </c:pt>
              </c:numCache>
            </c:numRef>
          </c:cat>
          <c:val>
            <c:numRef>
              <c:f>Syphilis2022!$R$36:$R$40</c:f>
              <c:numCache>
                <c:formatCode>0</c:formatCode>
                <c:ptCount val="5"/>
                <c:pt idx="0">
                  <c:v>9.4</c:v>
                </c:pt>
                <c:pt idx="1">
                  <c:v>13.3</c:v>
                </c:pt>
                <c:pt idx="2">
                  <c:v>13.8</c:v>
                </c:pt>
                <c:pt idx="3">
                  <c:v>27.5</c:v>
                </c:pt>
                <c:pt idx="4">
                  <c:v>28.889229471354227</c:v>
                </c:pt>
              </c:numCache>
            </c:numRef>
          </c:val>
          <c:smooth val="0"/>
          <c:extLst>
            <c:ext xmlns:c16="http://schemas.microsoft.com/office/drawing/2014/chart" uri="{C3380CC4-5D6E-409C-BE32-E72D297353CC}">
              <c16:uniqueId val="{00000002-CD5D-4B7A-8CD2-8DEF2BBD8819}"/>
            </c:ext>
          </c:extLst>
        </c:ser>
        <c:ser>
          <c:idx val="3"/>
          <c:order val="3"/>
          <c:tx>
            <c:strRef>
              <c:f>Syphilis2022!$S$35</c:f>
              <c:strCache>
                <c:ptCount val="1"/>
                <c:pt idx="0">
                  <c:v>40-49</c:v>
                </c:pt>
              </c:strCache>
            </c:strRef>
          </c:tx>
          <c:spPr>
            <a:ln w="88900" cap="rnd">
              <a:solidFill>
                <a:srgbClr val="0033A1"/>
              </a:solidFill>
              <a:round/>
            </a:ln>
            <a:effectLst/>
          </c:spPr>
          <c:marker>
            <c:symbol val="none"/>
          </c:marker>
          <c:dLbls>
            <c:dLbl>
              <c:idx val="0"/>
              <c:layout>
                <c:manualLayout>
                  <c:x val="-5.3030296000650068E-2"/>
                  <c:y val="6.0373038476573384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0303026286085756E-2"/>
                      <c:h val="0.10494694812084659"/>
                    </c:manualLayout>
                  </c15:layout>
                </c:ext>
                <c:ext xmlns:c16="http://schemas.microsoft.com/office/drawing/2014/chart" uri="{C3380CC4-5D6E-409C-BE32-E72D297353CC}">
                  <c16:uniqueId val="{00000011-CD5D-4B7A-8CD2-8DEF2BBD8819}"/>
                </c:ext>
              </c:extLst>
            </c:dLbl>
            <c:dLbl>
              <c:idx val="1"/>
              <c:delete val="1"/>
              <c:extLst>
                <c:ext xmlns:c15="http://schemas.microsoft.com/office/drawing/2012/chart" uri="{CE6537A1-D6FC-4f65-9D91-7224C49458BB}"/>
                <c:ext xmlns:c16="http://schemas.microsoft.com/office/drawing/2014/chart" uri="{C3380CC4-5D6E-409C-BE32-E72D297353CC}">
                  <c16:uniqueId val="{00000007-CD5D-4B7A-8CD2-8DEF2BBD8819}"/>
                </c:ext>
              </c:extLst>
            </c:dLbl>
            <c:dLbl>
              <c:idx val="2"/>
              <c:delete val="1"/>
              <c:extLst>
                <c:ext xmlns:c15="http://schemas.microsoft.com/office/drawing/2012/chart" uri="{CE6537A1-D6FC-4f65-9D91-7224C49458BB}"/>
                <c:ext xmlns:c16="http://schemas.microsoft.com/office/drawing/2014/chart" uri="{C3380CC4-5D6E-409C-BE32-E72D297353CC}">
                  <c16:uniqueId val="{0000000A-CD5D-4B7A-8CD2-8DEF2BBD8819}"/>
                </c:ext>
              </c:extLst>
            </c:dLbl>
            <c:dLbl>
              <c:idx val="3"/>
              <c:layout>
                <c:manualLayout>
                  <c:x val="-4.1245785778283389E-2"/>
                  <c:y val="-2.76506394147540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5D-4B7A-8CD2-8DEF2BBD8819}"/>
                </c:ext>
              </c:extLst>
            </c:dLbl>
            <c:dLbl>
              <c:idx val="4"/>
              <c:layout>
                <c:manualLayout>
                  <c:x val="-3.4511779936931122E-2"/>
                  <c:y val="-5.9565533031775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5D-4B7A-8CD2-8DEF2BBD881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Syphilis2022!$O$36:$O$40</c:f>
              <c:numCache>
                <c:formatCode>General</c:formatCode>
                <c:ptCount val="5"/>
                <c:pt idx="0">
                  <c:v>2018</c:v>
                </c:pt>
                <c:pt idx="1">
                  <c:v>2019</c:v>
                </c:pt>
                <c:pt idx="2">
                  <c:v>2020</c:v>
                </c:pt>
                <c:pt idx="3">
                  <c:v>2021</c:v>
                </c:pt>
                <c:pt idx="4" formatCode="0">
                  <c:v>2022</c:v>
                </c:pt>
              </c:numCache>
            </c:numRef>
          </c:cat>
          <c:val>
            <c:numRef>
              <c:f>Syphilis2022!$S$36:$S$40</c:f>
              <c:numCache>
                <c:formatCode>0</c:formatCode>
                <c:ptCount val="5"/>
                <c:pt idx="0">
                  <c:v>6.4</c:v>
                </c:pt>
                <c:pt idx="1">
                  <c:v>8.1</c:v>
                </c:pt>
                <c:pt idx="2">
                  <c:v>9.7861364041353003</c:v>
                </c:pt>
                <c:pt idx="3">
                  <c:v>17.5</c:v>
                </c:pt>
                <c:pt idx="4">
                  <c:v>18.399999999999999</c:v>
                </c:pt>
              </c:numCache>
            </c:numRef>
          </c:val>
          <c:smooth val="0"/>
          <c:extLst>
            <c:ext xmlns:c16="http://schemas.microsoft.com/office/drawing/2014/chart" uri="{C3380CC4-5D6E-409C-BE32-E72D297353CC}">
              <c16:uniqueId val="{00000003-CD5D-4B7A-8CD2-8DEF2BBD8819}"/>
            </c:ext>
          </c:extLst>
        </c:ser>
        <c:dLbls>
          <c:showLegendKey val="0"/>
          <c:showVal val="0"/>
          <c:showCatName val="0"/>
          <c:showSerName val="0"/>
          <c:showPercent val="0"/>
          <c:showBubbleSize val="0"/>
        </c:dLbls>
        <c:smooth val="0"/>
        <c:axId val="112240360"/>
        <c:axId val="112238392"/>
      </c:lineChart>
      <c:catAx>
        <c:axId val="112240360"/>
        <c:scaling>
          <c:orientation val="minMax"/>
        </c:scaling>
        <c:delete val="0"/>
        <c:axPos val="b"/>
        <c:numFmt formatCode="General" sourceLinked="1"/>
        <c:majorTickMark val="none"/>
        <c:minorTickMark val="none"/>
        <c:tickLblPos val="nextTo"/>
        <c:spPr>
          <a:noFill/>
          <a:ln w="9525" cap="flat" cmpd="sng" algn="ctr">
            <a:solidFill>
              <a:schemeClr val="bg1">
                <a:lumMod val="95000"/>
                <a:lumOff val="5000"/>
              </a:schemeClr>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12238392"/>
        <c:crosses val="autoZero"/>
        <c:auto val="1"/>
        <c:lblAlgn val="ctr"/>
        <c:lblOffset val="100"/>
        <c:noMultiLvlLbl val="0"/>
      </c:catAx>
      <c:valAx>
        <c:axId val="1122383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40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Syphilis2022!$B$54</c:f>
              <c:strCache>
                <c:ptCount val="1"/>
                <c:pt idx="0">
                  <c:v>Male</c:v>
                </c:pt>
              </c:strCache>
            </c:strRef>
          </c:tx>
          <c:spPr>
            <a:ln w="88900" cap="rnd">
              <a:solidFill>
                <a:srgbClr val="0033A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732A-4D41-B3C6-B7665C9388D8}"/>
                </c:ext>
              </c:extLst>
            </c:dLbl>
            <c:dLbl>
              <c:idx val="2"/>
              <c:delete val="1"/>
              <c:extLst>
                <c:ext xmlns:c15="http://schemas.microsoft.com/office/drawing/2012/chart" uri="{CE6537A1-D6FC-4f65-9D91-7224C49458BB}"/>
                <c:ext xmlns:c16="http://schemas.microsoft.com/office/drawing/2014/chart" uri="{C3380CC4-5D6E-409C-BE32-E72D297353CC}">
                  <c16:uniqueId val="{00000004-732A-4D41-B3C6-B7665C9388D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Syphilis2022!$A$55:$A$59</c:f>
              <c:numCache>
                <c:formatCode>General</c:formatCode>
                <c:ptCount val="5"/>
                <c:pt idx="0">
                  <c:v>2018</c:v>
                </c:pt>
                <c:pt idx="1">
                  <c:v>2019</c:v>
                </c:pt>
                <c:pt idx="2">
                  <c:v>2020</c:v>
                </c:pt>
                <c:pt idx="3">
                  <c:v>2021</c:v>
                </c:pt>
                <c:pt idx="4">
                  <c:v>2022</c:v>
                </c:pt>
              </c:numCache>
            </c:numRef>
          </c:cat>
          <c:val>
            <c:numRef>
              <c:f>Syphilis2022!$B$55:$B$59</c:f>
              <c:numCache>
                <c:formatCode>0</c:formatCode>
                <c:ptCount val="5"/>
                <c:pt idx="0">
                  <c:v>4.9000000000000004</c:v>
                </c:pt>
                <c:pt idx="1">
                  <c:v>6.1</c:v>
                </c:pt>
                <c:pt idx="2">
                  <c:v>9.8000000000000007</c:v>
                </c:pt>
                <c:pt idx="3">
                  <c:v>17.600000000000001</c:v>
                </c:pt>
                <c:pt idx="4">
                  <c:v>18.764704039300518</c:v>
                </c:pt>
              </c:numCache>
            </c:numRef>
          </c:val>
          <c:smooth val="0"/>
          <c:extLst>
            <c:ext xmlns:c16="http://schemas.microsoft.com/office/drawing/2014/chart" uri="{C3380CC4-5D6E-409C-BE32-E72D297353CC}">
              <c16:uniqueId val="{00000000-732A-4D41-B3C6-B7665C9388D8}"/>
            </c:ext>
          </c:extLst>
        </c:ser>
        <c:ser>
          <c:idx val="1"/>
          <c:order val="1"/>
          <c:tx>
            <c:strRef>
              <c:f>Syphilis2022!$C$54</c:f>
              <c:strCache>
                <c:ptCount val="1"/>
                <c:pt idx="0">
                  <c:v>Female</c:v>
                </c:pt>
              </c:strCache>
            </c:strRef>
          </c:tx>
          <c:spPr>
            <a:ln w="88900" cap="rnd">
              <a:solidFill>
                <a:srgbClr val="80008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A2-4CA0-9363-FF3CFC4FB3D0}"/>
                </c:ext>
              </c:extLst>
            </c:dLbl>
            <c:dLbl>
              <c:idx val="1"/>
              <c:delete val="1"/>
              <c:extLst>
                <c:ext xmlns:c15="http://schemas.microsoft.com/office/drawing/2012/chart" uri="{CE6537A1-D6FC-4f65-9D91-7224C49458BB}"/>
                <c:ext xmlns:c16="http://schemas.microsoft.com/office/drawing/2014/chart" uri="{C3380CC4-5D6E-409C-BE32-E72D297353CC}">
                  <c16:uniqueId val="{00000007-732A-4D41-B3C6-B7665C9388D8}"/>
                </c:ext>
              </c:extLst>
            </c:dLbl>
            <c:dLbl>
              <c:idx val="2"/>
              <c:delete val="1"/>
              <c:extLst>
                <c:ext xmlns:c15="http://schemas.microsoft.com/office/drawing/2012/chart" uri="{CE6537A1-D6FC-4f65-9D91-7224C49458BB}"/>
                <c:ext xmlns:c16="http://schemas.microsoft.com/office/drawing/2014/chart" uri="{C3380CC4-5D6E-409C-BE32-E72D297353CC}">
                  <c16:uniqueId val="{00000005-732A-4D41-B3C6-B7665C9388D8}"/>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2A-4D41-B3C6-B7665C9388D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A2-4CA0-9363-FF3CFC4FB3D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Syphilis2022!$A$55:$A$59</c:f>
              <c:numCache>
                <c:formatCode>General</c:formatCode>
                <c:ptCount val="5"/>
                <c:pt idx="0">
                  <c:v>2018</c:v>
                </c:pt>
                <c:pt idx="1">
                  <c:v>2019</c:v>
                </c:pt>
                <c:pt idx="2">
                  <c:v>2020</c:v>
                </c:pt>
                <c:pt idx="3">
                  <c:v>2021</c:v>
                </c:pt>
                <c:pt idx="4">
                  <c:v>2022</c:v>
                </c:pt>
              </c:numCache>
            </c:numRef>
          </c:cat>
          <c:val>
            <c:numRef>
              <c:f>Syphilis2022!$C$55:$C$59</c:f>
              <c:numCache>
                <c:formatCode>0</c:formatCode>
                <c:ptCount val="5"/>
                <c:pt idx="0">
                  <c:v>0.6</c:v>
                </c:pt>
                <c:pt idx="1">
                  <c:v>0.7</c:v>
                </c:pt>
                <c:pt idx="2">
                  <c:v>2.4</c:v>
                </c:pt>
                <c:pt idx="3">
                  <c:v>6.8</c:v>
                </c:pt>
                <c:pt idx="4">
                  <c:v>6.6863801166159282</c:v>
                </c:pt>
              </c:numCache>
            </c:numRef>
          </c:val>
          <c:smooth val="0"/>
          <c:extLst>
            <c:ext xmlns:c16="http://schemas.microsoft.com/office/drawing/2014/chart" uri="{C3380CC4-5D6E-409C-BE32-E72D297353CC}">
              <c16:uniqueId val="{00000001-732A-4D41-B3C6-B7665C9388D8}"/>
            </c:ext>
          </c:extLst>
        </c:ser>
        <c:dLbls>
          <c:showLegendKey val="0"/>
          <c:showVal val="0"/>
          <c:showCatName val="0"/>
          <c:showSerName val="0"/>
          <c:showPercent val="0"/>
          <c:showBubbleSize val="0"/>
        </c:dLbls>
        <c:smooth val="0"/>
        <c:axId val="655868032"/>
        <c:axId val="655867704"/>
      </c:lineChart>
      <c:catAx>
        <c:axId val="655868032"/>
        <c:scaling>
          <c:orientation val="minMax"/>
        </c:scaling>
        <c:delete val="0"/>
        <c:axPos val="b"/>
        <c:numFmt formatCode="General" sourceLinked="1"/>
        <c:majorTickMark val="none"/>
        <c:minorTickMark val="none"/>
        <c:tickLblPos val="nextTo"/>
        <c:spPr>
          <a:noFill/>
          <a:ln w="12700" cap="flat" cmpd="sng" algn="ctr">
            <a:solidFill>
              <a:srgbClr val="800080"/>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55867704"/>
        <c:crosses val="autoZero"/>
        <c:auto val="1"/>
        <c:lblAlgn val="ctr"/>
        <c:lblOffset val="100"/>
        <c:noMultiLvlLbl val="0"/>
      </c:catAx>
      <c:valAx>
        <c:axId val="655867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86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reported syphilis case by race 2018-2022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571421744172158E-2"/>
          <c:y val="0.11630991801900536"/>
          <c:w val="0.90526827991996617"/>
          <c:h val="0.717850823507027"/>
        </c:manualLayout>
      </c:layout>
      <c:lineChart>
        <c:grouping val="standard"/>
        <c:varyColors val="0"/>
        <c:ser>
          <c:idx val="0"/>
          <c:order val="0"/>
          <c:tx>
            <c:strRef>
              <c:f>Syphilis2022!$J$77</c:f>
              <c:strCache>
                <c:ptCount val="1"/>
                <c:pt idx="0">
                  <c:v>White</c:v>
                </c:pt>
              </c:strCache>
            </c:strRef>
          </c:tx>
          <c:spPr>
            <a:ln w="88900" cap="rnd">
              <a:solidFill>
                <a:srgbClr val="2A5934"/>
              </a:solidFill>
              <a:round/>
            </a:ln>
            <a:effectLst/>
          </c:spPr>
          <c:marker>
            <c:symbol val="none"/>
          </c:marker>
          <c:dLbls>
            <c:dLbl>
              <c:idx val="0"/>
              <c:layout>
                <c:manualLayout>
                  <c:x val="-4.9153842102243044E-2"/>
                  <c:y val="-0.1285971769375645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4E-4C15-B6BD-EA804C2F0D1F}"/>
                </c:ext>
              </c:extLst>
            </c:dLbl>
            <c:dLbl>
              <c:idx val="1"/>
              <c:delete val="1"/>
              <c:extLst>
                <c:ext xmlns:c15="http://schemas.microsoft.com/office/drawing/2012/chart" uri="{CE6537A1-D6FC-4f65-9D91-7224C49458BB}"/>
                <c:ext xmlns:c16="http://schemas.microsoft.com/office/drawing/2014/chart" uri="{C3380CC4-5D6E-409C-BE32-E72D297353CC}">
                  <c16:uniqueId val="{00000001-D4B5-4E6A-87D8-43E02E328799}"/>
                </c:ext>
              </c:extLst>
            </c:dLbl>
            <c:dLbl>
              <c:idx val="2"/>
              <c:delete val="1"/>
              <c:extLst>
                <c:ext xmlns:c15="http://schemas.microsoft.com/office/drawing/2012/chart" uri="{CE6537A1-D6FC-4f65-9D91-7224C49458BB}"/>
                <c:ext xmlns:c16="http://schemas.microsoft.com/office/drawing/2014/chart" uri="{C3380CC4-5D6E-409C-BE32-E72D297353CC}">
                  <c16:uniqueId val="{00000002-D4B5-4E6A-87D8-43E02E328799}"/>
                </c:ext>
              </c:extLst>
            </c:dLbl>
            <c:dLbl>
              <c:idx val="4"/>
              <c:layout>
                <c:manualLayout>
                  <c:x val="-3.6331100684266739E-2"/>
                  <c:y val="-1.9439108141724983E-2"/>
                </c:manualLayout>
              </c:layout>
              <c:spPr>
                <a:solidFill>
                  <a:schemeClr val="tx1"/>
                </a:solid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4113707089882205E-2"/>
                      <c:h val="8.2526608383094779E-2"/>
                    </c:manualLayout>
                  </c15:layout>
                </c:ext>
                <c:ext xmlns:c16="http://schemas.microsoft.com/office/drawing/2014/chart" uri="{C3380CC4-5D6E-409C-BE32-E72D297353CC}">
                  <c16:uniqueId val="{00000009-104E-4C15-B6BD-EA804C2F0D1F}"/>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Syphilis2022!$I$78:$I$82</c:f>
              <c:numCache>
                <c:formatCode>General</c:formatCode>
                <c:ptCount val="5"/>
                <c:pt idx="0">
                  <c:v>2018</c:v>
                </c:pt>
                <c:pt idx="1">
                  <c:v>2019</c:v>
                </c:pt>
                <c:pt idx="2">
                  <c:v>2020</c:v>
                </c:pt>
                <c:pt idx="3">
                  <c:v>2021</c:v>
                </c:pt>
                <c:pt idx="4">
                  <c:v>2022</c:v>
                </c:pt>
              </c:numCache>
            </c:numRef>
          </c:cat>
          <c:val>
            <c:numRef>
              <c:f>Syphilis2022!$J$78:$J$82</c:f>
              <c:numCache>
                <c:formatCode>0</c:formatCode>
                <c:ptCount val="5"/>
                <c:pt idx="0">
                  <c:v>1.9</c:v>
                </c:pt>
                <c:pt idx="1">
                  <c:v>1.7000000000000002</c:v>
                </c:pt>
                <c:pt idx="2">
                  <c:v>2.5</c:v>
                </c:pt>
                <c:pt idx="3">
                  <c:v>3.5</c:v>
                </c:pt>
                <c:pt idx="4">
                  <c:v>4.1501748129471965</c:v>
                </c:pt>
              </c:numCache>
            </c:numRef>
          </c:val>
          <c:smooth val="0"/>
          <c:extLst>
            <c:ext xmlns:c16="http://schemas.microsoft.com/office/drawing/2014/chart" uri="{C3380CC4-5D6E-409C-BE32-E72D297353CC}">
              <c16:uniqueId val="{00000000-104E-4C15-B6BD-EA804C2F0D1F}"/>
            </c:ext>
          </c:extLst>
        </c:ser>
        <c:ser>
          <c:idx val="1"/>
          <c:order val="1"/>
          <c:tx>
            <c:strRef>
              <c:f>Syphilis2022!$K$77</c:f>
              <c:strCache>
                <c:ptCount val="1"/>
                <c:pt idx="0">
                  <c:v>Black</c:v>
                </c:pt>
              </c:strCache>
            </c:strRef>
          </c:tx>
          <c:spPr>
            <a:ln w="88900" cap="rnd">
              <a:solidFill>
                <a:srgbClr val="800080"/>
              </a:solidFill>
              <a:round/>
            </a:ln>
            <a:effectLst/>
          </c:spPr>
          <c:marker>
            <c:symbol val="none"/>
          </c:marker>
          <c:dLbls>
            <c:dLbl>
              <c:idx val="0"/>
              <c:layout>
                <c:manualLayout>
                  <c:x val="-4.1673909608423432E-2"/>
                  <c:y val="-0.199766683605732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5-4E6A-87D8-43E02E328799}"/>
                </c:ext>
              </c:extLst>
            </c:dLbl>
            <c:dLbl>
              <c:idx val="1"/>
              <c:delete val="1"/>
              <c:extLst>
                <c:ext xmlns:c15="http://schemas.microsoft.com/office/drawing/2012/chart" uri="{CE6537A1-D6FC-4f65-9D91-7224C49458BB}"/>
                <c:ext xmlns:c16="http://schemas.microsoft.com/office/drawing/2014/chart" uri="{C3380CC4-5D6E-409C-BE32-E72D297353CC}">
                  <c16:uniqueId val="{00000006-104E-4C15-B6BD-EA804C2F0D1F}"/>
                </c:ext>
              </c:extLst>
            </c:dLbl>
            <c:dLbl>
              <c:idx val="2"/>
              <c:delete val="1"/>
              <c:extLst>
                <c:ext xmlns:c15="http://schemas.microsoft.com/office/drawing/2012/chart" uri="{CE6537A1-D6FC-4f65-9D91-7224C49458BB}"/>
                <c:ext xmlns:c16="http://schemas.microsoft.com/office/drawing/2014/chart" uri="{C3380CC4-5D6E-409C-BE32-E72D297353CC}">
                  <c16:uniqueId val="{00000005-104E-4C15-B6BD-EA804C2F0D1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Syphilis2022!$I$78:$I$82</c:f>
              <c:numCache>
                <c:formatCode>General</c:formatCode>
                <c:ptCount val="5"/>
                <c:pt idx="0">
                  <c:v>2018</c:v>
                </c:pt>
                <c:pt idx="1">
                  <c:v>2019</c:v>
                </c:pt>
                <c:pt idx="2">
                  <c:v>2020</c:v>
                </c:pt>
                <c:pt idx="3">
                  <c:v>2021</c:v>
                </c:pt>
                <c:pt idx="4">
                  <c:v>2022</c:v>
                </c:pt>
              </c:numCache>
            </c:numRef>
          </c:cat>
          <c:val>
            <c:numRef>
              <c:f>Syphilis2022!$K$78:$K$82</c:f>
              <c:numCache>
                <c:formatCode>0</c:formatCode>
                <c:ptCount val="5"/>
                <c:pt idx="0">
                  <c:v>13.6</c:v>
                </c:pt>
                <c:pt idx="1">
                  <c:v>24</c:v>
                </c:pt>
                <c:pt idx="2">
                  <c:v>34.1</c:v>
                </c:pt>
                <c:pt idx="3">
                  <c:v>104</c:v>
                </c:pt>
                <c:pt idx="4">
                  <c:v>101.3442081906535</c:v>
                </c:pt>
              </c:numCache>
            </c:numRef>
          </c:val>
          <c:smooth val="0"/>
          <c:extLst>
            <c:ext xmlns:c16="http://schemas.microsoft.com/office/drawing/2014/chart" uri="{C3380CC4-5D6E-409C-BE32-E72D297353CC}">
              <c16:uniqueId val="{00000001-104E-4C15-B6BD-EA804C2F0D1F}"/>
            </c:ext>
          </c:extLst>
        </c:ser>
        <c:ser>
          <c:idx val="2"/>
          <c:order val="2"/>
          <c:tx>
            <c:strRef>
              <c:f>Syphilis2022!$L$77</c:f>
              <c:strCache>
                <c:ptCount val="1"/>
                <c:pt idx="0">
                  <c:v>Native American</c:v>
                </c:pt>
              </c:strCache>
            </c:strRef>
          </c:tx>
          <c:spPr>
            <a:ln w="88900" cap="rnd">
              <a:solidFill>
                <a:srgbClr val="0033A1"/>
              </a:solidFill>
              <a:round/>
            </a:ln>
            <a:effectLst/>
          </c:spPr>
          <c:marker>
            <c:symbol val="none"/>
          </c:marker>
          <c:dLbls>
            <c:dLbl>
              <c:idx val="0"/>
              <c:layout>
                <c:manualLayout>
                  <c:x val="-5.6633774596062614E-2"/>
                  <c:y val="-5.9206978580952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4E-4C15-B6BD-EA804C2F0D1F}"/>
                </c:ext>
              </c:extLst>
            </c:dLbl>
            <c:dLbl>
              <c:idx val="1"/>
              <c:delete val="1"/>
              <c:extLst>
                <c:ext xmlns:c15="http://schemas.microsoft.com/office/drawing/2012/chart" uri="{CE6537A1-D6FC-4f65-9D91-7224C49458BB}"/>
                <c:ext xmlns:c16="http://schemas.microsoft.com/office/drawing/2014/chart" uri="{C3380CC4-5D6E-409C-BE32-E72D297353CC}">
                  <c16:uniqueId val="{00000007-104E-4C15-B6BD-EA804C2F0D1F}"/>
                </c:ext>
              </c:extLst>
            </c:dLbl>
            <c:dLbl>
              <c:idx val="2"/>
              <c:delete val="1"/>
              <c:extLst>
                <c:ext xmlns:c15="http://schemas.microsoft.com/office/drawing/2012/chart" uri="{CE6537A1-D6FC-4f65-9D91-7224C49458BB}"/>
                <c:ext xmlns:c16="http://schemas.microsoft.com/office/drawing/2014/chart" uri="{C3380CC4-5D6E-409C-BE32-E72D297353CC}">
                  <c16:uniqueId val="{00000008-104E-4C15-B6BD-EA804C2F0D1F}"/>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Syphilis2022!$I$78:$I$82</c:f>
              <c:numCache>
                <c:formatCode>General</c:formatCode>
                <c:ptCount val="5"/>
                <c:pt idx="0">
                  <c:v>2018</c:v>
                </c:pt>
                <c:pt idx="1">
                  <c:v>2019</c:v>
                </c:pt>
                <c:pt idx="2">
                  <c:v>2020</c:v>
                </c:pt>
                <c:pt idx="3">
                  <c:v>2021</c:v>
                </c:pt>
                <c:pt idx="4">
                  <c:v>2022</c:v>
                </c:pt>
              </c:numCache>
            </c:numRef>
          </c:cat>
          <c:val>
            <c:numRef>
              <c:f>Syphilis2022!$L$78:$L$82</c:f>
              <c:numCache>
                <c:formatCode>0</c:formatCode>
                <c:ptCount val="5"/>
                <c:pt idx="0">
                  <c:v>0</c:v>
                </c:pt>
                <c:pt idx="1">
                  <c:v>3.4</c:v>
                </c:pt>
                <c:pt idx="2">
                  <c:v>12</c:v>
                </c:pt>
                <c:pt idx="3">
                  <c:v>26</c:v>
                </c:pt>
                <c:pt idx="4">
                  <c:v>22.544786084664345</c:v>
                </c:pt>
              </c:numCache>
            </c:numRef>
          </c:val>
          <c:smooth val="0"/>
          <c:extLst>
            <c:ext xmlns:c16="http://schemas.microsoft.com/office/drawing/2014/chart" uri="{C3380CC4-5D6E-409C-BE32-E72D297353CC}">
              <c16:uniqueId val="{00000002-104E-4C15-B6BD-EA804C2F0D1F}"/>
            </c:ext>
          </c:extLst>
        </c:ser>
        <c:ser>
          <c:idx val="3"/>
          <c:order val="3"/>
          <c:tx>
            <c:strRef>
              <c:f>Syphilis2022!$M$77</c:f>
              <c:strCache>
                <c:ptCount val="1"/>
                <c:pt idx="0">
                  <c:v>Asian</c:v>
                </c:pt>
              </c:strCache>
            </c:strRef>
          </c:tx>
          <c:spPr>
            <a:ln w="88900" cap="rnd">
              <a:solidFill>
                <a:srgbClr val="AA550E"/>
              </a:solidFill>
              <a:round/>
            </a:ln>
            <a:effectLst/>
          </c:spPr>
          <c:marker>
            <c:symbol val="none"/>
          </c:marker>
          <c:dLbls>
            <c:dLbl>
              <c:idx val="0"/>
              <c:layout>
                <c:manualLayout>
                  <c:x val="-4.1673909608423411E-2"/>
                  <c:y val="-0.18481352349671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4E-4C15-B6BD-EA804C2F0D1F}"/>
                </c:ext>
              </c:extLst>
            </c:dLbl>
            <c:dLbl>
              <c:idx val="1"/>
              <c:delete val="1"/>
              <c:extLst>
                <c:ext xmlns:c15="http://schemas.microsoft.com/office/drawing/2012/chart" uri="{CE6537A1-D6FC-4f65-9D91-7224C49458BB}">
                  <c15:layout>
                    <c:manualLayout>
                      <c:w val="2.9919729975278361E-2"/>
                      <c:h val="8.2526608383094779E-2"/>
                    </c:manualLayout>
                  </c15:layout>
                </c:ext>
                <c:ext xmlns:c16="http://schemas.microsoft.com/office/drawing/2014/chart" uri="{C3380CC4-5D6E-409C-BE32-E72D297353CC}">
                  <c16:uniqueId val="{0000000C-104E-4C15-B6BD-EA804C2F0D1F}"/>
                </c:ext>
              </c:extLst>
            </c:dLbl>
            <c:dLbl>
              <c:idx val="2"/>
              <c:delete val="1"/>
              <c:extLst>
                <c:ext xmlns:c15="http://schemas.microsoft.com/office/drawing/2012/chart" uri="{CE6537A1-D6FC-4f65-9D91-7224C49458BB}"/>
                <c:ext xmlns:c16="http://schemas.microsoft.com/office/drawing/2014/chart" uri="{C3380CC4-5D6E-409C-BE32-E72D297353CC}">
                  <c16:uniqueId val="{0000000B-104E-4C15-B6BD-EA804C2F0D1F}"/>
                </c:ext>
              </c:extLst>
            </c:dLbl>
            <c:dLbl>
              <c:idx val="3"/>
              <c:layout>
                <c:manualLayout>
                  <c:x val="-6.0908021735388167E-2"/>
                  <c:y val="-6.2197610602756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04E-4C15-B6BD-EA804C2F0D1F}"/>
                </c:ext>
              </c:extLst>
            </c:dLbl>
            <c:dLbl>
              <c:idx val="4"/>
              <c:layout>
                <c:manualLayout>
                  <c:x val="-2.2439797481458926E-2"/>
                  <c:y val="-7.4160138689971414E-2"/>
                </c:manualLayout>
              </c:layout>
              <c:tx>
                <c:rich>
                  <a:bodyPr/>
                  <a:lstStyle/>
                  <a:p>
                    <a:r>
                      <a:rPr lang="en-US"/>
                      <a:t>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24-427E-A9D2-E47FE4B5564A}"/>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AA550E"/>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Syphilis2022!$I$78:$I$82</c:f>
              <c:numCache>
                <c:formatCode>General</c:formatCode>
                <c:ptCount val="5"/>
                <c:pt idx="0">
                  <c:v>2018</c:v>
                </c:pt>
                <c:pt idx="1">
                  <c:v>2019</c:v>
                </c:pt>
                <c:pt idx="2">
                  <c:v>2020</c:v>
                </c:pt>
                <c:pt idx="3">
                  <c:v>2021</c:v>
                </c:pt>
                <c:pt idx="4">
                  <c:v>2022</c:v>
                </c:pt>
              </c:numCache>
            </c:numRef>
          </c:cat>
          <c:val>
            <c:numRef>
              <c:f>Syphilis2022!$M$78:$M$82</c:f>
              <c:numCache>
                <c:formatCode>0</c:formatCode>
                <c:ptCount val="5"/>
                <c:pt idx="0">
                  <c:v>4.8000000000000007</c:v>
                </c:pt>
                <c:pt idx="1">
                  <c:v>2.4000000000000004</c:v>
                </c:pt>
                <c:pt idx="2">
                  <c:v>8.1999999999999993</c:v>
                </c:pt>
                <c:pt idx="3">
                  <c:v>4.2</c:v>
                </c:pt>
                <c:pt idx="4">
                  <c:v>6.7922004639595395</c:v>
                </c:pt>
              </c:numCache>
            </c:numRef>
          </c:val>
          <c:smooth val="0"/>
          <c:extLst>
            <c:ext xmlns:c16="http://schemas.microsoft.com/office/drawing/2014/chart" uri="{C3380CC4-5D6E-409C-BE32-E72D297353CC}">
              <c16:uniqueId val="{00000003-104E-4C15-B6BD-EA804C2F0D1F}"/>
            </c:ext>
          </c:extLst>
        </c:ser>
        <c:dLbls>
          <c:showLegendKey val="0"/>
          <c:showVal val="0"/>
          <c:showCatName val="0"/>
          <c:showSerName val="0"/>
          <c:showPercent val="0"/>
          <c:showBubbleSize val="0"/>
        </c:dLbls>
        <c:smooth val="0"/>
        <c:axId val="655779472"/>
        <c:axId val="655785376"/>
      </c:lineChart>
      <c:catAx>
        <c:axId val="655779472"/>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55785376"/>
        <c:crosses val="autoZero"/>
        <c:auto val="1"/>
        <c:lblAlgn val="ctr"/>
        <c:lblOffset val="100"/>
        <c:noMultiLvlLbl val="0"/>
      </c:catAx>
      <c:valAx>
        <c:axId val="6557853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77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88239449082517"/>
          <c:y val="0.11570512820512821"/>
          <c:w val="0.78617785984491129"/>
          <c:h val="0.3981435493640218"/>
        </c:manualLayout>
      </c:layout>
      <c:barChart>
        <c:barDir val="col"/>
        <c:grouping val="clustered"/>
        <c:varyColors val="0"/>
        <c:ser>
          <c:idx val="0"/>
          <c:order val="0"/>
          <c:tx>
            <c:strRef>
              <c:f>Syphilis2022!$B$15</c:f>
              <c:strCache>
                <c:ptCount val="1"/>
                <c:pt idx="0">
                  <c:v>Syphilis Cases by Region</c:v>
                </c:pt>
              </c:strCache>
            </c:strRef>
          </c:tx>
          <c:spPr>
            <a:solidFill>
              <a:srgbClr val="0033A1"/>
            </a:solidFill>
            <a:ln>
              <a:noFill/>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Syphilis2022!$A$16:$A$20</c:f>
              <c:strCache>
                <c:ptCount val="5"/>
                <c:pt idx="0">
                  <c:v>Northeastern</c:v>
                </c:pt>
                <c:pt idx="1">
                  <c:v>Northern</c:v>
                </c:pt>
                <c:pt idx="2">
                  <c:v>Southeastern</c:v>
                </c:pt>
                <c:pt idx="3">
                  <c:v>Southern</c:v>
                </c:pt>
                <c:pt idx="4">
                  <c:v>Western</c:v>
                </c:pt>
              </c:strCache>
            </c:strRef>
          </c:cat>
          <c:val>
            <c:numRef>
              <c:f>Syphilis2022!$B$16:$B$20</c:f>
              <c:numCache>
                <c:formatCode>General</c:formatCode>
                <c:ptCount val="5"/>
                <c:pt idx="0">
                  <c:v>176</c:v>
                </c:pt>
                <c:pt idx="1">
                  <c:v>48</c:v>
                </c:pt>
                <c:pt idx="2">
                  <c:v>1353</c:v>
                </c:pt>
                <c:pt idx="3">
                  <c:v>212</c:v>
                </c:pt>
                <c:pt idx="4">
                  <c:v>94</c:v>
                </c:pt>
              </c:numCache>
            </c:numRef>
          </c:val>
          <c:extLst>
            <c:ext xmlns:c16="http://schemas.microsoft.com/office/drawing/2014/chart" uri="{C3380CC4-5D6E-409C-BE32-E72D297353CC}">
              <c16:uniqueId val="{00000000-53CC-442D-9DBD-F36F3B57540D}"/>
            </c:ext>
          </c:extLst>
        </c:ser>
        <c:dLbls>
          <c:showLegendKey val="0"/>
          <c:showVal val="0"/>
          <c:showCatName val="0"/>
          <c:showSerName val="0"/>
          <c:showPercent val="0"/>
          <c:showBubbleSize val="0"/>
        </c:dLbls>
        <c:gapWidth val="50"/>
        <c:axId val="647162416"/>
        <c:axId val="647158480"/>
      </c:barChart>
      <c:lineChart>
        <c:grouping val="standard"/>
        <c:varyColors val="0"/>
        <c:ser>
          <c:idx val="1"/>
          <c:order val="1"/>
          <c:tx>
            <c:strRef>
              <c:f>Syphilis2022!$C$15</c:f>
              <c:strCache>
                <c:ptCount val="1"/>
                <c:pt idx="0">
                  <c:v>Syphilis Rate by Region</c:v>
                </c:pt>
              </c:strCache>
            </c:strRef>
          </c:tx>
          <c:spPr>
            <a:ln w="88900" cap="rnd">
              <a:solidFill>
                <a:srgbClr val="DC6D12"/>
              </a:solidFill>
              <a:round/>
            </a:ln>
            <a:effectLst/>
          </c:spPr>
          <c:marker>
            <c:symbol val="none"/>
          </c:marker>
          <c:dLbls>
            <c:spPr>
              <a:solidFill>
                <a:schemeClr val="tx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2611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Syphilis2022!$A$16:$A$20</c:f>
              <c:strCache>
                <c:ptCount val="5"/>
                <c:pt idx="0">
                  <c:v>Northeastern</c:v>
                </c:pt>
                <c:pt idx="1">
                  <c:v>Northern</c:v>
                </c:pt>
                <c:pt idx="2">
                  <c:v>Southeastern</c:v>
                </c:pt>
                <c:pt idx="3">
                  <c:v>Southern</c:v>
                </c:pt>
                <c:pt idx="4">
                  <c:v>Western</c:v>
                </c:pt>
              </c:strCache>
            </c:strRef>
          </c:cat>
          <c:val>
            <c:numRef>
              <c:f>Syphilis2022!$C$16:$C$20</c:f>
              <c:numCache>
                <c:formatCode>0</c:formatCode>
                <c:ptCount val="5"/>
                <c:pt idx="0">
                  <c:v>13.978749124342563</c:v>
                </c:pt>
                <c:pt idx="1">
                  <c:v>9.7904836498923036</c:v>
                </c:pt>
                <c:pt idx="2">
                  <c:v>66.017647644345914</c:v>
                </c:pt>
                <c:pt idx="3">
                  <c:v>17.109923998040429</c:v>
                </c:pt>
                <c:pt idx="4">
                  <c:v>11.780983987888145</c:v>
                </c:pt>
              </c:numCache>
            </c:numRef>
          </c:val>
          <c:smooth val="0"/>
          <c:extLst>
            <c:ext xmlns:c16="http://schemas.microsoft.com/office/drawing/2014/chart" uri="{C3380CC4-5D6E-409C-BE32-E72D297353CC}">
              <c16:uniqueId val="{00000001-53CC-442D-9DBD-F36F3B57540D}"/>
            </c:ext>
          </c:extLst>
        </c:ser>
        <c:dLbls>
          <c:showLegendKey val="0"/>
          <c:showVal val="0"/>
          <c:showCatName val="0"/>
          <c:showSerName val="0"/>
          <c:showPercent val="0"/>
          <c:showBubbleSize val="0"/>
        </c:dLbls>
        <c:marker val="1"/>
        <c:smooth val="0"/>
        <c:axId val="647135192"/>
        <c:axId val="647132896"/>
      </c:lineChart>
      <c:catAx>
        <c:axId val="647162416"/>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47158480"/>
        <c:crosses val="autoZero"/>
        <c:auto val="1"/>
        <c:lblAlgn val="ctr"/>
        <c:lblOffset val="100"/>
        <c:noMultiLvlLbl val="0"/>
      </c:catAx>
      <c:valAx>
        <c:axId val="647158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en-US"/>
          </a:p>
        </c:txPr>
        <c:crossAx val="647162416"/>
        <c:crosses val="autoZero"/>
        <c:crossBetween val="between"/>
      </c:valAx>
      <c:valAx>
        <c:axId val="6471328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C26110"/>
                </a:solidFill>
                <a:latin typeface="Times New Roman" panose="02020603050405020304" pitchFamily="18" charset="0"/>
                <a:ea typeface="+mn-ea"/>
                <a:cs typeface="Times New Roman" panose="02020603050405020304" pitchFamily="18" charset="0"/>
              </a:defRPr>
            </a:pPr>
            <a:endParaRPr lang="en-US"/>
          </a:p>
        </c:txPr>
        <c:crossAx val="647135192"/>
        <c:crosses val="max"/>
        <c:crossBetween val="between"/>
      </c:valAx>
      <c:catAx>
        <c:axId val="647135192"/>
        <c:scaling>
          <c:orientation val="minMax"/>
        </c:scaling>
        <c:delete val="1"/>
        <c:axPos val="t"/>
        <c:numFmt formatCode="General" sourceLinked="1"/>
        <c:majorTickMark val="out"/>
        <c:minorTickMark val="none"/>
        <c:tickLblPos val="nextTo"/>
        <c:crossAx val="647132896"/>
        <c:crosses val="max"/>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rgbClr val="C2611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Trend of Reported Congenital Syphilis Cases in Wisconsin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Graphs!$A$3</c:f>
              <c:strCache>
                <c:ptCount val="1"/>
                <c:pt idx="0">
                  <c:v>Congenital Syphilis</c:v>
                </c:pt>
              </c:strCache>
            </c:strRef>
          </c:tx>
          <c:spPr>
            <a:ln w="88900" cap="rnd">
              <a:solidFill>
                <a:srgbClr val="2A5934"/>
              </a:solidFill>
              <a:round/>
            </a:ln>
            <a:effectLst/>
          </c:spPr>
          <c:marker>
            <c:symbol val="circle"/>
            <c:size val="26"/>
            <c:spPr>
              <a:solidFill>
                <a:srgbClr val="E2AC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Graphs!$B$2:$K$2</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Graphs!$B$3:$K$3</c:f>
              <c:numCache>
                <c:formatCode>General</c:formatCode>
                <c:ptCount val="10"/>
                <c:pt idx="0">
                  <c:v>0</c:v>
                </c:pt>
                <c:pt idx="1">
                  <c:v>0</c:v>
                </c:pt>
                <c:pt idx="2">
                  <c:v>0</c:v>
                </c:pt>
                <c:pt idx="3">
                  <c:v>0</c:v>
                </c:pt>
                <c:pt idx="4">
                  <c:v>3</c:v>
                </c:pt>
                <c:pt idx="5">
                  <c:v>1</c:v>
                </c:pt>
                <c:pt idx="6">
                  <c:v>2</c:v>
                </c:pt>
                <c:pt idx="7">
                  <c:v>5</c:v>
                </c:pt>
                <c:pt idx="8">
                  <c:v>16</c:v>
                </c:pt>
                <c:pt idx="9">
                  <c:v>29</c:v>
                </c:pt>
              </c:numCache>
            </c:numRef>
          </c:val>
          <c:smooth val="0"/>
          <c:extLst>
            <c:ext xmlns:c16="http://schemas.microsoft.com/office/drawing/2014/chart" uri="{C3380CC4-5D6E-409C-BE32-E72D297353CC}">
              <c16:uniqueId val="{00000000-1D26-400F-91B2-FF40CC8F95C1}"/>
            </c:ext>
          </c:extLst>
        </c:ser>
        <c:dLbls>
          <c:showLegendKey val="0"/>
          <c:showVal val="0"/>
          <c:showCatName val="0"/>
          <c:showSerName val="0"/>
          <c:showPercent val="0"/>
          <c:showBubbleSize val="0"/>
        </c:dLbls>
        <c:marker val="1"/>
        <c:smooth val="0"/>
        <c:axId val="617938816"/>
        <c:axId val="617943736"/>
      </c:lineChart>
      <c:catAx>
        <c:axId val="617938816"/>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17943736"/>
        <c:crosses val="autoZero"/>
        <c:auto val="1"/>
        <c:lblAlgn val="ctr"/>
        <c:lblOffset val="100"/>
        <c:noMultiLvlLbl val="0"/>
      </c:catAx>
      <c:valAx>
        <c:axId val="617943736"/>
        <c:scaling>
          <c:orientation val="minMax"/>
        </c:scaling>
        <c:delete val="1"/>
        <c:axPos val="l"/>
        <c:numFmt formatCode="General" sourceLinked="1"/>
        <c:majorTickMark val="none"/>
        <c:minorTickMark val="none"/>
        <c:tickLblPos val="nextTo"/>
        <c:crossAx val="61793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186560038425459E-2"/>
          <c:y val="3.9361781260072899E-2"/>
          <c:w val="0.94285293327729613"/>
          <c:h val="0.79126901030337593"/>
        </c:manualLayout>
      </c:layout>
      <c:lineChart>
        <c:grouping val="standard"/>
        <c:varyColors val="0"/>
        <c:ser>
          <c:idx val="0"/>
          <c:order val="0"/>
          <c:tx>
            <c:strRef>
              <c:f>'ChlamydiaCases&amp;Rate2016-2020'!$AD$12</c:f>
              <c:strCache>
                <c:ptCount val="1"/>
                <c:pt idx="0">
                  <c:v>15-19</c:v>
                </c:pt>
              </c:strCache>
            </c:strRef>
          </c:tx>
          <c:spPr>
            <a:ln w="88900" cap="rnd">
              <a:solidFill>
                <a:srgbClr val="4D4D4D"/>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B-AF11-4500-8C94-0D507EC3A41F}"/>
                </c:ext>
              </c:extLst>
            </c:dLbl>
            <c:dLbl>
              <c:idx val="1"/>
              <c:delete val="1"/>
              <c:extLst>
                <c:ext xmlns:c15="http://schemas.microsoft.com/office/drawing/2012/chart" uri="{CE6537A1-D6FC-4f65-9D91-7224C49458BB}"/>
                <c:ext xmlns:c16="http://schemas.microsoft.com/office/drawing/2014/chart" uri="{C3380CC4-5D6E-409C-BE32-E72D297353CC}">
                  <c16:uniqueId val="{0000000C-AF11-4500-8C94-0D507EC3A41F}"/>
                </c:ext>
              </c:extLst>
            </c:dLbl>
            <c:dLbl>
              <c:idx val="2"/>
              <c:delete val="1"/>
              <c:extLst>
                <c:ext xmlns:c15="http://schemas.microsoft.com/office/drawing/2012/chart" uri="{CE6537A1-D6FC-4f65-9D91-7224C49458BB}"/>
                <c:ext xmlns:c16="http://schemas.microsoft.com/office/drawing/2014/chart" uri="{C3380CC4-5D6E-409C-BE32-E72D297353CC}">
                  <c16:uniqueId val="{0000000D-AF11-4500-8C94-0D507EC3A41F}"/>
                </c:ext>
              </c:extLst>
            </c:dLbl>
            <c:dLbl>
              <c:idx val="3"/>
              <c:layout>
                <c:manualLayout>
                  <c:x val="-6.7467465418950864E-2"/>
                  <c:y val="-6.7988531267398636E-2"/>
                </c:manualLayout>
              </c:layout>
              <c:tx>
                <c:rich>
                  <a:bodyPr/>
                  <a:lstStyle/>
                  <a:p>
                    <a:r>
                      <a:rPr lang="en-US" dirty="0"/>
                      <a:t>1,866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F11-4500-8C94-0D507EC3A41F}"/>
                </c:ext>
              </c:extLst>
            </c:dLbl>
            <c:dLbl>
              <c:idx val="4"/>
              <c:layout>
                <c:manualLayout>
                  <c:x val="1.9157088122605363E-3"/>
                  <c:y val="1.7891718754578526E-2"/>
                </c:manualLayout>
              </c:layout>
              <c:tx>
                <c:rich>
                  <a:bodyPr/>
                  <a:lstStyle/>
                  <a:p>
                    <a:r>
                      <a:rPr lang="en-US" dirty="0"/>
                      <a:t>1,754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F11-4500-8C94-0D507EC3A41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4D4D4D"/>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'ChlamydiaCases&amp;Rate2016-2020'!$AC$13:$AC$17</c:f>
              <c:numCache>
                <c:formatCode>General</c:formatCode>
                <c:ptCount val="5"/>
                <c:pt idx="0">
                  <c:v>2018</c:v>
                </c:pt>
                <c:pt idx="1">
                  <c:v>2019</c:v>
                </c:pt>
                <c:pt idx="2">
                  <c:v>2020</c:v>
                </c:pt>
                <c:pt idx="3">
                  <c:v>2021</c:v>
                </c:pt>
                <c:pt idx="4">
                  <c:v>2022</c:v>
                </c:pt>
              </c:numCache>
            </c:numRef>
          </c:cat>
          <c:val>
            <c:numRef>
              <c:f>'ChlamydiaCases&amp;Rate2016-2020'!$AD$13:$AD$17</c:f>
              <c:numCache>
                <c:formatCode>General</c:formatCode>
                <c:ptCount val="5"/>
                <c:pt idx="0">
                  <c:v>1881</c:v>
                </c:pt>
                <c:pt idx="1">
                  <c:v>2061</c:v>
                </c:pt>
                <c:pt idx="2" formatCode="0">
                  <c:v>1852</c:v>
                </c:pt>
                <c:pt idx="3">
                  <c:v>1866</c:v>
                </c:pt>
                <c:pt idx="4" formatCode="0">
                  <c:v>1754.2193341406596</c:v>
                </c:pt>
              </c:numCache>
            </c:numRef>
          </c:val>
          <c:smooth val="0"/>
          <c:extLst>
            <c:ext xmlns:c16="http://schemas.microsoft.com/office/drawing/2014/chart" uri="{C3380CC4-5D6E-409C-BE32-E72D297353CC}">
              <c16:uniqueId val="{00000000-AF11-4500-8C94-0D507EC3A41F}"/>
            </c:ext>
          </c:extLst>
        </c:ser>
        <c:ser>
          <c:idx val="1"/>
          <c:order val="1"/>
          <c:tx>
            <c:strRef>
              <c:f>'ChlamydiaCases&amp;Rate2016-2020'!$AE$12</c:f>
              <c:strCache>
                <c:ptCount val="1"/>
                <c:pt idx="0">
                  <c:v>20-24</c:v>
                </c:pt>
              </c:strCache>
            </c:strRef>
          </c:tx>
          <c:spPr>
            <a:ln w="88900" cap="rnd">
              <a:solidFill>
                <a:srgbClr val="FF0000"/>
              </a:solidFill>
              <a:round/>
            </a:ln>
            <a:effectLst/>
          </c:spPr>
          <c:marker>
            <c:symbol val="circle"/>
            <c:size val="9"/>
            <c:spPr>
              <a:no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AF11-4500-8C94-0D507EC3A41F}"/>
                </c:ext>
              </c:extLst>
            </c:dLbl>
            <c:dLbl>
              <c:idx val="1"/>
              <c:delete val="1"/>
              <c:extLst>
                <c:ext xmlns:c15="http://schemas.microsoft.com/office/drawing/2012/chart" uri="{CE6537A1-D6FC-4f65-9D91-7224C49458BB}"/>
                <c:ext xmlns:c16="http://schemas.microsoft.com/office/drawing/2014/chart" uri="{C3380CC4-5D6E-409C-BE32-E72D297353CC}">
                  <c16:uniqueId val="{00000008-AF11-4500-8C94-0D507EC3A41F}"/>
                </c:ext>
              </c:extLst>
            </c:dLbl>
            <c:dLbl>
              <c:idx val="2"/>
              <c:delete val="1"/>
              <c:extLst>
                <c:ext xmlns:c15="http://schemas.microsoft.com/office/drawing/2012/chart" uri="{CE6537A1-D6FC-4f65-9D91-7224C49458BB}"/>
                <c:ext xmlns:c16="http://schemas.microsoft.com/office/drawing/2014/chart" uri="{C3380CC4-5D6E-409C-BE32-E72D297353CC}">
                  <c16:uniqueId val="{00000007-AF11-4500-8C94-0D507EC3A41F}"/>
                </c:ext>
              </c:extLst>
            </c:dLbl>
            <c:dLbl>
              <c:idx val="3"/>
              <c:layout>
                <c:manualLayout>
                  <c:x val="-7.2796934865900387E-2"/>
                  <c:y val="-7.8723562520145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11-4500-8C94-0D507EC3A41F}"/>
                </c:ext>
              </c:extLst>
            </c:dLbl>
            <c:dLbl>
              <c:idx val="4"/>
              <c:layout>
                <c:manualLayout>
                  <c:x val="-7.6628352490421452E-3"/>
                  <c:y val="0"/>
                </c:manualLayout>
              </c:layout>
              <c:tx>
                <c:rich>
                  <a:bodyPr/>
                  <a:lstStyle/>
                  <a:p>
                    <a:r>
                      <a:rPr lang="en-US" dirty="0"/>
                      <a:t>2,407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F11-4500-8C94-0D507EC3A4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'ChlamydiaCases&amp;Rate2016-2020'!$AC$13:$AC$17</c:f>
              <c:numCache>
                <c:formatCode>General</c:formatCode>
                <c:ptCount val="5"/>
                <c:pt idx="0">
                  <c:v>2018</c:v>
                </c:pt>
                <c:pt idx="1">
                  <c:v>2019</c:v>
                </c:pt>
                <c:pt idx="2">
                  <c:v>2020</c:v>
                </c:pt>
                <c:pt idx="3">
                  <c:v>2021</c:v>
                </c:pt>
                <c:pt idx="4">
                  <c:v>2022</c:v>
                </c:pt>
              </c:numCache>
            </c:numRef>
          </c:cat>
          <c:val>
            <c:numRef>
              <c:f>'ChlamydiaCases&amp;Rate2016-2020'!$AE$13:$AE$17</c:f>
              <c:numCache>
                <c:formatCode>General</c:formatCode>
                <c:ptCount val="5"/>
                <c:pt idx="0">
                  <c:v>2629</c:v>
                </c:pt>
                <c:pt idx="1">
                  <c:v>2823</c:v>
                </c:pt>
                <c:pt idx="2" formatCode="0">
                  <c:v>2521</c:v>
                </c:pt>
                <c:pt idx="3">
                  <c:v>2642</c:v>
                </c:pt>
                <c:pt idx="4" formatCode="0">
                  <c:v>2410.4932758312707</c:v>
                </c:pt>
              </c:numCache>
            </c:numRef>
          </c:val>
          <c:smooth val="0"/>
          <c:extLst>
            <c:ext xmlns:c16="http://schemas.microsoft.com/office/drawing/2014/chart" uri="{C3380CC4-5D6E-409C-BE32-E72D297353CC}">
              <c16:uniqueId val="{00000001-AF11-4500-8C94-0D507EC3A41F}"/>
            </c:ext>
          </c:extLst>
        </c:ser>
        <c:ser>
          <c:idx val="2"/>
          <c:order val="2"/>
          <c:tx>
            <c:strRef>
              <c:f>'ChlamydiaCases&amp;Rate2016-2020'!$AF$12</c:f>
              <c:strCache>
                <c:ptCount val="1"/>
                <c:pt idx="0">
                  <c:v>25-29</c:v>
                </c:pt>
              </c:strCache>
            </c:strRef>
          </c:tx>
          <c:spPr>
            <a:ln w="88900" cap="rnd">
              <a:solidFill>
                <a:srgbClr val="80008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2-AF11-4500-8C94-0D507EC3A41F}"/>
                </c:ext>
              </c:extLst>
            </c:dLbl>
            <c:dLbl>
              <c:idx val="1"/>
              <c:delete val="1"/>
              <c:extLst>
                <c:ext xmlns:c15="http://schemas.microsoft.com/office/drawing/2012/chart" uri="{CE6537A1-D6FC-4f65-9D91-7224C49458BB}"/>
                <c:ext xmlns:c16="http://schemas.microsoft.com/office/drawing/2014/chart" uri="{C3380CC4-5D6E-409C-BE32-E72D297353CC}">
                  <c16:uniqueId val="{00000011-AF11-4500-8C94-0D507EC3A41F}"/>
                </c:ext>
              </c:extLst>
            </c:dLbl>
            <c:dLbl>
              <c:idx val="2"/>
              <c:delete val="1"/>
              <c:extLst>
                <c:ext xmlns:c15="http://schemas.microsoft.com/office/drawing/2012/chart" uri="{CE6537A1-D6FC-4f65-9D91-7224C49458BB}"/>
                <c:ext xmlns:c16="http://schemas.microsoft.com/office/drawing/2014/chart" uri="{C3380CC4-5D6E-409C-BE32-E72D297353CC}">
                  <c16:uniqueId val="{00000010-AF11-4500-8C94-0D507EC3A41F}"/>
                </c:ext>
              </c:extLst>
            </c:dLbl>
            <c:dLbl>
              <c:idx val="3"/>
              <c:layout>
                <c:manualLayout>
                  <c:x val="-7.7860113140831508E-2"/>
                  <c:y val="-6.6199359391940785E-2"/>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r>
                      <a:rPr lang="en-US" dirty="0"/>
                      <a:t>1,357</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47935566570603"/>
                      <c:h val="0.1059012241880259"/>
                    </c:manualLayout>
                  </c15:layout>
                  <c15:showDataLabelsRange val="0"/>
                </c:ext>
                <c:ext xmlns:c16="http://schemas.microsoft.com/office/drawing/2014/chart" uri="{C3380CC4-5D6E-409C-BE32-E72D297353CC}">
                  <c16:uniqueId val="{00000013-AF11-4500-8C94-0D507EC3A41F}"/>
                </c:ext>
              </c:extLst>
            </c:dLbl>
            <c:dLbl>
              <c:idx val="4"/>
              <c:tx>
                <c:rich>
                  <a:bodyPr/>
                  <a:lstStyle/>
                  <a:p>
                    <a:r>
                      <a:rPr lang="en-US" dirty="0"/>
                      <a:t>1,165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D0-473D-90BF-05B364BDC20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'ChlamydiaCases&amp;Rate2016-2020'!$AC$13:$AC$17</c:f>
              <c:numCache>
                <c:formatCode>General</c:formatCode>
                <c:ptCount val="5"/>
                <c:pt idx="0">
                  <c:v>2018</c:v>
                </c:pt>
                <c:pt idx="1">
                  <c:v>2019</c:v>
                </c:pt>
                <c:pt idx="2">
                  <c:v>2020</c:v>
                </c:pt>
                <c:pt idx="3">
                  <c:v>2021</c:v>
                </c:pt>
                <c:pt idx="4">
                  <c:v>2022</c:v>
                </c:pt>
              </c:numCache>
            </c:numRef>
          </c:cat>
          <c:val>
            <c:numRef>
              <c:f>'ChlamydiaCases&amp;Rate2016-2020'!$AF$13:$AF$17</c:f>
              <c:numCache>
                <c:formatCode>General</c:formatCode>
                <c:ptCount val="5"/>
                <c:pt idx="0">
                  <c:v>1349</c:v>
                </c:pt>
                <c:pt idx="1">
                  <c:v>1394</c:v>
                </c:pt>
                <c:pt idx="2" formatCode="0">
                  <c:v>1229</c:v>
                </c:pt>
                <c:pt idx="3">
                  <c:v>1357</c:v>
                </c:pt>
                <c:pt idx="4" formatCode="0">
                  <c:v>1165.6118281797937</c:v>
                </c:pt>
              </c:numCache>
            </c:numRef>
          </c:val>
          <c:smooth val="0"/>
          <c:extLst>
            <c:ext xmlns:c16="http://schemas.microsoft.com/office/drawing/2014/chart" uri="{C3380CC4-5D6E-409C-BE32-E72D297353CC}">
              <c16:uniqueId val="{00000002-AF11-4500-8C94-0D507EC3A41F}"/>
            </c:ext>
          </c:extLst>
        </c:ser>
        <c:ser>
          <c:idx val="3"/>
          <c:order val="3"/>
          <c:tx>
            <c:strRef>
              <c:f>'ChlamydiaCases&amp;Rate2016-2020'!$AG$12</c:f>
              <c:strCache>
                <c:ptCount val="1"/>
                <c:pt idx="0">
                  <c:v>30-39</c:v>
                </c:pt>
              </c:strCache>
            </c:strRef>
          </c:tx>
          <c:spPr>
            <a:ln w="88900" cap="rnd">
              <a:solidFill>
                <a:srgbClr val="DC6D1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AF11-4500-8C94-0D507EC3A41F}"/>
                </c:ext>
              </c:extLst>
            </c:dLbl>
            <c:dLbl>
              <c:idx val="1"/>
              <c:delete val="1"/>
              <c:extLst>
                <c:ext xmlns:c15="http://schemas.microsoft.com/office/drawing/2012/chart" uri="{CE6537A1-D6FC-4f65-9D91-7224C49458BB}"/>
                <c:ext xmlns:c16="http://schemas.microsoft.com/office/drawing/2014/chart" uri="{C3380CC4-5D6E-409C-BE32-E72D297353CC}">
                  <c16:uniqueId val="{00000015-AF11-4500-8C94-0D507EC3A41F}"/>
                </c:ext>
              </c:extLst>
            </c:dLbl>
            <c:dLbl>
              <c:idx val="2"/>
              <c:delete val="1"/>
              <c:extLst>
                <c:ext xmlns:c15="http://schemas.microsoft.com/office/drawing/2012/chart" uri="{CE6537A1-D6FC-4f65-9D91-7224C49458BB}"/>
                <c:ext xmlns:c16="http://schemas.microsoft.com/office/drawing/2014/chart" uri="{C3380CC4-5D6E-409C-BE32-E72D297353CC}">
                  <c16:uniqueId val="{00000016-AF11-4500-8C94-0D507EC3A41F}"/>
                </c:ext>
              </c:extLst>
            </c:dLbl>
            <c:dLbl>
              <c:idx val="3"/>
              <c:layout>
                <c:manualLayout>
                  <c:x val="-3.6816094265573064E-2"/>
                  <c:y val="-8.9458593772892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11-4500-8C94-0D507EC3A41F}"/>
                </c:ext>
              </c:extLst>
            </c:dLbl>
            <c:dLbl>
              <c:idx val="4"/>
              <c:layout>
                <c:manualLayout>
                  <c:x val="2.1658455212977528E-2"/>
                  <c:y val="-3.2204952878566215E-2"/>
                </c:manualLayout>
              </c:layout>
              <c:tx>
                <c:rich>
                  <a:bodyPr rot="0" spcFirstLastPara="1" vertOverflow="ellipsis" vert="horz" wrap="square" lIns="38100" tIns="19050" rIns="38100" bIns="19050" anchor="ctr" anchorCtr="1">
                    <a:no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r>
                      <a:rPr lang="en-US" dirty="0">
                        <a:solidFill>
                          <a:srgbClr val="DC6D12"/>
                        </a:solidFill>
                      </a:rPr>
                      <a:t>498 </a:t>
                    </a:r>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664678312907355E-2"/>
                      <c:h val="0.12950026034563983"/>
                    </c:manualLayout>
                  </c15:layout>
                  <c15:showDataLabelsRange val="0"/>
                </c:ext>
                <c:ext xmlns:c16="http://schemas.microsoft.com/office/drawing/2014/chart" uri="{C3380CC4-5D6E-409C-BE32-E72D297353CC}">
                  <c16:uniqueId val="{0000001D-AF11-4500-8C94-0D507EC3A41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'ChlamydiaCases&amp;Rate2016-2020'!$AC$13:$AC$17</c:f>
              <c:numCache>
                <c:formatCode>General</c:formatCode>
                <c:ptCount val="5"/>
                <c:pt idx="0">
                  <c:v>2018</c:v>
                </c:pt>
                <c:pt idx="1">
                  <c:v>2019</c:v>
                </c:pt>
                <c:pt idx="2">
                  <c:v>2020</c:v>
                </c:pt>
                <c:pt idx="3">
                  <c:v>2021</c:v>
                </c:pt>
                <c:pt idx="4">
                  <c:v>2022</c:v>
                </c:pt>
              </c:numCache>
            </c:numRef>
          </c:cat>
          <c:val>
            <c:numRef>
              <c:f>'ChlamydiaCases&amp;Rate2016-2020'!$AG$13:$AG$17</c:f>
              <c:numCache>
                <c:formatCode>General</c:formatCode>
                <c:ptCount val="5"/>
                <c:pt idx="0">
                  <c:v>964</c:v>
                </c:pt>
                <c:pt idx="1">
                  <c:v>1059</c:v>
                </c:pt>
                <c:pt idx="2" formatCode="0">
                  <c:v>918</c:v>
                </c:pt>
                <c:pt idx="3">
                  <c:v>324</c:v>
                </c:pt>
                <c:pt idx="4" formatCode="0">
                  <c:v>498.5765612051556</c:v>
                </c:pt>
              </c:numCache>
            </c:numRef>
          </c:val>
          <c:smooth val="0"/>
          <c:extLst>
            <c:ext xmlns:c16="http://schemas.microsoft.com/office/drawing/2014/chart" uri="{C3380CC4-5D6E-409C-BE32-E72D297353CC}">
              <c16:uniqueId val="{00000003-AF11-4500-8C94-0D507EC3A41F}"/>
            </c:ext>
          </c:extLst>
        </c:ser>
        <c:ser>
          <c:idx val="4"/>
          <c:order val="4"/>
          <c:tx>
            <c:strRef>
              <c:f>'ChlamydiaCases&amp;Rate2016-2020'!$AH$12</c:f>
              <c:strCache>
                <c:ptCount val="1"/>
                <c:pt idx="0">
                  <c:v>40-49</c:v>
                </c:pt>
              </c:strCache>
            </c:strRef>
          </c:tx>
          <c:spPr>
            <a:ln w="88900" cap="rnd">
              <a:solidFill>
                <a:srgbClr val="0033A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A-AF11-4500-8C94-0D507EC3A41F}"/>
                </c:ext>
              </c:extLst>
            </c:dLbl>
            <c:dLbl>
              <c:idx val="1"/>
              <c:delete val="1"/>
              <c:extLst>
                <c:ext xmlns:c15="http://schemas.microsoft.com/office/drawing/2012/chart" uri="{CE6537A1-D6FC-4f65-9D91-7224C49458BB}"/>
                <c:ext xmlns:c16="http://schemas.microsoft.com/office/drawing/2014/chart" uri="{C3380CC4-5D6E-409C-BE32-E72D297353CC}">
                  <c16:uniqueId val="{00000019-AF11-4500-8C94-0D507EC3A41F}"/>
                </c:ext>
              </c:extLst>
            </c:dLbl>
            <c:dLbl>
              <c:idx val="2"/>
              <c:delete val="1"/>
              <c:extLst>
                <c:ext xmlns:c15="http://schemas.microsoft.com/office/drawing/2012/chart" uri="{CE6537A1-D6FC-4f65-9D91-7224C49458BB}"/>
                <c:ext xmlns:c16="http://schemas.microsoft.com/office/drawing/2014/chart" uri="{C3380CC4-5D6E-409C-BE32-E72D297353CC}">
                  <c16:uniqueId val="{00000018-AF11-4500-8C94-0D507EC3A41F}"/>
                </c:ext>
              </c:extLst>
            </c:dLbl>
            <c:dLbl>
              <c:idx val="3"/>
              <c:layout>
                <c:manualLayout>
                  <c:x val="-3.7982843512479325E-2"/>
                  <c:y val="1.0735031252747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F11-4500-8C94-0D507EC3A41F}"/>
                </c:ext>
              </c:extLst>
            </c:dLbl>
            <c:dLbl>
              <c:idx val="4"/>
              <c:layout>
                <c:manualLayout>
                  <c:x val="2.5240168130481765E-2"/>
                  <c:y val="-1.0735031252747154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F11-4500-8C94-0D507EC3A41F}"/>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'ChlamydiaCases&amp;Rate2016-2020'!$AC$13:$AC$17</c:f>
              <c:numCache>
                <c:formatCode>General</c:formatCode>
                <c:ptCount val="5"/>
                <c:pt idx="0">
                  <c:v>2018</c:v>
                </c:pt>
                <c:pt idx="1">
                  <c:v>2019</c:v>
                </c:pt>
                <c:pt idx="2">
                  <c:v>2020</c:v>
                </c:pt>
                <c:pt idx="3">
                  <c:v>2021</c:v>
                </c:pt>
                <c:pt idx="4">
                  <c:v>2022</c:v>
                </c:pt>
              </c:numCache>
            </c:numRef>
          </c:cat>
          <c:val>
            <c:numRef>
              <c:f>'ChlamydiaCases&amp;Rate2016-2020'!$AH$13:$AH$17</c:f>
              <c:numCache>
                <c:formatCode>General</c:formatCode>
                <c:ptCount val="5"/>
                <c:pt idx="0">
                  <c:v>171</c:v>
                </c:pt>
                <c:pt idx="1">
                  <c:v>212</c:v>
                </c:pt>
                <c:pt idx="2" formatCode="0">
                  <c:v>220</c:v>
                </c:pt>
                <c:pt idx="3">
                  <c:v>260</c:v>
                </c:pt>
                <c:pt idx="4">
                  <c:v>129</c:v>
                </c:pt>
              </c:numCache>
            </c:numRef>
          </c:val>
          <c:smooth val="0"/>
          <c:extLst>
            <c:ext xmlns:c16="http://schemas.microsoft.com/office/drawing/2014/chart" uri="{C3380CC4-5D6E-409C-BE32-E72D297353CC}">
              <c16:uniqueId val="{00000004-AF11-4500-8C94-0D507EC3A41F}"/>
            </c:ext>
          </c:extLst>
        </c:ser>
        <c:dLbls>
          <c:showLegendKey val="0"/>
          <c:showVal val="0"/>
          <c:showCatName val="0"/>
          <c:showSerName val="0"/>
          <c:showPercent val="0"/>
          <c:showBubbleSize val="0"/>
        </c:dLbls>
        <c:smooth val="0"/>
        <c:axId val="666686544"/>
        <c:axId val="666688184"/>
      </c:lineChart>
      <c:catAx>
        <c:axId val="666686544"/>
        <c:scaling>
          <c:orientation val="minMax"/>
        </c:scaling>
        <c:delete val="0"/>
        <c:axPos val="b"/>
        <c:numFmt formatCode="General" sourceLinked="1"/>
        <c:majorTickMark val="none"/>
        <c:minorTickMark val="none"/>
        <c:tickLblPos val="nextTo"/>
        <c:spPr>
          <a:noFill/>
          <a:ln w="12700" cap="flat" cmpd="sng" algn="ctr">
            <a:solidFill>
              <a:srgbClr val="11111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66688184"/>
        <c:crosses val="autoZero"/>
        <c:auto val="1"/>
        <c:lblAlgn val="ctr"/>
        <c:lblOffset val="100"/>
        <c:noMultiLvlLbl val="0"/>
      </c:catAx>
      <c:valAx>
        <c:axId val="666688184"/>
        <c:scaling>
          <c:orientation val="minMax"/>
        </c:scaling>
        <c:delete val="1"/>
        <c:axPos val="l"/>
        <c:numFmt formatCode="General" sourceLinked="1"/>
        <c:majorTickMark val="none"/>
        <c:minorTickMark val="none"/>
        <c:tickLblPos val="nextTo"/>
        <c:crossAx val="666686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4232932942441E-2"/>
          <c:y val="3.9007103090161137E-2"/>
          <c:w val="0.86028445408974519"/>
          <c:h val="0.79314982776283793"/>
        </c:manualLayout>
      </c:layout>
      <c:lineChart>
        <c:grouping val="standard"/>
        <c:varyColors val="0"/>
        <c:ser>
          <c:idx val="0"/>
          <c:order val="0"/>
          <c:tx>
            <c:strRef>
              <c:f>'ChlamydiaCases&amp;Rate2016-2020'!$H$13</c:f>
              <c:strCache>
                <c:ptCount val="1"/>
                <c:pt idx="0">
                  <c:v>Male</c:v>
                </c:pt>
              </c:strCache>
            </c:strRef>
          </c:tx>
          <c:spPr>
            <a:ln w="88900" cap="rnd">
              <a:solidFill>
                <a:srgbClr val="0033A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D159-47B3-8B16-63822C0775B2}"/>
                </c:ext>
              </c:extLst>
            </c:dLbl>
            <c:dLbl>
              <c:idx val="1"/>
              <c:delete val="1"/>
              <c:extLst>
                <c:ext xmlns:c15="http://schemas.microsoft.com/office/drawing/2012/chart" uri="{CE6537A1-D6FC-4f65-9D91-7224C49458BB}"/>
                <c:ext xmlns:c16="http://schemas.microsoft.com/office/drawing/2014/chart" uri="{C3380CC4-5D6E-409C-BE32-E72D297353CC}">
                  <c16:uniqueId val="{00000004-D159-47B3-8B16-63822C0775B2}"/>
                </c:ext>
              </c:extLst>
            </c:dLbl>
            <c:dLbl>
              <c:idx val="2"/>
              <c:delete val="1"/>
              <c:extLst>
                <c:ext xmlns:c15="http://schemas.microsoft.com/office/drawing/2012/chart" uri="{CE6537A1-D6FC-4f65-9D91-7224C49458BB}"/>
                <c:ext xmlns:c16="http://schemas.microsoft.com/office/drawing/2014/chart" uri="{C3380CC4-5D6E-409C-BE32-E72D297353CC}">
                  <c16:uniqueId val="{00000003-D159-47B3-8B16-63822C0775B2}"/>
                </c:ext>
              </c:extLst>
            </c:dLbl>
            <c:dLbl>
              <c:idx val="3"/>
              <c:layout>
                <c:manualLayout>
                  <c:x val="-3.6084954135628455E-2"/>
                  <c:y val="-7.0922005618474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59-47B3-8B16-63822C0775B2}"/>
                </c:ext>
              </c:extLst>
            </c:dLbl>
            <c:dLbl>
              <c:idx val="4"/>
              <c:tx>
                <c:rich>
                  <a:bodyPr/>
                  <a:lstStyle/>
                  <a:p>
                    <a:fld id="{D12099A8-42EE-484D-A75C-F660D358C603}" type="VALUE">
                      <a:rPr lang="en-US" smtClean="0"/>
                      <a:pPr/>
                      <a:t>[VALUE]</a:t>
                    </a:fld>
                    <a:endParaRPr lang="en-US"/>
                  </a:p>
                  <a:p>
                    <a:r>
                      <a:rPr lang="en-US"/>
                      <a:t>(-5.4%)</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AB-45C0-AACA-AE6A24F69D5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'ChlamydiaCases&amp;Rate2016-2020'!$G$14:$G$18</c:f>
              <c:numCache>
                <c:formatCode>General</c:formatCode>
                <c:ptCount val="5"/>
                <c:pt idx="0">
                  <c:v>2018</c:v>
                </c:pt>
                <c:pt idx="1">
                  <c:v>2019</c:v>
                </c:pt>
                <c:pt idx="2">
                  <c:v>2020</c:v>
                </c:pt>
                <c:pt idx="3">
                  <c:v>2021</c:v>
                </c:pt>
                <c:pt idx="4">
                  <c:v>2022</c:v>
                </c:pt>
              </c:numCache>
            </c:numRef>
          </c:cat>
          <c:val>
            <c:numRef>
              <c:f>'ChlamydiaCases&amp;Rate2016-2020'!$H$14:$H$18</c:f>
              <c:numCache>
                <c:formatCode>General</c:formatCode>
                <c:ptCount val="5"/>
                <c:pt idx="0">
                  <c:v>326</c:v>
                </c:pt>
                <c:pt idx="1">
                  <c:v>350</c:v>
                </c:pt>
                <c:pt idx="2">
                  <c:v>286</c:v>
                </c:pt>
                <c:pt idx="3">
                  <c:v>316</c:v>
                </c:pt>
                <c:pt idx="4" formatCode="0">
                  <c:v>299</c:v>
                </c:pt>
              </c:numCache>
            </c:numRef>
          </c:val>
          <c:smooth val="0"/>
          <c:extLst>
            <c:ext xmlns:c16="http://schemas.microsoft.com/office/drawing/2014/chart" uri="{C3380CC4-5D6E-409C-BE32-E72D297353CC}">
              <c16:uniqueId val="{00000000-D159-47B3-8B16-63822C0775B2}"/>
            </c:ext>
          </c:extLst>
        </c:ser>
        <c:ser>
          <c:idx val="1"/>
          <c:order val="1"/>
          <c:tx>
            <c:strRef>
              <c:f>'ChlamydiaCases&amp;Rate2016-2020'!$I$13</c:f>
              <c:strCache>
                <c:ptCount val="1"/>
                <c:pt idx="0">
                  <c:v>Female</c:v>
                </c:pt>
              </c:strCache>
            </c:strRef>
          </c:tx>
          <c:spPr>
            <a:ln w="88900" cap="rnd">
              <a:solidFill>
                <a:srgbClr val="80008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D159-47B3-8B16-63822C0775B2}"/>
                </c:ext>
              </c:extLst>
            </c:dLbl>
            <c:dLbl>
              <c:idx val="1"/>
              <c:delete val="1"/>
              <c:extLst>
                <c:ext xmlns:c15="http://schemas.microsoft.com/office/drawing/2012/chart" uri="{CE6537A1-D6FC-4f65-9D91-7224C49458BB}"/>
                <c:ext xmlns:c16="http://schemas.microsoft.com/office/drawing/2014/chart" uri="{C3380CC4-5D6E-409C-BE32-E72D297353CC}">
                  <c16:uniqueId val="{00000008-D159-47B3-8B16-63822C0775B2}"/>
                </c:ext>
              </c:extLst>
            </c:dLbl>
            <c:dLbl>
              <c:idx val="2"/>
              <c:delete val="1"/>
              <c:extLst>
                <c:ext xmlns:c15="http://schemas.microsoft.com/office/drawing/2012/chart" uri="{CE6537A1-D6FC-4f65-9D91-7224C49458BB}"/>
                <c:ext xmlns:c16="http://schemas.microsoft.com/office/drawing/2014/chart" uri="{C3380CC4-5D6E-409C-BE32-E72D297353CC}">
                  <c16:uniqueId val="{00000009-D159-47B3-8B16-63822C0775B2}"/>
                </c:ext>
              </c:extLst>
            </c:dLbl>
            <c:dLbl>
              <c:idx val="3"/>
              <c:layout>
                <c:manualLayout>
                  <c:x val="-3.6084954135628455E-2"/>
                  <c:y val="-6.0283704775703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159-47B3-8B16-63822C0775B2}"/>
                </c:ext>
              </c:extLst>
            </c:dLbl>
            <c:dLbl>
              <c:idx val="4"/>
              <c:layout>
                <c:manualLayout>
                  <c:x val="1.7038481208567647E-3"/>
                  <c:y val="-1.4184401123694942E-2"/>
                </c:manualLayout>
              </c:layout>
              <c:tx>
                <c:rich>
                  <a:bodyPr/>
                  <a:lstStyle/>
                  <a:p>
                    <a:fld id="{AB43A4A8-2A02-489F-9214-CC94197C5463}" type="VALUE">
                      <a:rPr lang="en-US" smtClean="0"/>
                      <a:pPr/>
                      <a:t>[VALUE]</a:t>
                    </a:fld>
                    <a:endParaRPr lang="en-US"/>
                  </a:p>
                  <a:p>
                    <a:r>
                      <a:rPr lang="en-US"/>
                      <a:t>(-9.1%)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AB-45C0-AACA-AE6A24F69D5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'ChlamydiaCases&amp;Rate2016-2020'!$G$14:$G$18</c:f>
              <c:numCache>
                <c:formatCode>General</c:formatCode>
                <c:ptCount val="5"/>
                <c:pt idx="0">
                  <c:v>2018</c:v>
                </c:pt>
                <c:pt idx="1">
                  <c:v>2019</c:v>
                </c:pt>
                <c:pt idx="2">
                  <c:v>2020</c:v>
                </c:pt>
                <c:pt idx="3">
                  <c:v>2021</c:v>
                </c:pt>
                <c:pt idx="4">
                  <c:v>2022</c:v>
                </c:pt>
              </c:numCache>
            </c:numRef>
          </c:cat>
          <c:val>
            <c:numRef>
              <c:f>'ChlamydiaCases&amp;Rate2016-2020'!$I$14:$I$18</c:f>
              <c:numCache>
                <c:formatCode>General</c:formatCode>
                <c:ptCount val="5"/>
                <c:pt idx="0">
                  <c:v>651</c:v>
                </c:pt>
                <c:pt idx="1">
                  <c:v>704</c:v>
                </c:pt>
                <c:pt idx="2">
                  <c:v>608</c:v>
                </c:pt>
                <c:pt idx="3">
                  <c:v>635</c:v>
                </c:pt>
                <c:pt idx="4" formatCode="0">
                  <c:v>577</c:v>
                </c:pt>
              </c:numCache>
            </c:numRef>
          </c:val>
          <c:smooth val="0"/>
          <c:extLst>
            <c:ext xmlns:c16="http://schemas.microsoft.com/office/drawing/2014/chart" uri="{C3380CC4-5D6E-409C-BE32-E72D297353CC}">
              <c16:uniqueId val="{00000001-D159-47B3-8B16-63822C0775B2}"/>
            </c:ext>
          </c:extLst>
        </c:ser>
        <c:dLbls>
          <c:showLegendKey val="0"/>
          <c:showVal val="0"/>
          <c:showCatName val="0"/>
          <c:showSerName val="0"/>
          <c:showPercent val="0"/>
          <c:showBubbleSize val="0"/>
        </c:dLbls>
        <c:smooth val="0"/>
        <c:axId val="617785280"/>
        <c:axId val="617786592"/>
      </c:lineChart>
      <c:catAx>
        <c:axId val="617785280"/>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17786592"/>
        <c:crosses val="autoZero"/>
        <c:auto val="1"/>
        <c:lblAlgn val="ctr"/>
        <c:lblOffset val="100"/>
        <c:noMultiLvlLbl val="0"/>
      </c:catAx>
      <c:valAx>
        <c:axId val="617786592"/>
        <c:scaling>
          <c:orientation val="minMax"/>
        </c:scaling>
        <c:delete val="1"/>
        <c:axPos val="l"/>
        <c:numFmt formatCode="General" sourceLinked="1"/>
        <c:majorTickMark val="none"/>
        <c:minorTickMark val="none"/>
        <c:tickLblPos val="nextTo"/>
        <c:crossAx val="6177852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621122721484835E-2"/>
          <c:y val="0.12893672968621467"/>
          <c:w val="0.88762447895876873"/>
          <c:h val="0.70201067277878948"/>
        </c:manualLayout>
      </c:layout>
      <c:lineChart>
        <c:grouping val="standard"/>
        <c:varyColors val="0"/>
        <c:ser>
          <c:idx val="0"/>
          <c:order val="0"/>
          <c:tx>
            <c:strRef>
              <c:f>'ChlamydiaCases&amp;Rate2016-2020'!$L$3</c:f>
              <c:strCache>
                <c:ptCount val="1"/>
                <c:pt idx="0">
                  <c:v>White</c:v>
                </c:pt>
              </c:strCache>
            </c:strRef>
          </c:tx>
          <c:spPr>
            <a:ln w="88900" cap="rnd">
              <a:solidFill>
                <a:srgbClr val="2A593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1-E5B6-4AEF-9918-B8F8CE15DF95}"/>
                </c:ext>
              </c:extLst>
            </c:dLbl>
            <c:dLbl>
              <c:idx val="1"/>
              <c:delete val="1"/>
              <c:extLst>
                <c:ext xmlns:c15="http://schemas.microsoft.com/office/drawing/2012/chart" uri="{CE6537A1-D6FC-4f65-9D91-7224C49458BB}"/>
                <c:ext xmlns:c16="http://schemas.microsoft.com/office/drawing/2014/chart" uri="{C3380CC4-5D6E-409C-BE32-E72D297353CC}">
                  <c16:uniqueId val="{00000012-E5B6-4AEF-9918-B8F8CE15DF95}"/>
                </c:ext>
              </c:extLst>
            </c:dLbl>
            <c:dLbl>
              <c:idx val="2"/>
              <c:delete val="1"/>
              <c:extLst>
                <c:ext xmlns:c15="http://schemas.microsoft.com/office/drawing/2012/chart" uri="{CE6537A1-D6FC-4f65-9D91-7224C49458BB}"/>
                <c:ext xmlns:c16="http://schemas.microsoft.com/office/drawing/2014/chart" uri="{C3380CC4-5D6E-409C-BE32-E72D297353CC}">
                  <c16:uniqueId val="{00000013-E5B6-4AEF-9918-B8F8CE15DF95}"/>
                </c:ext>
              </c:extLst>
            </c:dLbl>
            <c:dLbl>
              <c:idx val="3"/>
              <c:layout>
                <c:manualLayout>
                  <c:x val="-4.100908869964099E-2"/>
                  <c:y val="3.2144891057505044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5B6-4AEF-9918-B8F8CE15DF95}"/>
                </c:ext>
              </c:extLst>
            </c:dLbl>
            <c:dLbl>
              <c:idx val="4"/>
              <c:layout>
                <c:manualLayout>
                  <c:x val="3.6346306976777577E-2"/>
                  <c:y val="4.2859854743339927E-2"/>
                </c:manualLayout>
              </c:layout>
              <c:tx>
                <c:rich>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r>
                      <a:rPr lang="en-US" dirty="0"/>
                      <a:t>205</a:t>
                    </a:r>
                  </a:p>
                </c:rich>
              </c:tx>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E5B6-4AEF-9918-B8F8CE15DF9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'ChlamydiaCases&amp;Rate2016-2020'!$K$4:$K$8</c:f>
              <c:numCache>
                <c:formatCode>General</c:formatCode>
                <c:ptCount val="5"/>
                <c:pt idx="0">
                  <c:v>2018</c:v>
                </c:pt>
                <c:pt idx="1">
                  <c:v>2019</c:v>
                </c:pt>
                <c:pt idx="2">
                  <c:v>2020</c:v>
                </c:pt>
                <c:pt idx="3">
                  <c:v>2021</c:v>
                </c:pt>
                <c:pt idx="4">
                  <c:v>2022</c:v>
                </c:pt>
              </c:numCache>
            </c:numRef>
          </c:cat>
          <c:val>
            <c:numRef>
              <c:f>'ChlamydiaCases&amp;Rate2016-2020'!$L$4:$L$8</c:f>
              <c:numCache>
                <c:formatCode>General</c:formatCode>
                <c:ptCount val="5"/>
                <c:pt idx="0">
                  <c:v>252</c:v>
                </c:pt>
                <c:pt idx="1">
                  <c:v>265</c:v>
                </c:pt>
                <c:pt idx="2">
                  <c:v>197</c:v>
                </c:pt>
                <c:pt idx="3">
                  <c:v>221</c:v>
                </c:pt>
                <c:pt idx="4">
                  <c:v>212</c:v>
                </c:pt>
              </c:numCache>
            </c:numRef>
          </c:val>
          <c:smooth val="0"/>
          <c:extLst>
            <c:ext xmlns:c16="http://schemas.microsoft.com/office/drawing/2014/chart" uri="{C3380CC4-5D6E-409C-BE32-E72D297353CC}">
              <c16:uniqueId val="{00000000-E5B6-4AEF-9918-B8F8CE15DF95}"/>
            </c:ext>
          </c:extLst>
        </c:ser>
        <c:ser>
          <c:idx val="1"/>
          <c:order val="1"/>
          <c:tx>
            <c:strRef>
              <c:f>'ChlamydiaCases&amp;Rate2016-2020'!$M$3</c:f>
              <c:strCache>
                <c:ptCount val="1"/>
                <c:pt idx="0">
                  <c:v>Black</c:v>
                </c:pt>
              </c:strCache>
            </c:strRef>
          </c:tx>
          <c:spPr>
            <a:ln w="88900" cap="rnd">
              <a:solidFill>
                <a:srgbClr val="80008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E5B6-4AEF-9918-B8F8CE15DF95}"/>
                </c:ext>
              </c:extLst>
            </c:dLbl>
            <c:dLbl>
              <c:idx val="1"/>
              <c:delete val="1"/>
              <c:extLst>
                <c:ext xmlns:c15="http://schemas.microsoft.com/office/drawing/2012/chart" uri="{CE6537A1-D6FC-4f65-9D91-7224C49458BB}"/>
                <c:ext xmlns:c16="http://schemas.microsoft.com/office/drawing/2014/chart" uri="{C3380CC4-5D6E-409C-BE32-E72D297353CC}">
                  <c16:uniqueId val="{00000006-E5B6-4AEF-9918-B8F8CE15DF95}"/>
                </c:ext>
              </c:extLst>
            </c:dLbl>
            <c:dLbl>
              <c:idx val="2"/>
              <c:delete val="1"/>
              <c:extLst>
                <c:ext xmlns:c15="http://schemas.microsoft.com/office/drawing/2012/chart" uri="{CE6537A1-D6FC-4f65-9D91-7224C49458BB}"/>
                <c:ext xmlns:c16="http://schemas.microsoft.com/office/drawing/2014/chart" uri="{C3380CC4-5D6E-409C-BE32-E72D297353CC}">
                  <c16:uniqueId val="{00000005-E5B6-4AEF-9918-B8F8CE15DF95}"/>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B6-4AEF-9918-B8F8CE15DF95}"/>
                </c:ext>
              </c:extLst>
            </c:dLbl>
            <c:dLbl>
              <c:idx val="4"/>
              <c:layout>
                <c:manualLayout>
                  <c:x val="4.9019614150019831E-3"/>
                  <c:y val="-2.5001581933615003E-2"/>
                </c:manualLayout>
              </c:layout>
              <c:tx>
                <c:rich>
                  <a:bodyPr/>
                  <a:lstStyle/>
                  <a:p>
                    <a:r>
                      <a:rPr lang="en-US"/>
                      <a:t>2327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F5-486C-9FA2-606896B3504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'ChlamydiaCases&amp;Rate2016-2020'!$K$4:$K$8</c:f>
              <c:numCache>
                <c:formatCode>General</c:formatCode>
                <c:ptCount val="5"/>
                <c:pt idx="0">
                  <c:v>2018</c:v>
                </c:pt>
                <c:pt idx="1">
                  <c:v>2019</c:v>
                </c:pt>
                <c:pt idx="2">
                  <c:v>2020</c:v>
                </c:pt>
                <c:pt idx="3">
                  <c:v>2021</c:v>
                </c:pt>
                <c:pt idx="4">
                  <c:v>2022</c:v>
                </c:pt>
              </c:numCache>
            </c:numRef>
          </c:cat>
          <c:val>
            <c:numRef>
              <c:f>'ChlamydiaCases&amp;Rate2016-2020'!$M$4:$M$8</c:f>
              <c:numCache>
                <c:formatCode>General</c:formatCode>
                <c:ptCount val="5"/>
                <c:pt idx="0">
                  <c:v>2631</c:v>
                </c:pt>
                <c:pt idx="1">
                  <c:v>2911</c:v>
                </c:pt>
                <c:pt idx="2" formatCode="#,##0">
                  <c:v>2029</c:v>
                </c:pt>
                <c:pt idx="3">
                  <c:v>2413</c:v>
                </c:pt>
                <c:pt idx="4">
                  <c:v>2401</c:v>
                </c:pt>
              </c:numCache>
            </c:numRef>
          </c:val>
          <c:smooth val="0"/>
          <c:extLst>
            <c:ext xmlns:c16="http://schemas.microsoft.com/office/drawing/2014/chart" uri="{C3380CC4-5D6E-409C-BE32-E72D297353CC}">
              <c16:uniqueId val="{00000001-E5B6-4AEF-9918-B8F8CE15DF95}"/>
            </c:ext>
          </c:extLst>
        </c:ser>
        <c:ser>
          <c:idx val="2"/>
          <c:order val="2"/>
          <c:tx>
            <c:strRef>
              <c:f>'ChlamydiaCases&amp;Rate2016-2020'!$N$3</c:f>
              <c:strCache>
                <c:ptCount val="1"/>
                <c:pt idx="0">
                  <c:v>American Indian</c:v>
                </c:pt>
              </c:strCache>
            </c:strRef>
          </c:tx>
          <c:spPr>
            <a:ln w="88900" cap="rnd">
              <a:solidFill>
                <a:srgbClr val="0033A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E5B6-4AEF-9918-B8F8CE15DF95}"/>
                </c:ext>
              </c:extLst>
            </c:dLbl>
            <c:dLbl>
              <c:idx val="1"/>
              <c:delete val="1"/>
              <c:extLst>
                <c:ext xmlns:c15="http://schemas.microsoft.com/office/drawing/2012/chart" uri="{CE6537A1-D6FC-4f65-9D91-7224C49458BB}"/>
                <c:ext xmlns:c16="http://schemas.microsoft.com/office/drawing/2014/chart" uri="{C3380CC4-5D6E-409C-BE32-E72D297353CC}">
                  <c16:uniqueId val="{0000000A-E5B6-4AEF-9918-B8F8CE15DF95}"/>
                </c:ext>
              </c:extLst>
            </c:dLbl>
            <c:dLbl>
              <c:idx val="2"/>
              <c:delete val="1"/>
              <c:extLst>
                <c:ext xmlns:c15="http://schemas.microsoft.com/office/drawing/2012/chart" uri="{CE6537A1-D6FC-4f65-9D91-7224C49458BB}"/>
                <c:ext xmlns:c16="http://schemas.microsoft.com/office/drawing/2014/chart" uri="{C3380CC4-5D6E-409C-BE32-E72D297353CC}">
                  <c16:uniqueId val="{0000000B-E5B6-4AEF-9918-B8F8CE15DF95}"/>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5B6-4AEF-9918-B8F8CE15DF95}"/>
                </c:ext>
              </c:extLst>
            </c:dLbl>
            <c:dLbl>
              <c:idx val="4"/>
              <c:layout>
                <c:manualLayout>
                  <c:x val="-1.7334215558187937E-2"/>
                  <c:y val="-0.10000632773446021"/>
                </c:manualLayout>
              </c:layout>
              <c:tx>
                <c:rich>
                  <a:bodyPr/>
                  <a:lstStyle/>
                  <a:p>
                    <a:r>
                      <a:rPr lang="en-US" dirty="0"/>
                      <a:t>723</a:t>
                    </a:r>
                  </a:p>
                  <a:p>
                    <a:r>
                      <a:rPr lang="en-US" dirty="0"/>
                      <a:t>(13%)</a:t>
                    </a:r>
                  </a:p>
                </c:rich>
              </c:tx>
              <c:showLegendKey val="0"/>
              <c:showVal val="1"/>
              <c:showCatName val="0"/>
              <c:showSerName val="0"/>
              <c:showPercent val="0"/>
              <c:showBubbleSize val="0"/>
              <c:extLst>
                <c:ext xmlns:c15="http://schemas.microsoft.com/office/drawing/2012/chart" uri="{CE6537A1-D6FC-4f65-9D91-7224C49458BB}">
                  <c15:layout>
                    <c:manualLayout>
                      <c:w val="0.1640682607201977"/>
                      <c:h val="0.20783457895957985"/>
                    </c:manualLayout>
                  </c15:layout>
                  <c15:showDataLabelsRange val="0"/>
                </c:ext>
                <c:ext xmlns:c16="http://schemas.microsoft.com/office/drawing/2014/chart" uri="{C3380CC4-5D6E-409C-BE32-E72D297353CC}">
                  <c16:uniqueId val="{00000017-E5B6-4AEF-9918-B8F8CE15DF9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'ChlamydiaCases&amp;Rate2016-2020'!$K$4:$K$8</c:f>
              <c:numCache>
                <c:formatCode>General</c:formatCode>
                <c:ptCount val="5"/>
                <c:pt idx="0">
                  <c:v>2018</c:v>
                </c:pt>
                <c:pt idx="1">
                  <c:v>2019</c:v>
                </c:pt>
                <c:pt idx="2">
                  <c:v>2020</c:v>
                </c:pt>
                <c:pt idx="3">
                  <c:v>2021</c:v>
                </c:pt>
                <c:pt idx="4">
                  <c:v>2022</c:v>
                </c:pt>
              </c:numCache>
            </c:numRef>
          </c:cat>
          <c:val>
            <c:numRef>
              <c:f>'ChlamydiaCases&amp;Rate2016-2020'!$N$4:$N$8</c:f>
              <c:numCache>
                <c:formatCode>General</c:formatCode>
                <c:ptCount val="5"/>
                <c:pt idx="0">
                  <c:v>673</c:v>
                </c:pt>
                <c:pt idx="1">
                  <c:v>758</c:v>
                </c:pt>
                <c:pt idx="2">
                  <c:v>423</c:v>
                </c:pt>
                <c:pt idx="3">
                  <c:v>642</c:v>
                </c:pt>
                <c:pt idx="4">
                  <c:v>756</c:v>
                </c:pt>
              </c:numCache>
            </c:numRef>
          </c:val>
          <c:smooth val="0"/>
          <c:extLst>
            <c:ext xmlns:c16="http://schemas.microsoft.com/office/drawing/2014/chart" uri="{C3380CC4-5D6E-409C-BE32-E72D297353CC}">
              <c16:uniqueId val="{00000002-E5B6-4AEF-9918-B8F8CE15DF95}"/>
            </c:ext>
          </c:extLst>
        </c:ser>
        <c:ser>
          <c:idx val="3"/>
          <c:order val="3"/>
          <c:tx>
            <c:strRef>
              <c:f>'ChlamydiaCases&amp;Rate2016-2020'!$O$3</c:f>
              <c:strCache>
                <c:ptCount val="1"/>
                <c:pt idx="0">
                  <c:v>Asian/Pacific Islander</c:v>
                </c:pt>
              </c:strCache>
            </c:strRef>
          </c:tx>
          <c:spPr>
            <a:ln w="88900" cap="rnd">
              <a:solidFill>
                <a:srgbClr val="E2AC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E5B6-4AEF-9918-B8F8CE15DF95}"/>
                </c:ext>
              </c:extLst>
            </c:dLbl>
            <c:dLbl>
              <c:idx val="1"/>
              <c:delete val="1"/>
              <c:extLst>
                <c:ext xmlns:c15="http://schemas.microsoft.com/office/drawing/2012/chart" uri="{CE6537A1-D6FC-4f65-9D91-7224C49458BB}"/>
                <c:ext xmlns:c16="http://schemas.microsoft.com/office/drawing/2014/chart" uri="{C3380CC4-5D6E-409C-BE32-E72D297353CC}">
                  <c16:uniqueId val="{0000000E-E5B6-4AEF-9918-B8F8CE15DF95}"/>
                </c:ext>
              </c:extLst>
            </c:dLbl>
            <c:dLbl>
              <c:idx val="2"/>
              <c:delete val="1"/>
              <c:extLst>
                <c:ext xmlns:c15="http://schemas.microsoft.com/office/drawing/2012/chart" uri="{CE6537A1-D6FC-4f65-9D91-7224C49458BB}"/>
                <c:ext xmlns:c16="http://schemas.microsoft.com/office/drawing/2014/chart" uri="{C3380CC4-5D6E-409C-BE32-E72D297353CC}">
                  <c16:uniqueId val="{0000000F-E5B6-4AEF-9918-B8F8CE15DF95}"/>
                </c:ext>
              </c:extLst>
            </c:dLbl>
            <c:dLbl>
              <c:idx val="3"/>
              <c:layout>
                <c:manualLayout>
                  <c:x val="-4.3659364373856889E-2"/>
                  <c:y val="-6.7138106320000557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E2AC00"/>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5B6-4AEF-9918-B8F8CE15DF95}"/>
                </c:ext>
              </c:extLst>
            </c:dLbl>
            <c:dLbl>
              <c:idx val="4"/>
              <c:layout>
                <c:manualLayout>
                  <c:x val="3.8271323950301576E-2"/>
                  <c:y val="-3.2144891057505176E-2"/>
                </c:manualLayout>
              </c:layout>
              <c:tx>
                <c:rich>
                  <a:bodyPr/>
                  <a:lstStyle/>
                  <a:p>
                    <a:r>
                      <a:rPr lang="en-US" dirty="0"/>
                      <a:t>239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E5B6-4AEF-9918-B8F8CE15DF9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E2AC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'ChlamydiaCases&amp;Rate2016-2020'!$K$4:$K$8</c:f>
              <c:numCache>
                <c:formatCode>General</c:formatCode>
                <c:ptCount val="5"/>
                <c:pt idx="0">
                  <c:v>2018</c:v>
                </c:pt>
                <c:pt idx="1">
                  <c:v>2019</c:v>
                </c:pt>
                <c:pt idx="2">
                  <c:v>2020</c:v>
                </c:pt>
                <c:pt idx="3">
                  <c:v>2021</c:v>
                </c:pt>
                <c:pt idx="4">
                  <c:v>2022</c:v>
                </c:pt>
              </c:numCache>
            </c:numRef>
          </c:cat>
          <c:val>
            <c:numRef>
              <c:f>'ChlamydiaCases&amp;Rate2016-2020'!$O$4:$O$8</c:f>
              <c:numCache>
                <c:formatCode>General</c:formatCode>
                <c:ptCount val="5"/>
                <c:pt idx="0">
                  <c:v>339</c:v>
                </c:pt>
                <c:pt idx="1">
                  <c:v>410</c:v>
                </c:pt>
                <c:pt idx="2">
                  <c:v>189</c:v>
                </c:pt>
                <c:pt idx="3">
                  <c:v>234</c:v>
                </c:pt>
                <c:pt idx="4">
                  <c:v>248</c:v>
                </c:pt>
              </c:numCache>
            </c:numRef>
          </c:val>
          <c:smooth val="0"/>
          <c:extLst>
            <c:ext xmlns:c16="http://schemas.microsoft.com/office/drawing/2014/chart" uri="{C3380CC4-5D6E-409C-BE32-E72D297353CC}">
              <c16:uniqueId val="{00000003-E5B6-4AEF-9918-B8F8CE15DF95}"/>
            </c:ext>
          </c:extLst>
        </c:ser>
        <c:dLbls>
          <c:showLegendKey val="0"/>
          <c:showVal val="0"/>
          <c:showCatName val="0"/>
          <c:showSerName val="0"/>
          <c:showPercent val="0"/>
          <c:showBubbleSize val="0"/>
        </c:dLbls>
        <c:smooth val="0"/>
        <c:axId val="136098024"/>
        <c:axId val="136090808"/>
      </c:lineChart>
      <c:catAx>
        <c:axId val="136098024"/>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136090808"/>
        <c:crosses val="autoZero"/>
        <c:auto val="1"/>
        <c:lblAlgn val="ctr"/>
        <c:lblOffset val="100"/>
        <c:noMultiLvlLbl val="0"/>
      </c:catAx>
      <c:valAx>
        <c:axId val="136090808"/>
        <c:scaling>
          <c:orientation val="minMax"/>
        </c:scaling>
        <c:delete val="1"/>
        <c:axPos val="l"/>
        <c:numFmt formatCode="General" sourceLinked="1"/>
        <c:majorTickMark val="none"/>
        <c:minorTickMark val="none"/>
        <c:tickLblPos val="nextTo"/>
        <c:crossAx val="13609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Chlamydia Cases by Region 2018-2022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614384854388038E-2"/>
          <c:y val="0.15742239142637487"/>
          <c:w val="0.92168761885286332"/>
          <c:h val="0.6770509739561964"/>
        </c:manualLayout>
      </c:layout>
      <c:lineChart>
        <c:grouping val="standard"/>
        <c:varyColors val="0"/>
        <c:ser>
          <c:idx val="0"/>
          <c:order val="0"/>
          <c:tx>
            <c:strRef>
              <c:f>'ChlamydiaCases&amp;Rate2016-2020'!$B$21</c:f>
              <c:strCache>
                <c:ptCount val="1"/>
                <c:pt idx="0">
                  <c:v>Northeastern</c:v>
                </c:pt>
              </c:strCache>
            </c:strRef>
          </c:tx>
          <c:spPr>
            <a:ln w="88900"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E-6309-4C2D-AF6C-A8F887455733}"/>
                </c:ext>
              </c:extLst>
            </c:dLbl>
            <c:dLbl>
              <c:idx val="1"/>
              <c:delete val="1"/>
              <c:extLst>
                <c:ext xmlns:c15="http://schemas.microsoft.com/office/drawing/2012/chart" uri="{CE6537A1-D6FC-4f65-9D91-7224C49458BB}"/>
                <c:ext xmlns:c16="http://schemas.microsoft.com/office/drawing/2014/chart" uri="{C3380CC4-5D6E-409C-BE32-E72D297353CC}">
                  <c16:uniqueId val="{0000000F-6309-4C2D-AF6C-A8F887455733}"/>
                </c:ext>
              </c:extLst>
            </c:dLbl>
            <c:dLbl>
              <c:idx val="2"/>
              <c:delete val="1"/>
              <c:extLst>
                <c:ext xmlns:c15="http://schemas.microsoft.com/office/drawing/2012/chart" uri="{CE6537A1-D6FC-4f65-9D91-7224C49458BB}"/>
                <c:ext xmlns:c16="http://schemas.microsoft.com/office/drawing/2014/chart" uri="{C3380CC4-5D6E-409C-BE32-E72D297353CC}">
                  <c16:uniqueId val="{00000010-6309-4C2D-AF6C-A8F887455733}"/>
                </c:ext>
              </c:extLst>
            </c:dLbl>
            <c:dLbl>
              <c:idx val="3"/>
              <c:layout>
                <c:manualLayout>
                  <c:x val="-4.7067242479517234E-2"/>
                  <c:y val="-3.2722724776238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09-4C2D-AF6C-A8F887455733}"/>
                </c:ext>
              </c:extLst>
            </c:dLbl>
            <c:dLbl>
              <c:idx val="4"/>
              <c:layout>
                <c:manualLayout>
                  <c:x val="6.4182603381159765E-3"/>
                  <c:y val="-3.2936026307326838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309-4C2D-AF6C-A8F887455733}"/>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'ChlamydiaCases&amp;Rate2016-2020'!$A$22:$A$26</c:f>
              <c:numCache>
                <c:formatCode>General</c:formatCode>
                <c:ptCount val="5"/>
                <c:pt idx="0">
                  <c:v>2018</c:v>
                </c:pt>
                <c:pt idx="1">
                  <c:v>2019</c:v>
                </c:pt>
                <c:pt idx="2">
                  <c:v>2020</c:v>
                </c:pt>
                <c:pt idx="3">
                  <c:v>2021</c:v>
                </c:pt>
                <c:pt idx="4">
                  <c:v>2022</c:v>
                </c:pt>
              </c:numCache>
            </c:numRef>
          </c:cat>
          <c:val>
            <c:numRef>
              <c:f>'ChlamydiaCases&amp;Rate2016-2020'!$B$22:$B$26</c:f>
              <c:numCache>
                <c:formatCode>General</c:formatCode>
                <c:ptCount val="5"/>
                <c:pt idx="0">
                  <c:v>356</c:v>
                </c:pt>
                <c:pt idx="1">
                  <c:v>375</c:v>
                </c:pt>
                <c:pt idx="2">
                  <c:v>328</c:v>
                </c:pt>
                <c:pt idx="3" formatCode="0">
                  <c:v>350.26297521790173</c:v>
                </c:pt>
                <c:pt idx="4" formatCode="0">
                  <c:v>320.47870861773998</c:v>
                </c:pt>
              </c:numCache>
            </c:numRef>
          </c:val>
          <c:smooth val="0"/>
          <c:extLst>
            <c:ext xmlns:c16="http://schemas.microsoft.com/office/drawing/2014/chart" uri="{C3380CC4-5D6E-409C-BE32-E72D297353CC}">
              <c16:uniqueId val="{00000000-6309-4C2D-AF6C-A8F887455733}"/>
            </c:ext>
          </c:extLst>
        </c:ser>
        <c:ser>
          <c:idx val="1"/>
          <c:order val="1"/>
          <c:tx>
            <c:strRef>
              <c:f>'ChlamydiaCases&amp;Rate2016-2020'!$C$21</c:f>
              <c:strCache>
                <c:ptCount val="1"/>
                <c:pt idx="0">
                  <c:v>Northern</c:v>
                </c:pt>
              </c:strCache>
            </c:strRef>
          </c:tx>
          <c:spPr>
            <a:ln w="88900"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7B02-497D-B652-AA60832E1461}"/>
                </c:ext>
              </c:extLst>
            </c:dLbl>
            <c:dLbl>
              <c:idx val="1"/>
              <c:delete val="1"/>
              <c:extLst>
                <c:ext xmlns:c15="http://schemas.microsoft.com/office/drawing/2012/chart" uri="{CE6537A1-D6FC-4f65-9D91-7224C49458BB}"/>
                <c:ext xmlns:c16="http://schemas.microsoft.com/office/drawing/2014/chart" uri="{C3380CC4-5D6E-409C-BE32-E72D297353CC}">
                  <c16:uniqueId val="{00000007-7B02-497D-B652-AA60832E1461}"/>
                </c:ext>
              </c:extLst>
            </c:dLbl>
            <c:dLbl>
              <c:idx val="2"/>
              <c:delete val="1"/>
              <c:extLst>
                <c:ext xmlns:c15="http://schemas.microsoft.com/office/drawing/2012/chart" uri="{CE6537A1-D6FC-4f65-9D91-7224C49458BB}"/>
                <c:ext xmlns:c16="http://schemas.microsoft.com/office/drawing/2014/chart" uri="{C3380CC4-5D6E-409C-BE32-E72D297353CC}">
                  <c16:uniqueId val="{00000008-7B02-497D-B652-AA60832E1461}"/>
                </c:ext>
              </c:extLst>
            </c:dLbl>
            <c:dLbl>
              <c:idx val="3"/>
              <c:layout>
                <c:manualLayout>
                  <c:x val="-4.6853223855596378E-2"/>
                  <c:y val="5.5533304243813468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02-497D-B652-AA60832E1461}"/>
                </c:ext>
              </c:extLst>
            </c:dLbl>
            <c:dLbl>
              <c:idx val="4"/>
              <c:layout>
                <c:manualLayout>
                  <c:x val="6.4182603381159765E-3"/>
                  <c:y val="6.2212494136061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02-497D-B652-AA60832E146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'ChlamydiaCases&amp;Rate2016-2020'!$A$22:$A$26</c:f>
              <c:numCache>
                <c:formatCode>General</c:formatCode>
                <c:ptCount val="5"/>
                <c:pt idx="0">
                  <c:v>2018</c:v>
                </c:pt>
                <c:pt idx="1">
                  <c:v>2019</c:v>
                </c:pt>
                <c:pt idx="2">
                  <c:v>2020</c:v>
                </c:pt>
                <c:pt idx="3">
                  <c:v>2021</c:v>
                </c:pt>
                <c:pt idx="4">
                  <c:v>2022</c:v>
                </c:pt>
              </c:numCache>
            </c:numRef>
          </c:cat>
          <c:val>
            <c:numRef>
              <c:f>'ChlamydiaCases&amp;Rate2016-2020'!$C$22:$C$26</c:f>
              <c:numCache>
                <c:formatCode>General</c:formatCode>
                <c:ptCount val="5"/>
                <c:pt idx="0">
                  <c:v>246</c:v>
                </c:pt>
                <c:pt idx="1">
                  <c:v>278</c:v>
                </c:pt>
                <c:pt idx="2">
                  <c:v>246</c:v>
                </c:pt>
                <c:pt idx="3" formatCode="0">
                  <c:v>240.27478624110699</c:v>
                </c:pt>
                <c:pt idx="4" formatCode="0">
                  <c:v>235.78748123490632</c:v>
                </c:pt>
              </c:numCache>
            </c:numRef>
          </c:val>
          <c:smooth val="0"/>
          <c:extLst>
            <c:ext xmlns:c16="http://schemas.microsoft.com/office/drawing/2014/chart" uri="{C3380CC4-5D6E-409C-BE32-E72D297353CC}">
              <c16:uniqueId val="{00000001-6309-4C2D-AF6C-A8F887455733}"/>
            </c:ext>
          </c:extLst>
        </c:ser>
        <c:ser>
          <c:idx val="2"/>
          <c:order val="2"/>
          <c:tx>
            <c:strRef>
              <c:f>'ChlamydiaCases&amp;Rate2016-2020'!$D$21</c:f>
              <c:strCache>
                <c:ptCount val="1"/>
                <c:pt idx="0">
                  <c:v>Southeastern</c:v>
                </c:pt>
              </c:strCache>
            </c:strRef>
          </c:tx>
          <c:spPr>
            <a:ln w="88900" cap="rnd">
              <a:solidFill>
                <a:srgbClr val="FF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6309-4C2D-AF6C-A8F887455733}"/>
                </c:ext>
              </c:extLst>
            </c:dLbl>
            <c:dLbl>
              <c:idx val="1"/>
              <c:delete val="1"/>
              <c:extLst>
                <c:ext xmlns:c15="http://schemas.microsoft.com/office/drawing/2012/chart" uri="{CE6537A1-D6FC-4f65-9D91-7224C49458BB}"/>
                <c:ext xmlns:c16="http://schemas.microsoft.com/office/drawing/2014/chart" uri="{C3380CC4-5D6E-409C-BE32-E72D297353CC}">
                  <c16:uniqueId val="{00000007-6309-4C2D-AF6C-A8F887455733}"/>
                </c:ext>
              </c:extLst>
            </c:dLbl>
            <c:dLbl>
              <c:idx val="2"/>
              <c:delete val="1"/>
              <c:extLst>
                <c:ext xmlns:c15="http://schemas.microsoft.com/office/drawing/2012/chart" uri="{CE6537A1-D6FC-4f65-9D91-7224C49458BB}"/>
                <c:ext xmlns:c16="http://schemas.microsoft.com/office/drawing/2014/chart" uri="{C3380CC4-5D6E-409C-BE32-E72D297353CC}">
                  <c16:uniqueId val="{00000008-6309-4C2D-AF6C-A8F887455733}"/>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09-4C2D-AF6C-A8F88745573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'ChlamydiaCases&amp;Rate2016-2020'!$A$22:$A$26</c:f>
              <c:numCache>
                <c:formatCode>General</c:formatCode>
                <c:ptCount val="5"/>
                <c:pt idx="0">
                  <c:v>2018</c:v>
                </c:pt>
                <c:pt idx="1">
                  <c:v>2019</c:v>
                </c:pt>
                <c:pt idx="2">
                  <c:v>2020</c:v>
                </c:pt>
                <c:pt idx="3">
                  <c:v>2021</c:v>
                </c:pt>
                <c:pt idx="4">
                  <c:v>2022</c:v>
                </c:pt>
              </c:numCache>
            </c:numRef>
          </c:cat>
          <c:val>
            <c:numRef>
              <c:f>'ChlamydiaCases&amp;Rate2016-2020'!$D$22:$D$26</c:f>
              <c:numCache>
                <c:formatCode>General</c:formatCode>
                <c:ptCount val="5"/>
                <c:pt idx="0">
                  <c:v>722</c:v>
                </c:pt>
                <c:pt idx="1">
                  <c:v>784</c:v>
                </c:pt>
                <c:pt idx="2">
                  <c:v>681</c:v>
                </c:pt>
                <c:pt idx="3" formatCode="0">
                  <c:v>715.80110195310749</c:v>
                </c:pt>
                <c:pt idx="4" formatCode="0">
                  <c:v>669.05689911254331</c:v>
                </c:pt>
              </c:numCache>
            </c:numRef>
          </c:val>
          <c:smooth val="0"/>
          <c:extLst>
            <c:ext xmlns:c16="http://schemas.microsoft.com/office/drawing/2014/chart" uri="{C3380CC4-5D6E-409C-BE32-E72D297353CC}">
              <c16:uniqueId val="{00000002-6309-4C2D-AF6C-A8F887455733}"/>
            </c:ext>
          </c:extLst>
        </c:ser>
        <c:ser>
          <c:idx val="3"/>
          <c:order val="3"/>
          <c:tx>
            <c:strRef>
              <c:f>'ChlamydiaCases&amp;Rate2016-2020'!$E$21</c:f>
              <c:strCache>
                <c:ptCount val="1"/>
                <c:pt idx="0">
                  <c:v>Southern</c:v>
                </c:pt>
              </c:strCache>
            </c:strRef>
          </c:tx>
          <c:spPr>
            <a:ln w="88900" cap="rnd">
              <a:solidFill>
                <a:srgbClr val="DC6D1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6309-4C2D-AF6C-A8F887455733}"/>
                </c:ext>
              </c:extLst>
            </c:dLbl>
            <c:dLbl>
              <c:idx val="1"/>
              <c:delete val="1"/>
              <c:extLst>
                <c:ext xmlns:c15="http://schemas.microsoft.com/office/drawing/2012/chart" uri="{CE6537A1-D6FC-4f65-9D91-7224C49458BB}"/>
                <c:ext xmlns:c16="http://schemas.microsoft.com/office/drawing/2014/chart" uri="{C3380CC4-5D6E-409C-BE32-E72D297353CC}">
                  <c16:uniqueId val="{0000000B-6309-4C2D-AF6C-A8F887455733}"/>
                </c:ext>
              </c:extLst>
            </c:dLbl>
            <c:dLbl>
              <c:idx val="2"/>
              <c:delete val="1"/>
              <c:extLst>
                <c:ext xmlns:c15="http://schemas.microsoft.com/office/drawing/2012/chart" uri="{CE6537A1-D6FC-4f65-9D91-7224C49458BB}"/>
                <c:ext xmlns:c16="http://schemas.microsoft.com/office/drawing/2014/chart" uri="{C3380CC4-5D6E-409C-BE32-E72D297353CC}">
                  <c16:uniqueId val="{0000000C-6309-4C2D-AF6C-A8F887455733}"/>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09-4C2D-AF6C-A8F887455733}"/>
                </c:ext>
              </c:extLst>
            </c:dLbl>
            <c:dLbl>
              <c:idx val="4"/>
              <c:layout>
                <c:manualLayout>
                  <c:x val="6.4182603381159765E-3"/>
                  <c:y val="-6.9531611093245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309-4C2D-AF6C-A8F88745573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'ChlamydiaCases&amp;Rate2016-2020'!$A$22:$A$26</c:f>
              <c:numCache>
                <c:formatCode>General</c:formatCode>
                <c:ptCount val="5"/>
                <c:pt idx="0">
                  <c:v>2018</c:v>
                </c:pt>
                <c:pt idx="1">
                  <c:v>2019</c:v>
                </c:pt>
                <c:pt idx="2">
                  <c:v>2020</c:v>
                </c:pt>
                <c:pt idx="3">
                  <c:v>2021</c:v>
                </c:pt>
                <c:pt idx="4">
                  <c:v>2022</c:v>
                </c:pt>
              </c:numCache>
            </c:numRef>
          </c:cat>
          <c:val>
            <c:numRef>
              <c:f>'ChlamydiaCases&amp;Rate2016-2020'!$E$22:$E$26</c:f>
              <c:numCache>
                <c:formatCode>General</c:formatCode>
                <c:ptCount val="5"/>
                <c:pt idx="0">
                  <c:v>430</c:v>
                </c:pt>
                <c:pt idx="1">
                  <c:v>478</c:v>
                </c:pt>
                <c:pt idx="2">
                  <c:v>376</c:v>
                </c:pt>
                <c:pt idx="3" formatCode="0">
                  <c:v>406.76423089681015</c:v>
                </c:pt>
                <c:pt idx="4" formatCode="0">
                  <c:v>356.48365235539893</c:v>
                </c:pt>
              </c:numCache>
            </c:numRef>
          </c:val>
          <c:smooth val="0"/>
          <c:extLst>
            <c:ext xmlns:c16="http://schemas.microsoft.com/office/drawing/2014/chart" uri="{C3380CC4-5D6E-409C-BE32-E72D297353CC}">
              <c16:uniqueId val="{00000003-6309-4C2D-AF6C-A8F887455733}"/>
            </c:ext>
          </c:extLst>
        </c:ser>
        <c:ser>
          <c:idx val="4"/>
          <c:order val="4"/>
          <c:tx>
            <c:strRef>
              <c:f>'ChlamydiaCases&amp;Rate2016-2020'!$F$21</c:f>
              <c:strCache>
                <c:ptCount val="1"/>
                <c:pt idx="0">
                  <c:v>Western</c:v>
                </c:pt>
              </c:strCache>
            </c:strRef>
          </c:tx>
          <c:spPr>
            <a:ln w="88900" cap="rnd">
              <a:solidFill>
                <a:srgbClr val="2A593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7B02-497D-B652-AA60832E1461}"/>
                </c:ext>
              </c:extLst>
            </c:dLbl>
            <c:dLbl>
              <c:idx val="1"/>
              <c:delete val="1"/>
              <c:extLst>
                <c:ext xmlns:c15="http://schemas.microsoft.com/office/drawing/2012/chart" uri="{CE6537A1-D6FC-4f65-9D91-7224C49458BB}"/>
                <c:ext xmlns:c16="http://schemas.microsoft.com/office/drawing/2014/chart" uri="{C3380CC4-5D6E-409C-BE32-E72D297353CC}">
                  <c16:uniqueId val="{00000002-7B02-497D-B652-AA60832E1461}"/>
                </c:ext>
              </c:extLst>
            </c:dLbl>
            <c:dLbl>
              <c:idx val="2"/>
              <c:delete val="1"/>
              <c:extLst>
                <c:ext xmlns:c15="http://schemas.microsoft.com/office/drawing/2012/chart" uri="{CE6537A1-D6FC-4f65-9D91-7224C49458BB}"/>
                <c:ext xmlns:c16="http://schemas.microsoft.com/office/drawing/2014/chart" uri="{C3380CC4-5D6E-409C-BE32-E72D297353CC}">
                  <c16:uniqueId val="{00000003-7B02-497D-B652-AA60832E1461}"/>
                </c:ext>
              </c:extLst>
            </c:dLbl>
            <c:dLbl>
              <c:idx val="3"/>
              <c:layout>
                <c:manualLayout>
                  <c:x val="-4.9206703091468941E-2"/>
                  <c:y val="1.9151052758402856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02-497D-B652-AA60832E1461}"/>
                </c:ext>
              </c:extLst>
            </c:dLbl>
            <c:dLbl>
              <c:idx val="4"/>
              <c:layout>
                <c:manualLayout>
                  <c:x val="6.4182603381159765E-3"/>
                  <c:y val="1.829779239295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02-497D-B652-AA60832E146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'ChlamydiaCases&amp;Rate2016-2020'!$A$22:$A$26</c:f>
              <c:numCache>
                <c:formatCode>General</c:formatCode>
                <c:ptCount val="5"/>
                <c:pt idx="0">
                  <c:v>2018</c:v>
                </c:pt>
                <c:pt idx="1">
                  <c:v>2019</c:v>
                </c:pt>
                <c:pt idx="2">
                  <c:v>2020</c:v>
                </c:pt>
                <c:pt idx="3">
                  <c:v>2021</c:v>
                </c:pt>
                <c:pt idx="4">
                  <c:v>2022</c:v>
                </c:pt>
              </c:numCache>
            </c:numRef>
          </c:cat>
          <c:val>
            <c:numRef>
              <c:f>'ChlamydiaCases&amp;Rate2016-2020'!$F$22:$F$26</c:f>
              <c:numCache>
                <c:formatCode>General</c:formatCode>
                <c:ptCount val="5"/>
                <c:pt idx="0">
                  <c:v>335</c:v>
                </c:pt>
                <c:pt idx="1">
                  <c:v>335</c:v>
                </c:pt>
                <c:pt idx="2">
                  <c:v>283</c:v>
                </c:pt>
                <c:pt idx="3" formatCode="0">
                  <c:v>299.16179552222343</c:v>
                </c:pt>
                <c:pt idx="4" formatCode="0">
                  <c:v>277.22911256604868</c:v>
                </c:pt>
              </c:numCache>
            </c:numRef>
          </c:val>
          <c:smooth val="0"/>
          <c:extLst>
            <c:ext xmlns:c16="http://schemas.microsoft.com/office/drawing/2014/chart" uri="{C3380CC4-5D6E-409C-BE32-E72D297353CC}">
              <c16:uniqueId val="{00000004-6309-4C2D-AF6C-A8F887455733}"/>
            </c:ext>
          </c:extLst>
        </c:ser>
        <c:dLbls>
          <c:showLegendKey val="0"/>
          <c:showVal val="0"/>
          <c:showCatName val="0"/>
          <c:showSerName val="0"/>
          <c:showPercent val="0"/>
          <c:showBubbleSize val="0"/>
        </c:dLbls>
        <c:smooth val="0"/>
        <c:axId val="666245128"/>
        <c:axId val="666242176"/>
      </c:lineChart>
      <c:catAx>
        <c:axId val="666245128"/>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66242176"/>
        <c:crosses val="autoZero"/>
        <c:auto val="1"/>
        <c:lblAlgn val="ctr"/>
        <c:lblOffset val="100"/>
        <c:noMultiLvlLbl val="0"/>
      </c:catAx>
      <c:valAx>
        <c:axId val="666242176"/>
        <c:scaling>
          <c:orientation val="minMax"/>
        </c:scaling>
        <c:delete val="1"/>
        <c:axPos val="l"/>
        <c:numFmt formatCode="General" sourceLinked="1"/>
        <c:majorTickMark val="none"/>
        <c:minorTickMark val="none"/>
        <c:tickLblPos val="nextTo"/>
        <c:crossAx val="666245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'GonorrheaCase&amp;Rate2016-2020 '!$T$10</c:f>
              <c:strCache>
                <c:ptCount val="1"/>
                <c:pt idx="0">
                  <c:v>15-19</c:v>
                </c:pt>
              </c:strCache>
            </c:strRef>
          </c:tx>
          <c:spPr>
            <a:ln w="88900" cap="rnd">
              <a:solidFill>
                <a:srgbClr val="2A5934"/>
              </a:solidFill>
              <a:round/>
            </a:ln>
            <a:effectLst/>
          </c:spPr>
          <c:marker>
            <c:symbol val="none"/>
          </c:marker>
          <c:dLbls>
            <c:dLbl>
              <c:idx val="0"/>
              <c:layout>
                <c:manualLayout>
                  <c:x val="-0.10272658486025134"/>
                  <c:y val="3.7381654339097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74-4956-968B-5E3D750BBB31}"/>
                </c:ext>
              </c:extLst>
            </c:dLbl>
            <c:dLbl>
              <c:idx val="1"/>
              <c:delete val="1"/>
              <c:extLst>
                <c:ext xmlns:c15="http://schemas.microsoft.com/office/drawing/2012/chart" uri="{CE6537A1-D6FC-4f65-9D91-7224C49458BB}"/>
                <c:ext xmlns:c16="http://schemas.microsoft.com/office/drawing/2014/chart" uri="{C3380CC4-5D6E-409C-BE32-E72D297353CC}">
                  <c16:uniqueId val="{00000002-1374-4956-968B-5E3D750BBB31}"/>
                </c:ext>
              </c:extLst>
            </c:dLbl>
            <c:dLbl>
              <c:idx val="2"/>
              <c:delete val="1"/>
              <c:extLst>
                <c:ext xmlns:c15="http://schemas.microsoft.com/office/drawing/2012/chart" uri="{CE6537A1-D6FC-4f65-9D91-7224C49458BB}"/>
                <c:ext xmlns:c16="http://schemas.microsoft.com/office/drawing/2014/chart" uri="{C3380CC4-5D6E-409C-BE32-E72D297353CC}">
                  <c16:uniqueId val="{0000000E-1374-4956-968B-5E3D750BBB31}"/>
                </c:ext>
              </c:extLst>
            </c:dLbl>
            <c:dLbl>
              <c:idx val="3"/>
              <c:layout>
                <c:manualLayout>
                  <c:x val="-5.6051326025727405E-2"/>
                  <c:y val="-7.3193932274607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4-4956-968B-5E3D750BBB31}"/>
                </c:ext>
              </c:extLst>
            </c:dLbl>
            <c:dLbl>
              <c:idx val="4"/>
              <c:layout>
                <c:manualLayout>
                  <c:x val="1.6672402455691949E-2"/>
                  <c:y val="-1.7447138251924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4-4956-968B-5E3D750BBB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'!$S$11:$S$15</c:f>
              <c:numCache>
                <c:formatCode>General</c:formatCode>
                <c:ptCount val="5"/>
                <c:pt idx="0">
                  <c:v>2018</c:v>
                </c:pt>
                <c:pt idx="1">
                  <c:v>2019</c:v>
                </c:pt>
                <c:pt idx="2">
                  <c:v>2020</c:v>
                </c:pt>
                <c:pt idx="3">
                  <c:v>2021</c:v>
                </c:pt>
                <c:pt idx="4">
                  <c:v>2022</c:v>
                </c:pt>
              </c:numCache>
            </c:numRef>
          </c:cat>
          <c:val>
            <c:numRef>
              <c:f>'GonorrheaCase&amp;Rate2016-2020 '!$T$11:$T$15</c:f>
              <c:numCache>
                <c:formatCode>General</c:formatCode>
                <c:ptCount val="5"/>
                <c:pt idx="0">
                  <c:v>422</c:v>
                </c:pt>
                <c:pt idx="1">
                  <c:v>443</c:v>
                </c:pt>
                <c:pt idx="2" formatCode="0">
                  <c:v>467</c:v>
                </c:pt>
                <c:pt idx="3" formatCode="0">
                  <c:v>564.60059784343684</c:v>
                </c:pt>
                <c:pt idx="4" formatCode="0">
                  <c:v>471</c:v>
                </c:pt>
              </c:numCache>
            </c:numRef>
          </c:val>
          <c:smooth val="0"/>
          <c:extLst>
            <c:ext xmlns:c16="http://schemas.microsoft.com/office/drawing/2014/chart" uri="{C3380CC4-5D6E-409C-BE32-E72D297353CC}">
              <c16:uniqueId val="{00000000-A060-4353-8E24-120C84F5457C}"/>
            </c:ext>
          </c:extLst>
        </c:ser>
        <c:ser>
          <c:idx val="1"/>
          <c:order val="1"/>
          <c:tx>
            <c:strRef>
              <c:f>'GonorrheaCase&amp;Rate2016-2020 '!$U$10</c:f>
              <c:strCache>
                <c:ptCount val="1"/>
                <c:pt idx="0">
                  <c:v>20-24</c:v>
                </c:pt>
              </c:strCache>
            </c:strRef>
          </c:tx>
          <c:spPr>
            <a:ln w="88900" cap="rnd">
              <a:solidFill>
                <a:srgbClr val="800080"/>
              </a:solidFill>
              <a:round/>
            </a:ln>
            <a:effectLst/>
          </c:spPr>
          <c:marker>
            <c:symbol val="none"/>
          </c:marker>
          <c:dLbls>
            <c:dLbl>
              <c:idx val="0"/>
              <c:layout>
                <c:manualLayout>
                  <c:x val="-9.8232676238794447E-2"/>
                  <c:y val="-1.7300337528085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374-4956-968B-5E3D750BBB31}"/>
                </c:ext>
              </c:extLst>
            </c:dLbl>
            <c:dLbl>
              <c:idx val="1"/>
              <c:delete val="1"/>
              <c:extLst>
                <c:ext xmlns:c15="http://schemas.microsoft.com/office/drawing/2012/chart" uri="{CE6537A1-D6FC-4f65-9D91-7224C49458BB}"/>
                <c:ext xmlns:c16="http://schemas.microsoft.com/office/drawing/2014/chart" uri="{C3380CC4-5D6E-409C-BE32-E72D297353CC}">
                  <c16:uniqueId val="{00000008-1374-4956-968B-5E3D750BBB31}"/>
                </c:ext>
              </c:extLst>
            </c:dLbl>
            <c:dLbl>
              <c:idx val="2"/>
              <c:delete val="1"/>
              <c:extLst>
                <c:ext xmlns:c15="http://schemas.microsoft.com/office/drawing/2012/chart" uri="{CE6537A1-D6FC-4f65-9D91-7224C49458BB}"/>
                <c:ext xmlns:c16="http://schemas.microsoft.com/office/drawing/2014/chart" uri="{C3380CC4-5D6E-409C-BE32-E72D297353CC}">
                  <c16:uniqueId val="{0000000C-1374-4956-968B-5E3D750BBB31}"/>
                </c:ext>
              </c:extLst>
            </c:dLbl>
            <c:dLbl>
              <c:idx val="4"/>
              <c:layout>
                <c:manualLayout>
                  <c:x val="1.2178493834234923E-2"/>
                  <c:y val="7.942572238307800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374-4956-968B-5E3D750BBB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'!$S$11:$S$15</c:f>
              <c:numCache>
                <c:formatCode>General</c:formatCode>
                <c:ptCount val="5"/>
                <c:pt idx="0">
                  <c:v>2018</c:v>
                </c:pt>
                <c:pt idx="1">
                  <c:v>2019</c:v>
                </c:pt>
                <c:pt idx="2">
                  <c:v>2020</c:v>
                </c:pt>
                <c:pt idx="3">
                  <c:v>2021</c:v>
                </c:pt>
                <c:pt idx="4">
                  <c:v>2022</c:v>
                </c:pt>
              </c:numCache>
            </c:numRef>
          </c:cat>
          <c:val>
            <c:numRef>
              <c:f>'GonorrheaCase&amp;Rate2016-2020 '!$U$11:$U$15</c:f>
              <c:numCache>
                <c:formatCode>General</c:formatCode>
                <c:ptCount val="5"/>
                <c:pt idx="0">
                  <c:v>546</c:v>
                </c:pt>
                <c:pt idx="1">
                  <c:v>624</c:v>
                </c:pt>
                <c:pt idx="2" formatCode="0">
                  <c:v>735</c:v>
                </c:pt>
                <c:pt idx="3" formatCode="0">
                  <c:v>696.91479317120468</c:v>
                </c:pt>
                <c:pt idx="4" formatCode="0">
                  <c:v>623</c:v>
                </c:pt>
              </c:numCache>
            </c:numRef>
          </c:val>
          <c:smooth val="0"/>
          <c:extLst>
            <c:ext xmlns:c16="http://schemas.microsoft.com/office/drawing/2014/chart" uri="{C3380CC4-5D6E-409C-BE32-E72D297353CC}">
              <c16:uniqueId val="{00000001-A060-4353-8E24-120C84F5457C}"/>
            </c:ext>
          </c:extLst>
        </c:ser>
        <c:ser>
          <c:idx val="2"/>
          <c:order val="2"/>
          <c:tx>
            <c:strRef>
              <c:f>'GonorrheaCase&amp;Rate2016-2020 '!$V$10</c:f>
              <c:strCache>
                <c:ptCount val="1"/>
                <c:pt idx="0">
                  <c:v>25-29</c:v>
                </c:pt>
              </c:strCache>
            </c:strRef>
          </c:tx>
          <c:spPr>
            <a:ln w="88900" cap="rnd">
              <a:solidFill>
                <a:schemeClr val="bg2">
                  <a:lumMod val="50000"/>
                </a:schemeClr>
              </a:solidFill>
              <a:round/>
            </a:ln>
            <a:effectLst/>
          </c:spPr>
          <c:marker>
            <c:symbol val="none"/>
          </c:marker>
          <c:dLbls>
            <c:dLbl>
              <c:idx val="0"/>
              <c:layout>
                <c:manualLayout>
                  <c:x val="-0.10196669694555638"/>
                  <c:y val="9.1233952366714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374-4956-968B-5E3D750BBB31}"/>
                </c:ext>
              </c:extLst>
            </c:dLbl>
            <c:dLbl>
              <c:idx val="1"/>
              <c:delete val="1"/>
              <c:extLst>
                <c:ext xmlns:c15="http://schemas.microsoft.com/office/drawing/2012/chart" uri="{CE6537A1-D6FC-4f65-9D91-7224C49458BB}"/>
                <c:ext xmlns:c16="http://schemas.microsoft.com/office/drawing/2014/chart" uri="{C3380CC4-5D6E-409C-BE32-E72D297353CC}">
                  <c16:uniqueId val="{00000009-1374-4956-968B-5E3D750BBB31}"/>
                </c:ext>
              </c:extLst>
            </c:dLbl>
            <c:dLbl>
              <c:idx val="2"/>
              <c:delete val="1"/>
              <c:extLst>
                <c:ext xmlns:c15="http://schemas.microsoft.com/office/drawing/2012/chart" uri="{CE6537A1-D6FC-4f65-9D91-7224C49458BB}"/>
                <c:ext xmlns:c16="http://schemas.microsoft.com/office/drawing/2014/chart" uri="{C3380CC4-5D6E-409C-BE32-E72D297353CC}">
                  <c16:uniqueId val="{0000000D-1374-4956-968B-5E3D750BBB31}"/>
                </c:ext>
              </c:extLst>
            </c:dLbl>
            <c:dLbl>
              <c:idx val="3"/>
              <c:layout>
                <c:manualLayout>
                  <c:x val="-5.5076805424738237E-2"/>
                  <c:y val="5.1216131837840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55-44CA-B216-2D01856CB54A}"/>
                </c:ext>
              </c:extLst>
            </c:dLbl>
            <c:dLbl>
              <c:idx val="4"/>
              <c:layout>
                <c:manualLayout>
                  <c:x val="1.4307685145842948E-2"/>
                  <c:y val="1.53144105212675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74-4956-968B-5E3D750BBB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lumMod val="50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'!$S$11:$S$15</c:f>
              <c:numCache>
                <c:formatCode>General</c:formatCode>
                <c:ptCount val="5"/>
                <c:pt idx="0">
                  <c:v>2018</c:v>
                </c:pt>
                <c:pt idx="1">
                  <c:v>2019</c:v>
                </c:pt>
                <c:pt idx="2">
                  <c:v>2020</c:v>
                </c:pt>
                <c:pt idx="3">
                  <c:v>2021</c:v>
                </c:pt>
                <c:pt idx="4">
                  <c:v>2022</c:v>
                </c:pt>
              </c:numCache>
            </c:numRef>
          </c:cat>
          <c:val>
            <c:numRef>
              <c:f>'GonorrheaCase&amp;Rate2016-2020 '!$V$11:$V$15</c:f>
              <c:numCache>
                <c:formatCode>General</c:formatCode>
                <c:ptCount val="5"/>
                <c:pt idx="0">
                  <c:v>408</c:v>
                </c:pt>
                <c:pt idx="1">
                  <c:v>493</c:v>
                </c:pt>
                <c:pt idx="2" formatCode="0">
                  <c:v>587</c:v>
                </c:pt>
                <c:pt idx="3" formatCode="0">
                  <c:v>543.46258055547537</c:v>
                </c:pt>
                <c:pt idx="4" formatCode="0">
                  <c:v>412</c:v>
                </c:pt>
              </c:numCache>
            </c:numRef>
          </c:val>
          <c:smooth val="0"/>
          <c:extLst>
            <c:ext xmlns:c16="http://schemas.microsoft.com/office/drawing/2014/chart" uri="{C3380CC4-5D6E-409C-BE32-E72D297353CC}">
              <c16:uniqueId val="{00000002-A060-4353-8E24-120C84F5457C}"/>
            </c:ext>
          </c:extLst>
        </c:ser>
        <c:ser>
          <c:idx val="3"/>
          <c:order val="3"/>
          <c:tx>
            <c:strRef>
              <c:f>'GonorrheaCase&amp;Rate2016-2020 '!$W$10</c:f>
              <c:strCache>
                <c:ptCount val="1"/>
                <c:pt idx="0">
                  <c:v>30-39</c:v>
                </c:pt>
              </c:strCache>
            </c:strRef>
          </c:tx>
          <c:spPr>
            <a:ln w="88900" cap="rnd">
              <a:solidFill>
                <a:srgbClr val="AA550E"/>
              </a:solidFill>
              <a:round/>
            </a:ln>
            <a:effectLst/>
          </c:spPr>
          <c:marker>
            <c:symbol val="none"/>
          </c:marker>
          <c:dLbls>
            <c:dLbl>
              <c:idx val="0"/>
              <c:layout>
                <c:manualLayout>
                  <c:x val="-0.10429406500930051"/>
                  <c:y val="-2.9432693287856342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AA550E"/>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3533718427495074E-2"/>
                      <c:h val="9.8370114439256709E-2"/>
                    </c:manualLayout>
                  </c15:layout>
                </c:ext>
                <c:ext xmlns:c16="http://schemas.microsoft.com/office/drawing/2014/chart" uri="{C3380CC4-5D6E-409C-BE32-E72D297353CC}">
                  <c16:uniqueId val="{00000004-1374-4956-968B-5E3D750BBB31}"/>
                </c:ext>
              </c:extLst>
            </c:dLbl>
            <c:dLbl>
              <c:idx val="1"/>
              <c:delete val="1"/>
              <c:extLst>
                <c:ext xmlns:c15="http://schemas.microsoft.com/office/drawing/2012/chart" uri="{CE6537A1-D6FC-4f65-9D91-7224C49458BB}"/>
                <c:ext xmlns:c16="http://schemas.microsoft.com/office/drawing/2014/chart" uri="{C3380CC4-5D6E-409C-BE32-E72D297353CC}">
                  <c16:uniqueId val="{0000000A-1374-4956-968B-5E3D750BBB31}"/>
                </c:ext>
              </c:extLst>
            </c:dLbl>
            <c:dLbl>
              <c:idx val="2"/>
              <c:delete val="1"/>
              <c:extLst>
                <c:ext xmlns:c15="http://schemas.microsoft.com/office/drawing/2012/chart" uri="{CE6537A1-D6FC-4f65-9D91-7224C49458BB}"/>
                <c:ext xmlns:c16="http://schemas.microsoft.com/office/drawing/2014/chart" uri="{C3380CC4-5D6E-409C-BE32-E72D297353CC}">
                  <c16:uniqueId val="{0000000F-1374-4956-968B-5E3D750BBB31}"/>
                </c:ext>
              </c:extLst>
            </c:dLbl>
            <c:dLbl>
              <c:idx val="3"/>
              <c:layout>
                <c:manualLayout>
                  <c:x val="-5.639856054971841E-2"/>
                  <c:y val="6.0232876490616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74-4956-968B-5E3D750BBB31}"/>
                </c:ext>
              </c:extLst>
            </c:dLbl>
            <c:dLbl>
              <c:idx val="4"/>
              <c:layout>
                <c:manualLayout>
                  <c:x val="1.3285632913080589E-2"/>
                  <c:y val="9.74705695782900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374-4956-968B-5E3D750BBB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AA550E"/>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'!$S$11:$S$15</c:f>
              <c:numCache>
                <c:formatCode>General</c:formatCode>
                <c:ptCount val="5"/>
                <c:pt idx="0">
                  <c:v>2018</c:v>
                </c:pt>
                <c:pt idx="1">
                  <c:v>2019</c:v>
                </c:pt>
                <c:pt idx="2">
                  <c:v>2020</c:v>
                </c:pt>
                <c:pt idx="3">
                  <c:v>2021</c:v>
                </c:pt>
                <c:pt idx="4">
                  <c:v>2022</c:v>
                </c:pt>
              </c:numCache>
            </c:numRef>
          </c:cat>
          <c:val>
            <c:numRef>
              <c:f>'GonorrheaCase&amp;Rate2016-2020 '!$W$11:$W$15</c:f>
              <c:numCache>
                <c:formatCode>General</c:formatCode>
                <c:ptCount val="5"/>
                <c:pt idx="0">
                  <c:v>432</c:v>
                </c:pt>
                <c:pt idx="1">
                  <c:v>508</c:v>
                </c:pt>
                <c:pt idx="2" formatCode="0">
                  <c:v>305</c:v>
                </c:pt>
                <c:pt idx="3" formatCode="0">
                  <c:v>377.87749162109719</c:v>
                </c:pt>
                <c:pt idx="4" formatCode="0">
                  <c:v>252</c:v>
                </c:pt>
              </c:numCache>
            </c:numRef>
          </c:val>
          <c:smooth val="0"/>
          <c:extLst>
            <c:ext xmlns:c16="http://schemas.microsoft.com/office/drawing/2014/chart" uri="{C3380CC4-5D6E-409C-BE32-E72D297353CC}">
              <c16:uniqueId val="{00000003-A060-4353-8E24-120C84F5457C}"/>
            </c:ext>
          </c:extLst>
        </c:ser>
        <c:ser>
          <c:idx val="4"/>
          <c:order val="4"/>
          <c:tx>
            <c:strRef>
              <c:f>'GonorrheaCase&amp;Rate2016-2020 '!$X$10</c:f>
              <c:strCache>
                <c:ptCount val="1"/>
                <c:pt idx="0">
                  <c:v>40-49</c:v>
                </c:pt>
              </c:strCache>
            </c:strRef>
          </c:tx>
          <c:spPr>
            <a:ln w="88900" cap="rnd">
              <a:solidFill>
                <a:srgbClr val="0033A1"/>
              </a:solidFill>
              <a:round/>
            </a:ln>
            <a:effectLst/>
          </c:spPr>
          <c:marker>
            <c:symbol val="none"/>
          </c:marker>
          <c:dLbls>
            <c:dLbl>
              <c:idx val="0"/>
              <c:layout>
                <c:manualLayout>
                  <c:x val="-9.7125553800108469E-2"/>
                  <c:y val="-9.25923559698913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74-4956-968B-5E3D750BBB31}"/>
                </c:ext>
              </c:extLst>
            </c:dLbl>
            <c:dLbl>
              <c:idx val="1"/>
              <c:delete val="1"/>
              <c:extLst>
                <c:ext xmlns:c15="http://schemas.microsoft.com/office/drawing/2012/chart" uri="{CE6537A1-D6FC-4f65-9D91-7224C49458BB}"/>
                <c:ext xmlns:c16="http://schemas.microsoft.com/office/drawing/2014/chart" uri="{C3380CC4-5D6E-409C-BE32-E72D297353CC}">
                  <c16:uniqueId val="{0000000B-1374-4956-968B-5E3D750BBB31}"/>
                </c:ext>
              </c:extLst>
            </c:dLbl>
            <c:dLbl>
              <c:idx val="2"/>
              <c:delete val="1"/>
              <c:extLst>
                <c:ext xmlns:c15="http://schemas.microsoft.com/office/drawing/2012/chart" uri="{CE6537A1-D6FC-4f65-9D91-7224C49458BB}"/>
                <c:ext xmlns:c16="http://schemas.microsoft.com/office/drawing/2014/chart" uri="{C3380CC4-5D6E-409C-BE32-E72D297353CC}">
                  <c16:uniqueId val="{00000010-1374-4956-968B-5E3D750BBB31}"/>
                </c:ext>
              </c:extLst>
            </c:dLbl>
            <c:dLbl>
              <c:idx val="3"/>
              <c:layout>
                <c:manualLayout>
                  <c:x val="-5.4143300248047761E-2"/>
                  <c:y val="-6.4910339399298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55-44CA-B216-2D01856CB54A}"/>
                </c:ext>
              </c:extLst>
            </c:dLbl>
            <c:dLbl>
              <c:idx val="4"/>
              <c:layout>
                <c:manualLayout>
                  <c:x val="3.065248777659501E-2"/>
                  <c:y val="-2.1636779799766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374-4956-968B-5E3D750BBB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'!$S$11:$S$15</c:f>
              <c:numCache>
                <c:formatCode>General</c:formatCode>
                <c:ptCount val="5"/>
                <c:pt idx="0">
                  <c:v>2018</c:v>
                </c:pt>
                <c:pt idx="1">
                  <c:v>2019</c:v>
                </c:pt>
                <c:pt idx="2">
                  <c:v>2020</c:v>
                </c:pt>
                <c:pt idx="3">
                  <c:v>2021</c:v>
                </c:pt>
                <c:pt idx="4">
                  <c:v>2022</c:v>
                </c:pt>
              </c:numCache>
            </c:numRef>
          </c:cat>
          <c:val>
            <c:numRef>
              <c:f>'GonorrheaCase&amp;Rate2016-2020 '!$X$11:$X$15</c:f>
              <c:numCache>
                <c:formatCode>General</c:formatCode>
                <c:ptCount val="5"/>
                <c:pt idx="0">
                  <c:v>118</c:v>
                </c:pt>
                <c:pt idx="1">
                  <c:v>154</c:v>
                </c:pt>
                <c:pt idx="2" formatCode="0">
                  <c:v>95</c:v>
                </c:pt>
                <c:pt idx="3" formatCode="0">
                  <c:v>110</c:v>
                </c:pt>
                <c:pt idx="4" formatCode="0">
                  <c:v>88</c:v>
                </c:pt>
              </c:numCache>
            </c:numRef>
          </c:val>
          <c:smooth val="0"/>
          <c:extLst>
            <c:ext xmlns:c16="http://schemas.microsoft.com/office/drawing/2014/chart" uri="{C3380CC4-5D6E-409C-BE32-E72D297353CC}">
              <c16:uniqueId val="{00000004-A060-4353-8E24-120C84F5457C}"/>
            </c:ext>
          </c:extLst>
        </c:ser>
        <c:dLbls>
          <c:showLegendKey val="0"/>
          <c:showVal val="0"/>
          <c:showCatName val="0"/>
          <c:showSerName val="0"/>
          <c:showPercent val="0"/>
          <c:showBubbleSize val="0"/>
        </c:dLbls>
        <c:smooth val="0"/>
        <c:axId val="598236872"/>
        <c:axId val="598237200"/>
      </c:lineChart>
      <c:catAx>
        <c:axId val="59823687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8237200"/>
        <c:crosses val="autoZero"/>
        <c:auto val="1"/>
        <c:lblAlgn val="ctr"/>
        <c:lblOffset val="100"/>
        <c:noMultiLvlLbl val="0"/>
      </c:catAx>
      <c:valAx>
        <c:axId val="598237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2368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68208365846157E-2"/>
          <c:y val="5.5416607015032211E-2"/>
          <c:w val="0.88901527511763734"/>
          <c:h val="0.77098496778811754"/>
        </c:manualLayout>
      </c:layout>
      <c:barChart>
        <c:barDir val="col"/>
        <c:grouping val="clustered"/>
        <c:varyColors val="0"/>
        <c:ser>
          <c:idx val="0"/>
          <c:order val="0"/>
          <c:tx>
            <c:strRef>
              <c:f>'GonorrheaCase&amp;Rate2016-2020 '!$I$41</c:f>
              <c:strCache>
                <c:ptCount val="1"/>
                <c:pt idx="0">
                  <c:v>GC rates</c:v>
                </c:pt>
              </c:strCache>
            </c:strRef>
          </c:tx>
          <c:spPr>
            <a:solidFill>
              <a:srgbClr val="B5BDC5"/>
            </a:solidFill>
            <a:ln>
              <a:noFill/>
            </a:ln>
            <a:effectLst/>
          </c:spPr>
          <c:invertIfNegative val="0"/>
          <c:dPt>
            <c:idx val="0"/>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6-D6EA-4551-9D2F-91749A508904}"/>
              </c:ext>
            </c:extLst>
          </c:dPt>
          <c:dPt>
            <c:idx val="2"/>
            <c:invertIfNegative val="0"/>
            <c:bubble3D val="0"/>
            <c:spPr>
              <a:solidFill>
                <a:srgbClr val="B5BDC5"/>
              </a:solidFill>
              <a:ln>
                <a:noFill/>
              </a:ln>
              <a:effectLst/>
            </c:spPr>
            <c:extLst>
              <c:ext xmlns:c16="http://schemas.microsoft.com/office/drawing/2014/chart" uri="{C3380CC4-5D6E-409C-BE32-E72D297353CC}">
                <c16:uniqueId val="{00000002-E1C9-4D6C-9375-01BD3C9C5966}"/>
              </c:ext>
            </c:extLst>
          </c:dPt>
          <c:dPt>
            <c:idx val="3"/>
            <c:invertIfNegative val="0"/>
            <c:bubble3D val="0"/>
            <c:spPr>
              <a:solidFill>
                <a:srgbClr val="B5BDC5"/>
              </a:solidFill>
              <a:ln>
                <a:noFill/>
              </a:ln>
              <a:effectLst/>
            </c:spPr>
            <c:extLst>
              <c:ext xmlns:c16="http://schemas.microsoft.com/office/drawing/2014/chart" uri="{C3380CC4-5D6E-409C-BE32-E72D297353CC}">
                <c16:uniqueId val="{00000002-B7A8-4A98-A3E1-43D1367C7805}"/>
              </c:ext>
            </c:extLst>
          </c:dPt>
          <c:dPt>
            <c:idx val="5"/>
            <c:invertIfNegative val="0"/>
            <c:bubble3D val="0"/>
            <c:spPr>
              <a:solidFill>
                <a:srgbClr val="800080"/>
              </a:solidFill>
              <a:ln>
                <a:noFill/>
              </a:ln>
              <a:effectLst/>
            </c:spPr>
            <c:extLst>
              <c:ext xmlns:c16="http://schemas.microsoft.com/office/drawing/2014/chart" uri="{C3380CC4-5D6E-409C-BE32-E72D297353CC}">
                <c16:uniqueId val="{00000004-F3A5-487F-906F-8DBADD60F46E}"/>
              </c:ext>
            </c:extLst>
          </c:dPt>
          <c:dLbls>
            <c:dLbl>
              <c:idx val="0"/>
              <c:tx>
                <c:rich>
                  <a:bodyPr/>
                  <a:lstStyle/>
                  <a:p>
                    <a:r>
                      <a:rPr lang="en-US"/>
                      <a:t>207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6EA-4551-9D2F-91749A508904}"/>
                </c:ext>
              </c:extLst>
            </c:dLbl>
            <c:dLbl>
              <c:idx val="1"/>
              <c:tx>
                <c:rich>
                  <a:bodyPr/>
                  <a:lstStyle/>
                  <a:p>
                    <a:r>
                      <a:rPr lang="en-US"/>
                      <a:t>245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6EA-4551-9D2F-91749A508904}"/>
                </c:ext>
              </c:extLst>
            </c:dLbl>
            <c:dLbl>
              <c:idx val="2"/>
              <c:tx>
                <c:rich>
                  <a:bodyPr/>
                  <a:lstStyle/>
                  <a:p>
                    <a:r>
                      <a:rPr lang="en-US"/>
                      <a:t>234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1C9-4D6C-9375-01BD3C9C5966}"/>
                </c:ext>
              </c:extLst>
            </c:dLbl>
            <c:dLbl>
              <c:idx val="3"/>
              <c:tx>
                <c:rich>
                  <a:bodyPr/>
                  <a:lstStyle/>
                  <a:p>
                    <a:r>
                      <a:rPr lang="en-US"/>
                      <a:t>219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7A8-4A98-A3E1-43D1367C7805}"/>
                </c:ext>
              </c:extLst>
            </c:dLbl>
            <c:dLbl>
              <c:idx val="5"/>
              <c:tx>
                <c:rich>
                  <a:bodyPr/>
                  <a:lstStyle/>
                  <a:p>
                    <a:r>
                      <a:rPr lang="en-US"/>
                      <a:t>178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3A5-487F-906F-8DBADD60F46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1111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'GonorrheaCase&amp;Rate2016-2020 '!$H$42:$H$47</c:f>
              <c:strCache>
                <c:ptCount val="6"/>
                <c:pt idx="0">
                  <c:v>U.S. total</c:v>
                </c:pt>
                <c:pt idx="1">
                  <c:v>Illinois</c:v>
                </c:pt>
                <c:pt idx="2">
                  <c:v>Michigan</c:v>
                </c:pt>
                <c:pt idx="3">
                  <c:v>Iowa</c:v>
                </c:pt>
                <c:pt idx="4">
                  <c:v>Minnesota</c:v>
                </c:pt>
                <c:pt idx="5">
                  <c:v>Wisconsin</c:v>
                </c:pt>
              </c:strCache>
            </c:strRef>
          </c:cat>
          <c:val>
            <c:numRef>
              <c:f>'GonorrheaCase&amp;Rate2016-2020 '!$I$42:$I$47</c:f>
              <c:numCache>
                <c:formatCode>General</c:formatCode>
                <c:ptCount val="6"/>
                <c:pt idx="0">
                  <c:v>206.5</c:v>
                </c:pt>
                <c:pt idx="1">
                  <c:v>245.1</c:v>
                </c:pt>
                <c:pt idx="2">
                  <c:v>234.4</c:v>
                </c:pt>
                <c:pt idx="3">
                  <c:v>219.3</c:v>
                </c:pt>
                <c:pt idx="4">
                  <c:v>183</c:v>
                </c:pt>
                <c:pt idx="5">
                  <c:v>177.7</c:v>
                </c:pt>
              </c:numCache>
            </c:numRef>
          </c:val>
          <c:extLst>
            <c:ext xmlns:c16="http://schemas.microsoft.com/office/drawing/2014/chart" uri="{C3380CC4-5D6E-409C-BE32-E72D297353CC}">
              <c16:uniqueId val="{00000000-B7A8-4A98-A3E1-43D1367C7805}"/>
            </c:ext>
          </c:extLst>
        </c:ser>
        <c:dLbls>
          <c:showLegendKey val="0"/>
          <c:showVal val="0"/>
          <c:showCatName val="0"/>
          <c:showSerName val="0"/>
          <c:showPercent val="0"/>
          <c:showBubbleSize val="0"/>
        </c:dLbls>
        <c:gapWidth val="50"/>
        <c:overlap val="-30"/>
        <c:axId val="584099536"/>
        <c:axId val="584100520"/>
      </c:barChart>
      <c:catAx>
        <c:axId val="584099536"/>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rgbClr val="111111"/>
            </a:solidFill>
            <a:round/>
          </a:ln>
          <a:effectLst/>
        </c:spPr>
        <c:txPr>
          <a:bodyPr rot="-60000000" spcFirstLastPara="1" vertOverflow="ellipsis" vert="horz" wrap="square" anchor="ctr" anchorCtr="1"/>
          <a:lstStyle/>
          <a:p>
            <a:pPr>
              <a:defRPr sz="2200" b="1" i="0" u="none" strike="noStrike" kern="1200" baseline="0">
                <a:solidFill>
                  <a:srgbClr val="111111"/>
                </a:solidFill>
                <a:latin typeface="Times New Roman" panose="02020603050405020304" pitchFamily="18" charset="0"/>
                <a:ea typeface="+mn-ea"/>
                <a:cs typeface="Times New Roman" panose="02020603050405020304" pitchFamily="18" charset="0"/>
              </a:defRPr>
            </a:pPr>
            <a:endParaRPr lang="en-US"/>
          </a:p>
        </c:txPr>
        <c:crossAx val="584100520"/>
        <c:crosses val="autoZero"/>
        <c:auto val="1"/>
        <c:lblAlgn val="ctr"/>
        <c:lblOffset val="100"/>
        <c:noMultiLvlLbl val="0"/>
      </c:catAx>
      <c:valAx>
        <c:axId val="5841005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84099536"/>
        <c:crosses val="autoZero"/>
        <c:crossBetween val="between"/>
      </c:valAx>
      <c:spPr>
        <a:noFill/>
        <a:ln>
          <a:noFill/>
        </a:ln>
        <a:effectLst/>
      </c:spPr>
    </c:plotArea>
    <c:plotVisOnly val="1"/>
    <c:dispBlanksAs val="gap"/>
    <c:showDLblsOverMax val="0"/>
  </c:chart>
  <c:spPr>
    <a:noFill/>
    <a:ln>
      <a:noFill/>
    </a:ln>
    <a:effectLst/>
  </c:spPr>
  <c:txPr>
    <a:bodyPr/>
    <a:lstStyle/>
    <a:p>
      <a:pPr>
        <a:defRPr sz="2400" b="1">
          <a:solidFill>
            <a:srgbClr val="11111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11373578302709E-2"/>
          <c:y val="0.11111114351447755"/>
          <c:w val="0.91054418197725284"/>
          <c:h val="0.71358609320096045"/>
        </c:manualLayout>
      </c:layout>
      <c:lineChart>
        <c:grouping val="standard"/>
        <c:varyColors val="0"/>
        <c:ser>
          <c:idx val="0"/>
          <c:order val="0"/>
          <c:tx>
            <c:strRef>
              <c:f>'GonorrheaCase&amp;Rate2016-2020 '!$I$2</c:f>
              <c:strCache>
                <c:ptCount val="1"/>
                <c:pt idx="0">
                  <c:v>Male</c:v>
                </c:pt>
              </c:strCache>
            </c:strRef>
          </c:tx>
          <c:spPr>
            <a:ln w="88900" cap="rnd">
              <a:solidFill>
                <a:srgbClr val="0033A1"/>
              </a:solidFill>
              <a:round/>
            </a:ln>
            <a:effectLst/>
          </c:spPr>
          <c:marker>
            <c:symbol val="none"/>
          </c:marker>
          <c:dLbls>
            <c:dLbl>
              <c:idx val="0"/>
              <c:layout>
                <c:manualLayout>
                  <c:x val="-0.12666666666666668"/>
                  <c:y val="-1.1111114351447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9C-47E8-AF6A-06E3D554D25F}"/>
                </c:ext>
              </c:extLst>
            </c:dLbl>
            <c:dLbl>
              <c:idx val="1"/>
              <c:delete val="1"/>
              <c:extLst>
                <c:ext xmlns:c15="http://schemas.microsoft.com/office/drawing/2012/chart" uri="{CE6537A1-D6FC-4f65-9D91-7224C49458BB}"/>
                <c:ext xmlns:c16="http://schemas.microsoft.com/office/drawing/2014/chart" uri="{C3380CC4-5D6E-409C-BE32-E72D297353CC}">
                  <c16:uniqueId val="{00000007-0A9C-47E8-AF6A-06E3D554D25F}"/>
                </c:ext>
              </c:extLst>
            </c:dLbl>
            <c:dLbl>
              <c:idx val="2"/>
              <c:delete val="1"/>
              <c:extLst>
                <c:ext xmlns:c15="http://schemas.microsoft.com/office/drawing/2012/chart" uri="{CE6537A1-D6FC-4f65-9D91-7224C49458BB}"/>
                <c:ext xmlns:c16="http://schemas.microsoft.com/office/drawing/2014/chart" uri="{C3380CC4-5D6E-409C-BE32-E72D297353CC}">
                  <c16:uniqueId val="{00000009-0A9C-47E8-AF6A-06E3D554D25F}"/>
                </c:ext>
              </c:extLst>
            </c:dLbl>
            <c:dLbl>
              <c:idx val="3"/>
              <c:layout>
                <c:manualLayout>
                  <c:x val="-4.6666666666666745E-2"/>
                  <c:y val="-8.1481505243950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31-43E3-B474-4DAADC3F5130}"/>
                </c:ext>
              </c:extLst>
            </c:dLbl>
            <c:dLbl>
              <c:idx val="4"/>
              <c:layout>
                <c:manualLayout>
                  <c:x val="2.2222222222220592E-3"/>
                  <c:y val="-1.4814819135263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9C-47E8-AF6A-06E3D554D25F}"/>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'!$H$3:$H$7</c:f>
              <c:numCache>
                <c:formatCode>General</c:formatCode>
                <c:ptCount val="5"/>
                <c:pt idx="0">
                  <c:v>2018</c:v>
                </c:pt>
                <c:pt idx="1">
                  <c:v>2019</c:v>
                </c:pt>
                <c:pt idx="2">
                  <c:v>2020</c:v>
                </c:pt>
                <c:pt idx="3">
                  <c:v>2021</c:v>
                </c:pt>
                <c:pt idx="4">
                  <c:v>2022</c:v>
                </c:pt>
              </c:numCache>
            </c:numRef>
          </c:cat>
          <c:val>
            <c:numRef>
              <c:f>'GonorrheaCase&amp;Rate2016-2020 '!$I$3:$I$7</c:f>
              <c:numCache>
                <c:formatCode>General</c:formatCode>
                <c:ptCount val="5"/>
                <c:pt idx="0">
                  <c:v>149</c:v>
                </c:pt>
                <c:pt idx="1">
                  <c:v>170</c:v>
                </c:pt>
                <c:pt idx="2">
                  <c:v>183</c:v>
                </c:pt>
                <c:pt idx="3">
                  <c:v>188</c:v>
                </c:pt>
                <c:pt idx="4">
                  <c:v>158</c:v>
                </c:pt>
              </c:numCache>
            </c:numRef>
          </c:val>
          <c:smooth val="0"/>
          <c:extLst>
            <c:ext xmlns:c16="http://schemas.microsoft.com/office/drawing/2014/chart" uri="{C3380CC4-5D6E-409C-BE32-E72D297353CC}">
              <c16:uniqueId val="{00000000-0A9C-47E8-AF6A-06E3D554D25F}"/>
            </c:ext>
          </c:extLst>
        </c:ser>
        <c:ser>
          <c:idx val="1"/>
          <c:order val="1"/>
          <c:tx>
            <c:strRef>
              <c:f>'GonorrheaCase&amp;Rate2016-2020 '!$J$2</c:f>
              <c:strCache>
                <c:ptCount val="1"/>
                <c:pt idx="0">
                  <c:v>Female</c:v>
                </c:pt>
              </c:strCache>
            </c:strRef>
          </c:tx>
          <c:spPr>
            <a:ln w="88900" cap="rnd">
              <a:solidFill>
                <a:srgbClr val="800080"/>
              </a:solidFill>
              <a:round/>
            </a:ln>
            <a:effectLst/>
          </c:spPr>
          <c:marker>
            <c:symbol val="none"/>
          </c:marker>
          <c:dLbls>
            <c:dLbl>
              <c:idx val="0"/>
              <c:layout>
                <c:manualLayout>
                  <c:x val="-0.12666666666666668"/>
                  <c:y val="5.185186697342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9C-47E8-AF6A-06E3D554D25F}"/>
                </c:ext>
              </c:extLst>
            </c:dLbl>
            <c:dLbl>
              <c:idx val="1"/>
              <c:delete val="1"/>
              <c:extLst>
                <c:ext xmlns:c15="http://schemas.microsoft.com/office/drawing/2012/chart" uri="{CE6537A1-D6FC-4f65-9D91-7224C49458BB}"/>
                <c:ext xmlns:c16="http://schemas.microsoft.com/office/drawing/2014/chart" uri="{C3380CC4-5D6E-409C-BE32-E72D297353CC}">
                  <c16:uniqueId val="{00000008-0A9C-47E8-AF6A-06E3D554D25F}"/>
                </c:ext>
              </c:extLst>
            </c:dLbl>
            <c:dLbl>
              <c:idx val="2"/>
              <c:delete val="1"/>
              <c:extLst>
                <c:ext xmlns:c15="http://schemas.microsoft.com/office/drawing/2012/chart" uri="{CE6537A1-D6FC-4f65-9D91-7224C49458BB}"/>
                <c:ext xmlns:c16="http://schemas.microsoft.com/office/drawing/2014/chart" uri="{C3380CC4-5D6E-409C-BE32-E72D297353CC}">
                  <c16:uniqueId val="{0000000A-0A9C-47E8-AF6A-06E3D554D25F}"/>
                </c:ext>
              </c:extLst>
            </c:dLbl>
            <c:dLbl>
              <c:idx val="3"/>
              <c:layout>
                <c:manualLayout>
                  <c:x val="-0.06"/>
                  <c:y val="0.1074074387306616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A9C-47E8-AF6A-06E3D554D25F}"/>
                </c:ext>
              </c:extLst>
            </c:dLbl>
            <c:dLbl>
              <c:idx val="4"/>
              <c:layout>
                <c:manualLayout>
                  <c:x val="2.2222222222220592E-3"/>
                  <c:y val="4.074075262197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9C-47E8-AF6A-06E3D554D25F}"/>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'!$H$3:$H$7</c:f>
              <c:numCache>
                <c:formatCode>General</c:formatCode>
                <c:ptCount val="5"/>
                <c:pt idx="0">
                  <c:v>2018</c:v>
                </c:pt>
                <c:pt idx="1">
                  <c:v>2019</c:v>
                </c:pt>
                <c:pt idx="2">
                  <c:v>2020</c:v>
                </c:pt>
                <c:pt idx="3">
                  <c:v>2021</c:v>
                </c:pt>
                <c:pt idx="4">
                  <c:v>2022</c:v>
                </c:pt>
              </c:numCache>
            </c:numRef>
          </c:cat>
          <c:val>
            <c:numRef>
              <c:f>'GonorrheaCase&amp;Rate2016-2020 '!$J$3:$J$7</c:f>
              <c:numCache>
                <c:formatCode>General</c:formatCode>
                <c:ptCount val="5"/>
                <c:pt idx="0">
                  <c:v>129</c:v>
                </c:pt>
                <c:pt idx="1">
                  <c:v>151</c:v>
                </c:pt>
                <c:pt idx="2">
                  <c:v>166</c:v>
                </c:pt>
                <c:pt idx="3">
                  <c:v>170</c:v>
                </c:pt>
                <c:pt idx="4">
                  <c:v>142</c:v>
                </c:pt>
              </c:numCache>
            </c:numRef>
          </c:val>
          <c:smooth val="0"/>
          <c:extLst>
            <c:ext xmlns:c16="http://schemas.microsoft.com/office/drawing/2014/chart" uri="{C3380CC4-5D6E-409C-BE32-E72D297353CC}">
              <c16:uniqueId val="{00000001-0A9C-47E8-AF6A-06E3D554D25F}"/>
            </c:ext>
          </c:extLst>
        </c:ser>
        <c:dLbls>
          <c:showLegendKey val="0"/>
          <c:showVal val="0"/>
          <c:showCatName val="0"/>
          <c:showSerName val="0"/>
          <c:showPercent val="0"/>
          <c:showBubbleSize val="0"/>
        </c:dLbls>
        <c:smooth val="0"/>
        <c:axId val="596565272"/>
        <c:axId val="596566584"/>
      </c:lineChart>
      <c:catAx>
        <c:axId val="59656527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6566584"/>
        <c:crosses val="autoZero"/>
        <c:auto val="1"/>
        <c:lblAlgn val="ctr"/>
        <c:lblOffset val="100"/>
        <c:noMultiLvlLbl val="0"/>
      </c:catAx>
      <c:valAx>
        <c:axId val="596566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6565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395654031618137E-2"/>
          <c:y val="3.5514322694216387E-2"/>
          <c:w val="0.83009147112292403"/>
          <c:h val="0.81753083011353467"/>
        </c:manualLayout>
      </c:layout>
      <c:lineChart>
        <c:grouping val="standard"/>
        <c:varyColors val="0"/>
        <c:ser>
          <c:idx val="0"/>
          <c:order val="0"/>
          <c:tx>
            <c:strRef>
              <c:f>'GonorrheaCase&amp;Rate2016-2020 '!$M$2</c:f>
              <c:strCache>
                <c:ptCount val="1"/>
                <c:pt idx="0">
                  <c:v>White</c:v>
                </c:pt>
              </c:strCache>
            </c:strRef>
          </c:tx>
          <c:spPr>
            <a:ln w="88900" cap="rnd">
              <a:solidFill>
                <a:srgbClr val="AA550E"/>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8-4E80-4C7E-A65F-E63302C9EE18}"/>
                </c:ext>
              </c:extLst>
            </c:dLbl>
            <c:dLbl>
              <c:idx val="1"/>
              <c:delete val="1"/>
              <c:extLst>
                <c:ext xmlns:c15="http://schemas.microsoft.com/office/drawing/2012/chart" uri="{CE6537A1-D6FC-4f65-9D91-7224C49458BB}"/>
                <c:ext xmlns:c16="http://schemas.microsoft.com/office/drawing/2014/chart" uri="{C3380CC4-5D6E-409C-BE32-E72D297353CC}">
                  <c16:uniqueId val="{00000012-4E80-4C7E-A65F-E63302C9EE18}"/>
                </c:ext>
              </c:extLst>
            </c:dLbl>
            <c:dLbl>
              <c:idx val="2"/>
              <c:delete val="1"/>
              <c:extLst>
                <c:ext xmlns:c15="http://schemas.microsoft.com/office/drawing/2012/chart" uri="{CE6537A1-D6FC-4f65-9D91-7224C49458BB}"/>
                <c:ext xmlns:c16="http://schemas.microsoft.com/office/drawing/2014/chart" uri="{C3380CC4-5D6E-409C-BE32-E72D297353CC}">
                  <c16:uniqueId val="{00000013-4E80-4C7E-A65F-E63302C9EE18}"/>
                </c:ext>
              </c:extLst>
            </c:dLbl>
            <c:dLbl>
              <c:idx val="3"/>
              <c:layout>
                <c:manualLayout>
                  <c:x val="-6.7829457364341234E-2"/>
                  <c:y val="2.6065909010338457E-2"/>
                </c:manualLayout>
              </c:layout>
              <c:showLegendKey val="0"/>
              <c:showVal val="1"/>
              <c:showCatName val="0"/>
              <c:showSerName val="0"/>
              <c:showPercent val="0"/>
              <c:showBubbleSize val="0"/>
              <c:extLst>
                <c:ext xmlns:c15="http://schemas.microsoft.com/office/drawing/2012/chart" uri="{CE6537A1-D6FC-4f65-9D91-7224C49458BB}">
                  <c15:layout>
                    <c:manualLayout>
                      <c:w val="8.1395348837209308E-2"/>
                      <c:h val="7.2498605282945633E-2"/>
                    </c:manualLayout>
                  </c15:layout>
                </c:ext>
                <c:ext xmlns:c16="http://schemas.microsoft.com/office/drawing/2014/chart" uri="{C3380CC4-5D6E-409C-BE32-E72D297353CC}">
                  <c16:uniqueId val="{00000014-4E80-4C7E-A65F-E63302C9EE18}"/>
                </c:ext>
              </c:extLst>
            </c:dLbl>
            <c:dLbl>
              <c:idx val="4"/>
              <c:layout>
                <c:manualLayout>
                  <c:x val="8.1590418219430236E-2"/>
                  <c:y val="-1.4821962330063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E80-4C7E-A65F-E63302C9EE18}"/>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AA550E"/>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'!$L$3:$L$7</c:f>
              <c:numCache>
                <c:formatCode>General</c:formatCode>
                <c:ptCount val="5"/>
                <c:pt idx="0">
                  <c:v>2018</c:v>
                </c:pt>
                <c:pt idx="1">
                  <c:v>2019</c:v>
                </c:pt>
                <c:pt idx="2">
                  <c:v>2020</c:v>
                </c:pt>
                <c:pt idx="3">
                  <c:v>2021</c:v>
                </c:pt>
                <c:pt idx="4">
                  <c:v>2022</c:v>
                </c:pt>
              </c:numCache>
            </c:numRef>
          </c:cat>
          <c:val>
            <c:numRef>
              <c:f>'GonorrheaCase&amp;Rate2016-2020 '!$M$3:$M$7</c:f>
              <c:numCache>
                <c:formatCode>General</c:formatCode>
                <c:ptCount val="5"/>
                <c:pt idx="0">
                  <c:v>47</c:v>
                </c:pt>
                <c:pt idx="1">
                  <c:v>51</c:v>
                </c:pt>
                <c:pt idx="2">
                  <c:v>49</c:v>
                </c:pt>
                <c:pt idx="3">
                  <c:v>56</c:v>
                </c:pt>
                <c:pt idx="4" formatCode="0">
                  <c:v>42.28122258672601</c:v>
                </c:pt>
              </c:numCache>
            </c:numRef>
          </c:val>
          <c:smooth val="0"/>
          <c:extLst>
            <c:ext xmlns:c16="http://schemas.microsoft.com/office/drawing/2014/chart" uri="{C3380CC4-5D6E-409C-BE32-E72D297353CC}">
              <c16:uniqueId val="{00000000-4E80-4C7E-A65F-E63302C9EE18}"/>
            </c:ext>
          </c:extLst>
        </c:ser>
        <c:ser>
          <c:idx val="1"/>
          <c:order val="1"/>
          <c:tx>
            <c:strRef>
              <c:f>'GonorrheaCase&amp;Rate2016-2020 '!$N$2</c:f>
              <c:strCache>
                <c:ptCount val="1"/>
                <c:pt idx="0">
                  <c:v>Black</c:v>
                </c:pt>
              </c:strCache>
            </c:strRef>
          </c:tx>
          <c:spPr>
            <a:ln w="88900" cap="rnd">
              <a:solidFill>
                <a:srgbClr val="80008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E80-4C7E-A65F-E63302C9EE18}"/>
                </c:ext>
              </c:extLst>
            </c:dLbl>
            <c:dLbl>
              <c:idx val="1"/>
              <c:delete val="1"/>
              <c:extLst>
                <c:ext xmlns:c15="http://schemas.microsoft.com/office/drawing/2012/chart" uri="{CE6537A1-D6FC-4f65-9D91-7224C49458BB}"/>
                <c:ext xmlns:c16="http://schemas.microsoft.com/office/drawing/2014/chart" uri="{C3380CC4-5D6E-409C-BE32-E72D297353CC}">
                  <c16:uniqueId val="{00000006-4E80-4C7E-A65F-E63302C9EE18}"/>
                </c:ext>
              </c:extLst>
            </c:dLbl>
            <c:dLbl>
              <c:idx val="2"/>
              <c:delete val="1"/>
              <c:extLst>
                <c:ext xmlns:c15="http://schemas.microsoft.com/office/drawing/2012/chart" uri="{CE6537A1-D6FC-4f65-9D91-7224C49458BB}"/>
                <c:ext xmlns:c16="http://schemas.microsoft.com/office/drawing/2014/chart" uri="{C3380CC4-5D6E-409C-BE32-E72D297353CC}">
                  <c16:uniqueId val="{00000007-4E80-4C7E-A65F-E63302C9EE18}"/>
                </c:ext>
              </c:extLst>
            </c:dLbl>
            <c:dLbl>
              <c:idx val="3"/>
              <c:tx>
                <c:rich>
                  <a:bodyPr/>
                  <a:lstStyle/>
                  <a:p>
                    <a:r>
                      <a:rPr lang="en-US" dirty="0"/>
                      <a:t>1,425</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E80-4C7E-A65F-E63302C9EE18}"/>
                </c:ext>
              </c:extLst>
            </c:dLbl>
            <c:dLbl>
              <c:idx val="4"/>
              <c:layout>
                <c:manualLayout>
                  <c:x val="2.8589562361616035E-2"/>
                  <c:y val="-1.388602254291888E-2"/>
                </c:manualLayout>
              </c:layout>
              <c:tx>
                <c:rich>
                  <a:bodyPr/>
                  <a:lstStyle/>
                  <a:p>
                    <a:r>
                      <a:rPr lang="en-US"/>
                      <a:t>1,323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E4-463A-AC03-168D3CB8BFD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'GonorrheaCase&amp;Rate2016-2020 '!$L$3:$L$7</c:f>
              <c:numCache>
                <c:formatCode>General</c:formatCode>
                <c:ptCount val="5"/>
                <c:pt idx="0">
                  <c:v>2018</c:v>
                </c:pt>
                <c:pt idx="1">
                  <c:v>2019</c:v>
                </c:pt>
                <c:pt idx="2">
                  <c:v>2020</c:v>
                </c:pt>
                <c:pt idx="3">
                  <c:v>2021</c:v>
                </c:pt>
                <c:pt idx="4">
                  <c:v>2022</c:v>
                </c:pt>
              </c:numCache>
            </c:numRef>
          </c:cat>
          <c:val>
            <c:numRef>
              <c:f>'GonorrheaCase&amp;Rate2016-2020 '!$N$3:$N$7</c:f>
              <c:numCache>
                <c:formatCode>General</c:formatCode>
                <c:ptCount val="5"/>
                <c:pt idx="0">
                  <c:v>1164</c:v>
                </c:pt>
                <c:pt idx="1">
                  <c:v>1415</c:v>
                </c:pt>
                <c:pt idx="2" formatCode="#,##0">
                  <c:v>1251</c:v>
                </c:pt>
                <c:pt idx="3">
                  <c:v>1425</c:v>
                </c:pt>
                <c:pt idx="4" formatCode="0">
                  <c:v>1323.3074666621301</c:v>
                </c:pt>
              </c:numCache>
            </c:numRef>
          </c:val>
          <c:smooth val="0"/>
          <c:extLst>
            <c:ext xmlns:c16="http://schemas.microsoft.com/office/drawing/2014/chart" uri="{C3380CC4-5D6E-409C-BE32-E72D297353CC}">
              <c16:uniqueId val="{00000001-4E80-4C7E-A65F-E63302C9EE18}"/>
            </c:ext>
          </c:extLst>
        </c:ser>
        <c:ser>
          <c:idx val="2"/>
          <c:order val="2"/>
          <c:tx>
            <c:strRef>
              <c:f>'GonorrheaCase&amp;Rate2016-2020 '!$O$2</c:f>
              <c:strCache>
                <c:ptCount val="1"/>
                <c:pt idx="0">
                  <c:v>Native American</c:v>
                </c:pt>
              </c:strCache>
            </c:strRef>
          </c:tx>
          <c:spPr>
            <a:ln w="88900" cap="rnd">
              <a:solidFill>
                <a:srgbClr val="0033A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E80-4C7E-A65F-E63302C9EE18}"/>
                </c:ext>
              </c:extLst>
            </c:dLbl>
            <c:dLbl>
              <c:idx val="1"/>
              <c:delete val="1"/>
              <c:extLst>
                <c:ext xmlns:c15="http://schemas.microsoft.com/office/drawing/2012/chart" uri="{CE6537A1-D6FC-4f65-9D91-7224C49458BB}"/>
                <c:ext xmlns:c16="http://schemas.microsoft.com/office/drawing/2014/chart" uri="{C3380CC4-5D6E-409C-BE32-E72D297353CC}">
                  <c16:uniqueId val="{0000000A-4E80-4C7E-A65F-E63302C9EE18}"/>
                </c:ext>
              </c:extLst>
            </c:dLbl>
            <c:dLbl>
              <c:idx val="2"/>
              <c:delete val="1"/>
              <c:extLst>
                <c:ext xmlns:c15="http://schemas.microsoft.com/office/drawing/2012/chart" uri="{CE6537A1-D6FC-4f65-9D91-7224C49458BB}"/>
                <c:ext xmlns:c16="http://schemas.microsoft.com/office/drawing/2014/chart" uri="{C3380CC4-5D6E-409C-BE32-E72D297353CC}">
                  <c16:uniqueId val="{0000000B-4E80-4C7E-A65F-E63302C9EE18}"/>
                </c:ext>
              </c:extLst>
            </c:dLbl>
            <c:dLbl>
              <c:idx val="3"/>
              <c:layout>
                <c:manualLayout>
                  <c:x val="-6.8798449612403098E-2"/>
                  <c:y val="-8.4826411369696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E80-4C7E-A65F-E63302C9EE18}"/>
                </c:ext>
              </c:extLst>
            </c:dLbl>
            <c:dLbl>
              <c:idx val="4"/>
              <c:layout>
                <c:manualLayout>
                  <c:x val="6.0574838736999675E-2"/>
                  <c:y val="-7.07569385693843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E80-4C7E-A65F-E63302C9EE1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'!$L$3:$L$7</c:f>
              <c:numCache>
                <c:formatCode>General</c:formatCode>
                <c:ptCount val="5"/>
                <c:pt idx="0">
                  <c:v>2018</c:v>
                </c:pt>
                <c:pt idx="1">
                  <c:v>2019</c:v>
                </c:pt>
                <c:pt idx="2">
                  <c:v>2020</c:v>
                </c:pt>
                <c:pt idx="3">
                  <c:v>2021</c:v>
                </c:pt>
                <c:pt idx="4">
                  <c:v>2022</c:v>
                </c:pt>
              </c:numCache>
            </c:numRef>
          </c:cat>
          <c:val>
            <c:numRef>
              <c:f>'GonorrheaCase&amp;Rate2016-2020 '!$O$3:$O$7</c:f>
              <c:numCache>
                <c:formatCode>General</c:formatCode>
                <c:ptCount val="5"/>
                <c:pt idx="0">
                  <c:v>133</c:v>
                </c:pt>
                <c:pt idx="1">
                  <c:v>198</c:v>
                </c:pt>
                <c:pt idx="2">
                  <c:v>129</c:v>
                </c:pt>
                <c:pt idx="3">
                  <c:v>182</c:v>
                </c:pt>
                <c:pt idx="4" formatCode="0">
                  <c:v>195.96621750515931</c:v>
                </c:pt>
              </c:numCache>
            </c:numRef>
          </c:val>
          <c:smooth val="0"/>
          <c:extLst>
            <c:ext xmlns:c16="http://schemas.microsoft.com/office/drawing/2014/chart" uri="{C3380CC4-5D6E-409C-BE32-E72D297353CC}">
              <c16:uniqueId val="{00000002-4E80-4C7E-A65F-E63302C9EE18}"/>
            </c:ext>
          </c:extLst>
        </c:ser>
        <c:ser>
          <c:idx val="3"/>
          <c:order val="3"/>
          <c:tx>
            <c:strRef>
              <c:f>'GonorrheaCase&amp;Rate2016-2020 '!$P$2</c:f>
              <c:strCache>
                <c:ptCount val="1"/>
                <c:pt idx="0">
                  <c:v>Asian</c:v>
                </c:pt>
              </c:strCache>
            </c:strRef>
          </c:tx>
          <c:spPr>
            <a:ln w="88900" cap="rnd">
              <a:solidFill>
                <a:srgbClr val="2A593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4E80-4C7E-A65F-E63302C9EE18}"/>
                </c:ext>
              </c:extLst>
            </c:dLbl>
            <c:dLbl>
              <c:idx val="1"/>
              <c:delete val="1"/>
              <c:extLst>
                <c:ext xmlns:c15="http://schemas.microsoft.com/office/drawing/2012/chart" uri="{CE6537A1-D6FC-4f65-9D91-7224C49458BB}"/>
                <c:ext xmlns:c16="http://schemas.microsoft.com/office/drawing/2014/chart" uri="{C3380CC4-5D6E-409C-BE32-E72D297353CC}">
                  <c16:uniqueId val="{0000000F-4E80-4C7E-A65F-E63302C9EE18}"/>
                </c:ext>
              </c:extLst>
            </c:dLbl>
            <c:dLbl>
              <c:idx val="2"/>
              <c:delete val="1"/>
              <c:extLst>
                <c:ext xmlns:c15="http://schemas.microsoft.com/office/drawing/2012/chart" uri="{CE6537A1-D6FC-4f65-9D91-7224C49458BB}"/>
                <c:ext xmlns:c16="http://schemas.microsoft.com/office/drawing/2014/chart" uri="{C3380CC4-5D6E-409C-BE32-E72D297353CC}">
                  <c16:uniqueId val="{0000000E-4E80-4C7E-A65F-E63302C9EE18}"/>
                </c:ext>
              </c:extLst>
            </c:dLbl>
            <c:dLbl>
              <c:idx val="3"/>
              <c:layout>
                <c:manualLayout>
                  <c:x val="-6.9767441860465115E-2"/>
                  <c:y val="-5.9240396976589275E-2"/>
                </c:manualLayout>
              </c:layout>
              <c:spPr>
                <a:solidFill>
                  <a:schemeClr val="tx1"/>
                </a:solid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9147286821705432E-2"/>
                      <c:h val="8.6609969941281936E-2"/>
                    </c:manualLayout>
                  </c15:layout>
                </c:ext>
                <c:ext xmlns:c16="http://schemas.microsoft.com/office/drawing/2014/chart" uri="{C3380CC4-5D6E-409C-BE32-E72D297353CC}">
                  <c16:uniqueId val="{00000010-4E80-4C7E-A65F-E63302C9EE18}"/>
                </c:ext>
              </c:extLst>
            </c:dLbl>
            <c:dLbl>
              <c:idx val="4"/>
              <c:layout>
                <c:manualLayout>
                  <c:x val="8.1590418219430236E-2"/>
                  <c:y val="-8.210753193716860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3605429428030066E-2"/>
                      <c:h val="0.106210851598601"/>
                    </c:manualLayout>
                  </c15:layout>
                </c:ext>
                <c:ext xmlns:c16="http://schemas.microsoft.com/office/drawing/2014/chart" uri="{C3380CC4-5D6E-409C-BE32-E72D297353CC}">
                  <c16:uniqueId val="{00000015-4E80-4C7E-A65F-E63302C9EE1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'!$L$3:$L$7</c:f>
              <c:numCache>
                <c:formatCode>General</c:formatCode>
                <c:ptCount val="5"/>
                <c:pt idx="0">
                  <c:v>2018</c:v>
                </c:pt>
                <c:pt idx="1">
                  <c:v>2019</c:v>
                </c:pt>
                <c:pt idx="2">
                  <c:v>2020</c:v>
                </c:pt>
                <c:pt idx="3">
                  <c:v>2021</c:v>
                </c:pt>
                <c:pt idx="4">
                  <c:v>2022</c:v>
                </c:pt>
              </c:numCache>
            </c:numRef>
          </c:cat>
          <c:val>
            <c:numRef>
              <c:f>'GonorrheaCase&amp;Rate2016-2020 '!$P$3:$P$7</c:f>
              <c:numCache>
                <c:formatCode>General</c:formatCode>
                <c:ptCount val="5"/>
                <c:pt idx="0">
                  <c:v>74</c:v>
                </c:pt>
                <c:pt idx="1">
                  <c:v>71</c:v>
                </c:pt>
                <c:pt idx="2">
                  <c:v>44</c:v>
                </c:pt>
                <c:pt idx="3">
                  <c:v>58</c:v>
                </c:pt>
                <c:pt idx="4" formatCode="0">
                  <c:v>39.185771907458879</c:v>
                </c:pt>
              </c:numCache>
            </c:numRef>
          </c:val>
          <c:smooth val="0"/>
          <c:extLst>
            <c:ext xmlns:c16="http://schemas.microsoft.com/office/drawing/2014/chart" uri="{C3380CC4-5D6E-409C-BE32-E72D297353CC}">
              <c16:uniqueId val="{00000003-4E80-4C7E-A65F-E63302C9EE18}"/>
            </c:ext>
          </c:extLst>
        </c:ser>
        <c:dLbls>
          <c:showLegendKey val="0"/>
          <c:showVal val="0"/>
          <c:showCatName val="0"/>
          <c:showSerName val="0"/>
          <c:showPercent val="0"/>
          <c:showBubbleSize val="0"/>
        </c:dLbls>
        <c:smooth val="0"/>
        <c:axId val="602945184"/>
        <c:axId val="602936984"/>
      </c:lineChart>
      <c:catAx>
        <c:axId val="60294518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02936984"/>
        <c:crosses val="autoZero"/>
        <c:auto val="1"/>
        <c:lblAlgn val="ctr"/>
        <c:lblOffset val="100"/>
        <c:noMultiLvlLbl val="0"/>
      </c:catAx>
      <c:valAx>
        <c:axId val="602936984"/>
        <c:scaling>
          <c:orientation val="minMax"/>
        </c:scaling>
        <c:delete val="1"/>
        <c:axPos val="l"/>
        <c:numFmt formatCode="General" sourceLinked="1"/>
        <c:majorTickMark val="none"/>
        <c:minorTickMark val="none"/>
        <c:tickLblPos val="nextTo"/>
        <c:crossAx val="602945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Gcrate by Region 2018- 2022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0577758957149404E-2"/>
          <c:y val="0.11628744586636391"/>
          <c:w val="0.91939992325303699"/>
          <c:h val="0.73124479081854976"/>
        </c:manualLayout>
      </c:layout>
      <c:lineChart>
        <c:grouping val="standard"/>
        <c:varyColors val="0"/>
        <c:ser>
          <c:idx val="0"/>
          <c:order val="0"/>
          <c:tx>
            <c:strRef>
              <c:f>'GonorrheaCase&amp;Rate2016-2020 '!$H$22</c:f>
              <c:strCache>
                <c:ptCount val="1"/>
                <c:pt idx="0">
                  <c:v>Northeastern</c:v>
                </c:pt>
              </c:strCache>
            </c:strRef>
          </c:tx>
          <c:spPr>
            <a:ln w="88900" cap="rnd">
              <a:solidFill>
                <a:schemeClr val="accent1"/>
              </a:solidFill>
              <a:round/>
            </a:ln>
            <a:effectLst/>
          </c:spPr>
          <c:marker>
            <c:symbol val="none"/>
          </c:marker>
          <c:dLbls>
            <c:dLbl>
              <c:idx val="0"/>
              <c:layout>
                <c:manualLayout>
                  <c:x val="-8.9864092637515491E-2"/>
                  <c:y val="-1.181114614693656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184-4A8F-BB7C-A2C970ECF88F}"/>
                </c:ext>
              </c:extLst>
            </c:dLbl>
            <c:dLbl>
              <c:idx val="1"/>
              <c:delete val="1"/>
              <c:extLst>
                <c:ext xmlns:c15="http://schemas.microsoft.com/office/drawing/2012/chart" uri="{CE6537A1-D6FC-4f65-9D91-7224C49458BB}"/>
                <c:ext xmlns:c16="http://schemas.microsoft.com/office/drawing/2014/chart" uri="{C3380CC4-5D6E-409C-BE32-E72D297353CC}">
                  <c16:uniqueId val="{0000000F-4184-4A8F-BB7C-A2C970ECF88F}"/>
                </c:ext>
              </c:extLst>
            </c:dLbl>
            <c:dLbl>
              <c:idx val="2"/>
              <c:delete val="1"/>
              <c:extLst>
                <c:ext xmlns:c15="http://schemas.microsoft.com/office/drawing/2012/chart" uri="{CE6537A1-D6FC-4f65-9D91-7224C49458BB}"/>
                <c:ext xmlns:c16="http://schemas.microsoft.com/office/drawing/2014/chart" uri="{C3380CC4-5D6E-409C-BE32-E72D297353CC}">
                  <c16:uniqueId val="{00000010-4184-4A8F-BB7C-A2C970ECF88F}"/>
                </c:ext>
              </c:extLst>
            </c:dLbl>
            <c:dLbl>
              <c:idx val="3"/>
              <c:layout>
                <c:manualLayout>
                  <c:x val="-2.6258580624641127E-2"/>
                  <c:y val="-5.4761401100503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184-4A8F-BB7C-A2C970ECF88F}"/>
                </c:ext>
              </c:extLst>
            </c:dLbl>
            <c:dLbl>
              <c:idx val="4"/>
              <c:layout>
                <c:manualLayout>
                  <c:x val="2.590416996995001E-2"/>
                  <c:y val="-3.221258888264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184-4A8F-BB7C-A2C970ECF88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'!$G$23:$G$27</c:f>
              <c:numCache>
                <c:formatCode>General</c:formatCode>
                <c:ptCount val="5"/>
                <c:pt idx="0">
                  <c:v>2018</c:v>
                </c:pt>
                <c:pt idx="1">
                  <c:v>2019</c:v>
                </c:pt>
                <c:pt idx="2">
                  <c:v>2020</c:v>
                </c:pt>
                <c:pt idx="3">
                  <c:v>2021</c:v>
                </c:pt>
                <c:pt idx="4">
                  <c:v>2022</c:v>
                </c:pt>
              </c:numCache>
            </c:numRef>
          </c:cat>
          <c:val>
            <c:numRef>
              <c:f>'GonorrheaCase&amp;Rate2016-2020 '!$H$23:$H$27</c:f>
              <c:numCache>
                <c:formatCode>General</c:formatCode>
                <c:ptCount val="5"/>
                <c:pt idx="0">
                  <c:v>58</c:v>
                </c:pt>
                <c:pt idx="1">
                  <c:v>69</c:v>
                </c:pt>
                <c:pt idx="2">
                  <c:v>79</c:v>
                </c:pt>
                <c:pt idx="3" formatCode="0">
                  <c:v>88</c:v>
                </c:pt>
                <c:pt idx="4" formatCode="0">
                  <c:v>63</c:v>
                </c:pt>
              </c:numCache>
            </c:numRef>
          </c:val>
          <c:smooth val="0"/>
          <c:extLst>
            <c:ext xmlns:c16="http://schemas.microsoft.com/office/drawing/2014/chart" uri="{C3380CC4-5D6E-409C-BE32-E72D297353CC}">
              <c16:uniqueId val="{00000000-4184-4A8F-BB7C-A2C970ECF88F}"/>
            </c:ext>
          </c:extLst>
        </c:ser>
        <c:ser>
          <c:idx val="1"/>
          <c:order val="1"/>
          <c:tx>
            <c:strRef>
              <c:f>'GonorrheaCase&amp;Rate2016-2020 '!$I$22</c:f>
              <c:strCache>
                <c:ptCount val="1"/>
                <c:pt idx="0">
                  <c:v>Northern</c:v>
                </c:pt>
              </c:strCache>
            </c:strRef>
          </c:tx>
          <c:spPr>
            <a:ln w="88900" cap="rnd">
              <a:solidFill>
                <a:schemeClr val="accent2"/>
              </a:solidFill>
              <a:round/>
            </a:ln>
            <a:effectLst/>
          </c:spPr>
          <c:marker>
            <c:symbol val="none"/>
          </c:marker>
          <c:dLbls>
            <c:dLbl>
              <c:idx val="0"/>
              <c:layout>
                <c:manualLayout>
                  <c:x val="-8.809819827517984E-2"/>
                  <c:y val="1.9327553329589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184-4A8F-BB7C-A2C970ECF88F}"/>
                </c:ext>
              </c:extLst>
            </c:dLbl>
            <c:dLbl>
              <c:idx val="1"/>
              <c:delete val="1"/>
              <c:extLst>
                <c:ext xmlns:c15="http://schemas.microsoft.com/office/drawing/2012/chart" uri="{CE6537A1-D6FC-4f65-9D91-7224C49458BB}"/>
                <c:ext xmlns:c16="http://schemas.microsoft.com/office/drawing/2014/chart" uri="{C3380CC4-5D6E-409C-BE32-E72D297353CC}">
                  <c16:uniqueId val="{00000017-4184-4A8F-BB7C-A2C970ECF88F}"/>
                </c:ext>
              </c:extLst>
            </c:dLbl>
            <c:dLbl>
              <c:idx val="2"/>
              <c:delete val="1"/>
              <c:extLst>
                <c:ext xmlns:c15="http://schemas.microsoft.com/office/drawing/2012/chart" uri="{CE6537A1-D6FC-4f65-9D91-7224C49458BB}"/>
                <c:ext xmlns:c16="http://schemas.microsoft.com/office/drawing/2014/chart" uri="{C3380CC4-5D6E-409C-BE32-E72D297353CC}">
                  <c16:uniqueId val="{00000018-4184-4A8F-BB7C-A2C970ECF88F}"/>
                </c:ext>
              </c:extLst>
            </c:dLbl>
            <c:dLbl>
              <c:idx val="3"/>
              <c:layout>
                <c:manualLayout>
                  <c:x val="-2.3081346220490146E-2"/>
                  <c:y val="6.442517776529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184-4A8F-BB7C-A2C970ECF88F}"/>
                </c:ext>
              </c:extLst>
            </c:dLbl>
            <c:dLbl>
              <c:idx val="4"/>
              <c:layout>
                <c:manualLayout>
                  <c:x val="2.6376816410236936E-2"/>
                  <c:y val="6.4425177765298569E-3"/>
                </c:manualLayout>
              </c:layout>
              <c:tx>
                <c:rich>
                  <a:bodyPr/>
                  <a:lstStyle/>
                  <a:p>
                    <a:r>
                      <a:rPr lang="en-US" dirty="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4184-4A8F-BB7C-A2C970ECF88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'!$G$23:$G$27</c:f>
              <c:numCache>
                <c:formatCode>General</c:formatCode>
                <c:ptCount val="5"/>
                <c:pt idx="0">
                  <c:v>2018</c:v>
                </c:pt>
                <c:pt idx="1">
                  <c:v>2019</c:v>
                </c:pt>
                <c:pt idx="2">
                  <c:v>2020</c:v>
                </c:pt>
                <c:pt idx="3">
                  <c:v>2021</c:v>
                </c:pt>
                <c:pt idx="4">
                  <c:v>2022</c:v>
                </c:pt>
              </c:numCache>
            </c:numRef>
          </c:cat>
          <c:val>
            <c:numRef>
              <c:f>'GonorrheaCase&amp;Rate2016-2020 '!$I$23:$I$27</c:f>
              <c:numCache>
                <c:formatCode>General</c:formatCode>
                <c:ptCount val="5"/>
                <c:pt idx="0">
                  <c:v>30</c:v>
                </c:pt>
                <c:pt idx="1">
                  <c:v>47</c:v>
                </c:pt>
                <c:pt idx="2">
                  <c:v>56</c:v>
                </c:pt>
                <c:pt idx="3" formatCode="0">
                  <c:v>45</c:v>
                </c:pt>
                <c:pt idx="4" formatCode="0">
                  <c:v>27</c:v>
                </c:pt>
              </c:numCache>
            </c:numRef>
          </c:val>
          <c:smooth val="0"/>
          <c:extLst>
            <c:ext xmlns:c16="http://schemas.microsoft.com/office/drawing/2014/chart" uri="{C3380CC4-5D6E-409C-BE32-E72D297353CC}">
              <c16:uniqueId val="{00000001-4184-4A8F-BB7C-A2C970ECF88F}"/>
            </c:ext>
          </c:extLst>
        </c:ser>
        <c:ser>
          <c:idx val="2"/>
          <c:order val="2"/>
          <c:tx>
            <c:strRef>
              <c:f>'GonorrheaCase&amp;Rate2016-2020 '!$J$22</c:f>
              <c:strCache>
                <c:ptCount val="1"/>
                <c:pt idx="0">
                  <c:v>Southeastern</c:v>
                </c:pt>
              </c:strCache>
            </c:strRef>
          </c:tx>
          <c:spPr>
            <a:ln w="88900" cap="rnd">
              <a:solidFill>
                <a:srgbClr val="DC6D12"/>
              </a:solidFill>
              <a:round/>
            </a:ln>
            <a:effectLst/>
          </c:spPr>
          <c:marker>
            <c:symbol val="none"/>
          </c:marker>
          <c:dLbls>
            <c:dLbl>
              <c:idx val="0"/>
              <c:layout>
                <c:manualLayout>
                  <c:x val="-0.11730443771392221"/>
                  <c:y val="6.4425177765298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84-4A8F-BB7C-A2C970ECF88F}"/>
                </c:ext>
              </c:extLst>
            </c:dLbl>
            <c:dLbl>
              <c:idx val="1"/>
              <c:delete val="1"/>
              <c:extLst>
                <c:ext xmlns:c15="http://schemas.microsoft.com/office/drawing/2012/chart" uri="{CE6537A1-D6FC-4f65-9D91-7224C49458BB}"/>
                <c:ext xmlns:c16="http://schemas.microsoft.com/office/drawing/2014/chart" uri="{C3380CC4-5D6E-409C-BE32-E72D297353CC}">
                  <c16:uniqueId val="{00000007-4184-4A8F-BB7C-A2C970ECF88F}"/>
                </c:ext>
              </c:extLst>
            </c:dLbl>
            <c:dLbl>
              <c:idx val="2"/>
              <c:delete val="1"/>
              <c:extLst>
                <c:ext xmlns:c15="http://schemas.microsoft.com/office/drawing/2012/chart" uri="{CE6537A1-D6FC-4f65-9D91-7224C49458BB}"/>
                <c:ext xmlns:c16="http://schemas.microsoft.com/office/drawing/2014/chart" uri="{C3380CC4-5D6E-409C-BE32-E72D297353CC}">
                  <c16:uniqueId val="{00000006-4184-4A8F-BB7C-A2C970ECF88F}"/>
                </c:ext>
              </c:extLst>
            </c:dLbl>
            <c:dLbl>
              <c:idx val="3"/>
              <c:layout>
                <c:manualLayout>
                  <c:x val="-3.5797107985321694E-2"/>
                  <c:y val="-6.1203918877033657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84-4A8F-BB7C-A2C970ECF88F}"/>
                </c:ext>
              </c:extLst>
            </c:dLbl>
            <c:dLbl>
              <c:idx val="4"/>
              <c:tx>
                <c:rich>
                  <a:bodyPr/>
                  <a:lstStyle/>
                  <a:p>
                    <a:r>
                      <a:rPr lang="en-US"/>
                      <a:t>304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65-40FF-B722-FBEBA11D9B32}"/>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'!$G$23:$G$27</c:f>
              <c:numCache>
                <c:formatCode>General</c:formatCode>
                <c:ptCount val="5"/>
                <c:pt idx="0">
                  <c:v>2018</c:v>
                </c:pt>
                <c:pt idx="1">
                  <c:v>2019</c:v>
                </c:pt>
                <c:pt idx="2">
                  <c:v>2020</c:v>
                </c:pt>
                <c:pt idx="3">
                  <c:v>2021</c:v>
                </c:pt>
                <c:pt idx="4">
                  <c:v>2022</c:v>
                </c:pt>
              </c:numCache>
            </c:numRef>
          </c:cat>
          <c:val>
            <c:numRef>
              <c:f>'GonorrheaCase&amp;Rate2016-2020 '!$J$23:$J$27</c:f>
              <c:numCache>
                <c:formatCode>General</c:formatCode>
                <c:ptCount val="5"/>
                <c:pt idx="0">
                  <c:v>260</c:v>
                </c:pt>
                <c:pt idx="1">
                  <c:v>304</c:v>
                </c:pt>
                <c:pt idx="2">
                  <c:v>319</c:v>
                </c:pt>
                <c:pt idx="3" formatCode="0">
                  <c:v>329</c:v>
                </c:pt>
                <c:pt idx="4" formatCode="0">
                  <c:v>305</c:v>
                </c:pt>
              </c:numCache>
            </c:numRef>
          </c:val>
          <c:smooth val="0"/>
          <c:extLst>
            <c:ext xmlns:c16="http://schemas.microsoft.com/office/drawing/2014/chart" uri="{C3380CC4-5D6E-409C-BE32-E72D297353CC}">
              <c16:uniqueId val="{00000002-4184-4A8F-BB7C-A2C970ECF88F}"/>
            </c:ext>
          </c:extLst>
        </c:ser>
        <c:ser>
          <c:idx val="3"/>
          <c:order val="3"/>
          <c:tx>
            <c:strRef>
              <c:f>'GonorrheaCase&amp;Rate2016-2020 '!$K$22</c:f>
              <c:strCache>
                <c:ptCount val="1"/>
                <c:pt idx="0">
                  <c:v>Southern</c:v>
                </c:pt>
              </c:strCache>
            </c:strRef>
          </c:tx>
          <c:spPr>
            <a:ln w="88900" cap="rnd">
              <a:solidFill>
                <a:schemeClr val="accent4"/>
              </a:solidFill>
              <a:round/>
            </a:ln>
            <a:effectLst/>
          </c:spPr>
          <c:marker>
            <c:symbol val="none"/>
          </c:marker>
          <c:dLbls>
            <c:dLbl>
              <c:idx val="0"/>
              <c:layout>
                <c:manualLayout>
                  <c:x val="-8.9627769417372022E-2"/>
                  <c:y val="-5.1540142212238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84-4A8F-BB7C-A2C970ECF88F}"/>
                </c:ext>
              </c:extLst>
            </c:dLbl>
            <c:dLbl>
              <c:idx val="1"/>
              <c:delete val="1"/>
              <c:extLst>
                <c:ext xmlns:c15="http://schemas.microsoft.com/office/drawing/2012/chart" uri="{CE6537A1-D6FC-4f65-9D91-7224C49458BB}"/>
                <c:ext xmlns:c16="http://schemas.microsoft.com/office/drawing/2014/chart" uri="{C3380CC4-5D6E-409C-BE32-E72D297353CC}">
                  <c16:uniqueId val="{0000000B-4184-4A8F-BB7C-A2C970ECF88F}"/>
                </c:ext>
              </c:extLst>
            </c:dLbl>
            <c:dLbl>
              <c:idx val="2"/>
              <c:delete val="1"/>
              <c:extLst>
                <c:ext xmlns:c15="http://schemas.microsoft.com/office/drawing/2012/chart" uri="{CE6537A1-D6FC-4f65-9D91-7224C49458BB}"/>
                <c:ext xmlns:c16="http://schemas.microsoft.com/office/drawing/2014/chart" uri="{C3380CC4-5D6E-409C-BE32-E72D297353CC}">
                  <c16:uniqueId val="{0000000A-4184-4A8F-BB7C-A2C970ECF88F}"/>
                </c:ext>
              </c:extLst>
            </c:dLbl>
            <c:dLbl>
              <c:idx val="3"/>
              <c:layout>
                <c:manualLayout>
                  <c:x val="-3.5797107985321694E-2"/>
                  <c:y val="-8.0531472206623211E-2"/>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37656B"/>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184-4A8F-BB7C-A2C970ECF88F}"/>
                </c:ext>
              </c:extLst>
            </c:dLbl>
            <c:dLbl>
              <c:idx val="4"/>
              <c:layout>
                <c:manualLayout>
                  <c:x val="2.4610993880815817E-2"/>
                  <c:y val="-4.1876365547444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184-4A8F-BB7C-A2C970ECF88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37656B"/>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'!$G$23:$G$27</c:f>
              <c:numCache>
                <c:formatCode>General</c:formatCode>
                <c:ptCount val="5"/>
                <c:pt idx="0">
                  <c:v>2018</c:v>
                </c:pt>
                <c:pt idx="1">
                  <c:v>2019</c:v>
                </c:pt>
                <c:pt idx="2">
                  <c:v>2020</c:v>
                </c:pt>
                <c:pt idx="3">
                  <c:v>2021</c:v>
                </c:pt>
                <c:pt idx="4">
                  <c:v>2022</c:v>
                </c:pt>
              </c:numCache>
            </c:numRef>
          </c:cat>
          <c:val>
            <c:numRef>
              <c:f>'GonorrheaCase&amp;Rate2016-2020 '!$K$23:$K$27</c:f>
              <c:numCache>
                <c:formatCode>General</c:formatCode>
                <c:ptCount val="5"/>
                <c:pt idx="0">
                  <c:v>97</c:v>
                </c:pt>
                <c:pt idx="1">
                  <c:v>121</c:v>
                </c:pt>
                <c:pt idx="2">
                  <c:v>155</c:v>
                </c:pt>
                <c:pt idx="3" formatCode="0">
                  <c:v>145</c:v>
                </c:pt>
                <c:pt idx="4" formatCode="0">
                  <c:v>91</c:v>
                </c:pt>
              </c:numCache>
            </c:numRef>
          </c:val>
          <c:smooth val="0"/>
          <c:extLst>
            <c:ext xmlns:c16="http://schemas.microsoft.com/office/drawing/2014/chart" uri="{C3380CC4-5D6E-409C-BE32-E72D297353CC}">
              <c16:uniqueId val="{00000003-4184-4A8F-BB7C-A2C970ECF88F}"/>
            </c:ext>
          </c:extLst>
        </c:ser>
        <c:ser>
          <c:idx val="4"/>
          <c:order val="4"/>
          <c:tx>
            <c:strRef>
              <c:f>'GonorrheaCase&amp;Rate2016-2020 '!$L$22</c:f>
              <c:strCache>
                <c:ptCount val="1"/>
                <c:pt idx="0">
                  <c:v>Western</c:v>
                </c:pt>
              </c:strCache>
            </c:strRef>
          </c:tx>
          <c:spPr>
            <a:ln w="88900" cap="rnd">
              <a:solidFill>
                <a:srgbClr val="2A5934"/>
              </a:solidFill>
              <a:round/>
            </a:ln>
            <a:effectLst/>
          </c:spPr>
          <c:marker>
            <c:symbol val="none"/>
          </c:marker>
          <c:dLbls>
            <c:dLbl>
              <c:idx val="0"/>
              <c:layout>
                <c:manualLayout>
                  <c:x val="-8.8098198275179798E-2"/>
                  <c:y val="-1.2885035553059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184-4A8F-BB7C-A2C970ECF88F}"/>
                </c:ext>
              </c:extLst>
            </c:dLbl>
            <c:dLbl>
              <c:idx val="1"/>
              <c:delete val="1"/>
              <c:extLst>
                <c:ext xmlns:c15="http://schemas.microsoft.com/office/drawing/2012/chart" uri="{CE6537A1-D6FC-4f65-9D91-7224C49458BB}"/>
                <c:ext xmlns:c16="http://schemas.microsoft.com/office/drawing/2014/chart" uri="{C3380CC4-5D6E-409C-BE32-E72D297353CC}">
                  <c16:uniqueId val="{00000012-4184-4A8F-BB7C-A2C970ECF88F}"/>
                </c:ext>
              </c:extLst>
            </c:dLbl>
            <c:dLbl>
              <c:idx val="2"/>
              <c:delete val="1"/>
              <c:extLst>
                <c:ext xmlns:c15="http://schemas.microsoft.com/office/drawing/2012/chart" uri="{CE6537A1-D6FC-4f65-9D91-7224C49458BB}"/>
                <c:ext xmlns:c16="http://schemas.microsoft.com/office/drawing/2014/chart" uri="{C3380CC4-5D6E-409C-BE32-E72D297353CC}">
                  <c16:uniqueId val="{00000013-4184-4A8F-BB7C-A2C970ECF88F}"/>
                </c:ext>
              </c:extLst>
            </c:dLbl>
            <c:dLbl>
              <c:idx val="3"/>
              <c:layout>
                <c:manualLayout>
                  <c:x val="-2.4374522309624065E-2"/>
                  <c:y val="3.2212588882649285E-3"/>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184-4A8F-BB7C-A2C970ECF88F}"/>
                </c:ext>
              </c:extLst>
            </c:dLbl>
            <c:dLbl>
              <c:idx val="4"/>
              <c:layout>
                <c:manualLayout>
                  <c:x val="2.6376816410236936E-2"/>
                  <c:y val="6.4425177765298569E-3"/>
                </c:manualLayout>
              </c:layout>
              <c:tx>
                <c:rich>
                  <a:bodyPr/>
                  <a:lstStyle/>
                  <a:p>
                    <a:r>
                      <a:rPr lang="en-US" dirty="0"/>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4184-4A8F-BB7C-A2C970ECF88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'GonorrheaCase&amp;Rate2016-2020 '!$G$23:$G$27</c:f>
              <c:numCache>
                <c:formatCode>General</c:formatCode>
                <c:ptCount val="5"/>
                <c:pt idx="0">
                  <c:v>2018</c:v>
                </c:pt>
                <c:pt idx="1">
                  <c:v>2019</c:v>
                </c:pt>
                <c:pt idx="2">
                  <c:v>2020</c:v>
                </c:pt>
                <c:pt idx="3">
                  <c:v>2021</c:v>
                </c:pt>
                <c:pt idx="4">
                  <c:v>2022</c:v>
                </c:pt>
              </c:numCache>
            </c:numRef>
          </c:cat>
          <c:val>
            <c:numRef>
              <c:f>'GonorrheaCase&amp;Rate2016-2020 '!$L$23:$L$27</c:f>
              <c:numCache>
                <c:formatCode>General</c:formatCode>
                <c:ptCount val="5"/>
                <c:pt idx="0">
                  <c:v>81</c:v>
                </c:pt>
                <c:pt idx="1">
                  <c:v>61</c:v>
                </c:pt>
                <c:pt idx="2">
                  <c:v>63</c:v>
                </c:pt>
                <c:pt idx="3" formatCode="0">
                  <c:v>77</c:v>
                </c:pt>
                <c:pt idx="4" formatCode="0">
                  <c:v>53</c:v>
                </c:pt>
              </c:numCache>
            </c:numRef>
          </c:val>
          <c:smooth val="0"/>
          <c:extLst>
            <c:ext xmlns:c16="http://schemas.microsoft.com/office/drawing/2014/chart" uri="{C3380CC4-5D6E-409C-BE32-E72D297353CC}">
              <c16:uniqueId val="{00000004-4184-4A8F-BB7C-A2C970ECF88F}"/>
            </c:ext>
          </c:extLst>
        </c:ser>
        <c:dLbls>
          <c:showLegendKey val="0"/>
          <c:showVal val="0"/>
          <c:showCatName val="0"/>
          <c:showSerName val="0"/>
          <c:showPercent val="0"/>
          <c:showBubbleSize val="0"/>
        </c:dLbls>
        <c:smooth val="0"/>
        <c:axId val="414366776"/>
        <c:axId val="207182248"/>
      </c:lineChart>
      <c:catAx>
        <c:axId val="414366776"/>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207182248"/>
        <c:crosses val="autoZero"/>
        <c:auto val="1"/>
        <c:lblAlgn val="ctr"/>
        <c:lblOffset val="100"/>
        <c:noMultiLvlLbl val="0"/>
      </c:catAx>
      <c:valAx>
        <c:axId val="207182248"/>
        <c:scaling>
          <c:orientation val="minMax"/>
        </c:scaling>
        <c:delete val="1"/>
        <c:axPos val="l"/>
        <c:numFmt formatCode="General" sourceLinked="1"/>
        <c:majorTickMark val="none"/>
        <c:minorTickMark val="none"/>
        <c:tickLblPos val="nextTo"/>
        <c:crossAx val="41436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33E-2"/>
          <c:y val="0.10395473592116776"/>
          <c:w val="0.9372773315395877"/>
          <c:h val="0.70512801031450012"/>
        </c:manualLayout>
      </c:layout>
      <c:barChart>
        <c:barDir val="col"/>
        <c:grouping val="clustered"/>
        <c:varyColors val="0"/>
        <c:ser>
          <c:idx val="0"/>
          <c:order val="0"/>
          <c:tx>
            <c:strRef>
              <c:f>Graphs!$A$2</c:f>
              <c:strCache>
                <c:ptCount val="1"/>
                <c:pt idx="0">
                  <c:v>Patients with DGI</c:v>
                </c:pt>
              </c:strCache>
            </c:strRef>
          </c:tx>
          <c:spPr>
            <a:solidFill>
              <a:srgbClr val="800080"/>
            </a:solidFill>
            <a:ln>
              <a:solidFill>
                <a:srgbClr val="800080"/>
              </a:solid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Graphs!$B$1:$E$1</c:f>
              <c:numCache>
                <c:formatCode>General</c:formatCode>
                <c:ptCount val="4"/>
                <c:pt idx="0">
                  <c:v>2019</c:v>
                </c:pt>
                <c:pt idx="1">
                  <c:v>2020</c:v>
                </c:pt>
                <c:pt idx="2">
                  <c:v>2021</c:v>
                </c:pt>
                <c:pt idx="3">
                  <c:v>2022</c:v>
                </c:pt>
              </c:numCache>
            </c:numRef>
          </c:cat>
          <c:val>
            <c:numRef>
              <c:f>Graphs!$B$2:$E$2</c:f>
              <c:numCache>
                <c:formatCode>General</c:formatCode>
                <c:ptCount val="4"/>
                <c:pt idx="0">
                  <c:v>9</c:v>
                </c:pt>
                <c:pt idx="1">
                  <c:v>12</c:v>
                </c:pt>
                <c:pt idx="2">
                  <c:v>16</c:v>
                </c:pt>
                <c:pt idx="3">
                  <c:v>11</c:v>
                </c:pt>
              </c:numCache>
            </c:numRef>
          </c:val>
          <c:extLst>
            <c:ext xmlns:c16="http://schemas.microsoft.com/office/drawing/2014/chart" uri="{C3380CC4-5D6E-409C-BE32-E72D297353CC}">
              <c16:uniqueId val="{00000000-044E-4B2B-9F6E-07F66A64BD1B}"/>
            </c:ext>
          </c:extLst>
        </c:ser>
        <c:dLbls>
          <c:showLegendKey val="0"/>
          <c:showVal val="0"/>
          <c:showCatName val="0"/>
          <c:showSerName val="0"/>
          <c:showPercent val="0"/>
          <c:showBubbleSize val="0"/>
        </c:dLbls>
        <c:gapWidth val="50"/>
        <c:overlap val="-27"/>
        <c:axId val="653042552"/>
        <c:axId val="653045504"/>
      </c:barChart>
      <c:catAx>
        <c:axId val="653042552"/>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53045504"/>
        <c:crosses val="autoZero"/>
        <c:auto val="1"/>
        <c:lblAlgn val="ctr"/>
        <c:lblOffset val="100"/>
        <c:noMultiLvlLbl val="0"/>
      </c:catAx>
      <c:valAx>
        <c:axId val="653045504"/>
        <c:scaling>
          <c:orientation val="minMax"/>
        </c:scaling>
        <c:delete val="1"/>
        <c:axPos val="l"/>
        <c:numFmt formatCode="General" sourceLinked="1"/>
        <c:majorTickMark val="none"/>
        <c:minorTickMark val="none"/>
        <c:tickLblPos val="nextTo"/>
        <c:crossAx val="653042552"/>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'GonorrheaCase&amp;Rate2016-2020 '!$L$45</c:f>
              <c:strCache>
                <c:ptCount val="1"/>
                <c:pt idx="0">
                  <c:v>Syphilis rates</c:v>
                </c:pt>
              </c:strCache>
            </c:strRef>
          </c:tx>
          <c:spPr>
            <a:solidFill>
              <a:srgbClr val="B5BDC5"/>
            </a:solidFill>
            <a:ln>
              <a:noFill/>
            </a:ln>
            <a:effectLst/>
          </c:spPr>
          <c:invertIfNegative val="0"/>
          <c:dPt>
            <c:idx val="0"/>
            <c:invertIfNegative val="0"/>
            <c:bubble3D val="0"/>
            <c:spPr>
              <a:solidFill>
                <a:srgbClr val="1F497D">
                  <a:lumMod val="20000"/>
                  <a:lumOff val="80000"/>
                </a:srgbClr>
              </a:solidFill>
              <a:ln>
                <a:noFill/>
              </a:ln>
              <a:effectLst/>
            </c:spPr>
            <c:extLst>
              <c:ext xmlns:c16="http://schemas.microsoft.com/office/drawing/2014/chart" uri="{C3380CC4-5D6E-409C-BE32-E72D297353CC}">
                <c16:uniqueId val="{00000006-2EB8-4724-A290-23CA1C03060B}"/>
              </c:ext>
            </c:extLst>
          </c:dPt>
          <c:dPt>
            <c:idx val="2"/>
            <c:invertIfNegative val="0"/>
            <c:bubble3D val="0"/>
            <c:spPr>
              <a:solidFill>
                <a:srgbClr val="B5BDC5"/>
              </a:solidFill>
              <a:ln>
                <a:noFill/>
              </a:ln>
              <a:effectLst/>
            </c:spPr>
            <c:extLst>
              <c:ext xmlns:c16="http://schemas.microsoft.com/office/drawing/2014/chart" uri="{C3380CC4-5D6E-409C-BE32-E72D297353CC}">
                <c16:uniqueId val="{00000002-290D-4D8E-A6FC-A70BF61AF21E}"/>
              </c:ext>
            </c:extLst>
          </c:dPt>
          <c:dPt>
            <c:idx val="3"/>
            <c:invertIfNegative val="0"/>
            <c:bubble3D val="0"/>
            <c:spPr>
              <a:solidFill>
                <a:srgbClr val="B5BDC5"/>
              </a:solidFill>
              <a:ln>
                <a:noFill/>
              </a:ln>
              <a:effectLst/>
            </c:spPr>
            <c:extLst>
              <c:ext xmlns:c16="http://schemas.microsoft.com/office/drawing/2014/chart" uri="{C3380CC4-5D6E-409C-BE32-E72D297353CC}">
                <c16:uniqueId val="{00000002-5639-4C78-9CF8-E31F69A62CE5}"/>
              </c:ext>
            </c:extLst>
          </c:dPt>
          <c:dPt>
            <c:idx val="5"/>
            <c:invertIfNegative val="0"/>
            <c:bubble3D val="0"/>
            <c:spPr>
              <a:solidFill>
                <a:srgbClr val="2A5934"/>
              </a:solidFill>
              <a:ln>
                <a:noFill/>
              </a:ln>
              <a:effectLst/>
            </c:spPr>
            <c:extLst>
              <c:ext xmlns:c16="http://schemas.microsoft.com/office/drawing/2014/chart" uri="{C3380CC4-5D6E-409C-BE32-E72D297353CC}">
                <c16:uniqueId val="{00000004-36FE-4E29-BB00-92B462B89B5E}"/>
              </c:ext>
            </c:extLst>
          </c:dPt>
          <c:dLbls>
            <c:dLbl>
              <c:idx val="0"/>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EB8-4724-A290-23CA1C03060B}"/>
                </c:ext>
              </c:extLst>
            </c:dLbl>
            <c:dLbl>
              <c:idx val="1"/>
              <c:tx>
                <c:rich>
                  <a:bodyPr/>
                  <a:lstStyle/>
                  <a:p>
                    <a:r>
                      <a:rPr lang="en-US"/>
                      <a:t>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EB8-4724-A290-23CA1C03060B}"/>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b="1">
                        <a:solidFill>
                          <a:srgbClr val="000000"/>
                        </a:solidFill>
                      </a:rPr>
                      <a:t>7</a:t>
                    </a:r>
                    <a:endParaRPr lang="en-US" b="1" dirty="0">
                      <a:solidFill>
                        <a:srgbClr val="000000"/>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90D-4D8E-A6FC-A70BF61AF21E}"/>
                </c:ext>
              </c:extLst>
            </c:dLbl>
            <c:dLbl>
              <c:idx val="3"/>
              <c:tx>
                <c:rich>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r>
                      <a:rPr lang="en-US">
                        <a:solidFill>
                          <a:srgbClr val="000000"/>
                        </a:solidFill>
                      </a:rPr>
                      <a:t>7</a:t>
                    </a:r>
                    <a:endParaRPr lang="en-US" dirty="0">
                      <a:solidFill>
                        <a:srgbClr val="000000"/>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39-4C78-9CF8-E31F69A62CE5}"/>
                </c:ext>
              </c:extLst>
            </c:dLbl>
            <c:dLbl>
              <c:idx val="4"/>
              <c:tx>
                <c:rich>
                  <a:bodyPr/>
                  <a:lstStyle/>
                  <a:p>
                    <a:r>
                      <a:rPr lang="en-US"/>
                      <a:t>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EB8-4724-A290-23CA1C03060B}"/>
                </c:ext>
              </c:extLst>
            </c:dLbl>
            <c:dLbl>
              <c:idx val="5"/>
              <c:tx>
                <c:rich>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r>
                      <a:rPr lang="en-US">
                        <a:solidFill>
                          <a:srgbClr val="2A5934"/>
                        </a:solidFill>
                      </a:rPr>
                      <a:t>3</a:t>
                    </a:r>
                    <a:endParaRPr lang="en-US" dirty="0">
                      <a:solidFill>
                        <a:srgbClr val="2A5934"/>
                      </a:solidFill>
                    </a:endParaRP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6FE-4E29-BB00-92B462B89B5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1111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'GonorrheaCase&amp;Rate2016-2020 '!$K$46:$K$51</c:f>
              <c:strCache>
                <c:ptCount val="6"/>
                <c:pt idx="0">
                  <c:v>U.S. total</c:v>
                </c:pt>
                <c:pt idx="1">
                  <c:v>Illinois</c:v>
                </c:pt>
                <c:pt idx="2">
                  <c:v>Minnesota</c:v>
                </c:pt>
                <c:pt idx="3">
                  <c:v>Michigan</c:v>
                </c:pt>
                <c:pt idx="4">
                  <c:v>Iowa</c:v>
                </c:pt>
                <c:pt idx="5">
                  <c:v>Wisconsin</c:v>
                </c:pt>
              </c:strCache>
            </c:strRef>
          </c:cat>
          <c:val>
            <c:numRef>
              <c:f>'GonorrheaCase&amp;Rate2016-2020 '!$L$46:$L$51</c:f>
              <c:numCache>
                <c:formatCode>General</c:formatCode>
                <c:ptCount val="6"/>
                <c:pt idx="0">
                  <c:v>11.9</c:v>
                </c:pt>
                <c:pt idx="1">
                  <c:v>10.8</c:v>
                </c:pt>
                <c:pt idx="2">
                  <c:v>6.9</c:v>
                </c:pt>
                <c:pt idx="3">
                  <c:v>6.8</c:v>
                </c:pt>
                <c:pt idx="4">
                  <c:v>4.2</c:v>
                </c:pt>
                <c:pt idx="5">
                  <c:v>3.1</c:v>
                </c:pt>
              </c:numCache>
            </c:numRef>
          </c:val>
          <c:extLst>
            <c:ext xmlns:c16="http://schemas.microsoft.com/office/drawing/2014/chart" uri="{C3380CC4-5D6E-409C-BE32-E72D297353CC}">
              <c16:uniqueId val="{00000000-5639-4C78-9CF8-E31F69A62CE5}"/>
            </c:ext>
          </c:extLst>
        </c:ser>
        <c:dLbls>
          <c:showLegendKey val="0"/>
          <c:showVal val="0"/>
          <c:showCatName val="0"/>
          <c:showSerName val="0"/>
          <c:showPercent val="0"/>
          <c:showBubbleSize val="0"/>
        </c:dLbls>
        <c:gapWidth val="50"/>
        <c:overlap val="-30"/>
        <c:axId val="106459248"/>
        <c:axId val="106464824"/>
      </c:barChart>
      <c:catAx>
        <c:axId val="106459248"/>
        <c:scaling>
          <c:orientation val="minMax"/>
        </c:scaling>
        <c:delete val="0"/>
        <c:axPos val="b"/>
        <c:numFmt formatCode="General" sourceLinked="1"/>
        <c:majorTickMark val="none"/>
        <c:minorTickMark val="none"/>
        <c:tickLblPos val="nextTo"/>
        <c:spPr>
          <a:noFill/>
          <a:ln w="9525" cap="flat" cmpd="sng" algn="ctr">
            <a:solidFill>
              <a:srgbClr val="111111"/>
            </a:solidFill>
            <a:round/>
          </a:ln>
          <a:effectLst/>
        </c:spPr>
        <c:txPr>
          <a:bodyPr rot="-60000000" spcFirstLastPara="1" vertOverflow="ellipsis" vert="horz" wrap="square" anchor="ctr" anchorCtr="1"/>
          <a:lstStyle/>
          <a:p>
            <a:pPr>
              <a:defRPr sz="2200" b="1" i="0" u="none" strike="noStrike" kern="1200" baseline="0">
                <a:solidFill>
                  <a:srgbClr val="111111"/>
                </a:solidFill>
                <a:latin typeface="Times New Roman" panose="02020603050405020304" pitchFamily="18" charset="0"/>
                <a:ea typeface="+mn-ea"/>
                <a:cs typeface="Times New Roman" panose="02020603050405020304" pitchFamily="18" charset="0"/>
              </a:defRPr>
            </a:pPr>
            <a:endParaRPr lang="en-US"/>
          </a:p>
        </c:txPr>
        <c:crossAx val="106464824"/>
        <c:crosses val="autoZero"/>
        <c:auto val="1"/>
        <c:lblAlgn val="ctr"/>
        <c:lblOffset val="100"/>
        <c:noMultiLvlLbl val="0"/>
      </c:catAx>
      <c:valAx>
        <c:axId val="106464824"/>
        <c:scaling>
          <c:orientation val="minMax"/>
        </c:scaling>
        <c:delete val="1"/>
        <c:axPos val="l"/>
        <c:numFmt formatCode="General" sourceLinked="1"/>
        <c:majorTickMark val="none"/>
        <c:minorTickMark val="none"/>
        <c:tickLblPos val="nextTo"/>
        <c:crossAx val="10645924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rgbClr val="11111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STI</a:t>
            </a:r>
            <a:r>
              <a:rPr lang="en-US" baseline="0"/>
              <a:t> trend in Wisconsin 2022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452464275298924E-2"/>
          <c:y val="0.20861111111111108"/>
          <c:w val="0.91857222708272579"/>
          <c:h val="0.70214370078740163"/>
        </c:manualLayout>
      </c:layout>
      <c:lineChart>
        <c:grouping val="standard"/>
        <c:varyColors val="0"/>
        <c:ser>
          <c:idx val="0"/>
          <c:order val="0"/>
          <c:spPr>
            <a:ln w="95250"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461A-4107-BDA2-D3EA985417D6}"/>
                </c:ext>
              </c:extLst>
            </c:dLbl>
            <c:dLbl>
              <c:idx val="2"/>
              <c:delete val="1"/>
              <c:extLst>
                <c:ext xmlns:c15="http://schemas.microsoft.com/office/drawing/2012/chart" uri="{CE6537A1-D6FC-4f65-9D91-7224C49458BB}"/>
                <c:ext xmlns:c16="http://schemas.microsoft.com/office/drawing/2014/chart" uri="{C3380CC4-5D6E-409C-BE32-E72D297353CC}">
                  <c16:uniqueId val="{00000003-461A-4107-BDA2-D3EA985417D6}"/>
                </c:ext>
              </c:extLst>
            </c:dLbl>
            <c:dLbl>
              <c:idx val="3"/>
              <c:delete val="1"/>
              <c:extLst>
                <c:ext xmlns:c15="http://schemas.microsoft.com/office/drawing/2012/chart" uri="{CE6537A1-D6FC-4f65-9D91-7224C49458BB}"/>
                <c:ext xmlns:c16="http://schemas.microsoft.com/office/drawing/2014/chart" uri="{C3380CC4-5D6E-409C-BE32-E72D297353CC}">
                  <c16:uniqueId val="{00000004-461A-4107-BDA2-D3EA985417D6}"/>
                </c:ext>
              </c:extLst>
            </c:dLbl>
            <c:dLbl>
              <c:idx val="4"/>
              <c:delete val="1"/>
              <c:extLst>
                <c:ext xmlns:c15="http://schemas.microsoft.com/office/drawing/2012/chart" uri="{CE6537A1-D6FC-4f65-9D91-7224C49458BB}"/>
                <c:ext xmlns:c16="http://schemas.microsoft.com/office/drawing/2014/chart" uri="{C3380CC4-5D6E-409C-BE32-E72D297353CC}">
                  <c16:uniqueId val="{00000005-461A-4107-BDA2-D3EA985417D6}"/>
                </c:ext>
              </c:extLst>
            </c:dLbl>
            <c:dLbl>
              <c:idx val="5"/>
              <c:delete val="1"/>
              <c:extLst>
                <c:ext xmlns:c15="http://schemas.microsoft.com/office/drawing/2012/chart" uri="{CE6537A1-D6FC-4f65-9D91-7224C49458BB}"/>
                <c:ext xmlns:c16="http://schemas.microsoft.com/office/drawing/2014/chart" uri="{C3380CC4-5D6E-409C-BE32-E72D297353CC}">
                  <c16:uniqueId val="{00000006-461A-4107-BDA2-D3EA985417D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(2)'!$A$7:$A$14</c:f>
              <c:numCache>
                <c:formatCode>General</c:formatCode>
                <c:ptCount val="8"/>
                <c:pt idx="0">
                  <c:v>2015</c:v>
                </c:pt>
                <c:pt idx="1">
                  <c:v>2016</c:v>
                </c:pt>
                <c:pt idx="2">
                  <c:v>2017</c:v>
                </c:pt>
                <c:pt idx="3">
                  <c:v>2018</c:v>
                </c:pt>
                <c:pt idx="4">
                  <c:v>2019</c:v>
                </c:pt>
                <c:pt idx="5">
                  <c:v>2020</c:v>
                </c:pt>
                <c:pt idx="6">
                  <c:v>2021</c:v>
                </c:pt>
                <c:pt idx="7">
                  <c:v>2022</c:v>
                </c:pt>
              </c:numCache>
            </c:numRef>
          </c:cat>
          <c:val>
            <c:numRef>
              <c:f>'Sheet1 (2)'!$B$7:$B$14</c:f>
              <c:numCache>
                <c:formatCode>#,##0</c:formatCode>
                <c:ptCount val="8"/>
                <c:pt idx="0">
                  <c:v>29459</c:v>
                </c:pt>
                <c:pt idx="1">
                  <c:v>33351</c:v>
                </c:pt>
                <c:pt idx="2">
                  <c:v>35470</c:v>
                </c:pt>
                <c:pt idx="3">
                  <c:v>36065</c:v>
                </c:pt>
                <c:pt idx="4">
                  <c:v>39411</c:v>
                </c:pt>
                <c:pt idx="5">
                  <c:v>37268</c:v>
                </c:pt>
                <c:pt idx="6">
                  <c:v>37957</c:v>
                </c:pt>
                <c:pt idx="7">
                  <c:v>36299</c:v>
                </c:pt>
              </c:numCache>
            </c:numRef>
          </c:val>
          <c:smooth val="0"/>
          <c:extLst>
            <c:ext xmlns:c16="http://schemas.microsoft.com/office/drawing/2014/chart" uri="{C3380CC4-5D6E-409C-BE32-E72D297353CC}">
              <c16:uniqueId val="{00000000-461A-4107-BDA2-D3EA985417D6}"/>
            </c:ext>
          </c:extLst>
        </c:ser>
        <c:dLbls>
          <c:showLegendKey val="0"/>
          <c:showVal val="0"/>
          <c:showCatName val="0"/>
          <c:showSerName val="0"/>
          <c:showPercent val="0"/>
          <c:showBubbleSize val="0"/>
        </c:dLbls>
        <c:smooth val="0"/>
        <c:axId val="494951880"/>
        <c:axId val="494946960"/>
      </c:lineChart>
      <c:catAx>
        <c:axId val="494951880"/>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494946960"/>
        <c:crosses val="autoZero"/>
        <c:auto val="1"/>
        <c:lblAlgn val="ctr"/>
        <c:lblOffset val="100"/>
        <c:noMultiLvlLbl val="0"/>
      </c:catAx>
      <c:valAx>
        <c:axId val="4949469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495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'All STI Cases&amp;Rate201_2020'!$D$23</c:f>
              <c:strCache>
                <c:ptCount val="1"/>
                <c:pt idx="0">
                  <c:v>2022</c:v>
                </c:pt>
              </c:strCache>
            </c:strRef>
          </c:tx>
          <c:spPr>
            <a:solidFill>
              <a:schemeClr val="accent1"/>
            </a:solidFill>
            <a:ln>
              <a:noFill/>
            </a:ln>
            <a:effectLst/>
          </c:spPr>
          <c:invertIfNegative val="0"/>
          <c:dPt>
            <c:idx val="0"/>
            <c:invertIfNegative val="0"/>
            <c:bubble3D val="0"/>
            <c:spPr>
              <a:solidFill>
                <a:srgbClr val="0033A1"/>
              </a:solidFill>
              <a:ln>
                <a:noFill/>
              </a:ln>
              <a:effectLst/>
            </c:spPr>
            <c:extLst>
              <c:ext xmlns:c16="http://schemas.microsoft.com/office/drawing/2014/chart" uri="{C3380CC4-5D6E-409C-BE32-E72D297353CC}">
                <c16:uniqueId val="{00000002-9AF3-40AC-83D6-31966E8DD9C0}"/>
              </c:ext>
            </c:extLst>
          </c:dPt>
          <c:dPt>
            <c:idx val="2"/>
            <c:invertIfNegative val="0"/>
            <c:bubble3D val="0"/>
            <c:spPr>
              <a:solidFill>
                <a:srgbClr val="2A5934"/>
              </a:solidFill>
              <a:ln>
                <a:noFill/>
              </a:ln>
              <a:effectLst/>
            </c:spPr>
            <c:extLst>
              <c:ext xmlns:c16="http://schemas.microsoft.com/office/drawing/2014/chart" uri="{C3380CC4-5D6E-409C-BE32-E72D297353CC}">
                <c16:uniqueId val="{00000003-9AF3-40AC-83D6-31966E8DD9C0}"/>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AF3-40AC-83D6-31966E8DD9C0}"/>
                </c:ext>
              </c:extLst>
            </c:dLbl>
            <c:dLbl>
              <c:idx val="1"/>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80008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AF3-40AC-83D6-31966E8DD9C0}"/>
                </c:ext>
              </c:extLst>
            </c:dLbl>
            <c:dLbl>
              <c:idx val="2"/>
              <c:tx>
                <c:rich>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r>
                      <a:rPr lang="en-US" dirty="0"/>
                      <a:t>33</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2A5934"/>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AF3-40AC-83D6-31966E8DD9C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STI Cases&amp;Rate201_2020'!$E$22:$G$22</c:f>
              <c:strCache>
                <c:ptCount val="3"/>
                <c:pt idx="0">
                  <c:v>Chlamydia</c:v>
                </c:pt>
                <c:pt idx="1">
                  <c:v>Gonorrhea</c:v>
                </c:pt>
                <c:pt idx="2">
                  <c:v>Syphilis</c:v>
                </c:pt>
              </c:strCache>
            </c:strRef>
          </c:cat>
          <c:val>
            <c:numRef>
              <c:f>'All STI Cases&amp;Rate201_2020'!$E$23:$G$23</c:f>
              <c:numCache>
                <c:formatCode>0</c:formatCode>
                <c:ptCount val="3"/>
                <c:pt idx="0">
                  <c:v>439.74000813267122</c:v>
                </c:pt>
                <c:pt idx="1">
                  <c:v>149.87008460479862</c:v>
                </c:pt>
                <c:pt idx="2">
                  <c:v>32.883683095884813</c:v>
                </c:pt>
              </c:numCache>
            </c:numRef>
          </c:val>
          <c:extLst>
            <c:ext xmlns:c16="http://schemas.microsoft.com/office/drawing/2014/chart" uri="{C3380CC4-5D6E-409C-BE32-E72D297353CC}">
              <c16:uniqueId val="{00000000-9AF3-40AC-83D6-31966E8DD9C0}"/>
            </c:ext>
          </c:extLst>
        </c:ser>
        <c:dLbls>
          <c:showLegendKey val="0"/>
          <c:showVal val="0"/>
          <c:showCatName val="0"/>
          <c:showSerName val="0"/>
          <c:showPercent val="0"/>
          <c:showBubbleSize val="0"/>
        </c:dLbls>
        <c:gapWidth val="50"/>
        <c:axId val="596985896"/>
        <c:axId val="596986224"/>
      </c:barChart>
      <c:catAx>
        <c:axId val="596985896"/>
        <c:scaling>
          <c:orientation val="minMax"/>
        </c:scaling>
        <c:delete val="0"/>
        <c:axPos val="l"/>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6986224"/>
        <c:crosses val="autoZero"/>
        <c:auto val="1"/>
        <c:lblAlgn val="ctr"/>
        <c:lblOffset val="100"/>
        <c:noMultiLvlLbl val="0"/>
      </c:catAx>
      <c:valAx>
        <c:axId val="596986224"/>
        <c:scaling>
          <c:orientation val="minMax"/>
        </c:scaling>
        <c:delete val="0"/>
        <c:axPos val="b"/>
        <c:numFmt formatCode="0" sourceLinked="1"/>
        <c:majorTickMark val="none"/>
        <c:minorTickMark val="none"/>
        <c:tickLblPos val="nextTo"/>
        <c:spPr>
          <a:noFill/>
          <a:ln w="12700">
            <a:solidFill>
              <a:schemeClr val="bg1"/>
            </a:solidFill>
          </a:ln>
          <a:effectLst/>
        </c:spPr>
        <c:txPr>
          <a:bodyPr rot="-60000000" spcFirstLastPara="1" vertOverflow="ellipsis" vert="horz" wrap="square" anchor="ctr" anchorCtr="1"/>
          <a:lstStyle/>
          <a:p>
            <a:pPr>
              <a:defRPr sz="2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596985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Syphilis 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'All STI Cases&amp;Rate201_2020'!$O$29</c:f>
              <c:strCache>
                <c:ptCount val="1"/>
                <c:pt idx="0">
                  <c:v>Syphilis</c:v>
                </c:pt>
              </c:strCache>
            </c:strRef>
          </c:tx>
          <c:spPr>
            <a:ln w="88900" cap="rnd">
              <a:solidFill>
                <a:srgbClr val="00602B"/>
              </a:solidFill>
              <a:round/>
            </a:ln>
            <a:effectLst/>
          </c:spPr>
          <c:marker>
            <c:symbol val="circle"/>
            <c:size val="30"/>
            <c:spPr>
              <a:solidFill>
                <a:srgbClr val="E2AC00"/>
              </a:solidFill>
              <a:ln w="9525">
                <a:noFill/>
              </a:ln>
              <a:effectLst/>
            </c:spPr>
          </c:marker>
          <c:dPt>
            <c:idx val="0"/>
            <c:marker>
              <c:symbol val="none"/>
            </c:marker>
            <c:bubble3D val="0"/>
            <c:extLst>
              <c:ext xmlns:c16="http://schemas.microsoft.com/office/drawing/2014/chart" uri="{C3380CC4-5D6E-409C-BE32-E72D297353CC}">
                <c16:uniqueId val="{00000008-E20B-48AB-880B-676D216E8DEB}"/>
              </c:ext>
            </c:extLst>
          </c:dPt>
          <c:dPt>
            <c:idx val="2"/>
            <c:marker>
              <c:symbol val="none"/>
            </c:marker>
            <c:bubble3D val="0"/>
            <c:extLst>
              <c:ext xmlns:c16="http://schemas.microsoft.com/office/drawing/2014/chart" uri="{C3380CC4-5D6E-409C-BE32-E72D297353CC}">
                <c16:uniqueId val="{00000009-E20B-48AB-880B-676D216E8DEB}"/>
              </c:ext>
            </c:extLst>
          </c:dPt>
          <c:dPt>
            <c:idx val="4"/>
            <c:marker>
              <c:symbol val="none"/>
            </c:marker>
            <c:bubble3D val="0"/>
            <c:extLst>
              <c:ext xmlns:c16="http://schemas.microsoft.com/office/drawing/2014/chart" uri="{C3380CC4-5D6E-409C-BE32-E72D297353CC}">
                <c16:uniqueId val="{0000000A-E20B-48AB-880B-676D216E8DEB}"/>
              </c:ext>
            </c:extLst>
          </c:dPt>
          <c:dPt>
            <c:idx val="6"/>
            <c:marker>
              <c:symbol val="none"/>
            </c:marker>
            <c:bubble3D val="0"/>
            <c:extLst>
              <c:ext xmlns:c16="http://schemas.microsoft.com/office/drawing/2014/chart" uri="{C3380CC4-5D6E-409C-BE32-E72D297353CC}">
                <c16:uniqueId val="{00000007-E20B-48AB-880B-676D216E8DEB}"/>
              </c:ext>
            </c:extLst>
          </c:dPt>
          <c:dPt>
            <c:idx val="8"/>
            <c:marker>
              <c:symbol val="none"/>
            </c:marker>
            <c:bubble3D val="0"/>
            <c:extLst>
              <c:ext xmlns:c16="http://schemas.microsoft.com/office/drawing/2014/chart" uri="{C3380CC4-5D6E-409C-BE32-E72D297353CC}">
                <c16:uniqueId val="{00000006-E20B-48AB-880B-676D216E8DEB}"/>
              </c:ext>
            </c:extLst>
          </c:dPt>
          <c:dLbls>
            <c:dLbl>
              <c:idx val="0"/>
              <c:delete val="1"/>
              <c:extLst>
                <c:ext xmlns:c15="http://schemas.microsoft.com/office/drawing/2012/chart" uri="{CE6537A1-D6FC-4f65-9D91-7224C49458BB}"/>
                <c:ext xmlns:c16="http://schemas.microsoft.com/office/drawing/2014/chart" uri="{C3380CC4-5D6E-409C-BE32-E72D297353CC}">
                  <c16:uniqueId val="{00000008-E20B-48AB-880B-676D216E8DEB}"/>
                </c:ext>
              </c:extLst>
            </c:dLbl>
            <c:dLbl>
              <c:idx val="2"/>
              <c:delete val="1"/>
              <c:extLst>
                <c:ext xmlns:c15="http://schemas.microsoft.com/office/drawing/2012/chart" uri="{CE6537A1-D6FC-4f65-9D91-7224C49458BB}"/>
                <c:ext xmlns:c16="http://schemas.microsoft.com/office/drawing/2014/chart" uri="{C3380CC4-5D6E-409C-BE32-E72D297353CC}">
                  <c16:uniqueId val="{00000009-E20B-48AB-880B-676D216E8DEB}"/>
                </c:ext>
              </c:extLst>
            </c:dLbl>
            <c:dLbl>
              <c:idx val="4"/>
              <c:delete val="1"/>
              <c:extLst>
                <c:ext xmlns:c15="http://schemas.microsoft.com/office/drawing/2012/chart" uri="{CE6537A1-D6FC-4f65-9D91-7224C49458BB}"/>
                <c:ext xmlns:c16="http://schemas.microsoft.com/office/drawing/2014/chart" uri="{C3380CC4-5D6E-409C-BE32-E72D297353CC}">
                  <c16:uniqueId val="{0000000A-E20B-48AB-880B-676D216E8DEB}"/>
                </c:ext>
              </c:extLst>
            </c:dLbl>
            <c:dLbl>
              <c:idx val="6"/>
              <c:delete val="1"/>
              <c:extLst>
                <c:ext xmlns:c15="http://schemas.microsoft.com/office/drawing/2012/chart" uri="{CE6537A1-D6FC-4f65-9D91-7224C49458BB}"/>
                <c:ext xmlns:c16="http://schemas.microsoft.com/office/drawing/2014/chart" uri="{C3380CC4-5D6E-409C-BE32-E72D297353CC}">
                  <c16:uniqueId val="{00000007-E20B-48AB-880B-676D216E8DEB}"/>
                </c:ext>
              </c:extLst>
            </c:dLbl>
            <c:dLbl>
              <c:idx val="8"/>
              <c:delete val="1"/>
              <c:extLst>
                <c:ext xmlns:c15="http://schemas.microsoft.com/office/drawing/2012/chart" uri="{CE6537A1-D6FC-4f65-9D91-7224C49458BB}"/>
                <c:ext xmlns:c16="http://schemas.microsoft.com/office/drawing/2014/chart" uri="{C3380CC4-5D6E-409C-BE32-E72D297353CC}">
                  <c16:uniqueId val="{00000006-E20B-48AB-880B-676D216E8DEB}"/>
                </c:ext>
              </c:extLst>
            </c:dLbl>
            <c:dLbl>
              <c:idx val="9"/>
              <c:tx>
                <c:rich>
                  <a:bodyPr/>
                  <a:lstStyle/>
                  <a:p>
                    <a:r>
                      <a:rPr lang="en-US" dirty="0"/>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DA3-4FA4-9F71-E923E2107217}"/>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STI Cases&amp;Rate201_2020'!$N$30:$N$39</c:f>
              <c:numCache>
                <c:formatCode>General</c:formatCode>
                <c:ptCount val="10"/>
                <c:pt idx="1">
                  <c:v>2014</c:v>
                </c:pt>
                <c:pt idx="3">
                  <c:v>2016</c:v>
                </c:pt>
                <c:pt idx="5">
                  <c:v>2018</c:v>
                </c:pt>
                <c:pt idx="7">
                  <c:v>2020</c:v>
                </c:pt>
                <c:pt idx="9">
                  <c:v>2022</c:v>
                </c:pt>
              </c:numCache>
            </c:numRef>
          </c:cat>
          <c:val>
            <c:numRef>
              <c:f>'All STI Cases&amp;Rate201_2020'!$O$30:$O$39</c:f>
              <c:numCache>
                <c:formatCode>General</c:formatCode>
                <c:ptCount val="10"/>
                <c:pt idx="0">
                  <c:v>5</c:v>
                </c:pt>
                <c:pt idx="1">
                  <c:v>5</c:v>
                </c:pt>
                <c:pt idx="2">
                  <c:v>5</c:v>
                </c:pt>
                <c:pt idx="3">
                  <c:v>7</c:v>
                </c:pt>
                <c:pt idx="4">
                  <c:v>10</c:v>
                </c:pt>
                <c:pt idx="5">
                  <c:v>9</c:v>
                </c:pt>
                <c:pt idx="6">
                  <c:v>10</c:v>
                </c:pt>
                <c:pt idx="7">
                  <c:v>14</c:v>
                </c:pt>
                <c:pt idx="8" formatCode="0">
                  <c:v>28</c:v>
                </c:pt>
                <c:pt idx="9" formatCode="0">
                  <c:v>33</c:v>
                </c:pt>
              </c:numCache>
            </c:numRef>
          </c:val>
          <c:smooth val="0"/>
          <c:extLst>
            <c:ext xmlns:c16="http://schemas.microsoft.com/office/drawing/2014/chart" uri="{C3380CC4-5D6E-409C-BE32-E72D297353CC}">
              <c16:uniqueId val="{00000000-E20B-48AB-880B-676D216E8DEB}"/>
            </c:ext>
          </c:extLst>
        </c:ser>
        <c:dLbls>
          <c:showLegendKey val="0"/>
          <c:showVal val="0"/>
          <c:showCatName val="0"/>
          <c:showSerName val="0"/>
          <c:showPercent val="0"/>
          <c:showBubbleSize val="0"/>
        </c:dLbls>
        <c:marker val="1"/>
        <c:smooth val="0"/>
        <c:axId val="701889336"/>
        <c:axId val="701888680"/>
      </c:lineChart>
      <c:catAx>
        <c:axId val="701889336"/>
        <c:scaling>
          <c:orientation val="minMax"/>
        </c:scaling>
        <c:delete val="0"/>
        <c:axPos val="b"/>
        <c:numFmt formatCode="General" sourceLinked="1"/>
        <c:majorTickMark val="none"/>
        <c:minorTickMark val="none"/>
        <c:tickLblPos val="nextTo"/>
        <c:spPr>
          <a:noFill/>
          <a:ln w="12700" cap="flat" cmpd="sng" algn="ctr">
            <a:solidFill>
              <a:srgbClr val="00602B"/>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01888680"/>
        <c:crosses val="autoZero"/>
        <c:auto val="1"/>
        <c:lblAlgn val="ctr"/>
        <c:lblOffset val="100"/>
        <c:noMultiLvlLbl val="0"/>
      </c:catAx>
      <c:valAx>
        <c:axId val="701888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889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16666666666666E-2"/>
          <c:y val="3.8194444444444448E-2"/>
          <c:w val="0.95416666666666672"/>
          <c:h val="0.79745926290463687"/>
        </c:manualLayout>
      </c:layout>
      <c:lineChart>
        <c:grouping val="standard"/>
        <c:varyColors val="0"/>
        <c:ser>
          <c:idx val="0"/>
          <c:order val="0"/>
          <c:tx>
            <c:strRef>
              <c:f>'All STI Cases&amp;Rate201_2020'!$M$5</c:f>
              <c:strCache>
                <c:ptCount val="1"/>
                <c:pt idx="0">
                  <c:v>412</c:v>
                </c:pt>
              </c:strCache>
            </c:strRef>
          </c:tx>
          <c:spPr>
            <a:ln w="88900" cap="rnd">
              <a:solidFill>
                <a:srgbClr val="0033A1"/>
              </a:solidFill>
              <a:round/>
            </a:ln>
            <a:effectLst/>
          </c:spPr>
          <c:marker>
            <c:symbol val="circle"/>
            <c:size val="38"/>
            <c:spPr>
              <a:solidFill>
                <a:schemeClr val="bg2">
                  <a:lumMod val="20000"/>
                  <a:lumOff val="80000"/>
                </a:schemeClr>
              </a:solidFill>
              <a:ln w="9525">
                <a:noFill/>
              </a:ln>
              <a:effectLst/>
            </c:spPr>
          </c:marker>
          <c:dPt>
            <c:idx val="1"/>
            <c:marker>
              <c:symbol val="none"/>
            </c:marker>
            <c:bubble3D val="0"/>
            <c:extLst>
              <c:ext xmlns:c16="http://schemas.microsoft.com/office/drawing/2014/chart" uri="{C3380CC4-5D6E-409C-BE32-E72D297353CC}">
                <c16:uniqueId val="{00000005-B0BD-4CDE-93A7-E68D7177B234}"/>
              </c:ext>
            </c:extLst>
          </c:dPt>
          <c:dPt>
            <c:idx val="3"/>
            <c:marker>
              <c:symbol val="none"/>
            </c:marker>
            <c:bubble3D val="0"/>
            <c:extLst>
              <c:ext xmlns:c16="http://schemas.microsoft.com/office/drawing/2014/chart" uri="{C3380CC4-5D6E-409C-BE32-E72D297353CC}">
                <c16:uniqueId val="{00000004-B0BD-4CDE-93A7-E68D7177B234}"/>
              </c:ext>
            </c:extLst>
          </c:dPt>
          <c:dPt>
            <c:idx val="5"/>
            <c:marker>
              <c:symbol val="none"/>
            </c:marker>
            <c:bubble3D val="0"/>
            <c:extLst>
              <c:ext xmlns:c16="http://schemas.microsoft.com/office/drawing/2014/chart" uri="{C3380CC4-5D6E-409C-BE32-E72D297353CC}">
                <c16:uniqueId val="{00000003-B0BD-4CDE-93A7-E68D7177B234}"/>
              </c:ext>
            </c:extLst>
          </c:dPt>
          <c:dPt>
            <c:idx val="7"/>
            <c:marker>
              <c:symbol val="none"/>
            </c:marker>
            <c:bubble3D val="0"/>
            <c:extLst>
              <c:ext xmlns:c16="http://schemas.microsoft.com/office/drawing/2014/chart" uri="{C3380CC4-5D6E-409C-BE32-E72D297353CC}">
                <c16:uniqueId val="{00000002-B0BD-4CDE-93A7-E68D7177B234}"/>
              </c:ext>
            </c:extLst>
          </c:dPt>
          <c:dLbls>
            <c:dLbl>
              <c:idx val="1"/>
              <c:delete val="1"/>
              <c:extLst>
                <c:ext xmlns:c15="http://schemas.microsoft.com/office/drawing/2012/chart" uri="{CE6537A1-D6FC-4f65-9D91-7224C49458BB}"/>
                <c:ext xmlns:c16="http://schemas.microsoft.com/office/drawing/2014/chart" uri="{C3380CC4-5D6E-409C-BE32-E72D297353CC}">
                  <c16:uniqueId val="{00000005-B0BD-4CDE-93A7-E68D7177B234}"/>
                </c:ext>
              </c:extLst>
            </c:dLbl>
            <c:dLbl>
              <c:idx val="3"/>
              <c:delete val="1"/>
              <c:extLst>
                <c:ext xmlns:c15="http://schemas.microsoft.com/office/drawing/2012/chart" uri="{CE6537A1-D6FC-4f65-9D91-7224C49458BB}"/>
                <c:ext xmlns:c16="http://schemas.microsoft.com/office/drawing/2014/chart" uri="{C3380CC4-5D6E-409C-BE32-E72D297353CC}">
                  <c16:uniqueId val="{00000004-B0BD-4CDE-93A7-E68D7177B234}"/>
                </c:ext>
              </c:extLst>
            </c:dLbl>
            <c:dLbl>
              <c:idx val="5"/>
              <c:delete val="1"/>
              <c:extLst>
                <c:ext xmlns:c15="http://schemas.microsoft.com/office/drawing/2012/chart" uri="{CE6537A1-D6FC-4f65-9D91-7224C49458BB}"/>
                <c:ext xmlns:c16="http://schemas.microsoft.com/office/drawing/2014/chart" uri="{C3380CC4-5D6E-409C-BE32-E72D297353CC}">
                  <c16:uniqueId val="{00000003-B0BD-4CDE-93A7-E68D7177B234}"/>
                </c:ext>
              </c:extLst>
            </c:dLbl>
            <c:dLbl>
              <c:idx val="7"/>
              <c:delete val="1"/>
              <c:extLst>
                <c:ext xmlns:c15="http://schemas.microsoft.com/office/drawing/2012/chart" uri="{CE6537A1-D6FC-4f65-9D91-7224C49458BB}"/>
                <c:ext xmlns:c16="http://schemas.microsoft.com/office/drawing/2014/chart" uri="{C3380CC4-5D6E-409C-BE32-E72D297353CC}">
                  <c16:uniqueId val="{00000002-B0BD-4CDE-93A7-E68D7177B23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33A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STI Cases&amp;Rate201_2020'!$L$6:$L$14</c:f>
              <c:numCache>
                <c:formatCode>General</c:formatCode>
                <c:ptCount val="9"/>
                <c:pt idx="0">
                  <c:v>2014</c:v>
                </c:pt>
                <c:pt idx="2">
                  <c:v>2016</c:v>
                </c:pt>
                <c:pt idx="4">
                  <c:v>2018</c:v>
                </c:pt>
                <c:pt idx="6">
                  <c:v>2020</c:v>
                </c:pt>
                <c:pt idx="8">
                  <c:v>2022</c:v>
                </c:pt>
              </c:numCache>
            </c:numRef>
          </c:cat>
          <c:val>
            <c:numRef>
              <c:f>'All STI Cases&amp;Rate201_2020'!$M$6:$M$14</c:f>
              <c:numCache>
                <c:formatCode>General</c:formatCode>
                <c:ptCount val="9"/>
                <c:pt idx="0">
                  <c:v>406</c:v>
                </c:pt>
                <c:pt idx="1">
                  <c:v>425</c:v>
                </c:pt>
                <c:pt idx="2">
                  <c:v>470</c:v>
                </c:pt>
                <c:pt idx="3">
                  <c:v>485</c:v>
                </c:pt>
                <c:pt idx="4">
                  <c:v>490</c:v>
                </c:pt>
                <c:pt idx="5">
                  <c:v>529</c:v>
                </c:pt>
                <c:pt idx="6">
                  <c:v>449</c:v>
                </c:pt>
                <c:pt idx="7" formatCode="0">
                  <c:v>477.37031979424654</c:v>
                </c:pt>
                <c:pt idx="8" formatCode="0">
                  <c:v>439.91136656464562</c:v>
                </c:pt>
              </c:numCache>
            </c:numRef>
          </c:val>
          <c:smooth val="0"/>
          <c:extLst>
            <c:ext xmlns:c16="http://schemas.microsoft.com/office/drawing/2014/chart" uri="{C3380CC4-5D6E-409C-BE32-E72D297353CC}">
              <c16:uniqueId val="{00000000-B0BD-4CDE-93A7-E68D7177B234}"/>
            </c:ext>
          </c:extLst>
        </c:ser>
        <c:dLbls>
          <c:showLegendKey val="0"/>
          <c:showVal val="0"/>
          <c:showCatName val="0"/>
          <c:showSerName val="0"/>
          <c:showPercent val="0"/>
          <c:showBubbleSize val="0"/>
        </c:dLbls>
        <c:marker val="1"/>
        <c:smooth val="0"/>
        <c:axId val="671046672"/>
        <c:axId val="671049296"/>
      </c:lineChart>
      <c:catAx>
        <c:axId val="671046672"/>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671049296"/>
        <c:crosses val="autoZero"/>
        <c:auto val="1"/>
        <c:lblAlgn val="ctr"/>
        <c:lblOffset val="100"/>
        <c:noMultiLvlLbl val="0"/>
      </c:catAx>
      <c:valAx>
        <c:axId val="671049296"/>
        <c:scaling>
          <c:orientation val="minMax"/>
        </c:scaling>
        <c:delete val="1"/>
        <c:axPos val="l"/>
        <c:numFmt formatCode="General" sourceLinked="1"/>
        <c:majorTickMark val="none"/>
        <c:minorTickMark val="none"/>
        <c:tickLblPos val="nextTo"/>
        <c:crossAx val="67104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'All STI Cases&amp;Rate201_2020'!$M$31</c:f>
              <c:strCache>
                <c:ptCount val="1"/>
                <c:pt idx="0">
                  <c:v>81</c:v>
                </c:pt>
              </c:strCache>
            </c:strRef>
          </c:tx>
          <c:spPr>
            <a:ln w="88900" cap="rnd">
              <a:solidFill>
                <a:schemeClr val="accent1"/>
              </a:solidFill>
              <a:round/>
            </a:ln>
            <a:effectLst/>
          </c:spPr>
          <c:marker>
            <c:symbol val="circle"/>
            <c:size val="30"/>
            <c:spPr>
              <a:solidFill>
                <a:schemeClr val="accent1">
                  <a:lumMod val="20000"/>
                  <a:lumOff val="80000"/>
                </a:schemeClr>
              </a:solidFill>
              <a:ln w="9525">
                <a:noFill/>
              </a:ln>
              <a:effectLst/>
            </c:spPr>
          </c:marker>
          <c:dPt>
            <c:idx val="1"/>
            <c:marker>
              <c:symbol val="none"/>
            </c:marker>
            <c:bubble3D val="0"/>
            <c:extLst>
              <c:ext xmlns:c16="http://schemas.microsoft.com/office/drawing/2014/chart" uri="{C3380CC4-5D6E-409C-BE32-E72D297353CC}">
                <c16:uniqueId val="{00000002-AAB9-4D65-8EC5-DB9B0E77233D}"/>
              </c:ext>
            </c:extLst>
          </c:dPt>
          <c:dPt>
            <c:idx val="3"/>
            <c:marker>
              <c:symbol val="none"/>
            </c:marker>
            <c:bubble3D val="0"/>
            <c:extLst>
              <c:ext xmlns:c16="http://schemas.microsoft.com/office/drawing/2014/chart" uri="{C3380CC4-5D6E-409C-BE32-E72D297353CC}">
                <c16:uniqueId val="{00000003-AAB9-4D65-8EC5-DB9B0E77233D}"/>
              </c:ext>
            </c:extLst>
          </c:dPt>
          <c:dPt>
            <c:idx val="5"/>
            <c:marker>
              <c:symbol val="none"/>
            </c:marker>
            <c:bubble3D val="0"/>
            <c:extLst>
              <c:ext xmlns:c16="http://schemas.microsoft.com/office/drawing/2014/chart" uri="{C3380CC4-5D6E-409C-BE32-E72D297353CC}">
                <c16:uniqueId val="{00000004-AAB9-4D65-8EC5-DB9B0E77233D}"/>
              </c:ext>
            </c:extLst>
          </c:dPt>
          <c:dPt>
            <c:idx val="7"/>
            <c:marker>
              <c:symbol val="none"/>
            </c:marker>
            <c:bubble3D val="0"/>
            <c:extLst>
              <c:ext xmlns:c16="http://schemas.microsoft.com/office/drawing/2014/chart" uri="{C3380CC4-5D6E-409C-BE32-E72D297353CC}">
                <c16:uniqueId val="{00000005-AAB9-4D65-8EC5-DB9B0E77233D}"/>
              </c:ext>
            </c:extLst>
          </c:dPt>
          <c:dLbls>
            <c:dLbl>
              <c:idx val="1"/>
              <c:delete val="1"/>
              <c:extLst>
                <c:ext xmlns:c15="http://schemas.microsoft.com/office/drawing/2012/chart" uri="{CE6537A1-D6FC-4f65-9D91-7224C49458BB}"/>
                <c:ext xmlns:c16="http://schemas.microsoft.com/office/drawing/2014/chart" uri="{C3380CC4-5D6E-409C-BE32-E72D297353CC}">
                  <c16:uniqueId val="{00000002-AAB9-4D65-8EC5-DB9B0E77233D}"/>
                </c:ext>
              </c:extLst>
            </c:dLbl>
            <c:dLbl>
              <c:idx val="3"/>
              <c:delete val="1"/>
              <c:extLst>
                <c:ext xmlns:c15="http://schemas.microsoft.com/office/drawing/2012/chart" uri="{CE6537A1-D6FC-4f65-9D91-7224C49458BB}"/>
                <c:ext xmlns:c16="http://schemas.microsoft.com/office/drawing/2014/chart" uri="{C3380CC4-5D6E-409C-BE32-E72D297353CC}">
                  <c16:uniqueId val="{00000003-AAB9-4D65-8EC5-DB9B0E77233D}"/>
                </c:ext>
              </c:extLst>
            </c:dLbl>
            <c:dLbl>
              <c:idx val="5"/>
              <c:delete val="1"/>
              <c:extLst>
                <c:ext xmlns:c15="http://schemas.microsoft.com/office/drawing/2012/chart" uri="{CE6537A1-D6FC-4f65-9D91-7224C49458BB}"/>
                <c:ext xmlns:c16="http://schemas.microsoft.com/office/drawing/2014/chart" uri="{C3380CC4-5D6E-409C-BE32-E72D297353CC}">
                  <c16:uniqueId val="{00000004-AAB9-4D65-8EC5-DB9B0E77233D}"/>
                </c:ext>
              </c:extLst>
            </c:dLbl>
            <c:dLbl>
              <c:idx val="7"/>
              <c:delete val="1"/>
              <c:extLst>
                <c:ext xmlns:c15="http://schemas.microsoft.com/office/drawing/2012/chart" uri="{CE6537A1-D6FC-4f65-9D91-7224C49458BB}"/>
                <c:ext xmlns:c16="http://schemas.microsoft.com/office/drawing/2014/chart" uri="{C3380CC4-5D6E-409C-BE32-E72D297353CC}">
                  <c16:uniqueId val="{00000005-AAB9-4D65-8EC5-DB9B0E77233D}"/>
                </c:ext>
              </c:extLst>
            </c:dLbl>
            <c:spPr>
              <a:noFill/>
              <a:ln>
                <a:noFill/>
              </a:ln>
              <a:effectLst/>
            </c:spPr>
            <c:txPr>
              <a:bodyPr rot="0" spcFirstLastPara="1" vertOverflow="ellipsis" vert="horz" wrap="square" anchor="ctr" anchorCtr="1"/>
              <a:lstStyle/>
              <a:p>
                <a:pPr>
                  <a:defRPr sz="2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'All STI Cases&amp;Rate201_2020'!$L$32:$L$40</c:f>
              <c:numCache>
                <c:formatCode>General</c:formatCode>
                <c:ptCount val="9"/>
                <c:pt idx="0">
                  <c:v>2014</c:v>
                </c:pt>
                <c:pt idx="2">
                  <c:v>2016</c:v>
                </c:pt>
                <c:pt idx="4">
                  <c:v>2018</c:v>
                </c:pt>
                <c:pt idx="6">
                  <c:v>2020</c:v>
                </c:pt>
                <c:pt idx="8">
                  <c:v>2022</c:v>
                </c:pt>
              </c:numCache>
            </c:numRef>
          </c:cat>
          <c:val>
            <c:numRef>
              <c:f>'All STI Cases&amp;Rate201_2020'!$M$32:$M$40</c:f>
              <c:numCache>
                <c:formatCode>General</c:formatCode>
                <c:ptCount val="9"/>
                <c:pt idx="0">
                  <c:v>72</c:v>
                </c:pt>
                <c:pt idx="1">
                  <c:v>93</c:v>
                </c:pt>
                <c:pt idx="2">
                  <c:v>115</c:v>
                </c:pt>
                <c:pt idx="3">
                  <c:v>135</c:v>
                </c:pt>
                <c:pt idx="4">
                  <c:v>139</c:v>
                </c:pt>
                <c:pt idx="5">
                  <c:v>161</c:v>
                </c:pt>
                <c:pt idx="6">
                  <c:v>175</c:v>
                </c:pt>
                <c:pt idx="7" formatCode="0">
                  <c:v>180</c:v>
                </c:pt>
                <c:pt idx="8" formatCode="0">
                  <c:v>150</c:v>
                </c:pt>
              </c:numCache>
            </c:numRef>
          </c:val>
          <c:smooth val="0"/>
          <c:extLst>
            <c:ext xmlns:c16="http://schemas.microsoft.com/office/drawing/2014/chart" uri="{C3380CC4-5D6E-409C-BE32-E72D297353CC}">
              <c16:uniqueId val="{00000000-AAB9-4D65-8EC5-DB9B0E77233D}"/>
            </c:ext>
          </c:extLst>
        </c:ser>
        <c:dLbls>
          <c:showLegendKey val="0"/>
          <c:showVal val="0"/>
          <c:showCatName val="0"/>
          <c:showSerName val="0"/>
          <c:showPercent val="0"/>
          <c:showBubbleSize val="0"/>
        </c:dLbls>
        <c:marker val="1"/>
        <c:smooth val="0"/>
        <c:axId val="671014856"/>
        <c:axId val="671022072"/>
      </c:lineChart>
      <c:catAx>
        <c:axId val="671014856"/>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671022072"/>
        <c:crosses val="autoZero"/>
        <c:auto val="1"/>
        <c:lblAlgn val="ctr"/>
        <c:lblOffset val="100"/>
        <c:noMultiLvlLbl val="0"/>
      </c:catAx>
      <c:valAx>
        <c:axId val="6710220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1014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Syphilis2022!$B$2</c:f>
              <c:strCache>
                <c:ptCount val="1"/>
                <c:pt idx="0">
                  <c:v>Case</c:v>
                </c:pt>
              </c:strCache>
            </c:strRef>
          </c:tx>
          <c:spPr>
            <a:solidFill>
              <a:srgbClr val="00602B"/>
            </a:solidFill>
            <a:ln>
              <a:noFill/>
            </a:ln>
            <a:effectLst/>
          </c:spPr>
          <c:invertIfNegative val="0"/>
          <c:dLbls>
            <c:dLbl>
              <c:idx val="8"/>
              <c:layout>
                <c:manualLayout>
                  <c:x val="4.0650406504063553E-3"/>
                  <c:y val="0.6121136122740386"/>
                </c:manualLayout>
              </c:layout>
              <c:tx>
                <c:rich>
                  <a:bodyPr/>
                  <a:lstStyle/>
                  <a:p>
                    <a:r>
                      <a:rPr lang="en-US" dirty="0"/>
                      <a:t>1915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843-43D5-9D46-B5786636257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Syphilis2022!$A$3:$A$11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Syphilis2022!$B$3:$B$11</c:f>
              <c:numCache>
                <c:formatCode>General</c:formatCode>
                <c:ptCount val="9"/>
                <c:pt idx="0">
                  <c:v>279</c:v>
                </c:pt>
                <c:pt idx="1">
                  <c:v>270</c:v>
                </c:pt>
                <c:pt idx="2">
                  <c:v>427</c:v>
                </c:pt>
                <c:pt idx="3">
                  <c:v>563</c:v>
                </c:pt>
                <c:pt idx="4">
                  <c:v>511</c:v>
                </c:pt>
                <c:pt idx="5">
                  <c:v>585</c:v>
                </c:pt>
                <c:pt idx="6">
                  <c:v>810</c:v>
                </c:pt>
                <c:pt idx="7">
                  <c:v>1608</c:v>
                </c:pt>
                <c:pt idx="8">
                  <c:v>1883</c:v>
                </c:pt>
              </c:numCache>
            </c:numRef>
          </c:val>
          <c:extLst>
            <c:ext xmlns:c16="http://schemas.microsoft.com/office/drawing/2014/chart" uri="{C3380CC4-5D6E-409C-BE32-E72D297353CC}">
              <c16:uniqueId val="{00000000-901C-4521-AA0B-0D5A4934DB6F}"/>
            </c:ext>
          </c:extLst>
        </c:ser>
        <c:dLbls>
          <c:showLegendKey val="0"/>
          <c:showVal val="0"/>
          <c:showCatName val="0"/>
          <c:showSerName val="0"/>
          <c:showPercent val="0"/>
          <c:showBubbleSize val="0"/>
        </c:dLbls>
        <c:gapWidth val="30"/>
        <c:axId val="718238120"/>
        <c:axId val="718239760"/>
      </c:barChart>
      <c:lineChart>
        <c:grouping val="standard"/>
        <c:varyColors val="0"/>
        <c:ser>
          <c:idx val="1"/>
          <c:order val="1"/>
          <c:tx>
            <c:strRef>
              <c:f>Syphilis2022!$C$2</c:f>
              <c:strCache>
                <c:ptCount val="1"/>
                <c:pt idx="0">
                  <c:v>Rate</c:v>
                </c:pt>
              </c:strCache>
            </c:strRef>
          </c:tx>
          <c:spPr>
            <a:ln w="63500" cap="rnd">
              <a:solidFill>
                <a:srgbClr val="DC6D12"/>
              </a:solidFill>
              <a:round/>
            </a:ln>
            <a:effectLst/>
          </c:spPr>
          <c:marker>
            <c:symbol val="none"/>
          </c:marker>
          <c:dLbls>
            <c:dLbl>
              <c:idx val="8"/>
              <c:tx>
                <c:rich>
                  <a:bodyPr/>
                  <a:lstStyle/>
                  <a:p>
                    <a:r>
                      <a:rPr lang="en-US"/>
                      <a:t>33</a:t>
                    </a:r>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43-43D5-9D46-B5786636257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Syphilis2022!$A$3:$A$11</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Syphilis2022!$C$3:$C$11</c:f>
              <c:numCache>
                <c:formatCode>General</c:formatCode>
                <c:ptCount val="9"/>
                <c:pt idx="0">
                  <c:v>5</c:v>
                </c:pt>
                <c:pt idx="1">
                  <c:v>5</c:v>
                </c:pt>
                <c:pt idx="2">
                  <c:v>7</c:v>
                </c:pt>
                <c:pt idx="3">
                  <c:v>10</c:v>
                </c:pt>
                <c:pt idx="4">
                  <c:v>9</c:v>
                </c:pt>
                <c:pt idx="5">
                  <c:v>10</c:v>
                </c:pt>
                <c:pt idx="6">
                  <c:v>14</c:v>
                </c:pt>
                <c:pt idx="7">
                  <c:v>28</c:v>
                </c:pt>
                <c:pt idx="8" formatCode="0">
                  <c:v>32.266792740777014</c:v>
                </c:pt>
              </c:numCache>
            </c:numRef>
          </c:val>
          <c:smooth val="0"/>
          <c:extLst>
            <c:ext xmlns:c16="http://schemas.microsoft.com/office/drawing/2014/chart" uri="{C3380CC4-5D6E-409C-BE32-E72D297353CC}">
              <c16:uniqueId val="{00000001-901C-4521-AA0B-0D5A4934DB6F}"/>
            </c:ext>
          </c:extLst>
        </c:ser>
        <c:dLbls>
          <c:showLegendKey val="0"/>
          <c:showVal val="0"/>
          <c:showCatName val="0"/>
          <c:showSerName val="0"/>
          <c:showPercent val="0"/>
          <c:showBubbleSize val="0"/>
        </c:dLbls>
        <c:marker val="1"/>
        <c:smooth val="0"/>
        <c:axId val="549281816"/>
        <c:axId val="549280504"/>
      </c:lineChart>
      <c:catAx>
        <c:axId val="718238120"/>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18239760"/>
        <c:crosses val="autoZero"/>
        <c:auto val="1"/>
        <c:lblAlgn val="ctr"/>
        <c:lblOffset val="100"/>
        <c:noMultiLvlLbl val="0"/>
      </c:catAx>
      <c:valAx>
        <c:axId val="71823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00602B"/>
                    </a:solidFill>
                    <a:latin typeface="Times New Roman" panose="02020603050405020304" pitchFamily="18" charset="0"/>
                    <a:ea typeface="+mn-ea"/>
                    <a:cs typeface="Times New Roman" panose="02020603050405020304" pitchFamily="18" charset="0"/>
                  </a:defRPr>
                </a:pPr>
                <a:r>
                  <a:rPr lang="en-US" sz="1600" b="1" dirty="0">
                    <a:solidFill>
                      <a:srgbClr val="00602B"/>
                    </a:solidFill>
                    <a:latin typeface="Times New Roman" panose="02020603050405020304" pitchFamily="18" charset="0"/>
                    <a:cs typeface="Times New Roman" panose="02020603050405020304" pitchFamily="18" charset="0"/>
                  </a:rPr>
                  <a:t>Syphilis</a:t>
                </a:r>
                <a:r>
                  <a:rPr lang="en-US" sz="1600" b="1" baseline="0" dirty="0">
                    <a:solidFill>
                      <a:srgbClr val="00602B"/>
                    </a:solidFill>
                    <a:latin typeface="Times New Roman" panose="02020603050405020304" pitchFamily="18" charset="0"/>
                    <a:cs typeface="Times New Roman" panose="02020603050405020304" pitchFamily="18" charset="0"/>
                  </a:rPr>
                  <a:t> case</a:t>
                </a:r>
                <a:endParaRPr lang="en-US" sz="1600" b="1" dirty="0">
                  <a:solidFill>
                    <a:srgbClr val="00602B"/>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00602B"/>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602B"/>
                </a:solidFill>
                <a:latin typeface="Times New Roman" panose="02020603050405020304" pitchFamily="18" charset="0"/>
                <a:ea typeface="+mn-ea"/>
                <a:cs typeface="Times New Roman" panose="02020603050405020304" pitchFamily="18" charset="0"/>
              </a:defRPr>
            </a:pPr>
            <a:endParaRPr lang="en-US"/>
          </a:p>
        </c:txPr>
        <c:crossAx val="718238120"/>
        <c:crosses val="autoZero"/>
        <c:crossBetween val="between"/>
      </c:valAx>
      <c:valAx>
        <c:axId val="549280504"/>
        <c:scaling>
          <c:orientation val="minMax"/>
        </c:scaling>
        <c:delete val="0"/>
        <c:axPos val="r"/>
        <c:title>
          <c:tx>
            <c:rich>
              <a:bodyPr rot="-5400000" spcFirstLastPara="1" vertOverflow="ellipsis" vert="horz" wrap="square" anchor="ctr" anchorCtr="1"/>
              <a:lstStyle/>
              <a:p>
                <a:pPr>
                  <a:defRPr sz="1600" b="1" i="0" u="none" strike="noStrike" kern="1200" baseline="0">
                    <a:solidFill>
                      <a:srgbClr val="C26110"/>
                    </a:solidFill>
                    <a:latin typeface="Times New Roman" panose="02020603050405020304" pitchFamily="18" charset="0"/>
                    <a:ea typeface="+mn-ea"/>
                    <a:cs typeface="Times New Roman" panose="02020603050405020304" pitchFamily="18" charset="0"/>
                  </a:defRPr>
                </a:pPr>
                <a:r>
                  <a:rPr lang="en-US" sz="1600" b="1" dirty="0">
                    <a:solidFill>
                      <a:srgbClr val="C26110"/>
                    </a:solidFill>
                    <a:latin typeface="Times New Roman" panose="02020603050405020304" pitchFamily="18" charset="0"/>
                    <a:cs typeface="Times New Roman" panose="02020603050405020304" pitchFamily="18" charset="0"/>
                  </a:rPr>
                  <a:t>Syphilis</a:t>
                </a:r>
                <a:r>
                  <a:rPr lang="en-US" sz="1600" b="1" baseline="0" dirty="0">
                    <a:solidFill>
                      <a:srgbClr val="C26110"/>
                    </a:solidFill>
                    <a:latin typeface="Times New Roman" panose="02020603050405020304" pitchFamily="18" charset="0"/>
                    <a:cs typeface="Times New Roman" panose="02020603050405020304" pitchFamily="18" charset="0"/>
                  </a:rPr>
                  <a:t> rate</a:t>
                </a:r>
                <a:endParaRPr lang="en-US" sz="1600" b="1" dirty="0">
                  <a:solidFill>
                    <a:srgbClr val="C26110"/>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C2611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DC6D12"/>
                </a:solidFill>
                <a:latin typeface="Times New Roman" panose="02020603050405020304" pitchFamily="18" charset="0"/>
                <a:ea typeface="+mn-ea"/>
                <a:cs typeface="Times New Roman" panose="02020603050405020304" pitchFamily="18" charset="0"/>
              </a:defRPr>
            </a:pPr>
            <a:endParaRPr lang="en-US"/>
          </a:p>
        </c:txPr>
        <c:crossAx val="549281816"/>
        <c:crosses val="max"/>
        <c:crossBetween val="between"/>
      </c:valAx>
      <c:catAx>
        <c:axId val="549281816"/>
        <c:scaling>
          <c:orientation val="minMax"/>
        </c:scaling>
        <c:delete val="1"/>
        <c:axPos val="b"/>
        <c:numFmt formatCode="General" sourceLinked="1"/>
        <c:majorTickMark val="out"/>
        <c:minorTickMark val="none"/>
        <c:tickLblPos val="nextTo"/>
        <c:crossAx val="54928050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SyphilisCaseRate2016_2020!$AL$24:$AP$24</cx:f>
        <cx:lvl ptCount="5"/>
      </cx:strDim>
      <cx:numDim type="size">
        <cx:f dir="row">SyphilisCaseRate2016_2020!$AL$25:$AP$25</cx:f>
        <cx:lvl ptCount="5" formatCode="General"/>
      </cx:numDim>
    </cx:data>
  </cx:chartData>
  <cx:chart>
    <cx:plotArea>
      <cx:plotAreaRegion>
        <cx:series layoutId="sunburst" uniqueId="{FC4A4E3B-B07A-4B82-ABA2-B5839715E14F}">
          <cx:tx>
            <cx:txData>
              <cx:f>SyphilisCaseRate2016_2020!$AK$25</cx:f>
              <cx:v/>
            </cx:txData>
          </cx:tx>
          <cx:dataLabels>
            <cx:visibility seriesName="0" categoryName="1" value="1"/>
            <cx:separator>, </cx:separator>
            <cx:dataLabel idx="2">
              <cx:txPr>
                <a:bodyPr spcFirstLastPara="1" vertOverflow="ellipsis" horzOverflow="overflow" wrap="square" lIns="0" tIns="0" rIns="0" bIns="0" anchor="ctr" anchorCtr="1"/>
                <a:lstStyle/>
                <a:p>
                  <a:pPr algn="ctr" rtl="0">
                    <a:defRPr sz="1800">
                      <a:latin typeface="Times New Roman" panose="02020603050405020304" pitchFamily="18" charset="0"/>
                      <a:ea typeface="Times New Roman" panose="02020603050405020304" pitchFamily="18" charset="0"/>
                      <a:cs typeface="Times New Roman" panose="02020603050405020304" pitchFamily="18" charset="0"/>
                    </a:defRPr>
                  </a:pPr>
                  <a:r>
                    <a:rPr lang="en-US" sz="1800" b="0" i="0" u="none" strike="noStrike" kern="1200" baseline="0">
                      <a:solidFill>
                        <a:prstClr val="white">
                          <a:lumMod val="75000"/>
                          <a:lumOff val="25000"/>
                        </a:prstClr>
                      </a:solidFill>
                      <a:latin typeface="Times New Roman" panose="02020603050405020304" pitchFamily="18" charset="0"/>
                      <a:cs typeface="Times New Roman" panose="02020603050405020304" pitchFamily="18" charset="0"/>
                    </a:rPr>
                    <a:t>Southeastern, 23</a:t>
                  </a:r>
                </a:p>
              </cx:txPr>
            </cx:dataLabel>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485464D-1862-412D-8549-A8EADB0A0945}" type="datetimeFigureOut">
              <a:rPr lang="en-US" smtClean="0"/>
              <a:t>5/2/2024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259B3E-6256-4D05-8F2B-3DB112AF56B7}" type="slidenum">
              <a:rPr lang="en-US" smtClean="0"/>
              <a:t>‹#›</a:t>
            </a:fld>
            <a:endParaRPr lang="en-US" dirty="0"/>
          </a:p>
        </p:txBody>
      </p:sp>
    </p:spTree>
    <p:extLst>
      <p:ext uri="{BB962C8B-B14F-4D97-AF65-F5344CB8AC3E}">
        <p14:creationId xmlns:p14="http://schemas.microsoft.com/office/powerpoint/2010/main" val="10938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DEBBF1-4595-45D2-9A10-2AF2BF55CBD2}" type="datetimeFigureOut">
              <a:rPr lang="en-US" smtClean="0"/>
              <a:t>5/2/2024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D311-1CBB-4CB2-A6E8-7AB25D53B5CD}" type="slidenum">
              <a:rPr lang="en-US" smtClean="0"/>
              <a:t>‹#›</a:t>
            </a:fld>
            <a:endParaRPr lang="en-US" dirty="0"/>
          </a:p>
        </p:txBody>
      </p:sp>
    </p:spTree>
    <p:extLst>
      <p:ext uri="{BB962C8B-B14F-4D97-AF65-F5344CB8AC3E}">
        <p14:creationId xmlns:p14="http://schemas.microsoft.com/office/powerpoint/2010/main" val="22715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marL="0" marR="0">
              <a:spcBef>
                <a:spcPts val="0"/>
              </a:spcBef>
              <a:spcAft>
                <a:spcPts val="0"/>
              </a:spcAft>
            </a:pPr>
            <a:r>
              <a:rPr lang="en-US" altLang="en-US" dirty="0">
                <a:solidFill>
                  <a:schemeClr val="tx1"/>
                </a:solidFill>
              </a:rPr>
              <a:t>This slide set was prepared by the Sexually Transmitted Infection (STI) Intervention Unit, </a:t>
            </a:r>
            <a:r>
              <a:rPr lang="en-US" sz="1800" i="1" dirty="0">
                <a:solidFill>
                  <a:schemeClr val="tx1"/>
                </a:solidFill>
                <a:effectLst/>
                <a:latin typeface="Calibri" panose="020F0502020204030204" pitchFamily="34" charset="0"/>
                <a:ea typeface="Calibri" panose="020F0502020204030204" pitchFamily="34" charset="0"/>
              </a:rPr>
              <a:t>Bureau of Communicable Diseases, Division of Public Health </a:t>
            </a:r>
            <a:r>
              <a:rPr lang="en-US" sz="1800" b="0" dirty="0">
                <a:solidFill>
                  <a:schemeClr val="tx1"/>
                </a:solidFill>
                <a:effectLst/>
                <a:latin typeface="Calibri" panose="020F0502020204030204" pitchFamily="34" charset="0"/>
                <a:ea typeface="Calibri" panose="020F0502020204030204" pitchFamily="34" charset="0"/>
              </a:rPr>
              <a:t>Wisconsin Department of Health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00FF00"/>
                </a:highlight>
                <a:latin typeface="Calibri" panose="020F0502020204030204" pitchFamily="34" charset="0"/>
                <a:ea typeface="Calibri" panose="020F0502020204030204" pitchFamily="34" charset="0"/>
                <a:cs typeface="Mangal" panose="02040503050203030202" pitchFamily="18" charset="0"/>
              </a:rPr>
              <a:t>The slides display trends for STDs in Wisconsin in 2022, with data sourced from the Wisconsin Electronic Disease Surveillance System (WEDSS). WEDSS is a secure, web-based system designed to facilitate reporting, investigation, and surveillance of communicable diseases in Wisconsin.</a:t>
            </a:r>
            <a:endParaRPr lang="en-US" sz="120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C1D1F"/>
                </a:solidFill>
                <a:latin typeface="Times New Roman" panose="02020603050405020304" pitchFamily="18" charset="0"/>
                <a:cs typeface="Times New Roman" panose="02020603050405020304" pitchFamily="18" charset="0"/>
              </a:rPr>
              <a:t>WEDSS is a secure, web-based system designed to facilitate reporting, investigation, and surveillance of communicable diseases in Wisconsin. It is designed for </a:t>
            </a:r>
            <a:r>
              <a:rPr lang="en-US" sz="1200" u="sng" dirty="0">
                <a:solidFill>
                  <a:srgbClr val="1C1D1F"/>
                </a:solidFill>
                <a:latin typeface="Times New Roman" panose="02020603050405020304" pitchFamily="18" charset="0"/>
                <a:cs typeface="Times New Roman" panose="02020603050405020304" pitchFamily="18" charset="0"/>
              </a:rPr>
              <a:t>public health staff</a:t>
            </a:r>
            <a:r>
              <a:rPr lang="en-US" sz="1200" dirty="0">
                <a:solidFill>
                  <a:srgbClr val="1C1D1F"/>
                </a:solidFill>
                <a:latin typeface="Times New Roman" panose="02020603050405020304" pitchFamily="18" charset="0"/>
                <a:cs typeface="Times New Roman" panose="02020603050405020304" pitchFamily="18" charset="0"/>
              </a:rPr>
              <a:t>, </a:t>
            </a:r>
            <a:r>
              <a:rPr lang="en-US" sz="1200" u="sng" dirty="0">
                <a:solidFill>
                  <a:srgbClr val="1C1D1F"/>
                </a:solidFill>
                <a:latin typeface="Times New Roman" panose="02020603050405020304" pitchFamily="18" charset="0"/>
                <a:cs typeface="Times New Roman" panose="02020603050405020304" pitchFamily="18" charset="0"/>
              </a:rPr>
              <a:t>infection control practitioners</a:t>
            </a:r>
            <a:r>
              <a:rPr lang="en-US" sz="1200" dirty="0">
                <a:solidFill>
                  <a:srgbClr val="1C1D1F"/>
                </a:solidFill>
                <a:latin typeface="Times New Roman" panose="02020603050405020304" pitchFamily="18" charset="0"/>
                <a:cs typeface="Times New Roman" panose="02020603050405020304" pitchFamily="18" charset="0"/>
              </a:rPr>
              <a:t>, </a:t>
            </a:r>
            <a:r>
              <a:rPr lang="en-US" sz="1200" u="sng" dirty="0">
                <a:solidFill>
                  <a:srgbClr val="1C1D1F"/>
                </a:solidFill>
                <a:latin typeface="Times New Roman" panose="02020603050405020304" pitchFamily="18" charset="0"/>
                <a:cs typeface="Times New Roman" panose="02020603050405020304" pitchFamily="18" charset="0"/>
              </a:rPr>
              <a:t>clinical laboratories</a:t>
            </a:r>
            <a:r>
              <a:rPr lang="en-US" sz="1200" dirty="0">
                <a:solidFill>
                  <a:srgbClr val="1C1D1F"/>
                </a:solidFill>
                <a:latin typeface="Times New Roman" panose="02020603050405020304" pitchFamily="18" charset="0"/>
                <a:cs typeface="Times New Roman" panose="02020603050405020304" pitchFamily="18" charset="0"/>
              </a:rPr>
              <a:t>, </a:t>
            </a:r>
            <a:r>
              <a:rPr lang="en-US" sz="1200" u="sng" dirty="0">
                <a:solidFill>
                  <a:srgbClr val="1C1D1F"/>
                </a:solidFill>
                <a:latin typeface="Times New Roman" panose="02020603050405020304" pitchFamily="18" charset="0"/>
                <a:cs typeface="Times New Roman" panose="02020603050405020304" pitchFamily="18" charset="0"/>
              </a:rPr>
              <a:t>clinics</a:t>
            </a:r>
            <a:r>
              <a:rPr lang="en-US" sz="1200" dirty="0">
                <a:solidFill>
                  <a:srgbClr val="1C1D1F"/>
                </a:solidFill>
                <a:latin typeface="Times New Roman" panose="02020603050405020304" pitchFamily="18" charset="0"/>
                <a:cs typeface="Times New Roman" panose="02020603050405020304" pitchFamily="18" charset="0"/>
              </a:rPr>
              <a: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1C1D1F"/>
                </a:solidFill>
                <a:latin typeface="Times New Roman" panose="02020603050405020304" pitchFamily="18" charset="0"/>
                <a:cs typeface="Times New Roman" panose="02020603050405020304" pitchFamily="18" charset="0"/>
              </a:rPr>
              <a:t>other disease reporters</a:t>
            </a:r>
            <a:r>
              <a:rPr lang="en-US" sz="1200" dirty="0">
                <a:solidFill>
                  <a:srgbClr val="1C1D1F"/>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1C1D1F"/>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153308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D0D0D"/>
                </a:solidFill>
                <a:effectLst/>
                <a:latin typeface="Segoe UI" panose="020B0502040204020203" pitchFamily="34" charset="0"/>
                <a:ea typeface="Calibri" panose="020F0502020204030204" pitchFamily="34" charset="0"/>
              </a:rPr>
              <a:t>This slide includes the total number of reported cases of chlamydia, gonorrhea, and syphilis since 2015. While the number of reported cases of STIs increased by 23% during this time period (from 29,459 in 2015 to 36,299 in 2022), more recent data shows a 4% decrease from 2021 to 2022 (from 36,299 cases to 35,957 cases).</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10</a:t>
            </a:fld>
            <a:endParaRPr lang="en-US" dirty="0"/>
          </a:p>
        </p:txBody>
      </p:sp>
    </p:spTree>
    <p:extLst>
      <p:ext uri="{BB962C8B-B14F-4D97-AF65-F5344CB8AC3E}">
        <p14:creationId xmlns:p14="http://schemas.microsoft.com/office/powerpoint/2010/main" val="109880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D0D0D"/>
                </a:solidFill>
                <a:effectLst/>
                <a:latin typeface="Segoe UI" panose="020B0502040204020203" pitchFamily="34" charset="0"/>
                <a:ea typeface="Calibri" panose="020F0502020204030204" pitchFamily="34" charset="0"/>
              </a:rPr>
              <a:t>The following slides will display rates of STIs per 100,000 persons, calculated by dividing the number of reported cases by the total population and multiplying by 100,000. This provides a measure of the number of cases of a certain STI observed for every 100,000 residents of Wisconsin, facilitating clearer comparisons between STIs or demographic groups and ensuring that figures are relative to the population size of Wisconsin.</a:t>
            </a:r>
            <a:endParaRPr lang="en-US" sz="1800" b="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2021 to 2022, the rate of reported syphilis (all stages including congenital) </a:t>
            </a: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increased by 18%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28 to 33 cases per 100,000 persons).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2021 to 2022, the rate of Chlamydia </a:t>
            </a: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decreased by 8%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477 to 440 cases per 100,000).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2021 to 2022, the rate of Gonorrhea </a:t>
            </a: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decreased by 17%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(from 180 to 150 cases per 100,000).</a:t>
            </a:r>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11</a:t>
            </a:fld>
            <a:endParaRPr lang="en-US" dirty="0"/>
          </a:p>
        </p:txBody>
      </p:sp>
    </p:spTree>
    <p:extLst>
      <p:ext uri="{BB962C8B-B14F-4D97-AF65-F5344CB8AC3E}">
        <p14:creationId xmlns:p14="http://schemas.microsoft.com/office/powerpoint/2010/main" val="398109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D0D0D"/>
                </a:solidFill>
                <a:effectLst/>
                <a:latin typeface="Segoe UI" panose="020B0502040204020203" pitchFamily="34" charset="0"/>
                <a:ea typeface="Calibri" panose="020F0502020204030204" pitchFamily="34" charset="0"/>
              </a:rPr>
              <a:t>While gonorrhea and chlamydia rates have declined recently, the rate of syphilis continues to rise. The rate of reported syphilis cases increased by 18% in 2022 compared to 2021. Wisconsin DHS is concerned about the rapidly increasing rate of syphilis throughout the state, with the rate of reported cases increasing by 556% since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Please note that  different slides may show rates for only primary and secondary syphilis, and  </a:t>
            </a:r>
            <a:r>
              <a:rPr lang="en-US" b="1" i="1" dirty="0"/>
              <a:t>other slides may include primary, secondary, early, latent, and congenital forms of syphilis.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12</a:t>
            </a:fld>
            <a:endParaRPr lang="en-US" dirty="0"/>
          </a:p>
        </p:txBody>
      </p:sp>
    </p:spTree>
    <p:extLst>
      <p:ext uri="{BB962C8B-B14F-4D97-AF65-F5344CB8AC3E}">
        <p14:creationId xmlns:p14="http://schemas.microsoft.com/office/powerpoint/2010/main" val="3295604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of chlamydia reported in Wisconsin has remained somewhat consistent since 2014, with more recent declines in the observed rate. </a:t>
            </a:r>
          </a:p>
          <a:p>
            <a:endParaRPr lang="en-US" b="1" dirty="0">
              <a:solidFill>
                <a:srgbClr val="C00000"/>
              </a:solidFill>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13</a:t>
            </a:fld>
            <a:endParaRPr lang="en-US" dirty="0"/>
          </a:p>
        </p:txBody>
      </p:sp>
    </p:spTree>
    <p:extLst>
      <p:ext uri="{BB962C8B-B14F-4D97-AF65-F5344CB8AC3E}">
        <p14:creationId xmlns:p14="http://schemas.microsoft.com/office/powerpoint/2010/main" val="45944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rate of gonorrhea in WI increased consistently from 2014 to 2020 and appears to have declined more recently. Further observation is necessary to understand whether this decline is due to changes in testing practices following the COVID-19 pandemic or changes in the number of infections throughout the state.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14</a:t>
            </a:fld>
            <a:endParaRPr lang="en-US" dirty="0"/>
          </a:p>
        </p:txBody>
      </p:sp>
    </p:spTree>
    <p:extLst>
      <p:ext uri="{BB962C8B-B14F-4D97-AF65-F5344CB8AC3E}">
        <p14:creationId xmlns:p14="http://schemas.microsoft.com/office/powerpoint/2010/main" val="104524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STIs have steadily increased throughout the USA overtime. This map displays the spread of primary and secondary syphilis rates across US states from 2012-2021. This trend is consistent with that of other </a:t>
            </a:r>
            <a:r>
              <a:rPr lang="en-US" sz="1200">
                <a:effectLst/>
                <a:latin typeface="Calibri" panose="020F0502020204030204" pitchFamily="34" charset="0"/>
                <a:ea typeface="Calibri" panose="020F0502020204030204" pitchFamily="34" charset="0"/>
                <a:cs typeface="Times New Roman" panose="02020603050405020304" pitchFamily="18" charset="0"/>
              </a:rPr>
              <a:t>STIs examined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81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Tx/>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As observed nationally, the geographic spread of syphilis through Wisconsin counties has increased since 2012.</a:t>
            </a:r>
          </a:p>
          <a:p>
            <a:pPr marL="0" marR="0" lvl="0" indent="0">
              <a:lnSpc>
                <a:spcPct val="107000"/>
              </a:lnSpc>
              <a:spcBef>
                <a:spcPts val="0"/>
              </a:spcBef>
              <a:spcAft>
                <a:spcPts val="0"/>
              </a:spcAft>
              <a:buFontTx/>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16</a:t>
            </a:fld>
            <a:endParaRPr lang="en-US" dirty="0"/>
          </a:p>
        </p:txBody>
      </p:sp>
    </p:spTree>
    <p:extLst>
      <p:ext uri="{BB962C8B-B14F-4D97-AF65-F5344CB8AC3E}">
        <p14:creationId xmlns:p14="http://schemas.microsoft.com/office/powerpoint/2010/main" val="2072667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previously noted, there was a drastic increase in syphilis (all stages including congenital) rates from 2020 to 2021, with the rate doubling from 14 to 28 cases per 100,000 people. This represents a doubling in the rate of syphilis within a 1-year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Syphilis increased by 18% compared to 2022.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D311-1CBB-4CB2-A6E8-7AB25D53B5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5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Unlike other STIs examined, syphilis tends to be more prevalent among older age groups than those most often diagnosed with chlamydia or gonorrhea, with the highest rate observed among those aged 30-39 in 2022.</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18</a:t>
            </a:fld>
            <a:endParaRPr lang="en-US" dirty="0"/>
          </a:p>
        </p:txBody>
      </p:sp>
    </p:spTree>
    <p:extLst>
      <p:ext uri="{BB962C8B-B14F-4D97-AF65-F5344CB8AC3E}">
        <p14:creationId xmlns:p14="http://schemas.microsoft.com/office/powerpoint/2010/main" val="200424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Cis-gendered males tend to have a higher rate of diagnosed syphilis (all stages including congenital), compared compared to cis-gendered females. The rate among males increased from 2021-2022, while the rate among females has stayed steady more recently.</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19</a:t>
            </a:fld>
            <a:endParaRPr lang="en-US" dirty="0"/>
          </a:p>
        </p:txBody>
      </p:sp>
    </p:spTree>
    <p:extLst>
      <p:ext uri="{BB962C8B-B14F-4D97-AF65-F5344CB8AC3E}">
        <p14:creationId xmlns:p14="http://schemas.microsoft.com/office/powerpoint/2010/main" val="177205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angal" panose="02040503050203030202" pitchFamily="18" charset="0"/>
              </a:rPr>
              <a:t>This set of slides focuses on three of the most prevalent STIs: Chlamydia, gonorrhea, and syphilis, examining the burden defined by age, sex, and race. National, state, and county-level trends will be discussed. Analyses related to syphilis differ from those of other STIs. Specifically, for age, sex, and race, only primary and secondary cases of syphilis were selected for analysis.</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a:t>
            </a:fld>
            <a:endParaRPr lang="en-US" dirty="0"/>
          </a:p>
        </p:txBody>
      </p:sp>
    </p:spTree>
    <p:extLst>
      <p:ext uri="{BB962C8B-B14F-4D97-AF65-F5344CB8AC3E}">
        <p14:creationId xmlns:p14="http://schemas.microsoft.com/office/powerpoint/2010/main" val="261999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in previous years, clear racial disparities in the rate of syphilis have been observed, with Black, Native American, and Asian groups experiencing rates disproportionate to their share of the Wisconsin population.</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20</a:t>
            </a:fld>
            <a:endParaRPr lang="en-US" dirty="0"/>
          </a:p>
        </p:txBody>
      </p:sp>
    </p:spTree>
    <p:extLst>
      <p:ext uri="{BB962C8B-B14F-4D97-AF65-F5344CB8AC3E}">
        <p14:creationId xmlns:p14="http://schemas.microsoft.com/office/powerpoint/2010/main" val="308430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figure illustrates both the number of cases (shown in blue) and the rate of cases per 100,000 persons (shown in orange) in Wisconsin in 2022. The left axis corresponds to the blue bars on the graph, representing the number of cases while the right axis corresponds to the orange lines on the graph representing the rate per persons.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2022, the southeastern region of Wisconsin, which includes the city of Milwaukee observed the highest number of cases and the highest rate of syphilis.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21</a:t>
            </a:fld>
            <a:endParaRPr lang="en-US" dirty="0"/>
          </a:p>
        </p:txBody>
      </p:sp>
    </p:spTree>
    <p:extLst>
      <p:ext uri="{BB962C8B-B14F-4D97-AF65-F5344CB8AC3E}">
        <p14:creationId xmlns:p14="http://schemas.microsoft.com/office/powerpoint/2010/main" val="3077845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following slides will focus on congenital syphilis, which refers to cases of syphilis diagnosed in newborns as a result of an untreated infection in the mother. </a:t>
            </a:r>
          </a:p>
        </p:txBody>
      </p:sp>
      <p:sp>
        <p:nvSpPr>
          <p:cNvPr id="4" name="Slide Number Placeholder 3"/>
          <p:cNvSpPr>
            <a:spLocks noGrp="1"/>
          </p:cNvSpPr>
          <p:nvPr>
            <p:ph type="sldNum" sz="quarter" idx="5"/>
          </p:nvPr>
        </p:nvSpPr>
        <p:spPr/>
        <p:txBody>
          <a:bodyPr/>
          <a:lstStyle/>
          <a:p>
            <a:fld id="{7B89D311-1CBB-4CB2-A6E8-7AB25D53B5CD}" type="slidenum">
              <a:rPr lang="en-US" smtClean="0"/>
              <a:t>22</a:t>
            </a:fld>
            <a:endParaRPr lang="en-US" dirty="0"/>
          </a:p>
        </p:txBody>
      </p:sp>
    </p:spTree>
    <p:extLst>
      <p:ext uri="{BB962C8B-B14F-4D97-AF65-F5344CB8AC3E}">
        <p14:creationId xmlns:p14="http://schemas.microsoft.com/office/powerpoint/2010/main" val="3137807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conjunction with the rise in syphilis cases among the general population, cases of congenital syphilis drastically increased.  In 2022, there was an 81% increase in the number of congenital syphilis cases observed, rising from 16 cases in 2021 to 29 cases in 2022.</a:t>
            </a:r>
            <a:endParaRPr lang="en-US" b="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23</a:t>
            </a:fld>
            <a:endParaRPr lang="en-US" dirty="0"/>
          </a:p>
        </p:txBody>
      </p:sp>
    </p:spTree>
    <p:extLst>
      <p:ext uri="{BB962C8B-B14F-4D97-AF65-F5344CB8AC3E}">
        <p14:creationId xmlns:p14="http://schemas.microsoft.com/office/powerpoint/2010/main" val="1743454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increase in the number of congenital syphilis cases was primarily concentrated in 6 Wisconsin counties with Milwaukee county alone accounted for 82% of reported cases.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24</a:t>
            </a:fld>
            <a:endParaRPr lang="en-US" dirty="0"/>
          </a:p>
        </p:txBody>
      </p:sp>
    </p:spTree>
    <p:extLst>
      <p:ext uri="{BB962C8B-B14F-4D97-AF65-F5344CB8AC3E}">
        <p14:creationId xmlns:p14="http://schemas.microsoft.com/office/powerpoint/2010/main" val="516550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Within Milwaukee County, three zip codes (53209, 53212, and 53206) accounted for 48% of reported congenital syphilis cases.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25</a:t>
            </a:fld>
            <a:endParaRPr lang="en-US" dirty="0"/>
          </a:p>
        </p:txBody>
      </p:sp>
    </p:spTree>
    <p:extLst>
      <p:ext uri="{BB962C8B-B14F-4D97-AF65-F5344CB8AC3E}">
        <p14:creationId xmlns:p14="http://schemas.microsoft.com/office/powerpoint/2010/main" val="60051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describe trends in the incidence of Chlamydia, statewide and nationally. </a:t>
            </a:r>
          </a:p>
        </p:txBody>
      </p:sp>
      <p:sp>
        <p:nvSpPr>
          <p:cNvPr id="4" name="Slide Number Placeholder 3"/>
          <p:cNvSpPr>
            <a:spLocks noGrp="1"/>
          </p:cNvSpPr>
          <p:nvPr>
            <p:ph type="sldNum" sz="quarter" idx="5"/>
          </p:nvPr>
        </p:nvSpPr>
        <p:spPr/>
        <p:txBody>
          <a:bodyPr/>
          <a:lstStyle/>
          <a:p>
            <a:fld id="{7B89D311-1CBB-4CB2-A6E8-7AB25D53B5CD}" type="slidenum">
              <a:rPr lang="en-US" smtClean="0"/>
              <a:t>26</a:t>
            </a:fld>
            <a:endParaRPr lang="en-US" dirty="0"/>
          </a:p>
        </p:txBody>
      </p:sp>
    </p:spTree>
    <p:extLst>
      <p:ext uri="{BB962C8B-B14F-4D97-AF65-F5344CB8AC3E}">
        <p14:creationId xmlns:p14="http://schemas.microsoft.com/office/powerpoint/2010/main" val="398594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rate of chlamydia has increased among nearly all US states from 2012-2021. </a:t>
            </a:r>
          </a:p>
          <a:p>
            <a:pPr marL="0" lv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27</a:t>
            </a:fld>
            <a:endParaRPr lang="en-US" dirty="0"/>
          </a:p>
        </p:txBody>
      </p:sp>
    </p:spTree>
    <p:extLst>
      <p:ext uri="{BB962C8B-B14F-4D97-AF65-F5344CB8AC3E}">
        <p14:creationId xmlns:p14="http://schemas.microsoft.com/office/powerpoint/2010/main" val="1629143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trend of increasing chlamydia cases persists when looking at the county level within Wisconsin.</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28</a:t>
            </a:fld>
            <a:endParaRPr lang="en-US" dirty="0"/>
          </a:p>
        </p:txBody>
      </p:sp>
    </p:spTree>
    <p:extLst>
      <p:ext uri="{BB962C8B-B14F-4D97-AF65-F5344CB8AC3E}">
        <p14:creationId xmlns:p14="http://schemas.microsoft.com/office/powerpoint/2010/main" val="2746286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in previous years, chlamydia is most prominent among younger age groups.  In 2022, the rate of chlamydia decreased in all age groups except those aged 30-39.</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29</a:t>
            </a:fld>
            <a:endParaRPr lang="en-US" dirty="0"/>
          </a:p>
        </p:txBody>
      </p:sp>
    </p:spTree>
    <p:extLst>
      <p:ext uri="{BB962C8B-B14F-4D97-AF65-F5344CB8AC3E}">
        <p14:creationId xmlns:p14="http://schemas.microsoft.com/office/powerpoint/2010/main" val="7810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Our data are sourced from WEDSS and include all reported STIs within Wisconsin. The forthcoming analysis will encompass all cases among Wisconsin residents, excluding those from out-of-state or with unknown states of residence. For analyses, only confirmed cases of gonorrhea and chlamydia were included, while both probable and confirmed cases of syphilis were included."</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a:t>
            </a:fld>
            <a:endParaRPr lang="en-US" dirty="0"/>
          </a:p>
        </p:txBody>
      </p:sp>
    </p:spTree>
    <p:extLst>
      <p:ext uri="{BB962C8B-B14F-4D97-AF65-F5344CB8AC3E}">
        <p14:creationId xmlns:p14="http://schemas.microsoft.com/office/powerpoint/2010/main" val="3409879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Only data on biologically male and female persons are included due to low case counts among trans and non-binary persons in Wisconsin.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During 2022, the rate of chlamydia decreased in both sexes included for analyses. The rate of chlamydia among females was consistently higher than that of males from 2018-2022. More recently, the rate among both sexes examined decreased from 2018-2022, and decreased more among females than males.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30</a:t>
            </a:fld>
            <a:endParaRPr lang="en-US" dirty="0"/>
          </a:p>
        </p:txBody>
      </p:sp>
    </p:spTree>
    <p:extLst>
      <p:ext uri="{BB962C8B-B14F-4D97-AF65-F5344CB8AC3E}">
        <p14:creationId xmlns:p14="http://schemas.microsoft.com/office/powerpoint/2010/main" val="3998271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Racial disparities persist in Wisconsin, with a greater rate of chlamydia being diagnosed among racial minorities within the state. In 2022 rates were highest among Black residents, with 2,327 cases of chlamydia per 100,000 population observed. Among other groups examined, there were 723 cases per 100,000 among Native Americans, 239 cases per 100,000 among Asians, and 205 cases per 100,000 among Whites.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31</a:t>
            </a:fld>
            <a:endParaRPr lang="en-US" dirty="0"/>
          </a:p>
        </p:txBody>
      </p:sp>
    </p:spTree>
    <p:extLst>
      <p:ext uri="{BB962C8B-B14F-4D97-AF65-F5344CB8AC3E}">
        <p14:creationId xmlns:p14="http://schemas.microsoft.com/office/powerpoint/2010/main" val="2082417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the burden of chlamydia is highest in the Southeastern region of Wisconsin, the rate of chlamydia is decreasing more rapidly than other regions also seeing a decline in cases.</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32</a:t>
            </a:fld>
            <a:endParaRPr lang="en-US" dirty="0"/>
          </a:p>
        </p:txBody>
      </p:sp>
    </p:spTree>
    <p:extLst>
      <p:ext uri="{BB962C8B-B14F-4D97-AF65-F5344CB8AC3E}">
        <p14:creationId xmlns:p14="http://schemas.microsoft.com/office/powerpoint/2010/main" val="3887228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dirty="0"/>
              <a:t>The following slides describe trends in the incidence of Gonorrhea, statewide and nationally. </a:t>
            </a:r>
            <a:endParaRPr lang="en-US" altLang="en-US" dirty="0"/>
          </a:p>
        </p:txBody>
      </p:sp>
    </p:spTree>
    <p:extLst>
      <p:ext uri="{BB962C8B-B14F-4D97-AF65-F5344CB8AC3E}">
        <p14:creationId xmlns:p14="http://schemas.microsoft.com/office/powerpoint/2010/main" val="2909860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Gonorrhea has also increased nationally. </a:t>
            </a:r>
          </a:p>
          <a:p>
            <a:pPr marL="0" lvl="0" indent="0">
              <a:buNone/>
            </a:pPr>
            <a:endParaRPr lang="en-US" dirty="0"/>
          </a:p>
        </p:txBody>
      </p:sp>
      <p:sp>
        <p:nvSpPr>
          <p:cNvPr id="4" name="Slide Number Placeholder 3"/>
          <p:cNvSpPr>
            <a:spLocks noGrp="1"/>
          </p:cNvSpPr>
          <p:nvPr>
            <p:ph type="sldNum" sz="quarter" idx="10"/>
          </p:nvPr>
        </p:nvSpPr>
        <p:spPr/>
        <p:txBody>
          <a:bodyPr/>
          <a:lstStyle/>
          <a:p>
            <a:fld id="{A29AFBC5-7751-4D71-8004-00EA0C069DAB}"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trend persists when looking at the county level within Wisconsin.</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35</a:t>
            </a:fld>
            <a:endParaRPr lang="en-US" dirty="0"/>
          </a:p>
        </p:txBody>
      </p:sp>
    </p:spTree>
    <p:extLst>
      <p:ext uri="{BB962C8B-B14F-4D97-AF65-F5344CB8AC3E}">
        <p14:creationId xmlns:p14="http://schemas.microsoft.com/office/powerpoint/2010/main" val="919937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Gonorrhea tends to be diagnosed more frequently among younger age groups.  From 2021-2022, the rate of gonorrhea decreased among all age groups and the biggest decrease was observed among those aged 30-39.</a:t>
            </a:r>
          </a:p>
          <a:p>
            <a:endParaRPr lang="en-US" dirty="0"/>
          </a:p>
        </p:txBody>
      </p:sp>
      <p:sp>
        <p:nvSpPr>
          <p:cNvPr id="4" name="Slide Number Placeholder 3"/>
          <p:cNvSpPr>
            <a:spLocks noGrp="1"/>
          </p:cNvSpPr>
          <p:nvPr>
            <p:ph type="sldNum" sz="quarter" idx="10"/>
          </p:nvPr>
        </p:nvSpPr>
        <p:spPr/>
        <p:txBody>
          <a:bodyPr/>
          <a:lstStyle/>
          <a:p>
            <a:fld id="{7B89D311-1CBB-4CB2-A6E8-7AB25D53B5CD}" type="slidenum">
              <a:rPr lang="en-US" smtClean="0"/>
              <a:t>36</a:t>
            </a:fld>
            <a:endParaRPr lang="en-US" dirty="0"/>
          </a:p>
        </p:txBody>
      </p:sp>
    </p:spTree>
    <p:extLst>
      <p:ext uri="{BB962C8B-B14F-4D97-AF65-F5344CB8AC3E}">
        <p14:creationId xmlns:p14="http://schemas.microsoft.com/office/powerpoint/2010/main" val="1937527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in previous years, the rate of gonorrhea was higher among men compared to women in 2022.  From 2021-2022, the rate of gonorrhea decreased by 16% among both males and females.</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37</a:t>
            </a:fld>
            <a:endParaRPr lang="en-US" dirty="0"/>
          </a:p>
        </p:txBody>
      </p:sp>
    </p:spTree>
    <p:extLst>
      <p:ext uri="{BB962C8B-B14F-4D97-AF65-F5344CB8AC3E}">
        <p14:creationId xmlns:p14="http://schemas.microsoft.com/office/powerpoint/2010/main" val="30993363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in previous years, racial disparities in the rate of gonorrhea cases reported were observed in 2022.  There were 1,323 cases of Gonorrhea per 100,000 persons among Black populations compared to 196 cases per 100,000 among Native Americans, 42 cases per 100,000 among Asians, and 39 cases per 100,000 among Whites.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38</a:t>
            </a:fld>
            <a:endParaRPr lang="en-US" dirty="0"/>
          </a:p>
        </p:txBody>
      </p:sp>
    </p:spTree>
    <p:extLst>
      <p:ext uri="{BB962C8B-B14F-4D97-AF65-F5344CB8AC3E}">
        <p14:creationId xmlns:p14="http://schemas.microsoft.com/office/powerpoint/2010/main" val="3169028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burden of gonorrhea is greatest in the southeastern region compared to other regions of Wisconsin.  From 2021-2022, the rate of gonorrhea decreased in all regions. The greatest decreases were observed in the Northern and Southern regions</a:t>
            </a:r>
            <a:r>
              <a:rPr lang="en-US"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39</a:t>
            </a:fld>
            <a:endParaRPr lang="en-US" dirty="0"/>
          </a:p>
        </p:txBody>
      </p:sp>
    </p:spTree>
    <p:extLst>
      <p:ext uri="{BB962C8B-B14F-4D97-AF65-F5344CB8AC3E}">
        <p14:creationId xmlns:p14="http://schemas.microsoft.com/office/powerpoint/2010/main" val="57106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Data quality poses a significant concern when analyzing STI data, stemming from factors such as underreporting and incomplete patient records. Additionally, the emergence of COVID-19 has introduced new challenges, including disruptions to testing practices. The increased strain on the health system during the pandemic may have further exacerbated issues with data quality and access to testing services for the public. Considering these limitations, the Department of Health Services (DHS) recommends exercising caution when interpreting surveillance data.</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4</a:t>
            </a:fld>
            <a:endParaRPr lang="en-US" dirty="0"/>
          </a:p>
        </p:txBody>
      </p:sp>
    </p:spTree>
    <p:extLst>
      <p:ext uri="{BB962C8B-B14F-4D97-AF65-F5344CB8AC3E}">
        <p14:creationId xmlns:p14="http://schemas.microsoft.com/office/powerpoint/2010/main" val="2471221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altLang="en-US" dirty="0"/>
              <a:t>The following slides will discuss trends related to Disseminated Gonococcal Infections (DGI) observed in Wisconsin.</a:t>
            </a:r>
          </a:p>
          <a:p>
            <a:endParaRPr lang="en-US" altLang="en-US" dirty="0"/>
          </a:p>
        </p:txBody>
      </p:sp>
    </p:spTree>
    <p:extLst>
      <p:ext uri="{BB962C8B-B14F-4D97-AF65-F5344CB8AC3E}">
        <p14:creationId xmlns:p14="http://schemas.microsoft.com/office/powerpoint/2010/main" val="300090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DGI is a rare but severe complication of untreated Gonorrhea.</a:t>
            </a:r>
          </a:p>
        </p:txBody>
      </p:sp>
      <p:sp>
        <p:nvSpPr>
          <p:cNvPr id="4" name="Slide Number Placeholder 3"/>
          <p:cNvSpPr>
            <a:spLocks noGrp="1"/>
          </p:cNvSpPr>
          <p:nvPr>
            <p:ph type="sldNum" sz="quarter" idx="5"/>
          </p:nvPr>
        </p:nvSpPr>
        <p:spPr/>
        <p:txBody>
          <a:bodyPr/>
          <a:lstStyle/>
          <a:p>
            <a:fld id="{7B89D311-1CBB-4CB2-A6E8-7AB25D53B5CD}" type="slidenum">
              <a:rPr lang="en-US" smtClean="0"/>
              <a:t>41</a:t>
            </a:fld>
            <a:endParaRPr lang="en-US" dirty="0"/>
          </a:p>
        </p:txBody>
      </p:sp>
    </p:spTree>
    <p:extLst>
      <p:ext uri="{BB962C8B-B14F-4D97-AF65-F5344CB8AC3E}">
        <p14:creationId xmlns:p14="http://schemas.microsoft.com/office/powerpoint/2010/main" val="737955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48 cases of DGI have been diagnosed in Wisconsin and nearly 38% were reported in Milwaukee County. The greatest number of cases was observed in 2021 and decreased from 2021-2022. </a:t>
            </a:r>
          </a:p>
        </p:txBody>
      </p:sp>
      <p:sp>
        <p:nvSpPr>
          <p:cNvPr id="4" name="Slide Number Placeholder 3"/>
          <p:cNvSpPr>
            <a:spLocks noGrp="1"/>
          </p:cNvSpPr>
          <p:nvPr>
            <p:ph type="sldNum" sz="quarter" idx="5"/>
          </p:nvPr>
        </p:nvSpPr>
        <p:spPr/>
        <p:txBody>
          <a:bodyPr/>
          <a:lstStyle/>
          <a:p>
            <a:fld id="{7B89D311-1CBB-4CB2-A6E8-7AB25D53B5CD}" type="slidenum">
              <a:rPr lang="en-US" smtClean="0"/>
              <a:t>42</a:t>
            </a:fld>
            <a:endParaRPr lang="en-US" dirty="0"/>
          </a:p>
        </p:txBody>
      </p:sp>
    </p:spTree>
    <p:extLst>
      <p:ext uri="{BB962C8B-B14F-4D97-AF65-F5344CB8AC3E}">
        <p14:creationId xmlns:p14="http://schemas.microsoft.com/office/powerpoint/2010/main" val="1710588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counties in Wisconsin, Milwaukee has the highest burden of DGI in Wisconsin.</a:t>
            </a:r>
          </a:p>
        </p:txBody>
      </p:sp>
      <p:sp>
        <p:nvSpPr>
          <p:cNvPr id="4" name="Slide Number Placeholder 3"/>
          <p:cNvSpPr>
            <a:spLocks noGrp="1"/>
          </p:cNvSpPr>
          <p:nvPr>
            <p:ph type="sldNum" sz="quarter" idx="5"/>
          </p:nvPr>
        </p:nvSpPr>
        <p:spPr/>
        <p:txBody>
          <a:bodyPr/>
          <a:lstStyle/>
          <a:p>
            <a:fld id="{7B89D311-1CBB-4CB2-A6E8-7AB25D53B5CD}" type="slidenum">
              <a:rPr lang="en-US" smtClean="0"/>
              <a:t>43</a:t>
            </a:fld>
            <a:endParaRPr lang="en-US" dirty="0"/>
          </a:p>
        </p:txBody>
      </p:sp>
    </p:spTree>
    <p:extLst>
      <p:ext uri="{BB962C8B-B14F-4D97-AF65-F5344CB8AC3E}">
        <p14:creationId xmlns:p14="http://schemas.microsoft.com/office/powerpoint/2010/main" val="222892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The next three slides will compare STI rates among neighboring states and nationally.</a:t>
            </a:r>
            <a:endParaRPr lang="en-US" altLang="en-US" dirty="0"/>
          </a:p>
        </p:txBody>
      </p:sp>
    </p:spTree>
    <p:extLst>
      <p:ext uri="{BB962C8B-B14F-4D97-AF65-F5344CB8AC3E}">
        <p14:creationId xmlns:p14="http://schemas.microsoft.com/office/powerpoint/2010/main" val="3589609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Mangal" panose="02040503050203030202" pitchFamily="18" charset="0"/>
              </a:rPr>
              <a:t>In comparison to national rates, Wisconsin has a lower incidence of reported cases of chlamydia. Wisconsin's rate of chlamydia is comparable to that of other neighboring Midwestern states, with Illinois having the highest rate and Minnesota having the lowest rate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6</a:t>
            </a:fld>
            <a:endParaRPr lang="en-US" dirty="0"/>
          </a:p>
        </p:txBody>
      </p:sp>
    </p:spTree>
    <p:extLst>
      <p:ext uri="{BB962C8B-B14F-4D97-AF65-F5344CB8AC3E}">
        <p14:creationId xmlns:p14="http://schemas.microsoft.com/office/powerpoint/2010/main" val="81472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Mangal" panose="02040503050203030202" pitchFamily="18" charset="0"/>
              </a:rPr>
              <a:t>In comparison to national rates, Wisconsin also has a lower incidence of reported cases of gonorrhea. The rate of gonorrhea in Wisconsin is lower than that observed in other neighboring Midwestern states.</a:t>
            </a:r>
            <a:endParaRPr lang="en-US" dirty="0"/>
          </a:p>
        </p:txBody>
      </p:sp>
      <p:sp>
        <p:nvSpPr>
          <p:cNvPr id="4" name="Slide Number Placeholder 3"/>
          <p:cNvSpPr>
            <a:spLocks noGrp="1"/>
          </p:cNvSpPr>
          <p:nvPr>
            <p:ph type="sldNum" sz="quarter" idx="5"/>
          </p:nvPr>
        </p:nvSpPr>
        <p:spPr/>
        <p:txBody>
          <a:bodyPr/>
          <a:lstStyle/>
          <a:p>
            <a:fld id="{7B89D311-1CBB-4CB2-A6E8-7AB25D53B5CD}" type="slidenum">
              <a:rPr lang="en-US" smtClean="0"/>
              <a:t>7</a:t>
            </a:fld>
            <a:endParaRPr lang="en-US" dirty="0"/>
          </a:p>
        </p:txBody>
      </p:sp>
    </p:spTree>
    <p:extLst>
      <p:ext uri="{BB962C8B-B14F-4D97-AF65-F5344CB8AC3E}">
        <p14:creationId xmlns:p14="http://schemas.microsoft.com/office/powerpoint/2010/main" val="293151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D0D0D"/>
                </a:solidFill>
                <a:effectLst/>
                <a:latin typeface="Segoe UI" panose="020B0502040204020203" pitchFamily="34" charset="0"/>
                <a:ea typeface="Calibri" panose="020F0502020204030204" pitchFamily="34" charset="0"/>
              </a:rPr>
              <a:t>Compared to national rates and those of neighboring Midwestern states, Wisconsin has a significantly lower incidence of reported cases of primary and secondary syphilis.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89D311-1CBB-4CB2-A6E8-7AB25D53B5CD}" type="slidenum">
              <a:rPr lang="en-US" smtClean="0"/>
              <a:t>8</a:t>
            </a:fld>
            <a:endParaRPr lang="en-US" dirty="0"/>
          </a:p>
        </p:txBody>
      </p:sp>
    </p:spTree>
    <p:extLst>
      <p:ext uri="{BB962C8B-B14F-4D97-AF65-F5344CB8AC3E}">
        <p14:creationId xmlns:p14="http://schemas.microsoft.com/office/powerpoint/2010/main" val="388922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r>
              <a:rPr lang="en-US" sz="1800" dirty="0">
                <a:solidFill>
                  <a:srgbClr val="0D0D0D"/>
                </a:solidFill>
                <a:effectLst/>
                <a:latin typeface="Segoe UI" panose="020B0502040204020203" pitchFamily="34" charset="0"/>
                <a:ea typeface="Calibri" panose="020F0502020204030204" pitchFamily="34" charset="0"/>
              </a:rPr>
              <a:t>The next part of these slides will quantify the burden of STIs in Wisconsin and examine how trends in STI incidence have changed over time.</a:t>
            </a:r>
            <a:endParaRPr lang="en-US" altLang="en-US" dirty="0"/>
          </a:p>
        </p:txBody>
      </p:sp>
    </p:spTree>
    <p:extLst>
      <p:ext uri="{BB962C8B-B14F-4D97-AF65-F5344CB8AC3E}">
        <p14:creationId xmlns:p14="http://schemas.microsoft.com/office/powerpoint/2010/main" val="4204068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gradFill flip="none" rotWithShape="1">
          <a:gsLst>
            <a:gs pos="0">
              <a:srgbClr val="E1E1E1"/>
            </a:gs>
            <a:gs pos="100000">
              <a:srgbClr val="585858"/>
            </a:gs>
          </a:gsLst>
          <a:lin ang="8100000" scaled="1"/>
          <a:tileRect/>
        </a:gradFill>
        <a:effectLst/>
      </p:bgPr>
    </p:bg>
    <p:spTree>
      <p:nvGrpSpPr>
        <p:cNvPr id="1" name=""/>
        <p:cNvGrpSpPr/>
        <p:nvPr/>
      </p:nvGrpSpPr>
      <p:grpSpPr>
        <a:xfrm>
          <a:off x="0" y="0"/>
          <a:ext cx="0" cy="0"/>
          <a:chOff x="0" y="0"/>
          <a:chExt cx="0" cy="0"/>
        </a:xfrm>
      </p:grpSpPr>
      <p:grpSp>
        <p:nvGrpSpPr>
          <p:cNvPr id="7" name="Group 92"/>
          <p:cNvGrpSpPr/>
          <p:nvPr/>
        </p:nvGrpSpPr>
        <p:grpSpPr>
          <a:xfrm>
            <a:off x="3" y="-30479"/>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p:cNvCxnSpPr>
            <p:nvPr/>
          </p:nvCxnSpPr>
          <p:spPr>
            <a:xfrm rot="5400000">
              <a:off x="340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ln>
              <a:solidFill>
                <a:srgbClr val="003D78"/>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a:ln>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rgbClr val="003D78"/>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182880" y="2006601"/>
            <a:ext cx="9509760" cy="4206240"/>
          </a:xfrm>
          <a:prstGeom prst="rect">
            <a:avLst/>
          </a:prstGeom>
          <a:solidFill>
            <a:srgbClr val="003D78"/>
          </a:solidFill>
          <a:ln>
            <a:solidFill>
              <a:srgbClr val="003D7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3" name="Text Placeholder 2"/>
          <p:cNvSpPr>
            <a:spLocks noGrp="1"/>
          </p:cNvSpPr>
          <p:nvPr>
            <p:ph type="body" idx="1" hasCustomPrompt="1"/>
          </p:nvPr>
        </p:nvSpPr>
        <p:spPr>
          <a:xfrm>
            <a:off x="162083" y="4891570"/>
            <a:ext cx="8819834" cy="1185380"/>
          </a:xfrm>
        </p:spPr>
        <p:txBody>
          <a:bodyPr anchor="ctr">
            <a:noAutofit/>
          </a:bodyPr>
          <a:lstStyle>
            <a:lvl1pPr marL="0" indent="0">
              <a:spcBef>
                <a:spcPts val="0"/>
              </a:spcBef>
              <a:buNone/>
              <a:defRPr sz="2000" spc="-30" baseline="0">
                <a:solidFill>
                  <a:srgbClr val="FFFFFF"/>
                </a:solidFill>
                <a:latin typeface="+mn-lt"/>
                <a:cs typeface="Microsoft Sans Serif"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 Name, Job Title</a:t>
            </a:r>
            <a:br>
              <a:rPr lang="en-US" dirty="0"/>
            </a:br>
            <a:r>
              <a:rPr lang="en-US" dirty="0"/>
              <a:t>Date of Presentation</a:t>
            </a:r>
          </a:p>
        </p:txBody>
      </p:sp>
      <p:sp>
        <p:nvSpPr>
          <p:cNvPr id="95" name="Title 94"/>
          <p:cNvSpPr>
            <a:spLocks noGrp="1"/>
          </p:cNvSpPr>
          <p:nvPr>
            <p:ph type="title" hasCustomPrompt="1"/>
          </p:nvPr>
        </p:nvSpPr>
        <p:spPr>
          <a:xfrm>
            <a:off x="162084" y="2133600"/>
            <a:ext cx="8819833" cy="2751533"/>
          </a:xfrm>
        </p:spPr>
        <p:txBody>
          <a:bodyPr anchor="b">
            <a:noAutofit/>
          </a:bodyPr>
          <a:lstStyle>
            <a:lvl1pPr>
              <a:defRPr sz="4000" b="0" baseline="0">
                <a:solidFill>
                  <a:schemeClr val="bg1"/>
                </a:solidFill>
                <a:latin typeface="+mj-lt"/>
                <a:cs typeface="Arial" panose="020B0604020202020204" pitchFamily="34" charset="0"/>
              </a:defRPr>
            </a:lvl1pPr>
          </a:lstStyle>
          <a:p>
            <a:r>
              <a:rPr lang="en-US" dirty="0"/>
              <a:t>Presentation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52" y="6318885"/>
            <a:ext cx="2269621" cy="457200"/>
          </a:xfrm>
          <a:prstGeom prst="rect">
            <a:avLst/>
          </a:prstGeom>
        </p:spPr>
      </p:pic>
      <p:sp>
        <p:nvSpPr>
          <p:cNvPr id="2" name="Rectangle 1"/>
          <p:cNvSpPr/>
          <p:nvPr/>
        </p:nvSpPr>
        <p:spPr>
          <a:xfrm>
            <a:off x="91440" y="2098041"/>
            <a:ext cx="8961120" cy="4023360"/>
          </a:xfrm>
          <a:prstGeom prst="rect">
            <a:avLst/>
          </a:prstGeom>
          <a:noFill/>
          <a:ln w="28575">
            <a:solidFill>
              <a:srgbClr val="B0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5648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edia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dirty="0"/>
          </a:p>
        </p:txBody>
      </p:sp>
      <p:sp>
        <p:nvSpPr>
          <p:cNvPr id="7" name="Title 1"/>
          <p:cNvSpPr>
            <a:spLocks noGrp="1"/>
          </p:cNvSpPr>
          <p:nvPr>
            <p:ph type="title" hasCustomPrompt="1"/>
          </p:nvPr>
        </p:nvSpPr>
        <p:spPr>
          <a:xfrm>
            <a:off x="457200" y="4705350"/>
            <a:ext cx="8229600" cy="731520"/>
          </a:xfrm>
        </p:spPr>
        <p:txBody>
          <a:bodyPr anchor="b">
            <a:noAutofit/>
          </a:bodyPr>
          <a:lstStyle>
            <a:lvl1pPr algn="l">
              <a:defRPr sz="2000" b="1"/>
            </a:lvl1pPr>
          </a:lstStyle>
          <a:p>
            <a:r>
              <a:rPr lang="en-US" dirty="0"/>
              <a:t>Click to Add Caption</a:t>
            </a:r>
          </a:p>
        </p:txBody>
      </p:sp>
      <p:sp>
        <p:nvSpPr>
          <p:cNvPr id="8" name="Text Placeholder 3"/>
          <p:cNvSpPr>
            <a:spLocks noGrp="1"/>
          </p:cNvSpPr>
          <p:nvPr>
            <p:ph type="body" sz="half" idx="2" hasCustomPrompt="1"/>
          </p:nvPr>
        </p:nvSpPr>
        <p:spPr>
          <a:xfrm>
            <a:off x="457200" y="5443536"/>
            <a:ext cx="8229600" cy="82296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description</a:t>
            </a:r>
          </a:p>
        </p:txBody>
      </p:sp>
      <p:sp>
        <p:nvSpPr>
          <p:cNvPr id="9" name="Content Placeholder 6"/>
          <p:cNvSpPr>
            <a:spLocks noGrp="1"/>
          </p:cNvSpPr>
          <p:nvPr>
            <p:ph sz="quarter" idx="11" hasCustomPrompt="1"/>
          </p:nvPr>
        </p:nvSpPr>
        <p:spPr>
          <a:xfrm>
            <a:off x="457200" y="533400"/>
            <a:ext cx="8229600" cy="4114800"/>
          </a:xfrm>
        </p:spPr>
        <p:txBody>
          <a:bodyPr/>
          <a:lstStyle>
            <a:lvl1pPr marL="0" indent="0">
              <a:buNone/>
              <a:defRPr/>
            </a:lvl1pPr>
          </a:lstStyle>
          <a:p>
            <a:pPr lvl="0"/>
            <a:r>
              <a:rPr lang="en-US" dirty="0"/>
              <a:t>Click an icon to insert table, chart, SmartArt graphic, picture, or media clip</a:t>
            </a:r>
          </a:p>
        </p:txBody>
      </p:sp>
    </p:spTree>
    <p:extLst>
      <p:ext uri="{BB962C8B-B14F-4D97-AF65-F5344CB8AC3E}">
        <p14:creationId xmlns:p14="http://schemas.microsoft.com/office/powerpoint/2010/main" val="30637494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edia No 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3861BFF-92AD-4B19-9909-DA3357BA777B}" type="slidenum">
              <a:rPr lang="en-US" smtClean="0"/>
              <a:pPr>
                <a:defRPr/>
              </a:pPr>
              <a:t>‹#›</a:t>
            </a:fld>
            <a:endParaRPr lang="en-US" dirty="0"/>
          </a:p>
        </p:txBody>
      </p:sp>
      <p:sp>
        <p:nvSpPr>
          <p:cNvPr id="4" name="Content Placeholder 4"/>
          <p:cNvSpPr>
            <a:spLocks noGrp="1"/>
          </p:cNvSpPr>
          <p:nvPr>
            <p:ph sz="quarter" idx="11" hasCustomPrompt="1"/>
          </p:nvPr>
        </p:nvSpPr>
        <p:spPr>
          <a:xfrm>
            <a:off x="457200" y="274319"/>
            <a:ext cx="8229600" cy="5943600"/>
          </a:xfrm>
        </p:spPr>
        <p:txBody>
          <a:bodyPr/>
          <a:lstStyle>
            <a:lvl1pPr marL="0" indent="0">
              <a:buNone/>
              <a:defRPr/>
            </a:lvl1pPr>
          </a:lstStyle>
          <a:p>
            <a:pPr lvl="0"/>
            <a:r>
              <a:rPr lang="en-US" dirty="0"/>
              <a:t>Click an icon to insert table, chart, SmartArt graphic, picture, or media clip</a:t>
            </a:r>
          </a:p>
        </p:txBody>
      </p:sp>
    </p:spTree>
    <p:extLst>
      <p:ext uri="{BB962C8B-B14F-4D97-AF65-F5344CB8AC3E}">
        <p14:creationId xmlns:p14="http://schemas.microsoft.com/office/powerpoint/2010/main" val="31503982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946749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67390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56906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unga" panose="020B0502040204020203" pitchFamily="34" charset="0"/>
                <a:cs typeface="Tunga"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p:txBody>
          <a:bodyPr/>
          <a:lstStyle>
            <a:lvl1pPr>
              <a:defRPr/>
            </a:lvl1pPr>
          </a:lstStyle>
          <a:p>
            <a:pPr>
              <a:defRPr/>
            </a:pPr>
            <a:fld id="{BA05B184-A062-4D13-B25A-EF498B63B003}" type="slidenum">
              <a:rPr lang="en-US"/>
              <a:pPr>
                <a:defRPr/>
              </a:pPr>
              <a:t>‹#›</a:t>
            </a:fld>
            <a:endParaRPr lang="en-US" dirty="0"/>
          </a:p>
        </p:txBody>
      </p:sp>
    </p:spTree>
    <p:extLst>
      <p:ext uri="{BB962C8B-B14F-4D97-AF65-F5344CB8AC3E}">
        <p14:creationId xmlns:p14="http://schemas.microsoft.com/office/powerpoint/2010/main" val="254822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sto M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p:nvPr>
        </p:nvSpPr>
        <p:spPr>
          <a:xfrm>
            <a:off x="1143000" y="609600"/>
            <a:ext cx="7543800" cy="1143000"/>
          </a:xfrm>
        </p:spPr>
        <p:txBody>
          <a:bodyPr/>
          <a:lstStyle>
            <a:lvl1pPr>
              <a:defRPr sz="4400">
                <a:latin typeface="Tunga" panose="020B0502040204020203" pitchFamily="34" charset="0"/>
                <a:cs typeface="Tunga" panose="020B0502040204020203" pitchFamily="34" charset="0"/>
              </a:defRPr>
            </a:lvl1pPr>
          </a:lstStyle>
          <a:p>
            <a:r>
              <a:rPr lang="en-US" dirty="0"/>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ED57BF76-1942-4EFE-AA29-82442E406BAE}" type="slidenum">
              <a:rPr lang="en-US"/>
              <a:pPr>
                <a:defRPr/>
              </a:pPr>
              <a:t>‹#›</a:t>
            </a:fld>
            <a:endParaRPr lang="en-US" dirty="0"/>
          </a:p>
        </p:txBody>
      </p:sp>
    </p:spTree>
    <p:extLst>
      <p:ext uri="{BB962C8B-B14F-4D97-AF65-F5344CB8AC3E}">
        <p14:creationId xmlns:p14="http://schemas.microsoft.com/office/powerpoint/2010/main" val="1264372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12"/>
          </p:nvPr>
        </p:nvSpPr>
        <p:spPr/>
        <p:txBody>
          <a:bodyPr/>
          <a:lstStyle>
            <a:lvl1pPr>
              <a:defRPr/>
            </a:lvl1pPr>
          </a:lstStyle>
          <a:p>
            <a:pPr>
              <a:defRPr/>
            </a:pPr>
            <a:fld id="{185C8A41-98A0-491F-91E6-F99F7C0BFB2F}" type="slidenum">
              <a:rPr lang="en-US"/>
              <a:pPr>
                <a:defRPr/>
              </a:pPr>
              <a:t>‹#›</a:t>
            </a:fld>
            <a:endParaRPr lang="en-US" dirty="0"/>
          </a:p>
        </p:txBody>
      </p:sp>
    </p:spTree>
    <p:extLst>
      <p:ext uri="{BB962C8B-B14F-4D97-AF65-F5344CB8AC3E}">
        <p14:creationId xmlns:p14="http://schemas.microsoft.com/office/powerpoint/2010/main" val="121955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E5043F-A88E-4919-9C29-BF20CB587C61}" type="slidenum">
              <a:rPr lang="en-US"/>
              <a:pPr>
                <a:defRPr/>
              </a:pPr>
              <a:t>‹#›</a:t>
            </a:fld>
            <a:endParaRPr lang="en-US" dirty="0"/>
          </a:p>
        </p:txBody>
      </p:sp>
    </p:spTree>
    <p:extLst>
      <p:ext uri="{BB962C8B-B14F-4D97-AF65-F5344CB8AC3E}">
        <p14:creationId xmlns:p14="http://schemas.microsoft.com/office/powerpoint/2010/main" val="346118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2"/>
          </p:nvPr>
        </p:nvSpPr>
        <p:spPr/>
        <p:txBody>
          <a:bodyPr/>
          <a:lstStyle>
            <a:lvl1pPr>
              <a:defRPr/>
            </a:lvl1pPr>
          </a:lstStyle>
          <a:p>
            <a:pPr>
              <a:defRPr/>
            </a:pPr>
            <a:fld id="{968B637B-4BBF-4421-A6CE-57761E642D83}" type="slidenum">
              <a:rPr lang="en-US"/>
              <a:pPr>
                <a:defRPr/>
              </a:pPr>
              <a:t>‹#›</a:t>
            </a:fld>
            <a:endParaRPr lang="en-US" dirty="0"/>
          </a:p>
        </p:txBody>
      </p:sp>
    </p:spTree>
    <p:extLst>
      <p:ext uri="{BB962C8B-B14F-4D97-AF65-F5344CB8AC3E}">
        <p14:creationId xmlns:p14="http://schemas.microsoft.com/office/powerpoint/2010/main" val="124894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Slide Title</a:t>
            </a:r>
          </a:p>
        </p:txBody>
      </p:sp>
      <p:sp>
        <p:nvSpPr>
          <p:cNvPr id="4" name="Content Placeholder 3"/>
          <p:cNvSpPr>
            <a:spLocks noGrp="1"/>
          </p:cNvSpPr>
          <p:nvPr>
            <p:ph sz="quarter" idx="10" hasCustomPrompt="1"/>
          </p:nvPr>
        </p:nvSpPr>
        <p:spPr>
          <a:xfrm>
            <a:off x="457200" y="1709928"/>
            <a:ext cx="8229600" cy="4572000"/>
          </a:xfrm>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410883950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6487" y="533400"/>
            <a:ext cx="3008313" cy="9906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114800" y="533400"/>
            <a:ext cx="457200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6487"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8B5B03-9CA8-4AA0-BC83-D95F222CFE9C}" type="slidenum">
              <a:rPr lang="en-US"/>
              <a:pPr>
                <a:defRPr/>
              </a:pPr>
              <a:t>‹#›</a:t>
            </a:fld>
            <a:endParaRPr lang="en-US" dirty="0"/>
          </a:p>
        </p:txBody>
      </p:sp>
    </p:spTree>
    <p:extLst>
      <p:ext uri="{BB962C8B-B14F-4D97-AF65-F5344CB8AC3E}">
        <p14:creationId xmlns:p14="http://schemas.microsoft.com/office/powerpoint/2010/main" val="4162093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24992A6E-78CD-4568-91EB-87CA3A69EEF1}" type="slidenum">
              <a:rPr lang="en-US"/>
              <a:pPr>
                <a:defRPr/>
              </a:pPr>
              <a:t>‹#›</a:t>
            </a:fld>
            <a:endParaRPr lang="en-US" dirty="0"/>
          </a:p>
        </p:txBody>
      </p:sp>
    </p:spTree>
    <p:extLst>
      <p:ext uri="{BB962C8B-B14F-4D97-AF65-F5344CB8AC3E}">
        <p14:creationId xmlns:p14="http://schemas.microsoft.com/office/powerpoint/2010/main" val="4245835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33"/>
            <a:ext cx="8229600" cy="1005635"/>
          </a:xfrm>
        </p:spPr>
        <p:txBody>
          <a:bodyPr anchor="b">
            <a:normAutofit/>
          </a:bodyPr>
          <a:lstStyle>
            <a:lvl1pPr>
              <a:defRPr sz="2400" b="1">
                <a:solidFill>
                  <a:srgbClr val="00788A"/>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357795"/>
            <a:ext cx="8229600" cy="4291197"/>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5803961"/>
            <a:ext cx="6400800" cy="858099"/>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1" y="6023492"/>
            <a:ext cx="890337" cy="689872"/>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6336269"/>
            <a:ext cx="367408" cy="276999"/>
          </a:xfrm>
          <a:prstGeom prst="rect">
            <a:avLst/>
          </a:prstGeom>
          <a:noFill/>
        </p:spPr>
        <p:txBody>
          <a:bodyPr wrap="none" rtlCol="0">
            <a:spAutoFit/>
          </a:bodyPr>
          <a:lstStyle/>
          <a:p>
            <a:fld id="{69FE1C53-EC00-467A-90D0-1E634E0048C1}" type="slidenum">
              <a:rPr lang="en-US" sz="1200" smtClean="0"/>
              <a:t>‹#›</a:t>
            </a:fld>
            <a:endParaRPr lang="en-US" sz="1200" dirty="0"/>
          </a:p>
        </p:txBody>
      </p:sp>
    </p:spTree>
    <p:extLst>
      <p:ext uri="{BB962C8B-B14F-4D97-AF65-F5344CB8AC3E}">
        <p14:creationId xmlns:p14="http://schemas.microsoft.com/office/powerpoint/2010/main" val="299230698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714375" y="1939108"/>
            <a:ext cx="7764608"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723018" y="879064"/>
            <a:ext cx="3706108" cy="610863"/>
          </a:xfrm>
          <a:prstGeom prst="rect">
            <a:avLst/>
          </a:prstGeom>
        </p:spPr>
        <p:txBody>
          <a:bodyPr lIns="0" tIns="0" rIns="0" bIns="0" anchor="b" anchorCtr="0">
            <a:normAutofit/>
          </a:bodyPr>
          <a:lstStyle>
            <a:lvl1pPr>
              <a:defRPr sz="3300" b="1" i="0">
                <a:solidFill>
                  <a:schemeClr val="bg1"/>
                </a:solidFill>
                <a:latin typeface="+mj-lt"/>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71012B1-809A-45CE-9FED-46D08DC8C42B}"/>
              </a:ext>
            </a:extLst>
          </p:cNvPr>
          <p:cNvSpPr>
            <a:spLocks noGrp="1"/>
          </p:cNvSpPr>
          <p:nvPr>
            <p:ph type="dt" sz="half" idx="11"/>
          </p:nvPr>
        </p:nvSpPr>
        <p:spPr/>
        <p:txBody>
          <a:bodyPr/>
          <a:lstStyle/>
          <a:p>
            <a:fld id="{6FCA8E82-58CD-E045-8B98-B7A85B79B752}" type="datetime4">
              <a:rPr lang="en-US" smtClean="0"/>
              <a:pPr/>
              <a:t>May 2, 2024</a:t>
            </a:fld>
            <a:endParaRPr lang="en-US" dirty="0">
              <a:latin typeface="+mn-lt"/>
            </a:endParaRPr>
          </a:p>
        </p:txBody>
      </p:sp>
      <p:sp>
        <p:nvSpPr>
          <p:cNvPr id="3" name="Footer Placeholder 2">
            <a:extLst>
              <a:ext uri="{FF2B5EF4-FFF2-40B4-BE49-F238E27FC236}">
                <a16:creationId xmlns:a16="http://schemas.microsoft.com/office/drawing/2014/main" id="{3FB6FA27-6601-4107-A3C9-808CB4430246}"/>
              </a:ext>
            </a:extLst>
          </p:cNvPr>
          <p:cNvSpPr>
            <a:spLocks noGrp="1"/>
          </p:cNvSpPr>
          <p:nvPr>
            <p:ph type="ftr" sz="quarter" idx="12"/>
          </p:nvPr>
        </p:nvSpPr>
        <p:spPr/>
        <p:txBody>
          <a:bodyPr/>
          <a:lstStyle/>
          <a:p>
            <a:r>
              <a:rPr lang="en-US"/>
              <a:t>Annual Review</a:t>
            </a:r>
            <a:endParaRPr lang="en-US" b="0"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38346618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Slide Title</a:t>
            </a:r>
          </a:p>
        </p:txBody>
      </p:sp>
      <p:sp>
        <p:nvSpPr>
          <p:cNvPr id="3" name="Content Placeholder 2"/>
          <p:cNvSpPr>
            <a:spLocks noGrp="1"/>
          </p:cNvSpPr>
          <p:nvPr>
            <p:ph idx="1" hasCustomPrompt="1"/>
          </p:nvPr>
        </p:nvSpPr>
        <p:spPr/>
        <p:txBody>
          <a:body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402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Break">
    <p:bg>
      <p:bgPr>
        <a:gradFill>
          <a:gsLst>
            <a:gs pos="0">
              <a:srgbClr val="FCFCFC"/>
            </a:gs>
            <a:gs pos="100000">
              <a:srgbClr val="A0A0A0"/>
            </a:gs>
          </a:gsLst>
          <a:path path="circle">
            <a:fillToRect l="15000" t="50000" r="85000" b="60000"/>
          </a:path>
        </a:gradFill>
        <a:effectLst/>
      </p:bgPr>
    </p:bg>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rgbClr val="003D78"/>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152400" y="1549400"/>
            <a:ext cx="7498080" cy="4114800"/>
          </a:xfrm>
          <a:prstGeom prst="rect">
            <a:avLst/>
          </a:prstGeom>
          <a:solidFill>
            <a:srgbClr val="003D78"/>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1"/>
          <p:cNvSpPr>
            <a:spLocks noGrp="1"/>
          </p:cNvSpPr>
          <p:nvPr>
            <p:ph type="ctrTitle" hasCustomPrompt="1"/>
          </p:nvPr>
        </p:nvSpPr>
        <p:spPr>
          <a:xfrm>
            <a:off x="228600" y="1752600"/>
            <a:ext cx="6949440" cy="2286000"/>
          </a:xfrm>
        </p:spPr>
        <p:txBody>
          <a:bodyPr anchor="b">
            <a:normAutofit/>
          </a:bodyPr>
          <a:lstStyle>
            <a:lvl1pPr algn="l">
              <a:defRPr sz="4000" b="0" cap="none" spc="40" baseline="0">
                <a:ln w="13335" cmpd="sng">
                  <a:noFill/>
                  <a:prstDash val="solid"/>
                </a:ln>
                <a:solidFill>
                  <a:schemeClr val="accent6">
                    <a:tint val="1000"/>
                  </a:schemeClr>
                </a:solidFill>
                <a:effectLst/>
                <a:latin typeface="+mn-lt"/>
              </a:defRPr>
            </a:lvl1pPr>
          </a:lstStyle>
          <a:p>
            <a:r>
              <a:rPr lang="en-US" dirty="0"/>
              <a:t>Section Title</a:t>
            </a:r>
          </a:p>
        </p:txBody>
      </p:sp>
      <p:sp>
        <p:nvSpPr>
          <p:cNvPr id="3" name="Subtitle 2"/>
          <p:cNvSpPr>
            <a:spLocks noGrp="1"/>
          </p:cNvSpPr>
          <p:nvPr>
            <p:ph type="subTitle" idx="1" hasCustomPrompt="1"/>
          </p:nvPr>
        </p:nvSpPr>
        <p:spPr>
          <a:xfrm>
            <a:off x="228600" y="4038600"/>
            <a:ext cx="6949440" cy="1463040"/>
          </a:xfrm>
        </p:spPr>
        <p:txBody>
          <a:bodyPr anchor="b">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4" name="Rectangle 3"/>
          <p:cNvSpPr/>
          <p:nvPr/>
        </p:nvSpPr>
        <p:spPr>
          <a:xfrm>
            <a:off x="-152400" y="1686560"/>
            <a:ext cx="7360920" cy="3840480"/>
          </a:xfrm>
          <a:prstGeom prst="rect">
            <a:avLst/>
          </a:prstGeom>
          <a:noFill/>
          <a:ln w="28575">
            <a:solidFill>
              <a:srgbClr val="B0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55918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7799"/>
            <a:ext cx="82296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457200" y="1709928"/>
            <a:ext cx="402336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7" name="Content Placeholder 5"/>
          <p:cNvSpPr>
            <a:spLocks noGrp="1"/>
          </p:cNvSpPr>
          <p:nvPr>
            <p:ph sz="quarter" idx="11" hasCustomPrompt="1"/>
          </p:nvPr>
        </p:nvSpPr>
        <p:spPr>
          <a:xfrm>
            <a:off x="4663440" y="1709928"/>
            <a:ext cx="402336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268562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7799"/>
            <a:ext cx="82296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457200" y="1709928"/>
            <a:ext cx="274320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or type with bullets</a:t>
            </a:r>
          </a:p>
          <a:p>
            <a:pPr lvl="1"/>
            <a:r>
              <a:rPr lang="en-US" dirty="0"/>
              <a:t>Second level</a:t>
            </a:r>
          </a:p>
        </p:txBody>
      </p:sp>
      <p:sp>
        <p:nvSpPr>
          <p:cNvPr id="7" name="Content Placeholder 5"/>
          <p:cNvSpPr>
            <a:spLocks noGrp="1"/>
          </p:cNvSpPr>
          <p:nvPr>
            <p:ph sz="quarter" idx="11" hasCustomPrompt="1"/>
          </p:nvPr>
        </p:nvSpPr>
        <p:spPr>
          <a:xfrm>
            <a:off x="3200400" y="1709928"/>
            <a:ext cx="5486400" cy="4572000"/>
          </a:xfrm>
        </p:spPr>
        <p:txBody>
          <a:bodyPr/>
          <a:lstStyle>
            <a:lvl1pPr marL="0" indent="0">
              <a:buNone/>
              <a:defRPr sz="2800"/>
            </a:lvl1pPr>
            <a:lvl2pPr>
              <a:defRPr sz="2400"/>
            </a:lvl2pPr>
            <a:lvl3pPr>
              <a:defRPr sz="2000"/>
            </a:lvl3pPr>
            <a:lvl4pPr>
              <a:defRPr sz="1800"/>
            </a:lvl4pPr>
            <a:lvl5pPr>
              <a:defRPr sz="1800"/>
            </a:lvl5pPr>
          </a:lstStyle>
          <a:p>
            <a:pPr lvl="0"/>
            <a:r>
              <a:rPr lang="en-US" dirty="0"/>
              <a:t>Click an icon to insert table, chart, SmartArt graphic, picture, or media clip</a:t>
            </a:r>
          </a:p>
        </p:txBody>
      </p:sp>
      <p:sp>
        <p:nvSpPr>
          <p:cNvPr id="8"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109557144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7799"/>
            <a:ext cx="8229600" cy="1524000"/>
          </a:xfrm>
        </p:spPr>
        <p:txBody>
          <a:bodyPr/>
          <a:lstStyle>
            <a:lvl1pPr>
              <a:defRPr/>
            </a:lvl1pPr>
          </a:lstStyle>
          <a:p>
            <a:r>
              <a:rPr lang="en-US" dirty="0"/>
              <a:t>Click to Add Slide Title</a:t>
            </a:r>
          </a:p>
        </p:txBody>
      </p:sp>
      <p:sp>
        <p:nvSpPr>
          <p:cNvPr id="6" name="Content Placeholder 5"/>
          <p:cNvSpPr>
            <a:spLocks noGrp="1"/>
          </p:cNvSpPr>
          <p:nvPr>
            <p:ph sz="quarter" idx="10" hasCustomPrompt="1"/>
          </p:nvPr>
        </p:nvSpPr>
        <p:spPr>
          <a:xfrm>
            <a:off x="5943600" y="1709928"/>
            <a:ext cx="2743200" cy="4572000"/>
          </a:xfrm>
        </p:spPr>
        <p:txBody>
          <a:bodyPr/>
          <a:lstStyle>
            <a:lvl1pPr>
              <a:defRPr sz="2800"/>
            </a:lvl1pPr>
            <a:lvl2pPr>
              <a:defRPr sz="2400"/>
            </a:lvl2pPr>
            <a:lvl3pPr>
              <a:defRPr sz="2000"/>
            </a:lvl3pPr>
            <a:lvl4pPr>
              <a:defRPr sz="1800"/>
            </a:lvl4pPr>
            <a:lvl5pPr>
              <a:defRPr sz="1800"/>
            </a:lvl5pPr>
          </a:lstStyle>
          <a:p>
            <a:pPr lvl="0"/>
            <a:r>
              <a:rPr lang="en-US" dirty="0"/>
              <a:t>Options: Type without bullets (turn off bullets in Paragraph section of Home tab) or type with bullets</a:t>
            </a:r>
          </a:p>
          <a:p>
            <a:pPr lvl="1"/>
            <a:r>
              <a:rPr lang="en-US" dirty="0"/>
              <a:t>Second level</a:t>
            </a:r>
          </a:p>
        </p:txBody>
      </p:sp>
      <p:sp>
        <p:nvSpPr>
          <p:cNvPr id="7" name="Content Placeholder 5"/>
          <p:cNvSpPr>
            <a:spLocks noGrp="1"/>
          </p:cNvSpPr>
          <p:nvPr>
            <p:ph sz="quarter" idx="11" hasCustomPrompt="1"/>
          </p:nvPr>
        </p:nvSpPr>
        <p:spPr>
          <a:xfrm>
            <a:off x="457200" y="1709928"/>
            <a:ext cx="5486400" cy="4572000"/>
          </a:xfrm>
        </p:spPr>
        <p:txBody>
          <a:bodyPr/>
          <a:lstStyle>
            <a:lvl1pPr marL="0" indent="0">
              <a:buNone/>
              <a:defRPr sz="2800"/>
            </a:lvl1pPr>
            <a:lvl2pPr>
              <a:defRPr sz="2400"/>
            </a:lvl2pPr>
            <a:lvl3pPr>
              <a:defRPr sz="2000"/>
            </a:lvl3pPr>
            <a:lvl4pPr>
              <a:defRPr sz="1800"/>
            </a:lvl4pPr>
            <a:lvl5pPr>
              <a:defRPr sz="1800"/>
            </a:lvl5pPr>
          </a:lstStyle>
          <a:p>
            <a:pPr lvl="0"/>
            <a:r>
              <a:rPr lang="en-US" dirty="0"/>
              <a:t>Click an icon to insert table, chart, SmartArt graphic, picture, or media clip</a:t>
            </a:r>
          </a:p>
        </p:txBody>
      </p:sp>
      <p:sp>
        <p:nvSpPr>
          <p:cNvPr id="8"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24834582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7799"/>
            <a:ext cx="8229600" cy="1524000"/>
          </a:xfrm>
        </p:spPr>
        <p:txBody>
          <a:bodyPr/>
          <a:lstStyle>
            <a:lvl1pPr>
              <a:defRPr>
                <a:solidFill>
                  <a:srgbClr val="003D78"/>
                </a:solidFill>
              </a:defRPr>
            </a:lvl1pPr>
          </a:lstStyle>
          <a:p>
            <a:r>
              <a:rPr lang="en-US" dirty="0"/>
              <a:t>Click to Add Slide Title</a:t>
            </a:r>
          </a:p>
        </p:txBody>
      </p:sp>
      <p:sp>
        <p:nvSpPr>
          <p:cNvPr id="3" name="Text Placeholder 2"/>
          <p:cNvSpPr>
            <a:spLocks noGrp="1"/>
          </p:cNvSpPr>
          <p:nvPr>
            <p:ph type="body" idx="1" hasCustomPrompt="1"/>
          </p:nvPr>
        </p:nvSpPr>
        <p:spPr>
          <a:xfrm>
            <a:off x="457200" y="1706880"/>
            <a:ext cx="402336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2" name="Text Placeholder 2"/>
          <p:cNvSpPr>
            <a:spLocks noGrp="1"/>
          </p:cNvSpPr>
          <p:nvPr>
            <p:ph type="body" idx="14" hasCustomPrompt="1"/>
          </p:nvPr>
        </p:nvSpPr>
        <p:spPr>
          <a:xfrm>
            <a:off x="4663440" y="1706880"/>
            <a:ext cx="402336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Content Placeholder 3"/>
          <p:cNvSpPr>
            <a:spLocks noGrp="1"/>
          </p:cNvSpPr>
          <p:nvPr>
            <p:ph sz="half" idx="2" hasCustomPrompt="1"/>
          </p:nvPr>
        </p:nvSpPr>
        <p:spPr>
          <a:xfrm>
            <a:off x="457198" y="2628519"/>
            <a:ext cx="4023360" cy="3653409"/>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1" name="Content Placeholder 5"/>
          <p:cNvSpPr>
            <a:spLocks noGrp="1"/>
          </p:cNvSpPr>
          <p:nvPr>
            <p:ph sz="quarter" idx="15" hasCustomPrompt="1"/>
          </p:nvPr>
        </p:nvSpPr>
        <p:spPr>
          <a:xfrm>
            <a:off x="4663440" y="2624328"/>
            <a:ext cx="4023360" cy="3657600"/>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6924542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7799"/>
            <a:ext cx="8229600" cy="1524000"/>
          </a:xfrm>
        </p:spPr>
        <p:txBody>
          <a:bodyPr/>
          <a:lstStyle>
            <a:lvl1pPr>
              <a:defRPr>
                <a:solidFill>
                  <a:srgbClr val="003D78"/>
                </a:solidFill>
              </a:defRPr>
            </a:lvl1pPr>
          </a:lstStyle>
          <a:p>
            <a:r>
              <a:rPr lang="en-US" dirty="0"/>
              <a:t>Click to Add Slide Title</a:t>
            </a:r>
          </a:p>
        </p:txBody>
      </p:sp>
      <p:sp>
        <p:nvSpPr>
          <p:cNvPr id="3" name="Text Placeholder 2"/>
          <p:cNvSpPr>
            <a:spLocks noGrp="1"/>
          </p:cNvSpPr>
          <p:nvPr>
            <p:ph type="body" idx="1" hasCustomPrompt="1"/>
          </p:nvPr>
        </p:nvSpPr>
        <p:spPr>
          <a:xfrm>
            <a:off x="457200" y="1706880"/>
            <a:ext cx="8229600" cy="914400"/>
          </a:xfrm>
          <a:noFill/>
        </p:spPr>
        <p:txBody>
          <a:bodyPr anchor="ctr">
            <a:noAutofit/>
          </a:bodyPr>
          <a:lstStyle>
            <a:lvl1pPr marL="0" indent="0" algn="l">
              <a:spcBef>
                <a:spcPts val="0"/>
              </a:spcBef>
              <a:buNone/>
              <a:defRPr sz="2600" b="0">
                <a:solidFill>
                  <a:srgbClr val="003D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0" name="Content Placeholder 3"/>
          <p:cNvSpPr>
            <a:spLocks noGrp="1"/>
          </p:cNvSpPr>
          <p:nvPr>
            <p:ph sz="half" idx="2" hasCustomPrompt="1"/>
          </p:nvPr>
        </p:nvSpPr>
        <p:spPr>
          <a:xfrm>
            <a:off x="457198" y="2628519"/>
            <a:ext cx="4023360" cy="3653409"/>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11" name="Content Placeholder 5"/>
          <p:cNvSpPr>
            <a:spLocks noGrp="1"/>
          </p:cNvSpPr>
          <p:nvPr>
            <p:ph sz="quarter" idx="15" hasCustomPrompt="1"/>
          </p:nvPr>
        </p:nvSpPr>
        <p:spPr>
          <a:xfrm>
            <a:off x="4663440" y="2624328"/>
            <a:ext cx="4023360" cy="3657600"/>
          </a:xfrm>
          <a:prstGeom prst="rect">
            <a:avLst/>
          </a:prstGeom>
        </p:spPr>
        <p:txBody>
          <a:bodyPr/>
          <a:lstStyle>
            <a:lvl1pPr>
              <a:defRPr sz="26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Options: Type without bullets (turn off bullets in Paragraph section of Home tab), type with bullets, or click an icon to insert table, chart, SmartArt graphic, picture, or media clip</a:t>
            </a:r>
          </a:p>
          <a:p>
            <a:pPr lvl="1"/>
            <a:r>
              <a:rPr lang="en-US" dirty="0"/>
              <a:t>Second level</a:t>
            </a:r>
          </a:p>
        </p:txBody>
      </p:sp>
      <p:sp>
        <p:nvSpPr>
          <p:cNvPr id="8"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33499744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2" y="182880"/>
            <a:ext cx="3008313" cy="1162051"/>
          </a:xfrm>
        </p:spPr>
        <p:txBody>
          <a:bodyPr anchor="b">
            <a:normAutofit/>
          </a:bodyPr>
          <a:lstStyle>
            <a:lvl1pPr algn="l">
              <a:defRPr sz="2400" b="1" baseline="0"/>
            </a:lvl1pPr>
          </a:lstStyle>
          <a:p>
            <a:r>
              <a:rPr lang="en-US" dirty="0"/>
              <a:t>Click to Add Slide Title</a:t>
            </a:r>
          </a:p>
        </p:txBody>
      </p:sp>
      <p:sp>
        <p:nvSpPr>
          <p:cNvPr id="8" name="Content Placeholder 2"/>
          <p:cNvSpPr>
            <a:spLocks noGrp="1"/>
          </p:cNvSpPr>
          <p:nvPr>
            <p:ph idx="1" hasCustomPrompt="1"/>
          </p:nvPr>
        </p:nvSpPr>
        <p:spPr>
          <a:xfrm>
            <a:off x="3474720" y="182880"/>
            <a:ext cx="5212080" cy="6094095"/>
          </a:xfrm>
        </p:spPr>
        <p:txBody>
          <a:bodyPr/>
          <a:lstStyle>
            <a:lvl1pPr marL="0" indent="0">
              <a:buNone/>
              <a:defRPr sz="2800"/>
            </a:lvl1pPr>
            <a:lvl2pPr marL="230187" indent="0">
              <a:buNone/>
              <a:defRPr sz="2400"/>
            </a:lvl2pPr>
            <a:lvl3pPr marL="457200" indent="0">
              <a:buNone/>
              <a:defRPr sz="2000"/>
            </a:lvl3pPr>
            <a:lvl4pPr marL="690563" indent="0">
              <a:buNone/>
              <a:defRPr sz="1800"/>
            </a:lvl4pPr>
            <a:lvl5pPr marL="914400" indent="0">
              <a:buNone/>
              <a:defRPr sz="1800"/>
            </a:lvl5pPr>
            <a:lvl6pPr>
              <a:defRPr sz="2000"/>
            </a:lvl6pPr>
            <a:lvl7pPr>
              <a:defRPr sz="2000"/>
            </a:lvl7pPr>
            <a:lvl8pPr>
              <a:defRPr sz="2000"/>
            </a:lvl8pPr>
            <a:lvl9pPr>
              <a:defRPr sz="2000"/>
            </a:lvl9pPr>
          </a:lstStyle>
          <a:p>
            <a:pPr lvl="0"/>
            <a:r>
              <a:rPr lang="en-US" dirty="0"/>
              <a:t>Click an icon to insert table, chart, SmartArt graphic, picture, or media clip</a:t>
            </a:r>
          </a:p>
        </p:txBody>
      </p:sp>
      <p:sp>
        <p:nvSpPr>
          <p:cNvPr id="9" name="Text Placeholder 3"/>
          <p:cNvSpPr>
            <a:spLocks noGrp="1"/>
          </p:cNvSpPr>
          <p:nvPr>
            <p:ph type="body" sz="half" idx="2" hasCustomPrompt="1"/>
          </p:nvPr>
        </p:nvSpPr>
        <p:spPr>
          <a:xfrm>
            <a:off x="457202" y="1356359"/>
            <a:ext cx="3008313" cy="4920615"/>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text</a:t>
            </a:r>
          </a:p>
        </p:txBody>
      </p:sp>
      <p:sp>
        <p:nvSpPr>
          <p:cNvPr id="6" name="Slide Number Placeholder 5"/>
          <p:cNvSpPr>
            <a:spLocks noGrp="1"/>
          </p:cNvSpPr>
          <p:nvPr>
            <p:ph type="sldNum" sz="quarter" idx="4"/>
          </p:nvPr>
        </p:nvSpPr>
        <p:spPr>
          <a:xfrm>
            <a:off x="6553200" y="6411326"/>
            <a:ext cx="2133600" cy="365125"/>
          </a:xfrm>
          <a:prstGeom prst="rect">
            <a:avLst/>
          </a:prstGeom>
        </p:spPr>
        <p:txBody>
          <a:bodyPr anchor="ctr"/>
          <a:lstStyle>
            <a:lvl1pPr algn="r">
              <a:defRPr sz="1400">
                <a:solidFill>
                  <a:schemeClr val="tx1"/>
                </a:solidFill>
                <a:latin typeface="+mn-lt"/>
              </a:defRPr>
            </a:lvl1pPr>
          </a:lstStyle>
          <a:p>
            <a:pPr>
              <a:defRPr/>
            </a:pPr>
            <a:fld id="{248B5B03-9CA8-4AA0-BC83-D95F222CFE9C}" type="slidenum">
              <a:rPr lang="en-US" smtClean="0"/>
              <a:pPr>
                <a:defRPr/>
              </a:pPr>
              <a:t>‹#›</a:t>
            </a:fld>
            <a:endParaRPr lang="en-US" dirty="0"/>
          </a:p>
        </p:txBody>
      </p:sp>
    </p:spTree>
    <p:extLst>
      <p:ext uri="{BB962C8B-B14F-4D97-AF65-F5344CB8AC3E}">
        <p14:creationId xmlns:p14="http://schemas.microsoft.com/office/powerpoint/2010/main" val="90405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799"/>
            <a:ext cx="8229600" cy="1524000"/>
          </a:xfrm>
          <a:prstGeom prst="rect">
            <a:avLst/>
          </a:prstGeom>
        </p:spPr>
        <p:txBody>
          <a:bodyPr vert="horz" lIns="91440" tIns="45720" rIns="91440" bIns="45720" rtlCol="0" anchor="ctr">
            <a:noAutofit/>
          </a:bodyPr>
          <a:lstStyle/>
          <a:p>
            <a:r>
              <a:rPr lang="en-US" dirty="0"/>
              <a:t>Click to Add Slide Title</a:t>
            </a:r>
          </a:p>
        </p:txBody>
      </p:sp>
      <p:sp>
        <p:nvSpPr>
          <p:cNvPr id="3" name="Text Placeholder 2"/>
          <p:cNvSpPr>
            <a:spLocks noGrp="1"/>
          </p:cNvSpPr>
          <p:nvPr>
            <p:ph type="body" idx="1"/>
          </p:nvPr>
        </p:nvSpPr>
        <p:spPr>
          <a:xfrm>
            <a:off x="457200" y="1709928"/>
            <a:ext cx="8229600" cy="4572000"/>
          </a:xfrm>
          <a:prstGeom prst="rect">
            <a:avLst/>
          </a:prstGeom>
        </p:spPr>
        <p:txBody>
          <a:bodyPr vert="horz" lIns="91440" tIns="45720" rIns="91440" bIns="45720" rtlCol="0">
            <a:noAutofit/>
          </a:bodyPr>
          <a:lstStyle/>
          <a:p>
            <a:pPr lvl="0"/>
            <a:r>
              <a:rPr lang="en-US" dirty="0"/>
              <a:t>Click to add 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p:nvSpPr>
        <p:spPr>
          <a:xfrm>
            <a:off x="-91440" y="6485755"/>
            <a:ext cx="9326880" cy="320040"/>
          </a:xfrm>
          <a:prstGeom prst="rect">
            <a:avLst/>
          </a:prstGeom>
          <a:solidFill>
            <a:srgbClr val="003D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6" name="TextBox 5"/>
          <p:cNvSpPr txBox="1"/>
          <p:nvPr/>
        </p:nvSpPr>
        <p:spPr>
          <a:xfrm>
            <a:off x="-76200" y="6554335"/>
            <a:ext cx="9296400" cy="182880"/>
          </a:xfrm>
          <a:prstGeom prst="rect">
            <a:avLst/>
          </a:prstGeom>
          <a:noFill/>
        </p:spPr>
        <p:txBody>
          <a:bodyPr wrap="square" rtlCol="0" anchor="ctr">
            <a:spAutoFit/>
          </a:bodyPr>
          <a:lstStyle/>
          <a:p>
            <a:pPr algn="ctr"/>
            <a:r>
              <a:rPr lang="en-US" sz="1400" dirty="0">
                <a:latin typeface="+mn-lt"/>
              </a:rPr>
              <a:t>To protect and promote the health and safety of the people of Wisconsin.</a:t>
            </a:r>
          </a:p>
        </p:txBody>
      </p:sp>
      <p:grpSp>
        <p:nvGrpSpPr>
          <p:cNvPr id="7" name="Group 6"/>
          <p:cNvGrpSpPr/>
          <p:nvPr/>
        </p:nvGrpSpPr>
        <p:grpSpPr>
          <a:xfrm>
            <a:off x="-91440" y="6516627"/>
            <a:ext cx="9326880" cy="258297"/>
            <a:chOff x="-91440" y="6429375"/>
            <a:chExt cx="9326880" cy="258297"/>
          </a:xfrm>
        </p:grpSpPr>
        <p:cxnSp>
          <p:nvCxnSpPr>
            <p:cNvPr id="5" name="Straight Connector 4"/>
            <p:cNvCxnSpPr/>
            <p:nvPr userDrawn="1"/>
          </p:nvCxnSpPr>
          <p:spPr>
            <a:xfrm>
              <a:off x="-91440" y="6429375"/>
              <a:ext cx="9326880" cy="1588"/>
            </a:xfrm>
            <a:prstGeom prst="line">
              <a:avLst/>
            </a:prstGeom>
            <a:ln w="19050">
              <a:solidFill>
                <a:srgbClr val="B0FA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91440" y="6686084"/>
              <a:ext cx="9326880" cy="1588"/>
            </a:xfrm>
            <a:prstGeom prst="line">
              <a:avLst/>
            </a:prstGeom>
            <a:ln w="19050">
              <a:solidFill>
                <a:srgbClr val="B0FAFF"/>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6553200" y="6463213"/>
            <a:ext cx="2133600" cy="365125"/>
          </a:xfrm>
          <a:prstGeom prst="rect">
            <a:avLst/>
          </a:prstGeom>
        </p:spPr>
        <p:txBody>
          <a:bodyPr anchor="ctr"/>
          <a:lstStyle>
            <a:lvl1pPr algn="r">
              <a:defRPr sz="1400">
                <a:solidFill>
                  <a:schemeClr val="tx1"/>
                </a:solidFill>
                <a:latin typeface="+mn-lt"/>
              </a:defRPr>
            </a:lvl1pPr>
          </a:lstStyle>
          <a:p>
            <a:pPr>
              <a:defRPr/>
            </a:pPr>
            <a:fld id="{43861BFF-92AD-4B19-9909-DA3357BA777B}" type="slidenum">
              <a:rPr lang="en-US" smtClean="0"/>
              <a:pPr>
                <a:defRPr/>
              </a:pPr>
              <a:t>‹#›</a:t>
            </a:fld>
            <a:endParaRPr lang="en-US" dirty="0"/>
          </a:p>
        </p:txBody>
      </p:sp>
    </p:spTree>
    <p:extLst>
      <p:ext uri="{BB962C8B-B14F-4D97-AF65-F5344CB8AC3E}">
        <p14:creationId xmlns:p14="http://schemas.microsoft.com/office/powerpoint/2010/main" val="163894094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6" r:id="rId13"/>
    <p:sldLayoutId id="2147483688" r:id="rId14"/>
    <p:sldLayoutId id="2147483691" r:id="rId15"/>
    <p:sldLayoutId id="2147483661" r:id="rId16"/>
    <p:sldLayoutId id="2147483663" r:id="rId17"/>
    <p:sldLayoutId id="2147483664" r:id="rId18"/>
    <p:sldLayoutId id="2147483666" r:id="rId19"/>
    <p:sldLayoutId id="2147483668" r:id="rId20"/>
    <p:sldLayoutId id="2147483669" r:id="rId21"/>
    <p:sldLayoutId id="2147483692" r:id="rId22"/>
    <p:sldLayoutId id="2147483693" r:id="rId23"/>
    <p:sldLayoutId id="2147483694" r:id="rId24"/>
  </p:sldLayoutIdLst>
  <p:hf hdr="0" ftr="0" dt="0"/>
  <p:txStyles>
    <p:titleStyle>
      <a:lvl1pPr algn="ctr" defTabSz="914400" rtl="0" eaLnBrk="1" latinLnBrk="0" hangingPunct="1">
        <a:spcBef>
          <a:spcPct val="0"/>
        </a:spcBef>
        <a:buNone/>
        <a:tabLst>
          <a:tab pos="3830638" algn="l"/>
        </a:tabLst>
        <a:defRPr sz="4000" b="0" kern="1200" cap="none" spc="50" baseline="0">
          <a:ln w="13335" cmpd="sng">
            <a:noFill/>
            <a:prstDash val="solid"/>
          </a:ln>
          <a:solidFill>
            <a:srgbClr val="013775"/>
          </a:solidFill>
          <a:effectLst/>
          <a:latin typeface="+mj-lt"/>
          <a:ea typeface="+mj-ea"/>
          <a:cs typeface="Arial" panose="020B0604020202020204" pitchFamily="34" charset="0"/>
        </a:defRPr>
      </a:lvl1pPr>
    </p:titleStyle>
    <p:bodyStyle>
      <a:lvl1pPr marL="228600" indent="-228600" algn="l" defTabSz="914400" rtl="0" eaLnBrk="1" latinLnBrk="0" hangingPunct="1">
        <a:spcBef>
          <a:spcPts val="300"/>
        </a:spcBef>
        <a:buClr>
          <a:srgbClr val="013775"/>
        </a:buClr>
        <a:buFont typeface="Arial" pitchFamily="34" charset="0"/>
        <a:buChar char="•"/>
        <a:defRPr sz="3000" kern="1200">
          <a:solidFill>
            <a:schemeClr val="bg1">
              <a:lumMod val="50000"/>
            </a:schemeClr>
          </a:solidFill>
          <a:latin typeface="+mn-lt"/>
          <a:ea typeface="+mn-ea"/>
          <a:cs typeface="+mn-cs"/>
        </a:defRPr>
      </a:lvl1pPr>
      <a:lvl2pPr marL="457200" indent="-228600" algn="l" defTabSz="914400" rtl="0" eaLnBrk="1" latinLnBrk="0" hangingPunct="1">
        <a:spcBef>
          <a:spcPts val="300"/>
        </a:spcBef>
        <a:buClr>
          <a:srgbClr val="013775"/>
        </a:buClr>
        <a:buSzPct val="95000"/>
        <a:buFont typeface="Candara" panose="020E0502030303020204" pitchFamily="34" charset="0"/>
        <a:buChar char="−"/>
        <a:defRPr sz="2800" kern="1200">
          <a:solidFill>
            <a:schemeClr val="bg1">
              <a:lumMod val="50000"/>
            </a:schemeClr>
          </a:solidFill>
          <a:latin typeface="+mn-lt"/>
          <a:ea typeface="+mn-ea"/>
          <a:cs typeface="+mn-cs"/>
        </a:defRPr>
      </a:lvl2pPr>
      <a:lvl3pPr marL="688975" indent="-231775" algn="l" defTabSz="914400" rtl="0" eaLnBrk="1" latinLnBrk="0" hangingPunct="1">
        <a:spcBef>
          <a:spcPts val="300"/>
        </a:spcBef>
        <a:buClr>
          <a:srgbClr val="013775"/>
        </a:buClr>
        <a:buSzPct val="85000"/>
        <a:buFont typeface="Wingdings" panose="05000000000000000000" pitchFamily="2" charset="2"/>
        <a:buChar char="§"/>
        <a:tabLst/>
        <a:defRPr sz="2400" kern="1200">
          <a:solidFill>
            <a:schemeClr val="bg1">
              <a:lumMod val="50000"/>
            </a:schemeClr>
          </a:solidFill>
          <a:latin typeface="+mn-lt"/>
          <a:ea typeface="+mn-ea"/>
          <a:cs typeface="+mn-cs"/>
        </a:defRPr>
      </a:lvl3pPr>
      <a:lvl4pPr marL="914400" indent="-225425" algn="l" defTabSz="914400" rtl="0" eaLnBrk="1" latinLnBrk="0" hangingPunct="1">
        <a:spcBef>
          <a:spcPts val="300"/>
        </a:spcBef>
        <a:buClr>
          <a:srgbClr val="013775"/>
        </a:buClr>
        <a:buFont typeface="Arial" pitchFamily="34" charset="0"/>
        <a:buChar char="•"/>
        <a:tabLst/>
        <a:defRPr sz="2200" kern="1200" baseline="0">
          <a:solidFill>
            <a:schemeClr val="bg1">
              <a:lumMod val="50000"/>
            </a:schemeClr>
          </a:solidFill>
          <a:latin typeface="+mn-lt"/>
          <a:ea typeface="+mn-ea"/>
          <a:cs typeface="+mn-cs"/>
        </a:defRPr>
      </a:lvl4pPr>
      <a:lvl5pPr marL="1144588" indent="-228600" algn="l" defTabSz="914400" rtl="0" eaLnBrk="1" latinLnBrk="0" hangingPunct="1">
        <a:spcBef>
          <a:spcPts val="300"/>
        </a:spcBef>
        <a:buClr>
          <a:srgbClr val="013775"/>
        </a:buClr>
        <a:buFont typeface="Segoe UI" panose="020B0502040204020203" pitchFamily="34" charset="0"/>
        <a:buChar char="‒"/>
        <a:defRPr sz="1800" kern="1200" baseline="0">
          <a:solidFill>
            <a:schemeClr val="bg1">
              <a:lumMod val="50000"/>
            </a:schemeClr>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8"/>
          <p:cNvSpPr txBox="1">
            <a:spLocks noChangeArrowheads="1"/>
          </p:cNvSpPr>
          <p:nvPr/>
        </p:nvSpPr>
        <p:spPr bwMode="auto">
          <a:xfrm>
            <a:off x="49037" y="2667000"/>
            <a:ext cx="9018763" cy="1569660"/>
          </a:xfrm>
          <a:prstGeom prst="rect">
            <a:avLst/>
          </a:prstGeom>
          <a:solidFill>
            <a:schemeClr val="bg1"/>
          </a:solidFill>
          <a:ln>
            <a:noFill/>
          </a:ln>
          <a:effectLst/>
        </p:spPr>
        <p:txBody>
          <a:bodyPr wrap="square">
            <a:spAutoFit/>
          </a:bodyPr>
          <a:lstStyle>
            <a:lvl1pPr>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algn="ctr"/>
            <a:r>
              <a:rPr lang="en-US" altLang="en-US" sz="3200" b="1" dirty="0">
                <a:latin typeface="Times New Roman" panose="02020603050405020304" pitchFamily="18" charset="0"/>
              </a:rPr>
              <a:t>Wisconsin Sexually Transmitted Infections (STIs) Surveillance Data</a:t>
            </a:r>
          </a:p>
          <a:p>
            <a:pPr algn="ctr"/>
            <a:r>
              <a:rPr lang="en-US" altLang="en-US" sz="3200" b="1" dirty="0">
                <a:latin typeface="Times New Roman" panose="02020603050405020304" pitchFamily="18" charset="0"/>
              </a:rPr>
              <a:t>Reported Cases in 2022</a:t>
            </a:r>
          </a:p>
        </p:txBody>
      </p:sp>
      <p:sp>
        <p:nvSpPr>
          <p:cNvPr id="3" name="Rectangle 1">
            <a:extLst>
              <a:ext uri="{FF2B5EF4-FFF2-40B4-BE49-F238E27FC236}">
                <a16:creationId xmlns:a16="http://schemas.microsoft.com/office/drawing/2014/main" id="{E7EC06BA-A9E1-437B-9C43-07B6BE31AEBF}"/>
              </a:ext>
            </a:extLst>
          </p:cNvPr>
          <p:cNvSpPr>
            <a:spLocks noChangeArrowheads="1"/>
          </p:cNvSpPr>
          <p:nvPr/>
        </p:nvSpPr>
        <p:spPr bwMode="auto">
          <a:xfrm>
            <a:off x="6756400" y="6218722"/>
            <a:ext cx="2235200" cy="63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endParaRPr lang="en-US" altLang="en-US" sz="711" b="1" dirty="0">
              <a:latin typeface="Arial" panose="020B0604020202020204" pitchFamily="34" charset="0"/>
            </a:endParaRPr>
          </a:p>
          <a:p>
            <a:pPr algn="r"/>
            <a:r>
              <a:rPr lang="en-US" altLang="en-US" sz="711" dirty="0">
                <a:latin typeface="Arial" panose="020B0604020202020204" pitchFamily="34" charset="0"/>
              </a:rPr>
              <a:t>Division of Public Health </a:t>
            </a:r>
          </a:p>
          <a:p>
            <a:pPr algn="r"/>
            <a:r>
              <a:rPr lang="en-US" altLang="en-US" sz="711" dirty="0">
                <a:latin typeface="Arial" panose="020B0604020202020204" pitchFamily="34" charset="0"/>
              </a:rPr>
              <a:t>Bureau of Communicable Diseases </a:t>
            </a:r>
          </a:p>
          <a:p>
            <a:pPr algn="r"/>
            <a:r>
              <a:rPr lang="en-US" altLang="en-US" sz="711" dirty="0">
                <a:latin typeface="Arial" panose="020B0604020202020204" pitchFamily="34" charset="0"/>
              </a:rPr>
              <a:t>STI Unit</a:t>
            </a:r>
          </a:p>
          <a:p>
            <a:pPr algn="r"/>
            <a:r>
              <a:rPr lang="en-US" altLang="en-US" sz="711">
                <a:latin typeface="Arial" panose="020B0604020202020204" pitchFamily="34" charset="0"/>
              </a:rPr>
              <a:t>P-00415 (07/2023</a:t>
            </a:r>
            <a:r>
              <a:rPr lang="en-US" altLang="en-US" sz="711" dirty="0">
                <a:latin typeface="Arial" panose="020B0604020202020204" pitchFamily="34" charset="0"/>
              </a:rPr>
              <a:t>)</a:t>
            </a:r>
          </a:p>
        </p:txBody>
      </p:sp>
    </p:spTree>
    <p:extLst>
      <p:ext uri="{BB962C8B-B14F-4D97-AF65-F5344CB8AC3E}">
        <p14:creationId xmlns:p14="http://schemas.microsoft.com/office/powerpoint/2010/main" val="297277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9683-1D47-466A-A607-328ACD701A35}"/>
              </a:ext>
            </a:extLst>
          </p:cNvPr>
          <p:cNvSpPr>
            <a:spLocks noGrp="1"/>
          </p:cNvSpPr>
          <p:nvPr>
            <p:ph type="title"/>
          </p:nvPr>
        </p:nvSpPr>
        <p:spPr>
          <a:xfrm>
            <a:off x="0" y="0"/>
            <a:ext cx="9144000" cy="1701799"/>
          </a:xfrm>
          <a:solidFill>
            <a:srgbClr val="0033A1"/>
          </a:solidFill>
        </p:spPr>
        <p:txBody>
          <a:bodyPr/>
          <a:lstStyle/>
          <a:p>
            <a:r>
              <a:rPr lang="en-US" altLang="en-US" sz="4000" b="1" dirty="0">
                <a:solidFill>
                  <a:schemeClr val="tx1"/>
                </a:solidFill>
                <a:latin typeface="Times New Roman" panose="02020603050405020304" pitchFamily="18" charset="0"/>
                <a:cs typeface="Times New Roman" panose="02020603050405020304" pitchFamily="18" charset="0"/>
              </a:rPr>
              <a:t>The number of reported STI cases have increased by 23% in Wisconsin from 2015 to 2022. </a:t>
            </a:r>
            <a:endParaRPr lang="en-US" dirty="0">
              <a:solidFill>
                <a:schemeClr val="tx1"/>
              </a:solidFill>
            </a:endParaRPr>
          </a:p>
        </p:txBody>
      </p:sp>
      <p:sp>
        <p:nvSpPr>
          <p:cNvPr id="4" name="Slide Number Placeholder 3">
            <a:extLst>
              <a:ext uri="{FF2B5EF4-FFF2-40B4-BE49-F238E27FC236}">
                <a16:creationId xmlns:a16="http://schemas.microsoft.com/office/drawing/2014/main" id="{B86FF6B7-1707-4ADB-BA78-9F5278D80184}"/>
              </a:ext>
            </a:extLst>
          </p:cNvPr>
          <p:cNvSpPr>
            <a:spLocks noGrp="1"/>
          </p:cNvSpPr>
          <p:nvPr>
            <p:ph type="sldNum" sz="quarter" idx="12"/>
          </p:nvPr>
        </p:nvSpPr>
        <p:spPr/>
        <p:txBody>
          <a:bodyPr/>
          <a:lstStyle/>
          <a:p>
            <a:pPr>
              <a:defRPr/>
            </a:pPr>
            <a:fld id="{BA05B184-A062-4D13-B25A-EF498B63B003}" type="slidenum">
              <a:rPr lang="en-US" smtClean="0"/>
              <a:pPr>
                <a:defRPr/>
              </a:pPr>
              <a:t>10</a:t>
            </a:fld>
            <a:endParaRPr lang="en-US" dirty="0"/>
          </a:p>
        </p:txBody>
      </p:sp>
      <p:graphicFrame>
        <p:nvGraphicFramePr>
          <p:cNvPr id="5" name="Content Placeholder 4">
            <a:extLst>
              <a:ext uri="{FF2B5EF4-FFF2-40B4-BE49-F238E27FC236}">
                <a16:creationId xmlns:a16="http://schemas.microsoft.com/office/drawing/2014/main" id="{BEFDF36F-21B7-4E69-B799-DFE3386F23D5}"/>
              </a:ext>
            </a:extLst>
          </p:cNvPr>
          <p:cNvGraphicFramePr>
            <a:graphicFrameLocks noGrp="1"/>
          </p:cNvGraphicFramePr>
          <p:nvPr>
            <p:ph idx="1"/>
            <p:extLst>
              <p:ext uri="{D42A27DB-BD31-4B8C-83A1-F6EECF244321}">
                <p14:modId xmlns:p14="http://schemas.microsoft.com/office/powerpoint/2010/main" val="1713245528"/>
              </p:ext>
            </p:extLst>
          </p:nvPr>
        </p:nvGraphicFramePr>
        <p:xfrm>
          <a:off x="838200" y="1709738"/>
          <a:ext cx="74676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873A0F0F-8EB0-4589-8062-ADF090EAE383}"/>
              </a:ext>
            </a:extLst>
          </p:cNvPr>
          <p:cNvGrpSpPr/>
          <p:nvPr/>
        </p:nvGrpSpPr>
        <p:grpSpPr>
          <a:xfrm>
            <a:off x="1676400" y="3421464"/>
            <a:ext cx="6172200" cy="1292361"/>
            <a:chOff x="1524000" y="2365238"/>
            <a:chExt cx="6064305" cy="1760251"/>
          </a:xfrm>
        </p:grpSpPr>
        <p:cxnSp>
          <p:nvCxnSpPr>
            <p:cNvPr id="7" name="Straight Connector 6">
              <a:extLst>
                <a:ext uri="{FF2B5EF4-FFF2-40B4-BE49-F238E27FC236}">
                  <a16:creationId xmlns:a16="http://schemas.microsoft.com/office/drawing/2014/main" id="{94A82224-8A02-41CE-AE12-7122BDA91A6A}"/>
                </a:ext>
              </a:extLst>
            </p:cNvPr>
            <p:cNvCxnSpPr/>
            <p:nvPr/>
          </p:nvCxnSpPr>
          <p:spPr bwMode="auto">
            <a:xfrm>
              <a:off x="1524000" y="3244955"/>
              <a:ext cx="0" cy="880533"/>
            </a:xfrm>
            <a:prstGeom prst="line">
              <a:avLst/>
            </a:prstGeom>
            <a:noFill/>
            <a:ln w="19050" cap="flat" cmpd="sng" algn="ctr">
              <a:solidFill>
                <a:srgbClr val="000000"/>
              </a:solidFill>
              <a:prstDash val="dash"/>
              <a:round/>
              <a:headEnd type="none" w="med" len="med"/>
              <a:tailEnd type="none" w="med" len="med"/>
            </a:ln>
            <a:effectLst/>
          </p:spPr>
        </p:cxnSp>
        <p:cxnSp>
          <p:nvCxnSpPr>
            <p:cNvPr id="8" name="Straight Connector 7">
              <a:extLst>
                <a:ext uri="{FF2B5EF4-FFF2-40B4-BE49-F238E27FC236}">
                  <a16:creationId xmlns:a16="http://schemas.microsoft.com/office/drawing/2014/main" id="{562B7A83-AA15-469D-A78B-0D48E3BA5B03}"/>
                </a:ext>
              </a:extLst>
            </p:cNvPr>
            <p:cNvCxnSpPr>
              <a:cxnSpLocks/>
            </p:cNvCxnSpPr>
            <p:nvPr/>
          </p:nvCxnSpPr>
          <p:spPr bwMode="auto">
            <a:xfrm>
              <a:off x="1524000" y="4125489"/>
              <a:ext cx="6064305" cy="0"/>
            </a:xfrm>
            <a:prstGeom prst="line">
              <a:avLst/>
            </a:prstGeom>
            <a:noFill/>
            <a:ln w="19050" cap="flat" cmpd="sng" algn="ctr">
              <a:solidFill>
                <a:srgbClr val="737373"/>
              </a:solidFill>
              <a:prstDash val="dash"/>
              <a:round/>
              <a:headEnd type="none" w="med" len="med"/>
              <a:tailEnd type="none" w="med" len="med"/>
            </a:ln>
            <a:effectLst/>
          </p:spPr>
        </p:cxnSp>
        <p:cxnSp>
          <p:nvCxnSpPr>
            <p:cNvPr id="9" name="Straight Arrow Connector 8">
              <a:extLst>
                <a:ext uri="{FF2B5EF4-FFF2-40B4-BE49-F238E27FC236}">
                  <a16:creationId xmlns:a16="http://schemas.microsoft.com/office/drawing/2014/main" id="{7CC8BF74-9C05-4F8A-9538-76EAA5587012}"/>
                </a:ext>
              </a:extLst>
            </p:cNvPr>
            <p:cNvCxnSpPr/>
            <p:nvPr/>
          </p:nvCxnSpPr>
          <p:spPr>
            <a:xfrm flipV="1">
              <a:off x="7588305" y="2365238"/>
              <a:ext cx="0" cy="1759434"/>
            </a:xfrm>
            <a:prstGeom prst="straightConnector1">
              <a:avLst/>
            </a:prstGeom>
            <a:ln w="19050" cap="flat" cmpd="sng" algn="ctr">
              <a:solidFill>
                <a:srgbClr val="11111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185764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75000"/>
            </a:schemeClr>
          </a:solidFill>
        </p:spPr>
        <p:txBody>
          <a:bodyPr/>
          <a:lstStyle/>
          <a:p>
            <a:r>
              <a:rPr lang="en-US" altLang="en-US" sz="3200" b="1" dirty="0">
                <a:solidFill>
                  <a:schemeClr val="tx1"/>
                </a:solidFill>
                <a:latin typeface="Times New Roman" panose="02020603050405020304" pitchFamily="18" charset="0"/>
                <a:cs typeface="Times New Roman" panose="02020603050405020304" pitchFamily="18" charset="0"/>
              </a:rPr>
              <a:t>STI rates per 100,000 population of reported STI cases, Wisconsin - 2022</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11</a:t>
            </a:fld>
            <a:endParaRPr lang="en-US" dirty="0"/>
          </a:p>
        </p:txBody>
      </p:sp>
      <p:graphicFrame>
        <p:nvGraphicFramePr>
          <p:cNvPr id="5" name="Chart 4">
            <a:extLst>
              <a:ext uri="{FF2B5EF4-FFF2-40B4-BE49-F238E27FC236}">
                <a16:creationId xmlns:a16="http://schemas.microsoft.com/office/drawing/2014/main" id="{41DCD3B9-534E-4919-8B71-43278E41831D}"/>
              </a:ext>
            </a:extLst>
          </p:cNvPr>
          <p:cNvGraphicFramePr>
            <a:graphicFrameLocks/>
          </p:cNvGraphicFramePr>
          <p:nvPr>
            <p:extLst>
              <p:ext uri="{D42A27DB-BD31-4B8C-83A1-F6EECF244321}">
                <p14:modId xmlns:p14="http://schemas.microsoft.com/office/powerpoint/2010/main" val="2704479158"/>
              </p:ext>
            </p:extLst>
          </p:nvPr>
        </p:nvGraphicFramePr>
        <p:xfrm>
          <a:off x="1143000" y="1600200"/>
          <a:ext cx="7086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671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284DA53-659B-4F7C-9B29-B27EECB4C263}"/>
              </a:ext>
            </a:extLst>
          </p:cNvPr>
          <p:cNvSpPr>
            <a:spLocks noGrp="1"/>
          </p:cNvSpPr>
          <p:nvPr>
            <p:ph type="title"/>
          </p:nvPr>
        </p:nvSpPr>
        <p:spPr>
          <a:xfrm>
            <a:off x="0" y="0"/>
            <a:ext cx="9144000" cy="1379264"/>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Syphilis (all stages) - rates of reported cases in Wisconsin 2013 – 2022 </a:t>
            </a:r>
            <a:br>
              <a:rPr lang="en-US" sz="3200" b="1" dirty="0">
                <a:solidFill>
                  <a:schemeClr val="tx1"/>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Rate</a:t>
            </a:r>
            <a:r>
              <a:rPr lang="en-US" sz="32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of reported Syphilis cases increased </a:t>
            </a:r>
            <a:r>
              <a:rPr lang="en-US" sz="2000" u="sng" dirty="0">
                <a:solidFill>
                  <a:schemeClr val="tx1"/>
                </a:solidFill>
                <a:latin typeface="Times New Roman" panose="02020603050405020304" pitchFamily="18" charset="0"/>
                <a:cs typeface="Times New Roman" panose="02020603050405020304" pitchFamily="18" charset="0"/>
              </a:rPr>
              <a:t>556</a:t>
            </a:r>
            <a:r>
              <a:rPr lang="en-US" sz="2000" b="1" u="sng" dirty="0">
                <a:solidFill>
                  <a:schemeClr val="tx1"/>
                </a:solidFill>
                <a:latin typeface="Times New Roman" panose="02020603050405020304" pitchFamily="18" charset="0"/>
                <a:cs typeface="Times New Roman" panose="02020603050405020304" pitchFamily="18" charset="0"/>
              </a:rPr>
              <a:t>%</a:t>
            </a:r>
            <a:r>
              <a:rPr lang="en-US" sz="2000" dirty="0">
                <a:solidFill>
                  <a:schemeClr val="tx1"/>
                </a:solidFill>
                <a:latin typeface="Times New Roman" panose="02020603050405020304" pitchFamily="18" charset="0"/>
                <a:cs typeface="Times New Roman" panose="02020603050405020304" pitchFamily="18" charset="0"/>
              </a:rPr>
              <a:t> since 2013</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12</a:t>
            </a:fld>
            <a:endParaRPr lang="en-US" dirty="0"/>
          </a:p>
        </p:txBody>
      </p:sp>
      <p:graphicFrame>
        <p:nvGraphicFramePr>
          <p:cNvPr id="7" name="Chart 6">
            <a:extLst>
              <a:ext uri="{FF2B5EF4-FFF2-40B4-BE49-F238E27FC236}">
                <a16:creationId xmlns:a16="http://schemas.microsoft.com/office/drawing/2014/main" id="{090F4C55-6C20-4B92-A1D8-A40E5C51022C}"/>
              </a:ext>
            </a:extLst>
          </p:cNvPr>
          <p:cNvGraphicFramePr>
            <a:graphicFrameLocks/>
          </p:cNvGraphicFramePr>
          <p:nvPr/>
        </p:nvGraphicFramePr>
        <p:xfrm>
          <a:off x="1295400" y="1828800"/>
          <a:ext cx="64008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CCD0BEF-2ED9-4768-B3EA-156830126355}"/>
              </a:ext>
            </a:extLst>
          </p:cNvPr>
          <p:cNvSpPr txBox="1"/>
          <p:nvPr/>
        </p:nvSpPr>
        <p:spPr>
          <a:xfrm>
            <a:off x="219076" y="6119281"/>
            <a:ext cx="4743450"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Rate per 100,000 population </a:t>
            </a:r>
            <a:endParaRPr lang="en-US" dirty="0">
              <a:solidFill>
                <a:schemeClr val="bg1"/>
              </a:solidFill>
            </a:endParaRPr>
          </a:p>
        </p:txBody>
      </p:sp>
    </p:spTree>
    <p:extLst>
      <p:ext uri="{BB962C8B-B14F-4D97-AF65-F5344CB8AC3E}">
        <p14:creationId xmlns:p14="http://schemas.microsoft.com/office/powerpoint/2010/main" val="274977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A89ABD5-14B2-402E-A3C9-E68DAF747AFB}"/>
              </a:ext>
            </a:extLst>
          </p:cNvPr>
          <p:cNvGraphicFramePr>
            <a:graphicFrameLocks/>
          </p:cNvGraphicFramePr>
          <p:nvPr>
            <p:extLst>
              <p:ext uri="{D42A27DB-BD31-4B8C-83A1-F6EECF244321}">
                <p14:modId xmlns:p14="http://schemas.microsoft.com/office/powerpoint/2010/main" val="3122152003"/>
              </p:ext>
            </p:extLst>
          </p:nvPr>
        </p:nvGraphicFramePr>
        <p:xfrm>
          <a:off x="1447800" y="2211056"/>
          <a:ext cx="6096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6AE7EFC-0770-4F7C-A13C-84686CA2CC2E}"/>
              </a:ext>
            </a:extLst>
          </p:cNvPr>
          <p:cNvSpPr>
            <a:spLocks noGrp="1"/>
          </p:cNvSpPr>
          <p:nvPr>
            <p:ph type="title"/>
          </p:nvPr>
        </p:nvSpPr>
        <p:spPr>
          <a:xfrm>
            <a:off x="0" y="-7856"/>
            <a:ext cx="9144000" cy="1455656"/>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Chlamydia  - rate of reported cases in Wisconsin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2013 – 2022 </a:t>
            </a:r>
            <a:br>
              <a:rPr lang="en-US" sz="3200" b="1" dirty="0">
                <a:solidFill>
                  <a:schemeClr val="tx1"/>
                </a:solidFill>
                <a:latin typeface="Times New Roman" panose="02020603050405020304" pitchFamily="18" charset="0"/>
                <a:cs typeface="Times New Roman" panose="02020603050405020304" pitchFamily="18" charset="0"/>
              </a:rPr>
            </a:b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7CCF0CF-5688-4EBB-991F-504601BD5AAB}"/>
              </a:ext>
            </a:extLst>
          </p:cNvPr>
          <p:cNvSpPr>
            <a:spLocks noGrp="1"/>
          </p:cNvSpPr>
          <p:nvPr>
            <p:ph type="sldNum" sz="quarter" idx="4"/>
          </p:nvPr>
        </p:nvSpPr>
        <p:spPr/>
        <p:txBody>
          <a:bodyPr/>
          <a:lstStyle/>
          <a:p>
            <a:pPr>
              <a:defRPr/>
            </a:pPr>
            <a:fld id="{43861BFF-92AD-4B19-9909-DA3357BA777B}" type="slidenum">
              <a:rPr lang="en-US" smtClean="0"/>
              <a:pPr>
                <a:defRPr/>
              </a:pPr>
              <a:t>13</a:t>
            </a:fld>
            <a:endParaRPr lang="en-US" dirty="0"/>
          </a:p>
        </p:txBody>
      </p:sp>
      <p:sp>
        <p:nvSpPr>
          <p:cNvPr id="6" name="TextBox 5">
            <a:extLst>
              <a:ext uri="{FF2B5EF4-FFF2-40B4-BE49-F238E27FC236}">
                <a16:creationId xmlns:a16="http://schemas.microsoft.com/office/drawing/2014/main" id="{D5671000-26D7-414F-B8C2-E34696FEBDAC}"/>
              </a:ext>
            </a:extLst>
          </p:cNvPr>
          <p:cNvSpPr txBox="1"/>
          <p:nvPr/>
        </p:nvSpPr>
        <p:spPr>
          <a:xfrm>
            <a:off x="457200" y="6090620"/>
            <a:ext cx="4737100"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Rate per 100,000 population</a:t>
            </a:r>
            <a:endParaRPr lang="en-US" dirty="0">
              <a:solidFill>
                <a:schemeClr val="bg1"/>
              </a:solidFill>
            </a:endParaRPr>
          </a:p>
        </p:txBody>
      </p:sp>
    </p:spTree>
    <p:extLst>
      <p:ext uri="{BB962C8B-B14F-4D97-AF65-F5344CB8AC3E}">
        <p14:creationId xmlns:p14="http://schemas.microsoft.com/office/powerpoint/2010/main" val="26281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580E-83C9-4F22-97D4-3BC513790B3C}"/>
              </a:ext>
            </a:extLst>
          </p:cNvPr>
          <p:cNvSpPr>
            <a:spLocks noGrp="1"/>
          </p:cNvSpPr>
          <p:nvPr>
            <p:ph type="title"/>
          </p:nvPr>
        </p:nvSpPr>
        <p:spPr>
          <a:xfrm>
            <a:off x="0" y="0"/>
            <a:ext cx="9144000" cy="1476407"/>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Gonorrhea - rate of reported cases in Wisconsin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2013 – 2022</a:t>
            </a:r>
            <a:br>
              <a:rPr lang="en-US" sz="40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Gonorrhea rate decreased 17% in 2022 from 2021</a:t>
            </a:r>
            <a:endParaRPr lang="en-US" sz="2000" b="1" dirty="0">
              <a:solidFill>
                <a:schemeClr val="tx1"/>
              </a:solidFill>
            </a:endParaRPr>
          </a:p>
        </p:txBody>
      </p:sp>
      <p:sp>
        <p:nvSpPr>
          <p:cNvPr id="4" name="Slide Number Placeholder 3">
            <a:extLst>
              <a:ext uri="{FF2B5EF4-FFF2-40B4-BE49-F238E27FC236}">
                <a16:creationId xmlns:a16="http://schemas.microsoft.com/office/drawing/2014/main" id="{4371A094-6757-42BB-ABDE-4B8C1DF2218A}"/>
              </a:ext>
            </a:extLst>
          </p:cNvPr>
          <p:cNvSpPr>
            <a:spLocks noGrp="1"/>
          </p:cNvSpPr>
          <p:nvPr>
            <p:ph type="sldNum" sz="quarter" idx="4"/>
          </p:nvPr>
        </p:nvSpPr>
        <p:spPr/>
        <p:txBody>
          <a:bodyPr/>
          <a:lstStyle/>
          <a:p>
            <a:pPr>
              <a:defRPr/>
            </a:pPr>
            <a:fld id="{43861BFF-92AD-4B19-9909-DA3357BA777B}" type="slidenum">
              <a:rPr lang="en-US" smtClean="0"/>
              <a:pPr>
                <a:defRPr/>
              </a:pPr>
              <a:t>14</a:t>
            </a:fld>
            <a:endParaRPr lang="en-US" dirty="0"/>
          </a:p>
        </p:txBody>
      </p:sp>
      <p:graphicFrame>
        <p:nvGraphicFramePr>
          <p:cNvPr id="5" name="Chart 4">
            <a:extLst>
              <a:ext uri="{FF2B5EF4-FFF2-40B4-BE49-F238E27FC236}">
                <a16:creationId xmlns:a16="http://schemas.microsoft.com/office/drawing/2014/main" id="{66D4D173-4AC4-4B35-80B9-D9BD595B0EC2}"/>
              </a:ext>
            </a:extLst>
          </p:cNvPr>
          <p:cNvGraphicFramePr>
            <a:graphicFrameLocks/>
          </p:cNvGraphicFramePr>
          <p:nvPr/>
        </p:nvGraphicFramePr>
        <p:xfrm>
          <a:off x="1752600" y="2438400"/>
          <a:ext cx="5486400" cy="26670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A3FE1B8-40DF-4159-BD06-3149478972F8}"/>
              </a:ext>
            </a:extLst>
          </p:cNvPr>
          <p:cNvSpPr txBox="1"/>
          <p:nvPr/>
        </p:nvSpPr>
        <p:spPr>
          <a:xfrm>
            <a:off x="482600" y="6067394"/>
            <a:ext cx="4737100"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Rate per 100,000 population</a:t>
            </a:r>
            <a:endParaRPr lang="en-US" dirty="0">
              <a:solidFill>
                <a:schemeClr val="bg1"/>
              </a:solidFill>
            </a:endParaRPr>
          </a:p>
        </p:txBody>
      </p:sp>
    </p:spTree>
    <p:extLst>
      <p:ext uri="{BB962C8B-B14F-4D97-AF65-F5344CB8AC3E}">
        <p14:creationId xmlns:p14="http://schemas.microsoft.com/office/powerpoint/2010/main" val="200713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38245"/>
          </a:xfrm>
          <a:solidFill>
            <a:schemeClr val="accent2">
              <a:lumMod val="75000"/>
            </a:schemeClr>
          </a:solidFill>
        </p:spPr>
        <p:txBody>
          <a:bodyPr>
            <a:noAutofit/>
          </a:bodyPr>
          <a:lstStyle/>
          <a:p>
            <a:r>
              <a:rPr sz="3200" dirty="0">
                <a:solidFill>
                  <a:schemeClr val="tx1"/>
                </a:solidFill>
                <a:latin typeface="Times New Roman" panose="02020603050405020304" pitchFamily="18" charset="0"/>
                <a:cs typeface="Times New Roman" panose="02020603050405020304" pitchFamily="18" charset="0"/>
              </a:rPr>
              <a:t>Primary and </a:t>
            </a:r>
            <a:r>
              <a:rPr lang="en-US" sz="3200" dirty="0">
                <a:solidFill>
                  <a:schemeClr val="tx1"/>
                </a:solidFill>
                <a:latin typeface="Times New Roman" panose="02020603050405020304" pitchFamily="18" charset="0"/>
                <a:cs typeface="Times New Roman" panose="02020603050405020304" pitchFamily="18" charset="0"/>
              </a:rPr>
              <a:t>s</a:t>
            </a:r>
            <a:r>
              <a:rPr sz="3200" dirty="0">
                <a:solidFill>
                  <a:schemeClr val="tx1"/>
                </a:solidFill>
                <a:latin typeface="Times New Roman" panose="02020603050405020304" pitchFamily="18" charset="0"/>
                <a:cs typeface="Times New Roman" panose="02020603050405020304" pitchFamily="18" charset="0"/>
              </a:rPr>
              <a:t>econdary </a:t>
            </a:r>
            <a:r>
              <a:rPr lang="en-US" sz="3200" dirty="0">
                <a:solidFill>
                  <a:schemeClr val="tx1"/>
                </a:solidFill>
                <a:latin typeface="Times New Roman" panose="02020603050405020304" pitchFamily="18" charset="0"/>
                <a:cs typeface="Times New Roman" panose="02020603050405020304" pitchFamily="18" charset="0"/>
              </a:rPr>
              <a:t>s</a:t>
            </a:r>
            <a:r>
              <a:rPr sz="3200" dirty="0">
                <a:solidFill>
                  <a:schemeClr val="tx1"/>
                </a:solidFill>
                <a:latin typeface="Times New Roman" panose="02020603050405020304" pitchFamily="18" charset="0"/>
                <a:cs typeface="Times New Roman" panose="02020603050405020304" pitchFamily="18" charset="0"/>
              </a:rPr>
              <a:t>yphilis—</a:t>
            </a:r>
            <a:r>
              <a:rPr lang="en-US" sz="3200" dirty="0">
                <a:solidFill>
                  <a:schemeClr val="tx1"/>
                </a:solidFill>
                <a:latin typeface="Times New Roman" panose="02020603050405020304" pitchFamily="18" charset="0"/>
                <a:cs typeface="Times New Roman" panose="02020603050405020304" pitchFamily="18" charset="0"/>
              </a:rPr>
              <a:t>r</a:t>
            </a:r>
            <a:r>
              <a:rPr sz="3200" dirty="0">
                <a:solidFill>
                  <a:schemeClr val="tx1"/>
                </a:solidFill>
                <a:latin typeface="Times New Roman" panose="02020603050405020304" pitchFamily="18" charset="0"/>
                <a:cs typeface="Times New Roman" panose="02020603050405020304" pitchFamily="18" charset="0"/>
              </a:rPr>
              <a:t>ates of </a:t>
            </a:r>
            <a:r>
              <a:rPr lang="en-US" sz="3200" dirty="0">
                <a:solidFill>
                  <a:schemeClr val="tx1"/>
                </a:solidFill>
                <a:latin typeface="Times New Roman" panose="02020603050405020304" pitchFamily="18" charset="0"/>
                <a:cs typeface="Times New Roman" panose="02020603050405020304" pitchFamily="18" charset="0"/>
              </a:rPr>
              <a:t>r</a:t>
            </a:r>
            <a:r>
              <a:rPr sz="3200" dirty="0">
                <a:solidFill>
                  <a:schemeClr val="tx1"/>
                </a:solidFill>
                <a:latin typeface="Times New Roman" panose="02020603050405020304" pitchFamily="18" charset="0"/>
                <a:cs typeface="Times New Roman" panose="02020603050405020304" pitchFamily="18" charset="0"/>
              </a:rPr>
              <a:t>eported </a:t>
            </a:r>
            <a:r>
              <a:rPr lang="en-US" sz="3200" dirty="0">
                <a:solidFill>
                  <a:schemeClr val="tx1"/>
                </a:solidFill>
                <a:latin typeface="Times New Roman" panose="02020603050405020304" pitchFamily="18" charset="0"/>
                <a:cs typeface="Times New Roman" panose="02020603050405020304" pitchFamily="18" charset="0"/>
              </a:rPr>
              <a:t>c</a:t>
            </a:r>
            <a:r>
              <a:rPr sz="3200" dirty="0">
                <a:solidFill>
                  <a:schemeClr val="tx1"/>
                </a:solidFill>
                <a:latin typeface="Times New Roman" panose="02020603050405020304" pitchFamily="18" charset="0"/>
                <a:cs typeface="Times New Roman" panose="02020603050405020304" pitchFamily="18" charset="0"/>
              </a:rPr>
              <a:t>ases by </a:t>
            </a:r>
            <a:r>
              <a:rPr lang="en-US" sz="3200" dirty="0">
                <a:solidFill>
                  <a:schemeClr val="tx1"/>
                </a:solidFill>
                <a:latin typeface="Times New Roman" panose="02020603050405020304" pitchFamily="18" charset="0"/>
                <a:cs typeface="Times New Roman" panose="02020603050405020304" pitchFamily="18" charset="0"/>
              </a:rPr>
              <a:t>s</a:t>
            </a:r>
            <a:r>
              <a:rPr sz="3200" dirty="0">
                <a:solidFill>
                  <a:schemeClr val="tx1"/>
                </a:solidFill>
                <a:latin typeface="Times New Roman" panose="02020603050405020304" pitchFamily="18" charset="0"/>
                <a:cs typeface="Times New Roman" panose="02020603050405020304" pitchFamily="18" charset="0"/>
              </a:rPr>
              <a:t>tate, United States and </a:t>
            </a:r>
            <a:r>
              <a:rPr lang="en-US" sz="3200" dirty="0">
                <a:solidFill>
                  <a:schemeClr val="tx1"/>
                </a:solidFill>
                <a:latin typeface="Times New Roman" panose="02020603050405020304" pitchFamily="18" charset="0"/>
                <a:cs typeface="Times New Roman" panose="02020603050405020304" pitchFamily="18" charset="0"/>
              </a:rPr>
              <a:t>t</a:t>
            </a:r>
            <a:r>
              <a:rPr sz="3200" dirty="0">
                <a:solidFill>
                  <a:schemeClr val="tx1"/>
                </a:solidFill>
                <a:latin typeface="Times New Roman" panose="02020603050405020304" pitchFamily="18" charset="0"/>
                <a:cs typeface="Times New Roman" panose="02020603050405020304" pitchFamily="18" charset="0"/>
              </a:rPr>
              <a:t>erritories, 201</a:t>
            </a:r>
            <a:r>
              <a:rPr lang="en-US" sz="3200" dirty="0">
                <a:solidFill>
                  <a:schemeClr val="tx1"/>
                </a:solidFill>
                <a:latin typeface="Times New Roman" panose="02020603050405020304" pitchFamily="18" charset="0"/>
                <a:cs typeface="Times New Roman" panose="02020603050405020304" pitchFamily="18" charset="0"/>
              </a:rPr>
              <a:t>2</a:t>
            </a:r>
            <a:r>
              <a:rPr sz="3200" dirty="0">
                <a:solidFill>
                  <a:schemeClr val="tx1"/>
                </a:solidFill>
                <a:latin typeface="Times New Roman" panose="02020603050405020304" pitchFamily="18" charset="0"/>
                <a:cs typeface="Times New Roman" panose="02020603050405020304" pitchFamily="18" charset="0"/>
              </a:rPr>
              <a:t> and 202</a:t>
            </a:r>
            <a:r>
              <a:rPr lang="en-US" sz="3200" dirty="0">
                <a:solidFill>
                  <a:schemeClr val="tx1"/>
                </a:solidFill>
                <a:latin typeface="Times New Roman" panose="02020603050405020304" pitchFamily="18" charset="0"/>
                <a:cs typeface="Times New Roman" panose="02020603050405020304" pitchFamily="18" charset="0"/>
              </a:rPr>
              <a:t>1</a:t>
            </a:r>
            <a:endParaRPr sz="32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3B238E8-06C4-4866-BE5C-75091BE044BC}"/>
              </a:ext>
            </a:extLst>
          </p:cNvPr>
          <p:cNvPicPr>
            <a:picLocks noChangeAspect="1"/>
          </p:cNvPicPr>
          <p:nvPr/>
        </p:nvPicPr>
        <p:blipFill>
          <a:blip r:embed="rId3"/>
          <a:stretch>
            <a:fillRect/>
          </a:stretch>
        </p:blipFill>
        <p:spPr>
          <a:xfrm>
            <a:off x="609600" y="1676400"/>
            <a:ext cx="8153400" cy="4114800"/>
          </a:xfrm>
          <a:prstGeom prst="rect">
            <a:avLst/>
          </a:prstGeom>
        </p:spPr>
      </p:pic>
    </p:spTree>
    <p:extLst>
      <p:ext uri="{BB962C8B-B14F-4D97-AF65-F5344CB8AC3E}">
        <p14:creationId xmlns:p14="http://schemas.microsoft.com/office/powerpoint/2010/main" val="227341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25CF-393F-4999-A59C-16A0AAA51956}"/>
              </a:ext>
            </a:extLst>
          </p:cNvPr>
          <p:cNvSpPr>
            <a:spLocks noGrp="1"/>
          </p:cNvSpPr>
          <p:nvPr>
            <p:ph type="title"/>
          </p:nvPr>
        </p:nvSpPr>
        <p:spPr>
          <a:xfrm>
            <a:off x="0" y="1"/>
            <a:ext cx="9144000" cy="1066800"/>
          </a:xfrm>
          <a:solidFill>
            <a:schemeClr val="bg2"/>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Syphilis (All stages) — rates of reported cases by county, Wisconsin, 2012 and 2021</a:t>
            </a:r>
            <a:endParaRPr lang="en-US" sz="3200" b="1" dirty="0">
              <a:solidFill>
                <a:schemeClr val="tx1"/>
              </a:solidFill>
            </a:endParaRPr>
          </a:p>
        </p:txBody>
      </p:sp>
      <p:sp>
        <p:nvSpPr>
          <p:cNvPr id="4" name="Slide Number Placeholder 3">
            <a:extLst>
              <a:ext uri="{FF2B5EF4-FFF2-40B4-BE49-F238E27FC236}">
                <a16:creationId xmlns:a16="http://schemas.microsoft.com/office/drawing/2014/main" id="{CECBA902-AAD3-4458-92B3-5011C97D8353}"/>
              </a:ext>
            </a:extLst>
          </p:cNvPr>
          <p:cNvSpPr>
            <a:spLocks noGrp="1"/>
          </p:cNvSpPr>
          <p:nvPr>
            <p:ph type="sldNum" sz="quarter" idx="4"/>
          </p:nvPr>
        </p:nvSpPr>
        <p:spPr/>
        <p:txBody>
          <a:bodyPr/>
          <a:lstStyle/>
          <a:p>
            <a:pPr>
              <a:defRPr/>
            </a:pPr>
            <a:fld id="{43861BFF-92AD-4B19-9909-DA3357BA777B}" type="slidenum">
              <a:rPr lang="en-US" smtClean="0"/>
              <a:pPr>
                <a:defRPr/>
              </a:pPr>
              <a:t>16</a:t>
            </a:fld>
            <a:endParaRPr lang="en-US" dirty="0"/>
          </a:p>
        </p:txBody>
      </p:sp>
      <p:sp>
        <p:nvSpPr>
          <p:cNvPr id="7" name="TextBox 6">
            <a:extLst>
              <a:ext uri="{FF2B5EF4-FFF2-40B4-BE49-F238E27FC236}">
                <a16:creationId xmlns:a16="http://schemas.microsoft.com/office/drawing/2014/main" id="{5170C063-4823-4580-AAE0-D069931BB33B}"/>
              </a:ext>
            </a:extLst>
          </p:cNvPr>
          <p:cNvSpPr txBox="1"/>
          <p:nvPr/>
        </p:nvSpPr>
        <p:spPr>
          <a:xfrm>
            <a:off x="1981200" y="1204024"/>
            <a:ext cx="114300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2012</a:t>
            </a:r>
          </a:p>
        </p:txBody>
      </p:sp>
      <p:sp>
        <p:nvSpPr>
          <p:cNvPr id="8" name="TextBox 7">
            <a:extLst>
              <a:ext uri="{FF2B5EF4-FFF2-40B4-BE49-F238E27FC236}">
                <a16:creationId xmlns:a16="http://schemas.microsoft.com/office/drawing/2014/main" id="{212D212C-BDA7-486C-9A50-61A567051CCD}"/>
              </a:ext>
            </a:extLst>
          </p:cNvPr>
          <p:cNvSpPr txBox="1"/>
          <p:nvPr/>
        </p:nvSpPr>
        <p:spPr>
          <a:xfrm>
            <a:off x="6019802" y="1142423"/>
            <a:ext cx="114300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2022</a:t>
            </a:r>
          </a:p>
        </p:txBody>
      </p:sp>
      <p:pic>
        <p:nvPicPr>
          <p:cNvPr id="12" name="Picture 11">
            <a:extLst>
              <a:ext uri="{FF2B5EF4-FFF2-40B4-BE49-F238E27FC236}">
                <a16:creationId xmlns:a16="http://schemas.microsoft.com/office/drawing/2014/main" id="{59835E26-9986-4033-812B-789B9FA8B93F}"/>
              </a:ext>
            </a:extLst>
          </p:cNvPr>
          <p:cNvPicPr>
            <a:picLocks noChangeAspect="1"/>
          </p:cNvPicPr>
          <p:nvPr/>
        </p:nvPicPr>
        <p:blipFill>
          <a:blip r:embed="rId3"/>
          <a:stretch>
            <a:fillRect/>
          </a:stretch>
        </p:blipFill>
        <p:spPr>
          <a:xfrm>
            <a:off x="5020421" y="2113506"/>
            <a:ext cx="3560728" cy="3886778"/>
          </a:xfrm>
          <a:prstGeom prst="rect">
            <a:avLst/>
          </a:prstGeom>
        </p:spPr>
      </p:pic>
      <p:pic>
        <p:nvPicPr>
          <p:cNvPr id="18" name="Picture 17">
            <a:extLst>
              <a:ext uri="{FF2B5EF4-FFF2-40B4-BE49-F238E27FC236}">
                <a16:creationId xmlns:a16="http://schemas.microsoft.com/office/drawing/2014/main" id="{B26D7FFA-72C4-4167-AFA0-2B92D72CFD9A}"/>
              </a:ext>
            </a:extLst>
          </p:cNvPr>
          <p:cNvPicPr>
            <a:picLocks noChangeAspect="1"/>
          </p:cNvPicPr>
          <p:nvPr/>
        </p:nvPicPr>
        <p:blipFill>
          <a:blip r:embed="rId4"/>
          <a:stretch>
            <a:fillRect/>
          </a:stretch>
        </p:blipFill>
        <p:spPr>
          <a:xfrm>
            <a:off x="5038727" y="5078946"/>
            <a:ext cx="981075" cy="771525"/>
          </a:xfrm>
          <a:prstGeom prst="rect">
            <a:avLst/>
          </a:prstGeom>
        </p:spPr>
      </p:pic>
      <p:pic>
        <p:nvPicPr>
          <p:cNvPr id="20" name="Picture 19">
            <a:extLst>
              <a:ext uri="{FF2B5EF4-FFF2-40B4-BE49-F238E27FC236}">
                <a16:creationId xmlns:a16="http://schemas.microsoft.com/office/drawing/2014/main" id="{67AB6AEB-2667-43BB-B311-B190B030B733}"/>
              </a:ext>
            </a:extLst>
          </p:cNvPr>
          <p:cNvPicPr>
            <a:picLocks noChangeAspect="1"/>
          </p:cNvPicPr>
          <p:nvPr/>
        </p:nvPicPr>
        <p:blipFill>
          <a:blip r:embed="rId5"/>
          <a:stretch>
            <a:fillRect/>
          </a:stretch>
        </p:blipFill>
        <p:spPr>
          <a:xfrm>
            <a:off x="981074" y="1981201"/>
            <a:ext cx="3142507" cy="3734376"/>
          </a:xfrm>
          <a:prstGeom prst="rect">
            <a:avLst/>
          </a:prstGeom>
        </p:spPr>
      </p:pic>
      <p:grpSp>
        <p:nvGrpSpPr>
          <p:cNvPr id="31" name="Group 30">
            <a:extLst>
              <a:ext uri="{FF2B5EF4-FFF2-40B4-BE49-F238E27FC236}">
                <a16:creationId xmlns:a16="http://schemas.microsoft.com/office/drawing/2014/main" id="{9B5B7E45-9564-42BA-A82F-E9BFD5D70871}"/>
              </a:ext>
            </a:extLst>
          </p:cNvPr>
          <p:cNvGrpSpPr/>
          <p:nvPr/>
        </p:nvGrpSpPr>
        <p:grpSpPr>
          <a:xfrm>
            <a:off x="642937" y="5022312"/>
            <a:ext cx="590550" cy="442397"/>
            <a:chOff x="685799" y="4821257"/>
            <a:chExt cx="590550" cy="442397"/>
          </a:xfrm>
        </p:grpSpPr>
        <p:pic>
          <p:nvPicPr>
            <p:cNvPr id="28" name="Picture 27">
              <a:extLst>
                <a:ext uri="{FF2B5EF4-FFF2-40B4-BE49-F238E27FC236}">
                  <a16:creationId xmlns:a16="http://schemas.microsoft.com/office/drawing/2014/main" id="{7757206E-DB1F-461D-A0B6-35DCEAB099E6}"/>
                </a:ext>
              </a:extLst>
            </p:cNvPr>
            <p:cNvPicPr>
              <a:picLocks noChangeAspect="1"/>
            </p:cNvPicPr>
            <p:nvPr/>
          </p:nvPicPr>
          <p:blipFill>
            <a:blip r:embed="rId6"/>
            <a:stretch>
              <a:fillRect/>
            </a:stretch>
          </p:blipFill>
          <p:spPr>
            <a:xfrm>
              <a:off x="714273" y="4821257"/>
              <a:ext cx="438150" cy="180975"/>
            </a:xfrm>
            <a:prstGeom prst="rect">
              <a:avLst/>
            </a:prstGeom>
          </p:spPr>
        </p:pic>
        <p:pic>
          <p:nvPicPr>
            <p:cNvPr id="30" name="Picture 29">
              <a:extLst>
                <a:ext uri="{FF2B5EF4-FFF2-40B4-BE49-F238E27FC236}">
                  <a16:creationId xmlns:a16="http://schemas.microsoft.com/office/drawing/2014/main" id="{89F7088B-2879-424B-9C35-BCDA888F3BBE}"/>
                </a:ext>
              </a:extLst>
            </p:cNvPr>
            <p:cNvPicPr>
              <a:picLocks noChangeAspect="1"/>
            </p:cNvPicPr>
            <p:nvPr/>
          </p:nvPicPr>
          <p:blipFill>
            <a:blip r:embed="rId7"/>
            <a:stretch>
              <a:fillRect/>
            </a:stretch>
          </p:blipFill>
          <p:spPr>
            <a:xfrm>
              <a:off x="685799" y="5073154"/>
              <a:ext cx="590550" cy="190500"/>
            </a:xfrm>
            <a:prstGeom prst="rect">
              <a:avLst/>
            </a:prstGeom>
          </p:spPr>
        </p:pic>
      </p:grpSp>
    </p:spTree>
    <p:extLst>
      <p:ext uri="{BB962C8B-B14F-4D97-AF65-F5344CB8AC3E}">
        <p14:creationId xmlns:p14="http://schemas.microsoft.com/office/powerpoint/2010/main" val="358460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E8FC-43EA-4A38-B4D3-DB41D841D249}"/>
              </a:ext>
            </a:extLst>
          </p:cNvPr>
          <p:cNvSpPr>
            <a:spLocks noGrp="1"/>
          </p:cNvSpPr>
          <p:nvPr>
            <p:ph type="title"/>
          </p:nvPr>
        </p:nvSpPr>
        <p:spPr>
          <a:xfrm>
            <a:off x="190500" y="247658"/>
            <a:ext cx="8953500" cy="965201"/>
          </a:xfrm>
        </p:spPr>
        <p:txBody>
          <a:bodyPr/>
          <a:lstStyle/>
          <a:p>
            <a:r>
              <a:rPr lang="en-US" sz="3600" b="1" dirty="0">
                <a:solidFill>
                  <a:srgbClr val="2A5934"/>
                </a:solidFill>
                <a:latin typeface="Times New Roman" panose="02020603050405020304" pitchFamily="18" charset="0"/>
                <a:cs typeface="Times New Roman" panose="02020603050405020304" pitchFamily="18" charset="0"/>
              </a:rPr>
              <a:t>Syphilis (All stages) rate increased by 18% from 2021-2022</a:t>
            </a:r>
            <a:r>
              <a:rPr lang="en-US" sz="3600" b="1" dirty="0">
                <a:latin typeface="Times New Roman" panose="02020603050405020304" pitchFamily="18" charset="0"/>
                <a:cs typeface="Times New Roman" panose="02020603050405020304" pitchFamily="18" charset="0"/>
              </a:rPr>
              <a:t> in Wisconsin.</a:t>
            </a:r>
            <a:br>
              <a:rPr lang="en-US" sz="36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Trends of Syphilis </a:t>
            </a:r>
            <a:r>
              <a:rPr lang="en-US" sz="2000" b="1" dirty="0">
                <a:solidFill>
                  <a:srgbClr val="2A5934"/>
                </a:solidFill>
                <a:latin typeface="Times New Roman" panose="02020603050405020304" pitchFamily="18" charset="0"/>
                <a:cs typeface="Times New Roman" panose="02020603050405020304" pitchFamily="18" charset="0"/>
              </a:rPr>
              <a:t>Cases</a:t>
            </a:r>
            <a:r>
              <a:rPr lang="en-US" sz="2000" b="1" dirty="0">
                <a:latin typeface="Times New Roman" panose="02020603050405020304" pitchFamily="18" charset="0"/>
                <a:cs typeface="Times New Roman" panose="02020603050405020304" pitchFamily="18" charset="0"/>
              </a:rPr>
              <a:t> and) Wisconsin 2014–2022 </a:t>
            </a:r>
          </a:p>
        </p:txBody>
      </p:sp>
      <p:sp>
        <p:nvSpPr>
          <p:cNvPr id="4" name="Slide Number Placeholder 3">
            <a:extLst>
              <a:ext uri="{FF2B5EF4-FFF2-40B4-BE49-F238E27FC236}">
                <a16:creationId xmlns:a16="http://schemas.microsoft.com/office/drawing/2014/main" id="{F43034BF-7E06-442E-930A-6429FA6CC8C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61BFF-92AD-4B19-9909-DA3357BA777B}" type="slidenum">
              <a:rPr kumimoji="0" lang="en-US" sz="14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6" name="Chart 5">
            <a:extLst>
              <a:ext uri="{FF2B5EF4-FFF2-40B4-BE49-F238E27FC236}">
                <a16:creationId xmlns:a16="http://schemas.microsoft.com/office/drawing/2014/main" id="{E6CA78BC-F956-4D04-9F8B-40FB83AC0AE2}"/>
              </a:ext>
            </a:extLst>
          </p:cNvPr>
          <p:cNvGraphicFramePr>
            <a:graphicFrameLocks/>
          </p:cNvGraphicFramePr>
          <p:nvPr>
            <p:extLst>
              <p:ext uri="{D42A27DB-BD31-4B8C-83A1-F6EECF244321}">
                <p14:modId xmlns:p14="http://schemas.microsoft.com/office/powerpoint/2010/main" val="1321444955"/>
              </p:ext>
            </p:extLst>
          </p:nvPr>
        </p:nvGraphicFramePr>
        <p:xfrm>
          <a:off x="685800" y="1828799"/>
          <a:ext cx="7315200"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C20A804-7543-4877-B70A-3C80F2461C1D}"/>
              </a:ext>
            </a:extLst>
          </p:cNvPr>
          <p:cNvSpPr txBox="1"/>
          <p:nvPr/>
        </p:nvSpPr>
        <p:spPr>
          <a:xfrm>
            <a:off x="685800" y="5992797"/>
            <a:ext cx="4718050" cy="369332"/>
          </a:xfrm>
          <a:prstGeom prst="rect">
            <a:avLst/>
          </a:prstGeom>
          <a:noFill/>
        </p:spPr>
        <p:txBody>
          <a:bodyPr wrap="square">
            <a:spAutoFit/>
          </a:bodyPr>
          <a:lstStyle/>
          <a:p>
            <a:r>
              <a:rPr lang="en-US" sz="1800" dirty="0">
                <a:solidFill>
                  <a:schemeClr val="bg1"/>
                </a:solidFill>
                <a:latin typeface="Times New Roman" panose="02020603050405020304" pitchFamily="18" charset="0"/>
                <a:cs typeface="Times New Roman" panose="02020603050405020304" pitchFamily="18" charset="0"/>
              </a:rPr>
              <a:t>Rates (per 100,000 </a:t>
            </a:r>
            <a:r>
              <a:rPr lang="en-US" altLang="en-US" sz="1800" dirty="0">
                <a:solidFill>
                  <a:schemeClr val="bg1"/>
                </a:solidFill>
                <a:latin typeface="Times New Roman" panose="02020603050405020304" pitchFamily="18" charset="0"/>
                <a:cs typeface="Times New Roman" panose="02020603050405020304" pitchFamily="18" charset="0"/>
              </a:rPr>
              <a:t>population</a:t>
            </a:r>
            <a:endParaRPr lang="en-US" dirty="0">
              <a:solidFill>
                <a:schemeClr val="bg1"/>
              </a:solidFill>
            </a:endParaRPr>
          </a:p>
        </p:txBody>
      </p:sp>
    </p:spTree>
    <p:extLst>
      <p:ext uri="{BB962C8B-B14F-4D97-AF65-F5344CB8AC3E}">
        <p14:creationId xmlns:p14="http://schemas.microsoft.com/office/powerpoint/2010/main" val="208089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79"/>
            <a:ext cx="9144000" cy="1580253"/>
          </a:xfrm>
          <a:noFill/>
        </p:spPr>
        <p:txBody>
          <a:bodyPr/>
          <a:lstStyle/>
          <a:p>
            <a:r>
              <a:rPr lang="en-US" sz="3200" b="1" dirty="0">
                <a:solidFill>
                  <a:schemeClr val="accent6">
                    <a:lumMod val="50000"/>
                  </a:schemeClr>
                </a:solidFill>
                <a:latin typeface="Times New Roman" panose="02020603050405020304" pitchFamily="18" charset="0"/>
                <a:cs typeface="Times New Roman" panose="02020603050405020304" pitchFamily="18" charset="0"/>
              </a:rPr>
              <a:t>People </a:t>
            </a:r>
            <a:r>
              <a:rPr lang="en-US" sz="3200" b="1" dirty="0">
                <a:solidFill>
                  <a:srgbClr val="DC6D12"/>
                </a:solidFill>
                <a:latin typeface="Times New Roman" panose="02020603050405020304" pitchFamily="18" charset="0"/>
                <a:cs typeface="Times New Roman" panose="02020603050405020304" pitchFamily="18" charset="0"/>
              </a:rPr>
              <a:t>aged 30–39 </a:t>
            </a:r>
            <a:r>
              <a:rPr lang="en-US" sz="3200" b="1" dirty="0">
                <a:solidFill>
                  <a:schemeClr val="bg1"/>
                </a:solidFill>
                <a:latin typeface="Times New Roman" panose="02020603050405020304" pitchFamily="18" charset="0"/>
                <a:cs typeface="Times New Roman" panose="02020603050405020304" pitchFamily="18" charset="0"/>
              </a:rPr>
              <a:t>have the </a:t>
            </a:r>
            <a:r>
              <a:rPr lang="en-US" sz="3200" b="1" dirty="0">
                <a:solidFill>
                  <a:schemeClr val="accent6">
                    <a:lumMod val="50000"/>
                  </a:schemeClr>
                </a:solidFill>
                <a:latin typeface="Times New Roman" panose="02020603050405020304" pitchFamily="18" charset="0"/>
                <a:cs typeface="Times New Roman" panose="02020603050405020304" pitchFamily="18" charset="0"/>
              </a:rPr>
              <a:t>highest primary and secondary syphilis rate reported - </a:t>
            </a:r>
            <a:r>
              <a:rPr lang="en-US" sz="3200" b="1" dirty="0">
                <a:solidFill>
                  <a:schemeClr val="bg1"/>
                </a:solidFill>
                <a:latin typeface="Times New Roman" panose="02020603050405020304" pitchFamily="18" charset="0"/>
                <a:cs typeface="Times New Roman" panose="02020603050405020304" pitchFamily="18" charset="0"/>
              </a:rPr>
              <a:t>2022.</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primary and secondary syphilis rates per 100,000 people by age Wisconsin: 2018–2022</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18</a:t>
            </a:fld>
            <a:endParaRPr lang="en-US" dirty="0"/>
          </a:p>
        </p:txBody>
      </p:sp>
      <p:sp>
        <p:nvSpPr>
          <p:cNvPr id="6" name="Rectangle 5">
            <a:extLst>
              <a:ext uri="{FF2B5EF4-FFF2-40B4-BE49-F238E27FC236}">
                <a16:creationId xmlns:a16="http://schemas.microsoft.com/office/drawing/2014/main" id="{ADD3EA28-F88D-4BEF-9104-CEED227CCBDC}"/>
              </a:ext>
            </a:extLst>
          </p:cNvPr>
          <p:cNvSpPr/>
          <p:nvPr/>
        </p:nvSpPr>
        <p:spPr>
          <a:xfrm>
            <a:off x="7155196" y="4185283"/>
            <a:ext cx="1370543" cy="400110"/>
          </a:xfrm>
          <a:prstGeom prst="rect">
            <a:avLst/>
          </a:prstGeom>
        </p:spPr>
        <p:txBody>
          <a:bodyPr wrap="square">
            <a:spAutoFit/>
          </a:bodyPr>
          <a:lstStyle/>
          <a:p>
            <a:pPr algn="ctr"/>
            <a:r>
              <a:rPr lang="en-US" sz="2000" b="1" dirty="0">
                <a:solidFill>
                  <a:srgbClr val="800080"/>
                </a:solidFill>
                <a:latin typeface="Times New Roman" panose="02020603050405020304" pitchFamily="18" charset="0"/>
                <a:cs typeface="Times New Roman" panose="02020603050405020304" pitchFamily="18" charset="0"/>
              </a:rPr>
              <a:t>Age 15-19</a:t>
            </a:r>
          </a:p>
        </p:txBody>
      </p:sp>
      <p:sp>
        <p:nvSpPr>
          <p:cNvPr id="7" name="Rectangle 6">
            <a:extLst>
              <a:ext uri="{FF2B5EF4-FFF2-40B4-BE49-F238E27FC236}">
                <a16:creationId xmlns:a16="http://schemas.microsoft.com/office/drawing/2014/main" id="{6B990266-560C-4297-923F-FC57DD8E9DA8}"/>
              </a:ext>
            </a:extLst>
          </p:cNvPr>
          <p:cNvSpPr/>
          <p:nvPr/>
        </p:nvSpPr>
        <p:spPr>
          <a:xfrm>
            <a:off x="7153743" y="2334421"/>
            <a:ext cx="1366356" cy="400110"/>
          </a:xfrm>
          <a:prstGeom prst="rect">
            <a:avLst/>
          </a:prstGeom>
        </p:spPr>
        <p:txBody>
          <a:bodyPr wrap="square">
            <a:spAutoFit/>
          </a:bodyPr>
          <a:lstStyle/>
          <a:p>
            <a:r>
              <a:rPr lang="en-US" sz="2000" b="1" dirty="0">
                <a:solidFill>
                  <a:srgbClr val="2A5934"/>
                </a:solidFill>
                <a:latin typeface="Times New Roman" panose="02020603050405020304" pitchFamily="18" charset="0"/>
                <a:cs typeface="Times New Roman" panose="02020603050405020304" pitchFamily="18" charset="0"/>
              </a:rPr>
              <a:t> Age 20-29</a:t>
            </a:r>
          </a:p>
        </p:txBody>
      </p:sp>
      <p:sp>
        <p:nvSpPr>
          <p:cNvPr id="8" name="Rectangle 7">
            <a:extLst>
              <a:ext uri="{FF2B5EF4-FFF2-40B4-BE49-F238E27FC236}">
                <a16:creationId xmlns:a16="http://schemas.microsoft.com/office/drawing/2014/main" id="{70AF4724-49F9-4506-B384-0B7414F05887}"/>
              </a:ext>
            </a:extLst>
          </p:cNvPr>
          <p:cNvSpPr/>
          <p:nvPr/>
        </p:nvSpPr>
        <p:spPr>
          <a:xfrm>
            <a:off x="7102230" y="3389415"/>
            <a:ext cx="1492173" cy="400110"/>
          </a:xfrm>
          <a:prstGeom prst="rect">
            <a:avLst/>
          </a:prstGeom>
        </p:spPr>
        <p:txBody>
          <a:bodyPr wrap="square">
            <a:spAutoFit/>
          </a:bodyPr>
          <a:lstStyle/>
          <a:p>
            <a:pPr algn="ctr"/>
            <a:r>
              <a:rPr lang="en-US" sz="2000" b="1" dirty="0">
                <a:solidFill>
                  <a:srgbClr val="0033A1"/>
                </a:solidFill>
                <a:latin typeface="Times New Roman" panose="02020603050405020304" pitchFamily="18" charset="0"/>
                <a:cs typeface="Times New Roman" panose="02020603050405020304" pitchFamily="18" charset="0"/>
              </a:rPr>
              <a:t>Age 40-49</a:t>
            </a:r>
          </a:p>
        </p:txBody>
      </p:sp>
      <p:sp>
        <p:nvSpPr>
          <p:cNvPr id="10" name="Rectangle 9">
            <a:extLst>
              <a:ext uri="{FF2B5EF4-FFF2-40B4-BE49-F238E27FC236}">
                <a16:creationId xmlns:a16="http://schemas.microsoft.com/office/drawing/2014/main" id="{E5A0855C-A374-4FDC-8C78-1C444601983F}"/>
              </a:ext>
            </a:extLst>
          </p:cNvPr>
          <p:cNvSpPr/>
          <p:nvPr/>
        </p:nvSpPr>
        <p:spPr>
          <a:xfrm>
            <a:off x="7131750" y="2793602"/>
            <a:ext cx="1410342" cy="400110"/>
          </a:xfrm>
          <a:prstGeom prst="rect">
            <a:avLst/>
          </a:prstGeom>
        </p:spPr>
        <p:txBody>
          <a:bodyPr wrap="square">
            <a:spAutoFit/>
          </a:bodyPr>
          <a:lstStyle/>
          <a:p>
            <a:pPr algn="ctr"/>
            <a:r>
              <a:rPr lang="en-US" sz="2000" b="1" dirty="0">
                <a:solidFill>
                  <a:srgbClr val="DC6D12"/>
                </a:solidFill>
                <a:latin typeface="Times New Roman" panose="02020603050405020304" pitchFamily="18" charset="0"/>
                <a:cs typeface="Times New Roman" panose="02020603050405020304" pitchFamily="18" charset="0"/>
              </a:rPr>
              <a:t>Age 30-39</a:t>
            </a:r>
          </a:p>
        </p:txBody>
      </p:sp>
      <p:graphicFrame>
        <p:nvGraphicFramePr>
          <p:cNvPr id="9" name="Chart 8">
            <a:extLst>
              <a:ext uri="{FF2B5EF4-FFF2-40B4-BE49-F238E27FC236}">
                <a16:creationId xmlns:a16="http://schemas.microsoft.com/office/drawing/2014/main" id="{4C1CA00F-49DE-4BB7-873B-75D3CAC5F6D8}"/>
              </a:ext>
            </a:extLst>
          </p:cNvPr>
          <p:cNvGraphicFramePr>
            <a:graphicFrameLocks/>
          </p:cNvGraphicFramePr>
          <p:nvPr>
            <p:extLst>
              <p:ext uri="{D42A27DB-BD31-4B8C-83A1-F6EECF244321}">
                <p14:modId xmlns:p14="http://schemas.microsoft.com/office/powerpoint/2010/main" val="1083844408"/>
              </p:ext>
            </p:extLst>
          </p:nvPr>
        </p:nvGraphicFramePr>
        <p:xfrm>
          <a:off x="228599" y="1981200"/>
          <a:ext cx="7543801"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80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 y="37198"/>
            <a:ext cx="8696325" cy="1469647"/>
          </a:xfrm>
          <a:noFill/>
        </p:spPr>
        <p:txBody>
          <a:bodyPr/>
          <a:lstStyle/>
          <a:p>
            <a:r>
              <a:rPr lang="en-US" sz="3200" b="1" dirty="0">
                <a:solidFill>
                  <a:schemeClr val="accent2"/>
                </a:solidFill>
                <a:latin typeface="Times New Roman" panose="02020603050405020304" pitchFamily="18" charset="0"/>
                <a:cs typeface="Times New Roman" panose="02020603050405020304" pitchFamily="18" charset="0"/>
              </a:rPr>
              <a:t>Men</a:t>
            </a:r>
            <a:r>
              <a:rPr lang="en-US" sz="3200" b="1" dirty="0">
                <a:solidFill>
                  <a:schemeClr val="bg1"/>
                </a:solidFill>
                <a:latin typeface="Times New Roman" panose="02020603050405020304" pitchFamily="18" charset="0"/>
                <a:cs typeface="Times New Roman" panose="02020603050405020304" pitchFamily="18" charset="0"/>
              </a:rPr>
              <a:t> have a </a:t>
            </a:r>
            <a:r>
              <a:rPr lang="en-US" sz="3200" b="1" dirty="0">
                <a:solidFill>
                  <a:schemeClr val="accent2"/>
                </a:solidFill>
                <a:latin typeface="Times New Roman" panose="02020603050405020304" pitchFamily="18" charset="0"/>
                <a:cs typeface="Times New Roman" panose="02020603050405020304" pitchFamily="18" charset="0"/>
              </a:rPr>
              <a:t>higher rate of Syphilis</a:t>
            </a:r>
            <a:r>
              <a:rPr lang="en-US" sz="3200" b="1" dirty="0">
                <a:solidFill>
                  <a:schemeClr val="bg1"/>
                </a:solidFill>
                <a:latin typeface="Times New Roman" panose="02020603050405020304" pitchFamily="18" charset="0"/>
                <a:cs typeface="Times New Roman" panose="02020603050405020304" pitchFamily="18" charset="0"/>
              </a:rPr>
              <a:t>, the </a:t>
            </a:r>
            <a:r>
              <a:rPr lang="en-US" sz="3200" b="1" dirty="0">
                <a:solidFill>
                  <a:schemeClr val="accent1"/>
                </a:solidFill>
                <a:latin typeface="Times New Roman" panose="02020603050405020304" pitchFamily="18" charset="0"/>
                <a:cs typeface="Times New Roman" panose="02020603050405020304" pitchFamily="18" charset="0"/>
              </a:rPr>
              <a:t>rate remained same for women </a:t>
            </a:r>
            <a:r>
              <a:rPr lang="en-US" sz="3200" b="1" dirty="0">
                <a:solidFill>
                  <a:schemeClr val="bg1"/>
                </a:solidFill>
                <a:latin typeface="Times New Roman" panose="02020603050405020304" pitchFamily="18" charset="0"/>
                <a:cs typeface="Times New Roman" panose="02020603050405020304" pitchFamily="18" charset="0"/>
              </a:rPr>
              <a:t>from 2021–2022.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primary and secondary syphilis rates per 100,000 people by sex at birth,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19</a:t>
            </a:fld>
            <a:endParaRPr lang="en-US" dirty="0"/>
          </a:p>
        </p:txBody>
      </p:sp>
      <p:sp>
        <p:nvSpPr>
          <p:cNvPr id="8" name="TextBox 7">
            <a:extLst>
              <a:ext uri="{FF2B5EF4-FFF2-40B4-BE49-F238E27FC236}">
                <a16:creationId xmlns:a16="http://schemas.microsoft.com/office/drawing/2014/main" id="{DB2C2DFE-3D80-40C0-BC48-1440CAA0BCB8}"/>
              </a:ext>
            </a:extLst>
          </p:cNvPr>
          <p:cNvSpPr txBox="1"/>
          <p:nvPr/>
        </p:nvSpPr>
        <p:spPr>
          <a:xfrm>
            <a:off x="6688016" y="4341114"/>
            <a:ext cx="1219199" cy="461665"/>
          </a:xfrm>
          <a:prstGeom prst="rect">
            <a:avLst/>
          </a:prstGeom>
          <a:noFill/>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Female</a:t>
            </a:r>
          </a:p>
        </p:txBody>
      </p:sp>
      <p:sp>
        <p:nvSpPr>
          <p:cNvPr id="9" name="TextBox 8">
            <a:extLst>
              <a:ext uri="{FF2B5EF4-FFF2-40B4-BE49-F238E27FC236}">
                <a16:creationId xmlns:a16="http://schemas.microsoft.com/office/drawing/2014/main" id="{E147EA2C-2A58-4F95-A2FA-F7444FAE0426}"/>
              </a:ext>
            </a:extLst>
          </p:cNvPr>
          <p:cNvSpPr txBox="1"/>
          <p:nvPr/>
        </p:nvSpPr>
        <p:spPr>
          <a:xfrm>
            <a:off x="6688016" y="2932166"/>
            <a:ext cx="909957" cy="461665"/>
          </a:xfrm>
          <a:prstGeom prst="rect">
            <a:avLst/>
          </a:prstGeom>
          <a:noFill/>
        </p:spPr>
        <p:txBody>
          <a:bodyPr wrap="square">
            <a:spAutoFit/>
          </a:bodyPr>
          <a:lstStyle/>
          <a:p>
            <a:pPr algn="ctr"/>
            <a:r>
              <a:rPr lang="en-US" sz="2400" b="1" dirty="0">
                <a:solidFill>
                  <a:srgbClr val="0033A1"/>
                </a:solidFill>
                <a:latin typeface="Times New Roman" panose="02020603050405020304" pitchFamily="18" charset="0"/>
                <a:cs typeface="Times New Roman" panose="02020603050405020304" pitchFamily="18" charset="0"/>
              </a:rPr>
              <a:t>Male </a:t>
            </a:r>
          </a:p>
        </p:txBody>
      </p:sp>
      <p:graphicFrame>
        <p:nvGraphicFramePr>
          <p:cNvPr id="11" name="Chart 10">
            <a:extLst>
              <a:ext uri="{FF2B5EF4-FFF2-40B4-BE49-F238E27FC236}">
                <a16:creationId xmlns:a16="http://schemas.microsoft.com/office/drawing/2014/main" id="{F9939F6C-7122-4959-A82F-B4F3420124CA}"/>
              </a:ext>
            </a:extLst>
          </p:cNvPr>
          <p:cNvGraphicFramePr>
            <a:graphicFrameLocks/>
          </p:cNvGraphicFramePr>
          <p:nvPr>
            <p:extLst>
              <p:ext uri="{D42A27DB-BD31-4B8C-83A1-F6EECF244321}">
                <p14:modId xmlns:p14="http://schemas.microsoft.com/office/powerpoint/2010/main" val="634352344"/>
              </p:ext>
            </p:extLst>
          </p:nvPr>
        </p:nvGraphicFramePr>
        <p:xfrm>
          <a:off x="1413725" y="2580645"/>
          <a:ext cx="54864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0CD9C0E-C58D-4D31-8473-A4CEE6FA1B71}"/>
              </a:ext>
            </a:extLst>
          </p:cNvPr>
          <p:cNvSpPr txBox="1"/>
          <p:nvPr/>
        </p:nvSpPr>
        <p:spPr>
          <a:xfrm>
            <a:off x="6296508" y="1956823"/>
            <a:ext cx="1962971" cy="707886"/>
          </a:xfrm>
          <a:prstGeom prst="rect">
            <a:avLst/>
          </a:prstGeom>
          <a:noFill/>
        </p:spPr>
        <p:txBody>
          <a:bodyPr wrap="square" rtlCol="0">
            <a:spAutoFit/>
          </a:bodyPr>
          <a:lstStyle/>
          <a:p>
            <a:pPr algn="ctr"/>
            <a:r>
              <a:rPr lang="en-US" sz="2000" b="1" dirty="0">
                <a:solidFill>
                  <a:srgbClr val="0033A1"/>
                </a:solidFill>
                <a:latin typeface="Times New Roman" panose="02020603050405020304" pitchFamily="18" charset="0"/>
                <a:cs typeface="Times New Roman" panose="02020603050405020304" pitchFamily="18" charset="0"/>
              </a:rPr>
              <a:t>2.7 times higher than women</a:t>
            </a:r>
          </a:p>
        </p:txBody>
      </p:sp>
    </p:spTree>
    <p:extLst>
      <p:ext uri="{BB962C8B-B14F-4D97-AF65-F5344CB8AC3E}">
        <p14:creationId xmlns:p14="http://schemas.microsoft.com/office/powerpoint/2010/main" val="284224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chemeClr val="accent2">
              <a:lumMod val="75000"/>
            </a:schemeClr>
          </a:solidFill>
        </p:spPr>
        <p:txBody>
          <a:bodyPr/>
          <a:lstStyle/>
          <a:p>
            <a:pPr>
              <a:defRPr/>
            </a:pPr>
            <a:r>
              <a:rPr lang="en-US" altLang="en-US" sz="3600" b="1" dirty="0">
                <a:solidFill>
                  <a:schemeClr val="tx1"/>
                </a:solidFill>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a:t>
            </a:fld>
            <a:endParaRPr lang="en-US" dirty="0"/>
          </a:p>
        </p:txBody>
      </p:sp>
      <p:sp>
        <p:nvSpPr>
          <p:cNvPr id="7" name="Rectangle 2"/>
          <p:cNvSpPr>
            <a:spLocks noChangeArrowheads="1"/>
          </p:cNvSpPr>
          <p:nvPr/>
        </p:nvSpPr>
        <p:spPr bwMode="auto">
          <a:xfrm>
            <a:off x="76200" y="1782617"/>
            <a:ext cx="8991600" cy="411878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bIns="9875" anchor="ctr">
            <a:spAutoFit/>
          </a:bodyPr>
          <a:lstStyle>
            <a:lvl1pPr marL="457200" indent="-457200" eaLnBrk="0" hangingPunct="0">
              <a:defRPr sz="2800">
                <a:solidFill>
                  <a:schemeClr val="tx1"/>
                </a:solidFill>
                <a:latin typeface="Arial Black" pitchFamily="34" charset="0"/>
                <a:cs typeface="Arial" charset="0"/>
              </a:defRPr>
            </a:lvl1pPr>
            <a:lvl2pPr marL="742950" indent="-285750" eaLnBrk="0" hangingPunct="0">
              <a:defRPr sz="2800">
                <a:solidFill>
                  <a:schemeClr val="tx1"/>
                </a:solidFill>
                <a:latin typeface="Arial Black" pitchFamily="34" charset="0"/>
                <a:cs typeface="Arial" charset="0"/>
              </a:defRPr>
            </a:lvl2pPr>
            <a:lvl3pPr marL="1143000" indent="-228600" eaLnBrk="0" hangingPunct="0">
              <a:defRPr sz="2800">
                <a:solidFill>
                  <a:schemeClr val="tx1"/>
                </a:solidFill>
                <a:latin typeface="Arial Black" pitchFamily="34" charset="0"/>
                <a:cs typeface="Arial" charset="0"/>
              </a:defRPr>
            </a:lvl3pPr>
            <a:lvl4pPr marL="1600200" indent="-228600" eaLnBrk="0" hangingPunct="0">
              <a:defRPr sz="2800">
                <a:solidFill>
                  <a:schemeClr val="tx1"/>
                </a:solidFill>
                <a:latin typeface="Arial Black" pitchFamily="34" charset="0"/>
                <a:cs typeface="Arial" charset="0"/>
              </a:defRPr>
            </a:lvl4pPr>
            <a:lvl5pPr marL="2057400" indent="-228600" eaLnBrk="0" hangingPunct="0">
              <a:defRPr sz="2800">
                <a:solidFill>
                  <a:schemeClr val="tx1"/>
                </a:solidFill>
                <a:latin typeface="Arial Black" pitchFamily="34" charset="0"/>
                <a:cs typeface="Arial" charset="0"/>
              </a:defRPr>
            </a:lvl5pPr>
            <a:lvl6pPr marL="2514600" indent="-228600" eaLnBrk="0" fontAlgn="base" hangingPunct="0">
              <a:spcBef>
                <a:spcPct val="0"/>
              </a:spcBef>
              <a:spcAft>
                <a:spcPct val="0"/>
              </a:spcAft>
              <a:defRPr sz="2800">
                <a:solidFill>
                  <a:schemeClr val="tx1"/>
                </a:solidFill>
                <a:latin typeface="Arial Black" pitchFamily="34" charset="0"/>
                <a:cs typeface="Arial" charset="0"/>
              </a:defRPr>
            </a:lvl6pPr>
            <a:lvl7pPr marL="2971800" indent="-228600" eaLnBrk="0" fontAlgn="base" hangingPunct="0">
              <a:spcBef>
                <a:spcPct val="0"/>
              </a:spcBef>
              <a:spcAft>
                <a:spcPct val="0"/>
              </a:spcAft>
              <a:defRPr sz="2800">
                <a:solidFill>
                  <a:schemeClr val="tx1"/>
                </a:solidFill>
                <a:latin typeface="Arial Black" pitchFamily="34" charset="0"/>
                <a:cs typeface="Arial" charset="0"/>
              </a:defRPr>
            </a:lvl7pPr>
            <a:lvl8pPr marL="3429000" indent="-228600" eaLnBrk="0" fontAlgn="base" hangingPunct="0">
              <a:spcBef>
                <a:spcPct val="0"/>
              </a:spcBef>
              <a:spcAft>
                <a:spcPct val="0"/>
              </a:spcAft>
              <a:defRPr sz="2800">
                <a:solidFill>
                  <a:schemeClr val="tx1"/>
                </a:solidFill>
                <a:latin typeface="Arial Black" pitchFamily="34" charset="0"/>
                <a:cs typeface="Arial" charset="0"/>
              </a:defRPr>
            </a:lvl8pPr>
            <a:lvl9pPr marL="3886200" indent="-228600" eaLnBrk="0" fontAlgn="base" hangingPunct="0">
              <a:spcBef>
                <a:spcPct val="0"/>
              </a:spcBef>
              <a:spcAft>
                <a:spcPct val="0"/>
              </a:spcAft>
              <a:defRPr sz="2800">
                <a:solidFill>
                  <a:schemeClr val="tx1"/>
                </a:solidFill>
                <a:latin typeface="Arial Black" pitchFamily="34" charset="0"/>
                <a:cs typeface="Arial" charset="0"/>
              </a:defRPr>
            </a:lvl9pPr>
          </a:lstStyle>
          <a:p>
            <a:pPr marL="0" indent="0">
              <a:defRPr/>
            </a:pPr>
            <a:r>
              <a:rPr lang="en-US" altLang="en-US" sz="2200" b="1" dirty="0">
                <a:solidFill>
                  <a:schemeClr val="bg1"/>
                </a:solidFill>
                <a:latin typeface="Times New Roman" panose="02020603050405020304" pitchFamily="18" charset="0"/>
                <a:cs typeface="Times New Roman" panose="02020603050405020304" pitchFamily="18" charset="0"/>
              </a:rPr>
              <a:t> Reportable Sexually Transmitted Infections (STIs) in Wisconsin:</a:t>
            </a:r>
          </a:p>
          <a:p>
            <a:pPr lvl="1">
              <a:buFont typeface="Wingdings" panose="05000000000000000000" pitchFamily="2" charset="2"/>
              <a:buChar char="§"/>
              <a:defRPr/>
            </a:pPr>
            <a:r>
              <a:rPr lang="en-US" altLang="en-US" sz="2200" i="1" dirty="0">
                <a:solidFill>
                  <a:schemeClr val="bg1"/>
                </a:solidFill>
                <a:latin typeface="Times New Roman" panose="02020603050405020304" pitchFamily="18" charset="0"/>
                <a:cs typeface="Times New Roman" panose="02020603050405020304" pitchFamily="18" charset="0"/>
              </a:rPr>
              <a:t>Chlamydia trachomatis </a:t>
            </a:r>
            <a:r>
              <a:rPr lang="en-US" altLang="en-US" sz="2200" dirty="0">
                <a:solidFill>
                  <a:schemeClr val="bg1"/>
                </a:solidFill>
                <a:latin typeface="Times New Roman" panose="02020603050405020304" pitchFamily="18" charset="0"/>
                <a:cs typeface="Times New Roman" panose="02020603050405020304" pitchFamily="18" charset="0"/>
              </a:rPr>
              <a:t>(</a:t>
            </a:r>
            <a:r>
              <a:rPr lang="en-US" altLang="en-US" sz="2200" u="sng" dirty="0">
                <a:solidFill>
                  <a:schemeClr val="bg1"/>
                </a:solidFill>
                <a:latin typeface="Times New Roman" panose="02020603050405020304" pitchFamily="18" charset="0"/>
                <a:cs typeface="Times New Roman" panose="02020603050405020304" pitchFamily="18" charset="0"/>
              </a:rPr>
              <a:t>Chlamydia</a:t>
            </a:r>
            <a:r>
              <a:rPr lang="en-US" altLang="en-US" sz="2200" dirty="0">
                <a:solidFill>
                  <a:schemeClr val="bg1"/>
                </a:solidFill>
                <a:latin typeface="Times New Roman" panose="02020603050405020304" pitchFamily="18" charset="0"/>
                <a:cs typeface="Times New Roman" panose="02020603050405020304" pitchFamily="18" charset="0"/>
              </a:rPr>
              <a:t>) - Includes d</a:t>
            </a:r>
            <a:r>
              <a:rPr lang="en-US" sz="2200" dirty="0">
                <a:solidFill>
                  <a:schemeClr val="bg1"/>
                </a:solidFill>
                <a:latin typeface="Times New Roman" panose="02020603050405020304" pitchFamily="18" charset="0"/>
                <a:cs typeface="Times New Roman" panose="02020603050405020304" pitchFamily="18" charset="0"/>
              </a:rPr>
              <a:t>isease classifications</a:t>
            </a:r>
            <a:r>
              <a:rPr lang="en-US" altLang="en-US" sz="2200" dirty="0">
                <a:solidFill>
                  <a:schemeClr val="bg1"/>
                </a:solidFill>
                <a:latin typeface="Times New Roman" panose="02020603050405020304" pitchFamily="18" charset="0"/>
                <a:cs typeface="Times New Roman" panose="02020603050405020304" pitchFamily="18" charset="0"/>
              </a:rPr>
              <a:t> such as urethritis, cervicitis and conjunctivitis.</a:t>
            </a:r>
          </a:p>
          <a:p>
            <a:pPr marL="285750" lvl="1" indent="0">
              <a:defRPr/>
            </a:pPr>
            <a:endParaRPr lang="en-US" altLang="en-US" sz="2200" dirty="0">
              <a:solidFill>
                <a:schemeClr val="bg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r>
              <a:rPr lang="en-US" altLang="en-US" sz="2200" i="1" dirty="0">
                <a:solidFill>
                  <a:schemeClr val="bg1"/>
                </a:solidFill>
                <a:latin typeface="Times New Roman" panose="02020603050405020304" pitchFamily="18" charset="0"/>
                <a:cs typeface="Times New Roman" panose="02020603050405020304" pitchFamily="18" charset="0"/>
              </a:rPr>
              <a:t>Neisseria gonorrhoeae </a:t>
            </a:r>
            <a:r>
              <a:rPr lang="en-US" altLang="en-US" sz="2200" dirty="0">
                <a:solidFill>
                  <a:schemeClr val="bg1"/>
                </a:solidFill>
                <a:latin typeface="Times New Roman" panose="02020603050405020304" pitchFamily="18" charset="0"/>
                <a:cs typeface="Times New Roman" panose="02020603050405020304" pitchFamily="18" charset="0"/>
              </a:rPr>
              <a:t>(</a:t>
            </a:r>
            <a:r>
              <a:rPr lang="en-US" altLang="en-US" sz="2200" u="sng" dirty="0">
                <a:solidFill>
                  <a:schemeClr val="bg1"/>
                </a:solidFill>
                <a:latin typeface="Times New Roman" panose="02020603050405020304" pitchFamily="18" charset="0"/>
                <a:cs typeface="Times New Roman" panose="02020603050405020304" pitchFamily="18" charset="0"/>
              </a:rPr>
              <a:t>Gonorrhea</a:t>
            </a:r>
            <a:r>
              <a:rPr lang="en-US" altLang="en-US" sz="2200" dirty="0">
                <a:solidFill>
                  <a:schemeClr val="bg1"/>
                </a:solidFill>
                <a:latin typeface="Times New Roman" panose="02020603050405020304" pitchFamily="18" charset="0"/>
                <a:cs typeface="Times New Roman" panose="02020603050405020304" pitchFamily="18" charset="0"/>
              </a:rPr>
              <a:t>) - Includes d</a:t>
            </a:r>
            <a:r>
              <a:rPr lang="en-US" sz="2200" dirty="0">
                <a:solidFill>
                  <a:schemeClr val="bg1"/>
                </a:solidFill>
                <a:latin typeface="Times New Roman" panose="02020603050405020304" pitchFamily="18" charset="0"/>
                <a:cs typeface="Times New Roman" panose="02020603050405020304" pitchFamily="18" charset="0"/>
              </a:rPr>
              <a:t>isease classifications</a:t>
            </a:r>
            <a:r>
              <a:rPr lang="en-US" altLang="en-US" sz="2200" dirty="0">
                <a:solidFill>
                  <a:schemeClr val="bg1"/>
                </a:solidFill>
                <a:latin typeface="Times New Roman" panose="02020603050405020304" pitchFamily="18" charset="0"/>
                <a:cs typeface="Times New Roman" panose="02020603050405020304" pitchFamily="18" charset="0"/>
              </a:rPr>
              <a:t> such as urethritis, cervicitis, and resistant strains. </a:t>
            </a:r>
            <a:r>
              <a:rPr lang="en-US" sz="2200" dirty="0">
                <a:solidFill>
                  <a:schemeClr val="bg1"/>
                </a:solidFill>
                <a:latin typeface="Times New Roman" panose="02020603050405020304" pitchFamily="18" charset="0"/>
                <a:cs typeface="Times New Roman" panose="02020603050405020304" pitchFamily="18" charset="0"/>
              </a:rPr>
              <a:t>Resistant or reduced susceptibility to antibiotic treatment are confirmed by antibiotic susceptibility testing (AST).</a:t>
            </a:r>
          </a:p>
          <a:p>
            <a:pPr marL="1270010" lvl="3" indent="0">
              <a:defRPr/>
            </a:pPr>
            <a:endParaRPr lang="en-US" altLang="en-US" sz="2200" dirty="0">
              <a:solidFill>
                <a:schemeClr val="bg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
              <a:defRPr/>
            </a:pPr>
            <a:r>
              <a:rPr lang="en-US" altLang="en-US" sz="2200" i="1" dirty="0">
                <a:solidFill>
                  <a:schemeClr val="bg1"/>
                </a:solidFill>
                <a:latin typeface="Times New Roman" panose="02020603050405020304" pitchFamily="18" charset="0"/>
                <a:cs typeface="Times New Roman" panose="02020603050405020304" pitchFamily="18" charset="0"/>
              </a:rPr>
              <a:t>Treponema pallidum </a:t>
            </a:r>
            <a:r>
              <a:rPr lang="en-US" altLang="en-US" sz="2200" dirty="0">
                <a:solidFill>
                  <a:schemeClr val="bg1"/>
                </a:solidFill>
                <a:latin typeface="Times New Roman" panose="02020603050405020304" pitchFamily="18" charset="0"/>
                <a:cs typeface="Times New Roman" panose="02020603050405020304" pitchFamily="18" charset="0"/>
              </a:rPr>
              <a:t>(</a:t>
            </a:r>
            <a:r>
              <a:rPr lang="en-US" altLang="en-US" sz="2200" u="sng" dirty="0">
                <a:solidFill>
                  <a:schemeClr val="bg1"/>
                </a:solidFill>
                <a:latin typeface="Times New Roman" panose="02020603050405020304" pitchFamily="18" charset="0"/>
                <a:cs typeface="Times New Roman" panose="02020603050405020304" pitchFamily="18" charset="0"/>
              </a:rPr>
              <a:t>Syphilis</a:t>
            </a:r>
            <a:r>
              <a:rPr lang="en-US" altLang="en-US" sz="2200" dirty="0">
                <a:solidFill>
                  <a:schemeClr val="bg1"/>
                </a:solidFill>
                <a:latin typeface="Times New Roman" panose="02020603050405020304" pitchFamily="18" charset="0"/>
                <a:cs typeface="Times New Roman" panose="02020603050405020304" pitchFamily="18" charset="0"/>
              </a:rPr>
              <a:t> ) - Wisconsin data includes all stages and CDC data includes primary and secondary stages of syphilis.</a:t>
            </a:r>
          </a:p>
          <a:p>
            <a:pPr marL="171450" indent="0">
              <a:defRPr/>
            </a:pPr>
            <a:endParaRPr lang="en-US" altLang="en-US"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887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82"/>
            <a:ext cx="9144000" cy="1428612"/>
          </a:xfrm>
          <a:noFill/>
        </p:spPr>
        <p:txBody>
          <a:bodyPr/>
          <a:lstStyle/>
          <a:p>
            <a:r>
              <a:rPr lang="en-US" sz="3200" b="1" dirty="0">
                <a:solidFill>
                  <a:schemeClr val="accent1"/>
                </a:solidFill>
                <a:latin typeface="Times New Roman" panose="02020603050405020304" pitchFamily="18" charset="0"/>
                <a:cs typeface="Times New Roman" panose="02020603050405020304" pitchFamily="18" charset="0"/>
              </a:rPr>
              <a:t>Black people </a:t>
            </a:r>
            <a:r>
              <a:rPr lang="en-US" sz="3200" b="1" dirty="0">
                <a:solidFill>
                  <a:schemeClr val="bg1"/>
                </a:solidFill>
                <a:latin typeface="Times New Roman" panose="02020603050405020304" pitchFamily="18" charset="0"/>
                <a:cs typeface="Times New Roman" panose="02020603050405020304" pitchFamily="18" charset="0"/>
              </a:rPr>
              <a:t>have the </a:t>
            </a:r>
            <a:r>
              <a:rPr lang="en-US" sz="3200" b="1" dirty="0">
                <a:solidFill>
                  <a:schemeClr val="accent1"/>
                </a:solidFill>
                <a:latin typeface="Times New Roman" panose="02020603050405020304" pitchFamily="18" charset="0"/>
                <a:cs typeface="Times New Roman" panose="02020603050405020304" pitchFamily="18" charset="0"/>
              </a:rPr>
              <a:t>highest primary and secondary syphilis rate </a:t>
            </a:r>
            <a:r>
              <a:rPr lang="en-US" sz="3200" b="1" dirty="0">
                <a:solidFill>
                  <a:schemeClr val="bg1"/>
                </a:solidFill>
                <a:latin typeface="Times New Roman" panose="02020603050405020304" pitchFamily="18" charset="0"/>
                <a:cs typeface="Times New Roman" panose="02020603050405020304" pitchFamily="18" charset="0"/>
              </a:rPr>
              <a:t>in Wisconsin - 2022.</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primary and secondary syphilis rates per 100,000 people by race and ethnicity,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20</a:t>
            </a:fld>
            <a:endParaRPr lang="en-US" dirty="0"/>
          </a:p>
        </p:txBody>
      </p:sp>
      <p:sp>
        <p:nvSpPr>
          <p:cNvPr id="3" name="Rectangle 2"/>
          <p:cNvSpPr/>
          <p:nvPr/>
        </p:nvSpPr>
        <p:spPr>
          <a:xfrm>
            <a:off x="6733599" y="2390592"/>
            <a:ext cx="936475" cy="461665"/>
          </a:xfrm>
          <a:prstGeom prst="rect">
            <a:avLst/>
          </a:prstGeom>
        </p:spPr>
        <p:txBody>
          <a:bodyPr wrap="none">
            <a:spAutoFit/>
          </a:bodyPr>
          <a:lstStyle/>
          <a:p>
            <a:pPr lvl="0"/>
            <a:r>
              <a:rPr lang="en-US" sz="2400" b="1" dirty="0">
                <a:solidFill>
                  <a:srgbClr val="800080"/>
                </a:solidFill>
                <a:latin typeface="Times New Roman" panose="02020603050405020304" pitchFamily="18" charset="0"/>
                <a:cs typeface="Times New Roman" panose="02020603050405020304" pitchFamily="18" charset="0"/>
              </a:rPr>
              <a:t>Black</a:t>
            </a:r>
          </a:p>
        </p:txBody>
      </p:sp>
      <p:sp>
        <p:nvSpPr>
          <p:cNvPr id="5" name="Rectangle 4"/>
          <p:cNvSpPr/>
          <p:nvPr/>
        </p:nvSpPr>
        <p:spPr>
          <a:xfrm>
            <a:off x="6719364" y="3857254"/>
            <a:ext cx="1752600" cy="830997"/>
          </a:xfrm>
          <a:prstGeom prst="rect">
            <a:avLst/>
          </a:prstGeom>
        </p:spPr>
        <p:txBody>
          <a:bodyPr wrap="square">
            <a:spAutoFit/>
          </a:bodyPr>
          <a:lstStyle/>
          <a:p>
            <a:r>
              <a:rPr lang="en-US" sz="2400" b="1" dirty="0">
                <a:solidFill>
                  <a:srgbClr val="0033A1"/>
                </a:solidFill>
                <a:latin typeface="Times New Roman" panose="02020603050405020304" pitchFamily="18" charset="0"/>
                <a:cs typeface="Times New Roman" panose="02020603050405020304" pitchFamily="18" charset="0"/>
              </a:rPr>
              <a:t>Native American</a:t>
            </a:r>
          </a:p>
        </p:txBody>
      </p:sp>
      <p:sp>
        <p:nvSpPr>
          <p:cNvPr id="6" name="Rectangle 5"/>
          <p:cNvSpPr/>
          <p:nvPr/>
        </p:nvSpPr>
        <p:spPr>
          <a:xfrm>
            <a:off x="6715836" y="4720364"/>
            <a:ext cx="938077" cy="461665"/>
          </a:xfrm>
          <a:prstGeom prst="rect">
            <a:avLst/>
          </a:prstGeom>
        </p:spPr>
        <p:txBody>
          <a:bodyPr wrap="none">
            <a:spAutoFit/>
          </a:bodyPr>
          <a:lstStyle/>
          <a:p>
            <a:r>
              <a:rPr lang="en-US" sz="2400" b="1" dirty="0">
                <a:solidFill>
                  <a:srgbClr val="8B450B"/>
                </a:solidFill>
                <a:latin typeface="Times New Roman" panose="02020603050405020304" pitchFamily="18" charset="0"/>
                <a:cs typeface="Times New Roman" panose="02020603050405020304" pitchFamily="18" charset="0"/>
              </a:rPr>
              <a:t>Asian</a:t>
            </a:r>
            <a:endParaRPr lang="en-US" sz="2400" dirty="0">
              <a:solidFill>
                <a:srgbClr val="8B450B"/>
              </a:solidFill>
            </a:endParaRPr>
          </a:p>
        </p:txBody>
      </p:sp>
      <p:sp>
        <p:nvSpPr>
          <p:cNvPr id="7" name="Rectangle 6"/>
          <p:cNvSpPr/>
          <p:nvPr/>
        </p:nvSpPr>
        <p:spPr>
          <a:xfrm>
            <a:off x="6733599" y="5082236"/>
            <a:ext cx="987771" cy="461665"/>
          </a:xfrm>
          <a:prstGeom prst="rect">
            <a:avLst/>
          </a:prstGeom>
        </p:spPr>
        <p:txBody>
          <a:bodyPr wrap="none">
            <a:spAutoFit/>
          </a:bodyPr>
          <a:lstStyle/>
          <a:p>
            <a:r>
              <a:rPr lang="en-US" sz="2400" b="1" dirty="0">
                <a:solidFill>
                  <a:srgbClr val="2A5934"/>
                </a:solidFill>
                <a:latin typeface="Times New Roman" panose="02020603050405020304" pitchFamily="18" charset="0"/>
                <a:cs typeface="Times New Roman" panose="02020603050405020304" pitchFamily="18" charset="0"/>
              </a:rPr>
              <a:t>White</a:t>
            </a:r>
          </a:p>
        </p:txBody>
      </p:sp>
      <p:graphicFrame>
        <p:nvGraphicFramePr>
          <p:cNvPr id="9" name="Chart 8">
            <a:extLst>
              <a:ext uri="{FF2B5EF4-FFF2-40B4-BE49-F238E27FC236}">
                <a16:creationId xmlns:a16="http://schemas.microsoft.com/office/drawing/2014/main" id="{2EB92F7E-8DC5-41C4-AE3F-03213A3963DF}"/>
              </a:ext>
            </a:extLst>
          </p:cNvPr>
          <p:cNvGraphicFramePr>
            <a:graphicFrameLocks/>
          </p:cNvGraphicFramePr>
          <p:nvPr>
            <p:extLst>
              <p:ext uri="{D42A27DB-BD31-4B8C-83A1-F6EECF244321}">
                <p14:modId xmlns:p14="http://schemas.microsoft.com/office/powerpoint/2010/main" val="309419148"/>
              </p:ext>
            </p:extLst>
          </p:nvPr>
        </p:nvGraphicFramePr>
        <p:xfrm>
          <a:off x="1004085" y="1925606"/>
          <a:ext cx="5942567" cy="424659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886F74E-5D5B-4B8F-B9E4-3ECB822CEB6A}"/>
              </a:ext>
            </a:extLst>
          </p:cNvPr>
          <p:cNvSpPr txBox="1"/>
          <p:nvPr/>
        </p:nvSpPr>
        <p:spPr>
          <a:xfrm>
            <a:off x="467302" y="1882760"/>
            <a:ext cx="3886200" cy="1477328"/>
          </a:xfrm>
          <a:prstGeom prst="rect">
            <a:avLst/>
          </a:prstGeom>
          <a:noFill/>
        </p:spPr>
        <p:txBody>
          <a:bodyPr wrap="square" rtlCol="0">
            <a:spAutoFit/>
          </a:bodyPr>
          <a:lstStyle/>
          <a:p>
            <a:pPr algn="ctr"/>
            <a:r>
              <a:rPr lang="en-US" b="1" dirty="0">
                <a:solidFill>
                  <a:srgbClr val="0033A1"/>
                </a:solidFill>
              </a:rPr>
              <a:t>Rate of primary and secondary syphilis in Black is 25 times the rate among White and 13 times the Asian and 4 times the Native American.</a:t>
            </a:r>
          </a:p>
        </p:txBody>
      </p:sp>
    </p:spTree>
    <p:extLst>
      <p:ext uri="{BB962C8B-B14F-4D97-AF65-F5344CB8AC3E}">
        <p14:creationId xmlns:p14="http://schemas.microsoft.com/office/powerpoint/2010/main" val="2124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2727-ECC9-47F1-B48A-3BB6E276DEB9}"/>
              </a:ext>
            </a:extLst>
          </p:cNvPr>
          <p:cNvSpPr>
            <a:spLocks noGrp="1"/>
          </p:cNvSpPr>
          <p:nvPr>
            <p:ph type="title"/>
          </p:nvPr>
        </p:nvSpPr>
        <p:spPr>
          <a:xfrm>
            <a:off x="-6700" y="0"/>
            <a:ext cx="9150699" cy="1574801"/>
          </a:xfrm>
        </p:spPr>
        <p:txBody>
          <a:bodyPr/>
          <a:lstStyle/>
          <a:p>
            <a:r>
              <a:rPr lang="en-US" sz="3200" b="1" dirty="0">
                <a:latin typeface="Times New Roman" panose="02020603050405020304" pitchFamily="18" charset="0"/>
                <a:cs typeface="Times New Roman" panose="02020603050405020304" pitchFamily="18" charset="0"/>
              </a:rPr>
              <a:t>The Southeastern Region has the highest syphilis (All stages)rate in Wisconsin. </a:t>
            </a:r>
            <a:br>
              <a:rPr lang="en-US" sz="4400" b="1" dirty="0">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syphilis diagnoses per 100,000 population by </a:t>
            </a:r>
            <a:r>
              <a:rPr lang="en-US" sz="2000" dirty="0">
                <a:latin typeface="Times New Roman" panose="02020603050405020304" pitchFamily="18" charset="0"/>
                <a:cs typeface="Times New Roman" panose="02020603050405020304" pitchFamily="18" charset="0"/>
              </a:rPr>
              <a:t>r</a:t>
            </a:r>
            <a:r>
              <a:rPr lang="en-US" sz="2000" dirty="0">
                <a:solidFill>
                  <a:schemeClr val="bg1"/>
                </a:solidFill>
                <a:latin typeface="Times New Roman" panose="02020603050405020304" pitchFamily="18" charset="0"/>
                <a:cs typeface="Times New Roman" panose="02020603050405020304" pitchFamily="18" charset="0"/>
              </a:rPr>
              <a:t>egion of residence, Wisconsin</a:t>
            </a: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2022</a:t>
            </a:r>
            <a:endParaRPr lang="en-US" sz="2000" dirty="0"/>
          </a:p>
        </p:txBody>
      </p:sp>
      <p:sp>
        <p:nvSpPr>
          <p:cNvPr id="4" name="Slide Number Placeholder 3">
            <a:extLst>
              <a:ext uri="{FF2B5EF4-FFF2-40B4-BE49-F238E27FC236}">
                <a16:creationId xmlns:a16="http://schemas.microsoft.com/office/drawing/2014/main" id="{C32DCBCB-5EB8-454B-8C63-9C7670BB1382}"/>
              </a:ext>
            </a:extLst>
          </p:cNvPr>
          <p:cNvSpPr>
            <a:spLocks noGrp="1"/>
          </p:cNvSpPr>
          <p:nvPr>
            <p:ph type="sldNum" sz="quarter" idx="4"/>
          </p:nvPr>
        </p:nvSpPr>
        <p:spPr/>
        <p:txBody>
          <a:bodyPr/>
          <a:lstStyle/>
          <a:p>
            <a:pPr>
              <a:defRPr/>
            </a:pPr>
            <a:fld id="{43861BFF-92AD-4B19-9909-DA3357BA777B}" type="slidenum">
              <a:rPr lang="en-US" smtClean="0"/>
              <a:pPr>
                <a:defRPr/>
              </a:pPr>
              <a:t>21</a:t>
            </a:fld>
            <a:endParaRPr lang="en-US" dirty="0"/>
          </a:p>
        </p:txBody>
      </p:sp>
      <p:sp>
        <p:nvSpPr>
          <p:cNvPr id="7" name="TextBox 6">
            <a:extLst>
              <a:ext uri="{FF2B5EF4-FFF2-40B4-BE49-F238E27FC236}">
                <a16:creationId xmlns:a16="http://schemas.microsoft.com/office/drawing/2014/main" id="{BD800256-40B1-42E5-B295-43B3ECAD2F54}"/>
              </a:ext>
            </a:extLst>
          </p:cNvPr>
          <p:cNvSpPr txBox="1"/>
          <p:nvPr/>
        </p:nvSpPr>
        <p:spPr>
          <a:xfrm>
            <a:off x="533400" y="6172200"/>
            <a:ext cx="5085046" cy="307777"/>
          </a:xfrm>
          <a:prstGeom prst="rect">
            <a:avLst/>
          </a:prstGeom>
          <a:noFill/>
        </p:spPr>
        <p:txBody>
          <a:bodyPr wrap="none" rtlCol="0">
            <a:spAutoFit/>
          </a:bodyPr>
          <a:lstStyle/>
          <a:p>
            <a:r>
              <a:rPr lang="en-US" sz="1400" dirty="0">
                <a:solidFill>
                  <a:schemeClr val="bg1"/>
                </a:solidFill>
                <a:latin typeface="Times New Roman" panose="02020603050405020304" pitchFamily="18" charset="0"/>
                <a:cs typeface="Times New Roman" panose="02020603050405020304" pitchFamily="18" charset="0"/>
              </a:rPr>
              <a:t>Note: Cases from corrections and unknown county are not included.</a:t>
            </a:r>
          </a:p>
        </p:txBody>
      </p:sp>
      <p:graphicFrame>
        <p:nvGraphicFramePr>
          <p:cNvPr id="6" name="Chart 5">
            <a:extLst>
              <a:ext uri="{FF2B5EF4-FFF2-40B4-BE49-F238E27FC236}">
                <a16:creationId xmlns:a16="http://schemas.microsoft.com/office/drawing/2014/main" id="{AEAECB7B-F080-4C1E-84EC-F62218FD211D}"/>
              </a:ext>
            </a:extLst>
          </p:cNvPr>
          <p:cNvGraphicFramePr>
            <a:graphicFrameLocks/>
          </p:cNvGraphicFramePr>
          <p:nvPr>
            <p:extLst>
              <p:ext uri="{D42A27DB-BD31-4B8C-83A1-F6EECF244321}">
                <p14:modId xmlns:p14="http://schemas.microsoft.com/office/powerpoint/2010/main" val="2757183728"/>
              </p:ext>
            </p:extLst>
          </p:nvPr>
        </p:nvGraphicFramePr>
        <p:xfrm>
          <a:off x="914400" y="2011863"/>
          <a:ext cx="7467599"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95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00941-51B8-49F2-9BFB-9627CBD3C0DB}"/>
              </a:ext>
            </a:extLst>
          </p:cNvPr>
          <p:cNvSpPr>
            <a:spLocks noGrp="1"/>
          </p:cNvSpPr>
          <p:nvPr>
            <p:ph type="body" idx="1"/>
          </p:nvPr>
        </p:nvSpPr>
        <p:spPr>
          <a:xfrm>
            <a:off x="0" y="2209800"/>
            <a:ext cx="6934200" cy="1828800"/>
          </a:xfrm>
          <a:solidFill>
            <a:schemeClr val="accent2">
              <a:lumMod val="75000"/>
            </a:schemeClr>
          </a:solidFill>
        </p:spPr>
        <p:txBody>
          <a:bodyPr/>
          <a:lstStyle/>
          <a:p>
            <a:pPr algn="ctr"/>
            <a:endParaRPr lang="en-US" sz="4000" b="1" dirty="0">
              <a:solidFill>
                <a:schemeClr val="tx1"/>
              </a:solidFill>
              <a:latin typeface="Leelawadee" panose="020B0502040204020203" pitchFamily="34" charset="-34"/>
              <a:cs typeface="Leelawadee" panose="020B0502040204020203" pitchFamily="34" charset="-34"/>
            </a:endParaRPr>
          </a:p>
          <a:p>
            <a:pPr algn="ctr"/>
            <a:endParaRPr lang="en-US" sz="4000" b="1" dirty="0">
              <a:solidFill>
                <a:schemeClr val="tx1"/>
              </a:solidFill>
              <a:latin typeface="Leelawadee" panose="020B0502040204020203" pitchFamily="34" charset="-34"/>
              <a:cs typeface="Leelawadee" panose="020B0502040204020203" pitchFamily="34" charset="-34"/>
            </a:endParaRPr>
          </a:p>
          <a:p>
            <a:pPr algn="ctr"/>
            <a:endParaRPr lang="en-US" sz="4000" b="1" dirty="0">
              <a:solidFill>
                <a:schemeClr val="tx1"/>
              </a:solidFill>
              <a:latin typeface="Leelawadee" panose="020B0502040204020203" pitchFamily="34" charset="-34"/>
              <a:cs typeface="Leelawadee" panose="020B0502040204020203" pitchFamily="34" charset="-34"/>
            </a:endParaRPr>
          </a:p>
          <a:p>
            <a:pPr algn="ctr"/>
            <a:endParaRPr lang="en-US" sz="4000" b="1" dirty="0">
              <a:solidFill>
                <a:schemeClr val="tx1"/>
              </a:solidFill>
              <a:latin typeface="Leelawadee" panose="020B0502040204020203" pitchFamily="34" charset="-34"/>
              <a:cs typeface="Leelawadee" panose="020B0502040204020203" pitchFamily="34" charset="-34"/>
            </a:endParaRPr>
          </a:p>
          <a:p>
            <a:pPr algn="ctr"/>
            <a:endParaRPr lang="en-US" sz="4000" b="1" dirty="0">
              <a:solidFill>
                <a:schemeClr val="tx1"/>
              </a:solidFill>
              <a:latin typeface="Leelawadee" panose="020B0502040204020203" pitchFamily="34" charset="-34"/>
              <a:cs typeface="Leelawadee" panose="020B0502040204020203" pitchFamily="34" charset="-34"/>
            </a:endParaRPr>
          </a:p>
          <a:p>
            <a:pPr algn="ctr"/>
            <a:endParaRPr lang="en-US" sz="4000" b="1" dirty="0">
              <a:solidFill>
                <a:schemeClr val="tx1"/>
              </a:solidFill>
              <a:latin typeface="Leelawadee" panose="020B0502040204020203" pitchFamily="34" charset="-34"/>
              <a:cs typeface="Leelawadee" panose="020B0502040204020203" pitchFamily="34" charset="-34"/>
            </a:endParaRPr>
          </a:p>
          <a:p>
            <a:pPr algn="ctr"/>
            <a:r>
              <a:rPr lang="en-US" sz="4000" b="1" dirty="0">
                <a:solidFill>
                  <a:schemeClr val="tx1"/>
                </a:solidFill>
                <a:latin typeface="Leelawadee" panose="020B0502040204020203" pitchFamily="34" charset="-34"/>
                <a:cs typeface="Leelawadee" panose="020B0502040204020203" pitchFamily="34" charset="-34"/>
              </a:rPr>
              <a:t>Congenital Syphilis</a:t>
            </a:r>
          </a:p>
          <a:p>
            <a:pPr algn="ctr"/>
            <a:endParaRPr lang="en-US" sz="4000" b="1" dirty="0">
              <a:solidFill>
                <a:schemeClr val="tx1"/>
              </a:solidFill>
              <a:latin typeface="Leelawadee" panose="020B0502040204020203" pitchFamily="34" charset="-34"/>
              <a:cs typeface="Leelawadee" panose="020B0502040204020203" pitchFamily="34" charset="-34"/>
            </a:endParaRPr>
          </a:p>
        </p:txBody>
      </p:sp>
      <p:sp>
        <p:nvSpPr>
          <p:cNvPr id="4" name="Slide Number Placeholder 3">
            <a:extLst>
              <a:ext uri="{FF2B5EF4-FFF2-40B4-BE49-F238E27FC236}">
                <a16:creationId xmlns:a16="http://schemas.microsoft.com/office/drawing/2014/main" id="{0722B276-1F81-4EB3-BD2A-D3003AD36D68}"/>
              </a:ext>
            </a:extLst>
          </p:cNvPr>
          <p:cNvSpPr>
            <a:spLocks noGrp="1"/>
          </p:cNvSpPr>
          <p:nvPr>
            <p:ph type="sldNum" sz="quarter" idx="12"/>
          </p:nvPr>
        </p:nvSpPr>
        <p:spPr/>
        <p:txBody>
          <a:bodyPr/>
          <a:lstStyle/>
          <a:p>
            <a:pPr>
              <a:defRPr/>
            </a:pPr>
            <a:fld id="{185C8A41-98A0-491F-91E6-F99F7C0BFB2F}" type="slidenum">
              <a:rPr lang="en-US" smtClean="0"/>
              <a:pPr>
                <a:defRPr/>
              </a:pPr>
              <a:t>22</a:t>
            </a:fld>
            <a:endParaRPr lang="en-US" dirty="0"/>
          </a:p>
        </p:txBody>
      </p:sp>
    </p:spTree>
    <p:extLst>
      <p:ext uri="{BB962C8B-B14F-4D97-AF65-F5344CB8AC3E}">
        <p14:creationId xmlns:p14="http://schemas.microsoft.com/office/powerpoint/2010/main" val="276717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DC00F07-8F97-463A-A917-F0E30A3231D1}"/>
              </a:ext>
            </a:extLst>
          </p:cNvPr>
          <p:cNvGraphicFramePr>
            <a:graphicFrameLocks/>
          </p:cNvGraphicFramePr>
          <p:nvPr>
            <p:extLst>
              <p:ext uri="{D42A27DB-BD31-4B8C-83A1-F6EECF244321}">
                <p14:modId xmlns:p14="http://schemas.microsoft.com/office/powerpoint/2010/main" val="749381841"/>
              </p:ext>
            </p:extLst>
          </p:nvPr>
        </p:nvGraphicFramePr>
        <p:xfrm>
          <a:off x="609600" y="1905000"/>
          <a:ext cx="79248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0" y="-25958"/>
            <a:ext cx="9144000" cy="1016558"/>
          </a:xfrm>
          <a:solidFill>
            <a:schemeClr val="accent2">
              <a:lumMod val="75000"/>
            </a:schemeClr>
          </a:solidFill>
        </p:spPr>
        <p:txBody>
          <a:bodyPr>
            <a:noAutofit/>
          </a:bodyPr>
          <a:lstStyle/>
          <a:p>
            <a:r>
              <a:rPr lang="en-US" sz="3200" dirty="0">
                <a:solidFill>
                  <a:schemeClr val="tx1"/>
                </a:solidFill>
                <a:latin typeface="Times New Roman" panose="02020603050405020304" pitchFamily="18" charset="0"/>
                <a:cs typeface="Times New Roman" panose="02020603050405020304" pitchFamily="18" charset="0"/>
              </a:rPr>
              <a:t>Trend of reported congenital Syphilis </a:t>
            </a:r>
            <a:r>
              <a:rPr lang="en-US" sz="3200" u="sng" dirty="0">
                <a:solidFill>
                  <a:schemeClr val="tx1"/>
                </a:solidFill>
                <a:latin typeface="Times New Roman" panose="02020603050405020304" pitchFamily="18" charset="0"/>
                <a:cs typeface="Times New Roman" panose="02020603050405020304" pitchFamily="18" charset="0"/>
              </a:rPr>
              <a:t>cases</a:t>
            </a:r>
            <a:r>
              <a:rPr lang="en-US" sz="3200" dirty="0">
                <a:solidFill>
                  <a:schemeClr val="tx1"/>
                </a:solidFill>
                <a:latin typeface="Times New Roman" panose="02020603050405020304" pitchFamily="18" charset="0"/>
                <a:cs typeface="Times New Roman" panose="02020603050405020304" pitchFamily="18" charset="0"/>
              </a:rPr>
              <a:t> in Wisconsin 2013 - 2022</a:t>
            </a:r>
          </a:p>
        </p:txBody>
      </p:sp>
      <p:sp>
        <p:nvSpPr>
          <p:cNvPr id="11" name="TextBox 10">
            <a:extLst>
              <a:ext uri="{FF2B5EF4-FFF2-40B4-BE49-F238E27FC236}">
                <a16:creationId xmlns:a16="http://schemas.microsoft.com/office/drawing/2014/main" id="{EB4C79C3-4B70-4F71-A0A2-F06BC207519B}"/>
              </a:ext>
            </a:extLst>
          </p:cNvPr>
          <p:cNvSpPr txBox="1"/>
          <p:nvPr/>
        </p:nvSpPr>
        <p:spPr>
          <a:xfrm>
            <a:off x="5105400" y="3052465"/>
            <a:ext cx="1835944" cy="923330"/>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480% increase from 2020 to 2022</a:t>
            </a:r>
          </a:p>
        </p:txBody>
      </p:sp>
      <p:sp>
        <p:nvSpPr>
          <p:cNvPr id="2" name="TextBox 1">
            <a:extLst>
              <a:ext uri="{FF2B5EF4-FFF2-40B4-BE49-F238E27FC236}">
                <a16:creationId xmlns:a16="http://schemas.microsoft.com/office/drawing/2014/main" id="{ED968788-2C87-405B-BD6E-CAA09D172BAA}"/>
              </a:ext>
            </a:extLst>
          </p:cNvPr>
          <p:cNvSpPr txBox="1"/>
          <p:nvPr/>
        </p:nvSpPr>
        <p:spPr>
          <a:xfrm>
            <a:off x="304800" y="1371600"/>
            <a:ext cx="4800600" cy="707886"/>
          </a:xfrm>
          <a:prstGeom prst="rect">
            <a:avLst/>
          </a:prstGeom>
          <a:noFill/>
        </p:spPr>
        <p:txBody>
          <a:bodyPr wrap="square" rtlCol="0">
            <a:spAutoFit/>
          </a:bodyPr>
          <a:lstStyle/>
          <a:p>
            <a:pPr algn="ctr"/>
            <a:r>
              <a:rPr lang="en-US" sz="2000" b="1" dirty="0">
                <a:solidFill>
                  <a:srgbClr val="0033A1"/>
                </a:solidFill>
                <a:latin typeface="Times New Roman" panose="02020603050405020304" pitchFamily="18" charset="0"/>
                <a:cs typeface="Times New Roman" panose="02020603050405020304" pitchFamily="18" charset="0"/>
              </a:rPr>
              <a:t>Congenital syphilis cases are in increasing trend in Wisconsin, and so is Nationally</a:t>
            </a:r>
          </a:p>
        </p:txBody>
      </p:sp>
    </p:spTree>
    <p:extLst>
      <p:ext uri="{BB962C8B-B14F-4D97-AF65-F5344CB8AC3E}">
        <p14:creationId xmlns:p14="http://schemas.microsoft.com/office/powerpoint/2010/main" val="2521537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49FF09-1EA7-48B3-A647-EB4786A29171}"/>
              </a:ext>
            </a:extLst>
          </p:cNvPr>
          <p:cNvSpPr>
            <a:spLocks noGrp="1"/>
          </p:cNvSpPr>
          <p:nvPr>
            <p:ph type="title"/>
          </p:nvPr>
        </p:nvSpPr>
        <p:spPr>
          <a:xfrm>
            <a:off x="0" y="0"/>
            <a:ext cx="9144000" cy="1066799"/>
          </a:xfrm>
          <a:solidFill>
            <a:schemeClr val="accent2">
              <a:lumMod val="75000"/>
            </a:schemeClr>
          </a:solidFill>
        </p:spPr>
        <p:txBody>
          <a:bodyPr>
            <a:normAutofit/>
          </a:bodyPr>
          <a:lstStyle/>
          <a:p>
            <a:r>
              <a:rPr lang="en-US" sz="3200" dirty="0">
                <a:solidFill>
                  <a:schemeClr val="tx1"/>
                </a:solidFill>
                <a:latin typeface="Times New Roman" panose="02020603050405020304" pitchFamily="18" charset="0"/>
                <a:cs typeface="Times New Roman" panose="02020603050405020304" pitchFamily="18" charset="0"/>
              </a:rPr>
              <a:t>Distribution of congenital syphilis cases by county in Wisconsin – 2022 (n=29)</a:t>
            </a:r>
          </a:p>
        </p:txBody>
      </p:sp>
      <p:sp>
        <p:nvSpPr>
          <p:cNvPr id="4" name="Slide Number Placeholder 3">
            <a:extLst>
              <a:ext uri="{FF2B5EF4-FFF2-40B4-BE49-F238E27FC236}">
                <a16:creationId xmlns:a16="http://schemas.microsoft.com/office/drawing/2014/main" id="{EBB482B1-5C6E-410F-B9A1-03A1D913B452}"/>
              </a:ext>
            </a:extLst>
          </p:cNvPr>
          <p:cNvSpPr>
            <a:spLocks noGrp="1"/>
          </p:cNvSpPr>
          <p:nvPr>
            <p:ph type="sldNum" sz="quarter" idx="13"/>
          </p:nvPr>
        </p:nvSpPr>
        <p:spPr/>
        <p:txBody>
          <a:bodyPr/>
          <a:lstStyle/>
          <a:p>
            <a:fld id="{294A09A9-5501-47C1-A89A-A340965A2BE2}" type="slidenum">
              <a:rPr lang="en-US" smtClean="0"/>
              <a:pPr/>
              <a:t>24</a:t>
            </a:fld>
            <a:endParaRPr lang="en-US" dirty="0">
              <a:latin typeface="+mn-lt"/>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32DA93D9-8D80-4C20-85EF-2CE663B67070}"/>
                  </a:ext>
                </a:extLst>
              </p:cNvPr>
              <p:cNvGraphicFramePr>
                <a:graphicFrameLocks/>
              </p:cNvGraphicFramePr>
              <p:nvPr>
                <p:extLst>
                  <p:ext uri="{D42A27DB-BD31-4B8C-83A1-F6EECF244321}">
                    <p14:modId xmlns:p14="http://schemas.microsoft.com/office/powerpoint/2010/main" val="2121381954"/>
                  </p:ext>
                </p:extLst>
              </p:nvPr>
            </p:nvGraphicFramePr>
            <p:xfrm>
              <a:off x="685800" y="1409700"/>
              <a:ext cx="6629400" cy="40386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32DA93D9-8D80-4C20-85EF-2CE663B67070}"/>
                  </a:ext>
                </a:extLst>
              </p:cNvPr>
              <p:cNvPicPr>
                <a:picLocks noGrp="1" noRot="1" noChangeAspect="1" noMove="1" noResize="1" noEditPoints="1" noAdjustHandles="1" noChangeArrowheads="1" noChangeShapeType="1"/>
              </p:cNvPicPr>
              <p:nvPr/>
            </p:nvPicPr>
            <p:blipFill>
              <a:blip r:embed="rId5"/>
              <a:stretch>
                <a:fillRect/>
              </a:stretch>
            </p:blipFill>
            <p:spPr>
              <a:xfrm>
                <a:off x="685800" y="1409700"/>
                <a:ext cx="6629400" cy="4038600"/>
              </a:xfrm>
              <a:prstGeom prst="rect">
                <a:avLst/>
              </a:prstGeom>
            </p:spPr>
          </p:pic>
        </mc:Fallback>
      </mc:AlternateContent>
      <p:sp>
        <p:nvSpPr>
          <p:cNvPr id="6" name="TextBox 5">
            <a:extLst>
              <a:ext uri="{FF2B5EF4-FFF2-40B4-BE49-F238E27FC236}">
                <a16:creationId xmlns:a16="http://schemas.microsoft.com/office/drawing/2014/main" id="{E7FDD3C8-952A-4678-9161-564C533C9543}"/>
              </a:ext>
            </a:extLst>
          </p:cNvPr>
          <p:cNvSpPr txBox="1"/>
          <p:nvPr/>
        </p:nvSpPr>
        <p:spPr>
          <a:xfrm>
            <a:off x="6553200" y="2228671"/>
            <a:ext cx="2209800" cy="1477328"/>
          </a:xfrm>
          <a:prstGeom prst="rect">
            <a:avLst/>
          </a:prstGeom>
          <a:solidFill>
            <a:schemeClr val="tx1">
              <a:lumMod val="95000"/>
            </a:schemeClr>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Milwaukee county accounts for 82% of reported congenital Syphilis cases in Wisconsin.</a:t>
            </a:r>
          </a:p>
        </p:txBody>
      </p:sp>
      <p:pic>
        <p:nvPicPr>
          <p:cNvPr id="11" name="Picture 10">
            <a:extLst>
              <a:ext uri="{FF2B5EF4-FFF2-40B4-BE49-F238E27FC236}">
                <a16:creationId xmlns:a16="http://schemas.microsoft.com/office/drawing/2014/main" id="{C65A0611-1BDF-48F2-9204-D999B6BC08AB}"/>
              </a:ext>
            </a:extLst>
          </p:cNvPr>
          <p:cNvPicPr>
            <a:picLocks noChangeAspect="1"/>
          </p:cNvPicPr>
          <p:nvPr/>
        </p:nvPicPr>
        <p:blipFill>
          <a:blip r:embed="rId6"/>
          <a:stretch>
            <a:fillRect/>
          </a:stretch>
        </p:blipFill>
        <p:spPr>
          <a:xfrm>
            <a:off x="1653336" y="1409700"/>
            <a:ext cx="4694327" cy="4444369"/>
          </a:xfrm>
          <a:prstGeom prst="rect">
            <a:avLst/>
          </a:prstGeom>
        </p:spPr>
      </p:pic>
      <p:sp>
        <p:nvSpPr>
          <p:cNvPr id="2" name="TextBox 1">
            <a:extLst>
              <a:ext uri="{FF2B5EF4-FFF2-40B4-BE49-F238E27FC236}">
                <a16:creationId xmlns:a16="http://schemas.microsoft.com/office/drawing/2014/main" id="{10608295-901C-4112-AE84-1E529FCFC5F5}"/>
              </a:ext>
            </a:extLst>
          </p:cNvPr>
          <p:cNvSpPr txBox="1"/>
          <p:nvPr/>
        </p:nvSpPr>
        <p:spPr>
          <a:xfrm>
            <a:off x="1447799" y="4876800"/>
            <a:ext cx="1371600" cy="276999"/>
          </a:xfrm>
          <a:prstGeom prst="rect">
            <a:avLst/>
          </a:prstGeom>
          <a:solidFill>
            <a:schemeClr val="tx1"/>
          </a:solidFill>
        </p:spPr>
        <p:txBody>
          <a:bodyPr wrap="square" rtlCol="0">
            <a:spAutoFit/>
          </a:bodyPr>
          <a:lstStyle/>
          <a:p>
            <a:r>
              <a:rPr lang="en-US" sz="1200" b="1" dirty="0">
                <a:solidFill>
                  <a:schemeClr val="bg1"/>
                </a:solidFill>
                <a:latin typeface="Times New Roman" panose="02020603050405020304" pitchFamily="18" charset="0"/>
                <a:cs typeface="Times New Roman" panose="02020603050405020304" pitchFamily="18" charset="0"/>
              </a:rPr>
              <a:t>Count of cases</a:t>
            </a:r>
          </a:p>
        </p:txBody>
      </p:sp>
    </p:spTree>
    <p:extLst>
      <p:ext uri="{BB962C8B-B14F-4D97-AF65-F5344CB8AC3E}">
        <p14:creationId xmlns:p14="http://schemas.microsoft.com/office/powerpoint/2010/main" val="127267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AAF4-4D93-458E-806B-355EC964D32B}"/>
              </a:ext>
            </a:extLst>
          </p:cNvPr>
          <p:cNvSpPr>
            <a:spLocks noGrp="1"/>
          </p:cNvSpPr>
          <p:nvPr>
            <p:ph type="title"/>
          </p:nvPr>
        </p:nvSpPr>
        <p:spPr>
          <a:xfrm>
            <a:off x="0" y="0"/>
            <a:ext cx="9144000" cy="965201"/>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Distribution of congenital Syphilis cases in Milwaukee County by zip code - 2022</a:t>
            </a:r>
          </a:p>
        </p:txBody>
      </p:sp>
      <p:sp>
        <p:nvSpPr>
          <p:cNvPr id="4" name="Slide Number Placeholder 3">
            <a:extLst>
              <a:ext uri="{FF2B5EF4-FFF2-40B4-BE49-F238E27FC236}">
                <a16:creationId xmlns:a16="http://schemas.microsoft.com/office/drawing/2014/main" id="{72F7F425-7CB5-4932-AB1A-232317A172BB}"/>
              </a:ext>
            </a:extLst>
          </p:cNvPr>
          <p:cNvSpPr>
            <a:spLocks noGrp="1"/>
          </p:cNvSpPr>
          <p:nvPr>
            <p:ph type="sldNum" sz="quarter" idx="4"/>
          </p:nvPr>
        </p:nvSpPr>
        <p:spPr/>
        <p:txBody>
          <a:bodyPr/>
          <a:lstStyle/>
          <a:p>
            <a:pPr>
              <a:defRPr/>
            </a:pPr>
            <a:fld id="{43861BFF-92AD-4B19-9909-DA3357BA777B}" type="slidenum">
              <a:rPr lang="en-US" smtClean="0"/>
              <a:pPr>
                <a:defRPr/>
              </a:pPr>
              <a:t>25</a:t>
            </a:fld>
            <a:endParaRPr lang="en-US" dirty="0"/>
          </a:p>
        </p:txBody>
      </p:sp>
      <p:pic>
        <p:nvPicPr>
          <p:cNvPr id="8" name="Picture 7">
            <a:extLst>
              <a:ext uri="{FF2B5EF4-FFF2-40B4-BE49-F238E27FC236}">
                <a16:creationId xmlns:a16="http://schemas.microsoft.com/office/drawing/2014/main" id="{00916BA8-E990-4DD9-B061-BA9AAD986B49}"/>
              </a:ext>
            </a:extLst>
          </p:cNvPr>
          <p:cNvPicPr>
            <a:picLocks noChangeAspect="1"/>
          </p:cNvPicPr>
          <p:nvPr/>
        </p:nvPicPr>
        <p:blipFill>
          <a:blip r:embed="rId3"/>
          <a:stretch>
            <a:fillRect/>
          </a:stretch>
        </p:blipFill>
        <p:spPr>
          <a:xfrm>
            <a:off x="2743200" y="1088540"/>
            <a:ext cx="3352800" cy="5412311"/>
          </a:xfrm>
          <a:prstGeom prst="rect">
            <a:avLst/>
          </a:prstGeom>
        </p:spPr>
      </p:pic>
    </p:spTree>
    <p:extLst>
      <p:ext uri="{BB962C8B-B14F-4D97-AF65-F5344CB8AC3E}">
        <p14:creationId xmlns:p14="http://schemas.microsoft.com/office/powerpoint/2010/main" val="283633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idx="1"/>
          </p:nvPr>
        </p:nvSpPr>
        <p:spPr>
          <a:xfrm>
            <a:off x="381000" y="3429000"/>
            <a:ext cx="8077200" cy="1066800"/>
          </a:xfrm>
          <a:noFill/>
        </p:spPr>
        <p:txBody>
          <a:bodyPr/>
          <a:lstStyle/>
          <a:p>
            <a:pPr algn="ctr"/>
            <a:r>
              <a:rPr lang="en-US" sz="3600" b="1" dirty="0">
                <a:latin typeface="Times New Roman" panose="02020603050405020304" pitchFamily="18" charset="0"/>
                <a:cs typeface="Times New Roman" panose="02020603050405020304" pitchFamily="18" charset="0"/>
              </a:rPr>
              <a:t>Chlamydia Trends: </a:t>
            </a:r>
          </a:p>
          <a:p>
            <a:pPr algn="ctr"/>
            <a:r>
              <a:rPr lang="en-US" sz="3600" b="1" dirty="0">
                <a:latin typeface="Times New Roman" panose="02020603050405020304" pitchFamily="18" charset="0"/>
                <a:cs typeface="Times New Roman" panose="02020603050405020304" pitchFamily="18" charset="0"/>
              </a:rPr>
              <a:t>Nationally and in Wisconsin</a:t>
            </a:r>
          </a:p>
        </p:txBody>
      </p:sp>
    </p:spTree>
    <p:extLst>
      <p:ext uri="{BB962C8B-B14F-4D97-AF65-F5344CB8AC3E}">
        <p14:creationId xmlns:p14="http://schemas.microsoft.com/office/powerpoint/2010/main" val="3562522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AC5D3-3640-4680-BAE4-3A3BDDB78FA0}"/>
              </a:ext>
            </a:extLst>
          </p:cNvPr>
          <p:cNvSpPr>
            <a:spLocks noGrp="1"/>
          </p:cNvSpPr>
          <p:nvPr>
            <p:ph type="sldNum" sz="quarter" idx="4"/>
          </p:nvPr>
        </p:nvSpPr>
        <p:spPr/>
        <p:txBody>
          <a:bodyPr/>
          <a:lstStyle/>
          <a:p>
            <a:pPr>
              <a:defRPr/>
            </a:pPr>
            <a:fld id="{43861BFF-92AD-4B19-9909-DA3357BA777B}" type="slidenum">
              <a:rPr lang="en-US" smtClean="0"/>
              <a:pPr>
                <a:defRPr/>
              </a:pPr>
              <a:t>27</a:t>
            </a:fld>
            <a:endParaRPr lang="en-US" dirty="0"/>
          </a:p>
        </p:txBody>
      </p:sp>
      <p:pic>
        <p:nvPicPr>
          <p:cNvPr id="6" name="Picture 5">
            <a:extLst>
              <a:ext uri="{FF2B5EF4-FFF2-40B4-BE49-F238E27FC236}">
                <a16:creationId xmlns:a16="http://schemas.microsoft.com/office/drawing/2014/main" id="{72741380-2358-4897-9F9D-2745FBCA008B}"/>
              </a:ext>
            </a:extLst>
          </p:cNvPr>
          <p:cNvPicPr>
            <a:picLocks noChangeAspect="1"/>
          </p:cNvPicPr>
          <p:nvPr/>
        </p:nvPicPr>
        <p:blipFill>
          <a:blip r:embed="rId3"/>
          <a:stretch>
            <a:fillRect/>
          </a:stretch>
        </p:blipFill>
        <p:spPr>
          <a:xfrm>
            <a:off x="55984" y="1701799"/>
            <a:ext cx="9088016" cy="4892089"/>
          </a:xfrm>
          <a:prstGeom prst="rect">
            <a:avLst/>
          </a:prstGeom>
        </p:spPr>
      </p:pic>
      <p:sp>
        <p:nvSpPr>
          <p:cNvPr id="7" name="Title 1">
            <a:extLst>
              <a:ext uri="{FF2B5EF4-FFF2-40B4-BE49-F238E27FC236}">
                <a16:creationId xmlns:a16="http://schemas.microsoft.com/office/drawing/2014/main" id="{52D43496-8528-4A3E-B9B3-8775908D9097}"/>
              </a:ext>
            </a:extLst>
          </p:cNvPr>
          <p:cNvSpPr>
            <a:spLocks noGrp="1"/>
          </p:cNvSpPr>
          <p:nvPr>
            <p:ph type="title"/>
          </p:nvPr>
        </p:nvSpPr>
        <p:spPr>
          <a:xfrm>
            <a:off x="0" y="0"/>
            <a:ext cx="9144000" cy="1079439"/>
          </a:xfrm>
          <a:solidFill>
            <a:schemeClr val="accent2">
              <a:lumMod val="75000"/>
            </a:schemeClr>
          </a:solidFill>
        </p:spPr>
        <p:txBody>
          <a:bodyPr>
            <a:noAutofit/>
          </a:bodyPr>
          <a:lstStyle/>
          <a:p>
            <a:pPr algn="l"/>
            <a:r>
              <a:rPr sz="3200" b="1" dirty="0">
                <a:solidFill>
                  <a:schemeClr val="tx1"/>
                </a:solidFill>
                <a:latin typeface="Times New Roman" panose="02020603050405020304" pitchFamily="18" charset="0"/>
                <a:cs typeface="Times New Roman" panose="02020603050405020304" pitchFamily="18" charset="0"/>
              </a:rPr>
              <a:t>Chlamydia—</a:t>
            </a:r>
            <a:r>
              <a:rPr lang="en-US" sz="3200" b="1" dirty="0">
                <a:solidFill>
                  <a:schemeClr val="tx1"/>
                </a:solidFill>
                <a:latin typeface="Times New Roman" panose="02020603050405020304" pitchFamily="18" charset="0"/>
                <a:cs typeface="Times New Roman" panose="02020603050405020304" pitchFamily="18" charset="0"/>
              </a:rPr>
              <a:t>r</a:t>
            </a:r>
            <a:r>
              <a:rPr sz="3200" b="1" dirty="0">
                <a:solidFill>
                  <a:schemeClr val="tx1"/>
                </a:solidFill>
                <a:latin typeface="Times New Roman" panose="02020603050405020304" pitchFamily="18" charset="0"/>
                <a:cs typeface="Times New Roman" panose="02020603050405020304" pitchFamily="18" charset="0"/>
              </a:rPr>
              <a:t>ates of </a:t>
            </a:r>
            <a:r>
              <a:rPr lang="en-US" sz="3200" b="1" dirty="0">
                <a:solidFill>
                  <a:schemeClr val="tx1"/>
                </a:solidFill>
                <a:latin typeface="Times New Roman" panose="02020603050405020304" pitchFamily="18" charset="0"/>
                <a:cs typeface="Times New Roman" panose="02020603050405020304" pitchFamily="18" charset="0"/>
              </a:rPr>
              <a:t>r</a:t>
            </a:r>
            <a:r>
              <a:rPr sz="3200" b="1" dirty="0">
                <a:solidFill>
                  <a:schemeClr val="tx1"/>
                </a:solidFill>
                <a:latin typeface="Times New Roman" panose="02020603050405020304" pitchFamily="18" charset="0"/>
                <a:cs typeface="Times New Roman" panose="02020603050405020304" pitchFamily="18" charset="0"/>
              </a:rPr>
              <a:t>eported </a:t>
            </a:r>
            <a:r>
              <a:rPr lang="en-US" sz="3200" b="1" dirty="0">
                <a:solidFill>
                  <a:schemeClr val="tx1"/>
                </a:solidFill>
                <a:latin typeface="Times New Roman" panose="02020603050405020304" pitchFamily="18" charset="0"/>
                <a:cs typeface="Times New Roman" panose="02020603050405020304" pitchFamily="18" charset="0"/>
              </a:rPr>
              <a:t>c</a:t>
            </a:r>
            <a:r>
              <a:rPr sz="3200" b="1" dirty="0">
                <a:solidFill>
                  <a:schemeClr val="tx1"/>
                </a:solidFill>
                <a:latin typeface="Times New Roman" panose="02020603050405020304" pitchFamily="18" charset="0"/>
                <a:cs typeface="Times New Roman" panose="02020603050405020304" pitchFamily="18" charset="0"/>
              </a:rPr>
              <a:t>ases by </a:t>
            </a:r>
            <a:r>
              <a:rPr lang="en-US" sz="3200" b="1" dirty="0">
                <a:solidFill>
                  <a:schemeClr val="tx1"/>
                </a:solidFill>
                <a:latin typeface="Times New Roman" panose="02020603050405020304" pitchFamily="18" charset="0"/>
                <a:cs typeface="Times New Roman" panose="02020603050405020304" pitchFamily="18" charset="0"/>
              </a:rPr>
              <a:t>s</a:t>
            </a:r>
            <a:r>
              <a:rPr sz="3200" b="1" dirty="0">
                <a:solidFill>
                  <a:schemeClr val="tx1"/>
                </a:solidFill>
                <a:latin typeface="Times New Roman" panose="02020603050405020304" pitchFamily="18" charset="0"/>
                <a:cs typeface="Times New Roman" panose="02020603050405020304" pitchFamily="18" charset="0"/>
              </a:rPr>
              <a:t>tate, United States and </a:t>
            </a:r>
            <a:r>
              <a:rPr lang="en-US" sz="3200" b="1" dirty="0">
                <a:solidFill>
                  <a:schemeClr val="tx1"/>
                </a:solidFill>
                <a:latin typeface="Times New Roman" panose="02020603050405020304" pitchFamily="18" charset="0"/>
                <a:cs typeface="Times New Roman" panose="02020603050405020304" pitchFamily="18" charset="0"/>
              </a:rPr>
              <a:t>t</a:t>
            </a:r>
            <a:r>
              <a:rPr sz="3200" b="1" dirty="0">
                <a:solidFill>
                  <a:schemeClr val="tx1"/>
                </a:solidFill>
                <a:latin typeface="Times New Roman" panose="02020603050405020304" pitchFamily="18" charset="0"/>
                <a:cs typeface="Times New Roman" panose="02020603050405020304" pitchFamily="18" charset="0"/>
              </a:rPr>
              <a:t>erritories, 201</a:t>
            </a:r>
            <a:r>
              <a:rPr lang="en-US" sz="3200" b="1" dirty="0">
                <a:solidFill>
                  <a:schemeClr val="tx1"/>
                </a:solidFill>
                <a:latin typeface="Times New Roman" panose="02020603050405020304" pitchFamily="18" charset="0"/>
                <a:cs typeface="Times New Roman" panose="02020603050405020304" pitchFamily="18" charset="0"/>
              </a:rPr>
              <a:t>2</a:t>
            </a:r>
            <a:r>
              <a:rPr sz="3200" b="1" dirty="0">
                <a:solidFill>
                  <a:schemeClr val="tx1"/>
                </a:solidFill>
                <a:latin typeface="Times New Roman" panose="02020603050405020304" pitchFamily="18" charset="0"/>
                <a:cs typeface="Times New Roman" panose="02020603050405020304" pitchFamily="18" charset="0"/>
              </a:rPr>
              <a:t> and 202</a:t>
            </a:r>
            <a:r>
              <a:rPr lang="en-US" sz="3200" b="1" dirty="0">
                <a:solidFill>
                  <a:schemeClr val="tx1"/>
                </a:solidFill>
                <a:latin typeface="Times New Roman" panose="02020603050405020304" pitchFamily="18" charset="0"/>
                <a:cs typeface="Times New Roman" panose="02020603050405020304" pitchFamily="18" charset="0"/>
              </a:rPr>
              <a:t>1</a:t>
            </a:r>
            <a:endParaRPr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334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9312C8-EB75-47C2-B0E2-E7A01D202773}"/>
              </a:ext>
            </a:extLst>
          </p:cNvPr>
          <p:cNvSpPr>
            <a:spLocks noGrp="1"/>
          </p:cNvSpPr>
          <p:nvPr>
            <p:ph type="sldNum" sz="quarter" idx="4"/>
          </p:nvPr>
        </p:nvSpPr>
        <p:spPr/>
        <p:txBody>
          <a:bodyPr/>
          <a:lstStyle/>
          <a:p>
            <a:pPr>
              <a:defRPr/>
            </a:pPr>
            <a:fld id="{43861BFF-92AD-4B19-9909-DA3357BA777B}" type="slidenum">
              <a:rPr lang="en-US" smtClean="0"/>
              <a:pPr>
                <a:defRPr/>
              </a:pPr>
              <a:t>28</a:t>
            </a:fld>
            <a:endParaRPr lang="en-US" dirty="0"/>
          </a:p>
        </p:txBody>
      </p:sp>
      <p:sp>
        <p:nvSpPr>
          <p:cNvPr id="9" name="TextBox 8">
            <a:extLst>
              <a:ext uri="{FF2B5EF4-FFF2-40B4-BE49-F238E27FC236}">
                <a16:creationId xmlns:a16="http://schemas.microsoft.com/office/drawing/2014/main" id="{0D629168-72C1-4B35-B4D8-4094734E220C}"/>
              </a:ext>
            </a:extLst>
          </p:cNvPr>
          <p:cNvSpPr txBox="1"/>
          <p:nvPr/>
        </p:nvSpPr>
        <p:spPr>
          <a:xfrm>
            <a:off x="1295400" y="1067113"/>
            <a:ext cx="167640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2012</a:t>
            </a:r>
          </a:p>
        </p:txBody>
      </p:sp>
      <p:sp>
        <p:nvSpPr>
          <p:cNvPr id="11" name="TextBox 10">
            <a:extLst>
              <a:ext uri="{FF2B5EF4-FFF2-40B4-BE49-F238E27FC236}">
                <a16:creationId xmlns:a16="http://schemas.microsoft.com/office/drawing/2014/main" id="{CE54E7F1-1FF6-4847-A77A-424F60AC1F4E}"/>
              </a:ext>
            </a:extLst>
          </p:cNvPr>
          <p:cNvSpPr txBox="1"/>
          <p:nvPr/>
        </p:nvSpPr>
        <p:spPr>
          <a:xfrm>
            <a:off x="5788090" y="990599"/>
            <a:ext cx="206051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2022</a:t>
            </a:r>
          </a:p>
        </p:txBody>
      </p:sp>
      <p:sp>
        <p:nvSpPr>
          <p:cNvPr id="12" name="Title 1">
            <a:extLst>
              <a:ext uri="{FF2B5EF4-FFF2-40B4-BE49-F238E27FC236}">
                <a16:creationId xmlns:a16="http://schemas.microsoft.com/office/drawing/2014/main" id="{D4354A5D-24C0-44EF-9D9F-AC987EFF4DAF}"/>
              </a:ext>
            </a:extLst>
          </p:cNvPr>
          <p:cNvSpPr>
            <a:spLocks noGrp="1"/>
          </p:cNvSpPr>
          <p:nvPr>
            <p:ph type="title"/>
          </p:nvPr>
        </p:nvSpPr>
        <p:spPr>
          <a:xfrm>
            <a:off x="0" y="0"/>
            <a:ext cx="9144000" cy="990599"/>
          </a:xfrm>
          <a:solidFill>
            <a:schemeClr val="accent2">
              <a:lumMod val="75000"/>
            </a:schemeClr>
          </a:solidFill>
        </p:spPr>
        <p:txBody>
          <a:bodyPr>
            <a:noAutofit/>
          </a:bodyPr>
          <a:lstStyle/>
          <a:p>
            <a:pPr algn="l"/>
            <a:r>
              <a:rPr sz="3200" b="1" dirty="0">
                <a:solidFill>
                  <a:schemeClr val="tx1"/>
                </a:solidFill>
                <a:latin typeface="Times New Roman" panose="02020603050405020304" pitchFamily="18" charset="0"/>
                <a:cs typeface="Times New Roman" panose="02020603050405020304" pitchFamily="18" charset="0"/>
              </a:rPr>
              <a:t>Chlamydia</a:t>
            </a:r>
            <a:r>
              <a:rPr lang="en-US" sz="3200" b="1" dirty="0">
                <a:solidFill>
                  <a:schemeClr val="tx1"/>
                </a:solidFill>
                <a:latin typeface="Times New Roman" panose="02020603050405020304" pitchFamily="18" charset="0"/>
                <a:cs typeface="Times New Roman" panose="02020603050405020304" pitchFamily="18" charset="0"/>
              </a:rPr>
              <a:t> cases per 100,000 persons </a:t>
            </a:r>
            <a:r>
              <a:rPr sz="3200" b="1" dirty="0">
                <a:solidFill>
                  <a:schemeClr val="tx1"/>
                </a:solidFill>
                <a:latin typeface="Times New Roman" panose="02020603050405020304" pitchFamily="18" charset="0"/>
                <a:cs typeface="Times New Roman" panose="02020603050405020304" pitchFamily="18" charset="0"/>
              </a:rPr>
              <a:t>by </a:t>
            </a:r>
            <a:r>
              <a:rPr lang="en-US" sz="3200" b="1" dirty="0">
                <a:solidFill>
                  <a:schemeClr val="tx1"/>
                </a:solidFill>
                <a:latin typeface="Times New Roman" panose="02020603050405020304" pitchFamily="18" charset="0"/>
                <a:cs typeface="Times New Roman" panose="02020603050405020304" pitchFamily="18" charset="0"/>
              </a:rPr>
              <a:t>county</a:t>
            </a:r>
            <a:r>
              <a:rPr sz="3200" b="1"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Wisconsin</a:t>
            </a:r>
            <a:r>
              <a:rPr sz="3200" b="1" dirty="0">
                <a:solidFill>
                  <a:schemeClr val="tx1"/>
                </a:solidFill>
                <a:latin typeface="Times New Roman" panose="02020603050405020304" pitchFamily="18" charset="0"/>
                <a:cs typeface="Times New Roman" panose="02020603050405020304" pitchFamily="18" charset="0"/>
              </a:rPr>
              <a:t>, 201</a:t>
            </a:r>
            <a:r>
              <a:rPr lang="en-US" sz="3200" b="1" dirty="0">
                <a:solidFill>
                  <a:schemeClr val="tx1"/>
                </a:solidFill>
                <a:latin typeface="Times New Roman" panose="02020603050405020304" pitchFamily="18" charset="0"/>
                <a:cs typeface="Times New Roman" panose="02020603050405020304" pitchFamily="18" charset="0"/>
              </a:rPr>
              <a:t>2</a:t>
            </a:r>
            <a:r>
              <a:rPr sz="3200" b="1" dirty="0">
                <a:solidFill>
                  <a:schemeClr val="tx1"/>
                </a:solidFill>
                <a:latin typeface="Times New Roman" panose="02020603050405020304" pitchFamily="18" charset="0"/>
                <a:cs typeface="Times New Roman" panose="02020603050405020304" pitchFamily="18" charset="0"/>
              </a:rPr>
              <a:t> and 202</a:t>
            </a:r>
            <a:r>
              <a:rPr lang="en-US" sz="3200" b="1" dirty="0">
                <a:solidFill>
                  <a:schemeClr val="tx1"/>
                </a:solidFill>
                <a:latin typeface="Times New Roman" panose="02020603050405020304" pitchFamily="18" charset="0"/>
                <a:cs typeface="Times New Roman" panose="02020603050405020304" pitchFamily="18" charset="0"/>
              </a:rPr>
              <a:t>2</a:t>
            </a:r>
            <a:endParaRPr sz="3200" b="1" dirty="0">
              <a:solidFill>
                <a:schemeClr val="tx1"/>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77237152-E861-4712-B030-6E6AB1A54C75}"/>
              </a:ext>
            </a:extLst>
          </p:cNvPr>
          <p:cNvPicPr>
            <a:picLocks noChangeAspect="1"/>
          </p:cNvPicPr>
          <p:nvPr/>
        </p:nvPicPr>
        <p:blipFill>
          <a:blip r:embed="rId3"/>
          <a:stretch>
            <a:fillRect/>
          </a:stretch>
        </p:blipFill>
        <p:spPr>
          <a:xfrm>
            <a:off x="1295400" y="2009479"/>
            <a:ext cx="3156681" cy="3591579"/>
          </a:xfrm>
          <a:prstGeom prst="rect">
            <a:avLst/>
          </a:prstGeom>
        </p:spPr>
      </p:pic>
      <p:pic>
        <p:nvPicPr>
          <p:cNvPr id="20" name="Picture 19">
            <a:extLst>
              <a:ext uri="{FF2B5EF4-FFF2-40B4-BE49-F238E27FC236}">
                <a16:creationId xmlns:a16="http://schemas.microsoft.com/office/drawing/2014/main" id="{AB864A6F-CA33-44BE-92FA-68E55827698F}"/>
              </a:ext>
            </a:extLst>
          </p:cNvPr>
          <p:cNvPicPr>
            <a:picLocks noChangeAspect="1"/>
          </p:cNvPicPr>
          <p:nvPr/>
        </p:nvPicPr>
        <p:blipFill>
          <a:blip r:embed="rId4"/>
          <a:stretch>
            <a:fillRect/>
          </a:stretch>
        </p:blipFill>
        <p:spPr>
          <a:xfrm>
            <a:off x="524498" y="4729343"/>
            <a:ext cx="1104900" cy="800100"/>
          </a:xfrm>
          <a:prstGeom prst="rect">
            <a:avLst/>
          </a:prstGeom>
        </p:spPr>
      </p:pic>
      <p:pic>
        <p:nvPicPr>
          <p:cNvPr id="22" name="Picture 21">
            <a:extLst>
              <a:ext uri="{FF2B5EF4-FFF2-40B4-BE49-F238E27FC236}">
                <a16:creationId xmlns:a16="http://schemas.microsoft.com/office/drawing/2014/main" id="{0192B96A-6823-4169-AA99-FAC9CFEE766E}"/>
              </a:ext>
            </a:extLst>
          </p:cNvPr>
          <p:cNvPicPr>
            <a:picLocks noChangeAspect="1"/>
          </p:cNvPicPr>
          <p:nvPr/>
        </p:nvPicPr>
        <p:blipFill>
          <a:blip r:embed="rId5"/>
          <a:stretch>
            <a:fillRect/>
          </a:stretch>
        </p:blipFill>
        <p:spPr>
          <a:xfrm>
            <a:off x="5409374" y="1903100"/>
            <a:ext cx="3303366" cy="3626343"/>
          </a:xfrm>
          <a:prstGeom prst="rect">
            <a:avLst/>
          </a:prstGeom>
        </p:spPr>
      </p:pic>
      <p:pic>
        <p:nvPicPr>
          <p:cNvPr id="24" name="Picture 23">
            <a:extLst>
              <a:ext uri="{FF2B5EF4-FFF2-40B4-BE49-F238E27FC236}">
                <a16:creationId xmlns:a16="http://schemas.microsoft.com/office/drawing/2014/main" id="{4F02EFA5-5668-48EC-B473-5B9B3502EF78}"/>
              </a:ext>
            </a:extLst>
          </p:cNvPr>
          <p:cNvPicPr>
            <a:picLocks noChangeAspect="1"/>
          </p:cNvPicPr>
          <p:nvPr/>
        </p:nvPicPr>
        <p:blipFill>
          <a:blip r:embed="rId6"/>
          <a:stretch>
            <a:fillRect/>
          </a:stretch>
        </p:blipFill>
        <p:spPr>
          <a:xfrm>
            <a:off x="4995599" y="4646532"/>
            <a:ext cx="1238250" cy="781050"/>
          </a:xfrm>
          <a:prstGeom prst="rect">
            <a:avLst/>
          </a:prstGeom>
        </p:spPr>
      </p:pic>
    </p:spTree>
    <p:extLst>
      <p:ext uri="{BB962C8B-B14F-4D97-AF65-F5344CB8AC3E}">
        <p14:creationId xmlns:p14="http://schemas.microsoft.com/office/powerpoint/2010/main" val="1158787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61" y="33394"/>
            <a:ext cx="8761477" cy="2167163"/>
          </a:xfrm>
          <a:noFill/>
        </p:spPr>
        <p:txBody>
          <a:bodyPr/>
          <a:lstStyle/>
          <a:p>
            <a:r>
              <a:rPr lang="en-US" sz="3200" b="1" dirty="0">
                <a:solidFill>
                  <a:srgbClr val="DC6D12"/>
                </a:solidFill>
                <a:latin typeface="Times New Roman" panose="02020603050405020304" pitchFamily="18" charset="0"/>
                <a:cs typeface="Times New Roman" panose="02020603050405020304" pitchFamily="18" charset="0"/>
              </a:rPr>
              <a:t>People aged 30–39 </a:t>
            </a:r>
            <a:r>
              <a:rPr lang="en-US" sz="3200" b="1" dirty="0">
                <a:solidFill>
                  <a:schemeClr val="bg1"/>
                </a:solidFill>
                <a:latin typeface="Times New Roman" panose="02020603050405020304" pitchFamily="18" charset="0"/>
                <a:cs typeface="Times New Roman" panose="02020603050405020304" pitchFamily="18" charset="0"/>
              </a:rPr>
              <a:t>is the only age group that have </a:t>
            </a:r>
            <a:r>
              <a:rPr lang="en-US" sz="3200" b="1" dirty="0">
                <a:solidFill>
                  <a:srgbClr val="DC6D12"/>
                </a:solidFill>
                <a:latin typeface="Times New Roman" panose="02020603050405020304" pitchFamily="18" charset="0"/>
                <a:cs typeface="Times New Roman" panose="02020603050405020304" pitchFamily="18" charset="0"/>
              </a:rPr>
              <a:t>increased chlamydia rates </a:t>
            </a:r>
            <a:r>
              <a:rPr lang="en-US" sz="3200" b="1" dirty="0">
                <a:solidFill>
                  <a:schemeClr val="bg1"/>
                </a:solidFill>
                <a:latin typeface="Times New Roman" panose="02020603050405020304" pitchFamily="18" charset="0"/>
                <a:cs typeface="Times New Roman" panose="02020603050405020304" pitchFamily="18" charset="0"/>
              </a:rPr>
              <a:t>in Wisconsin. </a:t>
            </a:r>
            <a:br>
              <a:rPr lang="en-US" sz="3200" b="1" dirty="0">
                <a:solidFill>
                  <a:schemeClr val="bg1"/>
                </a:solidFill>
                <a:latin typeface="Times New Roman" panose="02020603050405020304" pitchFamily="18" charset="0"/>
                <a:cs typeface="Times New Roman" panose="02020603050405020304" pitchFamily="18" charset="0"/>
              </a:rPr>
            </a:br>
            <a:br>
              <a:rPr lang="en-US" sz="36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chlamydia diagnoses per 100,000 people by age at diagnosis, Wisconsin, 2018–2022</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29</a:t>
            </a:fld>
            <a:endParaRPr lang="en-US" dirty="0"/>
          </a:p>
        </p:txBody>
      </p:sp>
      <p:sp>
        <p:nvSpPr>
          <p:cNvPr id="3" name="Rectangle 2"/>
          <p:cNvSpPr/>
          <p:nvPr/>
        </p:nvSpPr>
        <p:spPr>
          <a:xfrm>
            <a:off x="212817" y="2530848"/>
            <a:ext cx="1544012"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Age 20–24</a:t>
            </a:r>
          </a:p>
        </p:txBody>
      </p:sp>
      <p:sp>
        <p:nvSpPr>
          <p:cNvPr id="6" name="Rectangle 5"/>
          <p:cNvSpPr/>
          <p:nvPr/>
        </p:nvSpPr>
        <p:spPr>
          <a:xfrm>
            <a:off x="213032" y="3226306"/>
            <a:ext cx="1544012" cy="461665"/>
          </a:xfrm>
          <a:prstGeom prst="rect">
            <a:avLst/>
          </a:prstGeom>
        </p:spPr>
        <p:txBody>
          <a:bodyPr wrap="none">
            <a:spAutoFit/>
          </a:bodyPr>
          <a:lstStyle/>
          <a:p>
            <a:r>
              <a:rPr lang="en-US" sz="2400" b="1" dirty="0">
                <a:solidFill>
                  <a:srgbClr val="4D4D4D"/>
                </a:solidFill>
                <a:latin typeface="Times New Roman" panose="02020603050405020304" pitchFamily="18" charset="0"/>
                <a:cs typeface="Times New Roman" panose="02020603050405020304" pitchFamily="18" charset="0"/>
              </a:rPr>
              <a:t>Age 15–19</a:t>
            </a:r>
          </a:p>
        </p:txBody>
      </p:sp>
      <p:sp>
        <p:nvSpPr>
          <p:cNvPr id="9" name="Rectangle 8"/>
          <p:cNvSpPr/>
          <p:nvPr/>
        </p:nvSpPr>
        <p:spPr>
          <a:xfrm>
            <a:off x="223703" y="3664438"/>
            <a:ext cx="1544012" cy="461665"/>
          </a:xfrm>
          <a:prstGeom prst="rect">
            <a:avLst/>
          </a:prstGeom>
        </p:spPr>
        <p:txBody>
          <a:bodyPr wrap="none">
            <a:spAutoFit/>
          </a:bodyPr>
          <a:lstStyle/>
          <a:p>
            <a:r>
              <a:rPr lang="en-US" sz="2400" b="1" dirty="0">
                <a:solidFill>
                  <a:srgbClr val="800080"/>
                </a:solidFill>
                <a:latin typeface="Times New Roman" panose="02020603050405020304" pitchFamily="18" charset="0"/>
                <a:cs typeface="Times New Roman" panose="02020603050405020304" pitchFamily="18" charset="0"/>
              </a:rPr>
              <a:t>Age 25–29</a:t>
            </a:r>
          </a:p>
        </p:txBody>
      </p:sp>
      <p:sp>
        <p:nvSpPr>
          <p:cNvPr id="12" name="Rectangle 11"/>
          <p:cNvSpPr/>
          <p:nvPr/>
        </p:nvSpPr>
        <p:spPr>
          <a:xfrm>
            <a:off x="212817" y="4823750"/>
            <a:ext cx="1544012" cy="461665"/>
          </a:xfrm>
          <a:prstGeom prst="rect">
            <a:avLst/>
          </a:prstGeom>
        </p:spPr>
        <p:txBody>
          <a:bodyPr wrap="none">
            <a:spAutoFit/>
          </a:bodyPr>
          <a:lstStyle/>
          <a:p>
            <a:r>
              <a:rPr lang="en-US" sz="2400" b="1" dirty="0">
                <a:solidFill>
                  <a:srgbClr val="0033A1"/>
                </a:solidFill>
                <a:latin typeface="Times New Roman" panose="02020603050405020304" pitchFamily="18" charset="0"/>
                <a:cs typeface="Times New Roman" panose="02020603050405020304" pitchFamily="18" charset="0"/>
              </a:rPr>
              <a:t>Age 40–49</a:t>
            </a:r>
          </a:p>
        </p:txBody>
      </p:sp>
      <p:sp>
        <p:nvSpPr>
          <p:cNvPr id="13" name="Rectangle 12"/>
          <p:cNvSpPr/>
          <p:nvPr/>
        </p:nvSpPr>
        <p:spPr>
          <a:xfrm>
            <a:off x="223703" y="4083040"/>
            <a:ext cx="1544012" cy="461665"/>
          </a:xfrm>
          <a:prstGeom prst="rect">
            <a:avLst/>
          </a:prstGeom>
        </p:spPr>
        <p:txBody>
          <a:bodyPr wrap="none">
            <a:spAutoFit/>
          </a:bodyPr>
          <a:lstStyle/>
          <a:p>
            <a:r>
              <a:rPr lang="en-US" sz="2400" b="1" dirty="0">
                <a:solidFill>
                  <a:srgbClr val="DC6D12"/>
                </a:solidFill>
                <a:latin typeface="Times New Roman" panose="02020603050405020304" pitchFamily="18" charset="0"/>
                <a:cs typeface="Times New Roman" panose="02020603050405020304" pitchFamily="18" charset="0"/>
              </a:rPr>
              <a:t>Age 30–39</a:t>
            </a:r>
          </a:p>
        </p:txBody>
      </p:sp>
      <p:graphicFrame>
        <p:nvGraphicFramePr>
          <p:cNvPr id="10" name="Chart 9">
            <a:extLst>
              <a:ext uri="{FF2B5EF4-FFF2-40B4-BE49-F238E27FC236}">
                <a16:creationId xmlns:a16="http://schemas.microsoft.com/office/drawing/2014/main" id="{AF039DD0-0B42-46ED-B444-AACF2712E351}"/>
              </a:ext>
            </a:extLst>
          </p:cNvPr>
          <p:cNvGraphicFramePr>
            <a:graphicFrameLocks/>
          </p:cNvGraphicFramePr>
          <p:nvPr>
            <p:extLst>
              <p:ext uri="{D42A27DB-BD31-4B8C-83A1-F6EECF244321}">
                <p14:modId xmlns:p14="http://schemas.microsoft.com/office/powerpoint/2010/main" val="3693434931"/>
              </p:ext>
            </p:extLst>
          </p:nvPr>
        </p:nvGraphicFramePr>
        <p:xfrm>
          <a:off x="987711" y="2308476"/>
          <a:ext cx="7622889" cy="3549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589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accent2">
              <a:lumMod val="75000"/>
            </a:schemeClr>
          </a:solidFill>
        </p:spPr>
        <p:txBody>
          <a:bodyPr/>
          <a:lstStyle/>
          <a:p>
            <a:pPr>
              <a:defRPr/>
            </a:pPr>
            <a:r>
              <a:rPr lang="en-US" altLang="en-US" sz="3600" b="1" dirty="0">
                <a:solidFill>
                  <a:schemeClr val="tx1"/>
                </a:solidFill>
                <a:latin typeface="Times New Roman" panose="02020603050405020304" pitchFamily="18" charset="0"/>
                <a:cs typeface="Times New Roman" panose="02020603050405020304" pitchFamily="18" charset="0"/>
              </a:rPr>
              <a:t>Introduction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a:t>
            </a:fld>
            <a:endParaRPr lang="en-US" dirty="0"/>
          </a:p>
        </p:txBody>
      </p:sp>
      <p:sp>
        <p:nvSpPr>
          <p:cNvPr id="5" name="Rectangle 2"/>
          <p:cNvSpPr>
            <a:spLocks noChangeArrowheads="1"/>
          </p:cNvSpPr>
          <p:nvPr/>
        </p:nvSpPr>
        <p:spPr bwMode="auto">
          <a:xfrm>
            <a:off x="381000" y="1152756"/>
            <a:ext cx="8382000" cy="393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100" dirty="0">
                <a:solidFill>
                  <a:schemeClr val="bg1"/>
                </a:solidFill>
                <a:latin typeface="Times New Roman" panose="02020603050405020304" pitchFamily="18" charset="0"/>
                <a:cs typeface="Times New Roman" panose="02020603050405020304" pitchFamily="18" charset="0"/>
              </a:rPr>
              <a:t>Sexually transmitted infections (STIs) surveillance data are collected systematically through WEDSS* for the purpose of monitoring the frequency and distribution of STIs in the Wisconsin population.</a:t>
            </a:r>
          </a:p>
          <a:p>
            <a:pPr marL="0" indent="0"/>
            <a:endParaRPr lang="en-US" sz="2100" dirty="0">
              <a:solidFill>
                <a:srgbClr val="1C1D1F"/>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altLang="en-US" sz="2100" dirty="0">
                <a:solidFill>
                  <a:schemeClr val="bg1"/>
                </a:solidFill>
                <a:latin typeface="Times New Roman" panose="02020603050405020304" pitchFamily="18" charset="0"/>
                <a:cs typeface="Times New Roman" panose="02020603050405020304" pitchFamily="18" charset="0"/>
              </a:rPr>
              <a:t>This analysis examines trends in reportable STIs in Wisconsin to identify problem areas and allocate resources for effective  STI interventions.</a:t>
            </a:r>
          </a:p>
          <a:p>
            <a:pPr marL="0" indent="0"/>
            <a:endParaRPr lang="en-US" altLang="en-US" sz="21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altLang="en-US" sz="2100" dirty="0">
                <a:solidFill>
                  <a:schemeClr val="bg1"/>
                </a:solidFill>
                <a:latin typeface="Times New Roman" panose="02020603050405020304" pitchFamily="18" charset="0"/>
                <a:cs typeface="Times New Roman" panose="02020603050405020304" pitchFamily="18" charset="0"/>
              </a:rPr>
              <a:t>Out of state, cases from correctional facilities, and unknown states  are not included.</a:t>
            </a:r>
          </a:p>
          <a:p>
            <a:pPr marL="0" indent="0"/>
            <a:endParaRPr lang="en-US" altLang="en-US" sz="21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altLang="en-US" sz="2100" dirty="0">
                <a:solidFill>
                  <a:schemeClr val="bg1"/>
                </a:solidFill>
                <a:latin typeface="Times New Roman" panose="02020603050405020304" pitchFamily="18" charset="0"/>
                <a:cs typeface="Times New Roman" panose="02020603050405020304" pitchFamily="18" charset="0"/>
              </a:rPr>
              <a:t>Rates are calculated based on 2020 population data available in </a:t>
            </a:r>
            <a:r>
              <a:rPr lang="en-US" sz="2100" i="0" dirty="0">
                <a:solidFill>
                  <a:srgbClr val="1C1D1F"/>
                </a:solidFill>
                <a:effectLst/>
                <a:latin typeface="Times New Roman" panose="02020603050405020304" pitchFamily="18" charset="0"/>
                <a:cs typeface="Times New Roman" panose="02020603050405020304" pitchFamily="18" charset="0"/>
              </a:rPr>
              <a:t>Wisconsin Interactive Statistics on Health (</a:t>
            </a:r>
            <a:r>
              <a:rPr lang="en-US" altLang="en-US" sz="2100" dirty="0">
                <a:solidFill>
                  <a:schemeClr val="bg1"/>
                </a:solidFill>
                <a:latin typeface="Times New Roman" panose="02020603050405020304" pitchFamily="18" charset="0"/>
                <a:cs typeface="Times New Roman" panose="02020603050405020304" pitchFamily="18" charset="0"/>
              </a:rPr>
              <a:t>WISH) population module.</a:t>
            </a:r>
          </a:p>
        </p:txBody>
      </p:sp>
      <p:sp>
        <p:nvSpPr>
          <p:cNvPr id="6" name="TextBox 5">
            <a:extLst>
              <a:ext uri="{FF2B5EF4-FFF2-40B4-BE49-F238E27FC236}">
                <a16:creationId xmlns:a16="http://schemas.microsoft.com/office/drawing/2014/main" id="{3C0F8656-0ECD-4BE5-B361-296FD12D13FE}"/>
              </a:ext>
            </a:extLst>
          </p:cNvPr>
          <p:cNvSpPr txBox="1"/>
          <p:nvPr/>
        </p:nvSpPr>
        <p:spPr>
          <a:xfrm>
            <a:off x="228600" y="5525429"/>
            <a:ext cx="8686800" cy="923330"/>
          </a:xfrm>
          <a:prstGeom prst="rect">
            <a:avLst/>
          </a:prstGeom>
          <a:solidFill>
            <a:schemeClr val="tx1">
              <a:lumMod val="85000"/>
            </a:schemeClr>
          </a:solidFill>
        </p:spPr>
        <p:txBody>
          <a:bodyPr wrap="square">
            <a:spAutoFit/>
          </a:bodyPr>
          <a:lstStyle/>
          <a:p>
            <a:pPr marL="0" indent="0"/>
            <a:r>
              <a:rPr lang="en-US" sz="1800" dirty="0">
                <a:solidFill>
                  <a:srgbClr val="1C1D1F"/>
                </a:solidFill>
                <a:latin typeface="Times New Roman" panose="02020603050405020304" pitchFamily="18" charset="0"/>
                <a:cs typeface="Times New Roman" panose="02020603050405020304" pitchFamily="18" charset="0"/>
              </a:rPr>
              <a:t>*WEDSS is a secure, web-based system designed to facilitate reporting, investigation, and surveillance of communicable diseases in Wisconsin. It is designed for </a:t>
            </a:r>
            <a:r>
              <a:rPr lang="en-US" sz="1800" u="sng" dirty="0">
                <a:solidFill>
                  <a:srgbClr val="1C1D1F"/>
                </a:solidFill>
                <a:latin typeface="Times New Roman" panose="02020603050405020304" pitchFamily="18" charset="0"/>
                <a:cs typeface="Times New Roman" panose="02020603050405020304" pitchFamily="18" charset="0"/>
              </a:rPr>
              <a:t>public health staff</a:t>
            </a:r>
            <a:r>
              <a:rPr lang="en-US" sz="1800" dirty="0">
                <a:solidFill>
                  <a:srgbClr val="1C1D1F"/>
                </a:solidFill>
                <a:latin typeface="Times New Roman" panose="02020603050405020304" pitchFamily="18" charset="0"/>
                <a:cs typeface="Times New Roman" panose="02020603050405020304" pitchFamily="18" charset="0"/>
              </a:rPr>
              <a:t>, </a:t>
            </a:r>
            <a:r>
              <a:rPr lang="en-US" sz="1800" u="sng" dirty="0">
                <a:solidFill>
                  <a:srgbClr val="1C1D1F"/>
                </a:solidFill>
                <a:latin typeface="Times New Roman" panose="02020603050405020304" pitchFamily="18" charset="0"/>
                <a:cs typeface="Times New Roman" panose="02020603050405020304" pitchFamily="18" charset="0"/>
              </a:rPr>
              <a:t>infection control practitioners</a:t>
            </a:r>
            <a:r>
              <a:rPr lang="en-US" sz="1800" dirty="0">
                <a:solidFill>
                  <a:srgbClr val="1C1D1F"/>
                </a:solidFill>
                <a:latin typeface="Times New Roman" panose="02020603050405020304" pitchFamily="18" charset="0"/>
                <a:cs typeface="Times New Roman" panose="02020603050405020304" pitchFamily="18" charset="0"/>
              </a:rPr>
              <a:t>, </a:t>
            </a:r>
            <a:r>
              <a:rPr lang="en-US" sz="1800" u="sng" dirty="0">
                <a:solidFill>
                  <a:srgbClr val="1C1D1F"/>
                </a:solidFill>
                <a:latin typeface="Times New Roman" panose="02020603050405020304" pitchFamily="18" charset="0"/>
                <a:cs typeface="Times New Roman" panose="02020603050405020304" pitchFamily="18" charset="0"/>
              </a:rPr>
              <a:t>clinical laboratories</a:t>
            </a:r>
            <a:r>
              <a:rPr lang="en-US" sz="1800" dirty="0">
                <a:solidFill>
                  <a:srgbClr val="1C1D1F"/>
                </a:solidFill>
                <a:latin typeface="Times New Roman" panose="02020603050405020304" pitchFamily="18" charset="0"/>
                <a:cs typeface="Times New Roman" panose="02020603050405020304" pitchFamily="18" charset="0"/>
              </a:rPr>
              <a:t>, </a:t>
            </a:r>
            <a:r>
              <a:rPr lang="en-US" sz="1800" u="sng" dirty="0">
                <a:solidFill>
                  <a:srgbClr val="1C1D1F"/>
                </a:solidFill>
                <a:latin typeface="Times New Roman" panose="02020603050405020304" pitchFamily="18" charset="0"/>
                <a:cs typeface="Times New Roman" panose="02020603050405020304" pitchFamily="18" charset="0"/>
              </a:rPr>
              <a:t>clinics</a:t>
            </a:r>
            <a:r>
              <a:rPr lang="en-US" sz="1800" dirty="0">
                <a:solidFill>
                  <a:srgbClr val="1C1D1F"/>
                </a:solidFill>
                <a:latin typeface="Times New Roman" panose="02020603050405020304" pitchFamily="18" charset="0"/>
                <a:cs typeface="Times New Roman" panose="02020603050405020304" pitchFamily="18" charset="0"/>
              </a:rPr>
              <a:t>, and </a:t>
            </a:r>
            <a:r>
              <a:rPr lang="en-US" sz="1800" u="sng" dirty="0">
                <a:solidFill>
                  <a:srgbClr val="1C1D1F"/>
                </a:solidFill>
                <a:latin typeface="Times New Roman" panose="02020603050405020304" pitchFamily="18" charset="0"/>
                <a:cs typeface="Times New Roman" panose="02020603050405020304" pitchFamily="18" charset="0"/>
              </a:rPr>
              <a:t>other disease reporters</a:t>
            </a:r>
            <a:r>
              <a:rPr lang="en-US" sz="1800" dirty="0">
                <a:solidFill>
                  <a:srgbClr val="1C1D1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10293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23" y="152400"/>
            <a:ext cx="8532877" cy="2101652"/>
          </a:xfrm>
          <a:noFill/>
        </p:spPr>
        <p:txBody>
          <a:bodyPr/>
          <a:lstStyle/>
          <a:p>
            <a:r>
              <a:rPr lang="en-US" sz="3200" b="1" dirty="0">
                <a:solidFill>
                  <a:schemeClr val="bg1"/>
                </a:solidFill>
                <a:latin typeface="Times New Roman" panose="02020603050405020304" pitchFamily="18" charset="0"/>
                <a:cs typeface="Times New Roman" panose="02020603050405020304" pitchFamily="18" charset="0"/>
              </a:rPr>
              <a:t>While cis-</a:t>
            </a:r>
            <a:r>
              <a:rPr lang="en-US" sz="3200" b="1" dirty="0">
                <a:solidFill>
                  <a:srgbClr val="800080"/>
                </a:solidFill>
                <a:latin typeface="Times New Roman" panose="02020603050405020304" pitchFamily="18" charset="0"/>
                <a:cs typeface="Times New Roman" panose="02020603050405020304" pitchFamily="18" charset="0"/>
              </a:rPr>
              <a:t>w</a:t>
            </a:r>
            <a:r>
              <a:rPr lang="en-US" sz="3200" b="1" dirty="0">
                <a:solidFill>
                  <a:schemeClr val="accent1"/>
                </a:solidFill>
                <a:latin typeface="Times New Roman" panose="02020603050405020304" pitchFamily="18" charset="0"/>
                <a:cs typeface="Times New Roman" panose="02020603050405020304" pitchFamily="18" charset="0"/>
              </a:rPr>
              <a:t>omen</a:t>
            </a:r>
            <a:r>
              <a:rPr lang="en-US" sz="3200" b="1" dirty="0">
                <a:solidFill>
                  <a:schemeClr val="bg1"/>
                </a:solidFill>
                <a:latin typeface="Times New Roman" panose="02020603050405020304" pitchFamily="18" charset="0"/>
                <a:cs typeface="Times New Roman" panose="02020603050405020304" pitchFamily="18" charset="0"/>
              </a:rPr>
              <a:t> have a </a:t>
            </a:r>
            <a:r>
              <a:rPr lang="en-US" sz="3200" b="1" dirty="0">
                <a:solidFill>
                  <a:schemeClr val="accent1"/>
                </a:solidFill>
                <a:latin typeface="Times New Roman" panose="02020603050405020304" pitchFamily="18" charset="0"/>
                <a:cs typeface="Times New Roman" panose="02020603050405020304" pitchFamily="18" charset="0"/>
              </a:rPr>
              <a:t>higher rate </a:t>
            </a:r>
            <a:r>
              <a:rPr lang="en-US" sz="3200" b="1" dirty="0">
                <a:solidFill>
                  <a:schemeClr val="bg1"/>
                </a:solidFill>
                <a:latin typeface="Times New Roman" panose="02020603050405020304" pitchFamily="18" charset="0"/>
                <a:cs typeface="Times New Roman" panose="02020603050405020304" pitchFamily="18" charset="0"/>
              </a:rPr>
              <a:t>of chlamydia in Wisconsin, the rate decreased in both cis-</a:t>
            </a:r>
            <a:r>
              <a:rPr lang="en-US" sz="3200" b="1" dirty="0">
                <a:solidFill>
                  <a:schemeClr val="accent2"/>
                </a:solidFill>
                <a:latin typeface="Times New Roman" panose="02020603050405020304" pitchFamily="18" charset="0"/>
                <a:cs typeface="Times New Roman" panose="02020603050405020304" pitchFamily="18" charset="0"/>
              </a:rPr>
              <a:t>men </a:t>
            </a:r>
            <a:r>
              <a:rPr lang="en-US" sz="3200" b="1" dirty="0">
                <a:solidFill>
                  <a:schemeClr val="bg1"/>
                </a:solidFill>
                <a:latin typeface="Times New Roman" panose="02020603050405020304" pitchFamily="18" charset="0"/>
                <a:cs typeface="Times New Roman" panose="02020603050405020304" pitchFamily="18" charset="0"/>
              </a:rPr>
              <a:t>and</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cis-</a:t>
            </a:r>
            <a:r>
              <a:rPr lang="en-US" sz="3200" b="1" dirty="0">
                <a:solidFill>
                  <a:srgbClr val="800080"/>
                </a:solidFill>
                <a:latin typeface="Times New Roman" panose="02020603050405020304" pitchFamily="18" charset="0"/>
                <a:cs typeface="Times New Roman" panose="02020603050405020304" pitchFamily="18" charset="0"/>
              </a:rPr>
              <a:t>women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a:solidFill>
                  <a:schemeClr val="bg1"/>
                </a:solidFill>
                <a:latin typeface="Times New Roman" panose="02020603050405020304" pitchFamily="18" charset="0"/>
                <a:cs typeface="Times New Roman" panose="02020603050405020304" pitchFamily="18" charset="0"/>
              </a:rPr>
              <a:t>from 2021–2022. </a:t>
            </a:r>
            <a:br>
              <a:rPr lang="en-US" sz="36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chlamydia diagnoses per 100,000 people by sex at birth Wisconsin, 2018–2022</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30</a:t>
            </a:fld>
            <a:endParaRPr lang="en-US" dirty="0"/>
          </a:p>
        </p:txBody>
      </p:sp>
      <p:sp>
        <p:nvSpPr>
          <p:cNvPr id="11" name="TextBox 10">
            <a:extLst>
              <a:ext uri="{FF2B5EF4-FFF2-40B4-BE49-F238E27FC236}">
                <a16:creationId xmlns:a16="http://schemas.microsoft.com/office/drawing/2014/main" id="{12527C81-53FB-4D24-8499-16EDC8489A0B}"/>
              </a:ext>
            </a:extLst>
          </p:cNvPr>
          <p:cNvSpPr txBox="1"/>
          <p:nvPr/>
        </p:nvSpPr>
        <p:spPr>
          <a:xfrm>
            <a:off x="547284" y="2952557"/>
            <a:ext cx="1191432" cy="461665"/>
          </a:xfrm>
          <a:prstGeom prst="rect">
            <a:avLst/>
          </a:prstGeom>
          <a:noFill/>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Female</a:t>
            </a:r>
          </a:p>
        </p:txBody>
      </p:sp>
      <p:sp>
        <p:nvSpPr>
          <p:cNvPr id="13" name="TextBox 12">
            <a:extLst>
              <a:ext uri="{FF2B5EF4-FFF2-40B4-BE49-F238E27FC236}">
                <a16:creationId xmlns:a16="http://schemas.microsoft.com/office/drawing/2014/main" id="{A29963AA-CFCC-4F2E-A474-C08B83210EAD}"/>
              </a:ext>
            </a:extLst>
          </p:cNvPr>
          <p:cNvSpPr txBox="1"/>
          <p:nvPr/>
        </p:nvSpPr>
        <p:spPr>
          <a:xfrm>
            <a:off x="845898" y="4127800"/>
            <a:ext cx="926751" cy="461665"/>
          </a:xfrm>
          <a:prstGeom prst="rect">
            <a:avLst/>
          </a:prstGeom>
          <a:noFill/>
        </p:spPr>
        <p:txBody>
          <a:bodyPr wrap="square">
            <a:spAutoFit/>
          </a:bodyPr>
          <a:lstStyle/>
          <a:p>
            <a:r>
              <a:rPr lang="en-US" sz="2400" b="1" dirty="0">
                <a:solidFill>
                  <a:srgbClr val="0033A1"/>
                </a:solidFill>
                <a:latin typeface="Times New Roman" panose="02020603050405020304" pitchFamily="18" charset="0"/>
                <a:cs typeface="Times New Roman" panose="02020603050405020304" pitchFamily="18" charset="0"/>
              </a:rPr>
              <a:t>Male</a:t>
            </a:r>
          </a:p>
        </p:txBody>
      </p:sp>
      <p:graphicFrame>
        <p:nvGraphicFramePr>
          <p:cNvPr id="9" name="Chart 8">
            <a:extLst>
              <a:ext uri="{FF2B5EF4-FFF2-40B4-BE49-F238E27FC236}">
                <a16:creationId xmlns:a16="http://schemas.microsoft.com/office/drawing/2014/main" id="{73D4CD7D-9AD6-4165-B1F3-8219F4285D9E}"/>
              </a:ext>
            </a:extLst>
          </p:cNvPr>
          <p:cNvGraphicFramePr>
            <a:graphicFrameLocks/>
          </p:cNvGraphicFramePr>
          <p:nvPr>
            <p:extLst>
              <p:ext uri="{D42A27DB-BD31-4B8C-83A1-F6EECF244321}">
                <p14:modId xmlns:p14="http://schemas.microsoft.com/office/powerpoint/2010/main" val="1864561581"/>
              </p:ext>
            </p:extLst>
          </p:nvPr>
        </p:nvGraphicFramePr>
        <p:xfrm>
          <a:off x="1143000" y="2567933"/>
          <a:ext cx="7453716" cy="3581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225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70" y="83094"/>
            <a:ext cx="8737402" cy="2209454"/>
          </a:xfrm>
          <a:noFill/>
        </p:spPr>
        <p:txBody>
          <a:bodyPr/>
          <a:lstStyle/>
          <a:p>
            <a:r>
              <a:rPr lang="en-US" sz="3200" b="1" dirty="0">
                <a:solidFill>
                  <a:schemeClr val="bg1"/>
                </a:solidFill>
                <a:latin typeface="Times New Roman" panose="02020603050405020304" pitchFamily="18" charset="0"/>
                <a:cs typeface="Times New Roman" panose="02020603050405020304" pitchFamily="18" charset="0"/>
              </a:rPr>
              <a:t>While </a:t>
            </a:r>
            <a:r>
              <a:rPr lang="en-US" sz="3200" b="1" dirty="0">
                <a:solidFill>
                  <a:schemeClr val="accent1"/>
                </a:solidFill>
                <a:latin typeface="Times New Roman" panose="02020603050405020304" pitchFamily="18" charset="0"/>
                <a:cs typeface="Times New Roman" panose="02020603050405020304" pitchFamily="18" charset="0"/>
              </a:rPr>
              <a:t>Black people</a:t>
            </a:r>
            <a:r>
              <a:rPr lang="en-US" sz="3200" b="1" dirty="0">
                <a:solidFill>
                  <a:schemeClr val="bg1"/>
                </a:solidFill>
                <a:latin typeface="Times New Roman" panose="02020603050405020304" pitchFamily="18" charset="0"/>
                <a:cs typeface="Times New Roman" panose="02020603050405020304" pitchFamily="18" charset="0"/>
              </a:rPr>
              <a:t> have a </a:t>
            </a:r>
            <a:r>
              <a:rPr lang="en-US" sz="3200" b="1" dirty="0">
                <a:solidFill>
                  <a:schemeClr val="accent1"/>
                </a:solidFill>
                <a:latin typeface="Times New Roman" panose="02020603050405020304" pitchFamily="18" charset="0"/>
                <a:cs typeface="Times New Roman" panose="02020603050405020304" pitchFamily="18" charset="0"/>
              </a:rPr>
              <a:t>higher rate </a:t>
            </a:r>
            <a:r>
              <a:rPr lang="en-US" sz="3200" b="1" dirty="0">
                <a:solidFill>
                  <a:schemeClr val="bg1"/>
                </a:solidFill>
                <a:latin typeface="Times New Roman" panose="02020603050405020304" pitchFamily="18" charset="0"/>
                <a:cs typeface="Times New Roman" panose="02020603050405020304" pitchFamily="18" charset="0"/>
              </a:rPr>
              <a:t>of Chlamydia in Wisconsin, the </a:t>
            </a:r>
            <a:r>
              <a:rPr lang="en-US" sz="3200" b="1" dirty="0">
                <a:solidFill>
                  <a:schemeClr val="accent2"/>
                </a:solidFill>
                <a:latin typeface="Times New Roman" panose="02020603050405020304" pitchFamily="18" charset="0"/>
                <a:cs typeface="Times New Roman" panose="02020603050405020304" pitchFamily="18" charset="0"/>
              </a:rPr>
              <a:t>rate increased most</a:t>
            </a:r>
            <a:r>
              <a:rPr lang="en-US" sz="3200" b="1" dirty="0">
                <a:solidFill>
                  <a:schemeClr val="bg1"/>
                </a:solidFill>
                <a:latin typeface="Times New Roman" panose="02020603050405020304" pitchFamily="18" charset="0"/>
                <a:cs typeface="Times New Roman" panose="02020603050405020304" pitchFamily="18" charset="0"/>
              </a:rPr>
              <a:t> in </a:t>
            </a:r>
            <a:r>
              <a:rPr lang="en-US" sz="3200" b="1" dirty="0">
                <a:solidFill>
                  <a:schemeClr val="accent2"/>
                </a:solidFill>
                <a:latin typeface="Times New Roman" panose="02020603050405020304" pitchFamily="18" charset="0"/>
                <a:cs typeface="Times New Roman" panose="02020603050405020304" pitchFamily="18" charset="0"/>
              </a:rPr>
              <a:t>Native Americans </a:t>
            </a:r>
            <a:r>
              <a:rPr lang="en-US" sz="3200" b="1" dirty="0">
                <a:solidFill>
                  <a:schemeClr val="bg1"/>
                </a:solidFill>
                <a:latin typeface="Times New Roman" panose="02020603050405020304" pitchFamily="18" charset="0"/>
                <a:cs typeface="Times New Roman" panose="02020603050405020304" pitchFamily="18" charset="0"/>
              </a:rPr>
              <a:t>from 2021 to 2022. </a:t>
            </a:r>
            <a:br>
              <a:rPr lang="en-US" sz="40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Chlamydia diagnoses per 100,000 people by race</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31</a:t>
            </a:fld>
            <a:endParaRPr lang="en-US" dirty="0"/>
          </a:p>
        </p:txBody>
      </p:sp>
      <p:sp>
        <p:nvSpPr>
          <p:cNvPr id="5" name="Rectangle 4"/>
          <p:cNvSpPr/>
          <p:nvPr/>
        </p:nvSpPr>
        <p:spPr>
          <a:xfrm>
            <a:off x="677116" y="4906299"/>
            <a:ext cx="987770" cy="461665"/>
          </a:xfrm>
          <a:prstGeom prst="rect">
            <a:avLst/>
          </a:prstGeom>
        </p:spPr>
        <p:txBody>
          <a:bodyPr wrap="none">
            <a:spAutoFit/>
          </a:bodyPr>
          <a:lstStyle/>
          <a:p>
            <a:pPr algn="r"/>
            <a:r>
              <a:rPr lang="en-US" sz="2400" b="1" dirty="0">
                <a:solidFill>
                  <a:srgbClr val="2A5934"/>
                </a:solidFill>
                <a:latin typeface="Times New Roman" panose="02020603050405020304" pitchFamily="18" charset="0"/>
                <a:cs typeface="Times New Roman" panose="02020603050405020304" pitchFamily="18" charset="0"/>
              </a:rPr>
              <a:t>White</a:t>
            </a:r>
          </a:p>
        </p:txBody>
      </p:sp>
      <p:sp>
        <p:nvSpPr>
          <p:cNvPr id="6" name="Rectangle 5"/>
          <p:cNvSpPr/>
          <p:nvPr/>
        </p:nvSpPr>
        <p:spPr>
          <a:xfrm>
            <a:off x="135050" y="4616797"/>
            <a:ext cx="1529836" cy="461665"/>
          </a:xfrm>
          <a:prstGeom prst="rect">
            <a:avLst/>
          </a:prstGeom>
        </p:spPr>
        <p:txBody>
          <a:bodyPr wrap="square">
            <a:spAutoFit/>
          </a:bodyPr>
          <a:lstStyle/>
          <a:p>
            <a:pPr algn="r"/>
            <a:r>
              <a:rPr lang="en-US" sz="2400" b="1" dirty="0">
                <a:solidFill>
                  <a:srgbClr val="C49500"/>
                </a:solidFill>
                <a:latin typeface="Times New Roman" panose="02020603050405020304" pitchFamily="18" charset="0"/>
                <a:cs typeface="Times New Roman" panose="02020603050405020304" pitchFamily="18" charset="0"/>
              </a:rPr>
              <a:t>Asian </a:t>
            </a:r>
          </a:p>
        </p:txBody>
      </p:sp>
      <p:sp>
        <p:nvSpPr>
          <p:cNvPr id="7" name="Rectangle 6"/>
          <p:cNvSpPr/>
          <p:nvPr/>
        </p:nvSpPr>
        <p:spPr>
          <a:xfrm>
            <a:off x="-397446" y="4016632"/>
            <a:ext cx="2057400" cy="830997"/>
          </a:xfrm>
          <a:prstGeom prst="rect">
            <a:avLst/>
          </a:prstGeom>
        </p:spPr>
        <p:txBody>
          <a:bodyPr wrap="square">
            <a:spAutoFit/>
          </a:bodyPr>
          <a:lstStyle/>
          <a:p>
            <a:pPr algn="r"/>
            <a:r>
              <a:rPr lang="en-US" sz="2400" b="1" dirty="0">
                <a:solidFill>
                  <a:srgbClr val="0033A1"/>
                </a:solidFill>
                <a:latin typeface="Times New Roman" panose="02020603050405020304" pitchFamily="18" charset="0"/>
                <a:cs typeface="Times New Roman" panose="02020603050405020304" pitchFamily="18" charset="0"/>
              </a:rPr>
              <a:t>Native American</a:t>
            </a:r>
            <a:endParaRPr lang="en-US" sz="2400" b="1" dirty="0">
              <a:solidFill>
                <a:srgbClr val="207C88"/>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23480" y="3198167"/>
            <a:ext cx="936474" cy="461665"/>
          </a:xfrm>
          <a:prstGeom prst="rect">
            <a:avLst/>
          </a:prstGeom>
        </p:spPr>
        <p:txBody>
          <a:bodyPr wrap="none">
            <a:spAutoFit/>
          </a:bodyPr>
          <a:lstStyle/>
          <a:p>
            <a:pPr algn="ctr"/>
            <a:r>
              <a:rPr lang="en-US" sz="2400" b="1" dirty="0">
                <a:solidFill>
                  <a:srgbClr val="800080"/>
                </a:solidFill>
                <a:latin typeface="Times New Roman" panose="02020603050405020304" pitchFamily="18" charset="0"/>
                <a:cs typeface="Times New Roman" panose="02020603050405020304" pitchFamily="18" charset="0"/>
              </a:rPr>
              <a:t>Black</a:t>
            </a:r>
          </a:p>
        </p:txBody>
      </p:sp>
      <p:graphicFrame>
        <p:nvGraphicFramePr>
          <p:cNvPr id="9" name="Chart 8">
            <a:extLst>
              <a:ext uri="{FF2B5EF4-FFF2-40B4-BE49-F238E27FC236}">
                <a16:creationId xmlns:a16="http://schemas.microsoft.com/office/drawing/2014/main" id="{CDAEEB02-1813-4C0A-BC68-284A86B04543}"/>
              </a:ext>
            </a:extLst>
          </p:cNvPr>
          <p:cNvGraphicFramePr>
            <a:graphicFrameLocks/>
          </p:cNvGraphicFramePr>
          <p:nvPr>
            <p:extLst>
              <p:ext uri="{D42A27DB-BD31-4B8C-83A1-F6EECF244321}">
                <p14:modId xmlns:p14="http://schemas.microsoft.com/office/powerpoint/2010/main" val="2229615397"/>
              </p:ext>
            </p:extLst>
          </p:nvPr>
        </p:nvGraphicFramePr>
        <p:xfrm>
          <a:off x="914400" y="2327717"/>
          <a:ext cx="7772399" cy="3555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894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35"/>
            <a:ext cx="8991600" cy="2392998"/>
          </a:xfrm>
          <a:noFill/>
        </p:spPr>
        <p:txBody>
          <a:bodyPr/>
          <a:lstStyle/>
          <a:p>
            <a:r>
              <a:rPr lang="en-US" sz="3600" b="1" dirty="0">
                <a:solidFill>
                  <a:schemeClr val="bg1"/>
                </a:solidFill>
                <a:latin typeface="Times New Roman" panose="02020603050405020304" pitchFamily="18" charset="0"/>
                <a:cs typeface="Times New Roman" panose="02020603050405020304" pitchFamily="18" charset="0"/>
              </a:rPr>
              <a:t>While the Chlamydia rate decreased in all regions from 2021 to 2022, the </a:t>
            </a:r>
            <a:r>
              <a:rPr lang="en-US" sz="3600" b="1" dirty="0">
                <a:solidFill>
                  <a:srgbClr val="DC6D12"/>
                </a:solidFill>
                <a:latin typeface="Times New Roman" panose="02020603050405020304" pitchFamily="18" charset="0"/>
                <a:cs typeface="Times New Roman" panose="02020603050405020304" pitchFamily="18" charset="0"/>
              </a:rPr>
              <a:t>Southern</a:t>
            </a:r>
            <a:r>
              <a:rPr lang="en-US" sz="3600" b="1" i="1" dirty="0">
                <a:solidFill>
                  <a:srgbClr val="DC6D12"/>
                </a:solidFill>
                <a:latin typeface="Times New Roman" panose="02020603050405020304" pitchFamily="18" charset="0"/>
                <a:cs typeface="Times New Roman" panose="02020603050405020304" pitchFamily="18" charset="0"/>
              </a:rPr>
              <a:t> </a:t>
            </a:r>
            <a:r>
              <a:rPr lang="en-US" sz="3600" b="1" dirty="0">
                <a:solidFill>
                  <a:srgbClr val="DC6D12"/>
                </a:solidFill>
                <a:latin typeface="Times New Roman" panose="02020603050405020304" pitchFamily="18" charset="0"/>
                <a:cs typeface="Times New Roman" panose="02020603050405020304" pitchFamily="18" charset="0"/>
              </a:rPr>
              <a:t>Region</a:t>
            </a:r>
            <a:r>
              <a:rPr lang="en-US" sz="3600" b="1" i="1" dirty="0">
                <a:solidFill>
                  <a:srgbClr val="DC6D12"/>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saw the highest decrease.</a:t>
            </a:r>
            <a:br>
              <a:rPr lang="en-US" sz="36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chlamydia rate per 100,000 people by region of residence,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5B184-A062-4D13-B25A-EF498B63B003}"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B4412728-2625-44C0-9937-658D4450EACE}"/>
              </a:ext>
            </a:extLst>
          </p:cNvPr>
          <p:cNvSpPr/>
          <p:nvPr/>
        </p:nvSpPr>
        <p:spPr>
          <a:xfrm>
            <a:off x="279733" y="4169057"/>
            <a:ext cx="1928735" cy="461665"/>
          </a:xfrm>
          <a:prstGeom prst="rect">
            <a:avLst/>
          </a:prstGeom>
        </p:spPr>
        <p:txBody>
          <a:bodyPr wrap="none">
            <a:spAutoFit/>
          </a:bodyPr>
          <a:lstStyle/>
          <a:p>
            <a:r>
              <a:rPr lang="en-US" sz="2400" b="1" dirty="0">
                <a:solidFill>
                  <a:srgbClr val="800080"/>
                </a:solidFill>
                <a:latin typeface="Times New Roman" panose="02020603050405020304" pitchFamily="18" charset="0"/>
                <a:cs typeface="Times New Roman" panose="02020603050405020304" pitchFamily="18" charset="0"/>
              </a:rPr>
              <a:t>Northeastern</a:t>
            </a:r>
          </a:p>
        </p:txBody>
      </p:sp>
      <p:sp>
        <p:nvSpPr>
          <p:cNvPr id="6" name="Rectangle 5">
            <a:extLst>
              <a:ext uri="{FF2B5EF4-FFF2-40B4-BE49-F238E27FC236}">
                <a16:creationId xmlns:a16="http://schemas.microsoft.com/office/drawing/2014/main" id="{A3010D7D-FD22-4B39-A048-D73D13262B42}"/>
              </a:ext>
            </a:extLst>
          </p:cNvPr>
          <p:cNvSpPr/>
          <p:nvPr/>
        </p:nvSpPr>
        <p:spPr>
          <a:xfrm>
            <a:off x="785103" y="3881868"/>
            <a:ext cx="1399742" cy="461665"/>
          </a:xfrm>
          <a:prstGeom prst="rect">
            <a:avLst/>
          </a:prstGeom>
        </p:spPr>
        <p:txBody>
          <a:bodyPr wrap="none">
            <a:spAutoFit/>
          </a:bodyPr>
          <a:lstStyle/>
          <a:p>
            <a:r>
              <a:rPr lang="en-US" sz="2400" b="1" dirty="0">
                <a:solidFill>
                  <a:srgbClr val="DC6D12"/>
                </a:solidFill>
                <a:latin typeface="Times New Roman" panose="02020603050405020304" pitchFamily="18" charset="0"/>
                <a:cs typeface="Times New Roman" panose="02020603050405020304" pitchFamily="18" charset="0"/>
              </a:rPr>
              <a:t>Southern</a:t>
            </a:r>
          </a:p>
        </p:txBody>
      </p:sp>
      <p:sp>
        <p:nvSpPr>
          <p:cNvPr id="8" name="Rectangle 7">
            <a:extLst>
              <a:ext uri="{FF2B5EF4-FFF2-40B4-BE49-F238E27FC236}">
                <a16:creationId xmlns:a16="http://schemas.microsoft.com/office/drawing/2014/main" id="{407DE30D-1FA1-4FF9-89AE-521858644177}"/>
              </a:ext>
            </a:extLst>
          </p:cNvPr>
          <p:cNvSpPr/>
          <p:nvPr/>
        </p:nvSpPr>
        <p:spPr>
          <a:xfrm>
            <a:off x="272142" y="3156024"/>
            <a:ext cx="1912703"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Southeastern</a:t>
            </a:r>
          </a:p>
        </p:txBody>
      </p:sp>
      <p:sp>
        <p:nvSpPr>
          <p:cNvPr id="9" name="Rectangle 8">
            <a:extLst>
              <a:ext uri="{FF2B5EF4-FFF2-40B4-BE49-F238E27FC236}">
                <a16:creationId xmlns:a16="http://schemas.microsoft.com/office/drawing/2014/main" id="{D8B95E8C-8CD8-48F0-A146-65FEF4085265}"/>
              </a:ext>
            </a:extLst>
          </p:cNvPr>
          <p:cNvSpPr/>
          <p:nvPr/>
        </p:nvSpPr>
        <p:spPr>
          <a:xfrm>
            <a:off x="929912" y="4428292"/>
            <a:ext cx="1278555" cy="461665"/>
          </a:xfrm>
          <a:prstGeom prst="rect">
            <a:avLst/>
          </a:prstGeom>
        </p:spPr>
        <p:txBody>
          <a:bodyPr wrap="none">
            <a:spAutoFit/>
          </a:bodyPr>
          <a:lstStyle/>
          <a:p>
            <a:r>
              <a:rPr lang="en-US" sz="2400" b="1" dirty="0">
                <a:solidFill>
                  <a:srgbClr val="2A5934"/>
                </a:solidFill>
                <a:latin typeface="Times New Roman" panose="02020603050405020304" pitchFamily="18" charset="0"/>
                <a:cs typeface="Times New Roman" panose="02020603050405020304" pitchFamily="18" charset="0"/>
              </a:rPr>
              <a:t>Western</a:t>
            </a:r>
          </a:p>
        </p:txBody>
      </p:sp>
      <p:sp>
        <p:nvSpPr>
          <p:cNvPr id="10" name="Rectangle 9">
            <a:extLst>
              <a:ext uri="{FF2B5EF4-FFF2-40B4-BE49-F238E27FC236}">
                <a16:creationId xmlns:a16="http://schemas.microsoft.com/office/drawing/2014/main" id="{B2742C6D-08A6-4399-9C37-D47100A0C2B0}"/>
              </a:ext>
            </a:extLst>
          </p:cNvPr>
          <p:cNvSpPr/>
          <p:nvPr/>
        </p:nvSpPr>
        <p:spPr>
          <a:xfrm>
            <a:off x="792695" y="4649998"/>
            <a:ext cx="1415772" cy="461665"/>
          </a:xfrm>
          <a:prstGeom prst="rect">
            <a:avLst/>
          </a:prstGeom>
        </p:spPr>
        <p:txBody>
          <a:bodyPr wrap="none">
            <a:spAutoFit/>
          </a:bodyPr>
          <a:lstStyle/>
          <a:p>
            <a:r>
              <a:rPr lang="en-US" sz="2400" b="1" dirty="0">
                <a:solidFill>
                  <a:srgbClr val="0033A1"/>
                </a:solidFill>
                <a:latin typeface="Times New Roman" panose="02020603050405020304" pitchFamily="18" charset="0"/>
                <a:cs typeface="Times New Roman" panose="02020603050405020304" pitchFamily="18" charset="0"/>
              </a:rPr>
              <a:t>Northern</a:t>
            </a:r>
          </a:p>
        </p:txBody>
      </p:sp>
      <p:graphicFrame>
        <p:nvGraphicFramePr>
          <p:cNvPr id="11" name="Chart 10">
            <a:extLst>
              <a:ext uri="{FF2B5EF4-FFF2-40B4-BE49-F238E27FC236}">
                <a16:creationId xmlns:a16="http://schemas.microsoft.com/office/drawing/2014/main" id="{822285F1-2AB1-43C5-92BF-FF0272996D64}"/>
              </a:ext>
            </a:extLst>
          </p:cNvPr>
          <p:cNvGraphicFramePr>
            <a:graphicFrameLocks/>
          </p:cNvGraphicFramePr>
          <p:nvPr>
            <p:extLst>
              <p:ext uri="{D42A27DB-BD31-4B8C-83A1-F6EECF244321}">
                <p14:modId xmlns:p14="http://schemas.microsoft.com/office/powerpoint/2010/main" val="3500002107"/>
              </p:ext>
            </p:extLst>
          </p:nvPr>
        </p:nvGraphicFramePr>
        <p:xfrm>
          <a:off x="1703097" y="2334624"/>
          <a:ext cx="6983703" cy="3685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276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355E3D-1350-4B5A-B587-02C95D3F3BCD}"/>
              </a:ext>
            </a:extLst>
          </p:cNvPr>
          <p:cNvSpPr txBox="1">
            <a:spLocks/>
          </p:cNvSpPr>
          <p:nvPr/>
        </p:nvSpPr>
        <p:spPr>
          <a:xfrm>
            <a:off x="228600" y="3124200"/>
            <a:ext cx="8458200" cy="1371600"/>
          </a:xfrm>
          <a:prstGeom prst="rect">
            <a:avLst/>
          </a:prstGeom>
          <a:noFill/>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sz="3600" b="1" dirty="0">
                <a:solidFill>
                  <a:srgbClr val="FFFFFF"/>
                </a:solidFill>
                <a:latin typeface="Times New Roman" panose="02020603050405020304" pitchFamily="18" charset="0"/>
                <a:cs typeface="Times New Roman" panose="02020603050405020304" pitchFamily="18" charset="0"/>
              </a:rPr>
              <a:t>Gonorrhea Trends:</a:t>
            </a:r>
          </a:p>
          <a:p>
            <a:r>
              <a:rPr lang="en-US" sz="3600" b="1" dirty="0">
                <a:solidFill>
                  <a:srgbClr val="FFFFFF"/>
                </a:solidFill>
                <a:latin typeface="Times New Roman" panose="02020603050405020304" pitchFamily="18" charset="0"/>
                <a:cs typeface="Times New Roman" panose="02020603050405020304" pitchFamily="18" charset="0"/>
              </a:rPr>
              <a:t>Nationally and in Wisconsin</a:t>
            </a:r>
          </a:p>
        </p:txBody>
      </p:sp>
    </p:spTree>
    <p:extLst>
      <p:ext uri="{BB962C8B-B14F-4D97-AF65-F5344CB8AC3E}">
        <p14:creationId xmlns:p14="http://schemas.microsoft.com/office/powerpoint/2010/main" val="256838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5639"/>
          </a:xfrm>
          <a:solidFill>
            <a:schemeClr val="accent2">
              <a:lumMod val="75000"/>
            </a:schemeClr>
          </a:solidFill>
        </p:spPr>
        <p:txBody>
          <a:bodyPr>
            <a:noAutofit/>
          </a:bodyPr>
          <a:lstStyle/>
          <a:p>
            <a:pPr algn="l"/>
            <a:r>
              <a:rPr sz="3200" dirty="0">
                <a:solidFill>
                  <a:schemeClr val="tx1"/>
                </a:solidFill>
                <a:latin typeface="Times New Roman" panose="02020603050405020304" pitchFamily="18" charset="0"/>
                <a:cs typeface="Times New Roman" panose="02020603050405020304" pitchFamily="18" charset="0"/>
              </a:rPr>
              <a:t>Gonorrhea—</a:t>
            </a:r>
            <a:r>
              <a:rPr lang="en-US" sz="3200" dirty="0">
                <a:solidFill>
                  <a:schemeClr val="tx1"/>
                </a:solidFill>
                <a:latin typeface="Times New Roman" panose="02020603050405020304" pitchFamily="18" charset="0"/>
                <a:cs typeface="Times New Roman" panose="02020603050405020304" pitchFamily="18" charset="0"/>
              </a:rPr>
              <a:t>r</a:t>
            </a:r>
            <a:r>
              <a:rPr sz="3200" dirty="0">
                <a:solidFill>
                  <a:schemeClr val="tx1"/>
                </a:solidFill>
                <a:latin typeface="Times New Roman" panose="02020603050405020304" pitchFamily="18" charset="0"/>
                <a:cs typeface="Times New Roman" panose="02020603050405020304" pitchFamily="18" charset="0"/>
              </a:rPr>
              <a:t>ates of </a:t>
            </a:r>
            <a:r>
              <a:rPr lang="en-US" sz="3200" dirty="0">
                <a:solidFill>
                  <a:schemeClr val="tx1"/>
                </a:solidFill>
                <a:latin typeface="Times New Roman" panose="02020603050405020304" pitchFamily="18" charset="0"/>
                <a:cs typeface="Times New Roman" panose="02020603050405020304" pitchFamily="18" charset="0"/>
              </a:rPr>
              <a:t>r</a:t>
            </a:r>
            <a:r>
              <a:rPr sz="3200" dirty="0">
                <a:solidFill>
                  <a:schemeClr val="tx1"/>
                </a:solidFill>
                <a:latin typeface="Times New Roman" panose="02020603050405020304" pitchFamily="18" charset="0"/>
                <a:cs typeface="Times New Roman" panose="02020603050405020304" pitchFamily="18" charset="0"/>
              </a:rPr>
              <a:t>eported </a:t>
            </a:r>
            <a:r>
              <a:rPr lang="en-US" sz="3200" dirty="0">
                <a:solidFill>
                  <a:schemeClr val="tx1"/>
                </a:solidFill>
                <a:latin typeface="Times New Roman" panose="02020603050405020304" pitchFamily="18" charset="0"/>
                <a:cs typeface="Times New Roman" panose="02020603050405020304" pitchFamily="18" charset="0"/>
              </a:rPr>
              <a:t>c</a:t>
            </a:r>
            <a:r>
              <a:rPr sz="3200" dirty="0">
                <a:solidFill>
                  <a:schemeClr val="tx1"/>
                </a:solidFill>
                <a:latin typeface="Times New Roman" panose="02020603050405020304" pitchFamily="18" charset="0"/>
                <a:cs typeface="Times New Roman" panose="02020603050405020304" pitchFamily="18" charset="0"/>
              </a:rPr>
              <a:t>ases by </a:t>
            </a:r>
            <a:r>
              <a:rPr lang="en-US" sz="3200" dirty="0">
                <a:solidFill>
                  <a:schemeClr val="tx1"/>
                </a:solidFill>
                <a:latin typeface="Times New Roman" panose="02020603050405020304" pitchFamily="18" charset="0"/>
                <a:cs typeface="Times New Roman" panose="02020603050405020304" pitchFamily="18" charset="0"/>
              </a:rPr>
              <a:t>s</a:t>
            </a:r>
            <a:r>
              <a:rPr sz="3200" dirty="0">
                <a:solidFill>
                  <a:schemeClr val="tx1"/>
                </a:solidFill>
                <a:latin typeface="Times New Roman" panose="02020603050405020304" pitchFamily="18" charset="0"/>
                <a:cs typeface="Times New Roman" panose="02020603050405020304" pitchFamily="18" charset="0"/>
              </a:rPr>
              <a:t>tate, United States and </a:t>
            </a:r>
            <a:r>
              <a:rPr lang="en-US" sz="3200" dirty="0">
                <a:solidFill>
                  <a:schemeClr val="tx1"/>
                </a:solidFill>
                <a:latin typeface="Times New Roman" panose="02020603050405020304" pitchFamily="18" charset="0"/>
                <a:cs typeface="Times New Roman" panose="02020603050405020304" pitchFamily="18" charset="0"/>
              </a:rPr>
              <a:t>t</a:t>
            </a:r>
            <a:r>
              <a:rPr sz="3200" dirty="0">
                <a:solidFill>
                  <a:schemeClr val="tx1"/>
                </a:solidFill>
                <a:latin typeface="Times New Roman" panose="02020603050405020304" pitchFamily="18" charset="0"/>
                <a:cs typeface="Times New Roman" panose="02020603050405020304" pitchFamily="18" charset="0"/>
              </a:rPr>
              <a:t>erritories, 201</a:t>
            </a:r>
            <a:r>
              <a:rPr lang="en-US" sz="3200" dirty="0">
                <a:solidFill>
                  <a:schemeClr val="tx1"/>
                </a:solidFill>
                <a:latin typeface="Times New Roman" panose="02020603050405020304" pitchFamily="18" charset="0"/>
                <a:cs typeface="Times New Roman" panose="02020603050405020304" pitchFamily="18" charset="0"/>
              </a:rPr>
              <a:t>2</a:t>
            </a:r>
            <a:r>
              <a:rPr sz="3200" dirty="0">
                <a:solidFill>
                  <a:schemeClr val="tx1"/>
                </a:solidFill>
                <a:latin typeface="Times New Roman" panose="02020603050405020304" pitchFamily="18" charset="0"/>
                <a:cs typeface="Times New Roman" panose="02020603050405020304" pitchFamily="18" charset="0"/>
              </a:rPr>
              <a:t> and 202</a:t>
            </a:r>
            <a:r>
              <a:rPr lang="en-US" sz="3200" dirty="0">
                <a:solidFill>
                  <a:schemeClr val="tx1"/>
                </a:solidFill>
                <a:latin typeface="Times New Roman" panose="02020603050405020304" pitchFamily="18" charset="0"/>
                <a:cs typeface="Times New Roman" panose="02020603050405020304" pitchFamily="18" charset="0"/>
              </a:rPr>
              <a:t>1</a:t>
            </a:r>
            <a:endParaRPr sz="32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1"/>
          </p:nvPr>
        </p:nvSpPr>
        <p:spPr>
          <a:xfrm>
            <a:off x="914400" y="6096000"/>
            <a:ext cx="3124200" cy="381000"/>
          </a:xfrm>
        </p:spPr>
        <p:txBody>
          <a:bodyPr/>
          <a:lstStyle/>
          <a:p>
            <a:r>
              <a:rPr sz="1600" dirty="0">
                <a:solidFill>
                  <a:schemeClr val="bg1"/>
                </a:solidFill>
              </a:rPr>
              <a:t>* Per 100,000</a:t>
            </a:r>
            <a:r>
              <a:rPr lang="en-US" sz="1600" dirty="0">
                <a:solidFill>
                  <a:schemeClr val="bg1"/>
                </a:solidFill>
              </a:rPr>
              <a:t> population</a:t>
            </a:r>
            <a:r>
              <a:rPr sz="1600" dirty="0">
                <a:solidFill>
                  <a:schemeClr val="bg1"/>
                </a:solidFill>
              </a:rPr>
              <a:t> </a:t>
            </a:r>
          </a:p>
        </p:txBody>
      </p:sp>
      <p:pic>
        <p:nvPicPr>
          <p:cNvPr id="6" name="Picture 5">
            <a:extLst>
              <a:ext uri="{FF2B5EF4-FFF2-40B4-BE49-F238E27FC236}">
                <a16:creationId xmlns:a16="http://schemas.microsoft.com/office/drawing/2014/main" id="{BDF80E71-4EF8-4AA3-9614-69C31A0D9627}"/>
              </a:ext>
            </a:extLst>
          </p:cNvPr>
          <p:cNvPicPr>
            <a:picLocks noChangeAspect="1"/>
          </p:cNvPicPr>
          <p:nvPr/>
        </p:nvPicPr>
        <p:blipFill>
          <a:blip r:embed="rId3"/>
          <a:stretch>
            <a:fillRect/>
          </a:stretch>
        </p:blipFill>
        <p:spPr>
          <a:xfrm>
            <a:off x="0" y="1371600"/>
            <a:ext cx="9144000" cy="4419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8EF198-0252-4530-851B-8EC6FDB4A5BA}"/>
              </a:ext>
            </a:extLst>
          </p:cNvPr>
          <p:cNvSpPr>
            <a:spLocks noGrp="1"/>
          </p:cNvSpPr>
          <p:nvPr>
            <p:ph type="sldNum" sz="quarter" idx="4"/>
          </p:nvPr>
        </p:nvSpPr>
        <p:spPr/>
        <p:txBody>
          <a:bodyPr/>
          <a:lstStyle/>
          <a:p>
            <a:pPr>
              <a:defRPr/>
            </a:pPr>
            <a:fld id="{43861BFF-92AD-4B19-9909-DA3357BA777B}" type="slidenum">
              <a:rPr lang="en-US" smtClean="0"/>
              <a:pPr>
                <a:defRPr/>
              </a:pPr>
              <a:t>35</a:t>
            </a:fld>
            <a:endParaRPr lang="en-US" dirty="0"/>
          </a:p>
        </p:txBody>
      </p:sp>
      <p:sp>
        <p:nvSpPr>
          <p:cNvPr id="12" name="TextBox 11">
            <a:extLst>
              <a:ext uri="{FF2B5EF4-FFF2-40B4-BE49-F238E27FC236}">
                <a16:creationId xmlns:a16="http://schemas.microsoft.com/office/drawing/2014/main" id="{C53EAA16-A887-4A2F-A409-9614740D4C2D}"/>
              </a:ext>
            </a:extLst>
          </p:cNvPr>
          <p:cNvSpPr txBox="1"/>
          <p:nvPr/>
        </p:nvSpPr>
        <p:spPr>
          <a:xfrm>
            <a:off x="1295400" y="1371600"/>
            <a:ext cx="152400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2012</a:t>
            </a:r>
          </a:p>
        </p:txBody>
      </p:sp>
      <p:sp>
        <p:nvSpPr>
          <p:cNvPr id="13" name="TextBox 12">
            <a:extLst>
              <a:ext uri="{FF2B5EF4-FFF2-40B4-BE49-F238E27FC236}">
                <a16:creationId xmlns:a16="http://schemas.microsoft.com/office/drawing/2014/main" id="{504FF9AB-21CE-4B96-8618-17A86B1DFC74}"/>
              </a:ext>
            </a:extLst>
          </p:cNvPr>
          <p:cNvSpPr txBox="1"/>
          <p:nvPr/>
        </p:nvSpPr>
        <p:spPr>
          <a:xfrm>
            <a:off x="5638800" y="1312639"/>
            <a:ext cx="1524000" cy="523220"/>
          </a:xfrm>
          <a:prstGeom prst="rect">
            <a:avLst/>
          </a:prstGeom>
          <a:noFill/>
        </p:spPr>
        <p:txBody>
          <a:bodyPr wrap="square" rtlCol="0">
            <a:spAutoFit/>
          </a:bodyPr>
          <a:lstStyle/>
          <a:p>
            <a:pPr algn="ctr"/>
            <a:r>
              <a:rPr lang="en-US" sz="2800" b="1" dirty="0">
                <a:solidFill>
                  <a:schemeClr val="bg1">
                    <a:lumMod val="95000"/>
                    <a:lumOff val="5000"/>
                  </a:schemeClr>
                </a:solidFill>
                <a:latin typeface="Times New Roman" panose="02020603050405020304" pitchFamily="18" charset="0"/>
                <a:cs typeface="Times New Roman" panose="02020603050405020304" pitchFamily="18" charset="0"/>
              </a:rPr>
              <a:t>2022</a:t>
            </a:r>
          </a:p>
        </p:txBody>
      </p:sp>
      <p:sp>
        <p:nvSpPr>
          <p:cNvPr id="22" name="Title 1">
            <a:extLst>
              <a:ext uri="{FF2B5EF4-FFF2-40B4-BE49-F238E27FC236}">
                <a16:creationId xmlns:a16="http://schemas.microsoft.com/office/drawing/2014/main" id="{3BE9A5EE-57E5-49FF-A3A3-A0FCC6BB0F7D}"/>
              </a:ext>
            </a:extLst>
          </p:cNvPr>
          <p:cNvSpPr txBox="1">
            <a:spLocks/>
          </p:cNvSpPr>
          <p:nvPr/>
        </p:nvSpPr>
        <p:spPr>
          <a:xfrm>
            <a:off x="0" y="0"/>
            <a:ext cx="9144000" cy="1155639"/>
          </a:xfrm>
          <a:prstGeom prst="rect">
            <a:avLst/>
          </a:prstGeom>
          <a:solidFill>
            <a:schemeClr val="accent2">
              <a:lumMod val="75000"/>
            </a:schemeClr>
          </a:solidFill>
        </p:spPr>
        <p:txBody>
          <a:bodyPr vert="horz" lIns="91440" tIns="45720" rIns="91440" bIns="45720" rtlCol="0" anchor="ctr">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pPr algn="l"/>
            <a:r>
              <a:rPr lang="en-US" sz="3200" b="1" dirty="0">
                <a:solidFill>
                  <a:schemeClr val="tx1"/>
                </a:solidFill>
                <a:latin typeface="Times New Roman" panose="02020603050405020304" pitchFamily="18" charset="0"/>
                <a:cs typeface="Times New Roman" panose="02020603050405020304" pitchFamily="18" charset="0"/>
              </a:rPr>
              <a:t>Gonorrhea—rates of reported cases by county, Wisconsin, 2012 and 2022</a:t>
            </a:r>
          </a:p>
        </p:txBody>
      </p:sp>
      <p:pic>
        <p:nvPicPr>
          <p:cNvPr id="3" name="Picture 2">
            <a:extLst>
              <a:ext uri="{FF2B5EF4-FFF2-40B4-BE49-F238E27FC236}">
                <a16:creationId xmlns:a16="http://schemas.microsoft.com/office/drawing/2014/main" id="{8C637C46-0624-4F3E-B1DE-395B2A67E28A}"/>
              </a:ext>
            </a:extLst>
          </p:cNvPr>
          <p:cNvPicPr>
            <a:picLocks noChangeAspect="1"/>
          </p:cNvPicPr>
          <p:nvPr/>
        </p:nvPicPr>
        <p:blipFill>
          <a:blip r:embed="rId3"/>
          <a:stretch>
            <a:fillRect/>
          </a:stretch>
        </p:blipFill>
        <p:spPr>
          <a:xfrm>
            <a:off x="853339" y="1814737"/>
            <a:ext cx="3537631" cy="3911066"/>
          </a:xfrm>
          <a:prstGeom prst="rect">
            <a:avLst/>
          </a:prstGeom>
        </p:spPr>
      </p:pic>
      <p:pic>
        <p:nvPicPr>
          <p:cNvPr id="6" name="Picture 5">
            <a:extLst>
              <a:ext uri="{FF2B5EF4-FFF2-40B4-BE49-F238E27FC236}">
                <a16:creationId xmlns:a16="http://schemas.microsoft.com/office/drawing/2014/main" id="{FF9777E2-C51F-49A9-BDDD-F60E310BDD9B}"/>
              </a:ext>
            </a:extLst>
          </p:cNvPr>
          <p:cNvPicPr>
            <a:picLocks noChangeAspect="1"/>
          </p:cNvPicPr>
          <p:nvPr/>
        </p:nvPicPr>
        <p:blipFill>
          <a:blip r:embed="rId4"/>
          <a:stretch>
            <a:fillRect/>
          </a:stretch>
        </p:blipFill>
        <p:spPr>
          <a:xfrm>
            <a:off x="685745" y="4666246"/>
            <a:ext cx="885825" cy="1019175"/>
          </a:xfrm>
          <a:prstGeom prst="rect">
            <a:avLst/>
          </a:prstGeom>
        </p:spPr>
      </p:pic>
      <p:pic>
        <p:nvPicPr>
          <p:cNvPr id="8" name="Picture 7">
            <a:extLst>
              <a:ext uri="{FF2B5EF4-FFF2-40B4-BE49-F238E27FC236}">
                <a16:creationId xmlns:a16="http://schemas.microsoft.com/office/drawing/2014/main" id="{0A32A485-AEF1-4E23-B740-0151F22C86CA}"/>
              </a:ext>
            </a:extLst>
          </p:cNvPr>
          <p:cNvPicPr>
            <a:picLocks noChangeAspect="1"/>
          </p:cNvPicPr>
          <p:nvPr/>
        </p:nvPicPr>
        <p:blipFill>
          <a:blip r:embed="rId5"/>
          <a:stretch>
            <a:fillRect/>
          </a:stretch>
        </p:blipFill>
        <p:spPr>
          <a:xfrm>
            <a:off x="5017163" y="1814737"/>
            <a:ext cx="3597808" cy="3870684"/>
          </a:xfrm>
          <a:prstGeom prst="rect">
            <a:avLst/>
          </a:prstGeom>
        </p:spPr>
      </p:pic>
      <p:pic>
        <p:nvPicPr>
          <p:cNvPr id="10" name="Picture 9">
            <a:extLst>
              <a:ext uri="{FF2B5EF4-FFF2-40B4-BE49-F238E27FC236}">
                <a16:creationId xmlns:a16="http://schemas.microsoft.com/office/drawing/2014/main" id="{7205B233-20B7-490F-8FB8-26E78E998F2C}"/>
              </a:ext>
            </a:extLst>
          </p:cNvPr>
          <p:cNvPicPr>
            <a:picLocks noChangeAspect="1"/>
          </p:cNvPicPr>
          <p:nvPr/>
        </p:nvPicPr>
        <p:blipFill>
          <a:blip r:embed="rId6"/>
          <a:stretch>
            <a:fillRect/>
          </a:stretch>
        </p:blipFill>
        <p:spPr>
          <a:xfrm>
            <a:off x="5011382" y="4691572"/>
            <a:ext cx="828675" cy="1009650"/>
          </a:xfrm>
          <a:prstGeom prst="rect">
            <a:avLst/>
          </a:prstGeom>
        </p:spPr>
      </p:pic>
    </p:spTree>
    <p:extLst>
      <p:ext uri="{BB962C8B-B14F-4D97-AF65-F5344CB8AC3E}">
        <p14:creationId xmlns:p14="http://schemas.microsoft.com/office/powerpoint/2010/main" val="41135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A22BA6B-8600-43FB-9F97-CFB3E11371A1}"/>
              </a:ext>
            </a:extLst>
          </p:cNvPr>
          <p:cNvGraphicFramePr>
            <a:graphicFrameLocks/>
          </p:cNvGraphicFramePr>
          <p:nvPr>
            <p:extLst>
              <p:ext uri="{D42A27DB-BD31-4B8C-83A1-F6EECF244321}">
                <p14:modId xmlns:p14="http://schemas.microsoft.com/office/powerpoint/2010/main" val="1150566709"/>
              </p:ext>
            </p:extLst>
          </p:nvPr>
        </p:nvGraphicFramePr>
        <p:xfrm>
          <a:off x="1884481" y="2247622"/>
          <a:ext cx="6802319" cy="35217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467" y="117839"/>
            <a:ext cx="9144000" cy="1828305"/>
          </a:xfrm>
          <a:noFill/>
        </p:spPr>
        <p:txBody>
          <a:bodyPr/>
          <a:lstStyle/>
          <a:p>
            <a:r>
              <a:rPr lang="en-US" sz="3200" b="1" dirty="0">
                <a:solidFill>
                  <a:schemeClr val="bg1"/>
                </a:solidFill>
                <a:latin typeface="Times New Roman" panose="02020603050405020304" pitchFamily="18" charset="0"/>
                <a:cs typeface="Times New Roman" panose="02020603050405020304" pitchFamily="18" charset="0"/>
              </a:rPr>
              <a:t>Gonorrhea rates of reported cases dropped among all age groups; the biggest drop was observed in </a:t>
            </a:r>
            <a:r>
              <a:rPr lang="en-US" sz="3200" b="1" dirty="0">
                <a:solidFill>
                  <a:srgbClr val="AA550E"/>
                </a:solidFill>
                <a:latin typeface="Times New Roman" panose="02020603050405020304" pitchFamily="18" charset="0"/>
                <a:cs typeface="Times New Roman" panose="02020603050405020304" pitchFamily="18" charset="0"/>
              </a:rPr>
              <a:t>those 30-39 years</a:t>
            </a:r>
            <a:r>
              <a:rPr lang="en-US" sz="3200" b="1" dirty="0">
                <a:solidFill>
                  <a:schemeClr val="bg1"/>
                </a:solidFill>
                <a:latin typeface="Times New Roman" panose="02020603050405020304" pitchFamily="18" charset="0"/>
                <a:cs typeface="Times New Roman" panose="02020603050405020304" pitchFamily="18" charset="0"/>
              </a:rPr>
              <a:t>.</a:t>
            </a:r>
            <a:br>
              <a:rPr lang="en-US" sz="80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gonorrhea diagnoses per 100,000 people by age at diagnosis,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36</a:t>
            </a:fld>
            <a:endParaRPr lang="en-US" dirty="0"/>
          </a:p>
        </p:txBody>
      </p:sp>
      <p:sp>
        <p:nvSpPr>
          <p:cNvPr id="13" name="Rectangle 12">
            <a:extLst>
              <a:ext uri="{FF2B5EF4-FFF2-40B4-BE49-F238E27FC236}">
                <a16:creationId xmlns:a16="http://schemas.microsoft.com/office/drawing/2014/main" id="{8D5838F5-2FB2-4413-878F-888AB339833F}"/>
              </a:ext>
            </a:extLst>
          </p:cNvPr>
          <p:cNvSpPr/>
          <p:nvPr/>
        </p:nvSpPr>
        <p:spPr>
          <a:xfrm>
            <a:off x="37809" y="2862533"/>
            <a:ext cx="1492716" cy="461665"/>
          </a:xfrm>
          <a:prstGeom prst="rect">
            <a:avLst/>
          </a:prstGeom>
        </p:spPr>
        <p:txBody>
          <a:bodyPr wrap="none">
            <a:spAutoFit/>
          </a:bodyPr>
          <a:lstStyle/>
          <a:p>
            <a:pPr algn="ctr"/>
            <a:r>
              <a:rPr lang="en-US" sz="2400" b="1" dirty="0">
                <a:solidFill>
                  <a:srgbClr val="800080"/>
                </a:solidFill>
                <a:latin typeface="Times New Roman" panose="02020603050405020304" pitchFamily="18" charset="0"/>
                <a:cs typeface="Times New Roman" panose="02020603050405020304" pitchFamily="18" charset="0"/>
              </a:rPr>
              <a:t>Age 20-24</a:t>
            </a:r>
          </a:p>
        </p:txBody>
      </p:sp>
      <p:sp>
        <p:nvSpPr>
          <p:cNvPr id="14" name="Rectangle 13">
            <a:extLst>
              <a:ext uri="{FF2B5EF4-FFF2-40B4-BE49-F238E27FC236}">
                <a16:creationId xmlns:a16="http://schemas.microsoft.com/office/drawing/2014/main" id="{68BCAD70-BAF1-4829-B390-3DA11E252DF8}"/>
              </a:ext>
            </a:extLst>
          </p:cNvPr>
          <p:cNvSpPr/>
          <p:nvPr/>
        </p:nvSpPr>
        <p:spPr>
          <a:xfrm>
            <a:off x="0" y="3581081"/>
            <a:ext cx="1505735" cy="461665"/>
          </a:xfrm>
          <a:prstGeom prst="rect">
            <a:avLst/>
          </a:prstGeom>
        </p:spPr>
        <p:txBody>
          <a:bodyPr wrap="square">
            <a:spAutoFit/>
          </a:bodyPr>
          <a:lstStyle/>
          <a:p>
            <a:pPr algn="ctr"/>
            <a:r>
              <a:rPr lang="en-US" sz="2400" b="1" dirty="0">
                <a:solidFill>
                  <a:srgbClr val="2A5934"/>
                </a:solidFill>
                <a:latin typeface="Times New Roman" panose="02020603050405020304" pitchFamily="18" charset="0"/>
                <a:cs typeface="Times New Roman" panose="02020603050405020304" pitchFamily="18" charset="0"/>
              </a:rPr>
              <a:t>Age 15-19</a:t>
            </a:r>
          </a:p>
        </p:txBody>
      </p:sp>
      <p:sp>
        <p:nvSpPr>
          <p:cNvPr id="15" name="Rectangle 14">
            <a:extLst>
              <a:ext uri="{FF2B5EF4-FFF2-40B4-BE49-F238E27FC236}">
                <a16:creationId xmlns:a16="http://schemas.microsoft.com/office/drawing/2014/main" id="{00DC4308-836A-4007-B05E-339FA3FC066A}"/>
              </a:ext>
            </a:extLst>
          </p:cNvPr>
          <p:cNvSpPr/>
          <p:nvPr/>
        </p:nvSpPr>
        <p:spPr>
          <a:xfrm>
            <a:off x="-76200" y="3824139"/>
            <a:ext cx="1678119" cy="461665"/>
          </a:xfrm>
          <a:prstGeom prst="rect">
            <a:avLst/>
          </a:prstGeom>
        </p:spPr>
        <p:txBody>
          <a:bodyPr wrap="square">
            <a:spAutoFit/>
          </a:bodyP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 Age 25-29</a:t>
            </a:r>
          </a:p>
        </p:txBody>
      </p:sp>
      <p:sp>
        <p:nvSpPr>
          <p:cNvPr id="16" name="Rectangle 15">
            <a:extLst>
              <a:ext uri="{FF2B5EF4-FFF2-40B4-BE49-F238E27FC236}">
                <a16:creationId xmlns:a16="http://schemas.microsoft.com/office/drawing/2014/main" id="{B342D84C-6A01-4169-AB1A-0AA6ABEE1F00}"/>
              </a:ext>
            </a:extLst>
          </p:cNvPr>
          <p:cNvSpPr/>
          <p:nvPr/>
        </p:nvSpPr>
        <p:spPr>
          <a:xfrm>
            <a:off x="76200" y="4513803"/>
            <a:ext cx="1552669" cy="461665"/>
          </a:xfrm>
          <a:prstGeom prst="rect">
            <a:avLst/>
          </a:prstGeom>
        </p:spPr>
        <p:txBody>
          <a:bodyPr wrap="none">
            <a:spAutoFit/>
          </a:bodyPr>
          <a:lstStyle/>
          <a:p>
            <a:pPr algn="ctr"/>
            <a:r>
              <a:rPr lang="en-US" sz="2400" b="1" dirty="0">
                <a:solidFill>
                  <a:srgbClr val="0033A1"/>
                </a:solidFill>
                <a:latin typeface="Times New Roman" panose="02020603050405020304" pitchFamily="18" charset="0"/>
                <a:cs typeface="Times New Roman" panose="02020603050405020304" pitchFamily="18" charset="0"/>
              </a:rPr>
              <a:t> Age 40-49</a:t>
            </a:r>
          </a:p>
        </p:txBody>
      </p:sp>
      <p:sp>
        <p:nvSpPr>
          <p:cNvPr id="17" name="Rectangle 16">
            <a:extLst>
              <a:ext uri="{FF2B5EF4-FFF2-40B4-BE49-F238E27FC236}">
                <a16:creationId xmlns:a16="http://schemas.microsoft.com/office/drawing/2014/main" id="{F4820C1B-317B-4DCE-AC01-9FB83EE52100}"/>
              </a:ext>
            </a:extLst>
          </p:cNvPr>
          <p:cNvSpPr/>
          <p:nvPr/>
        </p:nvSpPr>
        <p:spPr>
          <a:xfrm>
            <a:off x="31283" y="3324198"/>
            <a:ext cx="1492717" cy="461665"/>
          </a:xfrm>
          <a:prstGeom prst="rect">
            <a:avLst/>
          </a:prstGeom>
        </p:spPr>
        <p:txBody>
          <a:bodyPr wrap="none">
            <a:spAutoFit/>
          </a:bodyPr>
          <a:lstStyle/>
          <a:p>
            <a:pPr algn="ctr"/>
            <a:r>
              <a:rPr lang="en-US" sz="2400" b="1" dirty="0">
                <a:solidFill>
                  <a:srgbClr val="8B450B"/>
                </a:solidFill>
                <a:latin typeface="Times New Roman" panose="02020603050405020304" pitchFamily="18" charset="0"/>
                <a:cs typeface="Times New Roman" panose="02020603050405020304" pitchFamily="18" charset="0"/>
              </a:rPr>
              <a:t>Age 30-39</a:t>
            </a:r>
          </a:p>
        </p:txBody>
      </p:sp>
      <p:sp>
        <p:nvSpPr>
          <p:cNvPr id="3" name="Rectangle 2">
            <a:extLst>
              <a:ext uri="{FF2B5EF4-FFF2-40B4-BE49-F238E27FC236}">
                <a16:creationId xmlns:a16="http://schemas.microsoft.com/office/drawing/2014/main" id="{5158406E-23DF-4FE4-A557-05BDB5AD0DF7}"/>
              </a:ext>
            </a:extLst>
          </p:cNvPr>
          <p:cNvSpPr/>
          <p:nvPr/>
        </p:nvSpPr>
        <p:spPr>
          <a:xfrm>
            <a:off x="2001116" y="2990974"/>
            <a:ext cx="665884" cy="1984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01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7" y="21288"/>
            <a:ext cx="8696325" cy="1772576"/>
          </a:xfrm>
          <a:noFill/>
        </p:spPr>
        <p:txBody>
          <a:bodyPr/>
          <a:lstStyle/>
          <a:p>
            <a:r>
              <a:rPr lang="en-US" sz="3200" b="1" dirty="0">
                <a:solidFill>
                  <a:schemeClr val="bg1"/>
                </a:solidFill>
                <a:latin typeface="Times New Roman" panose="02020603050405020304" pitchFamily="18" charset="0"/>
                <a:cs typeface="Times New Roman" panose="02020603050405020304" pitchFamily="18" charset="0"/>
              </a:rPr>
              <a:t>The gonorrhea rate of reported cases in </a:t>
            </a:r>
            <a:r>
              <a:rPr lang="en-US" sz="3200" b="1" dirty="0">
                <a:solidFill>
                  <a:schemeClr val="accent2"/>
                </a:solidFill>
                <a:latin typeface="Times New Roman" panose="02020603050405020304" pitchFamily="18" charset="0"/>
                <a:cs typeface="Times New Roman" panose="02020603050405020304" pitchFamily="18" charset="0"/>
              </a:rPr>
              <a:t>men is 1.1 times more </a:t>
            </a:r>
            <a:r>
              <a:rPr lang="en-US" sz="3200" b="1" dirty="0">
                <a:solidFill>
                  <a:schemeClr val="bg1"/>
                </a:solidFill>
                <a:latin typeface="Times New Roman" panose="02020603050405020304" pitchFamily="18" charset="0"/>
                <a:cs typeface="Times New Roman" panose="02020603050405020304" pitchFamily="18" charset="0"/>
              </a:rPr>
              <a:t>than in </a:t>
            </a:r>
            <a:r>
              <a:rPr lang="en-US" sz="3200" b="1" dirty="0">
                <a:solidFill>
                  <a:schemeClr val="accent1"/>
                </a:solidFill>
                <a:latin typeface="Times New Roman" panose="02020603050405020304" pitchFamily="18" charset="0"/>
                <a:cs typeface="Times New Roman" panose="02020603050405020304" pitchFamily="18" charset="0"/>
              </a:rPr>
              <a:t>women</a:t>
            </a:r>
            <a:r>
              <a:rPr lang="en-US" sz="3200" b="1" dirty="0">
                <a:solidFill>
                  <a:schemeClr val="bg1"/>
                </a:solidFill>
                <a:latin typeface="Times New Roman" panose="02020603050405020304" pitchFamily="18" charset="0"/>
                <a:cs typeface="Times New Roman" panose="02020603050405020304" pitchFamily="18" charset="0"/>
              </a:rPr>
              <a:t> in Wisconsin. </a:t>
            </a:r>
            <a:br>
              <a:rPr lang="en-US" sz="54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gonorrhea diagnoses per 100,000 people by sex at birth, Wisconsin: 2018–2022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37</a:t>
            </a:fld>
            <a:endParaRPr lang="en-US" dirty="0"/>
          </a:p>
        </p:txBody>
      </p:sp>
      <p:sp>
        <p:nvSpPr>
          <p:cNvPr id="6" name="Rectangle 5">
            <a:extLst>
              <a:ext uri="{FF2B5EF4-FFF2-40B4-BE49-F238E27FC236}">
                <a16:creationId xmlns:a16="http://schemas.microsoft.com/office/drawing/2014/main" id="{8D52D1F6-BCDB-4D24-BD73-BE721D7D74D8}"/>
              </a:ext>
            </a:extLst>
          </p:cNvPr>
          <p:cNvSpPr/>
          <p:nvPr/>
        </p:nvSpPr>
        <p:spPr>
          <a:xfrm>
            <a:off x="7102736" y="3240870"/>
            <a:ext cx="1140056" cy="461665"/>
          </a:xfrm>
          <a:prstGeom prst="rect">
            <a:avLst/>
          </a:prstGeom>
        </p:spPr>
        <p:txBody>
          <a:bodyPr wrap="none">
            <a:spAutoFit/>
          </a:bodyPr>
          <a:lstStyle/>
          <a:p>
            <a:r>
              <a:rPr lang="en-US" sz="2400" b="1" dirty="0">
                <a:solidFill>
                  <a:srgbClr val="800080"/>
                </a:solidFill>
                <a:latin typeface="Times New Roman" panose="02020603050405020304" pitchFamily="18" charset="0"/>
                <a:cs typeface="Times New Roman" panose="02020603050405020304" pitchFamily="18" charset="0"/>
              </a:rPr>
              <a:t>Female</a:t>
            </a:r>
          </a:p>
        </p:txBody>
      </p:sp>
      <p:sp>
        <p:nvSpPr>
          <p:cNvPr id="9" name="Rectangle 8">
            <a:extLst>
              <a:ext uri="{FF2B5EF4-FFF2-40B4-BE49-F238E27FC236}">
                <a16:creationId xmlns:a16="http://schemas.microsoft.com/office/drawing/2014/main" id="{4A4ECD72-7BDC-4CAE-B9CD-78BDE151C377}"/>
              </a:ext>
            </a:extLst>
          </p:cNvPr>
          <p:cNvSpPr/>
          <p:nvPr/>
        </p:nvSpPr>
        <p:spPr>
          <a:xfrm>
            <a:off x="7102736" y="2800976"/>
            <a:ext cx="849913" cy="461665"/>
          </a:xfrm>
          <a:prstGeom prst="rect">
            <a:avLst/>
          </a:prstGeom>
        </p:spPr>
        <p:txBody>
          <a:bodyPr wrap="none">
            <a:spAutoFit/>
          </a:bodyPr>
          <a:lstStyle/>
          <a:p>
            <a:r>
              <a:rPr lang="en-US" sz="2400" b="1" dirty="0">
                <a:solidFill>
                  <a:srgbClr val="0033A1"/>
                </a:solidFill>
                <a:latin typeface="Times New Roman" panose="02020603050405020304" pitchFamily="18" charset="0"/>
                <a:cs typeface="Times New Roman" panose="02020603050405020304" pitchFamily="18" charset="0"/>
              </a:rPr>
              <a:t>Male</a:t>
            </a:r>
          </a:p>
        </p:txBody>
      </p:sp>
      <p:graphicFrame>
        <p:nvGraphicFramePr>
          <p:cNvPr id="8" name="Chart 7">
            <a:extLst>
              <a:ext uri="{FF2B5EF4-FFF2-40B4-BE49-F238E27FC236}">
                <a16:creationId xmlns:a16="http://schemas.microsoft.com/office/drawing/2014/main" id="{1499B879-7C2D-4F29-BCDC-3A27E0752590}"/>
              </a:ext>
            </a:extLst>
          </p:cNvPr>
          <p:cNvGraphicFramePr>
            <a:graphicFrameLocks/>
          </p:cNvGraphicFramePr>
          <p:nvPr>
            <p:extLst>
              <p:ext uri="{D42A27DB-BD31-4B8C-83A1-F6EECF244321}">
                <p14:modId xmlns:p14="http://schemas.microsoft.com/office/powerpoint/2010/main" val="858783195"/>
              </p:ext>
            </p:extLst>
          </p:nvPr>
        </p:nvGraphicFramePr>
        <p:xfrm>
          <a:off x="1143000" y="2133600"/>
          <a:ext cx="5715000" cy="3428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762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33A2C2E7-3843-4D6A-9F04-6CB1EA9CCA8F}"/>
              </a:ext>
            </a:extLst>
          </p:cNvPr>
          <p:cNvGraphicFramePr>
            <a:graphicFrameLocks/>
          </p:cNvGraphicFramePr>
          <p:nvPr>
            <p:extLst>
              <p:ext uri="{D42A27DB-BD31-4B8C-83A1-F6EECF244321}">
                <p14:modId xmlns:p14="http://schemas.microsoft.com/office/powerpoint/2010/main" val="670011152"/>
              </p:ext>
            </p:extLst>
          </p:nvPr>
        </p:nvGraphicFramePr>
        <p:xfrm>
          <a:off x="1176613" y="2615555"/>
          <a:ext cx="7107489" cy="365835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42900" y="107586"/>
            <a:ext cx="8458200" cy="1803074"/>
          </a:xfrm>
          <a:noFill/>
        </p:spPr>
        <p:txBody>
          <a:bodyPr/>
          <a:lstStyle/>
          <a:p>
            <a:r>
              <a:rPr lang="en-US" sz="3200" b="1" dirty="0">
                <a:solidFill>
                  <a:schemeClr val="bg1"/>
                </a:solidFill>
                <a:latin typeface="Times New Roman" panose="02020603050405020304" pitchFamily="18" charset="0"/>
                <a:cs typeface="Times New Roman" panose="02020603050405020304" pitchFamily="18" charset="0"/>
              </a:rPr>
              <a:t>While </a:t>
            </a:r>
            <a:r>
              <a:rPr lang="en-US" sz="3200" b="1" dirty="0">
                <a:solidFill>
                  <a:schemeClr val="accent1"/>
                </a:solidFill>
                <a:latin typeface="Times New Roman" panose="02020603050405020304" pitchFamily="18" charset="0"/>
                <a:cs typeface="Times New Roman" panose="02020603050405020304" pitchFamily="18" charset="0"/>
              </a:rPr>
              <a:t>Black people</a:t>
            </a:r>
            <a:r>
              <a:rPr lang="en-US" sz="3200" b="1" dirty="0">
                <a:solidFill>
                  <a:schemeClr val="bg1"/>
                </a:solidFill>
                <a:latin typeface="Times New Roman" panose="02020603050405020304" pitchFamily="18" charset="0"/>
                <a:cs typeface="Times New Roman" panose="02020603050405020304" pitchFamily="18" charset="0"/>
              </a:rPr>
              <a:t> have a </a:t>
            </a:r>
            <a:r>
              <a:rPr lang="en-US" sz="3200" b="1" dirty="0">
                <a:solidFill>
                  <a:schemeClr val="accent1"/>
                </a:solidFill>
                <a:latin typeface="Times New Roman" panose="02020603050405020304" pitchFamily="18" charset="0"/>
                <a:cs typeface="Times New Roman" panose="02020603050405020304" pitchFamily="18" charset="0"/>
              </a:rPr>
              <a:t>higher rate </a:t>
            </a:r>
            <a:r>
              <a:rPr lang="en-US" sz="3200" b="1" dirty="0">
                <a:solidFill>
                  <a:schemeClr val="bg1"/>
                </a:solidFill>
                <a:latin typeface="Times New Roman" panose="02020603050405020304" pitchFamily="18" charset="0"/>
                <a:cs typeface="Times New Roman" panose="02020603050405020304" pitchFamily="18" charset="0"/>
              </a:rPr>
              <a:t>of gonorrhea in Wisconsin, the </a:t>
            </a:r>
            <a:r>
              <a:rPr lang="en-US" sz="3200" b="1" dirty="0">
                <a:solidFill>
                  <a:schemeClr val="accent2"/>
                </a:solidFill>
                <a:latin typeface="Times New Roman" panose="02020603050405020304" pitchFamily="18" charset="0"/>
                <a:cs typeface="Times New Roman" panose="02020603050405020304" pitchFamily="18" charset="0"/>
              </a:rPr>
              <a:t>rate increased only</a:t>
            </a:r>
            <a:r>
              <a:rPr lang="en-US" sz="3200" b="1" dirty="0">
                <a:solidFill>
                  <a:schemeClr val="bg1"/>
                </a:solidFill>
                <a:latin typeface="Times New Roman" panose="02020603050405020304" pitchFamily="18" charset="0"/>
                <a:cs typeface="Times New Roman" panose="02020603050405020304" pitchFamily="18" charset="0"/>
              </a:rPr>
              <a:t> in </a:t>
            </a:r>
            <a:r>
              <a:rPr lang="en-US" sz="3200" b="1" dirty="0">
                <a:solidFill>
                  <a:schemeClr val="accent2"/>
                </a:solidFill>
                <a:latin typeface="Times New Roman" panose="02020603050405020304" pitchFamily="18" charset="0"/>
                <a:cs typeface="Times New Roman" panose="02020603050405020304" pitchFamily="18" charset="0"/>
              </a:rPr>
              <a:t>Native Americans </a:t>
            </a:r>
            <a:r>
              <a:rPr lang="en-US" sz="3200" b="1" dirty="0">
                <a:solidFill>
                  <a:schemeClr val="bg1"/>
                </a:solidFill>
                <a:latin typeface="Times New Roman" panose="02020603050405020304" pitchFamily="18" charset="0"/>
                <a:cs typeface="Times New Roman" panose="02020603050405020304" pitchFamily="18" charset="0"/>
              </a:rPr>
              <a:t>from 2021– 2022.</a:t>
            </a:r>
            <a:br>
              <a:rPr lang="en-US" sz="80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gonorrhea diagnoses per 100,000 people by race and ethnicity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38</a:t>
            </a:fld>
            <a:endParaRPr lang="en-US" dirty="0"/>
          </a:p>
        </p:txBody>
      </p:sp>
      <p:sp>
        <p:nvSpPr>
          <p:cNvPr id="12" name="Rectangle 11">
            <a:extLst>
              <a:ext uri="{FF2B5EF4-FFF2-40B4-BE49-F238E27FC236}">
                <a16:creationId xmlns:a16="http://schemas.microsoft.com/office/drawing/2014/main" id="{B5BD8238-C136-4608-B7E5-35921FFC1C4A}"/>
              </a:ext>
            </a:extLst>
          </p:cNvPr>
          <p:cNvSpPr/>
          <p:nvPr/>
        </p:nvSpPr>
        <p:spPr>
          <a:xfrm>
            <a:off x="978496" y="5005209"/>
            <a:ext cx="987771" cy="461665"/>
          </a:xfrm>
          <a:prstGeom prst="rect">
            <a:avLst/>
          </a:prstGeom>
        </p:spPr>
        <p:txBody>
          <a:bodyPr wrap="none">
            <a:spAutoFit/>
          </a:bodyPr>
          <a:lstStyle/>
          <a:p>
            <a:pPr algn="r"/>
            <a:r>
              <a:rPr lang="en-US" sz="2400" b="1" dirty="0">
                <a:solidFill>
                  <a:srgbClr val="2A5934"/>
                </a:solidFill>
                <a:latin typeface="Times New Roman" panose="02020603050405020304" pitchFamily="18" charset="0"/>
                <a:cs typeface="Times New Roman" panose="02020603050405020304" pitchFamily="18" charset="0"/>
              </a:rPr>
              <a:t>White</a:t>
            </a:r>
          </a:p>
        </p:txBody>
      </p:sp>
      <p:sp>
        <p:nvSpPr>
          <p:cNvPr id="13" name="Rectangle 12">
            <a:extLst>
              <a:ext uri="{FF2B5EF4-FFF2-40B4-BE49-F238E27FC236}">
                <a16:creationId xmlns:a16="http://schemas.microsoft.com/office/drawing/2014/main" id="{056ACE5F-F158-42BD-91B0-27472E680AE9}"/>
              </a:ext>
            </a:extLst>
          </p:cNvPr>
          <p:cNvSpPr/>
          <p:nvPr/>
        </p:nvSpPr>
        <p:spPr>
          <a:xfrm>
            <a:off x="859897" y="5314963"/>
            <a:ext cx="1106370" cy="461665"/>
          </a:xfrm>
          <a:prstGeom prst="rect">
            <a:avLst/>
          </a:prstGeom>
        </p:spPr>
        <p:txBody>
          <a:bodyPr wrap="square">
            <a:spAutoFit/>
          </a:bodyPr>
          <a:lstStyle/>
          <a:p>
            <a:pPr algn="r"/>
            <a:r>
              <a:rPr lang="en-US" sz="2400" b="1" dirty="0">
                <a:solidFill>
                  <a:srgbClr val="8B450B"/>
                </a:solidFill>
                <a:latin typeface="Times New Roman" panose="02020603050405020304" pitchFamily="18" charset="0"/>
                <a:cs typeface="Times New Roman" panose="02020603050405020304" pitchFamily="18" charset="0"/>
              </a:rPr>
              <a:t>Asian </a:t>
            </a:r>
          </a:p>
        </p:txBody>
      </p:sp>
      <p:sp>
        <p:nvSpPr>
          <p:cNvPr id="14" name="Rectangle 13">
            <a:extLst>
              <a:ext uri="{FF2B5EF4-FFF2-40B4-BE49-F238E27FC236}">
                <a16:creationId xmlns:a16="http://schemas.microsoft.com/office/drawing/2014/main" id="{DDEBE07C-0A4A-47A0-8D6A-25EF21EF5145}"/>
              </a:ext>
            </a:extLst>
          </p:cNvPr>
          <p:cNvSpPr/>
          <p:nvPr/>
        </p:nvSpPr>
        <p:spPr>
          <a:xfrm>
            <a:off x="478199" y="4329089"/>
            <a:ext cx="1488068" cy="830997"/>
          </a:xfrm>
          <a:prstGeom prst="rect">
            <a:avLst/>
          </a:prstGeom>
        </p:spPr>
        <p:txBody>
          <a:bodyPr wrap="square">
            <a:spAutoFit/>
          </a:bodyPr>
          <a:lstStyle/>
          <a:p>
            <a:pPr algn="r"/>
            <a:r>
              <a:rPr lang="en-US" sz="2400" b="1" dirty="0">
                <a:solidFill>
                  <a:srgbClr val="0033A1"/>
                </a:solidFill>
                <a:latin typeface="Times New Roman" panose="02020603050405020304" pitchFamily="18" charset="0"/>
                <a:cs typeface="Times New Roman" panose="02020603050405020304" pitchFamily="18" charset="0"/>
              </a:rPr>
              <a:t>Native </a:t>
            </a:r>
          </a:p>
          <a:p>
            <a:pPr algn="r"/>
            <a:r>
              <a:rPr lang="en-US" sz="2400" b="1" dirty="0">
                <a:solidFill>
                  <a:srgbClr val="0033A1"/>
                </a:solidFill>
                <a:latin typeface="Times New Roman" panose="02020603050405020304" pitchFamily="18" charset="0"/>
                <a:cs typeface="Times New Roman" panose="02020603050405020304" pitchFamily="18" charset="0"/>
              </a:rPr>
              <a:t>American</a:t>
            </a:r>
            <a:endParaRPr lang="en-US" sz="2400" b="1" dirty="0">
              <a:solidFill>
                <a:srgbClr val="207C88"/>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C28A271-1F92-408A-8DD4-61555F7246B3}"/>
              </a:ext>
            </a:extLst>
          </p:cNvPr>
          <p:cNvSpPr/>
          <p:nvPr/>
        </p:nvSpPr>
        <p:spPr>
          <a:xfrm>
            <a:off x="966078" y="3348253"/>
            <a:ext cx="936475" cy="461665"/>
          </a:xfrm>
          <a:prstGeom prst="rect">
            <a:avLst/>
          </a:prstGeom>
        </p:spPr>
        <p:txBody>
          <a:bodyPr wrap="none">
            <a:spAutoFit/>
          </a:bodyPr>
          <a:lstStyle/>
          <a:p>
            <a:pPr algn="ctr"/>
            <a:r>
              <a:rPr lang="en-US" sz="2400" b="1" dirty="0">
                <a:solidFill>
                  <a:srgbClr val="800080"/>
                </a:solidFill>
                <a:latin typeface="Times New Roman" panose="02020603050405020304" pitchFamily="18" charset="0"/>
                <a:cs typeface="Times New Roman" panose="02020603050405020304" pitchFamily="18" charset="0"/>
              </a:rPr>
              <a:t>Black</a:t>
            </a:r>
          </a:p>
        </p:txBody>
      </p:sp>
    </p:spTree>
    <p:extLst>
      <p:ext uri="{BB962C8B-B14F-4D97-AF65-F5344CB8AC3E}">
        <p14:creationId xmlns:p14="http://schemas.microsoft.com/office/powerpoint/2010/main" val="426388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792"/>
            <a:ext cx="8991600" cy="2123780"/>
          </a:xfrm>
          <a:noFill/>
        </p:spPr>
        <p:txBody>
          <a:bodyPr/>
          <a:lstStyle/>
          <a:p>
            <a:r>
              <a:rPr lang="en-US" sz="3000" b="1" dirty="0">
                <a:solidFill>
                  <a:schemeClr val="bg1"/>
                </a:solidFill>
                <a:latin typeface="Times New Roman" panose="02020603050405020304" pitchFamily="18" charset="0"/>
                <a:cs typeface="Times New Roman" panose="02020603050405020304" pitchFamily="18" charset="0"/>
              </a:rPr>
              <a:t>While the </a:t>
            </a:r>
            <a:r>
              <a:rPr lang="en-US" sz="3000" b="1" dirty="0">
                <a:solidFill>
                  <a:srgbClr val="DC6D12"/>
                </a:solidFill>
                <a:latin typeface="Times New Roman" panose="02020603050405020304" pitchFamily="18" charset="0"/>
                <a:cs typeface="Times New Roman" panose="02020603050405020304" pitchFamily="18" charset="0"/>
              </a:rPr>
              <a:t>Southeastern Region </a:t>
            </a:r>
            <a:r>
              <a:rPr lang="en-US" sz="3000" b="1" dirty="0">
                <a:solidFill>
                  <a:schemeClr val="bg1"/>
                </a:solidFill>
                <a:latin typeface="Times New Roman" panose="02020603050405020304" pitchFamily="18" charset="0"/>
                <a:cs typeface="Times New Roman" panose="02020603050405020304" pitchFamily="18" charset="0"/>
              </a:rPr>
              <a:t>has the </a:t>
            </a:r>
            <a:r>
              <a:rPr lang="en-US" sz="3000" b="1" dirty="0">
                <a:solidFill>
                  <a:schemeClr val="accent6">
                    <a:lumMod val="50000"/>
                  </a:schemeClr>
                </a:solidFill>
                <a:latin typeface="Times New Roman" panose="02020603050405020304" pitchFamily="18" charset="0"/>
                <a:cs typeface="Times New Roman" panose="02020603050405020304" pitchFamily="18" charset="0"/>
              </a:rPr>
              <a:t>highest rate of gonorrhea</a:t>
            </a:r>
            <a:r>
              <a:rPr lang="en-US" sz="3000" b="1" dirty="0">
                <a:solidFill>
                  <a:srgbClr val="757D85"/>
                </a:solidFill>
                <a:latin typeface="Times New Roman" panose="02020603050405020304" pitchFamily="18" charset="0"/>
                <a:cs typeface="Times New Roman" panose="02020603050405020304" pitchFamily="18" charset="0"/>
              </a:rPr>
              <a:t> </a:t>
            </a:r>
            <a:r>
              <a:rPr lang="en-US" sz="3000" b="1" dirty="0">
                <a:solidFill>
                  <a:schemeClr val="bg1"/>
                </a:solidFill>
                <a:latin typeface="Times New Roman" panose="02020603050405020304" pitchFamily="18" charset="0"/>
                <a:cs typeface="Times New Roman" panose="02020603050405020304" pitchFamily="18" charset="0"/>
              </a:rPr>
              <a:t>in the state, the rate of gonorrhea decreased in all regions from 2021-2022.</a:t>
            </a:r>
            <a:br>
              <a:rPr lang="en-US" sz="7200" b="1"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Number of gonorrhea diagnoses per 100,000 people by region of residence Wisconsin: 2018–2022</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39</a:t>
            </a:fld>
            <a:endParaRPr lang="en-US" dirty="0"/>
          </a:p>
        </p:txBody>
      </p:sp>
      <p:sp>
        <p:nvSpPr>
          <p:cNvPr id="11" name="Rectangle 10">
            <a:extLst>
              <a:ext uri="{FF2B5EF4-FFF2-40B4-BE49-F238E27FC236}">
                <a16:creationId xmlns:a16="http://schemas.microsoft.com/office/drawing/2014/main" id="{D5506BA8-7871-4BA9-AB50-57A2052781DC}"/>
              </a:ext>
            </a:extLst>
          </p:cNvPr>
          <p:cNvSpPr/>
          <p:nvPr/>
        </p:nvSpPr>
        <p:spPr>
          <a:xfrm>
            <a:off x="7016463" y="4594592"/>
            <a:ext cx="2005388" cy="461665"/>
          </a:xfrm>
          <a:prstGeom prst="rect">
            <a:avLst/>
          </a:prstGeom>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Northeastern</a:t>
            </a:r>
          </a:p>
        </p:txBody>
      </p:sp>
      <p:sp>
        <p:nvSpPr>
          <p:cNvPr id="13" name="Rectangle 12">
            <a:extLst>
              <a:ext uri="{FF2B5EF4-FFF2-40B4-BE49-F238E27FC236}">
                <a16:creationId xmlns:a16="http://schemas.microsoft.com/office/drawing/2014/main" id="{8136099A-D6A5-448D-8310-3D501B543138}"/>
              </a:ext>
            </a:extLst>
          </p:cNvPr>
          <p:cNvSpPr/>
          <p:nvPr/>
        </p:nvSpPr>
        <p:spPr>
          <a:xfrm>
            <a:off x="7016463" y="2756064"/>
            <a:ext cx="1912703" cy="461665"/>
          </a:xfrm>
          <a:prstGeom prst="rect">
            <a:avLst/>
          </a:prstGeom>
        </p:spPr>
        <p:txBody>
          <a:bodyPr wrap="none">
            <a:spAutoFit/>
          </a:bodyPr>
          <a:lstStyle/>
          <a:p>
            <a:r>
              <a:rPr lang="en-US" sz="2400" b="1" dirty="0">
                <a:solidFill>
                  <a:srgbClr val="DC6D12"/>
                </a:solidFill>
                <a:latin typeface="Times New Roman" panose="02020603050405020304" pitchFamily="18" charset="0"/>
                <a:cs typeface="Times New Roman" panose="02020603050405020304" pitchFamily="18" charset="0"/>
              </a:rPr>
              <a:t>Southeastern</a:t>
            </a:r>
          </a:p>
        </p:txBody>
      </p:sp>
      <p:sp>
        <p:nvSpPr>
          <p:cNvPr id="14" name="Rectangle 13">
            <a:extLst>
              <a:ext uri="{FF2B5EF4-FFF2-40B4-BE49-F238E27FC236}">
                <a16:creationId xmlns:a16="http://schemas.microsoft.com/office/drawing/2014/main" id="{62CB726A-F504-4914-A847-2DCC486CB77D}"/>
              </a:ext>
            </a:extLst>
          </p:cNvPr>
          <p:cNvSpPr/>
          <p:nvPr/>
        </p:nvSpPr>
        <p:spPr>
          <a:xfrm>
            <a:off x="7016463" y="4890632"/>
            <a:ext cx="1278555" cy="461665"/>
          </a:xfrm>
          <a:prstGeom prst="rect">
            <a:avLst/>
          </a:prstGeom>
        </p:spPr>
        <p:txBody>
          <a:bodyPr wrap="none">
            <a:spAutoFit/>
          </a:bodyPr>
          <a:lstStyle/>
          <a:p>
            <a:r>
              <a:rPr lang="en-US" sz="2400" b="1" dirty="0">
                <a:solidFill>
                  <a:srgbClr val="2A5934"/>
                </a:solidFill>
                <a:latin typeface="Times New Roman" panose="02020603050405020304" pitchFamily="18" charset="0"/>
                <a:cs typeface="Times New Roman" panose="02020603050405020304" pitchFamily="18" charset="0"/>
              </a:rPr>
              <a:t>Western</a:t>
            </a:r>
          </a:p>
        </p:txBody>
      </p:sp>
      <p:sp>
        <p:nvSpPr>
          <p:cNvPr id="15" name="Rectangle 14">
            <a:extLst>
              <a:ext uri="{FF2B5EF4-FFF2-40B4-BE49-F238E27FC236}">
                <a16:creationId xmlns:a16="http://schemas.microsoft.com/office/drawing/2014/main" id="{BDCEC36F-3E09-4F93-A35E-B4EBCD523914}"/>
              </a:ext>
            </a:extLst>
          </p:cNvPr>
          <p:cNvSpPr/>
          <p:nvPr/>
        </p:nvSpPr>
        <p:spPr>
          <a:xfrm>
            <a:off x="7045567" y="5121464"/>
            <a:ext cx="1415772" cy="461665"/>
          </a:xfrm>
          <a:prstGeom prst="rect">
            <a:avLst/>
          </a:prstGeom>
        </p:spPr>
        <p:txBody>
          <a:bodyPr wrap="none">
            <a:spAutoFit/>
          </a:bodyPr>
          <a:lstStyle/>
          <a:p>
            <a:r>
              <a:rPr lang="en-US" sz="2400" b="1" dirty="0">
                <a:solidFill>
                  <a:srgbClr val="0033A1"/>
                </a:solidFill>
                <a:latin typeface="Times New Roman" panose="02020603050405020304" pitchFamily="18" charset="0"/>
                <a:cs typeface="Times New Roman" panose="02020603050405020304" pitchFamily="18" charset="0"/>
              </a:rPr>
              <a:t>Northern</a:t>
            </a:r>
          </a:p>
        </p:txBody>
      </p:sp>
      <p:sp>
        <p:nvSpPr>
          <p:cNvPr id="16" name="Rectangle 15">
            <a:extLst>
              <a:ext uri="{FF2B5EF4-FFF2-40B4-BE49-F238E27FC236}">
                <a16:creationId xmlns:a16="http://schemas.microsoft.com/office/drawing/2014/main" id="{A21A72F8-7FC4-401F-80B7-1E6E8BC3F571}"/>
              </a:ext>
            </a:extLst>
          </p:cNvPr>
          <p:cNvSpPr/>
          <p:nvPr/>
        </p:nvSpPr>
        <p:spPr>
          <a:xfrm>
            <a:off x="7002024" y="4328615"/>
            <a:ext cx="1399742" cy="461665"/>
          </a:xfrm>
          <a:prstGeom prst="rect">
            <a:avLst/>
          </a:prstGeom>
        </p:spPr>
        <p:txBody>
          <a:bodyPr wrap="none">
            <a:spAutoFit/>
          </a:bodyPr>
          <a:lstStyle/>
          <a:p>
            <a:r>
              <a:rPr lang="en-US" sz="2400" b="1" dirty="0">
                <a:solidFill>
                  <a:schemeClr val="accent4">
                    <a:lumMod val="75000"/>
                  </a:schemeClr>
                </a:solidFill>
                <a:latin typeface="Times New Roman" panose="02020603050405020304" pitchFamily="18" charset="0"/>
                <a:cs typeface="Times New Roman" panose="02020603050405020304" pitchFamily="18" charset="0"/>
              </a:rPr>
              <a:t>Southern</a:t>
            </a:r>
          </a:p>
        </p:txBody>
      </p:sp>
      <p:graphicFrame>
        <p:nvGraphicFramePr>
          <p:cNvPr id="10" name="Chart 9">
            <a:extLst>
              <a:ext uri="{FF2B5EF4-FFF2-40B4-BE49-F238E27FC236}">
                <a16:creationId xmlns:a16="http://schemas.microsoft.com/office/drawing/2014/main" id="{3C0CA06B-1E94-4B74-9758-C594366ECB87}"/>
              </a:ext>
            </a:extLst>
          </p:cNvPr>
          <p:cNvGraphicFramePr>
            <a:graphicFrameLocks/>
          </p:cNvGraphicFramePr>
          <p:nvPr>
            <p:extLst>
              <p:ext uri="{D42A27DB-BD31-4B8C-83A1-F6EECF244321}">
                <p14:modId xmlns:p14="http://schemas.microsoft.com/office/powerpoint/2010/main" val="3963113521"/>
              </p:ext>
            </p:extLst>
          </p:nvPr>
        </p:nvGraphicFramePr>
        <p:xfrm>
          <a:off x="304799" y="2153442"/>
          <a:ext cx="6740768" cy="39425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849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75000"/>
            </a:schemeClr>
          </a:solidFill>
        </p:spPr>
        <p:txBody>
          <a:bodyPr/>
          <a:lstStyle/>
          <a:p>
            <a:r>
              <a:rPr lang="en-US" altLang="en-US" sz="3600" b="1" dirty="0">
                <a:solidFill>
                  <a:schemeClr val="tx1"/>
                </a:solidFill>
                <a:latin typeface="Times New Roman" panose="02020603050405020304" pitchFamily="18" charset="0"/>
                <a:cs typeface="Times New Roman" panose="02020603050405020304" pitchFamily="18" charset="0"/>
              </a:rPr>
              <a:t>STIs surveillance data should be interpreted with caution</a:t>
            </a:r>
          </a:p>
        </p:txBody>
      </p:sp>
      <p:sp>
        <p:nvSpPr>
          <p:cNvPr id="4" name="Slide Number Placeholder 3"/>
          <p:cNvSpPr>
            <a:spLocks noGrp="1"/>
          </p:cNvSpPr>
          <p:nvPr>
            <p:ph type="sldNum" sz="quarter" idx="12"/>
          </p:nvPr>
        </p:nvSpPr>
        <p:spPr/>
        <p:txBody>
          <a:bodyPr/>
          <a:lstStyle/>
          <a:p>
            <a:pPr>
              <a:defRPr/>
            </a:pPr>
            <a:fld id="{BA05B184-A062-4D13-B25A-EF498B63B003}" type="slidenum">
              <a:rPr lang="en-US" smtClean="0"/>
              <a:pPr>
                <a:defRPr/>
              </a:pPr>
              <a:t>4</a:t>
            </a:fld>
            <a:endParaRPr lang="en-US" dirty="0"/>
          </a:p>
        </p:txBody>
      </p:sp>
      <p:sp>
        <p:nvSpPr>
          <p:cNvPr id="6" name="Rectangle 2"/>
          <p:cNvSpPr>
            <a:spLocks noChangeArrowheads="1"/>
          </p:cNvSpPr>
          <p:nvPr/>
        </p:nvSpPr>
        <p:spPr bwMode="auto">
          <a:xfrm>
            <a:off x="533400" y="1369605"/>
            <a:ext cx="8077200" cy="411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9875" anchor="ctr">
            <a:spAutoFit/>
          </a:bodyPr>
          <a:lstStyle>
            <a:lvl1pPr marL="457200" indent="-457200">
              <a:defRPr sz="2800">
                <a:solidFill>
                  <a:schemeClr val="tx1"/>
                </a:solidFill>
                <a:latin typeface="Arial Black" panose="020B0A04020102020204" pitchFamily="34" charset="0"/>
                <a:cs typeface="Arial" panose="020B0604020202020204" pitchFamily="34" charset="0"/>
              </a:defRPr>
            </a:lvl1pPr>
            <a:lvl2pPr marL="742950" indent="-285750">
              <a:defRPr sz="2800">
                <a:solidFill>
                  <a:schemeClr val="tx1"/>
                </a:solidFill>
                <a:latin typeface="Arial Black" panose="020B0A04020102020204" pitchFamily="34" charset="0"/>
                <a:cs typeface="Arial" panose="020B0604020202020204" pitchFamily="34" charset="0"/>
              </a:defRPr>
            </a:lvl2pPr>
            <a:lvl3pPr marL="1143000" indent="-228600">
              <a:defRPr sz="2800">
                <a:solidFill>
                  <a:schemeClr val="tx1"/>
                </a:solidFill>
                <a:latin typeface="Arial Black" panose="020B0A04020102020204" pitchFamily="34" charset="0"/>
                <a:cs typeface="Arial" panose="020B0604020202020204" pitchFamily="34" charset="0"/>
              </a:defRPr>
            </a:lvl3pPr>
            <a:lvl4pPr marL="1600200" indent="-228600">
              <a:defRPr sz="2800">
                <a:solidFill>
                  <a:schemeClr val="tx1"/>
                </a:solidFill>
                <a:latin typeface="Arial Black" panose="020B0A04020102020204" pitchFamily="34" charset="0"/>
                <a:cs typeface="Arial" panose="020B0604020202020204" pitchFamily="34" charset="0"/>
              </a:defRPr>
            </a:lvl4pPr>
            <a:lvl5pPr marL="2057400" indent="-228600">
              <a:defRPr sz="28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Black" panose="020B0A040201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200" dirty="0">
                <a:solidFill>
                  <a:schemeClr val="bg1"/>
                </a:solidFill>
                <a:latin typeface="Times New Roman" panose="02020603050405020304" pitchFamily="18" charset="0"/>
                <a:cs typeface="Times New Roman" panose="02020603050405020304" pitchFamily="18" charset="0"/>
              </a:rPr>
              <a:t>STI data may be underreported, unevenly reported, and incomplete.</a:t>
            </a:r>
          </a:p>
          <a:p>
            <a:pPr marL="342900" indent="-342900">
              <a:buFont typeface="Wingdings" panose="05000000000000000000" pitchFamily="2" charset="2"/>
              <a:buChar char="§"/>
            </a:pPr>
            <a:endParaRPr lang="en-US" altLang="en-US" sz="22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200" dirty="0">
                <a:solidFill>
                  <a:schemeClr val="bg1"/>
                </a:solidFill>
                <a:latin typeface="Times New Roman" panose="02020603050405020304" pitchFamily="18" charset="0"/>
                <a:cs typeface="Times New Roman" panose="02020603050405020304" pitchFamily="18" charset="0"/>
              </a:rPr>
              <a:t>Elements that impact the completeness and accuracy of STI data include:</a:t>
            </a:r>
          </a:p>
          <a:p>
            <a:pPr marL="800100" lvl="1" indent="-342900">
              <a:buFont typeface="Wingdings" panose="05000000000000000000" pitchFamily="2" charset="2"/>
              <a:buChar char="§"/>
            </a:pPr>
            <a:r>
              <a:rPr lang="en-US" sz="2200" dirty="0">
                <a:solidFill>
                  <a:schemeClr val="bg1"/>
                </a:solidFill>
                <a:latin typeface="Times New Roman" panose="02020603050405020304" pitchFamily="18" charset="0"/>
                <a:cs typeface="Times New Roman" panose="02020603050405020304" pitchFamily="18" charset="0"/>
              </a:rPr>
              <a:t>Practices and capacity of STI screening by health care providers.</a:t>
            </a:r>
          </a:p>
          <a:p>
            <a:pPr marL="800100" lvl="1" indent="-342900">
              <a:buFont typeface="Wingdings" panose="05000000000000000000" pitchFamily="2" charset="2"/>
              <a:buChar char="§"/>
            </a:pPr>
            <a:r>
              <a:rPr lang="en-US" sz="2200" dirty="0">
                <a:solidFill>
                  <a:schemeClr val="bg1"/>
                </a:solidFill>
                <a:latin typeface="Times New Roman" panose="02020603050405020304" pitchFamily="18" charset="0"/>
                <a:cs typeface="Times New Roman" panose="02020603050405020304" pitchFamily="18" charset="0"/>
              </a:rPr>
              <a:t>Health care providers’ compliance with case reporting.</a:t>
            </a:r>
          </a:p>
          <a:p>
            <a:pPr marL="800100" lvl="1" indent="-342900">
              <a:buFont typeface="Wingdings" panose="05000000000000000000" pitchFamily="2" charset="2"/>
              <a:buChar char="§"/>
            </a:pPr>
            <a:r>
              <a:rPr lang="en-US" sz="2200" dirty="0">
                <a:solidFill>
                  <a:schemeClr val="bg1"/>
                </a:solidFill>
                <a:latin typeface="Times New Roman" panose="02020603050405020304" pitchFamily="18" charset="0"/>
                <a:cs typeface="Times New Roman" panose="02020603050405020304" pitchFamily="18" charset="0"/>
              </a:rPr>
              <a:t>Completeness and promptness of case reporting.</a:t>
            </a:r>
          </a:p>
          <a:p>
            <a:pPr marL="800100" lvl="1" indent="-342900">
              <a:buFont typeface="Wingdings" panose="05000000000000000000" pitchFamily="2" charset="2"/>
              <a:buChar char="§"/>
            </a:pPr>
            <a:endParaRPr lang="en-US" sz="2200" dirty="0">
              <a:solidFill>
                <a:schemeClr val="bg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solidFill>
                  <a:schemeClr val="bg1"/>
                </a:solidFill>
                <a:latin typeface="Times New Roman" panose="02020603050405020304" pitchFamily="18" charset="0"/>
                <a:cs typeface="Times New Roman" panose="02020603050405020304" pitchFamily="18" charset="0"/>
              </a:rPr>
              <a:t>COVID-19 may have influenced the number of cases diagnosed and reported in 2020 and 2021. </a:t>
            </a:r>
          </a:p>
        </p:txBody>
      </p:sp>
    </p:spTree>
    <p:extLst>
      <p:ext uri="{BB962C8B-B14F-4D97-AF65-F5344CB8AC3E}">
        <p14:creationId xmlns:p14="http://schemas.microsoft.com/office/powerpoint/2010/main" val="125419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355E3D-1350-4B5A-B587-02C95D3F3BCD}"/>
              </a:ext>
            </a:extLst>
          </p:cNvPr>
          <p:cNvSpPr txBox="1">
            <a:spLocks/>
          </p:cNvSpPr>
          <p:nvPr/>
        </p:nvSpPr>
        <p:spPr>
          <a:xfrm>
            <a:off x="228600" y="3124200"/>
            <a:ext cx="8458200" cy="1371600"/>
          </a:xfrm>
          <a:prstGeom prst="rect">
            <a:avLst/>
          </a:prstGeom>
          <a:noFill/>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sz="3600" b="1" dirty="0">
                <a:latin typeface="Times New Roman" panose="02020603050405020304" pitchFamily="18" charset="0"/>
                <a:cs typeface="Times New Roman" panose="02020603050405020304" pitchFamily="18" charset="0"/>
              </a:rPr>
              <a:t>Disseminated Gonococcal Infection (DGI)</a:t>
            </a:r>
            <a:endParaRPr lang="en-US" sz="3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065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601E-805B-47DA-8104-A35B66220143}"/>
              </a:ext>
            </a:extLst>
          </p:cNvPr>
          <p:cNvSpPr>
            <a:spLocks noGrp="1"/>
          </p:cNvSpPr>
          <p:nvPr>
            <p:ph type="title"/>
          </p:nvPr>
        </p:nvSpPr>
        <p:spPr>
          <a:xfrm>
            <a:off x="-1676" y="-27633"/>
            <a:ext cx="9145675" cy="1170633"/>
          </a:xfrm>
          <a:solidFill>
            <a:schemeClr val="accent2">
              <a:lumMod val="75000"/>
            </a:schemeClr>
          </a:solidFill>
        </p:spPr>
        <p:txBody>
          <a:bodyPr anchor="b">
            <a:noAutofit/>
          </a:bodyPr>
          <a:lstStyle/>
          <a:p>
            <a:pPr algn="l"/>
            <a:r>
              <a:rPr lang="en-US" sz="3600" b="1" dirty="0">
                <a:solidFill>
                  <a:schemeClr val="tx1"/>
                </a:solidFill>
                <a:latin typeface="Times New Roman" panose="02020603050405020304" pitchFamily="18" charset="0"/>
                <a:cs typeface="Times New Roman" panose="02020603050405020304" pitchFamily="18" charset="0"/>
              </a:rPr>
              <a:t>Definition of Disseminated Gonococcal Infection (DGI)</a:t>
            </a:r>
            <a:endParaRPr lang="en-US" sz="3600" dirty="0">
              <a:solidFill>
                <a:schemeClr val="tx1"/>
              </a:solidFill>
            </a:endParaRPr>
          </a:p>
        </p:txBody>
      </p:sp>
      <p:sp>
        <p:nvSpPr>
          <p:cNvPr id="4" name="Content Placeholder 2">
            <a:extLst>
              <a:ext uri="{FF2B5EF4-FFF2-40B4-BE49-F238E27FC236}">
                <a16:creationId xmlns:a16="http://schemas.microsoft.com/office/drawing/2014/main" id="{BE8D2B03-5410-408F-8BAF-037D85BB1583}"/>
              </a:ext>
            </a:extLst>
          </p:cNvPr>
          <p:cNvSpPr>
            <a:spLocks noGrp="1"/>
          </p:cNvSpPr>
          <p:nvPr>
            <p:ph idx="1"/>
          </p:nvPr>
        </p:nvSpPr>
        <p:spPr>
          <a:xfrm>
            <a:off x="173777" y="1397368"/>
            <a:ext cx="4626823" cy="5334000"/>
          </a:xfrm>
        </p:spPr>
        <p:txBody>
          <a:bodyPr>
            <a:noAutofit/>
          </a:bodyPr>
          <a:lstStyle/>
          <a:p>
            <a:pPr marL="0" indent="0">
              <a:lnSpc>
                <a:spcPct val="90000"/>
              </a:lnSpc>
              <a:buNone/>
            </a:pPr>
            <a:r>
              <a:rPr lang="en-US" sz="2200" dirty="0">
                <a:latin typeface="Times New Roman" panose="02020603050405020304" pitchFamily="18" charset="0"/>
                <a:cs typeface="Times New Roman" panose="02020603050405020304" pitchFamily="18" charset="0"/>
              </a:rPr>
              <a:t>DGI is an uncommon, but severe, complication of untreated gonorrhea. </a:t>
            </a:r>
          </a:p>
          <a:p>
            <a:pPr marL="0" indent="0">
              <a:lnSpc>
                <a:spcPct val="90000"/>
              </a:lnSpc>
              <a:buNone/>
            </a:pPr>
            <a:r>
              <a:rPr lang="en-US" sz="2200" dirty="0">
                <a:latin typeface="Times New Roman" panose="02020603050405020304" pitchFamily="18" charset="0"/>
                <a:cs typeface="Times New Roman" panose="02020603050405020304" pitchFamily="18" charset="0"/>
              </a:rPr>
              <a:t> </a:t>
            </a:r>
          </a:p>
          <a:p>
            <a:pPr marL="0" indent="0">
              <a:lnSpc>
                <a:spcPct val="90000"/>
              </a:lnSpc>
              <a:buNone/>
            </a:pPr>
            <a:r>
              <a:rPr lang="en-US" sz="2200" dirty="0">
                <a:latin typeface="Times New Roman" panose="02020603050405020304" pitchFamily="18" charset="0"/>
                <a:cs typeface="Times New Roman" panose="02020603050405020304" pitchFamily="18" charset="0"/>
              </a:rPr>
              <a:t>It is thought that DGI occurs in 0.5-3% of untreated gonorrhea cases. DGI occurs when the sexually transmitted pathogen </a:t>
            </a:r>
            <a:r>
              <a:rPr lang="en-US" sz="2200" i="1" dirty="0">
                <a:latin typeface="Times New Roman" panose="02020603050405020304" pitchFamily="18" charset="0"/>
                <a:cs typeface="Times New Roman" panose="02020603050405020304" pitchFamily="18" charset="0"/>
              </a:rPr>
              <a:t>Neisseria gonorrhoeae </a:t>
            </a:r>
            <a:r>
              <a:rPr lang="en-US" sz="2200" dirty="0">
                <a:latin typeface="Times New Roman" panose="02020603050405020304" pitchFamily="18" charset="0"/>
                <a:cs typeface="Times New Roman" panose="02020603050405020304" pitchFamily="18" charset="0"/>
              </a:rPr>
              <a:t>invades the blood stream and spreads to distant sites in the body, leading to clinical manifestations such as septic arthritis, polyarthralgia, tenosynovitis, petechial/pustular skin lesions, bacteremia, or, on rare occasions, endocarditis or meningitis.</a:t>
            </a:r>
          </a:p>
          <a:p>
            <a:pPr marL="0" indent="0">
              <a:lnSpc>
                <a:spcPct val="90000"/>
              </a:lnSpc>
              <a:buNone/>
            </a:pPr>
            <a:endParaRPr lang="en-US"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7E48AAB-1177-41F9-B746-EC0643709B16}"/>
              </a:ext>
            </a:extLst>
          </p:cNvPr>
          <p:cNvPicPr>
            <a:picLocks noChangeAspect="1"/>
          </p:cNvPicPr>
          <p:nvPr/>
        </p:nvPicPr>
        <p:blipFill rotWithShape="1">
          <a:blip r:embed="rId3"/>
          <a:srcRect l="22934" r="17635" b="-2"/>
          <a:stretch/>
        </p:blipFill>
        <p:spPr>
          <a:xfrm>
            <a:off x="4800600" y="1397368"/>
            <a:ext cx="4169623" cy="47770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77914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CF5F-A6ED-49A0-8C10-2BCAF69FD14E}"/>
              </a:ext>
            </a:extLst>
          </p:cNvPr>
          <p:cNvSpPr>
            <a:spLocks noGrp="1"/>
          </p:cNvSpPr>
          <p:nvPr>
            <p:ph type="title"/>
          </p:nvPr>
        </p:nvSpPr>
        <p:spPr>
          <a:xfrm>
            <a:off x="0" y="-63501"/>
            <a:ext cx="9144000" cy="1346201"/>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Trends of confirmed disseminated gonococcal infection (DGI) reported, Wisconsin, 2019 - 2021</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94A58BD-4149-4347-A3C3-4AF90619FFA7}"/>
              </a:ext>
            </a:extLst>
          </p:cNvPr>
          <p:cNvSpPr>
            <a:spLocks noGrp="1"/>
          </p:cNvSpPr>
          <p:nvPr>
            <p:ph type="sldNum" sz="quarter" idx="4"/>
          </p:nvPr>
        </p:nvSpPr>
        <p:spPr/>
        <p:txBody>
          <a:bodyPr/>
          <a:lstStyle/>
          <a:p>
            <a:pPr>
              <a:defRPr/>
            </a:pPr>
            <a:fld id="{43861BFF-92AD-4B19-9909-DA3357BA777B}" type="slidenum">
              <a:rPr lang="en-US" smtClean="0"/>
              <a:pPr>
                <a:defRPr/>
              </a:pPr>
              <a:t>42</a:t>
            </a:fld>
            <a:endParaRPr lang="en-US" dirty="0"/>
          </a:p>
        </p:txBody>
      </p:sp>
      <p:graphicFrame>
        <p:nvGraphicFramePr>
          <p:cNvPr id="5" name="Chart 4">
            <a:extLst>
              <a:ext uri="{FF2B5EF4-FFF2-40B4-BE49-F238E27FC236}">
                <a16:creationId xmlns:a16="http://schemas.microsoft.com/office/drawing/2014/main" id="{93B0F28A-897C-4F58-AEEF-65E81A7E8432}"/>
              </a:ext>
            </a:extLst>
          </p:cNvPr>
          <p:cNvGraphicFramePr>
            <a:graphicFrameLocks/>
          </p:cNvGraphicFramePr>
          <p:nvPr>
            <p:extLst>
              <p:ext uri="{D42A27DB-BD31-4B8C-83A1-F6EECF244321}">
                <p14:modId xmlns:p14="http://schemas.microsoft.com/office/powerpoint/2010/main" val="789548077"/>
              </p:ext>
            </p:extLst>
          </p:nvPr>
        </p:nvGraphicFramePr>
        <p:xfrm>
          <a:off x="1066800" y="1600200"/>
          <a:ext cx="6248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D17B96B-3188-4968-B0EE-535B72B257C8}"/>
              </a:ext>
            </a:extLst>
          </p:cNvPr>
          <p:cNvSpPr txBox="1"/>
          <p:nvPr/>
        </p:nvSpPr>
        <p:spPr>
          <a:xfrm>
            <a:off x="7162800" y="1524000"/>
            <a:ext cx="1295400" cy="461665"/>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n=48</a:t>
            </a:r>
          </a:p>
        </p:txBody>
      </p:sp>
    </p:spTree>
    <p:extLst>
      <p:ext uri="{BB962C8B-B14F-4D97-AF65-F5344CB8AC3E}">
        <p14:creationId xmlns:p14="http://schemas.microsoft.com/office/powerpoint/2010/main" val="3869663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E4357-A2F0-4807-BCA1-700DA7B2554C}"/>
              </a:ext>
            </a:extLst>
          </p:cNvPr>
          <p:cNvSpPr>
            <a:spLocks noGrp="1"/>
          </p:cNvSpPr>
          <p:nvPr>
            <p:ph type="title"/>
          </p:nvPr>
        </p:nvSpPr>
        <p:spPr>
          <a:xfrm>
            <a:off x="0" y="0"/>
            <a:ext cx="9144000" cy="1701799"/>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Distribution of confirmed  disseminated gonococcal infection (DGI) by county, Wisconsin, 2019-2022 (n=48)</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F09446D-C930-4855-9933-1F97BC0DE0B4}"/>
              </a:ext>
            </a:extLst>
          </p:cNvPr>
          <p:cNvSpPr>
            <a:spLocks noGrp="1"/>
          </p:cNvSpPr>
          <p:nvPr>
            <p:ph type="sldNum" sz="quarter" idx="4"/>
          </p:nvPr>
        </p:nvSpPr>
        <p:spPr/>
        <p:txBody>
          <a:bodyPr/>
          <a:lstStyle/>
          <a:p>
            <a:pPr>
              <a:defRPr/>
            </a:pPr>
            <a:fld id="{43861BFF-92AD-4B19-9909-DA3357BA777B}" type="slidenum">
              <a:rPr lang="en-US" smtClean="0"/>
              <a:pPr>
                <a:defRPr/>
              </a:pPr>
              <a:t>43</a:t>
            </a:fld>
            <a:endParaRPr lang="en-US" dirty="0"/>
          </a:p>
        </p:txBody>
      </p:sp>
      <p:sp>
        <p:nvSpPr>
          <p:cNvPr id="3" name="TextBox 2">
            <a:extLst>
              <a:ext uri="{FF2B5EF4-FFF2-40B4-BE49-F238E27FC236}">
                <a16:creationId xmlns:a16="http://schemas.microsoft.com/office/drawing/2014/main" id="{8388FEAF-65F8-4543-9174-00E13A3C698B}"/>
              </a:ext>
            </a:extLst>
          </p:cNvPr>
          <p:cNvSpPr txBox="1"/>
          <p:nvPr/>
        </p:nvSpPr>
        <p:spPr>
          <a:xfrm>
            <a:off x="381000" y="2519065"/>
            <a:ext cx="2398939" cy="1323439"/>
          </a:xfrm>
          <a:prstGeom prst="rect">
            <a:avLst/>
          </a:prstGeom>
          <a:noFill/>
        </p:spPr>
        <p:txBody>
          <a:bodyPr wrap="square" rtlCol="0">
            <a:spAutoFit/>
          </a:bodyPr>
          <a:lstStyle/>
          <a:p>
            <a:pPr algn="ctr"/>
            <a:r>
              <a:rPr lang="en-US" sz="2000" b="1" dirty="0">
                <a:solidFill>
                  <a:srgbClr val="0033A1"/>
                </a:solidFill>
                <a:latin typeface="Times New Roman" panose="02020603050405020304" pitchFamily="18" charset="0"/>
                <a:cs typeface="Times New Roman" panose="02020603050405020304" pitchFamily="18" charset="0"/>
              </a:rPr>
              <a:t>Milwaukee County accounted for 38% of reported DGI cases in Wisconsin</a:t>
            </a:r>
          </a:p>
        </p:txBody>
      </p:sp>
      <p:pic>
        <p:nvPicPr>
          <p:cNvPr id="8" name="Picture 7">
            <a:extLst>
              <a:ext uri="{FF2B5EF4-FFF2-40B4-BE49-F238E27FC236}">
                <a16:creationId xmlns:a16="http://schemas.microsoft.com/office/drawing/2014/main" id="{4BA72D91-1F27-480A-8EF4-2E8C630D3D68}"/>
              </a:ext>
            </a:extLst>
          </p:cNvPr>
          <p:cNvPicPr>
            <a:picLocks noChangeAspect="1"/>
          </p:cNvPicPr>
          <p:nvPr/>
        </p:nvPicPr>
        <p:blipFill>
          <a:blip r:embed="rId3"/>
          <a:stretch>
            <a:fillRect/>
          </a:stretch>
        </p:blipFill>
        <p:spPr>
          <a:xfrm>
            <a:off x="2971800" y="1759939"/>
            <a:ext cx="3924300" cy="4412261"/>
          </a:xfrm>
          <a:prstGeom prst="rect">
            <a:avLst/>
          </a:prstGeom>
        </p:spPr>
      </p:pic>
    </p:spTree>
    <p:extLst>
      <p:ext uri="{BB962C8B-B14F-4D97-AF65-F5344CB8AC3E}">
        <p14:creationId xmlns:p14="http://schemas.microsoft.com/office/powerpoint/2010/main" val="216317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152400" y="2590800"/>
            <a:ext cx="80772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b="1" dirty="0">
                <a:solidFill>
                  <a:srgbClr val="FFFFFF"/>
                </a:solidFill>
                <a:latin typeface="Times New Roman" panose="02020603050405020304" pitchFamily="18" charset="0"/>
                <a:cs typeface="Times New Roman" panose="02020603050405020304" pitchFamily="18" charset="0"/>
              </a:rPr>
              <a:t>How Does Wisconsin Compare with Neighboring States? </a:t>
            </a:r>
          </a:p>
        </p:txBody>
      </p:sp>
    </p:spTree>
    <p:extLst>
      <p:ext uri="{BB962C8B-B14F-4D97-AF65-F5344CB8AC3E}">
        <p14:creationId xmlns:p14="http://schemas.microsoft.com/office/powerpoint/2010/main" val="31254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106F-909F-4438-8CBD-99F87BFA71F5}"/>
              </a:ext>
            </a:extLst>
          </p:cNvPr>
          <p:cNvSpPr>
            <a:spLocks noGrp="1"/>
          </p:cNvSpPr>
          <p:nvPr>
            <p:ph type="title"/>
          </p:nvPr>
        </p:nvSpPr>
        <p:spPr>
          <a:xfrm>
            <a:off x="12700" y="0"/>
            <a:ext cx="9144000" cy="1012765"/>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Chlamydia cases per 100,000 people in Wisconsin and neighboring states: 2021</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6</a:t>
            </a:fld>
            <a:endParaRPr lang="en-US" dirty="0"/>
          </a:p>
        </p:txBody>
      </p:sp>
      <p:graphicFrame>
        <p:nvGraphicFramePr>
          <p:cNvPr id="5" name="Chart 4">
            <a:extLst>
              <a:ext uri="{FF2B5EF4-FFF2-40B4-BE49-F238E27FC236}">
                <a16:creationId xmlns:a16="http://schemas.microsoft.com/office/drawing/2014/main" id="{06787E1B-3F28-422E-9B34-272612C6E9F8}"/>
              </a:ext>
            </a:extLst>
          </p:cNvPr>
          <p:cNvGraphicFramePr>
            <a:graphicFrameLocks/>
          </p:cNvGraphicFramePr>
          <p:nvPr>
            <p:extLst>
              <p:ext uri="{D42A27DB-BD31-4B8C-83A1-F6EECF244321}">
                <p14:modId xmlns:p14="http://schemas.microsoft.com/office/powerpoint/2010/main" val="1165624020"/>
              </p:ext>
            </p:extLst>
          </p:nvPr>
        </p:nvGraphicFramePr>
        <p:xfrm>
          <a:off x="381000" y="1600200"/>
          <a:ext cx="8305800" cy="48111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345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106F-909F-4438-8CBD-99F87BFA71F5}"/>
              </a:ext>
            </a:extLst>
          </p:cNvPr>
          <p:cNvSpPr>
            <a:spLocks noGrp="1"/>
          </p:cNvSpPr>
          <p:nvPr>
            <p:ph type="title"/>
          </p:nvPr>
        </p:nvSpPr>
        <p:spPr>
          <a:xfrm>
            <a:off x="0" y="0"/>
            <a:ext cx="9144000" cy="947237"/>
          </a:xfrm>
          <a:solidFill>
            <a:schemeClr val="accent2">
              <a:lumMod val="75000"/>
            </a:schemeClr>
          </a:solidFill>
        </p:spPr>
        <p:txBody>
          <a:bodyPr/>
          <a:lstStyle/>
          <a:p>
            <a:r>
              <a:rPr lang="en-US" sz="3200" b="1" dirty="0">
                <a:solidFill>
                  <a:schemeClr val="tx1"/>
                </a:solidFill>
                <a:latin typeface="Times New Roman" panose="02020603050405020304" pitchFamily="18" charset="0"/>
                <a:cs typeface="Times New Roman" panose="02020603050405020304" pitchFamily="18" charset="0"/>
              </a:rPr>
              <a:t>Gonorrhea cases per 100,000 people in Wisconsin and neighboring states: 2021</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7</a:t>
            </a:fld>
            <a:endParaRPr lang="en-US" dirty="0"/>
          </a:p>
        </p:txBody>
      </p:sp>
      <p:graphicFrame>
        <p:nvGraphicFramePr>
          <p:cNvPr id="5" name="Chart 4">
            <a:extLst>
              <a:ext uri="{FF2B5EF4-FFF2-40B4-BE49-F238E27FC236}">
                <a16:creationId xmlns:a16="http://schemas.microsoft.com/office/drawing/2014/main" id="{E381EAE2-6238-49D7-98EF-4C9143CE66D9}"/>
              </a:ext>
            </a:extLst>
          </p:cNvPr>
          <p:cNvGraphicFramePr>
            <a:graphicFrameLocks/>
          </p:cNvGraphicFramePr>
          <p:nvPr>
            <p:extLst>
              <p:ext uri="{D42A27DB-BD31-4B8C-83A1-F6EECF244321}">
                <p14:modId xmlns:p14="http://schemas.microsoft.com/office/powerpoint/2010/main" val="2142489444"/>
              </p:ext>
            </p:extLst>
          </p:nvPr>
        </p:nvGraphicFramePr>
        <p:xfrm>
          <a:off x="0" y="1719762"/>
          <a:ext cx="8763000" cy="4528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7005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1A259-ADB9-40F8-8887-D55BEF2788A6}"/>
              </a:ext>
            </a:extLst>
          </p:cNvPr>
          <p:cNvSpPr>
            <a:spLocks noGrp="1"/>
          </p:cNvSpPr>
          <p:nvPr>
            <p:ph type="sldNum" sz="quarter" idx="4"/>
          </p:nvPr>
        </p:nvSpPr>
        <p:spPr/>
        <p:txBody>
          <a:bodyPr/>
          <a:lstStyle/>
          <a:p>
            <a:pPr>
              <a:defRPr/>
            </a:pPr>
            <a:fld id="{43861BFF-92AD-4B19-9909-DA3357BA777B}" type="slidenum">
              <a:rPr lang="en-US" smtClean="0"/>
              <a:pPr>
                <a:defRPr/>
              </a:pPr>
              <a:t>8</a:t>
            </a:fld>
            <a:endParaRPr lang="en-US" dirty="0"/>
          </a:p>
        </p:txBody>
      </p:sp>
      <p:sp>
        <p:nvSpPr>
          <p:cNvPr id="7" name="Title 1">
            <a:extLst>
              <a:ext uri="{FF2B5EF4-FFF2-40B4-BE49-F238E27FC236}">
                <a16:creationId xmlns:a16="http://schemas.microsoft.com/office/drawing/2014/main" id="{30C11832-5682-4ECD-B0C9-E07F30785ECE}"/>
              </a:ext>
            </a:extLst>
          </p:cNvPr>
          <p:cNvSpPr txBox="1">
            <a:spLocks/>
          </p:cNvSpPr>
          <p:nvPr/>
        </p:nvSpPr>
        <p:spPr>
          <a:xfrm>
            <a:off x="0" y="0"/>
            <a:ext cx="9144000" cy="1137651"/>
          </a:xfrm>
          <a:prstGeom prst="rect">
            <a:avLst/>
          </a:prstGeom>
          <a:solidFill>
            <a:schemeClr val="accent2">
              <a:lumMod val="75000"/>
            </a:schemeClr>
          </a:solidFill>
        </p:spPr>
        <p:txBody>
          <a:bodyPr vert="horz" lIns="91440" tIns="45720" rIns="91440" bIns="45720" rtlCol="0" anchor="ctr">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sz="3200" b="1" dirty="0">
                <a:solidFill>
                  <a:schemeClr val="tx1"/>
                </a:solidFill>
                <a:latin typeface="Times New Roman" panose="02020603050405020304" pitchFamily="18" charset="0"/>
                <a:cs typeface="Times New Roman" panose="02020603050405020304" pitchFamily="18" charset="0"/>
              </a:rPr>
              <a:t>Primary and secondary syphilis cases per 100,000 in Wisconsin and neighboring states: 2021</a:t>
            </a:r>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51EDFD37-84BB-42A7-B0A7-89F83F6CD474}"/>
              </a:ext>
            </a:extLst>
          </p:cNvPr>
          <p:cNvGraphicFramePr>
            <a:graphicFrameLocks/>
          </p:cNvGraphicFramePr>
          <p:nvPr>
            <p:extLst>
              <p:ext uri="{D42A27DB-BD31-4B8C-83A1-F6EECF244321}">
                <p14:modId xmlns:p14="http://schemas.microsoft.com/office/powerpoint/2010/main" val="2039394819"/>
              </p:ext>
            </p:extLst>
          </p:nvPr>
        </p:nvGraphicFramePr>
        <p:xfrm>
          <a:off x="533400" y="2057400"/>
          <a:ext cx="79248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5069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7A11B4-D94B-4BEA-AEC5-82CB9AD093F5}"/>
              </a:ext>
            </a:extLst>
          </p:cNvPr>
          <p:cNvSpPr txBox="1">
            <a:spLocks/>
          </p:cNvSpPr>
          <p:nvPr/>
        </p:nvSpPr>
        <p:spPr>
          <a:xfrm>
            <a:off x="152400" y="2590800"/>
            <a:ext cx="8077200" cy="2286000"/>
          </a:xfrm>
          <a:prstGeom prst="rect">
            <a:avLst/>
          </a:prstGeom>
        </p:spPr>
        <p:txBody>
          <a:bodyPr vert="horz" lIns="91440" tIns="45720" rIns="91440" bIns="45720" rtlCol="0" anchor="b">
            <a:noAutofit/>
          </a:bodyPr>
          <a:lstStyle>
            <a:lvl1pPr algn="ctr" defTabSz="914400" rtl="0" eaLnBrk="1" latinLnBrk="0" hangingPunct="1">
              <a:spcBef>
                <a:spcPct val="0"/>
              </a:spcBef>
              <a:buNone/>
              <a:tabLst>
                <a:tab pos="3830638" algn="l"/>
              </a:tabLst>
              <a:defRPr sz="4000" b="0" kern="1200" cap="none" spc="50" baseline="0">
                <a:ln w="13335" cmpd="sng">
                  <a:noFill/>
                  <a:prstDash val="solid"/>
                </a:ln>
                <a:solidFill>
                  <a:schemeClr val="bg1"/>
                </a:solidFill>
                <a:effectLst/>
                <a:latin typeface="+mj-lt"/>
                <a:ea typeface="+mj-ea"/>
                <a:cs typeface="Arial" panose="020B0604020202020204" pitchFamily="34" charset="0"/>
              </a:defRPr>
            </a:lvl1pPr>
          </a:lstStyle>
          <a:p>
            <a:r>
              <a:rPr lang="en-US" b="1" dirty="0">
                <a:solidFill>
                  <a:srgbClr val="FFFFFF"/>
                </a:solidFill>
                <a:latin typeface="Times New Roman" panose="02020603050405020304" pitchFamily="18" charset="0"/>
                <a:cs typeface="Times New Roman" panose="02020603050405020304" pitchFamily="18" charset="0"/>
              </a:rPr>
              <a:t>Reported Cases of Sexually Transmitted Infections (STIs)</a:t>
            </a:r>
          </a:p>
          <a:p>
            <a:r>
              <a:rPr lang="en-US" b="1" dirty="0">
                <a:solidFill>
                  <a:srgbClr val="FFFFFF"/>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25261105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HIV Partner Services (PS)  Annual Update Meeting  June 2016&amp;quot;&quot;/&gt;&lt;property id=&quot;20307&quot; value=&quot;401&quot;/&gt;&lt;/object&gt;&lt;object type=&quot;3&quot; unique_id=&quot;10004&quot;&gt;&lt;property id=&quot;20148&quot; value=&quot;5&quot;/&gt;&lt;property id=&quot;20300&quot; value=&quot;Slide 2 - &amp;quot;Agenda&amp;quot;&quot;/&gt;&lt;property id=&quot;20307&quot; value=&quot;515&quot;/&gt;&lt;/object&gt;&lt;object type=&quot;3&quot; unique_id=&quot;10006&quot;&gt;&lt;property id=&quot;20148&quot; value=&quot;5&quot;/&gt;&lt;property id=&quot;20300&quot; value=&quot;Slide 4 - &amp;quot;Group Guidelines&amp;quot;&quot;/&gt;&lt;property id=&quot;20307&quot; value=&quot;513&quot;/&gt;&lt;/object&gt;&lt;object type=&quot;3&quot; unique_id=&quot;10008&quot;&gt;&lt;property id=&quot;20148&quot; value=&quot;5&quot;/&gt;&lt;property id=&quot;20300&quot; value=&quot;Slide 6 - &amp;quot;Overview of 2015 HIV Partner Services Outcomes&amp;quot;&quot;/&gt;&lt;property id=&quot;20307&quot; value=&quot;428&quot;/&gt;&lt;/object&gt;&lt;object type=&quot;3&quot; unique_id=&quot;10009&quot;&gt;&lt;property id=&quot;20148&quot; value=&quot;5&quot;/&gt;&lt;property id=&quot;20300&quot; value=&quot;Slide 7 - &amp;quot;Partner Services Outcomes,  Index Cases, 2015&amp;quot;&quot;/&gt;&lt;property id=&quot;20307&quot; value=&quot;499&quot;/&gt;&lt;/object&gt;&lt;object type=&quot;3&quot; unique_id=&quot;10010&quot;&gt;&lt;property id=&quot;20148&quot; value=&quot;5&quot;/&gt;&lt;property id=&quot;20300&quot; value=&quot;Slide 8 - &amp;quot;Index Clients: By Receipt of Medical Care, Wisconsin, 2015&amp;quot;&quot;/&gt;&lt;property id=&quot;20307&quot; value=&quot;500&quot;/&gt;&lt;/object&gt;&lt;object type=&quot;3&quot; unique_id=&quot;10011&quot;&gt;&lt;property id=&quot;20148&quot; value=&quot;5&quot;/&gt;&lt;property id=&quot;20300&quot; value=&quot;Slide 9 - &amp;quot;Partner Services Outcomes, Partner Cases, 2015&amp;quot;&quot;/&gt;&lt;property id=&quot;20307&quot; value=&quot;501&quot;/&gt;&lt;/object&gt;&lt;object type=&quot;3&quot; unique_id=&quot;10012&quot;&gt;&lt;property id=&quot;20148&quot; value=&quot;5&quot;/&gt;&lt;property id=&quot;20300&quot; value=&quot;Slide 10 - &amp;quot;PS Outcomes New vs.  New to Wisconsin Index Cases, 2015&amp;quot;&quot;/&gt;&lt;property id=&quot;20307&quot; value=&quot;502&quot;/&gt;&lt;/object&gt;&lt;object type=&quot;3&quot; unique_id=&quot;10013&quot;&gt;&lt;property id=&quot;20148&quot; value=&quot;5&quot;/&gt;&lt;property id=&quot;20300&quot; value=&quot;Slide 11 - &amp;quot;Cases Declining PS by Gender, Race/Ethnicity, and Sexual Orientation&amp;quot;&quot;/&gt;&lt;property id=&quot;20307&quot; value=&quot;503&quot;/&gt;&lt;/object&gt;&lt;object type=&quot;3&quot; unique_id=&quot;10014&quot;&gt;&lt;property id=&quot;20148&quot; value=&quot;5&quot;/&gt;&lt;property id=&quot;20300&quot; value=&quot;Slide 12 - &amp;quot;Partner Services Cascade: Index Cases, Wisconsin 2012–2015&amp;quot;&quot;/&gt;&lt;property id=&quot;20307&quot; value=&quot;504&quot;/&gt;&lt;/object&gt;&lt;object type=&quot;3&quot; unique_id=&quot;10015&quot;&gt;&lt;property id=&quot;20148&quot; value=&quot;5&quot;/&gt;&lt;property id=&quot;20300&quot; value=&quot;Slide 13 - &amp;quot;Partner Services Cascade: Partner Cases, Wisconsin 2012–2015&amp;quot;&quot;/&gt;&lt;property id=&quot;20307&quot; value=&quot;505&quot;/&gt;&lt;/object&gt;&lt;object type=&quot;3&quot; unique_id=&quot;10016&quot;&gt;&lt;property id=&quot;20148&quot; value=&quot;5&quot;/&gt;&lt;property id=&quot;20300&quot; value=&quot;Slide 14 - &amp;quot;Partner Services Acceptance, Index Cases, by Year&amp;quot;&quot;/&gt;&lt;property id=&quot;20307&quot; value=&quot;506&quot;/&gt;&lt;/object&gt;&lt;object type=&quot;3&quot; unique_id=&quot;10017&quot;&gt;&lt;property id=&quot;20148&quot; value=&quot;5&quot;/&gt;&lt;property id=&quot;20300&quot; value=&quot;Slide 15 - &amp;quot;PS Activities in Fox Valley Counties (Calumet, Outagamie, and Winnebago), 2015&amp;quot;&quot;/&gt;&lt;property id=&quot;20307&quot; value=&quot;507&quot;/&gt;&lt;/object&gt;&lt;object type=&quot;3&quot; unique_id=&quot;10018&quot;&gt;&lt;property id=&quot;20148&quot; value=&quot;5&quot;/&gt;&lt;property id=&quot;20300&quot; value=&quot;Slide 16 - &amp;quot;Resources&amp;quot;&quot;/&gt;&lt;property id=&quot;20307&quot; value=&quot;508&quot;/&gt;&lt;/object&gt;&lt;object type=&quot;3&quot; unique_id=&quot;10019&quot;&gt;&lt;property id=&quot;20148&quot; value=&quot;5&quot;/&gt;&lt;property id=&quot;20300&quot; value=&quot;Slide 17 - &amp;quot;More Resources&amp;quot;&quot;/&gt;&lt;property id=&quot;20307&quot; value=&quot;509&quot;/&gt;&lt;/object&gt;&lt;object type=&quot;3&quot; unique_id=&quot;10096&quot;&gt;&lt;property id=&quot;20148&quot; value=&quot;5&quot;/&gt;&lt;property id=&quot;20300&quot; value=&quot;Slide 3 - &amp;quot;Introductions: Getting To Know You&amp;quot;&quot;/&gt;&lt;property id=&quot;20307&quot; value=&quot;516&quot;/&gt;&lt;/object&gt;&lt;object type=&quot;3&quot; unique_id=&quot;10097&quot;&gt;&lt;property id=&quot;20148&quot; value=&quot;5&quot;/&gt;&lt;property id=&quot;20300&quot; value=&quot;Slide 5 - &amp;quot;Housekeeping&amp;quot;&quot;/&gt;&lt;property id=&quot;20307&quot; value=&quot;517&quot;/&gt;&lt;/object&gt;&lt;/object&gt;&lt;object type=&quot;8&quot; unique_id=&quot;10038&quot;&gt;&lt;/object&gt;&lt;/object&gt;&lt;/database&gt;"/>
  <p:tag name="SECTOMILLISECCONVERTED" val="1"/>
</p:tagLst>
</file>

<file path=ppt/theme/theme1.xml><?xml version="1.0" encoding="utf-8"?>
<a:theme xmlns:a="http://schemas.openxmlformats.org/drawingml/2006/main" name="final6-ak">
  <a:themeElements>
    <a:clrScheme name="Custom 2">
      <a:dk1>
        <a:sysClr val="windowText" lastClr="000000"/>
      </a:dk1>
      <a:lt1>
        <a:sysClr val="window" lastClr="FFFFFF"/>
      </a:lt1>
      <a:dk2>
        <a:srgbClr val="1F497D"/>
      </a:dk2>
      <a:lt2>
        <a:srgbClr val="EEECE1"/>
      </a:lt2>
      <a:accent1>
        <a:srgbClr val="800080"/>
      </a:accent1>
      <a:accent2>
        <a:srgbClr val="0033A1"/>
      </a:accent2>
      <a:accent3>
        <a:srgbClr val="2A5934"/>
      </a:accent3>
      <a:accent4>
        <a:srgbClr val="207C88"/>
      </a:accent4>
      <a:accent5>
        <a:srgbClr val="52057F"/>
      </a:accent5>
      <a:accent6>
        <a:srgbClr val="4F5A65"/>
      </a:accent6>
      <a:hlink>
        <a:srgbClr val="0652DD"/>
      </a:hlink>
      <a:folHlink>
        <a:srgbClr val="AA00AA"/>
      </a:folHlink>
    </a:clrScheme>
    <a:fontScheme name="DHS PPT">
      <a:majorFont>
        <a:latin typeface="Verdana"/>
        <a:ea typeface=""/>
        <a:cs typeface=""/>
      </a:majorFont>
      <a:minorFont>
        <a:latin typeface="Arial"/>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TM04033923[[fn=Depth]]</Template>
  <TotalTime>34689</TotalTime>
  <Words>3452</Words>
  <Application>Microsoft Office PowerPoint</Application>
  <PresentationFormat>On-screen Show (4:3)</PresentationFormat>
  <Paragraphs>336</Paragraphs>
  <Slides>43</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vt:lpstr>
      <vt:lpstr>Calibri</vt:lpstr>
      <vt:lpstr>Calisto MT</vt:lpstr>
      <vt:lpstr>Candara</vt:lpstr>
      <vt:lpstr>Leelawadee</vt:lpstr>
      <vt:lpstr>Segoe UI</vt:lpstr>
      <vt:lpstr>Times New Roman</vt:lpstr>
      <vt:lpstr>Tunga</vt:lpstr>
      <vt:lpstr>Tw Cen MT</vt:lpstr>
      <vt:lpstr>Verdana</vt:lpstr>
      <vt:lpstr>Wingdings</vt:lpstr>
      <vt:lpstr>final6-ak</vt:lpstr>
      <vt:lpstr>PowerPoint Presentation</vt:lpstr>
      <vt:lpstr>Introduction</vt:lpstr>
      <vt:lpstr>Introduction</vt:lpstr>
      <vt:lpstr>STIs surveillance data should be interpreted with caution</vt:lpstr>
      <vt:lpstr>PowerPoint Presentation</vt:lpstr>
      <vt:lpstr>Chlamydia cases per 100,000 people in Wisconsin and neighboring states: 2021</vt:lpstr>
      <vt:lpstr>Gonorrhea cases per 100,000 people in Wisconsin and neighboring states: 2021</vt:lpstr>
      <vt:lpstr>PowerPoint Presentation</vt:lpstr>
      <vt:lpstr>PowerPoint Presentation</vt:lpstr>
      <vt:lpstr>The number of reported STI cases have increased by 23% in Wisconsin from 2015 to 2022. </vt:lpstr>
      <vt:lpstr>STI rates per 100,000 population of reported STI cases, Wisconsin - 2022</vt:lpstr>
      <vt:lpstr>Syphilis (all stages) - rates of reported cases in Wisconsin 2013 – 2022  Rate of reported Syphilis cases increased 556% since 2013</vt:lpstr>
      <vt:lpstr>Chlamydia  - rate of reported cases in Wisconsin  2013 – 2022  </vt:lpstr>
      <vt:lpstr>Gonorrhea - rate of reported cases in Wisconsin  2013 – 2022 Gonorrhea rate decreased 17% in 2022 from 2021</vt:lpstr>
      <vt:lpstr>Primary and secondary syphilis—rates of reported cases by state, United States and territories, 2012 and 2021</vt:lpstr>
      <vt:lpstr>Syphilis (All stages) — rates of reported cases by county, Wisconsin, 2012 and 2021</vt:lpstr>
      <vt:lpstr>Syphilis (All stages) rate increased by 18% from 2021-2022 in Wisconsin. Trends of Syphilis Cases and) Wisconsin 2014–2022 </vt:lpstr>
      <vt:lpstr>People aged 30–39 have the highest primary and secondary syphilis rate reported - 2022. Number of primary and secondary syphilis rates per 100,000 people by age Wisconsin: 2018–2022</vt:lpstr>
      <vt:lpstr>Men have a higher rate of Syphilis, the rate remained same for women from 2021–2022.  Number of primary and secondary syphilis rates per 100,000 people by sex at birth, Wisconsin: 2018–2022</vt:lpstr>
      <vt:lpstr>Black people have the highest primary and secondary syphilis rate in Wisconsin - 2022. Number of primary and secondary syphilis rates per 100,000 people by race and ethnicity, Wisconsin: 2018–2022</vt:lpstr>
      <vt:lpstr>The Southeastern Region has the highest syphilis (All stages)rate in Wisconsin.  Number of syphilis diagnoses per 100,000 population by region of residence, Wisconsin: 2022</vt:lpstr>
      <vt:lpstr>PowerPoint Presentation</vt:lpstr>
      <vt:lpstr>Trend of reported congenital Syphilis cases in Wisconsin 2013 - 2022</vt:lpstr>
      <vt:lpstr>Distribution of congenital syphilis cases by county in Wisconsin – 2022 (n=29)</vt:lpstr>
      <vt:lpstr>Distribution of congenital Syphilis cases in Milwaukee County by zip code - 2022</vt:lpstr>
      <vt:lpstr>PowerPoint Presentation</vt:lpstr>
      <vt:lpstr>Chlamydia—rates of reported cases by state, United States and territories, 2012 and 2021</vt:lpstr>
      <vt:lpstr>Chlamydia cases per 100,000 persons by county, Wisconsin, 2012 and 2022</vt:lpstr>
      <vt:lpstr>People aged 30–39 is the only age group that have increased chlamydia rates in Wisconsin.   Number of chlamydia diagnoses per 100,000 people by age at diagnosis, Wisconsin, 2018–2022</vt:lpstr>
      <vt:lpstr>While cis-women have a higher rate of chlamydia in Wisconsin, the rate decreased in both cis-men and cis-women from 2021–2022.  Number of chlamydia diagnoses per 100,000 people by sex at birth Wisconsin, 2018–2022</vt:lpstr>
      <vt:lpstr>While Black people have a higher rate of Chlamydia in Wisconsin, the rate increased most in Native Americans from 2021 to 2022.  Number of Chlamydia diagnoses per 100,000 people by race Wisconsin, 2018-2022</vt:lpstr>
      <vt:lpstr>While the Chlamydia rate decreased in all regions from 2021 to 2022, the Southern Region saw the highest decrease. Number of chlamydia rate per 100,000 people by region of residence, Wisconsin, 2018–2022</vt:lpstr>
      <vt:lpstr>PowerPoint Presentation</vt:lpstr>
      <vt:lpstr>Gonorrhea—rates of reported cases by state, United States and territories, 2012 and 2021</vt:lpstr>
      <vt:lpstr>PowerPoint Presentation</vt:lpstr>
      <vt:lpstr>Gonorrhea rates of reported cases dropped among all age groups; the biggest drop was observed in those 30-39 years. Number of gonorrhea diagnoses per 100,000 people by age at diagnosis, Wisconsin, 2018–2022</vt:lpstr>
      <vt:lpstr>The gonorrhea rate of reported cases in men is 1.1 times more than in women in Wisconsin.  Number of gonorrhea diagnoses per 100,000 people by sex at birth, Wisconsin: 2018–2022</vt:lpstr>
      <vt:lpstr>While Black people have a higher rate of gonorrhea in Wisconsin, the rate increased only in Native Americans from 2021– 2022. Number of gonorrhea diagnoses per 100,000 people by race and ethnicity Wisconsin, 2018–2022</vt:lpstr>
      <vt:lpstr>While the Southeastern Region has the highest rate of gonorrhea in the state, the rate of gonorrhea decreased in all regions from 2021-2022. Number of gonorrhea diagnoses per 100,000 people by region of residence Wisconsin: 2018–2022</vt:lpstr>
      <vt:lpstr>PowerPoint Presentation</vt:lpstr>
      <vt:lpstr>Definition of Disseminated Gonococcal Infection (DGI)</vt:lpstr>
      <vt:lpstr>Trends of confirmed disseminated gonococcal infection (DGI) reported, Wisconsin, 2019 - 2021</vt:lpstr>
      <vt:lpstr>Distribution of confirmed  disseminated gonococcal infection (DGI) by county, Wisconsin, 2019-2022 (n=48)</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Evaluation Update</dc:title>
  <dc:creator>Schumann, Casey L</dc:creator>
  <cp:lastModifiedBy>Emmert, Alesha D - DHS</cp:lastModifiedBy>
  <cp:revision>1531</cp:revision>
  <cp:lastPrinted>2017-05-30T21:10:23Z</cp:lastPrinted>
  <dcterms:created xsi:type="dcterms:W3CDTF">2013-04-29T17:31:29Z</dcterms:created>
  <dcterms:modified xsi:type="dcterms:W3CDTF">2024-05-02T20:10:52Z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